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 id="2147483693" r:id="rId3"/>
    <p:sldMasterId id="2147483701" r:id="rId4"/>
    <p:sldMasterId id="2147483707" r:id="rId5"/>
    <p:sldMasterId id="2147483715" r:id="rId6"/>
  </p:sldMasterIdLst>
  <p:notesMasterIdLst>
    <p:notesMasterId r:id="rId158"/>
  </p:notesMasterIdLst>
  <p:handoutMasterIdLst>
    <p:handoutMasterId r:id="rId159"/>
  </p:handoutMasterIdLst>
  <p:sldIdLst>
    <p:sldId id="256" r:id="rId7"/>
    <p:sldId id="295" r:id="rId8"/>
    <p:sldId id="493" r:id="rId9"/>
    <p:sldId id="726" r:id="rId10"/>
    <p:sldId id="727" r:id="rId11"/>
    <p:sldId id="728" r:id="rId12"/>
    <p:sldId id="729" r:id="rId13"/>
    <p:sldId id="730" r:id="rId14"/>
    <p:sldId id="731" r:id="rId15"/>
    <p:sldId id="732" r:id="rId16"/>
    <p:sldId id="733" r:id="rId17"/>
    <p:sldId id="734" r:id="rId18"/>
    <p:sldId id="735" r:id="rId19"/>
    <p:sldId id="736" r:id="rId20"/>
    <p:sldId id="737" r:id="rId21"/>
    <p:sldId id="738" r:id="rId22"/>
    <p:sldId id="739" r:id="rId23"/>
    <p:sldId id="740" r:id="rId24"/>
    <p:sldId id="741" r:id="rId25"/>
    <p:sldId id="742" r:id="rId26"/>
    <p:sldId id="743" r:id="rId27"/>
    <p:sldId id="744" r:id="rId28"/>
    <p:sldId id="745" r:id="rId29"/>
    <p:sldId id="746" r:id="rId30"/>
    <p:sldId id="747" r:id="rId31"/>
    <p:sldId id="748" r:id="rId32"/>
    <p:sldId id="749" r:id="rId33"/>
    <p:sldId id="750" r:id="rId34"/>
    <p:sldId id="751" r:id="rId35"/>
    <p:sldId id="752" r:id="rId36"/>
    <p:sldId id="753" r:id="rId37"/>
    <p:sldId id="754" r:id="rId38"/>
    <p:sldId id="755" r:id="rId39"/>
    <p:sldId id="756" r:id="rId40"/>
    <p:sldId id="757" r:id="rId41"/>
    <p:sldId id="758" r:id="rId42"/>
    <p:sldId id="759" r:id="rId43"/>
    <p:sldId id="760" r:id="rId44"/>
    <p:sldId id="761" r:id="rId45"/>
    <p:sldId id="762" r:id="rId46"/>
    <p:sldId id="763" r:id="rId47"/>
    <p:sldId id="764" r:id="rId48"/>
    <p:sldId id="765" r:id="rId49"/>
    <p:sldId id="766" r:id="rId50"/>
    <p:sldId id="767" r:id="rId51"/>
    <p:sldId id="768" r:id="rId52"/>
    <p:sldId id="769" r:id="rId53"/>
    <p:sldId id="770" r:id="rId54"/>
    <p:sldId id="771" r:id="rId55"/>
    <p:sldId id="772" r:id="rId56"/>
    <p:sldId id="773" r:id="rId57"/>
    <p:sldId id="672" r:id="rId58"/>
    <p:sldId id="673" r:id="rId59"/>
    <p:sldId id="674" r:id="rId60"/>
    <p:sldId id="675" r:id="rId61"/>
    <p:sldId id="676" r:id="rId62"/>
    <p:sldId id="677" r:id="rId63"/>
    <p:sldId id="678" r:id="rId64"/>
    <p:sldId id="679" r:id="rId65"/>
    <p:sldId id="680" r:id="rId66"/>
    <p:sldId id="681" r:id="rId67"/>
    <p:sldId id="682" r:id="rId68"/>
    <p:sldId id="683" r:id="rId69"/>
    <p:sldId id="684" r:id="rId70"/>
    <p:sldId id="685" r:id="rId71"/>
    <p:sldId id="686" r:id="rId72"/>
    <p:sldId id="687" r:id="rId73"/>
    <p:sldId id="688" r:id="rId74"/>
    <p:sldId id="689" r:id="rId75"/>
    <p:sldId id="690" r:id="rId76"/>
    <p:sldId id="691" r:id="rId77"/>
    <p:sldId id="692" r:id="rId78"/>
    <p:sldId id="650" r:id="rId79"/>
    <p:sldId id="652" r:id="rId80"/>
    <p:sldId id="654" r:id="rId81"/>
    <p:sldId id="658" r:id="rId82"/>
    <p:sldId id="659" r:id="rId83"/>
    <p:sldId id="657" r:id="rId84"/>
    <p:sldId id="668" r:id="rId85"/>
    <p:sldId id="693" r:id="rId86"/>
    <p:sldId id="661" r:id="rId87"/>
    <p:sldId id="662" r:id="rId88"/>
    <p:sldId id="663" r:id="rId89"/>
    <p:sldId id="664" r:id="rId90"/>
    <p:sldId id="669" r:id="rId91"/>
    <p:sldId id="671" r:id="rId92"/>
    <p:sldId id="665" r:id="rId93"/>
    <p:sldId id="694" r:id="rId94"/>
    <p:sldId id="695" r:id="rId95"/>
    <p:sldId id="696" r:id="rId96"/>
    <p:sldId id="697" r:id="rId97"/>
    <p:sldId id="698" r:id="rId98"/>
    <p:sldId id="699" r:id="rId99"/>
    <p:sldId id="700" r:id="rId100"/>
    <p:sldId id="701" r:id="rId101"/>
    <p:sldId id="702" r:id="rId102"/>
    <p:sldId id="718" r:id="rId103"/>
    <p:sldId id="719" r:id="rId104"/>
    <p:sldId id="720" r:id="rId105"/>
    <p:sldId id="721" r:id="rId106"/>
    <p:sldId id="724" r:id="rId107"/>
    <p:sldId id="725" r:id="rId108"/>
    <p:sldId id="722" r:id="rId109"/>
    <p:sldId id="703" r:id="rId110"/>
    <p:sldId id="705" r:id="rId111"/>
    <p:sldId id="709" r:id="rId112"/>
    <p:sldId id="708" r:id="rId113"/>
    <p:sldId id="706" r:id="rId114"/>
    <p:sldId id="707" r:id="rId115"/>
    <p:sldId id="710" r:id="rId116"/>
    <p:sldId id="711" r:id="rId117"/>
    <p:sldId id="712" r:id="rId118"/>
    <p:sldId id="713" r:id="rId119"/>
    <p:sldId id="715" r:id="rId120"/>
    <p:sldId id="714" r:id="rId121"/>
    <p:sldId id="774" r:id="rId122"/>
    <p:sldId id="775" r:id="rId123"/>
    <p:sldId id="776" r:id="rId124"/>
    <p:sldId id="777" r:id="rId125"/>
    <p:sldId id="778" r:id="rId126"/>
    <p:sldId id="779" r:id="rId127"/>
    <p:sldId id="780" r:id="rId128"/>
    <p:sldId id="781" r:id="rId129"/>
    <p:sldId id="782" r:id="rId130"/>
    <p:sldId id="783" r:id="rId131"/>
    <p:sldId id="784" r:id="rId132"/>
    <p:sldId id="785" r:id="rId133"/>
    <p:sldId id="786" r:id="rId134"/>
    <p:sldId id="787" r:id="rId135"/>
    <p:sldId id="788" r:id="rId136"/>
    <p:sldId id="789" r:id="rId137"/>
    <p:sldId id="790" r:id="rId138"/>
    <p:sldId id="791" r:id="rId139"/>
    <p:sldId id="792" r:id="rId140"/>
    <p:sldId id="793" r:id="rId141"/>
    <p:sldId id="794" r:id="rId142"/>
    <p:sldId id="795" r:id="rId143"/>
    <p:sldId id="796" r:id="rId144"/>
    <p:sldId id="797" r:id="rId145"/>
    <p:sldId id="798" r:id="rId146"/>
    <p:sldId id="799" r:id="rId147"/>
    <p:sldId id="800" r:id="rId148"/>
    <p:sldId id="801" r:id="rId149"/>
    <p:sldId id="802" r:id="rId150"/>
    <p:sldId id="803" r:id="rId151"/>
    <p:sldId id="804" r:id="rId152"/>
    <p:sldId id="805" r:id="rId153"/>
    <p:sldId id="806" r:id="rId154"/>
    <p:sldId id="807" r:id="rId155"/>
    <p:sldId id="808" r:id="rId156"/>
    <p:sldId id="666" r:id="rId157"/>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9" autoAdjust="0"/>
    <p:restoredTop sz="86047" autoAdjust="0"/>
  </p:normalViewPr>
  <p:slideViewPr>
    <p:cSldViewPr>
      <p:cViewPr varScale="1">
        <p:scale>
          <a:sx n="84" d="100"/>
          <a:sy n="84" d="100"/>
        </p:scale>
        <p:origin x="1842" y="102"/>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38" Type="http://schemas.openxmlformats.org/officeDocument/2006/relationships/slide" Target="slides/slide132.xml"/><Relationship Id="rId154" Type="http://schemas.openxmlformats.org/officeDocument/2006/relationships/slide" Target="slides/slide148.xml"/><Relationship Id="rId159" Type="http://schemas.openxmlformats.org/officeDocument/2006/relationships/handoutMaster" Target="handoutMasters/handoutMaster1.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144" Type="http://schemas.openxmlformats.org/officeDocument/2006/relationships/slide" Target="slides/slide138.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commentAuthors" Target="commentAuthors.xml"/><Relationship Id="rId165" Type="http://schemas.microsoft.com/office/2016/11/relationships/changesInfo" Target="changesInfos/changesInfo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slide" Target="slides/slide124.xml"/><Relationship Id="rId135" Type="http://schemas.openxmlformats.org/officeDocument/2006/relationships/slide" Target="slides/slide129.xml"/><Relationship Id="rId143" Type="http://schemas.openxmlformats.org/officeDocument/2006/relationships/slide" Target="slides/slide137.xml"/><Relationship Id="rId148" Type="http://schemas.openxmlformats.org/officeDocument/2006/relationships/slide" Target="slides/slide142.xml"/><Relationship Id="rId151" Type="http://schemas.openxmlformats.org/officeDocument/2006/relationships/slide" Target="slides/slide145.xml"/><Relationship Id="rId156" Type="http://schemas.openxmlformats.org/officeDocument/2006/relationships/slide" Target="slides/slide150.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kanski, Aleksandar (vakanski@uidaho.edu)" userId="963f8e72-cd91-41c5-aaa7-123ad4acd412" providerId="ADAL" clId="{BE791872-1870-49F7-A6C1-97BA98E127CF}"/>
    <pc:docChg chg="undo custSel modSld">
      <pc:chgData name="Vakanski, Aleksandar (vakanski@uidaho.edu)" userId="963f8e72-cd91-41c5-aaa7-123ad4acd412" providerId="ADAL" clId="{BE791872-1870-49F7-A6C1-97BA98E127CF}" dt="2021-09-25T18:02:01.664" v="38" actId="20577"/>
      <pc:docMkLst>
        <pc:docMk/>
      </pc:docMkLst>
      <pc:sldChg chg="modSp mod">
        <pc:chgData name="Vakanski, Aleksandar (vakanski@uidaho.edu)" userId="963f8e72-cd91-41c5-aaa7-123ad4acd412" providerId="ADAL" clId="{BE791872-1870-49F7-A6C1-97BA98E127CF}" dt="2021-09-25T18:02:01.664" v="38" actId="20577"/>
        <pc:sldMkLst>
          <pc:docMk/>
          <pc:sldMk cId="4144122092" sldId="706"/>
        </pc:sldMkLst>
        <pc:spChg chg="mod">
          <ac:chgData name="Vakanski, Aleksandar (vakanski@uidaho.edu)" userId="963f8e72-cd91-41c5-aaa7-123ad4acd412" providerId="ADAL" clId="{BE791872-1870-49F7-A6C1-97BA98E127CF}" dt="2021-09-25T18:02:01.664" v="38" actId="20577"/>
          <ac:spMkLst>
            <pc:docMk/>
            <pc:sldMk cId="4144122092" sldId="706"/>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10/15/2021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10/15/2021</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30</a:t>
            </a:fld>
            <a:endParaRPr lang="en-US"/>
          </a:p>
        </p:txBody>
      </p:sp>
    </p:spTree>
    <p:extLst>
      <p:ext uri="{BB962C8B-B14F-4D97-AF65-F5344CB8AC3E}">
        <p14:creationId xmlns:p14="http://schemas.microsoft.com/office/powerpoint/2010/main" val="2784583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36</a:t>
            </a:fld>
            <a:endParaRPr lang="en-US"/>
          </a:p>
        </p:txBody>
      </p:sp>
    </p:spTree>
    <p:extLst>
      <p:ext uri="{BB962C8B-B14F-4D97-AF65-F5344CB8AC3E}">
        <p14:creationId xmlns:p14="http://schemas.microsoft.com/office/powerpoint/2010/main" val="5833493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38</a:t>
            </a:fld>
            <a:endParaRPr lang="en-US"/>
          </a:p>
        </p:txBody>
      </p:sp>
    </p:spTree>
    <p:extLst>
      <p:ext uri="{BB962C8B-B14F-4D97-AF65-F5344CB8AC3E}">
        <p14:creationId xmlns:p14="http://schemas.microsoft.com/office/powerpoint/2010/main" val="3813344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42</a:t>
            </a:fld>
            <a:endParaRPr lang="en-US"/>
          </a:p>
        </p:txBody>
      </p:sp>
    </p:spTree>
    <p:extLst>
      <p:ext uri="{BB962C8B-B14F-4D97-AF65-F5344CB8AC3E}">
        <p14:creationId xmlns:p14="http://schemas.microsoft.com/office/powerpoint/2010/main" val="1466480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45</a:t>
            </a:fld>
            <a:endParaRPr lang="en-US"/>
          </a:p>
        </p:txBody>
      </p:sp>
    </p:spTree>
    <p:extLst>
      <p:ext uri="{BB962C8B-B14F-4D97-AF65-F5344CB8AC3E}">
        <p14:creationId xmlns:p14="http://schemas.microsoft.com/office/powerpoint/2010/main" val="3060096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47</a:t>
            </a:fld>
            <a:endParaRPr lang="en-US"/>
          </a:p>
        </p:txBody>
      </p:sp>
    </p:spTree>
    <p:extLst>
      <p:ext uri="{BB962C8B-B14F-4D97-AF65-F5344CB8AC3E}">
        <p14:creationId xmlns:p14="http://schemas.microsoft.com/office/powerpoint/2010/main" val="95912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60</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28246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61</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00837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65</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89082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2438092" rtl="0" eaLnBrk="1" fontAlgn="auto" latinLnBrk="0" hangingPunct="1">
              <a:lnSpc>
                <a:spcPct val="100000"/>
              </a:lnSpc>
              <a:spcBef>
                <a:spcPts val="0"/>
              </a:spcBef>
              <a:spcAft>
                <a:spcPts val="0"/>
              </a:spcAft>
              <a:buClrTx/>
              <a:buSzTx/>
              <a:buFontTx/>
              <a:buNone/>
              <a:tabLst/>
              <a:defRPr/>
            </a:pPr>
            <a:fld id="{013FC40D-6FB9-1648-B027-EAD4E7DC4F2C}" type="slidenum">
              <a:rPr kumimoji="0" lang="ru-RU" sz="1200" b="0" i="0" u="none" strike="noStrike" kern="1200" cap="none" spc="0" normalizeH="0" baseline="0" noProof="0" smtClean="0">
                <a:ln>
                  <a:noFill/>
                </a:ln>
                <a:solidFill>
                  <a:prstClr val="black"/>
                </a:solidFill>
                <a:effectLst/>
                <a:uLnTx/>
                <a:uFillTx/>
                <a:ea typeface="+mn-ea"/>
                <a:cs typeface="+mn-cs"/>
              </a:rPr>
              <a:pPr marL="0" marR="0" lvl="0" indent="0" algn="r" defTabSz="2438092" rtl="0" eaLnBrk="1" fontAlgn="auto" latinLnBrk="0" hangingPunct="1">
                <a:lnSpc>
                  <a:spcPct val="100000"/>
                </a:lnSpc>
                <a:spcBef>
                  <a:spcPts val="0"/>
                </a:spcBef>
                <a:spcAft>
                  <a:spcPts val="0"/>
                </a:spcAft>
                <a:buClrTx/>
                <a:buSzTx/>
                <a:buFontTx/>
                <a:buNone/>
                <a:tabLst/>
                <a:defRPr/>
              </a:pPr>
              <a:t>67</a:t>
            </a:fld>
            <a:endParaRPr kumimoji="0" lang="ru-R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7333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74</a:t>
            </a:fld>
            <a:endParaRPr lang="en-US"/>
          </a:p>
        </p:txBody>
      </p:sp>
    </p:spTree>
    <p:extLst>
      <p:ext uri="{BB962C8B-B14F-4D97-AF65-F5344CB8AC3E}">
        <p14:creationId xmlns:p14="http://schemas.microsoft.com/office/powerpoint/2010/main" val="2315506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78</a:t>
            </a:fld>
            <a:endParaRPr lang="en-US"/>
          </a:p>
        </p:txBody>
      </p:sp>
    </p:spTree>
    <p:extLst>
      <p:ext uri="{BB962C8B-B14F-4D97-AF65-F5344CB8AC3E}">
        <p14:creationId xmlns:p14="http://schemas.microsoft.com/office/powerpoint/2010/main" val="3676771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79</a:t>
            </a:fld>
            <a:endParaRPr lang="en-US"/>
          </a:p>
        </p:txBody>
      </p:sp>
    </p:spTree>
    <p:extLst>
      <p:ext uri="{BB962C8B-B14F-4D97-AF65-F5344CB8AC3E}">
        <p14:creationId xmlns:p14="http://schemas.microsoft.com/office/powerpoint/2010/main" val="3199883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82</a:t>
            </a:fld>
            <a:endParaRPr lang="en-US"/>
          </a:p>
        </p:txBody>
      </p:sp>
    </p:spTree>
    <p:extLst>
      <p:ext uri="{BB962C8B-B14F-4D97-AF65-F5344CB8AC3E}">
        <p14:creationId xmlns:p14="http://schemas.microsoft.com/office/powerpoint/2010/main" val="3956834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83</a:t>
            </a:fld>
            <a:endParaRPr lang="en-US"/>
          </a:p>
        </p:txBody>
      </p:sp>
    </p:spTree>
    <p:extLst>
      <p:ext uri="{BB962C8B-B14F-4D97-AF65-F5344CB8AC3E}">
        <p14:creationId xmlns:p14="http://schemas.microsoft.com/office/powerpoint/2010/main" val="3907773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88</a:t>
            </a:fld>
            <a:endParaRPr lang="en-US"/>
          </a:p>
        </p:txBody>
      </p:sp>
    </p:spTree>
    <p:extLst>
      <p:ext uri="{BB962C8B-B14F-4D97-AF65-F5344CB8AC3E}">
        <p14:creationId xmlns:p14="http://schemas.microsoft.com/office/powerpoint/2010/main" val="1812688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95</a:t>
            </a:fld>
            <a:endParaRPr lang="en-US"/>
          </a:p>
        </p:txBody>
      </p:sp>
    </p:spTree>
    <p:extLst>
      <p:ext uri="{BB962C8B-B14F-4D97-AF65-F5344CB8AC3E}">
        <p14:creationId xmlns:p14="http://schemas.microsoft.com/office/powerpoint/2010/main" val="161793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96</a:t>
            </a:fld>
            <a:endParaRPr lang="en-US"/>
          </a:p>
        </p:txBody>
      </p:sp>
    </p:spTree>
    <p:extLst>
      <p:ext uri="{BB962C8B-B14F-4D97-AF65-F5344CB8AC3E}">
        <p14:creationId xmlns:p14="http://schemas.microsoft.com/office/powerpoint/2010/main" val="647475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101</a:t>
            </a:fld>
            <a:endParaRPr lang="en-US"/>
          </a:p>
        </p:txBody>
      </p:sp>
    </p:spTree>
    <p:extLst>
      <p:ext uri="{BB962C8B-B14F-4D97-AF65-F5344CB8AC3E}">
        <p14:creationId xmlns:p14="http://schemas.microsoft.com/office/powerpoint/2010/main" val="27999610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111</a:t>
            </a:fld>
            <a:endParaRPr lang="en-US"/>
          </a:p>
        </p:txBody>
      </p:sp>
    </p:spTree>
    <p:extLst>
      <p:ext uri="{BB962C8B-B14F-4D97-AF65-F5344CB8AC3E}">
        <p14:creationId xmlns:p14="http://schemas.microsoft.com/office/powerpoint/2010/main" val="4037201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9</a:t>
            </a:fld>
            <a:endParaRPr lang="en-US"/>
          </a:p>
        </p:txBody>
      </p:sp>
    </p:spTree>
    <p:extLst>
      <p:ext uri="{BB962C8B-B14F-4D97-AF65-F5344CB8AC3E}">
        <p14:creationId xmlns:p14="http://schemas.microsoft.com/office/powerpoint/2010/main" val="1476739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114</a:t>
            </a:fld>
            <a:endParaRPr lang="en-US"/>
          </a:p>
        </p:txBody>
      </p:sp>
    </p:spTree>
    <p:extLst>
      <p:ext uri="{BB962C8B-B14F-4D97-AF65-F5344CB8AC3E}">
        <p14:creationId xmlns:p14="http://schemas.microsoft.com/office/powerpoint/2010/main" val="14769250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115</a:t>
            </a:fld>
            <a:endParaRPr lang="en-US"/>
          </a:p>
        </p:txBody>
      </p:sp>
    </p:spTree>
    <p:extLst>
      <p:ext uri="{BB962C8B-B14F-4D97-AF65-F5344CB8AC3E}">
        <p14:creationId xmlns:p14="http://schemas.microsoft.com/office/powerpoint/2010/main" val="3999968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Adversarial training augments the training set with perturbations to improve the robust error (over worst-case perturbations), but it often leads to an increase in the standard error (on unperturbed test inputs).</a:t>
            </a:r>
          </a:p>
          <a:p>
            <a:r>
              <a:rPr lang="en-US" dirty="0"/>
              <a:t>This paper addresses these tradeoffs and provides some precise descriptions for characterizing the effect of augmentation on the standard error in linear regression when the optimal linear predictor has zero standard and robust error.</a:t>
            </a:r>
          </a:p>
          <a:p>
            <a:r>
              <a:rPr lang="en-US" dirty="0"/>
              <a:t>Additionally, this paper also discusses the robust self-training estimator and the benefits it can provide.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242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some terminology – robust error and standard error. Explain them.</a:t>
            </a:r>
          </a:p>
          <a:p>
            <a:r>
              <a:rPr lang="en-US" dirty="0"/>
              <a:t>The paper states that previous works attempted to explain the tradeoff between standard error and robust error in two settings:</a:t>
            </a:r>
          </a:p>
          <a:p>
            <a:pPr marL="171450" indent="-171450">
              <a:buFontTx/>
              <a:buChar char="-"/>
            </a:pPr>
            <a:r>
              <a:rPr lang="en-US" dirty="0"/>
              <a:t>When no accurate classifier is consistent with the perturbed data</a:t>
            </a:r>
          </a:p>
          <a:p>
            <a:pPr marL="171450" indent="-171450">
              <a:buFontTx/>
              <a:buChar char="-"/>
            </a:pPr>
            <a:r>
              <a:rPr lang="en-US" dirty="0"/>
              <a:t>And when the hypothesis class is not expressive enough to contain the true classifier.</a:t>
            </a:r>
          </a:p>
          <a:p>
            <a:pPr marL="0" indent="0">
              <a:buFontTx/>
              <a:buNone/>
            </a:pPr>
            <a:r>
              <a:rPr lang="en-US" dirty="0"/>
              <a:t>In both cases, the tradeoff is still there, even with an infinite amount of data.</a:t>
            </a:r>
          </a:p>
          <a:p>
            <a:pPr marL="0" indent="0">
              <a:buFontTx/>
              <a:buNone/>
            </a:pPr>
            <a:r>
              <a:rPr lang="en-US" dirty="0"/>
              <a:t>The paper notes that they were able to show empirically that the gap between the standard error of adversarial training and standard training decreases as the labeled data size increases, suggesting that the tradeoff could disappear with infinite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189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86867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08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predictor obtained via standard training (dashed blue) is a line that captures the global structure and obtains low error.</a:t>
            </a:r>
          </a:p>
          <a:p>
            <a:r>
              <a:rPr lang="en-US" dirty="0"/>
              <a:t>Training on augmented data with locally consistent perturbations of the training data (green x’s) restricts the hypothesis class by encouraging the predictor to fit the local structure of the high-density points (larger circles).</a:t>
            </a:r>
          </a:p>
          <a:p>
            <a:r>
              <a:rPr lang="en-US" dirty="0"/>
              <a:t>You then get the cubic spline predictor (orange) which minimizes the second derivative on the augmented data, and misses/compromises the global structure, resulting in poor performance on the tails.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024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Note on subscripts:</a:t>
            </a:r>
          </a:p>
          <a:p>
            <a:pPr marL="0" indent="0">
              <a:buFontTx/>
              <a:buNone/>
            </a:pPr>
            <a:r>
              <a:rPr lang="en-US" dirty="0"/>
              <a:t>Std = standard	Rob = robust</a:t>
            </a:r>
          </a:p>
          <a:p>
            <a:pPr marL="0" indent="0">
              <a:buFontTx/>
              <a:buNone/>
            </a:pPr>
            <a:r>
              <a:rPr lang="en-US" dirty="0"/>
              <a:t>Aug = augmented	Ext = extra</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5173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consistent perturbations include things such as small rotations, horizontal flips, brightness changes, or contrast changes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160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02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10</a:t>
            </a:fld>
            <a:endParaRPr lang="en-US"/>
          </a:p>
        </p:txBody>
      </p:sp>
    </p:spTree>
    <p:extLst>
      <p:ext uri="{BB962C8B-B14F-4D97-AF65-F5344CB8AC3E}">
        <p14:creationId xmlns:p14="http://schemas.microsoft.com/office/powerpoint/2010/main" val="3856831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So, the paper gives this precise characterization of the difference in the standard errors of [ </a:t>
            </a:r>
            <a:r>
              <a:rPr lang="en-US" dirty="0" err="1"/>
              <a:t>theta_hat_std</a:t>
            </a:r>
            <a:r>
              <a:rPr lang="en-US" dirty="0"/>
              <a:t> ] and [ </a:t>
            </a:r>
            <a:r>
              <a:rPr lang="en-US" dirty="0" err="1"/>
              <a:t>theta_hat_aug</a:t>
            </a:r>
            <a:r>
              <a:rPr lang="en-US" dirty="0"/>
              <a:t> ].</a:t>
            </a:r>
          </a:p>
          <a:p>
            <a:pPr marL="0" indent="0">
              <a:buFontTx/>
              <a:buNone/>
            </a:pPr>
            <a:r>
              <a:rPr lang="en-US" dirty="0"/>
              <a:t>The increase in standard error of the augmented estimator can be understood in terms of the vectors w and v defined here. The first term [ </a:t>
            </a:r>
            <a:r>
              <a:rPr lang="en-US" dirty="0" err="1"/>
              <a:t>v^T</a:t>
            </a:r>
            <a:r>
              <a:rPr lang="en-US" dirty="0"/>
              <a:t> sigma v ] is always positive and corresponds to the decrease in the standard error of the augmented estimator [ </a:t>
            </a:r>
            <a:r>
              <a:rPr lang="en-US" dirty="0" err="1"/>
              <a:t>theta_hat_aug</a:t>
            </a:r>
            <a:r>
              <a:rPr lang="en-US" dirty="0"/>
              <a:t> ] due to the fitting of extra training points in some directions.</a:t>
            </a:r>
          </a:p>
          <a:p>
            <a:pPr marL="0" indent="0">
              <a:buFontTx/>
              <a:buNone/>
            </a:pPr>
            <a:r>
              <a:rPr lang="en-US" dirty="0"/>
              <a:t>The second term however [ 2w^T sigma v ] can be negative and measures the cost of a possible increase in the parameter error along other directions.</a:t>
            </a:r>
          </a:p>
          <a:p>
            <a:pPr marL="0" indent="0">
              <a:buFontTx/>
              <a:buNone/>
            </a:pPr>
            <a:r>
              <a:rPr lang="en-US" dirty="0"/>
              <a:t>When you get a situation where the cost outweighs the benefit, the standard error of [ </a:t>
            </a:r>
            <a:r>
              <a:rPr lang="en-US" dirty="0" err="1"/>
              <a:t>theta_hat_aug</a:t>
            </a:r>
            <a:r>
              <a:rPr lang="en-US" dirty="0"/>
              <a:t> ] is larger.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0706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9506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In other words, this proposition states that for a large increase in standard error upon augmentation, the true parameter [ theta* ] needs to be sufficiently more complex in the L_2 norm than the standard estimator [ </a:t>
            </a:r>
            <a:r>
              <a:rPr lang="en-US" dirty="0" err="1"/>
              <a:t>theta_hat_std</a:t>
            </a:r>
            <a:r>
              <a:rPr lang="en-US" dirty="0"/>
              <a:t> ]</a:t>
            </a:r>
          </a:p>
          <a:p>
            <a:pPr marL="0" indent="0">
              <a:buFontTx/>
              <a:buNone/>
            </a:pPr>
            <a:r>
              <a:rPr lang="en-US" dirty="0"/>
              <a:t>Referencing the cubic splines example, that example relies on the underlying staircase function being more complex with additional local structure than the standard estimator. As it is a linear estimator, and fits most of the points, it can be learned in only a few samples.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180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659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starts this section off by describing the general two-step procedure for robust self-training, outlined in Carmon et al. 2019 and </a:t>
            </a:r>
            <a:r>
              <a:rPr lang="en-US" dirty="0" err="1"/>
              <a:t>Uesato</a:t>
            </a:r>
            <a:r>
              <a:rPr lang="en-US" dirty="0"/>
              <a:t> et al. 2019 for a </a:t>
            </a:r>
            <a:r>
              <a:rPr lang="en-US" dirty="0" err="1"/>
              <a:t>parameteric</a:t>
            </a:r>
            <a:r>
              <a:rPr lang="en-US" dirty="0"/>
              <a:t> model </a:t>
            </a:r>
            <a:r>
              <a:rPr lang="en-US" dirty="0" err="1"/>
              <a:t>f_theta</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935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labeled dataset ranges from 1 to n and the unlabeled dataset ranges from 1 to m.</a:t>
            </a:r>
          </a:p>
          <a:p>
            <a:r>
              <a:rPr lang="en-US" dirty="0"/>
              <a:t>Note, the unlabeled samples are pseudo-labeled by the standard estimator.</a:t>
            </a:r>
          </a:p>
          <a:p>
            <a:r>
              <a:rPr lang="en-US" dirty="0"/>
              <a:t>When analyzing the robust self-training estimator for linear regression, with consistent perturbations, we get a special case:</a:t>
            </a:r>
          </a:p>
          <a:p>
            <a:r>
              <a:rPr lang="en-US" dirty="0"/>
              <a:t>The robust labeled, standard labeled, and robust unlabeled losses are zero.</a:t>
            </a:r>
          </a:p>
          <a:p>
            <a:r>
              <a:rPr lang="en-US" dirty="0"/>
              <a:t>[ next slide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5805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special case of linear regression and specializing to the case of noiseless linear regression, the paper states that the three green cells can be shown to equal zero.</a:t>
            </a:r>
          </a:p>
          <a:p>
            <a:r>
              <a:rPr lang="en-US" dirty="0"/>
              <a:t>Hard constraints are the cells in green.</a:t>
            </a:r>
          </a:p>
          <a:p>
            <a:r>
              <a:rPr lang="en-US" dirty="0"/>
              <a:t>The soft constraint is the orange cell, which is minimized while satisfying the hard constraints to obtain the final linear robust self-training estimator.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3878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The crux of this second theorem is that the optimization objective of robust self-training is an inductive bias that regularizes the estimator to be close to the standard estimator, weighing directions by their contribution to the standard error via the population covariance.</a:t>
            </a:r>
          </a:p>
          <a:p>
            <a:pPr marL="0" indent="0">
              <a:buFontTx/>
              <a:buNone/>
            </a:pPr>
            <a:r>
              <a:rPr lang="en-US" dirty="0"/>
              <a:t>By incorporating an appropriate population covariance-induced </a:t>
            </a:r>
            <a:r>
              <a:rPr lang="en-US" dirty="0" err="1"/>
              <a:t>regularizer</a:t>
            </a:r>
            <a:r>
              <a:rPr lang="en-US" dirty="0"/>
              <a:t> while satisfying constrains on the robust losses, robust self-training ensures that the standard error of the estimator never exceeds the standard error of the standard estimator.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437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slides, then:</a:t>
            </a:r>
          </a:p>
          <a:p>
            <a:r>
              <a:rPr lang="en-US" dirty="0"/>
              <a:t>Since robust self-training regularizes towards the standard estimator.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540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the performance of robust self-training here in these tables from the paper. This is probably the most interesting summarized piece within the paper.</a:t>
            </a:r>
          </a:p>
          <a:p>
            <a:r>
              <a:rPr lang="en-US" dirty="0"/>
              <a:t>Shaded rows make use of 500K unlabeled images from 80M Tiny Images sourced in (Carmon et al. 2019)</a:t>
            </a:r>
          </a:p>
          <a:p>
            <a:r>
              <a:rPr lang="en-US" dirty="0"/>
              <a:t>RST improves both the standard and robust accuracy over the vanilla counterparts for different algorithms and different perturbations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36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11</a:t>
            </a:fld>
            <a:endParaRPr lang="en-US"/>
          </a:p>
        </p:txBody>
      </p:sp>
    </p:spTree>
    <p:extLst>
      <p:ext uri="{BB962C8B-B14F-4D97-AF65-F5344CB8AC3E}">
        <p14:creationId xmlns:p14="http://schemas.microsoft.com/office/powerpoint/2010/main" val="13237318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Robust self-training achieves lower standard error than standard training across all sample sizes for small perturbations while simultaneously achieving lower robust error than adversarial training.</a:t>
            </a:r>
          </a:p>
          <a:p>
            <a:r>
              <a:rPr lang="en-US" dirty="0"/>
              <a:t>When looking specifically at small data amounts, in other words the area where default adversarial training negatively impacts standard error the most, the paper finds that robust self-training plus adversarial training gives a 3-times more absolute improvement than in the large data set sizes.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83916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Adversarial training implies a tradeoff between standard error and robust error. Due to the mismatch between the inductive bias of models and the underlying distribution of the inputs, this causes the standard error to increase even if the augmented data (such as adversarial training) is perfectly balanced.</a:t>
            </a:r>
          </a:p>
          <a:p>
            <a:r>
              <a:rPr lang="en-US" dirty="0"/>
              <a:t>Robust self-training is introduced and built upon in this paper. In linear regression, robust self-training can help </a:t>
            </a:r>
            <a:r>
              <a:rPr lang="en-US"/>
              <a:t>eliminate this </a:t>
            </a:r>
            <a:r>
              <a:rPr lang="en-US" dirty="0"/>
              <a:t>tradeoff by incorporating an appropriate </a:t>
            </a:r>
            <a:r>
              <a:rPr lang="en-US" dirty="0" err="1"/>
              <a:t>regularizer</a:t>
            </a:r>
            <a:r>
              <a:rPr lang="en-US" dirty="0"/>
              <a:t> that utilizes the distribution of inputs using additional unlabeled data to estimate that distribution.</a:t>
            </a:r>
          </a:p>
          <a:p>
            <a:r>
              <a:rPr lang="en-US" dirty="0"/>
              <a:t>This paper shows that both the standard error and robust error are improved by the use of robust self-training, mitigating the tradeoff between accuracy and robustness.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289C57-55D7-40A4-A101-E74FAC7A09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46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2493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593537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30612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63452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8824" rtl="0" eaLnBrk="1" fontAlgn="auto" latinLnBrk="0" hangingPunct="1">
              <a:lnSpc>
                <a:spcPct val="100000"/>
              </a:lnSpc>
              <a:spcBef>
                <a:spcPts val="0"/>
              </a:spcBef>
              <a:spcAft>
                <a:spcPts val="0"/>
              </a:spcAft>
              <a:buClrTx/>
              <a:buSzTx/>
              <a:buFontTx/>
              <a:buNone/>
              <a:tabLst/>
              <a:defRPr/>
            </a:pPr>
            <a:fld id="{30B02277-9392-41C3-AA11-A5F619BDEEA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18824"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9652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13</a:t>
            </a:fld>
            <a:endParaRPr lang="en-US"/>
          </a:p>
        </p:txBody>
      </p:sp>
    </p:spTree>
    <p:extLst>
      <p:ext uri="{BB962C8B-B14F-4D97-AF65-F5344CB8AC3E}">
        <p14:creationId xmlns:p14="http://schemas.microsoft.com/office/powerpoint/2010/main" val="420856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14</a:t>
            </a:fld>
            <a:endParaRPr lang="en-US"/>
          </a:p>
        </p:txBody>
      </p:sp>
    </p:spTree>
    <p:extLst>
      <p:ext uri="{BB962C8B-B14F-4D97-AF65-F5344CB8AC3E}">
        <p14:creationId xmlns:p14="http://schemas.microsoft.com/office/powerpoint/2010/main" val="299682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25</a:t>
            </a:fld>
            <a:endParaRPr lang="en-US"/>
          </a:p>
        </p:txBody>
      </p:sp>
    </p:spTree>
    <p:extLst>
      <p:ext uri="{BB962C8B-B14F-4D97-AF65-F5344CB8AC3E}">
        <p14:creationId xmlns:p14="http://schemas.microsoft.com/office/powerpoint/2010/main" val="1827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26</a:t>
            </a:fld>
            <a:endParaRPr lang="en-US"/>
          </a:p>
        </p:txBody>
      </p:sp>
    </p:spTree>
    <p:extLst>
      <p:ext uri="{BB962C8B-B14F-4D97-AF65-F5344CB8AC3E}">
        <p14:creationId xmlns:p14="http://schemas.microsoft.com/office/powerpoint/2010/main" val="97425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12.svg"/><Relationship Id="rId4" Type="http://schemas.openxmlformats.org/officeDocument/2006/relationships/image" Target="../media/image1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pic>
        <p:nvPicPr>
          <p:cNvPr id="6" name="Picture 5"/>
          <p:cNvPicPr>
            <a:picLocks noChangeAspect="1"/>
          </p:cNvPicPr>
          <p:nvPr userDrawn="1"/>
        </p:nvPicPr>
        <p:blipFill>
          <a:blip r:embed="rId2"/>
          <a:stretch>
            <a:fillRect/>
          </a:stretch>
        </p:blipFill>
        <p:spPr>
          <a:xfrm>
            <a:off x="1371098" y="2628744"/>
            <a:ext cx="1663276" cy="2514912"/>
          </a:xfrm>
          <a:prstGeom prst="rect">
            <a:avLst/>
          </a:prstGeom>
        </p:spPr>
      </p:pic>
    </p:spTree>
    <p:extLst>
      <p:ext uri="{BB962C8B-B14F-4D97-AF65-F5344CB8AC3E}">
        <p14:creationId xmlns:p14="http://schemas.microsoft.com/office/powerpoint/2010/main" val="210184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pic>
        <p:nvPicPr>
          <p:cNvPr id="17" name="Picture 16"/>
          <p:cNvPicPr>
            <a:picLocks noChangeAspect="1"/>
          </p:cNvPicPr>
          <p:nvPr userDrawn="1"/>
        </p:nvPicPr>
        <p:blipFill>
          <a:blip r:embed="rId2"/>
          <a:stretch>
            <a:fillRect/>
          </a:stretch>
        </p:blipFill>
        <p:spPr>
          <a:xfrm>
            <a:off x="4197562" y="1601411"/>
            <a:ext cx="1663276" cy="2514912"/>
          </a:xfrm>
          <a:prstGeom prst="rect">
            <a:avLst/>
          </a:prstGeom>
        </p:spPr>
      </p:pic>
    </p:spTree>
    <p:extLst>
      <p:ext uri="{BB962C8B-B14F-4D97-AF65-F5344CB8AC3E}">
        <p14:creationId xmlns:p14="http://schemas.microsoft.com/office/powerpoint/2010/main" val="77732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sz="3600"/>
            </a:lvl1p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69332"/>
          </a:xfrm>
        </p:spPr>
        <p:txBody>
          <a:bodyPr/>
          <a:lstStyle>
            <a:lvl1pPr marL="0" indent="0">
              <a:lnSpc>
                <a:spcPct val="100000"/>
              </a:lnSpc>
              <a:buNone/>
              <a:defRPr sz="2400"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62315"/>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400"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51672"/>
          </a:xfrm>
        </p:spPr>
        <p:txBody>
          <a:bodyPr/>
          <a:lstStyle>
            <a:lvl1pPr marL="188595" indent="-188595">
              <a:buFontTx/>
              <a:buBlip>
                <a:blip r:embed="rId2"/>
              </a:buBlip>
              <a:defRPr sz="1400"/>
            </a:lvl1pPr>
          </a:lstStyle>
          <a:p>
            <a:pPr lvl="0"/>
            <a:r>
              <a:rPr lang="en-US" dirty="0"/>
              <a:t>Click to add bulleted list</a:t>
            </a:r>
          </a:p>
        </p:txBody>
      </p:sp>
    </p:spTree>
    <p:extLst>
      <p:ext uri="{BB962C8B-B14F-4D97-AF65-F5344CB8AC3E}">
        <p14:creationId xmlns:p14="http://schemas.microsoft.com/office/powerpoint/2010/main" val="304955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291218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77616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44378"/>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50113"/>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50113"/>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51672"/>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303477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187808"/>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62250"/>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751742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62250"/>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19278"/>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267300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10058400"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4612520"/>
            <a:ext cx="10058400" cy="742639"/>
          </a:xfrm>
        </p:spPr>
        <p:txBody>
          <a:bodyPr anchor="b" anchorCtr="0"/>
          <a:lstStyle>
            <a:lvl1pPr algn="ctr">
              <a:defRPr>
                <a:ln>
                  <a:noFill/>
                </a:ln>
                <a:solidFill>
                  <a:schemeClr val="bg1"/>
                </a:solidFill>
                <a:effectLst/>
              </a:defRPr>
            </a:lvl1pPr>
          </a:lstStyle>
          <a:p>
            <a:r>
              <a:rPr lang="en-US" dirty="0"/>
              <a:t>CLICK TO EDIT</a:t>
            </a:r>
          </a:p>
        </p:txBody>
      </p:sp>
      <p:sp>
        <p:nvSpPr>
          <p:cNvPr id="40" name="Text Placeholder 39"/>
          <p:cNvSpPr>
            <a:spLocks noGrp="1"/>
          </p:cNvSpPr>
          <p:nvPr>
            <p:ph type="body" sz="quarter" idx="21" hasCustomPrompt="1"/>
          </p:nvPr>
        </p:nvSpPr>
        <p:spPr>
          <a:xfrm>
            <a:off x="0" y="5345782"/>
            <a:ext cx="10058400" cy="457048"/>
          </a:xfrm>
        </p:spPr>
        <p:txBody>
          <a:bodyPr wrap="square">
            <a:spAutoFit/>
          </a:bodyPr>
          <a:lstStyle>
            <a:lvl1pPr algn="ctr">
              <a:defRPr cap="all"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326220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518151" y="-237608"/>
            <a:ext cx="1254769" cy="7964640"/>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2" name="Title 1"/>
          <p:cNvSpPr>
            <a:spLocks noGrp="1"/>
          </p:cNvSpPr>
          <p:nvPr>
            <p:ph type="title" hasCustomPrompt="1"/>
          </p:nvPr>
        </p:nvSpPr>
        <p:spPr/>
        <p:txBody>
          <a:bodyPr/>
          <a:lstStyle/>
          <a:p>
            <a:r>
              <a:rPr lang="en-US" dirty="0"/>
              <a:t>CLICK TO EDIT</a:t>
            </a:r>
          </a:p>
        </p:txBody>
      </p:sp>
      <p:sp>
        <p:nvSpPr>
          <p:cNvPr id="11" name="Text Placeholder 39"/>
          <p:cNvSpPr>
            <a:spLocks noGrp="1"/>
          </p:cNvSpPr>
          <p:nvPr>
            <p:ph type="body" sz="quarter" idx="21" hasCustomPrompt="1"/>
          </p:nvPr>
        </p:nvSpPr>
        <p:spPr>
          <a:xfrm>
            <a:off x="1999661" y="3845400"/>
            <a:ext cx="5999676" cy="457048"/>
          </a:xfrm>
        </p:spPr>
        <p:txBody>
          <a:bodyPr>
            <a:spAutoFit/>
          </a:bodyPr>
          <a:lstStyle>
            <a:lvl1pPr>
              <a:defRPr baseline="0"/>
            </a:lvl1pPr>
          </a:lstStyle>
          <a:p>
            <a:pPr lvl="0"/>
            <a:r>
              <a:rPr lang="en-US" dirty="0"/>
              <a:t>CLICK TO EDIT SUBHEAD</a:t>
            </a:r>
          </a:p>
        </p:txBody>
      </p:sp>
    </p:spTree>
    <p:extLst>
      <p:ext uri="{BB962C8B-B14F-4D97-AF65-F5344CB8AC3E}">
        <p14:creationId xmlns:p14="http://schemas.microsoft.com/office/powerpoint/2010/main" val="13290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spTree>
    <p:extLst>
      <p:ext uri="{BB962C8B-B14F-4D97-AF65-F5344CB8AC3E}">
        <p14:creationId xmlns:p14="http://schemas.microsoft.com/office/powerpoint/2010/main" val="38832620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518151" y="-237608"/>
            <a:ext cx="1254769" cy="7964640"/>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6" name="Title Placeholder 7"/>
          <p:cNvSpPr txBox="1">
            <a:spLocks/>
          </p:cNvSpPr>
          <p:nvPr userDrawn="1"/>
        </p:nvSpPr>
        <p:spPr>
          <a:xfrm>
            <a:off x="2029362" y="3478202"/>
            <a:ext cx="7514446" cy="457048"/>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2970" dirty="0"/>
              <a:t>CLICK TO EDIT SUB HEADLINE</a:t>
            </a:r>
          </a:p>
        </p:txBody>
      </p:sp>
      <p:sp>
        <p:nvSpPr>
          <p:cNvPr id="3" name="Title 2"/>
          <p:cNvSpPr>
            <a:spLocks noGrp="1"/>
          </p:cNvSpPr>
          <p:nvPr>
            <p:ph type="title" hasCustomPrompt="1"/>
          </p:nvPr>
        </p:nvSpPr>
        <p:spPr>
          <a:xfrm>
            <a:off x="1999660" y="3112138"/>
            <a:ext cx="7514446" cy="742639"/>
          </a:xfrm>
        </p:spPr>
        <p:txBody>
          <a:bodyPr/>
          <a:lstStyle>
            <a:lvl1pPr>
              <a:defRPr>
                <a:solidFill>
                  <a:schemeClr val="bg1"/>
                </a:solidFill>
              </a:defRPr>
            </a:lvl1pPr>
          </a:lstStyle>
          <a:p>
            <a:r>
              <a:rPr lang="en-US" dirty="0"/>
              <a:t>CLICK TO EDIT</a:t>
            </a:r>
          </a:p>
        </p:txBody>
      </p:sp>
      <p:sp>
        <p:nvSpPr>
          <p:cNvPr id="10" name="Text Placeholder 39"/>
          <p:cNvSpPr>
            <a:spLocks noGrp="1"/>
          </p:cNvSpPr>
          <p:nvPr>
            <p:ph type="body" sz="quarter" idx="21" hasCustomPrompt="1"/>
          </p:nvPr>
        </p:nvSpPr>
        <p:spPr>
          <a:xfrm>
            <a:off x="1999661" y="3845400"/>
            <a:ext cx="5999676" cy="457048"/>
          </a:xfrm>
        </p:spPr>
        <p:txBody>
          <a:bodyPr>
            <a:spAutoFit/>
          </a:bodyPr>
          <a:lstStyle>
            <a:lvl1pPr>
              <a:defRPr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155260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4" name="Text Placeholder 39"/>
          <p:cNvSpPr>
            <a:spLocks noGrp="1"/>
          </p:cNvSpPr>
          <p:nvPr>
            <p:ph type="body" sz="quarter" idx="21" hasCustomPrompt="1"/>
          </p:nvPr>
        </p:nvSpPr>
        <p:spPr>
          <a:xfrm>
            <a:off x="1999661" y="3845400"/>
            <a:ext cx="5999676" cy="457048"/>
          </a:xfrm>
        </p:spPr>
        <p:txBody>
          <a:bodyPr>
            <a:spAutoFit/>
          </a:bodyPr>
          <a:lstStyle>
            <a:lvl1pPr>
              <a:defRPr baseline="0">
                <a:solidFill>
                  <a:schemeClr val="bg1"/>
                </a:solidFill>
              </a:defRPr>
            </a:lvl1pPr>
          </a:lstStyle>
          <a:p>
            <a:pPr lvl="0"/>
            <a:r>
              <a:rPr lang="en-US" dirty="0"/>
              <a:t>CLICK TO EDIT SUBHEAD</a:t>
            </a:r>
          </a:p>
        </p:txBody>
      </p:sp>
    </p:spTree>
    <p:extLst>
      <p:ext uri="{BB962C8B-B14F-4D97-AF65-F5344CB8AC3E}">
        <p14:creationId xmlns:p14="http://schemas.microsoft.com/office/powerpoint/2010/main" val="3256133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dirty="0"/>
              <a:t>CLICK TO EDIT</a:t>
            </a:r>
          </a:p>
        </p:txBody>
      </p:sp>
      <p:sp>
        <p:nvSpPr>
          <p:cNvPr id="3" name="Text Placeholder 39"/>
          <p:cNvSpPr>
            <a:spLocks noGrp="1"/>
          </p:cNvSpPr>
          <p:nvPr>
            <p:ph type="body" sz="quarter" idx="21" hasCustomPrompt="1"/>
          </p:nvPr>
        </p:nvSpPr>
        <p:spPr>
          <a:xfrm>
            <a:off x="1999661" y="3845400"/>
            <a:ext cx="5999676" cy="457048"/>
          </a:xfrm>
        </p:spPr>
        <p:txBody>
          <a:bodyPr>
            <a:spAutoFit/>
          </a:bodyPr>
          <a:lstStyle>
            <a:lvl1pPr>
              <a:defRPr baseline="0"/>
            </a:lvl1pPr>
          </a:lstStyle>
          <a:p>
            <a:pPr lvl="0"/>
            <a:r>
              <a:rPr lang="en-US" dirty="0"/>
              <a:t>CLICK TO EDIT SUBHEAD</a:t>
            </a:r>
          </a:p>
        </p:txBody>
      </p:sp>
    </p:spTree>
    <p:extLst>
      <p:ext uri="{BB962C8B-B14F-4D97-AF65-F5344CB8AC3E}">
        <p14:creationId xmlns:p14="http://schemas.microsoft.com/office/powerpoint/2010/main" val="1154721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
        <p:nvSpPr>
          <p:cNvPr id="5" name="Text Placeholder 4"/>
          <p:cNvSpPr>
            <a:spLocks noGrp="1"/>
          </p:cNvSpPr>
          <p:nvPr>
            <p:ph type="body" sz="quarter" idx="12" hasCustomPrompt="1"/>
          </p:nvPr>
        </p:nvSpPr>
        <p:spPr>
          <a:xfrm>
            <a:off x="2355974" y="616578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78927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2355974" y="3355803"/>
            <a:ext cx="6890820" cy="2539157"/>
          </a:xfrm>
        </p:spPr>
        <p:txBody>
          <a:bodyPr numCol="2" spcCol="914400"/>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suntiusdae</a:t>
            </a:r>
            <a:r>
              <a:rPr lang="en-US" dirty="0"/>
              <a:t> </a:t>
            </a:r>
            <a:r>
              <a:rPr lang="en-US" dirty="0" err="1"/>
              <a:t>nihicidem</a:t>
            </a:r>
            <a:r>
              <a:rPr lang="en-US" dirty="0"/>
              <a:t> rem.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arum </a:t>
            </a:r>
            <a:r>
              <a:rPr lang="en-US" dirty="0" err="1"/>
              <a:t>sapicimus</a:t>
            </a:r>
            <a:r>
              <a:rPr lang="en-US" dirty="0"/>
              <a:t> </a:t>
            </a:r>
            <a:r>
              <a:rPr lang="en-US" dirty="0" err="1"/>
              <a:t>apidi</a:t>
            </a:r>
            <a:r>
              <a:rPr lang="en-US" dirty="0"/>
              <a:t> </a:t>
            </a:r>
            <a:r>
              <a:rPr lang="en-US" dirty="0" err="1"/>
              <a:t>occates</a:t>
            </a:r>
            <a:r>
              <a:rPr lang="en-US" dirty="0"/>
              <a:t> quae ne </a:t>
            </a:r>
            <a:r>
              <a:rPr lang="en-US" dirty="0" err="1"/>
              <a:t>porem</a:t>
            </a:r>
            <a:r>
              <a:rPr lang="en-US" dirty="0"/>
              <a:t> </a:t>
            </a:r>
            <a:r>
              <a:rPr lang="en-US" dirty="0" err="1"/>
              <a:t>quis</a:t>
            </a:r>
            <a:r>
              <a:rPr lang="en-US" dirty="0"/>
              <a:t> sum quae et et </a:t>
            </a:r>
            <a:r>
              <a:rPr lang="en-US" dirty="0" err="1"/>
              <a:t>libus</a:t>
            </a:r>
            <a:r>
              <a:rPr lang="en-US" dirty="0"/>
              <a:t> </a:t>
            </a:r>
            <a:r>
              <a:rPr lang="en-US" dirty="0" err="1"/>
              <a:t>quis</a:t>
            </a:r>
            <a:r>
              <a:rPr lang="en-US" dirty="0"/>
              <a:t> et lit </a:t>
            </a:r>
            <a:r>
              <a:rPr lang="en-US" dirty="0" err="1"/>
              <a:t>repra</a:t>
            </a:r>
            <a:r>
              <a:rPr lang="en-US" dirty="0"/>
              <a:t> </a:t>
            </a:r>
            <a:r>
              <a:rPr lang="en-US" dirty="0" err="1"/>
              <a:t>nat</a:t>
            </a:r>
            <a:r>
              <a:rPr lang="en-US" dirty="0"/>
              <a:t> </a:t>
            </a:r>
            <a:r>
              <a:rPr lang="en-US" dirty="0" err="1"/>
              <a:t>ventios</a:t>
            </a:r>
            <a:r>
              <a:rPr lang="en-US" dirty="0"/>
              <a:t> </a:t>
            </a:r>
            <a:r>
              <a:rPr lang="en-US" dirty="0" err="1"/>
              <a:t>nonsectatio</a:t>
            </a:r>
            <a:r>
              <a:rPr lang="en-US" dirty="0"/>
              <a:t> </a:t>
            </a:r>
            <a:r>
              <a:rPr lang="en-US" dirty="0" err="1"/>
              <a:t>venis</a:t>
            </a:r>
            <a:r>
              <a:rPr lang="en-US" dirty="0"/>
              <a:t> ate non nus.</a:t>
            </a:r>
          </a:p>
        </p:txBody>
      </p:sp>
      <p:sp>
        <p:nvSpPr>
          <p:cNvPr id="5"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6"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7" name="Text Placeholder 4"/>
          <p:cNvSpPr>
            <a:spLocks noGrp="1"/>
          </p:cNvSpPr>
          <p:nvPr>
            <p:ph type="body" sz="quarter" idx="12" hasCustomPrompt="1"/>
          </p:nvPr>
        </p:nvSpPr>
        <p:spPr>
          <a:xfrm>
            <a:off x="2355974" y="6477723"/>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84022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2355975" y="3238575"/>
            <a:ext cx="7039326" cy="2769989"/>
          </a:xfrm>
        </p:spPr>
        <p:txBody>
          <a:bodyPr numCol="3" spcCol="914400"/>
          <a:lstStyle>
            <a:lvl1pPr marL="0" marR="0" indent="0" algn="l" defTabSz="1005866" rtl="0" eaLnBrk="1" fontAlgn="auto" latinLnBrk="0" hangingPunct="1">
              <a:lnSpc>
                <a:spcPts val="1774"/>
              </a:lnSpc>
              <a:spcBef>
                <a:spcPts val="0"/>
              </a:spcBef>
              <a:spcAft>
                <a:spcPts val="1031"/>
              </a:spcAft>
              <a:buClrTx/>
              <a:buSzTx/>
              <a:buFont typeface="Arial" panose="020B0604020202020204" pitchFamily="34" charset="0"/>
              <a:buNone/>
              <a:tabLst/>
              <a:defRPr lang="en-US" sz="1155"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a:t>
            </a:r>
            <a:endParaRPr lang="en-US" dirty="0">
              <a:effectLst/>
              <a:latin typeface="Helvetica" charset="0"/>
            </a:endParaRPr>
          </a:p>
          <a:p>
            <a:endParaRPr lang="en-US" dirty="0">
              <a:effectLst/>
              <a:latin typeface="Helvetica" charset="0"/>
            </a:endParaRPr>
          </a:p>
        </p:txBody>
      </p:sp>
      <p:sp>
        <p:nvSpPr>
          <p:cNvPr id="6" name="Title 1"/>
          <p:cNvSpPr>
            <a:spLocks noGrp="1"/>
          </p:cNvSpPr>
          <p:nvPr>
            <p:ph type="title" hasCustomPrompt="1"/>
          </p:nvPr>
        </p:nvSpPr>
        <p:spPr>
          <a:xfrm>
            <a:off x="533103" y="1428668"/>
            <a:ext cx="8675460" cy="500137"/>
          </a:xfrm>
        </p:spPr>
        <p:txBody>
          <a:bodyPr/>
          <a:lstStyle/>
          <a:p>
            <a:r>
              <a:rPr lang="en-US" dirty="0"/>
              <a:t>CLICK TO ADD HEADLINE</a:t>
            </a:r>
          </a:p>
        </p:txBody>
      </p:sp>
      <p:sp>
        <p:nvSpPr>
          <p:cNvPr id="8"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9" name="Text Placeholder 4"/>
          <p:cNvSpPr>
            <a:spLocks noGrp="1"/>
          </p:cNvSpPr>
          <p:nvPr>
            <p:ph type="body" sz="quarter" idx="12" hasCustomPrompt="1"/>
          </p:nvPr>
        </p:nvSpPr>
        <p:spPr>
          <a:xfrm>
            <a:off x="2355974" y="6519876"/>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182500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7350743" y="0"/>
            <a:ext cx="2707659"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flipH="1">
            <a:off x="4643082" y="0"/>
            <a:ext cx="2707659"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flipH="1">
            <a:off x="4643082" y="3886200"/>
            <a:ext cx="2707659"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2" name="Title 1"/>
          <p:cNvSpPr>
            <a:spLocks noGrp="1"/>
          </p:cNvSpPr>
          <p:nvPr>
            <p:ph type="title" hasCustomPrompt="1"/>
          </p:nvPr>
        </p:nvSpPr>
        <p:spPr>
          <a:xfrm>
            <a:off x="533102" y="1428668"/>
            <a:ext cx="3634758" cy="1000274"/>
          </a:xfrm>
        </p:spPr>
        <p:txBody>
          <a:bodyPr/>
          <a:lstStyle>
            <a:lvl1pPr>
              <a:defRPr sz="3300" b="1">
                <a:solidFill>
                  <a:schemeClr val="accent3"/>
                </a:solidFill>
              </a:defRPr>
            </a:lvl1pPr>
          </a:lstStyle>
          <a:p>
            <a:r>
              <a:rPr lang="en-US" dirty="0"/>
              <a:t>CLICK TO ADD HEADLINE</a:t>
            </a:r>
          </a:p>
        </p:txBody>
      </p:sp>
      <p:sp>
        <p:nvSpPr>
          <p:cNvPr id="13" name="Text Placeholder 9"/>
          <p:cNvSpPr>
            <a:spLocks noGrp="1"/>
          </p:cNvSpPr>
          <p:nvPr>
            <p:ph type="body" sz="quarter" idx="11" hasCustomPrompt="1"/>
          </p:nvPr>
        </p:nvSpPr>
        <p:spPr>
          <a:xfrm>
            <a:off x="533103" y="3065881"/>
            <a:ext cx="3278341" cy="1974900"/>
          </a:xfrm>
        </p:spPr>
        <p:txBody>
          <a:bodyPr/>
          <a:lstStyle>
            <a:lvl1pPr marL="0" indent="0">
              <a:buNone/>
              <a:defRPr lang="en-US" sz="136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4" name="Text Placeholder 9"/>
          <p:cNvSpPr>
            <a:spLocks noGrp="1"/>
          </p:cNvSpPr>
          <p:nvPr>
            <p:ph type="body" sz="quarter" idx="12" hasCustomPrompt="1"/>
          </p:nvPr>
        </p:nvSpPr>
        <p:spPr>
          <a:xfrm>
            <a:off x="4999498"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9" name="Text Placeholder 9"/>
          <p:cNvSpPr>
            <a:spLocks noGrp="1"/>
          </p:cNvSpPr>
          <p:nvPr>
            <p:ph type="body" sz="quarter" idx="13" hasCustomPrompt="1"/>
          </p:nvPr>
        </p:nvSpPr>
        <p:spPr>
          <a:xfrm>
            <a:off x="7736859" y="4413744"/>
            <a:ext cx="1989992" cy="2077492"/>
          </a:xfrm>
        </p:spPr>
        <p:txBody>
          <a:bodyPr numCol="1" spcCol="914400"/>
          <a:lstStyle>
            <a:lvl1pPr marL="0" indent="0">
              <a:lnSpc>
                <a:spcPts val="1774"/>
              </a:lnSpc>
              <a:buNone/>
              <a:defRPr lang="en-US" sz="1031" b="0" i="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0" name="Text Placeholder 9"/>
          <p:cNvSpPr>
            <a:spLocks noGrp="1"/>
          </p:cNvSpPr>
          <p:nvPr>
            <p:ph type="body" sz="quarter" idx="14" hasCustomPrompt="1"/>
          </p:nvPr>
        </p:nvSpPr>
        <p:spPr>
          <a:xfrm>
            <a:off x="4999498"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cs typeface="Arial" panose="020B06040202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21" name="Text Placeholder 9"/>
          <p:cNvSpPr>
            <a:spLocks noGrp="1"/>
          </p:cNvSpPr>
          <p:nvPr>
            <p:ph type="body" sz="quarter" idx="15" hasCustomPrompt="1"/>
          </p:nvPr>
        </p:nvSpPr>
        <p:spPr>
          <a:xfrm>
            <a:off x="7736859" y="537109"/>
            <a:ext cx="1989992" cy="2077492"/>
          </a:xfrm>
        </p:spPr>
        <p:txBody>
          <a:bodyPr numCol="1" spcCol="914400"/>
          <a:lstStyle>
            <a:lvl1pPr marL="0" indent="0">
              <a:lnSpc>
                <a:spcPts val="1774"/>
              </a:lnSpc>
              <a:buNone/>
              <a:defRPr lang="en-US" sz="103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a:t>
            </a:r>
            <a:endParaRPr lang="en-US" dirty="0">
              <a:effectLst/>
              <a:latin typeface="Helvetica" charset="0"/>
            </a:endParaRPr>
          </a:p>
        </p:txBody>
      </p:sp>
      <p:sp>
        <p:nvSpPr>
          <p:cNvPr id="11" name="Text Placeholder 4"/>
          <p:cNvSpPr>
            <a:spLocks noGrp="1"/>
          </p:cNvSpPr>
          <p:nvPr>
            <p:ph type="body" sz="quarter" idx="16" hasCustomPrompt="1"/>
          </p:nvPr>
        </p:nvSpPr>
        <p:spPr>
          <a:xfrm>
            <a:off x="533102" y="5994582"/>
            <a:ext cx="2859844" cy="282129"/>
          </a:xfrm>
        </p:spPr>
        <p:txBody>
          <a:bodyPr/>
          <a:lstStyle>
            <a:lvl1pPr marL="188595" indent="-188595">
              <a:buFontTx/>
              <a:buBlip>
                <a:blip r:embed="rId2"/>
              </a:buBlip>
              <a:defRPr/>
            </a:lvl1pPr>
          </a:lstStyle>
          <a:p>
            <a:pPr lvl="0"/>
            <a:r>
              <a:rPr lang="en-US" dirty="0"/>
              <a:t>Click to add bulleted list</a:t>
            </a:r>
          </a:p>
        </p:txBody>
      </p:sp>
    </p:spTree>
    <p:extLst>
      <p:ext uri="{BB962C8B-B14F-4D97-AF65-F5344CB8AC3E}">
        <p14:creationId xmlns:p14="http://schemas.microsoft.com/office/powerpoint/2010/main" val="627361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585387" y="3964473"/>
            <a:ext cx="2585589" cy="209416"/>
          </a:xfrm>
          <a:prstGeom prst="rect">
            <a:avLst/>
          </a:prstGeom>
        </p:spPr>
        <p:txBody>
          <a:bodyPr/>
          <a:lstStyle>
            <a:lvl1pPr>
              <a:defRPr lang="en-US" sz="907"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dirty="0"/>
              <a:t>Example text</a:t>
            </a:r>
          </a:p>
        </p:txBody>
      </p:sp>
      <p:sp>
        <p:nvSpPr>
          <p:cNvPr id="7" name="Прямоугольник 6"/>
          <p:cNvSpPr/>
          <p:nvPr userDrawn="1"/>
        </p:nvSpPr>
        <p:spPr>
          <a:xfrm rot="10800000" flipH="1">
            <a:off x="0" y="3886200"/>
            <a:ext cx="5029200" cy="3886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0" name="Прямоугольник 9"/>
          <p:cNvSpPr/>
          <p:nvPr userDrawn="1"/>
        </p:nvSpPr>
        <p:spPr>
          <a:xfrm rot="10800000" flipH="1">
            <a:off x="5029200" y="3886200"/>
            <a:ext cx="5029200" cy="3886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4"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6" name="Text Placeholder 9"/>
          <p:cNvSpPr>
            <a:spLocks noGrp="1"/>
          </p:cNvSpPr>
          <p:nvPr>
            <p:ph type="body" sz="quarter" idx="15" hasCustomPrompt="1"/>
          </p:nvPr>
        </p:nvSpPr>
        <p:spPr>
          <a:xfrm>
            <a:off x="5682630" y="4620597"/>
            <a:ext cx="3641877" cy="1692771"/>
          </a:xfrm>
        </p:spPr>
        <p:txBody>
          <a:bodyPr/>
          <a:lstStyle>
            <a:lvl1pPr marL="0" indent="0">
              <a:buNone/>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7" name="Text Placeholder 9"/>
          <p:cNvSpPr>
            <a:spLocks noGrp="1"/>
          </p:cNvSpPr>
          <p:nvPr>
            <p:ph type="body" sz="quarter" idx="16" hasCustomPrompt="1"/>
          </p:nvPr>
        </p:nvSpPr>
        <p:spPr>
          <a:xfrm>
            <a:off x="5682630" y="785415"/>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3"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87731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3886200"/>
            <a:ext cx="50292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18" name="Прямоугольник 17"/>
          <p:cNvSpPr/>
          <p:nvPr userDrawn="1"/>
        </p:nvSpPr>
        <p:spPr>
          <a:xfrm rot="10800000" flipH="1">
            <a:off x="5029200" y="0"/>
            <a:ext cx="5029200" cy="7772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980" b="0" i="0" dirty="0">
              <a:latin typeface="Archivo Regular" charset="0"/>
            </a:endParaRPr>
          </a:p>
        </p:txBody>
      </p:sp>
      <p:sp>
        <p:nvSpPr>
          <p:cNvPr id="9" name="Text Placeholder 9"/>
          <p:cNvSpPr>
            <a:spLocks noGrp="1"/>
          </p:cNvSpPr>
          <p:nvPr>
            <p:ph type="body" sz="quarter" idx="11" hasCustomPrompt="1"/>
          </p:nvPr>
        </p:nvSpPr>
        <p:spPr>
          <a:xfrm>
            <a:off x="585386" y="4620597"/>
            <a:ext cx="3641877" cy="1692771"/>
          </a:xfrm>
        </p:spPr>
        <p:txBody>
          <a:bodyPr/>
          <a:lstStyle>
            <a:lvl1pPr marL="0" indent="0">
              <a:buNone/>
              <a:defRPr lang="en-US" sz="1361" b="0" i="0" smtClean="0">
                <a:solidFill>
                  <a:schemeClr val="tx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endParaRPr lang="en-US" dirty="0">
              <a:effectLst/>
              <a:latin typeface="Helvetica" charset="0"/>
            </a:endParaRPr>
          </a:p>
        </p:txBody>
      </p:sp>
      <p:sp>
        <p:nvSpPr>
          <p:cNvPr id="11" name="Text Placeholder 9"/>
          <p:cNvSpPr>
            <a:spLocks noGrp="1"/>
          </p:cNvSpPr>
          <p:nvPr>
            <p:ph type="body" sz="quarter" idx="12" hasCustomPrompt="1"/>
          </p:nvPr>
        </p:nvSpPr>
        <p:spPr>
          <a:xfrm>
            <a:off x="5723818" y="1128832"/>
            <a:ext cx="3641877" cy="3949799"/>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smtClean="0">
                <a:solidFill>
                  <a:schemeClr val="bg1"/>
                </a:solidFill>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a:t>
            </a:r>
            <a:r>
              <a:rPr lang="en-US" dirty="0"/>
              <a:t>.</a:t>
            </a:r>
            <a:r>
              <a:rPr lang="en-US" dirty="0">
                <a:effectLst/>
                <a:latin typeface="Helvetica" charset="0"/>
              </a:rPr>
              <a: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a:t>
            </a:r>
            <a:endParaRPr lang="en-US" dirty="0">
              <a:effectLst/>
              <a:latin typeface="Helvetica" charset="0"/>
            </a:endParaRPr>
          </a:p>
        </p:txBody>
      </p:sp>
      <p:sp>
        <p:nvSpPr>
          <p:cNvPr id="7" name="Title 2"/>
          <p:cNvSpPr>
            <a:spLocks noGrp="1"/>
          </p:cNvSpPr>
          <p:nvPr>
            <p:ph type="title" hasCustomPrompt="1"/>
          </p:nvPr>
        </p:nvSpPr>
        <p:spPr>
          <a:xfrm>
            <a:off x="544294" y="1428667"/>
            <a:ext cx="4199084" cy="1000274"/>
          </a:xfrm>
        </p:spPr>
        <p:txBody>
          <a:bodyPr/>
          <a:lstStyle>
            <a:lvl1pPr>
              <a:defRPr sz="3300"/>
            </a:lvl1pPr>
          </a:lstStyle>
          <a:p>
            <a:r>
              <a:rPr lang="en-US" dirty="0"/>
              <a:t>CLICK TO ADD HEADLINE</a:t>
            </a:r>
          </a:p>
        </p:txBody>
      </p:sp>
    </p:spTree>
    <p:extLst>
      <p:ext uri="{BB962C8B-B14F-4D97-AF65-F5344CB8AC3E}">
        <p14:creationId xmlns:p14="http://schemas.microsoft.com/office/powerpoint/2010/main" val="457204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HEADLINE</a:t>
            </a:r>
          </a:p>
        </p:txBody>
      </p:sp>
      <p:sp>
        <p:nvSpPr>
          <p:cNvPr id="4" name="Text Placeholder 3"/>
          <p:cNvSpPr>
            <a:spLocks noGrp="1"/>
          </p:cNvSpPr>
          <p:nvPr>
            <p:ph type="body" sz="quarter" idx="10" hasCustomPrompt="1"/>
          </p:nvPr>
        </p:nvSpPr>
        <p:spPr>
          <a:xfrm>
            <a:off x="544048" y="2213408"/>
            <a:ext cx="6415741" cy="342851"/>
          </a:xfrm>
        </p:spPr>
        <p:txBody>
          <a:bodyPr/>
          <a:lstStyle>
            <a:lvl1pPr marL="0" indent="0">
              <a:lnSpc>
                <a:spcPct val="100000"/>
              </a:lnSpc>
              <a:buNone/>
              <a:defRPr sz="2228" b="1" cap="all" baseline="0"/>
            </a:lvl1pPr>
          </a:lstStyle>
          <a:p>
            <a:pPr lvl="0"/>
            <a:r>
              <a:rPr lang="en-US" dirty="0"/>
              <a:t>CLICK TO ADD SUBHEAD</a:t>
            </a:r>
          </a:p>
        </p:txBody>
      </p:sp>
      <p:sp>
        <p:nvSpPr>
          <p:cNvPr id="10" name="Text Placeholder 9"/>
          <p:cNvSpPr>
            <a:spLocks noGrp="1"/>
          </p:cNvSpPr>
          <p:nvPr>
            <p:ph type="body" sz="quarter" idx="11" hasCustomPrompt="1"/>
          </p:nvPr>
        </p:nvSpPr>
        <p:spPr>
          <a:xfrm>
            <a:off x="2355975" y="3355803"/>
            <a:ext cx="6593806" cy="1692771"/>
          </a:xfrm>
        </p:spPr>
        <p:txBody>
          <a:bodyPr/>
          <a:lstStyle>
            <a:lvl1pPr marL="0" marR="0" indent="0" algn="l" defTabSz="1005866" rtl="0" eaLnBrk="1" fontAlgn="auto" latinLnBrk="0" hangingPunct="1">
              <a:lnSpc>
                <a:spcPts val="2186"/>
              </a:lnSpc>
              <a:spcBef>
                <a:spcPts val="0"/>
              </a:spcBef>
              <a:spcAft>
                <a:spcPts val="1031"/>
              </a:spcAft>
              <a:buClrTx/>
              <a:buSzTx/>
              <a:buFont typeface="Arial" panose="020B0604020202020204" pitchFamily="34" charset="0"/>
              <a:buNone/>
              <a:tabLst/>
              <a:defRPr lang="en-US" sz="1361" b="0" i="0" baseline="0" smtClean="0">
                <a:effectLst/>
                <a:latin typeface="Franklin Gothic Book" panose="020B0503020102020204" pitchFamily="34" charset="0"/>
              </a:defRPr>
            </a:lvl1pPr>
          </a:lstStyle>
          <a:p>
            <a:r>
              <a:rPr lang="en-US" dirty="0"/>
              <a:t>Click to add text. </a:t>
            </a:r>
            <a:r>
              <a:rPr lang="en-US" dirty="0" err="1"/>
              <a:t>Laborror</a:t>
            </a:r>
            <a:r>
              <a:rPr lang="en-US" dirty="0"/>
              <a:t> </a:t>
            </a:r>
            <a:r>
              <a:rPr lang="en-US" dirty="0" err="1"/>
              <a:t>eculparum</a:t>
            </a:r>
            <a:r>
              <a:rPr lang="en-US" dirty="0"/>
              <a:t> del in pro </a:t>
            </a:r>
            <a:r>
              <a:rPr lang="en-US" dirty="0" err="1"/>
              <a:t>esed</a:t>
            </a:r>
            <a:r>
              <a:rPr lang="en-US" dirty="0"/>
              <a:t> </a:t>
            </a:r>
            <a:r>
              <a:rPr lang="en-US" dirty="0" err="1"/>
              <a:t>entio</a:t>
            </a:r>
            <a:r>
              <a:rPr lang="en-US" dirty="0"/>
              <a:t>. Name </a:t>
            </a:r>
            <a:r>
              <a:rPr lang="en-US" dirty="0" err="1"/>
              <a:t>ped</a:t>
            </a:r>
            <a:r>
              <a:rPr lang="en-US" dirty="0"/>
              <a:t> </a:t>
            </a:r>
            <a:r>
              <a:rPr lang="en-US" dirty="0" err="1"/>
              <a:t>ea</a:t>
            </a:r>
            <a:r>
              <a:rPr lang="en-US" dirty="0"/>
              <a:t> que </a:t>
            </a:r>
            <a:r>
              <a:rPr lang="en-US" dirty="0" err="1"/>
              <a:t>rehendaepre</a:t>
            </a:r>
            <a:r>
              <a:rPr lang="en-US" dirty="0"/>
              <a:t> </a:t>
            </a:r>
            <a:r>
              <a:rPr lang="en-US" dirty="0" err="1"/>
              <a:t>occus</a:t>
            </a:r>
            <a:r>
              <a:rPr lang="en-US" dirty="0"/>
              <a:t> </a:t>
            </a:r>
            <a:r>
              <a:rPr lang="en-US" dirty="0" err="1"/>
              <a:t>dionem</a:t>
            </a:r>
            <a:r>
              <a:rPr lang="en-US" dirty="0"/>
              <a:t> </a:t>
            </a:r>
            <a:r>
              <a:rPr lang="en-US" dirty="0" err="1"/>
              <a:t>quatecta</a:t>
            </a:r>
            <a:r>
              <a:rPr lang="en-US" dirty="0"/>
              <a:t> qui </a:t>
            </a:r>
            <a:r>
              <a:rPr lang="en-US" dirty="0" err="1"/>
              <a:t>bea</a:t>
            </a:r>
            <a:r>
              <a:rPr lang="en-US" dirty="0"/>
              <a:t> </a:t>
            </a:r>
            <a:r>
              <a:rPr lang="en-US" dirty="0" err="1"/>
              <a:t>voloriassus</a:t>
            </a:r>
            <a:r>
              <a:rPr lang="en-US" dirty="0"/>
              <a:t> </a:t>
            </a:r>
            <a:r>
              <a:rPr lang="en-US" dirty="0" err="1"/>
              <a:t>ilibusa</a:t>
            </a:r>
            <a:r>
              <a:rPr lang="en-US" dirty="0"/>
              <a:t> </a:t>
            </a:r>
            <a:r>
              <a:rPr lang="en-US" dirty="0" err="1"/>
              <a:t>velenecto</a:t>
            </a:r>
            <a:r>
              <a:rPr lang="en-US" dirty="0"/>
              <a:t> </a:t>
            </a:r>
            <a:r>
              <a:rPr lang="en-US" dirty="0" err="1"/>
              <a:t>imus</a:t>
            </a:r>
            <a:r>
              <a:rPr lang="en-US" dirty="0"/>
              <a:t>, </a:t>
            </a:r>
            <a:r>
              <a:rPr lang="en-US" dirty="0" err="1"/>
              <a:t>ut</a:t>
            </a:r>
            <a:r>
              <a:rPr lang="en-US" dirty="0"/>
              <a:t> </a:t>
            </a:r>
            <a:r>
              <a:rPr lang="en-US" dirty="0" err="1"/>
              <a:t>hariaestiis</a:t>
            </a:r>
            <a:r>
              <a:rPr lang="en-US" dirty="0"/>
              <a:t> </a:t>
            </a:r>
            <a:r>
              <a:rPr lang="en-US" dirty="0" err="1"/>
              <a:t>eosapidunt</a:t>
            </a:r>
            <a:r>
              <a:rPr lang="en-US" dirty="0"/>
              <a:t> quam </a:t>
            </a:r>
            <a:r>
              <a:rPr lang="en-US" dirty="0" err="1"/>
              <a:t>suntiusdae</a:t>
            </a:r>
            <a:r>
              <a:rPr lang="en-US" dirty="0"/>
              <a:t> </a:t>
            </a:r>
            <a:r>
              <a:rPr lang="en-US" dirty="0" err="1"/>
              <a:t>nihicidem</a:t>
            </a:r>
            <a:r>
              <a:rPr lang="en-US" dirty="0"/>
              <a:t> rem. </a:t>
            </a:r>
            <a:r>
              <a:rPr lang="en-US" dirty="0" err="1"/>
              <a:t>Ut</a:t>
            </a:r>
            <a:r>
              <a:rPr lang="en-US" dirty="0"/>
              <a:t> lam, </a:t>
            </a:r>
            <a:r>
              <a:rPr lang="en-US" dirty="0" err="1"/>
              <a:t>odi</a:t>
            </a:r>
            <a:r>
              <a:rPr lang="en-US" dirty="0"/>
              <a:t> id </a:t>
            </a:r>
            <a:r>
              <a:rPr lang="en-US" dirty="0" err="1"/>
              <a:t>ea</a:t>
            </a:r>
            <a:r>
              <a:rPr lang="en-US" dirty="0"/>
              <a:t> sit et </a:t>
            </a:r>
            <a:r>
              <a:rPr lang="en-US" dirty="0" err="1"/>
              <a:t>laut</a:t>
            </a:r>
            <a:r>
              <a:rPr lang="en-US" dirty="0"/>
              <a:t> </a:t>
            </a:r>
            <a:r>
              <a:rPr lang="en-US" dirty="0" err="1"/>
              <a:t>aut</a:t>
            </a:r>
            <a:r>
              <a:rPr lang="en-US" dirty="0"/>
              <a:t> </a:t>
            </a:r>
            <a:r>
              <a:rPr lang="en-US" dirty="0" err="1"/>
              <a:t>lique</a:t>
            </a:r>
            <a:r>
              <a:rPr lang="en-US" dirty="0"/>
              <a:t> quid </a:t>
            </a:r>
            <a:r>
              <a:rPr lang="en-US" dirty="0" err="1"/>
              <a:t>modiae</a:t>
            </a:r>
            <a:r>
              <a:rPr lang="en-US" dirty="0"/>
              <a:t> </a:t>
            </a:r>
            <a:r>
              <a:rPr lang="en-US" dirty="0" err="1"/>
              <a:t>endi</a:t>
            </a:r>
            <a:r>
              <a:rPr lang="en-US" dirty="0"/>
              <a:t> </a:t>
            </a:r>
            <a:r>
              <a:rPr lang="en-US" dirty="0" err="1"/>
              <a:t>vitem</a:t>
            </a:r>
            <a:r>
              <a:rPr lang="en-US" dirty="0"/>
              <a:t> </a:t>
            </a:r>
            <a:r>
              <a:rPr lang="en-US" dirty="0" err="1"/>
              <a:t>volorit</a:t>
            </a:r>
            <a:r>
              <a:rPr lang="en-US" dirty="0"/>
              <a:t> </a:t>
            </a:r>
            <a:r>
              <a:rPr lang="en-US" dirty="0" err="1"/>
              <a:t>iorem</a:t>
            </a:r>
            <a:r>
              <a:rPr lang="en-US" dirty="0"/>
              <a:t>. Bea </a:t>
            </a:r>
            <a:r>
              <a:rPr lang="en-US" dirty="0" err="1"/>
              <a:t>cus</a:t>
            </a:r>
            <a:r>
              <a:rPr lang="en-US" dirty="0"/>
              <a:t> </a:t>
            </a:r>
            <a:r>
              <a:rPr lang="en-US" dirty="0" err="1"/>
              <a:t>eatis</a:t>
            </a:r>
            <a:r>
              <a:rPr lang="en-US" dirty="0"/>
              <a:t> </a:t>
            </a:r>
            <a:r>
              <a:rPr lang="en-US" dirty="0" err="1"/>
              <a:t>aut</a:t>
            </a:r>
            <a:r>
              <a:rPr lang="en-US" dirty="0"/>
              <a:t> </a:t>
            </a:r>
            <a:r>
              <a:rPr lang="en-US" dirty="0" err="1"/>
              <a:t>accus</a:t>
            </a:r>
            <a:r>
              <a:rPr lang="en-US" dirty="0"/>
              <a:t>, ne </a:t>
            </a:r>
            <a:r>
              <a:rPr lang="en-US" dirty="0" err="1"/>
              <a:t>molenda</a:t>
            </a:r>
            <a:r>
              <a:rPr lang="en-US" dirty="0"/>
              <a:t> </a:t>
            </a:r>
            <a:r>
              <a:rPr lang="en-US" dirty="0" err="1"/>
              <a:t>invelit</a:t>
            </a:r>
            <a:r>
              <a:rPr lang="en-US" dirty="0"/>
              <a:t> </a:t>
            </a:r>
            <a:r>
              <a:rPr lang="en-US" dirty="0" err="1"/>
              <a:t>iurepudae</a:t>
            </a:r>
            <a:r>
              <a:rPr lang="en-US" dirty="0"/>
              <a:t> </a:t>
            </a:r>
            <a:r>
              <a:rPr lang="en-US" dirty="0" err="1"/>
              <a:t>maximin</a:t>
            </a:r>
            <a:r>
              <a:rPr lang="en-US" dirty="0"/>
              <a:t> </a:t>
            </a:r>
            <a:r>
              <a:rPr lang="en-US" dirty="0" err="1"/>
              <a:t>imagnate</a:t>
            </a:r>
            <a:r>
              <a:rPr lang="en-US" dirty="0"/>
              <a:t> </a:t>
            </a:r>
            <a:r>
              <a:rPr lang="en-US" dirty="0" err="1"/>
              <a:t>officima</a:t>
            </a:r>
            <a:r>
              <a:rPr lang="en-US" dirty="0"/>
              <a:t> </a:t>
            </a:r>
            <a:r>
              <a:rPr lang="en-US" dirty="0" err="1"/>
              <a:t>corruptas</a:t>
            </a:r>
            <a:r>
              <a:rPr lang="en-US" dirty="0"/>
              <a:t> </a:t>
            </a:r>
            <a:r>
              <a:rPr lang="en-US" dirty="0" err="1"/>
              <a:t>simoditam</a:t>
            </a:r>
            <a:r>
              <a:rPr lang="en-US" dirty="0"/>
              <a:t> </a:t>
            </a:r>
            <a:r>
              <a:rPr lang="en-US" dirty="0" err="1"/>
              <a:t>repersp</a:t>
            </a:r>
            <a:r>
              <a:rPr lang="en-US" dirty="0"/>
              <a:t> </a:t>
            </a:r>
            <a:r>
              <a:rPr lang="en-US" dirty="0" err="1"/>
              <a:t>erumenimi</a:t>
            </a:r>
            <a:r>
              <a:rPr lang="en-US" dirty="0"/>
              <a:t>, </a:t>
            </a:r>
            <a:r>
              <a:rPr lang="en-US" dirty="0" err="1"/>
              <a:t>sitate</a:t>
            </a:r>
            <a:r>
              <a:rPr lang="en-US" dirty="0"/>
              <a:t> </a:t>
            </a:r>
            <a:r>
              <a:rPr lang="en-US" dirty="0" err="1"/>
              <a:t>vel</a:t>
            </a:r>
            <a:r>
              <a:rPr lang="en-US" dirty="0"/>
              <a:t> </a:t>
            </a:r>
            <a:r>
              <a:rPr lang="en-US" dirty="0" err="1"/>
              <a:t>maio</a:t>
            </a:r>
            <a:r>
              <a:rPr lang="en-US" dirty="0"/>
              <a:t>. </a:t>
            </a:r>
            <a:r>
              <a:rPr lang="en-US" dirty="0" err="1"/>
              <a:t>Incias</a:t>
            </a:r>
            <a:r>
              <a:rPr lang="en-US" dirty="0"/>
              <a:t> et </a:t>
            </a:r>
            <a:r>
              <a:rPr lang="en-US" dirty="0" err="1"/>
              <a:t>volupta</a:t>
            </a:r>
            <a:r>
              <a:rPr lang="en-US" dirty="0"/>
              <a:t> </a:t>
            </a:r>
            <a:r>
              <a:rPr lang="en-US" dirty="0" err="1"/>
              <a:t>ecestet</a:t>
            </a:r>
            <a:r>
              <a:rPr lang="en-US" dirty="0"/>
              <a:t>, </a:t>
            </a:r>
            <a:r>
              <a:rPr lang="en-US" dirty="0" err="1"/>
              <a:t>aut</a:t>
            </a:r>
            <a:r>
              <a:rPr lang="en-US" dirty="0"/>
              <a:t> </a:t>
            </a:r>
            <a:r>
              <a:rPr lang="en-US" dirty="0" err="1"/>
              <a:t>eum</a:t>
            </a:r>
            <a:r>
              <a:rPr lang="en-US" dirty="0"/>
              <a:t> am </a:t>
            </a:r>
            <a:r>
              <a:rPr lang="en-US" dirty="0" err="1"/>
              <a:t>ipic</a:t>
            </a:r>
            <a:r>
              <a:rPr lang="en-US" dirty="0"/>
              <a:t> tempore </a:t>
            </a:r>
            <a:r>
              <a:rPr lang="en-US" dirty="0" err="1"/>
              <a:t>explandam</a:t>
            </a:r>
            <a:r>
              <a:rPr lang="en-US" dirty="0"/>
              <a:t>. </a:t>
            </a:r>
          </a:p>
        </p:txBody>
      </p:sp>
    </p:spTree>
    <p:extLst>
      <p:ext uri="{BB962C8B-B14F-4D97-AF65-F5344CB8AC3E}">
        <p14:creationId xmlns:p14="http://schemas.microsoft.com/office/powerpoint/2010/main" val="38213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000" dirty="0">
              <a:solidFill>
                <a:schemeClr val="bg1">
                  <a:lumMod val="50000"/>
                </a:schemeClr>
              </a:solidFill>
            </a:endParaRPr>
          </a:p>
        </p:txBody>
      </p:sp>
      <p:grpSp>
        <p:nvGrpSpPr>
          <p:cNvPr id="12" name="Group 11"/>
          <p:cNvGrpSpPr/>
          <p:nvPr userDrawn="1"/>
        </p:nvGrpSpPr>
        <p:grpSpPr>
          <a:xfrm>
            <a:off x="0" y="-31035"/>
            <a:ext cx="10051146" cy="326436"/>
            <a:chOff x="0" y="-27384"/>
            <a:chExt cx="9137405" cy="288032"/>
          </a:xfrm>
        </p:grpSpPr>
        <p:sp>
          <p:nvSpPr>
            <p:cNvPr id="13" name="TextBox 12"/>
            <p:cNvSpPr txBox="1"/>
            <p:nvPr userDrawn="1"/>
          </p:nvSpPr>
          <p:spPr>
            <a:xfrm>
              <a:off x="0" y="-27384"/>
              <a:ext cx="9137405"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404/504, Fall 2021</a:t>
              </a:r>
              <a:endParaRPr lang="en-US" sz="1400" b="1" i="1" dirty="0">
                <a:latin typeface="Palatino Linotype" panose="02040502050505030304" pitchFamily="18" charset="0"/>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04" y="44624"/>
              <a:ext cx="1475423" cy="198120"/>
            </a:xfrm>
            <a:prstGeom prst="rect">
              <a:avLst/>
            </a:prstGeom>
          </p:spPr>
        </p:pic>
        <p:cxnSp>
          <p:nvCxnSpPr>
            <p:cNvPr id="15" name="Straight Connector 14"/>
            <p:cNvCxnSpPr/>
            <p:nvPr userDrawn="1"/>
          </p:nvCxnSpPr>
          <p:spPr>
            <a:xfrm>
              <a:off x="72008" y="260648"/>
              <a:ext cx="9036496" cy="0"/>
            </a:xfrm>
            <a:prstGeom prst="line">
              <a:avLst/>
            </a:prstGeom>
            <a:ln w="19050">
              <a:gradFill flip="none" rotWithShape="1">
                <a:gsLst>
                  <a:gs pos="0">
                    <a:srgbClr val="C99503"/>
                  </a:gs>
                  <a:gs pos="60000">
                    <a:schemeClr val="accent1">
                      <a:tint val="44500"/>
                      <a:satMod val="160000"/>
                      <a:alpha val="56000"/>
                      <a:lumMod val="83000"/>
                    </a:schemeClr>
                  </a:gs>
                  <a:gs pos="100000">
                    <a:schemeClr val="tx1">
                      <a:lumMod val="64000"/>
                      <a:lumOff val="36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3876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5293233" y="5026152"/>
            <a:ext cx="4076961" cy="1271829"/>
          </a:xfrm>
        </p:spPr>
        <p:txBody>
          <a:bodyPr anchor="b">
            <a:noAutofit/>
          </a:bodyPr>
          <a:lstStyle>
            <a:lvl1pPr algn="l">
              <a:defRPr sz="2970" spc="124"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5293234" y="6331809"/>
            <a:ext cx="4076960" cy="449548"/>
          </a:xfrm>
        </p:spPr>
        <p:txBody>
          <a:bodyPr>
            <a:normAutofit/>
          </a:bodyPr>
          <a:lstStyle>
            <a:lvl1pPr marL="0" indent="0" algn="l">
              <a:buNone/>
              <a:defRPr sz="132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9358" t="23650" b="-1"/>
          <a:stretch/>
        </p:blipFill>
        <p:spPr>
          <a:xfrm>
            <a:off x="0" y="0"/>
            <a:ext cx="7827857" cy="5728233"/>
          </a:xfrm>
          <a:prstGeom prst="rect">
            <a:avLst/>
          </a:prstGeom>
        </p:spPr>
      </p:pic>
    </p:spTree>
    <p:extLst>
      <p:ext uri="{BB962C8B-B14F-4D97-AF65-F5344CB8AC3E}">
        <p14:creationId xmlns:p14="http://schemas.microsoft.com/office/powerpoint/2010/main" val="2665443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18301" r="28341" b="23071"/>
          <a:stretch/>
        </p:blipFill>
        <p:spPr>
          <a:xfrm>
            <a:off x="4528273" y="0"/>
            <a:ext cx="5530128" cy="77724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100138" y="1156505"/>
            <a:ext cx="2388870" cy="1502305"/>
          </a:xfrm>
        </p:spPr>
        <p:txBody>
          <a:bodyPr anchor="b">
            <a:normAutofit/>
          </a:bodyPr>
          <a:lstStyle>
            <a:lvl1pPr>
              <a:defRPr sz="2310" spc="124"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100138" y="3314066"/>
            <a:ext cx="2388870" cy="2855278"/>
          </a:xfrm>
        </p:spPr>
        <p:txBody>
          <a:bodyPr>
            <a:normAutofit/>
          </a:bodyPr>
          <a:lstStyle>
            <a:lvl1pPr marL="0" indent="0">
              <a:lnSpc>
                <a:spcPct val="150000"/>
              </a:lnSpc>
              <a:buNone/>
              <a:defRPr sz="1155">
                <a:solidFill>
                  <a:schemeClr val="bg1"/>
                </a:solidFill>
              </a:defRPr>
            </a:lvl1pPr>
            <a:lvl2pPr marL="377190" indent="0">
              <a:lnSpc>
                <a:spcPct val="150000"/>
              </a:lnSpc>
              <a:buNone/>
              <a:defRPr sz="1155">
                <a:solidFill>
                  <a:schemeClr val="bg1"/>
                </a:solidFill>
              </a:defRPr>
            </a:lvl2pPr>
            <a:lvl3pPr marL="754380" indent="0">
              <a:lnSpc>
                <a:spcPct val="150000"/>
              </a:lnSpc>
              <a:buNone/>
              <a:defRPr sz="1155">
                <a:solidFill>
                  <a:schemeClr val="bg1"/>
                </a:solidFill>
              </a:defRPr>
            </a:lvl3pPr>
            <a:lvl4pPr marL="1131570" indent="0">
              <a:lnSpc>
                <a:spcPct val="150000"/>
              </a:lnSpc>
              <a:buNone/>
              <a:defRPr sz="1155">
                <a:solidFill>
                  <a:schemeClr val="bg1"/>
                </a:solidFill>
              </a:defRPr>
            </a:lvl4pPr>
            <a:lvl5pPr marL="1508760" indent="0">
              <a:lnSpc>
                <a:spcPct val="150000"/>
              </a:lnSpc>
              <a:buNone/>
              <a:defRPr sz="115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100138" y="7203864"/>
            <a:ext cx="812755" cy="413808"/>
          </a:xfrm>
        </p:spPr>
        <p:txBody>
          <a:bodyPr/>
          <a:lstStyle>
            <a:lvl1pPr>
              <a:defRPr sz="743"/>
            </a:lvl1pPr>
          </a:lstStyle>
          <a:p>
            <a:r>
              <a:rPr lang="en-US" dirty="0"/>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202656" y="7203863"/>
            <a:ext cx="2048345" cy="413808"/>
          </a:xfrm>
        </p:spPr>
        <p:txBody>
          <a:bodyPr/>
          <a:lstStyle>
            <a:lvl1pPr>
              <a:defRPr sz="743"/>
            </a:lvl1pPr>
          </a:lstStyle>
          <a:p>
            <a:r>
              <a:rPr lang="en-US" dirty="0"/>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4567452" y="7203864"/>
            <a:ext cx="814730" cy="413808"/>
          </a:xfrm>
        </p:spPr>
        <p:txBody>
          <a:bodyPr/>
          <a:lstStyle>
            <a:lvl1pPr>
              <a:defRPr sz="743"/>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191761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123712" y="1894524"/>
            <a:ext cx="4217194" cy="1365567"/>
          </a:xfrm>
        </p:spPr>
        <p:txBody>
          <a:bodyPr anchor="b">
            <a:normAutofit/>
          </a:bodyPr>
          <a:lstStyle>
            <a:lvl1pPr>
              <a:defRPr lang="en-US" sz="2310" kern="1200" spc="124"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123712" y="4148877"/>
            <a:ext cx="4217194" cy="1729000"/>
          </a:xfrm>
        </p:spPr>
        <p:txBody>
          <a:bodyPr>
            <a:normAutofit/>
          </a:bodyPr>
          <a:lstStyle>
            <a:lvl1pPr marL="0" indent="0">
              <a:lnSpc>
                <a:spcPct val="100000"/>
              </a:lnSpc>
              <a:buNone/>
              <a:defRPr sz="1155" spc="41" baseline="0">
                <a:solidFill>
                  <a:schemeClr val="tx1"/>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691515" y="7203864"/>
            <a:ext cx="1005840" cy="413808"/>
          </a:xfrm>
        </p:spPr>
        <p:txBody>
          <a:bodyPr/>
          <a:lstStyle>
            <a:lvl1pPr>
              <a:defRPr sz="743"/>
            </a:lvl1pPr>
          </a:lstStyle>
          <a:p>
            <a:r>
              <a:rPr lang="en-US" dirty="0"/>
              <a:t>20XX</a:t>
            </a:r>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032635" y="7203864"/>
            <a:ext cx="2870835" cy="413808"/>
          </a:xfrm>
        </p:spPr>
        <p:txBody>
          <a:bodyPr/>
          <a:lstStyle>
            <a:lvl1pPr>
              <a:defRPr sz="743"/>
            </a:lvl1pPr>
          </a:lstStyle>
          <a:p>
            <a:r>
              <a:rPr lang="en-US" dirty="0"/>
              <a:t>PRESENTATION TITLE</a:t>
            </a:r>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5736431" y="-28787"/>
            <a:ext cx="4321969" cy="7822778"/>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69992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5767864" y="2435353"/>
            <a:ext cx="3448145" cy="1944268"/>
          </a:xfrm>
        </p:spPr>
        <p:txBody>
          <a:bodyPr anchor="b">
            <a:noAutofit/>
          </a:bodyPr>
          <a:lstStyle>
            <a:lvl1pPr algn="l">
              <a:defRPr sz="2970" spc="124"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5767864" y="4490271"/>
            <a:ext cx="3448145" cy="413808"/>
          </a:xfrm>
        </p:spPr>
        <p:txBody>
          <a:bodyPr>
            <a:normAutofit/>
          </a:bodyPr>
          <a:lstStyle>
            <a:lvl1pPr marL="0" indent="0" algn="l">
              <a:buNone/>
              <a:defRPr sz="1320">
                <a:solidFill>
                  <a:schemeClr val="bg1"/>
                </a:solidFill>
              </a:defRPr>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939165"/>
            <a:ext cx="4848463" cy="5894070"/>
          </a:xfrm>
          <a:prstGeom prst="rect">
            <a:avLst/>
          </a:prstGeom>
        </p:spPr>
      </p:pic>
    </p:spTree>
    <p:extLst>
      <p:ext uri="{BB962C8B-B14F-4D97-AF65-F5344CB8AC3E}">
        <p14:creationId xmlns:p14="http://schemas.microsoft.com/office/powerpoint/2010/main" val="2804440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743"/>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743"/>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691515" y="2393156"/>
            <a:ext cx="8675370" cy="4244234"/>
          </a:xfrm>
        </p:spPr>
        <p:txBody>
          <a:bodyPr/>
          <a:lstStyle/>
          <a:p>
            <a:r>
              <a:rPr lang="en-US"/>
              <a:t>Click icon to add chart</a:t>
            </a:r>
            <a:endParaRPr lang="en-US" dirty="0"/>
          </a:p>
        </p:txBody>
      </p:sp>
    </p:spTree>
    <p:extLst>
      <p:ext uri="{BB962C8B-B14F-4D97-AF65-F5344CB8AC3E}">
        <p14:creationId xmlns:p14="http://schemas.microsoft.com/office/powerpoint/2010/main" val="413861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691515" y="2392899"/>
            <a:ext cx="8675370" cy="4244235"/>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743"/>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743"/>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70699572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 xmlns:adec="http://schemas.microsoft.com/office/drawing/2017/decorative" val="1"/>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4604861" cy="77724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3842623" y="3184526"/>
            <a:ext cx="5524262" cy="2164398"/>
          </a:xfrm>
        </p:spPr>
        <p:txBody>
          <a:bodyPr anchor="b">
            <a:normAutofit/>
          </a:bodyPr>
          <a:lstStyle>
            <a:lvl1pPr>
              <a:defRPr lang="en-US" sz="2310" kern="1200" spc="124"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3842623" y="5699311"/>
            <a:ext cx="5524261" cy="413808"/>
          </a:xfrm>
        </p:spPr>
        <p:txBody>
          <a:bodyPr anchor="b">
            <a:normAutofit/>
          </a:bodyPr>
          <a:lstStyle>
            <a:lvl1pPr marL="0" indent="0" algn="l">
              <a:buNone/>
              <a:defRPr sz="1320">
                <a:solidFill>
                  <a:schemeClr val="bg2">
                    <a:lumMod val="50000"/>
                  </a:schemeClr>
                </a:solidFill>
              </a:defRPr>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3858339" y="7203864"/>
            <a:ext cx="1398746" cy="413808"/>
          </a:xfrm>
        </p:spPr>
        <p:txBody>
          <a:bodyPr/>
          <a:lstStyle>
            <a:lvl1pPr>
              <a:defRPr sz="743"/>
            </a:lvl1pPr>
          </a:lstStyle>
          <a:p>
            <a:r>
              <a:rPr lang="en-US" dirty="0"/>
              <a:t>20XX</a:t>
            </a:r>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5563552" y="7203864"/>
            <a:ext cx="2098119" cy="413808"/>
          </a:xfrm>
        </p:spPr>
        <p:txBody>
          <a:bodyPr/>
          <a:lstStyle>
            <a:lvl1pPr>
              <a:defRPr sz="743"/>
            </a:lvl1pPr>
          </a:lstStyle>
          <a:p>
            <a:r>
              <a:rPr lang="en-US" dirty="0"/>
              <a:t>PRESENTATION TITLE</a:t>
            </a:r>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7968139" y="7203864"/>
            <a:ext cx="1398746" cy="413808"/>
          </a:xfrm>
        </p:spPr>
        <p:txBody>
          <a:bodyPr/>
          <a:lstStyle>
            <a:lvl1pPr>
              <a:defRPr sz="743"/>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 xmlns:adec="http://schemas.microsoft.com/office/drawing/2017/decorative" val="1"/>
              </a:ext>
            </a:extLst>
          </p:cNvPr>
          <p:cNvCxnSpPr/>
          <p:nvPr userDrawn="1"/>
        </p:nvCxnSpPr>
        <p:spPr>
          <a:xfrm flipV="1">
            <a:off x="1823085" y="0"/>
            <a:ext cx="2011680" cy="777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5252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555254" y="1011134"/>
            <a:ext cx="6947893" cy="1502305"/>
          </a:xfrm>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226925" y="3270885"/>
            <a:ext cx="1522547" cy="2091579"/>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013569" y="5762461"/>
            <a:ext cx="1912108" cy="388802"/>
          </a:xfrm>
        </p:spPr>
        <p:txBody>
          <a:bodyPr anchor="ctr">
            <a:noAutofit/>
          </a:bodyPr>
          <a:lstStyle>
            <a:lvl1pPr marL="0" indent="0" algn="ctr">
              <a:buNone/>
              <a:defRPr lang="en-US" sz="1155"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226925" y="6192663"/>
            <a:ext cx="1522547" cy="388802"/>
          </a:xfrm>
        </p:spPr>
        <p:txBody>
          <a:bodyPr anchor="t">
            <a:noAutofit/>
          </a:bodyPr>
          <a:lstStyle>
            <a:lvl1pPr marL="0" indent="0" algn="ctr">
              <a:buNone/>
              <a:defRPr lang="en-US" sz="825" kern="1200" spc="124" baseline="0" dirty="0" smtClean="0">
                <a:solidFill>
                  <a:schemeClr val="tx1"/>
                </a:solidFill>
                <a:latin typeface="+mn-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165454" y="3270885"/>
            <a:ext cx="1522547" cy="2091579"/>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2952098" y="5762461"/>
            <a:ext cx="1922923" cy="388802"/>
          </a:xfrm>
        </p:spPr>
        <p:txBody>
          <a:bodyPr anchor="ctr">
            <a:noAutofit/>
          </a:bodyPr>
          <a:lstStyle>
            <a:lvl1pPr marL="0" indent="0" algn="ctr">
              <a:buNone/>
              <a:defRPr lang="en-US" sz="1155"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165454" y="6209303"/>
            <a:ext cx="1531158" cy="388802"/>
          </a:xfrm>
        </p:spPr>
        <p:txBody>
          <a:bodyPr anchor="t">
            <a:noAutofit/>
          </a:bodyPr>
          <a:lstStyle>
            <a:lvl1pPr marL="0" indent="0" algn="ctr">
              <a:buNone/>
              <a:defRPr lang="en-US" sz="825" kern="1200" spc="124" baseline="0" dirty="0" smtClean="0">
                <a:solidFill>
                  <a:schemeClr val="tx1"/>
                </a:solidFill>
                <a:latin typeface="+mn-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5220252" y="3270885"/>
            <a:ext cx="1522547" cy="2091579"/>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5006896" y="5762461"/>
            <a:ext cx="1912108" cy="388802"/>
          </a:xfrm>
        </p:spPr>
        <p:txBody>
          <a:bodyPr anchor="ctr">
            <a:noAutofit/>
          </a:bodyPr>
          <a:lstStyle>
            <a:lvl1pPr marL="0" indent="0" algn="ctr">
              <a:buNone/>
              <a:defRPr lang="en-US" sz="1155"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5220251" y="6209303"/>
            <a:ext cx="1522547" cy="388802"/>
          </a:xfrm>
        </p:spPr>
        <p:txBody>
          <a:bodyPr anchor="t">
            <a:noAutofit/>
          </a:bodyPr>
          <a:lstStyle>
            <a:lvl1pPr marL="0" indent="0" algn="ctr">
              <a:buNone/>
              <a:defRPr lang="en-US" sz="825" kern="1200" spc="124" baseline="0" dirty="0" smtClean="0">
                <a:solidFill>
                  <a:schemeClr val="tx1"/>
                </a:solidFill>
                <a:latin typeface="+mn-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7216653" y="3270885"/>
            <a:ext cx="1522547" cy="2091579"/>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7003297" y="5762461"/>
            <a:ext cx="1912107" cy="388802"/>
          </a:xfrm>
        </p:spPr>
        <p:txBody>
          <a:bodyPr anchor="ctr">
            <a:noAutofit/>
          </a:bodyPr>
          <a:lstStyle>
            <a:lvl1pPr marL="0" indent="0" algn="ctr">
              <a:buNone/>
              <a:defRPr lang="en-US" sz="1155"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7216653" y="6192663"/>
            <a:ext cx="1522546" cy="388802"/>
          </a:xfrm>
        </p:spPr>
        <p:txBody>
          <a:bodyPr anchor="t">
            <a:noAutofit/>
          </a:bodyPr>
          <a:lstStyle>
            <a:lvl1pPr marL="0" indent="0" algn="ctr">
              <a:buNone/>
              <a:defRPr lang="en-US" sz="825" kern="1200" spc="124" baseline="0" dirty="0" smtClean="0">
                <a:solidFill>
                  <a:schemeClr val="tx1"/>
                </a:solidFill>
                <a:latin typeface="+mn-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743"/>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743"/>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 xmlns:adec="http://schemas.microsoft.com/office/drawing/2017/decorative" val="1"/>
              </a:ext>
            </a:extLst>
          </p:cNvPr>
          <p:cNvGrpSpPr/>
          <p:nvPr userDrawn="1"/>
        </p:nvGrpSpPr>
        <p:grpSpPr>
          <a:xfrm>
            <a:off x="6050756" y="1"/>
            <a:ext cx="4007644" cy="195389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2176283"/>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 xmlns:adec="http://schemas.microsoft.com/office/drawing/2017/decorative" val="1"/>
              </a:ext>
            </a:extLst>
          </p:cNvPr>
          <p:cNvGrpSpPr/>
          <p:nvPr userDrawn="1"/>
        </p:nvGrpSpPr>
        <p:grpSpPr>
          <a:xfrm>
            <a:off x="0" y="537147"/>
            <a:ext cx="10058400" cy="6370847"/>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555254" y="1011134"/>
            <a:ext cx="6947893" cy="1502305"/>
          </a:xfrm>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548670" y="2752725"/>
            <a:ext cx="880110" cy="1209040"/>
          </a:xfrm>
          <a:solidFill>
            <a:schemeClr val="tx1"/>
          </a:solidFill>
        </p:spPr>
        <p:txBody>
          <a:bodyPr>
            <a:normAutofit/>
          </a:bodyPr>
          <a:lstStyle>
            <a:lvl1pPr marL="0" indent="0" algn="l">
              <a:lnSpc>
                <a:spcPct val="100000"/>
              </a:lnSpc>
              <a:buFont typeface="Arial" panose="020B0604020202020204" pitchFamily="34" charset="0"/>
              <a:buNone/>
              <a:defRPr sz="743">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37639" y="4141629"/>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237639" y="4317714"/>
            <a:ext cx="1508760"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486673" y="2752725"/>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175641" y="4141629"/>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175641" y="4317714"/>
            <a:ext cx="1508760"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5490857" y="2752725"/>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5113643" y="4141629"/>
            <a:ext cx="1736736"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5029200" y="4317714"/>
            <a:ext cx="1897380"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7537872" y="2752725"/>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7226840" y="4141629"/>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7214196" y="4317714"/>
            <a:ext cx="1521404"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548670" y="4859406"/>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237639" y="6248310"/>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237639" y="6424395"/>
            <a:ext cx="1508760"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3486673" y="4859406"/>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175641" y="6248310"/>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175641" y="6424395"/>
            <a:ext cx="1508760"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5490857" y="4859406"/>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5230439" y="6248310"/>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5230439" y="6424395"/>
            <a:ext cx="1496116"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7537872" y="4859406"/>
            <a:ext cx="880110" cy="1209040"/>
          </a:xfrm>
          <a:solidFill>
            <a:schemeClr val="tx1"/>
          </a:solidFill>
        </p:spPr>
        <p:txBody>
          <a:bodyPr>
            <a:normAutofit/>
          </a:bodyPr>
          <a:lstStyle>
            <a:lvl1pPr marL="0" indent="0" algn="l">
              <a:lnSpc>
                <a:spcPct val="100000"/>
              </a:lnSpc>
              <a:buNone/>
              <a:defRPr sz="743">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7226840" y="6248310"/>
            <a:ext cx="1508760" cy="388802"/>
          </a:xfrm>
        </p:spPr>
        <p:txBody>
          <a:bodyPr anchor="t">
            <a:noAutofit/>
          </a:bodyPr>
          <a:lstStyle>
            <a:lvl1pPr marL="0" indent="0" algn="ctr">
              <a:buNone/>
              <a:defRPr lang="en-US" sz="866"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7214196" y="6424395"/>
            <a:ext cx="1521404" cy="388802"/>
          </a:xfrm>
        </p:spPr>
        <p:txBody>
          <a:bodyPr anchor="ctr">
            <a:noAutofit/>
          </a:bodyPr>
          <a:lstStyle>
            <a:lvl1pPr marL="0" indent="0" algn="ctr">
              <a:buNone/>
              <a:defRPr lang="en-US" sz="743" kern="1200" spc="124" baseline="0" dirty="0" smtClean="0">
                <a:solidFill>
                  <a:schemeClr val="accent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743">
                <a:solidFill>
                  <a:srgbClr val="898989"/>
                </a:solidFill>
              </a:defRPr>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743">
                <a:solidFill>
                  <a:srgbClr val="898989"/>
                </a:solidFill>
              </a:defRPr>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743">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57156191"/>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 xmlns:adec="http://schemas.microsoft.com/office/drawing/2017/decorative" val="1"/>
              </a:ext>
            </a:extLst>
          </p:cNvPr>
          <p:cNvGrpSpPr/>
          <p:nvPr userDrawn="1"/>
        </p:nvGrpSpPr>
        <p:grpSpPr>
          <a:xfrm>
            <a:off x="0" y="0"/>
            <a:ext cx="2137410" cy="1164960"/>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691515" y="2392892"/>
            <a:ext cx="8675370" cy="4244235"/>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743"/>
            </a:lvl1pPr>
          </a:lstStyle>
          <a:p>
            <a:r>
              <a:rPr lang="en-US" dirty="0"/>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743"/>
            </a:lvl1pPr>
          </a:lstStyle>
          <a:p>
            <a:r>
              <a:rPr lang="en-US" dirty="0"/>
              <a:t>PRESENTATION TITLE</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0309367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31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 xmlns:adec="http://schemas.microsoft.com/office/drawing/2017/decorative" val="1"/>
              </a:ext>
            </a:extLst>
          </p:cNvPr>
          <p:cNvSpPr/>
          <p:nvPr/>
        </p:nvSpPr>
        <p:spPr>
          <a:xfrm>
            <a:off x="1743954" y="0"/>
            <a:ext cx="8314446" cy="77724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sz="1655"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691515" y="6244008"/>
            <a:ext cx="3367767" cy="663893"/>
          </a:xfrm>
        </p:spPr>
        <p:txBody>
          <a:bodyPr>
            <a:normAutofit/>
          </a:bodyPr>
          <a:lstStyle>
            <a:lvl1pPr>
              <a:defRPr lang="en-US" sz="2310" kern="1200" spc="124"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37011" y="1708808"/>
            <a:ext cx="1766955" cy="582930"/>
          </a:xfrm>
        </p:spPr>
        <p:txBody>
          <a:bodyPr anchor="ctr">
            <a:normAutofit/>
          </a:bodyPr>
          <a:lstStyle>
            <a:lvl1pPr marL="0" indent="0" algn="r">
              <a:buNone/>
              <a:defRPr sz="165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604008" y="2928643"/>
            <a:ext cx="1766955" cy="582930"/>
          </a:xfrm>
        </p:spPr>
        <p:txBody>
          <a:bodyPr anchor="ctr">
            <a:normAutofit/>
          </a:bodyPr>
          <a:lstStyle>
            <a:lvl1pPr marL="0" indent="0" algn="r">
              <a:buNone/>
              <a:defRPr sz="165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104309" y="4148478"/>
            <a:ext cx="1766955" cy="582930"/>
          </a:xfrm>
        </p:spPr>
        <p:txBody>
          <a:bodyPr anchor="ctr">
            <a:normAutofit/>
          </a:bodyPr>
          <a:lstStyle>
            <a:lvl1pPr marL="0" indent="0" algn="r">
              <a:buNone/>
              <a:defRPr sz="165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586274" y="5368314"/>
            <a:ext cx="1766955" cy="582930"/>
          </a:xfrm>
        </p:spPr>
        <p:txBody>
          <a:bodyPr anchor="ctr">
            <a:normAutofit/>
          </a:bodyPr>
          <a:lstStyle>
            <a:lvl1pPr marL="0" indent="0" algn="r">
              <a:buNone/>
              <a:defRPr sz="165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3631267" y="1828665"/>
            <a:ext cx="4209711" cy="1145621"/>
          </a:xfrm>
        </p:spPr>
        <p:txBody>
          <a:bodyPr anchor="t">
            <a:normAutofit/>
          </a:bodyPr>
          <a:lstStyle>
            <a:lvl1pPr marL="0" indent="0" algn="l">
              <a:lnSpc>
                <a:spcPct val="100000"/>
              </a:lnSpc>
              <a:buNone/>
              <a:defRPr sz="1155" spc="41"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113474" y="3040239"/>
            <a:ext cx="4209711" cy="1145621"/>
          </a:xfrm>
        </p:spPr>
        <p:txBody>
          <a:bodyPr anchor="t">
            <a:normAutofit/>
          </a:bodyPr>
          <a:lstStyle>
            <a:lvl1pPr marL="0" indent="0" algn="l">
              <a:lnSpc>
                <a:spcPct val="100000"/>
              </a:lnSpc>
              <a:buNone/>
              <a:defRPr sz="1155" spc="41"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4600974" y="4256113"/>
            <a:ext cx="4209711" cy="1145621"/>
          </a:xfrm>
        </p:spPr>
        <p:txBody>
          <a:bodyPr anchor="t">
            <a:normAutofit/>
          </a:bodyPr>
          <a:lstStyle>
            <a:lvl1pPr marL="0" indent="0" algn="l">
              <a:lnSpc>
                <a:spcPct val="100000"/>
              </a:lnSpc>
              <a:buNone/>
              <a:defRPr sz="1155" spc="41"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5094606" y="5467687"/>
            <a:ext cx="4209711" cy="1145621"/>
          </a:xfrm>
        </p:spPr>
        <p:txBody>
          <a:bodyPr anchor="t">
            <a:normAutofit/>
          </a:bodyPr>
          <a:lstStyle>
            <a:lvl1pPr marL="0" indent="0" algn="l">
              <a:lnSpc>
                <a:spcPct val="100000"/>
              </a:lnSpc>
              <a:buNone/>
              <a:defRPr sz="1155" spc="41"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743">
                <a:solidFill>
                  <a:srgbClr val="898989"/>
                </a:solidFill>
              </a:defRPr>
            </a:lvl1pPr>
          </a:lstStyle>
          <a:p>
            <a:r>
              <a:rPr lang="en-US" dirty="0"/>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5568044" y="7203864"/>
            <a:ext cx="3115184" cy="413808"/>
          </a:xfrm>
        </p:spPr>
        <p:txBody>
          <a:bodyPr/>
          <a:lstStyle>
            <a:lvl1pPr>
              <a:defRPr sz="743"/>
            </a:lvl1pPr>
          </a:lstStyle>
          <a:p>
            <a:r>
              <a:rPr lang="en-US" dirty="0"/>
              <a:t>PRESENTATION TITLE</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8918972" y="7203864"/>
            <a:ext cx="447913" cy="413808"/>
          </a:xfrm>
        </p:spPr>
        <p:txBody>
          <a:bodyPr/>
          <a:lstStyle>
            <a:lvl1pPr>
              <a:defRPr sz="743"/>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 xmlns:adec="http://schemas.microsoft.com/office/drawing/2017/decorative" val="1"/>
              </a:ext>
            </a:extLst>
          </p:cNvPr>
          <p:cNvCxnSpPr>
            <a:cxnSpLocks/>
          </p:cNvCxnSpPr>
          <p:nvPr userDrawn="1"/>
        </p:nvCxnSpPr>
        <p:spPr>
          <a:xfrm>
            <a:off x="3591650" y="5693791"/>
            <a:ext cx="1248399"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 xmlns:adec="http://schemas.microsoft.com/office/drawing/2017/decorative" val="1"/>
              </a:ext>
            </a:extLst>
          </p:cNvPr>
          <p:cNvCxnSpPr>
            <a:cxnSpLocks/>
          </p:cNvCxnSpPr>
          <p:nvPr userDrawn="1"/>
        </p:nvCxnSpPr>
        <p:spPr>
          <a:xfrm>
            <a:off x="3101932" y="4474911"/>
            <a:ext cx="1248399"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 xmlns:adec="http://schemas.microsoft.com/office/drawing/2017/decorative" val="1"/>
              </a:ext>
            </a:extLst>
          </p:cNvPr>
          <p:cNvCxnSpPr>
            <a:cxnSpLocks/>
          </p:cNvCxnSpPr>
          <p:nvPr userDrawn="1"/>
        </p:nvCxnSpPr>
        <p:spPr>
          <a:xfrm>
            <a:off x="2618099" y="3255711"/>
            <a:ext cx="1248399"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 xmlns:adec="http://schemas.microsoft.com/office/drawing/2017/decorative" val="1"/>
              </a:ext>
            </a:extLst>
          </p:cNvPr>
          <p:cNvCxnSpPr>
            <a:cxnSpLocks/>
          </p:cNvCxnSpPr>
          <p:nvPr userDrawn="1"/>
        </p:nvCxnSpPr>
        <p:spPr>
          <a:xfrm>
            <a:off x="2133667" y="2035561"/>
            <a:ext cx="1248399"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5709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420302" y="1011134"/>
            <a:ext cx="6947893" cy="1502305"/>
          </a:xfrm>
        </p:spPr>
        <p:txBody>
          <a:bodyPr>
            <a:normAutofit/>
          </a:bodyPr>
          <a:lstStyle>
            <a:lvl1pPr>
              <a:defRPr lang="en-US" sz="2310" kern="1200" spc="124"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420302" y="3147194"/>
            <a:ext cx="3237548" cy="933767"/>
          </a:xfrm>
        </p:spPr>
        <p:txBody>
          <a:bodyPr anchor="b">
            <a:noAutofit/>
          </a:bodyPr>
          <a:lstStyle>
            <a:lvl1pPr marL="0" indent="0">
              <a:buNone/>
              <a:defRPr lang="en-US" sz="1650"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420302" y="4345888"/>
            <a:ext cx="3237548" cy="2264249"/>
          </a:xfrm>
        </p:spPr>
        <p:txBody>
          <a:bodyPr>
            <a:normAutofit/>
          </a:bodyPr>
          <a:lstStyle>
            <a:lvl1pPr marL="0" indent="0">
              <a:lnSpc>
                <a:spcPct val="100000"/>
              </a:lnSpc>
              <a:buNone/>
              <a:defRPr sz="1155" spc="41" baseline="0"/>
            </a:lvl1pPr>
            <a:lvl2pPr marL="377190" indent="0">
              <a:lnSpc>
                <a:spcPct val="100000"/>
              </a:lnSpc>
              <a:buNone/>
              <a:defRPr sz="1155" spc="41" baseline="0"/>
            </a:lvl2pPr>
            <a:lvl3pPr marL="754380" indent="0">
              <a:lnSpc>
                <a:spcPct val="100000"/>
              </a:lnSpc>
              <a:buNone/>
              <a:defRPr sz="1155" spc="41" baseline="0"/>
            </a:lvl3pPr>
            <a:lvl4pPr marL="1131570" indent="0">
              <a:lnSpc>
                <a:spcPct val="100000"/>
              </a:lnSpc>
              <a:buNone/>
              <a:defRPr sz="1155" spc="41" baseline="0"/>
            </a:lvl4pPr>
            <a:lvl5pPr marL="1508760" indent="0">
              <a:lnSpc>
                <a:spcPct val="100000"/>
              </a:lnSpc>
              <a:buNone/>
              <a:defRPr sz="1155" spc="4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6113393" y="3147194"/>
            <a:ext cx="3253492" cy="933767"/>
          </a:xfrm>
        </p:spPr>
        <p:txBody>
          <a:bodyPr anchor="b">
            <a:noAutofit/>
          </a:bodyPr>
          <a:lstStyle>
            <a:lvl1pPr marL="0" indent="0">
              <a:buNone/>
              <a:defRPr lang="en-US" sz="1650"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marL="0" lvl="0" indent="0" algn="l" defTabSz="754380" rtl="0" eaLnBrk="1" latinLnBrk="0" hangingPunct="1">
              <a:lnSpc>
                <a:spcPct val="90000"/>
              </a:lnSpc>
              <a:spcBef>
                <a:spcPts val="825"/>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6113393" y="4345888"/>
            <a:ext cx="3253492" cy="2264249"/>
          </a:xfrm>
        </p:spPr>
        <p:txBody>
          <a:bodyPr>
            <a:normAutofit/>
          </a:bodyPr>
          <a:lstStyle>
            <a:lvl1pPr marL="0" indent="0">
              <a:lnSpc>
                <a:spcPct val="100000"/>
              </a:lnSpc>
              <a:buNone/>
              <a:defRPr sz="1155" spc="41" baseline="0"/>
            </a:lvl1pPr>
            <a:lvl2pPr marL="377190" indent="0">
              <a:lnSpc>
                <a:spcPct val="100000"/>
              </a:lnSpc>
              <a:buNone/>
              <a:defRPr sz="1155" spc="41" baseline="0"/>
            </a:lvl2pPr>
            <a:lvl3pPr marL="754380" indent="0">
              <a:lnSpc>
                <a:spcPct val="100000"/>
              </a:lnSpc>
              <a:buNone/>
              <a:defRPr sz="1155" spc="41" baseline="0"/>
            </a:lvl3pPr>
            <a:lvl4pPr marL="1131570" indent="0">
              <a:lnSpc>
                <a:spcPct val="100000"/>
              </a:lnSpc>
              <a:buNone/>
              <a:defRPr sz="1155" spc="41" baseline="0"/>
            </a:lvl4pPr>
            <a:lvl5pPr marL="1508760" indent="0">
              <a:lnSpc>
                <a:spcPct val="100000"/>
              </a:lnSpc>
              <a:buNone/>
              <a:defRPr sz="1155" spc="4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743"/>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743"/>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39434" t="20278" b="22673"/>
          <a:stretch/>
        </p:blipFill>
        <p:spPr>
          <a:xfrm>
            <a:off x="21273" y="0"/>
            <a:ext cx="3603625" cy="4434047"/>
          </a:xfrm>
          <a:prstGeom prst="rect">
            <a:avLst/>
          </a:prstGeom>
        </p:spPr>
      </p:pic>
    </p:spTree>
    <p:extLst>
      <p:ext uri="{BB962C8B-B14F-4D97-AF65-F5344CB8AC3E}">
        <p14:creationId xmlns:p14="http://schemas.microsoft.com/office/powerpoint/2010/main" val="1196568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555254" y="1011134"/>
            <a:ext cx="6947893" cy="1502305"/>
          </a:xfrm>
        </p:spPr>
        <p:txBody>
          <a:bodyPr>
            <a:normAutofit/>
          </a:bodyPr>
          <a:lstStyle>
            <a:lvl1pPr algn="ctr">
              <a:defRPr lang="en-US" sz="2310" kern="1200" spc="124"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025561" y="3147194"/>
            <a:ext cx="2378042" cy="933767"/>
          </a:xfrm>
        </p:spPr>
        <p:txBody>
          <a:bodyPr anchor="b">
            <a:noAutofit/>
          </a:bodyPr>
          <a:lstStyle>
            <a:lvl1pPr marL="0" indent="0">
              <a:buNone/>
              <a:defRPr lang="en-US" sz="1650"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025561" y="4345888"/>
            <a:ext cx="2378042" cy="2264249"/>
          </a:xfrm>
        </p:spPr>
        <p:txBody>
          <a:bodyPr>
            <a:normAutofit/>
          </a:bodyPr>
          <a:lstStyle>
            <a:lvl1pPr marL="0" indent="0">
              <a:lnSpc>
                <a:spcPct val="100000"/>
              </a:lnSpc>
              <a:buNone/>
              <a:defRPr sz="1155" spc="41" baseline="0"/>
            </a:lvl1pPr>
            <a:lvl2pPr marL="377190" indent="0">
              <a:lnSpc>
                <a:spcPct val="100000"/>
              </a:lnSpc>
              <a:buNone/>
              <a:defRPr sz="1155" spc="41" baseline="0"/>
            </a:lvl2pPr>
            <a:lvl3pPr marL="754380" indent="0">
              <a:lnSpc>
                <a:spcPct val="100000"/>
              </a:lnSpc>
              <a:buNone/>
              <a:defRPr sz="1155" spc="41" baseline="0"/>
            </a:lvl3pPr>
            <a:lvl4pPr marL="1131570" indent="0">
              <a:lnSpc>
                <a:spcPct val="100000"/>
              </a:lnSpc>
              <a:buNone/>
              <a:defRPr sz="1155" spc="41" baseline="0"/>
            </a:lvl4pPr>
            <a:lvl5pPr marL="1508760" indent="0">
              <a:lnSpc>
                <a:spcPct val="100000"/>
              </a:lnSpc>
              <a:buNone/>
              <a:defRPr sz="1155" spc="4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834324" y="3147194"/>
            <a:ext cx="2389754" cy="933767"/>
          </a:xfrm>
        </p:spPr>
        <p:txBody>
          <a:bodyPr anchor="b">
            <a:noAutofit/>
          </a:bodyPr>
          <a:lstStyle>
            <a:lvl1pPr marL="0" indent="0">
              <a:buNone/>
              <a:defRPr lang="en-US" sz="1650"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marL="0" lvl="0" indent="0" algn="l" defTabSz="754380" rtl="0" eaLnBrk="1" latinLnBrk="0" hangingPunct="1">
              <a:lnSpc>
                <a:spcPct val="90000"/>
              </a:lnSpc>
              <a:spcBef>
                <a:spcPts val="825"/>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834324" y="4345888"/>
            <a:ext cx="2389754" cy="2264249"/>
          </a:xfrm>
        </p:spPr>
        <p:txBody>
          <a:bodyPr>
            <a:normAutofit/>
          </a:bodyPr>
          <a:lstStyle>
            <a:lvl1pPr marL="0" indent="0">
              <a:lnSpc>
                <a:spcPct val="100000"/>
              </a:lnSpc>
              <a:buNone/>
              <a:defRPr sz="1155" spc="41" baseline="0"/>
            </a:lvl1pPr>
            <a:lvl2pPr marL="377190" indent="0">
              <a:lnSpc>
                <a:spcPct val="100000"/>
              </a:lnSpc>
              <a:buNone/>
              <a:defRPr sz="1155" spc="41" baseline="0"/>
            </a:lvl2pPr>
            <a:lvl3pPr marL="754380" indent="0">
              <a:lnSpc>
                <a:spcPct val="100000"/>
              </a:lnSpc>
              <a:buNone/>
              <a:defRPr sz="1155" spc="41" baseline="0"/>
            </a:lvl3pPr>
            <a:lvl4pPr marL="1131570" indent="0">
              <a:lnSpc>
                <a:spcPct val="100000"/>
              </a:lnSpc>
              <a:buNone/>
              <a:defRPr sz="1155" spc="41" baseline="0"/>
            </a:lvl4pPr>
            <a:lvl5pPr marL="1508760" indent="0">
              <a:lnSpc>
                <a:spcPct val="100000"/>
              </a:lnSpc>
              <a:buNone/>
              <a:defRPr sz="1155" spc="4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654798" y="3147194"/>
            <a:ext cx="2378042" cy="933767"/>
          </a:xfrm>
        </p:spPr>
        <p:txBody>
          <a:bodyPr anchor="b">
            <a:noAutofit/>
          </a:bodyPr>
          <a:lstStyle>
            <a:lvl1pPr marL="0" indent="0">
              <a:buNone/>
              <a:defRPr lang="en-US" sz="1650" kern="1200" spc="124" baseline="0" dirty="0" smtClean="0">
                <a:solidFill>
                  <a:schemeClr val="tx1"/>
                </a:solidFill>
                <a:latin typeface="+mj-lt"/>
                <a:ea typeface="+mj-ea"/>
                <a:cs typeface="+mj-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654798" y="4345888"/>
            <a:ext cx="2378042" cy="2264249"/>
          </a:xfrm>
        </p:spPr>
        <p:txBody>
          <a:bodyPr>
            <a:normAutofit/>
          </a:bodyPr>
          <a:lstStyle>
            <a:lvl1pPr marL="0" indent="0">
              <a:lnSpc>
                <a:spcPct val="100000"/>
              </a:lnSpc>
              <a:buNone/>
              <a:defRPr sz="1155" spc="41" baseline="0"/>
            </a:lvl1pPr>
            <a:lvl2pPr marL="377190" indent="0">
              <a:lnSpc>
                <a:spcPct val="100000"/>
              </a:lnSpc>
              <a:buNone/>
              <a:defRPr sz="1155" spc="41" baseline="0"/>
            </a:lvl2pPr>
            <a:lvl3pPr marL="754380" indent="0">
              <a:lnSpc>
                <a:spcPct val="100000"/>
              </a:lnSpc>
              <a:buNone/>
              <a:defRPr sz="1155" spc="41" baseline="0"/>
            </a:lvl3pPr>
            <a:lvl4pPr marL="1131570" indent="0">
              <a:lnSpc>
                <a:spcPct val="100000"/>
              </a:lnSpc>
              <a:buNone/>
              <a:defRPr sz="1155" spc="41" baseline="0"/>
            </a:lvl4pPr>
            <a:lvl5pPr marL="1508760" indent="0">
              <a:lnSpc>
                <a:spcPct val="100000"/>
              </a:lnSpc>
              <a:buNone/>
              <a:defRPr sz="1155" spc="41"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743"/>
            </a:lvl1pPr>
          </a:lstStyle>
          <a:p>
            <a:r>
              <a:rPr lang="en-US" dirty="0"/>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743"/>
            </a:lvl1pPr>
          </a:lstStyle>
          <a:p>
            <a:r>
              <a:rPr lang="en-US" dirty="0"/>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743"/>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 xmlns:adec="http://schemas.microsoft.com/office/drawing/2017/decorative" val="1"/>
              </a:ext>
            </a:extLst>
          </p:cNvPr>
          <p:cNvGrpSpPr/>
          <p:nvPr userDrawn="1"/>
        </p:nvGrpSpPr>
        <p:grpSpPr>
          <a:xfrm>
            <a:off x="0" y="0"/>
            <a:ext cx="1846660" cy="351917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695313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4518422" y="1894524"/>
            <a:ext cx="4217194" cy="1365567"/>
          </a:xfrm>
        </p:spPr>
        <p:txBody>
          <a:bodyPr anchor="b">
            <a:normAutofit/>
          </a:bodyPr>
          <a:lstStyle>
            <a:lvl1pPr>
              <a:defRPr lang="en-US" sz="2310" kern="1200" spc="124"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4518422" y="4148877"/>
            <a:ext cx="4217194" cy="1729000"/>
          </a:xfrm>
        </p:spPr>
        <p:txBody>
          <a:bodyPr>
            <a:normAutofit/>
          </a:bodyPr>
          <a:lstStyle>
            <a:lvl1pPr marL="0" indent="0">
              <a:lnSpc>
                <a:spcPct val="100000"/>
              </a:lnSpc>
              <a:buNone/>
              <a:defRPr sz="1155" spc="41" baseline="0">
                <a:solidFill>
                  <a:schemeClr val="tx1"/>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1" y="1"/>
            <a:ext cx="3929063" cy="5877878"/>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691515" y="7203864"/>
            <a:ext cx="2263140" cy="413808"/>
          </a:xfrm>
        </p:spPr>
        <p:txBody>
          <a:bodyPr/>
          <a:lstStyle>
            <a:lvl1pPr>
              <a:defRPr sz="743"/>
            </a:lvl1pPr>
          </a:lstStyle>
          <a:p>
            <a:r>
              <a:rPr lang="en-US" dirty="0"/>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3331845" y="7203864"/>
            <a:ext cx="3394710" cy="413808"/>
          </a:xfrm>
        </p:spPr>
        <p:txBody>
          <a:bodyPr/>
          <a:lstStyle>
            <a:lvl1pPr>
              <a:defRPr sz="743"/>
            </a:lvl1pPr>
          </a:lstStyle>
          <a:p>
            <a:r>
              <a:rPr lang="en-US" dirty="0"/>
              <a:t>PRESENTATION TITLE</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7103745" y="7203864"/>
            <a:ext cx="2263140" cy="413808"/>
          </a:xfrm>
        </p:spPr>
        <p:txBody>
          <a:bodyPr/>
          <a:lstStyle>
            <a:lvl1pPr>
              <a:defRPr sz="743"/>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62087087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3520440" y="1831168"/>
            <a:ext cx="3448145" cy="1728033"/>
          </a:xfrm>
        </p:spPr>
        <p:txBody>
          <a:bodyPr anchor="b">
            <a:noAutofit/>
          </a:bodyPr>
          <a:lstStyle>
            <a:lvl1pPr algn="l">
              <a:defRPr sz="2970" spc="124"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3520440" y="3669851"/>
            <a:ext cx="3448145" cy="1554930"/>
          </a:xfrm>
        </p:spPr>
        <p:txBody>
          <a:bodyPr>
            <a:normAutofit/>
          </a:bodyPr>
          <a:lstStyle>
            <a:lvl1pPr marL="0" indent="0" algn="l">
              <a:lnSpc>
                <a:spcPct val="150000"/>
              </a:lnSpc>
              <a:buNone/>
              <a:defRPr sz="1155" spc="41" baseline="0">
                <a:solidFill>
                  <a:schemeClr val="bg1"/>
                </a:solidFill>
              </a:defRPr>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2620974" cy="77724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3520440" y="7203864"/>
            <a:ext cx="1463856" cy="413808"/>
          </a:xfrm>
        </p:spPr>
        <p:txBody>
          <a:bodyPr/>
          <a:lstStyle>
            <a:lvl1pPr>
              <a:defRPr sz="743"/>
            </a:lvl1pPr>
          </a:lstStyle>
          <a:p>
            <a:r>
              <a:rPr lang="en-US" dirty="0"/>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5345770" y="7203864"/>
            <a:ext cx="2195785" cy="413808"/>
          </a:xfrm>
        </p:spPr>
        <p:txBody>
          <a:bodyPr/>
          <a:lstStyle>
            <a:lvl1pPr>
              <a:defRPr sz="743"/>
            </a:lvl1pPr>
          </a:lstStyle>
          <a:p>
            <a:r>
              <a:rPr lang="en-US" dirty="0"/>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7903029" y="7203864"/>
            <a:ext cx="1463856" cy="413808"/>
          </a:xfrm>
        </p:spPr>
        <p:txBody>
          <a:bodyPr/>
          <a:lstStyle>
            <a:lvl1pPr>
              <a:defRPr sz="743"/>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05018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8" name="Picture 7"/>
          <p:cNvPicPr>
            <a:picLocks noChangeAspect="1"/>
          </p:cNvPicPr>
          <p:nvPr userDrawn="1"/>
        </p:nvPicPr>
        <p:blipFill>
          <a:blip r:embed="rId2"/>
          <a:stretch>
            <a:fillRect/>
          </a:stretch>
        </p:blipFill>
        <p:spPr>
          <a:xfrm>
            <a:off x="1213030" y="2547775"/>
            <a:ext cx="1588568" cy="2401951"/>
          </a:xfrm>
          <a:prstGeom prst="rect">
            <a:avLst/>
          </a:prstGeom>
        </p:spPr>
      </p:pic>
      <p:sp>
        <p:nvSpPr>
          <p:cNvPr id="2" name="Title 1"/>
          <p:cNvSpPr>
            <a:spLocks noGrp="1"/>
          </p:cNvSpPr>
          <p:nvPr userDrawn="1">
            <p:ph type="title" hasCustomPrompt="1"/>
          </p:nvPr>
        </p:nvSpPr>
        <p:spPr>
          <a:xfrm>
            <a:off x="4999498" y="3024915"/>
            <a:ext cx="4276997" cy="1102866"/>
          </a:xfrm>
        </p:spPr>
        <p:txBody>
          <a:bodyPr anchor="b" anchorCtr="0"/>
          <a:lstStyle>
            <a:lvl1pPr>
              <a:defRPr b="1" i="0" cap="all" normalizeH="0" baseline="0">
                <a:latin typeface="Franklin Gothic Demi" panose="020B0603020102020204" pitchFamily="34" charset="0"/>
              </a:defRPr>
            </a:lvl1pPr>
          </a:lstStyle>
          <a:p>
            <a:r>
              <a:rPr lang="en-US" dirty="0"/>
              <a:t>CLICK TO EDIT TITLE</a:t>
            </a:r>
          </a:p>
        </p:txBody>
      </p:sp>
      <p:sp>
        <p:nvSpPr>
          <p:cNvPr id="6" name="Text Placeholder 5"/>
          <p:cNvSpPr>
            <a:spLocks noGrp="1"/>
          </p:cNvSpPr>
          <p:nvPr userDrawn="1">
            <p:ph type="body" sz="quarter" idx="10" hasCustomPrompt="1"/>
          </p:nvPr>
        </p:nvSpPr>
        <p:spPr>
          <a:xfrm>
            <a:off x="4999498" y="4290980"/>
            <a:ext cx="4276997"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67069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p15:clr>
            <a:srgbClr val="FBAE40"/>
          </p15:clr>
        </p15:guide>
        <p15:guide id="2" pos="76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4589630" cy="7772400"/>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2"/>
          <a:stretch>
            <a:fillRect/>
          </a:stretch>
        </p:blipFill>
        <p:spPr>
          <a:xfrm>
            <a:off x="1197724" y="2543934"/>
            <a:ext cx="1616285" cy="2443861"/>
          </a:xfrm>
          <a:prstGeom prst="rect">
            <a:avLst/>
          </a:prstGeom>
        </p:spPr>
      </p:pic>
      <p:sp>
        <p:nvSpPr>
          <p:cNvPr id="3" name="Title 2"/>
          <p:cNvSpPr>
            <a:spLocks noGrp="1"/>
          </p:cNvSpPr>
          <p:nvPr>
            <p:ph type="title" hasCustomPrompt="1"/>
          </p:nvPr>
        </p:nvSpPr>
        <p:spPr>
          <a:xfrm>
            <a:off x="4999499" y="3013966"/>
            <a:ext cx="4247295" cy="1102866"/>
          </a:xfrm>
        </p:spPr>
        <p:txBody>
          <a:bodyPr anchor="b" anchorCtr="0"/>
          <a:lstStyle>
            <a:lvl1pPr>
              <a:defRPr b="1" cap="all" baseline="0">
                <a:solidFill>
                  <a:schemeClr val="accent3"/>
                </a:solidFill>
              </a:defRPr>
            </a:lvl1pPr>
          </a:lstStyle>
          <a:p>
            <a:r>
              <a:rPr lang="en-US" dirty="0"/>
              <a:t>CLICK TO EDIT TITLE</a:t>
            </a:r>
          </a:p>
        </p:txBody>
      </p:sp>
      <p:sp>
        <p:nvSpPr>
          <p:cNvPr id="8" name="Text Placeholder 5"/>
          <p:cNvSpPr>
            <a:spLocks noGrp="1"/>
          </p:cNvSpPr>
          <p:nvPr>
            <p:ph type="body" sz="quarter" idx="10" hasCustomPrompt="1"/>
          </p:nvPr>
        </p:nvSpPr>
        <p:spPr>
          <a:xfrm>
            <a:off x="4996675" y="4280031"/>
            <a:ext cx="4250119" cy="1019995"/>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33970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383268" y="2677300"/>
            <a:ext cx="1616285" cy="2443861"/>
          </a:xfrm>
          <a:prstGeom prst="rect">
            <a:avLst/>
          </a:prstGeom>
        </p:spPr>
      </p:pic>
      <p:cxnSp>
        <p:nvCxnSpPr>
          <p:cNvPr id="4" name="Straight Connector 3"/>
          <p:cNvCxnSpPr/>
          <p:nvPr userDrawn="1"/>
        </p:nvCxnSpPr>
        <p:spPr>
          <a:xfrm>
            <a:off x="4405471" y="1152613"/>
            <a:ext cx="0" cy="54671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999499" y="3003622"/>
            <a:ext cx="4336399" cy="1102866"/>
          </a:xfrm>
        </p:spPr>
        <p:txBody>
          <a:bodyPr anchor="b" anchorCtr="0"/>
          <a:lstStyle>
            <a:lvl1pPr>
              <a:defRPr b="1" cap="all" baseline="0">
                <a:solidFill>
                  <a:schemeClr val="accent3"/>
                </a:solidFill>
              </a:defRPr>
            </a:lvl1pPr>
          </a:lstStyle>
          <a:p>
            <a:r>
              <a:rPr lang="en-US" dirty="0"/>
              <a:t>CLICK TO EDIT TITLE</a:t>
            </a:r>
          </a:p>
        </p:txBody>
      </p:sp>
      <p:sp>
        <p:nvSpPr>
          <p:cNvPr id="10" name="Text Placeholder 5"/>
          <p:cNvSpPr>
            <a:spLocks noGrp="1"/>
          </p:cNvSpPr>
          <p:nvPr>
            <p:ph type="body" sz="quarter" idx="10" hasCustomPrompt="1"/>
          </p:nvPr>
        </p:nvSpPr>
        <p:spPr>
          <a:xfrm>
            <a:off x="4999499" y="4269688"/>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3108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4221058" y="1658214"/>
            <a:ext cx="1616285" cy="2443861"/>
          </a:xfrm>
          <a:prstGeom prst="rect">
            <a:avLst/>
          </a:prstGeom>
        </p:spPr>
      </p:pic>
      <p:sp>
        <p:nvSpPr>
          <p:cNvPr id="7" name="Заголовок 1"/>
          <p:cNvSpPr>
            <a:spLocks noGrp="1"/>
          </p:cNvSpPr>
          <p:nvPr>
            <p:ph type="title" hasCustomPrompt="1"/>
          </p:nvPr>
        </p:nvSpPr>
        <p:spPr>
          <a:xfrm>
            <a:off x="0" y="5488419"/>
            <a:ext cx="10058400" cy="609398"/>
          </a:xfrm>
          <a:prstGeom prst="rect">
            <a:avLst/>
          </a:prstGeom>
        </p:spPr>
        <p:txBody>
          <a:bodyPr wrap="square" lIns="0" tIns="0" rIns="0" bIns="0">
            <a:spAutoFit/>
          </a:bodyPr>
          <a:lstStyle>
            <a:lvl1pPr marL="0" marR="0" indent="0" algn="ctr" defTabSz="1005866" rtl="0" eaLnBrk="1" fontAlgn="auto" latinLnBrk="0" hangingPunct="1">
              <a:lnSpc>
                <a:spcPct val="100000"/>
              </a:lnSpc>
              <a:spcBef>
                <a:spcPct val="0"/>
              </a:spcBef>
              <a:spcAft>
                <a:spcPts val="0"/>
              </a:spcAft>
              <a:buClrTx/>
              <a:buSzTx/>
              <a:buFontTx/>
              <a:buNone/>
              <a:tabLst>
                <a:tab pos="1502174" algn="l"/>
              </a:tabLst>
              <a:defRPr sz="396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CLICK TO EDIT TITLE</a:t>
            </a:r>
            <a:endParaRPr lang="ru-RU" dirty="0"/>
          </a:p>
        </p:txBody>
      </p:sp>
      <p:sp>
        <p:nvSpPr>
          <p:cNvPr id="16" name="Text Placeholder 15"/>
          <p:cNvSpPr>
            <a:spLocks noGrp="1"/>
          </p:cNvSpPr>
          <p:nvPr>
            <p:ph type="body" sz="quarter" idx="10" hasCustomPrompt="1"/>
          </p:nvPr>
        </p:nvSpPr>
        <p:spPr>
          <a:xfrm>
            <a:off x="0" y="6217875"/>
            <a:ext cx="10058400" cy="438582"/>
          </a:xfrm>
          <a:prstGeom prst="rect">
            <a:avLst/>
          </a:prstGeom>
        </p:spPr>
        <p:txBody>
          <a:bodyPr>
            <a:spAutoFit/>
          </a:bodyPr>
          <a:lstStyle>
            <a:lvl1pPr marL="0" indent="0" algn="ctr">
              <a:buNone/>
              <a:defRPr sz="2475"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ctr">
              <a:buNone/>
              <a:defRPr b="1" i="0">
                <a:latin typeface="Archivo" charset="0"/>
                <a:ea typeface="Archivo" charset="0"/>
                <a:cs typeface="Archivo" charset="0"/>
              </a:defRPr>
            </a:lvl2pPr>
            <a:lvl3pPr marL="1005865" indent="0" algn="ctr">
              <a:buNone/>
              <a:defRPr b="1" i="0">
                <a:latin typeface="Archivo" charset="0"/>
                <a:ea typeface="Archivo" charset="0"/>
                <a:cs typeface="Archivo" charset="0"/>
              </a:defRPr>
            </a:lvl3pPr>
            <a:lvl4pPr marL="1508798" indent="0" algn="ctr">
              <a:buNone/>
              <a:defRPr b="1" i="0">
                <a:latin typeface="Archivo" charset="0"/>
                <a:ea typeface="Archivo" charset="0"/>
                <a:cs typeface="Archivo" charset="0"/>
              </a:defRPr>
            </a:lvl4pPr>
            <a:lvl5pPr marL="2011730" indent="0" algn="ctr">
              <a:buNone/>
              <a:defRPr b="1" i="0">
                <a:latin typeface="Archivo" charset="0"/>
                <a:ea typeface="Archivo" charset="0"/>
                <a:cs typeface="Archivo" charset="0"/>
              </a:defRPr>
            </a:lvl5pPr>
          </a:lstStyle>
          <a:p>
            <a:pPr lvl="0"/>
            <a:r>
              <a:rPr lang="en-US" dirty="0"/>
              <a:t>CLICK TO EDIT SUBTITLE</a:t>
            </a:r>
          </a:p>
        </p:txBody>
      </p:sp>
    </p:spTree>
    <p:extLst>
      <p:ext uri="{BB962C8B-B14F-4D97-AF65-F5344CB8AC3E}">
        <p14:creationId xmlns:p14="http://schemas.microsoft.com/office/powerpoint/2010/main" val="174923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1371098" y="2628744"/>
            <a:ext cx="1663276" cy="2514912"/>
          </a:xfrm>
          <a:prstGeom prst="rect">
            <a:avLst/>
          </a:prstGeom>
        </p:spPr>
      </p:pic>
      <p:sp>
        <p:nvSpPr>
          <p:cNvPr id="8" name="Picture Placeholder 5"/>
          <p:cNvSpPr>
            <a:spLocks noGrp="1"/>
          </p:cNvSpPr>
          <p:nvPr>
            <p:ph type="pic" sz="quarter" idx="20" hasCustomPrompt="1"/>
          </p:nvPr>
        </p:nvSpPr>
        <p:spPr>
          <a:xfrm>
            <a:off x="4405471" y="0"/>
            <a:ext cx="5652929" cy="77724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1031"/>
              </a:lnSpc>
              <a:spcBef>
                <a:spcPts val="0"/>
              </a:spcBef>
              <a:buNone/>
              <a:defRPr sz="743"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4999499" y="3234208"/>
            <a:ext cx="4336399" cy="551433"/>
          </a:xfrm>
        </p:spPr>
        <p:txBody>
          <a:bodyPr anchor="b" anchorCtr="0"/>
          <a:lstStyle>
            <a:lvl1pPr>
              <a:defRPr b="1" cap="all" baseline="0">
                <a:solidFill>
                  <a:schemeClr val="bg1"/>
                </a:solidFill>
              </a:defRPr>
            </a:lvl1pPr>
          </a:lstStyle>
          <a:p>
            <a:r>
              <a:rPr lang="en-US" dirty="0"/>
              <a:t>CLICK TO EDIT</a:t>
            </a:r>
          </a:p>
        </p:txBody>
      </p:sp>
      <p:sp>
        <p:nvSpPr>
          <p:cNvPr id="10" name="Text Placeholder 5"/>
          <p:cNvSpPr>
            <a:spLocks noGrp="1"/>
          </p:cNvSpPr>
          <p:nvPr>
            <p:ph type="body" sz="quarter" idx="10" hasCustomPrompt="1"/>
          </p:nvPr>
        </p:nvSpPr>
        <p:spPr>
          <a:xfrm>
            <a:off x="4999499" y="3948840"/>
            <a:ext cx="4336399" cy="1019995"/>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dirty="0"/>
              <a:t>CLICK TO EDIT SUBTITLE</a:t>
            </a:r>
          </a:p>
        </p:txBody>
      </p:sp>
    </p:spTree>
    <p:extLst>
      <p:ext uri="{BB962C8B-B14F-4D97-AF65-F5344CB8AC3E}">
        <p14:creationId xmlns:p14="http://schemas.microsoft.com/office/powerpoint/2010/main" val="251922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4.xml"/><Relationship Id="rId7"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image" Target="../media/image6.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theme" Target="../theme/theme6.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4"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99499" y="2694226"/>
            <a:ext cx="3476390" cy="1102866"/>
          </a:xfrm>
          <a:prstGeom prst="rect">
            <a:avLst/>
          </a:prstGeom>
        </p:spPr>
        <p:txBody>
          <a:bodyPr vert="horz" wrap="square" lIns="0" tIns="0" rIns="0" bIns="0" rtlCol="0" anchor="ctr">
            <a:spAutoFit/>
          </a:bodyPr>
          <a:lstStyle/>
          <a:p>
            <a:pPr lvl="0"/>
            <a:r>
              <a:rPr lang="en-US" dirty="0"/>
              <a:t>CLICK TO EDIT TITLE</a:t>
            </a:r>
          </a:p>
        </p:txBody>
      </p:sp>
      <p:sp>
        <p:nvSpPr>
          <p:cNvPr id="10" name="Text Placeholder 5"/>
          <p:cNvSpPr txBox="1">
            <a:spLocks/>
          </p:cNvSpPr>
          <p:nvPr userDrawn="1"/>
        </p:nvSpPr>
        <p:spPr>
          <a:xfrm>
            <a:off x="4999499" y="4212599"/>
            <a:ext cx="3476390" cy="1019995"/>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75" b="1" i="0" dirty="0">
                <a:latin typeface="+mn-lt"/>
              </a:rPr>
              <a:t>CLICK TO EDIT SUBTITLE</a:t>
            </a:r>
          </a:p>
        </p:txBody>
      </p:sp>
    </p:spTree>
    <p:extLst>
      <p:ext uri="{BB962C8B-B14F-4D97-AF65-F5344CB8AC3E}">
        <p14:creationId xmlns:p14="http://schemas.microsoft.com/office/powerpoint/2010/main" val="316537384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77190" rtl="0" eaLnBrk="1" latinLnBrk="0" hangingPunct="1">
        <a:lnSpc>
          <a:spcPts val="4331"/>
        </a:lnSpc>
        <a:spcBef>
          <a:spcPct val="0"/>
        </a:spcBef>
        <a:buNone/>
        <a:defRPr lang="en-US" sz="396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377190" rtl="0" eaLnBrk="1" latinLnBrk="0" hangingPunct="1">
        <a:lnSpc>
          <a:spcPts val="2681"/>
        </a:lnSpc>
        <a:spcBef>
          <a:spcPts val="413"/>
        </a:spcBef>
        <a:buFont typeface="Arial"/>
        <a:buNone/>
        <a:defRPr sz="2475" b="1" kern="1200" baseline="0">
          <a:solidFill>
            <a:schemeClr val="tx1"/>
          </a:solidFill>
          <a:latin typeface="Archivo Black" charset="0"/>
          <a:ea typeface="Archivo Black" charset="0"/>
          <a:cs typeface="Archivo Black" charset="0"/>
        </a:defRPr>
      </a:lvl1pPr>
      <a:lvl2pPr marL="188595" indent="0" algn="l" defTabSz="377190" rtl="0" eaLnBrk="1" latinLnBrk="0" hangingPunct="1">
        <a:lnSpc>
          <a:spcPct val="90000"/>
        </a:lnSpc>
        <a:spcBef>
          <a:spcPts val="206"/>
        </a:spcBef>
        <a:buFont typeface="Arial"/>
        <a:buNone/>
        <a:defRPr sz="990" kern="1200">
          <a:solidFill>
            <a:schemeClr val="tx1"/>
          </a:solidFill>
          <a:latin typeface="+mn-lt"/>
          <a:ea typeface="+mn-ea"/>
          <a:cs typeface="+mn-cs"/>
        </a:defRPr>
      </a:lvl2pPr>
      <a:lvl3pPr marL="377190" indent="0" algn="l" defTabSz="377190" rtl="0" eaLnBrk="1" latinLnBrk="0" hangingPunct="1">
        <a:lnSpc>
          <a:spcPct val="90000"/>
        </a:lnSpc>
        <a:spcBef>
          <a:spcPts val="206"/>
        </a:spcBef>
        <a:buFont typeface="Arial"/>
        <a:buNone/>
        <a:defRPr sz="825" kern="1200">
          <a:solidFill>
            <a:schemeClr val="tx1"/>
          </a:solidFill>
          <a:latin typeface="+mn-lt"/>
          <a:ea typeface="+mn-ea"/>
          <a:cs typeface="+mn-cs"/>
        </a:defRPr>
      </a:lvl3pPr>
      <a:lvl4pPr marL="565785"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4pPr>
      <a:lvl5pPr marL="754380" indent="0" algn="l" defTabSz="377190" rtl="0" eaLnBrk="1" latinLnBrk="0" hangingPunct="1">
        <a:lnSpc>
          <a:spcPct val="90000"/>
        </a:lnSpc>
        <a:spcBef>
          <a:spcPts val="206"/>
        </a:spcBef>
        <a:buFont typeface="Arial"/>
        <a:buNone/>
        <a:defRPr sz="743" kern="1200">
          <a:solidFill>
            <a:schemeClr val="tx1"/>
          </a:solidFill>
          <a:latin typeface="+mn-lt"/>
          <a:ea typeface="+mn-ea"/>
          <a:cs typeface="+mn-cs"/>
        </a:defRPr>
      </a:lvl5pPr>
      <a:lvl6pPr marL="103727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6pPr>
      <a:lvl7pPr marL="122586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7pPr>
      <a:lvl8pPr marL="1414463"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8pPr>
      <a:lvl9pPr marL="1603058" indent="-94298" algn="l" defTabSz="377190" rtl="0" eaLnBrk="1" latinLnBrk="0" hangingPunct="1">
        <a:lnSpc>
          <a:spcPct val="90000"/>
        </a:lnSpc>
        <a:spcBef>
          <a:spcPts val="206"/>
        </a:spcBef>
        <a:buFont typeface="Arial"/>
        <a:buChar char="•"/>
        <a:defRPr sz="743" kern="1200">
          <a:solidFill>
            <a:schemeClr val="tx1"/>
          </a:solidFill>
          <a:latin typeface="+mn-lt"/>
          <a:ea typeface="+mn-ea"/>
          <a:cs typeface="+mn-cs"/>
        </a:defRPr>
      </a:lvl9pPr>
    </p:bodyStyle>
    <p:otherStyle>
      <a:defPPr>
        <a:defRPr lang="en-US"/>
      </a:defPPr>
      <a:lvl1pPr marL="0" algn="l" defTabSz="377190" rtl="0" eaLnBrk="1" latinLnBrk="0" hangingPunct="1">
        <a:defRPr sz="743" kern="1200">
          <a:solidFill>
            <a:schemeClr val="tx1"/>
          </a:solidFill>
          <a:latin typeface="+mn-lt"/>
          <a:ea typeface="+mn-ea"/>
          <a:cs typeface="+mn-cs"/>
        </a:defRPr>
      </a:lvl1pPr>
      <a:lvl2pPr marL="188595" algn="l" defTabSz="377190" rtl="0" eaLnBrk="1" latinLnBrk="0" hangingPunct="1">
        <a:defRPr sz="743" kern="1200">
          <a:solidFill>
            <a:schemeClr val="tx1"/>
          </a:solidFill>
          <a:latin typeface="+mn-lt"/>
          <a:ea typeface="+mn-ea"/>
          <a:cs typeface="+mn-cs"/>
        </a:defRPr>
      </a:lvl2pPr>
      <a:lvl3pPr marL="377190" algn="l" defTabSz="377190" rtl="0" eaLnBrk="1" latinLnBrk="0" hangingPunct="1">
        <a:defRPr sz="743" kern="1200">
          <a:solidFill>
            <a:schemeClr val="tx1"/>
          </a:solidFill>
          <a:latin typeface="+mn-lt"/>
          <a:ea typeface="+mn-ea"/>
          <a:cs typeface="+mn-cs"/>
        </a:defRPr>
      </a:lvl3pPr>
      <a:lvl4pPr marL="565785" algn="l" defTabSz="377190" rtl="0" eaLnBrk="1" latinLnBrk="0" hangingPunct="1">
        <a:defRPr sz="743" kern="1200">
          <a:solidFill>
            <a:schemeClr val="tx1"/>
          </a:solidFill>
          <a:latin typeface="+mn-lt"/>
          <a:ea typeface="+mn-ea"/>
          <a:cs typeface="+mn-cs"/>
        </a:defRPr>
      </a:lvl4pPr>
      <a:lvl5pPr marL="754380" algn="l" defTabSz="377190" rtl="0" eaLnBrk="1" latinLnBrk="0" hangingPunct="1">
        <a:defRPr sz="743" kern="1200">
          <a:solidFill>
            <a:schemeClr val="tx1"/>
          </a:solidFill>
          <a:latin typeface="+mn-lt"/>
          <a:ea typeface="+mn-ea"/>
          <a:cs typeface="+mn-cs"/>
        </a:defRPr>
      </a:lvl5pPr>
      <a:lvl6pPr marL="942975" algn="l" defTabSz="377190" rtl="0" eaLnBrk="1" latinLnBrk="0" hangingPunct="1">
        <a:defRPr sz="743" kern="1200">
          <a:solidFill>
            <a:schemeClr val="tx1"/>
          </a:solidFill>
          <a:latin typeface="+mn-lt"/>
          <a:ea typeface="+mn-ea"/>
          <a:cs typeface="+mn-cs"/>
        </a:defRPr>
      </a:lvl6pPr>
      <a:lvl7pPr marL="1131570" algn="l" defTabSz="377190" rtl="0" eaLnBrk="1" latinLnBrk="0" hangingPunct="1">
        <a:defRPr sz="743" kern="1200">
          <a:solidFill>
            <a:schemeClr val="tx1"/>
          </a:solidFill>
          <a:latin typeface="+mn-lt"/>
          <a:ea typeface="+mn-ea"/>
          <a:cs typeface="+mn-cs"/>
        </a:defRPr>
      </a:lvl7pPr>
      <a:lvl8pPr marL="1320165" algn="l" defTabSz="377190" rtl="0" eaLnBrk="1" latinLnBrk="0" hangingPunct="1">
        <a:defRPr sz="743" kern="1200">
          <a:solidFill>
            <a:schemeClr val="tx1"/>
          </a:solidFill>
          <a:latin typeface="+mn-lt"/>
          <a:ea typeface="+mn-ea"/>
          <a:cs typeface="+mn-cs"/>
        </a:defRPr>
      </a:lvl8pPr>
      <a:lvl9pPr marL="1508760" algn="l" defTabSz="377190" rtl="0" eaLnBrk="1" latinLnBrk="0" hangingPunct="1">
        <a:defRPr sz="74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893147"/>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830752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999660" y="3112138"/>
            <a:ext cx="7514446" cy="742639"/>
          </a:xfrm>
          <a:prstGeom prst="rect">
            <a:avLst/>
          </a:prstGeom>
        </p:spPr>
        <p:txBody>
          <a:bodyPr vert="horz" wrap="square" lIns="0" tIns="0" rIns="0" bIns="0" rtlCol="0" anchor="b" anchorCtr="0">
            <a:spAutoFit/>
          </a:bodyPr>
          <a:lstStyle/>
          <a:p>
            <a:r>
              <a:rPr lang="en-US" dirty="0"/>
              <a:t>CLICK TO EDIT</a:t>
            </a:r>
          </a:p>
        </p:txBody>
      </p:sp>
      <p:sp>
        <p:nvSpPr>
          <p:cNvPr id="13" name="Text Placeholder 12"/>
          <p:cNvSpPr>
            <a:spLocks noGrp="1"/>
          </p:cNvSpPr>
          <p:nvPr>
            <p:ph type="body" idx="1"/>
          </p:nvPr>
        </p:nvSpPr>
        <p:spPr>
          <a:xfrm>
            <a:off x="1999661" y="3911205"/>
            <a:ext cx="6884821" cy="457048"/>
          </a:xfrm>
          <a:prstGeom prst="rect">
            <a:avLst/>
          </a:prstGeom>
        </p:spPr>
        <p:txBody>
          <a:bodyPr vert="horz" lIns="0" tIns="0" rIns="0" bIns="0" rtlCol="0">
            <a:spAutoFit/>
          </a:bodyPr>
          <a:lstStyle/>
          <a:p>
            <a:pPr lvl="0"/>
            <a:r>
              <a:rPr lang="en-US" dirty="0"/>
              <a:t>CLICK TO EDIT SUBHEAD</a:t>
            </a:r>
          </a:p>
        </p:txBody>
      </p:sp>
    </p:spTree>
    <p:extLst>
      <p:ext uri="{BB962C8B-B14F-4D97-AF65-F5344CB8AC3E}">
        <p14:creationId xmlns:p14="http://schemas.microsoft.com/office/powerpoint/2010/main" val="273019275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spcBef>
          <a:spcPct val="0"/>
        </a:spcBef>
        <a:buNone/>
        <a:defRPr sz="4826"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1005866" rtl="0" eaLnBrk="1" latinLnBrk="0" hangingPunct="1">
        <a:spcBef>
          <a:spcPct val="20000"/>
        </a:spcBef>
        <a:buFont typeface="Arial" panose="020B0604020202020204" pitchFamily="34" charset="0"/>
        <a:buNone/>
        <a:defRPr sz="297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502932" indent="0" algn="l" defTabSz="1005866" rtl="0" eaLnBrk="1" latinLnBrk="0" hangingPunct="1">
        <a:spcBef>
          <a:spcPct val="20000"/>
        </a:spcBef>
        <a:buFont typeface="Arial" panose="020B0604020202020204" pitchFamily="34" charset="0"/>
        <a:buNone/>
        <a:defRPr sz="3094" b="1" i="0" kern="1200">
          <a:solidFill>
            <a:schemeClr val="tx1"/>
          </a:solidFill>
          <a:latin typeface="Archivo" charset="0"/>
          <a:ea typeface="Archivo" charset="0"/>
          <a:cs typeface="Archivo" charset="0"/>
        </a:defRPr>
      </a:lvl2pPr>
      <a:lvl3pPr marL="1005865" indent="0" algn="l" defTabSz="1005866" rtl="0" eaLnBrk="1" latinLnBrk="0" hangingPunct="1">
        <a:spcBef>
          <a:spcPct val="20000"/>
        </a:spcBef>
        <a:buFont typeface="Arial" panose="020B0604020202020204" pitchFamily="34" charset="0"/>
        <a:buNone/>
        <a:defRPr sz="2640" b="1" i="0" kern="1200">
          <a:solidFill>
            <a:schemeClr val="tx1"/>
          </a:solidFill>
          <a:latin typeface="Archivo" charset="0"/>
          <a:ea typeface="Archivo" charset="0"/>
          <a:cs typeface="Archivo" charset="0"/>
        </a:defRPr>
      </a:lvl3pPr>
      <a:lvl4pPr marL="1508798" indent="0" algn="l" defTabSz="1005866" rtl="0" eaLnBrk="1" latinLnBrk="0" hangingPunct="1">
        <a:spcBef>
          <a:spcPct val="20000"/>
        </a:spcBef>
        <a:buFont typeface="Arial" panose="020B0604020202020204" pitchFamily="34" charset="0"/>
        <a:buNone/>
        <a:defRPr sz="2186" b="1" i="0" kern="1200">
          <a:solidFill>
            <a:schemeClr val="tx1"/>
          </a:solidFill>
          <a:latin typeface="Archivo" charset="0"/>
          <a:ea typeface="Archivo" charset="0"/>
          <a:cs typeface="Archivo" charset="0"/>
        </a:defRPr>
      </a:lvl4pPr>
      <a:lvl5pPr marL="2011730" indent="0" algn="l" defTabSz="1005866" rtl="0" eaLnBrk="1" latinLnBrk="0" hangingPunct="1">
        <a:spcBef>
          <a:spcPct val="20000"/>
        </a:spcBef>
        <a:buFont typeface="Arial" panose="020B0604020202020204" pitchFamily="34" charset="0"/>
        <a:buNone/>
        <a:defRPr sz="2186" b="1" i="0" kern="1200">
          <a:solidFill>
            <a:schemeClr val="tx1"/>
          </a:solidFill>
          <a:latin typeface="Archivo" charset="0"/>
          <a:ea typeface="Archivo" charset="0"/>
          <a:cs typeface="Archivo"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1169284" y="0"/>
            <a:ext cx="8889116" cy="7772400"/>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27"/>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208563" y="0"/>
            <a:ext cx="371658" cy="1071013"/>
          </a:xfrm>
          <a:prstGeom prst="rect">
            <a:avLst/>
          </a:prstGeom>
        </p:spPr>
      </p:pic>
      <p:sp>
        <p:nvSpPr>
          <p:cNvPr id="3" name="Title Placeholder 2"/>
          <p:cNvSpPr>
            <a:spLocks noGrp="1"/>
          </p:cNvSpPr>
          <p:nvPr>
            <p:ph type="title"/>
          </p:nvPr>
        </p:nvSpPr>
        <p:spPr>
          <a:xfrm>
            <a:off x="533103" y="1428668"/>
            <a:ext cx="8675460" cy="500137"/>
          </a:xfrm>
          <a:prstGeom prst="rect">
            <a:avLst/>
          </a:prstGeom>
        </p:spPr>
        <p:txBody>
          <a:bodyPr vert="horz" lIns="0" tIns="0" rIns="0" bIns="0" rtlCol="0" anchor="t" anchorCtr="0">
            <a:spAutoFit/>
          </a:bodyPr>
          <a:lstStyle/>
          <a:p>
            <a:r>
              <a:rPr lang="en-US" dirty="0"/>
              <a:t>CLICK TO ADD HEADLINE</a:t>
            </a:r>
          </a:p>
        </p:txBody>
      </p:sp>
      <p:sp>
        <p:nvSpPr>
          <p:cNvPr id="4" name="Text Placeholder 3"/>
          <p:cNvSpPr>
            <a:spLocks noGrp="1"/>
          </p:cNvSpPr>
          <p:nvPr>
            <p:ph type="body" idx="1"/>
          </p:nvPr>
        </p:nvSpPr>
        <p:spPr>
          <a:xfrm>
            <a:off x="533103" y="2539806"/>
            <a:ext cx="8675460" cy="1923604"/>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390268"/>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1005866" rtl="0" eaLnBrk="1" latinLnBrk="0" hangingPunct="1">
        <a:lnSpc>
          <a:spcPts val="3919"/>
        </a:lnSpc>
        <a:spcBef>
          <a:spcPct val="0"/>
        </a:spcBef>
        <a:buNone/>
        <a:defRPr sz="3713"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188595" indent="-188595"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377190"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603504"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867537"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1093851" indent="-235744" algn="l" defTabSz="1005866" rtl="0" eaLnBrk="1" latinLnBrk="0" hangingPunct="1">
        <a:lnSpc>
          <a:spcPts val="2186"/>
        </a:lnSpc>
        <a:spcBef>
          <a:spcPts val="0"/>
        </a:spcBef>
        <a:spcAft>
          <a:spcPts val="1031"/>
        </a:spcAft>
        <a:buClr>
          <a:schemeClr val="accent3"/>
        </a:buClr>
        <a:buSzPct val="120000"/>
        <a:buFont typeface="Wingdings" charset="2"/>
        <a:buChar char="§"/>
        <a:defRPr sz="1361"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766129"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6pPr>
      <a:lvl7pPr marL="3269062"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7pPr>
      <a:lvl8pPr marL="3771994"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8pPr>
      <a:lvl9pPr marL="4274927" indent="-251466" algn="l" defTabSz="1005866" rtl="0" eaLnBrk="1" latinLnBrk="0" hangingPunct="1">
        <a:spcBef>
          <a:spcPct val="20000"/>
        </a:spcBef>
        <a:buFont typeface="Arial" panose="020B0604020202020204" pitchFamily="34" charset="0"/>
        <a:buChar char="•"/>
        <a:defRPr sz="2186" kern="1200">
          <a:solidFill>
            <a:schemeClr val="tx1"/>
          </a:solidFill>
          <a:latin typeface="+mn-lt"/>
          <a:ea typeface="+mn-ea"/>
          <a:cs typeface="+mn-cs"/>
        </a:defRPr>
      </a:lvl9pPr>
    </p:bodyStyle>
    <p:otherStyle>
      <a:defPPr>
        <a:defRPr lang="ru-RU"/>
      </a:defPPr>
      <a:lvl1pPr marL="0" algn="l" defTabSz="1005866" rtl="0" eaLnBrk="1" latinLnBrk="0" hangingPunct="1">
        <a:defRPr sz="1980" kern="1200">
          <a:solidFill>
            <a:schemeClr val="tx1"/>
          </a:solidFill>
          <a:latin typeface="+mn-lt"/>
          <a:ea typeface="+mn-ea"/>
          <a:cs typeface="+mn-cs"/>
        </a:defRPr>
      </a:lvl1pPr>
      <a:lvl2pPr marL="502933" algn="l" defTabSz="1005866" rtl="0" eaLnBrk="1" latinLnBrk="0" hangingPunct="1">
        <a:defRPr sz="1980" kern="1200">
          <a:solidFill>
            <a:schemeClr val="tx1"/>
          </a:solidFill>
          <a:latin typeface="+mn-lt"/>
          <a:ea typeface="+mn-ea"/>
          <a:cs typeface="+mn-cs"/>
        </a:defRPr>
      </a:lvl2pPr>
      <a:lvl3pPr marL="1005866" algn="l" defTabSz="1005866" rtl="0" eaLnBrk="1" latinLnBrk="0" hangingPunct="1">
        <a:defRPr sz="1980" kern="1200">
          <a:solidFill>
            <a:schemeClr val="tx1"/>
          </a:solidFill>
          <a:latin typeface="+mn-lt"/>
          <a:ea typeface="+mn-ea"/>
          <a:cs typeface="+mn-cs"/>
        </a:defRPr>
      </a:lvl3pPr>
      <a:lvl4pPr marL="1508798" algn="l" defTabSz="1005866" rtl="0" eaLnBrk="1" latinLnBrk="0" hangingPunct="1">
        <a:defRPr sz="1980" kern="1200">
          <a:solidFill>
            <a:schemeClr val="tx1"/>
          </a:solidFill>
          <a:latin typeface="+mn-lt"/>
          <a:ea typeface="+mn-ea"/>
          <a:cs typeface="+mn-cs"/>
        </a:defRPr>
      </a:lvl4pPr>
      <a:lvl5pPr marL="2011730" algn="l" defTabSz="1005866" rtl="0" eaLnBrk="1" latinLnBrk="0" hangingPunct="1">
        <a:defRPr sz="1980" kern="1200">
          <a:solidFill>
            <a:schemeClr val="tx1"/>
          </a:solidFill>
          <a:latin typeface="+mn-lt"/>
          <a:ea typeface="+mn-ea"/>
          <a:cs typeface="+mn-cs"/>
        </a:defRPr>
      </a:lvl5pPr>
      <a:lvl6pPr marL="2514663" algn="l" defTabSz="1005866" rtl="0" eaLnBrk="1" latinLnBrk="0" hangingPunct="1">
        <a:defRPr sz="1980" kern="1200">
          <a:solidFill>
            <a:schemeClr val="tx1"/>
          </a:solidFill>
          <a:latin typeface="+mn-lt"/>
          <a:ea typeface="+mn-ea"/>
          <a:cs typeface="+mn-cs"/>
        </a:defRPr>
      </a:lvl6pPr>
      <a:lvl7pPr marL="3017596" algn="l" defTabSz="1005866" rtl="0" eaLnBrk="1" latinLnBrk="0" hangingPunct="1">
        <a:defRPr sz="1980" kern="1200">
          <a:solidFill>
            <a:schemeClr val="tx1"/>
          </a:solidFill>
          <a:latin typeface="+mn-lt"/>
          <a:ea typeface="+mn-ea"/>
          <a:cs typeface="+mn-cs"/>
        </a:defRPr>
      </a:lvl7pPr>
      <a:lvl8pPr marL="3520528" algn="l" defTabSz="1005866" rtl="0" eaLnBrk="1" latinLnBrk="0" hangingPunct="1">
        <a:defRPr sz="1980" kern="1200">
          <a:solidFill>
            <a:schemeClr val="tx1"/>
          </a:solidFill>
          <a:latin typeface="+mn-lt"/>
          <a:ea typeface="+mn-ea"/>
          <a:cs typeface="+mn-cs"/>
        </a:defRPr>
      </a:lvl8pPr>
      <a:lvl9pPr marL="4023461" algn="l" defTabSz="1005866"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r>
              <a:rPr lang="en-US" dirty="0"/>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305484860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Lst>
  <p:hf hdr="0"/>
  <p:txStyles>
    <p:titleStyle>
      <a:lvl1pPr algn="l" defTabSz="754380" rtl="0" eaLnBrk="1" latinLnBrk="0" hangingPunct="1">
        <a:lnSpc>
          <a:spcPct val="90000"/>
        </a:lnSpc>
        <a:spcBef>
          <a:spcPct val="0"/>
        </a:spcBef>
        <a:buNone/>
        <a:defRPr sz="3630" kern="1200" cap="all" baseline="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arxiv.org/abs/1702.0426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40.png"/><Relationship Id="rId7" Type="http://schemas.microsoft.com/office/2007/relationships/hdphoto" Target="../media/hdphoto24.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3.wdp"/><Relationship Id="rId4" Type="http://schemas.openxmlformats.org/officeDocument/2006/relationships/image" Target="../media/image72.png"/></Relationships>
</file>

<file path=ppt/slides/_rels/slide10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hyperlink" Target="https://arxiv.org/abs/1704.01155"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5200.png"/><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southampton.ac.uk/~msn/book/new_demo/median/"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00.png"/><Relationship Id="rId1" Type="http://schemas.openxmlformats.org/officeDocument/2006/relationships/slideLayout" Target="../slideLayouts/slideLayout2.xml"/><Relationship Id="rId4" Type="http://schemas.microsoft.com/office/2007/relationships/hdphoto" Target="../media/hdphoto26.wdp"/></Relationships>
</file>

<file path=ppt/slides/_rels/slide113.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5.png"/><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96.png"/></Relationships>
</file>

<file path=ppt/slides/_rels/slide114.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29.wdp"/></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arxiv.org/abs/1705.09064"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12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2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7.png"/><Relationship Id="rId7"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image" Target="../media/image111.png"/><Relationship Id="rId5" Type="http://schemas.openxmlformats.org/officeDocument/2006/relationships/image" Target="../media/image109.png"/><Relationship Id="rId10" Type="http://schemas.openxmlformats.org/officeDocument/2006/relationships/image" Target="../media/image115.png"/><Relationship Id="rId4" Type="http://schemas.openxmlformats.org/officeDocument/2006/relationships/image" Target="../media/image108.png"/><Relationship Id="rId9" Type="http://schemas.openxmlformats.org/officeDocument/2006/relationships/image" Target="../media/image114.png"/></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702.0628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0.png"/><Relationship Id="rId5" Type="http://schemas.microsoft.com/office/2007/relationships/hdphoto" Target="../media/hdphoto2.wdp"/><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3.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132.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2.xml"/></Relationships>
</file>

<file path=ppt/slides/_rels/slide1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hyperlink" Target="https://arxiv.org/abs/1608.005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0.xml.rels><?xml version="1.0" encoding="UTF-8" standalone="yes"?>
<Relationships xmlns="http://schemas.openxmlformats.org/package/2006/relationships"><Relationship Id="rId3" Type="http://schemas.openxmlformats.org/officeDocument/2006/relationships/hyperlink" Target="https://arxiv.org/pdf/2002.10716.pdf" TargetMode="External"/><Relationship Id="rId2" Type="http://schemas.openxmlformats.org/officeDocument/2006/relationships/hyperlink" Target="https://deepai.org/publication/understanding-and-mitigating-the-tradeoff-between-robustness-and-accuracy" TargetMode="External"/><Relationship Id="rId1" Type="http://schemas.openxmlformats.org/officeDocument/2006/relationships/slideLayout" Target="../slideLayouts/slideLayout4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2.xml.rels><?xml version="1.0" encoding="UTF-8" standalone="yes"?>
<Relationships xmlns="http://schemas.openxmlformats.org/package/2006/relationships"><Relationship Id="rId3" Type="http://schemas.openxmlformats.org/officeDocument/2006/relationships/hyperlink" Target="https://arxiv.org/abs/1902.02918"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890.png"/></Relationships>
</file>

<file path=ppt/slides/_rels/slide143.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44.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129.png"/></Relationships>
</file>

<file path=ppt/slides/_rels/slide14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92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980.png"/><Relationship Id="rId1" Type="http://schemas.openxmlformats.org/officeDocument/2006/relationships/slideLayout" Target="../slideLayouts/slideLayout2.xml"/><Relationship Id="rId5" Type="http://schemas.openxmlformats.org/officeDocument/2006/relationships/image" Target="../media/image1010.png"/><Relationship Id="rId4" Type="http://schemas.openxmlformats.org/officeDocument/2006/relationships/image" Target="../media/image1000.png"/></Relationships>
</file>

<file path=ppt/slides/_rels/slide148.xml.rels><?xml version="1.0" encoding="UTF-8" standalone="yes"?>
<Relationships xmlns="http://schemas.openxmlformats.org/package/2006/relationships"><Relationship Id="rId2" Type="http://schemas.openxmlformats.org/officeDocument/2006/relationships/image" Target="../media/image102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70.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137.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arxiv.org/abs/1704.01155" TargetMode="Externa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51.xml.rels><?xml version="1.0" encoding="UTF-8" standalone="yes"?>
<Relationships xmlns="http://schemas.openxmlformats.org/package/2006/relationships"><Relationship Id="rId2" Type="http://schemas.openxmlformats.org/officeDocument/2006/relationships/hyperlink" Target="https://arxiv.org/abs/1909.0807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abs/1703.00410" TargetMode="External"/><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arxiv.org/abs/1705.07263" TargetMode="External"/><Relationship Id="rId1" Type="http://schemas.openxmlformats.org/officeDocument/2006/relationships/slideLayout" Target="../slideLayouts/slideLayout2.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arxiv.org/abs/1511.04508"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80.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300.png"/><Relationship Id="rId5" Type="http://schemas.openxmlformats.org/officeDocument/2006/relationships/image" Target="../media/image31.wmf"/><Relationship Id="rId10" Type="http://schemas.openxmlformats.org/officeDocument/2006/relationships/image" Target="../media/image290.png"/><Relationship Id="rId4" Type="http://schemas.openxmlformats.org/officeDocument/2006/relationships/oleObject" Target="../embeddings/oleObject1.bin"/><Relationship Id="rId9" Type="http://schemas.openxmlformats.org/officeDocument/2006/relationships/image" Target="../media/image33.w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arxiv.org/abs/1805.06605" TargetMode="External"/><Relationship Id="rId1" Type="http://schemas.openxmlformats.org/officeDocument/2006/relationships/slideLayout" Target="../slideLayouts/slideLayout2.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hyperlink" Target="https://openreview.net/pdf?id=S18Su--CW"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arxiv.org/abs/1711.00117"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rxiv.org/pdf/1711.01991.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arxiv.org/abs/1803.01442" TargetMode="External"/><Relationship Id="rId1" Type="http://schemas.openxmlformats.org/officeDocument/2006/relationships/slideLayout" Target="../slideLayouts/slideLayout2.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arxiv.org/abs/1712.00673" TargetMode="External"/><Relationship Id="rId7"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arxiv.org/abs/1804.02485" TargetMode="External"/><Relationship Id="rId1" Type="http://schemas.openxmlformats.org/officeDocument/2006/relationships/slideLayout" Target="../slideLayouts/slideLayout2.xml"/><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abs/1607.02533" TargetMode="External"/><Relationship Id="rId2" Type="http://schemas.openxmlformats.org/officeDocument/2006/relationships/hyperlink" Target="https://arxiv.org/pdf/1412.6572.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rxiv.org/abs/1706.06083"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rxiv.org/abs/1705.07204"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42.png"/><Relationship Id="rId4" Type="http://schemas.openxmlformats.org/officeDocument/2006/relationships/image" Target="../media/image420.png"/></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arxiv.org/abs/1901.0857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0.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2.wdp"/></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arxiv.org/abs/2002.10716"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6.png"/><Relationship Id="rId5" Type="http://schemas.microsoft.com/office/2007/relationships/hdphoto" Target="../media/hdphoto14.wdp"/><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arxiv.org/abs/1412.5068"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arxiv.org/abs/1704.08847"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70.png"/></Relationships>
</file>

<file path=ppt/slides/_rels/slide46.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9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hyperlink" Target="https://arxiv.org/abs/1705.08475"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arxiv.org/abs/1801.09344"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9.xml"/><Relationship Id="rId4" Type="http://schemas.openxmlformats.org/officeDocument/2006/relationships/image" Target="../media/image5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hyperlink" Target="https://arxiv.org/abs/1511.04508"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40.png"/><Relationship Id="rId1" Type="http://schemas.openxmlformats.org/officeDocument/2006/relationships/slideLayout" Target="../slideLayouts/slideLayout2.xml"/><Relationship Id="rId4" Type="http://schemas.microsoft.com/office/2007/relationships/hdphoto" Target="../media/hdphoto16.wdp"/></Relationships>
</file>

<file path=ppt/slides/_rels/slide78.xml.rels><?xml version="1.0" encoding="UTF-8" standalone="yes"?>
<Relationships xmlns="http://schemas.openxmlformats.org/package/2006/relationships"><Relationship Id="rId3" Type="http://schemas.openxmlformats.org/officeDocument/2006/relationships/image" Target="../media/image160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arxiv.org/abs/1704.04960" TargetMode="External"/><Relationship Id="rId1" Type="http://schemas.openxmlformats.org/officeDocument/2006/relationships/slideLayout" Target="../slideLayouts/slideLayout2.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70.png"/><Relationship Id="rId3" Type="http://schemas.openxmlformats.org/officeDocument/2006/relationships/image" Target="../media/image231.png"/><Relationship Id="rId7" Type="http://schemas.openxmlformats.org/officeDocument/2006/relationships/image" Target="../media/image32.wmf"/><Relationship Id="rId12" Type="http://schemas.openxmlformats.org/officeDocument/2006/relationships/image" Target="../media/image261.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251.png"/><Relationship Id="rId5" Type="http://schemas.openxmlformats.org/officeDocument/2006/relationships/image" Target="../media/image31.wmf"/><Relationship Id="rId10" Type="http://schemas.openxmlformats.org/officeDocument/2006/relationships/image" Target="../media/image240.png"/><Relationship Id="rId4" Type="http://schemas.openxmlformats.org/officeDocument/2006/relationships/oleObject" Target="../embeddings/oleObject4.bin"/><Relationship Id="rId9" Type="http://schemas.openxmlformats.org/officeDocument/2006/relationships/image" Target="../media/image33.wmf"/><Relationship Id="rId14" Type="http://schemas.openxmlformats.org/officeDocument/2006/relationships/image" Target="../media/image281.png"/></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image" Target="../media/image291.png"/><Relationship Id="rId7" Type="http://schemas.openxmlformats.org/officeDocument/2006/relationships/image" Target="../media/image32.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31.png"/><Relationship Id="rId5" Type="http://schemas.openxmlformats.org/officeDocument/2006/relationships/image" Target="../media/image31.wmf"/><Relationship Id="rId10" Type="http://schemas.openxmlformats.org/officeDocument/2006/relationships/image" Target="../media/image301.png"/><Relationship Id="rId4" Type="http://schemas.openxmlformats.org/officeDocument/2006/relationships/oleObject" Target="../embeddings/oleObject4.bin"/><Relationship Id="rId9" Type="http://schemas.openxmlformats.org/officeDocument/2006/relationships/image" Target="../media/image33.wmf"/></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png"/><Relationship Id="rId4" Type="http://schemas.microsoft.com/office/2007/relationships/hdphoto" Target="../media/hdphoto17.wdp"/></Relationships>
</file>

<file path=ppt/slides/_rels/slide8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6.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90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arxiv.org/abs/1705.09064"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arxiv.org/abs/1702.0628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10.png"/></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01.png"/><Relationship Id="rId1" Type="http://schemas.openxmlformats.org/officeDocument/2006/relationships/slideLayout" Target="../slideLayouts/slideLayout2.xml"/><Relationship Id="rId5" Type="http://schemas.microsoft.com/office/2007/relationships/hdphoto" Target="../media/hdphoto18.wdp"/><Relationship Id="rId4" Type="http://schemas.openxmlformats.org/officeDocument/2006/relationships/image" Target="../media/image67.png"/></Relationships>
</file>

<file path=ppt/slides/_rels/slide91.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70.png"/><Relationship Id="rId4" Type="http://schemas.microsoft.com/office/2007/relationships/hdphoto" Target="../media/hdphoto20.wdp"/></Relationships>
</file>

<file path=ppt/slides/_rels/slide9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2.wdp"/></Relationships>
</file>

<file path=ppt/slides/_rels/slide97.xml.rels><?xml version="1.0" encoding="UTF-8" standalone="yes"?>
<Relationships xmlns="http://schemas.openxmlformats.org/package/2006/relationships"><Relationship Id="rId2" Type="http://schemas.openxmlformats.org/officeDocument/2006/relationships/hyperlink" Target="https://arxiv.org/abs/1804.02485" TargetMode="Externa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49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24744" y="2662064"/>
            <a:ext cx="8517110" cy="2376264"/>
          </a:xfrm>
        </p:spPr>
        <p:txBody>
          <a:bodyPr>
            <a:noAutofit/>
          </a:bodyPr>
          <a:lstStyle/>
          <a:p>
            <a:r>
              <a:rPr lang="en-US" altLang="en-US" sz="4000" b="1" dirty="0">
                <a:solidFill>
                  <a:schemeClr val="tx1"/>
                </a:solidFill>
                <a:latin typeface="Palatino Linotype" panose="02040502050505030304" pitchFamily="18" charset="0"/>
              </a:rPr>
              <a:t>CS 404/504</a:t>
            </a:r>
          </a:p>
          <a:p>
            <a:r>
              <a:rPr lang="en-US" sz="4000" b="1" dirty="0">
                <a:solidFill>
                  <a:schemeClr val="tx1"/>
                </a:solidFill>
                <a:latin typeface="Palatino Linotype" panose="02040502050505030304" pitchFamily="18" charset="0"/>
              </a:rPr>
              <a:t>Special Topics: Adversarial Machine Learning</a:t>
            </a:r>
            <a:endParaRPr lang="en-US" sz="4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4905" y="1077889"/>
            <a:ext cx="5368923" cy="720000"/>
          </a:xfrm>
          <a:prstGeom prst="rect">
            <a:avLst/>
          </a:prstGeom>
        </p:spPr>
      </p:pic>
      <p:sp>
        <p:nvSpPr>
          <p:cNvPr id="5" name="TextBox 4"/>
          <p:cNvSpPr txBox="1">
            <a:spLocks noChangeArrowheads="1"/>
          </p:cNvSpPr>
          <p:nvPr/>
        </p:nvSpPr>
        <p:spPr bwMode="auto">
          <a:xfrm>
            <a:off x="2073973" y="5440760"/>
            <a:ext cx="59584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2000">
                <a:solidFill>
                  <a:schemeClr val="tx1"/>
                </a:solidFill>
                <a:latin typeface="Tahoma" pitchFamily="34" charset="0"/>
                <a:cs typeface="Tahoma" pitchFamily="34" charset="0"/>
              </a:defRPr>
            </a:lvl1pPr>
            <a:lvl2pPr marL="742950" indent="-285750" eaLnBrk="0" hangingPunct="0">
              <a:spcBef>
                <a:spcPct val="20000"/>
              </a:spcBef>
              <a:buFont typeface="Arial" charset="0"/>
              <a:buChar char="–"/>
              <a:defRPr sz="2000">
                <a:solidFill>
                  <a:schemeClr val="tx1"/>
                </a:solidFill>
                <a:latin typeface="Tahoma" pitchFamily="34" charset="0"/>
                <a:cs typeface="Tahoma" pitchFamily="34" charset="0"/>
              </a:defRPr>
            </a:lvl2pPr>
            <a:lvl3pPr marL="1143000" indent="-228600" eaLnBrk="0" hangingPunct="0">
              <a:spcBef>
                <a:spcPct val="20000"/>
              </a:spcBef>
              <a:buFont typeface="Arial" charset="0"/>
              <a:buChar char="•"/>
              <a:defRPr sz="2000">
                <a:solidFill>
                  <a:schemeClr val="tx1"/>
                </a:solidFill>
                <a:latin typeface="Tahoma" pitchFamily="34" charset="0"/>
                <a:cs typeface="Tahoma" pitchFamily="34" charset="0"/>
              </a:defRPr>
            </a:lvl3pPr>
            <a:lvl4pPr marL="1600200" indent="-228600" eaLnBrk="0" hangingPunct="0">
              <a:spcBef>
                <a:spcPct val="20000"/>
              </a:spcBef>
              <a:buFont typeface="Arial" charset="0"/>
              <a:buChar char="–"/>
              <a:defRPr sz="2000">
                <a:solidFill>
                  <a:schemeClr val="tx1"/>
                </a:solidFill>
                <a:latin typeface="Tahoma" pitchFamily="34" charset="0"/>
                <a:cs typeface="Tahoma" pitchFamily="34" charset="0"/>
              </a:defRPr>
            </a:lvl4pPr>
            <a:lvl5pPr marL="2057400" indent="-228600" eaLnBrk="0" hangingPunct="0">
              <a:spcBef>
                <a:spcPct val="20000"/>
              </a:spcBef>
              <a:buFont typeface="Arial" charset="0"/>
              <a:buChar char="»"/>
              <a:defRPr sz="2000">
                <a:solidFill>
                  <a:schemeClr val="tx1"/>
                </a:solidFill>
                <a:latin typeface="Tahoma" pitchFamily="34" charset="0"/>
                <a:cs typeface="Tahoma"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Tahoma" pitchFamily="34" charset="0"/>
                <a:cs typeface="Tahoma" pitchFamily="34" charset="0"/>
              </a:defRPr>
            </a:lvl9pPr>
          </a:lstStyle>
          <a:p>
            <a:pPr algn="ctr" eaLnBrk="1" hangingPunct="1">
              <a:spcBef>
                <a:spcPct val="0"/>
              </a:spcBef>
              <a:buFontTx/>
              <a:buNone/>
            </a:pPr>
            <a:r>
              <a:rPr lang="en-US" altLang="en-US" sz="2400" b="1" i="1" dirty="0">
                <a:latin typeface="Palatino Linotype" panose="02040502050505030304" pitchFamily="18" charset="0"/>
              </a:rPr>
              <a:t>Dr. Alex Vakanski</a:t>
            </a:r>
          </a:p>
        </p:txBody>
      </p:sp>
    </p:spTree>
    <p:extLst>
      <p:ext uri="{BB962C8B-B14F-4D97-AF65-F5344CB8AC3E}">
        <p14:creationId xmlns:p14="http://schemas.microsoft.com/office/powerpoint/2010/main" val="22100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de-DE" dirty="0">
                <a:hlinkClick r:id="rId3"/>
              </a:rPr>
              <a:t>Metzen (2017) </a:t>
            </a:r>
            <a:r>
              <a:rPr lang="en-US" dirty="0">
                <a:hlinkClick r:id="rId3"/>
              </a:rPr>
              <a:t>On Detecting Adversarial Perturbations</a:t>
            </a:r>
            <a:endParaRPr lang="en-US" dirty="0"/>
          </a:p>
          <a:p>
            <a:r>
              <a:rPr lang="en-US" dirty="0"/>
              <a:t>A binary detector model </a:t>
            </a:r>
            <a:r>
              <a:rPr lang="en-US" i="1" dirty="0"/>
              <a:t>D</a:t>
            </a:r>
            <a:r>
              <a:rPr lang="en-US" dirty="0"/>
              <a:t> uses the </a:t>
            </a:r>
            <a:r>
              <a:rPr lang="en-US" dirty="0">
                <a:solidFill>
                  <a:srgbClr val="FF0000"/>
                </a:solidFill>
              </a:rPr>
              <a:t>feature maps from the hidden layers </a:t>
            </a:r>
            <a:r>
              <a:rPr lang="en-US" dirty="0"/>
              <a:t>in a target classifier </a:t>
            </a:r>
            <a:r>
              <a:rPr lang="en-US" i="1" dirty="0"/>
              <a:t>F</a:t>
            </a:r>
            <a:r>
              <a:rPr lang="en-US" dirty="0"/>
              <a:t> to detect adversarial examples</a:t>
            </a:r>
          </a:p>
          <a:p>
            <a:pPr lvl="1"/>
            <a:r>
              <a:rPr lang="en-US" dirty="0"/>
              <a:t>Figure: upper row (</a:t>
            </a:r>
            <a:r>
              <a:rPr lang="en-US" dirty="0" err="1"/>
              <a:t>ResNet</a:t>
            </a:r>
            <a:r>
              <a:rPr lang="en-US" dirty="0"/>
              <a:t> target classifier </a:t>
            </a:r>
            <a:r>
              <a:rPr lang="en-US" i="1" dirty="0"/>
              <a:t>F</a:t>
            </a:r>
            <a:r>
              <a:rPr lang="en-US" dirty="0"/>
              <a:t>); bottom row (detector model </a:t>
            </a:r>
            <a:r>
              <a:rPr lang="en-US" i="1" dirty="0"/>
              <a:t>D</a:t>
            </a:r>
            <a:r>
              <a:rPr lang="en-US" dirty="0"/>
              <a:t>)</a:t>
            </a:r>
          </a:p>
          <a:p>
            <a:pPr lvl="1"/>
            <a:r>
              <a:rPr lang="en-US" dirty="0"/>
              <a:t>Feature maps from several hidden layers AD(0) to AD(4) are used as inputs to the detector model D</a:t>
            </a:r>
          </a:p>
          <a:p>
            <a:pPr lvl="1"/>
            <a:r>
              <a:rPr lang="en-US" dirty="0"/>
              <a:t>See the next page for experimental evaluation</a:t>
            </a:r>
          </a:p>
        </p:txBody>
      </p:sp>
      <p:sp>
        <p:nvSpPr>
          <p:cNvPr id="4" name="Content Placeholder 3"/>
          <p:cNvSpPr>
            <a:spLocks noGrp="1"/>
          </p:cNvSpPr>
          <p:nvPr>
            <p:ph idx="10"/>
          </p:nvPr>
        </p:nvSpPr>
        <p:spPr/>
        <p:txBody>
          <a:bodyPr/>
          <a:lstStyle/>
          <a:p>
            <a:r>
              <a:rPr lang="en-US" dirty="0"/>
              <a:t>Adversarial Examples Detection – Auxiliary Detection Model</a:t>
            </a:r>
          </a:p>
        </p:txBody>
      </p:sp>
      <p:pic>
        <p:nvPicPr>
          <p:cNvPr id="5" name="Picture 4"/>
          <p:cNvPicPr>
            <a:picLocks noChangeAspect="1"/>
          </p:cNvPicPr>
          <p:nvPr/>
        </p:nvPicPr>
        <p:blipFill>
          <a:blip r:embed="rId4"/>
          <a:stretch>
            <a:fillRect/>
          </a:stretch>
        </p:blipFill>
        <p:spPr>
          <a:xfrm>
            <a:off x="313878" y="4435177"/>
            <a:ext cx="9467850" cy="2619375"/>
          </a:xfrm>
          <a:prstGeom prst="rect">
            <a:avLst/>
          </a:prstGeom>
        </p:spPr>
      </p:pic>
    </p:spTree>
    <p:extLst>
      <p:ext uri="{BB962C8B-B14F-4D97-AF65-F5344CB8AC3E}">
        <p14:creationId xmlns:p14="http://schemas.microsoft.com/office/powerpoint/2010/main" val="16276334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600"/>
                  </a:spcAft>
                </a:pPr>
                <a:r>
                  <a:rPr lang="en-US" dirty="0" smtClean="0"/>
                  <a:t>The overall loss for training the model is:</a:t>
                </a:r>
              </a:p>
              <a:p>
                <a:pPr marL="0" indent="0">
                  <a:spcAft>
                    <a:spcPts val="600"/>
                  </a:spcAft>
                  <a:buNone/>
                </a:pPr>
                <a14:m>
                  <m:oMathPara xmlns:m="http://schemas.openxmlformats.org/officeDocument/2006/math">
                    <m:oMathParaPr>
                      <m:jc m:val="center"/>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𝑦</m:t>
                          </m:r>
                        </m:e>
                      </m:d>
                      <m:r>
                        <a:rPr lang="en-US"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acc>
                            <m:accPr>
                              <m:chr m:val="̃"/>
                              <m:ctrlPr>
                                <a:rPr lang="en-US" i="1" dirty="0" smtClean="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e>
                      </m:d>
                      <m:r>
                        <a:rPr lang="en-US" b="0" i="1" dirty="0" smtClean="0">
                          <a:latin typeface="Cambria Math" panose="02040503050406030204" pitchFamily="18" charset="0"/>
                          <a:ea typeface="Cambria Math" panose="02040503050406030204" pitchFamily="18" charset="0"/>
                        </a:rPr>
                        <m:t>+</m:t>
                      </m:r>
                      <m:sSub>
                        <m:sSubPr>
                          <m:ctrlPr>
                            <a:rPr lang="en-US" b="0"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𝜆</m:t>
                          </m:r>
                        </m:e>
                        <m:sub>
                          <m:r>
                            <a:rPr lang="en-US" b="0" i="1" dirty="0" smtClean="0">
                              <a:latin typeface="Cambria Math" panose="02040503050406030204" pitchFamily="18" charset="0"/>
                              <a:ea typeface="Cambria Math" panose="02040503050406030204" pitchFamily="18" charset="0"/>
                            </a:rPr>
                            <m:t>𝑟𝑒𝑐</m:t>
                          </m:r>
                        </m:sub>
                      </m:sSub>
                      <m:nary>
                        <m:naryPr>
                          <m:chr m:val="∑"/>
                          <m:limLoc m:val="subSup"/>
                          <m:supHide m:val="on"/>
                          <m:ctrlPr>
                            <a:rPr lang="en-US" b="0" i="1" dirty="0" smtClean="0">
                              <a:latin typeface="Cambria Math" panose="02040503050406030204" pitchFamily="18" charset="0"/>
                              <a:ea typeface="Cambria Math" panose="02040503050406030204" pitchFamily="18" charset="0"/>
                            </a:rPr>
                          </m:ctrlPr>
                        </m:naryPr>
                        <m:sub>
                          <m:r>
                            <m:rPr>
                              <m:brk m:alnAt="9"/>
                            </m:rPr>
                            <a:rPr lang="en-US" b="0" i="1" dirty="0" smtClean="0">
                              <a:latin typeface="Cambria Math" panose="02040503050406030204" pitchFamily="18" charset="0"/>
                              <a:ea typeface="Cambria Math" panose="02040503050406030204" pitchFamily="18" charset="0"/>
                            </a:rPr>
                            <m:t>𝑘</m:t>
                          </m:r>
                        </m:sub>
                        <m:sup/>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e>
                      </m:nary>
                      <m:r>
                        <a:rPr lang="en-US"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𝜆</m:t>
                          </m:r>
                        </m:e>
                        <m:sub>
                          <m:r>
                            <a:rPr lang="en-US" b="0" i="1" dirty="0" smtClean="0">
                              <a:latin typeface="Cambria Math" panose="02040503050406030204" pitchFamily="18" charset="0"/>
                              <a:ea typeface="Cambria Math" panose="02040503050406030204" pitchFamily="18" charset="0"/>
                            </a:rPr>
                            <m:t>𝑎𝑑𝑣</m:t>
                          </m:r>
                        </m:sub>
                      </m:sSub>
                      <m:nary>
                        <m:naryPr>
                          <m:chr m:val="∑"/>
                          <m:limLoc m:val="subSup"/>
                          <m:supHide m:val="on"/>
                          <m:ctrlPr>
                            <a:rPr lang="en-US" i="1" dirty="0">
                              <a:latin typeface="Cambria Math" panose="02040503050406030204" pitchFamily="18" charset="0"/>
                              <a:ea typeface="Cambria Math" panose="02040503050406030204" pitchFamily="18" charset="0"/>
                            </a:rPr>
                          </m:ctrlPr>
                        </m:naryPr>
                        <m:sub>
                          <m:r>
                            <m:rPr>
                              <m:brk m:alnAt="9"/>
                            </m:rPr>
                            <a:rPr lang="en-US" i="1" dirty="0">
                              <a:latin typeface="Cambria Math" panose="02040503050406030204" pitchFamily="18" charset="0"/>
                              <a:ea typeface="Cambria Math" panose="02040503050406030204" pitchFamily="18" charset="0"/>
                            </a:rPr>
                            <m:t>𝑘</m:t>
                          </m:r>
                        </m:sub>
                        <m:sup/>
                        <m:e>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e>
                      </m:nary>
                    </m:oMath>
                  </m:oMathPara>
                </a14:m>
                <a:endParaRPr lang="en-US" dirty="0" smtClean="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𝑦</m:t>
                        </m:r>
                      </m:e>
                    </m:d>
                  </m:oMath>
                </a14:m>
                <a:r>
                  <a:rPr lang="en-US" dirty="0" smtClean="0"/>
                  <a:t> and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𝑐</m:t>
                        </m:r>
                      </m:sub>
                    </m:sSub>
                    <m:d>
                      <m:dPr>
                        <m:ctrlPr>
                          <a:rPr lang="en-US" i="1" dirty="0">
                            <a:latin typeface="Cambria Math" panose="02040503050406030204" pitchFamily="18" charset="0"/>
                            <a:ea typeface="Cambria Math" panose="02040503050406030204" pitchFamily="18" charset="0"/>
                          </a:rPr>
                        </m:ctrlPr>
                      </m:dPr>
                      <m:e>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e>
                    </m:d>
                  </m:oMath>
                </a14:m>
                <a:r>
                  <a:rPr lang="en-US" dirty="0" smtClean="0"/>
                  <a:t> are the </a:t>
                </a:r>
                <a:r>
                  <a:rPr lang="en-US" dirty="0" smtClean="0">
                    <a:solidFill>
                      <a:srgbClr val="FF0000"/>
                    </a:solidFill>
                  </a:rPr>
                  <a:t>cross-entropy losses </a:t>
                </a:r>
                <a:r>
                  <a:rPr lang="en-US" dirty="0" smtClean="0"/>
                  <a:t>for classifying clean samples </a:t>
                </a:r>
                <a14:m>
                  <m:oMath xmlns:m="http://schemas.openxmlformats.org/officeDocument/2006/math">
                    <m:r>
                      <a:rPr lang="en-US" i="1" dirty="0">
                        <a:latin typeface="Cambria Math" panose="02040503050406030204" pitchFamily="18" charset="0"/>
                        <a:ea typeface="Cambria Math" panose="02040503050406030204" pitchFamily="18" charset="0"/>
                      </a:rPr>
                      <m:t>𝑦</m:t>
                    </m:r>
                    <m:r>
                      <a:rPr lang="en-US" i="1" dirty="0">
                        <a:latin typeface="Cambria Math" panose="02040503050406030204" pitchFamily="18" charset="0"/>
                        <a:ea typeface="Cambria Math" panose="02040503050406030204" pitchFamily="18" charset="0"/>
                      </a:rPr>
                      <m:t> </m:t>
                    </m:r>
                  </m:oMath>
                </a14:m>
                <a:r>
                  <a:rPr lang="en-US" dirty="0" smtClean="0"/>
                  <a:t>and  adversarial samples </a:t>
                </a:r>
                <a14:m>
                  <m:oMath xmlns:m="http://schemas.openxmlformats.org/officeDocument/2006/math">
                    <m:acc>
                      <m:accPr>
                        <m:chr m:val="̃"/>
                        <m:ctrlPr>
                          <a:rPr lang="en-US" i="1" dirty="0">
                            <a:latin typeface="Cambria Math" panose="02040503050406030204" pitchFamily="18" charset="0"/>
                            <a:ea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𝑦</m:t>
                        </m:r>
                      </m:e>
                    </m:acc>
                  </m:oMath>
                </a14:m>
                <a:endParaRPr lang="en-US" dirty="0" smtClean="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oMath>
                </a14:m>
                <a:r>
                  <a:rPr lang="en-US" dirty="0" smtClean="0"/>
                  <a:t> are the losses </a:t>
                </a:r>
                <a:r>
                  <a:rPr lang="en-US" dirty="0"/>
                  <a:t>for minimizing the </a:t>
                </a:r>
                <a:r>
                  <a:rPr lang="en-US" dirty="0">
                    <a:solidFill>
                      <a:srgbClr val="FF0000"/>
                    </a:solidFill>
                  </a:rPr>
                  <a:t>reconstruction error </a:t>
                </a:r>
                <a:r>
                  <a:rPr lang="en-US" dirty="0"/>
                  <a:t>between </a:t>
                </a:r>
                <a:r>
                  <a:rPr lang="en-US" dirty="0" smtClean="0"/>
                  <a:t>each </a:t>
                </a:r>
                <a:r>
                  <a:rPr lang="en-US" dirty="0"/>
                  <a:t>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oMath>
                </a14:m>
                <a:r>
                  <a:rPr lang="en-US" dirty="0" smtClean="0"/>
                  <a:t>, </a:t>
                </a:r>
                <a:r>
                  <a:rPr lang="en-US" dirty="0"/>
                  <a:t>given by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b="0" i="1" dirty="0" smtClean="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e>
                            </m:d>
                          </m:e>
                          <m:sub>
                            <m:r>
                              <a:rPr lang="en-US" i="1" dirty="0">
                                <a:latin typeface="Cambria Math" panose="02040503050406030204" pitchFamily="18" charset="0"/>
                              </a:rPr>
                              <m:t>2</m:t>
                            </m:r>
                          </m:sub>
                        </m:sSub>
                      </m:e>
                    </m:nary>
                  </m:oMath>
                </a14:m>
                <a:endParaRPr lang="en-US" dirty="0" smtClean="0"/>
              </a:p>
              <a:p>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oMath>
                </a14:m>
                <a:r>
                  <a:rPr lang="en-US" dirty="0"/>
                  <a:t> are the </a:t>
                </a:r>
                <a:r>
                  <a:rPr lang="en-US" dirty="0" smtClean="0">
                    <a:solidFill>
                      <a:srgbClr val="FF0000"/>
                    </a:solidFill>
                  </a:rPr>
                  <a:t>adversarial losses </a:t>
                </a:r>
                <a:r>
                  <a:rPr lang="en-US" dirty="0"/>
                  <a:t>for minimizing the reconstruction error between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t>
                </a:r>
                <a:r>
                  <a:rPr lang="en-US" dirty="0" smtClean="0"/>
                  <a:t>and the corresponding layer </a:t>
                </a:r>
                <a14:m>
                  <m:oMath xmlns:m="http://schemas.openxmlformats.org/officeDocument/2006/math">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i="1" dirty="0">
                            <a:latin typeface="Cambria Math" panose="02040503050406030204" pitchFamily="18" charset="0"/>
                          </a:rPr>
                          <m:t>𝑑𝑒𝑐𝑜𝑑𝑒𝑑</m:t>
                        </m:r>
                      </m:sup>
                    </m:sSup>
                  </m:oMath>
                </a14:m>
                <a:r>
                  <a:rPr lang="en-US" dirty="0" smtClean="0"/>
                  <a:t>for the adversarial sample, and are </a:t>
                </a:r>
                <a:r>
                  <a:rPr lang="en-US" dirty="0"/>
                  <a:t>given by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b="0" i="1" dirty="0" smtClean="0">
                            <a:latin typeface="Cambria Math" panose="02040503050406030204" pitchFamily="18" charset="0"/>
                            <a:ea typeface="Cambria Math" panose="02040503050406030204" pitchFamily="18" charset="0"/>
                          </a:rPr>
                          <m:t>𝑎𝑑𝑣</m:t>
                        </m:r>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b="0" i="1" dirty="0" smtClean="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i="1" dirty="0">
                                        <a:latin typeface="Cambria Math" panose="02040503050406030204" pitchFamily="18" charset="0"/>
                                      </a:rPr>
                                      <m:t>𝑑𝑒𝑐𝑜𝑑𝑒𝑑</m:t>
                                    </m:r>
                                  </m:sup>
                                </m:sSup>
                              </m:e>
                            </m:d>
                          </m:e>
                          <m:sub>
                            <m:r>
                              <a:rPr lang="en-US" i="1" dirty="0">
                                <a:latin typeface="Cambria Math" panose="02040503050406030204" pitchFamily="18" charset="0"/>
                              </a:rPr>
                              <m:t>2</m:t>
                            </m:r>
                          </m:sub>
                        </m:sSub>
                      </m:e>
                    </m:nary>
                  </m:oMath>
                </a14:m>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3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Fortified Networks</a:t>
            </a:r>
          </a:p>
          <a:p>
            <a:endParaRPr lang="en-US" dirty="0"/>
          </a:p>
        </p:txBody>
      </p:sp>
    </p:spTree>
    <p:extLst>
      <p:ext uri="{BB962C8B-B14F-4D97-AF65-F5344CB8AC3E}">
        <p14:creationId xmlns:p14="http://schemas.microsoft.com/office/powerpoint/2010/main" val="33233104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Comparison to other adversarial defenses against white-box attacks with FGSM on MNIST (left) and CifAR-10 datasets (right table)</a:t>
                </a:r>
              </a:p>
              <a:p>
                <a:pPr lvl="1"/>
                <a:r>
                  <a:rPr lang="en-US" dirty="0" smtClean="0"/>
                  <a:t>Results for fortified network without </a:t>
                </a:r>
                <a14:m>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𝑎𝑑𝑣</m:t>
                        </m:r>
                      </m:sub>
                    </m:sSub>
                  </m:oMath>
                </a14:m>
                <a:r>
                  <a:rPr lang="en-US" dirty="0" smtClean="0"/>
                  <a:t> is also shown</a:t>
                </a:r>
              </a:p>
              <a:p>
                <a:pPr lvl="1"/>
                <a:r>
                  <a:rPr lang="en-US" dirty="0" smtClean="0"/>
                  <a:t>Fortified networks were more effective than other defenses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Fortified Networks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18580" y="3589638"/>
            <a:ext cx="4750225" cy="409940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605264" y="3598168"/>
            <a:ext cx="4039650" cy="3263920"/>
          </a:xfrm>
          <a:prstGeom prst="rect">
            <a:avLst/>
          </a:prstGeom>
        </p:spPr>
      </p:pic>
    </p:spTree>
    <p:extLst>
      <p:ext uri="{BB962C8B-B14F-4D97-AF65-F5344CB8AC3E}">
        <p14:creationId xmlns:p14="http://schemas.microsoft.com/office/powerpoint/2010/main" val="27093414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p:sp>
        <p:nvSpPr>
          <p:cNvPr id="3" name="Content Placeholder 2"/>
          <p:cNvSpPr>
            <a:spLocks noGrp="1"/>
          </p:cNvSpPr>
          <p:nvPr>
            <p:ph idx="1"/>
          </p:nvPr>
        </p:nvSpPr>
        <p:spPr/>
        <p:txBody>
          <a:bodyPr/>
          <a:lstStyle/>
          <a:p>
            <a:r>
              <a:rPr lang="en-US" dirty="0"/>
              <a:t>Comparison to other adversarial defenses against </a:t>
            </a:r>
            <a:r>
              <a:rPr lang="en-US" dirty="0" smtClean="0"/>
              <a:t>black-box </a:t>
            </a:r>
            <a:r>
              <a:rPr lang="en-US" dirty="0"/>
              <a:t>attacks with FGSM on </a:t>
            </a:r>
            <a:r>
              <a:rPr lang="en-US" dirty="0" smtClean="0"/>
              <a:t>MNIST</a:t>
            </a:r>
          </a:p>
          <a:p>
            <a:pPr lvl="1"/>
            <a:r>
              <a:rPr lang="en-US" dirty="0" smtClean="0"/>
              <a:t>Test set accuracy on clean samples is shown in parentheses</a:t>
            </a:r>
            <a:endParaRPr lang="en-US" dirty="0"/>
          </a:p>
          <a:p>
            <a:endParaRPr lang="en-US" dirty="0"/>
          </a:p>
        </p:txBody>
      </p:sp>
      <p:sp>
        <p:nvSpPr>
          <p:cNvPr id="4" name="Content Placeholder 3"/>
          <p:cNvSpPr>
            <a:spLocks noGrp="1"/>
          </p:cNvSpPr>
          <p:nvPr>
            <p:ph idx="10"/>
          </p:nvPr>
        </p:nvSpPr>
        <p:spPr/>
        <p:txBody>
          <a:bodyPr/>
          <a:lstStyle/>
          <a:p>
            <a:r>
              <a:rPr lang="en-US" dirty="0"/>
              <a:t>Fortified Networks</a:t>
            </a:r>
          </a:p>
          <a:p>
            <a:endParaRPr lang="en-US" dirty="0"/>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364904" y="3310136"/>
            <a:ext cx="4722435" cy="3744416"/>
          </a:xfrm>
          <a:prstGeom prst="rect">
            <a:avLst/>
          </a:prstGeom>
        </p:spPr>
      </p:pic>
    </p:spTree>
    <p:extLst>
      <p:ext uri="{BB962C8B-B14F-4D97-AF65-F5344CB8AC3E}">
        <p14:creationId xmlns:p14="http://schemas.microsoft.com/office/powerpoint/2010/main" val="13420484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276673" y="2090803"/>
            <a:ext cx="9584265" cy="2371461"/>
          </a:xfrm>
        </p:spPr>
        <p:txBody>
          <a:bodyPr/>
          <a:lstStyle/>
          <a:p>
            <a:r>
              <a:rPr lang="en-US" dirty="0" smtClean="0"/>
              <a:t>Hidden layers in NNs provide better separation of classes than the pixels in input images</a:t>
            </a:r>
          </a:p>
          <a:p>
            <a:pPr lvl="1"/>
            <a:r>
              <a:rPr lang="en-US" dirty="0" err="1" smtClean="0"/>
              <a:t>Denoising</a:t>
            </a:r>
            <a:r>
              <a:rPr lang="en-US" dirty="0" smtClean="0"/>
              <a:t> the hidden layers is more effective for purifying adversarial samples</a:t>
            </a:r>
          </a:p>
          <a:p>
            <a:r>
              <a:rPr lang="en-US" dirty="0" smtClean="0"/>
              <a:t>Left figures: input space, right figures: reconstructions by </a:t>
            </a:r>
            <a:r>
              <a:rPr lang="en-US" dirty="0" err="1" smtClean="0"/>
              <a:t>autoencoders</a:t>
            </a:r>
            <a:endParaRPr lang="en-US" dirty="0" smtClean="0"/>
          </a:p>
        </p:txBody>
      </p:sp>
      <p:sp>
        <p:nvSpPr>
          <p:cNvPr id="4" name="Content Placeholder 3"/>
          <p:cNvSpPr>
            <a:spLocks noGrp="1"/>
          </p:cNvSpPr>
          <p:nvPr>
            <p:ph idx="10"/>
          </p:nvPr>
        </p:nvSpPr>
        <p:spPr/>
        <p:txBody>
          <a:bodyPr/>
          <a:lstStyle/>
          <a:p>
            <a:r>
              <a:rPr lang="en-US" dirty="0"/>
              <a:t>Fortified Networks</a:t>
            </a:r>
          </a:p>
          <a:p>
            <a:endParaRPr lang="en-US" dirty="0"/>
          </a:p>
          <a:p>
            <a:endParaRPr lang="en-US" dirty="0"/>
          </a:p>
        </p:txBody>
      </p:sp>
      <p:grpSp>
        <p:nvGrpSpPr>
          <p:cNvPr id="7" name="Group 6"/>
          <p:cNvGrpSpPr/>
          <p:nvPr/>
        </p:nvGrpSpPr>
        <p:grpSpPr>
          <a:xfrm>
            <a:off x="6632293" y="3526160"/>
            <a:ext cx="3258301" cy="3737526"/>
            <a:chOff x="2122156" y="1654220"/>
            <a:chExt cx="5949321" cy="6041514"/>
          </a:xfrm>
        </p:grpSpPr>
        <p:pic>
          <p:nvPicPr>
            <p:cNvPr id="5" name="Picture 4"/>
            <p:cNvPicPr>
              <a:picLocks noChangeAspect="1"/>
            </p:cNvPicPr>
            <p:nvPr/>
          </p:nvPicPr>
          <p:blipFill>
            <a:blip r:embed="rId2"/>
            <a:stretch>
              <a:fillRect/>
            </a:stretch>
          </p:blipFill>
          <p:spPr>
            <a:xfrm>
              <a:off x="2122156" y="1654220"/>
              <a:ext cx="2971800" cy="6019800"/>
            </a:xfrm>
            <a:prstGeom prst="rect">
              <a:avLst/>
            </a:prstGeom>
          </p:spPr>
        </p:pic>
        <p:pic>
          <p:nvPicPr>
            <p:cNvPr id="6" name="Picture 5"/>
            <p:cNvPicPr>
              <a:picLocks noChangeAspect="1"/>
            </p:cNvPicPr>
            <p:nvPr/>
          </p:nvPicPr>
          <p:blipFill>
            <a:blip r:embed="rId3"/>
            <a:stretch>
              <a:fillRect/>
            </a:stretch>
          </p:blipFill>
          <p:spPr>
            <a:xfrm>
              <a:off x="5099677" y="1675934"/>
              <a:ext cx="2971800" cy="6019800"/>
            </a:xfrm>
            <a:prstGeom prst="rect">
              <a:avLst/>
            </a:prstGeom>
          </p:spPr>
        </p:pic>
      </p:grpSp>
      <p:sp>
        <p:nvSpPr>
          <p:cNvPr id="8" name="Content Placeholder 2"/>
          <p:cNvSpPr txBox="1">
            <a:spLocks/>
          </p:cNvSpPr>
          <p:nvPr/>
        </p:nvSpPr>
        <p:spPr>
          <a:xfrm>
            <a:off x="272109" y="3539593"/>
            <a:ext cx="6197251" cy="4019015"/>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Top row: input image </a:t>
            </a:r>
            <a:r>
              <a:rPr lang="en-US" i="1" dirty="0" smtClean="0"/>
              <a:t>x</a:t>
            </a:r>
          </a:p>
          <a:p>
            <a:pPr lvl="1"/>
            <a:r>
              <a:rPr lang="en-US" dirty="0" smtClean="0"/>
              <a:t>Bottom row: hidden layer </a:t>
            </a:r>
            <a:r>
              <a:rPr lang="en-US" i="1" dirty="0" smtClean="0"/>
              <a:t>h</a:t>
            </a:r>
          </a:p>
          <a:p>
            <a:r>
              <a:rPr lang="en-US" dirty="0" smtClean="0"/>
              <a:t>There are 3 classes of objects</a:t>
            </a:r>
          </a:p>
          <a:p>
            <a:pPr lvl="1"/>
            <a:r>
              <a:rPr lang="en-US" dirty="0" smtClean="0"/>
              <a:t>The classes are not well separated in the input (pixels) space in comparison to the hidden layer space</a:t>
            </a:r>
          </a:p>
          <a:p>
            <a:pPr lvl="1"/>
            <a:r>
              <a:rPr lang="en-US" dirty="0" smtClean="0"/>
              <a:t>Thus, identification of adversarial examples in the input space is more difficult than in the hidden layers</a:t>
            </a:r>
          </a:p>
          <a:p>
            <a:pPr lvl="1"/>
            <a:r>
              <a:rPr lang="en-US" dirty="0" smtClean="0"/>
              <a:t>Right figures: it is easier to identify directions of the reconstructions by adversarial samples that point off the three classes in the bottom right image</a:t>
            </a:r>
            <a:endParaRPr lang="en-US" dirty="0"/>
          </a:p>
        </p:txBody>
      </p:sp>
    </p:spTree>
    <p:extLst>
      <p:ext uri="{BB962C8B-B14F-4D97-AF65-F5344CB8AC3E}">
        <p14:creationId xmlns:p14="http://schemas.microsoft.com/office/powerpoint/2010/main" val="6862843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Feature Squeezing</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Feature squeezing defense</a:t>
            </a:r>
            <a:endParaRPr lang="en-US" b="1" i="1" dirty="0">
              <a:solidFill>
                <a:srgbClr val="0070C0"/>
              </a:solidFill>
            </a:endParaRPr>
          </a:p>
          <a:p>
            <a:pPr lvl="1"/>
            <a:r>
              <a:rPr lang="en-US" dirty="0" smtClean="0">
                <a:hlinkClick r:id="rId2"/>
              </a:rPr>
              <a:t>Xu </a:t>
            </a:r>
            <a:r>
              <a:rPr lang="en-US" dirty="0">
                <a:hlinkClick r:id="rId2"/>
              </a:rPr>
              <a:t>(2017) Feature Squeezing</a:t>
            </a:r>
            <a:r>
              <a:rPr lang="en-US" dirty="0" smtClean="0">
                <a:hlinkClick r:id="rId2"/>
              </a:rPr>
              <a:t>: Detecting </a:t>
            </a:r>
            <a:r>
              <a:rPr lang="en-US" dirty="0">
                <a:hlinkClick r:id="rId2"/>
              </a:rPr>
              <a:t>Adversarial Examples in Deep Neural Networks</a:t>
            </a:r>
            <a:endParaRPr lang="en-US" dirty="0"/>
          </a:p>
          <a:p>
            <a:r>
              <a:rPr lang="en-US" dirty="0" smtClean="0"/>
              <a:t>The defense strategy considers two methods for reducing the information in the input features in images</a:t>
            </a:r>
          </a:p>
          <a:p>
            <a:pPr lvl="1"/>
            <a:r>
              <a:rPr lang="en-US" dirty="0" smtClean="0"/>
              <a:t>Reducing the number of bits for representing the intensities of pixels in images</a:t>
            </a:r>
          </a:p>
          <a:p>
            <a:pPr lvl="1"/>
            <a:r>
              <a:rPr lang="en-US" dirty="0" smtClean="0"/>
              <a:t>Applying spatial smoothing to images to reduce the differences among the individual pixels</a:t>
            </a:r>
          </a:p>
          <a:p>
            <a:r>
              <a:rPr lang="en-US" dirty="0" smtClean="0"/>
              <a:t>Experimental evaluation demonstrated that feature squeezing can effectively detect adversarial examples crafted by different adversarial attacks</a:t>
            </a:r>
          </a:p>
          <a:p>
            <a:pPr lvl="1"/>
            <a:r>
              <a:rPr lang="en-US" dirty="0" smtClean="0"/>
              <a:t>The approach can also remove adversarial perturbations in images, while preserving the accuracy on clean inputs</a:t>
            </a:r>
          </a:p>
        </p:txBody>
      </p:sp>
      <p:sp>
        <p:nvSpPr>
          <p:cNvPr id="4" name="Content Placeholder 3"/>
          <p:cNvSpPr>
            <a:spLocks noGrp="1"/>
          </p:cNvSpPr>
          <p:nvPr>
            <p:ph idx="10"/>
          </p:nvPr>
        </p:nvSpPr>
        <p:spPr/>
        <p:txBody>
          <a:bodyPr/>
          <a:lstStyle/>
          <a:p>
            <a:r>
              <a:rPr lang="en-US" dirty="0"/>
              <a:t>Feature Squeezing</a:t>
            </a:r>
          </a:p>
        </p:txBody>
      </p:sp>
    </p:spTree>
    <p:extLst>
      <p:ext uri="{BB962C8B-B14F-4D97-AF65-F5344CB8AC3E}">
        <p14:creationId xmlns:p14="http://schemas.microsoft.com/office/powerpoint/2010/main" val="3267888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Depth Reduction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solidFill>
                      <a:srgbClr val="FF0000"/>
                    </a:solidFill>
                  </a:rPr>
                  <a:t>Grayscale images </a:t>
                </a:r>
                <a:r>
                  <a:rPr lang="en-US" dirty="0"/>
                  <a:t>typically</a:t>
                </a:r>
                <a:r>
                  <a:rPr lang="en-US" dirty="0" smtClean="0">
                    <a:solidFill>
                      <a:srgbClr val="FF0000"/>
                    </a:solidFill>
                  </a:rPr>
                  <a:t> </a:t>
                </a:r>
                <a:r>
                  <a:rPr lang="en-US" dirty="0" smtClean="0"/>
                  <a:t>have </a:t>
                </a:r>
                <a14:m>
                  <m:oMath xmlns:m="http://schemas.openxmlformats.org/officeDocument/2006/math">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2</m:t>
                        </m:r>
                      </m:e>
                      <m:sup>
                        <m:r>
                          <a:rPr lang="en-US" b="0" i="1" dirty="0" smtClean="0">
                            <a:latin typeface="Cambria Math" panose="02040503050406030204" pitchFamily="18" charset="0"/>
                          </a:rPr>
                          <m:t>8</m:t>
                        </m:r>
                      </m:sup>
                    </m:sSup>
                    <m:r>
                      <a:rPr lang="en-US" i="1" dirty="0" smtClean="0">
                        <a:latin typeface="Cambria Math" panose="02040503050406030204" pitchFamily="18" charset="0"/>
                      </a:rPr>
                      <m:t>=256</m:t>
                    </m:r>
                  </m:oMath>
                </a14:m>
                <a:r>
                  <a:rPr lang="en-US" dirty="0" smtClean="0"/>
                  <a:t> intensity values for each pixel</a:t>
                </a:r>
              </a:p>
              <a:p>
                <a:pPr lvl="1"/>
                <a:r>
                  <a:rPr lang="en-US" dirty="0" smtClean="0"/>
                  <a:t>Where a pixel with intensity of 0 is black, and intensity of 1 is a white pixel </a:t>
                </a:r>
              </a:p>
              <a:p>
                <a:r>
                  <a:rPr lang="en-US" dirty="0" smtClean="0">
                    <a:solidFill>
                      <a:srgbClr val="FF0000"/>
                    </a:solidFill>
                  </a:rPr>
                  <a:t>Color images </a:t>
                </a:r>
                <a:r>
                  <a:rPr lang="en-US" dirty="0" smtClean="0"/>
                  <a:t>have 3 channels – RGB (red, blue, and green) </a:t>
                </a:r>
              </a:p>
              <a:p>
                <a:pPr lvl="1"/>
                <a:r>
                  <a:rPr lang="en-US" dirty="0" smtClean="0"/>
                  <a:t>The 3 channels encode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b="0" i="1" dirty="0" smtClean="0">
                            <a:latin typeface="Cambria Math" panose="02040503050406030204" pitchFamily="18" charset="0"/>
                          </a:rPr>
                          <m:t>24</m:t>
                        </m:r>
                      </m:sup>
                    </m:sSup>
                    <m:r>
                      <a:rPr lang="en-US" i="1" dirty="0">
                        <a:latin typeface="Cambria Math" panose="02040503050406030204" pitchFamily="18" charset="0"/>
                      </a:rPr>
                      <m:t>=</m:t>
                    </m:r>
                    <m:r>
                      <a:rPr lang="en-US" b="0" i="1" dirty="0" smtClean="0">
                        <a:latin typeface="Cambria Math" panose="02040503050406030204" pitchFamily="18" charset="0"/>
                      </a:rPr>
                      <m:t>16 </m:t>
                    </m:r>
                  </m:oMath>
                </a14:m>
                <a:r>
                  <a:rPr lang="en-US" dirty="0" smtClean="0"/>
                  <a:t>million different colors for the intensity of each pixel</a:t>
                </a:r>
              </a:p>
              <a:p>
                <a:r>
                  <a:rPr lang="en-US" b="1" i="1" dirty="0" smtClean="0">
                    <a:solidFill>
                      <a:srgbClr val="0070C0"/>
                    </a:solidFill>
                  </a:rPr>
                  <a:t>Squeezing color bits </a:t>
                </a:r>
                <a:r>
                  <a:rPr lang="en-US" dirty="0" smtClean="0"/>
                  <a:t>– is reducing the number of bits for each pixel in an image</a:t>
                </a:r>
              </a:p>
              <a:p>
                <a:pPr lvl="1"/>
                <a:r>
                  <a:rPr lang="en-US" dirty="0" smtClean="0"/>
                  <a:t>E.g., for the grayscale image from MNIST, the figure shows variants with the number of bits reduced from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i="1" dirty="0">
                            <a:latin typeface="Cambria Math" panose="02040503050406030204" pitchFamily="18" charset="0"/>
                          </a:rPr>
                          <m:t>8</m:t>
                        </m:r>
                      </m:sup>
                    </m:sSup>
                    <m:r>
                      <a:rPr lang="en-US" i="1" dirty="0">
                        <a:latin typeface="Cambria Math" panose="02040503050406030204" pitchFamily="18" charset="0"/>
                      </a:rPr>
                      <m:t>=256</m:t>
                    </m:r>
                  </m:oMath>
                </a14:m>
                <a:r>
                  <a:rPr lang="en-US" dirty="0"/>
                  <a:t> </a:t>
                </a:r>
                <a:r>
                  <a:rPr lang="en-US" dirty="0" smtClean="0"/>
                  <a:t>intensities to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2</m:t>
                        </m:r>
                      </m:e>
                      <m:sup>
                        <m:r>
                          <a:rPr lang="en-US" b="0" i="1" dirty="0" smtClean="0">
                            <a:latin typeface="Cambria Math" panose="02040503050406030204" pitchFamily="18" charset="0"/>
                          </a:rPr>
                          <m:t>1</m:t>
                        </m:r>
                      </m:sup>
                    </m:sSup>
                    <m:r>
                      <a:rPr lang="en-US" i="1" dirty="0">
                        <a:latin typeface="Cambria Math" panose="02040503050406030204" pitchFamily="18" charset="0"/>
                      </a:rPr>
                      <m:t>=2</m:t>
                    </m:r>
                  </m:oMath>
                </a14:m>
                <a:r>
                  <a:rPr lang="en-US" dirty="0"/>
                  <a:t> </a:t>
                </a:r>
                <a:r>
                  <a:rPr lang="en-US" dirty="0" smtClean="0"/>
                  <a:t>intensities</a:t>
                </a:r>
              </a:p>
              <a:p>
                <a:pPr lvl="1"/>
                <a:r>
                  <a:rPr lang="en-US" dirty="0" smtClean="0"/>
                  <a:t>The last image has only 2 bits (black and white pixels only, no gray pixels)</a:t>
                </a:r>
              </a:p>
              <a:p>
                <a:endParaRPr lang="en-US" dirty="0"/>
              </a:p>
              <a:p>
                <a:endParaRPr lang="en-US"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Feature Squeezing</a:t>
            </a:r>
          </a:p>
        </p:txBody>
      </p:sp>
      <p:pic>
        <p:nvPicPr>
          <p:cNvPr id="5" name="Picture 4"/>
          <p:cNvPicPr>
            <a:picLocks noChangeAspect="1"/>
          </p:cNvPicPr>
          <p:nvPr/>
        </p:nvPicPr>
        <p:blipFill>
          <a:blip r:embed="rId3"/>
          <a:stretch>
            <a:fillRect/>
          </a:stretch>
        </p:blipFill>
        <p:spPr>
          <a:xfrm>
            <a:off x="441661" y="5398368"/>
            <a:ext cx="9175078" cy="1224136"/>
          </a:xfrm>
          <a:prstGeom prst="rect">
            <a:avLst/>
          </a:prstGeom>
        </p:spPr>
      </p:pic>
      <p:sp>
        <p:nvSpPr>
          <p:cNvPr id="6" name="TextBox 5"/>
          <p:cNvSpPr txBox="1"/>
          <p:nvPr/>
        </p:nvSpPr>
        <p:spPr>
          <a:xfrm>
            <a:off x="924744" y="5059814"/>
            <a:ext cx="8424936" cy="338554"/>
          </a:xfrm>
          <a:prstGeom prst="rect">
            <a:avLst/>
          </a:prstGeom>
          <a:noFill/>
        </p:spPr>
        <p:txBody>
          <a:bodyPr wrap="square" rtlCol="0">
            <a:spAutoFit/>
          </a:bodyPr>
          <a:lstStyle/>
          <a:p>
            <a:r>
              <a:rPr lang="en-US" sz="1600" dirty="0" smtClean="0"/>
              <a:t>256  	  128 	      64	       32	         16	               8  	                4  	                   2 </a:t>
            </a:r>
            <a:endParaRPr lang="en-US" sz="1600" dirty="0"/>
          </a:p>
        </p:txBody>
      </p:sp>
    </p:spTree>
    <p:extLst>
      <p:ext uri="{BB962C8B-B14F-4D97-AF65-F5344CB8AC3E}">
        <p14:creationId xmlns:p14="http://schemas.microsoft.com/office/powerpoint/2010/main" val="4837769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Depth Reduction</a:t>
            </a:r>
          </a:p>
        </p:txBody>
      </p:sp>
      <p:sp>
        <p:nvSpPr>
          <p:cNvPr id="3" name="Content Placeholder 2"/>
          <p:cNvSpPr>
            <a:spLocks noGrp="1"/>
          </p:cNvSpPr>
          <p:nvPr>
            <p:ph idx="1"/>
          </p:nvPr>
        </p:nvSpPr>
        <p:spPr/>
        <p:txBody>
          <a:bodyPr/>
          <a:lstStyle/>
          <a:p>
            <a:r>
              <a:rPr lang="en-US" dirty="0" smtClean="0"/>
              <a:t>Similarly, images from CIFAR-10 and ImageNet with reduced color bits are shown below </a:t>
            </a:r>
          </a:p>
          <a:p>
            <a:pPr lvl="1"/>
            <a:r>
              <a:rPr lang="en-US" dirty="0" smtClean="0"/>
              <a:t>The intensity values in each of the RGB channels are reduced from 8 bits to 1 bit</a:t>
            </a:r>
          </a:p>
          <a:p>
            <a:pPr lvl="1"/>
            <a:r>
              <a:rPr lang="en-US" dirty="0" smtClean="0"/>
              <a:t>Color images loose more information by bits reduction in comparison to gray images</a:t>
            </a:r>
          </a:p>
          <a:p>
            <a:pPr lvl="2"/>
            <a:r>
              <a:rPr lang="en-US" dirty="0" smtClean="0"/>
              <a:t>I.e., the right-most images are less recognizable</a:t>
            </a: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pic>
        <p:nvPicPr>
          <p:cNvPr id="5" name="Picture 4"/>
          <p:cNvPicPr>
            <a:picLocks noChangeAspect="1"/>
          </p:cNvPicPr>
          <p:nvPr/>
        </p:nvPicPr>
        <p:blipFill>
          <a:blip r:embed="rId2"/>
          <a:stretch>
            <a:fillRect/>
          </a:stretch>
        </p:blipFill>
        <p:spPr>
          <a:xfrm>
            <a:off x="1500808" y="4246240"/>
            <a:ext cx="8201829" cy="2592288"/>
          </a:xfrm>
          <a:prstGeom prst="rect">
            <a:avLst/>
          </a:prstGeom>
        </p:spPr>
      </p:pic>
      <p:sp>
        <p:nvSpPr>
          <p:cNvPr id="6" name="TextBox 5"/>
          <p:cNvSpPr txBox="1"/>
          <p:nvPr/>
        </p:nvSpPr>
        <p:spPr>
          <a:xfrm>
            <a:off x="172073" y="4606280"/>
            <a:ext cx="1342507" cy="401007"/>
          </a:xfrm>
          <a:prstGeom prst="rect">
            <a:avLst/>
          </a:prstGeom>
          <a:noFill/>
        </p:spPr>
        <p:txBody>
          <a:bodyPr wrap="square" rtlCol="0">
            <a:spAutoFit/>
          </a:bodyPr>
          <a:lstStyle/>
          <a:p>
            <a:pPr algn="r"/>
            <a:r>
              <a:rPr lang="en-US" dirty="0" smtClean="0"/>
              <a:t>CIFAR-10</a:t>
            </a:r>
            <a:endParaRPr lang="en-US" dirty="0"/>
          </a:p>
        </p:txBody>
      </p:sp>
      <p:sp>
        <p:nvSpPr>
          <p:cNvPr id="7" name="TextBox 6"/>
          <p:cNvSpPr txBox="1"/>
          <p:nvPr/>
        </p:nvSpPr>
        <p:spPr>
          <a:xfrm>
            <a:off x="158301" y="5686400"/>
            <a:ext cx="1342507" cy="401007"/>
          </a:xfrm>
          <a:prstGeom prst="rect">
            <a:avLst/>
          </a:prstGeom>
          <a:noFill/>
        </p:spPr>
        <p:txBody>
          <a:bodyPr wrap="square" rtlCol="0">
            <a:spAutoFit/>
          </a:bodyPr>
          <a:lstStyle/>
          <a:p>
            <a:pPr algn="r"/>
            <a:r>
              <a:rPr lang="en-US" dirty="0" smtClean="0"/>
              <a:t>ImageNet</a:t>
            </a:r>
            <a:endParaRPr lang="en-US" dirty="0"/>
          </a:p>
        </p:txBody>
      </p:sp>
    </p:spTree>
    <p:extLst>
      <p:ext uri="{BB962C8B-B14F-4D97-AF65-F5344CB8AC3E}">
        <p14:creationId xmlns:p14="http://schemas.microsoft.com/office/powerpoint/2010/main" val="25030530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Depth Reduction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Examples of an MNIST image (left-most image) and the corresponding adversarially manipulated images with different attacks</a:t>
                </a:r>
              </a:p>
              <a:p>
                <a:endParaRPr lang="en-US" dirty="0"/>
              </a:p>
              <a:p>
                <a:endParaRPr lang="en-US" dirty="0" smtClean="0"/>
              </a:p>
              <a:p>
                <a:endParaRPr lang="en-US" dirty="0"/>
              </a:p>
              <a:p>
                <a:endParaRPr lang="en-US" dirty="0" smtClean="0"/>
              </a:p>
              <a:p>
                <a:endParaRPr lang="en-US" sz="2400" dirty="0"/>
              </a:p>
              <a:p>
                <a:r>
                  <a:rPr lang="en-US" dirty="0" smtClean="0"/>
                  <a:t>The same images with a reduced number of bits to 1 bit per pixel</a:t>
                </a:r>
              </a:p>
              <a:p>
                <a:pPr lvl="1"/>
                <a:r>
                  <a:rPr lang="en-US" dirty="0" smtClean="0"/>
                  <a:t>Most of the adversarial perturbations are removed in the reduced bit images</a:t>
                </a:r>
              </a:p>
              <a:p>
                <a:pPr lvl="2"/>
                <a:r>
                  <a:rPr lang="en-US" dirty="0" smtClean="0"/>
                  <a:t>Except for methods that rely on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0</m:t>
                        </m:r>
                      </m:sub>
                    </m:sSub>
                  </m:oMath>
                </a14:m>
                <a:r>
                  <a:rPr lang="en-US" dirty="0" smtClean="0"/>
                  <a:t> norms, such as C&amp;W-</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0</m:t>
                        </m:r>
                      </m:sub>
                    </m:sSub>
                  </m:oMath>
                </a14:m>
                <a:r>
                  <a:rPr lang="en-US" dirty="0" smtClean="0"/>
                  <a:t> </a:t>
                </a:r>
                <a:r>
                  <a:rPr lang="en-US" dirty="0"/>
                  <a:t>and JSMA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Feature Squeezing</a:t>
            </a:r>
          </a:p>
          <a:p>
            <a:endParaRPr lang="en-US" dirty="0"/>
          </a:p>
        </p:txBody>
      </p:sp>
      <p:pic>
        <p:nvPicPr>
          <p:cNvPr id="5" name="Picture 4"/>
          <p:cNvPicPr>
            <a:picLocks noChangeAspect="1"/>
          </p:cNvPicPr>
          <p:nvPr/>
        </p:nvPicPr>
        <p:blipFill rotWithShape="1">
          <a:blip r:embed="rId3"/>
          <a:srcRect t="4409"/>
          <a:stretch/>
        </p:blipFill>
        <p:spPr>
          <a:xfrm>
            <a:off x="779581" y="2806080"/>
            <a:ext cx="8498091" cy="1561295"/>
          </a:xfrm>
          <a:prstGeom prst="rect">
            <a:avLst/>
          </a:prstGeom>
        </p:spPr>
      </p:pic>
      <p:pic>
        <p:nvPicPr>
          <p:cNvPr id="7" name="Picture 6"/>
          <p:cNvPicPr>
            <a:picLocks noChangeAspect="1"/>
          </p:cNvPicPr>
          <p:nvPr/>
        </p:nvPicPr>
        <p:blipFill>
          <a:blip r:embed="rId4"/>
          <a:stretch>
            <a:fillRect/>
          </a:stretch>
        </p:blipFill>
        <p:spPr>
          <a:xfrm>
            <a:off x="823778" y="6316016"/>
            <a:ext cx="8525902" cy="1242592"/>
          </a:xfrm>
          <a:prstGeom prst="rect">
            <a:avLst/>
          </a:prstGeom>
        </p:spPr>
      </p:pic>
      <p:pic>
        <p:nvPicPr>
          <p:cNvPr id="8" name="Picture 7"/>
          <p:cNvPicPr>
            <a:picLocks noChangeAspect="1"/>
          </p:cNvPicPr>
          <p:nvPr/>
        </p:nvPicPr>
        <p:blipFill>
          <a:blip r:embed="rId5"/>
          <a:stretch>
            <a:fillRect/>
          </a:stretch>
        </p:blipFill>
        <p:spPr>
          <a:xfrm>
            <a:off x="895786" y="5909925"/>
            <a:ext cx="8262575" cy="343252"/>
          </a:xfrm>
          <a:prstGeom prst="rect">
            <a:avLst/>
          </a:prstGeom>
        </p:spPr>
      </p:pic>
    </p:spTree>
    <p:extLst>
      <p:ext uri="{BB962C8B-B14F-4D97-AF65-F5344CB8AC3E}">
        <p14:creationId xmlns:p14="http://schemas.microsoft.com/office/powerpoint/2010/main" val="9409925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Smoothing</a:t>
            </a:r>
            <a:endParaRPr lang="en-US" dirty="0"/>
          </a:p>
        </p:txBody>
      </p:sp>
      <p:sp>
        <p:nvSpPr>
          <p:cNvPr id="3" name="Content Placeholder 2"/>
          <p:cNvSpPr>
            <a:spLocks noGrp="1"/>
          </p:cNvSpPr>
          <p:nvPr>
            <p:ph idx="1"/>
          </p:nvPr>
        </p:nvSpPr>
        <p:spPr/>
        <p:txBody>
          <a:bodyPr/>
          <a:lstStyle/>
          <a:p>
            <a:r>
              <a:rPr lang="en-US" b="1" i="1" dirty="0" smtClean="0">
                <a:solidFill>
                  <a:srgbClr val="0070C0"/>
                </a:solidFill>
              </a:rPr>
              <a:t>Spatial smoothing </a:t>
            </a:r>
            <a:r>
              <a:rPr lang="en-US" dirty="0" smtClean="0"/>
              <a:t>is a group of image-processing techniques for reducing image noise</a:t>
            </a:r>
          </a:p>
          <a:p>
            <a:r>
              <a:rPr lang="en-US" dirty="0" smtClean="0"/>
              <a:t>These techniques can be categorized into:</a:t>
            </a:r>
          </a:p>
          <a:p>
            <a:pPr lvl="1"/>
            <a:r>
              <a:rPr lang="en-US" dirty="0" smtClean="0"/>
              <a:t>Local smoothing methods</a:t>
            </a:r>
          </a:p>
          <a:p>
            <a:pPr lvl="1"/>
            <a:r>
              <a:rPr lang="en-US" dirty="0" smtClean="0"/>
              <a:t>Non-local smoothing methods</a:t>
            </a:r>
          </a:p>
          <a:p>
            <a:r>
              <a:rPr lang="en-US" b="1" i="1" dirty="0">
                <a:solidFill>
                  <a:srgbClr val="0070C0"/>
                </a:solidFill>
              </a:rPr>
              <a:t>Local smoothing </a:t>
            </a:r>
            <a:r>
              <a:rPr lang="en-US" b="1" i="1" dirty="0" smtClean="0">
                <a:solidFill>
                  <a:srgbClr val="0070C0"/>
                </a:solidFill>
              </a:rPr>
              <a:t>methods </a:t>
            </a:r>
            <a:r>
              <a:rPr lang="en-US" dirty="0" smtClean="0"/>
              <a:t>use the neighboring pixels to smooth each pixel</a:t>
            </a:r>
          </a:p>
          <a:p>
            <a:pPr lvl="1"/>
            <a:r>
              <a:rPr lang="en-US" dirty="0" smtClean="0"/>
              <a:t>Common local smoothing (</a:t>
            </a:r>
            <a:r>
              <a:rPr lang="en-US" dirty="0" smtClean="0">
                <a:solidFill>
                  <a:srgbClr val="FF0000"/>
                </a:solidFill>
              </a:rPr>
              <a:t>filtering</a:t>
            </a:r>
            <a:r>
              <a:rPr lang="en-US" dirty="0" smtClean="0"/>
              <a:t>) methods include: </a:t>
            </a:r>
            <a:r>
              <a:rPr lang="en-US" dirty="0" smtClean="0">
                <a:solidFill>
                  <a:srgbClr val="FF0000"/>
                </a:solidFill>
              </a:rPr>
              <a:t>median </a:t>
            </a:r>
            <a:r>
              <a:rPr lang="en-US" dirty="0"/>
              <a:t>smoothing,</a:t>
            </a:r>
            <a:r>
              <a:rPr lang="en-US" dirty="0" smtClean="0"/>
              <a:t> </a:t>
            </a:r>
            <a:r>
              <a:rPr lang="en-US" dirty="0" smtClean="0">
                <a:solidFill>
                  <a:srgbClr val="FF0000"/>
                </a:solidFill>
              </a:rPr>
              <a:t>mean</a:t>
            </a:r>
            <a:r>
              <a:rPr lang="en-US" dirty="0" smtClean="0"/>
              <a:t> smoothing, and </a:t>
            </a:r>
            <a:r>
              <a:rPr lang="en-US" dirty="0" smtClean="0">
                <a:solidFill>
                  <a:srgbClr val="FF0000"/>
                </a:solidFill>
              </a:rPr>
              <a:t>Gaussian </a:t>
            </a:r>
            <a:r>
              <a:rPr lang="en-US" dirty="0" smtClean="0"/>
              <a:t>smoothing</a:t>
            </a:r>
          </a:p>
          <a:p>
            <a:pPr lvl="1"/>
            <a:r>
              <a:rPr lang="en-US" dirty="0"/>
              <a:t>Mean smoothing example </a:t>
            </a:r>
          </a:p>
          <a:p>
            <a:endParaRPr lang="en-US" dirty="0"/>
          </a:p>
        </p:txBody>
      </p:sp>
      <p:sp>
        <p:nvSpPr>
          <p:cNvPr id="4" name="Content Placeholder 3"/>
          <p:cNvSpPr>
            <a:spLocks noGrp="1"/>
          </p:cNvSpPr>
          <p:nvPr>
            <p:ph idx="10"/>
          </p:nvPr>
        </p:nvSpPr>
        <p:spPr/>
        <p:txBody>
          <a:bodyPr/>
          <a:lstStyle/>
          <a:p>
            <a:r>
              <a:rPr lang="en-US" dirty="0"/>
              <a:t>Feature Squeezing</a:t>
            </a:r>
          </a:p>
        </p:txBody>
      </p:sp>
      <p:sp>
        <p:nvSpPr>
          <p:cNvPr id="8" name="TextBox 7">
            <a:extLst>
              <a:ext uri="{FF2B5EF4-FFF2-40B4-BE49-F238E27FC236}">
                <a16:creationId xmlns:a16="http://schemas.microsoft.com/office/drawing/2014/main" id="{D4A61992-94FE-4BA8-9958-F2A832150E08}"/>
              </a:ext>
            </a:extLst>
          </p:cNvPr>
          <p:cNvSpPr txBox="1"/>
          <p:nvPr/>
        </p:nvSpPr>
        <p:spPr>
          <a:xfrm>
            <a:off x="564704" y="7526179"/>
            <a:ext cx="8712968" cy="246221"/>
          </a:xfrm>
          <a:prstGeom prst="rect">
            <a:avLst/>
          </a:prstGeom>
          <a:noFill/>
        </p:spPr>
        <p:txBody>
          <a:bodyPr wrap="square" rtlCol="0">
            <a:spAutoFit/>
          </a:bodyPr>
          <a:lstStyle/>
          <a:p>
            <a:pPr algn="ctr"/>
            <a:r>
              <a:rPr lang="en-US" sz="1000" dirty="0"/>
              <a:t>Picture </a:t>
            </a:r>
            <a:r>
              <a:rPr lang="en-US" sz="1000" dirty="0" smtClean="0"/>
              <a:t>from: Decision </a:t>
            </a:r>
            <a:r>
              <a:rPr lang="en-US" sz="1000" dirty="0"/>
              <a:t>Based Adaptive Gradient </a:t>
            </a:r>
            <a:r>
              <a:rPr lang="en-US" sz="1000" dirty="0" smtClean="0"/>
              <a:t>Mean Filter (</a:t>
            </a:r>
            <a:r>
              <a:rPr lang="en-US" sz="1000" dirty="0"/>
              <a:t>DBAGM)</a:t>
            </a:r>
          </a:p>
        </p:txBody>
      </p:sp>
      <p:pic>
        <p:nvPicPr>
          <p:cNvPr id="7" name="Picture 2" descr="Image processing - Smoothing - Stack Overflow"/>
          <p:cNvPicPr>
            <a:picLocks noChangeAspect="1" noChangeArrowheads="1"/>
          </p:cNvPicPr>
          <p:nvPr/>
        </p:nvPicPr>
        <p:blipFill rotWithShape="1">
          <a:blip r:embed="rId2">
            <a:extLst>
              <a:ext uri="{28A0092B-C50C-407E-A947-70E740481C1C}">
                <a14:useLocalDpi xmlns:a14="http://schemas.microsoft.com/office/drawing/2010/main" val="0"/>
              </a:ext>
            </a:extLst>
          </a:blip>
          <a:srcRect l="9908" t="10164" r="7162" b="17815"/>
          <a:stretch/>
        </p:blipFill>
        <p:spPr bwMode="auto">
          <a:xfrm>
            <a:off x="2364904" y="5124090"/>
            <a:ext cx="5256584" cy="2362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0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Smoothing</a:t>
            </a:r>
          </a:p>
        </p:txBody>
      </p:sp>
      <p:sp>
        <p:nvSpPr>
          <p:cNvPr id="3" name="Content Placeholder 2"/>
          <p:cNvSpPr>
            <a:spLocks noGrp="1"/>
          </p:cNvSpPr>
          <p:nvPr>
            <p:ph idx="1"/>
          </p:nvPr>
        </p:nvSpPr>
        <p:spPr/>
        <p:txBody>
          <a:bodyPr/>
          <a:lstStyle/>
          <a:p>
            <a:r>
              <a:rPr lang="en-US" dirty="0" smtClean="0"/>
              <a:t>The authors found that </a:t>
            </a:r>
            <a:r>
              <a:rPr lang="en-US" b="1" i="1" dirty="0" smtClean="0">
                <a:solidFill>
                  <a:srgbClr val="0070C0"/>
                </a:solidFill>
              </a:rPr>
              <a:t>median smoothing </a:t>
            </a:r>
            <a:r>
              <a:rPr lang="en-US" dirty="0" smtClean="0"/>
              <a:t>is the most suitable for mitigating adversarial examples</a:t>
            </a:r>
          </a:p>
          <a:p>
            <a:pPr lvl="1"/>
            <a:r>
              <a:rPr lang="en-US" dirty="0" smtClean="0"/>
              <a:t>Median </a:t>
            </a:r>
            <a:r>
              <a:rPr lang="en-US" dirty="0"/>
              <a:t>filter runs a sliding window over each pixel </a:t>
            </a:r>
            <a:r>
              <a:rPr lang="en-US" dirty="0" smtClean="0"/>
              <a:t>of the </a:t>
            </a:r>
            <a:r>
              <a:rPr lang="en-US" dirty="0"/>
              <a:t>image, </a:t>
            </a:r>
            <a:r>
              <a:rPr lang="en-US" dirty="0" smtClean="0"/>
              <a:t>where the center pixel </a:t>
            </a:r>
            <a:r>
              <a:rPr lang="en-US" dirty="0"/>
              <a:t>is replaced by the </a:t>
            </a:r>
            <a:r>
              <a:rPr lang="en-US" dirty="0" smtClean="0">
                <a:solidFill>
                  <a:srgbClr val="FF0000"/>
                </a:solidFill>
              </a:rPr>
              <a:t>median value </a:t>
            </a:r>
            <a:r>
              <a:rPr lang="en-US" dirty="0"/>
              <a:t>of the neighboring pixels within the </a:t>
            </a:r>
            <a:r>
              <a:rPr lang="en-US" dirty="0" smtClean="0"/>
              <a:t>window</a:t>
            </a:r>
          </a:p>
          <a:p>
            <a:pPr lvl="2"/>
            <a:r>
              <a:rPr lang="en-US" dirty="0" smtClean="0"/>
              <a:t>E.g., in the figure the value 255 for the center pixel will be replaced with the median value in the 3x3 window, which is 96</a:t>
            </a:r>
          </a:p>
          <a:p>
            <a:pPr lvl="1"/>
            <a:r>
              <a:rPr lang="en-US" dirty="0"/>
              <a:t>The median </a:t>
            </a:r>
            <a:r>
              <a:rPr lang="en-US" dirty="0" smtClean="0"/>
              <a:t>filter </a:t>
            </a:r>
            <a:r>
              <a:rPr lang="en-US" dirty="0" smtClean="0">
                <a:solidFill>
                  <a:srgbClr val="FF0000"/>
                </a:solidFill>
              </a:rPr>
              <a:t>squeezes </a:t>
            </a:r>
            <a:r>
              <a:rPr lang="en-US" dirty="0">
                <a:solidFill>
                  <a:srgbClr val="FF0000"/>
                </a:solidFill>
              </a:rPr>
              <a:t>features </a:t>
            </a:r>
            <a:r>
              <a:rPr lang="en-US" dirty="0"/>
              <a:t>out of the sample by </a:t>
            </a:r>
            <a:r>
              <a:rPr lang="en-US" dirty="0" smtClean="0"/>
              <a:t>making adjacent </a:t>
            </a:r>
            <a:r>
              <a:rPr lang="en-US" dirty="0"/>
              <a:t>pixels more </a:t>
            </a:r>
            <a:r>
              <a:rPr lang="en-US" dirty="0" smtClean="0"/>
              <a:t>similar</a:t>
            </a: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sp>
        <p:nvSpPr>
          <p:cNvPr id="6" name="TextBox 5">
            <a:extLst>
              <a:ext uri="{FF2B5EF4-FFF2-40B4-BE49-F238E27FC236}">
                <a16:creationId xmlns:a16="http://schemas.microsoft.com/office/drawing/2014/main" id="{D4A61992-94FE-4BA8-9958-F2A832150E08}"/>
              </a:ext>
            </a:extLst>
          </p:cNvPr>
          <p:cNvSpPr txBox="1"/>
          <p:nvPr/>
        </p:nvSpPr>
        <p:spPr>
          <a:xfrm>
            <a:off x="636712" y="7526179"/>
            <a:ext cx="8712968" cy="246221"/>
          </a:xfrm>
          <a:prstGeom prst="rect">
            <a:avLst/>
          </a:prstGeom>
          <a:noFill/>
        </p:spPr>
        <p:txBody>
          <a:bodyPr wrap="square" rtlCol="0">
            <a:spAutoFit/>
          </a:bodyPr>
          <a:lstStyle/>
          <a:p>
            <a:pPr algn="ctr"/>
            <a:r>
              <a:rPr lang="en-US" sz="1000" dirty="0"/>
              <a:t>Picture from: </a:t>
            </a:r>
            <a:r>
              <a:rPr lang="en-US" sz="1000" dirty="0">
                <a:hlinkClick r:id="rId2"/>
              </a:rPr>
              <a:t>https://www.southampton.ac.uk/~msn/book/new_demo/median</a:t>
            </a:r>
            <a:r>
              <a:rPr lang="en-US" sz="1000" dirty="0" smtClean="0">
                <a:hlinkClick r:id="rId2"/>
              </a:rPr>
              <a:t>/</a:t>
            </a:r>
            <a:endParaRPr lang="en-US" sz="1000" dirty="0"/>
          </a:p>
        </p:txBody>
      </p:sp>
      <p:grpSp>
        <p:nvGrpSpPr>
          <p:cNvPr id="7" name="Group 6"/>
          <p:cNvGrpSpPr/>
          <p:nvPr/>
        </p:nvGrpSpPr>
        <p:grpSpPr>
          <a:xfrm>
            <a:off x="3012976" y="4490394"/>
            <a:ext cx="4752528" cy="3068214"/>
            <a:chOff x="3012976" y="4424111"/>
            <a:chExt cx="4752528" cy="3068214"/>
          </a:xfrm>
        </p:grpSpPr>
        <p:pic>
          <p:nvPicPr>
            <p:cNvPr id="4098" name="Picture 2" descr="Median Filtering - Computer Vision Website H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976" y="4424111"/>
              <a:ext cx="4593243" cy="3068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461248" y="4534272"/>
              <a:ext cx="2304256"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60550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err="1"/>
              <a:t>Metzen</a:t>
            </a:r>
            <a:r>
              <a:rPr lang="en-US" dirty="0"/>
              <a:t> (2017) cont’d</a:t>
            </a:r>
          </a:p>
          <a:p>
            <a:r>
              <a:rPr lang="en-US" dirty="0"/>
              <a:t>The figure shows the detectability accuracy when different hidden layers AD(0) to AD(4) are used as inputs to the detector model </a:t>
            </a:r>
            <a:r>
              <a:rPr lang="en-US" i="1" dirty="0"/>
              <a:t>D</a:t>
            </a:r>
          </a:p>
          <a:p>
            <a:pPr lvl="1"/>
            <a:r>
              <a:rPr lang="en-US" dirty="0"/>
              <a:t>AD(2), which uses the middle hidden layer in the target classifier, achieved the best results for most adversarial attacks</a:t>
            </a:r>
          </a:p>
          <a:p>
            <a:pPr lvl="1"/>
            <a:r>
              <a:rPr lang="en-US" dirty="0"/>
              <a:t>I.e., detection accuracy over 80% for most attacks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pic>
        <p:nvPicPr>
          <p:cNvPr id="5" name="Picture 4"/>
          <p:cNvPicPr>
            <a:picLocks noChangeAspect="1"/>
          </p:cNvPicPr>
          <p:nvPr/>
        </p:nvPicPr>
        <p:blipFill>
          <a:blip r:embed="rId3"/>
          <a:stretch>
            <a:fillRect/>
          </a:stretch>
        </p:blipFill>
        <p:spPr>
          <a:xfrm>
            <a:off x="1140768" y="4246240"/>
            <a:ext cx="7024604" cy="3298788"/>
          </a:xfrm>
          <a:prstGeom prst="rect">
            <a:avLst/>
          </a:prstGeom>
        </p:spPr>
      </p:pic>
    </p:spTree>
    <p:extLst>
      <p:ext uri="{BB962C8B-B14F-4D97-AF65-F5344CB8AC3E}">
        <p14:creationId xmlns:p14="http://schemas.microsoft.com/office/powerpoint/2010/main" val="13457694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Smoothing</a:t>
            </a:r>
          </a:p>
        </p:txBody>
      </p:sp>
      <p:sp>
        <p:nvSpPr>
          <p:cNvPr id="3" name="Content Placeholder 2"/>
          <p:cNvSpPr>
            <a:spLocks noGrp="1"/>
          </p:cNvSpPr>
          <p:nvPr>
            <p:ph idx="1"/>
          </p:nvPr>
        </p:nvSpPr>
        <p:spPr/>
        <p:txBody>
          <a:bodyPr/>
          <a:lstStyle/>
          <a:p>
            <a:r>
              <a:rPr lang="en-US" dirty="0"/>
              <a:t>Median smoothing is particularly effective at </a:t>
            </a:r>
            <a:r>
              <a:rPr lang="en-US" dirty="0" smtClean="0"/>
              <a:t>removing sparsely-occurring </a:t>
            </a:r>
            <a:r>
              <a:rPr lang="en-US" dirty="0"/>
              <a:t>black and white pixels in an image </a:t>
            </a:r>
            <a:r>
              <a:rPr lang="en-US" dirty="0" smtClean="0"/>
              <a:t>(known </a:t>
            </a:r>
            <a:r>
              <a:rPr lang="en-US" dirty="0"/>
              <a:t>as </a:t>
            </a:r>
            <a:r>
              <a:rPr lang="en-US" dirty="0">
                <a:solidFill>
                  <a:srgbClr val="FF0000"/>
                </a:solidFill>
              </a:rPr>
              <a:t>salt-and-pepper noise</a:t>
            </a:r>
            <a:r>
              <a:rPr lang="en-US" dirty="0"/>
              <a:t>), </a:t>
            </a:r>
            <a:r>
              <a:rPr lang="en-US" dirty="0" smtClean="0"/>
              <a:t>while preserving edges of objects</a:t>
            </a:r>
          </a:p>
          <a:p>
            <a:pPr lvl="1"/>
            <a:r>
              <a:rPr lang="en-US" dirty="0" smtClean="0"/>
              <a:t>Such smoothing is also effective in removing the adversarial perturbations added to the pixels based on the gradient information</a:t>
            </a:r>
          </a:p>
          <a:p>
            <a:pPr marL="0" indent="0">
              <a:buNone/>
            </a:pP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sp>
        <p:nvSpPr>
          <p:cNvPr id="6" name="TextBox 5">
            <a:extLst>
              <a:ext uri="{FF2B5EF4-FFF2-40B4-BE49-F238E27FC236}">
                <a16:creationId xmlns:a16="http://schemas.microsoft.com/office/drawing/2014/main" id="{D4A61992-94FE-4BA8-9958-F2A832150E08}"/>
              </a:ext>
            </a:extLst>
          </p:cNvPr>
          <p:cNvSpPr txBox="1"/>
          <p:nvPr/>
        </p:nvSpPr>
        <p:spPr>
          <a:xfrm>
            <a:off x="708720" y="7526179"/>
            <a:ext cx="8712968" cy="246221"/>
          </a:xfrm>
          <a:prstGeom prst="rect">
            <a:avLst/>
          </a:prstGeom>
          <a:noFill/>
        </p:spPr>
        <p:txBody>
          <a:bodyPr wrap="square" rtlCol="0">
            <a:spAutoFit/>
          </a:bodyPr>
          <a:lstStyle/>
          <a:p>
            <a:pPr algn="ctr"/>
            <a:r>
              <a:rPr lang="en-US" sz="1000" dirty="0"/>
              <a:t>Picture from: Decision Based Adaptive Gradient Mean Filter (DBAGM</a:t>
            </a:r>
            <a:r>
              <a:rPr lang="en-US" sz="1000" dirty="0" smtClean="0"/>
              <a:t>)</a:t>
            </a:r>
            <a:endParaRPr lang="en-US" sz="1000" dirty="0"/>
          </a:p>
        </p:txBody>
      </p:sp>
      <p:pic>
        <p:nvPicPr>
          <p:cNvPr id="7" name="Picture 6" descr="Images filtered by the Mean and Median Filter | Download Scientific Diagr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077" y="3886200"/>
            <a:ext cx="8357595"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2271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Smoothing</a:t>
            </a:r>
          </a:p>
        </p:txBody>
      </p:sp>
      <p:sp>
        <p:nvSpPr>
          <p:cNvPr id="3" name="Content Placeholder 2"/>
          <p:cNvSpPr>
            <a:spLocks noGrp="1"/>
          </p:cNvSpPr>
          <p:nvPr>
            <p:ph idx="1"/>
          </p:nvPr>
        </p:nvSpPr>
        <p:spPr/>
        <p:txBody>
          <a:bodyPr/>
          <a:lstStyle/>
          <a:p>
            <a:r>
              <a:rPr lang="en-US" b="1" i="1" dirty="0" smtClean="0">
                <a:solidFill>
                  <a:srgbClr val="0070C0"/>
                </a:solidFill>
              </a:rPr>
              <a:t>Non-local smoothing </a:t>
            </a:r>
            <a:r>
              <a:rPr lang="en-US" dirty="0" smtClean="0"/>
              <a:t>is applied to a larger area in an image, instead of only to the neighboring pixels</a:t>
            </a:r>
            <a:endParaRPr lang="en-US" dirty="0"/>
          </a:p>
          <a:p>
            <a:pPr lvl="1"/>
            <a:r>
              <a:rPr lang="en-US" dirty="0" smtClean="0"/>
              <a:t>A whole patch in an image is smoothed, by replacing the pixels with the median or mean values of all pixels in the patch (apply to the mask in the second row)</a:t>
            </a: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pic>
        <p:nvPicPr>
          <p:cNvPr id="6146" name="Picture 2" descr="PDF] Non-local Image Smoothing with Objective Evaluation | Semantic Scho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992" y="3475239"/>
            <a:ext cx="3199387" cy="39877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A61992-94FE-4BA8-9958-F2A832150E08}"/>
              </a:ext>
            </a:extLst>
          </p:cNvPr>
          <p:cNvSpPr txBox="1"/>
          <p:nvPr/>
        </p:nvSpPr>
        <p:spPr>
          <a:xfrm>
            <a:off x="564704" y="7526179"/>
            <a:ext cx="8712968" cy="246221"/>
          </a:xfrm>
          <a:prstGeom prst="rect">
            <a:avLst/>
          </a:prstGeom>
          <a:noFill/>
        </p:spPr>
        <p:txBody>
          <a:bodyPr wrap="square" rtlCol="0">
            <a:spAutoFit/>
          </a:bodyPr>
          <a:lstStyle/>
          <a:p>
            <a:pPr algn="ctr"/>
            <a:r>
              <a:rPr lang="en-US" sz="1000" dirty="0"/>
              <a:t>Picture </a:t>
            </a:r>
            <a:r>
              <a:rPr lang="en-US" sz="1000" dirty="0" smtClean="0"/>
              <a:t>from: Liu </a:t>
            </a:r>
            <a:r>
              <a:rPr lang="en-US" sz="1000" dirty="0" err="1" smtClean="0"/>
              <a:t>Hou</a:t>
            </a:r>
            <a:r>
              <a:rPr lang="en-US" sz="1000" dirty="0" smtClean="0"/>
              <a:t> - Non-local Image Smoothing with Objective Evaluation</a:t>
            </a:r>
            <a:endParaRPr lang="en-US" sz="1000" dirty="0"/>
          </a:p>
        </p:txBody>
      </p:sp>
    </p:spTree>
    <p:extLst>
      <p:ext uri="{BB962C8B-B14F-4D97-AF65-F5344CB8AC3E}">
        <p14:creationId xmlns:p14="http://schemas.microsoft.com/office/powerpoint/2010/main" val="22350845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Evaluation on MNIST</a:t>
                </a:r>
              </a:p>
              <a:p>
                <a:pPr lvl="1"/>
                <a:r>
                  <a:rPr lang="en-US" dirty="0" smtClean="0"/>
                  <a:t>The used attacks are organized in columns based on the norm: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2</m:t>
                        </m:r>
                      </m:sub>
                    </m:sSub>
                  </m:oMath>
                </a14:m>
                <a:r>
                  <a:rPr lang="en-US" dirty="0" smtClean="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0</m:t>
                        </m:r>
                      </m:sub>
                    </m:sSub>
                  </m:oMath>
                </a14:m>
                <a:r>
                  <a:rPr lang="en-US" dirty="0" smtClean="0"/>
                  <a:t> attacks</a:t>
                </a:r>
              </a:p>
              <a:p>
                <a:pPr lvl="1"/>
                <a:r>
                  <a:rPr lang="en-US" dirty="0" smtClean="0"/>
                  <a:t>Following attacks are used: </a:t>
                </a:r>
                <a:r>
                  <a:rPr lang="en-US" dirty="0"/>
                  <a:t>FGSM, BIM, C&amp;W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a:t>
                </a:r>
                <a:r>
                  <a:rPr lang="en-US" dirty="0" err="1"/>
                  <a:t>DeepFool</a:t>
                </a:r>
                <a:r>
                  <a:rPr lang="en-US" dirty="0"/>
                  <a:t>, C&amp;W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2</m:t>
                        </m:r>
                      </m:sub>
                    </m:sSub>
                  </m:oMath>
                </a14:m>
                <a:r>
                  <a:rPr lang="en-US" dirty="0"/>
                  <a:t>, C&amp;W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0</m:t>
                        </m:r>
                      </m:sub>
                    </m:sSub>
                  </m:oMath>
                </a14:m>
                <a:r>
                  <a:rPr lang="en-US" dirty="0"/>
                  <a:t>, JSMA</a:t>
                </a:r>
              </a:p>
              <a:p>
                <a:pPr lvl="1"/>
                <a:r>
                  <a:rPr lang="en-US" dirty="0" smtClean="0"/>
                  <a:t>For targeted attacks, the </a:t>
                </a:r>
                <a:r>
                  <a:rPr lang="en-US" b="1" dirty="0" smtClean="0"/>
                  <a:t>Next</a:t>
                </a:r>
                <a:r>
                  <a:rPr lang="en-US" dirty="0" smtClean="0"/>
                  <a:t> column is the next probable label to the ground-truth label, and </a:t>
                </a:r>
                <a:r>
                  <a:rPr lang="en-US" b="1" dirty="0" smtClean="0"/>
                  <a:t>LL</a:t>
                </a:r>
                <a:r>
                  <a:rPr lang="en-US" dirty="0" smtClean="0"/>
                  <a:t> column is the least-likely class label</a:t>
                </a:r>
              </a:p>
              <a:p>
                <a:r>
                  <a:rPr lang="en-US" dirty="0" smtClean="0"/>
                  <a:t>The last column </a:t>
                </a:r>
                <a:r>
                  <a:rPr lang="en-US" b="1" dirty="0" smtClean="0"/>
                  <a:t>Legitimate</a:t>
                </a:r>
                <a:r>
                  <a:rPr lang="en-US" dirty="0" smtClean="0"/>
                  <a:t> is the accuracy on clean (legitimate) images</a:t>
                </a:r>
              </a:p>
              <a:p>
                <a:pPr lvl="1"/>
                <a:r>
                  <a:rPr lang="en-US" dirty="0" smtClean="0"/>
                  <a:t>The defense should not reduces significantly the accuracy of 99.43% </a:t>
                </a:r>
              </a:p>
              <a:p>
                <a:r>
                  <a:rPr lang="en-US" dirty="0" smtClean="0"/>
                  <a:t>Bit depth defense is successful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a:t>
                </a:r>
                <a:r>
                  <a:rPr lang="en-US" dirty="0" smtClean="0"/>
                  <a:t>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2</m:t>
                        </m:r>
                      </m:sub>
                    </m:sSub>
                  </m:oMath>
                </a14:m>
                <a:r>
                  <a:rPr lang="en-US" dirty="0" smtClean="0"/>
                  <a:t> attacks, but less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0</m:t>
                        </m:r>
                      </m:sub>
                    </m:sSub>
                  </m:oMath>
                </a14:m>
                <a:r>
                  <a:rPr lang="en-US" dirty="0" smtClean="0"/>
                  <a:t> attacks</a:t>
                </a:r>
              </a:p>
              <a:p>
                <a:pPr lvl="1"/>
                <a:r>
                  <a:rPr lang="en-US" dirty="0" smtClean="0"/>
                  <a:t>E.g., for </a:t>
                </a:r>
                <a:r>
                  <a:rPr lang="en-US" dirty="0"/>
                  <a:t>C&amp;W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smtClean="0"/>
                  <a:t> attack, bit depth reduction increases the accuracy from 0% to 100%</a:t>
                </a:r>
              </a:p>
              <a:p>
                <a:r>
                  <a:rPr lang="en-US" dirty="0" smtClean="0"/>
                  <a:t>Median smoothing defense is effective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0</m:t>
                        </m:r>
                      </m:sub>
                    </m:sSub>
                  </m:oMath>
                </a14:m>
                <a:r>
                  <a:rPr lang="en-US" dirty="0"/>
                  <a:t> </a:t>
                </a:r>
                <a:r>
                  <a:rPr lang="en-US" dirty="0" smtClean="0"/>
                  <a:t>attacks, less for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2</m:t>
                        </m:r>
                      </m:sub>
                    </m:sSub>
                  </m:oMath>
                </a14:m>
                <a:r>
                  <a:rPr lang="en-US" dirty="0"/>
                  <a:t> </a:t>
                </a:r>
                <a:r>
                  <a:rPr lang="en-US" dirty="0" smtClean="0"/>
                  <a:t>attacks</a:t>
                </a:r>
              </a:p>
              <a:p>
                <a:pPr lvl="1"/>
                <a:r>
                  <a:rPr lang="en-US" dirty="0" smtClean="0"/>
                  <a:t>E.g., for </a:t>
                </a:r>
                <a:r>
                  <a:rPr lang="en-US" dirty="0"/>
                  <a:t>C&amp;W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0</m:t>
                        </m:r>
                      </m:sub>
                    </m:sSub>
                  </m:oMath>
                </a14:m>
                <a:r>
                  <a:rPr lang="en-US" dirty="0" smtClean="0"/>
                  <a:t> attack</a:t>
                </a:r>
                <a:r>
                  <a:rPr lang="en-US" dirty="0"/>
                  <a:t>, </a:t>
                </a:r>
                <a:r>
                  <a:rPr lang="en-US" dirty="0" smtClean="0"/>
                  <a:t>the accuracy is increased from </a:t>
                </a:r>
                <a:r>
                  <a:rPr lang="en-US" dirty="0"/>
                  <a:t>0% to </a:t>
                </a:r>
                <a:r>
                  <a:rPr lang="en-US" dirty="0" smtClean="0"/>
                  <a:t>67% (Next) or 59% (LL)</a:t>
                </a:r>
                <a:endParaRPr lang="en-US" dirty="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509"/>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a:t>Feature Squeezing</a:t>
            </a:r>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1" b="44459"/>
          <a:stretch/>
        </p:blipFill>
        <p:spPr>
          <a:xfrm>
            <a:off x="0" y="6118448"/>
            <a:ext cx="10007790" cy="1246092"/>
          </a:xfrm>
          <a:prstGeom prst="rect">
            <a:avLst/>
          </a:prstGeom>
        </p:spPr>
      </p:pic>
    </p:spTree>
    <p:extLst>
      <p:ext uri="{BB962C8B-B14F-4D97-AF65-F5344CB8AC3E}">
        <p14:creationId xmlns:p14="http://schemas.microsoft.com/office/powerpoint/2010/main" val="15139982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p:sp>
        <p:nvSpPr>
          <p:cNvPr id="3" name="Content Placeholder 2"/>
          <p:cNvSpPr>
            <a:spLocks noGrp="1"/>
          </p:cNvSpPr>
          <p:nvPr>
            <p:ph idx="1"/>
          </p:nvPr>
        </p:nvSpPr>
        <p:spPr/>
        <p:txBody>
          <a:bodyPr/>
          <a:lstStyle/>
          <a:p>
            <a:r>
              <a:rPr lang="en-US" dirty="0" smtClean="0"/>
              <a:t>Evaluation on CIFAR-10 and ImageNet</a:t>
            </a:r>
          </a:p>
          <a:p>
            <a:pPr lvl="1"/>
            <a:r>
              <a:rPr lang="en-US" dirty="0" smtClean="0"/>
              <a:t>4 and 5-bit depth reduction increase the accuracy on attacked samples</a:t>
            </a:r>
          </a:p>
          <a:p>
            <a:pPr lvl="1"/>
            <a:r>
              <a:rPr lang="en-US" dirty="0" smtClean="0"/>
              <a:t>Median smoothing is also effective for these datasets</a:t>
            </a:r>
          </a:p>
          <a:p>
            <a:pPr lvl="2"/>
            <a:r>
              <a:rPr lang="en-US" dirty="0" smtClean="0"/>
              <a:t>However, it decreases the accuracy on Legitimate images (e.g., from 94.84% to 89.29% for CIFAR-10)</a:t>
            </a: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grpSp>
        <p:nvGrpSpPr>
          <p:cNvPr id="8" name="Group 7"/>
          <p:cNvGrpSpPr/>
          <p:nvPr/>
        </p:nvGrpSpPr>
        <p:grpSpPr>
          <a:xfrm>
            <a:off x="0" y="4030216"/>
            <a:ext cx="10058400" cy="2632168"/>
            <a:chOff x="0" y="4598266"/>
            <a:chExt cx="10058400" cy="2632168"/>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5182344"/>
              <a:ext cx="10058400" cy="204809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0" y="4598266"/>
              <a:ext cx="10058400" cy="573465"/>
            </a:xfrm>
            <a:prstGeom prst="rect">
              <a:avLst/>
            </a:prstGeom>
          </p:spPr>
        </p:pic>
      </p:grpSp>
    </p:spTree>
    <p:extLst>
      <p:ext uri="{BB962C8B-B14F-4D97-AF65-F5344CB8AC3E}">
        <p14:creationId xmlns:p14="http://schemas.microsoft.com/office/powerpoint/2010/main" val="36001318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Feature Squeezing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To </a:t>
                </a:r>
                <a:r>
                  <a:rPr lang="en-US" dirty="0" smtClean="0">
                    <a:solidFill>
                      <a:srgbClr val="FF0000"/>
                    </a:solidFill>
                  </a:rPr>
                  <a:t>combine </a:t>
                </a:r>
                <a:r>
                  <a:rPr lang="en-US" dirty="0" smtClean="0"/>
                  <a:t>the impact of both bit depth reduction and spatial smoothing, the following framework is proposed </a:t>
                </a:r>
              </a:p>
              <a:p>
                <a:pPr lvl="1"/>
                <a:r>
                  <a:rPr lang="en-US" dirty="0" smtClean="0"/>
                  <a:t>The predicted class-probability vector by the model is compared to the predicted vectors by </a:t>
                </a:r>
                <a:r>
                  <a:rPr lang="en-US" dirty="0" smtClean="0">
                    <a:solidFill>
                      <a:srgbClr val="FF0000"/>
                    </a:solidFill>
                  </a:rPr>
                  <a:t>Squeezer 1 (bit reduction)</a:t>
                </a:r>
                <a:r>
                  <a:rPr lang="en-US" dirty="0" smtClean="0"/>
                  <a:t> and </a:t>
                </a:r>
                <a:r>
                  <a:rPr lang="en-US" dirty="0" smtClean="0">
                    <a:solidFill>
                      <a:srgbClr val="FF0000"/>
                    </a:solidFill>
                  </a:rPr>
                  <a:t>Squeezer 2 (spatial smoothing)</a:t>
                </a:r>
              </a:p>
              <a:p>
                <a:pPr lvl="1"/>
                <a:r>
                  <a:rPr lang="en-US" dirty="0" smtClean="0"/>
                  <a:t>If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ea typeface="Cambria Math" panose="02040503050406030204" pitchFamily="18" charset="0"/>
                          </a:rPr>
                          <m:t>1</m:t>
                        </m:r>
                      </m:sub>
                    </m:sSub>
                  </m:oMath>
                </a14:m>
                <a:r>
                  <a:rPr lang="en-US" dirty="0" smtClean="0"/>
                  <a:t> difference between the prediction by the original model and either of the squeezers is greater than a </a:t>
                </a:r>
                <a:r>
                  <a:rPr lang="en-US" dirty="0" smtClean="0">
                    <a:solidFill>
                      <a:srgbClr val="FF0000"/>
                    </a:solidFill>
                  </a:rPr>
                  <a:t>threshold</a:t>
                </a:r>
                <a:r>
                  <a:rPr lang="en-US" dirty="0" smtClean="0"/>
                  <a:t> </a:t>
                </a:r>
                <a:r>
                  <a:rPr lang="en-US" i="1" dirty="0" smtClean="0"/>
                  <a:t>T</a:t>
                </a:r>
                <a:r>
                  <a:rPr lang="en-US" dirty="0" smtClean="0"/>
                  <a:t>, the sample is flagged as adversarial </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Feature Squeezing</a:t>
            </a:r>
          </a:p>
          <a:p>
            <a:endParaRPr lang="en-US" dirty="0"/>
          </a:p>
        </p:txBody>
      </p:sp>
      <p:pic>
        <p:nvPicPr>
          <p:cNvPr id="5" name="Picture 4"/>
          <p:cNvPicPr>
            <a:picLocks noChangeAspect="1"/>
          </p:cNvPicPr>
          <p:nvPr/>
        </p:nvPicPr>
        <p:blipFill>
          <a:blip r:embed="rId4"/>
          <a:stretch>
            <a:fillRect/>
          </a:stretch>
        </p:blipFill>
        <p:spPr>
          <a:xfrm>
            <a:off x="276672" y="4246240"/>
            <a:ext cx="9588652" cy="3168352"/>
          </a:xfrm>
          <a:prstGeom prst="rect">
            <a:avLst/>
          </a:prstGeom>
        </p:spPr>
      </p:pic>
    </p:spTree>
    <p:extLst>
      <p:ext uri="{BB962C8B-B14F-4D97-AF65-F5344CB8AC3E}">
        <p14:creationId xmlns:p14="http://schemas.microsoft.com/office/powerpoint/2010/main" val="19982949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p:sp>
        <p:nvSpPr>
          <p:cNvPr id="3" name="Content Placeholder 2"/>
          <p:cNvSpPr>
            <a:spLocks noGrp="1"/>
          </p:cNvSpPr>
          <p:nvPr>
            <p:ph idx="1"/>
          </p:nvPr>
        </p:nvSpPr>
        <p:spPr>
          <a:xfrm>
            <a:off x="276673" y="2090803"/>
            <a:ext cx="9721079" cy="5367667"/>
          </a:xfrm>
        </p:spPr>
        <p:txBody>
          <a:bodyPr/>
          <a:lstStyle/>
          <a:p>
            <a:r>
              <a:rPr lang="en-US" dirty="0" smtClean="0"/>
              <a:t>Results from the combined feature squeezing framework for adversarial detection</a:t>
            </a:r>
          </a:p>
          <a:p>
            <a:pPr lvl="1"/>
            <a:r>
              <a:rPr lang="en-US" dirty="0" smtClean="0"/>
              <a:t>Detection rates of 0.982, 0.845, and 0.859 were obtained for the three datasets</a:t>
            </a:r>
            <a:endParaRPr lang="en-US" dirty="0"/>
          </a:p>
        </p:txBody>
      </p:sp>
      <p:sp>
        <p:nvSpPr>
          <p:cNvPr id="4" name="Content Placeholder 3"/>
          <p:cNvSpPr>
            <a:spLocks noGrp="1"/>
          </p:cNvSpPr>
          <p:nvPr>
            <p:ph idx="10"/>
          </p:nvPr>
        </p:nvSpPr>
        <p:spPr/>
        <p:txBody>
          <a:bodyPr/>
          <a:lstStyle/>
          <a:p>
            <a:r>
              <a:rPr lang="en-US" dirty="0"/>
              <a:t>Feature Squeezing</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28800" y="2878088"/>
            <a:ext cx="7036166" cy="4804004"/>
          </a:xfrm>
          <a:prstGeom prst="rect">
            <a:avLst/>
          </a:prstGeom>
        </p:spPr>
      </p:pic>
    </p:spTree>
    <p:extLst>
      <p:ext uri="{BB962C8B-B14F-4D97-AF65-F5344CB8AC3E}">
        <p14:creationId xmlns:p14="http://schemas.microsoft.com/office/powerpoint/2010/main" val="16367044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2346192" y="4716018"/>
            <a:ext cx="7024003" cy="925817"/>
          </a:xfrm>
        </p:spPr>
        <p:txBody>
          <a:bodyPr/>
          <a:lstStyle/>
          <a:p>
            <a:r>
              <a:rPr lang="en-US" dirty="0"/>
              <a:t>Defenses against Evasion attacks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8194366" y="5669372"/>
            <a:ext cx="1175828" cy="405568"/>
          </a:xfrm>
        </p:spPr>
        <p:txBody>
          <a:bodyPr>
            <a:normAutofit fontScale="92500" lnSpcReduction="10000"/>
          </a:bodyPr>
          <a:lstStyle/>
          <a:p>
            <a:r>
              <a:rPr lang="en-US" dirty="0"/>
              <a:t>Presented by David Waters</a:t>
            </a:r>
          </a:p>
        </p:txBody>
      </p:sp>
      <p:sp>
        <p:nvSpPr>
          <p:cNvPr id="4" name="Subtitle 2">
            <a:extLst>
              <a:ext uri="{FF2B5EF4-FFF2-40B4-BE49-F238E27FC236}">
                <a16:creationId xmlns:a16="http://schemas.microsoft.com/office/drawing/2014/main" id="{7C460B32-384B-4B69-B4BD-C8DCAB41868A}"/>
              </a:ext>
            </a:extLst>
          </p:cNvPr>
          <p:cNvSpPr txBox="1">
            <a:spLocks/>
          </p:cNvSpPr>
          <p:nvPr/>
        </p:nvSpPr>
        <p:spPr>
          <a:xfrm>
            <a:off x="2346190" y="5666459"/>
            <a:ext cx="5848176" cy="327245"/>
          </a:xfrm>
          <a:prstGeom prst="rect">
            <a:avLst/>
          </a:prstGeom>
        </p:spPr>
        <p:txBody>
          <a:bodyPr vert="horz" lIns="75438" tIns="37719" rIns="75438" bIns="37719"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754380" rtl="0" eaLnBrk="1" fontAlgn="auto" latinLnBrk="0" hangingPunct="1">
              <a:lnSpc>
                <a:spcPct val="90000"/>
              </a:lnSpc>
              <a:spcBef>
                <a:spcPts val="825"/>
              </a:spcBef>
              <a:spcAft>
                <a:spcPts val="0"/>
              </a:spcAft>
              <a:buClrTx/>
              <a:buSzTx/>
              <a:buFont typeface="Arial" panose="020B0604020202020204" pitchFamily="34" charset="0"/>
              <a:buNone/>
              <a:tabLst/>
              <a:defRPr/>
            </a:pPr>
            <a:r>
              <a:rPr kumimoji="0" lang="en-US" sz="1320" b="0" i="0" u="none" strike="noStrike" kern="1200" cap="none" spc="0" normalizeH="0" baseline="0" noProof="0" dirty="0">
                <a:ln>
                  <a:noFill/>
                </a:ln>
                <a:solidFill>
                  <a:prstClr val="black"/>
                </a:solidFill>
                <a:effectLst/>
                <a:uLnTx/>
                <a:uFillTx/>
                <a:latin typeface="Tenorite"/>
                <a:ea typeface="+mn-ea"/>
                <a:cs typeface="+mn-cs"/>
              </a:rPr>
              <a:t>Understanding and Mitigating the Tradeoff between Robustness and Accuracy</a:t>
            </a:r>
          </a:p>
        </p:txBody>
      </p:sp>
    </p:spTree>
    <p:extLst>
      <p:ext uri="{BB962C8B-B14F-4D97-AF65-F5344CB8AC3E}">
        <p14:creationId xmlns:p14="http://schemas.microsoft.com/office/powerpoint/2010/main" val="20513366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100138" y="1899143"/>
            <a:ext cx="2388870" cy="1093589"/>
          </a:xfrm>
        </p:spPr>
        <p:txBody>
          <a:bodyPr/>
          <a:lstStyle/>
          <a:p>
            <a:r>
              <a:rPr lang="en-US" dirty="0"/>
              <a:t>Outline</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100138" y="3289775"/>
            <a:ext cx="2388870" cy="2632905"/>
          </a:xfrm>
        </p:spPr>
        <p:txBody>
          <a:bodyPr>
            <a:normAutofit/>
          </a:bodyPr>
          <a:lstStyle/>
          <a:p>
            <a:r>
              <a:rPr lang="en-US" dirty="0"/>
              <a:t>Introduction</a:t>
            </a:r>
          </a:p>
          <a:p>
            <a:r>
              <a:rPr lang="en-US" dirty="0"/>
              <a:t>Definitions and Equations</a:t>
            </a:r>
          </a:p>
          <a:p>
            <a:r>
              <a:rPr lang="en-US" dirty="0"/>
              <a:t>Analysis</a:t>
            </a:r>
          </a:p>
          <a:p>
            <a:r>
              <a:rPr lang="en-US" dirty="0"/>
              <a:t>Robust Self-Training (RST)</a:t>
            </a:r>
          </a:p>
          <a:p>
            <a:r>
              <a:rPr lang="en-US" dirty="0"/>
              <a:t>Related Work</a:t>
            </a:r>
          </a:p>
          <a:p>
            <a:r>
              <a:rPr lang="en-US" dirty="0"/>
              <a:t>Conclusion</a:t>
            </a:r>
          </a:p>
          <a:p>
            <a:r>
              <a:rPr lang="en-US" dirty="0"/>
              <a:t>References / Questions</a:t>
            </a:r>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4567452" y="6301264"/>
            <a:ext cx="81473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117</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54197583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436377"/>
            <a:ext cx="4217194" cy="994052"/>
          </a:xfrm>
        </p:spPr>
        <p:txBody>
          <a:bodyPr/>
          <a:lstStyle/>
          <a:p>
            <a:r>
              <a:rPr lang="en-US" dirty="0"/>
              <a:t>INTRODUCTION</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23712" y="3608145"/>
            <a:ext cx="4217194" cy="1467653"/>
          </a:xfrm>
        </p:spPr>
        <p:txBody>
          <a:bodyPr>
            <a:normAutofit/>
          </a:bodyPr>
          <a:lstStyle/>
          <a:p>
            <a:pPr marL="235744" indent="-235744">
              <a:buFont typeface="Arial" panose="020B0604020202020204" pitchFamily="34" charset="0"/>
              <a:buChar char="•"/>
            </a:pPr>
            <a:r>
              <a:rPr lang="en-US" dirty="0"/>
              <a:t>Adversarial attacks</a:t>
            </a:r>
          </a:p>
          <a:p>
            <a:pPr marL="235744" indent="-235744">
              <a:buFont typeface="Arial" panose="020B0604020202020204" pitchFamily="34" charset="0"/>
              <a:buChar char="•"/>
            </a:pPr>
            <a:r>
              <a:rPr lang="en-US" dirty="0"/>
              <a:t>Adversarial training</a:t>
            </a:r>
          </a:p>
          <a:p>
            <a:pPr marL="235744" indent="-235744">
              <a:buFont typeface="Arial" panose="020B0604020202020204" pitchFamily="34" charset="0"/>
              <a:buChar char="•"/>
            </a:pPr>
            <a:r>
              <a:rPr lang="en-US" dirty="0"/>
              <a:t>Inherent tradeoffs to adversarial training</a:t>
            </a:r>
          </a:p>
          <a:p>
            <a:pPr marL="235744" indent="-235744">
              <a:buFont typeface="Arial" panose="020B0604020202020204" pitchFamily="34" charset="0"/>
              <a:buChar char="•"/>
            </a:pPr>
            <a:r>
              <a:rPr lang="en-US" dirty="0"/>
              <a:t>Precise characterizations for error in linear regression</a:t>
            </a:r>
          </a:p>
          <a:p>
            <a:pPr marL="235744" indent="-235744">
              <a:buFont typeface="Arial" panose="020B0604020202020204" pitchFamily="34" charset="0"/>
              <a:buChar char="•"/>
            </a:pPr>
            <a:r>
              <a:rPr lang="en-US" dirty="0"/>
              <a:t>Robust self-training (RST)</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118</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38436481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436377"/>
            <a:ext cx="4217194" cy="994052"/>
          </a:xfrm>
        </p:spPr>
        <p:txBody>
          <a:bodyPr/>
          <a:lstStyle/>
          <a:p>
            <a:r>
              <a:rPr lang="en-US" dirty="0"/>
              <a:t>Definitions</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23711" y="3620895"/>
            <a:ext cx="4942119" cy="2840204"/>
          </a:xfrm>
        </p:spPr>
        <p:txBody>
          <a:bodyPr>
            <a:normAutofit/>
          </a:bodyPr>
          <a:lstStyle/>
          <a:p>
            <a:pPr marL="235744" indent="-235744">
              <a:buFont typeface="Arial" panose="020B0604020202020204" pitchFamily="34" charset="0"/>
              <a:buChar char="•"/>
            </a:pPr>
            <a:r>
              <a:rPr lang="en-US" dirty="0"/>
              <a:t>Adversarial attack – minimally perturbing an image so that the classifier mislabels the image, but the image is perceived as its true label</a:t>
            </a:r>
          </a:p>
          <a:p>
            <a:pPr marL="235744" indent="-235744">
              <a:buFont typeface="Arial" panose="020B0604020202020204" pitchFamily="34" charset="0"/>
              <a:buChar char="•"/>
            </a:pPr>
            <a:r>
              <a:rPr lang="en-US" dirty="0"/>
              <a:t>Adversarial training – training a model with the inclusion of adversarial images (with their true labels) to improve the model’s robust error</a:t>
            </a:r>
          </a:p>
          <a:p>
            <a:pPr marL="235744" indent="-235744">
              <a:buFont typeface="Arial" panose="020B0604020202020204" pitchFamily="34" charset="0"/>
              <a:buChar char="•"/>
            </a:pPr>
            <a:r>
              <a:rPr lang="en-US" dirty="0"/>
              <a:t>Robust Error – the error on worst-case perturbed inputs</a:t>
            </a:r>
          </a:p>
          <a:p>
            <a:pPr marL="235744" indent="-235744">
              <a:buFont typeface="Arial" panose="020B0604020202020204" pitchFamily="34" charset="0"/>
              <a:buChar char="•"/>
            </a:pPr>
            <a:r>
              <a:rPr lang="en-US" dirty="0"/>
              <a:t>Standard Error – the error on unperturbed inputs</a:t>
            </a:r>
          </a:p>
          <a:p>
            <a:pPr marL="235744" indent="-235744">
              <a:buFont typeface="Arial" panose="020B0604020202020204" pitchFamily="34" charset="0"/>
              <a:buChar char="•"/>
            </a:pPr>
            <a:r>
              <a:rPr lang="en-US" dirty="0"/>
              <a:t>Robust Self-Training (RST) – a robust variant of self-training that overcomes the sample complexity barrier of learning a model with low robust error by leveraging extra unlabeled data</a:t>
            </a:r>
          </a:p>
          <a:p>
            <a:pPr marL="235744" indent="-235744">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119</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600188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hlinkClick r:id="rId2"/>
              </a:rPr>
              <a:t>Meng (2017) </a:t>
            </a:r>
            <a:r>
              <a:rPr lang="en-US" dirty="0" err="1">
                <a:hlinkClick r:id="rId2"/>
              </a:rPr>
              <a:t>MagNet</a:t>
            </a:r>
            <a:r>
              <a:rPr lang="en-US" dirty="0">
                <a:hlinkClick r:id="rId2"/>
              </a:rPr>
              <a:t>: a Two-Pronged Defense against Adversarial Examples</a:t>
            </a:r>
            <a:endParaRPr lang="en-US" dirty="0"/>
          </a:p>
          <a:p>
            <a:r>
              <a:rPr lang="en-US" b="1" i="1" dirty="0" err="1">
                <a:solidFill>
                  <a:srgbClr val="0070C0"/>
                </a:solidFill>
              </a:rPr>
              <a:t>MagNet</a:t>
            </a:r>
            <a:r>
              <a:rPr lang="en-US" b="1" i="1" dirty="0">
                <a:solidFill>
                  <a:srgbClr val="0070C0"/>
                </a:solidFill>
              </a:rPr>
              <a:t> </a:t>
            </a:r>
            <a:r>
              <a:rPr lang="en-US" b="1" i="1" dirty="0" smtClean="0">
                <a:solidFill>
                  <a:srgbClr val="0070C0"/>
                </a:solidFill>
              </a:rPr>
              <a:t>defense </a:t>
            </a:r>
            <a:r>
              <a:rPr lang="en-US" dirty="0" smtClean="0"/>
              <a:t>approach uses two networks:</a:t>
            </a:r>
            <a:endParaRPr lang="en-US" dirty="0"/>
          </a:p>
          <a:p>
            <a:pPr lvl="1"/>
            <a:r>
              <a:rPr lang="en-US" dirty="0" smtClean="0">
                <a:solidFill>
                  <a:srgbClr val="FF0000"/>
                </a:solidFill>
              </a:rPr>
              <a:t>Detector</a:t>
            </a:r>
            <a:r>
              <a:rPr lang="en-US" dirty="0" smtClean="0"/>
              <a:t> network – an autoencoder to </a:t>
            </a:r>
            <a:r>
              <a:rPr lang="en-US" dirty="0"/>
              <a:t>detect adversarial </a:t>
            </a:r>
            <a:r>
              <a:rPr lang="en-US" dirty="0" smtClean="0"/>
              <a:t>examples based on exceeding a threshold for the reconstructed outputs</a:t>
            </a:r>
            <a:endParaRPr lang="en-US" dirty="0"/>
          </a:p>
          <a:p>
            <a:pPr lvl="1"/>
            <a:r>
              <a:rPr lang="en-US" dirty="0" smtClean="0">
                <a:solidFill>
                  <a:srgbClr val="FF0000"/>
                </a:solidFill>
              </a:rPr>
              <a:t>Reformer</a:t>
            </a:r>
            <a:r>
              <a:rPr lang="en-US" dirty="0" smtClean="0"/>
              <a:t> </a:t>
            </a:r>
            <a:r>
              <a:rPr lang="en-US" dirty="0"/>
              <a:t>network to clean adversarial </a:t>
            </a:r>
            <a:r>
              <a:rPr lang="en-US" dirty="0" smtClean="0"/>
              <a:t>perturbations using a denoising autoencoder</a:t>
            </a:r>
            <a:endParaRPr lang="en-US" dirty="0"/>
          </a:p>
          <a:p>
            <a:r>
              <a:rPr lang="en-US" dirty="0" smtClean="0"/>
              <a:t>The detector model is used for identifying samples with large perturbations</a:t>
            </a:r>
          </a:p>
          <a:p>
            <a:pPr lvl="1"/>
            <a:r>
              <a:rPr lang="en-US" dirty="0" smtClean="0"/>
              <a:t>It is combined with a </a:t>
            </a:r>
            <a:r>
              <a:rPr lang="en-US" dirty="0" err="1" smtClean="0"/>
              <a:t>denoiser</a:t>
            </a:r>
            <a:r>
              <a:rPr lang="en-US" dirty="0" smtClean="0"/>
              <a:t> for removing small perturbations in images </a:t>
            </a:r>
            <a:endParaRPr lang="en-US" dirty="0"/>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a:p>
            <a:endParaRPr lang="en-US" dirty="0"/>
          </a:p>
        </p:txBody>
      </p:sp>
      <p:pic>
        <p:nvPicPr>
          <p:cNvPr id="5" name="Picture 4"/>
          <p:cNvPicPr>
            <a:picLocks noChangeAspect="1"/>
          </p:cNvPicPr>
          <p:nvPr/>
        </p:nvPicPr>
        <p:blipFill>
          <a:blip r:embed="rId3"/>
          <a:stretch>
            <a:fillRect/>
          </a:stretch>
        </p:blipFill>
        <p:spPr>
          <a:xfrm>
            <a:off x="1644824" y="4866182"/>
            <a:ext cx="6361339" cy="2592288"/>
          </a:xfrm>
          <a:prstGeom prst="rect">
            <a:avLst/>
          </a:prstGeom>
        </p:spPr>
      </p:pic>
    </p:spTree>
    <p:extLst>
      <p:ext uri="{BB962C8B-B14F-4D97-AF65-F5344CB8AC3E}">
        <p14:creationId xmlns:p14="http://schemas.microsoft.com/office/powerpoint/2010/main" val="25190659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691515" y="1358504"/>
            <a:ext cx="8675370" cy="1093589"/>
          </a:xfrm>
        </p:spPr>
        <p:txBody>
          <a:bodyPr/>
          <a:lstStyle/>
          <a:p>
            <a:r>
              <a:rPr lang="en-US" dirty="0"/>
              <a:t>Shrinking Gap with Increasing Sample size</a:t>
            </a:r>
          </a:p>
        </p:txBody>
      </p:sp>
      <p:sp>
        <p:nvSpPr>
          <p:cNvPr id="11" name="Slide Number Placeholder 10">
            <a:extLst>
              <a:ext uri="{FF2B5EF4-FFF2-40B4-BE49-F238E27FC236}">
                <a16:creationId xmlns:a16="http://schemas.microsoft.com/office/drawing/2014/main" id="{6D5843A7-CBF3-441B-919C-8467B2BB19B5}"/>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120</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26" name="Picture 2" descr="Understanding and Mitigating the Tradeoff Between Robustness and Accuracy |  DeepAI">
            <a:extLst>
              <a:ext uri="{FF2B5EF4-FFF2-40B4-BE49-F238E27FC236}">
                <a16:creationId xmlns:a16="http://schemas.microsoft.com/office/drawing/2014/main" id="{326C3F64-17E4-487D-AA41-719A960995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8" t="2005" r="1720" b="2661"/>
          <a:stretch/>
        </p:blipFill>
        <p:spPr bwMode="auto">
          <a:xfrm>
            <a:off x="3048311" y="2230186"/>
            <a:ext cx="3961778" cy="34406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F0ECACB-0F16-428D-A08A-7EB272BAE5AF}"/>
              </a:ext>
            </a:extLst>
          </p:cNvPr>
          <p:cNvSpPr txBox="1"/>
          <p:nvPr/>
        </p:nvSpPr>
        <p:spPr>
          <a:xfrm>
            <a:off x="2513958" y="5715827"/>
            <a:ext cx="5030482" cy="777905"/>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Gap between the standard error of adversarial training with </a:t>
            </a:r>
            <a:r>
              <a:rPr kumimoji="0" lang="en-US" sz="1485" b="0" i="0" u="none" strike="noStrike" kern="1200" cap="none" spc="0" normalizeH="0" baseline="0" noProof="0" dirty="0" err="1">
                <a:ln>
                  <a:noFill/>
                </a:ln>
                <a:solidFill>
                  <a:prstClr val="black"/>
                </a:solidFill>
                <a:effectLst/>
                <a:uLnTx/>
                <a:uFillTx/>
                <a:latin typeface="Tenorite"/>
                <a:ea typeface="+mn-ea"/>
                <a:cs typeface="+mn-cs"/>
              </a:rPr>
              <a:t>L_inf</a:t>
            </a:r>
            <a:r>
              <a:rPr kumimoji="0" lang="en-US" sz="1485" b="0" i="0" u="none" strike="noStrike" kern="1200" cap="none" spc="0" normalizeH="0" baseline="0" noProof="0" dirty="0">
                <a:ln>
                  <a:noFill/>
                </a:ln>
                <a:solidFill>
                  <a:prstClr val="black"/>
                </a:solidFill>
                <a:effectLst/>
                <a:uLnTx/>
                <a:uFillTx/>
                <a:latin typeface="Tenorite"/>
                <a:ea typeface="+mn-ea"/>
                <a:cs typeface="+mn-cs"/>
              </a:rPr>
              <a:t> perturbations and standard training. Note that the gap decreases as the training set size increases.</a:t>
            </a:r>
          </a:p>
        </p:txBody>
      </p:sp>
    </p:spTree>
    <p:extLst>
      <p:ext uri="{BB962C8B-B14F-4D97-AF65-F5344CB8AC3E}">
        <p14:creationId xmlns:p14="http://schemas.microsoft.com/office/powerpoint/2010/main" val="41440086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908335" y="2436377"/>
            <a:ext cx="6573883" cy="994052"/>
          </a:xfrm>
        </p:spPr>
        <p:txBody>
          <a:bodyPr>
            <a:normAutofit/>
          </a:bodyPr>
          <a:lstStyle/>
          <a:p>
            <a:r>
              <a:rPr lang="en-US" sz="1403" dirty="0"/>
              <a:t>Explaining the tradeoff between standard and robust error that takes generalization from finite data into account</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908335" y="3611673"/>
            <a:ext cx="5265265" cy="2840204"/>
          </a:xfrm>
        </p:spPr>
        <p:txBody>
          <a:bodyPr>
            <a:normAutofit/>
          </a:bodyPr>
          <a:lstStyle/>
          <a:p>
            <a:pPr marL="235744" indent="-235744">
              <a:buFont typeface="Arial" panose="020B0604020202020204" pitchFamily="34" charset="0"/>
              <a:buChar char="•"/>
            </a:pPr>
            <a:r>
              <a:rPr lang="en-US" dirty="0"/>
              <a:t>A linear model is considered, where the true linear function has zero standard and robust error.</a:t>
            </a:r>
          </a:p>
          <a:p>
            <a:pPr marL="235744" indent="-235744">
              <a:buFont typeface="Arial" panose="020B0604020202020204" pitchFamily="34" charset="0"/>
              <a:buChar char="•"/>
            </a:pPr>
            <a:r>
              <a:rPr lang="en-US" dirty="0"/>
              <a:t>Adversarial training augments the original training set with extra data.</a:t>
            </a:r>
          </a:p>
          <a:p>
            <a:pPr marL="235744" indent="-235744">
              <a:buFont typeface="Arial" panose="020B0604020202020204" pitchFamily="34" charset="0"/>
              <a:buChar char="•"/>
            </a:pPr>
            <a:r>
              <a:rPr lang="en-US" dirty="0"/>
              <a:t>The paper shows that the augmented estimator (the minimum norm interpolant of the augmented data) could have a larger standard error than the standard estimator.</a:t>
            </a:r>
          </a:p>
          <a:p>
            <a:pPr marL="235744" indent="-235744">
              <a:buFont typeface="Arial" panose="020B0604020202020204" pitchFamily="34" charset="0"/>
              <a:buChar char="•"/>
            </a:pPr>
            <a:r>
              <a:rPr lang="en-US" dirty="0"/>
              <a:t>This stems from overparameterization.</a:t>
            </a:r>
          </a:p>
          <a:p>
            <a:pPr marL="235744" indent="-235744">
              <a:buFont typeface="Arial" panose="020B0604020202020204" pitchFamily="34" charset="0"/>
              <a:buChar char="•"/>
            </a:pPr>
            <a:r>
              <a:rPr lang="en-US" dirty="0"/>
              <a:t>If the restricted hypothesis class is overparameterized, the inductive bias of the estimation procedure has a key role in determining the generalization of a model.</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121</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41569237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691515" y="1358504"/>
            <a:ext cx="8675370" cy="1093589"/>
          </a:xfrm>
        </p:spPr>
        <p:txBody>
          <a:bodyPr/>
          <a:lstStyle/>
          <a:p>
            <a:r>
              <a:rPr lang="en-US" dirty="0"/>
              <a:t>Cubic Smoothing Splines Example</a:t>
            </a:r>
          </a:p>
        </p:txBody>
      </p:sp>
      <p:sp>
        <p:nvSpPr>
          <p:cNvPr id="11" name="Slide Number Placeholder 10">
            <a:extLst>
              <a:ext uri="{FF2B5EF4-FFF2-40B4-BE49-F238E27FC236}">
                <a16:creationId xmlns:a16="http://schemas.microsoft.com/office/drawing/2014/main" id="{6D5843A7-CBF3-441B-919C-8467B2BB19B5}"/>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122</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2" name="TextBox 11">
            <a:extLst>
              <a:ext uri="{FF2B5EF4-FFF2-40B4-BE49-F238E27FC236}">
                <a16:creationId xmlns:a16="http://schemas.microsoft.com/office/drawing/2014/main" id="{6F0ECACB-0F16-428D-A08A-7EB272BAE5AF}"/>
              </a:ext>
            </a:extLst>
          </p:cNvPr>
          <p:cNvSpPr txBox="1"/>
          <p:nvPr/>
        </p:nvSpPr>
        <p:spPr>
          <a:xfrm>
            <a:off x="1061008" y="4966659"/>
            <a:ext cx="2865608" cy="549381"/>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The underlying distribution </a:t>
            </a:r>
            <a:r>
              <a:rPr kumimoji="0" lang="en-US" sz="1485" b="0" i="0" u="none" strike="noStrike" kern="1200" cap="none" spc="0" normalizeH="0" baseline="0" noProof="0" dirty="0" err="1">
                <a:ln>
                  <a:noFill/>
                </a:ln>
                <a:solidFill>
                  <a:prstClr val="black"/>
                </a:solidFill>
                <a:effectLst/>
                <a:uLnTx/>
                <a:uFillTx/>
                <a:latin typeface="Tenorite"/>
                <a:ea typeface="+mn-ea"/>
                <a:cs typeface="+mn-cs"/>
              </a:rPr>
              <a:t>P_x</a:t>
            </a:r>
            <a:r>
              <a:rPr kumimoji="0" lang="en-US" sz="1485" b="0" i="0" u="none" strike="noStrike" kern="1200" cap="none" spc="0" normalizeH="0" baseline="0" noProof="0" dirty="0">
                <a:ln>
                  <a:noFill/>
                </a:ln>
                <a:solidFill>
                  <a:prstClr val="black"/>
                </a:solidFill>
                <a:effectLst/>
                <a:uLnTx/>
                <a:uFillTx/>
                <a:latin typeface="Tenorite"/>
                <a:ea typeface="+mn-ea"/>
                <a:cs typeface="+mn-cs"/>
              </a:rPr>
              <a:t> denoted by size of the circles.</a:t>
            </a:r>
          </a:p>
        </p:txBody>
      </p:sp>
      <p:pic>
        <p:nvPicPr>
          <p:cNvPr id="4" name="Picture 3">
            <a:extLst>
              <a:ext uri="{FF2B5EF4-FFF2-40B4-BE49-F238E27FC236}">
                <a16:creationId xmlns:a16="http://schemas.microsoft.com/office/drawing/2014/main" id="{69CC2BCE-8F37-42A7-A166-910F4B2D4785}"/>
              </a:ext>
            </a:extLst>
          </p:cNvPr>
          <p:cNvPicPr>
            <a:picLocks noChangeAspect="1"/>
          </p:cNvPicPr>
          <p:nvPr/>
        </p:nvPicPr>
        <p:blipFill>
          <a:blip r:embed="rId3"/>
          <a:stretch>
            <a:fillRect/>
          </a:stretch>
        </p:blipFill>
        <p:spPr>
          <a:xfrm>
            <a:off x="789742" y="2892147"/>
            <a:ext cx="8478917" cy="1988106"/>
          </a:xfrm>
          <a:prstGeom prst="rect">
            <a:avLst/>
          </a:prstGeom>
        </p:spPr>
      </p:pic>
      <p:sp>
        <p:nvSpPr>
          <p:cNvPr id="8" name="TextBox 7">
            <a:extLst>
              <a:ext uri="{FF2B5EF4-FFF2-40B4-BE49-F238E27FC236}">
                <a16:creationId xmlns:a16="http://schemas.microsoft.com/office/drawing/2014/main" id="{FAC9EA11-EE6F-4357-9651-D58D5EADA51A}"/>
              </a:ext>
            </a:extLst>
          </p:cNvPr>
          <p:cNvSpPr txBox="1"/>
          <p:nvPr/>
        </p:nvSpPr>
        <p:spPr>
          <a:xfrm>
            <a:off x="3813114" y="4966659"/>
            <a:ext cx="2865610" cy="1463478"/>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With a small number of standard training samples (purple circles), an augmented estimator that fits local perturbations (green x’s) has a large error.</a:t>
            </a:r>
          </a:p>
        </p:txBody>
      </p:sp>
      <p:sp>
        <p:nvSpPr>
          <p:cNvPr id="9" name="TextBox 8">
            <a:extLst>
              <a:ext uri="{FF2B5EF4-FFF2-40B4-BE49-F238E27FC236}">
                <a16:creationId xmlns:a16="http://schemas.microsoft.com/office/drawing/2014/main" id="{935FBC54-D2EB-49F6-A5A4-8012E3E6F669}"/>
              </a:ext>
            </a:extLst>
          </p:cNvPr>
          <p:cNvSpPr txBox="1"/>
          <p:nvPr/>
        </p:nvSpPr>
        <p:spPr>
          <a:xfrm>
            <a:off x="6753016" y="4966659"/>
            <a:ext cx="2964598" cy="1463478"/>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Robust self-training regularizes the predictions of an augmented estimator towards the predictions of the standard estimator, resulting in small error on test points and their perturbations.</a:t>
            </a:r>
          </a:p>
        </p:txBody>
      </p:sp>
    </p:spTree>
    <p:extLst>
      <p:ext uri="{BB962C8B-B14F-4D97-AF65-F5344CB8AC3E}">
        <p14:creationId xmlns:p14="http://schemas.microsoft.com/office/powerpoint/2010/main" val="9341110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5767864" y="2830068"/>
            <a:ext cx="3448145" cy="1415313"/>
          </a:xfrm>
        </p:spPr>
        <p:txBody>
          <a:bodyPr/>
          <a:lstStyle/>
          <a:p>
            <a:r>
              <a:rPr lang="en-US" dirty="0"/>
              <a:t>Setup</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5767864" y="4325928"/>
            <a:ext cx="3448145" cy="301228"/>
          </a:xfrm>
        </p:spPr>
        <p:txBody>
          <a:bodyPr/>
          <a:lstStyle/>
          <a:p>
            <a:r>
              <a:rPr lang="en-US" dirty="0"/>
              <a:t>Defining and Understanding the Landscape</a:t>
            </a:r>
          </a:p>
        </p:txBody>
      </p:sp>
    </p:spTree>
    <p:extLst>
      <p:ext uri="{BB962C8B-B14F-4D97-AF65-F5344CB8AC3E}">
        <p14:creationId xmlns:p14="http://schemas.microsoft.com/office/powerpoint/2010/main" val="78568298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1751278"/>
            <a:ext cx="4217194" cy="994052"/>
          </a:xfrm>
        </p:spPr>
        <p:txBody>
          <a:bodyPr/>
          <a:lstStyle/>
          <a:p>
            <a:r>
              <a:rPr lang="en-US" dirty="0"/>
              <a:t>Terminology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23712" y="2818456"/>
                <a:ext cx="4595720" cy="3611852"/>
              </a:xfrm>
            </p:spPr>
            <p:txBody>
              <a:bodyPr>
                <a:normAutofit/>
              </a:bodyPr>
              <a:lstStyle/>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𝑖𝑛𝑝𝑢𝑡</m:t>
                    </m:r>
                    <m:r>
                      <a:rPr lang="en-US" b="0" i="1" smtClean="0">
                        <a:latin typeface="Cambria Math" panose="02040503050406030204" pitchFamily="18" charset="0"/>
                      </a:rPr>
                      <m:t>:</m:t>
                    </m:r>
                    <m:r>
                      <m:rPr>
                        <m:nor/>
                      </m:rPr>
                      <a:rPr lang="en-US"/>
                      <m:t>x</m:t>
                    </m:r>
                    <m:r>
                      <m:rPr>
                        <m:nor/>
                      </m:rPr>
                      <a:rPr lang="en-US"/>
                      <m:t> ∈ </m:t>
                    </m:r>
                    <m:r>
                      <m:rPr>
                        <m:nor/>
                      </m:rPr>
                      <a:rPr lang="en-US" b="1"/>
                      <m:t>X</m:t>
                    </m:r>
                    <m:r>
                      <m:rPr>
                        <m:nor/>
                      </m:rPr>
                      <a:rPr lang="en-US"/>
                      <m:t> ⊆</m:t>
                    </m:r>
                    <m:r>
                      <m:rPr>
                        <m:nor/>
                      </m:rPr>
                      <a:rPr lang="en-US" smtClean="0"/>
                      <m:t> </m:t>
                    </m:r>
                    <m:sSup>
                      <m:sSupPr>
                        <m:ctrlPr>
                          <a:rPr lang="en-US" i="1">
                            <a:latin typeface="Cambria Math" panose="02040503050406030204" pitchFamily="18" charset="0"/>
                          </a:rPr>
                        </m:ctrlPr>
                      </m:sSupPr>
                      <m:e>
                        <m:r>
                          <m:rPr>
                            <m:nor/>
                          </m:rPr>
                          <a:rPr lang="en-US"/>
                          <m:t>R</m:t>
                        </m:r>
                      </m:e>
                      <m:sup>
                        <m:r>
                          <a:rPr lang="en-US" b="0" i="1" smtClean="0">
                            <a:latin typeface="Cambria Math" panose="02040503050406030204" pitchFamily="18" charset="0"/>
                          </a:rPr>
                          <m:t>𝑑</m:t>
                        </m:r>
                      </m:sup>
                    </m:sSup>
                  </m:oMath>
                </a14:m>
                <a:endParaRPr lang="en-US" b="0" i="1" dirty="0">
                  <a:latin typeface="Cambria Math" panose="02040503050406030204" pitchFamily="18" charset="0"/>
                </a:endParaRP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𝑡𝑎𝑟𝑔𝑒𝑡</m:t>
                    </m:r>
                    <m:r>
                      <a:rPr lang="en-US" b="0" i="1" smtClean="0">
                        <a:latin typeface="Cambria Math" panose="02040503050406030204" pitchFamily="18" charset="0"/>
                      </a:rPr>
                      <m:t>:</m:t>
                    </m:r>
                    <m:r>
                      <m:rPr>
                        <m:nor/>
                      </m:rPr>
                      <a:rPr lang="en-US"/>
                      <m:t>y</m:t>
                    </m:r>
                    <m:r>
                      <m:rPr>
                        <m:nor/>
                      </m:rPr>
                      <a:rPr lang="en-US"/>
                      <m:t> ∈ </m:t>
                    </m:r>
                    <m:r>
                      <m:rPr>
                        <m:nor/>
                      </m:rPr>
                      <a:rPr lang="en-US" b="1"/>
                      <m:t>Y</m:t>
                    </m:r>
                  </m:oMath>
                </a14:m>
                <a:endParaRPr lang="en-US" b="1" i="1" dirty="0">
                  <a:latin typeface="Cambria Math" panose="02040503050406030204" pitchFamily="18" charset="0"/>
                </a:endParaRP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𝑑𝑖𝑠𝑡𝑟𝑖𝑏𝑢𝑡𝑖𝑜𝑛</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m:rPr>
                            <m:nor/>
                          </m:rPr>
                          <a:rPr lang="en-US" b="0" i="0" smtClean="0">
                            <a:latin typeface="Cambria Math" panose="02040503050406030204" pitchFamily="18" charset="0"/>
                          </a:rPr>
                          <m:t>xy</m:t>
                        </m:r>
                      </m:sub>
                    </m:sSub>
                  </m:oMath>
                </a14:m>
                <a:endParaRPr lang="en-US" b="1" i="1" dirty="0">
                  <a:latin typeface="Cambria Math" panose="02040503050406030204" pitchFamily="18" charset="0"/>
                </a:endParaRP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𝑝𝑟𝑒𝑑𝑖𝑐𝑡𝑜𝑟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m:rPr>
                            <m:nor/>
                          </m:rPr>
                          <a:rPr lang="el-GR"/>
                          <m:t>θ</m:t>
                        </m:r>
                      </m:sub>
                    </m:sSub>
                    <m:r>
                      <m:rPr>
                        <m:nor/>
                      </m:rPr>
                      <a:rPr lang="en-US"/>
                      <m:t>: </m:t>
                    </m:r>
                    <m:r>
                      <m:rPr>
                        <m:nor/>
                      </m:rPr>
                      <a:rPr lang="en-US" b="1"/>
                      <m:t>X</m:t>
                    </m:r>
                    <m:r>
                      <m:rPr>
                        <m:nor/>
                      </m:rPr>
                      <a:rPr lang="en-US"/>
                      <m:t> → </m:t>
                    </m:r>
                    <m:r>
                      <m:rPr>
                        <m:nor/>
                      </m:rPr>
                      <a:rPr lang="en-US" b="1"/>
                      <m:t>Y</m:t>
                    </m:r>
                  </m:oMath>
                </a14:m>
                <a:endParaRPr lang="en-US" b="1" dirty="0"/>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𝑙𝑜𝑠𝑠</m:t>
                    </m:r>
                    <m:r>
                      <a:rPr lang="en-US" b="0" i="1" smtClean="0">
                        <a:latin typeface="Cambria Math" panose="02040503050406030204" pitchFamily="18" charset="0"/>
                      </a:rPr>
                      <m:t> </m:t>
                    </m:r>
                    <m:r>
                      <a:rPr lang="en-US" b="0" i="1" smtClean="0">
                        <a:latin typeface="Cambria Math" panose="02040503050406030204" pitchFamily="18" charset="0"/>
                      </a:rPr>
                      <m:t>𝑓𝑢𝑛𝑐𝑡𝑖𝑜𝑛</m:t>
                    </m:r>
                    <m:r>
                      <a:rPr lang="en-US" b="0" i="1" smtClean="0">
                        <a:latin typeface="Cambria Math" panose="02040503050406030204" pitchFamily="18" charset="0"/>
                      </a:rPr>
                      <m:t>:</m:t>
                    </m:r>
                    <m:r>
                      <a:rPr lang="en-US" b="0" i="1" smtClean="0">
                        <a:latin typeface="Cambria Math" panose="02040503050406030204" pitchFamily="18" charset="0"/>
                      </a:rPr>
                      <m:t>𝑙</m:t>
                    </m:r>
                  </m:oMath>
                </a14:m>
                <a:endParaRPr lang="en-US" b="0" dirty="0"/>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𝑡𝑟𝑢𝑒</m:t>
                    </m:r>
                    <m:r>
                      <a:rPr lang="en-US" b="0" i="1" smtClean="0">
                        <a:latin typeface="Cambria Math" panose="02040503050406030204" pitchFamily="18" charset="0"/>
                      </a:rPr>
                      <m:t> </m:t>
                    </m:r>
                    <m:r>
                      <a:rPr lang="en-US" b="0" i="1" smtClean="0">
                        <a:latin typeface="Cambria Math" panose="02040503050406030204" pitchFamily="18" charset="0"/>
                      </a:rPr>
                      <m:t>𝑝𝑎𝑟𝑎𝑚𝑒𝑡𝑒𝑟</m:t>
                    </m:r>
                    <m:r>
                      <a:rPr lang="en-US" b="0" i="1" smtClean="0">
                        <a:latin typeface="Cambria Math" panose="02040503050406030204" pitchFamily="18" charset="0"/>
                      </a:rPr>
                      <m:t>:</m:t>
                    </m:r>
                    <m:sSup>
                      <m:sSupPr>
                        <m:ctrlPr>
                          <a:rPr lang="en-US" i="1">
                            <a:latin typeface="Cambria Math" panose="02040503050406030204" pitchFamily="18" charset="0"/>
                          </a:rPr>
                        </m:ctrlPr>
                      </m:sSupPr>
                      <m:e>
                        <m:r>
                          <m:rPr>
                            <m:nor/>
                          </m:rPr>
                          <a:rPr lang="el-GR"/>
                          <m:t>θ</m:t>
                        </m:r>
                      </m:e>
                      <m:sup>
                        <m:r>
                          <a:rPr lang="en-US" b="0" i="1" smtClean="0">
                            <a:latin typeface="Cambria Math" panose="02040503050406030204" pitchFamily="18" charset="0"/>
                          </a:rPr>
                          <m:t>∗</m:t>
                        </m:r>
                      </m:sup>
                    </m:sSup>
                  </m:oMath>
                </a14:m>
                <a:endParaRPr lang="en-US" b="0" dirty="0"/>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𝑚𝑒𝑎𝑠𝑢𝑟𝑒𝑚𝑒𝑛𝑡</m:t>
                    </m:r>
                    <m:r>
                      <a:rPr lang="en-US" b="0" i="1" smtClean="0">
                        <a:latin typeface="Cambria Math" panose="02040503050406030204" pitchFamily="18" charset="0"/>
                      </a:rPr>
                      <m:t> </m:t>
                    </m:r>
                    <m:r>
                      <a:rPr lang="en-US" b="0" i="1" smtClean="0">
                        <a:latin typeface="Cambria Math" panose="02040503050406030204" pitchFamily="18" charset="0"/>
                      </a:rPr>
                      <m:t>𝑚𝑎𝑡𝑟𝑖𝑥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𝑋</m:t>
                        </m:r>
                      </m:e>
                      <m:sub>
                        <m:r>
                          <m:rPr>
                            <m:nor/>
                          </m:rPr>
                          <a:rPr lang="en-US" b="0" i="0" smtClean="0">
                            <a:latin typeface="Cambria Math" panose="02040503050406030204" pitchFamily="18" charset="0"/>
                          </a:rPr>
                          <m:t>std</m:t>
                        </m:r>
                      </m:sub>
                    </m:s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 ,</m:t>
                    </m:r>
                    <m:r>
                      <m:rPr>
                        <m:nor/>
                      </m:rPr>
                      <a:rPr lang="en-US" b="0" i="0" smtClean="0">
                        <a:latin typeface="Cambria Math" panose="02040503050406030204" pitchFamily="18" charset="0"/>
                      </a:rPr>
                      <m:t> </m:t>
                    </m:r>
                    <m:r>
                      <m:rPr>
                        <m:nor/>
                      </m:rPr>
                      <a:rPr lang="pt-B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m:rPr>
                            <m:nor/>
                          </m:rPr>
                          <a:rPr lang="en-US" b="0" i="0" smtClean="0">
                            <a:latin typeface="Cambria Math" panose="02040503050406030204" pitchFamily="18" charset="0"/>
                          </a:rPr>
                          <m:t>1</m:t>
                        </m:r>
                      </m:sub>
                    </m:sSub>
                    <m:r>
                      <m:rPr>
                        <m:nor/>
                      </m:rPr>
                      <a:rPr lang="pt-BR"/>
                      <m:t>,</m:t>
                    </m:r>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m:rPr>
                            <m:nor/>
                          </m:rPr>
                          <a:rPr lang="en-US" b="0" i="0" smtClean="0">
                            <a:latin typeface="Cambria Math" panose="02040503050406030204" pitchFamily="18" charset="0"/>
                          </a:rPr>
                          <m:t>2</m:t>
                        </m:r>
                      </m:sub>
                    </m:sSub>
                    <m:r>
                      <m:rPr>
                        <m:nor/>
                      </m:rPr>
                      <a:rPr lang="pt-BR"/>
                      <m:t>, . . .</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𝑥</m:t>
                        </m:r>
                      </m:e>
                      <m:sub>
                        <m:r>
                          <m:rPr>
                            <m:nor/>
                          </m:rPr>
                          <a:rPr lang="en-US" b="0" i="0" smtClean="0">
                            <a:latin typeface="Cambria Math" panose="02040503050406030204" pitchFamily="18" charset="0"/>
                          </a:rPr>
                          <m:t>n</m:t>
                        </m:r>
                      </m:sub>
                    </m:sSub>
                    <m:r>
                      <m:rPr>
                        <m:nor/>
                      </m:rPr>
                      <a:rPr lang="pt-BR"/>
                      <m:t>] &gt; ∈ </m:t>
                    </m:r>
                    <m:sSup>
                      <m:sSupPr>
                        <m:ctrlPr>
                          <a:rPr lang="en-US" i="1">
                            <a:latin typeface="Cambria Math" panose="02040503050406030204" pitchFamily="18" charset="0"/>
                          </a:rPr>
                        </m:ctrlPr>
                      </m:sSupPr>
                      <m:e>
                        <m:r>
                          <m:rPr>
                            <m:nor/>
                          </m:rPr>
                          <a:rPr lang="pt-BR"/>
                          <m:t>R</m:t>
                        </m:r>
                      </m:e>
                      <m:sup>
                        <m:r>
                          <a:rPr lang="en-US" b="0" i="1" smtClean="0">
                            <a:latin typeface="Cambria Math" panose="02040503050406030204" pitchFamily="18" charset="0"/>
                          </a:rPr>
                          <m:t>𝑛𝑥𝑑</m:t>
                        </m:r>
                      </m:sup>
                    </m:sSup>
                  </m:oMath>
                </a14:m>
                <a:endParaRPr lang="en-US" b="0" dirty="0"/>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𝑡𝑎𝑟𝑔𝑒𝑡</m:t>
                    </m:r>
                    <m:r>
                      <a:rPr lang="en-US" b="0" i="1" smtClean="0">
                        <a:latin typeface="Cambria Math" panose="02040503050406030204" pitchFamily="18" charset="0"/>
                      </a:rPr>
                      <m:t> </m:t>
                    </m:r>
                    <m:r>
                      <a:rPr lang="en-US" b="0" i="1" smtClean="0">
                        <a:latin typeface="Cambria Math" panose="02040503050406030204" pitchFamily="18" charset="0"/>
                      </a:rPr>
                      <m:t>𝑣𝑒𝑐𝑡𝑜𝑟</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𝑦</m:t>
                        </m:r>
                      </m:e>
                      <m:sub>
                        <m:r>
                          <m:rPr>
                            <m:nor/>
                          </m:rPr>
                          <a:rPr lang="en-US" b="0" i="0" smtClean="0">
                            <a:latin typeface="Cambria Math" panose="02040503050406030204" pitchFamily="18" charset="0"/>
                          </a:rPr>
                          <m:t>std</m:t>
                        </m:r>
                      </m:sub>
                    </m:sSub>
                    <m:r>
                      <a:rPr lang="en-US" b="0" i="1" smtClean="0">
                        <a:latin typeface="Cambria Math" panose="02040503050406030204" pitchFamily="18" charset="0"/>
                      </a:rPr>
                      <m:t>,  </m:t>
                    </m:r>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𝑒</m:t>
                    </m:r>
                    <m:r>
                      <a:rPr lang="en-US" b="0" i="1" smtClean="0">
                        <a:latin typeface="Cambria Math" panose="02040503050406030204" pitchFamily="18" charset="0"/>
                      </a:rPr>
                      <m:t>.,</m:t>
                    </m:r>
                    <m:r>
                      <m:rPr>
                        <m:nor/>
                      </m:rPr>
                      <a:rPr lang="en-US" b="0" i="0" smtClean="0">
                        <a:latin typeface="Cambria Math" panose="02040503050406030204" pitchFamily="18" charset="0"/>
                      </a:rPr>
                      <m:t> [</m:t>
                    </m:r>
                    <m:sSub>
                      <m:sSubPr>
                        <m:ctrlPr>
                          <a:rPr lang="en-US" i="1">
                            <a:latin typeface="Cambria Math" panose="02040503050406030204" pitchFamily="18" charset="0"/>
                          </a:rPr>
                        </m:ctrlPr>
                      </m:sSubPr>
                      <m:e>
                        <m:r>
                          <a:rPr lang="en-US" b="0" i="1" smtClean="0">
                            <a:latin typeface="Cambria Math" panose="02040503050406030204" pitchFamily="18" charset="0"/>
                          </a:rPr>
                          <m:t>𝑦</m:t>
                        </m:r>
                      </m:e>
                      <m:sub>
                        <m:r>
                          <m:rPr>
                            <m:nor/>
                          </m:rPr>
                          <a:rPr lang="en-US" b="0" i="0" smtClean="0">
                            <a:latin typeface="Cambria Math" panose="02040503050406030204" pitchFamily="18" charset="0"/>
                          </a:rPr>
                          <m:t>1</m:t>
                        </m:r>
                      </m:sub>
                    </m:sSub>
                    <m:r>
                      <m:rPr>
                        <m:nor/>
                      </m:rPr>
                      <a:rPr lang="en-US"/>
                      <m:t>,</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𝑦</m:t>
                        </m:r>
                      </m:e>
                      <m:sub>
                        <m:r>
                          <m:rPr>
                            <m:nor/>
                          </m:rPr>
                          <a:rPr lang="en-US" b="0" i="0" smtClean="0">
                            <a:latin typeface="Cambria Math" panose="02040503050406030204" pitchFamily="18" charset="0"/>
                          </a:rPr>
                          <m:t>2</m:t>
                        </m:r>
                      </m:sub>
                    </m:sSub>
                    <m:r>
                      <m:rPr>
                        <m:nor/>
                      </m:rPr>
                      <a:rPr lang="en-US"/>
                      <m:t>, . . .</m:t>
                    </m:r>
                    <m:sSub>
                      <m:sSubPr>
                        <m:ctrlPr>
                          <a:rPr lang="en-US" i="1">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𝑦</m:t>
                        </m:r>
                      </m:e>
                      <m:sub>
                        <m:r>
                          <m:rPr>
                            <m:nor/>
                          </m:rPr>
                          <a:rPr lang="en-US" b="0" i="0" smtClean="0">
                            <a:latin typeface="Cambria Math" panose="02040503050406030204" pitchFamily="18" charset="0"/>
                          </a:rPr>
                          <m:t>n</m:t>
                        </m:r>
                      </m:sub>
                    </m:sSub>
                    <m:r>
                      <m:rPr>
                        <m:nor/>
                      </m:rPr>
                      <a:rPr lang="en-US"/>
                      <m:t>] &gt; ∈</m:t>
                    </m:r>
                    <m:sSup>
                      <m:sSupPr>
                        <m:ctrlPr>
                          <a:rPr lang="en-US" i="1">
                            <a:latin typeface="Cambria Math" panose="02040503050406030204" pitchFamily="18" charset="0"/>
                          </a:rPr>
                        </m:ctrlPr>
                      </m:sSupPr>
                      <m:e>
                        <m:r>
                          <m:rPr>
                            <m:nor/>
                          </m:rPr>
                          <a:rPr lang="en-US" b="0" i="0" smtClean="0">
                            <a:latin typeface="Cambria Math" panose="02040503050406030204" pitchFamily="18" charset="0"/>
                          </a:rPr>
                          <m:t> </m:t>
                        </m:r>
                        <m:r>
                          <m:rPr>
                            <m:nor/>
                          </m:rPr>
                          <a:rPr lang="pt-BR"/>
                          <m:t>R</m:t>
                        </m:r>
                      </m:e>
                      <m:sup>
                        <m:r>
                          <a:rPr lang="en-US" i="1">
                            <a:latin typeface="Cambria Math" panose="02040503050406030204" pitchFamily="18" charset="0"/>
                          </a:rPr>
                          <m:t>𝑛</m:t>
                        </m:r>
                      </m:sup>
                    </m:sSup>
                  </m:oMath>
                </a14:m>
                <a:endParaRPr lang="en-US" i="1" dirty="0">
                  <a:latin typeface="Cambria Math" panose="02040503050406030204" pitchFamily="18" charset="0"/>
                </a:endParaRP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𝑠𝑒𝑡</m:t>
                    </m:r>
                    <m:r>
                      <a:rPr lang="en-US" b="0" i="1" smtClean="0">
                        <a:latin typeface="Cambria Math" panose="02040503050406030204" pitchFamily="18" charset="0"/>
                      </a:rPr>
                      <m:t> </m:t>
                    </m:r>
                    <m:r>
                      <a:rPr lang="en-US" b="0" i="1" smtClean="0">
                        <a:latin typeface="Cambria Math" panose="02040503050406030204" pitchFamily="18" charset="0"/>
                      </a:rPr>
                      <m:t>𝑜𝑓</m:t>
                    </m:r>
                    <m:r>
                      <a:rPr lang="en-US" b="0" i="1" smtClean="0">
                        <a:latin typeface="Cambria Math" panose="02040503050406030204" pitchFamily="18" charset="0"/>
                      </a:rPr>
                      <m:t> </m:t>
                    </m:r>
                    <m:r>
                      <a:rPr lang="en-US" b="0" i="1" smtClean="0">
                        <a:latin typeface="Cambria Math" panose="02040503050406030204" pitchFamily="18" charset="0"/>
                      </a:rPr>
                      <m:t>𝑝𝑒𝑟𝑡𝑢𝑟𝑏𝑎𝑡𝑖𝑜𝑛𝑠</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endParaRPr lang="en-US" b="0" dirty="0"/>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𝑝𝑜𝑝𝑢𝑙𝑎𝑡𝑖𝑜𝑛</m:t>
                    </m:r>
                    <m:r>
                      <a:rPr lang="en-US" b="0" i="1" smtClean="0">
                        <a:latin typeface="Cambria Math" panose="02040503050406030204" pitchFamily="18" charset="0"/>
                      </a:rPr>
                      <m:t> </m:t>
                    </m:r>
                    <m:r>
                      <a:rPr lang="en-US" b="0" i="1" smtClean="0">
                        <a:latin typeface="Cambria Math" panose="02040503050406030204" pitchFamily="18" charset="0"/>
                      </a:rPr>
                      <m:t>𝑐𝑜𝑣𝑎𝑟𝑖𝑎𝑛𝑐𝑒</m:t>
                    </m:r>
                    <m:r>
                      <a:rPr lang="en-US" b="0" i="1" smtClean="0">
                        <a:latin typeface="Cambria Math" panose="02040503050406030204" pitchFamily="18" charset="0"/>
                      </a:rPr>
                      <m:t>:</m:t>
                    </m:r>
                  </m:oMath>
                </a14:m>
                <a:r>
                  <a:rPr lang="en-US" b="0" dirty="0"/>
                  <a:t> </a:t>
                </a: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𝑝𝑟𝑜𝑗𝑒𝑐𝑡𝑖𝑜𝑛</m:t>
                    </m:r>
                    <m:r>
                      <a:rPr lang="en-US" b="0" i="1" smtClean="0">
                        <a:latin typeface="Cambria Math" panose="02040503050406030204" pitchFamily="18" charset="0"/>
                      </a:rPr>
                      <m:t> </m:t>
                    </m:r>
                    <m:r>
                      <a:rPr lang="en-US" b="0" i="1" smtClean="0">
                        <a:latin typeface="Cambria Math" panose="02040503050406030204" pitchFamily="18" charset="0"/>
                      </a:rPr>
                      <m:t>𝑚𝑎𝑥𝑡𝑟𝑖𝑥</m:t>
                    </m:r>
                    <m:r>
                      <a:rPr lang="en-US" b="0" i="1" smtClean="0">
                        <a:latin typeface="Cambria Math" panose="02040503050406030204" pitchFamily="18" charset="0"/>
                      </a:rPr>
                      <m:t> </m:t>
                    </m:r>
                    <m:r>
                      <a:rPr lang="en-US" b="0" i="1" smtClean="0">
                        <a:latin typeface="Cambria Math" panose="02040503050406030204" pitchFamily="18" charset="0"/>
                      </a:rPr>
                      <m:t>𝑜𝑛𝑡𝑜</m:t>
                    </m:r>
                    <m:r>
                      <a:rPr lang="en-US" b="0" i="1" smtClean="0">
                        <a:latin typeface="Cambria Math" panose="02040503050406030204" pitchFamily="18" charset="0"/>
                      </a:rPr>
                      <m:t> </m:t>
                    </m:r>
                    <m:r>
                      <a:rPr lang="en-US" b="0" i="1" smtClean="0">
                        <a:latin typeface="Cambria Math" panose="02040503050406030204" pitchFamily="18" charset="0"/>
                      </a:rPr>
                      <m:t>𝑁𝑢𝑙𝑙</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m:rPr>
                            <m:nor/>
                          </m:rPr>
                          <a:rPr lang="en-US">
                            <a:latin typeface="Cambria Math" panose="02040503050406030204" pitchFamily="18" charset="0"/>
                          </a:rPr>
                          <m:t>std</m:t>
                        </m:r>
                      </m:sub>
                    </m:sSub>
                  </m:oMath>
                </a14:m>
                <a:r>
                  <a:rPr lang="en-US" b="0" dirty="0"/>
                  <a:t>): </a:t>
                </a: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𝑝𝑟𝑜𝑗𝑒𝑐𝑡𝑖𝑜𝑛</m:t>
                    </m:r>
                    <m:r>
                      <a:rPr lang="en-US" b="0" i="1" smtClean="0">
                        <a:latin typeface="Cambria Math" panose="02040503050406030204" pitchFamily="18" charset="0"/>
                      </a:rPr>
                      <m:t> </m:t>
                    </m:r>
                    <m:r>
                      <a:rPr lang="en-US" b="0" i="1" smtClean="0">
                        <a:latin typeface="Cambria Math" panose="02040503050406030204" pitchFamily="18" charset="0"/>
                      </a:rPr>
                      <m:t>𝑚𝑎𝑥𝑡𝑟𝑖𝑥</m:t>
                    </m:r>
                    <m:r>
                      <a:rPr lang="en-US" b="0" i="1" smtClean="0">
                        <a:latin typeface="Cambria Math" panose="02040503050406030204" pitchFamily="18" charset="0"/>
                      </a:rPr>
                      <m:t> </m:t>
                    </m:r>
                    <m:r>
                      <a:rPr lang="en-US" b="0" i="1" smtClean="0">
                        <a:latin typeface="Cambria Math" panose="02040503050406030204" pitchFamily="18" charset="0"/>
                      </a:rPr>
                      <m:t>𝑜𝑛𝑡𝑜</m:t>
                    </m:r>
                    <m:r>
                      <a:rPr lang="en-US" b="0" i="1" smtClean="0">
                        <a:latin typeface="Cambria Math" panose="02040503050406030204" pitchFamily="18" charset="0"/>
                      </a:rPr>
                      <m:t> </m:t>
                    </m:r>
                    <m:r>
                      <a:rPr lang="en-US" b="0" i="1" smtClean="0">
                        <a:latin typeface="Cambria Math" panose="02040503050406030204" pitchFamily="18" charset="0"/>
                      </a:rPr>
                      <m:t>𝑁𝑢𝑙𝑙</m:t>
                    </m:r>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m:rPr>
                            <m:nor/>
                          </m:rPr>
                          <a:rPr lang="en-US" b="0" i="0" smtClean="0">
                            <a:latin typeface="Cambria Math" panose="02040503050406030204" pitchFamily="18" charset="0"/>
                          </a:rPr>
                          <m:t>ext</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𝑋</m:t>
                        </m:r>
                      </m:e>
                      <m:sub>
                        <m:r>
                          <m:rPr>
                            <m:nor/>
                          </m:rPr>
                          <a:rPr lang="en-US">
                            <a:latin typeface="Cambria Math" panose="02040503050406030204" pitchFamily="18" charset="0"/>
                          </a:rPr>
                          <m:t>std</m:t>
                        </m:r>
                      </m:sub>
                    </m:sSub>
                  </m:oMath>
                </a14:m>
                <a:r>
                  <a:rPr lang="en-US" b="0" dirty="0"/>
                  <a:t>): </a:t>
                </a:r>
              </a:p>
              <a:p>
                <a:pPr marL="235744" indent="-235744">
                  <a:buFont typeface="Arial" panose="020B0604020202020204" pitchFamily="34" charset="0"/>
                  <a:buChar char="•"/>
                </a:pPr>
                <a:endParaRPr lang="en-US" b="0" dirty="0"/>
              </a:p>
              <a:p>
                <a:pPr marL="235744" indent="-235744">
                  <a:buFont typeface="Arial" panose="020B0604020202020204" pitchFamily="34" charset="0"/>
                  <a:buChar char="•"/>
                </a:pPr>
                <a:endParaRPr lang="en-US" b="0" dirty="0"/>
              </a:p>
              <a:p>
                <a:pPr marL="235744" indent="-235744">
                  <a:buFont typeface="Arial" panose="020B0604020202020204" pitchFamily="34" charset="0"/>
                  <a:buChar char="•"/>
                </a:pPr>
                <a:endParaRPr lang="en-US" b="0" dirty="0"/>
              </a:p>
              <a:p>
                <a:pPr marL="235744" indent="-235744">
                  <a:buFont typeface="Arial" panose="020B0604020202020204" pitchFamily="34" charset="0"/>
                  <a:buChar char="•"/>
                </a:pPr>
                <a:endParaRPr lang="en-US" dirty="0"/>
              </a:p>
            </p:txBody>
          </p:sp>
        </mc:Choice>
        <mc:Fallback xmlns="">
          <p:sp>
            <p:nvSpPr>
              <p:cNvPr id="3" name="Text Placeholder 2">
                <a:extLst>
                  <a:ext uri="{FF2B5EF4-FFF2-40B4-BE49-F238E27FC236}">
                    <a16:creationId xmlns:a16="http://schemas.microsoft.com/office/drawing/2014/main" id="{9D5232F9-FD00-464A-9F17-619C91AEF8F3}"/>
                  </a:ext>
                </a:extLst>
              </p:cNvPr>
              <p:cNvSpPr>
                <a:spLocks noGrp="1" noRot="1" noChangeAspect="1" noMove="1" noResize="1" noEditPoints="1" noAdjustHandles="1" noChangeArrowheads="1" noChangeShapeType="1" noTextEdit="1"/>
              </p:cNvSpPr>
              <p:nvPr>
                <p:ph type="body" idx="1"/>
              </p:nvPr>
            </p:nvSpPr>
            <p:spPr>
              <a:xfrm>
                <a:off x="1123712" y="2818456"/>
                <a:ext cx="4595720" cy="3611852"/>
              </a:xfrm>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124</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7" name="Picture 6">
            <a:extLst>
              <a:ext uri="{FF2B5EF4-FFF2-40B4-BE49-F238E27FC236}">
                <a16:creationId xmlns:a16="http://schemas.microsoft.com/office/drawing/2014/main" id="{D00BC21B-EE8B-4990-A5CC-79D093410976}"/>
              </a:ext>
            </a:extLst>
          </p:cNvPr>
          <p:cNvPicPr>
            <a:picLocks noChangeAspect="1"/>
          </p:cNvPicPr>
          <p:nvPr/>
        </p:nvPicPr>
        <p:blipFill>
          <a:blip r:embed="rId4"/>
          <a:stretch>
            <a:fillRect/>
          </a:stretch>
        </p:blipFill>
        <p:spPr>
          <a:xfrm>
            <a:off x="3095540" y="5446842"/>
            <a:ext cx="884200" cy="227830"/>
          </a:xfrm>
          <a:prstGeom prst="rect">
            <a:avLst/>
          </a:prstGeom>
        </p:spPr>
      </p:pic>
      <p:pic>
        <p:nvPicPr>
          <p:cNvPr id="11" name="Picture 10">
            <a:extLst>
              <a:ext uri="{FF2B5EF4-FFF2-40B4-BE49-F238E27FC236}">
                <a16:creationId xmlns:a16="http://schemas.microsoft.com/office/drawing/2014/main" id="{473FEEE6-FDD7-41F9-AAF8-85ABFC2DCA74}"/>
              </a:ext>
            </a:extLst>
          </p:cNvPr>
          <p:cNvPicPr>
            <a:picLocks noChangeAspect="1"/>
          </p:cNvPicPr>
          <p:nvPr/>
        </p:nvPicPr>
        <p:blipFill>
          <a:blip r:embed="rId5"/>
          <a:stretch>
            <a:fillRect/>
          </a:stretch>
        </p:blipFill>
        <p:spPr>
          <a:xfrm>
            <a:off x="4024804" y="5696055"/>
            <a:ext cx="361474" cy="290751"/>
          </a:xfrm>
          <a:prstGeom prst="rect">
            <a:avLst/>
          </a:prstGeom>
        </p:spPr>
      </p:pic>
      <p:pic>
        <p:nvPicPr>
          <p:cNvPr id="13" name="Picture 12">
            <a:extLst>
              <a:ext uri="{FF2B5EF4-FFF2-40B4-BE49-F238E27FC236}">
                <a16:creationId xmlns:a16="http://schemas.microsoft.com/office/drawing/2014/main" id="{EBF3EF17-99B7-49E1-9A1A-59A41887B58E}"/>
              </a:ext>
            </a:extLst>
          </p:cNvPr>
          <p:cNvPicPr>
            <a:picLocks noChangeAspect="1"/>
          </p:cNvPicPr>
          <p:nvPr/>
        </p:nvPicPr>
        <p:blipFill>
          <a:blip r:embed="rId6"/>
          <a:stretch>
            <a:fillRect/>
          </a:stretch>
        </p:blipFill>
        <p:spPr>
          <a:xfrm>
            <a:off x="4409371" y="5984640"/>
            <a:ext cx="392906" cy="298609"/>
          </a:xfrm>
          <a:prstGeom prst="rect">
            <a:avLst/>
          </a:prstGeom>
        </p:spPr>
      </p:pic>
    </p:spTree>
    <p:extLst>
      <p:ext uri="{BB962C8B-B14F-4D97-AF65-F5344CB8AC3E}">
        <p14:creationId xmlns:p14="http://schemas.microsoft.com/office/powerpoint/2010/main" val="6720763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436377"/>
            <a:ext cx="4217194" cy="994052"/>
          </a:xfrm>
        </p:spPr>
        <p:txBody>
          <a:bodyPr/>
          <a:lstStyle/>
          <a:p>
            <a:r>
              <a:rPr lang="en-US" dirty="0"/>
              <a:t>Equations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23712" y="3490033"/>
                <a:ext cx="4595720" cy="2029589"/>
              </a:xfrm>
            </p:spPr>
            <p:txBody>
              <a:bodyPr>
                <a:normAutofit/>
              </a:bodyPr>
              <a:lstStyle/>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𝑆𝑡𝑎𝑛𝑑𝑎𝑟𝑑</m:t>
                    </m:r>
                    <m:r>
                      <a:rPr lang="en-US" b="0" i="1" smtClean="0">
                        <a:latin typeface="Cambria Math" panose="02040503050406030204" pitchFamily="18" charset="0"/>
                      </a:rPr>
                      <m:t> </m:t>
                    </m:r>
                    <m:r>
                      <a:rPr lang="en-US" b="0" i="1" smtClean="0">
                        <a:latin typeface="Cambria Math" panose="02040503050406030204" pitchFamily="18" charset="0"/>
                      </a:rPr>
                      <m:t>𝑒𝑟𝑟𝑜𝑟</m:t>
                    </m:r>
                    <m:r>
                      <a:rPr lang="en-US" b="0" i="1" smtClean="0">
                        <a:latin typeface="Cambria Math" panose="02040503050406030204" pitchFamily="18" charset="0"/>
                      </a:rPr>
                      <m:t> =</m:t>
                    </m:r>
                  </m:oMath>
                </a14:m>
                <a:r>
                  <a:rPr lang="en-US" dirty="0"/>
                  <a:t> </a:t>
                </a:r>
              </a:p>
              <a:p>
                <a:pPr marL="235744" indent="-235744">
                  <a:buFont typeface="Arial" panose="020B0604020202020204" pitchFamily="34" charset="0"/>
                  <a:buChar char="•"/>
                </a:pPr>
                <a14:m>
                  <m:oMath xmlns:m="http://schemas.openxmlformats.org/officeDocument/2006/math">
                    <m:r>
                      <a:rPr lang="en-US" b="0" i="1" smtClean="0">
                        <a:latin typeface="Cambria Math" panose="02040503050406030204" pitchFamily="18" charset="0"/>
                      </a:rPr>
                      <m:t>𝑅𝑜𝑏𝑢𝑠𝑡</m:t>
                    </m:r>
                    <m:r>
                      <a:rPr lang="en-US" b="0" i="1" smtClean="0">
                        <a:latin typeface="Cambria Math" panose="02040503050406030204" pitchFamily="18" charset="0"/>
                      </a:rPr>
                      <m:t> </m:t>
                    </m:r>
                    <m:r>
                      <a:rPr lang="en-US" b="0" i="1" smtClean="0">
                        <a:latin typeface="Cambria Math" panose="02040503050406030204" pitchFamily="18" charset="0"/>
                      </a:rPr>
                      <m:t>𝑒𝑟𝑟𝑜𝑟</m:t>
                    </m:r>
                    <m:r>
                      <a:rPr lang="en-US" b="0" i="1" smtClean="0">
                        <a:latin typeface="Cambria Math" panose="02040503050406030204" pitchFamily="18" charset="0"/>
                      </a:rPr>
                      <m:t>=</m:t>
                    </m:r>
                  </m:oMath>
                </a14:m>
                <a:r>
                  <a:rPr lang="en-US" dirty="0"/>
                  <a:t> </a:t>
                </a:r>
              </a:p>
              <a:p>
                <a:pPr marL="235744" indent="-235744">
                  <a:buFont typeface="Arial" panose="020B0604020202020204" pitchFamily="34" charset="0"/>
                  <a:buChar char="•"/>
                </a:pPr>
                <a:endParaRPr lang="en-US" b="0" i="1" dirty="0">
                  <a:latin typeface="Cambria Math" panose="02040503050406030204" pitchFamily="18" charset="0"/>
                </a:endParaRPr>
              </a:p>
              <a:p>
                <a:pPr marL="235744" indent="-235744">
                  <a:buFont typeface="Arial" panose="020B0604020202020204" pitchFamily="34" charset="0"/>
                  <a:buChar char="•"/>
                </a:pPr>
                <a:r>
                  <a:rPr lang="en-US" b="0" dirty="0"/>
                  <a:t>      </a:t>
                </a:r>
                <a14:m>
                  <m:oMath xmlns:m="http://schemas.openxmlformats.org/officeDocument/2006/math">
                    <m:r>
                      <a:rPr lang="en-US" b="0" i="1" smtClean="0">
                        <a:latin typeface="Cambria Math" panose="02040503050406030204" pitchFamily="18" charset="0"/>
                      </a:rPr>
                      <m:t>𝑓𝑜𝑟</m:t>
                    </m:r>
                    <m:r>
                      <a:rPr lang="en-US" b="0" i="1" smtClean="0">
                        <a:latin typeface="Cambria Math" panose="02040503050406030204" pitchFamily="18" charset="0"/>
                      </a:rPr>
                      <m:t> </m:t>
                    </m:r>
                    <m:r>
                      <a:rPr lang="en-US" b="0" i="1" smtClean="0">
                        <a:latin typeface="Cambria Math" panose="02040503050406030204" pitchFamily="18" charset="0"/>
                      </a:rPr>
                      <m:t>𝑐𝑜𝑛𝑠𝑖𝑠𝑡𝑒𝑛𝑡</m:t>
                    </m:r>
                    <m:r>
                      <a:rPr lang="en-US" b="0" i="1" smtClean="0">
                        <a:latin typeface="Cambria Math" panose="02040503050406030204" pitchFamily="18" charset="0"/>
                      </a:rPr>
                      <m:t> </m:t>
                    </m:r>
                    <m:r>
                      <a:rPr lang="en-US" b="0" i="1" smtClean="0">
                        <a:latin typeface="Cambria Math" panose="02040503050406030204" pitchFamily="18" charset="0"/>
                      </a:rPr>
                      <m:t>𝑝𝑒𝑟𝑡𝑢𝑟𝑏𝑎𝑡𝑖𝑜𝑛𝑠</m:t>
                    </m:r>
                    <m:r>
                      <a:rPr lang="en-US" b="0" i="1" smtClean="0">
                        <a:latin typeface="Cambria Math" panose="02040503050406030204" pitchFamily="18" charset="0"/>
                      </a:rPr>
                      <m:t> </m:t>
                    </m:r>
                    <m:r>
                      <a:rPr lang="en-US" b="0" i="1" smtClean="0">
                        <a:latin typeface="Cambria Math" panose="02040503050406030204" pitchFamily="18" charset="0"/>
                      </a:rPr>
                      <m:t>𝑇</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r>
                      <a:rPr lang="en-US" b="0" i="1" smtClean="0">
                        <a:latin typeface="Cambria Math" panose="02040503050406030204" pitchFamily="18" charset="0"/>
                      </a:rPr>
                      <m:t>𝑡h𝑎𝑡</m:t>
                    </m:r>
                    <m:r>
                      <a:rPr lang="en-US" b="0" i="1" smtClean="0">
                        <a:latin typeface="Cambria Math" panose="02040503050406030204" pitchFamily="18" charset="0"/>
                      </a:rPr>
                      <m:t> </m:t>
                    </m:r>
                    <m:r>
                      <a:rPr lang="en-US" b="0" i="1" smtClean="0">
                        <a:latin typeface="Cambria Math" panose="02040503050406030204" pitchFamily="18" charset="0"/>
                      </a:rPr>
                      <m:t>𝑠𝑎𝑡𝑖𝑠𝑓𝑦</m:t>
                    </m:r>
                  </m:oMath>
                </a14:m>
                <a:r>
                  <a:rPr lang="en-US" dirty="0"/>
                  <a:t> </a:t>
                </a:r>
              </a:p>
            </p:txBody>
          </p:sp>
        </mc:Choice>
        <mc:Fallback xmlns="">
          <p:sp>
            <p:nvSpPr>
              <p:cNvPr id="3" name="Text Placeholder 2">
                <a:extLst>
                  <a:ext uri="{FF2B5EF4-FFF2-40B4-BE49-F238E27FC236}">
                    <a16:creationId xmlns:a16="http://schemas.microsoft.com/office/drawing/2014/main" id="{9D5232F9-FD00-464A-9F17-619C91AEF8F3}"/>
                  </a:ext>
                </a:extLst>
              </p:cNvPr>
              <p:cNvSpPr>
                <a:spLocks noGrp="1" noRot="1" noChangeAspect="1" noMove="1" noResize="1" noEditPoints="1" noAdjustHandles="1" noChangeArrowheads="1" noChangeShapeType="1" noTextEdit="1"/>
              </p:cNvSpPr>
              <p:nvPr>
                <p:ph type="body" idx="1"/>
              </p:nvPr>
            </p:nvSpPr>
            <p:spPr>
              <a:xfrm>
                <a:off x="1123712" y="3490033"/>
                <a:ext cx="4595720" cy="2029589"/>
              </a:xfrm>
              <a:blipFill>
                <a:blip r:embed="rId3"/>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125</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 name="Picture 9">
            <a:extLst>
              <a:ext uri="{FF2B5EF4-FFF2-40B4-BE49-F238E27FC236}">
                <a16:creationId xmlns:a16="http://schemas.microsoft.com/office/drawing/2014/main" id="{6C88C9BA-7FF6-4B5B-B2A6-FE476154D0D9}"/>
              </a:ext>
            </a:extLst>
          </p:cNvPr>
          <p:cNvPicPr>
            <a:picLocks noChangeAspect="1"/>
          </p:cNvPicPr>
          <p:nvPr/>
        </p:nvPicPr>
        <p:blipFill>
          <a:blip r:embed="rId4"/>
          <a:stretch>
            <a:fillRect/>
          </a:stretch>
        </p:blipFill>
        <p:spPr>
          <a:xfrm>
            <a:off x="2765258" y="3490033"/>
            <a:ext cx="1961164" cy="309311"/>
          </a:xfrm>
          <a:prstGeom prst="rect">
            <a:avLst/>
          </a:prstGeom>
        </p:spPr>
      </p:pic>
      <p:pic>
        <p:nvPicPr>
          <p:cNvPr id="12" name="Picture 11">
            <a:extLst>
              <a:ext uri="{FF2B5EF4-FFF2-40B4-BE49-F238E27FC236}">
                <a16:creationId xmlns:a16="http://schemas.microsoft.com/office/drawing/2014/main" id="{5EB6C7D9-A390-4EEC-849F-41A5A8ED8939}"/>
              </a:ext>
            </a:extLst>
          </p:cNvPr>
          <p:cNvPicPr>
            <a:picLocks noChangeAspect="1"/>
          </p:cNvPicPr>
          <p:nvPr/>
        </p:nvPicPr>
        <p:blipFill>
          <a:blip r:embed="rId5"/>
          <a:stretch>
            <a:fillRect/>
          </a:stretch>
        </p:blipFill>
        <p:spPr>
          <a:xfrm>
            <a:off x="2765259" y="3790186"/>
            <a:ext cx="2566721" cy="354244"/>
          </a:xfrm>
          <a:prstGeom prst="rect">
            <a:avLst/>
          </a:prstGeom>
        </p:spPr>
      </p:pic>
      <p:pic>
        <p:nvPicPr>
          <p:cNvPr id="15" name="Picture 14">
            <a:extLst>
              <a:ext uri="{FF2B5EF4-FFF2-40B4-BE49-F238E27FC236}">
                <a16:creationId xmlns:a16="http://schemas.microsoft.com/office/drawing/2014/main" id="{790ECDF7-179A-423C-8602-C4C73B830CD9}"/>
              </a:ext>
            </a:extLst>
          </p:cNvPr>
          <p:cNvPicPr>
            <a:picLocks noChangeAspect="1"/>
          </p:cNvPicPr>
          <p:nvPr/>
        </p:nvPicPr>
        <p:blipFill>
          <a:blip r:embed="rId6"/>
          <a:stretch>
            <a:fillRect/>
          </a:stretch>
        </p:blipFill>
        <p:spPr>
          <a:xfrm>
            <a:off x="2765258" y="4593265"/>
            <a:ext cx="2664065" cy="238761"/>
          </a:xfrm>
          <a:prstGeom prst="rect">
            <a:avLst/>
          </a:prstGeom>
        </p:spPr>
      </p:pic>
    </p:spTree>
    <p:extLst>
      <p:ext uri="{BB962C8B-B14F-4D97-AF65-F5344CB8AC3E}">
        <p14:creationId xmlns:p14="http://schemas.microsoft.com/office/powerpoint/2010/main" val="104443435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691515" y="1358504"/>
            <a:ext cx="8675370" cy="1093589"/>
          </a:xfrm>
        </p:spPr>
        <p:txBody>
          <a:bodyPr/>
          <a:lstStyle/>
          <a:p>
            <a:r>
              <a:rPr lang="en-US" dirty="0"/>
              <a:t>Example Illustration</a:t>
            </a:r>
          </a:p>
        </p:txBody>
      </p:sp>
      <p:sp>
        <p:nvSpPr>
          <p:cNvPr id="11" name="Slide Number Placeholder 10">
            <a:extLst>
              <a:ext uri="{FF2B5EF4-FFF2-40B4-BE49-F238E27FC236}">
                <a16:creationId xmlns:a16="http://schemas.microsoft.com/office/drawing/2014/main" id="{6D5843A7-CBF3-441B-919C-8467B2BB19B5}"/>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126</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2" name="TextBox 11">
            <a:extLst>
              <a:ext uri="{FF2B5EF4-FFF2-40B4-BE49-F238E27FC236}">
                <a16:creationId xmlns:a16="http://schemas.microsoft.com/office/drawing/2014/main" id="{6F0ECACB-0F16-428D-A08A-7EB272BAE5AF}"/>
              </a:ext>
            </a:extLst>
          </p:cNvPr>
          <p:cNvSpPr txBox="1"/>
          <p:nvPr/>
        </p:nvSpPr>
        <p:spPr>
          <a:xfrm>
            <a:off x="2513959" y="5583555"/>
            <a:ext cx="5030482" cy="1006429"/>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(a)-(b) Effect of augmentation on parameter error for different true parameters </a:t>
            </a:r>
            <a:r>
              <a:rPr kumimoji="0" lang="el-GR" sz="1485" b="0" i="0" u="none" strike="noStrike" kern="1200" cap="none" spc="0" normalizeH="0" baseline="0" noProof="0" dirty="0">
                <a:ln>
                  <a:noFill/>
                </a:ln>
                <a:solidFill>
                  <a:prstClr val="black"/>
                </a:solidFill>
                <a:effectLst/>
                <a:uLnTx/>
                <a:uFillTx/>
                <a:latin typeface="Tenorite"/>
                <a:ea typeface="+mn-ea"/>
                <a:cs typeface="+mn-cs"/>
              </a:rPr>
              <a:t>θ</a:t>
            </a:r>
            <a:r>
              <a:rPr kumimoji="0" lang="en-US" sz="1485" b="0" i="0" u="none" strike="noStrike" kern="1200" cap="none" spc="0" normalizeH="0" baseline="0" noProof="0" dirty="0">
                <a:ln>
                  <a:noFill/>
                </a:ln>
                <a:solidFill>
                  <a:prstClr val="black"/>
                </a:solidFill>
                <a:effectLst/>
                <a:uLnTx/>
                <a:uFillTx/>
                <a:latin typeface="Tenorite"/>
                <a:ea typeface="+mn-ea"/>
                <a:cs typeface="+mn-cs"/>
              </a:rPr>
              <a:t>*.</a:t>
            </a:r>
          </a:p>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(c)-(d) Dependence of space of safe augmentations on the population covariance </a:t>
            </a:r>
            <a:r>
              <a:rPr kumimoji="0" lang="el-GR" sz="1485" b="0" i="0" u="none" strike="noStrike" kern="1200" cap="none" spc="0" normalizeH="0" baseline="0" noProof="0" dirty="0">
                <a:ln>
                  <a:noFill/>
                </a:ln>
                <a:solidFill>
                  <a:prstClr val="black"/>
                </a:solidFill>
                <a:effectLst/>
                <a:uLnTx/>
                <a:uFillTx/>
                <a:latin typeface="Tenorite"/>
                <a:ea typeface="+mn-ea"/>
                <a:cs typeface="+mn-cs"/>
              </a:rPr>
              <a:t>Σ</a:t>
            </a:r>
            <a:r>
              <a:rPr kumimoji="0" lang="en-US" sz="1485" b="0" i="0" u="none" strike="noStrike" kern="1200" cap="none" spc="0" normalizeH="0" baseline="0" noProof="0" dirty="0">
                <a:ln>
                  <a:noFill/>
                </a:ln>
                <a:solidFill>
                  <a:prstClr val="black"/>
                </a:solidFill>
                <a:effectLst/>
                <a:uLnTx/>
                <a:uFillTx/>
                <a:latin typeface="Tenorite"/>
                <a:ea typeface="+mn-ea"/>
                <a:cs typeface="+mn-cs"/>
              </a:rPr>
              <a:t>.</a:t>
            </a:r>
          </a:p>
        </p:txBody>
      </p:sp>
      <p:pic>
        <p:nvPicPr>
          <p:cNvPr id="4" name="Picture 3">
            <a:extLst>
              <a:ext uri="{FF2B5EF4-FFF2-40B4-BE49-F238E27FC236}">
                <a16:creationId xmlns:a16="http://schemas.microsoft.com/office/drawing/2014/main" id="{053EB6EC-28B6-4C08-9E65-5B71311C4A03}"/>
              </a:ext>
            </a:extLst>
          </p:cNvPr>
          <p:cNvPicPr>
            <a:picLocks noChangeAspect="1"/>
          </p:cNvPicPr>
          <p:nvPr/>
        </p:nvPicPr>
        <p:blipFill rotWithShape="1">
          <a:blip r:embed="rId3"/>
          <a:srcRect l="1580" t="1678" r="3814" b="1898"/>
          <a:stretch/>
        </p:blipFill>
        <p:spPr>
          <a:xfrm>
            <a:off x="2917449" y="2188845"/>
            <a:ext cx="4125997" cy="3387012"/>
          </a:xfrm>
          <a:prstGeom prst="rect">
            <a:avLst/>
          </a:prstGeom>
        </p:spPr>
      </p:pic>
    </p:spTree>
    <p:extLst>
      <p:ext uri="{BB962C8B-B14F-4D97-AF65-F5344CB8AC3E}">
        <p14:creationId xmlns:p14="http://schemas.microsoft.com/office/powerpoint/2010/main" val="2681121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436377"/>
            <a:ext cx="4217194" cy="994052"/>
          </a:xfrm>
        </p:spPr>
        <p:txBody>
          <a:bodyPr/>
          <a:lstStyle/>
          <a:p>
            <a:r>
              <a:rPr lang="en-US" dirty="0"/>
              <a:t>Theorem 1</a:t>
            </a:r>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123712" y="3490033"/>
            <a:ext cx="5203843" cy="2029589"/>
          </a:xfrm>
        </p:spPr>
        <p:txBody>
          <a:bodyPr>
            <a:normAutofit/>
          </a:bodyPr>
          <a:lstStyle/>
          <a:p>
            <a:pPr marL="235744" indent="-235744">
              <a:buFont typeface="Arial" panose="020B0604020202020204" pitchFamily="34" charset="0"/>
              <a:buChar char="•"/>
            </a:pPr>
            <a:r>
              <a:rPr lang="en-US" dirty="0"/>
              <a:t>The difference in the standard errors of the standard estimator      and augmented estimator       can be described as follows:</a:t>
            </a:r>
          </a:p>
          <a:p>
            <a:pPr marL="235744" indent="-235744">
              <a:buFont typeface="Arial" panose="020B0604020202020204" pitchFamily="34" charset="0"/>
              <a:buChar char="•"/>
            </a:pPr>
            <a:endParaRPr lang="en-US" dirty="0"/>
          </a:p>
          <a:p>
            <a:pPr marL="235744" indent="-235744">
              <a:buFont typeface="Arial" panose="020B0604020202020204" pitchFamily="34" charset="0"/>
              <a:buChar char="•"/>
            </a:pPr>
            <a:endParaRPr lang="en-US" dirty="0"/>
          </a:p>
          <a:p>
            <a:pPr marL="235744" indent="-235744">
              <a:buFont typeface="Arial" panose="020B0604020202020204" pitchFamily="34" charset="0"/>
              <a:buChar char="•"/>
            </a:pPr>
            <a:endParaRPr lang="en-US" dirty="0"/>
          </a:p>
          <a:p>
            <a:pPr marL="235744" indent="-235744">
              <a:buFont typeface="Arial" panose="020B0604020202020204" pitchFamily="34" charset="0"/>
              <a:buChar char="•"/>
            </a:pPr>
            <a:endParaRPr lang="en-US" dirty="0"/>
          </a:p>
          <a:p>
            <a:pPr marL="235744" indent="-235744">
              <a:buFont typeface="Arial" panose="020B0604020202020204" pitchFamily="34" charset="0"/>
              <a:buChar char="•"/>
            </a:pPr>
            <a:r>
              <a:rPr lang="en-US" dirty="0"/>
              <a:t>and vector              can be decomposed into a sum of two orthogonal components   and    such that </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127</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5" name="Picture 4">
            <a:extLst>
              <a:ext uri="{FF2B5EF4-FFF2-40B4-BE49-F238E27FC236}">
                <a16:creationId xmlns:a16="http://schemas.microsoft.com/office/drawing/2014/main" id="{1331D354-10D1-43DF-8E25-6B666C536DDE}"/>
              </a:ext>
            </a:extLst>
          </p:cNvPr>
          <p:cNvPicPr>
            <a:picLocks noChangeAspect="1"/>
          </p:cNvPicPr>
          <p:nvPr/>
        </p:nvPicPr>
        <p:blipFill>
          <a:blip r:embed="rId3"/>
          <a:stretch>
            <a:fillRect/>
          </a:stretch>
        </p:blipFill>
        <p:spPr>
          <a:xfrm>
            <a:off x="5749420" y="3528522"/>
            <a:ext cx="216339" cy="195735"/>
          </a:xfrm>
          <a:prstGeom prst="rect">
            <a:avLst/>
          </a:prstGeom>
        </p:spPr>
      </p:pic>
      <p:pic>
        <p:nvPicPr>
          <p:cNvPr id="8" name="Picture 7">
            <a:extLst>
              <a:ext uri="{FF2B5EF4-FFF2-40B4-BE49-F238E27FC236}">
                <a16:creationId xmlns:a16="http://schemas.microsoft.com/office/drawing/2014/main" id="{25369F3B-B0C3-4603-838C-7B674A6D2504}"/>
              </a:ext>
            </a:extLst>
          </p:cNvPr>
          <p:cNvPicPr>
            <a:picLocks noChangeAspect="1"/>
          </p:cNvPicPr>
          <p:nvPr/>
        </p:nvPicPr>
        <p:blipFill rotWithShape="1">
          <a:blip r:embed="rId4"/>
          <a:srcRect t="5128"/>
          <a:stretch/>
        </p:blipFill>
        <p:spPr>
          <a:xfrm>
            <a:off x="2939740" y="3709152"/>
            <a:ext cx="253927" cy="195735"/>
          </a:xfrm>
          <a:prstGeom prst="rect">
            <a:avLst/>
          </a:prstGeom>
        </p:spPr>
      </p:pic>
      <p:pic>
        <p:nvPicPr>
          <p:cNvPr id="14" name="Picture 13">
            <a:extLst>
              <a:ext uri="{FF2B5EF4-FFF2-40B4-BE49-F238E27FC236}">
                <a16:creationId xmlns:a16="http://schemas.microsoft.com/office/drawing/2014/main" id="{58E2D97B-B3CB-4BE6-8776-C7B8F487670A}"/>
              </a:ext>
            </a:extLst>
          </p:cNvPr>
          <p:cNvPicPr>
            <a:picLocks noChangeAspect="1"/>
          </p:cNvPicPr>
          <p:nvPr/>
        </p:nvPicPr>
        <p:blipFill>
          <a:blip r:embed="rId5"/>
          <a:stretch>
            <a:fillRect/>
          </a:stretch>
        </p:blipFill>
        <p:spPr>
          <a:xfrm>
            <a:off x="1473277" y="4105342"/>
            <a:ext cx="2932925" cy="264909"/>
          </a:xfrm>
          <a:prstGeom prst="rect">
            <a:avLst/>
          </a:prstGeom>
        </p:spPr>
      </p:pic>
      <p:pic>
        <p:nvPicPr>
          <p:cNvPr id="17" name="Picture 16">
            <a:extLst>
              <a:ext uri="{FF2B5EF4-FFF2-40B4-BE49-F238E27FC236}">
                <a16:creationId xmlns:a16="http://schemas.microsoft.com/office/drawing/2014/main" id="{C85007A7-CE22-4E1A-82B1-BD7FE35DB9FD}"/>
              </a:ext>
            </a:extLst>
          </p:cNvPr>
          <p:cNvPicPr>
            <a:picLocks noChangeAspect="1"/>
          </p:cNvPicPr>
          <p:nvPr/>
        </p:nvPicPr>
        <p:blipFill>
          <a:blip r:embed="rId6"/>
          <a:stretch>
            <a:fillRect/>
          </a:stretch>
        </p:blipFill>
        <p:spPr>
          <a:xfrm>
            <a:off x="1473277" y="4570707"/>
            <a:ext cx="2629044" cy="266625"/>
          </a:xfrm>
          <a:prstGeom prst="rect">
            <a:avLst/>
          </a:prstGeom>
        </p:spPr>
      </p:pic>
      <p:pic>
        <p:nvPicPr>
          <p:cNvPr id="19" name="Picture 18">
            <a:extLst>
              <a:ext uri="{FF2B5EF4-FFF2-40B4-BE49-F238E27FC236}">
                <a16:creationId xmlns:a16="http://schemas.microsoft.com/office/drawing/2014/main" id="{F9F5A0EA-C0BF-4B6C-B1F6-C2B28F2BAAF7}"/>
              </a:ext>
            </a:extLst>
          </p:cNvPr>
          <p:cNvPicPr>
            <a:picLocks noChangeAspect="1"/>
          </p:cNvPicPr>
          <p:nvPr/>
        </p:nvPicPr>
        <p:blipFill>
          <a:blip r:embed="rId7"/>
          <a:stretch>
            <a:fillRect/>
          </a:stretch>
        </p:blipFill>
        <p:spPr>
          <a:xfrm>
            <a:off x="2218942" y="5099369"/>
            <a:ext cx="512958" cy="199483"/>
          </a:xfrm>
          <a:prstGeom prst="rect">
            <a:avLst/>
          </a:prstGeom>
        </p:spPr>
      </p:pic>
      <p:pic>
        <p:nvPicPr>
          <p:cNvPr id="21" name="Picture 20">
            <a:extLst>
              <a:ext uri="{FF2B5EF4-FFF2-40B4-BE49-F238E27FC236}">
                <a16:creationId xmlns:a16="http://schemas.microsoft.com/office/drawing/2014/main" id="{2A9796CB-A865-4339-A626-34E5DB69DBDF}"/>
              </a:ext>
            </a:extLst>
          </p:cNvPr>
          <p:cNvPicPr>
            <a:picLocks noChangeAspect="1"/>
          </p:cNvPicPr>
          <p:nvPr/>
        </p:nvPicPr>
        <p:blipFill>
          <a:blip r:embed="rId8"/>
          <a:stretch>
            <a:fillRect/>
          </a:stretch>
        </p:blipFill>
        <p:spPr>
          <a:xfrm>
            <a:off x="3545912" y="5272293"/>
            <a:ext cx="1151897" cy="234284"/>
          </a:xfrm>
          <a:prstGeom prst="rect">
            <a:avLst/>
          </a:prstGeom>
        </p:spPr>
      </p:pic>
      <p:pic>
        <p:nvPicPr>
          <p:cNvPr id="23" name="Picture 22">
            <a:extLst>
              <a:ext uri="{FF2B5EF4-FFF2-40B4-BE49-F238E27FC236}">
                <a16:creationId xmlns:a16="http://schemas.microsoft.com/office/drawing/2014/main" id="{1A9DA14B-85D5-49D1-A64C-7D4252E2F658}"/>
              </a:ext>
            </a:extLst>
          </p:cNvPr>
          <p:cNvPicPr>
            <a:picLocks noChangeAspect="1"/>
          </p:cNvPicPr>
          <p:nvPr/>
        </p:nvPicPr>
        <p:blipFill>
          <a:blip r:embed="rId9"/>
          <a:stretch>
            <a:fillRect/>
          </a:stretch>
        </p:blipFill>
        <p:spPr>
          <a:xfrm>
            <a:off x="2266989" y="5308248"/>
            <a:ext cx="114353" cy="144446"/>
          </a:xfrm>
          <a:prstGeom prst="rect">
            <a:avLst/>
          </a:prstGeom>
        </p:spPr>
      </p:pic>
      <p:pic>
        <p:nvPicPr>
          <p:cNvPr id="25" name="Picture 24">
            <a:extLst>
              <a:ext uri="{FF2B5EF4-FFF2-40B4-BE49-F238E27FC236}">
                <a16:creationId xmlns:a16="http://schemas.microsoft.com/office/drawing/2014/main" id="{8E40CF40-D288-46E5-AE5E-3C454F21B6CE}"/>
              </a:ext>
            </a:extLst>
          </p:cNvPr>
          <p:cNvPicPr>
            <a:picLocks noChangeAspect="1"/>
          </p:cNvPicPr>
          <p:nvPr/>
        </p:nvPicPr>
        <p:blipFill>
          <a:blip r:embed="rId10"/>
          <a:stretch>
            <a:fillRect/>
          </a:stretch>
        </p:blipFill>
        <p:spPr>
          <a:xfrm>
            <a:off x="2677526" y="5322077"/>
            <a:ext cx="133367" cy="133367"/>
          </a:xfrm>
          <a:prstGeom prst="rect">
            <a:avLst/>
          </a:prstGeom>
        </p:spPr>
      </p:pic>
    </p:spTree>
    <p:extLst>
      <p:ext uri="{BB962C8B-B14F-4D97-AF65-F5344CB8AC3E}">
        <p14:creationId xmlns:p14="http://schemas.microsoft.com/office/powerpoint/2010/main" val="16694783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005304"/>
            <a:ext cx="4217194" cy="994052"/>
          </a:xfrm>
        </p:spPr>
        <p:txBody>
          <a:bodyPr/>
          <a:lstStyle/>
          <a:p>
            <a:r>
              <a:rPr lang="en-US" dirty="0"/>
              <a:t>Corollary to Theorem 1</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128</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7" name="Picture 6">
            <a:extLst>
              <a:ext uri="{FF2B5EF4-FFF2-40B4-BE49-F238E27FC236}">
                <a16:creationId xmlns:a16="http://schemas.microsoft.com/office/drawing/2014/main" id="{1E43E844-0AE4-4409-8C09-5E5CB3CE76C7}"/>
              </a:ext>
            </a:extLst>
          </p:cNvPr>
          <p:cNvPicPr>
            <a:picLocks noChangeAspect="1"/>
          </p:cNvPicPr>
          <p:nvPr/>
        </p:nvPicPr>
        <p:blipFill rotWithShape="1">
          <a:blip r:embed="rId3"/>
          <a:srcRect r="2490"/>
          <a:stretch/>
        </p:blipFill>
        <p:spPr>
          <a:xfrm>
            <a:off x="1123712" y="3245685"/>
            <a:ext cx="4980608" cy="2726769"/>
          </a:xfrm>
          <a:prstGeom prst="rect">
            <a:avLst/>
          </a:prstGeom>
        </p:spPr>
      </p:pic>
    </p:spTree>
    <p:extLst>
      <p:ext uri="{BB962C8B-B14F-4D97-AF65-F5344CB8AC3E}">
        <p14:creationId xmlns:p14="http://schemas.microsoft.com/office/powerpoint/2010/main" val="6891548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715501"/>
            <a:ext cx="4217194" cy="994052"/>
          </a:xfrm>
        </p:spPr>
        <p:txBody>
          <a:bodyPr/>
          <a:lstStyle/>
          <a:p>
            <a:r>
              <a:rPr lang="en-US" dirty="0"/>
              <a:t>Model complexity</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129</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4" name="Picture 3">
            <a:extLst>
              <a:ext uri="{FF2B5EF4-FFF2-40B4-BE49-F238E27FC236}">
                <a16:creationId xmlns:a16="http://schemas.microsoft.com/office/drawing/2014/main" id="{55BA2D2D-EB21-41F7-882B-AF2069483538}"/>
              </a:ext>
            </a:extLst>
          </p:cNvPr>
          <p:cNvPicPr>
            <a:picLocks noChangeAspect="1"/>
          </p:cNvPicPr>
          <p:nvPr/>
        </p:nvPicPr>
        <p:blipFill>
          <a:blip r:embed="rId3"/>
          <a:stretch>
            <a:fillRect/>
          </a:stretch>
        </p:blipFill>
        <p:spPr>
          <a:xfrm>
            <a:off x="1123712" y="4062847"/>
            <a:ext cx="4824889" cy="1170861"/>
          </a:xfrm>
          <a:prstGeom prst="rect">
            <a:avLst/>
          </a:prstGeom>
        </p:spPr>
      </p:pic>
    </p:spTree>
    <p:extLst>
      <p:ext uri="{BB962C8B-B14F-4D97-AF65-F5344CB8AC3E}">
        <p14:creationId xmlns:p14="http://schemas.microsoft.com/office/powerpoint/2010/main" val="2691657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Statistical Detection Methods</a:t>
            </a:r>
          </a:p>
        </p:txBody>
      </p:sp>
      <p:sp>
        <p:nvSpPr>
          <p:cNvPr id="3" name="Content Placeholder 2"/>
          <p:cNvSpPr>
            <a:spLocks noGrp="1"/>
          </p:cNvSpPr>
          <p:nvPr>
            <p:ph idx="1"/>
          </p:nvPr>
        </p:nvSpPr>
        <p:spPr>
          <a:xfrm>
            <a:off x="276673" y="2090803"/>
            <a:ext cx="9584265" cy="1867405"/>
          </a:xfrm>
        </p:spPr>
        <p:txBody>
          <a:bodyPr/>
          <a:lstStyle/>
          <a:p>
            <a:r>
              <a:rPr lang="en-US" dirty="0">
                <a:hlinkClick r:id="rId3"/>
              </a:rPr>
              <a:t>Grosse (2017) On the (Statistical) Detection of Adversarial Examples</a:t>
            </a:r>
            <a:endParaRPr lang="en-US" dirty="0"/>
          </a:p>
          <a:p>
            <a:r>
              <a:rPr lang="en-US" dirty="0"/>
              <a:t>This method uses a statistical test – </a:t>
            </a:r>
            <a:r>
              <a:rPr lang="en-US" dirty="0">
                <a:solidFill>
                  <a:srgbClr val="FF0000"/>
                </a:solidFill>
              </a:rPr>
              <a:t>Maximum Mean Discrepancy (MMD) </a:t>
            </a:r>
            <a:r>
              <a:rPr lang="en-US" dirty="0"/>
              <a:t>to find out whether two </a:t>
            </a:r>
            <a:r>
              <a:rPr lang="en-US" dirty="0" smtClean="0"/>
              <a:t>groups </a:t>
            </a:r>
            <a:r>
              <a:rPr lang="en-US" dirty="0"/>
              <a:t>of input samples are drawn from the same distribution</a:t>
            </a:r>
          </a:p>
          <a:p>
            <a:pPr lvl="1"/>
            <a:r>
              <a:rPr lang="en-US" dirty="0"/>
              <a:t>Hypothesis: there is a statistical difference between the means of the distributions of adversarial examples and clean examples</a:t>
            </a:r>
          </a:p>
          <a:p>
            <a:endParaRPr lang="en-US" dirty="0"/>
          </a:p>
        </p:txBody>
      </p:sp>
      <p:sp>
        <p:nvSpPr>
          <p:cNvPr id="4" name="Content Placeholder 3"/>
          <p:cNvSpPr>
            <a:spLocks noGrp="1"/>
          </p:cNvSpPr>
          <p:nvPr>
            <p:ph idx="10"/>
          </p:nvPr>
        </p:nvSpPr>
        <p:spPr/>
        <p:txBody>
          <a:bodyPr/>
          <a:lstStyle/>
          <a:p>
            <a:r>
              <a:rPr lang="en-US" dirty="0"/>
              <a:t>Adversarial Examples Detection – Statistical Methods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965304" y="3888432"/>
            <a:ext cx="3942701" cy="3310136"/>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3" y="3742184"/>
                <a:ext cx="5472607" cy="3600400"/>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I.e., adversarial examples are </a:t>
                </a:r>
                <a:r>
                  <a:rPr lang="en-US" dirty="0">
                    <a:solidFill>
                      <a:srgbClr val="FF0000"/>
                    </a:solidFill>
                  </a:rPr>
                  <a:t>statistical outliers</a:t>
                </a:r>
                <a:r>
                  <a:rPr lang="en-US" dirty="0"/>
                  <a:t>, since they are not drawn from the same distribution as clean inputs</a:t>
                </a:r>
              </a:p>
              <a:p>
                <a:r>
                  <a:rPr lang="en-US" dirty="0"/>
                  <a:t>Experimental results shown in the table</a:t>
                </a:r>
              </a:p>
              <a:p>
                <a:pPr lvl="1"/>
                <a:r>
                  <a:rPr lang="en-US" dirty="0"/>
                  <a:t>Adversarial examples with larger amount of perturbation can be identified with MMD</a:t>
                </a:r>
              </a:p>
              <a:p>
                <a:pPr lvl="1"/>
                <a:r>
                  <a:rPr lang="en-US" dirty="0"/>
                  <a:t>Examples with small </a:t>
                </a:r>
                <a14:m>
                  <m:oMath xmlns:m="http://schemas.openxmlformats.org/officeDocument/2006/math">
                    <m:r>
                      <a:rPr lang="en-US" i="1" smtClean="0">
                        <a:latin typeface="Cambria Math" panose="02040503050406030204" pitchFamily="18" charset="0"/>
                        <a:ea typeface="Cambria Math" panose="02040503050406030204" pitchFamily="18" charset="0"/>
                      </a:rPr>
                      <m:t>𝜖</m:t>
                    </m:r>
                  </m:oMath>
                </a14:m>
                <a:r>
                  <a:rPr lang="en-US" dirty="0"/>
                  <a:t>-value perturbations are less likely to be detected (low MMD)</a:t>
                </a:r>
              </a:p>
              <a:p>
                <a:pPr lvl="1"/>
                <a:r>
                  <a:rPr lang="en-US" dirty="0"/>
                  <a:t>Attacks like JSMA that are based on minimizing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0</m:t>
                        </m:r>
                      </m:sub>
                    </m:sSub>
                  </m:oMath>
                </a14:m>
                <a:r>
                  <a:rPr lang="en-US" dirty="0"/>
                  <a:t> norm (perturb </a:t>
                </a:r>
                <a:r>
                  <a:rPr lang="en-US" dirty="0" smtClean="0"/>
                  <a:t>few </a:t>
                </a:r>
                <a:r>
                  <a:rPr lang="en-US" dirty="0"/>
                  <a:t>pixels) are </a:t>
                </a:r>
                <a:r>
                  <a:rPr lang="en-US" dirty="0" smtClean="0"/>
                  <a:t>also more </a:t>
                </a:r>
                <a:r>
                  <a:rPr lang="en-US" dirty="0"/>
                  <a:t>difficult for detection</a:t>
                </a:r>
              </a:p>
              <a:p>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3742184"/>
                <a:ext cx="5472607" cy="3600400"/>
              </a:xfrm>
              <a:prstGeom prst="rect">
                <a:avLst/>
              </a:prstGeom>
              <a:blipFill>
                <a:blip r:embed="rId6"/>
                <a:stretch>
                  <a:fillRect l="-1225" t="-1017"/>
                </a:stretch>
              </a:blipFill>
            </p:spPr>
            <p:txBody>
              <a:bodyPr/>
              <a:lstStyle/>
              <a:p>
                <a:r>
                  <a:rPr lang="en-US">
                    <a:noFill/>
                  </a:rPr>
                  <a:t> </a:t>
                </a:r>
              </a:p>
            </p:txBody>
          </p:sp>
        </mc:Fallback>
      </mc:AlternateContent>
    </p:spTree>
    <p:extLst>
      <p:ext uri="{BB962C8B-B14F-4D97-AF65-F5344CB8AC3E}">
        <p14:creationId xmlns:p14="http://schemas.microsoft.com/office/powerpoint/2010/main" val="308850867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5280660" y="2830068"/>
            <a:ext cx="4457000" cy="1415313"/>
          </a:xfrm>
        </p:spPr>
        <p:txBody>
          <a:bodyPr/>
          <a:lstStyle/>
          <a:p>
            <a:r>
              <a:rPr lang="en-US" dirty="0"/>
              <a:t>Robust self-Training</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5280660" y="4302835"/>
            <a:ext cx="3448145" cy="301228"/>
          </a:xfrm>
        </p:spPr>
        <p:txBody>
          <a:bodyPr/>
          <a:lstStyle/>
          <a:p>
            <a:r>
              <a:rPr lang="en-US" dirty="0"/>
              <a:t>The Heart of the Paper</a:t>
            </a:r>
          </a:p>
        </p:txBody>
      </p:sp>
    </p:spTree>
    <p:extLst>
      <p:ext uri="{BB962C8B-B14F-4D97-AF65-F5344CB8AC3E}">
        <p14:creationId xmlns:p14="http://schemas.microsoft.com/office/powerpoint/2010/main" val="341899812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2CD4-732A-43E4-BCB9-CBA2055E0AC6}"/>
              </a:ext>
            </a:extLst>
          </p:cNvPr>
          <p:cNvSpPr>
            <a:spLocks noGrp="1"/>
          </p:cNvSpPr>
          <p:nvPr>
            <p:ph type="title"/>
          </p:nvPr>
        </p:nvSpPr>
        <p:spPr>
          <a:xfrm>
            <a:off x="3842623" y="2898162"/>
            <a:ext cx="5524262" cy="607000"/>
          </a:xfrm>
        </p:spPr>
        <p:txBody>
          <a:bodyPr/>
          <a:lstStyle/>
          <a:p>
            <a:r>
              <a:rPr lang="en-US" dirty="0"/>
              <a:t>General formulation of RST​</a:t>
            </a:r>
          </a:p>
        </p:txBody>
      </p:sp>
      <p:sp>
        <p:nvSpPr>
          <p:cNvPr id="6" name="Slide Number Placeholder 5">
            <a:extLst>
              <a:ext uri="{FF2B5EF4-FFF2-40B4-BE49-F238E27FC236}">
                <a16:creationId xmlns:a16="http://schemas.microsoft.com/office/drawing/2014/main" id="{F2A39FA3-9AE3-4689-A469-B7D2DFCCC2D9}"/>
              </a:ext>
            </a:extLst>
          </p:cNvPr>
          <p:cNvSpPr>
            <a:spLocks noGrp="1"/>
          </p:cNvSpPr>
          <p:nvPr>
            <p:ph type="sldNum" sz="quarter" idx="12"/>
          </p:nvPr>
        </p:nvSpPr>
        <p:spPr>
          <a:xfrm>
            <a:off x="7968139" y="6301264"/>
            <a:ext cx="1398746"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131</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 name="Picture 9">
            <a:extLst>
              <a:ext uri="{FF2B5EF4-FFF2-40B4-BE49-F238E27FC236}">
                <a16:creationId xmlns:a16="http://schemas.microsoft.com/office/drawing/2014/main" id="{72DBCBF3-ADFB-4DB6-B6F0-EE9E5D07DA99}"/>
              </a:ext>
            </a:extLst>
          </p:cNvPr>
          <p:cNvPicPr>
            <a:picLocks noChangeAspect="1"/>
          </p:cNvPicPr>
          <p:nvPr/>
        </p:nvPicPr>
        <p:blipFill>
          <a:blip r:embed="rId3"/>
          <a:stretch>
            <a:fillRect/>
          </a:stretch>
        </p:blipFill>
        <p:spPr>
          <a:xfrm>
            <a:off x="3842623" y="4061698"/>
            <a:ext cx="4989909" cy="2239566"/>
          </a:xfrm>
          <a:prstGeom prst="rect">
            <a:avLst/>
          </a:prstGeom>
        </p:spPr>
      </p:pic>
    </p:spTree>
    <p:extLst>
      <p:ext uri="{BB962C8B-B14F-4D97-AF65-F5344CB8AC3E}">
        <p14:creationId xmlns:p14="http://schemas.microsoft.com/office/powerpoint/2010/main" val="180132790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762301-F83A-4BEA-9D11-E6C99FB574A8}"/>
              </a:ext>
            </a:extLst>
          </p:cNvPr>
          <p:cNvSpPr>
            <a:spLocks noGrp="1"/>
          </p:cNvSpPr>
          <p:nvPr>
            <p:ph type="title"/>
          </p:nvPr>
        </p:nvSpPr>
        <p:spPr>
          <a:xfrm>
            <a:off x="691515" y="1358504"/>
            <a:ext cx="8675370" cy="1093589"/>
          </a:xfrm>
        </p:spPr>
        <p:txBody>
          <a:bodyPr/>
          <a:lstStyle/>
          <a:p>
            <a:r>
              <a:rPr lang="en-US" dirty="0"/>
              <a:t>RST estimator minimizes four separate losses</a:t>
            </a:r>
          </a:p>
        </p:txBody>
      </p:sp>
      <p:sp>
        <p:nvSpPr>
          <p:cNvPr id="8" name="Slide Number Placeholder 7">
            <a:extLst>
              <a:ext uri="{FF2B5EF4-FFF2-40B4-BE49-F238E27FC236}">
                <a16:creationId xmlns:a16="http://schemas.microsoft.com/office/drawing/2014/main" id="{92908AF9-2A07-4B50-BC13-471792106EC8}"/>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132</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9" name="Picture 8">
            <a:extLst>
              <a:ext uri="{FF2B5EF4-FFF2-40B4-BE49-F238E27FC236}">
                <a16:creationId xmlns:a16="http://schemas.microsoft.com/office/drawing/2014/main" id="{8FBD9CF8-E165-4620-979D-1479EE5FA803}"/>
              </a:ext>
            </a:extLst>
          </p:cNvPr>
          <p:cNvPicPr>
            <a:picLocks noChangeAspect="1"/>
          </p:cNvPicPr>
          <p:nvPr/>
        </p:nvPicPr>
        <p:blipFill>
          <a:blip r:embed="rId3"/>
          <a:stretch>
            <a:fillRect/>
          </a:stretch>
        </p:blipFill>
        <p:spPr>
          <a:xfrm>
            <a:off x="1120104" y="2708443"/>
            <a:ext cx="3261122" cy="1508760"/>
          </a:xfrm>
          <a:prstGeom prst="rect">
            <a:avLst/>
          </a:prstGeom>
        </p:spPr>
      </p:pic>
      <p:pic>
        <p:nvPicPr>
          <p:cNvPr id="11" name="Picture 10">
            <a:extLst>
              <a:ext uri="{FF2B5EF4-FFF2-40B4-BE49-F238E27FC236}">
                <a16:creationId xmlns:a16="http://schemas.microsoft.com/office/drawing/2014/main" id="{F7F99352-AE15-4265-AA1D-E307BC096B26}"/>
              </a:ext>
            </a:extLst>
          </p:cNvPr>
          <p:cNvPicPr>
            <a:picLocks noChangeAspect="1"/>
          </p:cNvPicPr>
          <p:nvPr/>
        </p:nvPicPr>
        <p:blipFill>
          <a:blip r:embed="rId4"/>
          <a:stretch>
            <a:fillRect/>
          </a:stretch>
        </p:blipFill>
        <p:spPr>
          <a:xfrm>
            <a:off x="4938832" y="2708444"/>
            <a:ext cx="4329827" cy="1406604"/>
          </a:xfrm>
          <a:prstGeom prst="rect">
            <a:avLst/>
          </a:prstGeom>
        </p:spPr>
      </p:pic>
      <p:pic>
        <p:nvPicPr>
          <p:cNvPr id="13" name="Picture 12">
            <a:extLst>
              <a:ext uri="{FF2B5EF4-FFF2-40B4-BE49-F238E27FC236}">
                <a16:creationId xmlns:a16="http://schemas.microsoft.com/office/drawing/2014/main" id="{9C5FE8FD-9E0F-4C84-9472-C6FDF10F3480}"/>
              </a:ext>
            </a:extLst>
          </p:cNvPr>
          <p:cNvPicPr>
            <a:picLocks noChangeAspect="1"/>
          </p:cNvPicPr>
          <p:nvPr/>
        </p:nvPicPr>
        <p:blipFill rotWithShape="1">
          <a:blip r:embed="rId5"/>
          <a:srcRect t="26471"/>
          <a:stretch/>
        </p:blipFill>
        <p:spPr>
          <a:xfrm>
            <a:off x="2400657" y="4371398"/>
            <a:ext cx="5257086" cy="1929866"/>
          </a:xfrm>
          <a:prstGeom prst="rect">
            <a:avLst/>
          </a:prstGeom>
        </p:spPr>
      </p:pic>
      <p:pic>
        <p:nvPicPr>
          <p:cNvPr id="15" name="Picture 14">
            <a:extLst>
              <a:ext uri="{FF2B5EF4-FFF2-40B4-BE49-F238E27FC236}">
                <a16:creationId xmlns:a16="http://schemas.microsoft.com/office/drawing/2014/main" id="{D219EB5B-519C-408A-84FA-009DA84BBE10}"/>
              </a:ext>
            </a:extLst>
          </p:cNvPr>
          <p:cNvPicPr>
            <a:picLocks noChangeAspect="1"/>
          </p:cNvPicPr>
          <p:nvPr/>
        </p:nvPicPr>
        <p:blipFill>
          <a:blip r:embed="rId6"/>
          <a:stretch>
            <a:fillRect/>
          </a:stretch>
        </p:blipFill>
        <p:spPr>
          <a:xfrm>
            <a:off x="2211421" y="2310647"/>
            <a:ext cx="840819" cy="243602"/>
          </a:xfrm>
          <a:prstGeom prst="rect">
            <a:avLst/>
          </a:prstGeom>
        </p:spPr>
      </p:pic>
      <p:pic>
        <p:nvPicPr>
          <p:cNvPr id="17" name="Picture 16">
            <a:extLst>
              <a:ext uri="{FF2B5EF4-FFF2-40B4-BE49-F238E27FC236}">
                <a16:creationId xmlns:a16="http://schemas.microsoft.com/office/drawing/2014/main" id="{6C2E7475-A189-4E48-815A-3A0A87977AEB}"/>
              </a:ext>
            </a:extLst>
          </p:cNvPr>
          <p:cNvPicPr>
            <a:picLocks noChangeAspect="1"/>
          </p:cNvPicPr>
          <p:nvPr/>
        </p:nvPicPr>
        <p:blipFill>
          <a:blip r:embed="rId7"/>
          <a:stretch>
            <a:fillRect/>
          </a:stretch>
        </p:blipFill>
        <p:spPr>
          <a:xfrm>
            <a:off x="6569391" y="2310646"/>
            <a:ext cx="534353" cy="243602"/>
          </a:xfrm>
          <a:prstGeom prst="rect">
            <a:avLst/>
          </a:prstGeom>
        </p:spPr>
      </p:pic>
    </p:spTree>
    <p:extLst>
      <p:ext uri="{BB962C8B-B14F-4D97-AF65-F5344CB8AC3E}">
        <p14:creationId xmlns:p14="http://schemas.microsoft.com/office/powerpoint/2010/main" val="75492799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691515" y="1358504"/>
            <a:ext cx="8675370" cy="1093589"/>
          </a:xfrm>
        </p:spPr>
        <p:txBody>
          <a:bodyPr/>
          <a:lstStyle/>
          <a:p>
            <a:r>
              <a:rPr lang="en-US" dirty="0"/>
              <a:t>Four components of RST linear Regression</a:t>
            </a:r>
          </a:p>
        </p:txBody>
      </p:sp>
      <p:sp>
        <p:nvSpPr>
          <p:cNvPr id="11" name="Slide Number Placeholder 10">
            <a:extLst>
              <a:ext uri="{FF2B5EF4-FFF2-40B4-BE49-F238E27FC236}">
                <a16:creationId xmlns:a16="http://schemas.microsoft.com/office/drawing/2014/main" id="{6D5843A7-CBF3-441B-919C-8467B2BB19B5}"/>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133</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2" name="TextBox 11">
            <a:extLst>
              <a:ext uri="{FF2B5EF4-FFF2-40B4-BE49-F238E27FC236}">
                <a16:creationId xmlns:a16="http://schemas.microsoft.com/office/drawing/2014/main" id="{6F0ECACB-0F16-428D-A08A-7EB272BAE5AF}"/>
              </a:ext>
            </a:extLst>
          </p:cNvPr>
          <p:cNvSpPr txBox="1"/>
          <p:nvPr/>
        </p:nvSpPr>
        <p:spPr>
          <a:xfrm>
            <a:off x="2421905" y="4853945"/>
            <a:ext cx="5214588" cy="1463478"/>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The four components of the Robust Standard Training (RST) loss in the special case of linear regression. Green cells are hard constraints where the optimal true parameter </a:t>
            </a:r>
            <a:r>
              <a:rPr kumimoji="0" lang="el-GR" sz="1485" b="0" i="0" u="none" strike="noStrike" kern="1200" cap="none" spc="0" normalizeH="0" baseline="0" noProof="0" dirty="0">
                <a:ln>
                  <a:noFill/>
                </a:ln>
                <a:solidFill>
                  <a:prstClr val="black"/>
                </a:solidFill>
                <a:effectLst/>
                <a:uLnTx/>
                <a:uFillTx/>
                <a:latin typeface="Tenorite"/>
                <a:ea typeface="+mn-ea"/>
                <a:cs typeface="+mn-cs"/>
              </a:rPr>
              <a:t>θ</a:t>
            </a:r>
            <a:r>
              <a:rPr kumimoji="0" lang="en-US" sz="1485" b="0" i="0" u="none" strike="noStrike" kern="1200" cap="none" spc="0" normalizeH="0" baseline="0" noProof="0" dirty="0">
                <a:ln>
                  <a:noFill/>
                </a:ln>
                <a:solidFill>
                  <a:prstClr val="black"/>
                </a:solidFill>
                <a:effectLst/>
                <a:uLnTx/>
                <a:uFillTx/>
                <a:latin typeface="Tenorite"/>
                <a:ea typeface="+mn-ea"/>
                <a:cs typeface="+mn-cs"/>
              </a:rPr>
              <a:t>* obtains zero loss. The orange cell contains the soft constraint that is minimized while satisfying hard constraints to obtain the final linear RST estimator.</a:t>
            </a:r>
          </a:p>
        </p:txBody>
      </p:sp>
      <p:pic>
        <p:nvPicPr>
          <p:cNvPr id="4" name="Picture 3">
            <a:extLst>
              <a:ext uri="{FF2B5EF4-FFF2-40B4-BE49-F238E27FC236}">
                <a16:creationId xmlns:a16="http://schemas.microsoft.com/office/drawing/2014/main" id="{CAAB87D1-6957-4F4A-BCA1-7922C50699C1}"/>
              </a:ext>
            </a:extLst>
          </p:cNvPr>
          <p:cNvPicPr>
            <a:picLocks noChangeAspect="1"/>
          </p:cNvPicPr>
          <p:nvPr/>
        </p:nvPicPr>
        <p:blipFill rotWithShape="1">
          <a:blip r:embed="rId3"/>
          <a:srcRect l="461" t="1241" r="740" b="1241"/>
          <a:stretch/>
        </p:blipFill>
        <p:spPr>
          <a:xfrm>
            <a:off x="2229951" y="2452093"/>
            <a:ext cx="5598495" cy="2100624"/>
          </a:xfrm>
          <a:prstGeom prst="rect">
            <a:avLst/>
          </a:prstGeom>
        </p:spPr>
      </p:pic>
    </p:spTree>
    <p:extLst>
      <p:ext uri="{BB962C8B-B14F-4D97-AF65-F5344CB8AC3E}">
        <p14:creationId xmlns:p14="http://schemas.microsoft.com/office/powerpoint/2010/main" val="742362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123712" y="2436377"/>
            <a:ext cx="4217194" cy="994052"/>
          </a:xfrm>
        </p:spPr>
        <p:txBody>
          <a:bodyPr/>
          <a:lstStyle/>
          <a:p>
            <a:r>
              <a:rPr lang="en-US" dirty="0"/>
              <a:t>Theorem 2</a:t>
            </a:r>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134</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10" name="Picture 9">
            <a:extLst>
              <a:ext uri="{FF2B5EF4-FFF2-40B4-BE49-F238E27FC236}">
                <a16:creationId xmlns:a16="http://schemas.microsoft.com/office/drawing/2014/main" id="{DAE0C257-183A-43BE-B78D-1BA3B5A35533}"/>
              </a:ext>
            </a:extLst>
          </p:cNvPr>
          <p:cNvPicPr>
            <a:picLocks noChangeAspect="1"/>
          </p:cNvPicPr>
          <p:nvPr/>
        </p:nvPicPr>
        <p:blipFill>
          <a:blip r:embed="rId3"/>
          <a:stretch>
            <a:fillRect/>
          </a:stretch>
        </p:blipFill>
        <p:spPr>
          <a:xfrm>
            <a:off x="1123712" y="3638668"/>
            <a:ext cx="5013484" cy="1697355"/>
          </a:xfrm>
          <a:prstGeom prst="rect">
            <a:avLst/>
          </a:prstGeom>
        </p:spPr>
      </p:pic>
    </p:spTree>
    <p:extLst>
      <p:ext uri="{BB962C8B-B14F-4D97-AF65-F5344CB8AC3E}">
        <p14:creationId xmlns:p14="http://schemas.microsoft.com/office/powerpoint/2010/main" val="10453026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A0637-CCAA-425E-A57A-6205AFDC8B8C}"/>
              </a:ext>
            </a:extLst>
          </p:cNvPr>
          <p:cNvSpPr>
            <a:spLocks noGrp="1"/>
          </p:cNvSpPr>
          <p:nvPr>
            <p:ph type="title"/>
          </p:nvPr>
        </p:nvSpPr>
        <p:spPr>
          <a:xfrm>
            <a:off x="777626" y="1982569"/>
            <a:ext cx="8503146" cy="1093589"/>
          </a:xfrm>
        </p:spPr>
        <p:txBody>
          <a:bodyPr/>
          <a:lstStyle/>
          <a:p>
            <a:r>
              <a:rPr lang="en-US" dirty="0"/>
              <a:t>Generalization of how robust self-training works</a:t>
            </a:r>
          </a:p>
        </p:txBody>
      </p:sp>
      <p:sp>
        <p:nvSpPr>
          <p:cNvPr id="4" name="Content Placeholder 3">
            <a:extLst>
              <a:ext uri="{FF2B5EF4-FFF2-40B4-BE49-F238E27FC236}">
                <a16:creationId xmlns:a16="http://schemas.microsoft.com/office/drawing/2014/main" id="{A1D16151-9486-4A03-AE3A-F1CC562E0564}"/>
              </a:ext>
            </a:extLst>
          </p:cNvPr>
          <p:cNvSpPr>
            <a:spLocks noGrp="1"/>
          </p:cNvSpPr>
          <p:nvPr>
            <p:ph sz="half" idx="2"/>
          </p:nvPr>
        </p:nvSpPr>
        <p:spPr>
          <a:xfrm>
            <a:off x="1008003" y="3237251"/>
            <a:ext cx="8042395" cy="1648240"/>
          </a:xfrm>
        </p:spPr>
        <p:txBody>
          <a:bodyPr>
            <a:normAutofit/>
          </a:bodyPr>
          <a:lstStyle/>
          <a:p>
            <a:pPr marL="235744" indent="-235744">
              <a:buFont typeface="Arial" panose="020B0604020202020204" pitchFamily="34" charset="0"/>
              <a:buChar char="•"/>
            </a:pPr>
            <a:r>
              <a:rPr lang="en-US" dirty="0"/>
              <a:t>RST captures the global structure of a problem and obtains low standard error by matching the standard estimator on unlabeled inputs.</a:t>
            </a:r>
          </a:p>
          <a:p>
            <a:pPr marL="235744" indent="-235744">
              <a:buFont typeface="Arial" panose="020B0604020202020204" pitchFamily="34" charset="0"/>
              <a:buChar char="•"/>
            </a:pPr>
            <a:r>
              <a:rPr lang="en-US" dirty="0"/>
              <a:t>At the same time, RST enforces invariance on local transformations on both labeled and unlabeled inputs and obtains low robust error by capturing the local structure across the domain.</a:t>
            </a:r>
          </a:p>
          <a:p>
            <a:pPr marL="235744" indent="-235744">
              <a:buFont typeface="Arial" panose="020B0604020202020204" pitchFamily="34" charset="0"/>
              <a:buChar char="•"/>
            </a:pPr>
            <a:r>
              <a:rPr lang="en-US" dirty="0"/>
              <a:t>In essence, for a noiseless linear regression model, RST results in lower standard error and lower robust error.</a:t>
            </a:r>
          </a:p>
        </p:txBody>
      </p:sp>
      <p:sp>
        <p:nvSpPr>
          <p:cNvPr id="11" name="Slide Number Placeholder 10">
            <a:extLst>
              <a:ext uri="{FF2B5EF4-FFF2-40B4-BE49-F238E27FC236}">
                <a16:creationId xmlns:a16="http://schemas.microsoft.com/office/drawing/2014/main" id="{7AE81C1E-A7C3-40CD-9C11-0C03A2221292}"/>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135</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352064243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A2D15-4D68-4BF7-9421-032AE6C8852C}"/>
              </a:ext>
            </a:extLst>
          </p:cNvPr>
          <p:cNvSpPr>
            <a:spLocks noGrp="1"/>
          </p:cNvSpPr>
          <p:nvPr>
            <p:ph type="title"/>
          </p:nvPr>
        </p:nvSpPr>
        <p:spPr>
          <a:xfrm>
            <a:off x="1555253" y="1484891"/>
            <a:ext cx="6947893" cy="1093589"/>
          </a:xfrm>
        </p:spPr>
        <p:txBody>
          <a:bodyPr/>
          <a:lstStyle/>
          <a:p>
            <a:r>
              <a:rPr lang="en-US" dirty="0"/>
              <a:t>Performance of RST applied to different Adversarial training algorithms</a:t>
            </a:r>
          </a:p>
        </p:txBody>
      </p:sp>
      <p:sp>
        <p:nvSpPr>
          <p:cNvPr id="25" name="Slide Number Placeholder 24">
            <a:extLst>
              <a:ext uri="{FF2B5EF4-FFF2-40B4-BE49-F238E27FC236}">
                <a16:creationId xmlns:a16="http://schemas.microsoft.com/office/drawing/2014/main" id="{148E9129-4CC6-47BA-ACD8-2C632A8660EC}"/>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136</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pic>
        <p:nvPicPr>
          <p:cNvPr id="43" name="Picture 42">
            <a:extLst>
              <a:ext uri="{FF2B5EF4-FFF2-40B4-BE49-F238E27FC236}">
                <a16:creationId xmlns:a16="http://schemas.microsoft.com/office/drawing/2014/main" id="{8D9E050A-23F8-4A17-857B-5CB19E8001C7}"/>
              </a:ext>
            </a:extLst>
          </p:cNvPr>
          <p:cNvPicPr>
            <a:picLocks noChangeAspect="1"/>
          </p:cNvPicPr>
          <p:nvPr/>
        </p:nvPicPr>
        <p:blipFill>
          <a:blip r:embed="rId3"/>
          <a:stretch>
            <a:fillRect/>
          </a:stretch>
        </p:blipFill>
        <p:spPr>
          <a:xfrm>
            <a:off x="1174789" y="2718387"/>
            <a:ext cx="7708821" cy="2797493"/>
          </a:xfrm>
          <a:prstGeom prst="rect">
            <a:avLst/>
          </a:prstGeom>
        </p:spPr>
      </p:pic>
      <p:sp>
        <p:nvSpPr>
          <p:cNvPr id="44" name="TextBox 43">
            <a:extLst>
              <a:ext uri="{FF2B5EF4-FFF2-40B4-BE49-F238E27FC236}">
                <a16:creationId xmlns:a16="http://schemas.microsoft.com/office/drawing/2014/main" id="{3AFDC805-0543-4C5B-9C2B-111D1C742C2A}"/>
              </a:ext>
            </a:extLst>
          </p:cNvPr>
          <p:cNvSpPr txBox="1"/>
          <p:nvPr/>
        </p:nvSpPr>
        <p:spPr>
          <a:xfrm>
            <a:off x="1174789" y="5515880"/>
            <a:ext cx="3459260" cy="904863"/>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320" b="0" i="0" u="none" strike="noStrike" kern="1200" cap="none" spc="0" normalizeH="0" baseline="0" noProof="0" dirty="0">
                <a:ln>
                  <a:noFill/>
                </a:ln>
                <a:solidFill>
                  <a:prstClr val="black"/>
                </a:solidFill>
                <a:effectLst/>
                <a:uLnTx/>
                <a:uFillTx/>
                <a:latin typeface="Tenorite"/>
                <a:ea typeface="+mn-ea"/>
                <a:cs typeface="+mn-cs"/>
              </a:rPr>
              <a:t>CIFAR-10 standard and robust test accuracy again </a:t>
            </a:r>
            <a:r>
              <a:rPr kumimoji="0" lang="en-US" sz="1320" b="0" i="0" u="none" strike="noStrike" kern="1200" cap="none" spc="0" normalizeH="0" baseline="0" noProof="0" dirty="0" err="1">
                <a:ln>
                  <a:noFill/>
                </a:ln>
                <a:solidFill>
                  <a:prstClr val="black"/>
                </a:solidFill>
                <a:effectLst/>
                <a:uLnTx/>
                <a:uFillTx/>
                <a:latin typeface="Tenorite"/>
                <a:ea typeface="+mn-ea"/>
                <a:cs typeface="+mn-cs"/>
              </a:rPr>
              <a:t>L_inf</a:t>
            </a:r>
            <a:r>
              <a:rPr kumimoji="0" lang="en-US" sz="1320" b="0" i="0" u="none" strike="noStrike" kern="1200" cap="none" spc="0" normalizeH="0" baseline="0" noProof="0" dirty="0">
                <a:ln>
                  <a:noFill/>
                </a:ln>
                <a:solidFill>
                  <a:prstClr val="black"/>
                </a:solidFill>
                <a:effectLst/>
                <a:uLnTx/>
                <a:uFillTx/>
                <a:latin typeface="Tenorite"/>
                <a:ea typeface="+mn-ea"/>
                <a:cs typeface="+mn-cs"/>
              </a:rPr>
              <a:t> perturbations of size </a:t>
            </a:r>
            <a:r>
              <a:rPr kumimoji="0" lang="el-GR" sz="1320" b="0" i="0" u="none" strike="noStrike" kern="1200" cap="none" spc="0" normalizeH="0" baseline="0" noProof="0" dirty="0">
                <a:ln>
                  <a:noFill/>
                </a:ln>
                <a:solidFill>
                  <a:srgbClr val="222222"/>
                </a:solidFill>
                <a:effectLst/>
                <a:uLnTx/>
                <a:uFillTx/>
                <a:latin typeface="times new roman" panose="02020603050405020304" pitchFamily="18" charset="0"/>
                <a:ea typeface="+mn-ea"/>
                <a:cs typeface="+mn-cs"/>
              </a:rPr>
              <a:t>ε</a:t>
            </a:r>
            <a:r>
              <a:rPr kumimoji="0" lang="en-US" sz="1320" b="0" i="0" u="none" strike="noStrike" kern="1200" cap="none" spc="0" normalizeH="0" baseline="0" noProof="0" dirty="0">
                <a:ln>
                  <a:noFill/>
                </a:ln>
                <a:solidFill>
                  <a:prstClr val="black"/>
                </a:solidFill>
                <a:effectLst/>
                <a:uLnTx/>
                <a:uFillTx/>
                <a:latin typeface="Tenorite"/>
                <a:ea typeface="+mn-ea"/>
                <a:cs typeface="+mn-cs"/>
              </a:rPr>
              <a:t> = 8/255. Robust accuracies are against a PG based attack with 20 steps.</a:t>
            </a:r>
          </a:p>
        </p:txBody>
      </p:sp>
      <p:sp>
        <p:nvSpPr>
          <p:cNvPr id="45" name="TextBox 44">
            <a:extLst>
              <a:ext uri="{FF2B5EF4-FFF2-40B4-BE49-F238E27FC236}">
                <a16:creationId xmlns:a16="http://schemas.microsoft.com/office/drawing/2014/main" id="{2024E1EE-A49C-4DB6-9E23-C45D386D36F0}"/>
              </a:ext>
            </a:extLst>
          </p:cNvPr>
          <p:cNvSpPr txBox="1"/>
          <p:nvPr/>
        </p:nvSpPr>
        <p:spPr>
          <a:xfrm>
            <a:off x="5029199" y="5503437"/>
            <a:ext cx="3459260" cy="904863"/>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320" b="0" i="0" u="none" strike="noStrike" kern="1200" cap="none" spc="0" normalizeH="0" baseline="0" noProof="0" dirty="0">
                <a:ln>
                  <a:noFill/>
                </a:ln>
                <a:solidFill>
                  <a:prstClr val="black"/>
                </a:solidFill>
                <a:effectLst/>
                <a:uLnTx/>
                <a:uFillTx/>
                <a:latin typeface="Tenorite"/>
                <a:ea typeface="+mn-ea"/>
                <a:cs typeface="+mn-cs"/>
              </a:rPr>
              <a:t>CIFAR-10 standard and robust test accuracy against a grid attack of rotations up to 30 degrees and translations up to ~10% of the image size.</a:t>
            </a:r>
          </a:p>
        </p:txBody>
      </p:sp>
    </p:spTree>
    <p:extLst>
      <p:ext uri="{BB962C8B-B14F-4D97-AF65-F5344CB8AC3E}">
        <p14:creationId xmlns:p14="http://schemas.microsoft.com/office/powerpoint/2010/main" val="33467981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6D044-C704-4974-935B-AE3D7EFC9BC4}"/>
              </a:ext>
            </a:extLst>
          </p:cNvPr>
          <p:cNvSpPr>
            <a:spLocks noGrp="1"/>
          </p:cNvSpPr>
          <p:nvPr>
            <p:ph type="title"/>
          </p:nvPr>
        </p:nvSpPr>
        <p:spPr>
          <a:xfrm>
            <a:off x="691515" y="1358504"/>
            <a:ext cx="8675370" cy="1093589"/>
          </a:xfrm>
        </p:spPr>
        <p:txBody>
          <a:bodyPr/>
          <a:lstStyle/>
          <a:p>
            <a:r>
              <a:rPr lang="en-US" dirty="0"/>
              <a:t>Effect of data augmentation on test error</a:t>
            </a:r>
          </a:p>
        </p:txBody>
      </p:sp>
      <p:sp>
        <p:nvSpPr>
          <p:cNvPr id="11" name="Slide Number Placeholder 10">
            <a:extLst>
              <a:ext uri="{FF2B5EF4-FFF2-40B4-BE49-F238E27FC236}">
                <a16:creationId xmlns:a16="http://schemas.microsoft.com/office/drawing/2014/main" id="{6D5843A7-CBF3-441B-919C-8467B2BB19B5}"/>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137</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
        <p:nvSpPr>
          <p:cNvPr id="12" name="TextBox 11">
            <a:extLst>
              <a:ext uri="{FF2B5EF4-FFF2-40B4-BE49-F238E27FC236}">
                <a16:creationId xmlns:a16="http://schemas.microsoft.com/office/drawing/2014/main" id="{6F0ECACB-0F16-428D-A08A-7EB272BAE5AF}"/>
              </a:ext>
            </a:extLst>
          </p:cNvPr>
          <p:cNvSpPr txBox="1"/>
          <p:nvPr/>
        </p:nvSpPr>
        <p:spPr>
          <a:xfrm>
            <a:off x="1332776" y="5423626"/>
            <a:ext cx="7392844" cy="1234953"/>
          </a:xfrm>
          <a:prstGeom prst="rect">
            <a:avLst/>
          </a:prstGeom>
          <a:noFill/>
        </p:spPr>
        <p:txBody>
          <a:bodyPr wrap="square">
            <a:spAutoFit/>
          </a:bodyPr>
          <a:lstStyle/>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As the training samples increase, the increase in test error decreases for the plot of the difference in errors of the augmented estimator and standard estimator (a). </a:t>
            </a:r>
          </a:p>
          <a:p>
            <a:pPr marL="0" marR="0" lvl="0" indent="0" algn="l" defTabSz="754380" rtl="0" eaLnBrk="1" fontAlgn="auto" latinLnBrk="0" hangingPunct="1">
              <a:lnSpc>
                <a:spcPct val="100000"/>
              </a:lnSpc>
              <a:spcBef>
                <a:spcPts val="0"/>
              </a:spcBef>
              <a:spcAft>
                <a:spcPts val="0"/>
              </a:spcAft>
              <a:buClrTx/>
              <a:buSzTx/>
              <a:buFontTx/>
              <a:buNone/>
              <a:tabLst/>
              <a:defRPr/>
            </a:pPr>
            <a:r>
              <a:rPr kumimoji="0" lang="en-US" sz="1485" b="0" i="0" u="none" strike="noStrike" kern="1200" cap="none" spc="0" normalizeH="0" baseline="0" noProof="0" dirty="0">
                <a:ln>
                  <a:noFill/>
                </a:ln>
                <a:solidFill>
                  <a:prstClr val="black"/>
                </a:solidFill>
                <a:effectLst/>
                <a:uLnTx/>
                <a:uFillTx/>
                <a:latin typeface="Tenorite"/>
                <a:ea typeface="+mn-ea"/>
                <a:cs typeface="+mn-cs"/>
              </a:rPr>
              <a:t>(b) Robust Self Training (RST + AT) not only mitigates the increase in test error from adversarial training, but even improves test error beyond that of the standard estimator.</a:t>
            </a:r>
          </a:p>
        </p:txBody>
      </p:sp>
      <p:pic>
        <p:nvPicPr>
          <p:cNvPr id="5" name="Picture 4">
            <a:extLst>
              <a:ext uri="{FF2B5EF4-FFF2-40B4-BE49-F238E27FC236}">
                <a16:creationId xmlns:a16="http://schemas.microsoft.com/office/drawing/2014/main" id="{A68355D5-E1F0-4C42-9E31-F250D53718C7}"/>
              </a:ext>
            </a:extLst>
          </p:cNvPr>
          <p:cNvPicPr>
            <a:picLocks noChangeAspect="1"/>
          </p:cNvPicPr>
          <p:nvPr/>
        </p:nvPicPr>
        <p:blipFill rotWithShape="1">
          <a:blip r:embed="rId3"/>
          <a:srcRect l="1192" t="1221" r="928" b="819"/>
          <a:stretch/>
        </p:blipFill>
        <p:spPr>
          <a:xfrm>
            <a:off x="1017113" y="2184997"/>
            <a:ext cx="8024171" cy="3161627"/>
          </a:xfrm>
          <a:prstGeom prst="rect">
            <a:avLst/>
          </a:prstGeom>
        </p:spPr>
      </p:pic>
    </p:spTree>
    <p:extLst>
      <p:ext uri="{BB962C8B-B14F-4D97-AF65-F5344CB8AC3E}">
        <p14:creationId xmlns:p14="http://schemas.microsoft.com/office/powerpoint/2010/main" val="41988852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40014-73D5-419B-8867-972BB18D52D4}"/>
              </a:ext>
            </a:extLst>
          </p:cNvPr>
          <p:cNvSpPr>
            <a:spLocks noGrp="1"/>
          </p:cNvSpPr>
          <p:nvPr>
            <p:ph type="title"/>
          </p:nvPr>
        </p:nvSpPr>
        <p:spPr>
          <a:xfrm>
            <a:off x="2420302" y="1793322"/>
            <a:ext cx="6947893" cy="1093589"/>
          </a:xfrm>
        </p:spPr>
        <p:txBody>
          <a:bodyPr/>
          <a:lstStyle/>
          <a:p>
            <a:r>
              <a:rPr lang="en-US" dirty="0"/>
              <a:t>Related works</a:t>
            </a:r>
          </a:p>
        </p:txBody>
      </p:sp>
      <p:sp>
        <p:nvSpPr>
          <p:cNvPr id="3" name="Text Placeholder 2">
            <a:extLst>
              <a:ext uri="{FF2B5EF4-FFF2-40B4-BE49-F238E27FC236}">
                <a16:creationId xmlns:a16="http://schemas.microsoft.com/office/drawing/2014/main" id="{A45AD8B9-3719-4696-A80F-16A618C5D134}"/>
              </a:ext>
            </a:extLst>
          </p:cNvPr>
          <p:cNvSpPr>
            <a:spLocks noGrp="1"/>
          </p:cNvSpPr>
          <p:nvPr>
            <p:ph type="body" idx="1"/>
          </p:nvPr>
        </p:nvSpPr>
        <p:spPr>
          <a:xfrm>
            <a:off x="2420302" y="3348247"/>
            <a:ext cx="3237548" cy="679727"/>
          </a:xfrm>
        </p:spPr>
        <p:txBody>
          <a:bodyPr/>
          <a:lstStyle/>
          <a:p>
            <a:r>
              <a:rPr lang="en-US" dirty="0"/>
              <a:t>Tradeoff between standard and robust error through study of simple models:</a:t>
            </a:r>
          </a:p>
        </p:txBody>
      </p:sp>
      <p:sp>
        <p:nvSpPr>
          <p:cNvPr id="4" name="Content Placeholder 3">
            <a:extLst>
              <a:ext uri="{FF2B5EF4-FFF2-40B4-BE49-F238E27FC236}">
                <a16:creationId xmlns:a16="http://schemas.microsoft.com/office/drawing/2014/main" id="{33D8731E-4977-402E-8BFD-895B4D0544CC}"/>
              </a:ext>
            </a:extLst>
          </p:cNvPr>
          <p:cNvSpPr>
            <a:spLocks noGrp="1"/>
          </p:cNvSpPr>
          <p:nvPr>
            <p:ph sz="half" idx="2"/>
          </p:nvPr>
        </p:nvSpPr>
        <p:spPr>
          <a:xfrm>
            <a:off x="2420302" y="4220826"/>
            <a:ext cx="3237548" cy="1648240"/>
          </a:xfrm>
        </p:spPr>
        <p:txBody>
          <a:bodyPr>
            <a:normAutofit/>
          </a:bodyPr>
          <a:lstStyle/>
          <a:p>
            <a:pPr marL="235744" indent="-235744">
              <a:buFont typeface="Arial" panose="020B0604020202020204" pitchFamily="34" charset="0"/>
              <a:buChar char="•"/>
            </a:pPr>
            <a:r>
              <a:rPr lang="en-US" dirty="0"/>
              <a:t>Tsipras et al. (2019)</a:t>
            </a:r>
          </a:p>
          <a:p>
            <a:pPr marL="235744" indent="-235744">
              <a:buFont typeface="Arial" panose="020B0604020202020204" pitchFamily="34" charset="0"/>
              <a:buChar char="•"/>
            </a:pPr>
            <a:r>
              <a:rPr lang="en-US" dirty="0"/>
              <a:t>Zhang et al. (2019)</a:t>
            </a:r>
          </a:p>
          <a:p>
            <a:pPr marL="235744" indent="-235744">
              <a:buFont typeface="Arial" panose="020B0604020202020204" pitchFamily="34" charset="0"/>
              <a:buChar char="•"/>
            </a:pPr>
            <a:r>
              <a:rPr lang="en-US" dirty="0"/>
              <a:t>Fawzi et al. (2018)</a:t>
            </a:r>
          </a:p>
          <a:p>
            <a:pPr marL="235744" indent="-235744">
              <a:buFont typeface="Arial" panose="020B0604020202020204" pitchFamily="34" charset="0"/>
              <a:buChar char="•"/>
            </a:pPr>
            <a:r>
              <a:rPr lang="en-US" dirty="0" err="1"/>
              <a:t>Nakkiran</a:t>
            </a:r>
            <a:r>
              <a:rPr lang="en-US" dirty="0"/>
              <a:t> (2019)</a:t>
            </a:r>
          </a:p>
        </p:txBody>
      </p:sp>
      <p:sp>
        <p:nvSpPr>
          <p:cNvPr id="5" name="Text Placeholder 4">
            <a:extLst>
              <a:ext uri="{FF2B5EF4-FFF2-40B4-BE49-F238E27FC236}">
                <a16:creationId xmlns:a16="http://schemas.microsoft.com/office/drawing/2014/main" id="{91CDEC5F-B8EE-4BC1-843F-13135E6E7AB2}"/>
              </a:ext>
            </a:extLst>
          </p:cNvPr>
          <p:cNvSpPr>
            <a:spLocks noGrp="1"/>
          </p:cNvSpPr>
          <p:nvPr>
            <p:ph type="body" sz="quarter" idx="3"/>
          </p:nvPr>
        </p:nvSpPr>
        <p:spPr>
          <a:xfrm>
            <a:off x="6113393" y="3348247"/>
            <a:ext cx="3253492" cy="679727"/>
          </a:xfrm>
        </p:spPr>
        <p:txBody>
          <a:bodyPr/>
          <a:lstStyle/>
          <a:p>
            <a:r>
              <a:rPr lang="en-US" dirty="0"/>
              <a:t>Robust self-training proposal:</a:t>
            </a:r>
          </a:p>
        </p:txBody>
      </p:sp>
      <p:sp>
        <p:nvSpPr>
          <p:cNvPr id="6" name="Content Placeholder 5">
            <a:extLst>
              <a:ext uri="{FF2B5EF4-FFF2-40B4-BE49-F238E27FC236}">
                <a16:creationId xmlns:a16="http://schemas.microsoft.com/office/drawing/2014/main" id="{50B65871-FA95-449A-B8BC-90486DE532EF}"/>
              </a:ext>
            </a:extLst>
          </p:cNvPr>
          <p:cNvSpPr>
            <a:spLocks noGrp="1"/>
          </p:cNvSpPr>
          <p:nvPr>
            <p:ph sz="quarter" idx="4"/>
          </p:nvPr>
        </p:nvSpPr>
        <p:spPr>
          <a:xfrm>
            <a:off x="6113393" y="4220826"/>
            <a:ext cx="3253492" cy="1648240"/>
          </a:xfrm>
        </p:spPr>
        <p:txBody>
          <a:bodyPr>
            <a:normAutofit/>
          </a:bodyPr>
          <a:lstStyle/>
          <a:p>
            <a:pPr marL="235744" indent="-235744">
              <a:buFont typeface="Arial" panose="020B0604020202020204" pitchFamily="34" charset="0"/>
              <a:buChar char="•"/>
            </a:pPr>
            <a:r>
              <a:rPr lang="en-US" dirty="0"/>
              <a:t>Carmon et al. (2019)</a:t>
            </a:r>
          </a:p>
          <a:p>
            <a:pPr marL="235744" indent="-235744">
              <a:buFont typeface="Arial" panose="020B0604020202020204" pitchFamily="34" charset="0"/>
              <a:buChar char="•"/>
            </a:pPr>
            <a:r>
              <a:rPr lang="en-US" dirty="0"/>
              <a:t>Najafi et al. (2019)</a:t>
            </a:r>
          </a:p>
          <a:p>
            <a:pPr marL="235744" indent="-235744">
              <a:buFont typeface="Arial" panose="020B0604020202020204" pitchFamily="34" charset="0"/>
              <a:buChar char="•"/>
            </a:pPr>
            <a:r>
              <a:rPr lang="en-US" dirty="0" err="1"/>
              <a:t>Uesato</a:t>
            </a:r>
            <a:r>
              <a:rPr lang="en-US" dirty="0"/>
              <a:t> et al. (2019)</a:t>
            </a:r>
          </a:p>
        </p:txBody>
      </p:sp>
      <p:sp>
        <p:nvSpPr>
          <p:cNvPr id="9" name="Slide Number Placeholder 8">
            <a:extLst>
              <a:ext uri="{FF2B5EF4-FFF2-40B4-BE49-F238E27FC236}">
                <a16:creationId xmlns:a16="http://schemas.microsoft.com/office/drawing/2014/main" id="{C396FFDC-ADE8-4009-A466-A81787258E88}"/>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138</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31623719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010530" y="2615147"/>
            <a:ext cx="4217194" cy="994052"/>
          </a:xfrm>
        </p:spPr>
        <p:txBody>
          <a:bodyPr/>
          <a:lstStyle/>
          <a:p>
            <a:r>
              <a:rPr lang="en-US" dirty="0"/>
              <a:t>SUMMARY</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4010530" y="4077414"/>
            <a:ext cx="5958063" cy="1258610"/>
          </a:xfrm>
        </p:spPr>
        <p:txBody>
          <a:bodyPr>
            <a:normAutofit fontScale="92500"/>
          </a:bodyPr>
          <a:lstStyle/>
          <a:p>
            <a:r>
              <a:rPr lang="en-US" dirty="0"/>
              <a:t>Adversarial training implies an inherent tradeoff between accuracy and robustness.</a:t>
            </a:r>
          </a:p>
          <a:p>
            <a:r>
              <a:rPr lang="en-US" dirty="0"/>
              <a:t>Even in a sample setting of noiseless linear regression, where the true linear function has zero standard and robust error, adversarial training increases the standard error.</a:t>
            </a:r>
          </a:p>
          <a:p>
            <a:r>
              <a:rPr lang="en-US" dirty="0"/>
              <a:t>In linear regression, robust self-training is shown in this paper to help mitigate this tradeoff, reducing both standard error and robust error.</a:t>
            </a:r>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139</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237158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Detection Methods</a:t>
            </a:r>
          </a:p>
        </p:txBody>
      </p:sp>
      <p:sp>
        <p:nvSpPr>
          <p:cNvPr id="3" name="Content Placeholder 2"/>
          <p:cNvSpPr>
            <a:spLocks noGrp="1"/>
          </p:cNvSpPr>
          <p:nvPr>
            <p:ph idx="1"/>
          </p:nvPr>
        </p:nvSpPr>
        <p:spPr/>
        <p:txBody>
          <a:bodyPr/>
          <a:lstStyle/>
          <a:p>
            <a:r>
              <a:rPr lang="en-US" dirty="0" err="1">
                <a:hlinkClick r:id="rId3"/>
              </a:rPr>
              <a:t>Hendrycks</a:t>
            </a:r>
            <a:r>
              <a:rPr lang="en-US" dirty="0">
                <a:hlinkClick r:id="rId3"/>
              </a:rPr>
              <a:t> (2016) Early Methods for Detecting Adversarial Images</a:t>
            </a:r>
            <a:endParaRPr lang="en-US" dirty="0"/>
          </a:p>
          <a:p>
            <a:r>
              <a:rPr lang="en-US" dirty="0"/>
              <a:t>This work employs </a:t>
            </a:r>
            <a:r>
              <a:rPr lang="en-US" dirty="0">
                <a:solidFill>
                  <a:srgbClr val="FF0000"/>
                </a:solidFill>
              </a:rPr>
              <a:t>PCA (principal component analysis) </a:t>
            </a:r>
            <a:r>
              <a:rPr lang="en-US" dirty="0"/>
              <a:t>to identify the most important </a:t>
            </a:r>
            <a:r>
              <a:rPr lang="en-US" dirty="0" smtClean="0"/>
              <a:t>principal </a:t>
            </a:r>
            <a:r>
              <a:rPr lang="en-US" dirty="0"/>
              <a:t>components </a:t>
            </a:r>
            <a:r>
              <a:rPr lang="en-US" dirty="0" smtClean="0"/>
              <a:t>(PCs) of </a:t>
            </a:r>
            <a:r>
              <a:rPr lang="en-US" dirty="0"/>
              <a:t>inputs (based on the ordering of the eigenvalues)</a:t>
            </a:r>
          </a:p>
          <a:p>
            <a:pPr lvl="1"/>
            <a:r>
              <a:rPr lang="en-US" dirty="0"/>
              <a:t>It was </a:t>
            </a:r>
            <a:r>
              <a:rPr lang="en-US" dirty="0" smtClean="0"/>
              <a:t>found that adversarial examples place </a:t>
            </a:r>
            <a:r>
              <a:rPr lang="en-US" dirty="0" smtClean="0">
                <a:solidFill>
                  <a:srgbClr val="FF0000"/>
                </a:solidFill>
              </a:rPr>
              <a:t>higher weights on the later PCs </a:t>
            </a:r>
            <a:r>
              <a:rPr lang="en-US" dirty="0"/>
              <a:t>that correspond to smaller eigenvalues, and clean images place uniform weights on all PCs</a:t>
            </a:r>
          </a:p>
          <a:p>
            <a:pPr lvl="1"/>
            <a:r>
              <a:rPr lang="en-US" dirty="0"/>
              <a:t>Thus, the distribution of PCs is used for detecting adversarial examples</a:t>
            </a:r>
          </a:p>
          <a:p>
            <a:pPr lvl="1"/>
            <a:r>
              <a:rPr lang="en-US" dirty="0"/>
              <a:t>E.g., the figures show the </a:t>
            </a:r>
            <a:r>
              <a:rPr lang="en-US" dirty="0" smtClean="0"/>
              <a:t>PCA </a:t>
            </a:r>
            <a:r>
              <a:rPr lang="en-US" dirty="0"/>
              <a:t>coefficients for 3 clean (orange) and FGSM attacked images (blue) from CIFAR-10 dataset, for the largest 3,000 PCs</a:t>
            </a:r>
          </a:p>
          <a:p>
            <a:pPr lvl="2"/>
            <a:r>
              <a:rPr lang="en-US" dirty="0"/>
              <a:t> For all 3 adversarial images, the PCA coefficients are very small for the first 1,000 PCs, and they increase the most for the last 500 </a:t>
            </a:r>
            <a:r>
              <a:rPr lang="en-US" dirty="0" smtClean="0"/>
              <a:t>PCs (i.e., between 2,500 and 3,000 on the x-axis)</a:t>
            </a:r>
            <a:endParaRPr lang="en-US" dirty="0"/>
          </a:p>
        </p:txBody>
      </p:sp>
      <p:sp>
        <p:nvSpPr>
          <p:cNvPr id="4" name="Content Placeholder 3"/>
          <p:cNvSpPr>
            <a:spLocks noGrp="1"/>
          </p:cNvSpPr>
          <p:nvPr>
            <p:ph idx="10"/>
          </p:nvPr>
        </p:nvSpPr>
        <p:spPr/>
        <p:txBody>
          <a:bodyPr/>
          <a:lstStyle/>
          <a:p>
            <a:r>
              <a:rPr lang="en-US" dirty="0"/>
              <a:t>Adversarial Examples Detection – Statistical Methods</a:t>
            </a:r>
          </a:p>
          <a:p>
            <a:endParaRPr lang="en-US" dirty="0"/>
          </a:p>
        </p:txBody>
      </p:sp>
      <p:grpSp>
        <p:nvGrpSpPr>
          <p:cNvPr id="7" name="Group 6"/>
          <p:cNvGrpSpPr/>
          <p:nvPr/>
        </p:nvGrpSpPr>
        <p:grpSpPr>
          <a:xfrm>
            <a:off x="204664" y="5830416"/>
            <a:ext cx="9572625" cy="1457325"/>
            <a:chOff x="308891" y="5686400"/>
            <a:chExt cx="9572625" cy="1457325"/>
          </a:xfrm>
        </p:grpSpPr>
        <p:pic>
          <p:nvPicPr>
            <p:cNvPr id="5" name="Picture 4"/>
            <p:cNvPicPr>
              <a:picLocks noChangeAspect="1"/>
            </p:cNvPicPr>
            <p:nvPr/>
          </p:nvPicPr>
          <p:blipFill>
            <a:blip r:embed="rId4"/>
            <a:stretch>
              <a:fillRect/>
            </a:stretch>
          </p:blipFill>
          <p:spPr>
            <a:xfrm>
              <a:off x="308891" y="5686400"/>
              <a:ext cx="9572625" cy="1457325"/>
            </a:xfrm>
            <a:prstGeom prst="rect">
              <a:avLst/>
            </a:prstGeom>
          </p:spPr>
        </p:pic>
        <p:pic>
          <p:nvPicPr>
            <p:cNvPr id="6" name="Picture 5"/>
            <p:cNvPicPr>
              <a:picLocks noChangeAspect="1"/>
            </p:cNvPicPr>
            <p:nvPr/>
          </p:nvPicPr>
          <p:blipFill>
            <a:blip r:embed="rId5"/>
            <a:stretch>
              <a:fillRect/>
            </a:stretch>
          </p:blipFill>
          <p:spPr>
            <a:xfrm>
              <a:off x="1212776" y="5758408"/>
              <a:ext cx="2006806" cy="354463"/>
            </a:xfrm>
            <a:prstGeom prst="rect">
              <a:avLst/>
            </a:prstGeom>
          </p:spPr>
        </p:pic>
      </p:grpSp>
    </p:spTree>
    <p:extLst>
      <p:ext uri="{BB962C8B-B14F-4D97-AF65-F5344CB8AC3E}">
        <p14:creationId xmlns:p14="http://schemas.microsoft.com/office/powerpoint/2010/main" val="6821225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8FC28-E0BD-4387-B8BE-9965D1A57FF1}"/>
              </a:ext>
            </a:extLst>
          </p:cNvPr>
          <p:cNvSpPr>
            <a:spLocks noGrp="1"/>
          </p:cNvSpPr>
          <p:nvPr>
            <p:ph type="title"/>
          </p:nvPr>
        </p:nvSpPr>
        <p:spPr>
          <a:xfrm>
            <a:off x="4518422" y="2436377"/>
            <a:ext cx="4217194" cy="994052"/>
          </a:xfrm>
        </p:spPr>
        <p:txBody>
          <a:bodyPr/>
          <a:lstStyle/>
          <a:p>
            <a:r>
              <a:rPr lang="en-US" dirty="0"/>
              <a:t>References</a:t>
            </a:r>
          </a:p>
        </p:txBody>
      </p:sp>
      <p:sp>
        <p:nvSpPr>
          <p:cNvPr id="3" name="Text Placeholder 2">
            <a:extLst>
              <a:ext uri="{FF2B5EF4-FFF2-40B4-BE49-F238E27FC236}">
                <a16:creationId xmlns:a16="http://schemas.microsoft.com/office/drawing/2014/main" id="{FED19BCA-B61F-4EA6-A1FB-CCA3BD8506FB}"/>
              </a:ext>
            </a:extLst>
          </p:cNvPr>
          <p:cNvSpPr>
            <a:spLocks noGrp="1"/>
          </p:cNvSpPr>
          <p:nvPr>
            <p:ph type="body" idx="1"/>
          </p:nvPr>
        </p:nvSpPr>
        <p:spPr>
          <a:xfrm>
            <a:off x="4518422" y="3886201"/>
            <a:ext cx="4217194" cy="2415064"/>
          </a:xfrm>
        </p:spPr>
        <p:txBody>
          <a:bodyPr>
            <a:normAutofit/>
          </a:bodyPr>
          <a:lstStyle/>
          <a:p>
            <a:pPr marL="235744" indent="-235744">
              <a:buFont typeface="Arial" panose="020B0604020202020204" pitchFamily="34" charset="0"/>
              <a:buChar char="•"/>
            </a:pPr>
            <a:r>
              <a:rPr lang="en-US" dirty="0">
                <a:hlinkClick r:id="rId2"/>
              </a:rPr>
              <a:t>https://deepai.org/publication/understanding-and-mitigating-the-tradeoff-between-robustness-and-accuracy</a:t>
            </a:r>
            <a:endParaRPr lang="en-US" dirty="0"/>
          </a:p>
          <a:p>
            <a:pPr marL="235744" indent="-235744">
              <a:buFont typeface="Arial" panose="020B0604020202020204" pitchFamily="34" charset="0"/>
              <a:buChar char="•"/>
            </a:pPr>
            <a:r>
              <a:rPr lang="en-US" dirty="0">
                <a:hlinkClick r:id="rId3"/>
              </a:rPr>
              <a:t>https://arxiv.org/pdf/2002.10716.pdf</a:t>
            </a:r>
            <a:endParaRPr lang="en-US" dirty="0"/>
          </a:p>
          <a:p>
            <a:pPr marL="235744" indent="-235744">
              <a:buFont typeface="Arial" panose="020B0604020202020204" pitchFamily="34" charset="0"/>
              <a:buChar char="•"/>
            </a:pPr>
            <a:endParaRPr lang="en-US" dirty="0"/>
          </a:p>
          <a:p>
            <a:pPr marL="235744" indent="-235744">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7C4B8313-9270-4128-8674-3A3E42B806BC}"/>
              </a:ext>
            </a:extLst>
          </p:cNvPr>
          <p:cNvSpPr>
            <a:spLocks noGrp="1"/>
          </p:cNvSpPr>
          <p:nvPr>
            <p:ph type="sldNum" sz="quarter" idx="12"/>
          </p:nvPr>
        </p:nvSpPr>
        <p:spPr>
          <a:xfrm>
            <a:off x="7103745" y="6301264"/>
            <a:ext cx="2263140"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140</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146930528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1EDE-5423-435C-B149-87AB1BC22B83}"/>
              </a:ext>
            </a:extLst>
          </p:cNvPr>
          <p:cNvSpPr>
            <a:spLocks noGrp="1"/>
          </p:cNvSpPr>
          <p:nvPr>
            <p:ph type="ctrTitle"/>
          </p:nvPr>
        </p:nvSpPr>
        <p:spPr>
          <a:xfrm>
            <a:off x="3520440" y="2390258"/>
            <a:ext cx="3448145" cy="1257906"/>
          </a:xfrm>
        </p:spPr>
        <p:txBody>
          <a:bodyPr/>
          <a:lstStyle/>
          <a:p>
            <a:r>
              <a:rPr lang="en-US" dirty="0"/>
              <a:t>THANK YOU</a:t>
            </a:r>
          </a:p>
        </p:txBody>
      </p:sp>
      <p:sp>
        <p:nvSpPr>
          <p:cNvPr id="3" name="Subtitle 2">
            <a:extLst>
              <a:ext uri="{FF2B5EF4-FFF2-40B4-BE49-F238E27FC236}">
                <a16:creationId xmlns:a16="http://schemas.microsoft.com/office/drawing/2014/main" id="{AF64C29E-DF30-4DC6-AB95-2016F9A703B6}"/>
              </a:ext>
            </a:extLst>
          </p:cNvPr>
          <p:cNvSpPr>
            <a:spLocks noGrp="1"/>
          </p:cNvSpPr>
          <p:nvPr>
            <p:ph type="subTitle" idx="1"/>
          </p:nvPr>
        </p:nvSpPr>
        <p:spPr>
          <a:xfrm>
            <a:off x="3520440" y="3728710"/>
            <a:ext cx="3448145" cy="1131898"/>
          </a:xfrm>
        </p:spPr>
        <p:txBody>
          <a:bodyPr>
            <a:normAutofit/>
          </a:bodyPr>
          <a:lstStyle/>
          <a:p>
            <a:r>
              <a:rPr lang="en-US" dirty="0"/>
              <a:t>Questions?</a:t>
            </a:r>
          </a:p>
        </p:txBody>
      </p:sp>
      <p:sp>
        <p:nvSpPr>
          <p:cNvPr id="6" name="Slide Number Placeholder 5">
            <a:extLst>
              <a:ext uri="{FF2B5EF4-FFF2-40B4-BE49-F238E27FC236}">
                <a16:creationId xmlns:a16="http://schemas.microsoft.com/office/drawing/2014/main" id="{4C127D99-645F-4FCF-9573-FDFE2A344FA9}"/>
              </a:ext>
            </a:extLst>
          </p:cNvPr>
          <p:cNvSpPr>
            <a:spLocks noGrp="1"/>
          </p:cNvSpPr>
          <p:nvPr>
            <p:ph type="sldNum" sz="quarter" idx="12"/>
          </p:nvPr>
        </p:nvSpPr>
        <p:spPr>
          <a:xfrm>
            <a:off x="7903029" y="6301264"/>
            <a:ext cx="1463856" cy="301228"/>
          </a:xfrm>
        </p:spPr>
        <p:txBody>
          <a:bodyPr/>
          <a:lstStyle/>
          <a:p>
            <a:pPr marL="0" marR="0" lvl="0" indent="0" algn="r" defTabSz="754380" rtl="0" eaLnBrk="1" fontAlgn="auto" latinLnBrk="0" hangingPunct="1">
              <a:lnSpc>
                <a:spcPct val="100000"/>
              </a:lnSpc>
              <a:spcBef>
                <a:spcPts val="0"/>
              </a:spcBef>
              <a:spcAft>
                <a:spcPts val="0"/>
              </a:spcAft>
              <a:buClrTx/>
              <a:buSzTx/>
              <a:buFontTx/>
              <a:buNone/>
              <a:tabLst/>
              <a:defRPr/>
            </a:pPr>
            <a:fld id="{A49DFD55-3C28-40EF-9E31-A92D2E4017FF}" type="slidenum">
              <a:rPr kumimoji="0" lang="en-US" sz="743" b="0" i="0" u="none" strike="noStrike" kern="1200" cap="none" spc="0" normalizeH="0" baseline="0" noProof="0">
                <a:ln>
                  <a:noFill/>
                </a:ln>
                <a:solidFill>
                  <a:prstClr val="black">
                    <a:tint val="75000"/>
                  </a:prstClr>
                </a:solidFill>
                <a:effectLst/>
                <a:uLnTx/>
                <a:uFillTx/>
                <a:latin typeface="Tenorite"/>
                <a:ea typeface="+mn-ea"/>
                <a:cs typeface="+mn-cs"/>
              </a:rPr>
              <a:pPr marL="0" marR="0" lvl="0" indent="0" algn="r" defTabSz="754380" rtl="0" eaLnBrk="1" fontAlgn="auto" latinLnBrk="0" hangingPunct="1">
                <a:lnSpc>
                  <a:spcPct val="100000"/>
                </a:lnSpc>
                <a:spcBef>
                  <a:spcPts val="0"/>
                </a:spcBef>
                <a:spcAft>
                  <a:spcPts val="0"/>
                </a:spcAft>
                <a:buClrTx/>
                <a:buSzTx/>
                <a:buFontTx/>
                <a:buNone/>
                <a:tabLst/>
                <a:defRPr/>
              </a:pPr>
              <a:t>141</a:t>
            </a:fld>
            <a:endParaRPr kumimoji="0" lang="en-US" sz="743" b="0" i="0" u="none" strike="noStrike" kern="1200" cap="none" spc="0" normalizeH="0" baseline="0" noProof="0" dirty="0">
              <a:ln>
                <a:noFill/>
              </a:ln>
              <a:solidFill>
                <a:prstClr val="black">
                  <a:tint val="75000"/>
                </a:prstClr>
              </a:solidFill>
              <a:effectLst/>
              <a:uLnTx/>
              <a:uFillTx/>
              <a:latin typeface="Tenorite"/>
              <a:ea typeface="+mn-ea"/>
              <a:cs typeface="+mn-cs"/>
            </a:endParaRPr>
          </a:p>
        </p:txBody>
      </p:sp>
    </p:spTree>
    <p:extLst>
      <p:ext uri="{BB962C8B-B14F-4D97-AF65-F5344CB8AC3E}">
        <p14:creationId xmlns:p14="http://schemas.microsoft.com/office/powerpoint/2010/main" val="352435207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3"/>
                  </a:rPr>
                  <a:t>Cohen (2019) Certified </a:t>
                </a:r>
                <a:r>
                  <a:rPr lang="en-US" dirty="0">
                    <a:hlinkClick r:id="rId3"/>
                  </a:rPr>
                  <a:t>Adversarial Robustness via Randomized </a:t>
                </a:r>
                <a:r>
                  <a:rPr lang="en-US" dirty="0" smtClean="0">
                    <a:hlinkClick r:id="rId3"/>
                  </a:rPr>
                  <a:t>Smoothing</a:t>
                </a:r>
                <a:endParaRPr lang="en-US" dirty="0" smtClean="0"/>
              </a:p>
              <a:p>
                <a:r>
                  <a:rPr lang="en-US" dirty="0" smtClean="0"/>
                  <a:t>This work employs </a:t>
                </a:r>
                <a:r>
                  <a:rPr lang="en-US" b="1" i="1" dirty="0" smtClean="0">
                    <a:solidFill>
                      <a:srgbClr val="0070C0"/>
                    </a:solidFill>
                  </a:rPr>
                  <a:t>Randomized Smoothing </a:t>
                </a:r>
                <a:r>
                  <a:rPr lang="en-US" dirty="0" smtClean="0"/>
                  <a:t>to design a classifier that is certifiably robust to adversarial perturbations under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2</m:t>
                        </m:r>
                      </m:sub>
                    </m:sSub>
                  </m:oMath>
                </a14:m>
                <a:r>
                  <a:rPr lang="en-US" dirty="0" smtClean="0"/>
                  <a:t> norm </a:t>
                </a:r>
              </a:p>
              <a:p>
                <a:pPr lvl="1"/>
                <a:r>
                  <a:rPr lang="en-US" dirty="0" smtClean="0"/>
                  <a:t>It introduced the first certificate on ImageNet</a:t>
                </a:r>
              </a:p>
              <a:p>
                <a:pPr lvl="1"/>
                <a:r>
                  <a:rPr lang="en-US" dirty="0"/>
                  <a:t>E.g., the certificate guarantees top-1 accuracy </a:t>
                </a:r>
                <a:r>
                  <a:rPr lang="en-US" dirty="0" smtClean="0"/>
                  <a:t>with ResNet50 on </a:t>
                </a:r>
                <a:r>
                  <a:rPr lang="en-US" dirty="0"/>
                  <a:t>ImageNet of 49% under adversarial </a:t>
                </a:r>
                <a:r>
                  <a:rPr lang="en-US" dirty="0" smtClean="0"/>
                  <a:t>perturbations with norm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r>
                      <a:rPr lang="en-US" i="1">
                        <a:latin typeface="Cambria Math" panose="02040503050406030204" pitchFamily="18" charset="0"/>
                        <a:ea typeface="Cambria Math" panose="02040503050406030204" pitchFamily="18" charset="0"/>
                      </a:rPr>
                      <m:t>&lt;0.5</m:t>
                    </m:r>
                  </m:oMath>
                </a14:m>
                <a:endParaRPr lang="en-US" dirty="0"/>
              </a:p>
              <a:p>
                <a:pPr lvl="1"/>
                <a:r>
                  <a:rPr lang="en-US" dirty="0" smtClean="0"/>
                  <a:t>Previous certified defenses were designed for smaller datasets, and were difficult to scale to larger NN models that are commonly used for ImageNet</a:t>
                </a:r>
              </a:p>
              <a:p>
                <a:r>
                  <a:rPr lang="en-US" dirty="0" smtClean="0"/>
                  <a:t>The main idea is to apply Gaussian noise to input images, and use the most probable class on the perturbed images as a robust prediction</a:t>
                </a:r>
              </a:p>
              <a:p>
                <a:pPr lvl="1"/>
                <a:r>
                  <a:rPr lang="en-US" dirty="0" smtClean="0"/>
                  <a:t>Robustness is achieved by overpowering small adversarial perturbations with large random Gaussian perturbations</a:t>
                </a:r>
              </a:p>
              <a:p>
                <a:r>
                  <a:rPr lang="en-US" dirty="0" smtClean="0"/>
                  <a:t>Advantages:</a:t>
                </a:r>
              </a:p>
              <a:p>
                <a:pPr lvl="1"/>
                <a:r>
                  <a:rPr lang="en-US" dirty="0" smtClean="0"/>
                  <a:t>A simple approach that can be applied to large NNs</a:t>
                </a:r>
              </a:p>
              <a:p>
                <a:pPr lvl="1"/>
                <a:r>
                  <a:rPr lang="en-US" dirty="0" smtClean="0"/>
                  <a:t>It does not make any assumptions about the used target classifier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smtClean="0"/>
              <a:t>Randomized Smoothing Certificate</a:t>
            </a:r>
            <a:endParaRPr lang="en-US" dirty="0"/>
          </a:p>
        </p:txBody>
      </p:sp>
    </p:spTree>
    <p:extLst>
      <p:ext uri="{BB962C8B-B14F-4D97-AF65-F5344CB8AC3E}">
        <p14:creationId xmlns:p14="http://schemas.microsoft.com/office/powerpoint/2010/main" val="6807422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Assume we have a </a:t>
                </a:r>
                <a:r>
                  <a:rPr lang="en-US" dirty="0" smtClean="0">
                    <a:solidFill>
                      <a:srgbClr val="FF0000"/>
                    </a:solidFill>
                  </a:rPr>
                  <a:t>target classifier </a:t>
                </a:r>
                <a:r>
                  <a:rPr lang="en-US" i="1" dirty="0">
                    <a:solidFill>
                      <a:srgbClr val="FF0000"/>
                    </a:solidFill>
                  </a:rPr>
                  <a:t>f </a:t>
                </a:r>
                <a:r>
                  <a:rPr lang="en-US" dirty="0" smtClean="0"/>
                  <a:t>that </a:t>
                </a:r>
                <a:r>
                  <a:rPr lang="en-US" dirty="0"/>
                  <a:t>maps </a:t>
                </a:r>
                <a:r>
                  <a:rPr lang="en-US" dirty="0" smtClean="0"/>
                  <a:t>inputs </a:t>
                </a:r>
                <a:r>
                  <a:rPr lang="en-US" i="1" dirty="0" smtClean="0"/>
                  <a:t>x</a:t>
                </a:r>
                <a:r>
                  <a:rPr lang="en-US" dirty="0" smtClean="0"/>
                  <a:t> to labels </a:t>
                </a:r>
                <a:r>
                  <a:rPr lang="en-US" i="1" dirty="0" smtClean="0"/>
                  <a:t>y</a:t>
                </a:r>
                <a:r>
                  <a:rPr lang="en-US" dirty="0" smtClean="0"/>
                  <a:t>, i.e.,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dirty="0" smtClean="0">
                        <a:latin typeface="Cambria Math" panose="02040503050406030204" pitchFamily="18" charset="0"/>
                      </a:rPr>
                      <m:t>𝑦</m:t>
                    </m:r>
                  </m:oMath>
                </a14:m>
                <a:endParaRPr lang="en-US" dirty="0" smtClean="0"/>
              </a:p>
              <a:p>
                <a:r>
                  <a:rPr lang="en-US" dirty="0" smtClean="0"/>
                  <a:t>The approach creates corrupted versions of the image </a:t>
                </a:r>
                <a:r>
                  <a:rPr lang="en-US" i="1" dirty="0"/>
                  <a:t>x </a:t>
                </a:r>
                <a:r>
                  <a:rPr lang="en-US" dirty="0" smtClean="0"/>
                  <a:t>by applying isotropic </a:t>
                </a:r>
                <a:r>
                  <a:rPr lang="en-US" dirty="0" smtClean="0">
                    <a:solidFill>
                      <a:srgbClr val="FF0000"/>
                    </a:solidFill>
                  </a:rPr>
                  <a:t>Gaussian noise </a:t>
                </a:r>
                <a:r>
                  <a:rPr lang="en-US" dirty="0" smtClean="0"/>
                  <a:t>with </a:t>
                </a:r>
                <a14:m>
                  <m:oMath xmlns:m="http://schemas.openxmlformats.org/officeDocument/2006/math">
                    <m:r>
                      <a:rPr lang="en-US" i="1" dirty="0" smtClean="0">
                        <a:latin typeface="Cambria Math" panose="02040503050406030204" pitchFamily="18" charset="0"/>
                      </a:rPr>
                      <m:t>0</m:t>
                    </m:r>
                  </m:oMath>
                </a14:m>
                <a:r>
                  <a:rPr lang="en-US" dirty="0" smtClean="0"/>
                  <a:t> mean and variance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oMath>
                </a14:m>
                <a:r>
                  <a:rPr lang="en-US" dirty="0" smtClean="0"/>
                  <a:t>, i.e., </a:t>
                </a:r>
                <a14:m>
                  <m:oMath xmlns:m="http://schemas.openxmlformats.org/officeDocument/2006/math">
                    <m:r>
                      <a:rPr lang="en-US" i="1" smtClean="0">
                        <a:latin typeface="Cambria Math" panose="02040503050406030204" pitchFamily="18" charset="0"/>
                        <a:ea typeface="Cambria Math" panose="02040503050406030204" pitchFamily="18" charset="0"/>
                      </a:rPr>
                      <m:t>𝜀</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𝒩</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𝜎</m:t>
                            </m:r>
                          </m:e>
                          <m:sup>
                            <m:r>
                              <a:rPr lang="en-US" b="0" i="1" smtClean="0">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𝐼</m:t>
                        </m:r>
                      </m:e>
                    </m:d>
                  </m:oMath>
                </a14:m>
                <a:endParaRPr lang="en-US" dirty="0" smtClean="0"/>
              </a:p>
              <a:p>
                <a:pPr lvl="1"/>
                <a:r>
                  <a:rPr lang="en-US" dirty="0"/>
                  <a:t>Left figure: </a:t>
                </a:r>
                <a:r>
                  <a:rPr lang="en-US" dirty="0" smtClean="0"/>
                  <a:t>input sample </a:t>
                </a:r>
                <a14:m>
                  <m:oMath xmlns:m="http://schemas.openxmlformats.org/officeDocument/2006/math">
                    <m:r>
                      <a:rPr lang="en-US" i="1" dirty="0">
                        <a:latin typeface="Cambria Math" panose="02040503050406030204" pitchFamily="18" charset="0"/>
                      </a:rPr>
                      <m:t>𝑥</m:t>
                    </m:r>
                    <m:r>
                      <a:rPr lang="en-US" b="0" i="0" dirty="0" smtClean="0">
                        <a:latin typeface="Cambria Math" panose="02040503050406030204" pitchFamily="18" charset="0"/>
                      </a:rPr>
                      <m:t>;</m:t>
                    </m:r>
                  </m:oMath>
                </a14:m>
                <a:r>
                  <a:rPr lang="en-US" dirty="0" smtClean="0"/>
                  <a:t> Right figure: image corrupted with Gaussian noise </a:t>
                </a:r>
                <a14:m>
                  <m:oMath xmlns:m="http://schemas.openxmlformats.org/officeDocument/2006/math">
                    <m:r>
                      <a:rPr lang="en-US" i="1" dirty="0">
                        <a:latin typeface="Cambria Math" panose="02040503050406030204" pitchFamily="18" charset="0"/>
                      </a:rPr>
                      <m:t>𝑥</m:t>
                    </m:r>
                    <m:r>
                      <a:rPr lang="en-US" b="0"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oMath>
                </a14:m>
                <a:endParaRPr lang="en-US" dirty="0"/>
              </a:p>
              <a:p>
                <a:r>
                  <a:rPr lang="en-US" dirty="0" smtClean="0"/>
                  <a:t>A </a:t>
                </a:r>
                <a:r>
                  <a:rPr lang="en-US" dirty="0" smtClean="0">
                    <a:solidFill>
                      <a:srgbClr val="FF0000"/>
                    </a:solidFill>
                  </a:rPr>
                  <a:t>smoothed classifier </a:t>
                </a:r>
                <a:r>
                  <a:rPr lang="en-US" i="1" dirty="0" smtClean="0">
                    <a:solidFill>
                      <a:srgbClr val="FF0000"/>
                    </a:solidFill>
                  </a:rPr>
                  <a:t>g</a:t>
                </a:r>
                <a:r>
                  <a:rPr lang="en-US" dirty="0" smtClean="0">
                    <a:solidFill>
                      <a:srgbClr val="FF0000"/>
                    </a:solidFill>
                  </a:rPr>
                  <a:t> </a:t>
                </a:r>
                <a:r>
                  <a:rPr lang="en-US" dirty="0" smtClean="0"/>
                  <a:t>is obtained by adopting the </a:t>
                </a:r>
                <a:r>
                  <a:rPr lang="en-US" dirty="0" smtClean="0">
                    <a:solidFill>
                      <a:srgbClr val="FF0000"/>
                    </a:solidFill>
                  </a:rPr>
                  <a:t>most probable class </a:t>
                </a:r>
                <a:r>
                  <a:rPr lang="en-US" dirty="0" smtClean="0"/>
                  <a:t>by the classifier </a:t>
                </a:r>
                <a:r>
                  <a:rPr lang="en-US" i="1" dirty="0" smtClean="0"/>
                  <a:t>f </a:t>
                </a:r>
                <a:r>
                  <a:rPr lang="en-US" dirty="0" smtClean="0"/>
                  <a:t>on many noise-corrupted images </a:t>
                </a:r>
                <a14:m>
                  <m:oMath xmlns:m="http://schemas.openxmlformats.org/officeDocument/2006/math">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oMath>
                </a14:m>
                <a:endParaRPr lang="en-US" dirty="0"/>
              </a:p>
              <a:p>
                <a:pPr lvl="1"/>
                <a:r>
                  <a:rPr lang="en-US" dirty="0" smtClean="0"/>
                  <a:t>The added random noise improves the robustness to adversarial perturbations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4"/>
          <a:stretch>
            <a:fillRect/>
          </a:stretch>
        </p:blipFill>
        <p:spPr>
          <a:xfrm>
            <a:off x="2220888" y="4606280"/>
            <a:ext cx="5951926" cy="3063235"/>
          </a:xfrm>
          <a:prstGeom prst="rect">
            <a:avLst/>
          </a:prstGeom>
        </p:spPr>
      </p:pic>
    </p:spTree>
    <p:extLst>
      <p:ext uri="{BB962C8B-B14F-4D97-AF65-F5344CB8AC3E}">
        <p14:creationId xmlns:p14="http://schemas.microsoft.com/office/powerpoint/2010/main" val="31536361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649071" cy="5367667"/>
              </a:xfrm>
            </p:spPr>
            <p:txBody>
              <a:bodyPr/>
              <a:lstStyle/>
              <a:p>
                <a:r>
                  <a:rPr lang="en-US" dirty="0" smtClean="0"/>
                  <a:t>To design a </a:t>
                </a:r>
                <a:r>
                  <a:rPr lang="en-US" dirty="0" smtClean="0">
                    <a:solidFill>
                      <a:srgbClr val="FF0000"/>
                    </a:solidFill>
                  </a:rPr>
                  <a:t>smoothed classifier </a:t>
                </a:r>
                <a:r>
                  <a:rPr lang="en-US" i="1" dirty="0" smtClean="0">
                    <a:solidFill>
                      <a:srgbClr val="FF0000"/>
                    </a:solidFill>
                  </a:rPr>
                  <a:t>g</a:t>
                </a:r>
                <a:r>
                  <a:rPr lang="en-US" dirty="0" smtClean="0">
                    <a:solidFill>
                      <a:srgbClr val="FF0000"/>
                    </a:solidFill>
                  </a:rPr>
                  <a:t> </a:t>
                </a:r>
                <a:r>
                  <a:rPr lang="en-US" dirty="0" smtClean="0"/>
                  <a:t>at the input sample </a:t>
                </a:r>
                <a:r>
                  <a:rPr lang="en-US" i="1" dirty="0" smtClean="0"/>
                  <a:t>x</a:t>
                </a:r>
                <a:r>
                  <a:rPr lang="en-US" dirty="0" smtClean="0"/>
                  <a:t> requires to identify the most likely class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b="0" i="1" smtClean="0">
                            <a:latin typeface="Cambria Math" panose="02040503050406030204" pitchFamily="18" charset="0"/>
                            <a:ea typeface="Cambria Math" panose="02040503050406030204" pitchFamily="18" charset="0"/>
                          </a:rPr>
                          <m:t>𝐴</m:t>
                        </m:r>
                      </m:sub>
                    </m:sSub>
                  </m:oMath>
                </a14:m>
                <a:r>
                  <a:rPr lang="en-US" dirty="0" smtClean="0"/>
                  <a:t> returned by the target classifier </a:t>
                </a:r>
                <a:r>
                  <a:rPr lang="en-US" i="1" dirty="0" smtClean="0"/>
                  <a:t>f</a:t>
                </a:r>
                <a:r>
                  <a:rPr lang="en-US" dirty="0" smtClean="0"/>
                  <a:t> on noisy images</a:t>
                </a:r>
              </a:p>
              <a:p>
                <a:pPr lvl="1"/>
                <a:r>
                  <a:rPr lang="en-US" dirty="0" smtClean="0"/>
                  <a:t>Step 1: create </a:t>
                </a:r>
                <a:r>
                  <a:rPr lang="en-US" i="1" dirty="0" smtClean="0"/>
                  <a:t>n</a:t>
                </a:r>
                <a:r>
                  <a:rPr lang="en-US" dirty="0" smtClean="0"/>
                  <a:t> versions of </a:t>
                </a:r>
                <a:r>
                  <a:rPr lang="en-US" i="1" dirty="0" smtClean="0"/>
                  <a:t>x </a:t>
                </a:r>
                <a:r>
                  <a:rPr lang="en-US" dirty="0" smtClean="0"/>
                  <a:t>corrupted with Gaussian noise </a:t>
                </a:r>
                <a14:m>
                  <m:oMath xmlns:m="http://schemas.openxmlformats.org/officeDocument/2006/math">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endParaRPr lang="en-US" dirty="0" smtClean="0"/>
              </a:p>
              <a:p>
                <a:pPr lvl="1"/>
                <a:r>
                  <a:rPr lang="en-US" dirty="0" smtClean="0"/>
                  <a:t>Step 2: evaluate the predictions by target classifier for all corrupted images,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b="0" i="1" smtClean="0">
                        <a:latin typeface="Cambria Math" panose="02040503050406030204" pitchFamily="18" charset="0"/>
                        <a:ea typeface="Cambria Math" panose="02040503050406030204" pitchFamily="18" charset="0"/>
                      </a:rPr>
                      <m:t>)</m:t>
                    </m:r>
                  </m:oMath>
                </a14:m>
                <a:endParaRPr lang="en-US" dirty="0" smtClean="0"/>
              </a:p>
              <a:p>
                <a:pPr lvl="1"/>
                <a:r>
                  <a:rPr lang="en-US" dirty="0" smtClean="0"/>
                  <a:t>Step 3: identify the top two classes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smtClean="0"/>
                  <a:t> and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b="0" i="1" smtClean="0">
                            <a:latin typeface="Cambria Math" panose="02040503050406030204" pitchFamily="18" charset="0"/>
                            <a:ea typeface="Cambria Math" panose="02040503050406030204" pitchFamily="18" charset="0"/>
                          </a:rPr>
                          <m:t>𝐵</m:t>
                        </m:r>
                      </m:sub>
                    </m:sSub>
                  </m:oMath>
                </a14:m>
                <a:r>
                  <a:rPr lang="en-US" dirty="0" smtClean="0"/>
                  <a:t> with the highest number of predictions on </a:t>
                </a:r>
                <a14:m>
                  <m:oMath xmlns:m="http://schemas.openxmlformats.org/officeDocument/2006/math">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oMath>
                </a14:m>
                <a:endParaRPr lang="en-US" dirty="0"/>
              </a:p>
              <a:p>
                <a:pPr lvl="1"/>
                <a:r>
                  <a:rPr lang="en-US" dirty="0" smtClean="0"/>
                  <a:t>Step 4: if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𝐴</m:t>
                        </m:r>
                      </m:sub>
                    </m:sSub>
                  </m:oMath>
                </a14:m>
                <a:r>
                  <a:rPr lang="en-US" dirty="0" smtClean="0"/>
                  <a:t> (number of predictions by </a:t>
                </a:r>
                <a:r>
                  <a:rPr lang="en-US" i="1" dirty="0" smtClean="0"/>
                  <a:t>f</a:t>
                </a:r>
                <a:r>
                  <a:rPr lang="en-US" dirty="0" smtClean="0"/>
                  <a:t> for the top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smtClean="0"/>
                  <a:t>) is much greater than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𝑛</m:t>
                        </m:r>
                      </m:e>
                      <m:sub>
                        <m:r>
                          <a:rPr lang="en-US" b="0" i="1" smtClean="0">
                            <a:latin typeface="Cambria Math" panose="02040503050406030204" pitchFamily="18" charset="0"/>
                            <a:ea typeface="Cambria Math" panose="02040503050406030204" pitchFamily="18" charset="0"/>
                          </a:rPr>
                          <m:t>𝐵</m:t>
                        </m:r>
                      </m:sub>
                    </m:sSub>
                  </m:oMath>
                </a14:m>
                <a:r>
                  <a:rPr lang="en-US" dirty="0" smtClean="0"/>
                  <a:t> (number of predictions for the second highest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𝐵</m:t>
                        </m:r>
                      </m:sub>
                    </m:sSub>
                  </m:oMath>
                </a14:m>
                <a:r>
                  <a:rPr lang="en-US" dirty="0" smtClean="0"/>
                  <a:t>), return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i="1">
                                <a:latin typeface="Cambria Math" panose="02040503050406030204" pitchFamily="18" charset="0"/>
                                <a:ea typeface="Cambria Math" panose="02040503050406030204" pitchFamily="18" charset="0"/>
                              </a:rPr>
                              <m:t>𝑐</m:t>
                            </m:r>
                          </m:e>
                        </m:acc>
                      </m:e>
                      <m:sub>
                        <m:r>
                          <a:rPr lang="en-US" i="1">
                            <a:latin typeface="Cambria Math" panose="02040503050406030204" pitchFamily="18" charset="0"/>
                            <a:ea typeface="Cambria Math" panose="02040503050406030204" pitchFamily="18" charset="0"/>
                          </a:rPr>
                          <m:t>𝐴</m:t>
                        </m:r>
                      </m:sub>
                    </m:sSub>
                  </m:oMath>
                </a14:m>
                <a:r>
                  <a:rPr lang="en-US" dirty="0" smtClean="0"/>
                  <a:t> as the prediction by </a:t>
                </a:r>
                <a14:m>
                  <m:oMath xmlns:m="http://schemas.openxmlformats.org/officeDocument/2006/math">
                    <m:r>
                      <a:rPr lang="en-US" i="1" dirty="0" smtClean="0">
                        <a:latin typeface="Cambria Math" panose="02040503050406030204" pitchFamily="18" charset="0"/>
                      </a:rPr>
                      <m:t>𝑔</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𝑥</m:t>
                        </m:r>
                      </m:e>
                    </m:d>
                  </m:oMath>
                </a14:m>
                <a:endParaRPr lang="en-US" dirty="0" smtClean="0"/>
              </a:p>
              <a:p>
                <a:pPr lvl="2"/>
                <a:r>
                  <a:rPr lang="en-US" dirty="0" smtClean="0"/>
                  <a:t>Otherwise, if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𝐴</m:t>
                        </m:r>
                      </m:sub>
                    </m:sSub>
                    <m:r>
                      <a:rPr lang="en-US" b="0" i="0"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𝑛</m:t>
                        </m:r>
                      </m:e>
                      <m:sub>
                        <m:r>
                          <a:rPr lang="en-US" i="1">
                            <a:latin typeface="Cambria Math" panose="02040503050406030204" pitchFamily="18" charset="0"/>
                            <a:ea typeface="Cambria Math" panose="02040503050406030204" pitchFamily="18" charset="0"/>
                          </a:rPr>
                          <m:t>𝐵</m:t>
                        </m:r>
                      </m:sub>
                    </m:sSub>
                    <m:r>
                      <a:rPr lang="en-US" b="0"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𝛼</m:t>
                    </m:r>
                  </m:oMath>
                </a14:m>
                <a:r>
                  <a:rPr lang="en-US" dirty="0" smtClean="0"/>
                  <a:t>, abstain from making a prediction </a:t>
                </a:r>
                <a:r>
                  <a:rPr lang="en-US" dirty="0"/>
                  <a:t>by </a:t>
                </a:r>
                <a14:m>
                  <m:oMath xmlns:m="http://schemas.openxmlformats.org/officeDocument/2006/math">
                    <m:r>
                      <a:rPr lang="en-US" i="1" dirty="0">
                        <a:latin typeface="Cambria Math" panose="02040503050406030204" pitchFamily="18" charset="0"/>
                      </a:rPr>
                      <m:t>𝑔</m:t>
                    </m:r>
                    <m:d>
                      <m:dPr>
                        <m:ctrlPr>
                          <a:rPr lang="en-US" i="1" dirty="0">
                            <a:latin typeface="Cambria Math" panose="02040503050406030204" pitchFamily="18" charset="0"/>
                          </a:rPr>
                        </m:ctrlPr>
                      </m:dPr>
                      <m:e>
                        <m:r>
                          <a:rPr lang="en-US" i="1" dirty="0">
                            <a:latin typeface="Cambria Math" panose="02040503050406030204" pitchFamily="18" charset="0"/>
                          </a:rPr>
                          <m:t>𝑥</m:t>
                        </m:r>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367667"/>
              </a:xfrm>
              <a:blipFill>
                <a:blip r:embed="rId3"/>
                <a:stretch>
                  <a:fillRect l="-695" t="-795" r="-758"/>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364904" y="5398368"/>
            <a:ext cx="5886515" cy="2160240"/>
          </a:xfrm>
          <a:prstGeom prst="rect">
            <a:avLst/>
          </a:prstGeom>
        </p:spPr>
      </p:pic>
    </p:spTree>
    <p:extLst>
      <p:ext uri="{BB962C8B-B14F-4D97-AF65-F5344CB8AC3E}">
        <p14:creationId xmlns:p14="http://schemas.microsoft.com/office/powerpoint/2010/main" val="192731265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Examples of noisy images from CIFAR-10 with varying the level of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smtClean="0"/>
                  <a:t> from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=0</m:t>
                    </m:r>
                  </m:oMath>
                </a14:m>
                <a:r>
                  <a:rPr lang="en-US" dirty="0" smtClean="0"/>
                  <a:t> to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m:t>
                    </m:r>
                  </m:oMath>
                </a14:m>
                <a:endParaRPr lang="en-US" dirty="0" smtClean="0"/>
              </a:p>
              <a:p>
                <a:pPr lvl="1"/>
                <a:r>
                  <a:rPr lang="en-US" dirty="0"/>
                  <a:t>Pixel values greater than </a:t>
                </a:r>
                <a:r>
                  <a:rPr lang="en-US" dirty="0" smtClean="0"/>
                  <a:t>1 (i.e., 255/255) or less </a:t>
                </a:r>
                <a:r>
                  <a:rPr lang="en-US" dirty="0"/>
                  <a:t>than </a:t>
                </a:r>
                <a:r>
                  <a:rPr lang="en-US" dirty="0" smtClean="0"/>
                  <a:t>0 </a:t>
                </a:r>
                <a:r>
                  <a:rPr lang="en-US" dirty="0"/>
                  <a:t>were clipped to </a:t>
                </a:r>
                <a:r>
                  <a:rPr lang="en-US" dirty="0" smtClean="0"/>
                  <a:t>1 </a:t>
                </a:r>
                <a:r>
                  <a:rPr lang="en-US" dirty="0"/>
                  <a:t>or </a:t>
                </a:r>
                <a:r>
                  <a:rPr lang="en-US" dirty="0" smtClean="0"/>
                  <a:t>0</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3"/>
          <a:stretch>
            <a:fillRect/>
          </a:stretch>
        </p:blipFill>
        <p:spPr>
          <a:xfrm>
            <a:off x="2462424" y="3238128"/>
            <a:ext cx="1085850" cy="4333875"/>
          </a:xfrm>
          <a:prstGeom prst="rect">
            <a:avLst/>
          </a:prstGeom>
        </p:spPr>
      </p:pic>
      <p:pic>
        <p:nvPicPr>
          <p:cNvPr id="6" name="Picture 5"/>
          <p:cNvPicPr>
            <a:picLocks noChangeAspect="1"/>
          </p:cNvPicPr>
          <p:nvPr/>
        </p:nvPicPr>
        <p:blipFill>
          <a:blip r:embed="rId4"/>
          <a:stretch>
            <a:fillRect/>
          </a:stretch>
        </p:blipFill>
        <p:spPr>
          <a:xfrm>
            <a:off x="4077841" y="3310136"/>
            <a:ext cx="1095375" cy="4276725"/>
          </a:xfrm>
          <a:prstGeom prst="rect">
            <a:avLst/>
          </a:prstGeom>
        </p:spPr>
      </p:pic>
      <p:pic>
        <p:nvPicPr>
          <p:cNvPr id="7" name="Picture 6"/>
          <p:cNvPicPr>
            <a:picLocks noChangeAspect="1"/>
          </p:cNvPicPr>
          <p:nvPr/>
        </p:nvPicPr>
        <p:blipFill>
          <a:blip r:embed="rId5"/>
          <a:stretch>
            <a:fillRect/>
          </a:stretch>
        </p:blipFill>
        <p:spPr>
          <a:xfrm>
            <a:off x="5590009" y="3310136"/>
            <a:ext cx="1095375" cy="4276725"/>
          </a:xfrm>
          <a:prstGeom prst="rect">
            <a:avLst/>
          </a:prstGeom>
        </p:spPr>
      </p:pic>
      <p:pic>
        <p:nvPicPr>
          <p:cNvPr id="8" name="Picture 7"/>
          <p:cNvPicPr>
            <a:picLocks noChangeAspect="1"/>
          </p:cNvPicPr>
          <p:nvPr/>
        </p:nvPicPr>
        <p:blipFill>
          <a:blip r:embed="rId6"/>
          <a:stretch>
            <a:fillRect/>
          </a:stretch>
        </p:blipFill>
        <p:spPr>
          <a:xfrm>
            <a:off x="7318201" y="3296741"/>
            <a:ext cx="1095375" cy="4276725"/>
          </a:xfrm>
          <a:prstGeom prst="rect">
            <a:avLst/>
          </a:prstGeom>
        </p:spPr>
      </p:pic>
    </p:spTree>
    <p:extLst>
      <p:ext uri="{BB962C8B-B14F-4D97-AF65-F5344CB8AC3E}">
        <p14:creationId xmlns:p14="http://schemas.microsoft.com/office/powerpoint/2010/main" val="129678186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Examples of noisy images from </a:t>
                </a:r>
                <a:r>
                  <a:rPr lang="en-US" dirty="0" smtClean="0"/>
                  <a:t>ImageNet </a:t>
                </a:r>
                <a:r>
                  <a:rPr lang="en-US" dirty="0"/>
                  <a:t>with varying the level of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a:t> from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=0</m:t>
                    </m:r>
                  </m:oMath>
                </a14:m>
                <a:r>
                  <a:rPr lang="en-US" dirty="0"/>
                  <a:t> to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6" name="Picture 5"/>
          <p:cNvPicPr>
            <a:picLocks noChangeAspect="1"/>
          </p:cNvPicPr>
          <p:nvPr/>
        </p:nvPicPr>
        <p:blipFill>
          <a:blip r:embed="rId3"/>
          <a:stretch>
            <a:fillRect/>
          </a:stretch>
        </p:blipFill>
        <p:spPr>
          <a:xfrm>
            <a:off x="1932856" y="2806080"/>
            <a:ext cx="6389918" cy="4828550"/>
          </a:xfrm>
          <a:prstGeom prst="rect">
            <a:avLst/>
          </a:prstGeom>
        </p:spPr>
      </p:pic>
    </p:spTree>
    <p:extLst>
      <p:ext uri="{BB962C8B-B14F-4D97-AF65-F5344CB8AC3E}">
        <p14:creationId xmlns:p14="http://schemas.microsoft.com/office/powerpoint/2010/main" val="208199231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Images with higher resolution can tolerate Gaussian noise </a:t>
                </a:r>
                <a14:m>
                  <m:oMath xmlns:m="http://schemas.openxmlformats.org/officeDocument/2006/math">
                    <m:r>
                      <a:rPr lang="en-US" i="1">
                        <a:latin typeface="Cambria Math" panose="02040503050406030204" pitchFamily="18" charset="0"/>
                        <a:ea typeface="Cambria Math" panose="02040503050406030204" pitchFamily="18" charset="0"/>
                      </a:rPr>
                      <m:t>𝒩</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𝜎</m:t>
                            </m:r>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𝐼</m:t>
                        </m:r>
                      </m:e>
                    </m:d>
                  </m:oMath>
                </a14:m>
                <a:r>
                  <a:rPr lang="en-US" dirty="0" smtClean="0"/>
                  <a:t> with higher levels of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a:t>
                </a:r>
                <a:endParaRPr lang="en-US" dirty="0" smtClean="0"/>
              </a:p>
              <a:p>
                <a:pPr lvl="1"/>
                <a:r>
                  <a:rPr lang="en-US" dirty="0" smtClean="0"/>
                  <a:t>Therefore, smoothing can be performed with a larger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a:t>
                </a:r>
                <a:r>
                  <a:rPr lang="en-US" dirty="0" smtClean="0"/>
                  <a:t>in high resolution images</a:t>
                </a:r>
              </a:p>
              <a:p>
                <a:pPr lvl="1"/>
                <a:r>
                  <a:rPr lang="en-US" dirty="0" smtClean="0"/>
                  <a:t>The noisy high-resolution image preserved the class-defining features better</a:t>
                </a:r>
                <a:endParaRPr lang="en-US" dirty="0"/>
              </a:p>
              <a:p>
                <a:endParaRPr lang="fr-FR" dirty="0" smtClean="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509"/>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3"/>
          <a:stretch>
            <a:fillRect/>
          </a:stretch>
        </p:blipFill>
        <p:spPr>
          <a:xfrm>
            <a:off x="308317" y="3814192"/>
            <a:ext cx="9617427" cy="2451070"/>
          </a:xfrm>
          <a:prstGeom prst="rect">
            <a:avLst/>
          </a:prstGeom>
        </p:spPr>
      </p:pic>
      <p:sp>
        <p:nvSpPr>
          <p:cNvPr id="6" name="TextBox 5"/>
          <p:cNvSpPr txBox="1"/>
          <p:nvPr/>
        </p:nvSpPr>
        <p:spPr>
          <a:xfrm>
            <a:off x="211121" y="6290591"/>
            <a:ext cx="2232248" cy="338554"/>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Clean </a:t>
            </a:r>
            <a:r>
              <a:rPr kumimoji="0" lang="en-US" sz="1600" b="0" i="0" u="none" strike="noStrike" kern="1200" cap="none" spc="0" normalizeH="0" baseline="0" noProof="0" dirty="0">
                <a:ln>
                  <a:noFill/>
                </a:ln>
                <a:solidFill>
                  <a:prstClr val="black"/>
                </a:solidFill>
                <a:effectLst/>
                <a:uLnTx/>
                <a:uFillTx/>
                <a:latin typeface="Calibri"/>
                <a:ea typeface="+mn-ea"/>
                <a:cs typeface="+mn-cs"/>
              </a:rPr>
              <a:t>56×56 image</a:t>
            </a:r>
          </a:p>
        </p:txBody>
      </p:sp>
      <p:sp>
        <p:nvSpPr>
          <p:cNvPr id="7" name="TextBox 6"/>
          <p:cNvSpPr txBox="1"/>
          <p:nvPr/>
        </p:nvSpPr>
        <p:spPr>
          <a:xfrm>
            <a:off x="2514123" y="6290591"/>
            <a:ext cx="2232248" cy="338554"/>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Clean </a:t>
            </a:r>
            <a:r>
              <a:rPr kumimoji="0" lang="en-US" sz="1600" b="0" i="0" u="none" strike="noStrike" kern="1200" cap="none" spc="0" normalizeH="0" baseline="0" noProof="0" dirty="0">
                <a:ln>
                  <a:noFill/>
                </a:ln>
                <a:solidFill>
                  <a:prstClr val="black"/>
                </a:solidFill>
                <a:effectLst/>
                <a:uLnTx/>
                <a:uFillTx/>
                <a:latin typeface="Calibri"/>
                <a:ea typeface="+mn-ea"/>
                <a:cs typeface="+mn-cs"/>
              </a:rPr>
              <a:t>224×224</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image</a:t>
            </a:r>
          </a:p>
        </p:txBody>
      </p:sp>
      <mc:AlternateContent xmlns:mc="http://schemas.openxmlformats.org/markup-compatibility/2006" xmlns:a14="http://schemas.microsoft.com/office/drawing/2010/main">
        <mc:Choice Requires="a14">
          <p:sp>
            <p:nvSpPr>
              <p:cNvPr id="8" name="TextBox 7"/>
              <p:cNvSpPr txBox="1"/>
              <p:nvPr/>
            </p:nvSpPr>
            <p:spPr>
              <a:xfrm>
                <a:off x="4817125" y="6265262"/>
                <a:ext cx="2890905" cy="584775"/>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Noisy </a:t>
                </a:r>
                <a:r>
                  <a:rPr kumimoji="0" lang="en-US" sz="1600" b="0" i="0" u="none" strike="noStrike" kern="1200" cap="none" spc="0" normalizeH="0" baseline="0" noProof="0" dirty="0">
                    <a:ln>
                      <a:noFill/>
                    </a:ln>
                    <a:solidFill>
                      <a:prstClr val="black"/>
                    </a:solidFill>
                    <a:effectLst/>
                    <a:uLnTx/>
                    <a:uFillTx/>
                    <a:latin typeface="Calibri"/>
                    <a:ea typeface="+mn-ea"/>
                    <a:cs typeface="+mn-cs"/>
                  </a:rPr>
                  <a:t>56×56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image</a:t>
                </a:r>
              </a:p>
              <a:p>
                <a:pPr marL="0" marR="0" lvl="0" indent="0" algn="ctr" defTabSz="1018824"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600" b="0" i="0" u="none" strike="noStrike" kern="1200" cap="none" spc="0" normalizeH="0" baseline="0" noProof="0" dirty="0">
                    <a:ln>
                      <a:noFill/>
                    </a:ln>
                    <a:solidFill>
                      <a:prstClr val="black"/>
                    </a:solidFill>
                    <a:effectLst/>
                    <a:uLnTx/>
                    <a:uFillTx/>
                    <a:latin typeface="Calibri"/>
                    <a:ea typeface="+mn-ea"/>
                    <a:cs typeface="+mn-cs"/>
                  </a:rPr>
                  <a:t>(</a:t>
                </a:r>
                <a14:m>
                  <m:oMath xmlns:m="http://schemas.openxmlformats.org/officeDocument/2006/math">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𝜎</m:t>
                    </m:r>
                    <m:r>
                      <a:rPr kumimoji="0" lang="fr-FR"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=0.5</m:t>
                    </m:r>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817125" y="6265262"/>
                <a:ext cx="2890905" cy="584775"/>
              </a:xfrm>
              <a:prstGeom prst="rect">
                <a:avLst/>
              </a:prstGeom>
              <a:blipFill>
                <a:blip r:embed="rId4"/>
                <a:stretch>
                  <a:fillRect t="-3125"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7494093" y="6290591"/>
                <a:ext cx="2405704" cy="584775"/>
              </a:xfrm>
              <a:prstGeom prst="rect">
                <a:avLst/>
              </a:prstGeom>
              <a:noFill/>
            </p:spPr>
            <p:txBody>
              <a:bodyPr wrap="square" rtlCol="0">
                <a:spAutoFit/>
              </a:bodyPr>
              <a:lstStyle/>
              <a:p>
                <a:pPr marL="0" marR="0" lvl="0" indent="0" algn="ctr" defTabSz="101882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Noisy </a:t>
                </a:r>
                <a:r>
                  <a:rPr kumimoji="0" lang="fr-FR" sz="1600" b="0" i="0" u="none" strike="noStrike" kern="1200" cap="none" spc="0" normalizeH="0" baseline="0" noProof="0" dirty="0">
                    <a:ln>
                      <a:noFill/>
                    </a:ln>
                    <a:solidFill>
                      <a:prstClr val="black"/>
                    </a:solidFill>
                    <a:effectLst/>
                    <a:uLnTx/>
                    <a:uFillTx/>
                    <a:latin typeface="Calibri"/>
                    <a:ea typeface="+mn-ea"/>
                    <a:cs typeface="+mn-cs"/>
                  </a:rPr>
                  <a:t>224</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fr-FR" sz="1600" b="0" i="0" u="none" strike="noStrike" kern="1200" cap="none" spc="0" normalizeH="0" baseline="0" noProof="0" dirty="0">
                    <a:ln>
                      <a:noFill/>
                    </a:ln>
                    <a:solidFill>
                      <a:prstClr val="black"/>
                    </a:solidFill>
                    <a:effectLst/>
                    <a:uLnTx/>
                    <a:uFillTx/>
                    <a:latin typeface="Calibri"/>
                    <a:ea typeface="+mn-ea"/>
                    <a:cs typeface="+mn-cs"/>
                  </a:rPr>
                  <a:t>224 </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image</a:t>
                </a:r>
              </a:p>
              <a:p>
                <a:pPr marL="0" marR="0" lvl="0" indent="0" algn="ctr" defTabSz="1018824"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fr-FR" sz="1600" b="0" i="0" u="none" strike="noStrike" kern="1200" cap="none" spc="0" normalizeH="0" baseline="0" noProof="0" dirty="0">
                    <a:ln>
                      <a:noFill/>
                    </a:ln>
                    <a:solidFill>
                      <a:prstClr val="black"/>
                    </a:solidFill>
                    <a:effectLst/>
                    <a:uLnTx/>
                    <a:uFillTx/>
                    <a:latin typeface="Calibri"/>
                    <a:ea typeface="+mn-ea"/>
                    <a:cs typeface="+mn-cs"/>
                  </a:rPr>
                  <a:t>(</a:t>
                </a:r>
                <a14:m>
                  <m:oMath xmlns:m="http://schemas.openxmlformats.org/officeDocument/2006/math">
                    <m:r>
                      <a:rPr kumimoji="0" lang="en-US" sz="16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m:t>𝜎</m:t>
                    </m:r>
                    <m:r>
                      <a:rPr kumimoji="0" lang="fr-FR" sz="16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=0.5</m:t>
                    </m:r>
                    <m:r>
                      <a:rPr kumimoji="0" lang="en-US" sz="16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oMath>
                </a14:m>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7494093" y="6290591"/>
                <a:ext cx="2405704" cy="584775"/>
              </a:xfrm>
              <a:prstGeom prst="rect">
                <a:avLst/>
              </a:prstGeom>
              <a:blipFill>
                <a:blip r:embed="rId5"/>
                <a:stretch>
                  <a:fillRect t="-3125" b="-12500"/>
                </a:stretch>
              </a:blipFill>
            </p:spPr>
            <p:txBody>
              <a:bodyPr/>
              <a:lstStyle/>
              <a:p>
                <a:r>
                  <a:rPr lang="en-US">
                    <a:noFill/>
                  </a:rPr>
                  <a:t> </a:t>
                </a:r>
              </a:p>
            </p:txBody>
          </p:sp>
        </mc:Fallback>
      </mc:AlternateContent>
    </p:spTree>
    <p:extLst>
      <p:ext uri="{BB962C8B-B14F-4D97-AF65-F5344CB8AC3E}">
        <p14:creationId xmlns:p14="http://schemas.microsoft.com/office/powerpoint/2010/main" val="42796808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To create the certificate also requires to estimate the neighborhood around the sample </a:t>
                </a:r>
                <a:r>
                  <a:rPr lang="en-US" i="1" dirty="0" smtClean="0"/>
                  <a:t>x</a:t>
                </a:r>
                <a:r>
                  <a:rPr lang="en-US" dirty="0" smtClean="0"/>
                  <a:t> in which the robust classifier correctly predicts the class </a:t>
                </a:r>
                <a14:m>
                  <m:oMath xmlns:m="http://schemas.openxmlformats.org/officeDocument/2006/math">
                    <m:r>
                      <a:rPr lang="en-US" b="0" i="1" dirty="0" smtClean="0">
                        <a:latin typeface="Cambria Math" panose="02040503050406030204" pitchFamily="18" charset="0"/>
                      </a:rPr>
                      <m:t>𝑔</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𝐴</m:t>
                        </m:r>
                      </m:sub>
                    </m:sSub>
                  </m:oMath>
                </a14:m>
                <a:endParaRPr lang="en-US" dirty="0" smtClean="0"/>
              </a:p>
              <a:p>
                <a:pPr lvl="1"/>
                <a:r>
                  <a:rPr lang="en-US" dirty="0" smtClean="0"/>
                  <a:t>The neighborhood is defined as an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smtClean="0"/>
                  <a:t> ball around </a:t>
                </a:r>
                <a:r>
                  <a:rPr lang="en-US" i="1" dirty="0" smtClean="0"/>
                  <a:t>x</a:t>
                </a:r>
                <a:r>
                  <a:rPr lang="en-US" dirty="0" smtClean="0"/>
                  <a:t> with </a:t>
                </a:r>
                <a:r>
                  <a:rPr lang="en-US" dirty="0" smtClean="0">
                    <a:solidFill>
                      <a:srgbClr val="FF0000"/>
                    </a:solidFill>
                  </a:rPr>
                  <a:t>radius </a:t>
                </a:r>
                <a:r>
                  <a:rPr lang="en-US" i="1" dirty="0" smtClean="0">
                    <a:solidFill>
                      <a:srgbClr val="FF0000"/>
                    </a:solidFill>
                  </a:rPr>
                  <a:t>R</a:t>
                </a:r>
              </a:p>
              <a:p>
                <a:r>
                  <a:rPr lang="en-US" dirty="0" smtClean="0"/>
                  <a:t>The certified </a:t>
                </a:r>
                <a:r>
                  <a:rPr lang="en-US" dirty="0"/>
                  <a:t>radius </a:t>
                </a:r>
                <a:r>
                  <a:rPr lang="en-US" i="1" dirty="0">
                    <a:solidFill>
                      <a:srgbClr val="FF0000"/>
                    </a:solidFill>
                  </a:rPr>
                  <a:t>R</a:t>
                </a:r>
                <a:r>
                  <a:rPr lang="en-US" dirty="0">
                    <a:solidFill>
                      <a:srgbClr val="FF0000"/>
                    </a:solidFill>
                  </a:rPr>
                  <a:t> is large </a:t>
                </a:r>
                <a:r>
                  <a:rPr lang="en-US" dirty="0"/>
                  <a:t>when:</a:t>
                </a:r>
              </a:p>
              <a:p>
                <a:pPr lvl="1"/>
                <a:r>
                  <a:rPr lang="en-US" dirty="0"/>
                  <a:t>The noise level</a:t>
                </a:r>
                <a:r>
                  <a:rPr lang="en-US" dirty="0">
                    <a:ea typeface="Cambria Math" panose="020405030504060302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 </m:t>
                    </m:r>
                  </m:oMath>
                </a14:m>
                <a:r>
                  <a:rPr lang="en-US" dirty="0"/>
                  <a:t>is high</a:t>
                </a:r>
              </a:p>
              <a:p>
                <a:pPr lvl="1"/>
                <a:r>
                  <a:rPr lang="en-US" dirty="0"/>
                  <a:t>The probability of the top class</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𝐴</m:t>
                        </m:r>
                      </m:sub>
                    </m:sSub>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ℙ</m:t>
                    </m:r>
                    <m:d>
                      <m:dPr>
                        <m:ctrlPr>
                          <a:rPr lang="en-US" i="1">
                            <a:latin typeface="Cambria Math" panose="02040503050406030204" pitchFamily="18" charset="0"/>
                            <a:ea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𝐴</m:t>
                            </m:r>
                          </m:sub>
                        </m:sSub>
                      </m:e>
                    </m:d>
                  </m:oMath>
                </a14:m>
                <a:r>
                  <a:rPr lang="en-US" dirty="0"/>
                  <a:t> is high</a:t>
                </a:r>
              </a:p>
              <a:p>
                <a:pPr lvl="1"/>
                <a:r>
                  <a:rPr lang="en-US" dirty="0"/>
                  <a:t>The probability of any other class</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m:t>
                        </m:r>
                      </m:e>
                      <m:sub>
                        <m:r>
                          <a:rPr lang="en-US" b="0" i="1" smtClean="0">
                            <a:latin typeface="Cambria Math" panose="02040503050406030204" pitchFamily="18" charset="0"/>
                            <a:ea typeface="Cambria Math" panose="02040503050406030204" pitchFamily="18" charset="0"/>
                          </a:rPr>
                          <m:t>𝐵</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ℙ</m:t>
                    </m:r>
                    <m:d>
                      <m:dPr>
                        <m:ctrlPr>
                          <a:rPr lang="en-US" i="1">
                            <a:latin typeface="Cambria Math" panose="02040503050406030204" pitchFamily="18" charset="0"/>
                            <a:ea typeface="Cambria Math" panose="02040503050406030204" pitchFamily="18" charset="0"/>
                          </a:rPr>
                        </m:ctrlPr>
                      </m:dPr>
                      <m:e>
                        <m:r>
                          <a:rPr lang="en-US" i="1" dirty="0">
                            <a:latin typeface="Cambria Math" panose="02040503050406030204" pitchFamily="18" charset="0"/>
                          </a:rPr>
                          <m:t>𝑔</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𝐵</m:t>
                            </m:r>
                          </m:sub>
                        </m:sSub>
                      </m:e>
                    </m:d>
                  </m:oMath>
                </a14:m>
                <a:r>
                  <a:rPr lang="en-US" dirty="0"/>
                  <a:t> is low</a:t>
                </a:r>
              </a:p>
              <a:p>
                <a:pPr>
                  <a:spcAft>
                    <a:spcPts val="600"/>
                  </a:spcAft>
                </a:pPr>
                <a:r>
                  <a:rPr lang="en-US" dirty="0" smtClean="0"/>
                  <a:t>The authors propose to calculate the radius </a:t>
                </a:r>
                <a:r>
                  <a:rPr lang="en-US" i="1" dirty="0" smtClean="0"/>
                  <a:t>R</a:t>
                </a:r>
                <a:r>
                  <a:rPr lang="en-US" dirty="0" smtClean="0"/>
                  <a:t> as:</a:t>
                </a:r>
                <a:endParaRPr lang="en-US" dirty="0"/>
              </a:p>
              <a:p>
                <a:pPr marL="61912" indent="0">
                  <a:spcAft>
                    <a:spcPts val="600"/>
                  </a:spcAft>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𝜎</m:t>
                          </m:r>
                        </m:num>
                        <m:den>
                          <m:r>
                            <a:rPr lang="en-US" b="0" i="1" smtClean="0">
                              <a:latin typeface="Cambria Math" panose="02040503050406030204" pitchFamily="18" charset="0"/>
                              <a:ea typeface="Cambria Math" panose="02040503050406030204" pitchFamily="18" charset="0"/>
                            </a:rPr>
                            <m:t>2</m:t>
                          </m:r>
                        </m:den>
                      </m:f>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m:rPr>
                                  <m:sty m:val="p"/>
                                </m:rPr>
                                <a:rPr lang="el-GR" b="0" i="1" smtClean="0">
                                  <a:latin typeface="Cambria Math" panose="02040503050406030204" pitchFamily="18" charset="0"/>
                                  <a:ea typeface="Cambria Math" panose="02040503050406030204" pitchFamily="18" charset="0"/>
                                </a:rPr>
                                <m:t>Φ</m:t>
                              </m:r>
                            </m:e>
                            <m:sup>
                              <m:r>
                                <a:rPr lang="en-US" b="0" i="1" smtClean="0">
                                  <a:latin typeface="Cambria Math" panose="02040503050406030204" pitchFamily="18" charset="0"/>
                                  <a:ea typeface="Cambria Math" panose="02040503050406030204" pitchFamily="18" charset="0"/>
                                </a:rPr>
                                <m:t>−1</m:t>
                              </m:r>
                            </m:sup>
                          </m:sSup>
                          <m:d>
                            <m:dPr>
                              <m:ctrlPr>
                                <a:rPr lang="en-US" b="0"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𝐴</m:t>
                                  </m:r>
                                </m:sub>
                              </m:sSub>
                            </m:e>
                          </m:d>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Φ</m:t>
                              </m:r>
                            </m:e>
                            <m:sup>
                              <m:r>
                                <a:rPr lang="en-US" i="1">
                                  <a:latin typeface="Cambria Math" panose="02040503050406030204" pitchFamily="18" charset="0"/>
                                  <a:ea typeface="Cambria Math" panose="02040503050406030204" pitchFamily="18" charset="0"/>
                                </a:rPr>
                                <m:t>−1</m:t>
                              </m:r>
                            </m:sup>
                          </m:sSup>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ℙ</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𝐵</m:t>
                                  </m:r>
                                </m:sub>
                              </m:sSub>
                            </m:e>
                          </m:d>
                        </m:e>
                      </m:d>
                    </m:oMath>
                  </m:oMathPara>
                </a14:m>
                <a:endParaRPr lang="en-US" dirty="0" smtClean="0"/>
              </a:p>
              <a:p>
                <a:pPr lvl="1"/>
                <a:r>
                  <a:rPr lang="en-US" dirty="0" smtClean="0"/>
                  <a:t>In the formulation,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m:rPr>
                            <m:sty m:val="p"/>
                          </m:rPr>
                          <a:rPr lang="el-GR" i="1">
                            <a:latin typeface="Cambria Math" panose="02040503050406030204" pitchFamily="18" charset="0"/>
                            <a:ea typeface="Cambria Math" panose="02040503050406030204" pitchFamily="18" charset="0"/>
                          </a:rPr>
                          <m:t>Φ</m:t>
                        </m:r>
                      </m:e>
                      <m:sup>
                        <m:r>
                          <a:rPr lang="en-US" i="1">
                            <a:latin typeface="Cambria Math" panose="02040503050406030204" pitchFamily="18" charset="0"/>
                            <a:ea typeface="Cambria Math" panose="02040503050406030204" pitchFamily="18" charset="0"/>
                          </a:rPr>
                          <m:t>−1</m:t>
                        </m:r>
                      </m:sup>
                    </m:sSup>
                  </m:oMath>
                </a14:m>
                <a:r>
                  <a:rPr lang="en-US" dirty="0" smtClean="0"/>
                  <a:t> is the inverse of the Gaussian cumulative distribution function</a:t>
                </a:r>
              </a:p>
              <a:p>
                <a:pPr lvl="2"/>
                <a:r>
                  <a:rPr lang="en-US" dirty="0" smtClean="0"/>
                  <a:t>I.e., it is the value of the perturbations </a:t>
                </a:r>
                <a14:m>
                  <m:oMath xmlns:m="http://schemas.openxmlformats.org/officeDocument/2006/math">
                    <m:r>
                      <a:rPr lang="en-US" i="1">
                        <a:latin typeface="Cambria Math" panose="02040503050406030204" pitchFamily="18" charset="0"/>
                        <a:ea typeface="Cambria Math" panose="02040503050406030204" pitchFamily="18" charset="0"/>
                      </a:rPr>
                      <m:t>𝜀</m:t>
                    </m:r>
                  </m:oMath>
                </a14:m>
                <a:r>
                  <a:rPr lang="en-US" dirty="0" smtClean="0"/>
                  <a:t> returned for a certain probability</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𝑝</m:t>
                        </m:r>
                      </m:e>
                      <m:sub>
                        <m:r>
                          <a:rPr lang="en-US" i="1">
                            <a:latin typeface="Cambria Math" panose="02040503050406030204" pitchFamily="18" charset="0"/>
                            <a:ea typeface="Cambria Math" panose="02040503050406030204" pitchFamily="18" charset="0"/>
                          </a:rPr>
                          <m:t>𝐴</m:t>
                        </m:r>
                      </m:sub>
                    </m:sSub>
                  </m:oMath>
                </a14:m>
                <a:r>
                  <a:rPr lang="en-US" dirty="0" smtClean="0"/>
                  <a:t> for the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𝑐</m:t>
                        </m:r>
                      </m:e>
                      <m:sub>
                        <m:r>
                          <a:rPr lang="en-US" i="1">
                            <a:latin typeface="Cambria Math" panose="02040503050406030204" pitchFamily="18" charset="0"/>
                            <a:ea typeface="Cambria Math" panose="02040503050406030204" pitchFamily="18" charset="0"/>
                          </a:rPr>
                          <m:t>𝐴</m:t>
                        </m:r>
                      </m:sub>
                    </m:sSub>
                  </m:oMath>
                </a14:m>
                <a:endParaRPr lang="en-US" dirty="0" smtClean="0"/>
              </a:p>
              <a:p>
                <a:pPr lvl="1"/>
                <a:endParaRPr lang="en-US" dirty="0" smtClean="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27"/>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spTree>
    <p:extLst>
      <p:ext uri="{BB962C8B-B14F-4D97-AF65-F5344CB8AC3E}">
        <p14:creationId xmlns:p14="http://schemas.microsoft.com/office/powerpoint/2010/main" val="258893641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table shows the certified top-1 accuracy </a:t>
                </a:r>
                <a:r>
                  <a:rPr lang="en-US" dirty="0"/>
                  <a:t>by ResNet50 </a:t>
                </a:r>
                <a:r>
                  <a:rPr lang="en-US" dirty="0" smtClean="0"/>
                  <a:t>on ImageNet with the random smoothing approach</a:t>
                </a:r>
              </a:p>
              <a:p>
                <a:pPr lvl="1"/>
                <a:r>
                  <a:rPr lang="en-US" dirty="0" smtClean="0"/>
                  <a:t>Top row: the </a:t>
                </a:r>
                <a:r>
                  <a:rPr lang="en-US" dirty="0"/>
                  <a:t>certificate guarantees top-1 accuracy </a:t>
                </a:r>
                <a:r>
                  <a:rPr lang="en-US" dirty="0" smtClean="0"/>
                  <a:t>of </a:t>
                </a:r>
                <a:r>
                  <a:rPr lang="en-US" dirty="0">
                    <a:solidFill>
                      <a:srgbClr val="FF0000"/>
                    </a:solidFill>
                  </a:rPr>
                  <a:t>49%</a:t>
                </a:r>
                <a:r>
                  <a:rPr lang="en-US" dirty="0"/>
                  <a:t> under adversarial perturbations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ℓ</m:t>
                        </m:r>
                      </m:e>
                      <m:sub>
                        <m:r>
                          <a:rPr lang="en-US" i="1">
                            <a:solidFill>
                              <a:srgbClr val="FF0000"/>
                            </a:solidFill>
                            <a:latin typeface="Cambria Math" panose="02040503050406030204" pitchFamily="18" charset="0"/>
                          </a:rPr>
                          <m:t>2</m:t>
                        </m:r>
                      </m:sub>
                    </m:sSub>
                    <m:r>
                      <a:rPr lang="en-US" i="1">
                        <a:solidFill>
                          <a:srgbClr val="FF0000"/>
                        </a:solidFill>
                        <a:latin typeface="Cambria Math" panose="02040503050406030204" pitchFamily="18" charset="0"/>
                        <a:ea typeface="Cambria Math" panose="02040503050406030204" pitchFamily="18" charset="0"/>
                      </a:rPr>
                      <m:t>&lt;0.5</m:t>
                    </m:r>
                  </m:oMath>
                </a14:m>
                <a:endParaRPr lang="en-US" dirty="0" smtClean="0"/>
              </a:p>
              <a:p>
                <a:pPr lvl="2"/>
                <a:r>
                  <a:rPr lang="en-US" dirty="0" smtClean="0"/>
                  <a:t>This is achieved with noise level of </a:t>
                </a:r>
                <a14:m>
                  <m:oMath xmlns:m="http://schemas.openxmlformats.org/officeDocument/2006/math">
                    <m:r>
                      <a:rPr lang="en-US" i="1" dirty="0">
                        <a:latin typeface="Cambria Math" panose="02040503050406030204" pitchFamily="18" charset="0"/>
                        <a:ea typeface="Cambria Math" panose="02040503050406030204" pitchFamily="18" charset="0"/>
                      </a:rPr>
                      <m:t>𝜎</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0.</m:t>
                    </m:r>
                    <m:r>
                      <a:rPr lang="en-US" b="0" i="1" dirty="0" smtClean="0">
                        <a:latin typeface="Cambria Math" panose="02040503050406030204" pitchFamily="18" charset="0"/>
                        <a:ea typeface="Cambria Math" panose="02040503050406030204" pitchFamily="18" charset="0"/>
                      </a:rPr>
                      <m:t>2</m:t>
                    </m:r>
                    <m:r>
                      <a:rPr lang="fr-FR" i="1" dirty="0">
                        <a:latin typeface="Cambria Math" panose="02040503050406030204" pitchFamily="18" charset="0"/>
                      </a:rPr>
                      <m:t>5</m:t>
                    </m:r>
                  </m:oMath>
                </a14:m>
                <a:r>
                  <a:rPr lang="en-US" dirty="0" smtClean="0"/>
                  <a:t> </a:t>
                </a:r>
              </a:p>
              <a:p>
                <a:pPr lvl="2"/>
                <a:r>
                  <a:rPr lang="en-US" dirty="0" smtClean="0"/>
                  <a:t>For any perturbation </a:t>
                </a:r>
                <a:r>
                  <a:rPr lang="en-US" dirty="0" smtClean="0">
                    <a:solidFill>
                      <a:schemeClr val="tx1"/>
                    </a:solidFill>
                  </a:rPr>
                  <a:t>with radius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oMath>
                </a14:m>
                <a:r>
                  <a:rPr lang="en-US" dirty="0" smtClean="0"/>
                  <a:t>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&lt;0.5</m:t>
                    </m:r>
                  </m:oMath>
                </a14:m>
                <a:r>
                  <a:rPr lang="en-US" dirty="0" smtClean="0">
                    <a:solidFill>
                      <a:schemeClr val="tx1"/>
                    </a:solidFill>
                  </a:rPr>
                  <a:t>, the robust classifier will correctly predict the class</a:t>
                </a:r>
                <a:endParaRPr lang="en-US" dirty="0">
                  <a:solidFill>
                    <a:schemeClr val="tx1"/>
                  </a:solidFill>
                </a:endParaRPr>
              </a:p>
              <a:p>
                <a:pPr lvl="3"/>
                <a:r>
                  <a:rPr lang="en-US" dirty="0" smtClean="0">
                    <a:solidFill>
                      <a:schemeClr val="tx1"/>
                    </a:solidFill>
                  </a:rPr>
                  <a:t>Note that perturbation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a:t> </a:t>
                </a:r>
                <a:r>
                  <a:rPr lang="en-US" dirty="0" smtClean="0"/>
                  <a:t>norm </a:t>
                </a:r>
                <a14:m>
                  <m:oMath xmlns:m="http://schemas.openxmlformats.org/officeDocument/2006/math">
                    <m:r>
                      <a:rPr lang="en-US" i="1">
                        <a:latin typeface="Cambria Math" panose="02040503050406030204" pitchFamily="18" charset="0"/>
                        <a:ea typeface="Cambria Math" panose="02040503050406030204" pitchFamily="18" charset="0"/>
                      </a:rPr>
                      <m:t>&lt;0.5</m:t>
                    </m:r>
                  </m:oMath>
                </a14:m>
                <a:r>
                  <a:rPr lang="en-US" dirty="0" smtClean="0">
                    <a:solidFill>
                      <a:schemeClr val="tx1"/>
                    </a:solidFill>
                  </a:rPr>
                  <a:t> is fairly small</a:t>
                </a:r>
              </a:p>
              <a:p>
                <a:pPr lvl="3"/>
                <a:r>
                  <a:rPr lang="en-US" dirty="0" smtClean="0">
                    <a:solidFill>
                      <a:schemeClr val="tx1"/>
                    </a:solidFill>
                  </a:rPr>
                  <a:t>For example, perturbation with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r>
                      <a:rPr lang="en-US" b="0" i="1" smtClean="0">
                        <a:solidFill>
                          <a:schemeClr val="tx1"/>
                        </a:solidFill>
                        <a:latin typeface="Cambria Math" panose="02040503050406030204" pitchFamily="18" charset="0"/>
                      </a:rPr>
                      <m:t>=1</m:t>
                    </m:r>
                  </m:oMath>
                </a14:m>
                <a:r>
                  <a:rPr lang="en-US" dirty="0" smtClean="0">
                    <a:solidFill>
                      <a:schemeClr val="tx1"/>
                    </a:solidFill>
                  </a:rPr>
                  <a:t> can change one pixel by 1 (=255/255), or change 10 pixels by 0.3 (≈80/255), or change 1,000 pixels by 0.03 </a:t>
                </a:r>
                <a:r>
                  <a:rPr lang="en-US" dirty="0" smtClean="0"/>
                  <a:t>(</a:t>
                </a:r>
                <a:r>
                  <a:rPr lang="en-US" dirty="0"/>
                  <a:t>≈</a:t>
                </a:r>
                <a:r>
                  <a:rPr lang="en-US" dirty="0" smtClean="0"/>
                  <a:t>8/255</a:t>
                </a:r>
                <a:r>
                  <a:rPr lang="en-US" dirty="0"/>
                  <a:t>)</a:t>
                </a:r>
                <a:endParaRPr lang="en-US" dirty="0">
                  <a:solidFill>
                    <a:schemeClr val="tx1"/>
                  </a:solidFill>
                </a:endParaRPr>
              </a:p>
              <a:p>
                <a:pPr lvl="1"/>
                <a:r>
                  <a:rPr lang="en-US" dirty="0" smtClean="0"/>
                  <a:t>Increasing the </a:t>
                </a:r>
                <a14:m>
                  <m:oMath xmlns:m="http://schemas.openxmlformats.org/officeDocument/2006/math">
                    <m:sSub>
                      <m:sSubPr>
                        <m:ctrlPr>
                          <a:rPr lang="en-US" i="1" smtClean="0">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ℓ</m:t>
                        </m:r>
                      </m:e>
                      <m:sub>
                        <m:r>
                          <a:rPr lang="en-US" i="1">
                            <a:solidFill>
                              <a:schemeClr val="tx1"/>
                            </a:solidFill>
                            <a:latin typeface="Cambria Math" panose="02040503050406030204" pitchFamily="18" charset="0"/>
                          </a:rPr>
                          <m:t>2</m:t>
                        </m:r>
                      </m:sub>
                    </m:sSub>
                  </m:oMath>
                </a14:m>
                <a:r>
                  <a:rPr lang="en-US" dirty="0" smtClean="0">
                    <a:solidFill>
                      <a:schemeClr val="tx1"/>
                    </a:solidFill>
                  </a:rPr>
                  <a:t> radius from 0.5 to 3.0 reduces the certified accuracy</a:t>
                </a:r>
              </a:p>
              <a:p>
                <a:pPr lvl="1"/>
                <a:r>
                  <a:rPr lang="en-US" dirty="0" smtClean="0">
                    <a:solidFill>
                      <a:schemeClr val="tx1"/>
                    </a:solidFill>
                  </a:rPr>
                  <a:t>For comparison, </a:t>
                </a:r>
                <a:r>
                  <a:rPr lang="en-US" dirty="0" smtClean="0"/>
                  <a:t>the standard top-1 accuracy on unperturbed images by the smoothed classifier is 67%</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220888" y="5639746"/>
            <a:ext cx="6572663" cy="1990870"/>
          </a:xfrm>
          <a:prstGeom prst="rect">
            <a:avLst/>
          </a:prstGeom>
        </p:spPr>
      </p:pic>
      <p:sp>
        <p:nvSpPr>
          <p:cNvPr id="6" name="Rounded Rectangle 5"/>
          <p:cNvSpPr/>
          <p:nvPr/>
        </p:nvSpPr>
        <p:spPr>
          <a:xfrm>
            <a:off x="4955980" y="5630359"/>
            <a:ext cx="1801411" cy="200025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18824" rtl="0" eaLnBrk="1" fontAlgn="auto" latinLnBrk="0" hangingPunct="1">
              <a:lnSpc>
                <a:spcPct val="100000"/>
              </a:lnSpc>
              <a:spcBef>
                <a:spcPts val="0"/>
              </a:spcBef>
              <a:spcAft>
                <a:spcPts val="0"/>
              </a:spcAft>
              <a:buClrTx/>
              <a:buSzTx/>
              <a:buFontTx/>
              <a:buNone/>
              <a:tabLst/>
              <a:defRPr/>
            </a:pPr>
            <a:endParaRPr kumimoji="0" lang="en-US" sz="2006"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03341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Consistency Methods</a:t>
            </a:r>
          </a:p>
        </p:txBody>
      </p:sp>
      <p:sp>
        <p:nvSpPr>
          <p:cNvPr id="3" name="Content Placeholder 2"/>
          <p:cNvSpPr>
            <a:spLocks noGrp="1"/>
          </p:cNvSpPr>
          <p:nvPr>
            <p:ph idx="1"/>
          </p:nvPr>
        </p:nvSpPr>
        <p:spPr/>
        <p:txBody>
          <a:bodyPr/>
          <a:lstStyle/>
          <a:p>
            <a:r>
              <a:rPr lang="en-US" dirty="0">
                <a:hlinkClick r:id="rId2"/>
              </a:rPr>
              <a:t>Xu (2017) Feature Squeezing: Detecting Adversarial Examples in Deep Neural Networks</a:t>
            </a:r>
            <a:endParaRPr lang="en-US" dirty="0"/>
          </a:p>
          <a:p>
            <a:r>
              <a:rPr lang="en-US" b="1" i="1" dirty="0">
                <a:solidFill>
                  <a:srgbClr val="0070C0"/>
                </a:solidFill>
              </a:rPr>
              <a:t>Feature squeezing defense </a:t>
            </a:r>
            <a:r>
              <a:rPr lang="en-US" dirty="0"/>
              <a:t>employs two methods for reducing the information in input features in </a:t>
            </a:r>
            <a:r>
              <a:rPr lang="en-US" dirty="0" smtClean="0"/>
              <a:t>images</a:t>
            </a:r>
            <a:endParaRPr lang="en-US" dirty="0"/>
          </a:p>
          <a:p>
            <a:pPr marL="747712" lvl="1" indent="-342900">
              <a:buFont typeface="+mj-lt"/>
              <a:buAutoNum type="arabicPeriod"/>
            </a:pPr>
            <a:r>
              <a:rPr lang="en-US" dirty="0">
                <a:solidFill>
                  <a:srgbClr val="FF0000"/>
                </a:solidFill>
              </a:rPr>
              <a:t>Reducing the number of bits </a:t>
            </a:r>
            <a:r>
              <a:rPr lang="en-US" dirty="0"/>
              <a:t>for representing the pixels intensities</a:t>
            </a:r>
          </a:p>
          <a:p>
            <a:pPr marL="747712" lvl="1" indent="-342900">
              <a:buFont typeface="+mj-lt"/>
              <a:buAutoNum type="arabicPeriod"/>
            </a:pPr>
            <a:r>
              <a:rPr lang="en-US" dirty="0"/>
              <a:t>Applying </a:t>
            </a:r>
            <a:r>
              <a:rPr lang="en-US" dirty="0">
                <a:solidFill>
                  <a:srgbClr val="FF0000"/>
                </a:solidFill>
              </a:rPr>
              <a:t>spatial smoothing </a:t>
            </a:r>
            <a:r>
              <a:rPr lang="en-US" dirty="0"/>
              <a:t>to reduce the differences among the individual pixels</a:t>
            </a:r>
          </a:p>
          <a:p>
            <a:r>
              <a:rPr lang="en-US" dirty="0"/>
              <a:t>E.g., the upper figures show a legitimate MNIST image and attacked examples</a:t>
            </a:r>
          </a:p>
          <a:p>
            <a:pPr lvl="1"/>
            <a:r>
              <a:rPr lang="en-US" dirty="0"/>
              <a:t>Second row: images with 1 bit intensity, third row: spatially smoothed images  </a:t>
            </a:r>
          </a:p>
          <a:p>
            <a:endParaRPr lang="en-US" dirty="0"/>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6" name="Picture 5"/>
          <p:cNvPicPr>
            <a:picLocks noChangeAspect="1"/>
          </p:cNvPicPr>
          <p:nvPr/>
        </p:nvPicPr>
        <p:blipFill>
          <a:blip r:embed="rId3"/>
          <a:stretch>
            <a:fillRect/>
          </a:stretch>
        </p:blipFill>
        <p:spPr>
          <a:xfrm>
            <a:off x="1356792" y="4894312"/>
            <a:ext cx="6414926" cy="2664296"/>
          </a:xfrm>
          <a:prstGeom prst="rect">
            <a:avLst/>
          </a:prstGeom>
        </p:spPr>
      </p:pic>
    </p:spTree>
    <p:extLst>
      <p:ext uri="{BB962C8B-B14F-4D97-AF65-F5344CB8AC3E}">
        <p14:creationId xmlns:p14="http://schemas.microsoft.com/office/powerpoint/2010/main" val="99729373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Randomized Smoothing Certificate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Plot of the </a:t>
                </a:r>
                <a:r>
                  <a:rPr lang="en-US" dirty="0" smtClean="0">
                    <a:solidFill>
                      <a:srgbClr val="FF0000"/>
                    </a:solidFill>
                  </a:rPr>
                  <a:t>certified top-1 accuracy </a:t>
                </a:r>
                <a:r>
                  <a:rPr lang="en-US" dirty="0" smtClean="0"/>
                  <a:t>by ResNet50 on ImageNet by the randomized smoothing</a:t>
                </a:r>
              </a:p>
              <a:p>
                <a:pPr lvl="1"/>
                <a:r>
                  <a:rPr lang="en-US" dirty="0" smtClean="0"/>
                  <a:t>As the radius </a:t>
                </a:r>
                <a:r>
                  <a:rPr lang="en-US" i="1" dirty="0" smtClean="0"/>
                  <a:t>R</a:t>
                </a:r>
                <a:r>
                  <a:rPr lang="en-US" dirty="0" smtClean="0"/>
                  <a:t> increases, the certified accuracy decreases</a:t>
                </a:r>
              </a:p>
              <a:p>
                <a:pPr lvl="1"/>
                <a:r>
                  <a:rPr lang="en-US" dirty="0" smtClean="0"/>
                  <a:t>The noise level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controls the tradeoff between accuracy and robustness</a:t>
                </a:r>
              </a:p>
              <a:p>
                <a:pPr lvl="2"/>
                <a:r>
                  <a:rPr lang="en-US" dirty="0" smtClean="0"/>
                  <a:t>When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is small (e.g.,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b="0" i="1" smtClean="0">
                        <a:latin typeface="Cambria Math" panose="02040503050406030204" pitchFamily="18" charset="0"/>
                        <a:ea typeface="Cambria Math" panose="02040503050406030204" pitchFamily="18" charset="0"/>
                      </a:rPr>
                      <m:t>=0.25)</m:t>
                    </m:r>
                  </m:oMath>
                </a14:m>
                <a:r>
                  <a:rPr lang="en-US" dirty="0" smtClean="0"/>
                  <a:t>, perturbations with small radius </a:t>
                </a:r>
                <a:r>
                  <a:rPr lang="en-US" i="1" dirty="0" smtClean="0"/>
                  <a:t>R</a:t>
                </a:r>
                <a:r>
                  <a:rPr lang="en-US" dirty="0" smtClean="0"/>
                  <a:t> (e.g. </a:t>
                </a:r>
                <a14:m>
                  <m:oMath xmlns:m="http://schemas.openxmlformats.org/officeDocument/2006/math">
                    <m:r>
                      <a:rPr lang="en-US" i="1" dirty="0" smtClean="0">
                        <a:latin typeface="Cambria Math" panose="02040503050406030204" pitchFamily="18" charset="0"/>
                      </a:rPr>
                      <m:t>𝑅</m:t>
                    </m:r>
                    <m:r>
                      <a:rPr lang="en-US" i="1" dirty="0" smtClean="0">
                        <a:latin typeface="Cambria Math" panose="02040503050406030204" pitchFamily="18" charset="0"/>
                      </a:rPr>
                      <m:t>=0.5</m:t>
                    </m:r>
                  </m:oMath>
                </a14:m>
                <a:r>
                  <a:rPr lang="en-US" dirty="0" smtClean="0"/>
                  <a:t>) can be certified with high accuracy </a:t>
                </a:r>
              </a:p>
              <a:p>
                <a:pPr lvl="2"/>
                <a:r>
                  <a:rPr lang="en-US" dirty="0" smtClean="0"/>
                  <a:t>However, for small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a:t> </a:t>
                </a:r>
                <a:r>
                  <a:rPr lang="en-US" dirty="0" smtClean="0"/>
                  <a:t>(</a:t>
                </a:r>
                <a:r>
                  <a:rPr lang="en-US" dirty="0"/>
                  <a:t>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=0.25)</m:t>
                    </m:r>
                  </m:oMath>
                </a14:m>
                <a:r>
                  <a:rPr lang="en-US" dirty="0"/>
                  <a:t>, </a:t>
                </a:r>
                <a:r>
                  <a:rPr lang="en-US" dirty="0" smtClean="0"/>
                  <a:t>perturbations with</a:t>
                </a:r>
                <a:r>
                  <a:rPr lang="en-US" dirty="0"/>
                  <a:t> </a:t>
                </a:r>
                <a14:m>
                  <m:oMath xmlns:m="http://schemas.openxmlformats.org/officeDocument/2006/math">
                    <m:r>
                      <a:rPr lang="en-US" i="1" dirty="0">
                        <a:latin typeface="Cambria Math" panose="02040503050406030204" pitchFamily="18" charset="0"/>
                      </a:rPr>
                      <m:t>𝑅</m:t>
                    </m:r>
                    <m:r>
                      <a:rPr lang="en-US" b="0" i="1" dirty="0" smtClean="0">
                        <a:latin typeface="Cambria Math" panose="02040503050406030204" pitchFamily="18" charset="0"/>
                      </a:rPr>
                      <m:t>&gt;1</m:t>
                    </m:r>
                    <m:r>
                      <a:rPr lang="en-US" i="1" dirty="0">
                        <a:latin typeface="Cambria Math" panose="02040503050406030204" pitchFamily="18" charset="0"/>
                      </a:rPr>
                      <m:t>.</m:t>
                    </m:r>
                    <m:r>
                      <a:rPr lang="en-US" b="0" i="1" dirty="0" smtClean="0">
                        <a:latin typeface="Cambria Math" panose="02040503050406030204" pitchFamily="18" charset="0"/>
                      </a:rPr>
                      <m:t>0</m:t>
                    </m:r>
                  </m:oMath>
                </a14:m>
                <a:r>
                  <a:rPr lang="en-US" dirty="0" smtClean="0"/>
                  <a:t> cannot be certified</a:t>
                </a:r>
              </a:p>
              <a:p>
                <a:pPr lvl="2"/>
                <a:r>
                  <a:rPr lang="en-US" dirty="0" smtClean="0"/>
                  <a:t>Increasing </a:t>
                </a:r>
                <a14:m>
                  <m:oMath xmlns:m="http://schemas.openxmlformats.org/officeDocument/2006/math">
                    <m:r>
                      <a:rPr lang="en-US" i="1">
                        <a:latin typeface="Cambria Math" panose="02040503050406030204" pitchFamily="18" charset="0"/>
                        <a:ea typeface="Cambria Math" panose="02040503050406030204" pitchFamily="18" charset="0"/>
                      </a:rPr>
                      <m:t>𝜎</m:t>
                    </m:r>
                  </m:oMath>
                </a14:m>
                <a:r>
                  <a:rPr lang="en-US" dirty="0" smtClean="0"/>
                  <a:t> </a:t>
                </a:r>
                <a:r>
                  <a:rPr lang="en-US" dirty="0"/>
                  <a:t>(e.g., </a:t>
                </a:r>
                <a14:m>
                  <m:oMath xmlns:m="http://schemas.openxmlformats.org/officeDocument/2006/math">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=1.0)</m:t>
                    </m:r>
                  </m:oMath>
                </a14:m>
                <a:r>
                  <a:rPr lang="en-US" dirty="0"/>
                  <a:t> </a:t>
                </a:r>
                <a:r>
                  <a:rPr lang="en-US" dirty="0" smtClean="0"/>
                  <a:t>will enable robustness to larger perturbations (</a:t>
                </a:r>
                <a14:m>
                  <m:oMath xmlns:m="http://schemas.openxmlformats.org/officeDocument/2006/math">
                    <m:r>
                      <a:rPr lang="en-US" i="1" dirty="0">
                        <a:latin typeface="Cambria Math" panose="02040503050406030204" pitchFamily="18" charset="0"/>
                      </a:rPr>
                      <m:t>𝑅</m:t>
                    </m:r>
                    <m:r>
                      <a:rPr lang="en-US" i="1" dirty="0">
                        <a:latin typeface="Cambria Math" panose="02040503050406030204" pitchFamily="18" charset="0"/>
                      </a:rPr>
                      <m:t>&gt;3.0</m:t>
                    </m:r>
                  </m:oMath>
                </a14:m>
                <a:r>
                  <a:rPr lang="en-US" dirty="0" smtClean="0"/>
                  <a:t> and higher), but will result in decreased certified accuracy</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Randomized Smoothing Certificate</a:t>
            </a:r>
          </a:p>
          <a:p>
            <a:endParaRPr lang="en-US" dirty="0"/>
          </a:p>
        </p:txBody>
      </p:sp>
      <p:pic>
        <p:nvPicPr>
          <p:cNvPr id="5" name="Picture 4"/>
          <p:cNvPicPr>
            <a:picLocks noChangeAspect="1"/>
          </p:cNvPicPr>
          <p:nvPr/>
        </p:nvPicPr>
        <p:blipFill>
          <a:blip r:embed="rId4"/>
          <a:stretch>
            <a:fillRect/>
          </a:stretch>
        </p:blipFill>
        <p:spPr>
          <a:xfrm>
            <a:off x="2508920" y="4871094"/>
            <a:ext cx="5944302" cy="2795527"/>
          </a:xfrm>
          <a:prstGeom prst="rect">
            <a:avLst/>
          </a:prstGeom>
        </p:spPr>
      </p:pic>
    </p:spTree>
    <p:extLst>
      <p:ext uri="{BB962C8B-B14F-4D97-AF65-F5344CB8AC3E}">
        <p14:creationId xmlns:p14="http://schemas.microsoft.com/office/powerpoint/2010/main" val="328866696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341F9-4B74-45A1-AC07-2DE6E995A479}"/>
              </a:ext>
            </a:extLst>
          </p:cNvPr>
          <p:cNvSpPr>
            <a:spLocks noGrp="1"/>
          </p:cNvSpPr>
          <p:nvPr>
            <p:ph type="title"/>
          </p:nvPr>
        </p:nvSpPr>
        <p:spPr/>
        <p:txBody>
          <a:bodyPr/>
          <a:lstStyle/>
          <a:p>
            <a:r>
              <a:rPr lang="en-US" dirty="0"/>
              <a:t>Additional References</a:t>
            </a:r>
          </a:p>
        </p:txBody>
      </p:sp>
      <p:sp>
        <p:nvSpPr>
          <p:cNvPr id="3" name="Content Placeholder 2">
            <a:extLst>
              <a:ext uri="{FF2B5EF4-FFF2-40B4-BE49-F238E27FC236}">
                <a16:creationId xmlns:a16="http://schemas.microsoft.com/office/drawing/2014/main" id="{653732FB-F14C-4207-A744-A6840FC0ECCE}"/>
              </a:ext>
            </a:extLst>
          </p:cNvPr>
          <p:cNvSpPr>
            <a:spLocks noGrp="1"/>
          </p:cNvSpPr>
          <p:nvPr>
            <p:ph idx="1"/>
          </p:nvPr>
        </p:nvSpPr>
        <p:spPr/>
        <p:txBody>
          <a:bodyPr/>
          <a:lstStyle/>
          <a:p>
            <a:pPr marL="457200" indent="-457200">
              <a:buFont typeface="+mj-lt"/>
              <a:buAutoNum type="arabicPeriod"/>
            </a:pPr>
            <a:r>
              <a:rPr lang="pt-BR" dirty="0"/>
              <a:t>Xu et al. (2019) </a:t>
            </a:r>
            <a:r>
              <a:rPr lang="en-US" dirty="0"/>
              <a:t>Adversarial Attacks and Defenses in Images, Graphs and Text: A Review </a:t>
            </a:r>
            <a:r>
              <a:rPr lang="en-US" dirty="0">
                <a:hlinkClick r:id="rId2"/>
              </a:rPr>
              <a:t>https://arxiv.org/abs/1909.08072</a:t>
            </a:r>
            <a:endParaRPr lang="en-US" dirty="0"/>
          </a:p>
          <a:p>
            <a:endParaRPr lang="en-US" dirty="0"/>
          </a:p>
        </p:txBody>
      </p:sp>
    </p:spTree>
    <p:extLst>
      <p:ext uri="{BB962C8B-B14F-4D97-AF65-F5344CB8AC3E}">
        <p14:creationId xmlns:p14="http://schemas.microsoft.com/office/powerpoint/2010/main" val="1552712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Consistency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Xu et al. (2017) cont’d</a:t>
                </a:r>
              </a:p>
              <a:p>
                <a:pPr lvl="1"/>
                <a:r>
                  <a:rPr lang="en-US" dirty="0" smtClean="0"/>
                  <a:t>Adversarial </a:t>
                </a:r>
                <a:r>
                  <a:rPr lang="en-US" dirty="0"/>
                  <a:t>examples </a:t>
                </a:r>
                <a:r>
                  <a:rPr lang="en-US" dirty="0" smtClean="0"/>
                  <a:t>are detected based </a:t>
                </a:r>
                <a:r>
                  <a:rPr lang="en-US" dirty="0"/>
                  <a:t>on the consistency in the prediction on clean images, </a:t>
                </a:r>
                <a:r>
                  <a:rPr lang="en-US" dirty="0" smtClean="0"/>
                  <a:t>on </a:t>
                </a:r>
                <a:r>
                  <a:rPr lang="en-US" dirty="0"/>
                  <a:t>images with reduced bit depth (Squeezer 1</a:t>
                </a:r>
                <a:r>
                  <a:rPr lang="en-US" dirty="0" smtClean="0"/>
                  <a:t>), </a:t>
                </a:r>
                <a:r>
                  <a:rPr lang="en-US" dirty="0"/>
                  <a:t>and </a:t>
                </a:r>
                <a:r>
                  <a:rPr lang="en-US" dirty="0" smtClean="0"/>
                  <a:t>spatially smoothed images </a:t>
                </a:r>
                <a:r>
                  <a:rPr lang="en-US" dirty="0"/>
                  <a:t>(Squeezer 2)</a:t>
                </a:r>
              </a:p>
              <a:p>
                <a:pPr lvl="1"/>
                <a:r>
                  <a:rPr lang="en-US" dirty="0"/>
                  <a:t>If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1</m:t>
                        </m:r>
                      </m:sub>
                    </m:sSub>
                  </m:oMath>
                </a14:m>
                <a:r>
                  <a:rPr lang="en-US" dirty="0"/>
                  <a:t> difference between the prediction by the target classifier and either of the </a:t>
                </a:r>
                <a:r>
                  <a:rPr lang="en-US" dirty="0" smtClean="0"/>
                  <a:t>two squeezers </a:t>
                </a:r>
                <a:r>
                  <a:rPr lang="en-US" dirty="0"/>
                  <a:t>is greater than a </a:t>
                </a:r>
                <a:r>
                  <a:rPr lang="en-US" dirty="0">
                    <a:solidFill>
                      <a:srgbClr val="FF0000"/>
                    </a:solidFill>
                  </a:rPr>
                  <a:t>threshold</a:t>
                </a:r>
                <a:r>
                  <a:rPr lang="en-US" dirty="0"/>
                  <a:t> </a:t>
                </a:r>
                <a:r>
                  <a:rPr lang="en-US" i="1" dirty="0"/>
                  <a:t>T</a:t>
                </a:r>
                <a:r>
                  <a:rPr lang="en-US" dirty="0"/>
                  <a:t>, the sample is flagged as adversarial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a:blip r:embed="rId3"/>
          <a:stretch>
            <a:fillRect/>
          </a:stretch>
        </p:blipFill>
        <p:spPr>
          <a:xfrm>
            <a:off x="337092" y="4246240"/>
            <a:ext cx="9588652" cy="3168352"/>
          </a:xfrm>
          <a:prstGeom prst="rect">
            <a:avLst/>
          </a:prstGeom>
        </p:spPr>
      </p:pic>
    </p:spTree>
    <p:extLst>
      <p:ext uri="{BB962C8B-B14F-4D97-AF65-F5344CB8AC3E}">
        <p14:creationId xmlns:p14="http://schemas.microsoft.com/office/powerpoint/2010/main" val="3548874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Consistency Methods</a:t>
            </a:r>
          </a:p>
        </p:txBody>
      </p:sp>
      <p:sp>
        <p:nvSpPr>
          <p:cNvPr id="3" name="Content Placeholder 2"/>
          <p:cNvSpPr>
            <a:spLocks noGrp="1"/>
          </p:cNvSpPr>
          <p:nvPr>
            <p:ph idx="1"/>
          </p:nvPr>
        </p:nvSpPr>
        <p:spPr/>
        <p:txBody>
          <a:bodyPr/>
          <a:lstStyle/>
          <a:p>
            <a:r>
              <a:rPr lang="en-US" dirty="0" err="1">
                <a:hlinkClick r:id="rId2"/>
              </a:rPr>
              <a:t>Feinman</a:t>
            </a:r>
            <a:r>
              <a:rPr lang="en-US" dirty="0">
                <a:hlinkClick r:id="rId2"/>
              </a:rPr>
              <a:t> (2017) Detecting Adversarial Samples from Artifacts</a:t>
            </a:r>
            <a:endParaRPr lang="en-US" dirty="0"/>
          </a:p>
          <a:p>
            <a:r>
              <a:rPr lang="en-US" dirty="0"/>
              <a:t>The target classifier is </a:t>
            </a:r>
            <a:r>
              <a:rPr lang="en-US" dirty="0">
                <a:solidFill>
                  <a:srgbClr val="FF0000"/>
                </a:solidFill>
              </a:rPr>
              <a:t>randomized using Dropout</a:t>
            </a:r>
          </a:p>
          <a:p>
            <a:pPr lvl="1"/>
            <a:r>
              <a:rPr lang="en-US" dirty="0"/>
              <a:t>The dropout is set to eliminate 50% of the neurons in </a:t>
            </a:r>
            <a:r>
              <a:rPr lang="en-US" dirty="0" smtClean="0"/>
              <a:t>all </a:t>
            </a:r>
            <a:r>
              <a:rPr lang="en-US" dirty="0"/>
              <a:t>layers</a:t>
            </a:r>
          </a:p>
          <a:p>
            <a:pPr lvl="1"/>
            <a:r>
              <a:rPr lang="en-US" dirty="0"/>
              <a:t>If the prediction by </a:t>
            </a:r>
            <a:r>
              <a:rPr lang="en-US" dirty="0" smtClean="0"/>
              <a:t>the randomized </a:t>
            </a:r>
            <a:r>
              <a:rPr lang="en-US" dirty="0"/>
              <a:t>classifiers on sample </a:t>
            </a:r>
            <a:r>
              <a:rPr lang="en-US" i="1" dirty="0"/>
              <a:t>x</a:t>
            </a:r>
            <a:r>
              <a:rPr lang="en-US" dirty="0"/>
              <a:t> is significantly different than the prediction before the randomization, the sample </a:t>
            </a:r>
            <a:r>
              <a:rPr lang="en-US" i="1" dirty="0"/>
              <a:t>x</a:t>
            </a:r>
            <a:r>
              <a:rPr lang="en-US" dirty="0"/>
              <a:t> is probably adversarial</a:t>
            </a:r>
          </a:p>
          <a:p>
            <a:r>
              <a:rPr lang="en-US" dirty="0"/>
              <a:t>Figure: the distribution of adversarial samples is notably different than the distribution of normal clean </a:t>
            </a:r>
            <a:r>
              <a:rPr lang="en-US" dirty="0" smtClean="0"/>
              <a:t>samples</a:t>
            </a:r>
            <a:endParaRPr lang="en-US" dirty="0"/>
          </a:p>
          <a:p>
            <a:pPr lvl="1"/>
            <a:r>
              <a:rPr lang="en-US" dirty="0" smtClean="0"/>
              <a:t>The approach can detect </a:t>
            </a:r>
            <a:r>
              <a:rPr lang="en-US" dirty="0"/>
              <a:t>adversarial samples with success rate of over 90% on MNIST and over 70% on CIFAR-10</a:t>
            </a:r>
          </a:p>
        </p:txBody>
      </p:sp>
      <p:sp>
        <p:nvSpPr>
          <p:cNvPr id="4" name="Content Placeholder 3"/>
          <p:cNvSpPr>
            <a:spLocks noGrp="1"/>
          </p:cNvSpPr>
          <p:nvPr>
            <p:ph idx="10"/>
          </p:nvPr>
        </p:nvSpPr>
        <p:spPr/>
        <p:txBody>
          <a:bodyPr/>
          <a:lstStyle/>
          <a:p>
            <a:r>
              <a:rPr lang="en-US" dirty="0"/>
              <a:t>Adversarial Examples Detection – Prediction Consistency Methods </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364904" y="5038328"/>
            <a:ext cx="4618112" cy="2520449"/>
          </a:xfrm>
          <a:prstGeom prst="rect">
            <a:avLst/>
          </a:prstGeom>
        </p:spPr>
      </p:pic>
    </p:spTree>
    <p:extLst>
      <p:ext uri="{BB962C8B-B14F-4D97-AF65-F5344CB8AC3E}">
        <p14:creationId xmlns:p14="http://schemas.microsoft.com/office/powerpoint/2010/main" val="3162855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a:xfrm>
            <a:off x="276673" y="2090803"/>
            <a:ext cx="9649071" cy="5367667"/>
          </a:xfrm>
        </p:spPr>
        <p:txBody>
          <a:bodyPr/>
          <a:lstStyle/>
          <a:p>
            <a:r>
              <a:rPr lang="en-US" dirty="0" err="1"/>
              <a:t>Carlini</a:t>
            </a:r>
            <a:r>
              <a:rPr lang="en-US" dirty="0"/>
              <a:t> and Wagner published a paper in 2017 in which they showed that it is possible to defeat almost all Adversarial Examples Detection defense strategies</a:t>
            </a:r>
          </a:p>
          <a:p>
            <a:r>
              <a:rPr lang="en-US" dirty="0" err="1">
                <a:hlinkClick r:id="rId2"/>
              </a:rPr>
              <a:t>Carlini</a:t>
            </a:r>
            <a:r>
              <a:rPr lang="en-US" dirty="0">
                <a:hlinkClick r:id="rId2"/>
              </a:rPr>
              <a:t> (2017) Adversarial Examples Are Not Easily Detected: Bypassing Ten Detection Methods</a:t>
            </a:r>
            <a:endParaRPr lang="en-US" dirty="0"/>
          </a:p>
          <a:p>
            <a:pPr lvl="1"/>
            <a:r>
              <a:rPr lang="en-US" dirty="0"/>
              <a:t>In the paper, they analyzed 10 detection methods, and for each detector they explained how to bypass </a:t>
            </a:r>
            <a:r>
              <a:rPr lang="en-US" dirty="0" smtClean="0"/>
              <a:t>it, </a:t>
            </a:r>
            <a:r>
              <a:rPr lang="en-US" dirty="0"/>
              <a:t>and make </a:t>
            </a:r>
            <a:r>
              <a:rPr lang="en-US" dirty="0" smtClean="0"/>
              <a:t>it </a:t>
            </a:r>
            <a:r>
              <a:rPr lang="en-US" dirty="0"/>
              <a:t>inefficient for adversarial examples detection</a:t>
            </a:r>
          </a:p>
          <a:p>
            <a:pPr lvl="1"/>
            <a:r>
              <a:rPr lang="en-US" dirty="0"/>
              <a:t>Figure: adversarial images that </a:t>
            </a:r>
            <a:r>
              <a:rPr lang="en-US" dirty="0" smtClean="0">
                <a:solidFill>
                  <a:srgbClr val="FF0000"/>
                </a:solidFill>
              </a:rPr>
              <a:t>bypassed the 10 detector </a:t>
            </a:r>
            <a:r>
              <a:rPr lang="en-US" dirty="0">
                <a:solidFill>
                  <a:srgbClr val="FF0000"/>
                </a:solidFill>
              </a:rPr>
              <a:t>models</a:t>
            </a:r>
          </a:p>
        </p:txBody>
      </p:sp>
      <p:sp>
        <p:nvSpPr>
          <p:cNvPr id="4" name="Content Placeholder 3"/>
          <p:cNvSpPr>
            <a:spLocks noGrp="1"/>
          </p:cNvSpPr>
          <p:nvPr>
            <p:ph idx="10"/>
          </p:nvPr>
        </p:nvSpPr>
        <p:spPr/>
        <p:txBody>
          <a:bodyPr/>
          <a:lstStyle/>
          <a:p>
            <a:r>
              <a:rPr lang="en-US" dirty="0"/>
              <a:t>Adversarial Examples Detection</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44824" y="4455978"/>
            <a:ext cx="5945250" cy="3233066"/>
          </a:xfrm>
          <a:prstGeom prst="rect">
            <a:avLst/>
          </a:prstGeom>
        </p:spPr>
      </p:pic>
    </p:spTree>
    <p:extLst>
      <p:ext uri="{BB962C8B-B14F-4D97-AF65-F5344CB8AC3E}">
        <p14:creationId xmlns:p14="http://schemas.microsoft.com/office/powerpoint/2010/main" val="313211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Masking/Obfuscation</a:t>
            </a:r>
          </a:p>
        </p:txBody>
      </p:sp>
      <p:sp>
        <p:nvSpPr>
          <p:cNvPr id="3" name="Content Placeholder 2"/>
          <p:cNvSpPr>
            <a:spLocks noGrp="1"/>
          </p:cNvSpPr>
          <p:nvPr>
            <p:ph idx="1"/>
          </p:nvPr>
        </p:nvSpPr>
        <p:spPr/>
        <p:txBody>
          <a:bodyPr/>
          <a:lstStyle/>
          <a:p>
            <a:r>
              <a:rPr lang="en-US" b="1" i="1" dirty="0">
                <a:solidFill>
                  <a:srgbClr val="0070C0"/>
                </a:solidFill>
              </a:rPr>
              <a:t>Gradient masking/obfuscation</a:t>
            </a:r>
            <a:r>
              <a:rPr lang="en-US" dirty="0"/>
              <a:t> defense methods deliberately hide the gradient </a:t>
            </a:r>
            <a:r>
              <a:rPr lang="en-US" dirty="0" smtClean="0"/>
              <a:t>of </a:t>
            </a:r>
            <a:r>
              <a:rPr lang="en-US" dirty="0"/>
              <a:t>the </a:t>
            </a:r>
            <a:r>
              <a:rPr lang="en-US" dirty="0" smtClean="0"/>
              <a:t>model (from being used by an adversary)</a:t>
            </a:r>
            <a:endParaRPr lang="en-US" dirty="0"/>
          </a:p>
          <a:p>
            <a:pPr lvl="1"/>
            <a:r>
              <a:rPr lang="en-US" dirty="0"/>
              <a:t>Because most AML attacks are based on the model’s gradient </a:t>
            </a:r>
            <a:r>
              <a:rPr lang="en-US" dirty="0" smtClean="0"/>
              <a:t>information, creating adversarial examples with such attacks becomes less successful</a:t>
            </a:r>
            <a:endParaRPr lang="en-US" dirty="0"/>
          </a:p>
          <a:p>
            <a:r>
              <a:rPr lang="en-US" dirty="0"/>
              <a:t>These defense approaches can be grouped into:</a:t>
            </a:r>
          </a:p>
          <a:p>
            <a:pPr lvl="1"/>
            <a:r>
              <a:rPr lang="en-US" dirty="0" smtClean="0"/>
              <a:t>Exploding/vanishing </a:t>
            </a:r>
            <a:r>
              <a:rPr lang="en-US" dirty="0"/>
              <a:t>gradients methods</a:t>
            </a:r>
          </a:p>
          <a:p>
            <a:pPr lvl="1"/>
            <a:r>
              <a:rPr lang="en-US" dirty="0"/>
              <a:t>Shattered gradients methods</a:t>
            </a:r>
          </a:p>
          <a:p>
            <a:pPr lvl="1"/>
            <a:r>
              <a:rPr lang="en-US" dirty="0"/>
              <a:t>Stochastic/randomized gradients</a:t>
            </a:r>
          </a:p>
          <a:p>
            <a:r>
              <a:rPr lang="en-US" dirty="0" smtClean="0"/>
              <a:t>Limitation </a:t>
            </a:r>
            <a:r>
              <a:rPr lang="en-US" dirty="0"/>
              <a:t>of </a:t>
            </a:r>
            <a:r>
              <a:rPr lang="en-US" dirty="0" smtClean="0"/>
              <a:t>gradient masking/obfuscation defenses is that</a:t>
            </a:r>
            <a:r>
              <a:rPr lang="en-US" dirty="0"/>
              <a:t> </a:t>
            </a:r>
            <a:r>
              <a:rPr lang="en-US" dirty="0" smtClean="0"/>
              <a:t>they are designed to confound </a:t>
            </a:r>
            <a:r>
              <a:rPr lang="en-US" dirty="0"/>
              <a:t>the adversaries, but </a:t>
            </a:r>
            <a:r>
              <a:rPr lang="en-US" dirty="0" smtClean="0"/>
              <a:t>they </a:t>
            </a:r>
            <a:r>
              <a:rPr lang="en-US" dirty="0"/>
              <a:t>cannot eliminate the existence of adversarial </a:t>
            </a:r>
            <a:r>
              <a:rPr lang="en-US" dirty="0" smtClean="0"/>
              <a:t>examples</a:t>
            </a:r>
            <a:endParaRPr lang="en-US" dirty="0"/>
          </a:p>
          <a:p>
            <a:endParaRPr lang="en-US" dirty="0"/>
          </a:p>
        </p:txBody>
      </p:sp>
      <p:sp>
        <p:nvSpPr>
          <p:cNvPr id="4" name="Content Placeholder 3"/>
          <p:cNvSpPr>
            <a:spLocks noGrp="1"/>
          </p:cNvSpPr>
          <p:nvPr>
            <p:ph idx="10"/>
          </p:nvPr>
        </p:nvSpPr>
        <p:spPr/>
        <p:txBody>
          <a:bodyPr/>
          <a:lstStyle/>
          <a:p>
            <a:r>
              <a:rPr lang="en-US" dirty="0"/>
              <a:t>Gradient Masking/Obfuscation</a:t>
            </a:r>
          </a:p>
        </p:txBody>
      </p:sp>
    </p:spTree>
    <p:extLst>
      <p:ext uri="{BB962C8B-B14F-4D97-AF65-F5344CB8AC3E}">
        <p14:creationId xmlns:p14="http://schemas.microsoft.com/office/powerpoint/2010/main" val="36924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t>Lecture 8</a:t>
            </a:r>
          </a:p>
        </p:txBody>
      </p:sp>
      <p:sp>
        <p:nvSpPr>
          <p:cNvPr id="19459" name="Content Placeholder 2"/>
          <p:cNvSpPr>
            <a:spLocks noGrp="1"/>
          </p:cNvSpPr>
          <p:nvPr>
            <p:ph idx="1"/>
          </p:nvPr>
        </p:nvSpPr>
        <p:spPr>
          <a:xfrm>
            <a:off x="420688" y="3454152"/>
            <a:ext cx="9145016" cy="1800200"/>
          </a:xfrm>
        </p:spPr>
        <p:txBody>
          <a:bodyPr>
            <a:normAutofit/>
          </a:bodyPr>
          <a:lstStyle/>
          <a:p>
            <a:pPr algn="ctr" eaLnBrk="1" hangingPunct="1">
              <a:buFont typeface="Arial" charset="0"/>
              <a:buNone/>
            </a:pPr>
            <a:r>
              <a:rPr lang="en-US" altLang="en-US" sz="4000" b="1" dirty="0"/>
              <a:t>Defenses against Evasion </a:t>
            </a:r>
            <a:r>
              <a:rPr lang="en-US" altLang="en-US" sz="4000" b="1" dirty="0" smtClean="0"/>
              <a:t>Attacks</a:t>
            </a:r>
            <a:endParaRPr lang="en-US" altLang="en-US" sz="4000" b="1" dirty="0"/>
          </a:p>
          <a:p>
            <a:pPr>
              <a:buNone/>
            </a:pPr>
            <a:r>
              <a:rPr lang="en-US" sz="1800" dirty="0"/>
              <a:t>	</a:t>
            </a:r>
            <a:endParaRPr lang="en-US" sz="1800" dirty="0">
              <a:solidFill>
                <a:srgbClr val="002060"/>
              </a:solidFill>
            </a:endParaRPr>
          </a:p>
          <a:p>
            <a:pPr algn="ctr" eaLnBrk="1" hangingPunct="1">
              <a:buFont typeface="Arial" charset="0"/>
              <a:buNone/>
            </a:pPr>
            <a:endParaRPr lang="en-US" altLang="en-US" sz="2800" dirty="0"/>
          </a:p>
        </p:txBody>
      </p:sp>
    </p:spTree>
    <p:extLst>
      <p:ext uri="{BB962C8B-B14F-4D97-AF65-F5344CB8AC3E}">
        <p14:creationId xmlns:p14="http://schemas.microsoft.com/office/powerpoint/2010/main" val="30502011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Defensive Distillation</a:t>
            </a:r>
          </a:p>
        </p:txBody>
      </p:sp>
      <p:sp>
        <p:nvSpPr>
          <p:cNvPr id="3" name="Content Placeholder 2"/>
          <p:cNvSpPr>
            <a:spLocks noGrp="1"/>
          </p:cNvSpPr>
          <p:nvPr>
            <p:ph idx="1"/>
          </p:nvPr>
        </p:nvSpPr>
        <p:spPr/>
        <p:txBody>
          <a:bodyPr/>
          <a:lstStyle/>
          <a:p>
            <a:r>
              <a:rPr lang="en-US" dirty="0" err="1">
                <a:hlinkClick r:id="rId2"/>
              </a:rPr>
              <a:t>Papernot</a:t>
            </a:r>
            <a:r>
              <a:rPr lang="en-US" dirty="0">
                <a:hlinkClick r:id="rId2"/>
              </a:rPr>
              <a:t> (2016) Distillation as a Defense to Adversarial Perturbations against Deep Neural Networks</a:t>
            </a:r>
            <a:endParaRPr lang="en-US" dirty="0"/>
          </a:p>
          <a:p>
            <a:r>
              <a:rPr lang="en-US" dirty="0" smtClean="0"/>
              <a:t>The two main ideas in </a:t>
            </a:r>
            <a:r>
              <a:rPr lang="en-US" b="1" i="1" dirty="0" smtClean="0">
                <a:solidFill>
                  <a:srgbClr val="0070C0"/>
                </a:solidFill>
              </a:rPr>
              <a:t>Defensive </a:t>
            </a:r>
            <a:r>
              <a:rPr lang="en-US" b="1" i="1" dirty="0">
                <a:solidFill>
                  <a:srgbClr val="0070C0"/>
                </a:solidFill>
              </a:rPr>
              <a:t>Distillation </a:t>
            </a:r>
            <a:r>
              <a:rPr lang="en-US" dirty="0"/>
              <a:t>are:</a:t>
            </a:r>
          </a:p>
          <a:p>
            <a:pPr marL="747712" lvl="1" indent="-342900">
              <a:buFont typeface="+mj-lt"/>
              <a:buAutoNum type="arabicPeriod"/>
            </a:pPr>
            <a:r>
              <a:rPr lang="en-US" dirty="0"/>
              <a:t>Use the predicted output probability vectors from Initial Network as </a:t>
            </a:r>
            <a:r>
              <a:rPr lang="en-US" dirty="0">
                <a:solidFill>
                  <a:srgbClr val="FF0000"/>
                </a:solidFill>
              </a:rPr>
              <a:t>soft labels </a:t>
            </a:r>
            <a:r>
              <a:rPr lang="en-US" dirty="0"/>
              <a:t>for training the Distilled Network</a:t>
            </a:r>
          </a:p>
          <a:p>
            <a:pPr marL="747712" lvl="1" indent="-342900">
              <a:buFont typeface="+mj-lt"/>
              <a:buAutoNum type="arabicPeriod"/>
            </a:pPr>
            <a:r>
              <a:rPr lang="en-US" dirty="0"/>
              <a:t>Apply a </a:t>
            </a:r>
            <a:r>
              <a:rPr lang="en-US" dirty="0">
                <a:solidFill>
                  <a:srgbClr val="FF0000"/>
                </a:solidFill>
              </a:rPr>
              <a:t>temperature </a:t>
            </a:r>
            <a:r>
              <a:rPr lang="en-US" i="1" dirty="0"/>
              <a:t>T</a:t>
            </a:r>
            <a:r>
              <a:rPr lang="en-US" dirty="0"/>
              <a:t> to scale the logits when calculating </a:t>
            </a:r>
            <a:r>
              <a:rPr lang="en-US" dirty="0" err="1"/>
              <a:t>softmax</a:t>
            </a:r>
            <a:r>
              <a:rPr lang="en-US" dirty="0"/>
              <a:t> probabilities</a:t>
            </a:r>
          </a:p>
          <a:p>
            <a:endParaRPr lang="en-US" dirty="0"/>
          </a:p>
        </p:txBody>
      </p:sp>
      <p:sp>
        <p:nvSpPr>
          <p:cNvPr id="4" name="Content Placeholder 3"/>
          <p:cNvSpPr>
            <a:spLocks noGrp="1"/>
          </p:cNvSpPr>
          <p:nvPr>
            <p:ph idx="10"/>
          </p:nvPr>
        </p:nvSpPr>
        <p:spPr/>
        <p:txBody>
          <a:bodyPr/>
          <a:lstStyle/>
          <a:p>
            <a:r>
              <a:rPr lang="en-US" dirty="0" smtClean="0"/>
              <a:t>Gradient Masking/Obfuscation – Exploding/Vanishing Gradients</a:t>
            </a:r>
          </a:p>
          <a:p>
            <a:endParaRPr lang="en-US" dirty="0"/>
          </a:p>
          <a:p>
            <a:endParaRPr lang="en-US" dirty="0"/>
          </a:p>
        </p:txBody>
      </p:sp>
      <p:pic>
        <p:nvPicPr>
          <p:cNvPr id="5" name="Picture 4">
            <a:extLst>
              <a:ext uri="{FF2B5EF4-FFF2-40B4-BE49-F238E27FC236}">
                <a16:creationId xmlns:a16="http://schemas.microsoft.com/office/drawing/2014/main" id="{2C1E185D-8233-49AF-A55F-B9D53D8BDF48}"/>
              </a:ext>
            </a:extLst>
          </p:cNvPr>
          <p:cNvPicPr>
            <a:picLocks noChangeAspect="1"/>
          </p:cNvPicPr>
          <p:nvPr/>
        </p:nvPicPr>
        <p:blipFill rotWithShape="1">
          <a:blip r:embed="rId3"/>
          <a:srcRect t="12819" r="3473" b="18281"/>
          <a:stretch/>
        </p:blipFill>
        <p:spPr>
          <a:xfrm>
            <a:off x="1068760" y="4351234"/>
            <a:ext cx="8216912" cy="3107236"/>
          </a:xfrm>
          <a:prstGeom prst="rect">
            <a:avLst/>
          </a:prstGeom>
        </p:spPr>
      </p:pic>
    </p:spTree>
    <p:extLst>
      <p:ext uri="{BB962C8B-B14F-4D97-AF65-F5344CB8AC3E}">
        <p14:creationId xmlns:p14="http://schemas.microsoft.com/office/powerpoint/2010/main" val="309230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Defensive Distillation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t>Papernot</a:t>
                </a:r>
                <a:r>
                  <a:rPr lang="en-US" dirty="0"/>
                  <a:t> (2017) cont’d</a:t>
                </a:r>
              </a:p>
              <a:p>
                <a:pPr lvl="1"/>
                <a:r>
                  <a:rPr lang="en-US" dirty="0"/>
                  <a:t>For model training, use a high value for the temperature </a:t>
                </a:r>
                <a:r>
                  <a:rPr lang="en-US" i="1" dirty="0"/>
                  <a:t>T</a:t>
                </a:r>
                <a:r>
                  <a:rPr lang="en-US" dirty="0"/>
                  <a:t> (between 10 to 100)</a:t>
                </a:r>
              </a:p>
              <a:p>
                <a:pPr lvl="2"/>
                <a:r>
                  <a:rPr lang="en-US" dirty="0"/>
                  <a:t>It results in smoothened class probabilities, approaching a uniform distribution</a:t>
                </a:r>
              </a:p>
              <a:p>
                <a:pPr lvl="1"/>
                <a:r>
                  <a:rPr lang="en-US" dirty="0"/>
                  <a:t>At test time, the temperature of the Distilled Network is set back to </a:t>
                </a:r>
                <a14:m>
                  <m:oMath xmlns:m="http://schemas.openxmlformats.org/officeDocument/2006/math">
                    <m:r>
                      <a:rPr lang="en-US" i="1" dirty="0">
                        <a:latin typeface="Cambria Math" panose="02040503050406030204" pitchFamily="18" charset="0"/>
                      </a:rPr>
                      <m:t>𝑇</m:t>
                    </m:r>
                    <m:r>
                      <a:rPr lang="en-US" i="1" dirty="0">
                        <a:latin typeface="Cambria Math" panose="02040503050406030204" pitchFamily="18" charset="0"/>
                      </a:rPr>
                      <m:t>=1</m:t>
                    </m:r>
                  </m:oMath>
                </a14:m>
                <a:endParaRPr lang="en-US" dirty="0"/>
              </a:p>
              <a:p>
                <a:pPr lvl="2"/>
                <a:r>
                  <a:rPr lang="en-US" dirty="0" smtClean="0"/>
                  <a:t>This results in reduced gradients of the Distilled Network (vanishing gradients)</a:t>
                </a:r>
              </a:p>
              <a:p>
                <a:pPr lvl="2"/>
                <a:r>
                  <a:rPr lang="en-US" dirty="0" smtClean="0"/>
                  <a:t>Also, the output </a:t>
                </a:r>
                <a:r>
                  <a:rPr lang="en-US" dirty="0"/>
                  <a:t>probability for the true </a:t>
                </a:r>
                <a:r>
                  <a:rPr lang="en-US" dirty="0" smtClean="0"/>
                  <a:t>class becomes almost 1, </a:t>
                </a:r>
                <a:r>
                  <a:rPr lang="en-US" dirty="0"/>
                  <a:t>and for all other </a:t>
                </a:r>
                <a:r>
                  <a:rPr lang="en-US" dirty="0" smtClean="0"/>
                  <a:t>classes the probabilities are almost </a:t>
                </a:r>
                <a:r>
                  <a:rPr lang="en-US" dirty="0"/>
                  <a:t>0</a:t>
                </a:r>
              </a:p>
              <a:p>
                <a:pPr lvl="2"/>
                <a:r>
                  <a:rPr lang="en-US" dirty="0" smtClean="0"/>
                  <a:t>This makes calculation </a:t>
                </a:r>
                <a:r>
                  <a:rPr lang="en-US" dirty="0"/>
                  <a:t>of the gradients </a:t>
                </a:r>
                <a:r>
                  <a:rPr lang="en-US" dirty="0" smtClean="0"/>
                  <a:t>almost </a:t>
                </a:r>
                <a:r>
                  <a:rPr lang="en-US" dirty="0"/>
                  <a:t>impossible, and attack methods fail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cxnSp>
        <p:nvCxnSpPr>
          <p:cNvPr id="5" name="直線單箭頭接點 11">
            <a:extLst>
              <a:ext uri="{FF2B5EF4-FFF2-40B4-BE49-F238E27FC236}">
                <a16:creationId xmlns:a16="http://schemas.microsoft.com/office/drawing/2014/main" id="{027DD5C0-F282-4076-9D14-CF4DC09AE10D}"/>
              </a:ext>
            </a:extLst>
          </p:cNvPr>
          <p:cNvCxnSpPr/>
          <p:nvPr/>
        </p:nvCxnSpPr>
        <p:spPr>
          <a:xfrm>
            <a:off x="1150118" y="6388445"/>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12">
            <a:extLst>
              <a:ext uri="{FF2B5EF4-FFF2-40B4-BE49-F238E27FC236}">
                <a16:creationId xmlns:a16="http://schemas.microsoft.com/office/drawing/2014/main" id="{83E96235-8B46-46D8-A96A-33AC04B26C3C}"/>
              </a:ext>
            </a:extLst>
          </p:cNvPr>
          <p:cNvCxnSpPr/>
          <p:nvPr/>
        </p:nvCxnSpPr>
        <p:spPr>
          <a:xfrm>
            <a:off x="1150118" y="727437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0">
            <a:extLst>
              <a:ext uri="{FF2B5EF4-FFF2-40B4-BE49-F238E27FC236}">
                <a16:creationId xmlns:a16="http://schemas.microsoft.com/office/drawing/2014/main" id="{538E3D8A-D042-4D98-BB21-F49AE42F53BC}"/>
              </a:ext>
            </a:extLst>
          </p:cNvPr>
          <p:cNvCxnSpPr/>
          <p:nvPr/>
        </p:nvCxnSpPr>
        <p:spPr>
          <a:xfrm>
            <a:off x="1150118" y="5500466"/>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6">
            <a:extLst>
              <a:ext uri="{FF2B5EF4-FFF2-40B4-BE49-F238E27FC236}">
                <a16:creationId xmlns:a16="http://schemas.microsoft.com/office/drawing/2014/main" id="{C11F54E4-2C19-4288-BB7A-27AB573504B1}"/>
              </a:ext>
            </a:extLst>
          </p:cNvPr>
          <p:cNvSpPr/>
          <p:nvPr/>
        </p:nvSpPr>
        <p:spPr>
          <a:xfrm>
            <a:off x="1784211" y="5202923"/>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橢圓 7">
            <a:extLst>
              <a:ext uri="{FF2B5EF4-FFF2-40B4-BE49-F238E27FC236}">
                <a16:creationId xmlns:a16="http://schemas.microsoft.com/office/drawing/2014/main" id="{3ECC5762-D031-437D-913A-4A80D746654B}"/>
              </a:ext>
            </a:extLst>
          </p:cNvPr>
          <p:cNvSpPr/>
          <p:nvPr/>
        </p:nvSpPr>
        <p:spPr>
          <a:xfrm>
            <a:off x="1784211" y="6090902"/>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8">
            <a:extLst>
              <a:ext uri="{FF2B5EF4-FFF2-40B4-BE49-F238E27FC236}">
                <a16:creationId xmlns:a16="http://schemas.microsoft.com/office/drawing/2014/main" id="{FFB2324F-A130-4F62-A829-3DDCF889BA24}"/>
              </a:ext>
            </a:extLst>
          </p:cNvPr>
          <p:cNvSpPr/>
          <p:nvPr/>
        </p:nvSpPr>
        <p:spPr>
          <a:xfrm>
            <a:off x="1784211" y="697682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1" name="Object 10">
            <a:extLst>
              <a:ext uri="{FF2B5EF4-FFF2-40B4-BE49-F238E27FC236}">
                <a16:creationId xmlns:a16="http://schemas.microsoft.com/office/drawing/2014/main" id="{464A5793-A333-45F4-ADEF-2F27FD041054}"/>
              </a:ext>
            </a:extLst>
          </p:cNvPr>
          <p:cNvGraphicFramePr>
            <a:graphicFrameLocks noChangeAspect="1"/>
          </p:cNvGraphicFramePr>
          <p:nvPr>
            <p:extLst/>
          </p:nvPr>
        </p:nvGraphicFramePr>
        <p:xfrm>
          <a:off x="824896" y="5241440"/>
          <a:ext cx="352425" cy="487363"/>
        </p:xfrm>
        <a:graphic>
          <a:graphicData uri="http://schemas.openxmlformats.org/presentationml/2006/ole">
            <mc:AlternateContent xmlns:mc="http://schemas.openxmlformats.org/markup-compatibility/2006">
              <mc:Choice xmlns:v="urn:schemas-microsoft-com:vml" Requires="v">
                <p:oleObj spid="_x0000_s3098" name="方程式" r:id="rId4" imgW="164880" imgH="228600" progId="Equation.3">
                  <p:embed/>
                </p:oleObj>
              </mc:Choice>
              <mc:Fallback>
                <p:oleObj name="方程式" r:id="rId4" imgW="164880" imgH="228600" progId="Equation.3">
                  <p:embed/>
                  <p:pic>
                    <p:nvPicPr>
                      <p:cNvPr id="11" name="Object 10">
                        <a:extLst>
                          <a:ext uri="{FF2B5EF4-FFF2-40B4-BE49-F238E27FC236}">
                            <a16:creationId xmlns:a16="http://schemas.microsoft.com/office/drawing/2014/main" id="{464A5793-A333-45F4-ADEF-2F27FD041054}"/>
                          </a:ext>
                        </a:extLst>
                      </p:cNvPr>
                      <p:cNvPicPr>
                        <a:picLocks noChangeAspect="1" noChangeArrowheads="1"/>
                      </p:cNvPicPr>
                      <p:nvPr/>
                    </p:nvPicPr>
                    <p:blipFill>
                      <a:blip r:embed="rId5"/>
                      <a:srcRect/>
                      <a:stretch>
                        <a:fillRect/>
                      </a:stretch>
                    </p:blipFill>
                    <p:spPr bwMode="auto">
                      <a:xfrm>
                        <a:off x="824896" y="5241440"/>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677D3B5-6931-4E80-830D-F30E85F511BA}"/>
              </a:ext>
            </a:extLst>
          </p:cNvPr>
          <p:cNvGraphicFramePr>
            <a:graphicFrameLocks noChangeAspect="1"/>
          </p:cNvGraphicFramePr>
          <p:nvPr>
            <p:extLst/>
          </p:nvPr>
        </p:nvGraphicFramePr>
        <p:xfrm>
          <a:off x="789971" y="6128853"/>
          <a:ext cx="352425" cy="487362"/>
        </p:xfrm>
        <a:graphic>
          <a:graphicData uri="http://schemas.openxmlformats.org/presentationml/2006/ole">
            <mc:AlternateContent xmlns:mc="http://schemas.openxmlformats.org/markup-compatibility/2006">
              <mc:Choice xmlns:v="urn:schemas-microsoft-com:vml" Requires="v">
                <p:oleObj spid="_x0000_s3099" name="方程式" r:id="rId6" imgW="164880" imgH="228600" progId="Equation.3">
                  <p:embed/>
                </p:oleObj>
              </mc:Choice>
              <mc:Fallback>
                <p:oleObj name="方程式" r:id="rId6" imgW="164880" imgH="228600" progId="Equation.3">
                  <p:embed/>
                  <p:pic>
                    <p:nvPicPr>
                      <p:cNvPr id="12" name="Object 11">
                        <a:extLst>
                          <a:ext uri="{FF2B5EF4-FFF2-40B4-BE49-F238E27FC236}">
                            <a16:creationId xmlns:a16="http://schemas.microsoft.com/office/drawing/2014/main" id="{C677D3B5-6931-4E80-830D-F30E85F511BA}"/>
                          </a:ext>
                        </a:extLst>
                      </p:cNvPr>
                      <p:cNvPicPr>
                        <a:picLocks noChangeAspect="1" noChangeArrowheads="1"/>
                      </p:cNvPicPr>
                      <p:nvPr/>
                    </p:nvPicPr>
                    <p:blipFill>
                      <a:blip r:embed="rId7"/>
                      <a:srcRect/>
                      <a:stretch>
                        <a:fillRect/>
                      </a:stretch>
                    </p:blipFill>
                    <p:spPr bwMode="auto">
                      <a:xfrm>
                        <a:off x="789971" y="6128853"/>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E4367FE1-D42A-476D-B24A-46B97DB8E1D8}"/>
              </a:ext>
            </a:extLst>
          </p:cNvPr>
          <p:cNvGraphicFramePr>
            <a:graphicFrameLocks noChangeAspect="1"/>
          </p:cNvGraphicFramePr>
          <p:nvPr>
            <p:extLst/>
          </p:nvPr>
        </p:nvGraphicFramePr>
        <p:xfrm>
          <a:off x="823308" y="6976578"/>
          <a:ext cx="352425" cy="514350"/>
        </p:xfrm>
        <a:graphic>
          <a:graphicData uri="http://schemas.openxmlformats.org/presentationml/2006/ole">
            <mc:AlternateContent xmlns:mc="http://schemas.openxmlformats.org/markup-compatibility/2006">
              <mc:Choice xmlns:v="urn:schemas-microsoft-com:vml" Requires="v">
                <p:oleObj spid="_x0000_s3100" name="方程式" r:id="rId8" imgW="164880" imgH="241200" progId="Equation.3">
                  <p:embed/>
                </p:oleObj>
              </mc:Choice>
              <mc:Fallback>
                <p:oleObj name="方程式" r:id="rId8" imgW="164880" imgH="241200" progId="Equation.3">
                  <p:embed/>
                  <p:pic>
                    <p:nvPicPr>
                      <p:cNvPr id="13" name="Object 12">
                        <a:extLst>
                          <a:ext uri="{FF2B5EF4-FFF2-40B4-BE49-F238E27FC236}">
                            <a16:creationId xmlns:a16="http://schemas.microsoft.com/office/drawing/2014/main" id="{E4367FE1-D42A-476D-B24A-46B97DB8E1D8}"/>
                          </a:ext>
                        </a:extLst>
                      </p:cNvPr>
                      <p:cNvPicPr>
                        <a:picLocks noChangeAspect="1" noChangeArrowheads="1"/>
                      </p:cNvPicPr>
                      <p:nvPr/>
                    </p:nvPicPr>
                    <p:blipFill>
                      <a:blip r:embed="rId9"/>
                      <a:srcRect/>
                      <a:stretch>
                        <a:fillRect/>
                      </a:stretch>
                    </p:blipFill>
                    <p:spPr bwMode="auto">
                      <a:xfrm>
                        <a:off x="823308" y="6976578"/>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直線單箭頭接點 45">
            <a:extLst>
              <a:ext uri="{FF2B5EF4-FFF2-40B4-BE49-F238E27FC236}">
                <a16:creationId xmlns:a16="http://schemas.microsoft.com/office/drawing/2014/main" id="{38B977D1-4D2A-4A1D-B83E-AA2E07049AD3}"/>
              </a:ext>
            </a:extLst>
          </p:cNvPr>
          <p:cNvCxnSpPr/>
          <p:nvPr/>
        </p:nvCxnSpPr>
        <p:spPr>
          <a:xfrm>
            <a:off x="2379297" y="550046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02">
            <a:extLst>
              <a:ext uri="{FF2B5EF4-FFF2-40B4-BE49-F238E27FC236}">
                <a16:creationId xmlns:a16="http://schemas.microsoft.com/office/drawing/2014/main" id="{931572A7-2907-4D13-80AE-577BADE85B24}"/>
              </a:ext>
            </a:extLst>
          </p:cNvPr>
          <p:cNvSpPr/>
          <p:nvPr/>
        </p:nvSpPr>
        <p:spPr>
          <a:xfrm>
            <a:off x="1145334" y="5057517"/>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6" name="矩形 103">
            <a:extLst>
              <a:ext uri="{FF2B5EF4-FFF2-40B4-BE49-F238E27FC236}">
                <a16:creationId xmlns:a16="http://schemas.microsoft.com/office/drawing/2014/main" id="{11D9973E-1F07-425E-9D33-9196931085D5}"/>
              </a:ext>
            </a:extLst>
          </p:cNvPr>
          <p:cNvSpPr/>
          <p:nvPr/>
        </p:nvSpPr>
        <p:spPr>
          <a:xfrm>
            <a:off x="1145061" y="6847714"/>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7" name="矩形 104">
            <a:extLst>
              <a:ext uri="{FF2B5EF4-FFF2-40B4-BE49-F238E27FC236}">
                <a16:creationId xmlns:a16="http://schemas.microsoft.com/office/drawing/2014/main" id="{D508EF9C-3D47-4E06-AD2F-3ECB5F24E4D9}"/>
              </a:ext>
            </a:extLst>
          </p:cNvPr>
          <p:cNvSpPr/>
          <p:nvPr/>
        </p:nvSpPr>
        <p:spPr>
          <a:xfrm>
            <a:off x="1128775" y="5973843"/>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cxnSp>
        <p:nvCxnSpPr>
          <p:cNvPr id="18" name="直線單箭頭接點 45">
            <a:extLst>
              <a:ext uri="{FF2B5EF4-FFF2-40B4-BE49-F238E27FC236}">
                <a16:creationId xmlns:a16="http://schemas.microsoft.com/office/drawing/2014/main" id="{38B977D1-4D2A-4A1D-B83E-AA2E07049AD3}"/>
              </a:ext>
            </a:extLst>
          </p:cNvPr>
          <p:cNvCxnSpPr/>
          <p:nvPr/>
        </p:nvCxnSpPr>
        <p:spPr>
          <a:xfrm>
            <a:off x="2379295" y="643550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45">
            <a:extLst>
              <a:ext uri="{FF2B5EF4-FFF2-40B4-BE49-F238E27FC236}">
                <a16:creationId xmlns:a16="http://schemas.microsoft.com/office/drawing/2014/main" id="{38B977D1-4D2A-4A1D-B83E-AA2E07049AD3}"/>
              </a:ext>
            </a:extLst>
          </p:cNvPr>
          <p:cNvCxnSpPr/>
          <p:nvPr/>
        </p:nvCxnSpPr>
        <p:spPr>
          <a:xfrm>
            <a:off x="2379296" y="727269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55DED8A-E5D7-4EA3-A0E4-B84AD04D6545}"/>
                  </a:ext>
                </a:extLst>
              </p:cNvPr>
              <p:cNvSpPr txBox="1"/>
              <p:nvPr/>
            </p:nvSpPr>
            <p:spPr>
              <a:xfrm>
                <a:off x="2462214" y="4678288"/>
                <a:ext cx="2542016" cy="400110"/>
              </a:xfrm>
              <a:prstGeom prst="rect">
                <a:avLst/>
              </a:prstGeom>
              <a:noFill/>
            </p:spPr>
            <p:txBody>
              <a:bodyPr wrap="square" rtlCol="0">
                <a:spAutoFit/>
              </a:bodyPr>
              <a:lstStyle/>
              <a:p>
                <a:r>
                  <a:rPr lang="en-US" sz="2000" dirty="0">
                    <a:solidFill>
                      <a:srgbClr val="FF0000"/>
                    </a:solidFill>
                  </a:rPr>
                  <a:t>Training: </a:t>
                </a:r>
                <a14:m>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=100</m:t>
                    </m:r>
                  </m:oMath>
                </a14:m>
                <a:endParaRPr lang="en-US" sz="2000" dirty="0">
                  <a:latin typeface="Palatino Linotype" panose="02040502050505030304" pitchFamily="18" charset="0"/>
                </a:endParaRPr>
              </a:p>
            </p:txBody>
          </p:sp>
        </mc:Choice>
        <mc:Fallback xmlns="">
          <p:sp>
            <p:nvSpPr>
              <p:cNvPr id="20" name="TextBox 19">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2462214" y="4678288"/>
                <a:ext cx="2542016" cy="400110"/>
              </a:xfrm>
              <a:prstGeom prst="rect">
                <a:avLst/>
              </a:prstGeom>
              <a:blipFill>
                <a:blip r:embed="rId10"/>
                <a:stretch>
                  <a:fillRect l="-2638"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55DED8A-E5D7-4EA3-A0E4-B84AD04D6545}"/>
                  </a:ext>
                </a:extLst>
              </p:cNvPr>
              <p:cNvSpPr txBox="1"/>
              <p:nvPr/>
            </p:nvSpPr>
            <p:spPr>
              <a:xfrm>
                <a:off x="7360203" y="4684622"/>
                <a:ext cx="2205501" cy="400110"/>
              </a:xfrm>
              <a:prstGeom prst="rect">
                <a:avLst/>
              </a:prstGeom>
              <a:noFill/>
            </p:spPr>
            <p:txBody>
              <a:bodyPr wrap="square" rtlCol="0">
                <a:spAutoFit/>
              </a:bodyPr>
              <a:lstStyle/>
              <a:p>
                <a:r>
                  <a:rPr lang="en-US" sz="2000" dirty="0">
                    <a:solidFill>
                      <a:srgbClr val="FF0000"/>
                    </a:solidFill>
                  </a:rPr>
                  <a:t>Testing</a:t>
                </a:r>
                <a14:m>
                  <m:oMath xmlns:m="http://schemas.openxmlformats.org/officeDocument/2006/math">
                    <m:r>
                      <a:rPr lang="en-US" sz="2000" dirty="0">
                        <a:solidFill>
                          <a:srgbClr val="FF0000"/>
                        </a:solidFill>
                        <a:latin typeface="Cambria Math" panose="02040503050406030204" pitchFamily="18" charset="0"/>
                      </a:rPr>
                      <m:t>: </m:t>
                    </m:r>
                    <m:r>
                      <a:rPr lang="en-US" sz="2000" dirty="0">
                        <a:solidFill>
                          <a:srgbClr val="FF0000"/>
                        </a:solidFill>
                        <a:latin typeface="Cambria Math" panose="02040503050406030204" pitchFamily="18" charset="0"/>
                      </a:rPr>
                      <m:t>𝑇</m:t>
                    </m:r>
                    <m:r>
                      <a:rPr lang="en-US" sz="2000" dirty="0">
                        <a:solidFill>
                          <a:srgbClr val="FF0000"/>
                        </a:solidFill>
                        <a:latin typeface="Cambria Math" panose="02040503050406030204" pitchFamily="18" charset="0"/>
                      </a:rPr>
                      <m:t>=1</m:t>
                    </m:r>
                  </m:oMath>
                </a14:m>
                <a:endParaRPr lang="en-US" sz="2000" dirty="0">
                  <a:solidFill>
                    <a:srgbClr val="FF0000"/>
                  </a:solidFill>
                </a:endParaRPr>
              </a:p>
            </p:txBody>
          </p:sp>
        </mc:Choice>
        <mc:Fallback xmlns="">
          <p:sp>
            <p:nvSpPr>
              <p:cNvPr id="21" name="TextBox 20">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7360203" y="4684622"/>
                <a:ext cx="2205501" cy="400110"/>
              </a:xfrm>
              <a:prstGeom prst="rect">
                <a:avLst/>
              </a:prstGeom>
              <a:blipFill>
                <a:blip r:embed="rId11"/>
                <a:stretch>
                  <a:fillRect l="-2762" t="-7576" b="-25758"/>
                </a:stretch>
              </a:blipFill>
            </p:spPr>
            <p:txBody>
              <a:bodyPr/>
              <a:lstStyle/>
              <a:p>
                <a:r>
                  <a:rPr lang="en-US">
                    <a:noFill/>
                  </a:rPr>
                  <a:t> </a:t>
                </a:r>
              </a:p>
            </p:txBody>
          </p:sp>
        </mc:Fallback>
      </mc:AlternateContent>
      <p:sp>
        <p:nvSpPr>
          <p:cNvPr id="22" name="矩形 108">
            <a:extLst>
              <a:ext uri="{FF2B5EF4-FFF2-40B4-BE49-F238E27FC236}">
                <a16:creationId xmlns:a16="http://schemas.microsoft.com/office/drawing/2014/main" id="{A9463A9E-4B6D-49C5-A0C5-914DD9614982}"/>
              </a:ext>
            </a:extLst>
          </p:cNvPr>
          <p:cNvSpPr/>
          <p:nvPr/>
        </p:nvSpPr>
        <p:spPr>
          <a:xfrm>
            <a:off x="8201319" y="5195650"/>
            <a:ext cx="338554" cy="461665"/>
          </a:xfrm>
          <a:prstGeom prst="rect">
            <a:avLst/>
          </a:prstGeom>
        </p:spPr>
        <p:txBody>
          <a:bodyPr wrap="none">
            <a:spAutoFit/>
          </a:bodyPr>
          <a:lstStyle/>
          <a:p>
            <a:r>
              <a:rPr lang="en-US" altLang="zh-TW" sz="2400" dirty="0">
                <a:latin typeface="times" panose="02020603050405020304" pitchFamily="18" charset="0"/>
              </a:rPr>
              <a:t>1</a:t>
            </a:r>
            <a:endParaRPr lang="zh-TW" altLang="en-US" sz="2400" dirty="0"/>
          </a:p>
        </p:txBody>
      </p:sp>
      <p:sp>
        <p:nvSpPr>
          <p:cNvPr id="23" name="矩形 109">
            <a:extLst>
              <a:ext uri="{FF2B5EF4-FFF2-40B4-BE49-F238E27FC236}">
                <a16:creationId xmlns:a16="http://schemas.microsoft.com/office/drawing/2014/main" id="{71404608-6503-422B-B4AB-70486FC7C137}"/>
              </a:ext>
            </a:extLst>
          </p:cNvPr>
          <p:cNvSpPr/>
          <p:nvPr/>
        </p:nvSpPr>
        <p:spPr>
          <a:xfrm>
            <a:off x="8252994" y="6122509"/>
            <a:ext cx="338554" cy="461665"/>
          </a:xfrm>
          <a:prstGeom prst="rect">
            <a:avLst/>
          </a:prstGeom>
        </p:spPr>
        <p:txBody>
          <a:bodyPr wrap="none">
            <a:spAutoFit/>
          </a:bodyPr>
          <a:lstStyle/>
          <a:p>
            <a:r>
              <a:rPr lang="en-US" altLang="zh-TW" sz="2400" dirty="0">
                <a:latin typeface="times" panose="02020603050405020304" pitchFamily="18" charset="0"/>
              </a:rPr>
              <a:t>0</a:t>
            </a:r>
            <a:endParaRPr lang="zh-TW" altLang="en-US" sz="2400" dirty="0"/>
          </a:p>
        </p:txBody>
      </p:sp>
      <p:sp>
        <p:nvSpPr>
          <p:cNvPr id="24" name="矩形 110">
            <a:extLst>
              <a:ext uri="{FF2B5EF4-FFF2-40B4-BE49-F238E27FC236}">
                <a16:creationId xmlns:a16="http://schemas.microsoft.com/office/drawing/2014/main" id="{2E402E86-66BC-4197-9DB2-77C4D605CD18}"/>
              </a:ext>
            </a:extLst>
          </p:cNvPr>
          <p:cNvSpPr/>
          <p:nvPr/>
        </p:nvSpPr>
        <p:spPr>
          <a:xfrm>
            <a:off x="8252995" y="6977917"/>
            <a:ext cx="338554" cy="461665"/>
          </a:xfrm>
          <a:prstGeom prst="rect">
            <a:avLst/>
          </a:prstGeom>
        </p:spPr>
        <p:txBody>
          <a:bodyPr wrap="none">
            <a:spAutoFit/>
          </a:bodyPr>
          <a:lstStyle/>
          <a:p>
            <a:r>
              <a:rPr lang="en-US" altLang="zh-TW" sz="2400" dirty="0">
                <a:latin typeface="times" panose="02020603050405020304" pitchFamily="18" charset="0"/>
              </a:rPr>
              <a:t>0</a:t>
            </a:r>
            <a:endParaRPr lang="zh-TW" altLang="en-US" sz="2400" dirty="0"/>
          </a:p>
        </p:txBody>
      </p:sp>
      <p:cxnSp>
        <p:nvCxnSpPr>
          <p:cNvPr id="25" name="直線單箭頭接點 11">
            <a:extLst>
              <a:ext uri="{FF2B5EF4-FFF2-40B4-BE49-F238E27FC236}">
                <a16:creationId xmlns:a16="http://schemas.microsoft.com/office/drawing/2014/main" id="{027DD5C0-F282-4076-9D14-CF4DC09AE10D}"/>
              </a:ext>
            </a:extLst>
          </p:cNvPr>
          <p:cNvCxnSpPr/>
          <p:nvPr/>
        </p:nvCxnSpPr>
        <p:spPr>
          <a:xfrm>
            <a:off x="6084457" y="6388445"/>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12">
            <a:extLst>
              <a:ext uri="{FF2B5EF4-FFF2-40B4-BE49-F238E27FC236}">
                <a16:creationId xmlns:a16="http://schemas.microsoft.com/office/drawing/2014/main" id="{83E96235-8B46-46D8-A96A-33AC04B26C3C}"/>
              </a:ext>
            </a:extLst>
          </p:cNvPr>
          <p:cNvCxnSpPr/>
          <p:nvPr/>
        </p:nvCxnSpPr>
        <p:spPr>
          <a:xfrm>
            <a:off x="6084457" y="7274371"/>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10">
            <a:extLst>
              <a:ext uri="{FF2B5EF4-FFF2-40B4-BE49-F238E27FC236}">
                <a16:creationId xmlns:a16="http://schemas.microsoft.com/office/drawing/2014/main" id="{538E3D8A-D042-4D98-BB21-F49AE42F53BC}"/>
              </a:ext>
            </a:extLst>
          </p:cNvPr>
          <p:cNvCxnSpPr/>
          <p:nvPr/>
        </p:nvCxnSpPr>
        <p:spPr>
          <a:xfrm>
            <a:off x="6084457" y="5500466"/>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橢圓 6">
            <a:extLst>
              <a:ext uri="{FF2B5EF4-FFF2-40B4-BE49-F238E27FC236}">
                <a16:creationId xmlns:a16="http://schemas.microsoft.com/office/drawing/2014/main" id="{C11F54E4-2C19-4288-BB7A-27AB573504B1}"/>
              </a:ext>
            </a:extLst>
          </p:cNvPr>
          <p:cNvSpPr/>
          <p:nvPr/>
        </p:nvSpPr>
        <p:spPr>
          <a:xfrm>
            <a:off x="6718550" y="5202923"/>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9" name="橢圓 7">
            <a:extLst>
              <a:ext uri="{FF2B5EF4-FFF2-40B4-BE49-F238E27FC236}">
                <a16:creationId xmlns:a16="http://schemas.microsoft.com/office/drawing/2014/main" id="{3ECC5762-D031-437D-913A-4A80D746654B}"/>
              </a:ext>
            </a:extLst>
          </p:cNvPr>
          <p:cNvSpPr/>
          <p:nvPr/>
        </p:nvSpPr>
        <p:spPr>
          <a:xfrm>
            <a:off x="6718550" y="6090902"/>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0" name="橢圓 8">
            <a:extLst>
              <a:ext uri="{FF2B5EF4-FFF2-40B4-BE49-F238E27FC236}">
                <a16:creationId xmlns:a16="http://schemas.microsoft.com/office/drawing/2014/main" id="{FFB2324F-A130-4F62-A829-3DDCF889BA24}"/>
              </a:ext>
            </a:extLst>
          </p:cNvPr>
          <p:cNvSpPr/>
          <p:nvPr/>
        </p:nvSpPr>
        <p:spPr>
          <a:xfrm>
            <a:off x="6718550" y="6976828"/>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31" name="Object 30">
            <a:extLst>
              <a:ext uri="{FF2B5EF4-FFF2-40B4-BE49-F238E27FC236}">
                <a16:creationId xmlns:a16="http://schemas.microsoft.com/office/drawing/2014/main" id="{464A5793-A333-45F4-ADEF-2F27FD041054}"/>
              </a:ext>
            </a:extLst>
          </p:cNvPr>
          <p:cNvGraphicFramePr>
            <a:graphicFrameLocks noChangeAspect="1"/>
          </p:cNvGraphicFramePr>
          <p:nvPr>
            <p:extLst/>
          </p:nvPr>
        </p:nvGraphicFramePr>
        <p:xfrm>
          <a:off x="5759235" y="5241440"/>
          <a:ext cx="352425" cy="487363"/>
        </p:xfrm>
        <a:graphic>
          <a:graphicData uri="http://schemas.openxmlformats.org/presentationml/2006/ole">
            <mc:AlternateContent xmlns:mc="http://schemas.openxmlformats.org/markup-compatibility/2006">
              <mc:Choice xmlns:v="urn:schemas-microsoft-com:vml" Requires="v">
                <p:oleObj spid="_x0000_s3101" name="方程式" r:id="rId4" imgW="164880" imgH="228600" progId="Equation.3">
                  <p:embed/>
                </p:oleObj>
              </mc:Choice>
              <mc:Fallback>
                <p:oleObj name="方程式" r:id="rId4" imgW="164880" imgH="228600" progId="Equation.3">
                  <p:embed/>
                  <p:pic>
                    <p:nvPicPr>
                      <p:cNvPr id="31" name="Object 30">
                        <a:extLst>
                          <a:ext uri="{FF2B5EF4-FFF2-40B4-BE49-F238E27FC236}">
                            <a16:creationId xmlns:a16="http://schemas.microsoft.com/office/drawing/2014/main" id="{464A5793-A333-45F4-ADEF-2F27FD041054}"/>
                          </a:ext>
                        </a:extLst>
                      </p:cNvPr>
                      <p:cNvPicPr>
                        <a:picLocks noChangeAspect="1" noChangeArrowheads="1"/>
                      </p:cNvPicPr>
                      <p:nvPr/>
                    </p:nvPicPr>
                    <p:blipFill>
                      <a:blip r:embed="rId5"/>
                      <a:srcRect/>
                      <a:stretch>
                        <a:fillRect/>
                      </a:stretch>
                    </p:blipFill>
                    <p:spPr bwMode="auto">
                      <a:xfrm>
                        <a:off x="5759235" y="5241440"/>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Object 31">
            <a:extLst>
              <a:ext uri="{FF2B5EF4-FFF2-40B4-BE49-F238E27FC236}">
                <a16:creationId xmlns:a16="http://schemas.microsoft.com/office/drawing/2014/main" id="{C677D3B5-6931-4E80-830D-F30E85F511BA}"/>
              </a:ext>
            </a:extLst>
          </p:cNvPr>
          <p:cNvGraphicFramePr>
            <a:graphicFrameLocks noChangeAspect="1"/>
          </p:cNvGraphicFramePr>
          <p:nvPr>
            <p:extLst/>
          </p:nvPr>
        </p:nvGraphicFramePr>
        <p:xfrm>
          <a:off x="5724310" y="6128853"/>
          <a:ext cx="352425" cy="487362"/>
        </p:xfrm>
        <a:graphic>
          <a:graphicData uri="http://schemas.openxmlformats.org/presentationml/2006/ole">
            <mc:AlternateContent xmlns:mc="http://schemas.openxmlformats.org/markup-compatibility/2006">
              <mc:Choice xmlns:v="urn:schemas-microsoft-com:vml" Requires="v">
                <p:oleObj spid="_x0000_s3102" name="方程式" r:id="rId6" imgW="164880" imgH="228600" progId="Equation.3">
                  <p:embed/>
                </p:oleObj>
              </mc:Choice>
              <mc:Fallback>
                <p:oleObj name="方程式" r:id="rId6" imgW="164880" imgH="228600" progId="Equation.3">
                  <p:embed/>
                  <p:pic>
                    <p:nvPicPr>
                      <p:cNvPr id="32" name="Object 31">
                        <a:extLst>
                          <a:ext uri="{FF2B5EF4-FFF2-40B4-BE49-F238E27FC236}">
                            <a16:creationId xmlns:a16="http://schemas.microsoft.com/office/drawing/2014/main" id="{C677D3B5-6931-4E80-830D-F30E85F511BA}"/>
                          </a:ext>
                        </a:extLst>
                      </p:cNvPr>
                      <p:cNvPicPr>
                        <a:picLocks noChangeAspect="1" noChangeArrowheads="1"/>
                      </p:cNvPicPr>
                      <p:nvPr/>
                    </p:nvPicPr>
                    <p:blipFill>
                      <a:blip r:embed="rId7"/>
                      <a:srcRect/>
                      <a:stretch>
                        <a:fillRect/>
                      </a:stretch>
                    </p:blipFill>
                    <p:spPr bwMode="auto">
                      <a:xfrm>
                        <a:off x="5724310" y="6128853"/>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a:extLst>
              <a:ext uri="{FF2B5EF4-FFF2-40B4-BE49-F238E27FC236}">
                <a16:creationId xmlns:a16="http://schemas.microsoft.com/office/drawing/2014/main" id="{E4367FE1-D42A-476D-B24A-46B97DB8E1D8}"/>
              </a:ext>
            </a:extLst>
          </p:cNvPr>
          <p:cNvGraphicFramePr>
            <a:graphicFrameLocks noChangeAspect="1"/>
          </p:cNvGraphicFramePr>
          <p:nvPr>
            <p:extLst/>
          </p:nvPr>
        </p:nvGraphicFramePr>
        <p:xfrm>
          <a:off x="5757647" y="6976578"/>
          <a:ext cx="352425" cy="514350"/>
        </p:xfrm>
        <a:graphic>
          <a:graphicData uri="http://schemas.openxmlformats.org/presentationml/2006/ole">
            <mc:AlternateContent xmlns:mc="http://schemas.openxmlformats.org/markup-compatibility/2006">
              <mc:Choice xmlns:v="urn:schemas-microsoft-com:vml" Requires="v">
                <p:oleObj spid="_x0000_s3103" name="方程式" r:id="rId8" imgW="164880" imgH="241200" progId="Equation.3">
                  <p:embed/>
                </p:oleObj>
              </mc:Choice>
              <mc:Fallback>
                <p:oleObj name="方程式" r:id="rId8" imgW="164880" imgH="241200" progId="Equation.3">
                  <p:embed/>
                  <p:pic>
                    <p:nvPicPr>
                      <p:cNvPr id="33" name="Object 32">
                        <a:extLst>
                          <a:ext uri="{FF2B5EF4-FFF2-40B4-BE49-F238E27FC236}">
                            <a16:creationId xmlns:a16="http://schemas.microsoft.com/office/drawing/2014/main" id="{E4367FE1-D42A-476D-B24A-46B97DB8E1D8}"/>
                          </a:ext>
                        </a:extLst>
                      </p:cNvPr>
                      <p:cNvPicPr>
                        <a:picLocks noChangeAspect="1" noChangeArrowheads="1"/>
                      </p:cNvPicPr>
                      <p:nvPr/>
                    </p:nvPicPr>
                    <p:blipFill>
                      <a:blip r:embed="rId9"/>
                      <a:srcRect/>
                      <a:stretch>
                        <a:fillRect/>
                      </a:stretch>
                    </p:blipFill>
                    <p:spPr bwMode="auto">
                      <a:xfrm>
                        <a:off x="5757647" y="6976578"/>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4" name="直線單箭頭接點 45">
            <a:extLst>
              <a:ext uri="{FF2B5EF4-FFF2-40B4-BE49-F238E27FC236}">
                <a16:creationId xmlns:a16="http://schemas.microsoft.com/office/drawing/2014/main" id="{38B977D1-4D2A-4A1D-B83E-AA2E07049AD3}"/>
              </a:ext>
            </a:extLst>
          </p:cNvPr>
          <p:cNvCxnSpPr/>
          <p:nvPr/>
        </p:nvCxnSpPr>
        <p:spPr>
          <a:xfrm>
            <a:off x="7313636" y="550046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矩形 102">
            <a:extLst>
              <a:ext uri="{FF2B5EF4-FFF2-40B4-BE49-F238E27FC236}">
                <a16:creationId xmlns:a16="http://schemas.microsoft.com/office/drawing/2014/main" id="{931572A7-2907-4D13-80AE-577BADE85B24}"/>
              </a:ext>
            </a:extLst>
          </p:cNvPr>
          <p:cNvSpPr/>
          <p:nvPr/>
        </p:nvSpPr>
        <p:spPr>
          <a:xfrm>
            <a:off x="6079672" y="5057517"/>
            <a:ext cx="779909" cy="461665"/>
          </a:xfrm>
          <a:prstGeom prst="rect">
            <a:avLst/>
          </a:prstGeom>
        </p:spPr>
        <p:txBody>
          <a:bodyPr wrap="square">
            <a:spAutoFit/>
          </a:bodyPr>
          <a:lstStyle/>
          <a:p>
            <a:r>
              <a:rPr lang="en-US" altLang="zh-TW" sz="2400" b="1" dirty="0">
                <a:solidFill>
                  <a:srgbClr val="FF0000"/>
                </a:solidFill>
              </a:rPr>
              <a:t>300</a:t>
            </a:r>
            <a:endParaRPr lang="zh-TW" altLang="en-US" sz="2400" b="1" dirty="0">
              <a:solidFill>
                <a:srgbClr val="FF0000"/>
              </a:solidFill>
            </a:endParaRPr>
          </a:p>
        </p:txBody>
      </p:sp>
      <p:sp>
        <p:nvSpPr>
          <p:cNvPr id="36" name="矩形 103">
            <a:extLst>
              <a:ext uri="{FF2B5EF4-FFF2-40B4-BE49-F238E27FC236}">
                <a16:creationId xmlns:a16="http://schemas.microsoft.com/office/drawing/2014/main" id="{11D9973E-1F07-425E-9D33-9196931085D5}"/>
              </a:ext>
            </a:extLst>
          </p:cNvPr>
          <p:cNvSpPr/>
          <p:nvPr/>
        </p:nvSpPr>
        <p:spPr>
          <a:xfrm>
            <a:off x="6079400" y="6847714"/>
            <a:ext cx="936330" cy="461665"/>
          </a:xfrm>
          <a:prstGeom prst="rect">
            <a:avLst/>
          </a:prstGeom>
        </p:spPr>
        <p:txBody>
          <a:bodyPr wrap="square">
            <a:spAutoFit/>
          </a:bodyPr>
          <a:lstStyle/>
          <a:p>
            <a:r>
              <a:rPr lang="en-US" altLang="zh-TW" sz="2400" b="1" dirty="0">
                <a:solidFill>
                  <a:srgbClr val="FF0000"/>
                </a:solidFill>
              </a:rPr>
              <a:t>-300</a:t>
            </a:r>
            <a:endParaRPr lang="zh-TW" altLang="en-US" sz="2400" b="1" dirty="0">
              <a:solidFill>
                <a:srgbClr val="FF0000"/>
              </a:solidFill>
            </a:endParaRPr>
          </a:p>
        </p:txBody>
      </p:sp>
      <p:sp>
        <p:nvSpPr>
          <p:cNvPr id="37" name="矩形 104">
            <a:extLst>
              <a:ext uri="{FF2B5EF4-FFF2-40B4-BE49-F238E27FC236}">
                <a16:creationId xmlns:a16="http://schemas.microsoft.com/office/drawing/2014/main" id="{D508EF9C-3D47-4E06-AD2F-3ECB5F24E4D9}"/>
              </a:ext>
            </a:extLst>
          </p:cNvPr>
          <p:cNvSpPr/>
          <p:nvPr/>
        </p:nvSpPr>
        <p:spPr>
          <a:xfrm>
            <a:off x="6063113" y="5973843"/>
            <a:ext cx="746151" cy="461665"/>
          </a:xfrm>
          <a:prstGeom prst="rect">
            <a:avLst/>
          </a:prstGeom>
        </p:spPr>
        <p:txBody>
          <a:bodyPr wrap="square">
            <a:spAutoFit/>
          </a:bodyPr>
          <a:lstStyle/>
          <a:p>
            <a:r>
              <a:rPr lang="en-US" altLang="zh-TW" sz="2400" b="1" dirty="0">
                <a:solidFill>
                  <a:srgbClr val="FF0000"/>
                </a:solidFill>
              </a:rPr>
              <a:t>100</a:t>
            </a:r>
            <a:endParaRPr lang="zh-TW" altLang="en-US" sz="2400" b="1" dirty="0">
              <a:solidFill>
                <a:srgbClr val="FF0000"/>
              </a:solidFill>
            </a:endParaRPr>
          </a:p>
        </p:txBody>
      </p:sp>
      <p:cxnSp>
        <p:nvCxnSpPr>
          <p:cNvPr id="38" name="直線單箭頭接點 45">
            <a:extLst>
              <a:ext uri="{FF2B5EF4-FFF2-40B4-BE49-F238E27FC236}">
                <a16:creationId xmlns:a16="http://schemas.microsoft.com/office/drawing/2014/main" id="{38B977D1-4D2A-4A1D-B83E-AA2E07049AD3}"/>
              </a:ext>
            </a:extLst>
          </p:cNvPr>
          <p:cNvCxnSpPr/>
          <p:nvPr/>
        </p:nvCxnSpPr>
        <p:spPr>
          <a:xfrm>
            <a:off x="7313634" y="6435508"/>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45">
            <a:extLst>
              <a:ext uri="{FF2B5EF4-FFF2-40B4-BE49-F238E27FC236}">
                <a16:creationId xmlns:a16="http://schemas.microsoft.com/office/drawing/2014/main" id="{38B977D1-4D2A-4A1D-B83E-AA2E07049AD3}"/>
              </a:ext>
            </a:extLst>
          </p:cNvPr>
          <p:cNvCxnSpPr/>
          <p:nvPr/>
        </p:nvCxnSpPr>
        <p:spPr>
          <a:xfrm>
            <a:off x="7313635" y="727269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108">
            <a:extLst>
              <a:ext uri="{FF2B5EF4-FFF2-40B4-BE49-F238E27FC236}">
                <a16:creationId xmlns:a16="http://schemas.microsoft.com/office/drawing/2014/main" id="{A9463A9E-4B6D-49C5-A0C5-914DD9614982}"/>
              </a:ext>
            </a:extLst>
          </p:cNvPr>
          <p:cNvSpPr/>
          <p:nvPr/>
        </p:nvSpPr>
        <p:spPr>
          <a:xfrm>
            <a:off x="3009947" y="5277816"/>
            <a:ext cx="723275" cy="461665"/>
          </a:xfrm>
          <a:prstGeom prst="rect">
            <a:avLst/>
          </a:prstGeom>
        </p:spPr>
        <p:txBody>
          <a:bodyPr wrap="none">
            <a:spAutoFit/>
          </a:bodyPr>
          <a:lstStyle/>
          <a:p>
            <a:r>
              <a:rPr lang="en-US" altLang="zh-TW" sz="2400" dirty="0">
                <a:latin typeface="times" panose="02020603050405020304" pitchFamily="18" charset="0"/>
              </a:rPr>
              <a:t>0.34</a:t>
            </a:r>
            <a:endParaRPr lang="zh-TW" altLang="en-US" sz="2400" dirty="0"/>
          </a:p>
        </p:txBody>
      </p:sp>
      <p:sp>
        <p:nvSpPr>
          <p:cNvPr id="41" name="矩形 109">
            <a:extLst>
              <a:ext uri="{FF2B5EF4-FFF2-40B4-BE49-F238E27FC236}">
                <a16:creationId xmlns:a16="http://schemas.microsoft.com/office/drawing/2014/main" id="{71404608-6503-422B-B4AB-70486FC7C137}"/>
              </a:ext>
            </a:extLst>
          </p:cNvPr>
          <p:cNvSpPr/>
          <p:nvPr/>
        </p:nvSpPr>
        <p:spPr>
          <a:xfrm>
            <a:off x="3061622" y="6204675"/>
            <a:ext cx="723275" cy="461665"/>
          </a:xfrm>
          <a:prstGeom prst="rect">
            <a:avLst/>
          </a:prstGeom>
        </p:spPr>
        <p:txBody>
          <a:bodyPr wrap="none">
            <a:spAutoFit/>
          </a:bodyPr>
          <a:lstStyle/>
          <a:p>
            <a:r>
              <a:rPr lang="en-US" altLang="zh-TW" sz="2400" dirty="0">
                <a:latin typeface="times" panose="02020603050405020304" pitchFamily="18" charset="0"/>
              </a:rPr>
              <a:t>0.34</a:t>
            </a:r>
            <a:endParaRPr lang="zh-TW" altLang="en-US" sz="2400" dirty="0"/>
          </a:p>
        </p:txBody>
      </p:sp>
      <p:sp>
        <p:nvSpPr>
          <p:cNvPr id="42" name="矩形 110">
            <a:extLst>
              <a:ext uri="{FF2B5EF4-FFF2-40B4-BE49-F238E27FC236}">
                <a16:creationId xmlns:a16="http://schemas.microsoft.com/office/drawing/2014/main" id="{2E402E86-66BC-4197-9DB2-77C4D605CD18}"/>
              </a:ext>
            </a:extLst>
          </p:cNvPr>
          <p:cNvSpPr/>
          <p:nvPr/>
        </p:nvSpPr>
        <p:spPr>
          <a:xfrm>
            <a:off x="3061623" y="7060083"/>
            <a:ext cx="723275" cy="461665"/>
          </a:xfrm>
          <a:prstGeom prst="rect">
            <a:avLst/>
          </a:prstGeom>
        </p:spPr>
        <p:txBody>
          <a:bodyPr wrap="none">
            <a:spAutoFit/>
          </a:bodyPr>
          <a:lstStyle/>
          <a:p>
            <a:r>
              <a:rPr lang="en-US" altLang="zh-TW" sz="2400" dirty="0">
                <a:latin typeface="times" panose="02020603050405020304" pitchFamily="18" charset="0"/>
              </a:rPr>
              <a:t>0.33</a:t>
            </a:r>
            <a:endParaRPr lang="zh-TW" altLang="en-US" sz="2400" dirty="0"/>
          </a:p>
        </p:txBody>
      </p:sp>
    </p:spTree>
    <p:extLst>
      <p:ext uri="{BB962C8B-B14F-4D97-AF65-F5344CB8AC3E}">
        <p14:creationId xmlns:p14="http://schemas.microsoft.com/office/powerpoint/2010/main" val="3995335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Defense-GAN</a:t>
            </a:r>
            <a:endParaRPr lang="en-US" dirty="0"/>
          </a:p>
        </p:txBody>
      </p:sp>
      <p:sp>
        <p:nvSpPr>
          <p:cNvPr id="3" name="Content Placeholder 2"/>
          <p:cNvSpPr>
            <a:spLocks noGrp="1"/>
          </p:cNvSpPr>
          <p:nvPr>
            <p:ph idx="1"/>
          </p:nvPr>
        </p:nvSpPr>
        <p:spPr/>
        <p:txBody>
          <a:bodyPr/>
          <a:lstStyle/>
          <a:p>
            <a:r>
              <a:rPr lang="en-US" dirty="0" err="1" smtClean="0">
                <a:hlinkClick r:id="rId2"/>
              </a:rPr>
              <a:t>Samangouei</a:t>
            </a:r>
            <a:r>
              <a:rPr lang="en-US" dirty="0">
                <a:hlinkClick r:id="rId2"/>
              </a:rPr>
              <a:t> (</a:t>
            </a:r>
            <a:r>
              <a:rPr lang="en-US" dirty="0" smtClean="0">
                <a:hlinkClick r:id="rId2"/>
              </a:rPr>
              <a:t>2018) </a:t>
            </a:r>
            <a:r>
              <a:rPr lang="en-US" dirty="0">
                <a:hlinkClick r:id="rId2"/>
              </a:rPr>
              <a:t>Defense-GAN: Protecting Classifiers Against Adversarial Attacks Using Generative Models</a:t>
            </a:r>
            <a:endParaRPr lang="en-US" dirty="0" smtClean="0"/>
          </a:p>
          <a:p>
            <a:r>
              <a:rPr lang="en-US" b="1" i="1" dirty="0">
                <a:solidFill>
                  <a:srgbClr val="0070C0"/>
                </a:solidFill>
              </a:rPr>
              <a:t>Defense-GAN </a:t>
            </a:r>
            <a:r>
              <a:rPr lang="en-US" dirty="0"/>
              <a:t>employs a </a:t>
            </a:r>
            <a:r>
              <a:rPr lang="en-US" dirty="0">
                <a:solidFill>
                  <a:srgbClr val="FF0000"/>
                </a:solidFill>
              </a:rPr>
              <a:t>Generative Adversarial Networks (GAN</a:t>
            </a:r>
            <a:r>
              <a:rPr lang="en-US" dirty="0" smtClean="0"/>
              <a:t>) to purify </a:t>
            </a:r>
            <a:r>
              <a:rPr lang="en-US" dirty="0"/>
              <a:t>adversarial examples prior to feeding them into a given </a:t>
            </a:r>
            <a:r>
              <a:rPr lang="en-US" dirty="0" smtClean="0"/>
              <a:t>classifier</a:t>
            </a:r>
          </a:p>
          <a:p>
            <a:pPr lvl="1"/>
            <a:r>
              <a:rPr lang="en-US" dirty="0" smtClean="0"/>
              <a:t>GAN is trained to model the distribution of clean unperturbed images</a:t>
            </a:r>
          </a:p>
          <a:p>
            <a:pPr lvl="1"/>
            <a:r>
              <a:rPr lang="en-US" dirty="0" smtClean="0"/>
              <a:t>The generator of GAN iteratively applies gradient descent to reconstruct input images and remove adversarial perturbations </a:t>
            </a:r>
          </a:p>
          <a:p>
            <a:r>
              <a:rPr lang="en-US" dirty="0" smtClean="0"/>
              <a:t>The combination of a generator and discriminator in Defense-GAN causes the final classification model to become an extremely deep network, resulting in irregular small gradients (vanishing gradients)</a:t>
            </a:r>
            <a:endParaRPr lang="en-US" dirty="0"/>
          </a:p>
        </p:txBody>
      </p:sp>
      <p:sp>
        <p:nvSpPr>
          <p:cNvPr id="4" name="Content Placeholder 3"/>
          <p:cNvSpPr>
            <a:spLocks noGrp="1"/>
          </p:cNvSpPr>
          <p:nvPr>
            <p:ph idx="10"/>
          </p:nvPr>
        </p:nvSpPr>
        <p:spPr/>
        <p:txBody>
          <a:bodyPr/>
          <a:lstStyle/>
          <a:p>
            <a:r>
              <a:rPr lang="en-US" dirty="0"/>
              <a:t>Gradient Masking/Obfuscation – Exploding/Vanishing Gradients</a:t>
            </a:r>
          </a:p>
          <a:p>
            <a:endParaRPr lang="en-US" dirty="0"/>
          </a:p>
        </p:txBody>
      </p:sp>
      <p:pic>
        <p:nvPicPr>
          <p:cNvPr id="5" name="Picture 4" descr="Diagram&#10;&#10;Description automatically generated">
            <a:extLst>
              <a:ext uri="{FF2B5EF4-FFF2-40B4-BE49-F238E27FC236}">
                <a16:creationId xmlns:a16="http://schemas.microsoft.com/office/drawing/2014/main" id="{F5BEA57E-E294-4218-A117-FE7FA430759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8671" y="5398368"/>
            <a:ext cx="9049041" cy="2174234"/>
          </a:xfrm>
          <a:prstGeom prst="rect">
            <a:avLst/>
          </a:prstGeom>
        </p:spPr>
      </p:pic>
    </p:spTree>
    <p:extLst>
      <p:ext uri="{BB962C8B-B14F-4D97-AF65-F5344CB8AC3E}">
        <p14:creationId xmlns:p14="http://schemas.microsoft.com/office/powerpoint/2010/main" val="1737550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b="1" i="1" dirty="0">
                    <a:solidFill>
                      <a:srgbClr val="0070C0"/>
                    </a:solidFill>
                  </a:rPr>
                  <a:t>Shattered gradients methods</a:t>
                </a:r>
              </a:p>
              <a:p>
                <a:pPr lvl="1"/>
                <a:r>
                  <a:rPr lang="en-US" dirty="0"/>
                  <a:t>These defense approaches have similarities to </a:t>
                </a:r>
                <a:r>
                  <a:rPr lang="en-US" dirty="0" smtClean="0"/>
                  <a:t>vanishing/exploding gradients methods, and the </a:t>
                </a:r>
                <a:r>
                  <a:rPr lang="en-US" dirty="0"/>
                  <a:t>goal is to prevent the flow of information from the inputs to the outputs in the model</a:t>
                </a:r>
              </a:p>
              <a:p>
                <a:pPr lvl="1"/>
                <a:r>
                  <a:rPr lang="en-US" dirty="0" smtClean="0"/>
                  <a:t>By this, the </a:t>
                </a:r>
                <a:r>
                  <a:rPr lang="en-US" dirty="0"/>
                  <a:t>adversaries </a:t>
                </a:r>
                <a:r>
                  <a:rPr lang="en-US" dirty="0" smtClean="0"/>
                  <a:t>are prevented from </a:t>
                </a:r>
                <a:r>
                  <a:rPr lang="en-US" dirty="0">
                    <a:solidFill>
                      <a:srgbClr val="FF0000"/>
                    </a:solidFill>
                  </a:rPr>
                  <a:t>calculating the gradients</a:t>
                </a:r>
                <a:r>
                  <a:rPr lang="en-US" dirty="0"/>
                  <a:t>, and use them for crafting adversarial examples </a:t>
                </a:r>
              </a:p>
              <a:p>
                <a:r>
                  <a:rPr lang="en-US" dirty="0"/>
                  <a:t>A common approach </a:t>
                </a:r>
                <a:r>
                  <a:rPr lang="en-US" dirty="0" smtClean="0"/>
                  <a:t>toward this goal is </a:t>
                </a:r>
                <a:r>
                  <a:rPr lang="en-US" dirty="0"/>
                  <a:t>to preprocess the input data</a:t>
                </a:r>
              </a:p>
              <a:p>
                <a:pPr lvl="1"/>
                <a:r>
                  <a:rPr lang="en-US" dirty="0"/>
                  <a:t>For example, by using a non-smooth or non-differentiable preprocessor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 </m:t>
                    </m:r>
                  </m:oMath>
                </a14:m>
                <a:r>
                  <a:rPr lang="en-US" dirty="0"/>
                  <a:t>for the inputs, and then train a DNN model </a:t>
                </a:r>
                <a:r>
                  <a:rPr lang="en-US" i="1" dirty="0"/>
                  <a:t>f</a:t>
                </a:r>
                <a:r>
                  <a:rPr lang="en-US" dirty="0"/>
                  <a:t> on the preprocessed inputs </a:t>
                </a:r>
                <a14:m>
                  <m:oMath xmlns:m="http://schemas.openxmlformats.org/officeDocument/2006/math">
                    <m:r>
                      <a:rPr lang="en-US" i="1" dirty="0" smtClean="0">
                        <a:latin typeface="Cambria Math" panose="02040503050406030204" pitchFamily="18" charset="0"/>
                      </a:rPr>
                      <m:t>𝑔</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endParaRPr lang="en-US" dirty="0"/>
              </a:p>
              <a:p>
                <a:pPr lvl="1"/>
                <a:r>
                  <a:rPr lang="en-US" dirty="0"/>
                  <a:t>The trained </a:t>
                </a:r>
                <a:r>
                  <a:rPr lang="en-US" dirty="0" smtClean="0"/>
                  <a:t>target classifier </a:t>
                </a:r>
                <a14:m>
                  <m:oMath xmlns:m="http://schemas.openxmlformats.org/officeDocument/2006/math">
                    <m:r>
                      <a:rPr lang="en-US" i="1" dirty="0" smtClean="0">
                        <a:latin typeface="Cambria Math" panose="02040503050406030204" pitchFamily="18" charset="0"/>
                      </a:rPr>
                      <m:t>𝑓</m:t>
                    </m:r>
                    <m:r>
                      <a:rPr lang="en-US" i="1" dirty="0" smtClean="0">
                        <a:latin typeface="Cambria Math" panose="02040503050406030204" pitchFamily="18" charset="0"/>
                      </a:rPr>
                      <m:t>(</m:t>
                    </m:r>
                    <m:r>
                      <a:rPr lang="en-US" i="1" dirty="0" smtClean="0">
                        <a:latin typeface="Cambria Math" panose="02040503050406030204" pitchFamily="18" charset="0"/>
                      </a:rPr>
                      <m:t>𝑔</m:t>
                    </m:r>
                    <m:r>
                      <a:rPr lang="en-US" i="1" dirty="0" smtClean="0">
                        <a:latin typeface="Cambria Math" panose="02040503050406030204" pitchFamily="18" charset="0"/>
                      </a:rPr>
                      <m:t>(.)) </m:t>
                    </m:r>
                  </m:oMath>
                </a14:m>
                <a:r>
                  <a:rPr lang="en-US" dirty="0"/>
                  <a:t>is not differentiable in term </a:t>
                </a:r>
                <a:r>
                  <a:rPr lang="en-US" dirty="0" smtClean="0"/>
                  <a:t>of inputs </a:t>
                </a:r>
                <a14:m>
                  <m:oMath xmlns:m="http://schemas.openxmlformats.org/officeDocument/2006/math">
                    <m:r>
                      <a:rPr lang="en-US" i="1" dirty="0">
                        <a:latin typeface="Cambria Math" panose="02040503050406030204" pitchFamily="18" charset="0"/>
                      </a:rPr>
                      <m:t>𝑥</m:t>
                    </m:r>
                  </m:oMath>
                </a14:m>
                <a:r>
                  <a:rPr lang="en-US" dirty="0"/>
                  <a:t>, causing the failure of adversarial attacks</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017"/>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Shattered Gradients</a:t>
            </a:r>
          </a:p>
          <a:p>
            <a:endParaRPr lang="en-US" dirty="0"/>
          </a:p>
        </p:txBody>
      </p:sp>
    </p:spTree>
    <p:extLst>
      <p:ext uri="{BB962C8B-B14F-4D97-AF65-F5344CB8AC3E}">
        <p14:creationId xmlns:p14="http://schemas.microsoft.com/office/powerpoint/2010/main" val="1503616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2"/>
                  </a:rPr>
                  <a:t>Buckman (2018) Thermometer Encoding: One Hot Way to Resist Adversarial Examples</a:t>
                </a:r>
                <a:endParaRPr lang="en-US" dirty="0"/>
              </a:p>
              <a:p>
                <a:r>
                  <a:rPr lang="en-US" b="1" i="1" dirty="0">
                    <a:solidFill>
                      <a:srgbClr val="0070C0"/>
                    </a:solidFill>
                  </a:rPr>
                  <a:t>Thermometer Encoding </a:t>
                </a:r>
                <a:r>
                  <a:rPr lang="en-US" dirty="0"/>
                  <a:t>defense applies </a:t>
                </a:r>
                <a:r>
                  <a:rPr lang="en-US" dirty="0">
                    <a:solidFill>
                      <a:srgbClr val="FF0000"/>
                    </a:solidFill>
                  </a:rPr>
                  <a:t>discretization of the intensity values </a:t>
                </a:r>
                <a:r>
                  <a:rPr lang="en-US" dirty="0"/>
                  <a:t>of each pixel into an </a:t>
                </a:r>
                <a:r>
                  <a:rPr lang="en-US" i="1" dirty="0"/>
                  <a:t>l</a:t>
                </a:r>
                <a:r>
                  <a:rPr lang="en-US" dirty="0"/>
                  <a:t>-dimensional vector </a:t>
                </a:r>
              </a:p>
              <a:p>
                <a:pPr lvl="1"/>
                <a:r>
                  <a:rPr lang="en-US" dirty="0"/>
                  <a:t>E.g., for </a:t>
                </a:r>
                <a14:m>
                  <m:oMath xmlns:m="http://schemas.openxmlformats.org/officeDocument/2006/math">
                    <m:r>
                      <a:rPr lang="en-US" i="1" dirty="0" smtClean="0">
                        <a:latin typeface="Cambria Math" panose="02040503050406030204" pitchFamily="18" charset="0"/>
                      </a:rPr>
                      <m:t>𝑙</m:t>
                    </m:r>
                    <m:r>
                      <a:rPr lang="en-US" i="1" dirty="0" smtClean="0">
                        <a:latin typeface="Cambria Math" panose="02040503050406030204" pitchFamily="18" charset="0"/>
                      </a:rPr>
                      <m:t> = 10</m:t>
                    </m:r>
                  </m:oMath>
                </a14:m>
                <a:r>
                  <a:rPr lang="en-US" dirty="0"/>
                  <a:t>, the value of the pixel with intensity 0.13 is replaced by a 10-dimensional vector </a:t>
                </a:r>
                <a14:m>
                  <m:oMath xmlns:m="http://schemas.openxmlformats.org/officeDocument/2006/math">
                    <m:r>
                      <a:rPr lang="en-US" i="1" dirty="0" smtClean="0">
                        <a:latin typeface="Cambria Math" panose="02040503050406030204" pitchFamily="18" charset="0"/>
                      </a:rPr>
                      <m:t>[</m:t>
                    </m:r>
                    <m:r>
                      <a:rPr lang="en-US" b="0" i="1" dirty="0" smtClean="0">
                        <a:latin typeface="Cambria Math" panose="02040503050406030204" pitchFamily="18" charset="0"/>
                      </a:rPr>
                      <m:t>0111111111</m:t>
                    </m:r>
                    <m:r>
                      <a:rPr lang="en-US" i="1" dirty="0" smtClean="0">
                        <a:latin typeface="Cambria Math" panose="02040503050406030204" pitchFamily="18" charset="0"/>
                      </a:rPr>
                      <m:t>]</m:t>
                    </m:r>
                  </m:oMath>
                </a14:m>
                <a:endParaRPr lang="en-US" dirty="0"/>
              </a:p>
              <a:p>
                <a:pPr lvl="1"/>
                <a:r>
                  <a:rPr lang="en-US" dirty="0"/>
                  <a:t>This data preprocessing is compared to a thermometer that measures the level of intensity of each </a:t>
                </a:r>
                <a:r>
                  <a:rPr lang="en-US" dirty="0" smtClean="0"/>
                  <a:t>pixel (e.g., higher intensity – hotter temperature)</a:t>
                </a:r>
                <a:endParaRPr lang="en-US" dirty="0"/>
              </a:p>
              <a:p>
                <a:r>
                  <a:rPr lang="en-US" dirty="0"/>
                  <a:t>The target classifier is trained using discrete vectors for all pixels, which breaks the </a:t>
                </a:r>
                <a:r>
                  <a:rPr lang="en-US" dirty="0" smtClean="0"/>
                  <a:t>calculation of the gradients</a:t>
                </a:r>
                <a:endParaRPr lang="en-US" dirty="0"/>
              </a:p>
              <a:p>
                <a:pPr lvl="1"/>
                <a:r>
                  <a:rPr lang="en-US" dirty="0"/>
                  <a:t>Experimental evaluation indicates increased robustness by the DNN models to adversarial examples</a:t>
                </a:r>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Gradient Masking/Obfuscation - Shattered Gradients</a:t>
            </a:r>
          </a:p>
          <a:p>
            <a:endParaRPr lang="en-US" dirty="0"/>
          </a:p>
        </p:txBody>
      </p:sp>
    </p:spTree>
    <p:extLst>
      <p:ext uri="{BB962C8B-B14F-4D97-AF65-F5344CB8AC3E}">
        <p14:creationId xmlns:p14="http://schemas.microsoft.com/office/powerpoint/2010/main" val="2314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p:sp>
        <p:nvSpPr>
          <p:cNvPr id="3" name="Content Placeholder 2"/>
          <p:cNvSpPr>
            <a:spLocks noGrp="1"/>
          </p:cNvSpPr>
          <p:nvPr>
            <p:ph idx="1"/>
          </p:nvPr>
        </p:nvSpPr>
        <p:spPr>
          <a:xfrm>
            <a:off x="276673" y="2090803"/>
            <a:ext cx="9584265" cy="2947525"/>
          </a:xfrm>
        </p:spPr>
        <p:txBody>
          <a:bodyPr/>
          <a:lstStyle/>
          <a:p>
            <a:r>
              <a:rPr lang="en-US" dirty="0" err="1">
                <a:hlinkClick r:id="rId3"/>
              </a:rPr>
              <a:t>Guo</a:t>
            </a:r>
            <a:r>
              <a:rPr lang="en-US" dirty="0">
                <a:hlinkClick r:id="rId3"/>
              </a:rPr>
              <a:t> (2017) Countering Adversarial Images using Input Transformations</a:t>
            </a:r>
            <a:endParaRPr lang="en-US" dirty="0"/>
          </a:p>
          <a:p>
            <a:r>
              <a:rPr lang="en-US" dirty="0"/>
              <a:t>This work employs several </a:t>
            </a:r>
            <a:r>
              <a:rPr lang="en-US" dirty="0">
                <a:solidFill>
                  <a:srgbClr val="FF0000"/>
                </a:solidFill>
              </a:rPr>
              <a:t>image transformation approaches </a:t>
            </a:r>
            <a:r>
              <a:rPr lang="en-US" dirty="0"/>
              <a:t>to break the calculation of the gradients</a:t>
            </a:r>
          </a:p>
          <a:p>
            <a:pPr lvl="1"/>
            <a:r>
              <a:rPr lang="en-US" dirty="0"/>
              <a:t>These include: image cropping and recalling, bit depth reduction, JPEG compression, total variance minimization, and image quilting</a:t>
            </a:r>
          </a:p>
        </p:txBody>
      </p:sp>
      <p:sp>
        <p:nvSpPr>
          <p:cNvPr id="4" name="Content Placeholder 3"/>
          <p:cNvSpPr>
            <a:spLocks noGrp="1"/>
          </p:cNvSpPr>
          <p:nvPr>
            <p:ph idx="10"/>
          </p:nvPr>
        </p:nvSpPr>
        <p:spPr/>
        <p:txBody>
          <a:bodyPr/>
          <a:lstStyle/>
          <a:p>
            <a:r>
              <a:rPr lang="en-US" dirty="0"/>
              <a:t>Gradient Masking/Obfuscation - Shattered Gradients</a:t>
            </a:r>
          </a:p>
          <a:p>
            <a:endParaRPr lang="en-US" dirty="0"/>
          </a:p>
        </p:txBody>
      </p:sp>
      <p:pic>
        <p:nvPicPr>
          <p:cNvPr id="5" name="Picture 4"/>
          <p:cNvPicPr>
            <a:picLocks noChangeAspect="1"/>
          </p:cNvPicPr>
          <p:nvPr/>
        </p:nvPicPr>
        <p:blipFill>
          <a:blip r:embed="rId4"/>
          <a:stretch>
            <a:fillRect/>
          </a:stretch>
        </p:blipFill>
        <p:spPr>
          <a:xfrm>
            <a:off x="6016302" y="3532537"/>
            <a:ext cx="3981450" cy="3867150"/>
          </a:xfrm>
          <a:prstGeom prst="rect">
            <a:avLst/>
          </a:prstGeom>
        </p:spPr>
      </p:pic>
      <p:sp>
        <p:nvSpPr>
          <p:cNvPr id="6" name="Content Placeholder 2"/>
          <p:cNvSpPr txBox="1">
            <a:spLocks/>
          </p:cNvSpPr>
          <p:nvPr/>
        </p:nvSpPr>
        <p:spPr>
          <a:xfrm>
            <a:off x="276673" y="3795140"/>
            <a:ext cx="5472607" cy="3604548"/>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2"/>
            <a:r>
              <a:rPr lang="en-US" dirty="0">
                <a:solidFill>
                  <a:srgbClr val="FF0000"/>
                </a:solidFill>
              </a:rPr>
              <a:t>Total variance (TV) minimization </a:t>
            </a:r>
            <a:r>
              <a:rPr lang="en-US" dirty="0"/>
              <a:t>reduces the variations among group of pixels in images </a:t>
            </a:r>
          </a:p>
          <a:p>
            <a:pPr lvl="3"/>
            <a:r>
              <a:rPr lang="en-US" dirty="0"/>
              <a:t>E.g., the second column shows a clean (top) and adversarial (middle) image after TM minimization</a:t>
            </a:r>
          </a:p>
          <a:p>
            <a:pPr lvl="3"/>
            <a:r>
              <a:rPr lang="en-US" dirty="0"/>
              <a:t>The last row shows the difference between the clean and adversarial image (the difference is emphasized by TM minimization)</a:t>
            </a:r>
          </a:p>
          <a:p>
            <a:pPr lvl="2"/>
            <a:r>
              <a:rPr lang="en-US" dirty="0">
                <a:solidFill>
                  <a:srgbClr val="FF0000"/>
                </a:solidFill>
              </a:rPr>
              <a:t>Image quilting </a:t>
            </a:r>
            <a:r>
              <a:rPr lang="en-US" dirty="0"/>
              <a:t>is a method to generate images by piecing together small image patches from a database</a:t>
            </a:r>
          </a:p>
          <a:p>
            <a:pPr lvl="3"/>
            <a:r>
              <a:rPr lang="en-US" dirty="0"/>
              <a:t>It is used to generate a corresponding image using the database of clean patches only</a:t>
            </a:r>
          </a:p>
          <a:p>
            <a:pPr lvl="3"/>
            <a:r>
              <a:rPr lang="en-US" dirty="0"/>
              <a:t>The right-bottom image shows that image quilting can be used to detect adversarial perturbations</a:t>
            </a:r>
          </a:p>
        </p:txBody>
      </p:sp>
    </p:spTree>
    <p:extLst>
      <p:ext uri="{BB962C8B-B14F-4D97-AF65-F5344CB8AC3E}">
        <p14:creationId xmlns:p14="http://schemas.microsoft.com/office/powerpoint/2010/main" val="3553896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Shattered Gradients</a:t>
            </a:r>
          </a:p>
        </p:txBody>
      </p:sp>
      <p:sp>
        <p:nvSpPr>
          <p:cNvPr id="3" name="Content Placeholder 2"/>
          <p:cNvSpPr>
            <a:spLocks noGrp="1"/>
          </p:cNvSpPr>
          <p:nvPr>
            <p:ph idx="1"/>
          </p:nvPr>
        </p:nvSpPr>
        <p:spPr/>
        <p:txBody>
          <a:bodyPr/>
          <a:lstStyle/>
          <a:p>
            <a:r>
              <a:rPr lang="en-US" dirty="0" err="1"/>
              <a:t>Guo</a:t>
            </a:r>
            <a:r>
              <a:rPr lang="en-US" dirty="0"/>
              <a:t> et al (2017) cont’d</a:t>
            </a:r>
          </a:p>
          <a:p>
            <a:r>
              <a:rPr lang="en-US" dirty="0"/>
              <a:t>Evaluation of different attacks against </a:t>
            </a:r>
            <a:r>
              <a:rPr lang="en-US" dirty="0" err="1"/>
              <a:t>ResNet</a:t>
            </a:r>
            <a:r>
              <a:rPr lang="en-US" dirty="0"/>
              <a:t> in black-box settings on ImageNet</a:t>
            </a:r>
          </a:p>
          <a:p>
            <a:pPr lvl="1"/>
            <a:r>
              <a:rPr lang="en-US" dirty="0"/>
              <a:t>X-axis: perturbation level, Y-axis: accuracy (higher is better)</a:t>
            </a:r>
          </a:p>
          <a:p>
            <a:pPr lvl="1"/>
            <a:r>
              <a:rPr lang="en-US" dirty="0"/>
              <a:t>The accuracy increases from almost 0% with no defense, to over 60% for most settings</a:t>
            </a:r>
          </a:p>
          <a:p>
            <a:pPr lvl="1"/>
            <a:endParaRPr lang="en-US" dirty="0"/>
          </a:p>
        </p:txBody>
      </p:sp>
      <p:sp>
        <p:nvSpPr>
          <p:cNvPr id="4" name="Content Placeholder 3"/>
          <p:cNvSpPr>
            <a:spLocks noGrp="1"/>
          </p:cNvSpPr>
          <p:nvPr>
            <p:ph idx="10"/>
          </p:nvPr>
        </p:nvSpPr>
        <p:spPr/>
        <p:txBody>
          <a:bodyPr/>
          <a:lstStyle/>
          <a:p>
            <a:r>
              <a:rPr lang="en-US" dirty="0"/>
              <a:t>Gradient Masking/Obfuscation - Shattered Gradients</a:t>
            </a:r>
          </a:p>
          <a:p>
            <a:endParaRPr lang="en-US" dirty="0"/>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365"/>
          <a:stretch/>
        </p:blipFill>
        <p:spPr>
          <a:xfrm>
            <a:off x="2036479" y="3598168"/>
            <a:ext cx="5212096" cy="4097712"/>
          </a:xfrm>
          <a:prstGeom prst="rect">
            <a:avLst/>
          </a:prstGeom>
        </p:spPr>
      </p:pic>
    </p:spTree>
    <p:extLst>
      <p:ext uri="{BB962C8B-B14F-4D97-AF65-F5344CB8AC3E}">
        <p14:creationId xmlns:p14="http://schemas.microsoft.com/office/powerpoint/2010/main" val="3858866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a:xfrm>
            <a:off x="237067" y="2158008"/>
            <a:ext cx="9584265" cy="5367667"/>
          </a:xfrm>
        </p:spPr>
        <p:txBody>
          <a:bodyPr/>
          <a:lstStyle/>
          <a:p>
            <a:r>
              <a:rPr lang="en-US" b="1" i="1" dirty="0">
                <a:solidFill>
                  <a:srgbClr val="0070C0"/>
                </a:solidFill>
              </a:rPr>
              <a:t>Stochastic/Randomized Gradients </a:t>
            </a:r>
            <a:r>
              <a:rPr lang="en-US" dirty="0"/>
              <a:t>methods apply some form of randomization of the DNN model as a defense </a:t>
            </a:r>
            <a:r>
              <a:rPr lang="en-US" dirty="0" smtClean="0"/>
              <a:t>strategy </a:t>
            </a:r>
            <a:r>
              <a:rPr lang="en-US" dirty="0"/>
              <a:t>to confound the adversary</a:t>
            </a:r>
          </a:p>
          <a:p>
            <a:pPr lvl="1"/>
            <a:r>
              <a:rPr lang="en-US" dirty="0" smtClean="0"/>
              <a:t>E.g., train a set of classifiers, and during the testing phase randomly select one classifier to predict the class labels</a:t>
            </a:r>
          </a:p>
          <a:p>
            <a:pPr lvl="1"/>
            <a:r>
              <a:rPr lang="en-US" dirty="0" smtClean="0"/>
              <a:t>Because the adversary does not which model was used for prediction, the attack success rate is reduced</a:t>
            </a:r>
          </a:p>
          <a:p>
            <a:pPr lvl="1"/>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spTree>
    <p:extLst>
      <p:ext uri="{BB962C8B-B14F-4D97-AF65-F5344CB8AC3E}">
        <p14:creationId xmlns:p14="http://schemas.microsoft.com/office/powerpoint/2010/main" val="1184798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a:hlinkClick r:id="rId2"/>
              </a:rPr>
              <a:t>Xie (2018) Mitigating Adversarial Effects Through Randomization</a:t>
            </a:r>
            <a:endParaRPr lang="en-US" dirty="0"/>
          </a:p>
          <a:p>
            <a:r>
              <a:rPr lang="en-US" dirty="0"/>
              <a:t>The defense approach applies </a:t>
            </a:r>
            <a:r>
              <a:rPr lang="en-US" dirty="0">
                <a:solidFill>
                  <a:srgbClr val="FF0000"/>
                </a:solidFill>
              </a:rPr>
              <a:t>random resizing and padding</a:t>
            </a:r>
            <a:r>
              <a:rPr lang="en-US" b="1" i="1" dirty="0">
                <a:solidFill>
                  <a:srgbClr val="0070C0"/>
                </a:solidFill>
              </a:rPr>
              <a:t> </a:t>
            </a:r>
            <a:r>
              <a:rPr lang="en-US" dirty="0"/>
              <a:t>to improve the robustness to adversarial attacks </a:t>
            </a:r>
          </a:p>
          <a:p>
            <a:pPr lvl="1"/>
            <a:r>
              <a:rPr lang="en-US" dirty="0"/>
              <a:t>Images are first resized to several different widths and heights</a:t>
            </a:r>
          </a:p>
          <a:p>
            <a:pPr lvl="1"/>
            <a:r>
              <a:rPr lang="en-US" dirty="0"/>
              <a:t>Random padding with 0s is added to all four sides of the resized images</a:t>
            </a:r>
          </a:p>
          <a:p>
            <a:r>
              <a:rPr lang="en-US" dirty="0"/>
              <a:t>For each image, prediction vectors are obtained for 30 randomized versions of the image, and the average value is adopted as the final prediction</a:t>
            </a:r>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pic>
        <p:nvPicPr>
          <p:cNvPr id="5" name="Picture 4"/>
          <p:cNvPicPr>
            <a:picLocks noChangeAspect="1"/>
          </p:cNvPicPr>
          <p:nvPr/>
        </p:nvPicPr>
        <p:blipFill>
          <a:blip r:embed="rId3"/>
          <a:stretch>
            <a:fillRect/>
          </a:stretch>
        </p:blipFill>
        <p:spPr>
          <a:xfrm>
            <a:off x="1932856" y="4774636"/>
            <a:ext cx="5855200" cy="2751342"/>
          </a:xfrm>
          <a:prstGeom prst="rect">
            <a:avLst/>
          </a:prstGeom>
        </p:spPr>
      </p:pic>
    </p:spTree>
    <p:extLst>
      <p:ext uri="{BB962C8B-B14F-4D97-AF65-F5344CB8AC3E}">
        <p14:creationId xmlns:p14="http://schemas.microsoft.com/office/powerpoint/2010/main" val="1167345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err="1">
                <a:hlinkClick r:id="rId2"/>
              </a:rPr>
              <a:t>Dhillon</a:t>
            </a:r>
            <a:r>
              <a:rPr lang="en-US" dirty="0">
                <a:hlinkClick r:id="rId2"/>
              </a:rPr>
              <a:t> (2018) Stochastic Activation Pruning for Robust Adversarial Defense</a:t>
            </a:r>
            <a:endParaRPr lang="en-US" dirty="0"/>
          </a:p>
          <a:p>
            <a:r>
              <a:rPr lang="en-US" b="1" i="1" dirty="0">
                <a:solidFill>
                  <a:srgbClr val="0070C0"/>
                </a:solidFill>
              </a:rPr>
              <a:t>Stochastic Activation Pruning</a:t>
            </a:r>
            <a:r>
              <a:rPr lang="en-US" dirty="0"/>
              <a:t> </a:t>
            </a:r>
            <a:r>
              <a:rPr lang="en-US" dirty="0" smtClean="0"/>
              <a:t>removes </a:t>
            </a:r>
            <a:r>
              <a:rPr lang="en-US" dirty="0"/>
              <a:t>a </a:t>
            </a:r>
            <a:r>
              <a:rPr lang="en-US" dirty="0">
                <a:solidFill>
                  <a:srgbClr val="FF0000"/>
                </a:solidFill>
              </a:rPr>
              <a:t>random subset of </a:t>
            </a:r>
            <a:r>
              <a:rPr lang="en-US" dirty="0" smtClean="0">
                <a:solidFill>
                  <a:srgbClr val="FF0000"/>
                </a:solidFill>
              </a:rPr>
              <a:t>neurons’ activations </a:t>
            </a:r>
            <a:r>
              <a:rPr lang="en-US" dirty="0"/>
              <a:t>in each </a:t>
            </a:r>
            <a:r>
              <a:rPr lang="en-US" dirty="0" smtClean="0"/>
              <a:t>layer</a:t>
            </a:r>
          </a:p>
          <a:p>
            <a:pPr lvl="1"/>
            <a:r>
              <a:rPr lang="en-US" dirty="0" smtClean="0"/>
              <a:t>The remaining output activations in each layer are rescaled to normalize the inputs to the subsequent layer</a:t>
            </a:r>
          </a:p>
          <a:p>
            <a:pPr lvl="1"/>
            <a:r>
              <a:rPr lang="en-US" dirty="0" smtClean="0"/>
              <a:t>This approach is similar to dropout layers, but for pruning it selects neurons with high activation values</a:t>
            </a:r>
            <a:endParaRPr lang="en-US" dirty="0"/>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grpSp>
        <p:nvGrpSpPr>
          <p:cNvPr id="5" name="Group 4"/>
          <p:cNvGrpSpPr/>
          <p:nvPr/>
        </p:nvGrpSpPr>
        <p:grpSpPr>
          <a:xfrm>
            <a:off x="3517032" y="4527961"/>
            <a:ext cx="2160240" cy="2930509"/>
            <a:chOff x="2364905" y="4390256"/>
            <a:chExt cx="2160240" cy="2930509"/>
          </a:xfrm>
        </p:grpSpPr>
        <p:pic>
          <p:nvPicPr>
            <p:cNvPr id="6" name="Picture 5">
              <a:extLst>
                <a:ext uri="{FF2B5EF4-FFF2-40B4-BE49-F238E27FC236}">
                  <a16:creationId xmlns:a16="http://schemas.microsoft.com/office/drawing/2014/main" id="{A515E1BF-AE29-453A-8253-28FF8FBBDC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r="48801"/>
            <a:stretch/>
          </p:blipFill>
          <p:spPr>
            <a:xfrm>
              <a:off x="2364905" y="4390256"/>
              <a:ext cx="2160240" cy="2930509"/>
            </a:xfrm>
            <a:prstGeom prst="rect">
              <a:avLst/>
            </a:prstGeom>
          </p:spPr>
        </p:pic>
        <p:sp>
          <p:nvSpPr>
            <p:cNvPr id="7" name="Rectangle 6"/>
            <p:cNvSpPr/>
            <p:nvPr/>
          </p:nvSpPr>
          <p:spPr>
            <a:xfrm>
              <a:off x="3012976" y="4894312"/>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84984" y="5470376"/>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733056" y="6262464"/>
              <a:ext cx="216024" cy="216024"/>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03920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a:xfrm>
            <a:off x="276673" y="2090803"/>
            <a:ext cx="9584265" cy="5467805"/>
          </a:xfrm>
        </p:spPr>
        <p:txBody>
          <a:bodyPr>
            <a:normAutofit fontScale="92500" lnSpcReduction="20000"/>
          </a:bodyPr>
          <a:lstStyle/>
          <a:p>
            <a:r>
              <a:rPr lang="en-US" dirty="0"/>
              <a:t>AML defense methods</a:t>
            </a:r>
          </a:p>
          <a:p>
            <a:pPr lvl="1"/>
            <a:r>
              <a:rPr lang="en-US" dirty="0"/>
              <a:t>Adversarial examples detection</a:t>
            </a:r>
          </a:p>
          <a:p>
            <a:pPr lvl="2"/>
            <a:r>
              <a:rPr lang="en-US" dirty="0"/>
              <a:t>Auxiliary detection model</a:t>
            </a:r>
          </a:p>
          <a:p>
            <a:pPr lvl="2"/>
            <a:r>
              <a:rPr lang="en-US" dirty="0"/>
              <a:t>Statistical methods</a:t>
            </a:r>
          </a:p>
          <a:p>
            <a:pPr lvl="2"/>
            <a:r>
              <a:rPr lang="en-US" dirty="0"/>
              <a:t>Prediction consistency methods</a:t>
            </a:r>
          </a:p>
          <a:p>
            <a:pPr lvl="1"/>
            <a:r>
              <a:rPr lang="en-US" dirty="0"/>
              <a:t>Gradient masking/obfuscation</a:t>
            </a:r>
          </a:p>
          <a:p>
            <a:pPr lvl="2"/>
            <a:r>
              <a:rPr lang="en-US" dirty="0"/>
              <a:t>Exploding/vanishing gradients methods</a:t>
            </a:r>
          </a:p>
          <a:p>
            <a:pPr lvl="2"/>
            <a:r>
              <a:rPr lang="en-US" dirty="0"/>
              <a:t>Shattered gradients methods</a:t>
            </a:r>
          </a:p>
          <a:p>
            <a:pPr lvl="2"/>
            <a:r>
              <a:rPr lang="en-US" dirty="0"/>
              <a:t>Stochastic/randomized gradients</a:t>
            </a:r>
          </a:p>
          <a:p>
            <a:pPr lvl="1"/>
            <a:r>
              <a:rPr lang="en-US" dirty="0"/>
              <a:t>Robust optimization</a:t>
            </a:r>
          </a:p>
          <a:p>
            <a:pPr lvl="2"/>
            <a:r>
              <a:rPr lang="en-US" dirty="0"/>
              <a:t>Adversarial training</a:t>
            </a:r>
          </a:p>
          <a:p>
            <a:pPr lvl="2"/>
            <a:r>
              <a:rPr lang="en-US" dirty="0"/>
              <a:t>Regularization methods</a:t>
            </a:r>
          </a:p>
          <a:p>
            <a:pPr lvl="2"/>
            <a:r>
              <a:rPr lang="en-US" dirty="0"/>
              <a:t>Certified defenses</a:t>
            </a:r>
          </a:p>
          <a:p>
            <a:r>
              <a:rPr lang="en-US" dirty="0" smtClean="0"/>
              <a:t>Methods:</a:t>
            </a:r>
          </a:p>
          <a:p>
            <a:pPr lvl="1"/>
            <a:r>
              <a:rPr lang="en-US" dirty="0" smtClean="0"/>
              <a:t>Ensemble </a:t>
            </a:r>
            <a:r>
              <a:rPr lang="en-US" dirty="0"/>
              <a:t>a</a:t>
            </a:r>
            <a:r>
              <a:rPr lang="en-US" dirty="0" smtClean="0"/>
              <a:t>dversarial training </a:t>
            </a:r>
            <a:r>
              <a:rPr lang="en-US" dirty="0"/>
              <a:t>– by </a:t>
            </a:r>
            <a:r>
              <a:rPr lang="en-US" dirty="0" err="1"/>
              <a:t>Trammer</a:t>
            </a:r>
            <a:r>
              <a:rPr lang="en-US" dirty="0"/>
              <a:t> (2018)</a:t>
            </a:r>
          </a:p>
          <a:p>
            <a:pPr lvl="1"/>
            <a:r>
              <a:rPr lang="en-US" dirty="0"/>
              <a:t>Defensive </a:t>
            </a:r>
            <a:r>
              <a:rPr lang="en-US" dirty="0" smtClean="0"/>
              <a:t>distillation </a:t>
            </a:r>
            <a:r>
              <a:rPr lang="en-US" dirty="0"/>
              <a:t>– by </a:t>
            </a:r>
            <a:r>
              <a:rPr lang="en-US" dirty="0" err="1"/>
              <a:t>Papernot</a:t>
            </a:r>
            <a:r>
              <a:rPr lang="en-US" dirty="0"/>
              <a:t> (2016</a:t>
            </a:r>
            <a:r>
              <a:rPr lang="en-US" dirty="0" smtClean="0"/>
              <a:t>)</a:t>
            </a:r>
          </a:p>
          <a:p>
            <a:pPr lvl="1"/>
            <a:r>
              <a:rPr lang="en-US" dirty="0" err="1" smtClean="0"/>
              <a:t>MagNet</a:t>
            </a:r>
            <a:r>
              <a:rPr lang="en-US" dirty="0" smtClean="0"/>
              <a:t> – by Meng (2017)</a:t>
            </a:r>
            <a:endParaRPr lang="en-US" dirty="0"/>
          </a:p>
          <a:p>
            <a:pPr lvl="1"/>
            <a:r>
              <a:rPr lang="en-US" dirty="0" smtClean="0"/>
              <a:t>Fortified networks – by Lamb (2018)</a:t>
            </a:r>
          </a:p>
          <a:p>
            <a:pPr lvl="1"/>
            <a:r>
              <a:rPr lang="en-US" dirty="0" smtClean="0"/>
              <a:t>Feature squeezing – by Xu (2017)</a:t>
            </a:r>
          </a:p>
          <a:p>
            <a:pPr lvl="1"/>
            <a:r>
              <a:rPr lang="en-US" dirty="0"/>
              <a:t>Robust </a:t>
            </a:r>
            <a:r>
              <a:rPr lang="en-US" dirty="0" smtClean="0"/>
              <a:t>self-training </a:t>
            </a:r>
            <a:r>
              <a:rPr lang="en-US" dirty="0"/>
              <a:t>–</a:t>
            </a:r>
            <a:r>
              <a:rPr lang="en-US" dirty="0" smtClean="0"/>
              <a:t> by </a:t>
            </a:r>
            <a:r>
              <a:rPr lang="en-US" dirty="0" err="1" smtClean="0"/>
              <a:t>Raghunathan</a:t>
            </a:r>
            <a:r>
              <a:rPr lang="en-US" dirty="0" smtClean="0"/>
              <a:t> (2020)</a:t>
            </a:r>
          </a:p>
          <a:p>
            <a:pPr lvl="1"/>
            <a:r>
              <a:rPr lang="en-US" dirty="0"/>
              <a:t>Randomized smoothing </a:t>
            </a:r>
            <a:r>
              <a:rPr lang="en-US" dirty="0" smtClean="0"/>
              <a:t>certificate – by Cohen (2019)</a:t>
            </a:r>
            <a:endParaRPr lang="en-US" dirty="0"/>
          </a:p>
          <a:p>
            <a:endParaRPr lang="en-US" dirty="0"/>
          </a:p>
          <a:p>
            <a:endParaRPr lang="en-US" dirty="0"/>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p:txBody>
          <a:bodyPr/>
          <a:lstStyle/>
          <a:p>
            <a:r>
              <a:rPr lang="en-US" dirty="0" smtClean="0">
                <a:hlinkClick r:id="rId3"/>
              </a:rPr>
              <a:t>Liu (2017) </a:t>
            </a:r>
            <a:r>
              <a:rPr lang="en-US" dirty="0">
                <a:hlinkClick r:id="rId3"/>
              </a:rPr>
              <a:t>Towards Robust Neural Networks via Random </a:t>
            </a:r>
            <a:r>
              <a:rPr lang="en-US" dirty="0" smtClean="0">
                <a:hlinkClick r:id="rId3"/>
              </a:rPr>
              <a:t>Self-Ensemble</a:t>
            </a:r>
            <a:endParaRPr lang="en-US" dirty="0"/>
          </a:p>
          <a:p>
            <a:r>
              <a:rPr lang="en-US" b="1" i="1" dirty="0" smtClean="0">
                <a:solidFill>
                  <a:srgbClr val="0070C0"/>
                </a:solidFill>
              </a:rPr>
              <a:t>Random Self-Ensemble</a:t>
            </a:r>
            <a:r>
              <a:rPr lang="en-US" dirty="0" smtClean="0"/>
              <a:t> defense applies two approaches to introduce randomness in a classification model:</a:t>
            </a:r>
          </a:p>
          <a:p>
            <a:pPr marL="747712" lvl="1" indent="-342900">
              <a:buFont typeface="+mj-lt"/>
              <a:buAutoNum type="arabicPeriod"/>
            </a:pPr>
            <a:r>
              <a:rPr lang="en-US" dirty="0" smtClean="0"/>
              <a:t> Add </a:t>
            </a:r>
            <a:r>
              <a:rPr lang="en-US" dirty="0" smtClean="0">
                <a:solidFill>
                  <a:srgbClr val="FF0000"/>
                </a:solidFill>
              </a:rPr>
              <a:t>random noise layers </a:t>
            </a:r>
            <a:r>
              <a:rPr lang="en-US" dirty="0"/>
              <a:t>before the </a:t>
            </a:r>
            <a:r>
              <a:rPr lang="en-US" dirty="0" smtClean="0"/>
              <a:t>convolutional layers in the target classifier (to prevent the gradient calculation)</a:t>
            </a:r>
          </a:p>
          <a:p>
            <a:pPr marL="747712" lvl="1" indent="-342900">
              <a:buFont typeface="+mj-lt"/>
              <a:buAutoNum type="arabicPeriod"/>
            </a:pPr>
            <a:r>
              <a:rPr lang="en-US" dirty="0" smtClean="0"/>
              <a:t>In the test phase, use ensembles of NNs for predicting the output probabilistic</a:t>
            </a:r>
          </a:p>
          <a:p>
            <a:r>
              <a:rPr lang="en-US" dirty="0" smtClean="0"/>
              <a:t>The added </a:t>
            </a:r>
            <a:r>
              <a:rPr lang="en-US" dirty="0" err="1" smtClean="0"/>
              <a:t>stochasticity</a:t>
            </a:r>
            <a:r>
              <a:rPr lang="en-US" dirty="0" smtClean="0"/>
              <a:t> to the model improves the robustness against adversarial attacks</a:t>
            </a:r>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53430" y="4966320"/>
            <a:ext cx="7110384" cy="201356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8086278" y="5254352"/>
            <a:ext cx="1695450" cy="1333500"/>
          </a:xfrm>
          <a:prstGeom prst="rect">
            <a:avLst/>
          </a:prstGeom>
        </p:spPr>
      </p:pic>
    </p:spTree>
    <p:extLst>
      <p:ext uri="{BB962C8B-B14F-4D97-AF65-F5344CB8AC3E}">
        <p14:creationId xmlns:p14="http://schemas.microsoft.com/office/powerpoint/2010/main" val="3464393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Stochastic/Randomized Gradients</a:t>
            </a:r>
          </a:p>
        </p:txBody>
      </p:sp>
      <p:sp>
        <p:nvSpPr>
          <p:cNvPr id="3" name="Content Placeholder 2"/>
          <p:cNvSpPr>
            <a:spLocks noGrp="1"/>
          </p:cNvSpPr>
          <p:nvPr>
            <p:ph idx="1"/>
          </p:nvPr>
        </p:nvSpPr>
        <p:spPr>
          <a:xfrm>
            <a:off x="276673" y="2090803"/>
            <a:ext cx="9584265" cy="2155437"/>
          </a:xfrm>
        </p:spPr>
        <p:txBody>
          <a:bodyPr>
            <a:normAutofit/>
          </a:bodyPr>
          <a:lstStyle/>
          <a:p>
            <a:r>
              <a:rPr lang="en-US" dirty="0">
                <a:hlinkClick r:id="rId2"/>
              </a:rPr>
              <a:t>Lamb (2018) Fortified Networks: Improving the Robustness of Deep Networks by Modeling the Manifold of Hidden Representations</a:t>
            </a:r>
            <a:endParaRPr lang="en-US" dirty="0"/>
          </a:p>
          <a:p>
            <a:r>
              <a:rPr lang="en-US" b="1" i="1" dirty="0">
                <a:solidFill>
                  <a:srgbClr val="0070C0"/>
                </a:solidFill>
              </a:rPr>
              <a:t>Fortified </a:t>
            </a:r>
            <a:r>
              <a:rPr lang="en-US" b="1" i="1" dirty="0" smtClean="0">
                <a:solidFill>
                  <a:srgbClr val="0070C0"/>
                </a:solidFill>
              </a:rPr>
              <a:t>networks </a:t>
            </a:r>
            <a:r>
              <a:rPr lang="en-US" dirty="0" smtClean="0"/>
              <a:t>defense strategy:</a:t>
            </a:r>
            <a:endParaRPr lang="en-US" dirty="0"/>
          </a:p>
          <a:p>
            <a:endParaRPr lang="en-US" dirty="0"/>
          </a:p>
        </p:txBody>
      </p:sp>
      <p:sp>
        <p:nvSpPr>
          <p:cNvPr id="4" name="Content Placeholder 3"/>
          <p:cNvSpPr>
            <a:spLocks noGrp="1"/>
          </p:cNvSpPr>
          <p:nvPr>
            <p:ph idx="10"/>
          </p:nvPr>
        </p:nvSpPr>
        <p:spPr/>
        <p:txBody>
          <a:bodyPr/>
          <a:lstStyle/>
          <a:p>
            <a:r>
              <a:rPr lang="en-US" dirty="0"/>
              <a:t>Gradient Masking/Obfuscation - Stochastic/Randomized Gradients</a:t>
            </a:r>
          </a:p>
          <a:p>
            <a:endParaRPr lang="en-US" dirty="0"/>
          </a:p>
        </p:txBody>
      </p:sp>
      <p:grpSp>
        <p:nvGrpSpPr>
          <p:cNvPr id="5" name="Group 4"/>
          <p:cNvGrpSpPr/>
          <p:nvPr/>
        </p:nvGrpSpPr>
        <p:grpSpPr>
          <a:xfrm>
            <a:off x="7477472" y="2647426"/>
            <a:ext cx="2016224" cy="4839174"/>
            <a:chOff x="7261448" y="2590056"/>
            <a:chExt cx="2016224" cy="4839174"/>
          </a:xfrm>
        </p:grpSpPr>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5253" r="63652"/>
            <a:stretch/>
          </p:blipFill>
          <p:spPr>
            <a:xfrm>
              <a:off x="7261448" y="2590056"/>
              <a:ext cx="1800200" cy="4839174"/>
            </a:xfrm>
            <a:prstGeom prst="rect">
              <a:avLst/>
            </a:prstGeom>
          </p:spPr>
        </p:pic>
        <p:sp>
          <p:nvSpPr>
            <p:cNvPr id="7" name="Rectangle 6"/>
            <p:cNvSpPr/>
            <p:nvPr/>
          </p:nvSpPr>
          <p:spPr>
            <a:xfrm>
              <a:off x="8665604" y="5686400"/>
              <a:ext cx="61206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ontent Placeholder 2"/>
          <p:cNvSpPr txBox="1">
            <a:spLocks/>
          </p:cNvSpPr>
          <p:nvPr/>
        </p:nvSpPr>
        <p:spPr>
          <a:xfrm>
            <a:off x="276673" y="3110354"/>
            <a:ext cx="6696744" cy="4088214"/>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Implement denoising autoencoders for one or many hidden layers in a deep NN</a:t>
            </a:r>
          </a:p>
          <a:p>
            <a:pPr lvl="2"/>
            <a:r>
              <a:rPr lang="en-US" dirty="0" smtClean="0"/>
              <a:t>This </a:t>
            </a:r>
            <a:r>
              <a:rPr lang="en-US" dirty="0" smtClean="0">
                <a:solidFill>
                  <a:srgbClr val="FF0000"/>
                </a:solidFill>
              </a:rPr>
              <a:t>fortifies</a:t>
            </a:r>
            <a:r>
              <a:rPr lang="en-US" dirty="0" smtClean="0"/>
              <a:t> the hidden layer and purifies it from adversarial perturbations </a:t>
            </a:r>
          </a:p>
          <a:p>
            <a:pPr lvl="1"/>
            <a:r>
              <a:rPr lang="en-US" dirty="0" smtClean="0"/>
              <a:t>Injecting noise in the outputs of hidden layers applies randomness to the model</a:t>
            </a:r>
          </a:p>
          <a:p>
            <a:pPr lvl="1"/>
            <a:r>
              <a:rPr lang="en-US" dirty="0" smtClean="0"/>
              <a:t>The model is trained with both clean and adversarial examples</a:t>
            </a:r>
          </a:p>
          <a:p>
            <a:pPr lvl="2"/>
            <a:r>
              <a:rPr lang="en-US" dirty="0" smtClean="0"/>
              <a:t>A combined loss function reduces the classification cross-entropy error, the reconstruction error by the autoencoder on clean samples, and the reconstruction error by the autoencoder on adversarial samples</a:t>
            </a:r>
            <a:endParaRPr lang="en-US" dirty="0"/>
          </a:p>
        </p:txBody>
      </p:sp>
    </p:spTree>
    <p:extLst>
      <p:ext uri="{BB962C8B-B14F-4D97-AF65-F5344CB8AC3E}">
        <p14:creationId xmlns:p14="http://schemas.microsoft.com/office/powerpoint/2010/main" val="2182833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Robust Optimization</a:t>
            </a:r>
          </a:p>
        </p:txBody>
      </p:sp>
      <p:sp>
        <p:nvSpPr>
          <p:cNvPr id="3" name="Content Placeholder 2"/>
          <p:cNvSpPr>
            <a:spLocks noGrp="1"/>
          </p:cNvSpPr>
          <p:nvPr>
            <p:ph idx="1"/>
          </p:nvPr>
        </p:nvSpPr>
        <p:spPr/>
        <p:txBody>
          <a:bodyPr/>
          <a:lstStyle/>
          <a:p>
            <a:r>
              <a:rPr lang="en-US" b="1" i="1" dirty="0">
                <a:solidFill>
                  <a:srgbClr val="0070C0"/>
                </a:solidFill>
              </a:rPr>
              <a:t>Robust optimization </a:t>
            </a:r>
            <a:r>
              <a:rPr lang="en-US" dirty="0"/>
              <a:t>methods aim to evaluate and improve the </a:t>
            </a:r>
            <a:r>
              <a:rPr lang="en-US" dirty="0" smtClean="0"/>
              <a:t>robustness of the target classifier to </a:t>
            </a:r>
            <a:r>
              <a:rPr lang="en-US" dirty="0"/>
              <a:t>adversarial attacks</a:t>
            </a:r>
          </a:p>
          <a:p>
            <a:pPr lvl="1"/>
            <a:r>
              <a:rPr lang="en-US" dirty="0"/>
              <a:t>These approaches change the way model parameters are learned, in order to minimize the misclassification of adversarial examples</a:t>
            </a:r>
          </a:p>
          <a:p>
            <a:r>
              <a:rPr lang="en-US" dirty="0" smtClean="0"/>
              <a:t>These defense </a:t>
            </a:r>
            <a:r>
              <a:rPr lang="en-US" dirty="0"/>
              <a:t>approaches </a:t>
            </a:r>
            <a:r>
              <a:rPr lang="en-US" dirty="0" smtClean="0"/>
              <a:t>can be categorized into three groups:</a:t>
            </a:r>
            <a:endParaRPr lang="en-US" dirty="0"/>
          </a:p>
          <a:p>
            <a:pPr lvl="1"/>
            <a:r>
              <a:rPr lang="en-US" dirty="0" smtClean="0"/>
              <a:t>Adversarial training</a:t>
            </a:r>
          </a:p>
          <a:p>
            <a:pPr lvl="1"/>
            <a:r>
              <a:rPr lang="en-US" dirty="0" smtClean="0"/>
              <a:t>Regularization </a:t>
            </a:r>
            <a:r>
              <a:rPr lang="en-US" dirty="0"/>
              <a:t>methods </a:t>
            </a:r>
            <a:endParaRPr lang="en-US" dirty="0" smtClean="0"/>
          </a:p>
          <a:p>
            <a:pPr lvl="1"/>
            <a:r>
              <a:rPr lang="en-US" dirty="0" smtClean="0"/>
              <a:t>Certified defenses</a:t>
            </a:r>
            <a:endParaRPr lang="en-US" dirty="0"/>
          </a:p>
        </p:txBody>
      </p:sp>
      <p:sp>
        <p:nvSpPr>
          <p:cNvPr id="4" name="Content Placeholder 3"/>
          <p:cNvSpPr>
            <a:spLocks noGrp="1"/>
          </p:cNvSpPr>
          <p:nvPr>
            <p:ph idx="10"/>
          </p:nvPr>
        </p:nvSpPr>
        <p:spPr/>
        <p:txBody>
          <a:bodyPr/>
          <a:lstStyle/>
          <a:p>
            <a:r>
              <a:rPr lang="en-US" dirty="0"/>
              <a:t>Robust </a:t>
            </a:r>
            <a:r>
              <a:rPr lang="en-US" dirty="0" smtClean="0"/>
              <a:t>Optimization</a:t>
            </a:r>
            <a:endParaRPr lang="en-US" dirty="0"/>
          </a:p>
        </p:txBody>
      </p:sp>
    </p:spTree>
    <p:extLst>
      <p:ext uri="{BB962C8B-B14F-4D97-AF65-F5344CB8AC3E}">
        <p14:creationId xmlns:p14="http://schemas.microsoft.com/office/powerpoint/2010/main" val="672335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Adversarial training </a:t>
                </a:r>
                <a:r>
                  <a:rPr lang="en-US" dirty="0" smtClean="0"/>
                  <a:t>is training or retraining the target classification model </a:t>
                </a:r>
                <a:r>
                  <a:rPr lang="en-US" dirty="0"/>
                  <a:t>using adversarial examples </a:t>
                </a:r>
              </a:p>
              <a:p>
                <a:r>
                  <a:rPr lang="en-US" dirty="0" smtClean="0"/>
                  <a:t>The </a:t>
                </a:r>
                <a:r>
                  <a:rPr lang="en-US" dirty="0"/>
                  <a:t>training dataset is augmented with adversarial examples produced by known types of attacks</a:t>
                </a:r>
              </a:p>
              <a:p>
                <a:pPr lvl="1"/>
                <a:r>
                  <a:rPr lang="en-US" dirty="0"/>
                  <a:t>E.g., for each clean example add one adversarial example to the training set</a:t>
                </a:r>
              </a:p>
              <a:p>
                <a:pPr lvl="1"/>
                <a:r>
                  <a:rPr lang="en-US" dirty="0"/>
                  <a:t>By adding adversarial examples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with true label </a:t>
                </a:r>
                <a:r>
                  <a:rPr lang="en-US" i="1" dirty="0"/>
                  <a:t>y</a:t>
                </a:r>
                <a:r>
                  <a:rPr lang="en-US" dirty="0"/>
                  <a:t> to the training set, the model will learn that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𝑎𝑑𝑣</m:t>
                        </m:r>
                      </m:sub>
                    </m:sSub>
                  </m:oMath>
                </a14:m>
                <a:r>
                  <a:rPr lang="en-US" dirty="0"/>
                  <a:t> belongs to the class </a:t>
                </a:r>
                <a:r>
                  <a:rPr lang="en-US" i="1" dirty="0"/>
                  <a:t>y</a:t>
                </a:r>
                <a:endParaRPr lang="en-US" dirty="0"/>
              </a:p>
              <a:p>
                <a:r>
                  <a:rPr lang="en-US" dirty="0"/>
                  <a:t>Adversarial training is one of the most common adversarial defense methods currently used in practice</a:t>
                </a:r>
              </a:p>
              <a:p>
                <a:r>
                  <a:rPr lang="en-US" dirty="0"/>
                  <a:t>Possible strategies:</a:t>
                </a:r>
              </a:p>
              <a:p>
                <a:pPr lvl="1"/>
                <a:r>
                  <a:rPr lang="en-US" dirty="0"/>
                  <a:t>Train the model from scratch using both regular and adversarial examples</a:t>
                </a:r>
              </a:p>
              <a:p>
                <a:pPr lvl="1"/>
                <a:r>
                  <a:rPr lang="en-US" dirty="0"/>
                  <a:t>Train the model on regular examples, and afterward fine-tune the model with adversarial examples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798575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p:txBody>
          <a:bodyPr/>
          <a:lstStyle/>
          <a:p>
            <a:r>
              <a:rPr lang="en-US" dirty="0" err="1">
                <a:hlinkClick r:id="rId2"/>
              </a:rPr>
              <a:t>Goodfellow</a:t>
            </a:r>
            <a:r>
              <a:rPr lang="en-US" dirty="0">
                <a:hlinkClick r:id="rId2"/>
              </a:rPr>
              <a:t> (2015) Explaining and Harnessing Adversarial Examples</a:t>
            </a:r>
            <a:endParaRPr lang="en-US" dirty="0"/>
          </a:p>
          <a:p>
            <a:r>
              <a:rPr lang="en-US" dirty="0" smtClean="0"/>
              <a:t>The paper by </a:t>
            </a:r>
            <a:r>
              <a:rPr lang="en-US" dirty="0" err="1" smtClean="0"/>
              <a:t>Goodfellow</a:t>
            </a:r>
            <a:r>
              <a:rPr lang="en-US" dirty="0" smtClean="0"/>
              <a:t> (2015) that introduced the FGSM attack suggested using </a:t>
            </a:r>
            <a:r>
              <a:rPr lang="en-US" dirty="0" smtClean="0">
                <a:solidFill>
                  <a:srgbClr val="FF0000"/>
                </a:solidFill>
              </a:rPr>
              <a:t>adversarial training </a:t>
            </a:r>
            <a:r>
              <a:rPr lang="en-US" dirty="0" smtClean="0"/>
              <a:t>as a defense strategy</a:t>
            </a:r>
          </a:p>
          <a:p>
            <a:pPr lvl="1"/>
            <a:r>
              <a:rPr lang="en-US" dirty="0" smtClean="0"/>
              <a:t>Adversarial examples created by FGSM were added to the training set to increase the model robustness</a:t>
            </a:r>
          </a:p>
          <a:p>
            <a:pPr lvl="1"/>
            <a:r>
              <a:rPr lang="en-US" dirty="0" smtClean="0"/>
              <a:t>Limitation: the robust model is vulnerable to adversarial examples created by other attacks (e.g., iterative FGSM attacks) </a:t>
            </a:r>
          </a:p>
          <a:p>
            <a:r>
              <a:rPr lang="en-US" dirty="0" err="1" smtClean="0">
                <a:hlinkClick r:id="rId3"/>
              </a:rPr>
              <a:t>Kurakin</a:t>
            </a:r>
            <a:r>
              <a:rPr lang="en-US" dirty="0" smtClean="0">
                <a:hlinkClick r:id="rId3"/>
              </a:rPr>
              <a:t> (2016) Adversarial Examples in </a:t>
            </a:r>
            <a:r>
              <a:rPr lang="en-US" dirty="0">
                <a:hlinkClick r:id="rId3"/>
              </a:rPr>
              <a:t>the </a:t>
            </a:r>
            <a:r>
              <a:rPr lang="en-US" dirty="0" smtClean="0">
                <a:hlinkClick r:id="rId3"/>
              </a:rPr>
              <a:t>Physical World</a:t>
            </a:r>
            <a:endParaRPr lang="en-US" dirty="0"/>
          </a:p>
          <a:p>
            <a:r>
              <a:rPr lang="en-US" dirty="0" smtClean="0"/>
              <a:t>This work suggests an improved adversarial training by creating adversarial examples for each </a:t>
            </a:r>
            <a:r>
              <a:rPr lang="en-US" dirty="0" smtClean="0">
                <a:solidFill>
                  <a:srgbClr val="FF0000"/>
                </a:solidFill>
              </a:rPr>
              <a:t>mini-batch</a:t>
            </a:r>
            <a:r>
              <a:rPr lang="en-US" dirty="0" smtClean="0"/>
              <a:t> of train samples, and applying batch-normalization </a:t>
            </a:r>
          </a:p>
          <a:p>
            <a:pPr lvl="1"/>
            <a:r>
              <a:rPr lang="en-US" dirty="0" smtClean="0"/>
              <a:t>This allowed to scale adversarial training for large datasets, like ImageNet</a:t>
            </a:r>
            <a:endParaRPr lang="en-US" dirty="0"/>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1792142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2"/>
                  </a:rPr>
                  <a:t>Madry (2017) Towards </a:t>
                </a:r>
                <a:r>
                  <a:rPr lang="en-US" dirty="0">
                    <a:hlinkClick r:id="rId2"/>
                  </a:rPr>
                  <a:t>D</a:t>
                </a:r>
                <a:r>
                  <a:rPr lang="en-US" dirty="0" smtClean="0">
                    <a:hlinkClick r:id="rId2"/>
                  </a:rPr>
                  <a:t>eep Learning </a:t>
                </a:r>
                <a:r>
                  <a:rPr lang="en-US" dirty="0">
                    <a:hlinkClick r:id="rId2"/>
                  </a:rPr>
                  <a:t>M</a:t>
                </a:r>
                <a:r>
                  <a:rPr lang="en-US" dirty="0" smtClean="0">
                    <a:hlinkClick r:id="rId2"/>
                  </a:rPr>
                  <a:t>odels </a:t>
                </a:r>
                <a:r>
                  <a:rPr lang="en-US" dirty="0">
                    <a:hlinkClick r:id="rId2"/>
                  </a:rPr>
                  <a:t>R</a:t>
                </a:r>
                <a:r>
                  <a:rPr lang="en-US" dirty="0" smtClean="0">
                    <a:hlinkClick r:id="rId2"/>
                  </a:rPr>
                  <a:t>esistant </a:t>
                </a:r>
                <a:r>
                  <a:rPr lang="en-US" dirty="0">
                    <a:hlinkClick r:id="rId2"/>
                  </a:rPr>
                  <a:t>to </a:t>
                </a:r>
                <a:r>
                  <a:rPr lang="en-US" dirty="0" smtClean="0">
                    <a:hlinkClick r:id="rId2"/>
                  </a:rPr>
                  <a:t>Adversarial Attacks</a:t>
                </a:r>
                <a:endParaRPr lang="en-US" dirty="0" smtClean="0"/>
              </a:p>
              <a:p>
                <a:r>
                  <a:rPr lang="en-US" dirty="0" smtClean="0"/>
                  <a:t>This paper suggests using </a:t>
                </a:r>
                <a:r>
                  <a:rPr lang="en-US" dirty="0" smtClean="0">
                    <a:solidFill>
                      <a:srgbClr val="FF0000"/>
                    </a:solidFill>
                  </a:rPr>
                  <a:t>adversarial examples created with PGD </a:t>
                </a:r>
                <a:r>
                  <a:rPr lang="en-US" dirty="0" smtClean="0"/>
                  <a:t>for adversarial training</a:t>
                </a:r>
              </a:p>
              <a:p>
                <a:pPr lvl="1"/>
                <a:r>
                  <a:rPr lang="en-US" dirty="0" smtClean="0"/>
                  <a:t>It is claimed that PGD is the strongest first-order (i.e., gradient-based) attack method</a:t>
                </a:r>
              </a:p>
              <a:p>
                <a:pPr lvl="1"/>
                <a:r>
                  <a:rPr lang="en-US" dirty="0" smtClean="0"/>
                  <a:t>PGD can find the </a:t>
                </a:r>
                <a:r>
                  <a:rPr lang="en-US" dirty="0" smtClean="0">
                    <a:solidFill>
                      <a:srgbClr val="FF0000"/>
                    </a:solidFill>
                  </a:rPr>
                  <a:t>most-adversarial</a:t>
                </a:r>
                <a:r>
                  <a:rPr lang="en-US" dirty="0" smtClean="0"/>
                  <a:t> example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m:rPr>
                            <m:sty m:val="p"/>
                          </m:rPr>
                          <a:rPr lang="en-US" b="0" i="0" smtClean="0">
                            <a:latin typeface="Cambria Math" panose="02040503050406030204" pitchFamily="18" charset="0"/>
                          </a:rPr>
                          <m:t>adv</m:t>
                        </m:r>
                      </m:sub>
                    </m:sSub>
                  </m:oMath>
                </a14:m>
                <a:r>
                  <a:rPr lang="en-US" dirty="0" smtClean="0"/>
                  <a:t> in the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smtClean="0"/>
                  <a:t> ball around an input sample </a:t>
                </a:r>
                <a:r>
                  <a:rPr lang="en-US" i="1" dirty="0" smtClean="0"/>
                  <a:t>x</a:t>
                </a:r>
                <a:r>
                  <a:rPr lang="en-US" dirty="0" smtClean="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𝐵</m:t>
                        </m:r>
                      </m:e>
                      <m:sub>
                        <m:r>
                          <a:rPr lang="en-US" i="1">
                            <a:latin typeface="Cambria Math" panose="02040503050406030204" pitchFamily="18" charset="0"/>
                            <a:ea typeface="Cambria Math" panose="02040503050406030204" pitchFamily="18" charset="0"/>
                          </a:rPr>
                          <m:t>𝜖</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oMath>
                </a14:m>
                <a:endParaRPr lang="en-US" dirty="0" smtClean="0"/>
              </a:p>
              <a:p>
                <a:pPr lvl="1">
                  <a:spcAft>
                    <a:spcPts val="600"/>
                  </a:spcAft>
                </a:pPr>
                <a:r>
                  <a:rPr lang="en-US" dirty="0" smtClean="0"/>
                  <a:t>The most-adversarial example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oMath>
                </a14:m>
                <a:r>
                  <a:rPr lang="en-US" dirty="0" smtClean="0"/>
                  <a:t> is the location in the neighborhood of </a:t>
                </a:r>
                <a:r>
                  <a:rPr lang="en-US" i="1" dirty="0" smtClean="0"/>
                  <a:t>x</a:t>
                </a:r>
                <a:r>
                  <a:rPr lang="en-US" dirty="0" smtClean="0"/>
                  <a:t> where the classifier </a:t>
                </a:r>
                <a:r>
                  <a:rPr lang="en-US" i="1" dirty="0" smtClean="0"/>
                  <a:t>F</a:t>
                </a:r>
                <a:r>
                  <a:rPr lang="en-US" dirty="0" smtClean="0"/>
                  <a:t> has the highest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i.e.,</a:t>
                </a:r>
              </a:p>
              <a:p>
                <a:pPr marL="741362" lvl="2"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r>
                        <a:rPr lang="en-US" b="0" i="1" smtClean="0">
                          <a:latin typeface="Cambria Math" panose="02040503050406030204" pitchFamily="18" charset="0"/>
                        </a:rPr>
                        <m:t>=</m:t>
                      </m:r>
                      <m:r>
                        <m:rPr>
                          <m:sty m:val="p"/>
                        </m:rPr>
                        <a:rPr lang="en-US" b="0" i="0" smtClean="0">
                          <a:latin typeface="Cambria Math" panose="02040503050406030204" pitchFamily="18" charset="0"/>
                        </a:rPr>
                        <m:t>arg</m:t>
                      </m:r>
                      <m:func>
                        <m:funcPr>
                          <m:ctrlPr>
                            <a:rPr lang="en-US" b="0" i="1" smtClean="0">
                              <a:latin typeface="Cambria Math" panose="02040503050406030204" pitchFamily="18" charset="0"/>
                            </a:rPr>
                          </m:ctrlPr>
                        </m:funcPr>
                        <m:fName>
                          <m:limLow>
                            <m:limLowPr>
                              <m:ctrlPr>
                                <a:rPr lang="en-US" b="0" i="1" smtClean="0">
                                  <a:latin typeface="Cambria Math" panose="02040503050406030204" pitchFamily="18" charset="0"/>
                                </a:rPr>
                              </m:ctrlPr>
                            </m:limLowPr>
                            <m:e>
                              <m:r>
                                <m:rPr>
                                  <m:sty m:val="p"/>
                                </m:rPr>
                                <a:rPr lang="en-US" b="0" i="0" smtClean="0">
                                  <a:latin typeface="Cambria Math" panose="02040503050406030204" pitchFamily="18" charset="0"/>
                                </a:rPr>
                                <m:t>max</m:t>
                              </m:r>
                            </m:e>
                            <m:lim>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m:t>
                                  </m:r>
                                </m:sup>
                              </m:sSup>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𝐵</m:t>
                                  </m:r>
                                </m:e>
                                <m:sub>
                                  <m:r>
                                    <a:rPr lang="en-US" i="1" smtClean="0">
                                      <a:latin typeface="Cambria Math" panose="02040503050406030204" pitchFamily="18" charset="0"/>
                                      <a:ea typeface="Cambria Math" panose="02040503050406030204" pitchFamily="18" charset="0"/>
                                    </a:rPr>
                                    <m:t>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lim>
                          </m:limLow>
                        </m:fName>
                        <m:e>
                          <m:r>
                            <a:rPr lang="en-US" b="0" i="1" smtClean="0">
                              <a:latin typeface="Cambria Math" panose="02040503050406030204" pitchFamily="18" charset="0"/>
                              <a:ea typeface="Cambria Math" panose="02040503050406030204" pitchFamily="18" charset="0"/>
                            </a:rPr>
                            <m:t>ℒ</m:t>
                          </m:r>
                        </m:e>
                      </m:func>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𝐹</m:t>
                          </m:r>
                        </m:e>
                      </m:d>
                    </m:oMath>
                  </m:oMathPara>
                </a14:m>
                <a:endParaRPr lang="en-US" dirty="0" smtClean="0"/>
              </a:p>
              <a:p>
                <a:pPr marL="744537" lvl="1" indent="-285750"/>
                <a:r>
                  <a:rPr lang="en-US" dirty="0" smtClean="0"/>
                  <a:t>When the classifier </a:t>
                </a:r>
                <a:r>
                  <a:rPr lang="en-US" i="1" dirty="0" smtClean="0"/>
                  <a:t>F</a:t>
                </a:r>
                <a:r>
                  <a:rPr lang="en-US" dirty="0" smtClean="0"/>
                  <a:t> is trained on adversarial examples crafted with PGD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oMath>
                </a14:m>
                <a:r>
                  <a:rPr lang="en-US" dirty="0" smtClean="0"/>
                  <a:t>, it learns parameters </a:t>
                </a:r>
                <a14:m>
                  <m:oMath xmlns:m="http://schemas.openxmlformats.org/officeDocument/2006/math">
                    <m:r>
                      <a:rPr lang="en-US" i="1" smtClean="0">
                        <a:latin typeface="Cambria Math" panose="02040503050406030204" pitchFamily="18" charset="0"/>
                        <a:ea typeface="Cambria Math" panose="02040503050406030204" pitchFamily="18" charset="0"/>
                      </a:rPr>
                      <m:t>𝜃</m:t>
                    </m:r>
                  </m:oMath>
                </a14:m>
                <a:r>
                  <a:rPr lang="en-US" dirty="0" smtClean="0"/>
                  <a:t> that minimize the adversarial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r>
                          <a:rPr lang="en-US" i="1">
                            <a:latin typeface="Cambria Math" panose="02040503050406030204" pitchFamily="18" charset="0"/>
                          </a:rPr>
                          <m:t>,</m:t>
                        </m:r>
                        <m:r>
                          <a:rPr lang="en-US" i="1">
                            <a:latin typeface="Cambria Math" panose="02040503050406030204" pitchFamily="18" charset="0"/>
                          </a:rPr>
                          <m:t>𝐹</m:t>
                        </m:r>
                      </m:e>
                    </m:d>
                  </m:oMath>
                </a14:m>
                <a:endParaRPr lang="en-US" dirty="0" smtClean="0"/>
              </a:p>
              <a:p>
                <a:pPr marL="401637" indent="-285750"/>
                <a:r>
                  <a:rPr lang="en-US" dirty="0" smtClean="0"/>
                  <a:t>This approach uses only adversarial samples for training</a:t>
                </a:r>
              </a:p>
              <a:p>
                <a:pPr marL="401637" indent="-285750"/>
                <a:r>
                  <a:rPr lang="en-US" dirty="0" smtClean="0"/>
                  <a:t>The trained model demonstrated good robustness on MNIST and CIFAR-10</a:t>
                </a:r>
              </a:p>
              <a:p>
                <a:pPr marL="744537" lvl="1" indent="-285750"/>
                <a:r>
                  <a:rPr lang="en-US" dirty="0" smtClean="0"/>
                  <a:t>Due to the high computational cost for created PGD samples, it is difficult to scale to large datasets as ImageNet</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p:txBody>
      </p:sp>
    </p:spTree>
    <p:extLst>
      <p:ext uri="{BB962C8B-B14F-4D97-AF65-F5344CB8AC3E}">
        <p14:creationId xmlns:p14="http://schemas.microsoft.com/office/powerpoint/2010/main" val="1922192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3"/>
                  </a:rPr>
                  <a:t>Tramer (2017) Ensemble Adversarial Training</a:t>
                </a:r>
                <a:r>
                  <a:rPr lang="en-US" dirty="0">
                    <a:hlinkClick r:id="rId3"/>
                  </a:rPr>
                  <a:t>: Attacks </a:t>
                </a:r>
                <a:r>
                  <a:rPr lang="en-US" dirty="0" smtClean="0">
                    <a:hlinkClick r:id="rId3"/>
                  </a:rPr>
                  <a:t>and Defenses</a:t>
                </a:r>
                <a:endParaRPr lang="en-US" dirty="0" smtClean="0"/>
              </a:p>
              <a:p>
                <a:r>
                  <a:rPr lang="en-US" b="1" i="1" dirty="0" smtClean="0">
                    <a:solidFill>
                      <a:srgbClr val="0070C0"/>
                    </a:solidFill>
                  </a:rPr>
                  <a:t>Ensemble Adversarial Training </a:t>
                </a:r>
                <a:r>
                  <a:rPr lang="en-US" dirty="0" smtClean="0"/>
                  <a:t>employs a set of adversarial examples created by several classifiers for improved robustness</a:t>
                </a:r>
              </a:p>
              <a:p>
                <a:pPr lvl="1"/>
                <a:r>
                  <a:rPr lang="en-US" dirty="0" smtClean="0"/>
                  <a:t>E.g., Model 1, Model 2, and Model 3 having different architectures are trained</a:t>
                </a:r>
              </a:p>
              <a:p>
                <a:pPr lvl="1"/>
                <a:r>
                  <a:rPr lang="en-US" dirty="0" smtClean="0"/>
                  <a:t>For each input sample </a:t>
                </a:r>
                <a14:m>
                  <m:oMath xmlns:m="http://schemas.openxmlformats.org/officeDocument/2006/math">
                    <m:r>
                      <m:rPr>
                        <m:sty m:val="p"/>
                      </m:rPr>
                      <a:rPr lang="en-US">
                        <a:latin typeface="Cambria Math" panose="02040503050406030204" pitchFamily="18" charset="0"/>
                      </a:rPr>
                      <m:t>x</m:t>
                    </m:r>
                  </m:oMath>
                </a14:m>
                <a:r>
                  <a:rPr lang="en-US" dirty="0" smtClean="0"/>
                  <a:t>, FGSM is used to create adversarial samples </a:t>
                </a:r>
                <a14:m>
                  <m:oMath xmlns:m="http://schemas.openxmlformats.org/officeDocument/2006/math">
                    <m:sSub>
                      <m:sSubPr>
                        <m:ctrlPr>
                          <a:rPr lang="en-US" i="1" smtClean="0">
                            <a:latin typeface="Cambria Math" panose="02040503050406030204" pitchFamily="18" charset="0"/>
                          </a:rPr>
                        </m:ctrlPr>
                      </m:sSubPr>
                      <m:e>
                        <m:r>
                          <m:rPr>
                            <m:sty m:val="p"/>
                          </m:rPr>
                          <a:rPr lang="en-US" b="0" i="0" smtClean="0">
                            <a:latin typeface="Cambria Math" panose="02040503050406030204" pitchFamily="18" charset="0"/>
                          </a:rPr>
                          <m:t>x</m:t>
                        </m:r>
                      </m:e>
                      <m:sub>
                        <m:r>
                          <a:rPr lang="en-US" b="0" i="0" smtClean="0">
                            <a:latin typeface="Cambria Math" panose="02040503050406030204" pitchFamily="18" charset="0"/>
                          </a:rPr>
                          <m:t>1 </m:t>
                        </m:r>
                        <m:r>
                          <m:rPr>
                            <m:sty m:val="p"/>
                          </m:rPr>
                          <a:rPr lang="en-US" b="0" i="0" smtClean="0">
                            <a:latin typeface="Cambria Math" panose="02040503050406030204" pitchFamily="18" charset="0"/>
                          </a:rPr>
                          <m:t>adv</m:t>
                        </m:r>
                      </m:sub>
                    </m:sSub>
                  </m:oMath>
                </a14:m>
                <a:r>
                  <a:rPr lang="en-US" dirty="0" smtClean="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b="0" i="1" smtClean="0">
                            <a:latin typeface="Cambria Math" panose="02040503050406030204" pitchFamily="18" charset="0"/>
                          </a:rPr>
                          <m:t>2 </m:t>
                        </m:r>
                        <m:r>
                          <m:rPr>
                            <m:sty m:val="p"/>
                          </m:rPr>
                          <a:rPr lang="en-US" b="0" i="0" smtClean="0">
                            <a:latin typeface="Cambria Math" panose="02040503050406030204" pitchFamily="18" charset="0"/>
                          </a:rPr>
                          <m:t>adv</m:t>
                        </m:r>
                      </m:sub>
                    </m:sSub>
                  </m:oMath>
                </a14:m>
                <a:r>
                  <a:rPr lang="en-US" dirty="0" smtClean="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b="0" i="0" smtClean="0">
                            <a:latin typeface="Cambria Math" panose="02040503050406030204" pitchFamily="18" charset="0"/>
                          </a:rPr>
                          <m:t>3 </m:t>
                        </m:r>
                        <m:r>
                          <m:rPr>
                            <m:sty m:val="p"/>
                          </m:rPr>
                          <a:rPr lang="en-US" b="0" i="0" smtClean="0">
                            <a:latin typeface="Cambria Math" panose="02040503050406030204" pitchFamily="18" charset="0"/>
                          </a:rPr>
                          <m:t>adv</m:t>
                        </m:r>
                      </m:sub>
                    </m:sSub>
                  </m:oMath>
                </a14:m>
                <a:r>
                  <a:rPr lang="en-US" dirty="0" smtClean="0"/>
                  <a:t> using the three models</a:t>
                </a:r>
              </a:p>
              <a:p>
                <a:pPr lvl="1"/>
                <a:r>
                  <a:rPr lang="en-US" dirty="0" smtClean="0"/>
                  <a:t>A target classifier Model is trained using the clean sample </a:t>
                </a:r>
                <a14:m>
                  <m:oMath xmlns:m="http://schemas.openxmlformats.org/officeDocument/2006/math">
                    <m:r>
                      <m:rPr>
                        <m:sty m:val="p"/>
                      </m:rPr>
                      <a:rPr lang="en-US">
                        <a:latin typeface="Cambria Math" panose="02040503050406030204" pitchFamily="18" charset="0"/>
                      </a:rPr>
                      <m:t>x</m:t>
                    </m:r>
                  </m:oMath>
                </a14:m>
                <a:r>
                  <a:rPr lang="en-US" dirty="0" smtClean="0"/>
                  <a:t> and the adversarial samples created by all three models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a:latin typeface="Cambria Math" panose="02040503050406030204" pitchFamily="18" charset="0"/>
                          </a:rPr>
                          <m:t>1 </m:t>
                        </m:r>
                        <m:r>
                          <m:rPr>
                            <m:sty m:val="p"/>
                          </m:rPr>
                          <a:rPr lang="en-US">
                            <a:latin typeface="Cambria Math" panose="02040503050406030204" pitchFamily="18" charset="0"/>
                          </a:rPr>
                          <m:t>adv</m:t>
                        </m:r>
                      </m:sub>
                    </m:sSub>
                  </m:oMath>
                </a14:m>
                <a:r>
                  <a:rPr lang="en-US" dirty="0"/>
                  <a:t>,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i="1">
                            <a:latin typeface="Cambria Math" panose="02040503050406030204" pitchFamily="18" charset="0"/>
                          </a:rPr>
                          <m:t>2 </m:t>
                        </m:r>
                        <m:r>
                          <m:rPr>
                            <m:sty m:val="p"/>
                          </m:rPr>
                          <a:rPr lang="en-US">
                            <a:latin typeface="Cambria Math" panose="02040503050406030204" pitchFamily="18" charset="0"/>
                          </a:rPr>
                          <m:t>adv</m:t>
                        </m:r>
                      </m:sub>
                    </m:sSub>
                  </m:oMath>
                </a14:m>
                <a:r>
                  <a:rPr lang="en-US" dirty="0"/>
                  <a:t>, and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x</m:t>
                        </m:r>
                      </m:e>
                      <m:sub>
                        <m:r>
                          <a:rPr lang="en-US">
                            <a:latin typeface="Cambria Math" panose="02040503050406030204" pitchFamily="18" charset="0"/>
                          </a:rPr>
                          <m:t>3 </m:t>
                        </m:r>
                        <m:r>
                          <m:rPr>
                            <m:sty m:val="p"/>
                          </m:rPr>
                          <a:rPr lang="en-US">
                            <a:latin typeface="Cambria Math" panose="02040503050406030204" pitchFamily="18" charset="0"/>
                          </a:rPr>
                          <m:t>adv</m:t>
                        </m:r>
                      </m:sub>
                    </m:sSub>
                  </m:oMath>
                </a14:m>
                <a:endParaRPr lang="en-US" dirty="0" smtClean="0"/>
              </a:p>
              <a:p>
                <a:r>
                  <a:rPr lang="en-US" dirty="0" smtClean="0"/>
                  <a:t>It results in an efficient defense against FGSM, that is also scalable to ImageNet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
        <p:nvSpPr>
          <p:cNvPr id="6" name="TextBox 5"/>
          <p:cNvSpPr txBox="1"/>
          <p:nvPr/>
        </p:nvSpPr>
        <p:spPr>
          <a:xfrm>
            <a:off x="4577715" y="3406140"/>
            <a:ext cx="65" cy="308674"/>
          </a:xfrm>
          <a:prstGeom prst="rect">
            <a:avLst/>
          </a:prstGeom>
          <a:noFill/>
        </p:spPr>
        <p:txBody>
          <a:bodyPr wrap="none" lIns="0" tIns="0" rIns="0" bIns="0" rtlCol="0">
            <a:spAutoFit/>
          </a:bodyPr>
          <a:lstStyle/>
          <a:p>
            <a:endParaRPr lang="en-US" dirty="0"/>
          </a:p>
        </p:txBody>
      </p:sp>
      <p:pic>
        <p:nvPicPr>
          <p:cNvPr id="8" name="Picture 7"/>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037184" y="5093961"/>
            <a:ext cx="5440288" cy="2608663"/>
          </a:xfrm>
          <a:prstGeom prst="rect">
            <a:avLst/>
          </a:prstGeom>
        </p:spPr>
      </p:pic>
    </p:spTree>
    <p:extLst>
      <p:ext uri="{BB962C8B-B14F-4D97-AF65-F5344CB8AC3E}">
        <p14:creationId xmlns:p14="http://schemas.microsoft.com/office/powerpoint/2010/main" val="5078999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a:xfrm>
            <a:off x="276673" y="2090803"/>
            <a:ext cx="9721079" cy="5367667"/>
          </a:xfrm>
        </p:spPr>
        <p:txBody>
          <a:bodyPr/>
          <a:lstStyle/>
          <a:p>
            <a:r>
              <a:rPr lang="en-US" dirty="0" smtClean="0"/>
              <a:t>Limitation of adversarial training is reduced accuracy on clean samples, known as </a:t>
            </a:r>
            <a:r>
              <a:rPr lang="en-US" b="1" i="1" dirty="0" smtClean="0">
                <a:solidFill>
                  <a:srgbClr val="0070C0"/>
                </a:solidFill>
              </a:rPr>
              <a:t>accuracy versus robustness trade-off</a:t>
            </a:r>
          </a:p>
          <a:p>
            <a:pPr lvl="1"/>
            <a:r>
              <a:rPr lang="en-US" dirty="0"/>
              <a:t>The figure depicts the difference between the classification error of an adversarially trained </a:t>
            </a:r>
            <a:r>
              <a:rPr lang="en-US" dirty="0" smtClean="0"/>
              <a:t>model - </a:t>
            </a:r>
            <a:r>
              <a:rPr lang="en-US" dirty="0" err="1" smtClean="0"/>
              <a:t>Std</a:t>
            </a:r>
            <a:r>
              <a:rPr lang="en-US" dirty="0" smtClean="0"/>
              <a:t> Err (AT), and a model </a:t>
            </a:r>
            <a:r>
              <a:rPr lang="en-US" dirty="0"/>
              <a:t>trained on clean examples </a:t>
            </a:r>
            <a:r>
              <a:rPr lang="en-US" dirty="0" smtClean="0"/>
              <a:t>only - </a:t>
            </a:r>
            <a:r>
              <a:rPr lang="en-US" dirty="0" err="1" smtClean="0"/>
              <a:t>Std</a:t>
            </a:r>
            <a:r>
              <a:rPr lang="en-US" dirty="0" smtClean="0"/>
              <a:t> Err (</a:t>
            </a:r>
            <a:r>
              <a:rPr lang="en-US" dirty="0" err="1" smtClean="0"/>
              <a:t>Std</a:t>
            </a:r>
            <a:r>
              <a:rPr lang="en-US" dirty="0" smtClean="0"/>
              <a:t>)</a:t>
            </a:r>
            <a:endParaRPr lang="en-US" dirty="0"/>
          </a:p>
          <a:p>
            <a:pPr lvl="1"/>
            <a:r>
              <a:rPr lang="en-US" dirty="0"/>
              <a:t>Note that adversarial training reduced the </a:t>
            </a:r>
            <a:r>
              <a:rPr lang="en-US" dirty="0" smtClean="0"/>
              <a:t>performance (between </a:t>
            </a:r>
            <a:r>
              <a:rPr lang="en-US" dirty="0"/>
              <a:t>3% and 7%)</a:t>
            </a:r>
          </a:p>
          <a:p>
            <a:pPr lvl="1"/>
            <a:r>
              <a:rPr lang="en-US" dirty="0"/>
              <a:t>Increasing the size of the dataset (number of labeled samples) reduces the gap</a:t>
            </a:r>
          </a:p>
          <a:p>
            <a:pPr marL="1028700" lvl="2" indent="-282575"/>
            <a:r>
              <a:rPr lang="en-US" dirty="0"/>
              <a:t>I.e., </a:t>
            </a:r>
            <a:r>
              <a:rPr lang="en-US" dirty="0" smtClean="0"/>
              <a:t>adversarially </a:t>
            </a:r>
            <a:r>
              <a:rPr lang="en-US" dirty="0"/>
              <a:t>trained model with an infinitely large dataset would not suffer from reduced accuracy</a:t>
            </a:r>
          </a:p>
          <a:p>
            <a:endParaRPr lang="en-US" dirty="0" smtClean="0"/>
          </a:p>
          <a:p>
            <a:endParaRPr lang="en-US" dirty="0"/>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pic>
        <p:nvPicPr>
          <p:cNvPr id="5" name="Picture 4"/>
          <p:cNvPicPr>
            <a:picLocks noChangeAspect="1"/>
          </p:cNvPicPr>
          <p:nvPr/>
        </p:nvPicPr>
        <p:blipFill>
          <a:blip r:embed="rId2"/>
          <a:stretch>
            <a:fillRect/>
          </a:stretch>
        </p:blipFill>
        <p:spPr>
          <a:xfrm>
            <a:off x="3403878" y="4553577"/>
            <a:ext cx="3392093" cy="2938748"/>
          </a:xfrm>
          <a:prstGeom prst="rect">
            <a:avLst/>
          </a:prstGeom>
        </p:spPr>
      </p:pic>
      <p:sp>
        <p:nvSpPr>
          <p:cNvPr id="6" name="TextBox 5"/>
          <p:cNvSpPr txBox="1"/>
          <p:nvPr/>
        </p:nvSpPr>
        <p:spPr>
          <a:xfrm>
            <a:off x="2508920" y="7526179"/>
            <a:ext cx="5832648" cy="246221"/>
          </a:xfrm>
          <a:prstGeom prst="rect">
            <a:avLst/>
          </a:prstGeom>
          <a:noFill/>
        </p:spPr>
        <p:txBody>
          <a:bodyPr wrap="square" rtlCol="0">
            <a:spAutoFit/>
          </a:bodyPr>
          <a:lstStyle/>
          <a:p>
            <a:r>
              <a:rPr lang="en-US" sz="1000" dirty="0"/>
              <a:t>Figure from: </a:t>
            </a:r>
            <a:r>
              <a:rPr lang="en-US" sz="1000" dirty="0" err="1"/>
              <a:t>Madry</a:t>
            </a:r>
            <a:r>
              <a:rPr lang="en-US" sz="1000" dirty="0"/>
              <a:t> (2018) Towards Deep Learning Models Resistant to Adversarial Attacks</a:t>
            </a:r>
          </a:p>
        </p:txBody>
      </p:sp>
    </p:spTree>
    <p:extLst>
      <p:ext uri="{BB962C8B-B14F-4D97-AF65-F5344CB8AC3E}">
        <p14:creationId xmlns:p14="http://schemas.microsoft.com/office/powerpoint/2010/main" val="4324743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3"/>
                  </a:rPr>
                  <a:t>Zhang (2019) Theoretically Principled Trade-off between Robustness and Accuracy</a:t>
                </a:r>
                <a:endParaRPr lang="en-US" dirty="0" smtClean="0"/>
              </a:p>
              <a:p>
                <a:r>
                  <a:rPr lang="en-US" b="1" i="1" dirty="0" smtClean="0">
                    <a:solidFill>
                      <a:srgbClr val="0070C0"/>
                    </a:solidFill>
                  </a:rPr>
                  <a:t>TRADES </a:t>
                </a:r>
                <a:r>
                  <a:rPr lang="en-US" dirty="0" smtClean="0"/>
                  <a:t>defense method addresses the trade-off between adversarial robustness and accuracy</a:t>
                </a:r>
              </a:p>
              <a:p>
                <a:pPr lvl="1"/>
                <a:r>
                  <a:rPr lang="en-US" dirty="0" smtClean="0"/>
                  <a:t>TRADES stands for </a:t>
                </a:r>
                <a:r>
                  <a:rPr lang="en-US" b="1" dirty="0" err="1" smtClean="0"/>
                  <a:t>TR</a:t>
                </a:r>
                <a:r>
                  <a:rPr lang="en-US" dirty="0" err="1" smtClean="0"/>
                  <a:t>adeoff</a:t>
                </a:r>
                <a:r>
                  <a:rPr lang="en-US" dirty="0" smtClean="0"/>
                  <a:t>-inspired </a:t>
                </a:r>
                <a:r>
                  <a:rPr lang="en-US" b="1" dirty="0"/>
                  <a:t>A</a:t>
                </a:r>
                <a:r>
                  <a:rPr lang="en-US" dirty="0"/>
                  <a:t>dversarial </a:t>
                </a:r>
                <a:r>
                  <a:rPr lang="en-US" b="1" dirty="0" err="1"/>
                  <a:t>DE</a:t>
                </a:r>
                <a:r>
                  <a:rPr lang="en-US" dirty="0" err="1"/>
                  <a:t>fense</a:t>
                </a:r>
                <a:r>
                  <a:rPr lang="en-US" dirty="0"/>
                  <a:t> via </a:t>
                </a:r>
                <a:r>
                  <a:rPr lang="en-US" b="1" dirty="0"/>
                  <a:t>S</a:t>
                </a:r>
                <a:r>
                  <a:rPr lang="en-US" dirty="0"/>
                  <a:t>urrogate-loss minimization</a:t>
                </a:r>
                <a:endParaRPr lang="en-US" dirty="0" smtClean="0"/>
              </a:p>
              <a:p>
                <a:pPr>
                  <a:spcAft>
                    <a:spcPts val="1200"/>
                  </a:spcAft>
                </a:pPr>
                <a:r>
                  <a:rPr lang="en-US" dirty="0" smtClean="0"/>
                  <a:t>A robust classifier is trained by minimizing the following surrogate loss:</a:t>
                </a:r>
              </a:p>
              <a:p>
                <a:pPr marL="404812" lvl="1" indent="0">
                  <a:spcAft>
                    <a:spcPts val="600"/>
                  </a:spcAft>
                  <a:buNone/>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ℒ</m:t>
                      </m:r>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f>
                        <m:fPr>
                          <m:type m:val="lin"/>
                          <m:ctrlPr>
                            <a:rPr lang="en-US" b="0" i="1" smtClean="0">
                              <a:latin typeface="Cambria Math" panose="02040503050406030204" pitchFamily="18" charset="0"/>
                              <a:ea typeface="Cambria Math" panose="02040503050406030204" pitchFamily="18" charset="0"/>
                            </a:rPr>
                          </m:ctrlPr>
                        </m:fPr>
                        <m:num>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max</m:t>
                                  </m:r>
                                </m:e>
                                <m:lim>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r>
                                    <m:rPr>
                                      <m:nor/>
                                    </m:rPr>
                                    <a:rPr lang="en-US" dirty="0"/>
                                    <m:t> </m:t>
                                  </m:r>
                                </m:lim>
                              </m:limLow>
                            </m:fName>
                            <m:e>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e>
                          </m:func>
                        </m:num>
                        <m:den>
                          <m:r>
                            <a:rPr lang="en-US" b="0" i="1" smtClean="0">
                              <a:latin typeface="Cambria Math" panose="02040503050406030204" pitchFamily="18" charset="0"/>
                              <a:ea typeface="Cambria Math" panose="02040503050406030204" pitchFamily="18" charset="0"/>
                            </a:rPr>
                            <m:t>𝜆</m:t>
                          </m:r>
                        </m:den>
                      </m:f>
                    </m:oMath>
                  </m:oMathPara>
                </a14:m>
                <a:endParaRPr lang="en-US" dirty="0" smtClean="0"/>
              </a:p>
              <a:p>
                <a:pPr lvl="1"/>
                <a:r>
                  <a:rPr lang="en-US" dirty="0" smtClean="0"/>
                  <a:t>The first term</a:t>
                </a:r>
                <a:r>
                  <a:rPr lang="en-US" dirty="0" smtClean="0">
                    <a:solidFill>
                      <a:srgbClr val="FF0000"/>
                    </a:solidFill>
                  </a:rPr>
                  <a:t>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 </m:t>
                    </m:r>
                  </m:oMath>
                </a14:m>
                <a:r>
                  <a:rPr lang="en-US" dirty="0" smtClean="0"/>
                  <a:t>is employed to minimize the </a:t>
                </a:r>
                <a:r>
                  <a:rPr lang="en-US" dirty="0" smtClean="0">
                    <a:solidFill>
                      <a:srgbClr val="FF0000"/>
                    </a:solidFill>
                  </a:rPr>
                  <a:t>standard </a:t>
                </a:r>
                <a:r>
                  <a:rPr lang="en-US" dirty="0">
                    <a:solidFill>
                      <a:srgbClr val="FF0000"/>
                    </a:solidFill>
                  </a:rPr>
                  <a:t>(natural) </a:t>
                </a:r>
                <a:r>
                  <a:rPr lang="en-US" dirty="0" smtClean="0">
                    <a:solidFill>
                      <a:srgbClr val="FF0000"/>
                    </a:solidFill>
                  </a:rPr>
                  <a:t>error</a:t>
                </a:r>
                <a:r>
                  <a:rPr lang="en-US" dirty="0" smtClean="0"/>
                  <a:t>, by ensuring that to </a:t>
                </a:r>
                <a:r>
                  <a:rPr lang="en-US" dirty="0">
                    <a:solidFill>
                      <a:srgbClr val="FF0000"/>
                    </a:solidFill>
                  </a:rPr>
                  <a:t>clean inputs </a:t>
                </a:r>
                <a14:m>
                  <m:oMath xmlns:m="http://schemas.openxmlformats.org/officeDocument/2006/math">
                    <m:r>
                      <a:rPr lang="en-US" i="1">
                        <a:latin typeface="Cambria Math" panose="02040503050406030204" pitchFamily="18" charset="0"/>
                        <a:ea typeface="Cambria Math" panose="02040503050406030204" pitchFamily="18" charset="0"/>
                      </a:rPr>
                      <m:t>𝑥</m:t>
                    </m:r>
                  </m:oMath>
                </a14:m>
                <a:r>
                  <a:rPr lang="en-US" dirty="0" smtClean="0"/>
                  <a:t> the </a:t>
                </a:r>
                <a:r>
                  <a:rPr lang="en-US" dirty="0"/>
                  <a:t>classifier </a:t>
                </a:r>
                <a14:m>
                  <m:oMath xmlns:m="http://schemas.openxmlformats.org/officeDocument/2006/math">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 </m:t>
                    </m:r>
                  </m:oMath>
                </a14:m>
                <a:r>
                  <a:rPr lang="en-US" dirty="0" smtClean="0"/>
                  <a:t>accurately assigns correct labels </a:t>
                </a:r>
                <a:r>
                  <a:rPr lang="en-US" i="1" dirty="0" smtClean="0"/>
                  <a:t>y</a:t>
                </a:r>
              </a:p>
              <a:p>
                <a:pPr lvl="1"/>
                <a:r>
                  <a:rPr lang="en-US" dirty="0" smtClean="0"/>
                  <a:t>The second term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oMath>
                </a14:m>
                <a:r>
                  <a:rPr lang="en-US" dirty="0" smtClean="0">
                    <a:solidFill>
                      <a:srgbClr val="FF0000"/>
                    </a:solidFill>
                  </a:rPr>
                  <a:t> </a:t>
                </a:r>
                <a:r>
                  <a:rPr lang="en-US" dirty="0" smtClean="0"/>
                  <a:t>minimizes the </a:t>
                </a:r>
                <a:r>
                  <a:rPr lang="en-US" dirty="0" smtClean="0">
                    <a:solidFill>
                      <a:srgbClr val="FF0000"/>
                    </a:solidFill>
                  </a:rPr>
                  <a:t>robust </a:t>
                </a:r>
                <a:r>
                  <a:rPr lang="en-US" dirty="0">
                    <a:solidFill>
                      <a:srgbClr val="FF0000"/>
                    </a:solidFill>
                  </a:rPr>
                  <a:t>error </a:t>
                </a:r>
                <a:r>
                  <a:rPr lang="en-US" dirty="0" smtClean="0"/>
                  <a:t>to </a:t>
                </a:r>
                <a:r>
                  <a:rPr lang="en-US" dirty="0">
                    <a:solidFill>
                      <a:srgbClr val="FF0000"/>
                    </a:solidFill>
                  </a:rPr>
                  <a:t>adversarial </a:t>
                </a:r>
                <a:r>
                  <a:rPr lang="en-US" dirty="0" smtClean="0">
                    <a:solidFill>
                      <a:srgbClr val="FF0000"/>
                    </a:solidFill>
                  </a:rPr>
                  <a:t>samples</a:t>
                </a:r>
                <a:r>
                  <a:rPr lang="en-US" dirty="0" smtClean="0"/>
                  <a:t>, by ensuring small difference between the predictions on clean </a:t>
                </a:r>
                <a:r>
                  <a:rPr lang="en-US" i="1" dirty="0" smtClean="0"/>
                  <a:t>x</a:t>
                </a:r>
                <a:r>
                  <a:rPr lang="en-US" dirty="0" smtClean="0"/>
                  <a:t> and adversarial </a:t>
                </a:r>
                <a14:m>
                  <m:oMath xmlns:m="http://schemas.openxmlformats.org/officeDocument/2006/math">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oMath>
                </a14:m>
                <a:r>
                  <a:rPr lang="en-US" dirty="0" smtClean="0"/>
                  <a:t> inputs</a:t>
                </a:r>
              </a:p>
              <a:p>
                <a:pPr lvl="1"/>
                <a:r>
                  <a:rPr lang="en-US" dirty="0" smtClean="0"/>
                  <a:t>The parameter </a:t>
                </a: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smtClean="0"/>
                  <a:t> balances the trade-off between the standard and robust error</a:t>
                </a:r>
              </a:p>
              <a:p>
                <a:pPr lvl="1"/>
                <a:endParaRPr lang="en-US" dirty="0"/>
              </a:p>
              <a:p>
                <a:pPr marL="404812"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r="-114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3028261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p:sp>
        <p:nvSpPr>
          <p:cNvPr id="3" name="Content Placeholder 2"/>
          <p:cNvSpPr>
            <a:spLocks noGrp="1"/>
          </p:cNvSpPr>
          <p:nvPr>
            <p:ph idx="1"/>
          </p:nvPr>
        </p:nvSpPr>
        <p:spPr>
          <a:xfrm>
            <a:off x="276673" y="2090803"/>
            <a:ext cx="9584265" cy="3811621"/>
          </a:xfrm>
        </p:spPr>
        <p:txBody>
          <a:bodyPr>
            <a:normAutofit/>
          </a:bodyPr>
          <a:lstStyle/>
          <a:p>
            <a:r>
              <a:rPr lang="en-US" dirty="0" smtClean="0"/>
              <a:t>TRADES (cont’d)</a:t>
            </a:r>
          </a:p>
          <a:p>
            <a:r>
              <a:rPr lang="en-US" dirty="0" smtClean="0"/>
              <a:t>Figure: binary classification problem with yellow and black (clean) data points</a:t>
            </a:r>
          </a:p>
          <a:p>
            <a:pPr lvl="1"/>
            <a:r>
              <a:rPr lang="en-US" dirty="0" smtClean="0"/>
              <a:t>Dashed orange line: decision boundary of a standard (natural) classifier trained only on clean samples</a:t>
            </a:r>
          </a:p>
          <a:p>
            <a:pPr lvl="1"/>
            <a:r>
              <a:rPr lang="en-US" dirty="0" smtClean="0"/>
              <a:t>Blue area: </a:t>
            </a:r>
            <a:r>
              <a:rPr lang="en-US" dirty="0"/>
              <a:t>decision boundary </a:t>
            </a:r>
            <a:r>
              <a:rPr lang="en-US" dirty="0" smtClean="0"/>
              <a:t>of a robust classifier </a:t>
            </a:r>
            <a:r>
              <a:rPr lang="en-US" dirty="0"/>
              <a:t>trained </a:t>
            </a:r>
            <a:r>
              <a:rPr lang="en-US" dirty="0" smtClean="0"/>
              <a:t>with TRADES</a:t>
            </a:r>
          </a:p>
          <a:p>
            <a:r>
              <a:rPr lang="en-US" dirty="0" smtClean="0"/>
              <a:t>Both classifiers achieve 100% standard accuracy (correctly classify clean samples)</a:t>
            </a:r>
          </a:p>
          <a:p>
            <a:pPr lvl="1"/>
            <a:endParaRPr lang="en-US" dirty="0"/>
          </a:p>
        </p:txBody>
      </p:sp>
      <p:sp>
        <p:nvSpPr>
          <p:cNvPr id="4" name="Content Placeholder 3"/>
          <p:cNvSpPr>
            <a:spLocks noGrp="1"/>
          </p:cNvSpPr>
          <p:nvPr>
            <p:ph idx="10"/>
          </p:nvPr>
        </p:nvSpPr>
        <p:spPr/>
        <p:txBody>
          <a:bodyPr/>
          <a:lstStyle/>
          <a:p>
            <a:r>
              <a:rPr lang="en-US" dirty="0"/>
              <a:t>Robust Optimization – Adversarial Training</a:t>
            </a:r>
          </a:p>
          <a:p>
            <a:endParaRPr lang="en-US" dirty="0"/>
          </a:p>
        </p:txBody>
      </p:sp>
      <p:pic>
        <p:nvPicPr>
          <p:cNvPr id="5" name="Picture 4"/>
          <p:cNvPicPr>
            <a:picLocks noChangeAspect="1"/>
          </p:cNvPicPr>
          <p:nvPr/>
        </p:nvPicPr>
        <p:blipFill>
          <a:blip r:embed="rId2"/>
          <a:stretch>
            <a:fillRect/>
          </a:stretch>
        </p:blipFill>
        <p:spPr>
          <a:xfrm>
            <a:off x="6325344" y="4170482"/>
            <a:ext cx="3282695" cy="3463883"/>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3" y="4102224"/>
                <a:ext cx="6048671" cy="3356246"/>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The blue classifier is more robust, because the </a:t>
                </a:r>
                <a:r>
                  <a:rPr lang="en-US" dirty="0"/>
                  <a:t>second term in the loss </a:t>
                </a:r>
                <a:r>
                  <a:rPr lang="en-US" dirty="0" smtClean="0"/>
                  <a:t>function in TRADES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d>
                  </m:oMath>
                </a14:m>
                <a:r>
                  <a:rPr lang="en-US" dirty="0"/>
                  <a:t> pushes the </a:t>
                </a:r>
                <a:r>
                  <a:rPr lang="en-US" dirty="0" smtClean="0"/>
                  <a:t>blue decision </a:t>
                </a:r>
                <a:r>
                  <a:rPr lang="en-US" dirty="0"/>
                  <a:t>boundary away from the data </a:t>
                </a:r>
                <a:r>
                  <a:rPr lang="en-US" dirty="0" smtClean="0"/>
                  <a:t>points</a:t>
                </a:r>
              </a:p>
              <a:p>
                <a:pPr lvl="1"/>
                <a:r>
                  <a:rPr lang="en-US" dirty="0" smtClean="0"/>
                  <a:t>I.e., the classifier will have higher accuracy in  classifying samples in the neighborhood of the natural data points (that is, adversarial samples)</a:t>
                </a:r>
                <a:endParaRPr lang="en-US" dirty="0"/>
              </a:p>
              <a:p>
                <a:pPr lvl="1"/>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4102224"/>
                <a:ext cx="6048671" cy="3356246"/>
              </a:xfrm>
              <a:prstGeom prst="rect">
                <a:avLst/>
              </a:prstGeom>
              <a:blipFill>
                <a:blip r:embed="rId3"/>
                <a:stretch>
                  <a:fillRect t="-1089"/>
                </a:stretch>
              </a:blipFill>
            </p:spPr>
            <p:txBody>
              <a:bodyPr/>
              <a:lstStyle/>
              <a:p>
                <a:r>
                  <a:rPr lang="en-US">
                    <a:noFill/>
                  </a:rPr>
                  <a:t> </a:t>
                </a:r>
              </a:p>
            </p:txBody>
          </p:sp>
        </mc:Fallback>
      </mc:AlternateContent>
    </p:spTree>
    <p:extLst>
      <p:ext uri="{BB962C8B-B14F-4D97-AF65-F5344CB8AC3E}">
        <p14:creationId xmlns:p14="http://schemas.microsoft.com/office/powerpoint/2010/main" val="516880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AML Defense Categories</a:t>
            </a:r>
          </a:p>
        </p:txBody>
      </p:sp>
      <p:sp>
        <p:nvSpPr>
          <p:cNvPr id="3" name="Content Placeholder 2"/>
          <p:cNvSpPr>
            <a:spLocks noGrp="1"/>
          </p:cNvSpPr>
          <p:nvPr>
            <p:ph idx="1"/>
          </p:nvPr>
        </p:nvSpPr>
        <p:spPr/>
        <p:txBody>
          <a:bodyPr/>
          <a:lstStyle/>
          <a:p>
            <a:r>
              <a:rPr lang="en-US" dirty="0"/>
              <a:t>The defense strategies against adversarial attacks can be categorized into 3 main groups:</a:t>
            </a:r>
          </a:p>
          <a:p>
            <a:pPr lvl="1"/>
            <a:r>
              <a:rPr lang="en-US" b="1" i="1" dirty="0">
                <a:solidFill>
                  <a:srgbClr val="0070C0"/>
                </a:solidFill>
              </a:rPr>
              <a:t>Adversarial examples detection</a:t>
            </a:r>
          </a:p>
          <a:p>
            <a:pPr lvl="2"/>
            <a:r>
              <a:rPr lang="en-US" dirty="0"/>
              <a:t>Design a method for distinguishing clean from adversarial examples</a:t>
            </a:r>
          </a:p>
          <a:p>
            <a:pPr lvl="2"/>
            <a:r>
              <a:rPr lang="en-US" dirty="0"/>
              <a:t>E.g., train </a:t>
            </a:r>
            <a:r>
              <a:rPr lang="en-US" dirty="0" smtClean="0"/>
              <a:t>a </a:t>
            </a:r>
            <a:r>
              <a:rPr lang="en-US" dirty="0"/>
              <a:t>binary </a:t>
            </a:r>
            <a:r>
              <a:rPr lang="en-US" dirty="0" smtClean="0"/>
              <a:t>input model </a:t>
            </a:r>
            <a:r>
              <a:rPr lang="en-US" dirty="0"/>
              <a:t>to detect adversarial </a:t>
            </a:r>
            <a:r>
              <a:rPr lang="en-US" dirty="0" smtClean="0"/>
              <a:t>examples</a:t>
            </a:r>
          </a:p>
          <a:p>
            <a:pPr lvl="3"/>
            <a:r>
              <a:rPr lang="en-US" dirty="0" smtClean="0"/>
              <a:t>E.g., as in Assignment 2, Part 1</a:t>
            </a:r>
          </a:p>
          <a:p>
            <a:pPr lvl="1"/>
            <a:r>
              <a:rPr lang="en-US" b="1" i="1" dirty="0" smtClean="0">
                <a:solidFill>
                  <a:srgbClr val="0070C0"/>
                </a:solidFill>
              </a:rPr>
              <a:t>Gradient </a:t>
            </a:r>
            <a:r>
              <a:rPr lang="en-US" b="1" i="1" dirty="0">
                <a:solidFill>
                  <a:srgbClr val="0070C0"/>
                </a:solidFill>
              </a:rPr>
              <a:t>masking/obfuscation</a:t>
            </a:r>
          </a:p>
          <a:p>
            <a:pPr lvl="2"/>
            <a:r>
              <a:rPr lang="en-US" dirty="0"/>
              <a:t>Design a method to hide the gradients in the classification model</a:t>
            </a:r>
          </a:p>
          <a:p>
            <a:pPr lvl="2"/>
            <a:r>
              <a:rPr lang="en-US" dirty="0"/>
              <a:t>This will make most attacks that use the gradients ineffective</a:t>
            </a:r>
          </a:p>
          <a:p>
            <a:pPr lvl="1"/>
            <a:r>
              <a:rPr lang="en-US" b="1" i="1" dirty="0">
                <a:solidFill>
                  <a:srgbClr val="0070C0"/>
                </a:solidFill>
              </a:rPr>
              <a:t>Robust optimization</a:t>
            </a:r>
          </a:p>
          <a:p>
            <a:pPr lvl="2"/>
            <a:r>
              <a:rPr lang="en-US" dirty="0"/>
              <a:t>Design a method to increase the robustness of the model to adversarial examples</a:t>
            </a:r>
          </a:p>
          <a:p>
            <a:pPr lvl="2"/>
            <a:r>
              <a:rPr lang="en-US" dirty="0"/>
              <a:t>E.g., apply adversarial training by using both clean and attacked </a:t>
            </a:r>
            <a:r>
              <a:rPr lang="en-US" dirty="0" smtClean="0"/>
              <a:t>examples</a:t>
            </a:r>
          </a:p>
          <a:p>
            <a:pPr lvl="3"/>
            <a:r>
              <a:rPr lang="en-US" dirty="0"/>
              <a:t>E.g., as in Assignment 2, Part </a:t>
            </a:r>
            <a:r>
              <a:rPr lang="en-US" dirty="0" smtClean="0"/>
              <a:t>2</a:t>
            </a:r>
            <a:endParaRPr lang="en-US" dirty="0"/>
          </a:p>
          <a:p>
            <a:pPr lvl="2"/>
            <a:endParaRPr lang="en-US" dirty="0"/>
          </a:p>
        </p:txBody>
      </p:sp>
      <p:sp>
        <p:nvSpPr>
          <p:cNvPr id="4" name="Content Placeholder 3"/>
          <p:cNvSpPr>
            <a:spLocks noGrp="1"/>
          </p:cNvSpPr>
          <p:nvPr>
            <p:ph idx="10"/>
          </p:nvPr>
        </p:nvSpPr>
        <p:spPr/>
        <p:txBody>
          <a:bodyPr/>
          <a:lstStyle/>
          <a:p>
            <a:r>
              <a:rPr lang="en-US" dirty="0"/>
              <a:t>AML Defense Categories</a:t>
            </a:r>
          </a:p>
        </p:txBody>
      </p:sp>
    </p:spTree>
    <p:extLst>
      <p:ext uri="{BB962C8B-B14F-4D97-AF65-F5344CB8AC3E}">
        <p14:creationId xmlns:p14="http://schemas.microsoft.com/office/powerpoint/2010/main" val="30899183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TRADES (cont’d)</a:t>
                </a:r>
              </a:p>
              <a:p>
                <a:r>
                  <a:rPr lang="en-US" dirty="0" smtClean="0"/>
                  <a:t>Experimental evaluation on CIFAR-10</a:t>
                </a:r>
              </a:p>
              <a:p>
                <a:pPr lvl="1"/>
                <a:r>
                  <a:rPr lang="en-US" dirty="0" smtClean="0"/>
                  <a:t>Increasing the ratio </a:t>
                </a:r>
                <a14:m>
                  <m:oMath xmlns:m="http://schemas.openxmlformats.org/officeDocument/2006/math">
                    <m:f>
                      <m:fPr>
                        <m:type m:val="lin"/>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𝜆</m:t>
                        </m:r>
                        <m:r>
                          <m:rPr>
                            <m:nor/>
                          </m:rPr>
                          <a:rPr lang="en-US" dirty="0"/>
                          <m:t> </m:t>
                        </m:r>
                      </m:den>
                    </m:f>
                  </m:oMath>
                </a14:m>
                <a:r>
                  <a:rPr lang="en-US" dirty="0" smtClean="0"/>
                  <a:t>decreases the standard (natural) accuracy on clean samples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𝒜</m:t>
                        </m:r>
                      </m:e>
                      <m:sub>
                        <m:r>
                          <m:rPr>
                            <m:sty m:val="p"/>
                          </m:rPr>
                          <a:rPr lang="en-US" i="0">
                            <a:latin typeface="Cambria Math" panose="02040503050406030204" pitchFamily="18" charset="0"/>
                            <a:ea typeface="Cambria Math" panose="02040503050406030204" pitchFamily="18" charset="0"/>
                          </a:rPr>
                          <m:t>nat</m:t>
                        </m:r>
                      </m:sub>
                    </m:sSub>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smtClean="0"/>
                  <a:t> from 91% to 82%, but increases the robust accuracy on adversarial samples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𝒜</m:t>
                        </m:r>
                      </m:e>
                      <m:sub>
                        <m:r>
                          <m:rPr>
                            <m:sty m:val="p"/>
                          </m:rPr>
                          <a:rPr lang="en-US" b="0" i="0" smtClean="0">
                            <a:latin typeface="Cambria Math" panose="02040503050406030204" pitchFamily="18" charset="0"/>
                            <a:ea typeface="Cambria Math" panose="02040503050406030204" pitchFamily="18" charset="0"/>
                          </a:rPr>
                          <m:t>rob</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r>
                      <a:rPr lang="en-US" i="1">
                        <a:latin typeface="Cambria Math" panose="02040503050406030204" pitchFamily="18" charset="0"/>
                        <a:ea typeface="Cambria Math" panose="02040503050406030204" pitchFamily="18" charset="0"/>
                      </a:rPr>
                      <m:t>)</m:t>
                    </m:r>
                  </m:oMath>
                </a14:m>
                <a:r>
                  <a:rPr lang="en-US" dirty="0"/>
                  <a:t> </a:t>
                </a:r>
                <a:r>
                  <a:rPr lang="en-US" dirty="0" smtClean="0"/>
                  <a:t>from 26% to 51%</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grpSp>
        <p:nvGrpSpPr>
          <p:cNvPr id="7" name="Group 6"/>
          <p:cNvGrpSpPr/>
          <p:nvPr/>
        </p:nvGrpSpPr>
        <p:grpSpPr>
          <a:xfrm>
            <a:off x="3213939" y="3851612"/>
            <a:ext cx="4335542" cy="3644819"/>
            <a:chOff x="3213939" y="3851612"/>
            <a:chExt cx="4335542" cy="3644819"/>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960909" y="3851612"/>
              <a:ext cx="3588572" cy="3644819"/>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213939" y="3851612"/>
              <a:ext cx="807149" cy="3632169"/>
            </a:xfrm>
            <a:prstGeom prst="rect">
              <a:avLst/>
            </a:prstGeom>
          </p:spPr>
        </p:pic>
      </p:grpSp>
    </p:spTree>
    <p:extLst>
      <p:ext uri="{BB962C8B-B14F-4D97-AF65-F5344CB8AC3E}">
        <p14:creationId xmlns:p14="http://schemas.microsoft.com/office/powerpoint/2010/main" val="2763989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2"/>
                  </a:rPr>
                  <a:t>Raghunathan</a:t>
                </a:r>
                <a:r>
                  <a:rPr lang="en-US" dirty="0">
                    <a:hlinkClick r:id="rId2"/>
                  </a:rPr>
                  <a:t> (2020) Understanding and Mitigating the Tradeoff Between Robustness and </a:t>
                </a:r>
                <a:r>
                  <a:rPr lang="en-US" dirty="0" smtClean="0">
                    <a:hlinkClick r:id="rId2"/>
                  </a:rPr>
                  <a:t>Accuracy</a:t>
                </a:r>
                <a:endParaRPr lang="en-US" dirty="0" smtClean="0"/>
              </a:p>
              <a:p>
                <a:r>
                  <a:rPr lang="en-US" b="1" i="1" dirty="0" smtClean="0">
                    <a:solidFill>
                      <a:srgbClr val="0070C0"/>
                    </a:solidFill>
                  </a:rPr>
                  <a:t>RST (Robust Self-Training)</a:t>
                </a:r>
                <a:r>
                  <a:rPr lang="en-US" dirty="0" smtClean="0"/>
                  <a:t> employs both labeled and unlabeled input examples to improve the robustness to adversarial examples</a:t>
                </a:r>
              </a:p>
              <a:p>
                <a:r>
                  <a:rPr lang="en-US" dirty="0" smtClean="0"/>
                  <a:t>Approach:</a:t>
                </a:r>
              </a:p>
              <a:p>
                <a:pPr lvl="1"/>
                <a:r>
                  <a:rPr lang="en-US" dirty="0" smtClean="0"/>
                  <a:t>Train a classifier model </a:t>
                </a:r>
                <a:r>
                  <a:rPr lang="en-US" i="1" dirty="0" smtClean="0"/>
                  <a:t>F</a:t>
                </a:r>
                <a:r>
                  <a:rPr lang="en-US" dirty="0" smtClean="0"/>
                  <a:t> using pairs of clean samples </a:t>
                </a:r>
                <a:r>
                  <a:rPr lang="en-US" i="1" dirty="0" smtClean="0"/>
                  <a:t>x</a:t>
                </a:r>
                <a:r>
                  <a:rPr lang="en-US" dirty="0" smtClean="0"/>
                  <a:t> and ground-truth labels </a:t>
                </a:r>
                <a:r>
                  <a:rPr lang="en-US" i="1" dirty="0" smtClean="0"/>
                  <a:t>y</a:t>
                </a:r>
              </a:p>
              <a:p>
                <a:pPr lvl="1"/>
                <a:r>
                  <a:rPr lang="en-US" dirty="0" smtClean="0"/>
                  <a:t>Evaluate the classifier </a:t>
                </a:r>
                <a:r>
                  <a:rPr lang="en-US" i="1" dirty="0" smtClean="0"/>
                  <a:t>F</a:t>
                </a:r>
                <a:r>
                  <a:rPr lang="en-US" dirty="0" smtClean="0"/>
                  <a:t> on unlabeled samples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𝑥</m:t>
                        </m:r>
                      </m:e>
                    </m:acc>
                  </m:oMath>
                </a14:m>
                <a:r>
                  <a:rPr lang="en-US" dirty="0" smtClean="0"/>
                  <a:t>, to obtain predictions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b="0" i="1" smtClean="0">
                        <a:latin typeface="Cambria Math" panose="02040503050406030204" pitchFamily="18" charset="0"/>
                      </a:rPr>
                      <m:t>=</m:t>
                    </m:r>
                    <m:acc>
                      <m:accPr>
                        <m:chr m:val="̃"/>
                        <m:ctrlPr>
                          <a:rPr lang="en-US" i="1">
                            <a:latin typeface="Cambria Math" panose="02040503050406030204" pitchFamily="18" charset="0"/>
                          </a:rPr>
                        </m:ctrlPr>
                      </m:accPr>
                      <m:e>
                        <m:r>
                          <a:rPr lang="en-US" b="0" i="1" smtClean="0">
                            <a:latin typeface="Cambria Math" panose="02040503050406030204" pitchFamily="18" charset="0"/>
                          </a:rPr>
                          <m:t>𝑦</m:t>
                        </m:r>
                      </m:e>
                    </m:acc>
                  </m:oMath>
                </a14:m>
                <a:r>
                  <a:rPr lang="en-US" dirty="0" smtClean="0"/>
                  <a:t> (referred to as pseudo-labels)</a:t>
                </a:r>
              </a:p>
              <a:p>
                <a:pPr lvl="1"/>
                <a:r>
                  <a:rPr lang="en-US" dirty="0" smtClean="0"/>
                  <a:t>Create adversarial examples </a:t>
                </a:r>
                <a14:m>
                  <m:oMath xmlns:m="http://schemas.openxmlformats.org/officeDocument/2006/math">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oMath>
                </a14:m>
                <a:r>
                  <a:rPr lang="en-US" dirty="0" smtClean="0"/>
                  <a:t>for the labeled samples, and </a:t>
                </a:r>
                <a14:m>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i="1">
                        <a:latin typeface="Cambria Math" panose="02040503050406030204" pitchFamily="18" charset="0"/>
                      </a:rPr>
                      <m:t>′</m:t>
                    </m:r>
                  </m:oMath>
                </a14:m>
                <a:r>
                  <a:rPr lang="en-US" dirty="0" smtClean="0"/>
                  <a:t> for unlabeled samples</a:t>
                </a:r>
              </a:p>
              <a:p>
                <a:pPr lvl="1">
                  <a:spcAft>
                    <a:spcPts val="600"/>
                  </a:spcAft>
                </a:pPr>
                <a:r>
                  <a:rPr lang="en-US" dirty="0" smtClean="0"/>
                  <a:t>Train a robust classifier </a:t>
                </a:r>
                <a:r>
                  <a:rPr lang="en-US" i="1" dirty="0" smtClean="0"/>
                  <a:t>G</a:t>
                </a:r>
                <a:r>
                  <a:rPr lang="en-US" dirty="0" smtClean="0"/>
                  <a:t> by minimizing a combined loss consisting of terms for the standard and robust accuracy on labeled and unlabeled samples:</a:t>
                </a:r>
              </a:p>
              <a:p>
                <a:pPr marL="404812" lvl="1" indent="0">
                  <a:spcAft>
                    <a:spcPts val="600"/>
                  </a:spcAft>
                  <a:buNone/>
                </a:pPr>
                <a14:m>
                  <m:oMathPara xmlns:m="http://schemas.openxmlformats.org/officeDocument/2006/math">
                    <m:oMathParaPr>
                      <m:jc m:val="left"/>
                    </m:oMathParaPr>
                    <m:oMath xmlns:m="http://schemas.openxmlformats.org/officeDocument/2006/math">
                      <m:r>
                        <m:rPr>
                          <m:sty m:val="p"/>
                        </m:rPr>
                        <a:rPr lang="el-GR" i="1" smtClean="0">
                          <a:latin typeface="Cambria Math" panose="02040503050406030204" pitchFamily="18" charset="0"/>
                          <a:ea typeface="Cambria Math" panose="02040503050406030204" pitchFamily="18" charset="0"/>
                        </a:rPr>
                        <m:t>α</m:t>
                      </m:r>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b="0" i="0" smtClean="0">
                              <a:latin typeface="Cambria Math" panose="02040503050406030204" pitchFamily="18" charset="0"/>
                              <a:ea typeface="Cambria Math" panose="02040503050406030204" pitchFamily="18" charset="0"/>
                            </a:rPr>
                            <m:t>std</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𝛽</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std</m:t>
                          </m:r>
                          <m:r>
                            <a:rPr lang="en-US">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un</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e>
                          </m:d>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𝛾</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b="0" i="0" smtClean="0">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r>
                        <m:rPr>
                          <m:nor/>
                        </m:rPr>
                        <a:rPr lang="en-US" b="0" i="0"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𝜆</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un</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acc>
                                <m:accPr>
                                  <m:chr m:val="̃"/>
                                  <m:ctrlPr>
                                    <a:rPr lang="en-US" i="1">
                                      <a:latin typeface="Cambria Math" panose="02040503050406030204" pitchFamily="18" charset="0"/>
                                    </a:rPr>
                                  </m:ctrlPr>
                                </m:accPr>
                                <m:e>
                                  <m:r>
                                    <a:rPr lang="en-US" i="1">
                                      <a:latin typeface="Cambria Math" panose="02040503050406030204" pitchFamily="18" charset="0"/>
                                    </a:rPr>
                                    <m:t>𝑥</m:t>
                                  </m:r>
                                </m:e>
                              </m:acc>
                              <m:r>
                                <a:rPr lang="en-US" b="0" i="1" smtClean="0">
                                  <a:latin typeface="Cambria Math" panose="02040503050406030204" pitchFamily="18" charset="0"/>
                                </a:rPr>
                                <m:t>′</m:t>
                              </m:r>
                            </m:e>
                          </m:d>
                          <m:r>
                            <a:rPr lang="en-US" i="1">
                              <a:latin typeface="Cambria Math" panose="02040503050406030204" pitchFamily="18" charset="0"/>
                              <a:ea typeface="Cambria Math" panose="02040503050406030204" pitchFamily="18" charset="0"/>
                            </a:rPr>
                            <m:t>,</m:t>
                          </m:r>
                          <m:acc>
                            <m:accPr>
                              <m:chr m:val="̃"/>
                              <m:ctrlPr>
                                <a:rPr lang="en-US" i="1">
                                  <a:latin typeface="Cambria Math" panose="02040503050406030204" pitchFamily="18" charset="0"/>
                                </a:rPr>
                              </m:ctrlPr>
                            </m:accPr>
                            <m:e>
                              <m:r>
                                <a:rPr lang="en-US" i="1">
                                  <a:latin typeface="Cambria Math" panose="02040503050406030204" pitchFamily="18" charset="0"/>
                                </a:rPr>
                                <m:t>𝑦</m:t>
                              </m:r>
                            </m:e>
                          </m:acc>
                        </m:e>
                      </m:d>
                    </m:oMath>
                  </m:oMathPara>
                </a14:m>
                <a:endParaRPr lang="en-US" dirty="0" smtClean="0"/>
              </a:p>
              <a:p>
                <a:r>
                  <a:rPr lang="en-US" dirty="0" smtClean="0"/>
                  <a:t>The addition of unlabeled samples improves </a:t>
                </a:r>
                <a:r>
                  <a:rPr lang="en-US" dirty="0"/>
                  <a:t>the </a:t>
                </a:r>
                <a:r>
                  <a:rPr lang="en-US" dirty="0" smtClean="0"/>
                  <a:t>trade-off in </a:t>
                </a:r>
                <a:r>
                  <a:rPr lang="en-US" dirty="0"/>
                  <a:t>comparison to other defense </a:t>
                </a:r>
                <a:r>
                  <a:rPr lang="en-US" dirty="0" smtClean="0"/>
                  <a:t>methods, i.e., increases the robust accuracy and also improves the standard accuracy</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9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p:txBody>
      </p:sp>
    </p:spTree>
    <p:extLst>
      <p:ext uri="{BB962C8B-B14F-4D97-AF65-F5344CB8AC3E}">
        <p14:creationId xmlns:p14="http://schemas.microsoft.com/office/powerpoint/2010/main" val="881092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Training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2587485"/>
              </a:xfrm>
            </p:spPr>
            <p:txBody>
              <a:bodyPr/>
              <a:lstStyle/>
              <a:p>
                <a:r>
                  <a:rPr lang="en-US" dirty="0" smtClean="0"/>
                  <a:t>Raghunathan (cont’d)</a:t>
                </a:r>
              </a:p>
              <a:p>
                <a:r>
                  <a:rPr lang="en-US" dirty="0" smtClean="0"/>
                  <a:t>Performance on CIFAR-10 against wide ResNet28 model under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smtClean="0"/>
                  <a:t> perturbations of size </a:t>
                </a:r>
                <a14:m>
                  <m:oMath xmlns:m="http://schemas.openxmlformats.org/officeDocument/2006/math">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=8/255</m:t>
                    </m:r>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2587485"/>
              </a:xfrm>
              <a:blipFill>
                <a:blip r:embed="rId3"/>
                <a:stretch>
                  <a:fillRect l="-699" t="-1651" r="-63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Adversarial Training</a:t>
            </a:r>
          </a:p>
          <a:p>
            <a:endParaRPr lang="en-US" dirty="0"/>
          </a:p>
          <a:p>
            <a:endParaRPr lang="en-US" dirty="0"/>
          </a:p>
        </p:txBody>
      </p:sp>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52897"/>
          <a:stretch/>
        </p:blipFill>
        <p:spPr>
          <a:xfrm>
            <a:off x="4813176" y="3238128"/>
            <a:ext cx="5164343" cy="3930289"/>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276674" y="3170923"/>
                <a:ext cx="4419921" cy="4243669"/>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Comparison between supervised and semi-supervised (labeled and unlabeled data) methods are presented</a:t>
                </a:r>
              </a:p>
              <a:p>
                <a:pPr lvl="1"/>
                <a:r>
                  <a:rPr lang="en-US" dirty="0" smtClean="0"/>
                  <a:t>PGD attack is used for generating adversarial samples</a:t>
                </a:r>
              </a:p>
              <a:p>
                <a:pPr lvl="1"/>
                <a:r>
                  <a:rPr lang="en-US" dirty="0" smtClean="0"/>
                  <a:t>RST improved both the robust and standard accuracy</a:t>
                </a:r>
              </a:p>
              <a:p>
                <a:pPr lvl="2"/>
                <a:r>
                  <a:rPr lang="en-US" dirty="0"/>
                  <a:t>The authors used 50K labeled images and 500K unlabeled images</a:t>
                </a:r>
              </a:p>
              <a:p>
                <a:pPr lvl="2"/>
                <a:r>
                  <a:rPr lang="en-US" dirty="0" smtClean="0"/>
                  <a:t>Two different versions of the robust loss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rob</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lab</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𝑦</m:t>
                        </m:r>
                      </m:e>
                    </m:d>
                  </m:oMath>
                </a14:m>
                <a:r>
                  <a:rPr lang="en-US" dirty="0" smtClean="0"/>
                  <a:t> were implemented: PG-AT (projected gradient AT) and TRADES</a:t>
                </a:r>
              </a:p>
              <a:p>
                <a:pPr lvl="1"/>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4" y="3170923"/>
                <a:ext cx="4419921" cy="4243669"/>
              </a:xfrm>
              <a:prstGeom prst="rect">
                <a:avLst/>
              </a:prstGeom>
              <a:blipFill>
                <a:blip r:embed="rId6"/>
                <a:stretch>
                  <a:fillRect t="-718" r="-552"/>
                </a:stretch>
              </a:blipFill>
            </p:spPr>
            <p:txBody>
              <a:bodyPr/>
              <a:lstStyle/>
              <a:p>
                <a:r>
                  <a:rPr lang="en-US">
                    <a:noFill/>
                  </a:rPr>
                  <a:t> </a:t>
                </a:r>
              </a:p>
            </p:txBody>
          </p:sp>
        </mc:Fallback>
      </mc:AlternateContent>
    </p:spTree>
    <p:extLst>
      <p:ext uri="{BB962C8B-B14F-4D97-AF65-F5344CB8AC3E}">
        <p14:creationId xmlns:p14="http://schemas.microsoft.com/office/powerpoint/2010/main" val="1924390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Regularization Methods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In ML, </a:t>
                </a:r>
                <a:r>
                  <a:rPr lang="en-US" b="1" i="1" dirty="0" smtClean="0">
                    <a:solidFill>
                      <a:srgbClr val="0070C0"/>
                    </a:solidFill>
                  </a:rPr>
                  <a:t>regularization</a:t>
                </a:r>
                <a:r>
                  <a:rPr lang="en-US" dirty="0" smtClean="0"/>
                  <a:t> is applied during training to control the complexity of the model </a:t>
                </a:r>
              </a:p>
              <a:p>
                <a:pPr lvl="1"/>
                <a:r>
                  <a:rPr lang="en-US" dirty="0" smtClean="0"/>
                  <a:t>E.g.,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a:solidFill>
                              <a:srgbClr val="FF0000"/>
                            </a:solidFill>
                            <a:latin typeface="Cambria Math" panose="02040503050406030204" pitchFamily="18" charset="0"/>
                          </a:rPr>
                          <m:t>ℓ</m:t>
                        </m:r>
                      </m:e>
                      <m:sub>
                        <m:r>
                          <a:rPr lang="en-US" b="0" i="1">
                            <a:solidFill>
                              <a:srgbClr val="FF0000"/>
                            </a:solidFill>
                            <a:latin typeface="Cambria Math" panose="02040503050406030204" pitchFamily="18" charset="0"/>
                          </a:rPr>
                          <m:t>2</m:t>
                        </m:r>
                      </m:sub>
                    </m:sSub>
                  </m:oMath>
                </a14:m>
                <a:r>
                  <a:rPr lang="en-US" b="1" i="1" dirty="0">
                    <a:solidFill>
                      <a:srgbClr val="0070C0"/>
                    </a:solidFill>
                  </a:rPr>
                  <a:t> </a:t>
                </a:r>
                <a:r>
                  <a:rPr lang="en-US" sz="2000" dirty="0"/>
                  <a:t>or</a:t>
                </a:r>
                <a:r>
                  <a:rPr lang="en-US" b="1" i="1" dirty="0" smtClean="0">
                    <a:solidFill>
                      <a:srgbClr val="0070C0"/>
                    </a:solidFill>
                  </a:rPr>
                  <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a:solidFill>
                              <a:srgbClr val="FF0000"/>
                            </a:solidFill>
                            <a:latin typeface="Cambria Math" panose="02040503050406030204" pitchFamily="18" charset="0"/>
                          </a:rPr>
                          <m:t>ℓ</m:t>
                        </m:r>
                      </m:e>
                      <m:sub>
                        <m:r>
                          <a:rPr lang="en-US" b="0" i="1" smtClean="0">
                            <a:solidFill>
                              <a:srgbClr val="FF0000"/>
                            </a:solidFill>
                            <a:latin typeface="Cambria Math" panose="02040503050406030204" pitchFamily="18" charset="0"/>
                          </a:rPr>
                          <m:t>1</m:t>
                        </m:r>
                      </m:sub>
                    </m:sSub>
                  </m:oMath>
                </a14:m>
                <a:r>
                  <a:rPr lang="en-US" b="1" i="1" dirty="0" smtClean="0">
                    <a:solidFill>
                      <a:srgbClr val="0070C0"/>
                    </a:solidFill>
                  </a:rPr>
                  <a:t> </a:t>
                </a:r>
                <a:r>
                  <a:rPr lang="en-US" dirty="0">
                    <a:solidFill>
                      <a:srgbClr val="FF0000"/>
                    </a:solidFill>
                  </a:rPr>
                  <a:t>weight decay </a:t>
                </a:r>
                <a:r>
                  <a:rPr lang="en-US" dirty="0" smtClean="0"/>
                  <a:t>regularization terms can be added to the loss function to penalize large values of the model parameters </a:t>
                </a:r>
                <a14:m>
                  <m:oMath xmlns:m="http://schemas.openxmlformats.org/officeDocument/2006/math">
                    <m:r>
                      <a:rPr lang="el-GR" i="1">
                        <a:latin typeface="Cambria Math" charset="0"/>
                      </a:rPr>
                      <m:t>𝜃</m:t>
                    </m:r>
                  </m:oMath>
                </a14:m>
                <a:endParaRPr lang="en-US" dirty="0" smtClean="0"/>
              </a:p>
              <a:p>
                <a:pPr lvl="1"/>
                <a:r>
                  <a:rPr lang="en-US" dirty="0" smtClean="0"/>
                  <a:t>Other </a:t>
                </a:r>
                <a:r>
                  <a:rPr lang="en-US" b="1" i="1" dirty="0" smtClean="0">
                    <a:solidFill>
                      <a:srgbClr val="0070C0"/>
                    </a:solidFill>
                  </a:rPr>
                  <a:t>explicit</a:t>
                </a:r>
                <a:r>
                  <a:rPr lang="en-US" dirty="0" smtClean="0">
                    <a:solidFill>
                      <a:srgbClr val="FF0000"/>
                    </a:solidFill>
                  </a:rPr>
                  <a:t> </a:t>
                </a:r>
                <a:r>
                  <a:rPr lang="en-US" dirty="0" smtClean="0"/>
                  <a:t>forms of regularization in NNs are: </a:t>
                </a:r>
                <a:r>
                  <a:rPr lang="en-US" dirty="0" smtClean="0">
                    <a:solidFill>
                      <a:srgbClr val="FF0000"/>
                    </a:solidFill>
                  </a:rPr>
                  <a:t>dropout</a:t>
                </a:r>
                <a:r>
                  <a:rPr lang="en-US" dirty="0" smtClean="0"/>
                  <a:t> and </a:t>
                </a:r>
                <a:r>
                  <a:rPr lang="en-US" dirty="0" smtClean="0">
                    <a:solidFill>
                      <a:srgbClr val="FF0000"/>
                    </a:solidFill>
                  </a:rPr>
                  <a:t>early stopping</a:t>
                </a:r>
              </a:p>
              <a:p>
                <a:pPr lvl="1"/>
                <a:r>
                  <a:rPr lang="en-US" b="1" i="1" dirty="0">
                    <a:solidFill>
                      <a:srgbClr val="0070C0"/>
                    </a:solidFill>
                  </a:rPr>
                  <a:t>Implicit </a:t>
                </a:r>
                <a:r>
                  <a:rPr lang="en-US" dirty="0" smtClean="0"/>
                  <a:t>regularization is also achieved by </a:t>
                </a:r>
                <a:r>
                  <a:rPr lang="en-US" dirty="0" smtClean="0">
                    <a:solidFill>
                      <a:srgbClr val="FF0000"/>
                    </a:solidFill>
                  </a:rPr>
                  <a:t>batch normalization</a:t>
                </a:r>
              </a:p>
              <a:p>
                <a:r>
                  <a:rPr lang="en-US" dirty="0" smtClean="0"/>
                  <a:t>Regularization prevents overfitting, and therefore improves </a:t>
                </a:r>
                <a:r>
                  <a:rPr lang="en-US" b="1" i="1" dirty="0" smtClean="0">
                    <a:solidFill>
                      <a:srgbClr val="0070C0"/>
                    </a:solidFill>
                  </a:rPr>
                  <a:t>generalization</a:t>
                </a:r>
              </a:p>
              <a:p>
                <a:r>
                  <a:rPr lang="en-US" dirty="0" smtClean="0"/>
                  <a:t>Several studies applied regularization to improve the robustness to adversarial examples</a:t>
                </a:r>
              </a:p>
              <a:p>
                <a:pPr lvl="1"/>
                <a:r>
                  <a:rPr lang="en-US" dirty="0" smtClean="0"/>
                  <a:t>The motivation is that a regularized model with small magnitudes of the model parameters </a:t>
                </a:r>
                <a14:m>
                  <m:oMath xmlns:m="http://schemas.openxmlformats.org/officeDocument/2006/math">
                    <m:r>
                      <a:rPr lang="el-GR" i="1">
                        <a:latin typeface="Cambria Math" charset="0"/>
                      </a:rPr>
                      <m:t>𝜃</m:t>
                    </m:r>
                  </m:oMath>
                </a14:m>
                <a:r>
                  <a:rPr lang="en-US" dirty="0" smtClean="0"/>
                  <a:t> would produce smaller outputs to adversarially perturbed inputs</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t>
            </a:r>
            <a:r>
              <a:rPr lang="en-US" dirty="0" smtClean="0"/>
              <a:t>Regularization Methods</a:t>
            </a:r>
            <a:endParaRPr lang="en-US" dirty="0"/>
          </a:p>
          <a:p>
            <a:endParaRPr lang="en-US" dirty="0"/>
          </a:p>
        </p:txBody>
      </p:sp>
    </p:spTree>
    <p:extLst>
      <p:ext uri="{BB962C8B-B14F-4D97-AF65-F5344CB8AC3E}">
        <p14:creationId xmlns:p14="http://schemas.microsoft.com/office/powerpoint/2010/main" val="33162258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p:sp>
        <p:nvSpPr>
          <p:cNvPr id="3" name="Content Placeholder 2"/>
          <p:cNvSpPr>
            <a:spLocks noGrp="1"/>
          </p:cNvSpPr>
          <p:nvPr>
            <p:ph idx="1"/>
          </p:nvPr>
        </p:nvSpPr>
        <p:spPr/>
        <p:txBody>
          <a:bodyPr/>
          <a:lstStyle/>
          <a:p>
            <a:r>
              <a:rPr lang="en-US" dirty="0" err="1" smtClean="0">
                <a:hlinkClick r:id="rId2"/>
              </a:rPr>
              <a:t>Gu</a:t>
            </a:r>
            <a:r>
              <a:rPr lang="en-US" dirty="0" smtClean="0">
                <a:hlinkClick r:id="rId2"/>
              </a:rPr>
              <a:t> (2014) Towards </a:t>
            </a:r>
            <a:r>
              <a:rPr lang="en-US" dirty="0">
                <a:hlinkClick r:id="rId2"/>
              </a:rPr>
              <a:t>deep neural network </a:t>
            </a:r>
            <a:r>
              <a:rPr lang="en-US" dirty="0" smtClean="0">
                <a:hlinkClick r:id="rId2"/>
              </a:rPr>
              <a:t>architectures robust </a:t>
            </a:r>
            <a:r>
              <a:rPr lang="en-US" dirty="0">
                <a:hlinkClick r:id="rId2"/>
              </a:rPr>
              <a:t>to adversarial </a:t>
            </a:r>
            <a:r>
              <a:rPr lang="en-US" dirty="0" smtClean="0">
                <a:hlinkClick r:id="rId2"/>
              </a:rPr>
              <a:t>examples </a:t>
            </a:r>
            <a:endParaRPr lang="en-US" dirty="0" smtClean="0"/>
          </a:p>
          <a:p>
            <a:r>
              <a:rPr lang="en-US" dirty="0" smtClean="0"/>
              <a:t>This approach called </a:t>
            </a:r>
            <a:r>
              <a:rPr lang="en-US" b="1" i="1" dirty="0" smtClean="0">
                <a:solidFill>
                  <a:srgbClr val="0070C0"/>
                </a:solidFill>
              </a:rPr>
              <a:t>Deep Contractive Network </a:t>
            </a:r>
            <a:r>
              <a:rPr lang="en-US" dirty="0" smtClean="0"/>
              <a:t>employed a modified backpropagation method, that applies a </a:t>
            </a:r>
            <a:r>
              <a:rPr lang="en-US" dirty="0" smtClean="0">
                <a:solidFill>
                  <a:srgbClr val="FF0000"/>
                </a:solidFill>
              </a:rPr>
              <a:t>penalty to the gradients </a:t>
            </a:r>
            <a:r>
              <a:rPr lang="en-US" dirty="0" smtClean="0"/>
              <a:t>of the loss at each layer </a:t>
            </a:r>
          </a:p>
          <a:p>
            <a:pPr lvl="1"/>
            <a:r>
              <a:rPr lang="en-US" dirty="0" smtClean="0"/>
              <a:t>This reduction of the gradients also reduces the sensitivity of the model to input perturbations</a:t>
            </a:r>
          </a:p>
          <a:p>
            <a:pPr lvl="1"/>
            <a:r>
              <a:rPr lang="en-US" dirty="0" smtClean="0"/>
              <a:t>Therefore, the smoothed classifier also achieves flatness around the training data points</a:t>
            </a:r>
          </a:p>
          <a:p>
            <a:pPr lvl="1"/>
            <a:r>
              <a:rPr lang="en-US" dirty="0" smtClean="0"/>
              <a:t>Because of that, it is less likely that the classifier will output different predictions on perturbed data samples</a:t>
            </a:r>
            <a:endParaRPr lang="en-US" dirty="0"/>
          </a:p>
        </p:txBody>
      </p:sp>
      <p:sp>
        <p:nvSpPr>
          <p:cNvPr id="4" name="Content Placeholder 3"/>
          <p:cNvSpPr>
            <a:spLocks noGrp="1"/>
          </p:cNvSpPr>
          <p:nvPr>
            <p:ph idx="10"/>
          </p:nvPr>
        </p:nvSpPr>
        <p:spPr/>
        <p:txBody>
          <a:bodyPr/>
          <a:lstStyle/>
          <a:p>
            <a:r>
              <a:rPr lang="en-US" dirty="0"/>
              <a:t>Robust Optimization – Regularization Methods</a:t>
            </a:r>
          </a:p>
          <a:p>
            <a:endParaRPr lang="en-US" dirty="0"/>
          </a:p>
          <a:p>
            <a:endParaRPr lang="en-US" dirty="0"/>
          </a:p>
        </p:txBody>
      </p:sp>
    </p:spTree>
    <p:extLst>
      <p:ext uri="{BB962C8B-B14F-4D97-AF65-F5344CB8AC3E}">
        <p14:creationId xmlns:p14="http://schemas.microsoft.com/office/powerpoint/2010/main" val="3627725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467805"/>
              </a:xfrm>
            </p:spPr>
            <p:txBody>
              <a:bodyPr>
                <a:normAutofit/>
              </a:bodyPr>
              <a:lstStyle/>
              <a:p>
                <a:r>
                  <a:rPr lang="en-US" dirty="0" smtClean="0">
                    <a:hlinkClick r:id="rId3"/>
                  </a:rPr>
                  <a:t>Cisse</a:t>
                </a:r>
                <a:r>
                  <a:rPr lang="en-US" dirty="0">
                    <a:hlinkClick r:id="rId3"/>
                  </a:rPr>
                  <a:t> (2017) </a:t>
                </a:r>
                <a:r>
                  <a:rPr lang="en-US" dirty="0" err="1">
                    <a:hlinkClick r:id="rId3"/>
                  </a:rPr>
                  <a:t>Parseval</a:t>
                </a:r>
                <a:r>
                  <a:rPr lang="en-US" dirty="0">
                    <a:hlinkClick r:id="rId3"/>
                  </a:rPr>
                  <a:t> Networks: Improving Robustness to Adversarial </a:t>
                </a:r>
                <a:r>
                  <a:rPr lang="en-US" dirty="0" smtClean="0">
                    <a:hlinkClick r:id="rId3"/>
                  </a:rPr>
                  <a:t>Examples</a:t>
                </a:r>
                <a:endParaRPr lang="en-US" dirty="0" smtClean="0"/>
              </a:p>
              <a:p>
                <a:r>
                  <a:rPr lang="en-US" b="1" i="1" dirty="0" err="1" smtClean="0">
                    <a:solidFill>
                      <a:srgbClr val="0070C0"/>
                    </a:solidFill>
                  </a:rPr>
                  <a:t>Parseval</a:t>
                </a:r>
                <a:r>
                  <a:rPr lang="en-US" b="1" i="1" dirty="0" smtClean="0">
                    <a:solidFill>
                      <a:srgbClr val="0070C0"/>
                    </a:solidFill>
                  </a:rPr>
                  <a:t> Networks </a:t>
                </a:r>
                <a:r>
                  <a:rPr lang="en-US" dirty="0" smtClean="0"/>
                  <a:t>is a defense that adds regularization terms to each layer during training to reduce the sensitivity to small perturbations</a:t>
                </a:r>
              </a:p>
              <a:p>
                <a:pPr lvl="1"/>
                <a:r>
                  <a:rPr lang="en-US" dirty="0" smtClean="0"/>
                  <a:t>This is achieved by </a:t>
                </a:r>
                <a:r>
                  <a:rPr lang="en-US" dirty="0" smtClean="0">
                    <a:solidFill>
                      <a:srgbClr val="FF0000"/>
                    </a:solidFill>
                  </a:rPr>
                  <a:t>constraining the Lipschitz constant</a:t>
                </a:r>
                <a:r>
                  <a:rPr lang="en-US" dirty="0" smtClean="0"/>
                  <a:t> between any two layers in NNs</a:t>
                </a:r>
              </a:p>
              <a:p>
                <a:pPr>
                  <a:spcAft>
                    <a:spcPts val="600"/>
                  </a:spcAft>
                </a:pPr>
                <a:r>
                  <a:rPr lang="en-US" dirty="0" smtClean="0"/>
                  <a:t>Recall that for a function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oMath>
                </a14:m>
                <a:r>
                  <a:rPr lang="en-US" dirty="0" smtClean="0"/>
                  <a:t>, if a </a:t>
                </a:r>
                <a:r>
                  <a:rPr lang="en-US" dirty="0"/>
                  <a:t>constant </a:t>
                </a:r>
                <a14:m>
                  <m:oMath xmlns:m="http://schemas.openxmlformats.org/officeDocument/2006/math">
                    <m:r>
                      <a:rPr lang="en-US" i="1">
                        <a:latin typeface="Cambria Math" panose="02040503050406030204" pitchFamily="18" charset="0"/>
                        <a:ea typeface="Cambria Math" panose="02040503050406030204" pitchFamily="18" charset="0"/>
                      </a:rPr>
                      <m:t>𝜌</m:t>
                    </m:r>
                    <m:r>
                      <a:rPr lang="en-US" i="1">
                        <a:latin typeface="Cambria Math" panose="02040503050406030204" pitchFamily="18" charset="0"/>
                        <a:ea typeface="Cambria Math" panose="02040503050406030204" pitchFamily="18" charset="0"/>
                      </a:rPr>
                      <m:t>&gt;0</m:t>
                    </m:r>
                  </m:oMath>
                </a14:m>
                <a:r>
                  <a:rPr lang="en-US" i="1" dirty="0"/>
                  <a:t> </a:t>
                </a:r>
                <a:r>
                  <a:rPr lang="en-US" dirty="0" smtClean="0"/>
                  <a:t>exists such that for all</a:t>
                </a:r>
                <a:r>
                  <a:rPr lang="en-US" i="1" dirty="0" smtClean="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oMath>
                </a14:m>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oMath>
                </a14:m>
                <a:endParaRPr lang="en-US" dirty="0" smtClean="0"/>
              </a:p>
              <a:p>
                <a:pPr marL="741362" lvl="2" indent="0">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e>
                          </m:d>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e>
                      </m:d>
                      <m:r>
                        <a:rPr lang="en-US" b="1" i="1">
                          <a:latin typeface="Cambria Math" panose="02040503050406030204" pitchFamily="18" charset="0"/>
                          <a:ea typeface="Cambria Math" panose="02040503050406030204" pitchFamily="18" charset="0"/>
                        </a:rPr>
                        <m:t>≤</m:t>
                      </m:r>
                      <m:r>
                        <a:rPr lang="en-US" b="1" i="1">
                          <a:latin typeface="Cambria Math" panose="02040503050406030204" pitchFamily="18" charset="0"/>
                          <a:ea typeface="Cambria Math" panose="02040503050406030204" pitchFamily="18" charset="0"/>
                        </a:rPr>
                        <m:t>𝜌</m:t>
                      </m:r>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oMath>
                  </m:oMathPara>
                </a14:m>
                <a:endParaRPr lang="en-US" dirty="0"/>
              </a:p>
              <a:p>
                <a:pPr lvl="1"/>
                <a:r>
                  <a:rPr lang="en-US" dirty="0" smtClean="0"/>
                  <a:t> the function is a </a:t>
                </a:r>
                <a:r>
                  <a:rPr lang="en-US" b="1" i="1" dirty="0">
                    <a:solidFill>
                      <a:srgbClr val="0070C0"/>
                    </a:solidFill>
                  </a:rPr>
                  <a:t>Lipschitz continuous </a:t>
                </a:r>
                <a:r>
                  <a:rPr lang="en-US" b="1" i="1" dirty="0" smtClean="0">
                    <a:solidFill>
                      <a:srgbClr val="0070C0"/>
                    </a:solidFill>
                  </a:rPr>
                  <a:t>function</a:t>
                </a:r>
                <a:endParaRPr lang="en-US" dirty="0" smtClean="0"/>
              </a:p>
              <a:p>
                <a:pPr lvl="1"/>
                <a14:m>
                  <m:oMath xmlns:m="http://schemas.openxmlformats.org/officeDocument/2006/math">
                    <m:r>
                      <a:rPr lang="en-US" i="1">
                        <a:latin typeface="Cambria Math" panose="02040503050406030204" pitchFamily="18" charset="0"/>
                        <a:ea typeface="Cambria Math" panose="02040503050406030204" pitchFamily="18" charset="0"/>
                      </a:rPr>
                      <m:t>𝜌</m:t>
                    </m:r>
                  </m:oMath>
                </a14:m>
                <a:r>
                  <a:rPr lang="en-US" dirty="0" smtClean="0"/>
                  <a:t> is the Lipschitz constant of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oMath>
                </a14:m>
                <a:r>
                  <a:rPr lang="en-US" dirty="0" smtClean="0"/>
                  <a:t>, meaning that the change between any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e>
                    </m:d>
                    <m:r>
                      <a:rPr lang="en-US" b="1" i="1" smtClean="0">
                        <a:latin typeface="Cambria Math" panose="02040503050406030204" pitchFamily="18" charset="0"/>
                        <a:ea typeface="Cambria Math" panose="02040503050406030204" pitchFamily="18" charset="0"/>
                      </a:rPr>
                      <m:t> </m:t>
                    </m:r>
                  </m:oMath>
                </a14:m>
                <a:r>
                  <a:rPr lang="en-US" dirty="0" smtClean="0"/>
                  <a:t>and </a:t>
                </a:r>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b="1"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2</m:t>
                            </m:r>
                          </m:sub>
                        </m:sSub>
                      </m:e>
                    </m:d>
                  </m:oMath>
                </a14:m>
                <a:r>
                  <a:rPr lang="en-US" dirty="0" smtClean="0"/>
                  <a:t> is constrained by </a:t>
                </a:r>
                <a14:m>
                  <m:oMath xmlns:m="http://schemas.openxmlformats.org/officeDocument/2006/math">
                    <m:r>
                      <a:rPr lang="en-US" i="1">
                        <a:latin typeface="Cambria Math" panose="02040503050406030204" pitchFamily="18" charset="0"/>
                        <a:ea typeface="Cambria Math" panose="02040503050406030204" pitchFamily="18" charset="0"/>
                      </a:rPr>
                      <m:t>𝜌</m:t>
                    </m:r>
                  </m:oMath>
                </a14:m>
                <a:endParaRPr lang="en-US" dirty="0"/>
              </a:p>
              <a:p>
                <a:r>
                  <a:rPr lang="en-US" dirty="0" smtClean="0"/>
                  <a:t>For a multi-layer NN </a:t>
                </a:r>
                <a14:m>
                  <m:oMath xmlns:m="http://schemas.openxmlformats.org/officeDocument/2006/math">
                    <m:r>
                      <a:rPr lang="en-US" i="1" dirty="0" smtClean="0">
                        <a:latin typeface="Cambria Math" panose="02040503050406030204" pitchFamily="18" charset="0"/>
                      </a:rPr>
                      <m:t>𝐹</m:t>
                    </m:r>
                  </m:oMath>
                </a14:m>
                <a:r>
                  <a:rPr lang="en-US" dirty="0" smtClean="0"/>
                  <a:t>, consider a </a:t>
                </a:r>
                <a:r>
                  <a:rPr lang="en-US" dirty="0"/>
                  <a:t>layer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oMath>
                </a14:m>
                <a:r>
                  <a:rPr lang="en-US" dirty="0" smtClean="0"/>
                  <a:t> with training parameters </a:t>
                </a:r>
                <a14:m>
                  <m:oMath xmlns:m="http://schemas.openxmlformats.org/officeDocument/2006/math">
                    <m:sSub>
                      <m:sSubPr>
                        <m:ctrlPr>
                          <a:rPr lang="en-US"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oMath>
                </a14:m>
                <a:endParaRPr lang="en-US" dirty="0" smtClean="0"/>
              </a:p>
              <a:p>
                <a:pPr lvl="1">
                  <a:spcAft>
                    <a:spcPts val="600"/>
                  </a:spcAft>
                </a:pPr>
                <a:r>
                  <a:rPr lang="en-US" dirty="0" smtClean="0"/>
                  <a:t>Constraining </a:t>
                </a:r>
                <a:r>
                  <a:rPr lang="en-US" dirty="0"/>
                  <a:t>the </a:t>
                </a:r>
                <a:r>
                  <a:rPr lang="en-US" dirty="0" smtClean="0"/>
                  <a:t>output of the layer</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 </m:t>
                        </m:r>
                        <m:r>
                          <a:rPr lang="en-US" b="0" i="1" dirty="0" smtClean="0">
                            <a:latin typeface="Cambria Math" panose="02040503050406030204" pitchFamily="18" charset="0"/>
                          </a:rPr>
                          <m:t>𝑓</m:t>
                        </m:r>
                      </m:e>
                      <m:sub>
                        <m:r>
                          <a:rPr lang="en-US" i="1" dirty="0">
                            <a:latin typeface="Cambria Math" panose="02040503050406030204" pitchFamily="18" charset="0"/>
                          </a:rPr>
                          <m:t>𝑘</m:t>
                        </m:r>
                      </m:sub>
                    </m:sSub>
                  </m:oMath>
                </a14:m>
                <a:r>
                  <a:rPr lang="en-US" dirty="0" smtClean="0"/>
                  <a:t> for a clean input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𝑥</m:t>
                        </m:r>
                      </m:e>
                      <m:sub>
                        <m:r>
                          <a:rPr lang="en-US" i="1">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a14:m>
                <a:r>
                  <a:rPr lang="en-US" i="1" dirty="0" smtClean="0"/>
                  <a:t> </a:t>
                </a:r>
                <a:r>
                  <a:rPr lang="en-US" dirty="0" smtClean="0"/>
                  <a:t>and a corresponding adversarial input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oMath>
                </a14:m>
                <a:r>
                  <a:rPr lang="en-US" dirty="0" smtClean="0"/>
                  <a:t> is equivalent to:</a:t>
                </a:r>
                <a:endParaRPr lang="en-US" dirty="0"/>
              </a:p>
              <a:p>
                <a:pPr marL="404812" lvl="1" indent="0">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1"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r>
                            <a:rPr lang="en-US" b="1" i="1">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e>
                      </m:d>
                      <m:r>
                        <a:rPr lang="en-US" b="1" i="1">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𝑘</m:t>
                          </m:r>
                        </m:sub>
                      </m:sSub>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e>
                      </m:d>
                    </m:oMath>
                  </m:oMathPara>
                </a14:m>
                <a:endParaRPr lang="en-US" dirty="0" smtClean="0"/>
              </a:p>
              <a:p>
                <a:pPr marL="403225" lvl="1" indent="225425">
                  <a:buNone/>
                </a:pPr>
                <a:r>
                  <a:rPr lang="en-US" dirty="0" smtClean="0"/>
                  <a:t>i.e.,</a:t>
                </a:r>
              </a:p>
              <a:p>
                <a:pPr marL="403225" lvl="1" indent="225425">
                  <a:buNone/>
                </a:pPr>
                <a14:m>
                  <m:oMathPara xmlns:m="http://schemas.openxmlformats.org/officeDocument/2006/math">
                    <m:oMathParaPr>
                      <m:jc m:val="centerGroup"/>
                    </m:oMathParaPr>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r>
                            <a:rPr lang="en-US" b="1" i="1">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𝑓</m:t>
                              </m:r>
                            </m:e>
                            <m:sub>
                              <m:r>
                                <a:rPr lang="en-US" i="1" dirty="0">
                                  <a:latin typeface="Cambria Math" panose="02040503050406030204" pitchFamily="18" charset="0"/>
                                </a:rPr>
                                <m:t>𝑘</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𝜃</m:t>
                                  </m:r>
                                </m:e>
                                <m:sub>
                                  <m:r>
                                    <a:rPr lang="en-US" i="1" dirty="0">
                                      <a:latin typeface="Cambria Math" panose="02040503050406030204" pitchFamily="18" charset="0"/>
                                    </a:rPr>
                                    <m:t>𝑘</m:t>
                                  </m:r>
                                </m:sub>
                              </m:sSub>
                            </m:e>
                          </m:d>
                        </m:e>
                      </m:d>
                      <m:r>
                        <a:rPr lang="en-US" b="1"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oMath>
                  </m:oMathPara>
                </a14:m>
                <a:endParaRPr lang="en-US" dirty="0" smtClean="0"/>
              </a:p>
              <a:p>
                <a:pPr marL="688975" lvl="1" indent="-285750">
                  <a:spcBef>
                    <a:spcPts val="600"/>
                  </a:spcBef>
                </a:pP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oMath>
                </a14:m>
                <a:r>
                  <a:rPr lang="en-US" dirty="0" smtClean="0"/>
                  <a:t> is the </a:t>
                </a:r>
                <a:r>
                  <a:rPr lang="en-US" dirty="0" smtClean="0">
                    <a:solidFill>
                      <a:srgbClr val="FF0000"/>
                    </a:solidFill>
                  </a:rPr>
                  <a:t>Lipschitz constant of the layer </a:t>
                </a:r>
                <a14:m>
                  <m:oMath xmlns:m="http://schemas.openxmlformats.org/officeDocument/2006/math">
                    <m:sSub>
                      <m:sSubPr>
                        <m:ctrlPr>
                          <a:rPr lang="en-US" i="1" dirty="0">
                            <a:solidFill>
                              <a:srgbClr val="FF0000"/>
                            </a:solidFill>
                            <a:latin typeface="Cambria Math" panose="02040503050406030204" pitchFamily="18" charset="0"/>
                          </a:rPr>
                        </m:ctrlPr>
                      </m:sSubPr>
                      <m:e>
                        <m:r>
                          <a:rPr lang="en-US" b="0" i="1" dirty="0" smtClean="0">
                            <a:solidFill>
                              <a:srgbClr val="FF0000"/>
                            </a:solidFill>
                            <a:latin typeface="Cambria Math" panose="02040503050406030204" pitchFamily="18" charset="0"/>
                          </a:rPr>
                          <m:t>𝑓</m:t>
                        </m:r>
                      </m:e>
                      <m:sub>
                        <m:r>
                          <a:rPr lang="en-US" i="1" dirty="0">
                            <a:solidFill>
                              <a:srgbClr val="FF0000"/>
                            </a:solidFill>
                            <a:latin typeface="Cambria Math" panose="02040503050406030204" pitchFamily="18" charset="0"/>
                          </a:rPr>
                          <m:t>𝑘</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467805"/>
              </a:xfrm>
              <a:blipFill>
                <a:blip r:embed="rId4"/>
                <a:stretch>
                  <a:fillRect l="-699" t="-780" r="-509"/>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Regularization Methods</a:t>
            </a:r>
          </a:p>
          <a:p>
            <a:endParaRPr lang="en-US" dirty="0"/>
          </a:p>
          <a:p>
            <a:endParaRPr lang="en-US" dirty="0"/>
          </a:p>
        </p:txBody>
      </p:sp>
    </p:spTree>
    <p:extLst>
      <p:ext uri="{BB962C8B-B14F-4D97-AF65-F5344CB8AC3E}">
        <p14:creationId xmlns:p14="http://schemas.microsoft.com/office/powerpoint/2010/main" val="1618550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Regularization Methods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Similarly, the </a:t>
                </a:r>
                <a:r>
                  <a:rPr lang="en-US" dirty="0" smtClean="0">
                    <a:solidFill>
                      <a:srgbClr val="FF0000"/>
                    </a:solidFill>
                  </a:rPr>
                  <a:t>Lipschitz constant of the loss function </a:t>
                </a:r>
                <a:r>
                  <a:rPr lang="en-US" dirty="0" smtClean="0"/>
                  <a:t>of the NN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smtClean="0"/>
                  <a:t>, for input </a:t>
                </a:r>
                <a14:m>
                  <m:oMath xmlns:m="http://schemas.openxmlformats.org/officeDocument/2006/math">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oMath>
                </a14:m>
                <a:r>
                  <a:rPr lang="en-US" dirty="0" smtClean="0"/>
                  <a:t>and label </a:t>
                </a:r>
                <a14:m>
                  <m:oMath xmlns:m="http://schemas.openxmlformats.org/officeDocument/2006/math">
                    <m:r>
                      <a:rPr lang="en-US" i="1">
                        <a:latin typeface="Cambria Math" panose="02040503050406030204" pitchFamily="18" charset="0"/>
                        <a:ea typeface="Cambria Math" panose="02040503050406030204" pitchFamily="18" charset="0"/>
                      </a:rPr>
                      <m:t>𝑦</m:t>
                    </m:r>
                  </m:oMath>
                </a14:m>
                <a:r>
                  <a:rPr lang="en-US" dirty="0" smtClean="0"/>
                  <a:t> is defined as</a:t>
                </a:r>
              </a:p>
              <a:p>
                <a:pPr marL="0" indent="0" algn="ctr">
                  <a:buNone/>
                </a:pPr>
                <a14:m>
                  <m:oMath xmlns:m="http://schemas.openxmlformats.org/officeDocument/2006/math">
                    <m:d>
                      <m:dPr>
                        <m:begChr m:val="‖"/>
                        <m:endChr m:val="‖"/>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𝑦</m:t>
                            </m:r>
                          </m:e>
                        </m:d>
                        <m:r>
                          <a:rPr lang="en-US" b="1"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𝛿</m:t>
                            </m:r>
                            <m:r>
                              <a:rPr lang="en-US" b="1"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e>
                        </m:d>
                      </m:e>
                    </m:d>
                    <m:r>
                      <a:rPr lang="en-US" b="1"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oMath>
                </a14:m>
                <a:r>
                  <a:rPr lang="en-US" dirty="0" smtClean="0"/>
                  <a:t> </a:t>
                </a:r>
              </a:p>
              <a:p>
                <a:r>
                  <a:rPr lang="en-US" dirty="0" smtClean="0"/>
                  <a:t>The authors argue that reducing the classification loss to adversarial perturbations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b="0" i="1" smtClean="0">
                            <a:latin typeface="Cambria Math" panose="02040503050406030204" pitchFamily="18" charset="0"/>
                          </a:rPr>
                          <m:t>𝐹</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e>
                        </m:d>
                        <m:r>
                          <a:rPr lang="en-US" i="1">
                            <a:latin typeface="Cambria Math" panose="02040503050406030204" pitchFamily="18" charset="0"/>
                          </a:rPr>
                          <m:t>,</m:t>
                        </m:r>
                        <m:r>
                          <a:rPr lang="en-US" b="0" i="1" smtClean="0">
                            <a:latin typeface="Cambria Math" panose="02040503050406030204" pitchFamily="18" charset="0"/>
                          </a:rPr>
                          <m:t>𝑦</m:t>
                        </m:r>
                      </m:e>
                    </m:d>
                  </m:oMath>
                </a14:m>
                <a:r>
                  <a:rPr lang="en-US" dirty="0" smtClean="0"/>
                  <a:t> is related to the Lipchitz constants of </a:t>
                </a:r>
                <a:r>
                  <a:rPr lang="en-US" i="1" dirty="0" smtClean="0"/>
                  <a:t>F</a:t>
                </a:r>
                <a:r>
                  <a:rPr lang="en-US" dirty="0" smtClean="0"/>
                  <a:t> via:</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a:latin typeface="Cambria Math" panose="02040503050406030204" pitchFamily="18" charset="0"/>
                                    </a:rPr>
                                    <m:t>adv</m:t>
                                  </m:r>
                                </m:sub>
                              </m:sSub>
                            </m:e>
                          </m:d>
                          <m:r>
                            <a:rPr lang="en-US" i="1">
                              <a:latin typeface="Cambria Math" panose="02040503050406030204" pitchFamily="18" charset="0"/>
                            </a:rPr>
                            <m:t>,</m:t>
                          </m:r>
                          <m:r>
                            <a:rPr lang="en-US" i="1">
                              <a:latin typeface="Cambria Math" panose="02040503050406030204" pitchFamily="18" charset="0"/>
                            </a:rPr>
                            <m:t>𝑦</m:t>
                          </m:r>
                        </m:e>
                      </m:d>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𝔼</m:t>
                          </m:r>
                        </m:e>
                        <m:sub>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𝒟</m:t>
                          </m:r>
                        </m:sub>
                      </m:sSub>
                      <m:r>
                        <a:rPr lang="en-US" i="1">
                          <a:latin typeface="Cambria Math" panose="02040503050406030204" pitchFamily="18" charset="0"/>
                          <a:ea typeface="Cambria Math" panose="02040503050406030204" pitchFamily="18" charset="0"/>
                        </a:rPr>
                        <m:t>ℒ</m:t>
                      </m:r>
                      <m:d>
                        <m:dPr>
                          <m:ctrlPr>
                            <a:rPr lang="en-US" i="1">
                              <a:latin typeface="Cambria Math" panose="02040503050406030204" pitchFamily="18" charset="0"/>
                            </a:rPr>
                          </m:ctrlPr>
                        </m:dPr>
                        <m:e>
                          <m:r>
                            <a:rPr lang="en-US" i="1">
                              <a:latin typeface="Cambria Math" panose="02040503050406030204" pitchFamily="18" charset="0"/>
                            </a:rPr>
                            <m:t>𝐹</m:t>
                          </m:r>
                          <m:d>
                            <m:dPr>
                              <m:ctrlPr>
                                <a:rPr lang="en-US" i="1">
                                  <a:latin typeface="Cambria Math" panose="02040503050406030204" pitchFamily="18" charset="0"/>
                                </a:rPr>
                              </m:ctrlPr>
                            </m:dPr>
                            <m:e>
                              <m:r>
                                <a:rPr lang="en-US" b="0" i="1" smtClean="0">
                                  <a:latin typeface="Cambria Math" panose="02040503050406030204" pitchFamily="18" charset="0"/>
                                </a:rPr>
                                <m:t>𝑥</m:t>
                              </m:r>
                            </m:e>
                          </m:d>
                          <m:r>
                            <a:rPr lang="en-US" i="1">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nary>
                        <m:naryPr>
                          <m:chr m:val="∑"/>
                          <m:ctrlPr>
                            <a:rPr lang="en-US"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𝑘</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𝐾</m:t>
                          </m:r>
                        </m:sup>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𝐿</m:t>
                              </m:r>
                            </m:e>
                            <m:sub>
                              <m:r>
                                <a:rPr lang="en-US" b="0" i="1" smtClean="0">
                                  <a:latin typeface="Cambria Math" panose="02040503050406030204" pitchFamily="18" charset="0"/>
                                  <a:ea typeface="Cambria Math" panose="02040503050406030204" pitchFamily="18" charset="0"/>
                                </a:rPr>
                                <m:t>𝑘</m:t>
                              </m:r>
                            </m:sub>
                          </m:sSub>
                        </m:e>
                      </m:nary>
                    </m:oMath>
                  </m:oMathPara>
                </a14:m>
                <a:endParaRPr lang="en-US" dirty="0" smtClean="0"/>
              </a:p>
              <a:p>
                <a:pPr lvl="1"/>
                <a:r>
                  <a:rPr lang="en-US" dirty="0" smtClean="0"/>
                  <a:t>I.e., if the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smtClean="0"/>
                  <a:t> is constrained by</a:t>
                </a:r>
                <a:r>
                  <a:rPr lang="en-US" dirty="0"/>
                  <a:t> Lipschitz constant</a:t>
                </a:r>
                <a:r>
                  <a:rPr lang="en-US" dirty="0" smtClean="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ℒ</m:t>
                        </m:r>
                      </m:sub>
                    </m:sSub>
                  </m:oMath>
                </a14:m>
                <a:r>
                  <a:rPr lang="en-US" dirty="0" smtClean="0"/>
                  <a:t>, and the </a:t>
                </a:r>
                <a:r>
                  <a:rPr lang="en-US" dirty="0"/>
                  <a:t>output of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𝑘</m:t>
                        </m:r>
                      </m:sub>
                    </m:sSub>
                  </m:oMath>
                </a14:m>
                <a:r>
                  <a:rPr lang="en-US" dirty="0" smtClean="0"/>
                  <a:t> is constrained </a:t>
                </a:r>
                <a:r>
                  <a:rPr lang="en-US" dirty="0"/>
                  <a:t>by the Lipschitz constant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𝐿</m:t>
                        </m:r>
                      </m:e>
                      <m:sub>
                        <m:r>
                          <a:rPr lang="en-US" i="1">
                            <a:latin typeface="Cambria Math" panose="02040503050406030204" pitchFamily="18" charset="0"/>
                            <a:ea typeface="Cambria Math" panose="02040503050406030204" pitchFamily="18" charset="0"/>
                          </a:rPr>
                          <m:t>𝑘</m:t>
                        </m:r>
                      </m:sub>
                    </m:sSub>
                  </m:oMath>
                </a14:m>
                <a:r>
                  <a:rPr lang="en-US" dirty="0" smtClean="0"/>
                  <a:t>, this will increase the </a:t>
                </a:r>
                <a:r>
                  <a:rPr lang="en-US" dirty="0"/>
                  <a:t>robustness of the </a:t>
                </a:r>
                <a:r>
                  <a:rPr lang="en-US" dirty="0" smtClean="0"/>
                  <a:t>model </a:t>
                </a:r>
                <a:r>
                  <a:rPr lang="en-US" i="1" dirty="0" smtClean="0"/>
                  <a:t>F</a:t>
                </a:r>
                <a:r>
                  <a:rPr lang="en-US" dirty="0" smtClean="0"/>
                  <a:t> to adversarial examples</a:t>
                </a:r>
              </a:p>
              <a:p>
                <a:pPr lvl="1"/>
                <a:r>
                  <a:rPr lang="en-US" dirty="0" smtClean="0"/>
                  <a:t>Or, penalizing </a:t>
                </a:r>
                <a:r>
                  <a:rPr lang="en-US" dirty="0"/>
                  <a:t>the instability for each hidden </a:t>
                </a:r>
                <a:r>
                  <a:rPr lang="en-US" dirty="0" smtClean="0"/>
                  <a:t>layer</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 </m:t>
                        </m:r>
                        <m:r>
                          <a:rPr lang="en-US" i="1" dirty="0">
                            <a:latin typeface="Cambria Math" panose="02040503050406030204" pitchFamily="18" charset="0"/>
                          </a:rPr>
                          <m:t>𝑓</m:t>
                        </m:r>
                      </m:e>
                      <m:sub>
                        <m:r>
                          <a:rPr lang="en-US" i="1" dirty="0">
                            <a:latin typeface="Cambria Math" panose="02040503050406030204" pitchFamily="18" charset="0"/>
                          </a:rPr>
                          <m:t>𝑘</m:t>
                        </m:r>
                      </m:sub>
                    </m:sSub>
                  </m:oMath>
                </a14:m>
                <a:r>
                  <a:rPr lang="en-US" dirty="0" smtClean="0"/>
                  <a:t> should </a:t>
                </a:r>
                <a:r>
                  <a:rPr lang="en-US" dirty="0"/>
                  <a:t>decrease the instability in the predicted outputs </a:t>
                </a:r>
                <a:r>
                  <a:rPr lang="en-US" dirty="0" smtClean="0"/>
                  <a:t>of the entire network </a:t>
                </a:r>
                <a:r>
                  <a:rPr lang="en-US" i="1" dirty="0" smtClean="0"/>
                  <a:t>F</a:t>
                </a:r>
                <a:r>
                  <a:rPr lang="en-US" dirty="0" smtClean="0"/>
                  <a:t> to adversarial perturbations</a:t>
                </a:r>
              </a:p>
              <a:p>
                <a:pPr lvl="1"/>
                <a:r>
                  <a:rPr lang="en-US" dirty="0" smtClean="0"/>
                  <a:t>To enforce </a:t>
                </a:r>
                <a:r>
                  <a:rPr lang="en-US" dirty="0" err="1" smtClean="0"/>
                  <a:t>Lipschitzness</a:t>
                </a:r>
                <a:r>
                  <a:rPr lang="en-US" dirty="0" smtClean="0"/>
                  <a:t> in the above formulation, the paper employed the </a:t>
                </a:r>
                <a:r>
                  <a:rPr lang="en-US" dirty="0" err="1" smtClean="0"/>
                  <a:t>Parseval</a:t>
                </a:r>
                <a:r>
                  <a:rPr lang="en-US" dirty="0" smtClean="0"/>
                  <a:t> formula for the parameters of each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a:rPr lang="en-US" i="1" dirty="0">
                            <a:latin typeface="Cambria Math" panose="02040503050406030204" pitchFamily="18" charset="0"/>
                          </a:rPr>
                          <m:t>𝑘</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89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Regularization Methods</a:t>
            </a:r>
          </a:p>
          <a:p>
            <a:endParaRPr lang="en-US" dirty="0"/>
          </a:p>
        </p:txBody>
      </p:sp>
    </p:spTree>
    <p:extLst>
      <p:ext uri="{BB962C8B-B14F-4D97-AF65-F5344CB8AC3E}">
        <p14:creationId xmlns:p14="http://schemas.microsoft.com/office/powerpoint/2010/main" val="9846977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76673" y="2090803"/>
                <a:ext cx="9584265" cy="5539813"/>
              </a:xfrm>
            </p:spPr>
            <p:txBody>
              <a:bodyPr>
                <a:normAutofit/>
              </a:bodyPr>
              <a:lstStyle/>
              <a:p>
                <a:r>
                  <a:rPr lang="en-US" b="1" i="1" dirty="0" smtClean="0">
                    <a:solidFill>
                      <a:srgbClr val="0070C0"/>
                    </a:solidFill>
                  </a:rPr>
                  <a:t>Certified defenses</a:t>
                </a:r>
                <a:r>
                  <a:rPr lang="en-US" dirty="0">
                    <a:solidFill>
                      <a:srgbClr val="FF0000"/>
                    </a:solidFill>
                  </a:rPr>
                  <a:t> </a:t>
                </a:r>
                <a:r>
                  <a:rPr lang="en-US" dirty="0" smtClean="0"/>
                  <a:t>methods verify the robustness of a trained model with respect to a metric/criterion</a:t>
                </a:r>
              </a:p>
              <a:p>
                <a:pPr lvl="1"/>
                <a:r>
                  <a:rPr lang="en-US" dirty="0" smtClean="0"/>
                  <a:t>A certifiably robust classifier should have consistent predictions in a neighborhood around any input sample </a:t>
                </a:r>
                <a:r>
                  <a:rPr lang="en-US" i="1" dirty="0" smtClean="0"/>
                  <a:t>x </a:t>
                </a:r>
                <a:r>
                  <a:rPr lang="en-US" dirty="0" smtClean="0"/>
                  <a:t>(e.g., a neighborhood ball over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rPr>
                          <m:t>2</m:t>
                        </m:r>
                      </m:sub>
                    </m:sSub>
                  </m:oMath>
                </a14:m>
                <a:r>
                  <a:rPr lang="en-US" dirty="0" smtClean="0"/>
                  <a:t> or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smtClean="0">
                            <a:latin typeface="Cambria Math" panose="02040503050406030204" pitchFamily="18" charset="0"/>
                            <a:ea typeface="Cambria Math" panose="02040503050406030204" pitchFamily="18" charset="0"/>
                          </a:rPr>
                          <m:t>∞</m:t>
                        </m:r>
                      </m:sub>
                    </m:sSub>
                  </m:oMath>
                </a14:m>
                <a:r>
                  <a:rPr lang="en-US" dirty="0" smtClean="0"/>
                  <a:t> norm)</a:t>
                </a:r>
              </a:p>
              <a:p>
                <a:r>
                  <a:rPr lang="en-US" dirty="0" smtClean="0"/>
                  <a:t>Considering the critical function of ML models in many applications, even if the model is deceived by one adversarial example can have important consequences</a:t>
                </a:r>
              </a:p>
              <a:p>
                <a:pPr lvl="1"/>
                <a:r>
                  <a:rPr lang="en-US" dirty="0" smtClean="0"/>
                  <a:t>Designing ML models that are </a:t>
                </a:r>
                <a:r>
                  <a:rPr lang="en-US" dirty="0" smtClean="0">
                    <a:solidFill>
                      <a:srgbClr val="FF0000"/>
                    </a:solidFill>
                  </a:rPr>
                  <a:t>certified</a:t>
                </a:r>
                <a:r>
                  <a:rPr lang="en-US" dirty="0" smtClean="0"/>
                  <a:t> to be robust to adversarial perturbations under certain assumptions is an key direction for AML</a:t>
                </a:r>
              </a:p>
              <a:p>
                <a:pPr lvl="2"/>
                <a:r>
                  <a:rPr lang="en-US" dirty="0" smtClean="0"/>
                  <a:t>For example, the work by </a:t>
                </a:r>
                <a:r>
                  <a:rPr lang="en-US" dirty="0" err="1" smtClean="0"/>
                  <a:t>Raghunathan</a:t>
                </a:r>
                <a:r>
                  <a:rPr lang="en-US" dirty="0" smtClean="0"/>
                  <a:t> (discussed later in the lecture) produced a certificate for MNIST that guarantees that </a:t>
                </a:r>
                <a:r>
                  <a:rPr lang="en-US" dirty="0">
                    <a:solidFill>
                      <a:srgbClr val="FF0000"/>
                    </a:solidFill>
                  </a:rPr>
                  <a:t>no attack </a:t>
                </a:r>
                <a:r>
                  <a:rPr lang="en-US" dirty="0"/>
                  <a:t>with perturbation </a:t>
                </a:r>
                <a:r>
                  <a:rPr lang="en-US" dirty="0" smtClean="0"/>
                  <a:t>smaller than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rPr>
                      <m:t>𝜖</m:t>
                    </m:r>
                    <m:r>
                      <a:rPr lang="en-US" i="1" smtClean="0">
                        <a:solidFill>
                          <a:schemeClr val="tx1"/>
                        </a:solidFill>
                        <a:latin typeface="Cambria Math" panose="02040503050406030204" pitchFamily="18" charset="0"/>
                        <a:ea typeface="Cambria Math" panose="02040503050406030204" pitchFamily="18" charset="0"/>
                      </a:rPr>
                      <m:t>=0.1≈25/255</m:t>
                    </m:r>
                  </m:oMath>
                </a14:m>
                <a:r>
                  <a:rPr lang="en-US" dirty="0"/>
                  <a:t> can cause more than 35% test </a:t>
                </a:r>
                <a:r>
                  <a:rPr lang="en-US" dirty="0" smtClean="0"/>
                  <a:t>error</a:t>
                </a:r>
              </a:p>
              <a:p>
                <a:pPr lvl="1"/>
                <a:r>
                  <a:rPr lang="en-US" dirty="0" smtClean="0"/>
                  <a:t>Even if the adversary has full access to the classifier and dataset, the certificate should hold under the provided conditions </a:t>
                </a:r>
                <a:endParaRPr lang="en-US" dirty="0"/>
              </a:p>
              <a:p>
                <a:r>
                  <a:rPr lang="en-US" dirty="0" smtClean="0"/>
                  <a:t>Two commonly used metrics for verifying model robustness are:</a:t>
                </a:r>
              </a:p>
              <a:p>
                <a:pPr marL="747712" lvl="1" indent="-342900">
                  <a:buFont typeface="+mj-lt"/>
                  <a:buAutoNum type="arabicPeriod"/>
                </a:pPr>
                <a:r>
                  <a:rPr lang="en-US" dirty="0" smtClean="0"/>
                  <a:t>Lower </a:t>
                </a:r>
                <a:r>
                  <a:rPr lang="en-US" dirty="0"/>
                  <a:t>bound of the minimal </a:t>
                </a:r>
                <a:r>
                  <a:rPr lang="en-US" dirty="0" smtClean="0"/>
                  <a:t>perturbation</a:t>
                </a:r>
              </a:p>
              <a:p>
                <a:pPr marL="747712" lvl="1" indent="-342900">
                  <a:buFont typeface="+mj-lt"/>
                  <a:buAutoNum type="arabicPeriod"/>
                </a:pPr>
                <a:r>
                  <a:rPr lang="en-US" dirty="0" smtClean="0"/>
                  <a:t>Upper bound of the adversarial loss</a:t>
                </a:r>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539813"/>
              </a:xfrm>
              <a:blipFill>
                <a:blip r:embed="rId3"/>
                <a:stretch>
                  <a:fillRect l="-699" t="-770" r="-10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a:t>
            </a:r>
            <a:r>
              <a:rPr lang="en-US" dirty="0" smtClean="0"/>
              <a:t>Certified Defenses</a:t>
            </a:r>
            <a:endParaRPr lang="en-US" dirty="0"/>
          </a:p>
          <a:p>
            <a:endParaRPr lang="en-US" dirty="0"/>
          </a:p>
        </p:txBody>
      </p:sp>
    </p:spTree>
    <p:extLst>
      <p:ext uri="{BB962C8B-B14F-4D97-AF65-F5344CB8AC3E}">
        <p14:creationId xmlns:p14="http://schemas.microsoft.com/office/powerpoint/2010/main" val="8527150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a:solidFill>
                      <a:srgbClr val="0070C0"/>
                    </a:solidFill>
                  </a:rPr>
                  <a:t>Lower bound of the minimal perturbation </a:t>
                </a:r>
              </a:p>
              <a:p>
                <a:pPr lvl="1"/>
                <a:r>
                  <a:rPr lang="en-US" dirty="0">
                    <a:solidFill>
                      <a:srgbClr val="FF0000"/>
                    </a:solidFill>
                  </a:rPr>
                  <a:t>Robustness of an input sample </a:t>
                </a:r>
                <a14:m>
                  <m:oMath xmlns:m="http://schemas.openxmlformats.org/officeDocument/2006/math">
                    <m:r>
                      <a:rPr lang="en-US" i="1">
                        <a:solidFill>
                          <a:srgbClr val="FF0000"/>
                        </a:solidFill>
                        <a:latin typeface="Cambria Math" panose="02040503050406030204" pitchFamily="18" charset="0"/>
                      </a:rPr>
                      <m:t>𝑥</m:t>
                    </m:r>
                  </m:oMath>
                </a14:m>
                <a:r>
                  <a:rPr lang="en-US" dirty="0"/>
                  <a:t>: for 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latin typeface="Cambria Math" panose="02040503050406030204" pitchFamily="18" charset="0"/>
                  </a:rPr>
                  <a:t>it </a:t>
                </a:r>
                <a:r>
                  <a:rPr lang="en-US" dirty="0"/>
                  <a:t>is the ball of the minimal perturbation distance, </a:t>
                </a:r>
                <a14:m>
                  <m:oMath xmlns:m="http://schemas.openxmlformats.org/officeDocument/2006/math">
                    <m:r>
                      <a:rPr lang="en-US" i="1">
                        <a:solidFill>
                          <a:srgbClr val="FF0000"/>
                        </a:solidFill>
                        <a:latin typeface="Cambria Math" panose="02040503050406030204" pitchFamily="18" charset="0"/>
                      </a:rPr>
                      <m:t>𝑟</m:t>
                    </m:r>
                    <m:d>
                      <m:dPr>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𝑥</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𝐹</m:t>
                        </m:r>
                      </m:e>
                    </m:d>
                    <m:r>
                      <a:rPr lang="en-US" i="1">
                        <a:latin typeface="Cambria Math" panose="02040503050406030204" pitchFamily="18" charset="0"/>
                      </a:rPr>
                      <m:t>=</m:t>
                    </m:r>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rPr>
                              <m:t>𝑚𝑖𝑛</m:t>
                            </m:r>
                          </m:sub>
                        </m:sSub>
                      </m:e>
                    </m:d>
                  </m:oMath>
                </a14:m>
                <a:endParaRPr lang="en-US" dirty="0"/>
              </a:p>
              <a:p>
                <a:pPr lvl="2"/>
                <a:r>
                  <a:rPr lang="en-US" dirty="0"/>
                  <a:t>Within the ball </a:t>
                </a:r>
                <a14:m>
                  <m:oMath xmlns:m="http://schemas.openxmlformats.org/officeDocument/2006/math">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the model correctly classifies all inputs </a:t>
                </a:r>
                <a14:m>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oMath>
                </a14:m>
                <a:endParaRPr lang="en-US" dirty="0"/>
              </a:p>
              <a:p>
                <a:pPr lvl="1"/>
                <a:r>
                  <a:rPr lang="en-US" dirty="0">
                    <a:solidFill>
                      <a:srgbClr val="FF0000"/>
                    </a:solidFill>
                    <a:ea typeface="Cambria Math" panose="02040503050406030204" pitchFamily="18" charset="0"/>
                  </a:rPr>
                  <a:t>Robustness for the population of input samples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𝐷</m:t>
                    </m:r>
                  </m:oMath>
                </a14:m>
                <a:r>
                  <a:rPr lang="en-US" dirty="0">
                    <a:ea typeface="Cambria Math" panose="02040503050406030204" pitchFamily="18" charset="0"/>
                  </a:rPr>
                  <a:t>: for a trained model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 </m:t>
                    </m:r>
                  </m:oMath>
                </a14:m>
                <a:r>
                  <a:rPr lang="en-US" dirty="0">
                    <a:ea typeface="Cambria Math" panose="02040503050406030204" pitchFamily="18" charset="0"/>
                  </a:rPr>
                  <a:t>it is </a:t>
                </a:r>
                <a:r>
                  <a:rPr lang="en-US" dirty="0"/>
                  <a:t>the expected value of </a:t>
                </a:r>
                <a14:m>
                  <m:oMath xmlns:m="http://schemas.openxmlformats.org/officeDocument/2006/math">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over all </a:t>
                </a:r>
                <a:r>
                  <a:rPr lang="en-US" i="1" dirty="0"/>
                  <a:t>x</a:t>
                </a:r>
                <a:r>
                  <a:rPr 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𝜌</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sub>
                    </m:sSub>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e>
                    </m:d>
                  </m:oMath>
                </a14:m>
                <a:endParaRPr lang="en-US" dirty="0"/>
              </a:p>
              <a:p>
                <a:pPr lvl="1">
                  <a:spcAft>
                    <a:spcPts val="1200"/>
                  </a:spcAft>
                </a:pPr>
                <a:r>
                  <a:rPr lang="en-US" dirty="0"/>
                  <a:t>The larger the expected minimal perturbation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𝜌</m:t>
                    </m:r>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oMath>
                </a14:m>
                <a:r>
                  <a:rPr lang="en-US" dirty="0"/>
                  <a:t>, the more robust the model is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276673" y="4318248"/>
                <a:ext cx="5688631" cy="3068214"/>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A trainable certificate </a:t>
                </a:r>
                <a14:m>
                  <m:oMath xmlns:m="http://schemas.openxmlformats.org/officeDocument/2006/math">
                    <m:r>
                      <a:rPr lang="en-US" b="0" i="1" smtClean="0">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aims to calculate the </a:t>
                </a:r>
                <a:r>
                  <a:rPr lang="en-US" dirty="0" smtClean="0">
                    <a:solidFill>
                      <a:srgbClr val="FF0000"/>
                    </a:solidFill>
                  </a:rPr>
                  <a:t>lower bound </a:t>
                </a:r>
                <a:r>
                  <a:rPr lang="en-US" dirty="0" smtClean="0"/>
                  <a:t>of </a:t>
                </a:r>
                <a14:m>
                  <m:oMath xmlns:m="http://schemas.openxmlformats.org/officeDocument/2006/math">
                    <m:r>
                      <a:rPr lang="en-US" i="1" smtClean="0">
                        <a:solidFill>
                          <a:schemeClr val="tx1"/>
                        </a:solidFill>
                        <a:latin typeface="Cambria Math" panose="02040503050406030204" pitchFamily="18" charset="0"/>
                      </a:rPr>
                      <m:t>𝑟</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𝑥</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𝐹</m:t>
                        </m:r>
                      </m:e>
                    </m:d>
                  </m:oMath>
                </a14:m>
                <a:r>
                  <a:rPr lang="en-US" dirty="0"/>
                  <a:t> to verify the model </a:t>
                </a:r>
                <a:r>
                  <a:rPr lang="en-US" dirty="0" smtClean="0"/>
                  <a:t>robustness, i.e.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𝑟</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a:t>
                </a:r>
              </a:p>
              <a:p>
                <a:pPr lvl="1"/>
                <a:r>
                  <a:rPr lang="en-US" dirty="0" smtClean="0"/>
                  <a:t>The certificate guarantees that the model </a:t>
                </a:r>
                <a14:m>
                  <m:oMath xmlns:m="http://schemas.openxmlformats.org/officeDocument/2006/math">
                    <m:r>
                      <a:rPr lang="en-US" i="1">
                        <a:latin typeface="Cambria Math" panose="02040503050406030204" pitchFamily="18" charset="0"/>
                      </a:rPr>
                      <m:t>𝐹</m:t>
                    </m:r>
                  </m:oMath>
                </a14:m>
                <a:r>
                  <a:rPr lang="en-US" dirty="0" smtClean="0"/>
                  <a:t> is safe against any perturbation within the ball limited by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endParaRPr lang="en-US" dirty="0" smtClean="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276673" y="4318248"/>
                <a:ext cx="5688631" cy="3068214"/>
              </a:xfrm>
              <a:prstGeom prst="rect">
                <a:avLst/>
              </a:prstGeom>
              <a:blipFill>
                <a:blip r:embed="rId3"/>
                <a:stretch>
                  <a:fillRect t="-992"/>
                </a:stretch>
              </a:blipFill>
            </p:spPr>
            <p:txBody>
              <a:bodyPr/>
              <a:lstStyle/>
              <a:p>
                <a:r>
                  <a:rPr lang="en-US">
                    <a:noFill/>
                  </a:rPr>
                  <a:t> </a:t>
                </a:r>
              </a:p>
            </p:txBody>
          </p:sp>
        </mc:Fallback>
      </mc:AlternateContent>
      <p:pic>
        <p:nvPicPr>
          <p:cNvPr id="6" name="Picture 5"/>
          <p:cNvPicPr>
            <a:picLocks noChangeAspect="1"/>
          </p:cNvPicPr>
          <p:nvPr/>
        </p:nvPicPr>
        <p:blipFill>
          <a:blip r:embed="rId4"/>
          <a:stretch>
            <a:fillRect/>
          </a:stretch>
        </p:blipFill>
        <p:spPr>
          <a:xfrm>
            <a:off x="6252130" y="4318248"/>
            <a:ext cx="3613363" cy="2808312"/>
          </a:xfrm>
          <a:prstGeom prst="rect">
            <a:avLst/>
          </a:prstGeom>
        </p:spPr>
      </p:pic>
    </p:spTree>
    <p:extLst>
      <p:ext uri="{BB962C8B-B14F-4D97-AF65-F5344CB8AC3E}">
        <p14:creationId xmlns:p14="http://schemas.microsoft.com/office/powerpoint/2010/main" val="838236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b="1" i="1" dirty="0" smtClean="0">
                    <a:solidFill>
                      <a:srgbClr val="0070C0"/>
                    </a:solidFill>
                  </a:rPr>
                  <a:t>Upper </a:t>
                </a:r>
                <a:r>
                  <a:rPr lang="en-US" b="1" i="1" dirty="0">
                    <a:solidFill>
                      <a:srgbClr val="0070C0"/>
                    </a:solidFill>
                  </a:rPr>
                  <a:t>bound of the </a:t>
                </a:r>
                <a:r>
                  <a:rPr lang="en-US" b="1" i="1" dirty="0" smtClean="0">
                    <a:solidFill>
                      <a:srgbClr val="0070C0"/>
                    </a:solidFill>
                  </a:rPr>
                  <a:t>adversarial loss</a:t>
                </a:r>
                <a:endParaRPr lang="en-US" b="1" i="1" dirty="0">
                  <a:solidFill>
                    <a:srgbClr val="0070C0"/>
                  </a:solidFill>
                </a:endParaRPr>
              </a:p>
              <a:p>
                <a:pPr lvl="1"/>
                <a:r>
                  <a:rPr lang="en-US" dirty="0" smtClean="0">
                    <a:solidFill>
                      <a:srgbClr val="FF0000"/>
                    </a:solidFill>
                  </a:rPr>
                  <a:t>Most-adversarial example: </a:t>
                </a:r>
                <a:r>
                  <a:rPr lang="en-US" dirty="0"/>
                  <a:t>for 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smtClean="0"/>
                  <a:t>it is the sample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ea typeface="Cambria Math" panose="02040503050406030204" pitchFamily="18" charset="0"/>
                          </a:rPr>
                          <m:t>𝑎𝑑𝑣</m:t>
                        </m:r>
                      </m:sub>
                    </m:sSub>
                  </m:oMath>
                </a14:m>
                <a:r>
                  <a:rPr lang="en-US" dirty="0" smtClean="0">
                    <a:solidFill>
                      <a:srgbClr val="FF0000"/>
                    </a:solidFill>
                  </a:rPr>
                  <a:t> </a:t>
                </a:r>
                <a:r>
                  <a:rPr lang="en-US" dirty="0" smtClean="0"/>
                  <a:t>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smtClean="0"/>
                  <a:t>-ball of the example </a:t>
                </a:r>
                <a14:m>
                  <m:oMath xmlns:m="http://schemas.openxmlformats.org/officeDocument/2006/math">
                    <m:r>
                      <a:rPr lang="en-US" i="1">
                        <a:latin typeface="Cambria Math" panose="02040503050406030204" pitchFamily="18" charset="0"/>
                      </a:rPr>
                      <m:t>𝑥</m:t>
                    </m:r>
                  </m:oMath>
                </a14:m>
                <a:r>
                  <a:rPr lang="en-US" dirty="0" smtClean="0"/>
                  <a:t> that has the largest loss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smtClean="0"/>
                  <a:t>, that is,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𝑥</m:t>
                        </m:r>
                      </m:e>
                      <m:sub>
                        <m:r>
                          <m:rPr>
                            <m:sty m:val="p"/>
                          </m:rPr>
                          <a:rPr lang="en-US" b="0" i="0">
                            <a:solidFill>
                              <a:srgbClr val="FF0000"/>
                            </a:solidFill>
                            <a:latin typeface="Cambria Math" panose="02040503050406030204" pitchFamily="18" charset="0"/>
                            <a:ea typeface="Cambria Math" panose="02040503050406030204" pitchFamily="18" charset="0"/>
                          </a:rPr>
                          <m:t>adv</m:t>
                        </m:r>
                      </m:sub>
                    </m:sSub>
                    <m:r>
                      <a:rPr lang="en-US" b="0" i="1" smtClean="0">
                        <a:latin typeface="Cambria Math" panose="02040503050406030204" pitchFamily="18" charset="0"/>
                        <a:ea typeface="Cambria Math" panose="02040503050406030204" pitchFamily="18" charset="0"/>
                      </a:rPr>
                      <m:t>=</m:t>
                    </m:r>
                    <m:func>
                      <m:funcPr>
                        <m:ctrlPr>
                          <a:rPr lang="en-US" b="0" i="1" smtClean="0">
                            <a:latin typeface="Cambria Math" panose="02040503050406030204" pitchFamily="18" charset="0"/>
                            <a:ea typeface="Cambria Math" panose="02040503050406030204" pitchFamily="18" charset="0"/>
                          </a:rPr>
                        </m:ctrlPr>
                      </m:funcPr>
                      <m:fName>
                        <m:limLow>
                          <m:limLowPr>
                            <m:ctrlPr>
                              <a:rPr lang="en-US" b="0"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arg</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max</m:t>
                            </m:r>
                          </m:e>
                          <m:lim>
                            <m:r>
                              <a:rPr lang="en-US" i="1" smtClean="0">
                                <a:latin typeface="Cambria Math" panose="02040503050406030204" pitchFamily="18" charset="0"/>
                                <a:ea typeface="Cambria Math" panose="02040503050406030204" pitchFamily="18" charset="0"/>
                              </a:rPr>
                              <m:t>𝑥</m:t>
                            </m:r>
                            <m:r>
                              <a:rPr lang="en-US" i="1" smtClean="0">
                                <a:latin typeface="Cambria Math" panose="02040503050406030204" pitchFamily="18" charset="0"/>
                                <a:ea typeface="Cambria Math" panose="02040503050406030204" pitchFamily="18" charset="0"/>
                              </a:rPr>
                              <m:t>′</m:t>
                            </m:r>
                          </m:lim>
                        </m:limLow>
                      </m:fName>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func>
                  </m:oMath>
                </a14:m>
                <a:r>
                  <a:rPr lang="en-US" dirty="0" smtClean="0"/>
                  <a:t> for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𝜖</m:t>
                    </m:r>
                  </m:oMath>
                </a14:m>
                <a:endParaRPr lang="en-US" dirty="0" smtClean="0"/>
              </a:p>
              <a:p>
                <a:pPr lvl="2"/>
                <a:r>
                  <a:rPr lang="en-US" dirty="0" smtClean="0"/>
                  <a:t>This is the point in the neighborhood of </a:t>
                </a:r>
                <a:r>
                  <a:rPr lang="en-US" i="1" dirty="0" smtClean="0"/>
                  <a:t>x</a:t>
                </a:r>
                <a:r>
                  <a:rPr lang="en-US" dirty="0" smtClean="0"/>
                  <a:t> where the model is the most likely to be deceived</a:t>
                </a:r>
                <a:endParaRPr lang="en-US" dirty="0"/>
              </a:p>
              <a:p>
                <a:pPr lvl="1"/>
                <a:r>
                  <a:rPr lang="en-US" dirty="0" smtClean="0">
                    <a:solidFill>
                      <a:srgbClr val="FF0000"/>
                    </a:solidFill>
                  </a:rPr>
                  <a:t>Adversarial loss for an </a:t>
                </a:r>
                <a:r>
                  <a:rPr lang="en-US" dirty="0">
                    <a:solidFill>
                      <a:srgbClr val="FF0000"/>
                    </a:solidFill>
                  </a:rPr>
                  <a:t>input sample </a:t>
                </a:r>
                <a14:m>
                  <m:oMath xmlns:m="http://schemas.openxmlformats.org/officeDocument/2006/math">
                    <m:r>
                      <a:rPr lang="en-US" i="1">
                        <a:solidFill>
                          <a:srgbClr val="FF0000"/>
                        </a:solidFill>
                        <a:latin typeface="Cambria Math" panose="02040503050406030204" pitchFamily="18" charset="0"/>
                      </a:rPr>
                      <m:t>𝑥</m:t>
                    </m:r>
                  </m:oMath>
                </a14:m>
                <a:r>
                  <a:rPr lang="en-US" dirty="0"/>
                  <a:t>: for a </a:t>
                </a:r>
                <a:r>
                  <a:rPr lang="en-US" dirty="0" smtClean="0"/>
                  <a:t> trained </a:t>
                </a:r>
                <a:r>
                  <a:rPr lang="en-US" dirty="0"/>
                  <a:t>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t>it is </a:t>
                </a:r>
                <a:r>
                  <a:rPr lang="en-US" dirty="0" smtClean="0"/>
                  <a:t>the loss value of the most-adversarial example </a:t>
                </a:r>
                <a:r>
                  <a:rPr lang="en-US" dirty="0"/>
                  <a:t>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smtClean="0"/>
                  <a:t>-ball, </a:t>
                </a:r>
                <a14:m>
                  <m:oMath xmlns:m="http://schemas.openxmlformats.org/officeDocument/2006/math">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ℒ</m:t>
                        </m:r>
                      </m:e>
                      <m:sub>
                        <m:r>
                          <m:rPr>
                            <m:sty m:val="p"/>
                          </m:rPr>
                          <a:rPr lang="en-US" b="0" i="0" smtClean="0">
                            <a:solidFill>
                              <a:srgbClr val="FF0000"/>
                            </a:solidFill>
                            <a:latin typeface="Cambria Math" panose="02040503050406030204" pitchFamily="18" charset="0"/>
                            <a:ea typeface="Cambria Math" panose="02040503050406030204" pitchFamily="18" charset="0"/>
                          </a:rPr>
                          <m:t>adv</m:t>
                        </m:r>
                      </m:sub>
                    </m:sSub>
                    <m:d>
                      <m:dPr>
                        <m:ctrlPr>
                          <a:rPr lang="en-US" b="1" i="1">
                            <a:solidFill>
                              <a:srgbClr val="FF0000"/>
                            </a:solidFill>
                            <a:latin typeface="Cambria Math" panose="02040503050406030204" pitchFamily="18" charset="0"/>
                            <a:ea typeface="Cambria Math" panose="02040503050406030204" pitchFamily="18" charset="0"/>
                          </a:rPr>
                        </m:ctrlPr>
                      </m:dPr>
                      <m:e>
                        <m:r>
                          <a:rPr lang="en-US" i="1" smtClean="0">
                            <a:solidFill>
                              <a:srgbClr val="FF0000"/>
                            </a:solidFill>
                            <a:latin typeface="Cambria Math" panose="02040503050406030204" pitchFamily="18" charset="0"/>
                            <a:ea typeface="Cambria Math" panose="02040503050406030204" pitchFamily="18" charset="0"/>
                          </a:rPr>
                          <m:t>𝐹</m:t>
                        </m:r>
                        <m:r>
                          <a:rPr lang="en-US" i="1" smtClean="0">
                            <a:solidFill>
                              <a:srgbClr val="FF0000"/>
                            </a:solidFill>
                            <a:latin typeface="Cambria Math" panose="02040503050406030204" pitchFamily="18" charset="0"/>
                            <a:ea typeface="Cambria Math" panose="02040503050406030204" pitchFamily="18" charset="0"/>
                          </a:rPr>
                          <m:t>(</m:t>
                        </m:r>
                        <m:r>
                          <a:rPr lang="en-US" i="1" smtClean="0">
                            <a:solidFill>
                              <a:srgbClr val="FF0000"/>
                            </a:solidFill>
                            <a:latin typeface="Cambria Math" panose="02040503050406030204" pitchFamily="18" charset="0"/>
                            <a:ea typeface="Cambria Math" panose="02040503050406030204" pitchFamily="18" charset="0"/>
                          </a:rPr>
                          <m:t>𝑥</m:t>
                        </m:r>
                        <m:r>
                          <a:rPr lang="en-US" i="1" smtClean="0">
                            <a:solidFill>
                              <a:srgbClr val="FF0000"/>
                            </a:solidFill>
                            <a:latin typeface="Cambria Math" panose="02040503050406030204" pitchFamily="18" charset="0"/>
                            <a:ea typeface="Cambria Math" panose="02040503050406030204" pitchFamily="18" charset="0"/>
                          </a:rPr>
                          <m:t>), </m:t>
                        </m:r>
                        <m:r>
                          <a:rPr lang="en-US" i="1" smtClean="0">
                            <a:solidFill>
                              <a:srgbClr val="FF0000"/>
                            </a:solidFill>
                            <a:latin typeface="Cambria Math" panose="02040503050406030204" pitchFamily="18" charset="0"/>
                            <a:ea typeface="Cambria Math" panose="02040503050406030204" pitchFamily="18" charset="0"/>
                          </a:rPr>
                          <m:t>𝑦</m:t>
                        </m:r>
                      </m:e>
                    </m:d>
                    <m:r>
                      <a:rPr lang="en-US" b="1" i="1" smtClean="0">
                        <a:solidFill>
                          <a:schemeClr val="tx1"/>
                        </a:solidFill>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𝑥</m:t>
                            </m:r>
                          </m:e>
                          <m:sub>
                            <m:r>
                              <m:rPr>
                                <m:sty m:val="p"/>
                              </m:rPr>
                              <a:rPr lang="en-US" b="0" i="0">
                                <a:latin typeface="Cambria Math" panose="02040503050406030204" pitchFamily="18" charset="0"/>
                                <a:ea typeface="Cambria Math" panose="02040503050406030204" pitchFamily="18" charset="0"/>
                              </a:rPr>
                              <m:t>adv</m:t>
                            </m:r>
                          </m:sub>
                        </m:sSub>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endParaRPr lang="en-US" dirty="0" smtClean="0"/>
              </a:p>
              <a:p>
                <a:pPr lvl="1"/>
                <a:r>
                  <a:rPr lang="en-US" dirty="0">
                    <a:solidFill>
                      <a:srgbClr val="FF0000"/>
                    </a:solidFill>
                  </a:rPr>
                  <a:t>Adversarial loss for </a:t>
                </a:r>
                <a:r>
                  <a:rPr lang="en-US" dirty="0">
                    <a:solidFill>
                      <a:srgbClr val="FF0000"/>
                    </a:solidFill>
                    <a:ea typeface="Cambria Math" panose="02040503050406030204" pitchFamily="18" charset="0"/>
                  </a:rPr>
                  <a:t>the population of input samples </a:t>
                </a:r>
                <a14:m>
                  <m:oMath xmlns:m="http://schemas.openxmlformats.org/officeDocument/2006/math">
                    <m:r>
                      <a:rPr lang="en-US" i="1">
                        <a:solidFill>
                          <a:srgbClr val="FF0000"/>
                        </a:solidFill>
                        <a:latin typeface="Cambria Math" panose="02040503050406030204" pitchFamily="18" charset="0"/>
                        <a:ea typeface="Cambria Math" panose="02040503050406030204" pitchFamily="18" charset="0"/>
                      </a:rPr>
                      <m:t>𝐷</m:t>
                    </m:r>
                  </m:oMath>
                </a14:m>
                <a:r>
                  <a:rPr lang="en-US" dirty="0">
                    <a:ea typeface="Cambria Math" panose="02040503050406030204" pitchFamily="18" charset="0"/>
                  </a:rPr>
                  <a:t>: for </a:t>
                </a:r>
                <a:r>
                  <a:rPr lang="en-US" dirty="0"/>
                  <a:t>a  trained model </a:t>
                </a:r>
                <a14:m>
                  <m:oMath xmlns:m="http://schemas.openxmlformats.org/officeDocument/2006/math">
                    <m:r>
                      <a:rPr lang="en-US" i="1" dirty="0">
                        <a:latin typeface="Cambria Math" panose="02040503050406030204" pitchFamily="18" charset="0"/>
                      </a:rPr>
                      <m:t>𝐹</m:t>
                    </m:r>
                  </m:oMath>
                </a14:m>
                <a:r>
                  <a:rPr lang="en-US" i="1" dirty="0">
                    <a:latin typeface="Cambria Math" panose="02040503050406030204" pitchFamily="18" charset="0"/>
                  </a:rPr>
                  <a:t> </a:t>
                </a:r>
                <a:r>
                  <a:rPr lang="en-US" dirty="0"/>
                  <a:t>it is the </a:t>
                </a:r>
                <a:r>
                  <a:rPr lang="en-US" dirty="0" smtClean="0"/>
                  <a:t>expectation of the loss values over all </a:t>
                </a:r>
                <a:r>
                  <a:rPr lang="en-US" i="1" dirty="0" smtClean="0"/>
                  <a:t>x</a:t>
                </a:r>
                <a:r>
                  <a:rPr lang="en-US" dirty="0" smtClean="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i="1" smtClean="0">
                                <a:solidFill>
                                  <a:srgbClr val="FF0000"/>
                                </a:solidFill>
                                <a:latin typeface="Cambria Math" panose="02040503050406030204" pitchFamily="18" charset="0"/>
                                <a:ea typeface="Cambria Math" panose="02040503050406030204" pitchFamily="18" charset="0"/>
                              </a:rPr>
                              <m:t>ℛ</m:t>
                            </m:r>
                          </m:e>
                          <m:sub>
                            <m:r>
                              <m:rPr>
                                <m:sty m:val="p"/>
                              </m:rPr>
                              <a:rPr lang="en-US" b="0" i="0" smtClean="0">
                                <a:solidFill>
                                  <a:srgbClr val="FF0000"/>
                                </a:solidFill>
                                <a:latin typeface="Cambria Math" panose="02040503050406030204" pitchFamily="18" charset="0"/>
                                <a:ea typeface="Cambria Math" panose="02040503050406030204" pitchFamily="18" charset="0"/>
                              </a:rPr>
                              <m:t>adv</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 </m:t>
                        </m:r>
                        <m:r>
                          <m:rPr>
                            <m:nor/>
                          </m:rP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𝐷</m:t>
                        </m:r>
                      </m:sub>
                    </m:sSub>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d>
                  </m:oMath>
                </a14:m>
                <a:endParaRPr lang="en-US" dirty="0" smtClean="0"/>
              </a:p>
              <a:p>
                <a:pPr lvl="1"/>
                <a:r>
                  <a:rPr lang="en-US" dirty="0"/>
                  <a:t>The </a:t>
                </a:r>
                <a:r>
                  <a:rPr lang="en-US" dirty="0" smtClean="0"/>
                  <a:t>lower </a:t>
                </a:r>
                <a:r>
                  <a:rPr lang="en-US" dirty="0"/>
                  <a:t>the </a:t>
                </a:r>
                <a:r>
                  <a:rPr lang="en-US" dirty="0" smtClean="0"/>
                  <a:t>expected adversarial loss </a:t>
                </a:r>
                <a14:m>
                  <m:oMath xmlns:m="http://schemas.openxmlformats.org/officeDocument/2006/math">
                    <m:sSub>
                      <m:sSubPr>
                        <m:ctrlPr>
                          <a:rPr lang="en-US" i="1">
                            <a:solidFill>
                              <a:srgbClr val="FF0000"/>
                            </a:solidFill>
                            <a:latin typeface="Cambria Math" panose="02040503050406030204" pitchFamily="18" charset="0"/>
                            <a:ea typeface="Cambria Math" panose="02040503050406030204" pitchFamily="18" charset="0"/>
                          </a:rPr>
                        </m:ctrlPr>
                      </m:sSubPr>
                      <m:e>
                        <m:r>
                          <a:rPr lang="en-US" i="1">
                            <a:solidFill>
                              <a:srgbClr val="FF0000"/>
                            </a:solidFill>
                            <a:latin typeface="Cambria Math" panose="02040503050406030204" pitchFamily="18" charset="0"/>
                            <a:ea typeface="Cambria Math" panose="02040503050406030204" pitchFamily="18" charset="0"/>
                          </a:rPr>
                          <m:t>ℛ</m:t>
                        </m:r>
                      </m:e>
                      <m:sub>
                        <m:r>
                          <m:rPr>
                            <m:sty m:val="p"/>
                          </m:rPr>
                          <a:rPr lang="en-US">
                            <a:solidFill>
                              <a:srgbClr val="FF0000"/>
                            </a:solidFill>
                            <a:latin typeface="Cambria Math" panose="02040503050406030204" pitchFamily="18" charset="0"/>
                            <a:ea typeface="Cambria Math" panose="02040503050406030204" pitchFamily="18" charset="0"/>
                          </a:rPr>
                          <m:t>adv</m:t>
                        </m:r>
                      </m:sub>
                    </m:sSub>
                    <m:d>
                      <m:dPr>
                        <m:ctrlPr>
                          <a:rPr lang="en-US" i="1">
                            <a:solidFill>
                              <a:srgbClr val="FF0000"/>
                            </a:solidFill>
                            <a:latin typeface="Cambria Math" panose="02040503050406030204" pitchFamily="18" charset="0"/>
                            <a:ea typeface="Cambria Math" panose="02040503050406030204" pitchFamily="18" charset="0"/>
                          </a:rPr>
                        </m:ctrlPr>
                      </m:dPr>
                      <m:e>
                        <m:r>
                          <a:rPr lang="en-US" i="1">
                            <a:solidFill>
                              <a:srgbClr val="FF0000"/>
                            </a:solidFill>
                            <a:latin typeface="Cambria Math" panose="02040503050406030204" pitchFamily="18" charset="0"/>
                            <a:ea typeface="Cambria Math" panose="02040503050406030204" pitchFamily="18" charset="0"/>
                          </a:rPr>
                          <m:t>𝐹</m:t>
                        </m:r>
                      </m:e>
                    </m:d>
                  </m:oMath>
                </a14:m>
                <a:r>
                  <a:rPr lang="en-US" dirty="0" smtClean="0"/>
                  <a:t>, </a:t>
                </a:r>
                <a:r>
                  <a:rPr lang="en-US" dirty="0"/>
                  <a:t>the more robust the model </a:t>
                </a:r>
                <a:r>
                  <a:rPr lang="en-US" dirty="0" smtClean="0"/>
                  <a:t>is</a:t>
                </a:r>
              </a:p>
              <a:p>
                <a:pPr lvl="1"/>
                <a:r>
                  <a:rPr lang="en-US" dirty="0"/>
                  <a:t>A trainable certificate </a:t>
                </a:r>
                <a14:m>
                  <m:oMath xmlns:m="http://schemas.openxmlformats.org/officeDocument/2006/math">
                    <m:r>
                      <a:rPr lang="en-US" b="0" i="1" smtClean="0">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a:t> can be used to calculate the </a:t>
                </a:r>
                <a:r>
                  <a:rPr lang="en-US" dirty="0" smtClean="0">
                    <a:solidFill>
                      <a:srgbClr val="FF0000"/>
                    </a:solidFill>
                  </a:rPr>
                  <a:t>upper </a:t>
                </a:r>
                <a:r>
                  <a:rPr lang="en-US" dirty="0">
                    <a:solidFill>
                      <a:srgbClr val="FF0000"/>
                    </a:solidFill>
                  </a:rPr>
                  <a:t>bound </a:t>
                </a:r>
                <a:r>
                  <a:rPr lang="en-US" dirty="0" smtClean="0"/>
                  <a:t>of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n-US" i="1">
                            <a:solidFill>
                              <a:schemeClr val="tx1"/>
                            </a:solidFill>
                            <a:latin typeface="Cambria Math" panose="02040503050406030204" pitchFamily="18" charset="0"/>
                            <a:ea typeface="Cambria Math" panose="02040503050406030204" pitchFamily="18" charset="0"/>
                          </a:rPr>
                          <m:t>ℒ</m:t>
                        </m:r>
                      </m:e>
                      <m:sub>
                        <m:r>
                          <m:rPr>
                            <m:sty m:val="p"/>
                          </m:rPr>
                          <a:rPr lang="en-US">
                            <a:solidFill>
                              <a:schemeClr val="tx1"/>
                            </a:solidFill>
                            <a:latin typeface="Cambria Math" panose="02040503050406030204" pitchFamily="18" charset="0"/>
                            <a:ea typeface="Cambria Math" panose="02040503050406030204" pitchFamily="18" charset="0"/>
                          </a:rPr>
                          <m:t>adv</m:t>
                        </m:r>
                      </m:sub>
                    </m:sSub>
                    <m:d>
                      <m:dPr>
                        <m:ctrlPr>
                          <a:rPr lang="en-US" b="1"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𝐹</m:t>
                        </m:r>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𝑥</m:t>
                        </m:r>
                        <m:r>
                          <a:rPr lang="en-US" i="1">
                            <a:solidFill>
                              <a:schemeClr val="tx1"/>
                            </a:solidFill>
                            <a:latin typeface="Cambria Math" panose="02040503050406030204" pitchFamily="18" charset="0"/>
                            <a:ea typeface="Cambria Math" panose="02040503050406030204" pitchFamily="18" charset="0"/>
                          </a:rPr>
                          <m:t>), </m:t>
                        </m:r>
                        <m:r>
                          <a:rPr lang="en-US" i="1">
                            <a:solidFill>
                              <a:schemeClr val="tx1"/>
                            </a:solidFill>
                            <a:latin typeface="Cambria Math" panose="02040503050406030204" pitchFamily="18" charset="0"/>
                            <a:ea typeface="Cambria Math" panose="02040503050406030204" pitchFamily="18" charset="0"/>
                          </a:rPr>
                          <m:t>𝑦</m:t>
                        </m:r>
                      </m:e>
                    </m:d>
                  </m:oMath>
                </a14:m>
                <a:r>
                  <a:rPr lang="en-US" dirty="0"/>
                  <a:t> to verify the model robustness , i.e. </a:t>
                </a:r>
                <a14:m>
                  <m:oMath xmlns:m="http://schemas.openxmlformats.org/officeDocument/2006/math">
                    <m:r>
                      <a:rPr lang="en-US" b="0" i="1" smtClean="0">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a:t> </a:t>
                </a:r>
              </a:p>
              <a:p>
                <a:pPr lvl="1"/>
                <a:endParaRPr lang="en-US" dirty="0"/>
              </a:p>
              <a:p>
                <a:pPr lvl="1"/>
                <a:endParaRPr lang="en-US" dirty="0" smtClean="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108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273050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p:txBody>
          <a:bodyPr>
            <a:normAutofit/>
          </a:bodyPr>
          <a:lstStyle/>
          <a:p>
            <a:r>
              <a:rPr lang="en-US" b="1" i="1" dirty="0">
                <a:solidFill>
                  <a:srgbClr val="0070C0"/>
                </a:solidFill>
              </a:rPr>
              <a:t>Adversarial examples detection </a:t>
            </a:r>
            <a:r>
              <a:rPr lang="en-US" dirty="0"/>
              <a:t>methods are designed to distinguish adversarial examples from regular clean examples</a:t>
            </a:r>
          </a:p>
          <a:p>
            <a:pPr lvl="1"/>
            <a:r>
              <a:rPr lang="en-US" dirty="0"/>
              <a:t>If the defense method detects that an input example is adversarial, it will refuse to send the example to the target classifier for predicting its class label</a:t>
            </a:r>
          </a:p>
          <a:p>
            <a:r>
              <a:rPr lang="en-US" dirty="0"/>
              <a:t>Based on the adversary’s knowledge about the detection defenses, the </a:t>
            </a:r>
            <a:r>
              <a:rPr lang="en-US" b="1" i="1" dirty="0">
                <a:solidFill>
                  <a:srgbClr val="0070C0"/>
                </a:solidFill>
              </a:rPr>
              <a:t>threat models</a:t>
            </a:r>
            <a:r>
              <a:rPr lang="en-US" dirty="0"/>
              <a:t> in adversarial examples detection can be classified into:</a:t>
            </a:r>
          </a:p>
          <a:p>
            <a:pPr lvl="1"/>
            <a:r>
              <a:rPr lang="en-US" dirty="0">
                <a:solidFill>
                  <a:srgbClr val="FF0000"/>
                </a:solidFill>
              </a:rPr>
              <a:t>Zero-Knowledge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but is not aware that a detection model </a:t>
            </a:r>
            <a:r>
              <a:rPr lang="en-US" i="1" dirty="0"/>
              <a:t>D </a:t>
            </a:r>
            <a:r>
              <a:rPr lang="en-US" dirty="0"/>
              <a:t>is used </a:t>
            </a:r>
          </a:p>
          <a:p>
            <a:pPr lvl="1"/>
            <a:r>
              <a:rPr lang="en-US" dirty="0">
                <a:solidFill>
                  <a:srgbClr val="FF0000"/>
                </a:solidFill>
              </a:rPr>
              <a:t>Perfect-Knowledge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and also has full access to the detection model </a:t>
            </a:r>
            <a:r>
              <a:rPr lang="en-US" i="1" dirty="0"/>
              <a:t>D</a:t>
            </a:r>
            <a:r>
              <a:rPr lang="en-US" dirty="0"/>
              <a:t> </a:t>
            </a:r>
          </a:p>
          <a:p>
            <a:pPr lvl="1"/>
            <a:r>
              <a:rPr lang="en-US" dirty="0">
                <a:solidFill>
                  <a:srgbClr val="FF0000"/>
                </a:solidFill>
              </a:rPr>
              <a:t>Limited-Knowledge Adversary </a:t>
            </a:r>
            <a:r>
              <a:rPr lang="en-US" dirty="0"/>
              <a:t>–</a:t>
            </a:r>
            <a:r>
              <a:rPr lang="en-US" dirty="0">
                <a:solidFill>
                  <a:srgbClr val="FF0000"/>
                </a:solidFill>
              </a:rPr>
              <a:t> </a:t>
            </a:r>
            <a:r>
              <a:rPr lang="en-US" dirty="0"/>
              <a:t>the adversary has access to the target classifier </a:t>
            </a:r>
            <a:r>
              <a:rPr lang="en-US" i="1" dirty="0"/>
              <a:t>F</a:t>
            </a:r>
            <a:r>
              <a:rPr lang="en-US" dirty="0"/>
              <a:t>, and</a:t>
            </a:r>
            <a:r>
              <a:rPr lang="en-US" i="1" dirty="0"/>
              <a:t> </a:t>
            </a:r>
            <a:r>
              <a:rPr lang="en-US" dirty="0"/>
              <a:t>also is aware that a detection model </a:t>
            </a:r>
            <a:r>
              <a:rPr lang="en-US" i="1" dirty="0"/>
              <a:t>D</a:t>
            </a:r>
            <a:r>
              <a:rPr lang="en-US" dirty="0"/>
              <a:t> is </a:t>
            </a:r>
            <a:r>
              <a:rPr lang="en-US" dirty="0" smtClean="0"/>
              <a:t>used</a:t>
            </a:r>
            <a:r>
              <a:rPr lang="en-US" dirty="0"/>
              <a:t>, but does not have access to its parameters and/or the training dataset</a:t>
            </a:r>
          </a:p>
        </p:txBody>
      </p:sp>
      <p:sp>
        <p:nvSpPr>
          <p:cNvPr id="4" name="Content Placeholder 3"/>
          <p:cNvSpPr>
            <a:spLocks noGrp="1"/>
          </p:cNvSpPr>
          <p:nvPr>
            <p:ph idx="10"/>
          </p:nvPr>
        </p:nvSpPr>
        <p:spPr/>
        <p:txBody>
          <a:bodyPr/>
          <a:lstStyle/>
          <a:p>
            <a:r>
              <a:rPr lang="en-US" dirty="0"/>
              <a:t>Adversarial Examples Detection</a:t>
            </a:r>
          </a:p>
        </p:txBody>
      </p:sp>
    </p:spTree>
    <p:extLst>
      <p:ext uri="{BB962C8B-B14F-4D97-AF65-F5344CB8AC3E}">
        <p14:creationId xmlns:p14="http://schemas.microsoft.com/office/powerpoint/2010/main" val="22982443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hlinkClick r:id="rId2"/>
                  </a:rPr>
                  <a:t>Hein (2017) Formal Guarantees on </a:t>
                </a:r>
                <a:r>
                  <a:rPr lang="en-US" dirty="0">
                    <a:hlinkClick r:id="rId2"/>
                  </a:rPr>
                  <a:t>t</a:t>
                </a:r>
                <a:r>
                  <a:rPr lang="en-US" dirty="0" smtClean="0">
                    <a:hlinkClick r:id="rId2"/>
                  </a:rPr>
                  <a:t>he Robustness of </a:t>
                </a:r>
                <a:r>
                  <a:rPr lang="en-US" dirty="0">
                    <a:hlinkClick r:id="rId2"/>
                  </a:rPr>
                  <a:t>a</a:t>
                </a:r>
                <a:r>
                  <a:rPr lang="en-US" dirty="0" smtClean="0">
                    <a:hlinkClick r:id="rId2"/>
                  </a:rPr>
                  <a:t> Classifier against Adversarial Manipulation</a:t>
                </a:r>
                <a:endParaRPr lang="en-US" dirty="0" smtClean="0"/>
              </a:p>
              <a:p>
                <a:r>
                  <a:rPr lang="en-US" dirty="0" smtClean="0"/>
                  <a:t>The proposed approach derives a certificate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as a lower bound for the minimal perturbation</a:t>
                </a:r>
                <a:endParaRPr lang="en-US" dirty="0"/>
              </a:p>
              <a:p>
                <a:pPr lvl="1">
                  <a:spcAft>
                    <a:spcPts val="600"/>
                  </a:spcAft>
                </a:pPr>
                <a:r>
                  <a:rPr lang="en-US" dirty="0" smtClean="0"/>
                  <a:t>To calculate the certificate for a one-layer NN, the authors employed the </a:t>
                </a:r>
                <a:r>
                  <a:rPr lang="en-US" dirty="0" smtClean="0">
                    <a:solidFill>
                      <a:srgbClr val="FF0000"/>
                    </a:solidFill>
                  </a:rPr>
                  <a:t>Cross-Lipschitz Theorem</a:t>
                </a:r>
                <a:r>
                  <a:rPr lang="en-US" dirty="0" smtClean="0"/>
                  <a:t>, where the certificate is given by</a:t>
                </a:r>
              </a:p>
              <a:p>
                <a:pPr marL="0" indent="0">
                  <a:spcAft>
                    <a:spcPts val="600"/>
                  </a:spcAft>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a:latin typeface="Cambria Math" panose="02040503050406030204" pitchFamily="18" charset="0"/>
                        </a:rPr>
                        <m:t>=</m:t>
                      </m:r>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i="0" smtClean="0">
                                  <a:latin typeface="Cambria Math" panose="02040503050406030204" pitchFamily="18" charset="0"/>
                                </a:rPr>
                                <m:t>max</m:t>
                              </m:r>
                            </m:e>
                            <m:lim>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&gt;0</m:t>
                              </m:r>
                            </m:lim>
                          </m:limLow>
                        </m:fName>
                        <m:e>
                          <m:r>
                            <m:rPr>
                              <m:sty m:val="p"/>
                            </m:rPr>
                            <a:rPr lang="en-US" b="0" i="0" smtClean="0">
                              <a:latin typeface="Cambria Math" panose="02040503050406030204" pitchFamily="18" charset="0"/>
                            </a:rPr>
                            <m:t>min</m:t>
                          </m:r>
                          <m:d>
                            <m:dPr>
                              <m:begChr m:val="{"/>
                              <m:endChr m:val="}"/>
                              <m:ctrlPr>
                                <a:rPr lang="en-US" b="0" i="1" smtClean="0">
                                  <a:latin typeface="Cambria Math" panose="02040503050406030204" pitchFamily="18" charset="0"/>
                                </a:rPr>
                              </m:ctrlPr>
                            </m:dPr>
                            <m:e>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m:t>
                                      </m:r>
                                      <m:r>
                                        <m:rPr>
                                          <m:sty m:val="p"/>
                                        </m:rPr>
                                        <a:rPr lang="en-US" b="0" i="0" smtClean="0">
                                          <a:latin typeface="Cambria Math" panose="02040503050406030204" pitchFamily="18" charset="0"/>
                                          <a:ea typeface="Cambria Math" panose="02040503050406030204" pitchFamily="18" charset="0"/>
                                        </a:rPr>
                                        <m:t>in</m:t>
                                      </m:r>
                                    </m:e>
                                    <m:lim>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lim>
                                  </m:limLow>
                                  <m:f>
                                    <m:fPr>
                                      <m:ctrlPr>
                                        <a:rPr lang="en-US"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𝐹</m:t>
                                          </m:r>
                                        </m:e>
                                        <m:sub>
                                          <m:r>
                                            <a:rPr lang="en-US" b="0" i="1" smtClean="0">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num>
                                    <m:den>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i="0" smtClean="0">
                                                  <a:latin typeface="Cambria Math" panose="02040503050406030204" pitchFamily="18" charset="0"/>
                                                  <a:ea typeface="Cambria Math" panose="02040503050406030204" pitchFamily="18" charset="0"/>
                                                </a:rPr>
                                                <m:t>max</m:t>
                                              </m:r>
                                            </m:e>
                                            <m:lim>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r>
                                                <m:rPr>
                                                  <m:nor/>
                                                </m:rPr>
                                                <a:rPr lang="en-US" dirty="0"/>
                                                <m:t> </m:t>
                                              </m:r>
                                            </m:lim>
                                          </m:limLow>
                                        </m:fName>
                                        <m:e>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e>
                                          </m:d>
                                        </m:e>
                                      </m:func>
                                    </m:den>
                                  </m:f>
                                  <m:r>
                                    <a:rPr lang="en-US" b="0" i="1" smtClean="0">
                                      <a:latin typeface="Cambria Math" panose="02040503050406030204" pitchFamily="18" charset="0"/>
                                      <a:ea typeface="Cambria Math" panose="02040503050406030204" pitchFamily="18" charset="0"/>
                                    </a:rPr>
                                    <m:t>,</m:t>
                                  </m:r>
                                </m:fName>
                                <m:e>
                                  <m:r>
                                    <a:rPr lang="en-US" i="1" smtClean="0">
                                      <a:latin typeface="Cambria Math" panose="02040503050406030204" pitchFamily="18" charset="0"/>
                                      <a:ea typeface="Cambria Math" panose="02040503050406030204" pitchFamily="18" charset="0"/>
                                    </a:rPr>
                                    <m:t>𝜖</m:t>
                                  </m:r>
                                </m:e>
                              </m:func>
                            </m:e>
                          </m:d>
                        </m:e>
                      </m:func>
                    </m:oMath>
                  </m:oMathPara>
                </a14:m>
                <a:endParaRPr lang="en-US" dirty="0"/>
              </a:p>
              <a:p>
                <a:r>
                  <a:rPr lang="en-US" dirty="0" smtClean="0"/>
                  <a:t>The certificate aims to reduce the differences in the predictions by the classifier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𝐹</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e>
                    </m:d>
                  </m:oMath>
                </a14:m>
                <a:r>
                  <a:rPr lang="en-US" dirty="0" smtClean="0"/>
                  <a:t> 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a:t>-ball </a:t>
                </a:r>
                <a:endParaRPr lang="en-US" dirty="0" smtClean="0"/>
              </a:p>
              <a:p>
                <a:pPr lvl="1"/>
                <a:r>
                  <a:rPr lang="en-US" dirty="0" smtClean="0"/>
                  <a:t>I.e., it guarantees </a:t>
                </a:r>
                <a:r>
                  <a:rPr lang="en-US" dirty="0"/>
                  <a:t>that the model is safe against </a:t>
                </a:r>
                <a:r>
                  <a:rPr lang="en-US" dirty="0" smtClean="0"/>
                  <a:t>perturbations </a:t>
                </a:r>
                <a:r>
                  <a:rPr lang="en-US" dirty="0"/>
                  <a:t>smaller than </a:t>
                </a:r>
                <a14:m>
                  <m:oMath xmlns:m="http://schemas.openxmlformats.org/officeDocument/2006/math">
                    <m:r>
                      <a:rPr lang="en-US" i="1">
                        <a:latin typeface="Cambria Math" panose="02040503050406030204" pitchFamily="18" charset="0"/>
                      </a:rPr>
                      <m:t>𝐶</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endParaRPr lang="en-US" dirty="0" smtClean="0"/>
              </a:p>
              <a:p>
                <a:r>
                  <a:rPr lang="en-US" dirty="0" smtClean="0"/>
                  <a:t>Recent works have also scaled certified defenses to larger and deeper NNs than one-layer nets</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6699399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Certified Defenses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276673" y="2090803"/>
                <a:ext cx="9649071" cy="5467805"/>
              </a:xfrm>
            </p:spPr>
            <p:txBody>
              <a:bodyPr/>
              <a:lstStyle/>
              <a:p>
                <a:r>
                  <a:rPr lang="en-US" dirty="0" smtClean="0">
                    <a:hlinkClick r:id="rId2"/>
                  </a:rPr>
                  <a:t>Raghunathan</a:t>
                </a:r>
                <a:r>
                  <a:rPr lang="en-US" dirty="0">
                    <a:hlinkClick r:id="rId2"/>
                  </a:rPr>
                  <a:t> (2018) Certified Defenses against Adversarial Examples</a:t>
                </a:r>
                <a:endParaRPr lang="en-US" dirty="0"/>
              </a:p>
              <a:p>
                <a:r>
                  <a:rPr lang="en-US" dirty="0" smtClean="0"/>
                  <a:t>The work uses the </a:t>
                </a:r>
                <a:r>
                  <a:rPr lang="en-US" dirty="0" smtClean="0">
                    <a:solidFill>
                      <a:srgbClr val="FF0000"/>
                    </a:solidFill>
                  </a:rPr>
                  <a:t>loss function </a:t>
                </a:r>
                <a:r>
                  <a:rPr lang="en-US" dirty="0" smtClean="0"/>
                  <a:t>proposed in </a:t>
                </a:r>
                <a:r>
                  <a:rPr lang="en-US" dirty="0" err="1" smtClean="0"/>
                  <a:t>Carlini</a:t>
                </a:r>
                <a:r>
                  <a:rPr lang="en-US" dirty="0" smtClean="0"/>
                  <a:t> &amp; Wagner, based on the logits difference for the true class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e>
                      <m:sub>
                        <m:r>
                          <a:rPr lang="en-US" i="1">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oMath>
                </a14:m>
                <a:r>
                  <a:rPr lang="en-US" dirty="0" smtClean="0"/>
                  <a:t> and second-closest class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max</m:t>
                            </m:r>
                          </m:e>
                          <m:lim>
                            <m:r>
                              <a:rPr lang="en-US" i="1">
                                <a:latin typeface="Cambria Math" panose="02040503050406030204" pitchFamily="18" charset="0"/>
                                <a:ea typeface="Cambria Math" panose="02040503050406030204" pitchFamily="18" charset="0"/>
                              </a:rPr>
                              <m:t>𝑖</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𝑗</m:t>
                            </m:r>
                          </m:lim>
                        </m:limLow>
                      </m:fName>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𝑍</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e>
                    </m:func>
                  </m:oMath>
                </a14:m>
                <a:endParaRPr lang="en-US" dirty="0" smtClean="0"/>
              </a:p>
              <a:p>
                <a:pPr lvl="1"/>
                <a:r>
                  <a:rPr lang="en-US" dirty="0" smtClean="0"/>
                  <a:t>I.e., the loss is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1" i="1" smtClean="0">
                        <a:latin typeface="Cambria Math" panose="02040503050406030204" pitchFamily="18" charset="0"/>
                        <a:ea typeface="Cambria Math" panose="02040503050406030204" pitchFamily="18" charset="0"/>
                      </a:rPr>
                      <m:t>=</m:t>
                    </m:r>
                    <m:func>
                      <m:funcPr>
                        <m:ctrlPr>
                          <a:rPr lang="en-US" i="1" smtClean="0">
                            <a:latin typeface="Cambria Math" panose="02040503050406030204" pitchFamily="18" charset="0"/>
                            <a:ea typeface="Cambria Math" panose="02040503050406030204" pitchFamily="18" charset="0"/>
                          </a:rPr>
                        </m:ctrlPr>
                      </m:funcPr>
                      <m:fName>
                        <m:limLow>
                          <m:limLowPr>
                            <m:ctrlPr>
                              <a:rPr lang="en-US" i="1" smtClean="0">
                                <a:latin typeface="Cambria Math" panose="02040503050406030204" pitchFamily="18" charset="0"/>
                                <a:ea typeface="Cambria Math" panose="02040503050406030204" pitchFamily="18" charset="0"/>
                              </a:rPr>
                            </m:ctrlPr>
                          </m:limLowPr>
                          <m:e>
                            <m:r>
                              <m:rPr>
                                <m:sty m:val="p"/>
                              </m:rPr>
                              <a:rPr lang="en-US" b="0" i="0" smtClean="0">
                                <a:latin typeface="Cambria Math" panose="02040503050406030204" pitchFamily="18" charset="0"/>
                                <a:ea typeface="Cambria Math" panose="02040503050406030204" pitchFamily="18" charset="0"/>
                              </a:rPr>
                              <m:t>max</m:t>
                            </m:r>
                          </m:e>
                          <m:lim>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𝑗</m:t>
                            </m:r>
                          </m:lim>
                        </m:limLow>
                      </m:fName>
                      <m:e>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𝑍</m:t>
                            </m:r>
                          </m:e>
                          <m:sub>
                            <m:r>
                              <a:rPr lang="en-US" b="0" i="1" smtClean="0">
                                <a:latin typeface="Cambria Math" panose="02040503050406030204" pitchFamily="18" charset="0"/>
                                <a:ea typeface="Cambria Math" panose="02040503050406030204" pitchFamily="18" charset="0"/>
                              </a:rPr>
                              <m:t>𝑖</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𝑍</m:t>
                            </m:r>
                          </m:e>
                          <m:sub>
                            <m:r>
                              <a:rPr lang="en-US" b="0" i="1" smtClean="0">
                                <a:latin typeface="Cambria Math" panose="02040503050406030204" pitchFamily="18" charset="0"/>
                                <a:ea typeface="Cambria Math" panose="02040503050406030204" pitchFamily="18" charset="0"/>
                              </a:rPr>
                              <m:t>𝑦</m:t>
                            </m:r>
                          </m:sub>
                        </m:sSub>
                        <m:d>
                          <m:dPr>
                            <m:ctrlPr>
                              <a:rPr lang="en-US" i="1">
                                <a:latin typeface="Cambria Math" panose="02040503050406030204" pitchFamily="18" charset="0"/>
                                <a:ea typeface="Cambria Math" panose="02040503050406030204" pitchFamily="18" charset="0"/>
                              </a:rPr>
                            </m:ctrlPr>
                          </m:dPr>
                          <m:e>
                            <m:r>
                              <a:rPr lang="en-US" b="0" i="1">
                                <a:latin typeface="Cambria Math" panose="02040503050406030204" pitchFamily="18" charset="0"/>
                                <a:ea typeface="Cambria Math" panose="02040503050406030204" pitchFamily="18" charset="0"/>
                              </a:rPr>
                              <m:t>𝑥</m:t>
                            </m:r>
                            <m:r>
                              <a:rPr lang="en-US" b="0" i="1">
                                <a:latin typeface="Cambria Math" panose="02040503050406030204" pitchFamily="18" charset="0"/>
                                <a:ea typeface="Cambria Math" panose="02040503050406030204" pitchFamily="18" charset="0"/>
                              </a:rPr>
                              <m:t>′</m:t>
                            </m:r>
                          </m:e>
                        </m:d>
                      </m:e>
                    </m:func>
                  </m:oMath>
                </a14:m>
                <a:endParaRPr lang="en-US" dirty="0" smtClean="0"/>
              </a:p>
              <a:p>
                <a:pPr lvl="1"/>
                <a:r>
                  <a:rPr lang="en-US" dirty="0" smtClean="0"/>
                  <a:t>As stated before, the </a:t>
                </a:r>
                <a:r>
                  <a:rPr lang="en-US" dirty="0" smtClean="0">
                    <a:solidFill>
                      <a:srgbClr val="FF0000"/>
                    </a:solidFill>
                  </a:rPr>
                  <a:t>adversarial loss </a:t>
                </a:r>
                <a:r>
                  <a:rPr lang="en-US" dirty="0" smtClean="0"/>
                  <a:t>for a model </a:t>
                </a:r>
                <a:r>
                  <a:rPr lang="en-US" i="1" dirty="0" smtClean="0"/>
                  <a:t>F</a:t>
                </a:r>
                <a:r>
                  <a:rPr lang="en-US" dirty="0" smtClean="0"/>
                  <a:t> is the loss for the most-adversarial sample in </a:t>
                </a:r>
                <a:r>
                  <a:rPr lang="en-US" dirty="0"/>
                  <a:t>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smtClean="0"/>
                  <a:t>-ball of </a:t>
                </a:r>
                <a14:m>
                  <m:oMath xmlns:m="http://schemas.openxmlformats.org/officeDocument/2006/math">
                    <m:r>
                      <a:rPr lang="en-US" i="1">
                        <a:latin typeface="Cambria Math" panose="02040503050406030204" pitchFamily="18" charset="0"/>
                      </a:rPr>
                      <m:t>𝑥</m:t>
                    </m:r>
                  </m:oMath>
                </a14:m>
                <a:r>
                  <a:rPr lang="en-US" dirty="0" smtClean="0"/>
                  <a:t>, i.e., </a:t>
                </a:r>
                <a14:m>
                  <m:oMath xmlns:m="http://schemas.openxmlformats.org/officeDocument/2006/math">
                    <m:func>
                      <m:funcPr>
                        <m:ctrlPr>
                          <a:rPr lang="en-US" i="1">
                            <a:latin typeface="Cambria Math" panose="02040503050406030204" pitchFamily="18" charset="0"/>
                            <a:ea typeface="Cambria Math" panose="02040503050406030204" pitchFamily="18" charset="0"/>
                          </a:rPr>
                        </m:ctrlPr>
                      </m:funcPr>
                      <m:fNa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0" i="1" smtClean="0">
                            <a:latin typeface="Cambria Math" panose="02040503050406030204" pitchFamily="18" charset="0"/>
                            <a:ea typeface="Cambria Math" panose="02040503050406030204" pitchFamily="18" charset="0"/>
                          </a:rPr>
                          <m:t>= </m:t>
                        </m:r>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arg</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max</m:t>
                            </m:r>
                          </m:e>
                          <m:lim>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lim>
                        </m:limLow>
                      </m:fName>
                      <m:e>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e>
                    </m:func>
                  </m:oMath>
                </a14:m>
                <a:r>
                  <a:rPr lang="en-US" dirty="0"/>
                  <a:t> for </a:t>
                </a:r>
                <a14:m>
                  <m:oMath xmlns:m="http://schemas.openxmlformats.org/officeDocument/2006/math">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oMath>
                </a14:m>
                <a:endParaRPr lang="en-US" dirty="0" smtClean="0"/>
              </a:p>
              <a:p>
                <a:r>
                  <a:rPr lang="en-US" dirty="0" smtClean="0"/>
                  <a:t>The approach uses </a:t>
                </a:r>
                <a:r>
                  <a:rPr lang="en-US" dirty="0" smtClean="0">
                    <a:solidFill>
                      <a:srgbClr val="FF0000"/>
                    </a:solidFill>
                  </a:rPr>
                  <a:t>integration inequalities </a:t>
                </a:r>
                <a:r>
                  <a:rPr lang="en-US" dirty="0" smtClean="0"/>
                  <a:t>to derive a certificate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for an one-layer NN, and then uses semi-definite optimization to solve the certificate </a:t>
                </a:r>
              </a:p>
              <a:p>
                <a:pPr lvl="1"/>
                <a:r>
                  <a:rPr lang="en-US" dirty="0" smtClean="0"/>
                  <a:t>The certificate is an </a:t>
                </a:r>
                <a:r>
                  <a:rPr lang="en-US" dirty="0" smtClean="0">
                    <a:solidFill>
                      <a:srgbClr val="FF0000"/>
                    </a:solidFill>
                  </a:rPr>
                  <a:t>upper bound of the adversarial loss</a:t>
                </a:r>
                <a:r>
                  <a:rPr lang="en-US" dirty="0" smtClean="0"/>
                  <a:t>,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ℒ</m:t>
                        </m:r>
                      </m:e>
                      <m:sub>
                        <m:r>
                          <m:rPr>
                            <m:sty m:val="p"/>
                          </m:rPr>
                          <a:rPr lang="en-US">
                            <a:latin typeface="Cambria Math" panose="02040503050406030204" pitchFamily="18" charset="0"/>
                            <a:ea typeface="Cambria Math" panose="02040503050406030204" pitchFamily="18" charset="0"/>
                          </a:rPr>
                          <m:t>adv</m:t>
                        </m:r>
                      </m:sub>
                    </m:sSub>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oMath>
                </a14:m>
                <a:r>
                  <a:rPr lang="en-US" dirty="0" smtClean="0"/>
                  <a:t>  </a:t>
                </a:r>
              </a:p>
              <a:p>
                <a:pPr lvl="1"/>
                <a:r>
                  <a:rPr lang="en-US" dirty="0" smtClean="0"/>
                  <a:t>If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b="0" i="1" smtClean="0">
                        <a:latin typeface="Cambria Math" panose="02040503050406030204" pitchFamily="18" charset="0"/>
                      </a:rPr>
                      <m:t>&lt;0</m:t>
                    </m:r>
                  </m:oMath>
                </a14:m>
                <a:r>
                  <a:rPr lang="en-US" dirty="0" smtClean="0"/>
                  <a:t>, then </a:t>
                </a:r>
                <a14:m>
                  <m:oMath xmlns:m="http://schemas.openxmlformats.org/officeDocument/2006/math">
                    <m:r>
                      <a:rPr lang="en-US" i="1">
                        <a:latin typeface="Cambria Math" panose="02040503050406030204" pitchFamily="18" charset="0"/>
                        <a:ea typeface="Cambria Math" panose="02040503050406030204" pitchFamily="18" charset="0"/>
                      </a:rPr>
                      <m:t>ℒ</m:t>
                    </m:r>
                    <m:d>
                      <m:dPr>
                        <m:ctrlPr>
                          <a:rPr lang="en-US" b="1"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r>
                          <a:rPr lang="en-US" i="1">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𝑥</m:t>
                        </m:r>
                        <m:r>
                          <a:rPr lang="en-US" i="1">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𝑦</m:t>
                        </m:r>
                      </m:e>
                    </m:d>
                    <m:r>
                      <a:rPr lang="en-US" b="1" i="1" smtClean="0">
                        <a:latin typeface="Cambria Math" panose="02040503050406030204" pitchFamily="18" charset="0"/>
                        <a:ea typeface="Cambria Math" panose="02040503050406030204" pitchFamily="18" charset="0"/>
                      </a:rPr>
                      <m:t>&lt;</m:t>
                    </m:r>
                    <m:r>
                      <a:rPr lang="en-US" b="0" i="1" smtClean="0">
                        <a:latin typeface="Cambria Math" panose="02040503050406030204" pitchFamily="18" charset="0"/>
                        <a:ea typeface="Cambria Math" panose="02040503050406030204" pitchFamily="18" charset="0"/>
                      </a:rPr>
                      <m:t>0</m:t>
                    </m:r>
                  </m:oMath>
                </a14:m>
                <a:r>
                  <a:rPr lang="en-US" dirty="0" smtClean="0"/>
                  <a:t>, meaning that the classifier will assign the largest score to the true label </a:t>
                </a:r>
                <a:r>
                  <a:rPr lang="en-US" i="1" dirty="0" smtClean="0"/>
                  <a:t>y</a:t>
                </a:r>
                <a:r>
                  <a:rPr lang="en-US" dirty="0" smtClean="0"/>
                  <a:t> in the </a:t>
                </a:r>
                <a14:m>
                  <m:oMath xmlns:m="http://schemas.openxmlformats.org/officeDocument/2006/math">
                    <m:r>
                      <a:rPr lang="en-US" i="1">
                        <a:latin typeface="Cambria Math" panose="02040503050406030204" pitchFamily="18" charset="0"/>
                        <a:ea typeface="Cambria Math" panose="02040503050406030204" pitchFamily="18" charset="0"/>
                      </a:rPr>
                      <m:t>𝜖</m:t>
                    </m:r>
                  </m:oMath>
                </a14:m>
                <a:r>
                  <a:rPr lang="en-US" dirty="0" smtClean="0"/>
                  <a:t>-ball </a:t>
                </a:r>
              </a:p>
              <a:p>
                <a:pPr lvl="1"/>
                <a:r>
                  <a:rPr lang="en-US" dirty="0" smtClean="0"/>
                  <a:t>The goal is to train a model that has the smallest average value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𝐹</m:t>
                        </m:r>
                      </m:e>
                    </m:d>
                  </m:oMath>
                </a14:m>
                <a:r>
                  <a:rPr lang="en-US" dirty="0" smtClean="0"/>
                  <a:t> over the input samples </a:t>
                </a:r>
                <a14:m>
                  <m:oMath xmlns:m="http://schemas.openxmlformats.org/officeDocument/2006/math">
                    <m:r>
                      <a:rPr lang="en-US" i="1">
                        <a:latin typeface="Cambria Math" panose="02040503050406030204" pitchFamily="18" charset="0"/>
                      </a:rPr>
                      <m:t>𝑥</m:t>
                    </m:r>
                  </m:oMath>
                </a14:m>
                <a:r>
                  <a:rPr lang="en-US" dirty="0" smtClean="0"/>
                  <a:t>, so that more inputs will have </a:t>
                </a:r>
                <a14:m>
                  <m:oMath xmlns:m="http://schemas.openxmlformats.org/officeDocument/2006/math">
                    <m:r>
                      <a:rPr lang="en-US" i="1">
                        <a:latin typeface="Cambria Math" panose="02040503050406030204" pitchFamily="18" charset="0"/>
                      </a:rPr>
                      <m:t>𝑈</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m:t>
                        </m:r>
                        <m:r>
                          <a:rPr lang="en-US" i="1">
                            <a:latin typeface="Cambria Math" panose="02040503050406030204" pitchFamily="18" charset="0"/>
                          </a:rPr>
                          <m:t>𝐹</m:t>
                        </m:r>
                      </m:e>
                    </m:d>
                    <m:r>
                      <a:rPr lang="en-US" i="1">
                        <a:latin typeface="Cambria Math" panose="02040503050406030204" pitchFamily="18" charset="0"/>
                      </a:rPr>
                      <m:t>&lt;0</m:t>
                    </m:r>
                  </m:oMath>
                </a14:m>
                <a:endParaRPr lang="en-US" dirty="0"/>
              </a:p>
              <a:p>
                <a:pPr>
                  <a:spcAft>
                    <a:spcPts val="600"/>
                  </a:spcAft>
                </a:pPr>
                <a:r>
                  <a:rPr lang="en-US" dirty="0" smtClean="0"/>
                  <a:t>On MNIST, the approach produced a certificate that </a:t>
                </a:r>
                <a:r>
                  <a:rPr lang="en-US" dirty="0" smtClean="0">
                    <a:solidFill>
                      <a:srgbClr val="FF0000"/>
                    </a:solidFill>
                  </a:rPr>
                  <a:t>no attack </a:t>
                </a:r>
                <a:r>
                  <a:rPr lang="en-US" dirty="0" smtClean="0"/>
                  <a:t>with perturbation </a:t>
                </a:r>
                <a:r>
                  <a:rPr lang="en-US" dirty="0" smtClean="0"/>
                  <a:t>smaller than </a:t>
                </a:r>
                <a14:m>
                  <m:oMath xmlns:m="http://schemas.openxmlformats.org/officeDocument/2006/math">
                    <m:r>
                      <a:rPr lang="en-US" i="1" smtClean="0">
                        <a:solidFill>
                          <a:srgbClr val="FF0000"/>
                        </a:solidFill>
                        <a:latin typeface="Cambria Math" panose="02040503050406030204" pitchFamily="18" charset="0"/>
                        <a:ea typeface="Cambria Math" panose="02040503050406030204" pitchFamily="18" charset="0"/>
                      </a:rPr>
                      <m:t>𝜖</m:t>
                    </m:r>
                    <m:r>
                      <a:rPr lang="en-US" b="0" i="1" smtClean="0">
                        <a:solidFill>
                          <a:srgbClr val="FF0000"/>
                        </a:solidFill>
                        <a:latin typeface="Cambria Math" panose="02040503050406030204" pitchFamily="18" charset="0"/>
                        <a:ea typeface="Cambria Math" panose="02040503050406030204" pitchFamily="18" charset="0"/>
                      </a:rPr>
                      <m:t>=0.1</m:t>
                    </m:r>
                    <m:r>
                      <a:rPr lang="en-US" b="0" i="1" smtClean="0">
                        <a:latin typeface="Cambria Math" panose="02040503050406030204" pitchFamily="18" charset="0"/>
                        <a:ea typeface="Cambria Math" panose="02040503050406030204" pitchFamily="18" charset="0"/>
                      </a:rPr>
                      <m:t>≈25/255</m:t>
                    </m:r>
                  </m:oMath>
                </a14:m>
                <a:r>
                  <a:rPr lang="en-US" dirty="0" smtClean="0"/>
                  <a:t> can cause more than </a:t>
                </a:r>
                <a:r>
                  <a:rPr lang="en-US" dirty="0" smtClean="0">
                    <a:solidFill>
                      <a:srgbClr val="FF0000"/>
                    </a:solidFill>
                  </a:rPr>
                  <a:t>35% test error</a:t>
                </a:r>
              </a:p>
              <a:p>
                <a:pPr lvl="1">
                  <a:spcAft>
                    <a:spcPts val="600"/>
                  </a:spcAft>
                </a:pPr>
                <a:endParaRPr lang="en-US" dirty="0" smtClean="0"/>
              </a:p>
              <a:p>
                <a:pPr>
                  <a:spcAft>
                    <a:spcPts val="600"/>
                  </a:spcAft>
                </a:pPr>
                <a:endParaRPr lang="en-US" dirty="0" smtClean="0"/>
              </a:p>
              <a:p>
                <a:pPr>
                  <a:spcAft>
                    <a:spcPts val="600"/>
                  </a:spcAft>
                </a:pPr>
                <a:endParaRPr lang="en-US" dirty="0" smtClean="0"/>
              </a:p>
              <a:p>
                <a:pPr lvl="1">
                  <a:spcAft>
                    <a:spcPts val="600"/>
                  </a:spcAft>
                </a:pPr>
                <a:endParaRPr lang="en-US" dirty="0"/>
              </a:p>
              <a:p>
                <a:pPr lvl="1">
                  <a:spcAft>
                    <a:spcPts val="600"/>
                  </a:spcAft>
                </a:pPr>
                <a:endParaRPr lang="en-US" dirty="0"/>
              </a:p>
              <a:p>
                <a:pPr lvl="1">
                  <a:spcAft>
                    <a:spcPts val="600"/>
                  </a:spcAft>
                </a:pPr>
                <a:endParaRPr lang="en-US" dirty="0" smtClean="0"/>
              </a:p>
              <a:p>
                <a:pPr marL="0" indent="0">
                  <a:buNone/>
                </a:pP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276673" y="2090803"/>
                <a:ext cx="9649071" cy="5467805"/>
              </a:xfrm>
              <a:blipFill>
                <a:blip r:embed="rId3"/>
                <a:stretch>
                  <a:fillRect l="-695" t="-780"/>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Robust Optimization – Certified Defenses</a:t>
            </a:r>
          </a:p>
          <a:p>
            <a:endParaRPr lang="en-US" dirty="0"/>
          </a:p>
        </p:txBody>
      </p:sp>
    </p:spTree>
    <p:extLst>
      <p:ext uri="{BB962C8B-B14F-4D97-AF65-F5344CB8AC3E}">
        <p14:creationId xmlns:p14="http://schemas.microsoft.com/office/powerpoint/2010/main" val="4130673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686289" y="1848363"/>
            <a:ext cx="4932852" cy="2205732"/>
          </a:xfrm>
        </p:spPr>
        <p:txBody>
          <a:bodyPr/>
          <a:lstStyle/>
          <a:p>
            <a:r>
              <a:rPr lang="en-US" dirty="0"/>
              <a:t>Ensemble Adversarial Training: Attacks &amp; Defenses</a:t>
            </a:r>
          </a:p>
        </p:txBody>
      </p:sp>
      <p:sp>
        <p:nvSpPr>
          <p:cNvPr id="8" name="Text Placeholder 7"/>
          <p:cNvSpPr>
            <a:spLocks noGrp="1"/>
          </p:cNvSpPr>
          <p:nvPr>
            <p:ph type="body" sz="quarter" idx="10"/>
          </p:nvPr>
        </p:nvSpPr>
        <p:spPr>
          <a:xfrm>
            <a:off x="4683465" y="4172901"/>
            <a:ext cx="4250120" cy="742534"/>
          </a:xfrm>
        </p:spPr>
        <p:txBody>
          <a:bodyPr/>
          <a:lstStyle/>
          <a:p>
            <a:r>
              <a:rPr lang="en-US" dirty="0"/>
              <a:t>Presented by Chris McVickar</a:t>
            </a:r>
          </a:p>
        </p:txBody>
      </p:sp>
    </p:spTree>
    <p:extLst>
      <p:ext uri="{BB962C8B-B14F-4D97-AF65-F5344CB8AC3E}">
        <p14:creationId xmlns:p14="http://schemas.microsoft.com/office/powerpoint/2010/main" val="362021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9BEDAA-FA01-48E3-912D-84FB35450AC0}"/>
              </a:ext>
            </a:extLst>
          </p:cNvPr>
          <p:cNvSpPr>
            <a:spLocks noGrp="1"/>
          </p:cNvSpPr>
          <p:nvPr>
            <p:ph type="title"/>
          </p:nvPr>
        </p:nvSpPr>
        <p:spPr/>
        <p:txBody>
          <a:bodyPr/>
          <a:lstStyle/>
          <a:p>
            <a:r>
              <a:rPr lang="en-US" dirty="0"/>
              <a:t>Adversarial Attacks</a:t>
            </a:r>
          </a:p>
        </p:txBody>
      </p:sp>
      <p:sp>
        <p:nvSpPr>
          <p:cNvPr id="7" name="Text Placeholder 6">
            <a:extLst>
              <a:ext uri="{FF2B5EF4-FFF2-40B4-BE49-F238E27FC236}">
                <a16:creationId xmlns:a16="http://schemas.microsoft.com/office/drawing/2014/main" id="{3A6A9CA0-C2B8-46EB-B12F-25ECAB0CFFAB}"/>
              </a:ext>
            </a:extLst>
          </p:cNvPr>
          <p:cNvSpPr>
            <a:spLocks noGrp="1"/>
          </p:cNvSpPr>
          <p:nvPr>
            <p:ph type="body" sz="quarter" idx="10"/>
          </p:nvPr>
        </p:nvSpPr>
        <p:spPr/>
        <p:txBody>
          <a:bodyPr/>
          <a:lstStyle/>
          <a:p>
            <a:r>
              <a:rPr lang="en-US" dirty="0"/>
              <a:t>A Review</a:t>
            </a:r>
          </a:p>
        </p:txBody>
      </p:sp>
      <p:sp>
        <p:nvSpPr>
          <p:cNvPr id="8" name="Text Placeholder 7">
            <a:extLst>
              <a:ext uri="{FF2B5EF4-FFF2-40B4-BE49-F238E27FC236}">
                <a16:creationId xmlns:a16="http://schemas.microsoft.com/office/drawing/2014/main" id="{6F51349C-6341-4A66-A376-E5E32D8C85F8}"/>
              </a:ext>
            </a:extLst>
          </p:cNvPr>
          <p:cNvSpPr>
            <a:spLocks noGrp="1"/>
          </p:cNvSpPr>
          <p:nvPr>
            <p:ph type="body" sz="quarter" idx="11"/>
          </p:nvPr>
        </p:nvSpPr>
        <p:spPr>
          <a:xfrm>
            <a:off x="2355975" y="3257591"/>
            <a:ext cx="6593806" cy="1102866"/>
          </a:xfrm>
        </p:spPr>
        <p:txBody>
          <a:bodyPr/>
          <a:lstStyle/>
          <a:p>
            <a:pPr marL="188595" indent="-188595">
              <a:buFontTx/>
              <a:buChar char="-"/>
            </a:pPr>
            <a:r>
              <a:rPr lang="en-US" dirty="0"/>
              <a:t>An adversarial attack is input perturbed to trick a machine learning model</a:t>
            </a:r>
          </a:p>
          <a:p>
            <a:pPr marL="188595" indent="-188595">
              <a:buFontTx/>
              <a:buChar char="-"/>
            </a:pPr>
            <a:r>
              <a:rPr lang="en-US" dirty="0"/>
              <a:t>ML models are vulnerable to adversarial attacks</a:t>
            </a:r>
          </a:p>
          <a:p>
            <a:pPr marL="188595" indent="-188595">
              <a:buFontTx/>
              <a:buChar char="-"/>
            </a:pPr>
            <a:r>
              <a:rPr lang="en-US" dirty="0"/>
              <a:t>Adversarial examples can transfer across models</a:t>
            </a:r>
          </a:p>
        </p:txBody>
      </p:sp>
      <p:pic>
        <p:nvPicPr>
          <p:cNvPr id="11" name="Picture 10" descr="A picture containing text, mammal&#10;&#10;Description automatically generated">
            <a:extLst>
              <a:ext uri="{FF2B5EF4-FFF2-40B4-BE49-F238E27FC236}">
                <a16:creationId xmlns:a16="http://schemas.microsoft.com/office/drawing/2014/main" id="{DA91D019-19AF-4710-86A7-E987FF08051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1566" y="4450414"/>
            <a:ext cx="4758534" cy="1887362"/>
          </a:xfrm>
          <a:prstGeom prst="rect">
            <a:avLst/>
          </a:prstGeom>
        </p:spPr>
      </p:pic>
    </p:spTree>
    <p:extLst>
      <p:ext uri="{BB962C8B-B14F-4D97-AF65-F5344CB8AC3E}">
        <p14:creationId xmlns:p14="http://schemas.microsoft.com/office/powerpoint/2010/main" val="5192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840A9A-B353-4355-8851-1712D354428F}"/>
              </a:ext>
            </a:extLst>
          </p:cNvPr>
          <p:cNvSpPr>
            <a:spLocks noGrp="1"/>
          </p:cNvSpPr>
          <p:nvPr>
            <p:ph type="title"/>
          </p:nvPr>
        </p:nvSpPr>
        <p:spPr/>
        <p:txBody>
          <a:bodyPr/>
          <a:lstStyle/>
          <a:p>
            <a:r>
              <a:rPr lang="en-US" dirty="0"/>
              <a:t>Adversarial Training</a:t>
            </a:r>
          </a:p>
        </p:txBody>
      </p:sp>
      <p:sp>
        <p:nvSpPr>
          <p:cNvPr id="7" name="Text Placeholder 6">
            <a:extLst>
              <a:ext uri="{FF2B5EF4-FFF2-40B4-BE49-F238E27FC236}">
                <a16:creationId xmlns:a16="http://schemas.microsoft.com/office/drawing/2014/main" id="{74F39E39-0577-4A9B-9987-042B94A37A35}"/>
              </a:ext>
            </a:extLst>
          </p:cNvPr>
          <p:cNvSpPr>
            <a:spLocks noGrp="1"/>
          </p:cNvSpPr>
          <p:nvPr>
            <p:ph type="body" sz="quarter" idx="11"/>
          </p:nvPr>
        </p:nvSpPr>
        <p:spPr>
          <a:xfrm>
            <a:off x="544048" y="3554703"/>
            <a:ext cx="4170848" cy="692497"/>
          </a:xfrm>
        </p:spPr>
        <p:txBody>
          <a:bodyPr/>
          <a:lstStyle/>
          <a:p>
            <a:pPr marL="188595" indent="-188595">
              <a:buFontTx/>
              <a:buChar char="-"/>
            </a:pPr>
            <a:r>
              <a:rPr lang="en-US" dirty="0"/>
              <a:t>Adds adversarial examples to a model’s training set</a:t>
            </a:r>
          </a:p>
          <a:p>
            <a:pPr marL="188595" indent="-188595">
              <a:buFontTx/>
              <a:buChar char="-"/>
            </a:pPr>
            <a:r>
              <a:rPr lang="en-US" dirty="0"/>
              <a:t>Decrease vulnerability to adversarial attacks</a:t>
            </a:r>
          </a:p>
        </p:txBody>
      </p:sp>
      <p:pic>
        <p:nvPicPr>
          <p:cNvPr id="4" name="Picture 3" descr="Diagram&#10;&#10;Description automatically generated">
            <a:extLst>
              <a:ext uri="{FF2B5EF4-FFF2-40B4-BE49-F238E27FC236}">
                <a16:creationId xmlns:a16="http://schemas.microsoft.com/office/drawing/2014/main" id="{A6F88084-424E-4C16-9620-82F3108B19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r="12500"/>
          <a:stretch/>
        </p:blipFill>
        <p:spPr>
          <a:xfrm>
            <a:off x="5029200" y="3100439"/>
            <a:ext cx="3771654" cy="2828741"/>
          </a:xfrm>
          <a:prstGeom prst="rect">
            <a:avLst/>
          </a:prstGeom>
        </p:spPr>
      </p:pic>
    </p:spTree>
    <p:extLst>
      <p:ext uri="{BB962C8B-B14F-4D97-AF65-F5344CB8AC3E}">
        <p14:creationId xmlns:p14="http://schemas.microsoft.com/office/powerpoint/2010/main" val="3404667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87260-B7E2-44E0-B515-AA1CC883D3E5}"/>
              </a:ext>
            </a:extLst>
          </p:cNvPr>
          <p:cNvSpPr>
            <a:spLocks noGrp="1"/>
          </p:cNvSpPr>
          <p:nvPr>
            <p:ph type="title"/>
          </p:nvPr>
        </p:nvSpPr>
        <p:spPr/>
        <p:txBody>
          <a:bodyPr/>
          <a:lstStyle/>
          <a:p>
            <a:r>
              <a:rPr lang="en-US" dirty="0"/>
              <a:t>Adversarial Training</a:t>
            </a:r>
          </a:p>
        </p:txBody>
      </p:sp>
      <p:sp>
        <p:nvSpPr>
          <p:cNvPr id="4" name="Text Placeholder 3">
            <a:extLst>
              <a:ext uri="{FF2B5EF4-FFF2-40B4-BE49-F238E27FC236}">
                <a16:creationId xmlns:a16="http://schemas.microsoft.com/office/drawing/2014/main" id="{54FA4150-51AB-4A84-B8DB-2A17ACE2BAED}"/>
              </a:ext>
            </a:extLst>
          </p:cNvPr>
          <p:cNvSpPr>
            <a:spLocks noGrp="1"/>
          </p:cNvSpPr>
          <p:nvPr>
            <p:ph type="body" sz="quarter" idx="10"/>
          </p:nvPr>
        </p:nvSpPr>
        <p:spPr/>
        <p:txBody>
          <a:bodyPr/>
          <a:lstStyle/>
          <a:p>
            <a:r>
              <a:rPr lang="en-US" dirty="0"/>
              <a:t>White-Box Robustness</a:t>
            </a:r>
          </a:p>
        </p:txBody>
      </p:sp>
      <p:sp>
        <p:nvSpPr>
          <p:cNvPr id="6" name="Text Placeholder 5">
            <a:extLst>
              <a:ext uri="{FF2B5EF4-FFF2-40B4-BE49-F238E27FC236}">
                <a16:creationId xmlns:a16="http://schemas.microsoft.com/office/drawing/2014/main" id="{6A59881E-520B-44EA-A031-242EE66C3440}"/>
              </a:ext>
            </a:extLst>
          </p:cNvPr>
          <p:cNvSpPr>
            <a:spLocks noGrp="1"/>
          </p:cNvSpPr>
          <p:nvPr>
            <p:ph type="body" sz="quarter" idx="11"/>
          </p:nvPr>
        </p:nvSpPr>
        <p:spPr>
          <a:xfrm>
            <a:off x="2294751" y="3249384"/>
            <a:ext cx="6593806" cy="1513235"/>
          </a:xfrm>
        </p:spPr>
        <p:txBody>
          <a:bodyPr/>
          <a:lstStyle/>
          <a:p>
            <a:pPr marL="188595" indent="-188595">
              <a:buFontTx/>
              <a:buChar char="-"/>
            </a:pPr>
            <a:r>
              <a:rPr lang="en-US" dirty="0"/>
              <a:t>Can become robust to white-box attacks</a:t>
            </a:r>
          </a:p>
          <a:p>
            <a:pPr marL="188595" indent="-188595">
              <a:buFontTx/>
              <a:buChar char="-"/>
            </a:pPr>
            <a:r>
              <a:rPr lang="en-US" dirty="0"/>
              <a:t>Scaling results to ImageNet-sized tasks has been difficult</a:t>
            </a:r>
          </a:p>
          <a:p>
            <a:pPr marL="188595" indent="-188595">
              <a:buFontTx/>
              <a:buChar char="-"/>
            </a:pPr>
            <a:r>
              <a:rPr lang="en-US" dirty="0"/>
              <a:t>Gradient masking</a:t>
            </a:r>
          </a:p>
          <a:p>
            <a:endParaRPr lang="en-US" dirty="0"/>
          </a:p>
        </p:txBody>
      </p:sp>
      <p:pic>
        <p:nvPicPr>
          <p:cNvPr id="9" name="Picture 8">
            <a:extLst>
              <a:ext uri="{FF2B5EF4-FFF2-40B4-BE49-F238E27FC236}">
                <a16:creationId xmlns:a16="http://schemas.microsoft.com/office/drawing/2014/main" id="{BBBE48F0-3A7E-47AD-B673-E13621156AC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46195" y="4553813"/>
            <a:ext cx="4157500" cy="1703234"/>
          </a:xfrm>
          <a:prstGeom prst="rect">
            <a:avLst/>
          </a:prstGeom>
        </p:spPr>
      </p:pic>
    </p:spTree>
    <p:extLst>
      <p:ext uri="{BB962C8B-B14F-4D97-AF65-F5344CB8AC3E}">
        <p14:creationId xmlns:p14="http://schemas.microsoft.com/office/powerpoint/2010/main" val="109110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7207DE-69DB-4E36-B98B-518AA21BDBE1}"/>
              </a:ext>
            </a:extLst>
          </p:cNvPr>
          <p:cNvSpPr>
            <a:spLocks noGrp="1"/>
          </p:cNvSpPr>
          <p:nvPr>
            <p:ph type="title"/>
          </p:nvPr>
        </p:nvSpPr>
        <p:spPr/>
        <p:txBody>
          <a:bodyPr/>
          <a:lstStyle/>
          <a:p>
            <a:r>
              <a:rPr lang="en-US" dirty="0"/>
              <a:t>Adversarial Training</a:t>
            </a:r>
          </a:p>
        </p:txBody>
      </p:sp>
      <p:sp>
        <p:nvSpPr>
          <p:cNvPr id="7" name="Text Placeholder 6">
            <a:extLst>
              <a:ext uri="{FF2B5EF4-FFF2-40B4-BE49-F238E27FC236}">
                <a16:creationId xmlns:a16="http://schemas.microsoft.com/office/drawing/2014/main" id="{7C91D478-CD01-41BF-A75B-4BD85C56B793}"/>
              </a:ext>
            </a:extLst>
          </p:cNvPr>
          <p:cNvSpPr>
            <a:spLocks noGrp="1"/>
          </p:cNvSpPr>
          <p:nvPr>
            <p:ph type="body" sz="quarter" idx="10"/>
          </p:nvPr>
        </p:nvSpPr>
        <p:spPr/>
        <p:txBody>
          <a:bodyPr/>
          <a:lstStyle/>
          <a:p>
            <a:r>
              <a:rPr lang="en-US" dirty="0"/>
              <a:t>Black-box Robustness</a:t>
            </a:r>
          </a:p>
        </p:txBody>
      </p:sp>
      <p:sp>
        <p:nvSpPr>
          <p:cNvPr id="8" name="Text Placeholder 7">
            <a:extLst>
              <a:ext uri="{FF2B5EF4-FFF2-40B4-BE49-F238E27FC236}">
                <a16:creationId xmlns:a16="http://schemas.microsoft.com/office/drawing/2014/main" id="{6732C0D7-E556-4B25-A60F-5C33AE3F0DDB}"/>
              </a:ext>
            </a:extLst>
          </p:cNvPr>
          <p:cNvSpPr>
            <a:spLocks noGrp="1"/>
          </p:cNvSpPr>
          <p:nvPr>
            <p:ph type="body" sz="quarter" idx="11"/>
          </p:nvPr>
        </p:nvSpPr>
        <p:spPr>
          <a:xfrm>
            <a:off x="2355975" y="3500082"/>
            <a:ext cx="6593806" cy="2898229"/>
          </a:xfrm>
        </p:spPr>
        <p:txBody>
          <a:bodyPr/>
          <a:lstStyle/>
          <a:p>
            <a:pPr marL="188595" indent="-188595">
              <a:buFontTx/>
              <a:buChar char="-"/>
            </a:pPr>
            <a:r>
              <a:rPr lang="en-US" dirty="0" err="1"/>
              <a:t>Kurakin</a:t>
            </a:r>
            <a:r>
              <a:rPr lang="en-US" dirty="0"/>
              <a:t> et al. </a:t>
            </a:r>
            <a:r>
              <a:rPr lang="en-US" dirty="0" err="1"/>
              <a:t>adversarially</a:t>
            </a:r>
            <a:r>
              <a:rPr lang="en-US" dirty="0"/>
              <a:t> trained an Inception v3 model on ImageNet</a:t>
            </a:r>
          </a:p>
          <a:p>
            <a:pPr marL="188595" indent="-188595">
              <a:buFontTx/>
              <a:buChar char="-"/>
            </a:pPr>
            <a:r>
              <a:rPr lang="en-US" dirty="0"/>
              <a:t>Adversarial examples were generated with single-step methods based on linearization of the model’s loss</a:t>
            </a:r>
          </a:p>
          <a:p>
            <a:pPr marL="188595" indent="-188595">
              <a:buFontTx/>
              <a:buChar char="-"/>
            </a:pPr>
            <a:r>
              <a:rPr lang="en-US" dirty="0"/>
              <a:t>Model was robust to single-step perturbations, still vulnerable to costlier methods</a:t>
            </a:r>
          </a:p>
          <a:p>
            <a:pPr marL="188595" indent="-188595">
              <a:buFontTx/>
              <a:buChar char="-"/>
            </a:pPr>
            <a:r>
              <a:rPr lang="en-US" dirty="0"/>
              <a:t>These attacks failed to transfer between models, they concluded their model to be robust against black-box attacks (not the case)</a:t>
            </a:r>
          </a:p>
          <a:p>
            <a:pPr marL="188595" indent="-188595">
              <a:buFontTx/>
              <a:buChar char="-"/>
            </a:pPr>
            <a:r>
              <a:rPr lang="en-US" dirty="0"/>
              <a:t>Examples based on undefended models often transfer to </a:t>
            </a:r>
            <a:r>
              <a:rPr lang="en-US" dirty="0" err="1"/>
              <a:t>adversarially</a:t>
            </a:r>
            <a:r>
              <a:rPr lang="en-US" dirty="0"/>
              <a:t>-trained models</a:t>
            </a:r>
          </a:p>
          <a:p>
            <a:pPr marL="188595" indent="-188595">
              <a:buFontTx/>
              <a:buChar char="-"/>
            </a:pPr>
            <a:endParaRPr lang="en-US" dirty="0"/>
          </a:p>
        </p:txBody>
      </p:sp>
    </p:spTree>
    <p:extLst>
      <p:ext uri="{BB962C8B-B14F-4D97-AF65-F5344CB8AC3E}">
        <p14:creationId xmlns:p14="http://schemas.microsoft.com/office/powerpoint/2010/main" val="331684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A312B-EAE5-437B-BB59-BBAFF1094FD6}"/>
              </a:ext>
            </a:extLst>
          </p:cNvPr>
          <p:cNvSpPr>
            <a:spLocks noGrp="1"/>
          </p:cNvSpPr>
          <p:nvPr>
            <p:ph type="title"/>
          </p:nvPr>
        </p:nvSpPr>
        <p:spPr/>
        <p:txBody>
          <a:bodyPr/>
          <a:lstStyle/>
          <a:p>
            <a:r>
              <a:rPr lang="en-US" dirty="0"/>
              <a:t>Ensemble Adversarial Training</a:t>
            </a:r>
          </a:p>
        </p:txBody>
      </p:sp>
      <p:sp>
        <p:nvSpPr>
          <p:cNvPr id="6" name="Text Placeholder 5">
            <a:extLst>
              <a:ext uri="{FF2B5EF4-FFF2-40B4-BE49-F238E27FC236}">
                <a16:creationId xmlns:a16="http://schemas.microsoft.com/office/drawing/2014/main" id="{FD444629-4E01-49AC-A79D-4D1C83975227}"/>
              </a:ext>
            </a:extLst>
          </p:cNvPr>
          <p:cNvSpPr>
            <a:spLocks noGrp="1"/>
          </p:cNvSpPr>
          <p:nvPr>
            <p:ph type="body" sz="quarter" idx="10"/>
          </p:nvPr>
        </p:nvSpPr>
        <p:spPr/>
        <p:txBody>
          <a:bodyPr/>
          <a:lstStyle/>
          <a:p>
            <a:endParaRPr lang="en-US"/>
          </a:p>
        </p:txBody>
      </p:sp>
      <p:sp>
        <p:nvSpPr>
          <p:cNvPr id="7" name="Text Placeholder 6">
            <a:extLst>
              <a:ext uri="{FF2B5EF4-FFF2-40B4-BE49-F238E27FC236}">
                <a16:creationId xmlns:a16="http://schemas.microsoft.com/office/drawing/2014/main" id="{DAA322F9-80FA-49BE-9214-C8216A85BD2B}"/>
              </a:ext>
            </a:extLst>
          </p:cNvPr>
          <p:cNvSpPr>
            <a:spLocks noGrp="1"/>
          </p:cNvSpPr>
          <p:nvPr>
            <p:ph type="body" sz="quarter" idx="11"/>
          </p:nvPr>
        </p:nvSpPr>
        <p:spPr>
          <a:xfrm>
            <a:off x="2355975" y="3500082"/>
            <a:ext cx="6593806" cy="1513235"/>
          </a:xfrm>
        </p:spPr>
        <p:txBody>
          <a:bodyPr/>
          <a:lstStyle/>
          <a:p>
            <a:pPr marL="188595" indent="-188595">
              <a:buFontTx/>
              <a:buChar char="-"/>
            </a:pPr>
            <a:r>
              <a:rPr lang="en-US" dirty="0"/>
              <a:t>Adversarial examples from other models are added to a model’s training set</a:t>
            </a:r>
          </a:p>
          <a:p>
            <a:pPr marL="188595" indent="-188595">
              <a:buFontTx/>
              <a:buChar char="-"/>
            </a:pPr>
            <a:r>
              <a:rPr lang="en-US" dirty="0"/>
              <a:t>Increases diversity of adversarial examples seen by model</a:t>
            </a:r>
          </a:p>
          <a:p>
            <a:pPr marL="188595" indent="-188595">
              <a:buFontTx/>
              <a:buChar char="-"/>
            </a:pPr>
            <a:r>
              <a:rPr lang="en-US" dirty="0"/>
              <a:t>Decouples noise from the model’s weights</a:t>
            </a:r>
          </a:p>
          <a:p>
            <a:pPr marL="188595" indent="-188595">
              <a:buFontTx/>
              <a:buChar char="-"/>
            </a:pPr>
            <a:r>
              <a:rPr lang="en-US" dirty="0"/>
              <a:t>Increased robustness to transferred single- and multi-step attacks</a:t>
            </a:r>
          </a:p>
        </p:txBody>
      </p:sp>
      <p:sp>
        <p:nvSpPr>
          <p:cNvPr id="8" name="Text Placeholder 7">
            <a:extLst>
              <a:ext uri="{FF2B5EF4-FFF2-40B4-BE49-F238E27FC236}">
                <a16:creationId xmlns:a16="http://schemas.microsoft.com/office/drawing/2014/main" id="{4A2FB8B8-BD61-4484-B5E3-50A90D8A4D13}"/>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623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55CC1C-1728-438F-974C-802989E85834}"/>
              </a:ext>
            </a:extLst>
          </p:cNvPr>
          <p:cNvSpPr>
            <a:spLocks noGrp="1"/>
          </p:cNvSpPr>
          <p:nvPr>
            <p:ph type="title"/>
          </p:nvPr>
        </p:nvSpPr>
        <p:spPr/>
        <p:txBody>
          <a:bodyPr/>
          <a:lstStyle/>
          <a:p>
            <a:r>
              <a:rPr lang="en-US" dirty="0"/>
              <a:t>Experiments</a:t>
            </a:r>
          </a:p>
        </p:txBody>
      </p:sp>
      <p:sp>
        <p:nvSpPr>
          <p:cNvPr id="7" name="Text Placeholder 6">
            <a:extLst>
              <a:ext uri="{FF2B5EF4-FFF2-40B4-BE49-F238E27FC236}">
                <a16:creationId xmlns:a16="http://schemas.microsoft.com/office/drawing/2014/main" id="{F26905EF-3758-4E88-BD23-830220E0C301}"/>
              </a:ext>
            </a:extLst>
          </p:cNvPr>
          <p:cNvSpPr>
            <a:spLocks noGrp="1"/>
          </p:cNvSpPr>
          <p:nvPr>
            <p:ph type="body" sz="quarter" idx="21"/>
          </p:nvPr>
        </p:nvSpPr>
        <p:spPr>
          <a:xfrm>
            <a:off x="1999661" y="3856499"/>
            <a:ext cx="5999676" cy="914096"/>
          </a:xfrm>
        </p:spPr>
        <p:txBody>
          <a:bodyPr/>
          <a:lstStyle/>
          <a:p>
            <a:pPr>
              <a:spcBef>
                <a:spcPts val="0"/>
              </a:spcBef>
            </a:pPr>
            <a:r>
              <a:rPr lang="en-US" sz="1980" dirty="0"/>
              <a:t>General Training vs.</a:t>
            </a:r>
          </a:p>
          <a:p>
            <a:pPr>
              <a:spcBef>
                <a:spcPts val="0"/>
              </a:spcBef>
            </a:pPr>
            <a:r>
              <a:rPr lang="en-US" sz="1980" dirty="0"/>
              <a:t>Adversarial Training vs.</a:t>
            </a:r>
          </a:p>
          <a:p>
            <a:pPr>
              <a:spcBef>
                <a:spcPts val="0"/>
              </a:spcBef>
            </a:pPr>
            <a:r>
              <a:rPr lang="en-US" sz="1980" dirty="0"/>
              <a:t>Ensemble adversarial training</a:t>
            </a:r>
          </a:p>
        </p:txBody>
      </p:sp>
    </p:spTree>
    <p:extLst>
      <p:ext uri="{BB962C8B-B14F-4D97-AF65-F5344CB8AC3E}">
        <p14:creationId xmlns:p14="http://schemas.microsoft.com/office/powerpoint/2010/main" val="266529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4CE7DA-4298-47D1-95C2-A884734E0F17}"/>
              </a:ext>
            </a:extLst>
          </p:cNvPr>
          <p:cNvSpPr>
            <a:spLocks noGrp="1"/>
          </p:cNvSpPr>
          <p:nvPr>
            <p:ph type="title"/>
          </p:nvPr>
        </p:nvSpPr>
        <p:spPr/>
        <p:txBody>
          <a:bodyPr/>
          <a:lstStyle/>
          <a:p>
            <a:r>
              <a:rPr lang="en-US" dirty="0"/>
              <a:t>Attacks</a:t>
            </a:r>
          </a:p>
        </p:txBody>
      </p:sp>
      <p:sp>
        <p:nvSpPr>
          <p:cNvPr id="7" name="Text Placeholder 6">
            <a:extLst>
              <a:ext uri="{FF2B5EF4-FFF2-40B4-BE49-F238E27FC236}">
                <a16:creationId xmlns:a16="http://schemas.microsoft.com/office/drawing/2014/main" id="{C3F1AC67-B6FB-4E28-BAE0-F28A75C1E35B}"/>
              </a:ext>
            </a:extLst>
          </p:cNvPr>
          <p:cNvSpPr>
            <a:spLocks noGrp="1"/>
          </p:cNvSpPr>
          <p:nvPr>
            <p:ph type="body" sz="quarter" idx="10"/>
          </p:nvPr>
        </p:nvSpPr>
        <p:spPr/>
        <p:txBody>
          <a:bodyPr/>
          <a:lstStyle/>
          <a:p>
            <a:r>
              <a:rPr lang="en-US" dirty="0"/>
              <a:t>Used to generate adversarial examples</a:t>
            </a:r>
          </a:p>
        </p:txBody>
      </p:sp>
      <p:sp>
        <p:nvSpPr>
          <p:cNvPr id="8" name="Text Placeholder 7">
            <a:extLst>
              <a:ext uri="{FF2B5EF4-FFF2-40B4-BE49-F238E27FC236}">
                <a16:creationId xmlns:a16="http://schemas.microsoft.com/office/drawing/2014/main" id="{5648152E-7098-4E81-A1FF-FA1B3A2D3E3B}"/>
              </a:ext>
            </a:extLst>
          </p:cNvPr>
          <p:cNvSpPr>
            <a:spLocks noGrp="1"/>
          </p:cNvSpPr>
          <p:nvPr>
            <p:ph type="body" sz="quarter" idx="11"/>
          </p:nvPr>
        </p:nvSpPr>
        <p:spPr>
          <a:xfrm>
            <a:off x="2357612" y="3234254"/>
            <a:ext cx="6593806" cy="3667671"/>
          </a:xfrm>
        </p:spPr>
        <p:txBody>
          <a:bodyPr/>
          <a:lstStyle/>
          <a:p>
            <a:pPr marL="188595" indent="-188595">
              <a:spcAft>
                <a:spcPts val="0"/>
              </a:spcAft>
              <a:buFontTx/>
              <a:buChar char="-"/>
            </a:pPr>
            <a:r>
              <a:rPr lang="en-US" dirty="0"/>
              <a:t>Fast Gradient Sign Method (FGSM), Projected Gradient Descent (PGD)</a:t>
            </a:r>
          </a:p>
          <a:p>
            <a:pPr marL="188595" indent="-188595">
              <a:spcAft>
                <a:spcPts val="0"/>
              </a:spcAft>
              <a:buFontTx/>
              <a:buChar char="-"/>
            </a:pPr>
            <a:r>
              <a:rPr lang="en-US" dirty="0"/>
              <a:t>Single-Step Least-Likely Class Method (Step-LL)</a:t>
            </a:r>
          </a:p>
          <a:p>
            <a:pPr marL="565785" lvl="1" indent="-188595">
              <a:spcAft>
                <a:spcPts val="0"/>
              </a:spcAft>
              <a:buFontTx/>
              <a:buChar char="-"/>
            </a:pPr>
            <a:r>
              <a:rPr lang="en-US" dirty="0"/>
              <a:t>Targeted FGSM</a:t>
            </a:r>
          </a:p>
          <a:p>
            <a:pPr marL="565785" lvl="1" indent="-188595">
              <a:spcAft>
                <a:spcPts val="0"/>
              </a:spcAft>
              <a:buFontTx/>
              <a:buChar char="-"/>
            </a:pPr>
            <a:r>
              <a:rPr lang="en-US" dirty="0"/>
              <a:t>Target is the least-likely class</a:t>
            </a:r>
          </a:p>
          <a:p>
            <a:pPr marL="565785" lvl="1" indent="-188595">
              <a:spcAft>
                <a:spcPts val="0"/>
              </a:spcAft>
              <a:buFontTx/>
              <a:buChar char="-"/>
            </a:pPr>
            <a:r>
              <a:rPr lang="en-US" dirty="0"/>
              <a:t>Most effective for adversarial training on ImageNet</a:t>
            </a:r>
          </a:p>
          <a:p>
            <a:pPr marL="188595" indent="-188595">
              <a:spcAft>
                <a:spcPts val="0"/>
              </a:spcAft>
              <a:buFontTx/>
              <a:buChar char="-"/>
            </a:pPr>
            <a:r>
              <a:rPr lang="en-US" dirty="0"/>
              <a:t>Iterative Attack (I-FGSM or </a:t>
            </a:r>
            <a:r>
              <a:rPr lang="en-US" dirty="0" err="1"/>
              <a:t>Iter</a:t>
            </a:r>
            <a:r>
              <a:rPr lang="en-US" dirty="0"/>
              <a:t>-LL)</a:t>
            </a:r>
          </a:p>
          <a:p>
            <a:pPr marL="565785" lvl="1" indent="-188595">
              <a:spcAft>
                <a:spcPts val="0"/>
              </a:spcAft>
              <a:buFontTx/>
              <a:buChar char="-"/>
            </a:pPr>
            <a:r>
              <a:rPr lang="en-US" dirty="0"/>
              <a:t>Applies multiple iterations of FGSM or Step-LL</a:t>
            </a:r>
          </a:p>
          <a:p>
            <a:pPr marL="565785" lvl="1" indent="-188595">
              <a:spcAft>
                <a:spcPts val="0"/>
              </a:spcAft>
              <a:buFontTx/>
              <a:buChar char="-"/>
            </a:pPr>
            <a:r>
              <a:rPr lang="en-US" dirty="0"/>
              <a:t>For fixed </a:t>
            </a:r>
            <a:r>
              <a:rPr lang="el-GR" dirty="0">
                <a:ea typeface="Segoe UI Symbol" panose="020B0502040204020203" pitchFamily="34" charset="0"/>
              </a:rPr>
              <a:t>ε</a:t>
            </a:r>
            <a:r>
              <a:rPr lang="en-US" dirty="0">
                <a:ea typeface="Segoe UI Symbol" panose="020B0502040204020203" pitchFamily="34" charset="0"/>
              </a:rPr>
              <a:t>, induce higher error rates than single-step attacks</a:t>
            </a:r>
          </a:p>
          <a:p>
            <a:pPr marL="565785" lvl="1" indent="-188595">
              <a:spcAft>
                <a:spcPts val="0"/>
              </a:spcAft>
              <a:buFontTx/>
              <a:buChar char="-"/>
            </a:pPr>
            <a:r>
              <a:rPr lang="en-US" dirty="0">
                <a:ea typeface="Segoe UI Symbol" panose="020B0502040204020203" pitchFamily="34" charset="0"/>
              </a:rPr>
              <a:t>Transfer at lower rates</a:t>
            </a:r>
            <a:endParaRPr lang="en-US" dirty="0"/>
          </a:p>
          <a:p>
            <a:pPr marL="188595" indent="-188595">
              <a:spcAft>
                <a:spcPts val="0"/>
              </a:spcAft>
              <a:buFontTx/>
              <a:buChar char="-"/>
            </a:pPr>
            <a:r>
              <a:rPr lang="en-US" dirty="0"/>
              <a:t>R+ attacks</a:t>
            </a:r>
          </a:p>
          <a:p>
            <a:pPr marL="565785" lvl="1" indent="-188595">
              <a:spcAft>
                <a:spcPts val="0"/>
              </a:spcAft>
              <a:buFontTx/>
              <a:buChar char="-"/>
            </a:pPr>
            <a:r>
              <a:rPr lang="en-US" dirty="0"/>
              <a:t>R+FGSM, </a:t>
            </a:r>
            <a:r>
              <a:rPr lang="en-US" dirty="0" err="1"/>
              <a:t>R+Step-LL</a:t>
            </a:r>
            <a:r>
              <a:rPr lang="en-US" dirty="0"/>
              <a:t>, </a:t>
            </a:r>
            <a:r>
              <a:rPr lang="en-US" dirty="0" err="1"/>
              <a:t>R+</a:t>
            </a:r>
            <a:r>
              <a:rPr lang="en-US" i="1" dirty="0" err="1"/>
              <a:t>attack</a:t>
            </a:r>
            <a:endParaRPr lang="en-US" i="1" dirty="0"/>
          </a:p>
          <a:p>
            <a:pPr marL="565785" lvl="1" indent="-188595">
              <a:spcAft>
                <a:spcPts val="0"/>
              </a:spcAft>
              <a:buFontTx/>
              <a:buChar char="-"/>
            </a:pPr>
            <a:r>
              <a:rPr lang="en-US" dirty="0"/>
              <a:t>Adds small amounts of random perturbations to some attack method</a:t>
            </a:r>
          </a:p>
          <a:p>
            <a:pPr marL="565785" lvl="1" indent="-188595">
              <a:spcAft>
                <a:spcPts val="0"/>
              </a:spcAft>
              <a:buFontTx/>
              <a:buChar char="-"/>
            </a:pPr>
            <a:endParaRPr lang="en-US" dirty="0"/>
          </a:p>
        </p:txBody>
      </p:sp>
    </p:spTree>
    <p:extLst>
      <p:ext uri="{BB962C8B-B14F-4D97-AF65-F5344CB8AC3E}">
        <p14:creationId xmlns:p14="http://schemas.microsoft.com/office/powerpoint/2010/main" val="90365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Adversarial Examples Detection</a:t>
            </a:r>
          </a:p>
        </p:txBody>
      </p:sp>
      <p:sp>
        <p:nvSpPr>
          <p:cNvPr id="3" name="Content Placeholder 2"/>
          <p:cNvSpPr>
            <a:spLocks noGrp="1"/>
          </p:cNvSpPr>
          <p:nvPr>
            <p:ph idx="1"/>
          </p:nvPr>
        </p:nvSpPr>
        <p:spPr/>
        <p:txBody>
          <a:bodyPr/>
          <a:lstStyle/>
          <a:p>
            <a:r>
              <a:rPr lang="en-US" dirty="0"/>
              <a:t>Adversarial Examples Detection defense methods can be further divided into:</a:t>
            </a:r>
          </a:p>
          <a:p>
            <a:pPr lvl="1"/>
            <a:r>
              <a:rPr lang="en-US" dirty="0"/>
              <a:t>Auxiliary detection model</a:t>
            </a:r>
          </a:p>
          <a:p>
            <a:pPr lvl="1"/>
            <a:r>
              <a:rPr lang="en-US" dirty="0"/>
              <a:t>Statistical methods</a:t>
            </a:r>
          </a:p>
          <a:p>
            <a:pPr lvl="1"/>
            <a:r>
              <a:rPr lang="en-US" dirty="0"/>
              <a:t>Prediction consistency methods</a:t>
            </a:r>
          </a:p>
          <a:p>
            <a:r>
              <a:rPr lang="en-US" dirty="0" smtClean="0"/>
              <a:t>Limitation of the defense strategies based on adversarial examples detection is that they can be </a:t>
            </a:r>
            <a:r>
              <a:rPr lang="en-US" dirty="0"/>
              <a:t>less effective in identifying examples created using unknown adversarial attacks </a:t>
            </a:r>
          </a:p>
          <a:p>
            <a:endParaRPr lang="en-US" dirty="0"/>
          </a:p>
        </p:txBody>
      </p:sp>
      <p:sp>
        <p:nvSpPr>
          <p:cNvPr id="4" name="Content Placeholder 3"/>
          <p:cNvSpPr>
            <a:spLocks noGrp="1"/>
          </p:cNvSpPr>
          <p:nvPr>
            <p:ph idx="10"/>
          </p:nvPr>
        </p:nvSpPr>
        <p:spPr/>
        <p:txBody>
          <a:bodyPr/>
          <a:lstStyle/>
          <a:p>
            <a:r>
              <a:rPr lang="en-US" dirty="0"/>
              <a:t>Adversarial Examples Detection</a:t>
            </a:r>
          </a:p>
          <a:p>
            <a:endParaRPr lang="en-US" dirty="0"/>
          </a:p>
        </p:txBody>
      </p:sp>
    </p:spTree>
    <p:extLst>
      <p:ext uri="{BB962C8B-B14F-4D97-AF65-F5344CB8AC3E}">
        <p14:creationId xmlns:p14="http://schemas.microsoft.com/office/powerpoint/2010/main" val="19469150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Title 779"/>
          <p:cNvSpPr>
            <a:spLocks noGrp="1"/>
          </p:cNvSpPr>
          <p:nvPr>
            <p:ph type="title"/>
          </p:nvPr>
        </p:nvSpPr>
        <p:spPr>
          <a:xfrm>
            <a:off x="533103" y="1686068"/>
            <a:ext cx="8675460" cy="502509"/>
          </a:xfrm>
        </p:spPr>
        <p:txBody>
          <a:bodyPr/>
          <a:lstStyle/>
          <a:p>
            <a:r>
              <a:rPr lang="en-US" dirty="0"/>
              <a:t>White-Box attacks</a:t>
            </a:r>
          </a:p>
        </p:txBody>
      </p:sp>
      <p:graphicFrame>
        <p:nvGraphicFramePr>
          <p:cNvPr id="5" name="Table 4"/>
          <p:cNvGraphicFramePr>
            <a:graphicFrameLocks noGrp="1"/>
          </p:cNvGraphicFramePr>
          <p:nvPr>
            <p:extLst/>
          </p:nvPr>
        </p:nvGraphicFramePr>
        <p:xfrm>
          <a:off x="533102" y="2660413"/>
          <a:ext cx="4089042" cy="1350879"/>
        </p:xfrm>
        <a:graphic>
          <a:graphicData uri="http://schemas.openxmlformats.org/drawingml/2006/table">
            <a:tbl>
              <a:tblPr firstRow="1" bandRow="1">
                <a:tableStyleId>{8EC20E35-A176-4012-BC5E-935CFFF8708E}</a:tableStyleId>
              </a:tblPr>
              <a:tblGrid>
                <a:gridCol w="681507">
                  <a:extLst>
                    <a:ext uri="{9D8B030D-6E8A-4147-A177-3AD203B41FA5}">
                      <a16:colId xmlns:a16="http://schemas.microsoft.com/office/drawing/2014/main" val="20000"/>
                    </a:ext>
                  </a:extLst>
                </a:gridCol>
                <a:gridCol w="681507">
                  <a:extLst>
                    <a:ext uri="{9D8B030D-6E8A-4147-A177-3AD203B41FA5}">
                      <a16:colId xmlns:a16="http://schemas.microsoft.com/office/drawing/2014/main" val="20001"/>
                    </a:ext>
                  </a:extLst>
                </a:gridCol>
                <a:gridCol w="681507">
                  <a:extLst>
                    <a:ext uri="{9D8B030D-6E8A-4147-A177-3AD203B41FA5}">
                      <a16:colId xmlns:a16="http://schemas.microsoft.com/office/drawing/2014/main" val="2856505517"/>
                    </a:ext>
                  </a:extLst>
                </a:gridCol>
                <a:gridCol w="681507">
                  <a:extLst>
                    <a:ext uri="{9D8B030D-6E8A-4147-A177-3AD203B41FA5}">
                      <a16:colId xmlns:a16="http://schemas.microsoft.com/office/drawing/2014/main" val="31446487"/>
                    </a:ext>
                  </a:extLst>
                </a:gridCol>
                <a:gridCol w="681507">
                  <a:extLst>
                    <a:ext uri="{9D8B030D-6E8A-4147-A177-3AD203B41FA5}">
                      <a16:colId xmlns:a16="http://schemas.microsoft.com/office/drawing/2014/main" val="2185748177"/>
                    </a:ext>
                  </a:extLst>
                </a:gridCol>
                <a:gridCol w="681507">
                  <a:extLst>
                    <a:ext uri="{9D8B030D-6E8A-4147-A177-3AD203B41FA5}">
                      <a16:colId xmlns:a16="http://schemas.microsoft.com/office/drawing/2014/main" val="20002"/>
                    </a:ext>
                  </a:extLst>
                </a:gridCol>
              </a:tblGrid>
              <a:tr h="401829">
                <a:tc>
                  <a:txBody>
                    <a:bodyPr/>
                    <a:lstStyle/>
                    <a:p>
                      <a:pPr algn="l"/>
                      <a:endParaRPr lang="en-US" sz="1200" b="0" i="0" dirty="0">
                        <a:solidFill>
                          <a:schemeClr val="tx1"/>
                        </a:solidFill>
                        <a:latin typeface="Franklin Gothic Demi" panose="020B0603020102020204" pitchFamily="34" charset="0"/>
                        <a:ea typeface="Archivo" charset="0"/>
                        <a:cs typeface="Archivo" charset="0"/>
                      </a:endParaRP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v4</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Step-LL</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60.2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69.6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26.6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50.7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21.4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5369">
                <a:tc>
                  <a:txBody>
                    <a:bodyPr/>
                    <a:lstStyle/>
                    <a:p>
                      <a:pPr algn="l"/>
                      <a:r>
                        <a:rPr lang="en-US" sz="1000" b="0" i="0" dirty="0" err="1">
                          <a:solidFill>
                            <a:schemeClr val="bg1"/>
                          </a:solidFill>
                          <a:latin typeface="Franklin Gothic Demi" panose="020B0703020102020204" pitchFamily="34" charset="0"/>
                          <a:ea typeface="Archivo" charset="0"/>
                          <a:cs typeface="Archivo" charset="0"/>
                        </a:rPr>
                        <a:t>R+Step-LL</a:t>
                      </a:r>
                      <a:endParaRPr lang="en-US" sz="1000" b="0" i="0" dirty="0">
                        <a:solidFill>
                          <a:schemeClr val="bg1"/>
                        </a:solidFill>
                        <a:latin typeface="Franklin Gothic Demi" panose="020B0703020102020204" pitchFamily="34" charset="0"/>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70.5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80.0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64.8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56.3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37.5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solidFill>
                            <a:schemeClr val="bg1"/>
                          </a:solidFill>
                          <a:latin typeface="Franklin Gothic Demi" panose="020B0603020102020204" pitchFamily="34" charset="0"/>
                          <a:ea typeface="Archivo" charset="0"/>
                          <a:cs typeface="Archivo" charset="0"/>
                        </a:rPr>
                        <a:t>Iter</a:t>
                      </a:r>
                      <a:r>
                        <a:rPr lang="en-US" sz="1000" b="0" i="0" baseline="0" dirty="0">
                          <a:solidFill>
                            <a:schemeClr val="bg1"/>
                          </a:solidFill>
                          <a:latin typeface="Franklin Gothic Demi" panose="020B0603020102020204" pitchFamily="34" charset="0"/>
                          <a:ea typeface="Archivo" charset="0"/>
                          <a:cs typeface="Archivo" charset="0"/>
                        </a:rPr>
                        <a:t>-LL(2)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latin typeface="Franklin Gothic Book Regular"/>
                          <a:ea typeface="Archivo" charset="0"/>
                          <a:cs typeface="Archivo" charset="0"/>
                        </a:rPr>
                        <a:t>78.5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86.3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58.3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69.9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41.6</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12" name="TextBox 11"/>
          <p:cNvSpPr txBox="1"/>
          <p:nvPr/>
        </p:nvSpPr>
        <p:spPr>
          <a:xfrm>
            <a:off x="10379034" y="4940539"/>
            <a:ext cx="184731" cy="397032"/>
          </a:xfrm>
          <a:prstGeom prst="rect">
            <a:avLst/>
          </a:prstGeom>
          <a:noFill/>
        </p:spPr>
        <p:txBody>
          <a:bodyPr wrap="none" rtlCol="0">
            <a:spAutoFit/>
          </a:bodyPr>
          <a:lstStyle/>
          <a:p>
            <a:pPr defTabSz="1005713"/>
            <a:endParaRPr lang="en-US" sz="1980" dirty="0">
              <a:solidFill>
                <a:srgbClr val="000000"/>
              </a:solidFill>
              <a:latin typeface="Calibri" panose="020F0502020204030204"/>
            </a:endParaRPr>
          </a:p>
        </p:txBody>
      </p:sp>
      <p:sp>
        <p:nvSpPr>
          <p:cNvPr id="10" name="Text Placeholder 7">
            <a:extLst>
              <a:ext uri="{FF2B5EF4-FFF2-40B4-BE49-F238E27FC236}">
                <a16:creationId xmlns:a16="http://schemas.microsoft.com/office/drawing/2014/main" id="{DD864F6D-B9F8-42BC-BCDA-8C82C08FAE7B}"/>
              </a:ext>
            </a:extLst>
          </p:cNvPr>
          <p:cNvSpPr txBox="1">
            <a:spLocks/>
          </p:cNvSpPr>
          <p:nvPr/>
        </p:nvSpPr>
        <p:spPr>
          <a:xfrm>
            <a:off x="533102" y="3857131"/>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1</a:t>
            </a:r>
          </a:p>
        </p:txBody>
      </p:sp>
      <p:sp>
        <p:nvSpPr>
          <p:cNvPr id="17" name="Text Placeholder 7">
            <a:extLst>
              <a:ext uri="{FF2B5EF4-FFF2-40B4-BE49-F238E27FC236}">
                <a16:creationId xmlns:a16="http://schemas.microsoft.com/office/drawing/2014/main" id="{B883BCB1-5CBD-4AAF-8738-F5CFEC284BAB}"/>
              </a:ext>
            </a:extLst>
          </p:cNvPr>
          <p:cNvSpPr txBox="1">
            <a:spLocks/>
          </p:cNvSpPr>
          <p:nvPr/>
        </p:nvSpPr>
        <p:spPr>
          <a:xfrm>
            <a:off x="1147701" y="2378757"/>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Target</a:t>
            </a:r>
          </a:p>
        </p:txBody>
      </p:sp>
      <p:sp>
        <p:nvSpPr>
          <p:cNvPr id="18" name="Text Placeholder 7">
            <a:extLst>
              <a:ext uri="{FF2B5EF4-FFF2-40B4-BE49-F238E27FC236}">
                <a16:creationId xmlns:a16="http://schemas.microsoft.com/office/drawing/2014/main" id="{EA49D408-4394-4D61-B992-B13B7461D863}"/>
              </a:ext>
            </a:extLst>
          </p:cNvPr>
          <p:cNvSpPr txBox="1">
            <a:spLocks/>
          </p:cNvSpPr>
          <p:nvPr/>
        </p:nvSpPr>
        <p:spPr>
          <a:xfrm rot="16200000">
            <a:off x="-81468" y="3134031"/>
            <a:ext cx="917587"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Attack</a:t>
            </a:r>
          </a:p>
        </p:txBody>
      </p:sp>
      <p:sp>
        <p:nvSpPr>
          <p:cNvPr id="19" name="Text Placeholder 7">
            <a:extLst>
              <a:ext uri="{FF2B5EF4-FFF2-40B4-BE49-F238E27FC236}">
                <a16:creationId xmlns:a16="http://schemas.microsoft.com/office/drawing/2014/main" id="{D00D68E7-9010-4838-9DAA-770917DA54F5}"/>
              </a:ext>
            </a:extLst>
          </p:cNvPr>
          <p:cNvSpPr txBox="1">
            <a:spLocks/>
          </p:cNvSpPr>
          <p:nvPr/>
        </p:nvSpPr>
        <p:spPr>
          <a:xfrm>
            <a:off x="533102" y="4928679"/>
            <a:ext cx="8330613" cy="1128514"/>
          </a:xfrm>
          <a:prstGeom prst="rect">
            <a:avLst/>
          </a:prstGeom>
        </p:spPr>
        <p:txBody>
          <a:bodyPr vert="horz" wrap="square"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0"/>
              </a:spcAft>
              <a:buFontTx/>
              <a:buChar char="-"/>
            </a:pPr>
            <a:r>
              <a:rPr lang="en-US" sz="1361" dirty="0">
                <a:solidFill>
                  <a:srgbClr val="000000"/>
                </a:solidFill>
              </a:rPr>
              <a:t>Error rates (in %) of adversarial examples</a:t>
            </a:r>
          </a:p>
          <a:p>
            <a:pPr marL="188595" indent="-188595" defTabSz="1005866">
              <a:lnSpc>
                <a:spcPts val="2186"/>
              </a:lnSpc>
              <a:spcAft>
                <a:spcPts val="0"/>
              </a:spcAft>
              <a:buFontTx/>
              <a:buChar char="-"/>
            </a:pPr>
            <a:r>
              <a:rPr lang="en-US" sz="1361" dirty="0">
                <a:solidFill>
                  <a:srgbClr val="000000"/>
                </a:solidFill>
              </a:rPr>
              <a:t>Element at </a:t>
            </a:r>
            <a:r>
              <a:rPr lang="en-US" sz="1361" i="1" dirty="0">
                <a:solidFill>
                  <a:srgbClr val="000000"/>
                </a:solidFill>
              </a:rPr>
              <a:t>(attack, target) </a:t>
            </a:r>
            <a:r>
              <a:rPr lang="en-US" sz="1361" dirty="0">
                <a:solidFill>
                  <a:srgbClr val="000000"/>
                </a:solidFill>
              </a:rPr>
              <a:t>is the error rate of </a:t>
            </a:r>
            <a:r>
              <a:rPr lang="en-US" sz="1361" i="1" dirty="0">
                <a:solidFill>
                  <a:srgbClr val="000000"/>
                </a:solidFill>
              </a:rPr>
              <a:t>target</a:t>
            </a:r>
            <a:r>
              <a:rPr lang="en-US" sz="1361" dirty="0">
                <a:solidFill>
                  <a:srgbClr val="000000"/>
                </a:solidFill>
              </a:rPr>
              <a:t> with images generated with </a:t>
            </a:r>
            <a:r>
              <a:rPr lang="en-US" sz="1361" i="1" dirty="0">
                <a:solidFill>
                  <a:srgbClr val="000000"/>
                </a:solidFill>
              </a:rPr>
              <a:t>attack</a:t>
            </a:r>
          </a:p>
          <a:p>
            <a:pPr marL="188595" indent="-188595" defTabSz="1005866">
              <a:lnSpc>
                <a:spcPts val="2186"/>
              </a:lnSpc>
              <a:spcAft>
                <a:spcPts val="0"/>
              </a:spcAft>
              <a:buFontTx/>
              <a:buChar char="-"/>
            </a:pPr>
            <a:r>
              <a:rPr lang="en-US" sz="1361" dirty="0">
                <a:solidFill>
                  <a:srgbClr val="000000"/>
                </a:solidFill>
              </a:rPr>
              <a:t>Subscript “adv” denotes an </a:t>
            </a:r>
            <a:r>
              <a:rPr lang="en-US" sz="1361" dirty="0" err="1">
                <a:solidFill>
                  <a:srgbClr val="000000"/>
                </a:solidFill>
              </a:rPr>
              <a:t>adversarially</a:t>
            </a:r>
            <a:r>
              <a:rPr lang="en-US" sz="1361" dirty="0">
                <a:solidFill>
                  <a:srgbClr val="000000"/>
                </a:solidFill>
              </a:rPr>
              <a:t>-trained target</a:t>
            </a:r>
          </a:p>
          <a:p>
            <a:pPr marL="188595" indent="-188595" defTabSz="1005866">
              <a:lnSpc>
                <a:spcPts val="2186"/>
              </a:lnSpc>
              <a:spcAft>
                <a:spcPts val="0"/>
              </a:spcAft>
              <a:buFontTx/>
              <a:buChar char="-"/>
            </a:pPr>
            <a:r>
              <a:rPr lang="en-US" sz="1361" dirty="0">
                <a:solidFill>
                  <a:srgbClr val="000000"/>
                </a:solidFill>
                <a:ea typeface="Segoe UI Symbol" panose="020B0502040204020203" pitchFamily="34" charset="0"/>
              </a:rPr>
              <a:t>Best attack for each target appears in bold</a:t>
            </a:r>
            <a:endParaRPr lang="en-US" sz="1361" dirty="0">
              <a:solidFill>
                <a:srgbClr val="000000"/>
              </a:solidFill>
            </a:endParaRPr>
          </a:p>
        </p:txBody>
      </p:sp>
      <p:graphicFrame>
        <p:nvGraphicFramePr>
          <p:cNvPr id="20" name="Table 19">
            <a:extLst>
              <a:ext uri="{FF2B5EF4-FFF2-40B4-BE49-F238E27FC236}">
                <a16:creationId xmlns:a16="http://schemas.microsoft.com/office/drawing/2014/main" id="{CFE84EDF-E5D9-456E-868C-A0D9C0571B52}"/>
              </a:ext>
            </a:extLst>
          </p:cNvPr>
          <p:cNvGraphicFramePr>
            <a:graphicFrameLocks noGrp="1"/>
          </p:cNvGraphicFramePr>
          <p:nvPr>
            <p:extLst/>
          </p:nvPr>
        </p:nvGraphicFramePr>
        <p:xfrm>
          <a:off x="5029200" y="2659195"/>
          <a:ext cx="4089042" cy="1350879"/>
        </p:xfrm>
        <a:graphic>
          <a:graphicData uri="http://schemas.openxmlformats.org/drawingml/2006/table">
            <a:tbl>
              <a:tblPr firstRow="1" bandRow="1">
                <a:tableStyleId>{8EC20E35-A176-4012-BC5E-935CFFF8708E}</a:tableStyleId>
              </a:tblPr>
              <a:tblGrid>
                <a:gridCol w="681507">
                  <a:extLst>
                    <a:ext uri="{9D8B030D-6E8A-4147-A177-3AD203B41FA5}">
                      <a16:colId xmlns:a16="http://schemas.microsoft.com/office/drawing/2014/main" val="20000"/>
                    </a:ext>
                  </a:extLst>
                </a:gridCol>
                <a:gridCol w="681507">
                  <a:extLst>
                    <a:ext uri="{9D8B030D-6E8A-4147-A177-3AD203B41FA5}">
                      <a16:colId xmlns:a16="http://schemas.microsoft.com/office/drawing/2014/main" val="20001"/>
                    </a:ext>
                  </a:extLst>
                </a:gridCol>
                <a:gridCol w="681507">
                  <a:extLst>
                    <a:ext uri="{9D8B030D-6E8A-4147-A177-3AD203B41FA5}">
                      <a16:colId xmlns:a16="http://schemas.microsoft.com/office/drawing/2014/main" val="2856505517"/>
                    </a:ext>
                  </a:extLst>
                </a:gridCol>
                <a:gridCol w="681507">
                  <a:extLst>
                    <a:ext uri="{9D8B030D-6E8A-4147-A177-3AD203B41FA5}">
                      <a16:colId xmlns:a16="http://schemas.microsoft.com/office/drawing/2014/main" val="31446487"/>
                    </a:ext>
                  </a:extLst>
                </a:gridCol>
                <a:gridCol w="681507">
                  <a:extLst>
                    <a:ext uri="{9D8B030D-6E8A-4147-A177-3AD203B41FA5}">
                      <a16:colId xmlns:a16="http://schemas.microsoft.com/office/drawing/2014/main" val="2185748177"/>
                    </a:ext>
                  </a:extLst>
                </a:gridCol>
                <a:gridCol w="681507">
                  <a:extLst>
                    <a:ext uri="{9D8B030D-6E8A-4147-A177-3AD203B41FA5}">
                      <a16:colId xmlns:a16="http://schemas.microsoft.com/office/drawing/2014/main" val="20002"/>
                    </a:ext>
                  </a:extLst>
                </a:gridCol>
              </a:tblGrid>
              <a:tr h="401829">
                <a:tc>
                  <a:txBody>
                    <a:bodyPr/>
                    <a:lstStyle/>
                    <a:p>
                      <a:pPr algn="l"/>
                      <a:endParaRPr lang="en-US" sz="1200" b="0" i="0" dirty="0">
                        <a:solidFill>
                          <a:schemeClr val="tx1"/>
                        </a:solidFill>
                        <a:latin typeface="Franklin Gothic Demi" panose="020B0603020102020204" pitchFamily="34" charset="0"/>
                        <a:ea typeface="Archivo" charset="0"/>
                        <a:cs typeface="Archivo" charset="0"/>
                      </a:endParaRP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v4</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Step-LL</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31.0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42.7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9.0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24.0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5.8</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5369">
                <a:tc>
                  <a:txBody>
                    <a:bodyPr/>
                    <a:lstStyle/>
                    <a:p>
                      <a:pPr algn="l"/>
                      <a:r>
                        <a:rPr lang="en-US" sz="1000" b="0" i="0" dirty="0" err="1">
                          <a:solidFill>
                            <a:schemeClr val="bg1"/>
                          </a:solidFill>
                          <a:latin typeface="Franklin Gothic Demi" panose="020B0703020102020204" pitchFamily="34" charset="0"/>
                          <a:ea typeface="Archivo" charset="0"/>
                          <a:cs typeface="Archivo" charset="0"/>
                        </a:rPr>
                        <a:t>R+Step-LL</a:t>
                      </a:r>
                      <a:endParaRPr lang="en-US" sz="1000" b="0" i="0" dirty="0">
                        <a:solidFill>
                          <a:schemeClr val="bg1"/>
                        </a:solidFill>
                        <a:latin typeface="Franklin Gothic Demi" panose="020B0703020102020204" pitchFamily="34" charset="0"/>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42.8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57.1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37.1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29.3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15.0</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solidFill>
                            <a:schemeClr val="bg1"/>
                          </a:solidFill>
                          <a:latin typeface="Franklin Gothic Demi" panose="020B0603020102020204" pitchFamily="34" charset="0"/>
                          <a:ea typeface="Archivo" charset="0"/>
                          <a:cs typeface="Archivo" charset="0"/>
                        </a:rPr>
                        <a:t>Iter</a:t>
                      </a:r>
                      <a:r>
                        <a:rPr lang="en-US" sz="1000" b="0" i="0" baseline="0" dirty="0">
                          <a:solidFill>
                            <a:schemeClr val="bg1"/>
                          </a:solidFill>
                          <a:latin typeface="Franklin Gothic Demi" panose="020B0603020102020204" pitchFamily="34" charset="0"/>
                          <a:ea typeface="Archivo" charset="0"/>
                          <a:cs typeface="Archivo" charset="0"/>
                        </a:rPr>
                        <a:t>-LL(2)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latin typeface="Franklin Gothic Book Regular"/>
                          <a:ea typeface="Archivo" charset="0"/>
                          <a:cs typeface="Archivo" charset="0"/>
                        </a:rPr>
                        <a:t>56.2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70.2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29.6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45.4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16.5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1" name="Text Placeholder 7">
            <a:extLst>
              <a:ext uri="{FF2B5EF4-FFF2-40B4-BE49-F238E27FC236}">
                <a16:creationId xmlns:a16="http://schemas.microsoft.com/office/drawing/2014/main" id="{BD1A2231-FD15-4FE2-9D91-94A67ACCE156}"/>
              </a:ext>
            </a:extLst>
          </p:cNvPr>
          <p:cNvSpPr txBox="1">
            <a:spLocks/>
          </p:cNvSpPr>
          <p:nvPr/>
        </p:nvSpPr>
        <p:spPr>
          <a:xfrm>
            <a:off x="5029200" y="3855913"/>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5</a:t>
            </a:r>
          </a:p>
        </p:txBody>
      </p:sp>
      <p:sp>
        <p:nvSpPr>
          <p:cNvPr id="22" name="Text Placeholder 7">
            <a:extLst>
              <a:ext uri="{FF2B5EF4-FFF2-40B4-BE49-F238E27FC236}">
                <a16:creationId xmlns:a16="http://schemas.microsoft.com/office/drawing/2014/main" id="{6EA241E3-0A37-42A4-A2CF-9DF602783E3E}"/>
              </a:ext>
            </a:extLst>
          </p:cNvPr>
          <p:cNvSpPr txBox="1">
            <a:spLocks/>
          </p:cNvSpPr>
          <p:nvPr/>
        </p:nvSpPr>
        <p:spPr>
          <a:xfrm>
            <a:off x="5643799" y="2377538"/>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Target</a:t>
            </a:r>
          </a:p>
        </p:txBody>
      </p:sp>
      <p:sp>
        <p:nvSpPr>
          <p:cNvPr id="23" name="Text Placeholder 7">
            <a:extLst>
              <a:ext uri="{FF2B5EF4-FFF2-40B4-BE49-F238E27FC236}">
                <a16:creationId xmlns:a16="http://schemas.microsoft.com/office/drawing/2014/main" id="{F898D5CB-03AB-4969-80FC-3378EE95115A}"/>
              </a:ext>
            </a:extLst>
          </p:cNvPr>
          <p:cNvSpPr txBox="1">
            <a:spLocks/>
          </p:cNvSpPr>
          <p:nvPr/>
        </p:nvSpPr>
        <p:spPr>
          <a:xfrm rot="16200000">
            <a:off x="4414630" y="3132813"/>
            <a:ext cx="917587"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Attack</a:t>
            </a:r>
          </a:p>
        </p:txBody>
      </p:sp>
    </p:spTree>
    <p:extLst>
      <p:ext uri="{BB962C8B-B14F-4D97-AF65-F5344CB8AC3E}">
        <p14:creationId xmlns:p14="http://schemas.microsoft.com/office/powerpoint/2010/main" val="236564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Title 779"/>
          <p:cNvSpPr>
            <a:spLocks noGrp="1"/>
          </p:cNvSpPr>
          <p:nvPr>
            <p:ph type="title"/>
          </p:nvPr>
        </p:nvSpPr>
        <p:spPr>
          <a:xfrm>
            <a:off x="533103" y="1686068"/>
            <a:ext cx="8675460" cy="502509"/>
          </a:xfrm>
        </p:spPr>
        <p:txBody>
          <a:bodyPr/>
          <a:lstStyle/>
          <a:p>
            <a:r>
              <a:rPr lang="en-US" dirty="0"/>
              <a:t>Transfer attacks</a:t>
            </a:r>
          </a:p>
        </p:txBody>
      </p:sp>
      <p:graphicFrame>
        <p:nvGraphicFramePr>
          <p:cNvPr id="5" name="Table 4"/>
          <p:cNvGraphicFramePr>
            <a:graphicFrameLocks noGrp="1"/>
          </p:cNvGraphicFramePr>
          <p:nvPr>
            <p:extLst/>
          </p:nvPr>
        </p:nvGraphicFramePr>
        <p:xfrm>
          <a:off x="533103" y="2660412"/>
          <a:ext cx="3427464" cy="1745700"/>
        </p:xfrm>
        <a:graphic>
          <a:graphicData uri="http://schemas.openxmlformats.org/drawingml/2006/table">
            <a:tbl>
              <a:tblPr firstRow="1" bandRow="1">
                <a:tableStyleId>{8EC20E35-A176-4012-BC5E-935CFFF8708E}</a:tableStyleId>
              </a:tblPr>
              <a:tblGrid>
                <a:gridCol w="571244">
                  <a:extLst>
                    <a:ext uri="{9D8B030D-6E8A-4147-A177-3AD203B41FA5}">
                      <a16:colId xmlns:a16="http://schemas.microsoft.com/office/drawing/2014/main" val="20000"/>
                    </a:ext>
                  </a:extLst>
                </a:gridCol>
                <a:gridCol w="571244">
                  <a:extLst>
                    <a:ext uri="{9D8B030D-6E8A-4147-A177-3AD203B41FA5}">
                      <a16:colId xmlns:a16="http://schemas.microsoft.com/office/drawing/2014/main" val="20001"/>
                    </a:ext>
                  </a:extLst>
                </a:gridCol>
                <a:gridCol w="571244">
                  <a:extLst>
                    <a:ext uri="{9D8B030D-6E8A-4147-A177-3AD203B41FA5}">
                      <a16:colId xmlns:a16="http://schemas.microsoft.com/office/drawing/2014/main" val="2856505517"/>
                    </a:ext>
                  </a:extLst>
                </a:gridCol>
                <a:gridCol w="571244">
                  <a:extLst>
                    <a:ext uri="{9D8B030D-6E8A-4147-A177-3AD203B41FA5}">
                      <a16:colId xmlns:a16="http://schemas.microsoft.com/office/drawing/2014/main" val="31446487"/>
                    </a:ext>
                  </a:extLst>
                </a:gridCol>
                <a:gridCol w="571244">
                  <a:extLst>
                    <a:ext uri="{9D8B030D-6E8A-4147-A177-3AD203B41FA5}">
                      <a16:colId xmlns:a16="http://schemas.microsoft.com/office/drawing/2014/main" val="2185748177"/>
                    </a:ext>
                  </a:extLst>
                </a:gridCol>
                <a:gridCol w="571244">
                  <a:extLst>
                    <a:ext uri="{9D8B030D-6E8A-4147-A177-3AD203B41FA5}">
                      <a16:colId xmlns:a16="http://schemas.microsoft.com/office/drawing/2014/main" val="20002"/>
                    </a:ext>
                  </a:extLst>
                </a:gridCol>
              </a:tblGrid>
              <a:tr h="401829">
                <a:tc>
                  <a:txBody>
                    <a:bodyPr/>
                    <a:lstStyle/>
                    <a:p>
                      <a:pPr algn="l"/>
                      <a:endParaRPr lang="en-US" sz="1200" b="0" i="0" dirty="0">
                        <a:solidFill>
                          <a:schemeClr val="tx1"/>
                        </a:solidFill>
                        <a:latin typeface="Franklin Gothic Demi" panose="020B0603020102020204" pitchFamily="34" charset="0"/>
                        <a:ea typeface="Archivo" charset="0"/>
                        <a:cs typeface="Archivo" charset="0"/>
                      </a:endParaRP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v4</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v4</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highlight>
                            <a:srgbClr val="FFFFFF"/>
                          </a:highlight>
                          <a:latin typeface="Franklin Gothic Book Regular"/>
                          <a:ea typeface="Archivo" charset="0"/>
                          <a:cs typeface="Archivo" charset="0"/>
                        </a:rPr>
                        <a:t>60.2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39.2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31.1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36.6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30.9</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v3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43.8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highlight>
                            <a:srgbClr val="E1E1E1"/>
                          </a:highlight>
                          <a:latin typeface="Franklin Gothic Book Regular"/>
                          <a:ea typeface="Archivo" charset="0"/>
                          <a:cs typeface="Archivo" charset="0"/>
                        </a:rPr>
                        <a:t>69.6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36.4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42.1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35.1</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v3</a:t>
                      </a:r>
                      <a:r>
                        <a:rPr lang="en-US" sz="1000" b="0" i="0" baseline="-25000" dirty="0">
                          <a:solidFill>
                            <a:schemeClr val="bg1"/>
                          </a:solidFill>
                          <a:latin typeface="Franklin Gothic Demi" panose="020B0603020102020204" pitchFamily="34" charset="0"/>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latin typeface="Franklin Gothic Book Regular"/>
                          <a:ea typeface="Archivo" charset="0"/>
                          <a:cs typeface="Archivo" charset="0"/>
                        </a:rPr>
                        <a:t>36.3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35.6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highlight>
                            <a:srgbClr val="FFFFFF"/>
                          </a:highlight>
                          <a:latin typeface="Franklin Gothic Book Regular"/>
                          <a:ea typeface="Archivo" charset="0"/>
                          <a:cs typeface="Archivo" charset="0"/>
                        </a:rPr>
                        <a:t>26.6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35.2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35.9</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IRv2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38.0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38.0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highlight>
                            <a:srgbClr val="E1E1E1"/>
                          </a:highlight>
                          <a:latin typeface="Franklin Gothic Book Regular"/>
                          <a:ea typeface="Archivo" charset="0"/>
                          <a:cs typeface="Archivo" charset="0"/>
                        </a:rPr>
                        <a:t>50.7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31.9</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866076"/>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IRv2</a:t>
                      </a:r>
                      <a:r>
                        <a:rPr lang="en-US" sz="1000" b="0" i="0" baseline="-25000" dirty="0">
                          <a:solidFill>
                            <a:schemeClr val="bg1"/>
                          </a:solidFill>
                          <a:latin typeface="Franklin Gothic Demi" panose="020B0603020102020204" pitchFamily="34" charset="0"/>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latin typeface="Franklin Gothic Book Regular"/>
                          <a:ea typeface="Archivo" charset="0"/>
                          <a:cs typeface="Archivo" charset="0"/>
                        </a:rPr>
                        <a:t>31.0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30.3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25.7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30.6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highlight>
                            <a:srgbClr val="FFFFFF"/>
                          </a:highlight>
                          <a:latin typeface="Franklin Gothic Book Regular"/>
                          <a:ea typeface="Archivo" charset="0"/>
                          <a:cs typeface="Archivo" charset="0"/>
                        </a:rPr>
                        <a:t>21.4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932032"/>
                  </a:ext>
                </a:extLst>
              </a:tr>
            </a:tbl>
          </a:graphicData>
        </a:graphic>
      </p:graphicFrame>
      <p:sp>
        <p:nvSpPr>
          <p:cNvPr id="12" name="TextBox 11"/>
          <p:cNvSpPr txBox="1"/>
          <p:nvPr/>
        </p:nvSpPr>
        <p:spPr>
          <a:xfrm>
            <a:off x="10379034" y="4940539"/>
            <a:ext cx="184731" cy="397032"/>
          </a:xfrm>
          <a:prstGeom prst="rect">
            <a:avLst/>
          </a:prstGeom>
          <a:noFill/>
        </p:spPr>
        <p:txBody>
          <a:bodyPr wrap="none" rtlCol="0">
            <a:spAutoFit/>
          </a:bodyPr>
          <a:lstStyle/>
          <a:p>
            <a:pPr defTabSz="1005713"/>
            <a:endParaRPr lang="en-US" sz="1980" dirty="0">
              <a:solidFill>
                <a:srgbClr val="000000"/>
              </a:solidFill>
              <a:latin typeface="Calibri" panose="020F0502020204030204"/>
            </a:endParaRPr>
          </a:p>
        </p:txBody>
      </p:sp>
      <p:sp>
        <p:nvSpPr>
          <p:cNvPr id="10" name="Text Placeholder 7">
            <a:extLst>
              <a:ext uri="{FF2B5EF4-FFF2-40B4-BE49-F238E27FC236}">
                <a16:creationId xmlns:a16="http://schemas.microsoft.com/office/drawing/2014/main" id="{DD864F6D-B9F8-42BC-BCDA-8C82C08FAE7B}"/>
              </a:ext>
            </a:extLst>
          </p:cNvPr>
          <p:cNvSpPr txBox="1">
            <a:spLocks/>
          </p:cNvSpPr>
          <p:nvPr/>
        </p:nvSpPr>
        <p:spPr>
          <a:xfrm>
            <a:off x="533102" y="4389087"/>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1</a:t>
            </a:r>
          </a:p>
        </p:txBody>
      </p:sp>
      <p:graphicFrame>
        <p:nvGraphicFramePr>
          <p:cNvPr id="11" name="Table 10">
            <a:extLst>
              <a:ext uri="{FF2B5EF4-FFF2-40B4-BE49-F238E27FC236}">
                <a16:creationId xmlns:a16="http://schemas.microsoft.com/office/drawing/2014/main" id="{9D24B088-8DFA-40A8-A66A-E077E061940A}"/>
              </a:ext>
            </a:extLst>
          </p:cNvPr>
          <p:cNvGraphicFramePr>
            <a:graphicFrameLocks noGrp="1"/>
          </p:cNvGraphicFramePr>
          <p:nvPr>
            <p:extLst/>
          </p:nvPr>
        </p:nvGraphicFramePr>
        <p:xfrm>
          <a:off x="5436254" y="2660412"/>
          <a:ext cx="3427464" cy="1745700"/>
        </p:xfrm>
        <a:graphic>
          <a:graphicData uri="http://schemas.openxmlformats.org/drawingml/2006/table">
            <a:tbl>
              <a:tblPr firstRow="1" bandRow="1">
                <a:tableStyleId>{8EC20E35-A176-4012-BC5E-935CFFF8708E}</a:tableStyleId>
              </a:tblPr>
              <a:tblGrid>
                <a:gridCol w="571244">
                  <a:extLst>
                    <a:ext uri="{9D8B030D-6E8A-4147-A177-3AD203B41FA5}">
                      <a16:colId xmlns:a16="http://schemas.microsoft.com/office/drawing/2014/main" val="20000"/>
                    </a:ext>
                  </a:extLst>
                </a:gridCol>
                <a:gridCol w="571244">
                  <a:extLst>
                    <a:ext uri="{9D8B030D-6E8A-4147-A177-3AD203B41FA5}">
                      <a16:colId xmlns:a16="http://schemas.microsoft.com/office/drawing/2014/main" val="20001"/>
                    </a:ext>
                  </a:extLst>
                </a:gridCol>
                <a:gridCol w="571244">
                  <a:extLst>
                    <a:ext uri="{9D8B030D-6E8A-4147-A177-3AD203B41FA5}">
                      <a16:colId xmlns:a16="http://schemas.microsoft.com/office/drawing/2014/main" val="2856505517"/>
                    </a:ext>
                  </a:extLst>
                </a:gridCol>
                <a:gridCol w="571244">
                  <a:extLst>
                    <a:ext uri="{9D8B030D-6E8A-4147-A177-3AD203B41FA5}">
                      <a16:colId xmlns:a16="http://schemas.microsoft.com/office/drawing/2014/main" val="31446487"/>
                    </a:ext>
                  </a:extLst>
                </a:gridCol>
                <a:gridCol w="571244">
                  <a:extLst>
                    <a:ext uri="{9D8B030D-6E8A-4147-A177-3AD203B41FA5}">
                      <a16:colId xmlns:a16="http://schemas.microsoft.com/office/drawing/2014/main" val="2185748177"/>
                    </a:ext>
                  </a:extLst>
                </a:gridCol>
                <a:gridCol w="571244">
                  <a:extLst>
                    <a:ext uri="{9D8B030D-6E8A-4147-A177-3AD203B41FA5}">
                      <a16:colId xmlns:a16="http://schemas.microsoft.com/office/drawing/2014/main" val="20002"/>
                    </a:ext>
                  </a:extLst>
                </a:gridCol>
              </a:tblGrid>
              <a:tr h="401829">
                <a:tc>
                  <a:txBody>
                    <a:bodyPr/>
                    <a:lstStyle/>
                    <a:p>
                      <a:pPr algn="l"/>
                      <a:endParaRPr lang="en-US" sz="1200" b="0" i="0" dirty="0">
                        <a:solidFill>
                          <a:schemeClr val="tx1"/>
                        </a:solidFill>
                        <a:latin typeface="Franklin Gothic Demi" panose="020B0603020102020204" pitchFamily="34" charset="0"/>
                        <a:ea typeface="Archivo" charset="0"/>
                        <a:cs typeface="Archivo" charset="0"/>
                      </a:endParaRP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v4</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v3</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IRv2</a:t>
                      </a:r>
                      <a:r>
                        <a:rPr lang="en-US" sz="1200" b="0" i="0" baseline="-25000" dirty="0">
                          <a:solidFill>
                            <a:schemeClr val="tx1"/>
                          </a:solidFill>
                          <a:latin typeface="Franklin Gothic Demi" panose="020B0603020102020204" pitchFamily="34" charset="0"/>
                          <a:ea typeface="Archivo" charset="0"/>
                          <a:cs typeface="Archivo" charset="0"/>
                        </a:rPr>
                        <a:t>adv</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v4</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1" i="0" dirty="0">
                          <a:highlight>
                            <a:srgbClr val="FFFFFF"/>
                          </a:highlight>
                          <a:latin typeface="Franklin Gothic Book Regular"/>
                          <a:ea typeface="Archivo" charset="0"/>
                          <a:cs typeface="Archivo" charset="0"/>
                        </a:rPr>
                        <a:t>31.0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14.9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13.6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9.9</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5369">
                <a:tc>
                  <a:txBody>
                    <a:bodyPr/>
                    <a:lstStyle/>
                    <a:p>
                      <a:pPr algn="l"/>
                      <a:r>
                        <a:rPr lang="en-US" sz="1000" b="0" i="0" dirty="0">
                          <a:solidFill>
                            <a:schemeClr val="bg1"/>
                          </a:solidFill>
                          <a:latin typeface="Franklin Gothic Demi" panose="020B0703020102020204" pitchFamily="34" charset="0"/>
                          <a:ea typeface="Archivo" charset="0"/>
                          <a:cs typeface="Archivo" charset="0"/>
                        </a:rPr>
                        <a:t>v3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18.7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highlight>
                            <a:srgbClr val="E1E1E1"/>
                          </a:highlight>
                          <a:latin typeface="Franklin Gothic Book Regular"/>
                          <a:ea typeface="Archivo" charset="0"/>
                          <a:cs typeface="Archivo" charset="0"/>
                        </a:rPr>
                        <a:t>42.7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13.0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17.8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12.8</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v3</a:t>
                      </a:r>
                      <a:r>
                        <a:rPr lang="en-US" sz="1000" b="0" i="0" baseline="-25000" dirty="0">
                          <a:solidFill>
                            <a:schemeClr val="bg1"/>
                          </a:solidFill>
                          <a:latin typeface="Franklin Gothic Demi" panose="020B0603020102020204" pitchFamily="34" charset="0"/>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13.6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13.5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highlight>
                            <a:srgbClr val="FFFFFF"/>
                          </a:highlight>
                          <a:latin typeface="Franklin Gothic Book Regular"/>
                          <a:ea typeface="Archivo" charset="0"/>
                          <a:cs typeface="Archivo" charset="0"/>
                        </a:rPr>
                        <a:t>9.0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13.0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14.5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IRv2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14.1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14.8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9.9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highlight>
                            <a:srgbClr val="E1E1E1"/>
                          </a:highlight>
                          <a:latin typeface="Franklin Gothic Book Regular"/>
                          <a:ea typeface="Archivo" charset="0"/>
                          <a:cs typeface="Archivo" charset="0"/>
                        </a:rPr>
                        <a:t>24.0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10.6</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0866076"/>
                  </a:ext>
                </a:extLst>
              </a:tr>
              <a:tr h="265369">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solidFill>
                            <a:schemeClr val="bg1"/>
                          </a:solidFill>
                          <a:latin typeface="Franklin Gothic Demi" panose="020B0603020102020204" pitchFamily="34" charset="0"/>
                          <a:ea typeface="Archivo" charset="0"/>
                          <a:cs typeface="Archivo" charset="0"/>
                        </a:rPr>
                        <a:t>IRv2</a:t>
                      </a:r>
                      <a:r>
                        <a:rPr lang="en-US" sz="1000" b="0" i="0" baseline="-25000" dirty="0">
                          <a:solidFill>
                            <a:schemeClr val="bg1"/>
                          </a:solidFill>
                          <a:latin typeface="Franklin Gothic Demi" panose="020B0603020102020204" pitchFamily="34" charset="0"/>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000" b="0" i="0" dirty="0">
                          <a:latin typeface="Franklin Gothic Book Regular"/>
                          <a:ea typeface="Archivo" charset="0"/>
                          <a:cs typeface="Archivo" charset="0"/>
                        </a:rPr>
                        <a:t>10.3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highlight>
                            <a:srgbClr val="FFFFFF"/>
                          </a:highlight>
                          <a:latin typeface="Franklin Gothic Book Regular"/>
                          <a:ea typeface="Archivo" charset="0"/>
                          <a:cs typeface="Archivo" charset="0"/>
                        </a:rPr>
                        <a:t>5.8</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932032"/>
                  </a:ext>
                </a:extLst>
              </a:tr>
            </a:tbl>
          </a:graphicData>
        </a:graphic>
      </p:graphicFrame>
      <p:sp>
        <p:nvSpPr>
          <p:cNvPr id="13" name="Text Placeholder 7">
            <a:extLst>
              <a:ext uri="{FF2B5EF4-FFF2-40B4-BE49-F238E27FC236}">
                <a16:creationId xmlns:a16="http://schemas.microsoft.com/office/drawing/2014/main" id="{943D1910-3609-4F19-B222-438965BB3981}"/>
              </a:ext>
            </a:extLst>
          </p:cNvPr>
          <p:cNvSpPr txBox="1">
            <a:spLocks/>
          </p:cNvSpPr>
          <p:nvPr/>
        </p:nvSpPr>
        <p:spPr>
          <a:xfrm>
            <a:off x="5436254" y="4389087"/>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5</a:t>
            </a:r>
          </a:p>
        </p:txBody>
      </p:sp>
      <p:sp>
        <p:nvSpPr>
          <p:cNvPr id="15" name="Text Placeholder 7">
            <a:extLst>
              <a:ext uri="{FF2B5EF4-FFF2-40B4-BE49-F238E27FC236}">
                <a16:creationId xmlns:a16="http://schemas.microsoft.com/office/drawing/2014/main" id="{7C7EB9A1-D9F1-4860-99F5-16CFBE4CE1B4}"/>
              </a:ext>
            </a:extLst>
          </p:cNvPr>
          <p:cNvSpPr txBox="1">
            <a:spLocks/>
          </p:cNvSpPr>
          <p:nvPr/>
        </p:nvSpPr>
        <p:spPr>
          <a:xfrm>
            <a:off x="5720063" y="2398310"/>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Source</a:t>
            </a:r>
          </a:p>
        </p:txBody>
      </p:sp>
      <p:sp>
        <p:nvSpPr>
          <p:cNvPr id="16" name="Text Placeholder 7">
            <a:extLst>
              <a:ext uri="{FF2B5EF4-FFF2-40B4-BE49-F238E27FC236}">
                <a16:creationId xmlns:a16="http://schemas.microsoft.com/office/drawing/2014/main" id="{8BB704C6-A83D-42B8-AEEB-635224A3F6DE}"/>
              </a:ext>
            </a:extLst>
          </p:cNvPr>
          <p:cNvSpPr txBox="1">
            <a:spLocks/>
          </p:cNvSpPr>
          <p:nvPr/>
        </p:nvSpPr>
        <p:spPr>
          <a:xfrm rot="16200000">
            <a:off x="4819936" y="3399400"/>
            <a:ext cx="917587"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Target</a:t>
            </a:r>
          </a:p>
        </p:txBody>
      </p:sp>
      <p:sp>
        <p:nvSpPr>
          <p:cNvPr id="17" name="Text Placeholder 7">
            <a:extLst>
              <a:ext uri="{FF2B5EF4-FFF2-40B4-BE49-F238E27FC236}">
                <a16:creationId xmlns:a16="http://schemas.microsoft.com/office/drawing/2014/main" id="{B883BCB1-5CBD-4AAF-8738-F5CFEC284BAB}"/>
              </a:ext>
            </a:extLst>
          </p:cNvPr>
          <p:cNvSpPr txBox="1">
            <a:spLocks/>
          </p:cNvSpPr>
          <p:nvPr/>
        </p:nvSpPr>
        <p:spPr>
          <a:xfrm>
            <a:off x="817519" y="2398310"/>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Source</a:t>
            </a:r>
          </a:p>
        </p:txBody>
      </p:sp>
      <p:sp>
        <p:nvSpPr>
          <p:cNvPr id="18" name="Text Placeholder 7">
            <a:extLst>
              <a:ext uri="{FF2B5EF4-FFF2-40B4-BE49-F238E27FC236}">
                <a16:creationId xmlns:a16="http://schemas.microsoft.com/office/drawing/2014/main" id="{EA49D408-4394-4D61-B992-B13B7461D863}"/>
              </a:ext>
            </a:extLst>
          </p:cNvPr>
          <p:cNvSpPr txBox="1">
            <a:spLocks/>
          </p:cNvSpPr>
          <p:nvPr/>
        </p:nvSpPr>
        <p:spPr>
          <a:xfrm rot="16200000">
            <a:off x="-77687" y="3399400"/>
            <a:ext cx="917587"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Target</a:t>
            </a:r>
          </a:p>
        </p:txBody>
      </p:sp>
      <p:sp>
        <p:nvSpPr>
          <p:cNvPr id="19" name="Text Placeholder 7">
            <a:extLst>
              <a:ext uri="{FF2B5EF4-FFF2-40B4-BE49-F238E27FC236}">
                <a16:creationId xmlns:a16="http://schemas.microsoft.com/office/drawing/2014/main" id="{D00D68E7-9010-4838-9DAA-770917DA54F5}"/>
              </a:ext>
            </a:extLst>
          </p:cNvPr>
          <p:cNvSpPr txBox="1">
            <a:spLocks/>
          </p:cNvSpPr>
          <p:nvPr/>
        </p:nvSpPr>
        <p:spPr>
          <a:xfrm>
            <a:off x="533102" y="4928679"/>
            <a:ext cx="8330613" cy="1410643"/>
          </a:xfrm>
          <a:prstGeom prst="rect">
            <a:avLst/>
          </a:prstGeom>
        </p:spPr>
        <p:txBody>
          <a:bodyPr vert="horz" wrap="square"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0"/>
              </a:spcAft>
              <a:buFontTx/>
              <a:buChar char="-"/>
            </a:pPr>
            <a:r>
              <a:rPr lang="en-US" sz="1361" dirty="0">
                <a:solidFill>
                  <a:srgbClr val="000000"/>
                </a:solidFill>
              </a:rPr>
              <a:t>Error rates (in %) of adversarial examples transferred between models</a:t>
            </a:r>
          </a:p>
          <a:p>
            <a:pPr marL="188595" indent="-188595" defTabSz="1005866">
              <a:lnSpc>
                <a:spcPts val="2186"/>
              </a:lnSpc>
              <a:spcAft>
                <a:spcPts val="0"/>
              </a:spcAft>
              <a:buFontTx/>
              <a:buChar char="-"/>
            </a:pPr>
            <a:r>
              <a:rPr lang="en-US" sz="1361" dirty="0">
                <a:solidFill>
                  <a:srgbClr val="000000"/>
                </a:solidFill>
              </a:rPr>
              <a:t>Element at </a:t>
            </a:r>
            <a:r>
              <a:rPr lang="en-US" sz="1361" i="1" dirty="0">
                <a:solidFill>
                  <a:srgbClr val="000000"/>
                </a:solidFill>
              </a:rPr>
              <a:t>(target, source) </a:t>
            </a:r>
            <a:r>
              <a:rPr lang="en-US" sz="1361" dirty="0">
                <a:solidFill>
                  <a:srgbClr val="000000"/>
                </a:solidFill>
              </a:rPr>
              <a:t>is the error rate of </a:t>
            </a:r>
            <a:r>
              <a:rPr lang="en-US" sz="1361" i="1" dirty="0">
                <a:solidFill>
                  <a:srgbClr val="000000"/>
                </a:solidFill>
              </a:rPr>
              <a:t>target</a:t>
            </a:r>
            <a:r>
              <a:rPr lang="en-US" sz="1361" dirty="0">
                <a:solidFill>
                  <a:srgbClr val="000000"/>
                </a:solidFill>
              </a:rPr>
              <a:t> with images generated from </a:t>
            </a:r>
            <a:r>
              <a:rPr lang="en-US" sz="1361" i="1" dirty="0">
                <a:solidFill>
                  <a:srgbClr val="000000"/>
                </a:solidFill>
              </a:rPr>
              <a:t>source</a:t>
            </a:r>
          </a:p>
          <a:p>
            <a:pPr marL="188595" indent="-188595" defTabSz="1005866">
              <a:lnSpc>
                <a:spcPts val="2186"/>
              </a:lnSpc>
              <a:spcAft>
                <a:spcPts val="0"/>
              </a:spcAft>
              <a:buFontTx/>
              <a:buChar char="-"/>
            </a:pPr>
            <a:r>
              <a:rPr lang="en-US" sz="1361" dirty="0">
                <a:solidFill>
                  <a:srgbClr val="000000"/>
                </a:solidFill>
              </a:rPr>
              <a:t>Subscript “adv” denotes an </a:t>
            </a:r>
            <a:r>
              <a:rPr lang="en-US" sz="1361" dirty="0" err="1">
                <a:solidFill>
                  <a:srgbClr val="000000"/>
                </a:solidFill>
              </a:rPr>
              <a:t>adversarially</a:t>
            </a:r>
            <a:r>
              <a:rPr lang="en-US" sz="1361" dirty="0">
                <a:solidFill>
                  <a:srgbClr val="000000"/>
                </a:solidFill>
              </a:rPr>
              <a:t>-trained target</a:t>
            </a:r>
          </a:p>
          <a:p>
            <a:pPr marL="188595" indent="-188595" defTabSz="1005866">
              <a:lnSpc>
                <a:spcPts val="2186"/>
              </a:lnSpc>
              <a:spcAft>
                <a:spcPts val="0"/>
              </a:spcAft>
              <a:buFontTx/>
              <a:buChar char="-"/>
            </a:pPr>
            <a:r>
              <a:rPr lang="en-US" sz="1361" dirty="0">
                <a:solidFill>
                  <a:srgbClr val="000000"/>
                </a:solidFill>
              </a:rPr>
              <a:t>Step-LL with </a:t>
            </a:r>
            <a:r>
              <a:rPr lang="el-GR" sz="1361" dirty="0">
                <a:solidFill>
                  <a:srgbClr val="000000"/>
                </a:solidFill>
                <a:ea typeface="Segoe UI Symbol" panose="020B0502040204020203" pitchFamily="34" charset="0"/>
              </a:rPr>
              <a:t>ε</a:t>
            </a:r>
            <a:r>
              <a:rPr lang="en-US" sz="1361" dirty="0">
                <a:solidFill>
                  <a:srgbClr val="000000"/>
                </a:solidFill>
                <a:ea typeface="Segoe UI Symbol" panose="020B0502040204020203" pitchFamily="34" charset="0"/>
              </a:rPr>
              <a:t> = </a:t>
            </a:r>
            <a:r>
              <a:rPr lang="en-US" sz="1361" baseline="30000" dirty="0">
                <a:solidFill>
                  <a:srgbClr val="000000"/>
                </a:solidFill>
                <a:ea typeface="Segoe UI Symbol" panose="020B0502040204020203" pitchFamily="34" charset="0"/>
              </a:rPr>
              <a:t>16</a:t>
            </a:r>
            <a:r>
              <a:rPr lang="en-US" sz="1361" dirty="0">
                <a:solidFill>
                  <a:srgbClr val="000000"/>
                </a:solidFill>
                <a:ea typeface="Segoe UI Symbol" panose="020B0502040204020203" pitchFamily="34" charset="0"/>
              </a:rPr>
              <a:t>/</a:t>
            </a:r>
            <a:r>
              <a:rPr lang="en-US" sz="1361" baseline="-25000" dirty="0">
                <a:solidFill>
                  <a:srgbClr val="000000"/>
                </a:solidFill>
                <a:ea typeface="Segoe UI Symbol" panose="020B0502040204020203" pitchFamily="34" charset="0"/>
              </a:rPr>
              <a:t>256</a:t>
            </a:r>
          </a:p>
          <a:p>
            <a:pPr marL="188595" indent="-188595" defTabSz="1005866">
              <a:lnSpc>
                <a:spcPts val="2186"/>
              </a:lnSpc>
              <a:spcAft>
                <a:spcPts val="0"/>
              </a:spcAft>
              <a:buFontTx/>
              <a:buChar char="-"/>
            </a:pPr>
            <a:r>
              <a:rPr lang="en-US" sz="1361" dirty="0">
                <a:solidFill>
                  <a:srgbClr val="000000"/>
                </a:solidFill>
                <a:ea typeface="Segoe UI Symbol" panose="020B0502040204020203" pitchFamily="34" charset="0"/>
              </a:rPr>
              <a:t>Best attack for each target appears in bold</a:t>
            </a:r>
            <a:endParaRPr lang="en-US" sz="1361" dirty="0">
              <a:solidFill>
                <a:srgbClr val="000000"/>
              </a:solidFill>
            </a:endParaRPr>
          </a:p>
        </p:txBody>
      </p:sp>
    </p:spTree>
    <p:extLst>
      <p:ext uri="{BB962C8B-B14F-4D97-AF65-F5344CB8AC3E}">
        <p14:creationId xmlns:p14="http://schemas.microsoft.com/office/powerpoint/2010/main" val="185294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5763FB-5684-48C2-99C3-E5B8610DD30E}"/>
              </a:ext>
            </a:extLst>
          </p:cNvPr>
          <p:cNvSpPr>
            <a:spLocks noGrp="1"/>
          </p:cNvSpPr>
          <p:nvPr>
            <p:ph type="title"/>
          </p:nvPr>
        </p:nvSpPr>
        <p:spPr/>
        <p:txBody>
          <a:bodyPr/>
          <a:lstStyle/>
          <a:p>
            <a:r>
              <a:rPr lang="en-US" dirty="0"/>
              <a:t>Ensemble Adversarial Training</a:t>
            </a:r>
          </a:p>
        </p:txBody>
      </p:sp>
      <p:sp>
        <p:nvSpPr>
          <p:cNvPr id="6" name="Text Placeholder 5">
            <a:extLst>
              <a:ext uri="{FF2B5EF4-FFF2-40B4-BE49-F238E27FC236}">
                <a16:creationId xmlns:a16="http://schemas.microsoft.com/office/drawing/2014/main" id="{F9E38D90-BF1D-4F7A-99B5-C108555B18AE}"/>
              </a:ext>
            </a:extLst>
          </p:cNvPr>
          <p:cNvSpPr>
            <a:spLocks noGrp="1"/>
          </p:cNvSpPr>
          <p:nvPr>
            <p:ph type="body" sz="quarter" idx="10"/>
          </p:nvPr>
        </p:nvSpPr>
        <p:spPr/>
        <p:txBody>
          <a:bodyPr/>
          <a:lstStyle/>
          <a:p>
            <a:r>
              <a:rPr lang="en-US" dirty="0"/>
              <a:t>Training Procedure</a:t>
            </a:r>
          </a:p>
        </p:txBody>
      </p:sp>
      <p:sp>
        <p:nvSpPr>
          <p:cNvPr id="7" name="Text Placeholder 6">
            <a:extLst>
              <a:ext uri="{FF2B5EF4-FFF2-40B4-BE49-F238E27FC236}">
                <a16:creationId xmlns:a16="http://schemas.microsoft.com/office/drawing/2014/main" id="{4668428F-D146-47BD-867B-2F2848B8140B}"/>
              </a:ext>
            </a:extLst>
          </p:cNvPr>
          <p:cNvSpPr>
            <a:spLocks noGrp="1"/>
          </p:cNvSpPr>
          <p:nvPr>
            <p:ph type="body" sz="quarter" idx="11"/>
          </p:nvPr>
        </p:nvSpPr>
        <p:spPr>
          <a:xfrm>
            <a:off x="2355975" y="3500082"/>
            <a:ext cx="6593806" cy="3052118"/>
          </a:xfrm>
        </p:spPr>
        <p:txBody>
          <a:bodyPr/>
          <a:lstStyle/>
          <a:p>
            <a:pPr marL="188595" indent="-188595">
              <a:spcAft>
                <a:spcPts val="495"/>
              </a:spcAft>
              <a:buFontTx/>
              <a:buChar char="-"/>
            </a:pPr>
            <a:r>
              <a:rPr lang="en-US" dirty="0"/>
              <a:t>Pre-trained models</a:t>
            </a:r>
          </a:p>
          <a:p>
            <a:pPr marL="565785" lvl="1" indent="-188595">
              <a:spcAft>
                <a:spcPts val="495"/>
              </a:spcAft>
              <a:buFontTx/>
              <a:buChar char="-"/>
            </a:pPr>
            <a:r>
              <a:rPr lang="en-US" dirty="0"/>
              <a:t>Set aside some models for ensemble adversarial training</a:t>
            </a:r>
          </a:p>
          <a:p>
            <a:pPr marL="188595" indent="-188595">
              <a:spcAft>
                <a:spcPts val="495"/>
              </a:spcAft>
              <a:buFontTx/>
              <a:buChar char="-"/>
            </a:pPr>
            <a:r>
              <a:rPr lang="en-US" dirty="0"/>
              <a:t>Generated adversarial images with models</a:t>
            </a:r>
          </a:p>
          <a:p>
            <a:pPr marL="565785" lvl="1" indent="-188595">
              <a:spcAft>
                <a:spcPts val="495"/>
              </a:spcAft>
              <a:buFontTx/>
              <a:buChar char="-"/>
            </a:pPr>
            <a:r>
              <a:rPr lang="en-US" dirty="0"/>
              <a:t>Set aside some models and their adversarial images aside as holdout</a:t>
            </a:r>
          </a:p>
          <a:p>
            <a:pPr marL="188595" indent="-188595">
              <a:spcAft>
                <a:spcPts val="495"/>
              </a:spcAft>
              <a:buFontTx/>
              <a:buChar char="-"/>
            </a:pPr>
            <a:r>
              <a:rPr lang="en-US" dirty="0"/>
              <a:t>Trained models with ensemble adversarial training</a:t>
            </a:r>
          </a:p>
          <a:p>
            <a:pPr marL="565785" lvl="1" indent="-188595">
              <a:spcAft>
                <a:spcPts val="495"/>
              </a:spcAft>
              <a:buFontTx/>
              <a:buChar char="-"/>
            </a:pPr>
            <a:r>
              <a:rPr lang="en-US" dirty="0"/>
              <a:t>Each batch consisted of clean and perturbed images</a:t>
            </a:r>
          </a:p>
          <a:p>
            <a:pPr marL="565785" lvl="1" indent="-188595">
              <a:spcAft>
                <a:spcPts val="495"/>
              </a:spcAft>
              <a:buFontTx/>
              <a:buChar char="-"/>
            </a:pPr>
            <a:r>
              <a:rPr lang="en-US" dirty="0"/>
              <a:t>Source model of perturbed images were selected at random for each batch</a:t>
            </a:r>
          </a:p>
          <a:p>
            <a:pPr marL="188595" indent="-188595">
              <a:spcAft>
                <a:spcPts val="495"/>
              </a:spcAft>
              <a:buFontTx/>
              <a:buChar char="-"/>
            </a:pPr>
            <a:r>
              <a:rPr lang="en-US" dirty="0"/>
              <a:t>Used Step-LL, </a:t>
            </a:r>
            <a:r>
              <a:rPr lang="en-US" dirty="0" err="1"/>
              <a:t>R+Step-LL</a:t>
            </a:r>
            <a:r>
              <a:rPr lang="en-US" dirty="0"/>
              <a:t>, FGSM, I-FGSM, and PGD attacks</a:t>
            </a:r>
          </a:p>
          <a:p>
            <a:pPr marL="188595" indent="-188595">
              <a:spcAft>
                <a:spcPts val="495"/>
              </a:spcAft>
              <a:buFontTx/>
              <a:buChar char="-"/>
            </a:pPr>
            <a:r>
              <a:rPr lang="en-US" dirty="0"/>
              <a:t>Reported worst-case error rate over all black-box attacks</a:t>
            </a:r>
          </a:p>
        </p:txBody>
      </p:sp>
    </p:spTree>
    <p:extLst>
      <p:ext uri="{BB962C8B-B14F-4D97-AF65-F5344CB8AC3E}">
        <p14:creationId xmlns:p14="http://schemas.microsoft.com/office/powerpoint/2010/main" val="64735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2E848682-9FB3-45EF-9111-EBC6EEEA2095}"/>
              </a:ext>
            </a:extLst>
          </p:cNvPr>
          <p:cNvSpPr/>
          <p:nvPr/>
        </p:nvSpPr>
        <p:spPr>
          <a:xfrm>
            <a:off x="3331956" y="2188956"/>
            <a:ext cx="3394489" cy="33944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7" name="Text Placeholder 7">
            <a:extLst>
              <a:ext uri="{FF2B5EF4-FFF2-40B4-BE49-F238E27FC236}">
                <a16:creationId xmlns:a16="http://schemas.microsoft.com/office/drawing/2014/main" id="{D20D04D8-A86F-4AE0-A74B-9C5EBAE33A6C}"/>
              </a:ext>
            </a:extLst>
          </p:cNvPr>
          <p:cNvSpPr txBox="1">
            <a:spLocks/>
          </p:cNvSpPr>
          <p:nvPr/>
        </p:nvSpPr>
        <p:spPr>
          <a:xfrm>
            <a:off x="3599278" y="1938257"/>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ts val="2186"/>
              </a:lnSpc>
              <a:spcAft>
                <a:spcPts val="1031"/>
              </a:spcAft>
              <a:buClr>
                <a:srgbClr val="F1B300"/>
              </a:buClr>
              <a:buNone/>
            </a:pPr>
            <a:r>
              <a:rPr lang="en-US" sz="1361" dirty="0">
                <a:solidFill>
                  <a:srgbClr val="000000"/>
                </a:solidFill>
              </a:rPr>
              <a:t>Pre-trained Models</a:t>
            </a:r>
          </a:p>
        </p:txBody>
      </p:sp>
      <p:sp>
        <p:nvSpPr>
          <p:cNvPr id="8" name="Oval 7">
            <a:extLst>
              <a:ext uri="{FF2B5EF4-FFF2-40B4-BE49-F238E27FC236}">
                <a16:creationId xmlns:a16="http://schemas.microsoft.com/office/drawing/2014/main" id="{F0427E61-AB73-423B-9E81-25B607ADF53F}"/>
              </a:ext>
            </a:extLst>
          </p:cNvPr>
          <p:cNvSpPr/>
          <p:nvPr/>
        </p:nvSpPr>
        <p:spPr>
          <a:xfrm>
            <a:off x="4164862" y="2577393"/>
            <a:ext cx="1728675" cy="17286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9" name="Oval 8">
            <a:extLst>
              <a:ext uri="{FF2B5EF4-FFF2-40B4-BE49-F238E27FC236}">
                <a16:creationId xmlns:a16="http://schemas.microsoft.com/office/drawing/2014/main" id="{652C0BB7-F0AB-462B-9612-1EDF96AD34CE}"/>
              </a:ext>
            </a:extLst>
          </p:cNvPr>
          <p:cNvSpPr/>
          <p:nvPr/>
        </p:nvSpPr>
        <p:spPr>
          <a:xfrm>
            <a:off x="4628462" y="4687676"/>
            <a:ext cx="801477" cy="80147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0" name="Text Placeholder 7">
            <a:extLst>
              <a:ext uri="{FF2B5EF4-FFF2-40B4-BE49-F238E27FC236}">
                <a16:creationId xmlns:a16="http://schemas.microsoft.com/office/drawing/2014/main" id="{DA655A59-19AD-483D-ABA7-929D8E0F139C}"/>
              </a:ext>
            </a:extLst>
          </p:cNvPr>
          <p:cNvSpPr txBox="1">
            <a:spLocks/>
          </p:cNvSpPr>
          <p:nvPr/>
        </p:nvSpPr>
        <p:spPr>
          <a:xfrm>
            <a:off x="4455676" y="4405175"/>
            <a:ext cx="1147048" cy="376421"/>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ct val="100000"/>
              </a:lnSpc>
              <a:spcAft>
                <a:spcPts val="0"/>
              </a:spcAft>
              <a:buClr>
                <a:srgbClr val="F1B300"/>
              </a:buClr>
              <a:buNone/>
            </a:pPr>
            <a:r>
              <a:rPr lang="en-US" sz="825" dirty="0">
                <a:solidFill>
                  <a:srgbClr val="000000"/>
                </a:solidFill>
              </a:rPr>
              <a:t>Models for ensemble adversarial training</a:t>
            </a:r>
          </a:p>
        </p:txBody>
      </p:sp>
      <p:sp>
        <p:nvSpPr>
          <p:cNvPr id="11" name="Text Placeholder 7">
            <a:extLst>
              <a:ext uri="{FF2B5EF4-FFF2-40B4-BE49-F238E27FC236}">
                <a16:creationId xmlns:a16="http://schemas.microsoft.com/office/drawing/2014/main" id="{AC04B9EB-7367-42B0-82C3-CEE0F5AFBA0C}"/>
              </a:ext>
            </a:extLst>
          </p:cNvPr>
          <p:cNvSpPr txBox="1">
            <a:spLocks/>
          </p:cNvSpPr>
          <p:nvPr/>
        </p:nvSpPr>
        <p:spPr>
          <a:xfrm>
            <a:off x="4455676" y="2294357"/>
            <a:ext cx="1147048" cy="376421"/>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ct val="100000"/>
              </a:lnSpc>
              <a:spcAft>
                <a:spcPts val="0"/>
              </a:spcAft>
              <a:buClr>
                <a:srgbClr val="F1B300"/>
              </a:buClr>
              <a:buNone/>
            </a:pPr>
            <a:r>
              <a:rPr lang="en-US" sz="825" dirty="0">
                <a:solidFill>
                  <a:srgbClr val="000000"/>
                </a:solidFill>
              </a:rPr>
              <a:t>Models for generating adversarial images</a:t>
            </a:r>
          </a:p>
        </p:txBody>
      </p:sp>
      <p:sp>
        <p:nvSpPr>
          <p:cNvPr id="12" name="Oval 11">
            <a:extLst>
              <a:ext uri="{FF2B5EF4-FFF2-40B4-BE49-F238E27FC236}">
                <a16:creationId xmlns:a16="http://schemas.microsoft.com/office/drawing/2014/main" id="{3E03DD2F-B15E-4C25-AD77-E0F3624EDD74}"/>
              </a:ext>
            </a:extLst>
          </p:cNvPr>
          <p:cNvSpPr/>
          <p:nvPr/>
        </p:nvSpPr>
        <p:spPr>
          <a:xfrm>
            <a:off x="4641954" y="3406634"/>
            <a:ext cx="774490" cy="77449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3" name="Text Placeholder 7">
            <a:extLst>
              <a:ext uri="{FF2B5EF4-FFF2-40B4-BE49-F238E27FC236}">
                <a16:creationId xmlns:a16="http://schemas.microsoft.com/office/drawing/2014/main" id="{BDE83CA0-C068-4054-9BF4-5118A7188BBC}"/>
              </a:ext>
            </a:extLst>
          </p:cNvPr>
          <p:cNvSpPr txBox="1">
            <a:spLocks/>
          </p:cNvSpPr>
          <p:nvPr/>
        </p:nvSpPr>
        <p:spPr>
          <a:xfrm>
            <a:off x="4455676" y="3301146"/>
            <a:ext cx="1147048" cy="376421"/>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0" indent="0" algn="ctr" defTabSz="1005866">
              <a:lnSpc>
                <a:spcPct val="100000"/>
              </a:lnSpc>
              <a:spcAft>
                <a:spcPts val="0"/>
              </a:spcAft>
              <a:buClr>
                <a:srgbClr val="F1B300"/>
              </a:buClr>
              <a:buNone/>
            </a:pPr>
            <a:r>
              <a:rPr lang="en-US" sz="578" dirty="0">
                <a:solidFill>
                  <a:srgbClr val="000000"/>
                </a:solidFill>
              </a:rPr>
              <a:t>Holdout models</a:t>
            </a:r>
          </a:p>
        </p:txBody>
      </p:sp>
      <p:sp>
        <p:nvSpPr>
          <p:cNvPr id="14" name="Oval 13">
            <a:extLst>
              <a:ext uri="{FF2B5EF4-FFF2-40B4-BE49-F238E27FC236}">
                <a16:creationId xmlns:a16="http://schemas.microsoft.com/office/drawing/2014/main" id="{A7BEF405-9B8A-4226-B897-4F48F2B58EAD}"/>
              </a:ext>
            </a:extLst>
          </p:cNvPr>
          <p:cNvSpPr/>
          <p:nvPr/>
        </p:nvSpPr>
        <p:spPr>
          <a:xfrm>
            <a:off x="4937521" y="3731018"/>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5" name="Oval 14">
            <a:extLst>
              <a:ext uri="{FF2B5EF4-FFF2-40B4-BE49-F238E27FC236}">
                <a16:creationId xmlns:a16="http://schemas.microsoft.com/office/drawing/2014/main" id="{E7C9A8A1-65ED-4BCB-A6A3-965589FAF0CE}"/>
              </a:ext>
            </a:extLst>
          </p:cNvPr>
          <p:cNvSpPr/>
          <p:nvPr/>
        </p:nvSpPr>
        <p:spPr>
          <a:xfrm>
            <a:off x="5186352" y="3847901"/>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6" name="Oval 15">
            <a:extLst>
              <a:ext uri="{FF2B5EF4-FFF2-40B4-BE49-F238E27FC236}">
                <a16:creationId xmlns:a16="http://schemas.microsoft.com/office/drawing/2014/main" id="{802EBCD1-838D-43EC-901E-5D127CC8C39A}"/>
              </a:ext>
            </a:extLst>
          </p:cNvPr>
          <p:cNvSpPr/>
          <p:nvPr/>
        </p:nvSpPr>
        <p:spPr>
          <a:xfrm>
            <a:off x="5060630" y="3633200"/>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7" name="Oval 16">
            <a:extLst>
              <a:ext uri="{FF2B5EF4-FFF2-40B4-BE49-F238E27FC236}">
                <a16:creationId xmlns:a16="http://schemas.microsoft.com/office/drawing/2014/main" id="{883E1579-C7FE-4548-9016-D404A4FC0717}"/>
              </a:ext>
            </a:extLst>
          </p:cNvPr>
          <p:cNvSpPr/>
          <p:nvPr/>
        </p:nvSpPr>
        <p:spPr>
          <a:xfrm>
            <a:off x="4627203" y="3039280"/>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8" name="Oval 17">
            <a:extLst>
              <a:ext uri="{FF2B5EF4-FFF2-40B4-BE49-F238E27FC236}">
                <a16:creationId xmlns:a16="http://schemas.microsoft.com/office/drawing/2014/main" id="{96F1FEAA-7B91-454C-8DB1-C4F99529CC35}"/>
              </a:ext>
            </a:extLst>
          </p:cNvPr>
          <p:cNvSpPr/>
          <p:nvPr/>
        </p:nvSpPr>
        <p:spPr>
          <a:xfrm>
            <a:off x="5199190" y="2983191"/>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19" name="Oval 18">
            <a:extLst>
              <a:ext uri="{FF2B5EF4-FFF2-40B4-BE49-F238E27FC236}">
                <a16:creationId xmlns:a16="http://schemas.microsoft.com/office/drawing/2014/main" id="{AEA5C0B0-C549-4A04-96D7-A3A5B7C34483}"/>
              </a:ext>
            </a:extLst>
          </p:cNvPr>
          <p:cNvSpPr/>
          <p:nvPr/>
        </p:nvSpPr>
        <p:spPr>
          <a:xfrm>
            <a:off x="5539862" y="3310829"/>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20" name="Oval 19">
            <a:extLst>
              <a:ext uri="{FF2B5EF4-FFF2-40B4-BE49-F238E27FC236}">
                <a16:creationId xmlns:a16="http://schemas.microsoft.com/office/drawing/2014/main" id="{224E6235-28FC-4458-8ADF-0D321C94BEF0}"/>
              </a:ext>
            </a:extLst>
          </p:cNvPr>
          <p:cNvSpPr/>
          <p:nvPr/>
        </p:nvSpPr>
        <p:spPr>
          <a:xfrm>
            <a:off x="4906091" y="2863507"/>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21" name="Oval 20">
            <a:extLst>
              <a:ext uri="{FF2B5EF4-FFF2-40B4-BE49-F238E27FC236}">
                <a16:creationId xmlns:a16="http://schemas.microsoft.com/office/drawing/2014/main" id="{CDCBA841-7B4D-4F08-B0EA-3ABCC2E6F506}"/>
              </a:ext>
            </a:extLst>
          </p:cNvPr>
          <p:cNvSpPr/>
          <p:nvPr/>
        </p:nvSpPr>
        <p:spPr>
          <a:xfrm>
            <a:off x="5136329" y="4950398"/>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22" name="Oval 21">
            <a:extLst>
              <a:ext uri="{FF2B5EF4-FFF2-40B4-BE49-F238E27FC236}">
                <a16:creationId xmlns:a16="http://schemas.microsoft.com/office/drawing/2014/main" id="{17C9DB0B-D957-4377-A1B3-1F9C41EFC3D2}"/>
              </a:ext>
            </a:extLst>
          </p:cNvPr>
          <p:cNvSpPr/>
          <p:nvPr/>
        </p:nvSpPr>
        <p:spPr>
          <a:xfrm>
            <a:off x="4809187" y="4983466"/>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
        <p:nvSpPr>
          <p:cNvPr id="23" name="Oval 22">
            <a:extLst>
              <a:ext uri="{FF2B5EF4-FFF2-40B4-BE49-F238E27FC236}">
                <a16:creationId xmlns:a16="http://schemas.microsoft.com/office/drawing/2014/main" id="{DAE14436-79BD-425B-9097-C27B8C409364}"/>
              </a:ext>
            </a:extLst>
          </p:cNvPr>
          <p:cNvSpPr/>
          <p:nvPr/>
        </p:nvSpPr>
        <p:spPr>
          <a:xfrm>
            <a:off x="4912960" y="5103944"/>
            <a:ext cx="62861" cy="628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05713"/>
            <a:endParaRPr lang="en-US" sz="1980">
              <a:solidFill>
                <a:srgbClr val="FFFFFF"/>
              </a:solidFill>
              <a:latin typeface="Calibri" panose="020F0502020204030204"/>
            </a:endParaRPr>
          </a:p>
        </p:txBody>
      </p:sp>
    </p:spTree>
    <p:extLst>
      <p:ext uri="{BB962C8B-B14F-4D97-AF65-F5344CB8AC3E}">
        <p14:creationId xmlns:p14="http://schemas.microsoft.com/office/powerpoint/2010/main" val="26559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B2EF1-7D73-4BC8-B35B-DC322E7EC54F}"/>
              </a:ext>
            </a:extLst>
          </p:cNvPr>
          <p:cNvSpPr>
            <a:spLocks noGrp="1"/>
          </p:cNvSpPr>
          <p:nvPr>
            <p:ph type="title"/>
          </p:nvPr>
        </p:nvSpPr>
        <p:spPr/>
        <p:txBody>
          <a:bodyPr/>
          <a:lstStyle/>
          <a:p>
            <a:r>
              <a:rPr lang="en-US" dirty="0"/>
              <a:t>Models used</a:t>
            </a:r>
          </a:p>
        </p:txBody>
      </p:sp>
      <p:sp>
        <p:nvSpPr>
          <p:cNvPr id="6" name="Text Placeholder 5">
            <a:extLst>
              <a:ext uri="{FF2B5EF4-FFF2-40B4-BE49-F238E27FC236}">
                <a16:creationId xmlns:a16="http://schemas.microsoft.com/office/drawing/2014/main" id="{5614BAF8-7D9D-4C29-954B-201A33F02B34}"/>
              </a:ext>
            </a:extLst>
          </p:cNvPr>
          <p:cNvSpPr>
            <a:spLocks noGrp="1"/>
          </p:cNvSpPr>
          <p:nvPr>
            <p:ph type="body" sz="quarter" idx="10"/>
          </p:nvPr>
        </p:nvSpPr>
        <p:spPr/>
        <p:txBody>
          <a:bodyPr/>
          <a:lstStyle/>
          <a:p>
            <a:r>
              <a:rPr lang="en-US" dirty="0"/>
              <a:t>With ImageNet</a:t>
            </a:r>
          </a:p>
        </p:txBody>
      </p:sp>
      <p:graphicFrame>
        <p:nvGraphicFramePr>
          <p:cNvPr id="11" name="Table 10">
            <a:extLst>
              <a:ext uri="{FF2B5EF4-FFF2-40B4-BE49-F238E27FC236}">
                <a16:creationId xmlns:a16="http://schemas.microsoft.com/office/drawing/2014/main" id="{54B081C2-E948-452B-8DBB-03D623B1D81F}"/>
              </a:ext>
            </a:extLst>
          </p:cNvPr>
          <p:cNvGraphicFramePr>
            <a:graphicFrameLocks noGrp="1"/>
          </p:cNvGraphicFramePr>
          <p:nvPr>
            <p:extLst/>
          </p:nvPr>
        </p:nvGraphicFramePr>
        <p:xfrm>
          <a:off x="2514764" y="3327248"/>
          <a:ext cx="4966011" cy="1414294"/>
        </p:xfrm>
        <a:graphic>
          <a:graphicData uri="http://schemas.openxmlformats.org/drawingml/2006/table">
            <a:tbl>
              <a:tblPr firstRow="1" bandRow="1">
                <a:tableStyleId>{8EC20E35-A176-4012-BC5E-935CFFF8708E}</a:tableStyleId>
              </a:tblPr>
              <a:tblGrid>
                <a:gridCol w="1655337">
                  <a:extLst>
                    <a:ext uri="{9D8B030D-6E8A-4147-A177-3AD203B41FA5}">
                      <a16:colId xmlns:a16="http://schemas.microsoft.com/office/drawing/2014/main" val="20000"/>
                    </a:ext>
                  </a:extLst>
                </a:gridCol>
                <a:gridCol w="1655337">
                  <a:extLst>
                    <a:ext uri="{9D8B030D-6E8A-4147-A177-3AD203B41FA5}">
                      <a16:colId xmlns:a16="http://schemas.microsoft.com/office/drawing/2014/main" val="20001"/>
                    </a:ext>
                  </a:extLst>
                </a:gridCol>
                <a:gridCol w="1655337">
                  <a:extLst>
                    <a:ext uri="{9D8B030D-6E8A-4147-A177-3AD203B41FA5}">
                      <a16:colId xmlns:a16="http://schemas.microsoft.com/office/drawing/2014/main" val="20002"/>
                    </a:ext>
                  </a:extLst>
                </a:gridCol>
              </a:tblGrid>
              <a:tr h="289160">
                <a:tc>
                  <a:txBody>
                    <a:bodyPr/>
                    <a:lstStyle/>
                    <a:p>
                      <a:pPr algn="l"/>
                      <a:r>
                        <a:rPr lang="en-US" sz="1200" b="0" i="0" dirty="0">
                          <a:solidFill>
                            <a:schemeClr val="tx1"/>
                          </a:solidFill>
                          <a:latin typeface="Franklin Gothic Demi" panose="020B0603020102020204" pitchFamily="34" charset="0"/>
                          <a:ea typeface="Archivo" charset="0"/>
                          <a:cs typeface="Archivo" charset="0"/>
                        </a:rPr>
                        <a:t>Trained Model</a:t>
                      </a: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Pre-Trained Model</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Holdout Models</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414882">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Inception v3 (v3</a:t>
                      </a:r>
                      <a:r>
                        <a:rPr lang="en-US" sz="1000" b="0" i="0" baseline="-25000" dirty="0">
                          <a:latin typeface="Franklin Gothic Book Regular"/>
                          <a:ea typeface="Archivo" charset="0"/>
                          <a:cs typeface="Archivo" charset="0"/>
                        </a:rPr>
                        <a:t>adv-ens3</a:t>
                      </a:r>
                      <a:r>
                        <a:rPr lang="en-US" sz="1000" b="0" i="0" dirty="0">
                          <a:latin typeface="Franklin Gothic Book Regular"/>
                          <a:ea typeface="Archivo" charset="0"/>
                          <a:cs typeface="Archivo" charset="0"/>
                        </a:rPr>
                        <a:t>)</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Inception v3, </a:t>
                      </a:r>
                      <a:r>
                        <a:rPr lang="en-US" sz="1000" b="0" i="0" dirty="0" err="1">
                          <a:latin typeface="Franklin Gothic Book Regular"/>
                          <a:ea typeface="Archivo" charset="0"/>
                          <a:cs typeface="Archivo" charset="0"/>
                        </a:rPr>
                        <a:t>ResNet</a:t>
                      </a:r>
                      <a:r>
                        <a:rPr lang="en-US" sz="1000" b="0" i="0" dirty="0">
                          <a:latin typeface="Franklin Gothic Book Regular"/>
                          <a:ea typeface="Archivo" charset="0"/>
                          <a:cs typeface="Archivo" charset="0"/>
                        </a:rPr>
                        <a:t> v2 (50)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Inception v4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414882">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Inception v3 (v3</a:t>
                      </a:r>
                      <a:r>
                        <a:rPr lang="en-US" sz="1000" b="0" i="0" baseline="-25000" dirty="0">
                          <a:latin typeface="Franklin Gothic Book Regular"/>
                          <a:ea typeface="Archivo" charset="0"/>
                          <a:cs typeface="Archivo" charset="0"/>
                        </a:rPr>
                        <a:t>adv-ens4</a:t>
                      </a:r>
                      <a:r>
                        <a:rPr lang="en-US" sz="1000" b="0" i="0" dirty="0">
                          <a:latin typeface="Franklin Gothic Book Regular"/>
                          <a:ea typeface="Archivo" charset="0"/>
                          <a:cs typeface="Archivo" charset="0"/>
                        </a:rPr>
                        <a:t>)</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Inception v3, </a:t>
                      </a:r>
                      <a:r>
                        <a:rPr lang="en-US" sz="1000" b="0" i="0" dirty="0" err="1">
                          <a:latin typeface="Franklin Gothic Book Regular"/>
                          <a:ea typeface="Archivo" charset="0"/>
                          <a:cs typeface="Archivo" charset="0"/>
                        </a:rPr>
                        <a:t>ResNet</a:t>
                      </a:r>
                      <a:r>
                        <a:rPr lang="en-US" sz="1000" b="0" i="0" dirty="0">
                          <a:latin typeface="Franklin Gothic Book Regular"/>
                          <a:ea typeface="Archivo" charset="0"/>
                          <a:cs typeface="Archivo" charset="0"/>
                        </a:rPr>
                        <a:t> v2 (50), </a:t>
                      </a:r>
                      <a:r>
                        <a:rPr lang="en-US" sz="1000" b="0" i="0" dirty="0" err="1">
                          <a:latin typeface="Franklin Gothic Book Regular"/>
                          <a:ea typeface="Archivo" charset="0"/>
                          <a:cs typeface="Archivo" charset="0"/>
                        </a:rPr>
                        <a:t>IncRes</a:t>
                      </a:r>
                      <a:r>
                        <a:rPr lang="en-US" sz="1000" b="0" i="0" dirty="0">
                          <a:latin typeface="Franklin Gothic Book Regular"/>
                          <a:ea typeface="Archivo" charset="0"/>
                          <a:cs typeface="Archivo" charset="0"/>
                        </a:rPr>
                        <a:t> v2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err="1">
                          <a:latin typeface="Franklin Gothic Book Regular"/>
                          <a:ea typeface="Archivo" charset="0"/>
                          <a:cs typeface="Archivo" charset="0"/>
                        </a:rPr>
                        <a:t>ResNet</a:t>
                      </a:r>
                      <a:r>
                        <a:rPr lang="en-US" sz="1000" b="0" i="0" dirty="0">
                          <a:latin typeface="Franklin Gothic Book Regular"/>
                          <a:ea typeface="Archivo" charset="0"/>
                          <a:cs typeface="Archivo" charset="0"/>
                        </a:rPr>
                        <a:t> v1 (50)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82364">
                <a:tc>
                  <a:txBody>
                    <a:bodyPr/>
                    <a:lstStyle/>
                    <a:p>
                      <a:pPr algn="l"/>
                      <a:r>
                        <a:rPr lang="en-US" sz="1000" b="0" i="0" dirty="0" err="1">
                          <a:latin typeface="Franklin Gothic Book Regular"/>
                          <a:ea typeface="Archivo" charset="0"/>
                          <a:cs typeface="Archivo" charset="0"/>
                        </a:rPr>
                        <a:t>IncRes</a:t>
                      </a:r>
                      <a:r>
                        <a:rPr lang="en-US" sz="1000" b="0" i="0" dirty="0">
                          <a:latin typeface="Franklin Gothic Book Regular"/>
                          <a:ea typeface="Archivo" charset="0"/>
                          <a:cs typeface="Archivo" charset="0"/>
                        </a:rPr>
                        <a:t> v2 (IRv2</a:t>
                      </a:r>
                      <a:r>
                        <a:rPr lang="en-US" sz="1000" b="0" i="0" baseline="-25000" dirty="0">
                          <a:latin typeface="Franklin Gothic Book Regular"/>
                          <a:ea typeface="Archivo" charset="0"/>
                          <a:cs typeface="Archivo" charset="0"/>
                        </a:rPr>
                        <a:t>adv-ens</a:t>
                      </a:r>
                      <a:r>
                        <a:rPr lang="en-US" sz="1000" b="0" i="0" baseline="0" dirty="0">
                          <a:latin typeface="Franklin Gothic Book Regular"/>
                          <a:ea typeface="Archivo" charset="0"/>
                          <a:cs typeface="Archivo" charset="0"/>
                        </a:rPr>
                        <a:t>)</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Inception v3, </a:t>
                      </a:r>
                      <a:r>
                        <a:rPr lang="en-US" sz="1000" b="0" i="0" dirty="0" err="1">
                          <a:latin typeface="Franklin Gothic Book Regular"/>
                          <a:ea typeface="Archivo" charset="0"/>
                          <a:cs typeface="Archivo" charset="0"/>
                        </a:rPr>
                        <a:t>IncRes</a:t>
                      </a:r>
                      <a:r>
                        <a:rPr lang="en-US" sz="1000" b="0" i="0" dirty="0">
                          <a:latin typeface="Franklin Gothic Book Regular"/>
                          <a:ea typeface="Archivo" charset="0"/>
                          <a:cs typeface="Archivo" charset="0"/>
                        </a:rPr>
                        <a:t> v2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err="1">
                          <a:latin typeface="Franklin Gothic Book Regular"/>
                          <a:ea typeface="Archivo" charset="0"/>
                          <a:cs typeface="Archivo" charset="0"/>
                        </a:rPr>
                        <a:t>ResNet</a:t>
                      </a:r>
                      <a:r>
                        <a:rPr lang="en-US" sz="1000" b="0" i="0" dirty="0">
                          <a:latin typeface="Franklin Gothic Book Regular"/>
                          <a:ea typeface="Archivo" charset="0"/>
                          <a:cs typeface="Archivo" charset="0"/>
                        </a:rPr>
                        <a:t> v2 (101)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045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Title 779"/>
          <p:cNvSpPr>
            <a:spLocks noGrp="1"/>
          </p:cNvSpPr>
          <p:nvPr>
            <p:ph type="title"/>
          </p:nvPr>
        </p:nvSpPr>
        <p:spPr>
          <a:xfrm>
            <a:off x="533103" y="1686068"/>
            <a:ext cx="8675460" cy="502509"/>
          </a:xfrm>
        </p:spPr>
        <p:txBody>
          <a:bodyPr/>
          <a:lstStyle/>
          <a:p>
            <a:r>
              <a:rPr lang="en-US" dirty="0"/>
              <a:t>RESULTS</a:t>
            </a:r>
          </a:p>
        </p:txBody>
      </p:sp>
      <p:graphicFrame>
        <p:nvGraphicFramePr>
          <p:cNvPr id="5" name="Table 4"/>
          <p:cNvGraphicFramePr>
            <a:graphicFrameLocks noGrp="1"/>
          </p:cNvGraphicFramePr>
          <p:nvPr>
            <p:extLst/>
          </p:nvPr>
        </p:nvGraphicFramePr>
        <p:xfrm>
          <a:off x="459924" y="2569014"/>
          <a:ext cx="4557416" cy="2455458"/>
        </p:xfrm>
        <a:graphic>
          <a:graphicData uri="http://schemas.openxmlformats.org/drawingml/2006/table">
            <a:tbl>
              <a:tblPr firstRow="1" bandRow="1">
                <a:tableStyleId>{8EC20E35-A176-4012-BC5E-935CFFF8708E}</a:tableStyleId>
              </a:tblPr>
              <a:tblGrid>
                <a:gridCol w="1139354">
                  <a:extLst>
                    <a:ext uri="{9D8B030D-6E8A-4147-A177-3AD203B41FA5}">
                      <a16:colId xmlns:a16="http://schemas.microsoft.com/office/drawing/2014/main" val="20000"/>
                    </a:ext>
                  </a:extLst>
                </a:gridCol>
                <a:gridCol w="1139354">
                  <a:extLst>
                    <a:ext uri="{9D8B030D-6E8A-4147-A177-3AD203B41FA5}">
                      <a16:colId xmlns:a16="http://schemas.microsoft.com/office/drawing/2014/main" val="20001"/>
                    </a:ext>
                  </a:extLst>
                </a:gridCol>
                <a:gridCol w="1139354">
                  <a:extLst>
                    <a:ext uri="{9D8B030D-6E8A-4147-A177-3AD203B41FA5}">
                      <a16:colId xmlns:a16="http://schemas.microsoft.com/office/drawing/2014/main" val="20002"/>
                    </a:ext>
                  </a:extLst>
                </a:gridCol>
                <a:gridCol w="1139354">
                  <a:extLst>
                    <a:ext uri="{9D8B030D-6E8A-4147-A177-3AD203B41FA5}">
                      <a16:colId xmlns:a16="http://schemas.microsoft.com/office/drawing/2014/main" val="1194168364"/>
                    </a:ext>
                  </a:extLst>
                </a:gridCol>
              </a:tblGrid>
              <a:tr h="289160">
                <a:tc>
                  <a:txBody>
                    <a:bodyPr/>
                    <a:lstStyle/>
                    <a:p>
                      <a:pPr algn="l"/>
                      <a:r>
                        <a:rPr lang="en-US" sz="1200" b="0" i="0" dirty="0">
                          <a:solidFill>
                            <a:schemeClr val="tx1"/>
                          </a:solidFill>
                          <a:latin typeface="Franklin Gothic Demi" panose="020B0603020102020204" pitchFamily="34" charset="0"/>
                          <a:ea typeface="Archivo" charset="0"/>
                          <a:cs typeface="Archivo" charset="0"/>
                        </a:rPr>
                        <a:t>Model</a:t>
                      </a: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Clean</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Step-LL (WB)</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Max. Black-Box</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82364">
                <a:tc>
                  <a:txBody>
                    <a:bodyPr/>
                    <a:lstStyle/>
                    <a:p>
                      <a:pPr algn="l"/>
                      <a:r>
                        <a:rPr lang="en-US" sz="1000" b="0" i="0" dirty="0">
                          <a:latin typeface="Franklin Gothic Book Regular"/>
                          <a:ea typeface="Archivo" charset="0"/>
                          <a:cs typeface="Archivo" charset="0"/>
                        </a:rPr>
                        <a:t>v3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22.0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69.6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51.2</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2364">
                <a:tc>
                  <a:txBody>
                    <a:bodyPr/>
                    <a:lstStyle/>
                    <a:p>
                      <a:pPr algn="l"/>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22.0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26.6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40.8</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2364">
                <a:tc>
                  <a:txBody>
                    <a:bodyPr/>
                    <a:lstStyle/>
                    <a:p>
                      <a:pPr algn="l"/>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23.6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30.0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34.0</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adv-ens4</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24.2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43.3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33.4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301111"/>
                  </a:ext>
                </a:extLst>
              </a:tr>
              <a:tr h="282364">
                <a:tc>
                  <a:txBody>
                    <a:bodyPr/>
                    <a:lstStyle/>
                    <a:p>
                      <a:pPr algn="l"/>
                      <a:r>
                        <a:rPr lang="en-US" sz="1000" b="0" i="0" dirty="0">
                          <a:latin typeface="Franklin Gothic Book Regular"/>
                          <a:ea typeface="Archivo" charset="0"/>
                          <a:cs typeface="Archivo" charset="0"/>
                        </a:rPr>
                        <a:t>IRv2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19.6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50.7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44.4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700034"/>
                  </a:ext>
                </a:extLst>
              </a:tr>
              <a:tr h="282364">
                <a:tc>
                  <a:txBody>
                    <a:bodyPr/>
                    <a:lstStyle/>
                    <a:p>
                      <a:pPr algn="l"/>
                      <a:r>
                        <a:rPr lang="en-US" sz="1000" b="0" i="0" dirty="0">
                          <a:latin typeface="Franklin Gothic Book Regular"/>
                          <a:ea typeface="Archivo" charset="0"/>
                          <a:cs typeface="Archivo" charset="0"/>
                        </a:rPr>
                        <a:t>IRv2</a:t>
                      </a:r>
                      <a:r>
                        <a:rPr lang="en-US" sz="1000" b="0" i="0" baseline="-25000" dirty="0">
                          <a:latin typeface="Franklin Gothic Book Regular"/>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19.8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21.4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34.5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6609715"/>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IRv2</a:t>
                      </a:r>
                      <a:r>
                        <a:rPr lang="en-US" sz="1000" b="0" i="0" baseline="-25000" dirty="0">
                          <a:latin typeface="Franklin Gothic Book Regular"/>
                          <a:ea typeface="Archivo" charset="0"/>
                          <a:cs typeface="Archivo" charset="0"/>
                        </a:rPr>
                        <a:t>adv-ens</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26.0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27.0</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19019"/>
                  </a:ext>
                </a:extLst>
              </a:tr>
            </a:tbl>
          </a:graphicData>
        </a:graphic>
      </p:graphicFrame>
      <p:sp>
        <p:nvSpPr>
          <p:cNvPr id="12" name="TextBox 11"/>
          <p:cNvSpPr txBox="1"/>
          <p:nvPr/>
        </p:nvSpPr>
        <p:spPr>
          <a:xfrm>
            <a:off x="10379034" y="4940539"/>
            <a:ext cx="184731" cy="397032"/>
          </a:xfrm>
          <a:prstGeom prst="rect">
            <a:avLst/>
          </a:prstGeom>
          <a:noFill/>
        </p:spPr>
        <p:txBody>
          <a:bodyPr wrap="none" rtlCol="0">
            <a:spAutoFit/>
          </a:bodyPr>
          <a:lstStyle/>
          <a:p>
            <a:pPr defTabSz="1005713"/>
            <a:endParaRPr lang="en-US" sz="1980" dirty="0">
              <a:solidFill>
                <a:srgbClr val="000000"/>
              </a:solidFill>
              <a:latin typeface="Calibri" panose="020F0502020204030204"/>
            </a:endParaRPr>
          </a:p>
        </p:txBody>
      </p:sp>
      <p:sp>
        <p:nvSpPr>
          <p:cNvPr id="10" name="Text Placeholder 7">
            <a:extLst>
              <a:ext uri="{FF2B5EF4-FFF2-40B4-BE49-F238E27FC236}">
                <a16:creationId xmlns:a16="http://schemas.microsoft.com/office/drawing/2014/main" id="{D396DA37-314D-4C1A-826B-99A3F9D298A5}"/>
              </a:ext>
            </a:extLst>
          </p:cNvPr>
          <p:cNvSpPr txBox="1">
            <a:spLocks/>
          </p:cNvSpPr>
          <p:nvPr/>
        </p:nvSpPr>
        <p:spPr>
          <a:xfrm>
            <a:off x="459924" y="4834721"/>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1</a:t>
            </a:r>
          </a:p>
        </p:txBody>
      </p:sp>
      <p:graphicFrame>
        <p:nvGraphicFramePr>
          <p:cNvPr id="11" name="Table 10">
            <a:extLst>
              <a:ext uri="{FF2B5EF4-FFF2-40B4-BE49-F238E27FC236}">
                <a16:creationId xmlns:a16="http://schemas.microsoft.com/office/drawing/2014/main" id="{F7BC33F4-D78B-4418-99A6-0B66C50A7109}"/>
              </a:ext>
            </a:extLst>
          </p:cNvPr>
          <p:cNvGraphicFramePr>
            <a:graphicFrameLocks noGrp="1"/>
          </p:cNvGraphicFramePr>
          <p:nvPr>
            <p:extLst/>
          </p:nvPr>
        </p:nvGraphicFramePr>
        <p:xfrm>
          <a:off x="5217783" y="2569014"/>
          <a:ext cx="4557416" cy="2455458"/>
        </p:xfrm>
        <a:graphic>
          <a:graphicData uri="http://schemas.openxmlformats.org/drawingml/2006/table">
            <a:tbl>
              <a:tblPr firstRow="1" bandRow="1">
                <a:tableStyleId>{8EC20E35-A176-4012-BC5E-935CFFF8708E}</a:tableStyleId>
              </a:tblPr>
              <a:tblGrid>
                <a:gridCol w="1139354">
                  <a:extLst>
                    <a:ext uri="{9D8B030D-6E8A-4147-A177-3AD203B41FA5}">
                      <a16:colId xmlns:a16="http://schemas.microsoft.com/office/drawing/2014/main" val="20000"/>
                    </a:ext>
                  </a:extLst>
                </a:gridCol>
                <a:gridCol w="1139354">
                  <a:extLst>
                    <a:ext uri="{9D8B030D-6E8A-4147-A177-3AD203B41FA5}">
                      <a16:colId xmlns:a16="http://schemas.microsoft.com/office/drawing/2014/main" val="20001"/>
                    </a:ext>
                  </a:extLst>
                </a:gridCol>
                <a:gridCol w="1139354">
                  <a:extLst>
                    <a:ext uri="{9D8B030D-6E8A-4147-A177-3AD203B41FA5}">
                      <a16:colId xmlns:a16="http://schemas.microsoft.com/office/drawing/2014/main" val="20002"/>
                    </a:ext>
                  </a:extLst>
                </a:gridCol>
                <a:gridCol w="1139354">
                  <a:extLst>
                    <a:ext uri="{9D8B030D-6E8A-4147-A177-3AD203B41FA5}">
                      <a16:colId xmlns:a16="http://schemas.microsoft.com/office/drawing/2014/main" val="1194168364"/>
                    </a:ext>
                  </a:extLst>
                </a:gridCol>
              </a:tblGrid>
              <a:tr h="289160">
                <a:tc>
                  <a:txBody>
                    <a:bodyPr/>
                    <a:lstStyle/>
                    <a:p>
                      <a:pPr algn="l"/>
                      <a:r>
                        <a:rPr lang="en-US" sz="1200" b="0" i="0" dirty="0">
                          <a:solidFill>
                            <a:schemeClr val="tx1"/>
                          </a:solidFill>
                          <a:latin typeface="Franklin Gothic Demi" panose="020B0603020102020204" pitchFamily="34" charset="0"/>
                          <a:ea typeface="Archivo" charset="0"/>
                          <a:cs typeface="Archivo" charset="0"/>
                        </a:rPr>
                        <a:t>Model</a:t>
                      </a: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Clean</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Step-LL (WB)</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Max. Black-Box</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82364">
                <a:tc>
                  <a:txBody>
                    <a:bodyPr/>
                    <a:lstStyle/>
                    <a:p>
                      <a:pPr algn="l"/>
                      <a:r>
                        <a:rPr lang="en-US" sz="1000" b="0" i="0" dirty="0">
                          <a:latin typeface="Franklin Gothic Book Regular"/>
                          <a:ea typeface="Archivo" charset="0"/>
                          <a:cs typeface="Archivo" charset="0"/>
                        </a:rPr>
                        <a:t>v3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6.1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42.7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24.5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2364">
                <a:tc>
                  <a:txBody>
                    <a:bodyPr/>
                    <a:lstStyle/>
                    <a:p>
                      <a:pPr algn="l"/>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6.1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9.0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17.4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2364">
                <a:tc>
                  <a:txBody>
                    <a:bodyPr/>
                    <a:lstStyle/>
                    <a:p>
                      <a:pPr algn="l"/>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10.1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11.2</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v3</a:t>
                      </a:r>
                      <a:r>
                        <a:rPr lang="en-US" sz="1000" b="0" i="0" baseline="-25000" dirty="0">
                          <a:latin typeface="Franklin Gothic Book Regular"/>
                          <a:ea typeface="Archivo" charset="0"/>
                          <a:cs typeface="Archivo" charset="0"/>
                        </a:rPr>
                        <a:t>adv-ens4</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19.4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10.7</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301111"/>
                  </a:ext>
                </a:extLst>
              </a:tr>
              <a:tr h="282364">
                <a:tc>
                  <a:txBody>
                    <a:bodyPr/>
                    <a:lstStyle/>
                    <a:p>
                      <a:pPr algn="l"/>
                      <a:r>
                        <a:rPr lang="en-US" sz="1000" b="0" i="0" dirty="0">
                          <a:latin typeface="Franklin Gothic Book Regular"/>
                          <a:ea typeface="Archivo" charset="0"/>
                          <a:cs typeface="Archivo" charset="0"/>
                        </a:rPr>
                        <a:t>IRv2</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4.8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24.0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17.8</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700034"/>
                  </a:ext>
                </a:extLst>
              </a:tr>
              <a:tr h="282364">
                <a:tc>
                  <a:txBody>
                    <a:bodyPr/>
                    <a:lstStyle/>
                    <a:p>
                      <a:pPr algn="l"/>
                      <a:r>
                        <a:rPr lang="en-US" sz="1000" b="0" i="0" dirty="0">
                          <a:latin typeface="Franklin Gothic Book Regular"/>
                          <a:ea typeface="Archivo" charset="0"/>
                          <a:cs typeface="Archivo" charset="0"/>
                        </a:rPr>
                        <a:t>IRv2</a:t>
                      </a:r>
                      <a:r>
                        <a:rPr lang="en-US" sz="1000" b="0" i="0" baseline="-25000" dirty="0">
                          <a:latin typeface="Franklin Gothic Book Regular"/>
                          <a:ea typeface="Archivo" charset="0"/>
                          <a:cs typeface="Archivo" charset="0"/>
                        </a:rPr>
                        <a:t>adv</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4.9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5.8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11.7</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6609715"/>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IRv2</a:t>
                      </a:r>
                      <a:r>
                        <a:rPr lang="en-US" sz="1000" b="0" i="0" baseline="-25000" dirty="0">
                          <a:latin typeface="Franklin Gothic Book Regular"/>
                          <a:ea typeface="Archivo" charset="0"/>
                          <a:cs typeface="Archivo" charset="0"/>
                        </a:rPr>
                        <a:t>adv-ens</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5.1</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1" i="0" dirty="0">
                          <a:latin typeface="Franklin Gothic Book Regular"/>
                          <a:ea typeface="Archivo" charset="0"/>
                          <a:cs typeface="Archivo" charset="0"/>
                        </a:rPr>
                        <a:t>7.9</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19019"/>
                  </a:ext>
                </a:extLst>
              </a:tr>
            </a:tbl>
          </a:graphicData>
        </a:graphic>
      </p:graphicFrame>
      <p:sp>
        <p:nvSpPr>
          <p:cNvPr id="13" name="Text Placeholder 7">
            <a:extLst>
              <a:ext uri="{FF2B5EF4-FFF2-40B4-BE49-F238E27FC236}">
                <a16:creationId xmlns:a16="http://schemas.microsoft.com/office/drawing/2014/main" id="{D69977E8-5C6F-45F3-85DE-260B36FFDB28}"/>
              </a:ext>
            </a:extLst>
          </p:cNvPr>
          <p:cNvSpPr txBox="1">
            <a:spLocks/>
          </p:cNvSpPr>
          <p:nvPr/>
        </p:nvSpPr>
        <p:spPr>
          <a:xfrm>
            <a:off x="5217783" y="4834721"/>
            <a:ext cx="2859844" cy="250699"/>
          </a:xfrm>
          <a:prstGeom prst="rect">
            <a:avLst/>
          </a:prstGeom>
        </p:spPr>
        <p:txBody>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1031"/>
              </a:spcAft>
              <a:buClr>
                <a:srgbClr val="F1B300"/>
              </a:buClr>
            </a:pPr>
            <a:r>
              <a:rPr lang="en-US" sz="1361" dirty="0">
                <a:solidFill>
                  <a:srgbClr val="000000"/>
                </a:solidFill>
              </a:rPr>
              <a:t>Top 5</a:t>
            </a:r>
          </a:p>
        </p:txBody>
      </p:sp>
      <p:sp>
        <p:nvSpPr>
          <p:cNvPr id="15" name="Text Placeholder 7">
            <a:extLst>
              <a:ext uri="{FF2B5EF4-FFF2-40B4-BE49-F238E27FC236}">
                <a16:creationId xmlns:a16="http://schemas.microsoft.com/office/drawing/2014/main" id="{902000F1-9EE1-46BE-8EFA-4C57BFF3514A}"/>
              </a:ext>
            </a:extLst>
          </p:cNvPr>
          <p:cNvSpPr txBox="1">
            <a:spLocks/>
          </p:cNvSpPr>
          <p:nvPr/>
        </p:nvSpPr>
        <p:spPr>
          <a:xfrm>
            <a:off x="533102" y="5275230"/>
            <a:ext cx="8330613" cy="846386"/>
          </a:xfrm>
          <a:prstGeom prst="rect">
            <a:avLst/>
          </a:prstGeom>
        </p:spPr>
        <p:txBody>
          <a:bodyPr vert="horz" wrap="square"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0"/>
              </a:spcAft>
              <a:buFontTx/>
              <a:buChar char="-"/>
            </a:pPr>
            <a:r>
              <a:rPr lang="en-US" sz="1361" dirty="0">
                <a:solidFill>
                  <a:srgbClr val="000000"/>
                </a:solidFill>
              </a:rPr>
              <a:t>Error rates (in %) </a:t>
            </a:r>
          </a:p>
          <a:p>
            <a:pPr marL="188595" indent="-188595" defTabSz="1005866">
              <a:lnSpc>
                <a:spcPts val="2186"/>
              </a:lnSpc>
              <a:spcAft>
                <a:spcPts val="0"/>
              </a:spcAft>
              <a:buFontTx/>
              <a:buChar char="-"/>
            </a:pPr>
            <a:r>
              <a:rPr lang="en-US" sz="1361" dirty="0">
                <a:solidFill>
                  <a:srgbClr val="000000"/>
                </a:solidFill>
              </a:rPr>
              <a:t>Subscript “adv” denotes an </a:t>
            </a:r>
            <a:r>
              <a:rPr lang="en-US" sz="1361" dirty="0" err="1">
                <a:solidFill>
                  <a:srgbClr val="000000"/>
                </a:solidFill>
              </a:rPr>
              <a:t>adversarially</a:t>
            </a:r>
            <a:r>
              <a:rPr lang="en-US" sz="1361" dirty="0">
                <a:solidFill>
                  <a:srgbClr val="000000"/>
                </a:solidFill>
              </a:rPr>
              <a:t>-trained model</a:t>
            </a:r>
          </a:p>
          <a:p>
            <a:pPr marL="188595" indent="-188595" defTabSz="1005866">
              <a:lnSpc>
                <a:spcPts val="2186"/>
              </a:lnSpc>
              <a:spcAft>
                <a:spcPts val="0"/>
              </a:spcAft>
              <a:buFontTx/>
              <a:buChar char="-"/>
            </a:pPr>
            <a:r>
              <a:rPr lang="en-US" sz="1361" dirty="0">
                <a:solidFill>
                  <a:srgbClr val="000000"/>
                </a:solidFill>
              </a:rPr>
              <a:t>Subscript “adv-</a:t>
            </a:r>
            <a:r>
              <a:rPr lang="en-US" sz="1361" dirty="0" err="1">
                <a:solidFill>
                  <a:srgbClr val="000000"/>
                </a:solidFill>
              </a:rPr>
              <a:t>ens</a:t>
            </a:r>
            <a:r>
              <a:rPr lang="en-US" sz="1361" dirty="0">
                <a:solidFill>
                  <a:srgbClr val="000000"/>
                </a:solidFill>
              </a:rPr>
              <a:t>” denotes an ensemble-</a:t>
            </a:r>
            <a:r>
              <a:rPr lang="en-US" sz="1361" dirty="0" err="1">
                <a:solidFill>
                  <a:srgbClr val="000000"/>
                </a:solidFill>
              </a:rPr>
              <a:t>adversarially</a:t>
            </a:r>
            <a:r>
              <a:rPr lang="en-US" sz="1361" dirty="0">
                <a:solidFill>
                  <a:srgbClr val="000000"/>
                </a:solidFill>
              </a:rPr>
              <a:t>-trained model</a:t>
            </a:r>
          </a:p>
        </p:txBody>
      </p:sp>
    </p:spTree>
    <p:extLst>
      <p:ext uri="{BB962C8B-B14F-4D97-AF65-F5344CB8AC3E}">
        <p14:creationId xmlns:p14="http://schemas.microsoft.com/office/powerpoint/2010/main" val="24346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B2EF1-7D73-4BC8-B35B-DC322E7EC54F}"/>
              </a:ext>
            </a:extLst>
          </p:cNvPr>
          <p:cNvSpPr>
            <a:spLocks noGrp="1"/>
          </p:cNvSpPr>
          <p:nvPr>
            <p:ph type="title"/>
          </p:nvPr>
        </p:nvSpPr>
        <p:spPr/>
        <p:txBody>
          <a:bodyPr/>
          <a:lstStyle/>
          <a:p>
            <a:r>
              <a:rPr lang="en-US" dirty="0"/>
              <a:t>Models used</a:t>
            </a:r>
          </a:p>
        </p:txBody>
      </p:sp>
      <p:sp>
        <p:nvSpPr>
          <p:cNvPr id="6" name="Text Placeholder 5">
            <a:extLst>
              <a:ext uri="{FF2B5EF4-FFF2-40B4-BE49-F238E27FC236}">
                <a16:creationId xmlns:a16="http://schemas.microsoft.com/office/drawing/2014/main" id="{5614BAF8-7D9D-4C29-954B-201A33F02B34}"/>
              </a:ext>
            </a:extLst>
          </p:cNvPr>
          <p:cNvSpPr>
            <a:spLocks noGrp="1"/>
          </p:cNvSpPr>
          <p:nvPr>
            <p:ph type="body" sz="quarter" idx="10"/>
          </p:nvPr>
        </p:nvSpPr>
        <p:spPr/>
        <p:txBody>
          <a:bodyPr/>
          <a:lstStyle/>
          <a:p>
            <a:r>
              <a:rPr lang="en-US" dirty="0"/>
              <a:t>With MNIST</a:t>
            </a:r>
          </a:p>
        </p:txBody>
      </p:sp>
      <p:graphicFrame>
        <p:nvGraphicFramePr>
          <p:cNvPr id="11" name="Table 10">
            <a:extLst>
              <a:ext uri="{FF2B5EF4-FFF2-40B4-BE49-F238E27FC236}">
                <a16:creationId xmlns:a16="http://schemas.microsoft.com/office/drawing/2014/main" id="{54B081C2-E948-452B-8DBB-03D623B1D81F}"/>
              </a:ext>
            </a:extLst>
          </p:cNvPr>
          <p:cNvGraphicFramePr>
            <a:graphicFrameLocks noGrp="1"/>
          </p:cNvGraphicFramePr>
          <p:nvPr>
            <p:extLst/>
          </p:nvPr>
        </p:nvGraphicFramePr>
        <p:xfrm>
          <a:off x="2609055" y="3172999"/>
          <a:ext cx="4840288" cy="2668144"/>
        </p:xfrm>
        <a:graphic>
          <a:graphicData uri="http://schemas.openxmlformats.org/drawingml/2006/table">
            <a:tbl>
              <a:tblPr firstRow="1" bandRow="1">
                <a:tableStyleId>{8EC20E35-A176-4012-BC5E-935CFFF8708E}</a:tableStyleId>
              </a:tblPr>
              <a:tblGrid>
                <a:gridCol w="1210072">
                  <a:extLst>
                    <a:ext uri="{9D8B030D-6E8A-4147-A177-3AD203B41FA5}">
                      <a16:colId xmlns:a16="http://schemas.microsoft.com/office/drawing/2014/main" val="20000"/>
                    </a:ext>
                  </a:extLst>
                </a:gridCol>
                <a:gridCol w="1210072">
                  <a:extLst>
                    <a:ext uri="{9D8B030D-6E8A-4147-A177-3AD203B41FA5}">
                      <a16:colId xmlns:a16="http://schemas.microsoft.com/office/drawing/2014/main" val="20001"/>
                    </a:ext>
                  </a:extLst>
                </a:gridCol>
                <a:gridCol w="1210072">
                  <a:extLst>
                    <a:ext uri="{9D8B030D-6E8A-4147-A177-3AD203B41FA5}">
                      <a16:colId xmlns:a16="http://schemas.microsoft.com/office/drawing/2014/main" val="781161844"/>
                    </a:ext>
                  </a:extLst>
                </a:gridCol>
                <a:gridCol w="1210072">
                  <a:extLst>
                    <a:ext uri="{9D8B030D-6E8A-4147-A177-3AD203B41FA5}">
                      <a16:colId xmlns:a16="http://schemas.microsoft.com/office/drawing/2014/main" val="851489225"/>
                    </a:ext>
                  </a:extLst>
                </a:gridCol>
              </a:tblGrid>
              <a:tr h="289160">
                <a:tc>
                  <a:txBody>
                    <a:bodyPr/>
                    <a:lstStyle/>
                    <a:p>
                      <a:pPr algn="l"/>
                      <a:r>
                        <a:rPr lang="en-US" sz="1200" b="0" i="0" dirty="0">
                          <a:solidFill>
                            <a:schemeClr val="tx1"/>
                          </a:solidFill>
                          <a:latin typeface="Franklin Gothic Demi" panose="020B0603020102020204" pitchFamily="34" charset="0"/>
                          <a:ea typeface="Archivo" charset="0"/>
                          <a:cs typeface="Archivo" charset="0"/>
                        </a:rPr>
                        <a:t>A</a:t>
                      </a: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B</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C</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D</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414882">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Conv(64, 5, 5)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Dropout(0.2)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Conv(128, 3, 3) + Tanh</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FC(300)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p>
                      <a:pPr algn="l"/>
                      <a:r>
                        <a:rPr lang="en-US" sz="1000" b="0" i="0" dirty="0">
                          <a:latin typeface="Franklin Gothic Book Regular"/>
                          <a:ea typeface="Archivo" charset="0"/>
                          <a:cs typeface="Archivo" charset="0"/>
                        </a:rPr>
                        <a:t>Dropout(0.5)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4882">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Conv(64, 5, 5)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Conv(64, 8, 8)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err="1">
                          <a:latin typeface="Franklin Gothic Book Regular"/>
                          <a:ea typeface="Archivo" charset="0"/>
                          <a:cs typeface="Archivo" charset="0"/>
                        </a:rPr>
                        <a:t>MaxPool</a:t>
                      </a:r>
                      <a:r>
                        <a:rPr lang="en-US" sz="1000" b="0" i="0" dirty="0">
                          <a:latin typeface="Franklin Gothic Book Regular"/>
                          <a:ea typeface="Archivo" charset="0"/>
                          <a:cs typeface="Archivo" charset="0"/>
                        </a:rPr>
                        <a:t>(2, 2)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FC(300)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p>
                      <a:pPr algn="l"/>
                      <a:r>
                        <a:rPr lang="en-US" sz="1000" b="0" i="0" dirty="0">
                          <a:latin typeface="Franklin Gothic Book Regular"/>
                          <a:ea typeface="Archivo" charset="0"/>
                          <a:cs typeface="Archivo" charset="0"/>
                        </a:rPr>
                        <a:t>Dropout(0.5)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4882">
                <a:tc>
                  <a:txBody>
                    <a:bodyPr/>
                    <a:lstStyle/>
                    <a:p>
                      <a:pPr algn="l"/>
                      <a:r>
                        <a:rPr lang="en-US" sz="1000" b="0" i="0" dirty="0">
                          <a:latin typeface="Franklin Gothic Book Regular"/>
                          <a:ea typeface="Archivo" charset="0"/>
                          <a:cs typeface="Archivo" charset="0"/>
                        </a:rPr>
                        <a:t>Dropout(0.25)</a:t>
                      </a:r>
                      <a:endParaRPr lang="en-US" sz="1000" b="0" i="0" baseline="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Conv(128, 6, 6)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Conv(64, 3, 3) + Tanh</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FC(300)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p>
                      <a:pPr algn="l"/>
                      <a:r>
                        <a:rPr lang="en-US" sz="1000" b="0" i="0" dirty="0">
                          <a:latin typeface="Franklin Gothic Book Regular"/>
                          <a:ea typeface="Archivo" charset="0"/>
                          <a:cs typeface="Archivo" charset="0"/>
                        </a:rPr>
                        <a:t>Dropout(0.5)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4882">
                <a:tc>
                  <a:txBody>
                    <a:bodyPr/>
                    <a:lstStyle/>
                    <a:p>
                      <a:pPr algn="l"/>
                      <a:r>
                        <a:rPr lang="en-US" sz="1000" b="0" i="0" baseline="0" dirty="0">
                          <a:latin typeface="Franklin Gothic Book Regular"/>
                          <a:ea typeface="Archivo" charset="0"/>
                          <a:cs typeface="Archivo" charset="0"/>
                        </a:rPr>
                        <a:t>FC(128) + </a:t>
                      </a:r>
                      <a:r>
                        <a:rPr lang="en-US" sz="1000" b="0" i="0" baseline="0" dirty="0" err="1">
                          <a:latin typeface="Franklin Gothic Book Regular"/>
                          <a:ea typeface="Archivo" charset="0"/>
                          <a:cs typeface="Archivo" charset="0"/>
                        </a:rPr>
                        <a:t>Relu</a:t>
                      </a:r>
                      <a:endParaRPr lang="en-US" sz="1000" b="0" i="0" baseline="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dirty="0">
                          <a:latin typeface="Franklin Gothic Book Regular"/>
                          <a:ea typeface="Archivo" charset="0"/>
                          <a:cs typeface="Archivo" charset="0"/>
                        </a:rPr>
                        <a:t>Conv(128, 5, 5)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err="1">
                          <a:latin typeface="Franklin Gothic Book Regular"/>
                          <a:ea typeface="Archivo" charset="0"/>
                          <a:cs typeface="Archivo" charset="0"/>
                        </a:rPr>
                        <a:t>MaxPool</a:t>
                      </a:r>
                      <a:r>
                        <a:rPr lang="en-US" sz="1000" b="0" i="0" dirty="0">
                          <a:latin typeface="Franklin Gothic Book Regular"/>
                          <a:ea typeface="Archivo" charset="0"/>
                          <a:cs typeface="Archivo" charset="0"/>
                        </a:rPr>
                        <a:t>(2, 2)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FC(300)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p>
                      <a:pPr algn="l"/>
                      <a:r>
                        <a:rPr lang="en-US" sz="1000" b="0" i="0" dirty="0">
                          <a:latin typeface="Franklin Gothic Book Regular"/>
                          <a:ea typeface="Archivo" charset="0"/>
                          <a:cs typeface="Archivo" charset="0"/>
                        </a:rPr>
                        <a:t>Dropout(0.5)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0274985"/>
                  </a:ext>
                </a:extLst>
              </a:tr>
              <a:tr h="282364">
                <a:tc>
                  <a:txBody>
                    <a:bodyPr/>
                    <a:lstStyle/>
                    <a:p>
                      <a:pPr algn="l"/>
                      <a:r>
                        <a:rPr lang="en-US" sz="1000" b="0" i="0" baseline="0" dirty="0">
                          <a:latin typeface="Franklin Gothic Book Regular"/>
                          <a:ea typeface="Archivo" charset="0"/>
                          <a:cs typeface="Archivo" charset="0"/>
                        </a:rPr>
                        <a:t>Dropout(0.5)</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Dropout(0.5)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FC(128) + </a:t>
                      </a:r>
                      <a:r>
                        <a:rPr lang="en-US" sz="1000" b="0" i="0" dirty="0" err="1">
                          <a:latin typeface="Franklin Gothic Book Regular"/>
                          <a:ea typeface="Archivo" charset="0"/>
                          <a:cs typeface="Archivo" charset="0"/>
                        </a:rPr>
                        <a:t>Relu</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 + </a:t>
                      </a:r>
                      <a:r>
                        <a:rPr lang="en-US" sz="1000" b="0" i="0" dirty="0" err="1">
                          <a:latin typeface="Franklin Gothic Book Regular"/>
                          <a:ea typeface="Archivo" charset="0"/>
                          <a:cs typeface="Archivo" charset="0"/>
                        </a:rPr>
                        <a:t>Softmax</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5110445"/>
                  </a:ext>
                </a:extLst>
              </a:tr>
              <a:tr h="414882">
                <a:tc>
                  <a:txBody>
                    <a:bodyPr/>
                    <a:lstStyle/>
                    <a:p>
                      <a:pPr algn="l"/>
                      <a:r>
                        <a:rPr lang="en-US" sz="1000" b="0" i="0" baseline="0" dirty="0">
                          <a:latin typeface="Franklin Gothic Book Regular"/>
                          <a:ea typeface="Archivo" charset="0"/>
                          <a:cs typeface="Archivo" charset="0"/>
                        </a:rPr>
                        <a:t>FC + </a:t>
                      </a:r>
                      <a:r>
                        <a:rPr lang="en-US" sz="1000" b="0" i="0" baseline="0" dirty="0" err="1">
                          <a:latin typeface="Franklin Gothic Book Regular"/>
                          <a:ea typeface="Archivo" charset="0"/>
                          <a:cs typeface="Archivo" charset="0"/>
                        </a:rPr>
                        <a:t>Softmax</a:t>
                      </a:r>
                      <a:endParaRPr lang="en-US" sz="1000" b="0" i="0" baseline="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 + </a:t>
                      </a:r>
                      <a:r>
                        <a:rPr lang="en-US" sz="1000" b="0" i="0" dirty="0" err="1">
                          <a:latin typeface="Franklin Gothic Book Regular"/>
                          <a:ea typeface="Archivo" charset="0"/>
                          <a:cs typeface="Archivo" charset="0"/>
                        </a:rPr>
                        <a:t>Softmax</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FC + </a:t>
                      </a:r>
                      <a:r>
                        <a:rPr lang="en-US" sz="1000" b="0" i="0" dirty="0" err="1">
                          <a:latin typeface="Franklin Gothic Book Regular"/>
                          <a:ea typeface="Archivo" charset="0"/>
                          <a:cs typeface="Archivo" charset="0"/>
                        </a:rPr>
                        <a:t>Softmax</a:t>
                      </a:r>
                      <a:endParaRPr lang="en-US" sz="1000" b="0" i="0" dirty="0">
                        <a:latin typeface="Franklin Gothic Book Regular"/>
                        <a:ea typeface="Archivo" charset="0"/>
                        <a:cs typeface="Archivo" charset="0"/>
                      </a:endParaRP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63546665"/>
                  </a:ext>
                </a:extLst>
              </a:tr>
            </a:tbl>
          </a:graphicData>
        </a:graphic>
      </p:graphicFrame>
    </p:spTree>
    <p:extLst>
      <p:ext uri="{BB962C8B-B14F-4D97-AF65-F5344CB8AC3E}">
        <p14:creationId xmlns:p14="http://schemas.microsoft.com/office/powerpoint/2010/main" val="331650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Title 779"/>
          <p:cNvSpPr>
            <a:spLocks noGrp="1"/>
          </p:cNvSpPr>
          <p:nvPr>
            <p:ph type="title"/>
          </p:nvPr>
        </p:nvSpPr>
        <p:spPr>
          <a:xfrm>
            <a:off x="533103" y="1686068"/>
            <a:ext cx="8675460" cy="502509"/>
          </a:xfrm>
        </p:spPr>
        <p:txBody>
          <a:bodyPr/>
          <a:lstStyle/>
          <a:p>
            <a:r>
              <a:rPr lang="en-US" dirty="0"/>
              <a:t>RESULTS</a:t>
            </a:r>
          </a:p>
        </p:txBody>
      </p:sp>
      <p:graphicFrame>
        <p:nvGraphicFramePr>
          <p:cNvPr id="5" name="Table 4"/>
          <p:cNvGraphicFramePr>
            <a:graphicFrameLocks noGrp="1"/>
          </p:cNvGraphicFramePr>
          <p:nvPr>
            <p:extLst/>
          </p:nvPr>
        </p:nvGraphicFramePr>
        <p:xfrm>
          <a:off x="754658" y="2280532"/>
          <a:ext cx="4557415" cy="3867278"/>
        </p:xfrm>
        <a:graphic>
          <a:graphicData uri="http://schemas.openxmlformats.org/drawingml/2006/table">
            <a:tbl>
              <a:tblPr firstRow="1" bandRow="1">
                <a:tableStyleId>{8EC20E35-A176-4012-BC5E-935CFFF8708E}</a:tableStyleId>
              </a:tblPr>
              <a:tblGrid>
                <a:gridCol w="911483">
                  <a:extLst>
                    <a:ext uri="{9D8B030D-6E8A-4147-A177-3AD203B41FA5}">
                      <a16:colId xmlns:a16="http://schemas.microsoft.com/office/drawing/2014/main" val="20000"/>
                    </a:ext>
                  </a:extLst>
                </a:gridCol>
                <a:gridCol w="911483">
                  <a:extLst>
                    <a:ext uri="{9D8B030D-6E8A-4147-A177-3AD203B41FA5}">
                      <a16:colId xmlns:a16="http://schemas.microsoft.com/office/drawing/2014/main" val="20001"/>
                    </a:ext>
                  </a:extLst>
                </a:gridCol>
                <a:gridCol w="911483">
                  <a:extLst>
                    <a:ext uri="{9D8B030D-6E8A-4147-A177-3AD203B41FA5}">
                      <a16:colId xmlns:a16="http://schemas.microsoft.com/office/drawing/2014/main" val="20002"/>
                    </a:ext>
                  </a:extLst>
                </a:gridCol>
                <a:gridCol w="911483">
                  <a:extLst>
                    <a:ext uri="{9D8B030D-6E8A-4147-A177-3AD203B41FA5}">
                      <a16:colId xmlns:a16="http://schemas.microsoft.com/office/drawing/2014/main" val="1194168364"/>
                    </a:ext>
                  </a:extLst>
                </a:gridCol>
                <a:gridCol w="911483">
                  <a:extLst>
                    <a:ext uri="{9D8B030D-6E8A-4147-A177-3AD203B41FA5}">
                      <a16:colId xmlns:a16="http://schemas.microsoft.com/office/drawing/2014/main" val="31209296"/>
                    </a:ext>
                  </a:extLst>
                </a:gridCol>
              </a:tblGrid>
              <a:tr h="465171">
                <a:tc>
                  <a:txBody>
                    <a:bodyPr/>
                    <a:lstStyle/>
                    <a:p>
                      <a:pPr algn="l"/>
                      <a:r>
                        <a:rPr lang="en-US" sz="1200" b="0" i="0" dirty="0">
                          <a:solidFill>
                            <a:schemeClr val="tx1"/>
                          </a:solidFill>
                          <a:latin typeface="Franklin Gothic Demi" panose="020B0603020102020204" pitchFamily="34" charset="0"/>
                          <a:ea typeface="Archivo" charset="0"/>
                          <a:cs typeface="Archivo" charset="0"/>
                        </a:rPr>
                        <a:t>Model</a:t>
                      </a:r>
                    </a:p>
                  </a:txBody>
                  <a:tcPr marL="56575" marR="56575" marT="56575" marB="56575" anchor="ctr">
                    <a:lnL>
                      <a:noFill/>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Clean</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FGSM (WB)</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Max. Black-Box</a:t>
                      </a:r>
                    </a:p>
                  </a:txBody>
                  <a:tcPr marL="56575" marR="56575" marT="56575" marB="565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l"/>
                      <a:r>
                        <a:rPr lang="en-US" sz="1200" b="0" i="0" dirty="0">
                          <a:solidFill>
                            <a:schemeClr val="tx1"/>
                          </a:solidFill>
                          <a:latin typeface="Franklin Gothic Demi" panose="020B0603020102020204" pitchFamily="34" charset="0"/>
                          <a:ea typeface="Archivo" charset="0"/>
                          <a:cs typeface="Archivo" charset="0"/>
                        </a:rPr>
                        <a:t>Avg. Black-Box</a:t>
                      </a:r>
                    </a:p>
                  </a:txBody>
                  <a:tcPr marL="56575" marR="56575" marT="56575" marB="56575" anchor="ctr">
                    <a:lnL w="12700" cap="flat" cmpd="sng" algn="ctr">
                      <a:solidFill>
                        <a:schemeClr val="bg1"/>
                      </a:solidFill>
                      <a:prstDash val="solid"/>
                      <a:round/>
                      <a:headEnd type="none" w="med" len="med"/>
                      <a:tailEnd type="none" w="med" len="med"/>
                    </a:lnL>
                    <a:lnR>
                      <a:noFill/>
                    </a:lnR>
                    <a:lnT w="254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82364">
                <a:tc>
                  <a:txBody>
                    <a:bodyPr/>
                    <a:lstStyle/>
                    <a:p>
                      <a:pPr algn="l"/>
                      <a:r>
                        <a:rPr lang="en-US" sz="1000" b="0" i="0" dirty="0" err="1">
                          <a:latin typeface="Franklin Gothic Book Regular"/>
                          <a:ea typeface="Archivo" charset="0"/>
                          <a:cs typeface="Archivo" charset="0"/>
                        </a:rPr>
                        <a:t>A</a:t>
                      </a:r>
                      <a:r>
                        <a:rPr lang="en-US" sz="1000" b="0" i="0" baseline="-25000" dirty="0" err="1">
                          <a:latin typeface="Franklin Gothic Book Regular"/>
                          <a:ea typeface="Archivo" charset="0"/>
                          <a:cs typeface="Archivo" charset="0"/>
                        </a:rPr>
                        <a:t>adv</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7.7</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82364">
                <a:tc>
                  <a:txBody>
                    <a:bodyPr/>
                    <a:lstStyle/>
                    <a:p>
                      <a:pPr algn="l"/>
                      <a:r>
                        <a:rPr lang="en-US" sz="1000" b="0" i="0" baseline="0" dirty="0" err="1">
                          <a:latin typeface="Franklin Gothic Book Regular"/>
                          <a:ea typeface="Archivo" charset="0"/>
                          <a:cs typeface="Archivo" charset="0"/>
                        </a:rPr>
                        <a:t>A</a:t>
                      </a:r>
                      <a:r>
                        <a:rPr lang="en-US" sz="1000" b="0" i="0" baseline="-25000" dirty="0" err="1">
                          <a:latin typeface="Franklin Gothic Book Regular"/>
                          <a:ea typeface="Archivo" charset="0"/>
                          <a:cs typeface="Archivo" charset="0"/>
                        </a:rPr>
                        <a:t>adv-ens</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7.0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6.6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5.2</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82364">
                <a:tc>
                  <a:txBody>
                    <a:bodyPr/>
                    <a:lstStyle/>
                    <a:p>
                      <a:pPr algn="l"/>
                      <a:r>
                        <a:rPr lang="en-US" sz="1000" b="0" i="0" baseline="0" dirty="0">
                          <a:latin typeface="Franklin Gothic Book Regular"/>
                          <a:ea typeface="Archivo" charset="0"/>
                          <a:cs typeface="Archivo" charset="0"/>
                        </a:rPr>
                        <a:t>A</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6.5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4.3</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latin typeface="Franklin Gothic Book Regular"/>
                          <a:ea typeface="Archivo" charset="0"/>
                          <a:cs typeface="Archivo" charset="0"/>
                        </a:rPr>
                        <a:t>B</a:t>
                      </a:r>
                      <a:r>
                        <a:rPr lang="en-US" sz="1000" b="0" i="0" baseline="-25000" dirty="0" err="1">
                          <a:latin typeface="Franklin Gothic Book Regular"/>
                          <a:ea typeface="Archivo" charset="0"/>
                          <a:cs typeface="Archivo" charset="0"/>
                        </a:rPr>
                        <a:t>adv</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11.6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8.9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38301111"/>
                  </a:ext>
                </a:extLst>
              </a:tr>
              <a:tr h="282364">
                <a:tc>
                  <a:txBody>
                    <a:bodyPr/>
                    <a:lstStyle/>
                    <a:p>
                      <a:pPr algn="l"/>
                      <a:r>
                        <a:rPr lang="en-US" sz="1000" b="0" i="0" dirty="0" err="1">
                          <a:latin typeface="Franklin Gothic Book Regular"/>
                          <a:ea typeface="Archivo" charset="0"/>
                          <a:cs typeface="Archivo" charset="0"/>
                        </a:rPr>
                        <a:t>B</a:t>
                      </a:r>
                      <a:r>
                        <a:rPr lang="en-US" sz="1000" b="0" i="0" baseline="-25000" dirty="0" err="1">
                          <a:latin typeface="Franklin Gothic Book Regular"/>
                          <a:ea typeface="Archivo" charset="0"/>
                          <a:cs typeface="Archivo" charset="0"/>
                        </a:rPr>
                        <a:t>adv-ens</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6.8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5.3</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09700034"/>
                  </a:ext>
                </a:extLst>
              </a:tr>
              <a:tr h="282364">
                <a:tc>
                  <a:txBody>
                    <a:bodyPr/>
                    <a:lstStyle/>
                    <a:p>
                      <a:pPr algn="l"/>
                      <a:r>
                        <a:rPr lang="en-US" sz="1000" b="0" i="0" baseline="0" dirty="0">
                          <a:latin typeface="Franklin Gothic Book Regular"/>
                          <a:ea typeface="Archivo" charset="0"/>
                          <a:cs typeface="Archivo" charset="0"/>
                        </a:rPr>
                        <a:t>B</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0.8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14.0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8.8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5.1</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6609715"/>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latin typeface="Franklin Gothic Book Regular"/>
                          <a:ea typeface="Archivo" charset="0"/>
                          <a:cs typeface="Archivo" charset="0"/>
                        </a:rPr>
                        <a:t>C</a:t>
                      </a:r>
                      <a:r>
                        <a:rPr lang="en-US" sz="1000" b="0" i="0" baseline="-25000" dirty="0" err="1">
                          <a:latin typeface="Franklin Gothic Book Regular"/>
                          <a:ea typeface="Archivo" charset="0"/>
                          <a:cs typeface="Archivo" charset="0"/>
                        </a:rPr>
                        <a:t>adv</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3.7</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29.3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18.7</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19019"/>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latin typeface="Franklin Gothic Book Regular"/>
                          <a:ea typeface="Archivo" charset="0"/>
                          <a:cs typeface="Archivo" charset="0"/>
                        </a:rPr>
                        <a:t>C</a:t>
                      </a:r>
                      <a:r>
                        <a:rPr lang="en-US" sz="1000" b="0" i="0" baseline="-25000" dirty="0" err="1">
                          <a:latin typeface="Franklin Gothic Book Regular"/>
                          <a:ea typeface="Archivo" charset="0"/>
                          <a:cs typeface="Archivo" charset="0"/>
                        </a:rPr>
                        <a:t>adv-ens</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1.3</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1.9</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17.2</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10.7</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03820367"/>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a:latin typeface="Franklin Gothic Book Regular"/>
                          <a:ea typeface="Archivo" charset="0"/>
                          <a:cs typeface="Archivo" charset="0"/>
                        </a:rPr>
                        <a:t>C</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14.5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8.4</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6688879"/>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latin typeface="Franklin Gothic Book Regular"/>
                          <a:ea typeface="Archivo" charset="0"/>
                          <a:cs typeface="Archivo" charset="0"/>
                        </a:rPr>
                        <a:t>D</a:t>
                      </a:r>
                      <a:r>
                        <a:rPr lang="en-US" sz="1000" b="0" i="0" baseline="-25000" dirty="0" err="1">
                          <a:latin typeface="Franklin Gothic Book Regular"/>
                          <a:ea typeface="Archivo" charset="0"/>
                          <a:cs typeface="Archivo" charset="0"/>
                        </a:rPr>
                        <a:t>adv</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25.5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32.5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23.5</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6336998"/>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err="1">
                          <a:latin typeface="Franklin Gothic Book Regular"/>
                          <a:ea typeface="Archivo" charset="0"/>
                          <a:cs typeface="Archivo" charset="0"/>
                        </a:rPr>
                        <a:t>D</a:t>
                      </a:r>
                      <a:r>
                        <a:rPr lang="en-US" sz="1000" b="0" i="0" baseline="-25000" dirty="0" err="1">
                          <a:latin typeface="Franklin Gothic Book Regular"/>
                          <a:ea typeface="Archivo" charset="0"/>
                          <a:cs typeface="Archivo" charset="0"/>
                        </a:rPr>
                        <a:t>adv-ens</a:t>
                      </a:r>
                      <a:endParaRPr lang="en-US" sz="1000" b="0" i="0" baseline="-25000" dirty="0">
                        <a:latin typeface="Franklin Gothic Book Regular"/>
                        <a:ea typeface="Archivo" charset="0"/>
                        <a:cs typeface="Archivo" charset="0"/>
                      </a:endParaRP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21.5</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38.6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28.0</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06577375"/>
                  </a:ext>
                </a:extLst>
              </a:tr>
              <a:tr h="282364">
                <a:tc>
                  <a:txBody>
                    <a:bodyPr/>
                    <a:lstStyle/>
                    <a:p>
                      <a:pPr marL="0" marR="0" lvl="0" indent="0" algn="l" defTabSz="2438462" rtl="0" eaLnBrk="1" fontAlgn="auto" latinLnBrk="0" hangingPunct="1">
                        <a:lnSpc>
                          <a:spcPct val="100000"/>
                        </a:lnSpc>
                        <a:spcBef>
                          <a:spcPts val="0"/>
                        </a:spcBef>
                        <a:spcAft>
                          <a:spcPts val="0"/>
                        </a:spcAft>
                        <a:buClrTx/>
                        <a:buSzTx/>
                        <a:buFontTx/>
                        <a:buNone/>
                        <a:tabLst/>
                        <a:defRPr/>
                      </a:pPr>
                      <a:r>
                        <a:rPr lang="en-US" sz="1000" b="0" i="0" baseline="0" dirty="0">
                          <a:latin typeface="Franklin Gothic Book Regular"/>
                          <a:ea typeface="Archivo" charset="0"/>
                          <a:cs typeface="Archivo" charset="0"/>
                        </a:rPr>
                        <a:t>D</a:t>
                      </a:r>
                      <a:r>
                        <a:rPr lang="en-US" sz="1000" b="0" i="0" baseline="-25000" dirty="0">
                          <a:latin typeface="Franklin Gothic Book Regular"/>
                          <a:ea typeface="Archivo" charset="0"/>
                          <a:cs typeface="Archivo" charset="0"/>
                        </a:rPr>
                        <a:t>adv-ens3</a:t>
                      </a:r>
                    </a:p>
                  </a:txBody>
                  <a:tcPr marL="56575" marR="56575" marT="56575" marB="56575" anchor="ctr">
                    <a:lnL>
                      <a:noFill/>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2.6</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29.4</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29.8</a:t>
                      </a:r>
                    </a:p>
                  </a:txBody>
                  <a:tcPr marL="56575" marR="56575" marT="56575" marB="56575"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b="0" i="0" dirty="0">
                          <a:latin typeface="Franklin Gothic Book Regular"/>
                          <a:ea typeface="Archivo" charset="0"/>
                          <a:cs typeface="Archivo" charset="0"/>
                        </a:rPr>
                        <a:t>15.6</a:t>
                      </a:r>
                    </a:p>
                  </a:txBody>
                  <a:tcPr marL="56575" marR="56575" marT="56575" marB="56575" anchor="ctr">
                    <a:lnL w="12700" cap="flat" cmpd="sng" algn="ctr">
                      <a:solidFill>
                        <a:schemeClr val="accent3"/>
                      </a:solid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79170701"/>
                  </a:ext>
                </a:extLst>
              </a:tr>
            </a:tbl>
          </a:graphicData>
        </a:graphic>
      </p:graphicFrame>
      <p:sp>
        <p:nvSpPr>
          <p:cNvPr id="12" name="TextBox 11"/>
          <p:cNvSpPr txBox="1"/>
          <p:nvPr/>
        </p:nvSpPr>
        <p:spPr>
          <a:xfrm>
            <a:off x="10379034" y="4940539"/>
            <a:ext cx="184731" cy="397032"/>
          </a:xfrm>
          <a:prstGeom prst="rect">
            <a:avLst/>
          </a:prstGeom>
          <a:noFill/>
        </p:spPr>
        <p:txBody>
          <a:bodyPr wrap="none" rtlCol="0">
            <a:spAutoFit/>
          </a:bodyPr>
          <a:lstStyle/>
          <a:p>
            <a:pPr defTabSz="1005713"/>
            <a:endParaRPr lang="en-US" sz="1980" dirty="0">
              <a:solidFill>
                <a:srgbClr val="000000"/>
              </a:solidFill>
              <a:latin typeface="Calibri" panose="020F0502020204030204"/>
            </a:endParaRPr>
          </a:p>
        </p:txBody>
      </p:sp>
      <p:sp>
        <p:nvSpPr>
          <p:cNvPr id="15" name="Text Placeholder 7">
            <a:extLst>
              <a:ext uri="{FF2B5EF4-FFF2-40B4-BE49-F238E27FC236}">
                <a16:creationId xmlns:a16="http://schemas.microsoft.com/office/drawing/2014/main" id="{902000F1-9EE1-46BE-8EFA-4C57BFF3514A}"/>
              </a:ext>
            </a:extLst>
          </p:cNvPr>
          <p:cNvSpPr txBox="1">
            <a:spLocks/>
          </p:cNvSpPr>
          <p:nvPr/>
        </p:nvSpPr>
        <p:spPr>
          <a:xfrm>
            <a:off x="5689240" y="2280532"/>
            <a:ext cx="3080184" cy="1692771"/>
          </a:xfrm>
          <a:prstGeom prst="rect">
            <a:avLst/>
          </a:prstGeom>
        </p:spPr>
        <p:txBody>
          <a:bodyPr vert="horz" wrap="square" lIns="0" tIns="0" rIns="0" bIns="0" rtlCol="0">
            <a:spAutoFit/>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kern="1200" baseline="0" smtClean="0">
                <a:solidFill>
                  <a:schemeClr val="tx1"/>
                </a:solidFill>
                <a:effectLst/>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pPr marL="188595" indent="-188595" defTabSz="1005866">
              <a:lnSpc>
                <a:spcPts val="2186"/>
              </a:lnSpc>
              <a:spcAft>
                <a:spcPts val="0"/>
              </a:spcAft>
              <a:buFontTx/>
              <a:buChar char="-"/>
            </a:pPr>
            <a:r>
              <a:rPr lang="en-US" sz="1361" dirty="0">
                <a:solidFill>
                  <a:srgbClr val="000000"/>
                </a:solidFill>
              </a:rPr>
              <a:t>Error rates (in %) </a:t>
            </a:r>
          </a:p>
          <a:p>
            <a:pPr marL="188595" indent="-188595" defTabSz="1005866">
              <a:lnSpc>
                <a:spcPts val="2186"/>
              </a:lnSpc>
              <a:spcAft>
                <a:spcPts val="0"/>
              </a:spcAft>
              <a:buFontTx/>
              <a:buChar char="-"/>
            </a:pPr>
            <a:r>
              <a:rPr lang="en-US" sz="1361" dirty="0">
                <a:solidFill>
                  <a:srgbClr val="000000"/>
                </a:solidFill>
              </a:rPr>
              <a:t>Subscript “adv” denotes an </a:t>
            </a:r>
            <a:r>
              <a:rPr lang="en-US" sz="1361" dirty="0" err="1">
                <a:solidFill>
                  <a:srgbClr val="000000"/>
                </a:solidFill>
              </a:rPr>
              <a:t>adversarially</a:t>
            </a:r>
            <a:r>
              <a:rPr lang="en-US" sz="1361" dirty="0">
                <a:solidFill>
                  <a:srgbClr val="000000"/>
                </a:solidFill>
              </a:rPr>
              <a:t>-trained model</a:t>
            </a:r>
          </a:p>
          <a:p>
            <a:pPr marL="188595" indent="-188595" defTabSz="1005866">
              <a:lnSpc>
                <a:spcPts val="2186"/>
              </a:lnSpc>
              <a:spcAft>
                <a:spcPts val="0"/>
              </a:spcAft>
              <a:buFontTx/>
              <a:buChar char="-"/>
            </a:pPr>
            <a:r>
              <a:rPr lang="en-US" sz="1361" dirty="0">
                <a:solidFill>
                  <a:srgbClr val="000000"/>
                </a:solidFill>
              </a:rPr>
              <a:t>Subscript “adv-</a:t>
            </a:r>
            <a:r>
              <a:rPr lang="en-US" sz="1361" dirty="0" err="1">
                <a:solidFill>
                  <a:srgbClr val="000000"/>
                </a:solidFill>
              </a:rPr>
              <a:t>ens</a:t>
            </a:r>
            <a:r>
              <a:rPr lang="en-US" sz="1361" dirty="0">
                <a:solidFill>
                  <a:srgbClr val="000000"/>
                </a:solidFill>
              </a:rPr>
              <a:t>” denotes an ensemble-</a:t>
            </a:r>
            <a:r>
              <a:rPr lang="en-US" sz="1361" dirty="0" err="1">
                <a:solidFill>
                  <a:srgbClr val="000000"/>
                </a:solidFill>
              </a:rPr>
              <a:t>adversarially</a:t>
            </a:r>
            <a:r>
              <a:rPr lang="en-US" sz="1361" dirty="0">
                <a:solidFill>
                  <a:srgbClr val="000000"/>
                </a:solidFill>
              </a:rPr>
              <a:t>-trained model</a:t>
            </a:r>
          </a:p>
          <a:p>
            <a:pPr defTabSz="1005866">
              <a:lnSpc>
                <a:spcPts val="2186"/>
              </a:lnSpc>
              <a:spcAft>
                <a:spcPts val="0"/>
              </a:spcAft>
            </a:pPr>
            <a:endParaRPr lang="en-US" sz="1361" dirty="0">
              <a:solidFill>
                <a:srgbClr val="000000"/>
              </a:solidFill>
            </a:endParaRPr>
          </a:p>
        </p:txBody>
      </p:sp>
    </p:spTree>
    <p:extLst>
      <p:ext uri="{BB962C8B-B14F-4D97-AF65-F5344CB8AC3E}">
        <p14:creationId xmlns:p14="http://schemas.microsoft.com/office/powerpoint/2010/main" val="133847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45F7A-D304-407E-B41C-AB70BCE3F1C9}"/>
              </a:ext>
            </a:extLst>
          </p:cNvPr>
          <p:cNvSpPr>
            <a:spLocks noGrp="1"/>
          </p:cNvSpPr>
          <p:nvPr>
            <p:ph type="title"/>
          </p:nvPr>
        </p:nvSpPr>
        <p:spPr/>
        <p:txBody>
          <a:bodyPr/>
          <a:lstStyle/>
          <a:p>
            <a:r>
              <a:rPr lang="en-US" dirty="0"/>
              <a:t>Subsequent Work</a:t>
            </a:r>
          </a:p>
        </p:txBody>
      </p:sp>
      <p:sp>
        <p:nvSpPr>
          <p:cNvPr id="3" name="Text Placeholder 2">
            <a:extLst>
              <a:ext uri="{FF2B5EF4-FFF2-40B4-BE49-F238E27FC236}">
                <a16:creationId xmlns:a16="http://schemas.microsoft.com/office/drawing/2014/main" id="{3109F907-3C56-4B2A-B819-898B3CAB2A72}"/>
              </a:ext>
            </a:extLst>
          </p:cNvPr>
          <p:cNvSpPr>
            <a:spLocks noGrp="1"/>
          </p:cNvSpPr>
          <p:nvPr>
            <p:ph type="body" sz="quarter" idx="10"/>
          </p:nvPr>
        </p:nvSpPr>
        <p:spPr/>
        <p:txBody>
          <a:bodyPr/>
          <a:lstStyle/>
          <a:p>
            <a:r>
              <a:rPr lang="en-US" dirty="0"/>
              <a:t>Black-box attacks</a:t>
            </a:r>
          </a:p>
        </p:txBody>
      </p:sp>
      <p:sp>
        <p:nvSpPr>
          <p:cNvPr id="4" name="Text Placeholder 3">
            <a:extLst>
              <a:ext uri="{FF2B5EF4-FFF2-40B4-BE49-F238E27FC236}">
                <a16:creationId xmlns:a16="http://schemas.microsoft.com/office/drawing/2014/main" id="{E967A54D-F4BD-4656-BDEF-2E45AF9E35C6}"/>
              </a:ext>
            </a:extLst>
          </p:cNvPr>
          <p:cNvSpPr>
            <a:spLocks noGrp="1"/>
          </p:cNvSpPr>
          <p:nvPr>
            <p:ph type="body" sz="quarter" idx="11"/>
          </p:nvPr>
        </p:nvSpPr>
        <p:spPr>
          <a:xfrm>
            <a:off x="2357612" y="3151519"/>
            <a:ext cx="6593806" cy="692497"/>
          </a:xfrm>
        </p:spPr>
        <p:txBody>
          <a:bodyPr/>
          <a:lstStyle/>
          <a:p>
            <a:pPr marL="188595" indent="-188595">
              <a:buFontTx/>
              <a:buChar char="-"/>
            </a:pPr>
            <a:r>
              <a:rPr lang="en-US" dirty="0"/>
              <a:t>More recent optimization techniques improve the transferability of black-box attacks</a:t>
            </a:r>
          </a:p>
          <a:p>
            <a:pPr marL="188595" indent="-188595">
              <a:buFontTx/>
              <a:buChar char="-"/>
            </a:pPr>
            <a:r>
              <a:rPr lang="en-US" dirty="0"/>
              <a:t>Reduces accuracy of ensemble-</a:t>
            </a:r>
            <a:r>
              <a:rPr lang="en-US" dirty="0" err="1"/>
              <a:t>adversarially</a:t>
            </a:r>
            <a:r>
              <a:rPr lang="en-US" dirty="0"/>
              <a:t>-trained network to 22%</a:t>
            </a:r>
          </a:p>
        </p:txBody>
      </p:sp>
      <p:pic>
        <p:nvPicPr>
          <p:cNvPr id="6" name="Picture 5" descr="Chart&#10;&#10;Description automatically generated with low confidence">
            <a:extLst>
              <a:ext uri="{FF2B5EF4-FFF2-40B4-BE49-F238E27FC236}">
                <a16:creationId xmlns:a16="http://schemas.microsoft.com/office/drawing/2014/main" id="{18520E9D-8CD7-4BDA-8971-919341D29422}"/>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60961"/>
          <a:stretch/>
        </p:blipFill>
        <p:spPr>
          <a:xfrm>
            <a:off x="817519" y="4234665"/>
            <a:ext cx="2280100" cy="1854397"/>
          </a:xfrm>
          <a:prstGeom prst="rect">
            <a:avLst/>
          </a:prstGeom>
        </p:spPr>
      </p:pic>
      <p:pic>
        <p:nvPicPr>
          <p:cNvPr id="8" name="Picture 7" descr="Diagram&#10;&#10;Description automatically generated">
            <a:extLst>
              <a:ext uri="{FF2B5EF4-FFF2-40B4-BE49-F238E27FC236}">
                <a16:creationId xmlns:a16="http://schemas.microsoft.com/office/drawing/2014/main" id="{240E9C59-1ED5-40CC-A196-1E24823116D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07170" y="4515576"/>
            <a:ext cx="2239420" cy="1292577"/>
          </a:xfrm>
          <a:prstGeom prst="rect">
            <a:avLst/>
          </a:prstGeom>
        </p:spPr>
      </p:pic>
      <p:pic>
        <p:nvPicPr>
          <p:cNvPr id="10" name="Picture 9" descr="Diagram&#10;&#10;Description automatically generated">
            <a:extLst>
              <a:ext uri="{FF2B5EF4-FFF2-40B4-BE49-F238E27FC236}">
                <a16:creationId xmlns:a16="http://schemas.microsoft.com/office/drawing/2014/main" id="{82F7D084-EF6D-4C9E-B723-BC0F5D982EC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01090" y="4008759"/>
            <a:ext cx="3339486" cy="2306210"/>
          </a:xfrm>
          <a:prstGeom prst="rect">
            <a:avLst/>
          </a:prstGeom>
        </p:spPr>
      </p:pic>
    </p:spTree>
    <p:extLst>
      <p:ext uri="{BB962C8B-B14F-4D97-AF65-F5344CB8AC3E}">
        <p14:creationId xmlns:p14="http://schemas.microsoft.com/office/powerpoint/2010/main" val="168600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8C174-1218-46E6-9408-C6153F987548}"/>
              </a:ext>
            </a:extLst>
          </p:cNvPr>
          <p:cNvSpPr>
            <a:spLocks noGrp="1"/>
          </p:cNvSpPr>
          <p:nvPr>
            <p:ph type="title"/>
          </p:nvPr>
        </p:nvSpPr>
        <p:spPr/>
        <p:txBody>
          <a:bodyPr/>
          <a:lstStyle/>
          <a:p>
            <a:r>
              <a:rPr lang="en-US" dirty="0"/>
              <a:t>Subsequent Work</a:t>
            </a:r>
          </a:p>
        </p:txBody>
      </p:sp>
      <p:sp>
        <p:nvSpPr>
          <p:cNvPr id="3" name="Text Placeholder 2">
            <a:extLst>
              <a:ext uri="{FF2B5EF4-FFF2-40B4-BE49-F238E27FC236}">
                <a16:creationId xmlns:a16="http://schemas.microsoft.com/office/drawing/2014/main" id="{D7455E55-C99D-4FC6-9198-FE4C50F8B1D1}"/>
              </a:ext>
            </a:extLst>
          </p:cNvPr>
          <p:cNvSpPr>
            <a:spLocks noGrp="1"/>
          </p:cNvSpPr>
          <p:nvPr>
            <p:ph type="body" sz="quarter" idx="10"/>
          </p:nvPr>
        </p:nvSpPr>
        <p:spPr/>
        <p:txBody>
          <a:bodyPr/>
          <a:lstStyle/>
          <a:p>
            <a:r>
              <a:rPr lang="en-US" dirty="0"/>
              <a:t>Adversarial Training</a:t>
            </a:r>
          </a:p>
        </p:txBody>
      </p:sp>
      <p:sp>
        <p:nvSpPr>
          <p:cNvPr id="4" name="Text Placeholder 3">
            <a:extLst>
              <a:ext uri="{FF2B5EF4-FFF2-40B4-BE49-F238E27FC236}">
                <a16:creationId xmlns:a16="http://schemas.microsoft.com/office/drawing/2014/main" id="{88899E40-E394-4CF6-BF86-1EFA2CB35AB0}"/>
              </a:ext>
            </a:extLst>
          </p:cNvPr>
          <p:cNvSpPr>
            <a:spLocks noGrp="1"/>
          </p:cNvSpPr>
          <p:nvPr>
            <p:ph type="body" sz="quarter" idx="11"/>
          </p:nvPr>
        </p:nvSpPr>
        <p:spPr>
          <a:xfrm>
            <a:off x="2355975" y="3500082"/>
            <a:ext cx="6593806" cy="1513235"/>
          </a:xfrm>
        </p:spPr>
        <p:txBody>
          <a:bodyPr/>
          <a:lstStyle/>
          <a:p>
            <a:pPr marL="188595" indent="-188595">
              <a:buFontTx/>
              <a:buChar char="-"/>
            </a:pPr>
            <a:r>
              <a:rPr lang="en-US" dirty="0"/>
              <a:t>More popular than ensemble adversarial training</a:t>
            </a:r>
          </a:p>
          <a:p>
            <a:pPr marL="188595" indent="-188595">
              <a:buFontTx/>
              <a:buChar char="-"/>
            </a:pPr>
            <a:r>
              <a:rPr lang="en-US" dirty="0"/>
              <a:t>Adversarial training with multi-step attacks scaled to ImageNet</a:t>
            </a:r>
          </a:p>
          <a:p>
            <a:pPr marL="565785" lvl="1" indent="-188595">
              <a:buFontTx/>
              <a:buChar char="-"/>
            </a:pPr>
            <a:r>
              <a:rPr lang="en-US" dirty="0"/>
              <a:t>Considered state-of-the-art for white- and black-box attacks</a:t>
            </a:r>
          </a:p>
          <a:p>
            <a:pPr marL="188595" indent="-188595">
              <a:buFontTx/>
              <a:buChar char="-"/>
            </a:pPr>
            <a:r>
              <a:rPr lang="en-US" dirty="0"/>
              <a:t>Adversarial training with single-step R+FGSM</a:t>
            </a:r>
          </a:p>
        </p:txBody>
      </p:sp>
    </p:spTree>
    <p:extLst>
      <p:ext uri="{BB962C8B-B14F-4D97-AF65-F5344CB8AC3E}">
        <p14:creationId xmlns:p14="http://schemas.microsoft.com/office/powerpoint/2010/main" val="203197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t>An </a:t>
            </a:r>
            <a:r>
              <a:rPr lang="en-US" b="1" i="1" dirty="0">
                <a:solidFill>
                  <a:srgbClr val="0070C0"/>
                </a:solidFill>
              </a:rPr>
              <a:t>auxiliary detection model </a:t>
            </a:r>
            <a:r>
              <a:rPr lang="en-US" i="1" dirty="0"/>
              <a:t>D</a:t>
            </a:r>
            <a:r>
              <a:rPr lang="en-US" dirty="0"/>
              <a:t> is trained on regular and adversarial examples to perform a binary </a:t>
            </a:r>
            <a:r>
              <a:rPr lang="en-US" dirty="0" smtClean="0"/>
              <a:t>classification</a:t>
            </a:r>
          </a:p>
          <a:p>
            <a:pPr lvl="1"/>
            <a:r>
              <a:rPr lang="en-US" dirty="0" smtClean="0"/>
              <a:t>Adversarial examples are typically created using different attack methods, to increase the effectiveness of the detection model</a:t>
            </a:r>
            <a:endParaRPr lang="en-US" dirty="0"/>
          </a:p>
          <a:p>
            <a:pPr lvl="1"/>
            <a:r>
              <a:rPr lang="en-US" dirty="0"/>
              <a:t>If an input example is classified as benign, then it is safe to be fed to the target classifier </a:t>
            </a:r>
            <a:r>
              <a:rPr lang="en-US" i="1" dirty="0"/>
              <a:t>F</a:t>
            </a:r>
            <a:r>
              <a:rPr lang="en-US" dirty="0"/>
              <a:t> to predict its class</a:t>
            </a:r>
          </a:p>
          <a:p>
            <a:r>
              <a:rPr lang="en-US" dirty="0" smtClean="0"/>
              <a:t>The </a:t>
            </a:r>
            <a:r>
              <a:rPr lang="en-US" dirty="0"/>
              <a:t>auxiliary detection model </a:t>
            </a:r>
            <a:r>
              <a:rPr lang="en-US" i="1" dirty="0"/>
              <a:t>D</a:t>
            </a:r>
            <a:r>
              <a:rPr lang="en-US" dirty="0"/>
              <a:t> is required to have a high accuracy in correctly classifying both adversarial and clean </a:t>
            </a:r>
            <a:r>
              <a:rPr lang="en-US" dirty="0" smtClean="0"/>
              <a:t>examples</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spTree>
    <p:extLst>
      <p:ext uri="{BB962C8B-B14F-4D97-AF65-F5344CB8AC3E}">
        <p14:creationId xmlns:p14="http://schemas.microsoft.com/office/powerpoint/2010/main" val="897370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2F3668-B3DD-4574-B189-575680C7E35E}"/>
              </a:ext>
            </a:extLst>
          </p:cNvPr>
          <p:cNvSpPr>
            <a:spLocks noGrp="1"/>
          </p:cNvSpPr>
          <p:nvPr>
            <p:ph type="title"/>
          </p:nvPr>
        </p:nvSpPr>
        <p:spPr/>
        <p:txBody>
          <a:bodyPr/>
          <a:lstStyle/>
          <a:p>
            <a:r>
              <a:rPr lang="en-US" dirty="0"/>
              <a:t>Summary</a:t>
            </a:r>
          </a:p>
        </p:txBody>
      </p:sp>
      <p:sp>
        <p:nvSpPr>
          <p:cNvPr id="7" name="Text Placeholder 6">
            <a:extLst>
              <a:ext uri="{FF2B5EF4-FFF2-40B4-BE49-F238E27FC236}">
                <a16:creationId xmlns:a16="http://schemas.microsoft.com/office/drawing/2014/main" id="{16F4768A-BE99-4E76-8771-CE48FEC734F1}"/>
              </a:ext>
            </a:extLst>
          </p:cNvPr>
          <p:cNvSpPr>
            <a:spLocks noGrp="1"/>
          </p:cNvSpPr>
          <p:nvPr>
            <p:ph type="body" sz="quarter" idx="11"/>
          </p:nvPr>
        </p:nvSpPr>
        <p:spPr>
          <a:xfrm>
            <a:off x="2357612" y="2974717"/>
            <a:ext cx="6593806" cy="2782428"/>
          </a:xfrm>
        </p:spPr>
        <p:txBody>
          <a:bodyPr/>
          <a:lstStyle/>
          <a:p>
            <a:pPr>
              <a:lnSpc>
                <a:spcPct val="100000"/>
              </a:lnSpc>
            </a:pPr>
            <a:r>
              <a:rPr lang="en-US" dirty="0"/>
              <a:t>Adversarial training</a:t>
            </a:r>
          </a:p>
          <a:p>
            <a:pPr marL="188595" indent="-188595">
              <a:lnSpc>
                <a:spcPct val="100000"/>
              </a:lnSpc>
              <a:buFontTx/>
              <a:buChar char="-"/>
            </a:pPr>
            <a:r>
              <a:rPr lang="en-US" dirty="0"/>
              <a:t>Training models with adversarial images</a:t>
            </a:r>
          </a:p>
          <a:p>
            <a:pPr marL="188595" indent="-188595">
              <a:lnSpc>
                <a:spcPct val="100000"/>
              </a:lnSpc>
              <a:buFontTx/>
              <a:buChar char="-"/>
            </a:pPr>
            <a:r>
              <a:rPr lang="en-US" dirty="0"/>
              <a:t>Can be effective against some white-box attacks</a:t>
            </a:r>
          </a:p>
          <a:p>
            <a:pPr marL="188595" indent="-188595">
              <a:lnSpc>
                <a:spcPct val="100000"/>
              </a:lnSpc>
              <a:buFontTx/>
              <a:buChar char="-"/>
            </a:pPr>
            <a:r>
              <a:rPr lang="en-US" dirty="0"/>
              <a:t>Recent work has improved on robustness</a:t>
            </a:r>
          </a:p>
          <a:p>
            <a:pPr>
              <a:lnSpc>
                <a:spcPct val="100000"/>
              </a:lnSpc>
            </a:pPr>
            <a:r>
              <a:rPr lang="en-US" dirty="0"/>
              <a:t>Ensemble adversarial training</a:t>
            </a:r>
          </a:p>
          <a:p>
            <a:pPr marL="188595" indent="-188595">
              <a:lnSpc>
                <a:spcPct val="100000"/>
              </a:lnSpc>
              <a:buFontTx/>
              <a:buChar char="-"/>
            </a:pPr>
            <a:r>
              <a:rPr lang="en-US" dirty="0"/>
              <a:t>Training models with adversarial images generated from other models</a:t>
            </a:r>
          </a:p>
          <a:p>
            <a:pPr marL="188595" indent="-188595">
              <a:lnSpc>
                <a:spcPct val="100000"/>
              </a:lnSpc>
              <a:buFontTx/>
              <a:buChar char="-"/>
            </a:pPr>
            <a:r>
              <a:rPr lang="en-US" dirty="0"/>
              <a:t>Can be more effective against black-box attacks than regular adversarial training</a:t>
            </a:r>
          </a:p>
          <a:p>
            <a:pPr marL="188595" indent="-188595">
              <a:lnSpc>
                <a:spcPct val="100000"/>
              </a:lnSpc>
              <a:buFontTx/>
              <a:buChar char="-"/>
            </a:pPr>
            <a:r>
              <a:rPr lang="en-US" dirty="0"/>
              <a:t>Generally less effective against white-box attacks and clean images than regular adversarial training</a:t>
            </a:r>
          </a:p>
        </p:txBody>
      </p:sp>
    </p:spTree>
    <p:extLst>
      <p:ext uri="{BB962C8B-B14F-4D97-AF65-F5344CB8AC3E}">
        <p14:creationId xmlns:p14="http://schemas.microsoft.com/office/powerpoint/2010/main" val="61444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B105E6-9A5F-422A-B8D9-4C4C5808E404}"/>
              </a:ext>
            </a:extLst>
          </p:cNvPr>
          <p:cNvSpPr>
            <a:spLocks noGrp="1"/>
          </p:cNvSpPr>
          <p:nvPr>
            <p:ph type="title"/>
          </p:nvPr>
        </p:nvSpPr>
        <p:spPr>
          <a:xfrm>
            <a:off x="5029200" y="3608498"/>
            <a:ext cx="4276997" cy="555404"/>
          </a:xfrm>
        </p:spPr>
        <p:txBody>
          <a:bodyPr/>
          <a:lstStyle/>
          <a:p>
            <a:r>
              <a:rPr lang="en-US" dirty="0"/>
              <a:t>Questions?</a:t>
            </a:r>
          </a:p>
        </p:txBody>
      </p:sp>
    </p:spTree>
    <p:extLst>
      <p:ext uri="{BB962C8B-B14F-4D97-AF65-F5344CB8AC3E}">
        <p14:creationId xmlns:p14="http://schemas.microsoft.com/office/powerpoint/2010/main" val="2748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F46496-4DC9-46FF-B024-67CC331BE182}"/>
              </a:ext>
            </a:extLst>
          </p:cNvPr>
          <p:cNvSpPr>
            <a:spLocks noGrp="1"/>
          </p:cNvSpPr>
          <p:nvPr>
            <p:ph type="title"/>
          </p:nvPr>
        </p:nvSpPr>
        <p:spPr/>
        <p:txBody>
          <a:bodyPr/>
          <a:lstStyle/>
          <a:p>
            <a:r>
              <a:rPr lang="en-US" dirty="0"/>
              <a:t>Citations</a:t>
            </a:r>
          </a:p>
        </p:txBody>
      </p:sp>
      <p:sp>
        <p:nvSpPr>
          <p:cNvPr id="6" name="Text Placeholder 5">
            <a:extLst>
              <a:ext uri="{FF2B5EF4-FFF2-40B4-BE49-F238E27FC236}">
                <a16:creationId xmlns:a16="http://schemas.microsoft.com/office/drawing/2014/main" id="{DB907508-F5D2-4D3D-ABC6-B56679997080}"/>
              </a:ext>
            </a:extLst>
          </p:cNvPr>
          <p:cNvSpPr>
            <a:spLocks noGrp="1"/>
          </p:cNvSpPr>
          <p:nvPr>
            <p:ph type="body" sz="quarter" idx="11"/>
          </p:nvPr>
        </p:nvSpPr>
        <p:spPr>
          <a:xfrm>
            <a:off x="533103" y="2723273"/>
            <a:ext cx="8416678" cy="692497"/>
          </a:xfrm>
        </p:spPr>
        <p:txBody>
          <a:bodyPr/>
          <a:lstStyle/>
          <a:p>
            <a:r>
              <a:rPr lang="en-US" dirty="0"/>
              <a:t>Alexey </a:t>
            </a:r>
            <a:r>
              <a:rPr lang="en-US" dirty="0" err="1"/>
              <a:t>Kurakin</a:t>
            </a:r>
            <a:r>
              <a:rPr lang="en-US" dirty="0"/>
              <a:t>, Ian Goodfellow, and </a:t>
            </a:r>
            <a:r>
              <a:rPr lang="en-US" dirty="0" err="1"/>
              <a:t>Samy</a:t>
            </a:r>
            <a:r>
              <a:rPr lang="en-US" dirty="0"/>
              <a:t> </a:t>
            </a:r>
            <a:r>
              <a:rPr lang="en-US" dirty="0" err="1"/>
              <a:t>Bengio</a:t>
            </a:r>
            <a:r>
              <a:rPr lang="en-US" dirty="0"/>
              <a:t>. Adversarial machine learning at scale. In </a:t>
            </a:r>
            <a:r>
              <a:rPr lang="en-US" i="1" dirty="0"/>
              <a:t>ICLR</a:t>
            </a:r>
            <a:r>
              <a:rPr lang="en-US" dirty="0"/>
              <a:t>, 2017b</a:t>
            </a:r>
          </a:p>
          <a:p>
            <a:r>
              <a:rPr lang="en-US" dirty="0"/>
              <a:t>Dan </a:t>
            </a:r>
            <a:r>
              <a:rPr lang="en-US" dirty="0" err="1"/>
              <a:t>Boneh</a:t>
            </a:r>
            <a:r>
              <a:rPr lang="en-US" dirty="0"/>
              <a:t> et al. Ensemble Adversarial Training: Attacks and Defenses. In </a:t>
            </a:r>
            <a:r>
              <a:rPr lang="en-US" i="1" dirty="0"/>
              <a:t>ICLR</a:t>
            </a:r>
            <a:r>
              <a:rPr lang="en-US" dirty="0"/>
              <a:t> 2018</a:t>
            </a:r>
          </a:p>
        </p:txBody>
      </p:sp>
    </p:spTree>
    <p:extLst>
      <p:ext uri="{BB962C8B-B14F-4D97-AF65-F5344CB8AC3E}">
        <p14:creationId xmlns:p14="http://schemas.microsoft.com/office/powerpoint/2010/main" val="312061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p:sp>
        <p:nvSpPr>
          <p:cNvPr id="3" name="Content Placeholder 2"/>
          <p:cNvSpPr>
            <a:spLocks noGrp="1"/>
          </p:cNvSpPr>
          <p:nvPr>
            <p:ph idx="1"/>
          </p:nvPr>
        </p:nvSpPr>
        <p:spPr/>
        <p:txBody>
          <a:bodyPr/>
          <a:lstStyle/>
          <a:p>
            <a:r>
              <a:rPr lang="en-US" b="1" i="1" dirty="0">
                <a:solidFill>
                  <a:srgbClr val="0070C0"/>
                </a:solidFill>
              </a:rPr>
              <a:t>Defensive Distillation</a:t>
            </a:r>
          </a:p>
          <a:p>
            <a:pPr lvl="1"/>
            <a:r>
              <a:rPr lang="en-US" dirty="0" err="1">
                <a:hlinkClick r:id="rId2"/>
              </a:rPr>
              <a:t>Papernot</a:t>
            </a:r>
            <a:r>
              <a:rPr lang="en-US" dirty="0">
                <a:hlinkClick r:id="rId2"/>
              </a:rPr>
              <a:t> (2016) Distillation as a Defense to Adversarial Perturbations against Deep Neural Networks</a:t>
            </a:r>
            <a:endParaRPr lang="en-US" dirty="0"/>
          </a:p>
          <a:p>
            <a:r>
              <a:rPr lang="en-US" dirty="0"/>
              <a:t>The paper applies the approach of </a:t>
            </a:r>
            <a:r>
              <a:rPr lang="en-US" dirty="0">
                <a:solidFill>
                  <a:srgbClr val="FF0000"/>
                </a:solidFill>
              </a:rPr>
              <a:t>knowledge distillation </a:t>
            </a:r>
            <a:r>
              <a:rPr lang="en-US" dirty="0"/>
              <a:t>in NNs to reduce the effectiveness of adversarial attacks  </a:t>
            </a:r>
          </a:p>
          <a:p>
            <a:pPr lvl="1"/>
            <a:r>
              <a:rPr lang="en-US" dirty="0"/>
              <a:t>This defense strategy obfuscates the gradients of NNs</a:t>
            </a:r>
          </a:p>
          <a:p>
            <a:pPr lvl="2"/>
            <a:r>
              <a:rPr lang="en-US" dirty="0"/>
              <a:t>Since most attack approaches rely on the gradients for creating adversarial samples</a:t>
            </a:r>
          </a:p>
          <a:p>
            <a:r>
              <a:rPr lang="en-US" dirty="0"/>
              <a:t>Results: significantly reduced success rate of </a:t>
            </a:r>
            <a:r>
              <a:rPr lang="en-US" dirty="0" smtClean="0"/>
              <a:t>JSMA adversarial </a:t>
            </a:r>
            <a:r>
              <a:rPr lang="en-US" dirty="0"/>
              <a:t>samples</a:t>
            </a:r>
          </a:p>
          <a:p>
            <a:pPr lvl="1"/>
            <a:r>
              <a:rPr lang="en-US" dirty="0"/>
              <a:t>MNIST:</a:t>
            </a:r>
            <a:r>
              <a:rPr lang="zh-CN" altLang="en-US" dirty="0"/>
              <a:t> </a:t>
            </a:r>
            <a:r>
              <a:rPr lang="en-US" altLang="zh-CN" dirty="0"/>
              <a:t>from 95.89%</a:t>
            </a:r>
            <a:r>
              <a:rPr lang="zh-CN" altLang="en-US" dirty="0"/>
              <a:t> </a:t>
            </a:r>
            <a:r>
              <a:rPr lang="en-US" altLang="zh-CN" dirty="0"/>
              <a:t>to 0.45% success rate</a:t>
            </a:r>
          </a:p>
          <a:p>
            <a:pPr lvl="1"/>
            <a:r>
              <a:rPr lang="en-US" dirty="0"/>
              <a:t>CIFAR-10: from 87.89% to 5.11%</a:t>
            </a:r>
          </a:p>
          <a:p>
            <a:r>
              <a:rPr lang="en-US" dirty="0"/>
              <a:t>Defensive distillation was effective against AML attacks when first introduced in 2016</a:t>
            </a:r>
          </a:p>
          <a:p>
            <a:pPr lvl="1"/>
            <a:r>
              <a:rPr lang="en-US" dirty="0"/>
              <a:t>Following works (e.g., </a:t>
            </a:r>
            <a:r>
              <a:rPr lang="en-US" dirty="0" err="1"/>
              <a:t>Carlini</a:t>
            </a:r>
            <a:r>
              <a:rPr lang="en-US" dirty="0"/>
              <a:t> &amp; Wagner in 2017) showed that adversarial attacks can be developed that are resilient to defensive distillation</a:t>
            </a:r>
          </a:p>
          <a:p>
            <a:endParaRPr lang="en-US" dirty="0"/>
          </a:p>
        </p:txBody>
      </p:sp>
      <p:sp>
        <p:nvSpPr>
          <p:cNvPr id="4" name="Content Placeholder 3"/>
          <p:cNvSpPr>
            <a:spLocks noGrp="1"/>
          </p:cNvSpPr>
          <p:nvPr>
            <p:ph idx="10"/>
          </p:nvPr>
        </p:nvSpPr>
        <p:spPr/>
        <p:txBody>
          <a:bodyPr>
            <a:normAutofit/>
          </a:bodyPr>
          <a:lstStyle/>
          <a:p>
            <a:r>
              <a:rPr lang="en-US" dirty="0"/>
              <a:t>Defensive Distillation</a:t>
            </a:r>
          </a:p>
          <a:p>
            <a:endParaRPr lang="en-US" dirty="0"/>
          </a:p>
        </p:txBody>
      </p:sp>
    </p:spTree>
    <p:extLst>
      <p:ext uri="{BB962C8B-B14F-4D97-AF65-F5344CB8AC3E}">
        <p14:creationId xmlns:p14="http://schemas.microsoft.com/office/powerpoint/2010/main" val="15260420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4400" dirty="0"/>
              <a:t>Knowledge Distillation in NNs</a:t>
            </a:r>
            <a:endParaRPr lang="en-US" dirty="0"/>
          </a:p>
        </p:txBody>
      </p:sp>
      <p:sp>
        <p:nvSpPr>
          <p:cNvPr id="3" name="Content Placeholder 2"/>
          <p:cNvSpPr>
            <a:spLocks noGrp="1"/>
          </p:cNvSpPr>
          <p:nvPr>
            <p:ph idx="1"/>
          </p:nvPr>
        </p:nvSpPr>
        <p:spPr/>
        <p:txBody>
          <a:bodyPr/>
          <a:lstStyle/>
          <a:p>
            <a:r>
              <a:rPr lang="en-US" dirty="0"/>
              <a:t>The concept of </a:t>
            </a:r>
            <a:r>
              <a:rPr lang="en-US" b="1" i="1" dirty="0">
                <a:solidFill>
                  <a:srgbClr val="0070C0"/>
                </a:solidFill>
              </a:rPr>
              <a:t>knowledge distillation </a:t>
            </a:r>
            <a:r>
              <a:rPr lang="en-US" dirty="0"/>
              <a:t>in NNs was first introduced by Hinton et al. in 2014</a:t>
            </a:r>
          </a:p>
          <a:p>
            <a:pPr lvl="1"/>
            <a:r>
              <a:rPr lang="en-US" dirty="0"/>
              <a:t>G. Hinton, O. </a:t>
            </a:r>
            <a:r>
              <a:rPr lang="en-US" dirty="0" err="1"/>
              <a:t>Vinyals</a:t>
            </a:r>
            <a:r>
              <a:rPr lang="en-US" dirty="0"/>
              <a:t>, and J. Dean, “Distilling the Knowledge in a Neural Network,” in </a:t>
            </a:r>
            <a:r>
              <a:rPr lang="en-US" dirty="0" err="1"/>
              <a:t>NeurIPS</a:t>
            </a:r>
            <a:r>
              <a:rPr lang="en-US" dirty="0"/>
              <a:t> 2014. </a:t>
            </a:r>
          </a:p>
          <a:p>
            <a:r>
              <a:rPr lang="en-US" dirty="0"/>
              <a:t>Knowledge distillation is the process of transferring knowledge from a </a:t>
            </a:r>
            <a:r>
              <a:rPr lang="en-US" dirty="0">
                <a:solidFill>
                  <a:srgbClr val="FF0000"/>
                </a:solidFill>
              </a:rPr>
              <a:t>large NN to a smaller NN</a:t>
            </a:r>
          </a:p>
          <a:p>
            <a:pPr lvl="1"/>
            <a:r>
              <a:rPr lang="en-US" dirty="0"/>
              <a:t>The goal is to achieve similar performance (accuracy) with the smaller NN model</a:t>
            </a:r>
          </a:p>
          <a:p>
            <a:r>
              <a:rPr lang="en-US" dirty="0"/>
              <a:t>Motivation: </a:t>
            </a:r>
          </a:p>
          <a:p>
            <a:pPr lvl="1"/>
            <a:r>
              <a:rPr lang="en-US" dirty="0"/>
              <a:t>Knowledge distillation is motivated by </a:t>
            </a:r>
            <a:r>
              <a:rPr lang="en-US" dirty="0">
                <a:solidFill>
                  <a:srgbClr val="FF0000"/>
                </a:solidFill>
              </a:rPr>
              <a:t>reducing the computational cost </a:t>
            </a:r>
            <a:r>
              <a:rPr lang="en-US" dirty="0"/>
              <a:t>for training or testing large NN models</a:t>
            </a:r>
          </a:p>
          <a:p>
            <a:pPr lvl="1"/>
            <a:r>
              <a:rPr lang="en-US" dirty="0"/>
              <a:t>E.g., use a smaller NN model for image classification on a resource-constrained device, such as a cell phone</a:t>
            </a:r>
          </a:p>
          <a:p>
            <a:endParaRPr lang="en-US" dirty="0">
              <a:solidFill>
                <a:srgbClr val="FF0000"/>
              </a:solidFill>
            </a:endParaRPr>
          </a:p>
          <a:p>
            <a:pPr lvl="1"/>
            <a:endParaRPr lang="en-US" dirty="0"/>
          </a:p>
          <a:p>
            <a:endParaRPr lang="en-US" dirty="0"/>
          </a:p>
          <a:p>
            <a:endParaRPr lang="en-US" dirty="0"/>
          </a:p>
        </p:txBody>
      </p:sp>
      <p:sp>
        <p:nvSpPr>
          <p:cNvPr id="10" name="Content Placeholder 9"/>
          <p:cNvSpPr>
            <a:spLocks noGrp="1"/>
          </p:cNvSpPr>
          <p:nvPr>
            <p:ph idx="10"/>
          </p:nvPr>
        </p:nvSpPr>
        <p:spPr/>
        <p:txBody>
          <a:bodyPr/>
          <a:lstStyle/>
          <a:p>
            <a:r>
              <a:rPr lang="en-US" dirty="0"/>
              <a:t>Defensive Distillation</a:t>
            </a:r>
          </a:p>
          <a:p>
            <a:endParaRPr lang="en-US" dirty="0"/>
          </a:p>
        </p:txBody>
      </p:sp>
    </p:spTree>
    <p:extLst>
      <p:ext uri="{BB962C8B-B14F-4D97-AF65-F5344CB8AC3E}">
        <p14:creationId xmlns:p14="http://schemas.microsoft.com/office/powerpoint/2010/main" val="10754506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4400" dirty="0"/>
              <a:t>Knowledge Distillation in NNs</a:t>
            </a:r>
            <a:endParaRPr lang="en-US" dirty="0"/>
          </a:p>
        </p:txBody>
      </p:sp>
      <p:sp>
        <p:nvSpPr>
          <p:cNvPr id="3" name="Content Placeholder 2"/>
          <p:cNvSpPr>
            <a:spLocks noGrp="1"/>
          </p:cNvSpPr>
          <p:nvPr>
            <p:ph idx="1"/>
          </p:nvPr>
        </p:nvSpPr>
        <p:spPr/>
        <p:txBody>
          <a:bodyPr/>
          <a:lstStyle/>
          <a:p>
            <a:r>
              <a:rPr lang="en-US" dirty="0"/>
              <a:t>In knowledge distillation, first a large network (</a:t>
            </a:r>
            <a:r>
              <a:rPr lang="en-US" b="1" i="1" dirty="0">
                <a:solidFill>
                  <a:srgbClr val="0070C0"/>
                </a:solidFill>
              </a:rPr>
              <a:t>Network 1</a:t>
            </a:r>
            <a:r>
              <a:rPr lang="en-US" dirty="0"/>
              <a:t> </a:t>
            </a:r>
            <a:r>
              <a:rPr lang="en-US" dirty="0" smtClean="0"/>
              <a:t>below, or </a:t>
            </a:r>
            <a:r>
              <a:rPr lang="en-US" b="1" i="1" dirty="0" smtClean="0">
                <a:solidFill>
                  <a:srgbClr val="0070C0"/>
                </a:solidFill>
              </a:rPr>
              <a:t>teacher</a:t>
            </a:r>
            <a:r>
              <a:rPr lang="en-US" dirty="0"/>
              <a:t>)</a:t>
            </a:r>
            <a:r>
              <a:rPr lang="en-US" dirty="0" smtClean="0"/>
              <a:t> is trained</a:t>
            </a:r>
            <a:endParaRPr lang="en-US" dirty="0"/>
          </a:p>
          <a:p>
            <a:pPr lvl="1"/>
            <a:r>
              <a:rPr lang="en-US" dirty="0"/>
              <a:t>Then, the obtained output probability vectors produced by Network 1 are used as </a:t>
            </a:r>
            <a:r>
              <a:rPr lang="en-US" dirty="0" smtClean="0">
                <a:solidFill>
                  <a:srgbClr val="FF0000"/>
                </a:solidFill>
              </a:rPr>
              <a:t>soft labels</a:t>
            </a:r>
            <a:r>
              <a:rPr lang="en-US" dirty="0" smtClean="0"/>
              <a:t> </a:t>
            </a:r>
            <a:r>
              <a:rPr lang="en-US" dirty="0"/>
              <a:t>to train a smaller network (</a:t>
            </a:r>
            <a:r>
              <a:rPr lang="en-US" sz="2000" b="1" i="1" dirty="0">
                <a:solidFill>
                  <a:srgbClr val="0070C0"/>
                </a:solidFill>
              </a:rPr>
              <a:t>Network 2</a:t>
            </a:r>
            <a:r>
              <a:rPr lang="en-US" dirty="0"/>
              <a:t>, or </a:t>
            </a:r>
            <a:r>
              <a:rPr lang="en-US" sz="2000" b="1" i="1" dirty="0">
                <a:solidFill>
                  <a:srgbClr val="0070C0"/>
                </a:solidFill>
              </a:rPr>
              <a:t>student</a:t>
            </a:r>
            <a:r>
              <a:rPr lang="en-US" dirty="0" smtClean="0"/>
              <a:t>)</a:t>
            </a:r>
            <a:endParaRPr lang="en-US" dirty="0"/>
          </a:p>
          <a:p>
            <a:r>
              <a:rPr lang="en-US" dirty="0"/>
              <a:t>The aim is Network 2 to achieve </a:t>
            </a:r>
            <a:r>
              <a:rPr lang="en-US" dirty="0">
                <a:solidFill>
                  <a:srgbClr val="FF0000"/>
                </a:solidFill>
              </a:rPr>
              <a:t>approximately the same accuracy</a:t>
            </a:r>
            <a:r>
              <a:rPr lang="en-US" dirty="0"/>
              <a:t> as Network 1, even though it has smaller capacity</a:t>
            </a:r>
          </a:p>
          <a:p>
            <a:endParaRPr lang="en-US" dirty="0"/>
          </a:p>
        </p:txBody>
      </p:sp>
      <p:sp>
        <p:nvSpPr>
          <p:cNvPr id="7" name="Content Placeholder 6"/>
          <p:cNvSpPr>
            <a:spLocks noGrp="1"/>
          </p:cNvSpPr>
          <p:nvPr>
            <p:ph idx="10"/>
          </p:nvPr>
        </p:nvSpPr>
        <p:spPr/>
        <p:txBody>
          <a:bodyPr/>
          <a:lstStyle/>
          <a:p>
            <a:r>
              <a:rPr lang="en-US" dirty="0"/>
              <a:t>Defensive Distillation</a:t>
            </a:r>
          </a:p>
          <a:p>
            <a:endParaRPr lang="en-US" dirty="0"/>
          </a:p>
        </p:txBody>
      </p:sp>
      <p:pic>
        <p:nvPicPr>
          <p:cNvPr id="8" name="Picture 7">
            <a:extLst>
              <a:ext uri="{FF2B5EF4-FFF2-40B4-BE49-F238E27FC236}">
                <a16:creationId xmlns:a16="http://schemas.microsoft.com/office/drawing/2014/main" id="{9802CD35-A36B-4D87-B92A-54B4E9AF36E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40768" y="4295128"/>
            <a:ext cx="8856984" cy="2399384"/>
          </a:xfrm>
          <a:prstGeom prst="rect">
            <a:avLst/>
          </a:prstGeom>
        </p:spPr>
      </p:pic>
      <p:sp>
        <p:nvSpPr>
          <p:cNvPr id="9" name="TextBox 8">
            <a:extLst>
              <a:ext uri="{FF2B5EF4-FFF2-40B4-BE49-F238E27FC236}">
                <a16:creationId xmlns:a16="http://schemas.microsoft.com/office/drawing/2014/main" id="{BE107909-93A8-42EF-AE0C-1B90BA7E2BC5}"/>
              </a:ext>
            </a:extLst>
          </p:cNvPr>
          <p:cNvSpPr txBox="1"/>
          <p:nvPr/>
        </p:nvSpPr>
        <p:spPr>
          <a:xfrm rot="16200000">
            <a:off x="452507" y="4215333"/>
            <a:ext cx="461665" cy="1245382"/>
          </a:xfrm>
          <a:prstGeom prst="rect">
            <a:avLst/>
          </a:prstGeom>
          <a:noFill/>
        </p:spPr>
        <p:txBody>
          <a:bodyPr vert="eaVert" wrap="square" rtlCol="0">
            <a:spAutoFit/>
          </a:bodyPr>
          <a:lstStyle/>
          <a:p>
            <a:r>
              <a:rPr lang="en-US" sz="1800" dirty="0">
                <a:solidFill>
                  <a:srgbClr val="0070C0"/>
                </a:solidFill>
              </a:rPr>
              <a:t>Network 1</a:t>
            </a:r>
          </a:p>
        </p:txBody>
      </p:sp>
      <p:sp>
        <p:nvSpPr>
          <p:cNvPr id="10" name="TextBox 9">
            <a:extLst>
              <a:ext uri="{FF2B5EF4-FFF2-40B4-BE49-F238E27FC236}">
                <a16:creationId xmlns:a16="http://schemas.microsoft.com/office/drawing/2014/main" id="{2522A0D0-40E9-4443-B84A-DADDD06C6AEC}"/>
              </a:ext>
            </a:extLst>
          </p:cNvPr>
          <p:cNvSpPr txBox="1"/>
          <p:nvPr/>
        </p:nvSpPr>
        <p:spPr>
          <a:xfrm rot="16200000">
            <a:off x="415394" y="5311694"/>
            <a:ext cx="461665" cy="1171156"/>
          </a:xfrm>
          <a:prstGeom prst="rect">
            <a:avLst/>
          </a:prstGeom>
          <a:noFill/>
        </p:spPr>
        <p:txBody>
          <a:bodyPr vert="eaVert" wrap="square" rtlCol="0">
            <a:spAutoFit/>
          </a:bodyPr>
          <a:lstStyle/>
          <a:p>
            <a:r>
              <a:rPr lang="en-US" sz="1800" dirty="0">
                <a:solidFill>
                  <a:srgbClr val="0070C0"/>
                </a:solidFill>
              </a:rPr>
              <a:t>Network 2</a:t>
            </a:r>
          </a:p>
        </p:txBody>
      </p:sp>
    </p:spTree>
    <p:extLst>
      <p:ext uri="{BB962C8B-B14F-4D97-AF65-F5344CB8AC3E}">
        <p14:creationId xmlns:p14="http://schemas.microsoft.com/office/powerpoint/2010/main" val="2302266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p:sp>
        <p:nvSpPr>
          <p:cNvPr id="3" name="Content Placeholder 2"/>
          <p:cNvSpPr>
            <a:spLocks noGrp="1"/>
          </p:cNvSpPr>
          <p:nvPr>
            <p:ph idx="1"/>
          </p:nvPr>
        </p:nvSpPr>
        <p:spPr/>
        <p:txBody>
          <a:bodyPr/>
          <a:lstStyle/>
          <a:p>
            <a:r>
              <a:rPr lang="en-US" b="1" i="1" dirty="0">
                <a:solidFill>
                  <a:srgbClr val="0070C0"/>
                </a:solidFill>
              </a:rPr>
              <a:t>Defensive distillation </a:t>
            </a:r>
            <a:r>
              <a:rPr lang="en-US" dirty="0"/>
              <a:t>applies the concept of knowledge distillation for defense training</a:t>
            </a:r>
          </a:p>
          <a:p>
            <a:r>
              <a:rPr lang="en-US" dirty="0"/>
              <a:t>Approach:</a:t>
            </a:r>
          </a:p>
          <a:p>
            <a:pPr lvl="1"/>
            <a:r>
              <a:rPr lang="en-US" dirty="0"/>
              <a:t>Train Network </a:t>
            </a:r>
            <a:r>
              <a:rPr lang="en-US" dirty="0" smtClean="0"/>
              <a:t>1</a:t>
            </a:r>
          </a:p>
          <a:p>
            <a:pPr lvl="2"/>
            <a:r>
              <a:rPr lang="en-US" dirty="0" smtClean="0"/>
              <a:t>Use </a:t>
            </a:r>
            <a:r>
              <a:rPr lang="en-US" dirty="0"/>
              <a:t>the predicted outputs by Network 1 as </a:t>
            </a:r>
            <a:r>
              <a:rPr lang="en-US" dirty="0">
                <a:solidFill>
                  <a:srgbClr val="FF0000"/>
                </a:solidFill>
              </a:rPr>
              <a:t>soft labels </a:t>
            </a:r>
            <a:r>
              <a:rPr lang="en-US" dirty="0"/>
              <a:t>to train Network 2</a:t>
            </a:r>
          </a:p>
          <a:p>
            <a:pPr lvl="2"/>
            <a:r>
              <a:rPr lang="en-US" b="1" dirty="0"/>
              <a:t>Soft labels</a:t>
            </a:r>
            <a:r>
              <a:rPr lang="en-US" dirty="0"/>
              <a:t>: have the output probability for each class (e.g., 0.1, 0.02, …, 0.05)</a:t>
            </a:r>
          </a:p>
          <a:p>
            <a:pPr lvl="2"/>
            <a:r>
              <a:rPr lang="en-US" dirty="0"/>
              <a:t>In addition, to obtain the output probabilities, the logit values are divided by a constant </a:t>
            </a:r>
            <a:r>
              <a:rPr lang="en-US" i="1" dirty="0"/>
              <a:t>T</a:t>
            </a:r>
            <a:r>
              <a:rPr lang="en-US" dirty="0"/>
              <a:t> (called the </a:t>
            </a:r>
            <a:r>
              <a:rPr lang="en-US" dirty="0">
                <a:solidFill>
                  <a:srgbClr val="FF0000"/>
                </a:solidFill>
              </a:rPr>
              <a:t>temperature</a:t>
            </a:r>
            <a:r>
              <a:rPr lang="en-US" dirty="0"/>
              <a:t>)</a:t>
            </a:r>
          </a:p>
          <a:p>
            <a:pPr lvl="1"/>
            <a:r>
              <a:rPr lang="en-US" dirty="0"/>
              <a:t>Train Network 2 </a:t>
            </a:r>
            <a:endParaRPr lang="en-US" dirty="0" smtClean="0"/>
          </a:p>
          <a:p>
            <a:pPr lvl="2"/>
            <a:r>
              <a:rPr lang="en-US" dirty="0"/>
              <a:t>Apply a </a:t>
            </a:r>
            <a:r>
              <a:rPr lang="en-US" dirty="0" smtClean="0"/>
              <a:t>constant temperature </a:t>
            </a:r>
            <a:r>
              <a:rPr lang="en-US" i="1" dirty="0"/>
              <a:t>T</a:t>
            </a:r>
            <a:r>
              <a:rPr lang="en-US" dirty="0"/>
              <a:t> </a:t>
            </a:r>
            <a:r>
              <a:rPr lang="en-US" dirty="0" smtClean="0"/>
              <a:t>again for the output probabilities</a:t>
            </a:r>
            <a:endParaRPr lang="en-US" dirty="0"/>
          </a:p>
          <a:p>
            <a:pPr lvl="2"/>
            <a:r>
              <a:rPr lang="en-US" dirty="0" smtClean="0"/>
              <a:t>Network </a:t>
            </a:r>
            <a:r>
              <a:rPr lang="en-US" dirty="0"/>
              <a:t>1 and Network 2 have the same </a:t>
            </a:r>
            <a:r>
              <a:rPr lang="en-US" dirty="0" smtClean="0"/>
              <a:t>structure for distillation </a:t>
            </a:r>
            <a:r>
              <a:rPr lang="en-US" dirty="0"/>
              <a:t>(Network 2 is not smaller)</a:t>
            </a:r>
          </a:p>
          <a:p>
            <a:r>
              <a:rPr lang="en-US" dirty="0" smtClean="0"/>
              <a:t>Motivation</a:t>
            </a:r>
            <a:r>
              <a:rPr lang="en-US" dirty="0"/>
              <a:t>:</a:t>
            </a:r>
          </a:p>
          <a:p>
            <a:pPr lvl="1"/>
            <a:r>
              <a:rPr lang="en-US" dirty="0"/>
              <a:t>The above approach causes small changes in the output class probabilities when the inputs (e.g., image pixels) to the network are changed</a:t>
            </a:r>
          </a:p>
          <a:p>
            <a:pPr lvl="1"/>
            <a:r>
              <a:rPr lang="en-US" dirty="0"/>
              <a:t>In other words, the gradients of the network with respect to the inputs are small</a:t>
            </a:r>
          </a:p>
          <a:p>
            <a:pPr lvl="1"/>
            <a:r>
              <a:rPr lang="en-US" dirty="0"/>
              <a:t>This prevents adversaries from using gradient attacks to create adversarial examples</a:t>
            </a:r>
          </a:p>
        </p:txBody>
      </p:sp>
      <p:sp>
        <p:nvSpPr>
          <p:cNvPr id="4" name="Content Placeholder 3"/>
          <p:cNvSpPr>
            <a:spLocks noGrp="1"/>
          </p:cNvSpPr>
          <p:nvPr>
            <p:ph idx="10"/>
          </p:nvPr>
        </p:nvSpPr>
        <p:spPr/>
        <p:txBody>
          <a:bodyPr/>
          <a:lstStyle/>
          <a:p>
            <a:r>
              <a:rPr lang="en-US" dirty="0"/>
              <a:t>Defensive Distillation</a:t>
            </a:r>
          </a:p>
          <a:p>
            <a:endParaRPr lang="en-US" dirty="0"/>
          </a:p>
        </p:txBody>
      </p:sp>
    </p:spTree>
    <p:extLst>
      <p:ext uri="{BB962C8B-B14F-4D97-AF65-F5344CB8AC3E}">
        <p14:creationId xmlns:p14="http://schemas.microsoft.com/office/powerpoint/2010/main" val="24359963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Deep NNs are commonly trained using </a:t>
                </a:r>
                <a:r>
                  <a:rPr lang="en-US" dirty="0">
                    <a:solidFill>
                      <a:srgbClr val="FF0000"/>
                    </a:solidFill>
                  </a:rPr>
                  <a:t>hard labels </a:t>
                </a:r>
                <a:r>
                  <a:rPr lang="en-US" dirty="0"/>
                  <a:t>as inputs, such as one-hot vectors </a:t>
                </a:r>
              </a:p>
              <a:p>
                <a:pPr lvl="1"/>
                <a:r>
                  <a:rPr lang="en-US" dirty="0"/>
                  <a:t>E.g., the label [0,0,1] assigns 100% to the ground-truth class (class 3), and 0% probability to the class 1 and class 2</a:t>
                </a:r>
              </a:p>
              <a:p>
                <a:r>
                  <a:rPr lang="en-US" dirty="0"/>
                  <a:t>The output is a probability vector over the class of all possible labels,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148880" y="3994791"/>
            <a:ext cx="4896544" cy="3462503"/>
          </a:xfrm>
          <a:prstGeom prst="rect">
            <a:avLst/>
          </a:prstGeom>
        </p:spPr>
      </p:pic>
    </p:spTree>
    <p:extLst>
      <p:ext uri="{BB962C8B-B14F-4D97-AF65-F5344CB8AC3E}">
        <p14:creationId xmlns:p14="http://schemas.microsoft.com/office/powerpoint/2010/main" val="39385795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Defense distillation uses the vector of class-probabilities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i="1" dirty="0">
                        <a:latin typeface="Cambria Math" panose="02040503050406030204" pitchFamily="18" charset="0"/>
                      </a:rPr>
                      <m:t>𝑋</m:t>
                    </m:r>
                    <m:r>
                      <a:rPr lang="en-US" i="1" dirty="0">
                        <a:latin typeface="Cambria Math" panose="02040503050406030204" pitchFamily="18" charset="0"/>
                      </a:rPr>
                      <m:t>)</m:t>
                    </m:r>
                  </m:oMath>
                </a14:m>
                <a:r>
                  <a:rPr lang="en-US" dirty="0"/>
                  <a:t> from the </a:t>
                </a:r>
                <a:r>
                  <a:rPr lang="en-US" b="1" dirty="0"/>
                  <a:t>Initial Network</a:t>
                </a:r>
                <a:r>
                  <a:rPr lang="en-US" dirty="0"/>
                  <a:t> (Network) 1 as </a:t>
                </a:r>
                <a:r>
                  <a:rPr lang="en-US" dirty="0">
                    <a:solidFill>
                      <a:srgbClr val="FF0000"/>
                    </a:solidFill>
                  </a:rPr>
                  <a:t>soft labels </a:t>
                </a:r>
                <a:r>
                  <a:rPr lang="en-US" dirty="0"/>
                  <a:t>for training </a:t>
                </a:r>
                <a:r>
                  <a:rPr lang="en-US" b="1" dirty="0"/>
                  <a:t>Distilled Network </a:t>
                </a:r>
                <a:r>
                  <a:rPr lang="en-US" dirty="0"/>
                  <a:t>(Network 2)</a:t>
                </a:r>
              </a:p>
              <a:p>
                <a:pPr lvl="1"/>
                <a:r>
                  <a:rPr lang="en-US" dirty="0"/>
                  <a:t>This allows the Distilled Network to have additional knowledge about the training data X, regarding not only their true class label, but also about the probability of belonging to other classes</a:t>
                </a:r>
              </a:p>
              <a:p>
                <a:pPr lvl="2"/>
                <a:r>
                  <a:rPr lang="en-US" dirty="0"/>
                  <a:t>E.g., the soft label [0.02, 0.92, 0.04, 0.02] in the figure is more informative than the hard label [0, 1, 0, 0]</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82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a:extLst>
              <a:ext uri="{FF2B5EF4-FFF2-40B4-BE49-F238E27FC236}">
                <a16:creationId xmlns:a16="http://schemas.microsoft.com/office/drawing/2014/main" id="{2C1E185D-8233-49AF-A55F-B9D53D8BDF48}"/>
              </a:ext>
            </a:extLst>
          </p:cNvPr>
          <p:cNvPicPr>
            <a:picLocks noChangeAspect="1"/>
          </p:cNvPicPr>
          <p:nvPr/>
        </p:nvPicPr>
        <p:blipFill rotWithShape="1">
          <a:blip r:embed="rId4"/>
          <a:srcRect t="12819" r="3473" b="18281"/>
          <a:stretch/>
        </p:blipFill>
        <p:spPr>
          <a:xfrm>
            <a:off x="498697" y="4174232"/>
            <a:ext cx="9140215" cy="3456384"/>
          </a:xfrm>
          <a:prstGeom prst="rect">
            <a:avLst/>
          </a:prstGeom>
        </p:spPr>
      </p:pic>
    </p:spTree>
    <p:extLst>
      <p:ext uri="{BB962C8B-B14F-4D97-AF65-F5344CB8AC3E}">
        <p14:creationId xmlns:p14="http://schemas.microsoft.com/office/powerpoint/2010/main" val="24920804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05055" cy="5367667"/>
              </a:xfrm>
            </p:spPr>
            <p:txBody>
              <a:bodyPr/>
              <a:lstStyle/>
              <a:p>
                <a:r>
                  <a:rPr lang="en-US" dirty="0"/>
                  <a:t>For </a:t>
                </a:r>
                <a:r>
                  <a:rPr lang="en-US" i="1" dirty="0"/>
                  <a:t>N</a:t>
                </a:r>
                <a:r>
                  <a:rPr lang="en-US" dirty="0"/>
                  <a:t>-class classification, the </a:t>
                </a:r>
                <a:r>
                  <a:rPr lang="en-US" dirty="0" err="1"/>
                  <a:t>softmax</a:t>
                </a:r>
                <a:r>
                  <a:rPr lang="en-US" dirty="0"/>
                  <a:t> probability for class </a:t>
                </a:r>
                <a:r>
                  <a:rPr lang="en-US" i="1" dirty="0" err="1"/>
                  <a:t>i</a:t>
                </a:r>
                <a:r>
                  <a:rPr lang="en-US" dirty="0"/>
                  <a:t> is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f>
                          <m:fPr>
                            <m:ctrlPr>
                              <a:rPr lang="en-US" b="0" i="1" dirty="0" smtClean="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sup>
                            </m:sSup>
                          </m:num>
                          <m:den>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𝑗</m:t>
                                </m:r>
                                <m:r>
                                  <a:rPr lang="en-US" b="0" i="1" dirty="0" smtClean="0">
                                    <a:latin typeface="Cambria Math" panose="02040503050406030204" pitchFamily="18" charset="0"/>
                                  </a:rPr>
                                  <m:t>=1</m:t>
                                </m:r>
                              </m:sub>
                              <m:sup>
                                <m:r>
                                  <a:rPr lang="en-US" b="0" i="1" dirty="0" smtClean="0">
                                    <a:latin typeface="Cambria Math" panose="02040503050406030204" pitchFamily="18" charset="0"/>
                                  </a:rPr>
                                  <m:t>𝑁</m:t>
                                </m:r>
                              </m:sup>
                              <m:e>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𝑗</m:t>
                                        </m:r>
                                      </m:sub>
                                    </m:sSub>
                                  </m:sup>
                                </m:sSup>
                              </m:e>
                            </m:nary>
                          </m:den>
                        </m:f>
                      </m:e>
                    </m:d>
                  </m:oMath>
                </a14:m>
                <a:endParaRPr lang="en-US" dirty="0"/>
              </a:p>
              <a:p>
                <a:r>
                  <a:rPr lang="en-US" dirty="0"/>
                  <a:t>In defensive distillation, the </a:t>
                </a:r>
                <a:r>
                  <a:rPr lang="en-US" dirty="0" err="1"/>
                  <a:t>softmax</a:t>
                </a:r>
                <a:r>
                  <a:rPr lang="en-US" dirty="0"/>
                  <a:t> probability for class </a:t>
                </a:r>
                <a:r>
                  <a:rPr lang="en-US" i="1" dirty="0" err="1"/>
                  <a:t>i</a:t>
                </a:r>
                <a:r>
                  <a:rPr lang="en-US" dirty="0"/>
                  <a:t> is obtained by dividing the logits by a parameter </a:t>
                </a:r>
                <a:r>
                  <a:rPr lang="en-US" i="1" dirty="0"/>
                  <a:t>T</a:t>
                </a:r>
                <a:r>
                  <a:rPr lang="en-US" dirty="0"/>
                  <a:t> (the </a:t>
                </a:r>
                <a:r>
                  <a:rPr lang="en-US" dirty="0">
                    <a:solidFill>
                      <a:srgbClr val="FF0000"/>
                    </a:solidFill>
                  </a:rPr>
                  <a:t>temperature</a:t>
                </a:r>
                <a:r>
                  <a:rPr lang="en-US" dirty="0"/>
                  <a:t>),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f>
                          <m:fPr>
                            <m:ctrlPr>
                              <a:rPr lang="en-US" i="1" dirty="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smtClean="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num>
                                  <m:den>
                                    <m:r>
                                      <a:rPr lang="en-US" b="0" i="1" dirty="0" smtClean="0">
                                        <a:latin typeface="Cambria Math" panose="02040503050406030204" pitchFamily="18" charset="0"/>
                                      </a:rPr>
                                      <m:t>𝑇</m:t>
                                    </m:r>
                                  </m:den>
                                </m:f>
                              </m:sup>
                            </m:sSup>
                          </m:num>
                          <m:den>
                            <m:nary>
                              <m:naryPr>
                                <m:chr m:val="∑"/>
                                <m:ctrlPr>
                                  <a:rPr lang="en-US" i="1" dirty="0">
                                    <a:latin typeface="Cambria Math" panose="02040503050406030204" pitchFamily="18" charset="0"/>
                                  </a:rPr>
                                </m:ctrlPr>
                              </m:naryPr>
                              <m:sub>
                                <m:r>
                                  <a:rPr lang="en-US" b="0" i="1" dirty="0" smtClean="0">
                                    <a:latin typeface="Cambria Math" panose="02040503050406030204" pitchFamily="18" charset="0"/>
                                  </a:rPr>
                                  <m:t>𝑗</m:t>
                                </m:r>
                                <m:r>
                                  <a:rPr lang="en-US" i="1" dirty="0">
                                    <a:latin typeface="Cambria Math" panose="02040503050406030204" pitchFamily="18" charset="0"/>
                                  </a:rPr>
                                  <m:t>=</m:t>
                                </m:r>
                                <m:r>
                                  <a:rPr lang="en-US" b="0" i="1" dirty="0" smtClean="0">
                                    <a:latin typeface="Cambria Math" panose="02040503050406030204" pitchFamily="18" charset="0"/>
                                  </a:rPr>
                                  <m:t>1</m:t>
                                </m:r>
                              </m:sub>
                              <m:sup>
                                <m:r>
                                  <a:rPr lang="en-US" i="1" dirty="0">
                                    <a:latin typeface="Cambria Math" panose="02040503050406030204" pitchFamily="18" charset="0"/>
                                  </a:rPr>
                                  <m:t>𝑁</m:t>
                                </m:r>
                              </m:sup>
                              <m:e>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b="0" i="1" dirty="0" smtClean="0">
                                                <a:latin typeface="Cambria Math" panose="02040503050406030204" pitchFamily="18" charset="0"/>
                                              </a:rPr>
                                              <m:t>𝑗</m:t>
                                            </m:r>
                                          </m:sub>
                                        </m:sSub>
                                      </m:num>
                                      <m:den>
                                        <m:r>
                                          <a:rPr lang="en-US" i="1" dirty="0">
                                            <a:latin typeface="Cambria Math" panose="02040503050406030204" pitchFamily="18" charset="0"/>
                                          </a:rPr>
                                          <m:t>𝑇</m:t>
                                        </m:r>
                                      </m:den>
                                    </m:f>
                                  </m:sup>
                                </m:sSup>
                              </m:e>
                            </m:nary>
                          </m:den>
                        </m:f>
                      </m:e>
                    </m:d>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05055" cy="5367667"/>
              </a:xfrm>
              <a:blipFill>
                <a:blip r:embed="rId3"/>
                <a:stretch>
                  <a:fillRect l="-70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p:cNvPicPr>
            <a:picLocks noChangeAspect="1"/>
          </p:cNvPicPr>
          <p:nvPr/>
        </p:nvPicPr>
        <p:blipFill>
          <a:blip r:embed="rId4"/>
          <a:stretch>
            <a:fillRect/>
          </a:stretch>
        </p:blipFill>
        <p:spPr>
          <a:xfrm>
            <a:off x="2148880" y="4233192"/>
            <a:ext cx="7156276" cy="3397424"/>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55DED8A-E5D7-4EA3-A0E4-B84AD04D6545}"/>
                  </a:ext>
                </a:extLst>
              </p:cNvPr>
              <p:cNvSpPr txBox="1"/>
              <p:nvPr/>
            </p:nvSpPr>
            <p:spPr>
              <a:xfrm>
                <a:off x="199372" y="5614392"/>
                <a:ext cx="1949508"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m:rPr>
                          <m:sty m:val="p"/>
                        </m:rPr>
                        <a:rPr lang="en-US" sz="2000" b="0" i="0" dirty="0" smtClean="0">
                          <a:latin typeface="Cambria Math" panose="02040503050406030204" pitchFamily="18" charset="0"/>
                        </a:rPr>
                        <m:t>E</m:t>
                      </m:r>
                      <m:r>
                        <a:rPr lang="en-US" sz="2000" b="0" i="0" dirty="0" smtClean="0">
                          <a:latin typeface="Cambria Math" panose="02040503050406030204" pitchFamily="18" charset="0"/>
                        </a:rPr>
                        <m:t>.</m:t>
                      </m:r>
                      <m:r>
                        <m:rPr>
                          <m:sty m:val="p"/>
                        </m:rPr>
                        <a:rPr lang="en-US" sz="2000" b="0" i="0" dirty="0" smtClean="0">
                          <a:latin typeface="Cambria Math" panose="02040503050406030204" pitchFamily="18" charset="0"/>
                        </a:rPr>
                        <m:t>g</m:t>
                      </m:r>
                      <m:r>
                        <a:rPr lang="en-US" sz="2000" b="0" i="0" dirty="0" smtClean="0">
                          <a:latin typeface="Cambria Math" panose="02040503050406030204" pitchFamily="18" charset="0"/>
                        </a:rPr>
                        <m:t>., </m:t>
                      </m:r>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m:t>
                      </m:r>
                    </m:oMath>
                  </m:oMathPara>
                </a14:m>
                <a:endParaRPr lang="en-US" sz="2000" dirty="0">
                  <a:latin typeface="Palatino Linotype" panose="02040502050505030304" pitchFamily="18" charset="0"/>
                </a:endParaRPr>
              </a:p>
            </p:txBody>
          </p:sp>
        </mc:Choice>
        <mc:Fallback xmlns="">
          <p:sp>
            <p:nvSpPr>
              <p:cNvPr id="6" name="TextBox 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199372" y="5614392"/>
                <a:ext cx="1949508" cy="400110"/>
              </a:xfrm>
              <a:prstGeom prst="rect">
                <a:avLst/>
              </a:prstGeom>
              <a:blipFill>
                <a:blip r:embed="rId5"/>
                <a:stretch>
                  <a:fillRect b="-6061"/>
                </a:stretch>
              </a:blipFill>
            </p:spPr>
            <p:txBody>
              <a:bodyPr/>
              <a:lstStyle/>
              <a:p>
                <a:r>
                  <a:rPr lang="en-US">
                    <a:noFill/>
                  </a:rPr>
                  <a:t> </a:t>
                </a:r>
              </a:p>
            </p:txBody>
          </p:sp>
        </mc:Fallback>
      </mc:AlternateContent>
    </p:spTree>
    <p:extLst>
      <p:ext uri="{BB962C8B-B14F-4D97-AF65-F5344CB8AC3E}">
        <p14:creationId xmlns:p14="http://schemas.microsoft.com/office/powerpoint/2010/main" val="2563421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p:sp>
        <p:nvSpPr>
          <p:cNvPr id="3" name="Content Placeholder 2"/>
          <p:cNvSpPr>
            <a:spLocks noGrp="1"/>
          </p:cNvSpPr>
          <p:nvPr>
            <p:ph idx="1"/>
          </p:nvPr>
        </p:nvSpPr>
        <p:spPr/>
        <p:txBody>
          <a:bodyPr/>
          <a:lstStyle/>
          <a:p>
            <a:r>
              <a:rPr lang="en-US" dirty="0">
                <a:hlinkClick r:id="rId2"/>
              </a:rPr>
              <a:t>Gong (2017) Adversarial and Clean Data Are Not Twins</a:t>
            </a:r>
            <a:endParaRPr lang="en-US" dirty="0"/>
          </a:p>
          <a:p>
            <a:r>
              <a:rPr lang="en-US" dirty="0"/>
              <a:t>Train an auxiliary NN as a </a:t>
            </a:r>
            <a:r>
              <a:rPr lang="en-US" dirty="0">
                <a:solidFill>
                  <a:srgbClr val="FF0000"/>
                </a:solidFill>
              </a:rPr>
              <a:t>binary input detector </a:t>
            </a:r>
            <a:r>
              <a:rPr lang="en-US" dirty="0"/>
              <a:t>to classify adversarial images and clean images</a:t>
            </a:r>
          </a:p>
          <a:p>
            <a:pPr lvl="1"/>
            <a:r>
              <a:rPr lang="en-US" dirty="0"/>
              <a:t>Figure: upper row (clean images), bottom row (adversarial FGSM) images</a:t>
            </a:r>
          </a:p>
          <a:p>
            <a:pPr lvl="2"/>
            <a:r>
              <a:rPr lang="en-US" dirty="0"/>
              <a:t>Image labels and predicted probability (in parenthesis) are shown for each image </a:t>
            </a:r>
          </a:p>
          <a:p>
            <a:pPr lvl="1"/>
            <a:r>
              <a:rPr lang="en-US" dirty="0"/>
              <a:t>Achieved over 99% accuracy </a:t>
            </a:r>
          </a:p>
        </p:txBody>
      </p:sp>
      <p:sp>
        <p:nvSpPr>
          <p:cNvPr id="4" name="Content Placeholder 3"/>
          <p:cNvSpPr>
            <a:spLocks noGrp="1"/>
          </p:cNvSpPr>
          <p:nvPr>
            <p:ph idx="10"/>
          </p:nvPr>
        </p:nvSpPr>
        <p:spPr/>
        <p:txBody>
          <a:bodyPr/>
          <a:lstStyle/>
          <a:p>
            <a:r>
              <a:rPr lang="en-US" dirty="0"/>
              <a:t>Adversarial Examples Detection – Auxiliary Detection Model</a:t>
            </a:r>
          </a:p>
          <a:p>
            <a:endParaRPr lang="en-US" dirty="0"/>
          </a:p>
        </p:txBody>
      </p:sp>
      <p:pic>
        <p:nvPicPr>
          <p:cNvPr id="5" name="Content Placeholder 3">
            <a:extLst>
              <a:ext uri="{FF2B5EF4-FFF2-40B4-BE49-F238E27FC236}">
                <a16:creationId xmlns:a16="http://schemas.microsoft.com/office/drawing/2014/main" id="{122457BB-6430-4F09-8E0B-7A8B879E74F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7282" t="3750" r="8237" b="28544"/>
          <a:stretch/>
        </p:blipFill>
        <p:spPr>
          <a:xfrm>
            <a:off x="276673" y="4462264"/>
            <a:ext cx="9584265" cy="2478690"/>
          </a:xfrm>
          <a:prstGeom prst="rect">
            <a:avLst/>
          </a:prstGeom>
        </p:spPr>
      </p:pic>
    </p:spTree>
    <p:extLst>
      <p:ext uri="{BB962C8B-B14F-4D97-AF65-F5344CB8AC3E}">
        <p14:creationId xmlns:p14="http://schemas.microsoft.com/office/powerpoint/2010/main" val="10307834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value of the temperature </a:t>
                </a:r>
                <a:r>
                  <a:rPr lang="en-US" i="1" dirty="0"/>
                  <a:t>T </a:t>
                </a:r>
                <a:r>
                  <a:rPr lang="en-US" dirty="0"/>
                  <a:t>is set to be greater than </a:t>
                </a:r>
                <a14:m>
                  <m:oMath xmlns:m="http://schemas.openxmlformats.org/officeDocument/2006/math">
                    <m:r>
                      <a:rPr lang="en-US" i="1" dirty="0">
                        <a:latin typeface="Cambria Math" panose="02040503050406030204" pitchFamily="18" charset="0"/>
                      </a:rPr>
                      <m:t>1</m:t>
                    </m:r>
                  </m:oMath>
                </a14:m>
                <a:endParaRPr lang="en-US" dirty="0"/>
              </a:p>
              <a:p>
                <a:pPr lvl="1"/>
                <a:r>
                  <a:rPr lang="en-US" dirty="0"/>
                  <a:t>Higher values of </a:t>
                </a:r>
                <a:r>
                  <a:rPr lang="en-US" i="1" dirty="0"/>
                  <a:t>T</a:t>
                </a:r>
                <a:r>
                  <a:rPr lang="en-US" dirty="0"/>
                  <a:t> result in large probabilities for each class</a:t>
                </a:r>
              </a:p>
              <a:p>
                <a:pPr lvl="1"/>
                <a:r>
                  <a:rPr lang="en-US" dirty="0"/>
                  <a:t>For </a:t>
                </a:r>
                <a14:m>
                  <m:oMath xmlns:m="http://schemas.openxmlformats.org/officeDocument/2006/math">
                    <m:r>
                      <a:rPr lang="en-US" i="1" dirty="0">
                        <a:latin typeface="Cambria Math" panose="02040503050406030204" pitchFamily="18" charset="0"/>
                      </a:rPr>
                      <m:t>𝑇</m:t>
                    </m:r>
                    <m:r>
                      <a:rPr lang="en-US" i="1" dirty="0">
                        <a:latin typeface="Cambria Math" panose="02040503050406030204" pitchFamily="18" charset="0"/>
                        <a:ea typeface="Cambria Math" panose="02040503050406030204" pitchFamily="18" charset="0"/>
                      </a:rPr>
                      <m:t>→∞</m:t>
                    </m:r>
                  </m:oMath>
                </a14:m>
                <a:r>
                  <a:rPr lang="en-US" dirty="0"/>
                  <a:t>, the probabilities for each class </a:t>
                </a:r>
                <a:r>
                  <a:rPr lang="en-US" dirty="0" smtClean="0"/>
                  <a:t>approach uniform distribution, </a:t>
                </a:r>
                <a:r>
                  <a:rPr lang="en-US" dirty="0"/>
                  <a:t>i.e., they are </a:t>
                </a:r>
                <a14:m>
                  <m:oMath xmlns:m="http://schemas.openxmlformats.org/officeDocument/2006/math">
                    <m:r>
                      <a:rPr lang="en-US" i="1" dirty="0">
                        <a:latin typeface="Cambria Math" panose="02040503050406030204" pitchFamily="18" charset="0"/>
                      </a:rPr>
                      <m:t>1/</m:t>
                    </m:r>
                    <m:r>
                      <a:rPr lang="en-US" i="1" dirty="0">
                        <a:latin typeface="Cambria Math" panose="02040503050406030204" pitchFamily="18" charset="0"/>
                      </a:rPr>
                      <m:t>𝑁</m:t>
                    </m:r>
                  </m:oMath>
                </a14:m>
                <a:r>
                  <a:rPr lang="en-US" dirty="0"/>
                  <a:t> for all classes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44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cxnSp>
        <p:nvCxnSpPr>
          <p:cNvPr id="5" name="直線單箭頭接點 11">
            <a:extLst>
              <a:ext uri="{FF2B5EF4-FFF2-40B4-BE49-F238E27FC236}">
                <a16:creationId xmlns:a16="http://schemas.microsoft.com/office/drawing/2014/main" id="{027DD5C0-F282-4076-9D14-CF4DC09AE10D}"/>
              </a:ext>
            </a:extLst>
          </p:cNvPr>
          <p:cNvCxnSpPr/>
          <p:nvPr/>
        </p:nvCxnSpPr>
        <p:spPr>
          <a:xfrm>
            <a:off x="636819" y="5411292"/>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單箭頭接點 12">
            <a:extLst>
              <a:ext uri="{FF2B5EF4-FFF2-40B4-BE49-F238E27FC236}">
                <a16:creationId xmlns:a16="http://schemas.microsoft.com/office/drawing/2014/main" id="{83E96235-8B46-46D8-A96A-33AC04B26C3C}"/>
              </a:ext>
            </a:extLst>
          </p:cNvPr>
          <p:cNvCxnSpPr/>
          <p:nvPr/>
        </p:nvCxnSpPr>
        <p:spPr>
          <a:xfrm>
            <a:off x="636819" y="6297218"/>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0">
            <a:extLst>
              <a:ext uri="{FF2B5EF4-FFF2-40B4-BE49-F238E27FC236}">
                <a16:creationId xmlns:a16="http://schemas.microsoft.com/office/drawing/2014/main" id="{538E3D8A-D042-4D98-BB21-F49AE42F53BC}"/>
              </a:ext>
            </a:extLst>
          </p:cNvPr>
          <p:cNvCxnSpPr/>
          <p:nvPr/>
        </p:nvCxnSpPr>
        <p:spPr>
          <a:xfrm>
            <a:off x="636819" y="452331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橢圓 6">
            <a:extLst>
              <a:ext uri="{FF2B5EF4-FFF2-40B4-BE49-F238E27FC236}">
                <a16:creationId xmlns:a16="http://schemas.microsoft.com/office/drawing/2014/main" id="{C11F54E4-2C19-4288-BB7A-27AB573504B1}"/>
              </a:ext>
            </a:extLst>
          </p:cNvPr>
          <p:cNvSpPr/>
          <p:nvPr/>
        </p:nvSpPr>
        <p:spPr>
          <a:xfrm>
            <a:off x="1270912" y="422577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9" name="橢圓 7">
            <a:extLst>
              <a:ext uri="{FF2B5EF4-FFF2-40B4-BE49-F238E27FC236}">
                <a16:creationId xmlns:a16="http://schemas.microsoft.com/office/drawing/2014/main" id="{3ECC5762-D031-437D-913A-4A80D746654B}"/>
              </a:ext>
            </a:extLst>
          </p:cNvPr>
          <p:cNvSpPr/>
          <p:nvPr/>
        </p:nvSpPr>
        <p:spPr>
          <a:xfrm>
            <a:off x="1270912" y="5113749"/>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8">
            <a:extLst>
              <a:ext uri="{FF2B5EF4-FFF2-40B4-BE49-F238E27FC236}">
                <a16:creationId xmlns:a16="http://schemas.microsoft.com/office/drawing/2014/main" id="{FFB2324F-A130-4F62-A829-3DDCF889BA24}"/>
              </a:ext>
            </a:extLst>
          </p:cNvPr>
          <p:cNvSpPr/>
          <p:nvPr/>
        </p:nvSpPr>
        <p:spPr>
          <a:xfrm>
            <a:off x="1270912" y="5999675"/>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1" name="Object 10">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36245554"/>
              </p:ext>
            </p:extLst>
          </p:nvPr>
        </p:nvGraphicFramePr>
        <p:xfrm>
          <a:off x="311597" y="4264287"/>
          <a:ext cx="352425" cy="487363"/>
        </p:xfrm>
        <a:graphic>
          <a:graphicData uri="http://schemas.openxmlformats.org/presentationml/2006/ole">
            <mc:AlternateContent xmlns:mc="http://schemas.openxmlformats.org/markup-compatibility/2006">
              <mc:Choice xmlns:v="urn:schemas-microsoft-com:vml" Requires="v">
                <p:oleObj spid="_x0000_s1218" name="方程式" r:id="rId4" imgW="164880" imgH="228600" progId="Equation.3">
                  <p:embed/>
                </p:oleObj>
              </mc:Choice>
              <mc:Fallback>
                <p:oleObj name="方程式" r:id="rId4" imgW="164880" imgH="228600" progId="Equation.3">
                  <p:embed/>
                  <p:pic>
                    <p:nvPicPr>
                      <p:cNvPr id="12" name="Object 11">
                        <a:extLst>
                          <a:ext uri="{FF2B5EF4-FFF2-40B4-BE49-F238E27FC236}">
                            <a16:creationId xmlns:a16="http://schemas.microsoft.com/office/drawing/2014/main" id="{464A5793-A333-45F4-ADEF-2F27FD041054}"/>
                          </a:ext>
                        </a:extLst>
                      </p:cNvPr>
                      <p:cNvPicPr>
                        <a:picLocks noChangeAspect="1" noChangeArrowheads="1"/>
                      </p:cNvPicPr>
                      <p:nvPr/>
                    </p:nvPicPr>
                    <p:blipFill>
                      <a:blip r:embed="rId5"/>
                      <a:srcRect/>
                      <a:stretch>
                        <a:fillRect/>
                      </a:stretch>
                    </p:blipFill>
                    <p:spPr bwMode="auto">
                      <a:xfrm>
                        <a:off x="311597" y="4264287"/>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771797222"/>
              </p:ext>
            </p:extLst>
          </p:nvPr>
        </p:nvGraphicFramePr>
        <p:xfrm>
          <a:off x="276672" y="5151700"/>
          <a:ext cx="352425" cy="487362"/>
        </p:xfrm>
        <a:graphic>
          <a:graphicData uri="http://schemas.openxmlformats.org/presentationml/2006/ole">
            <mc:AlternateContent xmlns:mc="http://schemas.openxmlformats.org/markup-compatibility/2006">
              <mc:Choice xmlns:v="urn:schemas-microsoft-com:vml" Requires="v">
                <p:oleObj spid="_x0000_s1219" name="方程式" r:id="rId6" imgW="164880" imgH="228600" progId="Equation.3">
                  <p:embed/>
                </p:oleObj>
              </mc:Choice>
              <mc:Fallback>
                <p:oleObj name="方程式" r:id="rId6" imgW="164880" imgH="228600" progId="Equation.3">
                  <p:embed/>
                  <p:pic>
                    <p:nvPicPr>
                      <p:cNvPr id="13" name="Object 12">
                        <a:extLst>
                          <a:ext uri="{FF2B5EF4-FFF2-40B4-BE49-F238E27FC236}">
                            <a16:creationId xmlns:a16="http://schemas.microsoft.com/office/drawing/2014/main" id="{C677D3B5-6931-4E80-830D-F30E85F511BA}"/>
                          </a:ext>
                        </a:extLst>
                      </p:cNvPr>
                      <p:cNvPicPr>
                        <a:picLocks noChangeAspect="1" noChangeArrowheads="1"/>
                      </p:cNvPicPr>
                      <p:nvPr/>
                    </p:nvPicPr>
                    <p:blipFill>
                      <a:blip r:embed="rId7"/>
                      <a:srcRect/>
                      <a:stretch>
                        <a:fillRect/>
                      </a:stretch>
                    </p:blipFill>
                    <p:spPr bwMode="auto">
                      <a:xfrm>
                        <a:off x="276672" y="5151700"/>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376244183"/>
              </p:ext>
            </p:extLst>
          </p:nvPr>
        </p:nvGraphicFramePr>
        <p:xfrm>
          <a:off x="310009" y="5999425"/>
          <a:ext cx="352425" cy="514350"/>
        </p:xfrm>
        <a:graphic>
          <a:graphicData uri="http://schemas.openxmlformats.org/presentationml/2006/ole">
            <mc:AlternateContent xmlns:mc="http://schemas.openxmlformats.org/markup-compatibility/2006">
              <mc:Choice xmlns:v="urn:schemas-microsoft-com:vml" Requires="v">
                <p:oleObj spid="_x0000_s1220" name="方程式" r:id="rId8" imgW="164880" imgH="241200" progId="Equation.3">
                  <p:embed/>
                </p:oleObj>
              </mc:Choice>
              <mc:Fallback>
                <p:oleObj name="方程式" r:id="rId8" imgW="164880" imgH="241200" progId="Equation.3">
                  <p:embed/>
                  <p:pic>
                    <p:nvPicPr>
                      <p:cNvPr id="14" name="Object 13">
                        <a:extLst>
                          <a:ext uri="{FF2B5EF4-FFF2-40B4-BE49-F238E27FC236}">
                            <a16:creationId xmlns:a16="http://schemas.microsoft.com/office/drawing/2014/main" id="{E4367FE1-D42A-476D-B24A-46B97DB8E1D8}"/>
                          </a:ext>
                        </a:extLst>
                      </p:cNvPr>
                      <p:cNvPicPr>
                        <a:picLocks noChangeAspect="1" noChangeArrowheads="1"/>
                      </p:cNvPicPr>
                      <p:nvPr/>
                    </p:nvPicPr>
                    <p:blipFill>
                      <a:blip r:embed="rId9"/>
                      <a:srcRect/>
                      <a:stretch>
                        <a:fillRect/>
                      </a:stretch>
                    </p:blipFill>
                    <p:spPr bwMode="auto">
                      <a:xfrm>
                        <a:off x="310009" y="5999425"/>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4" name="直線單箭頭接點 45">
            <a:extLst>
              <a:ext uri="{FF2B5EF4-FFF2-40B4-BE49-F238E27FC236}">
                <a16:creationId xmlns:a16="http://schemas.microsoft.com/office/drawing/2014/main" id="{38B977D1-4D2A-4A1D-B83E-AA2E07049AD3}"/>
              </a:ext>
            </a:extLst>
          </p:cNvPr>
          <p:cNvCxnSpPr/>
          <p:nvPr/>
        </p:nvCxnSpPr>
        <p:spPr>
          <a:xfrm>
            <a:off x="1865998" y="4523313"/>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02">
            <a:extLst>
              <a:ext uri="{FF2B5EF4-FFF2-40B4-BE49-F238E27FC236}">
                <a16:creationId xmlns:a16="http://schemas.microsoft.com/office/drawing/2014/main" id="{931572A7-2907-4D13-80AE-577BADE85B24}"/>
              </a:ext>
            </a:extLst>
          </p:cNvPr>
          <p:cNvSpPr/>
          <p:nvPr/>
        </p:nvSpPr>
        <p:spPr>
          <a:xfrm>
            <a:off x="632035" y="4080364"/>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6" name="矩形 103">
            <a:extLst>
              <a:ext uri="{FF2B5EF4-FFF2-40B4-BE49-F238E27FC236}">
                <a16:creationId xmlns:a16="http://schemas.microsoft.com/office/drawing/2014/main" id="{11D9973E-1F07-425E-9D33-9196931085D5}"/>
              </a:ext>
            </a:extLst>
          </p:cNvPr>
          <p:cNvSpPr/>
          <p:nvPr/>
        </p:nvSpPr>
        <p:spPr>
          <a:xfrm>
            <a:off x="631762" y="5870561"/>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7" name="矩形 104">
            <a:extLst>
              <a:ext uri="{FF2B5EF4-FFF2-40B4-BE49-F238E27FC236}">
                <a16:creationId xmlns:a16="http://schemas.microsoft.com/office/drawing/2014/main" id="{D508EF9C-3D47-4E06-AD2F-3ECB5F24E4D9}"/>
              </a:ext>
            </a:extLst>
          </p:cNvPr>
          <p:cNvSpPr/>
          <p:nvPr/>
        </p:nvSpPr>
        <p:spPr>
          <a:xfrm>
            <a:off x="615476" y="4996690"/>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sp>
        <p:nvSpPr>
          <p:cNvPr id="18" name="矩形 108">
            <a:extLst>
              <a:ext uri="{FF2B5EF4-FFF2-40B4-BE49-F238E27FC236}">
                <a16:creationId xmlns:a16="http://schemas.microsoft.com/office/drawing/2014/main" id="{A9463A9E-4B6D-49C5-A0C5-914DD9614982}"/>
              </a:ext>
            </a:extLst>
          </p:cNvPr>
          <p:cNvSpPr/>
          <p:nvPr/>
        </p:nvSpPr>
        <p:spPr>
          <a:xfrm>
            <a:off x="2520189" y="4300663"/>
            <a:ext cx="723275" cy="461665"/>
          </a:xfrm>
          <a:prstGeom prst="rect">
            <a:avLst/>
          </a:prstGeom>
        </p:spPr>
        <p:txBody>
          <a:bodyPr wrap="none">
            <a:spAutoFit/>
          </a:bodyPr>
          <a:lstStyle/>
          <a:p>
            <a:r>
              <a:rPr lang="en-US" altLang="zh-TW" sz="2400" dirty="0" smtClean="0">
                <a:latin typeface="times" panose="02020603050405020304" pitchFamily="18" charset="0"/>
              </a:rPr>
              <a:t>0.88</a:t>
            </a:r>
            <a:endParaRPr lang="zh-TW" altLang="en-US" sz="2400" dirty="0"/>
          </a:p>
        </p:txBody>
      </p:sp>
      <p:sp>
        <p:nvSpPr>
          <p:cNvPr id="19" name="矩形 109">
            <a:extLst>
              <a:ext uri="{FF2B5EF4-FFF2-40B4-BE49-F238E27FC236}">
                <a16:creationId xmlns:a16="http://schemas.microsoft.com/office/drawing/2014/main" id="{71404608-6503-422B-B4AB-70486FC7C137}"/>
              </a:ext>
            </a:extLst>
          </p:cNvPr>
          <p:cNvSpPr/>
          <p:nvPr/>
        </p:nvSpPr>
        <p:spPr>
          <a:xfrm>
            <a:off x="2571864" y="5227522"/>
            <a:ext cx="711862" cy="461665"/>
          </a:xfrm>
          <a:prstGeom prst="rect">
            <a:avLst/>
          </a:prstGeom>
        </p:spPr>
        <p:txBody>
          <a:bodyPr wrap="none">
            <a:spAutoFit/>
          </a:bodyPr>
          <a:lstStyle/>
          <a:p>
            <a:r>
              <a:rPr lang="en-US" altLang="zh-TW" sz="2400" dirty="0" smtClean="0">
                <a:latin typeface="times" panose="02020603050405020304" pitchFamily="18" charset="0"/>
              </a:rPr>
              <a:t>0.11</a:t>
            </a:r>
            <a:endParaRPr lang="zh-TW" altLang="en-US" sz="2400" dirty="0"/>
          </a:p>
        </p:txBody>
      </p:sp>
      <p:sp>
        <p:nvSpPr>
          <p:cNvPr id="20" name="矩形 110">
            <a:extLst>
              <a:ext uri="{FF2B5EF4-FFF2-40B4-BE49-F238E27FC236}">
                <a16:creationId xmlns:a16="http://schemas.microsoft.com/office/drawing/2014/main" id="{2E402E86-66BC-4197-9DB2-77C4D605CD18}"/>
              </a:ext>
            </a:extLst>
          </p:cNvPr>
          <p:cNvSpPr/>
          <p:nvPr/>
        </p:nvSpPr>
        <p:spPr>
          <a:xfrm>
            <a:off x="2571865" y="6082930"/>
            <a:ext cx="723275" cy="461665"/>
          </a:xfrm>
          <a:prstGeom prst="rect">
            <a:avLst/>
          </a:prstGeom>
        </p:spPr>
        <p:txBody>
          <a:bodyPr wrap="none">
            <a:spAutoFit/>
          </a:bodyPr>
          <a:lstStyle/>
          <a:p>
            <a:r>
              <a:rPr lang="en-US" altLang="zh-TW" sz="2400" dirty="0" smtClean="0">
                <a:latin typeface="times" panose="02020603050405020304" pitchFamily="18" charset="0"/>
              </a:rPr>
              <a:t>0.01</a:t>
            </a:r>
            <a:endParaRPr lang="zh-TW" altLang="en-US" sz="2400" dirty="0"/>
          </a:p>
        </p:txBody>
      </p:sp>
      <p:cxnSp>
        <p:nvCxnSpPr>
          <p:cNvPr id="21" name="直線單箭頭接點 45">
            <a:extLst>
              <a:ext uri="{FF2B5EF4-FFF2-40B4-BE49-F238E27FC236}">
                <a16:creationId xmlns:a16="http://schemas.microsoft.com/office/drawing/2014/main" id="{38B977D1-4D2A-4A1D-B83E-AA2E07049AD3}"/>
              </a:ext>
            </a:extLst>
          </p:cNvPr>
          <p:cNvCxnSpPr/>
          <p:nvPr/>
        </p:nvCxnSpPr>
        <p:spPr>
          <a:xfrm>
            <a:off x="1865996" y="5458355"/>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45">
            <a:extLst>
              <a:ext uri="{FF2B5EF4-FFF2-40B4-BE49-F238E27FC236}">
                <a16:creationId xmlns:a16="http://schemas.microsoft.com/office/drawing/2014/main" id="{38B977D1-4D2A-4A1D-B83E-AA2E07049AD3}"/>
              </a:ext>
            </a:extLst>
          </p:cNvPr>
          <p:cNvCxnSpPr/>
          <p:nvPr/>
        </p:nvCxnSpPr>
        <p:spPr>
          <a:xfrm>
            <a:off x="1865997" y="6295543"/>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55DED8A-E5D7-4EA3-A0E4-B84AD04D6545}"/>
                  </a:ext>
                </a:extLst>
              </p:cNvPr>
              <p:cNvSpPr txBox="1"/>
              <p:nvPr/>
            </p:nvSpPr>
            <p:spPr>
              <a:xfrm>
                <a:off x="2520189" y="3667956"/>
                <a:ext cx="1086827"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m:t>
                      </m:r>
                    </m:oMath>
                  </m:oMathPara>
                </a14:m>
                <a:endParaRPr lang="en-US" sz="2000" dirty="0">
                  <a:latin typeface="Palatino Linotype" panose="02040502050505030304" pitchFamily="18" charset="0"/>
                </a:endParaRPr>
              </a:p>
            </p:txBody>
          </p:sp>
        </mc:Choice>
        <mc:Fallback xmlns="">
          <p:sp>
            <p:nvSpPr>
              <p:cNvPr id="23" name="TextBox 22">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2520189" y="3667956"/>
                <a:ext cx="1086827"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55DED8A-E5D7-4EA3-A0E4-B84AD04D6545}"/>
                  </a:ext>
                </a:extLst>
              </p:cNvPr>
              <p:cNvSpPr txBox="1"/>
              <p:nvPr/>
            </p:nvSpPr>
            <p:spPr>
              <a:xfrm>
                <a:off x="5259690" y="3680254"/>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m:t>
                      </m:r>
                    </m:oMath>
                  </m:oMathPara>
                </a14:m>
                <a:endParaRPr lang="en-US" sz="2000" dirty="0">
                  <a:latin typeface="Palatino Linotype" panose="02040502050505030304" pitchFamily="18" charset="0"/>
                </a:endParaRPr>
              </a:p>
            </p:txBody>
          </p:sp>
        </mc:Choice>
        <mc:Fallback xmlns="">
          <p:sp>
            <p:nvSpPr>
              <p:cNvPr id="24" name="TextBox 23">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5259690" y="3680254"/>
                <a:ext cx="1425694" cy="400110"/>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E55DED8A-E5D7-4EA3-A0E4-B84AD04D6545}"/>
                  </a:ext>
                </a:extLst>
              </p:cNvPr>
              <p:cNvSpPr txBox="1"/>
              <p:nvPr/>
            </p:nvSpPr>
            <p:spPr>
              <a:xfrm>
                <a:off x="6901408" y="3680254"/>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=50</m:t>
                      </m:r>
                    </m:oMath>
                  </m:oMathPara>
                </a14:m>
                <a:endParaRPr lang="en-US" sz="2000" dirty="0">
                  <a:latin typeface="Palatino Linotype" panose="02040502050505030304" pitchFamily="18" charset="0"/>
                </a:endParaRPr>
              </a:p>
            </p:txBody>
          </p:sp>
        </mc:Choice>
        <mc:Fallback xmlns="">
          <p:sp>
            <p:nvSpPr>
              <p:cNvPr id="25" name="TextBox 24">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6901408" y="3680254"/>
                <a:ext cx="1425694" cy="40011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55DED8A-E5D7-4EA3-A0E4-B84AD04D6545}"/>
                  </a:ext>
                </a:extLst>
              </p:cNvPr>
              <p:cNvSpPr txBox="1"/>
              <p:nvPr/>
            </p:nvSpPr>
            <p:spPr>
              <a:xfrm>
                <a:off x="8572058" y="3667750"/>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=100</m:t>
                      </m:r>
                    </m:oMath>
                  </m:oMathPara>
                </a14:m>
                <a:endParaRPr lang="en-US" sz="2000" dirty="0">
                  <a:latin typeface="Palatino Linotype" panose="02040502050505030304" pitchFamily="18" charset="0"/>
                </a:endParaRPr>
              </a:p>
            </p:txBody>
          </p:sp>
        </mc:Choice>
        <mc:Fallback xmlns="">
          <p:sp>
            <p:nvSpPr>
              <p:cNvPr id="26" name="TextBox 2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8572058" y="3667750"/>
                <a:ext cx="1425694" cy="400110"/>
              </a:xfrm>
              <a:prstGeom prst="rect">
                <a:avLst/>
              </a:prstGeom>
              <a:blipFill>
                <a:blip r:embed="rId13"/>
                <a:stretch>
                  <a:fillRect/>
                </a:stretch>
              </a:blipFill>
            </p:spPr>
            <p:txBody>
              <a:bodyPr/>
              <a:lstStyle/>
              <a:p>
                <a:r>
                  <a:rPr lang="en-US">
                    <a:noFill/>
                  </a:rPr>
                  <a:t> </a:t>
                </a:r>
              </a:p>
            </p:txBody>
          </p:sp>
        </mc:Fallback>
      </mc:AlternateContent>
      <p:sp>
        <p:nvSpPr>
          <p:cNvPr id="27" name="矩形 108">
            <a:extLst>
              <a:ext uri="{FF2B5EF4-FFF2-40B4-BE49-F238E27FC236}">
                <a16:creationId xmlns:a16="http://schemas.microsoft.com/office/drawing/2014/main" id="{A9463A9E-4B6D-49C5-A0C5-914DD9614982}"/>
              </a:ext>
            </a:extLst>
          </p:cNvPr>
          <p:cNvSpPr/>
          <p:nvPr/>
        </p:nvSpPr>
        <p:spPr>
          <a:xfrm>
            <a:off x="5502840" y="4269843"/>
            <a:ext cx="723275" cy="461665"/>
          </a:xfrm>
          <a:prstGeom prst="rect">
            <a:avLst/>
          </a:prstGeom>
        </p:spPr>
        <p:txBody>
          <a:bodyPr wrap="none">
            <a:spAutoFit/>
          </a:bodyPr>
          <a:lstStyle/>
          <a:p>
            <a:r>
              <a:rPr lang="en-US" altLang="zh-TW" sz="2400" dirty="0">
                <a:latin typeface="times" panose="02020603050405020304" pitchFamily="18" charset="0"/>
              </a:rPr>
              <a:t>0.41</a:t>
            </a:r>
            <a:endParaRPr lang="zh-TW" altLang="en-US" sz="2400" dirty="0"/>
          </a:p>
        </p:txBody>
      </p:sp>
      <p:sp>
        <p:nvSpPr>
          <p:cNvPr id="28" name="矩形 109">
            <a:extLst>
              <a:ext uri="{FF2B5EF4-FFF2-40B4-BE49-F238E27FC236}">
                <a16:creationId xmlns:a16="http://schemas.microsoft.com/office/drawing/2014/main" id="{71404608-6503-422B-B4AB-70486FC7C137}"/>
              </a:ext>
            </a:extLst>
          </p:cNvPr>
          <p:cNvSpPr/>
          <p:nvPr/>
        </p:nvSpPr>
        <p:spPr>
          <a:xfrm>
            <a:off x="5554515" y="5196702"/>
            <a:ext cx="723275" cy="461665"/>
          </a:xfrm>
          <a:prstGeom prst="rect">
            <a:avLst/>
          </a:prstGeom>
        </p:spPr>
        <p:txBody>
          <a:bodyPr wrap="none">
            <a:spAutoFit/>
          </a:bodyPr>
          <a:lstStyle/>
          <a:p>
            <a:r>
              <a:rPr lang="en-US" altLang="zh-TW" sz="2400" dirty="0">
                <a:latin typeface="times" panose="02020603050405020304" pitchFamily="18" charset="0"/>
              </a:rPr>
              <a:t>0.35</a:t>
            </a:r>
            <a:endParaRPr lang="zh-TW" altLang="en-US" sz="2400" dirty="0"/>
          </a:p>
        </p:txBody>
      </p:sp>
      <p:sp>
        <p:nvSpPr>
          <p:cNvPr id="29" name="矩形 110">
            <a:extLst>
              <a:ext uri="{FF2B5EF4-FFF2-40B4-BE49-F238E27FC236}">
                <a16:creationId xmlns:a16="http://schemas.microsoft.com/office/drawing/2014/main" id="{2E402E86-66BC-4197-9DB2-77C4D605CD18}"/>
              </a:ext>
            </a:extLst>
          </p:cNvPr>
          <p:cNvSpPr/>
          <p:nvPr/>
        </p:nvSpPr>
        <p:spPr>
          <a:xfrm>
            <a:off x="5554516" y="6052110"/>
            <a:ext cx="723275" cy="461665"/>
          </a:xfrm>
          <a:prstGeom prst="rect">
            <a:avLst/>
          </a:prstGeom>
        </p:spPr>
        <p:txBody>
          <a:bodyPr wrap="none">
            <a:spAutoFit/>
          </a:bodyPr>
          <a:lstStyle/>
          <a:p>
            <a:r>
              <a:rPr lang="en-US" altLang="zh-TW" sz="2400" dirty="0">
                <a:latin typeface="times" panose="02020603050405020304" pitchFamily="18" charset="0"/>
              </a:rPr>
              <a:t>0.24</a:t>
            </a:r>
            <a:endParaRPr lang="zh-TW" altLang="en-US" sz="2400" dirty="0"/>
          </a:p>
        </p:txBody>
      </p:sp>
      <p:sp>
        <p:nvSpPr>
          <p:cNvPr id="30" name="矩形 108">
            <a:extLst>
              <a:ext uri="{FF2B5EF4-FFF2-40B4-BE49-F238E27FC236}">
                <a16:creationId xmlns:a16="http://schemas.microsoft.com/office/drawing/2014/main" id="{A9463A9E-4B6D-49C5-A0C5-914DD9614982}"/>
              </a:ext>
            </a:extLst>
          </p:cNvPr>
          <p:cNvSpPr/>
          <p:nvPr/>
        </p:nvSpPr>
        <p:spPr>
          <a:xfrm>
            <a:off x="7118630" y="4261057"/>
            <a:ext cx="723275" cy="461665"/>
          </a:xfrm>
          <a:prstGeom prst="rect">
            <a:avLst/>
          </a:prstGeom>
        </p:spPr>
        <p:txBody>
          <a:bodyPr wrap="none">
            <a:spAutoFit/>
          </a:bodyPr>
          <a:lstStyle/>
          <a:p>
            <a:r>
              <a:rPr lang="en-US" altLang="zh-TW" sz="2400" dirty="0" smtClean="0">
                <a:latin typeface="times" panose="02020603050405020304" pitchFamily="18" charset="0"/>
              </a:rPr>
              <a:t>0.35</a:t>
            </a:r>
            <a:endParaRPr lang="zh-TW" altLang="en-US" sz="2400" dirty="0"/>
          </a:p>
        </p:txBody>
      </p:sp>
      <p:sp>
        <p:nvSpPr>
          <p:cNvPr id="31" name="矩形 109">
            <a:extLst>
              <a:ext uri="{FF2B5EF4-FFF2-40B4-BE49-F238E27FC236}">
                <a16:creationId xmlns:a16="http://schemas.microsoft.com/office/drawing/2014/main" id="{71404608-6503-422B-B4AB-70486FC7C137}"/>
              </a:ext>
            </a:extLst>
          </p:cNvPr>
          <p:cNvSpPr/>
          <p:nvPr/>
        </p:nvSpPr>
        <p:spPr>
          <a:xfrm>
            <a:off x="7170305" y="5187916"/>
            <a:ext cx="723275" cy="461665"/>
          </a:xfrm>
          <a:prstGeom prst="rect">
            <a:avLst/>
          </a:prstGeom>
        </p:spPr>
        <p:txBody>
          <a:bodyPr wrap="none">
            <a:spAutoFit/>
          </a:bodyPr>
          <a:lstStyle/>
          <a:p>
            <a:r>
              <a:rPr lang="en-US" altLang="zh-TW" sz="2400" dirty="0" smtClean="0">
                <a:latin typeface="times" panose="02020603050405020304" pitchFamily="18" charset="0"/>
              </a:rPr>
              <a:t>0.33</a:t>
            </a:r>
            <a:endParaRPr lang="zh-TW" altLang="en-US" sz="2400" dirty="0"/>
          </a:p>
        </p:txBody>
      </p:sp>
      <p:sp>
        <p:nvSpPr>
          <p:cNvPr id="32" name="矩形 110">
            <a:extLst>
              <a:ext uri="{FF2B5EF4-FFF2-40B4-BE49-F238E27FC236}">
                <a16:creationId xmlns:a16="http://schemas.microsoft.com/office/drawing/2014/main" id="{2E402E86-66BC-4197-9DB2-77C4D605CD18}"/>
              </a:ext>
            </a:extLst>
          </p:cNvPr>
          <p:cNvSpPr/>
          <p:nvPr/>
        </p:nvSpPr>
        <p:spPr>
          <a:xfrm>
            <a:off x="7170306" y="6043324"/>
            <a:ext cx="723275" cy="461665"/>
          </a:xfrm>
          <a:prstGeom prst="rect">
            <a:avLst/>
          </a:prstGeom>
        </p:spPr>
        <p:txBody>
          <a:bodyPr wrap="none">
            <a:spAutoFit/>
          </a:bodyPr>
          <a:lstStyle/>
          <a:p>
            <a:r>
              <a:rPr lang="en-US" altLang="zh-TW" sz="2400" dirty="0" smtClean="0">
                <a:latin typeface="times" panose="02020603050405020304" pitchFamily="18" charset="0"/>
              </a:rPr>
              <a:t>0.32</a:t>
            </a:r>
            <a:endParaRPr lang="zh-TW" altLang="en-US" sz="2400" dirty="0"/>
          </a:p>
        </p:txBody>
      </p:sp>
      <p:sp>
        <p:nvSpPr>
          <p:cNvPr id="33" name="矩形 108">
            <a:extLst>
              <a:ext uri="{FF2B5EF4-FFF2-40B4-BE49-F238E27FC236}">
                <a16:creationId xmlns:a16="http://schemas.microsoft.com/office/drawing/2014/main" id="{A9463A9E-4B6D-49C5-A0C5-914DD9614982}"/>
              </a:ext>
            </a:extLst>
          </p:cNvPr>
          <p:cNvSpPr/>
          <p:nvPr/>
        </p:nvSpPr>
        <p:spPr>
          <a:xfrm>
            <a:off x="8788082" y="4261057"/>
            <a:ext cx="723275" cy="461665"/>
          </a:xfrm>
          <a:prstGeom prst="rect">
            <a:avLst/>
          </a:prstGeom>
        </p:spPr>
        <p:txBody>
          <a:bodyPr wrap="none">
            <a:spAutoFit/>
          </a:bodyPr>
          <a:lstStyle/>
          <a:p>
            <a:r>
              <a:rPr lang="en-US" altLang="zh-TW" sz="2400" dirty="0" smtClean="0">
                <a:latin typeface="times" panose="02020603050405020304" pitchFamily="18" charset="0"/>
              </a:rPr>
              <a:t>0.34</a:t>
            </a:r>
            <a:endParaRPr lang="zh-TW" altLang="en-US" sz="2400" dirty="0"/>
          </a:p>
        </p:txBody>
      </p:sp>
      <p:sp>
        <p:nvSpPr>
          <p:cNvPr id="34" name="矩形 109">
            <a:extLst>
              <a:ext uri="{FF2B5EF4-FFF2-40B4-BE49-F238E27FC236}">
                <a16:creationId xmlns:a16="http://schemas.microsoft.com/office/drawing/2014/main" id="{71404608-6503-422B-B4AB-70486FC7C137}"/>
              </a:ext>
            </a:extLst>
          </p:cNvPr>
          <p:cNvSpPr/>
          <p:nvPr/>
        </p:nvSpPr>
        <p:spPr>
          <a:xfrm>
            <a:off x="8839757" y="5187916"/>
            <a:ext cx="723275" cy="461665"/>
          </a:xfrm>
          <a:prstGeom prst="rect">
            <a:avLst/>
          </a:prstGeom>
        </p:spPr>
        <p:txBody>
          <a:bodyPr wrap="none">
            <a:spAutoFit/>
          </a:bodyPr>
          <a:lstStyle/>
          <a:p>
            <a:r>
              <a:rPr lang="en-US" altLang="zh-TW" sz="2400" dirty="0" smtClean="0">
                <a:latin typeface="times" panose="02020603050405020304" pitchFamily="18" charset="0"/>
              </a:rPr>
              <a:t>0.34</a:t>
            </a:r>
            <a:endParaRPr lang="zh-TW" altLang="en-US" sz="2400" dirty="0"/>
          </a:p>
        </p:txBody>
      </p:sp>
      <p:sp>
        <p:nvSpPr>
          <p:cNvPr id="35" name="矩形 110">
            <a:extLst>
              <a:ext uri="{FF2B5EF4-FFF2-40B4-BE49-F238E27FC236}">
                <a16:creationId xmlns:a16="http://schemas.microsoft.com/office/drawing/2014/main" id="{2E402E86-66BC-4197-9DB2-77C4D605CD18}"/>
              </a:ext>
            </a:extLst>
          </p:cNvPr>
          <p:cNvSpPr/>
          <p:nvPr/>
        </p:nvSpPr>
        <p:spPr>
          <a:xfrm>
            <a:off x="8839758" y="6043324"/>
            <a:ext cx="723275" cy="461665"/>
          </a:xfrm>
          <a:prstGeom prst="rect">
            <a:avLst/>
          </a:prstGeom>
        </p:spPr>
        <p:txBody>
          <a:bodyPr wrap="none">
            <a:spAutoFit/>
          </a:bodyPr>
          <a:lstStyle/>
          <a:p>
            <a:r>
              <a:rPr lang="en-US" altLang="zh-TW" sz="2400" dirty="0" smtClean="0">
                <a:latin typeface="times" panose="02020603050405020304" pitchFamily="18" charset="0"/>
              </a:rPr>
              <a:t>0.33</a:t>
            </a:r>
            <a:endParaRPr lang="zh-TW" altLang="en-US" sz="2400" dirty="0"/>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55DED8A-E5D7-4EA3-A0E4-B84AD04D6545}"/>
                  </a:ext>
                </a:extLst>
              </p:cNvPr>
              <p:cNvSpPr txBox="1"/>
              <p:nvPr/>
            </p:nvSpPr>
            <p:spPr>
              <a:xfrm>
                <a:off x="3891538" y="3658738"/>
                <a:ext cx="1425694"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=5</m:t>
                      </m:r>
                    </m:oMath>
                  </m:oMathPara>
                </a14:m>
                <a:endParaRPr lang="en-US" sz="2000" dirty="0">
                  <a:latin typeface="Palatino Linotype" panose="02040502050505030304" pitchFamily="18" charset="0"/>
                </a:endParaRPr>
              </a:p>
            </p:txBody>
          </p:sp>
        </mc:Choice>
        <mc:Fallback xmlns="">
          <p:sp>
            <p:nvSpPr>
              <p:cNvPr id="36" name="TextBox 35">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3891538" y="3658738"/>
                <a:ext cx="1425694" cy="400110"/>
              </a:xfrm>
              <a:prstGeom prst="rect">
                <a:avLst/>
              </a:prstGeom>
              <a:blipFill>
                <a:blip r:embed="rId14"/>
                <a:stretch>
                  <a:fillRect/>
                </a:stretch>
              </a:blipFill>
            </p:spPr>
            <p:txBody>
              <a:bodyPr/>
              <a:lstStyle/>
              <a:p>
                <a:r>
                  <a:rPr lang="en-US">
                    <a:noFill/>
                  </a:rPr>
                  <a:t> </a:t>
                </a:r>
              </a:p>
            </p:txBody>
          </p:sp>
        </mc:Fallback>
      </mc:AlternateContent>
      <p:sp>
        <p:nvSpPr>
          <p:cNvPr id="37" name="矩形 108">
            <a:extLst>
              <a:ext uri="{FF2B5EF4-FFF2-40B4-BE49-F238E27FC236}">
                <a16:creationId xmlns:a16="http://schemas.microsoft.com/office/drawing/2014/main" id="{A9463A9E-4B6D-49C5-A0C5-914DD9614982}"/>
              </a:ext>
            </a:extLst>
          </p:cNvPr>
          <p:cNvSpPr/>
          <p:nvPr/>
        </p:nvSpPr>
        <p:spPr>
          <a:xfrm>
            <a:off x="3877072" y="4306564"/>
            <a:ext cx="723275" cy="461665"/>
          </a:xfrm>
          <a:prstGeom prst="rect">
            <a:avLst/>
          </a:prstGeom>
        </p:spPr>
        <p:txBody>
          <a:bodyPr wrap="none">
            <a:spAutoFit/>
          </a:bodyPr>
          <a:lstStyle/>
          <a:p>
            <a:r>
              <a:rPr lang="en-US" altLang="zh-TW" sz="2400" dirty="0" smtClean="0">
                <a:latin typeface="times" panose="02020603050405020304" pitchFamily="18" charset="0"/>
              </a:rPr>
              <a:t>0.48</a:t>
            </a:r>
            <a:endParaRPr lang="zh-TW" altLang="en-US" sz="2400" dirty="0"/>
          </a:p>
        </p:txBody>
      </p:sp>
      <p:sp>
        <p:nvSpPr>
          <p:cNvPr id="38" name="矩形 109">
            <a:extLst>
              <a:ext uri="{FF2B5EF4-FFF2-40B4-BE49-F238E27FC236}">
                <a16:creationId xmlns:a16="http://schemas.microsoft.com/office/drawing/2014/main" id="{71404608-6503-422B-B4AB-70486FC7C137}"/>
              </a:ext>
            </a:extLst>
          </p:cNvPr>
          <p:cNvSpPr/>
          <p:nvPr/>
        </p:nvSpPr>
        <p:spPr>
          <a:xfrm>
            <a:off x="3928747" y="5233423"/>
            <a:ext cx="723275" cy="461665"/>
          </a:xfrm>
          <a:prstGeom prst="rect">
            <a:avLst/>
          </a:prstGeom>
        </p:spPr>
        <p:txBody>
          <a:bodyPr wrap="none">
            <a:spAutoFit/>
          </a:bodyPr>
          <a:lstStyle/>
          <a:p>
            <a:r>
              <a:rPr lang="en-US" altLang="zh-TW" sz="2400" dirty="0" smtClean="0">
                <a:latin typeface="times" panose="02020603050405020304" pitchFamily="18" charset="0"/>
              </a:rPr>
              <a:t>0.32</a:t>
            </a:r>
            <a:endParaRPr lang="zh-TW" altLang="en-US" sz="2400" dirty="0"/>
          </a:p>
        </p:txBody>
      </p:sp>
      <p:sp>
        <p:nvSpPr>
          <p:cNvPr id="39" name="矩形 110">
            <a:extLst>
              <a:ext uri="{FF2B5EF4-FFF2-40B4-BE49-F238E27FC236}">
                <a16:creationId xmlns:a16="http://schemas.microsoft.com/office/drawing/2014/main" id="{2E402E86-66BC-4197-9DB2-77C4D605CD18}"/>
              </a:ext>
            </a:extLst>
          </p:cNvPr>
          <p:cNvSpPr/>
          <p:nvPr/>
        </p:nvSpPr>
        <p:spPr>
          <a:xfrm>
            <a:off x="3928748" y="6088831"/>
            <a:ext cx="723275" cy="461665"/>
          </a:xfrm>
          <a:prstGeom prst="rect">
            <a:avLst/>
          </a:prstGeom>
        </p:spPr>
        <p:txBody>
          <a:bodyPr wrap="none">
            <a:spAutoFit/>
          </a:bodyPr>
          <a:lstStyle/>
          <a:p>
            <a:r>
              <a:rPr lang="en-US" altLang="zh-TW" sz="2400" dirty="0" smtClean="0">
                <a:latin typeface="times" panose="02020603050405020304" pitchFamily="18" charset="0"/>
              </a:rPr>
              <a:t>0.20</a:t>
            </a:r>
            <a:endParaRPr lang="zh-TW" altLang="en-US" sz="2400" dirty="0"/>
          </a:p>
        </p:txBody>
      </p:sp>
    </p:spTree>
    <p:extLst>
      <p:ext uri="{BB962C8B-B14F-4D97-AF65-F5344CB8AC3E}">
        <p14:creationId xmlns:p14="http://schemas.microsoft.com/office/powerpoint/2010/main" val="8669432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Both </a:t>
                </a:r>
                <a:r>
                  <a:rPr lang="en-US" dirty="0"/>
                  <a:t>the Initial Network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and the Distilled Network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𝐹</m:t>
                        </m:r>
                      </m:e>
                      <m:sub>
                        <m:r>
                          <a:rPr lang="en-US" b="0" i="1" dirty="0" smtClean="0">
                            <a:latin typeface="Cambria Math" panose="02040503050406030204" pitchFamily="18" charset="0"/>
                          </a:rPr>
                          <m:t>𝑑</m:t>
                        </m:r>
                      </m:sub>
                    </m:sSub>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are trained with a high </a:t>
                </a:r>
                <a:r>
                  <a:rPr lang="en-US" dirty="0" err="1"/>
                  <a:t>softmax</a:t>
                </a:r>
                <a:r>
                  <a:rPr lang="en-US" dirty="0"/>
                  <a:t> temperature</a:t>
                </a:r>
              </a:p>
              <a:p>
                <a:r>
                  <a:rPr lang="en-US" dirty="0"/>
                  <a:t>At test time, the temperature is set back to </a:t>
                </a:r>
                <a14:m>
                  <m:oMath xmlns:m="http://schemas.openxmlformats.org/officeDocument/2006/math">
                    <m:r>
                      <a:rPr lang="en-US" i="1" dirty="0">
                        <a:latin typeface="Cambria Math" panose="02040503050406030204" pitchFamily="18" charset="0"/>
                      </a:rPr>
                      <m:t>𝑇</m:t>
                    </m:r>
                    <m:r>
                      <a:rPr lang="en-US" b="0" i="1" dirty="0" smtClean="0">
                        <a:latin typeface="Cambria Math" panose="02040503050406030204" pitchFamily="18" charset="0"/>
                      </a:rPr>
                      <m:t>=</m:t>
                    </m:r>
                    <m:r>
                      <a:rPr lang="en-US" i="1" dirty="0" smtClean="0">
                        <a:latin typeface="Cambria Math" panose="02040503050406030204" pitchFamily="18" charset="0"/>
                      </a:rPr>
                      <m:t>1</m:t>
                    </m:r>
                  </m:oMath>
                </a14:m>
                <a:r>
                  <a:rPr lang="en-US" dirty="0"/>
                  <a:t> </a:t>
                </a:r>
                <a:endParaRPr lang="en-US" dirty="0" smtClean="0"/>
              </a:p>
              <a:p>
                <a:pPr lvl="1"/>
                <a:r>
                  <a:rPr lang="en-US" dirty="0"/>
                  <a:t>This causes the logits to be increased by a factor of </a:t>
                </a:r>
                <a14:m>
                  <m:oMath xmlns:m="http://schemas.openxmlformats.org/officeDocument/2006/math">
                    <m:r>
                      <a:rPr lang="en-US" i="1" dirty="0">
                        <a:latin typeface="Cambria Math" panose="02040503050406030204" pitchFamily="18" charset="0"/>
                      </a:rPr>
                      <m:t>𝑇</m:t>
                    </m:r>
                  </m:oMath>
                </a14:m>
                <a:endParaRPr lang="en-US" dirty="0"/>
              </a:p>
              <a:p>
                <a:pPr lvl="1"/>
                <a:r>
                  <a:rPr lang="en-US" dirty="0"/>
                  <a:t>The output probabilities will have a value close to 1 for the true class</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1271"/>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cxnSp>
        <p:nvCxnSpPr>
          <p:cNvPr id="6" name="直線單箭頭接點 11">
            <a:extLst>
              <a:ext uri="{FF2B5EF4-FFF2-40B4-BE49-F238E27FC236}">
                <a16:creationId xmlns:a16="http://schemas.microsoft.com/office/drawing/2014/main" id="{027DD5C0-F282-4076-9D14-CF4DC09AE10D}"/>
              </a:ext>
            </a:extLst>
          </p:cNvPr>
          <p:cNvCxnSpPr/>
          <p:nvPr/>
        </p:nvCxnSpPr>
        <p:spPr>
          <a:xfrm>
            <a:off x="1150118" y="587108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單箭頭接點 12">
            <a:extLst>
              <a:ext uri="{FF2B5EF4-FFF2-40B4-BE49-F238E27FC236}">
                <a16:creationId xmlns:a16="http://schemas.microsoft.com/office/drawing/2014/main" id="{83E96235-8B46-46D8-A96A-33AC04B26C3C}"/>
              </a:ext>
            </a:extLst>
          </p:cNvPr>
          <p:cNvCxnSpPr/>
          <p:nvPr/>
        </p:nvCxnSpPr>
        <p:spPr>
          <a:xfrm>
            <a:off x="1150118" y="6757009"/>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單箭頭接點 10">
            <a:extLst>
              <a:ext uri="{FF2B5EF4-FFF2-40B4-BE49-F238E27FC236}">
                <a16:creationId xmlns:a16="http://schemas.microsoft.com/office/drawing/2014/main" id="{538E3D8A-D042-4D98-BB21-F49AE42F53BC}"/>
              </a:ext>
            </a:extLst>
          </p:cNvPr>
          <p:cNvCxnSpPr/>
          <p:nvPr/>
        </p:nvCxnSpPr>
        <p:spPr>
          <a:xfrm>
            <a:off x="1150118" y="4983104"/>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橢圓 6">
            <a:extLst>
              <a:ext uri="{FF2B5EF4-FFF2-40B4-BE49-F238E27FC236}">
                <a16:creationId xmlns:a16="http://schemas.microsoft.com/office/drawing/2014/main" id="{C11F54E4-2C19-4288-BB7A-27AB573504B1}"/>
              </a:ext>
            </a:extLst>
          </p:cNvPr>
          <p:cNvSpPr/>
          <p:nvPr/>
        </p:nvSpPr>
        <p:spPr>
          <a:xfrm>
            <a:off x="1784211" y="4685561"/>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0" name="橢圓 7">
            <a:extLst>
              <a:ext uri="{FF2B5EF4-FFF2-40B4-BE49-F238E27FC236}">
                <a16:creationId xmlns:a16="http://schemas.microsoft.com/office/drawing/2014/main" id="{3ECC5762-D031-437D-913A-4A80D746654B}"/>
              </a:ext>
            </a:extLst>
          </p:cNvPr>
          <p:cNvSpPr/>
          <p:nvPr/>
        </p:nvSpPr>
        <p:spPr>
          <a:xfrm>
            <a:off x="1784211" y="557354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11" name="橢圓 8">
            <a:extLst>
              <a:ext uri="{FF2B5EF4-FFF2-40B4-BE49-F238E27FC236}">
                <a16:creationId xmlns:a16="http://schemas.microsoft.com/office/drawing/2014/main" id="{FFB2324F-A130-4F62-A829-3DDCF889BA24}"/>
              </a:ext>
            </a:extLst>
          </p:cNvPr>
          <p:cNvSpPr/>
          <p:nvPr/>
        </p:nvSpPr>
        <p:spPr>
          <a:xfrm>
            <a:off x="1784211" y="6459466"/>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12" name="Object 11">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1360016611"/>
              </p:ext>
            </p:extLst>
          </p:nvPr>
        </p:nvGraphicFramePr>
        <p:xfrm>
          <a:off x="824896" y="4724078"/>
          <a:ext cx="352425" cy="487363"/>
        </p:xfrm>
        <a:graphic>
          <a:graphicData uri="http://schemas.openxmlformats.org/presentationml/2006/ole">
            <mc:AlternateContent xmlns:mc="http://schemas.openxmlformats.org/markup-compatibility/2006">
              <mc:Choice xmlns:v="urn:schemas-microsoft-com:vml" Requires="v">
                <p:oleObj spid="_x0000_s2434" name="方程式" r:id="rId4" imgW="164880" imgH="228600" progId="Equation.3">
                  <p:embed/>
                </p:oleObj>
              </mc:Choice>
              <mc:Fallback>
                <p:oleObj name="方程式" r:id="rId4" imgW="164880" imgH="228600" progId="Equation.3">
                  <p:embed/>
                  <p:pic>
                    <p:nvPicPr>
                      <p:cNvPr id="11" name="Object 10">
                        <a:extLst>
                          <a:ext uri="{FF2B5EF4-FFF2-40B4-BE49-F238E27FC236}">
                            <a16:creationId xmlns:a16="http://schemas.microsoft.com/office/drawing/2014/main" id="{464A5793-A333-45F4-ADEF-2F27FD041054}"/>
                          </a:ext>
                        </a:extLst>
                      </p:cNvPr>
                      <p:cNvPicPr>
                        <a:picLocks noChangeAspect="1" noChangeArrowheads="1"/>
                      </p:cNvPicPr>
                      <p:nvPr/>
                    </p:nvPicPr>
                    <p:blipFill>
                      <a:blip r:embed="rId5"/>
                      <a:srcRect/>
                      <a:stretch>
                        <a:fillRect/>
                      </a:stretch>
                    </p:blipFill>
                    <p:spPr bwMode="auto">
                      <a:xfrm>
                        <a:off x="824896" y="4724078"/>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1358152042"/>
              </p:ext>
            </p:extLst>
          </p:nvPr>
        </p:nvGraphicFramePr>
        <p:xfrm>
          <a:off x="789971" y="5611491"/>
          <a:ext cx="352425" cy="487362"/>
        </p:xfrm>
        <a:graphic>
          <a:graphicData uri="http://schemas.openxmlformats.org/presentationml/2006/ole">
            <mc:AlternateContent xmlns:mc="http://schemas.openxmlformats.org/markup-compatibility/2006">
              <mc:Choice xmlns:v="urn:schemas-microsoft-com:vml" Requires="v">
                <p:oleObj spid="_x0000_s2435" name="方程式" r:id="rId6" imgW="164880" imgH="228600" progId="Equation.3">
                  <p:embed/>
                </p:oleObj>
              </mc:Choice>
              <mc:Fallback>
                <p:oleObj name="方程式" r:id="rId6" imgW="164880" imgH="228600" progId="Equation.3">
                  <p:embed/>
                  <p:pic>
                    <p:nvPicPr>
                      <p:cNvPr id="12" name="Object 11">
                        <a:extLst>
                          <a:ext uri="{FF2B5EF4-FFF2-40B4-BE49-F238E27FC236}">
                            <a16:creationId xmlns:a16="http://schemas.microsoft.com/office/drawing/2014/main" id="{C677D3B5-6931-4E80-830D-F30E85F511BA}"/>
                          </a:ext>
                        </a:extLst>
                      </p:cNvPr>
                      <p:cNvPicPr>
                        <a:picLocks noChangeAspect="1" noChangeArrowheads="1"/>
                      </p:cNvPicPr>
                      <p:nvPr/>
                    </p:nvPicPr>
                    <p:blipFill>
                      <a:blip r:embed="rId7"/>
                      <a:srcRect/>
                      <a:stretch>
                        <a:fillRect/>
                      </a:stretch>
                    </p:blipFill>
                    <p:spPr bwMode="auto">
                      <a:xfrm>
                        <a:off x="789971" y="5611491"/>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3284901612"/>
              </p:ext>
            </p:extLst>
          </p:nvPr>
        </p:nvGraphicFramePr>
        <p:xfrm>
          <a:off x="823308" y="6459216"/>
          <a:ext cx="352425" cy="514350"/>
        </p:xfrm>
        <a:graphic>
          <a:graphicData uri="http://schemas.openxmlformats.org/presentationml/2006/ole">
            <mc:AlternateContent xmlns:mc="http://schemas.openxmlformats.org/markup-compatibility/2006">
              <mc:Choice xmlns:v="urn:schemas-microsoft-com:vml" Requires="v">
                <p:oleObj spid="_x0000_s2436" name="方程式" r:id="rId8" imgW="164880" imgH="241200" progId="Equation.3">
                  <p:embed/>
                </p:oleObj>
              </mc:Choice>
              <mc:Fallback>
                <p:oleObj name="方程式" r:id="rId8" imgW="164880" imgH="241200" progId="Equation.3">
                  <p:embed/>
                  <p:pic>
                    <p:nvPicPr>
                      <p:cNvPr id="13" name="Object 12">
                        <a:extLst>
                          <a:ext uri="{FF2B5EF4-FFF2-40B4-BE49-F238E27FC236}">
                            <a16:creationId xmlns:a16="http://schemas.microsoft.com/office/drawing/2014/main" id="{E4367FE1-D42A-476D-B24A-46B97DB8E1D8}"/>
                          </a:ext>
                        </a:extLst>
                      </p:cNvPr>
                      <p:cNvPicPr>
                        <a:picLocks noChangeAspect="1" noChangeArrowheads="1"/>
                      </p:cNvPicPr>
                      <p:nvPr/>
                    </p:nvPicPr>
                    <p:blipFill>
                      <a:blip r:embed="rId9"/>
                      <a:srcRect/>
                      <a:stretch>
                        <a:fillRect/>
                      </a:stretch>
                    </p:blipFill>
                    <p:spPr bwMode="auto">
                      <a:xfrm>
                        <a:off x="823308" y="6459216"/>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直線單箭頭接點 45">
            <a:extLst>
              <a:ext uri="{FF2B5EF4-FFF2-40B4-BE49-F238E27FC236}">
                <a16:creationId xmlns:a16="http://schemas.microsoft.com/office/drawing/2014/main" id="{38B977D1-4D2A-4A1D-B83E-AA2E07049AD3}"/>
              </a:ext>
            </a:extLst>
          </p:cNvPr>
          <p:cNvCxnSpPr/>
          <p:nvPr/>
        </p:nvCxnSpPr>
        <p:spPr>
          <a:xfrm>
            <a:off x="2379297" y="4983104"/>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102">
            <a:extLst>
              <a:ext uri="{FF2B5EF4-FFF2-40B4-BE49-F238E27FC236}">
                <a16:creationId xmlns:a16="http://schemas.microsoft.com/office/drawing/2014/main" id="{931572A7-2907-4D13-80AE-577BADE85B24}"/>
              </a:ext>
            </a:extLst>
          </p:cNvPr>
          <p:cNvSpPr/>
          <p:nvPr/>
        </p:nvSpPr>
        <p:spPr>
          <a:xfrm>
            <a:off x="1145334" y="4540155"/>
            <a:ext cx="493752"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7" name="矩形 103">
            <a:extLst>
              <a:ext uri="{FF2B5EF4-FFF2-40B4-BE49-F238E27FC236}">
                <a16:creationId xmlns:a16="http://schemas.microsoft.com/office/drawing/2014/main" id="{11D9973E-1F07-425E-9D33-9196931085D5}"/>
              </a:ext>
            </a:extLst>
          </p:cNvPr>
          <p:cNvSpPr/>
          <p:nvPr/>
        </p:nvSpPr>
        <p:spPr>
          <a:xfrm>
            <a:off x="1145061" y="6330352"/>
            <a:ext cx="461193" cy="461665"/>
          </a:xfrm>
          <a:prstGeom prst="rect">
            <a:avLst/>
          </a:prstGeom>
        </p:spPr>
        <p:txBody>
          <a:bodyPr wrap="square">
            <a:spAutoFit/>
          </a:bodyPr>
          <a:lstStyle/>
          <a:p>
            <a:r>
              <a:rPr lang="en-US" altLang="zh-TW" sz="2400" b="1" dirty="0">
                <a:solidFill>
                  <a:srgbClr val="FF0000"/>
                </a:solidFill>
              </a:rPr>
              <a:t>-3</a:t>
            </a:r>
            <a:endParaRPr lang="zh-TW" altLang="en-US" sz="2400" b="1" dirty="0">
              <a:solidFill>
                <a:srgbClr val="FF0000"/>
              </a:solidFill>
            </a:endParaRPr>
          </a:p>
        </p:txBody>
      </p:sp>
      <p:sp>
        <p:nvSpPr>
          <p:cNvPr id="18" name="矩形 104">
            <a:extLst>
              <a:ext uri="{FF2B5EF4-FFF2-40B4-BE49-F238E27FC236}">
                <a16:creationId xmlns:a16="http://schemas.microsoft.com/office/drawing/2014/main" id="{D508EF9C-3D47-4E06-AD2F-3ECB5F24E4D9}"/>
              </a:ext>
            </a:extLst>
          </p:cNvPr>
          <p:cNvSpPr/>
          <p:nvPr/>
        </p:nvSpPr>
        <p:spPr>
          <a:xfrm>
            <a:off x="1128775" y="5456481"/>
            <a:ext cx="528324" cy="461665"/>
          </a:xfrm>
          <a:prstGeom prst="rect">
            <a:avLst/>
          </a:prstGeom>
        </p:spPr>
        <p:txBody>
          <a:bodyPr wrap="square">
            <a:spAutoFit/>
          </a:bodyPr>
          <a:lstStyle/>
          <a:p>
            <a:r>
              <a:rPr lang="en-US" altLang="zh-TW" sz="2400" b="1" dirty="0">
                <a:solidFill>
                  <a:srgbClr val="FF0000"/>
                </a:solidFill>
              </a:rPr>
              <a:t>1</a:t>
            </a:r>
            <a:endParaRPr lang="zh-TW" altLang="en-US" sz="2400" b="1" dirty="0">
              <a:solidFill>
                <a:srgbClr val="FF0000"/>
              </a:solidFill>
            </a:endParaRPr>
          </a:p>
        </p:txBody>
      </p:sp>
      <p:cxnSp>
        <p:nvCxnSpPr>
          <p:cNvPr id="19" name="直線單箭頭接點 45">
            <a:extLst>
              <a:ext uri="{FF2B5EF4-FFF2-40B4-BE49-F238E27FC236}">
                <a16:creationId xmlns:a16="http://schemas.microsoft.com/office/drawing/2014/main" id="{38B977D1-4D2A-4A1D-B83E-AA2E07049AD3}"/>
              </a:ext>
            </a:extLst>
          </p:cNvPr>
          <p:cNvCxnSpPr/>
          <p:nvPr/>
        </p:nvCxnSpPr>
        <p:spPr>
          <a:xfrm>
            <a:off x="2379295" y="591814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45">
            <a:extLst>
              <a:ext uri="{FF2B5EF4-FFF2-40B4-BE49-F238E27FC236}">
                <a16:creationId xmlns:a16="http://schemas.microsoft.com/office/drawing/2014/main" id="{38B977D1-4D2A-4A1D-B83E-AA2E07049AD3}"/>
              </a:ext>
            </a:extLst>
          </p:cNvPr>
          <p:cNvCxnSpPr/>
          <p:nvPr/>
        </p:nvCxnSpPr>
        <p:spPr>
          <a:xfrm>
            <a:off x="2379296" y="6755334"/>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55DED8A-E5D7-4EA3-A0E4-B84AD04D6545}"/>
                  </a:ext>
                </a:extLst>
              </p:cNvPr>
              <p:cNvSpPr txBox="1"/>
              <p:nvPr/>
            </p:nvSpPr>
            <p:spPr>
              <a:xfrm>
                <a:off x="2462214" y="4160926"/>
                <a:ext cx="2542016" cy="400110"/>
              </a:xfrm>
              <a:prstGeom prst="rect">
                <a:avLst/>
              </a:prstGeom>
              <a:noFill/>
            </p:spPr>
            <p:txBody>
              <a:bodyPr wrap="square" rtlCol="0">
                <a:spAutoFit/>
              </a:bodyPr>
              <a:lstStyle/>
              <a:p>
                <a:r>
                  <a:rPr lang="en-US" sz="1800" dirty="0" smtClean="0">
                    <a:solidFill>
                      <a:srgbClr val="FF0000"/>
                    </a:solidFill>
                    <a:latin typeface="Arial" panose="020B0604020202020204" pitchFamily="34" charset="0"/>
                    <a:cs typeface="Arial" panose="020B0604020202020204" pitchFamily="34" charset="0"/>
                  </a:rPr>
                  <a:t>Training:</a:t>
                </a:r>
                <a:r>
                  <a:rPr lang="en-US" sz="2000" dirty="0" smtClean="0">
                    <a:solidFill>
                      <a:srgbClr val="FF0000"/>
                    </a:solidFill>
                  </a:rPr>
                  <a:t> </a:t>
                </a:r>
                <a14:m>
                  <m:oMath xmlns:m="http://schemas.openxmlformats.org/officeDocument/2006/math">
                    <m:r>
                      <a:rPr lang="en-US" sz="2000" dirty="0" smtClean="0">
                        <a:solidFill>
                          <a:srgbClr val="FF0000"/>
                        </a:solidFill>
                        <a:latin typeface="Cambria Math" panose="02040503050406030204" pitchFamily="18" charset="0"/>
                      </a:rPr>
                      <m:t>𝑇</m:t>
                    </m:r>
                    <m:r>
                      <a:rPr lang="en-US" sz="2000" dirty="0" smtClean="0">
                        <a:solidFill>
                          <a:srgbClr val="FF0000"/>
                        </a:solidFill>
                        <a:latin typeface="Cambria Math" panose="02040503050406030204" pitchFamily="18" charset="0"/>
                      </a:rPr>
                      <m:t>=100</m:t>
                    </m:r>
                  </m:oMath>
                </a14:m>
                <a:endParaRPr lang="en-US" sz="2000" dirty="0">
                  <a:latin typeface="Palatino Linotype" panose="02040502050505030304" pitchFamily="18" charset="0"/>
                </a:endParaRPr>
              </a:p>
            </p:txBody>
          </p:sp>
        </mc:Choice>
        <mc:Fallback xmlns="">
          <p:sp>
            <p:nvSpPr>
              <p:cNvPr id="21" name="TextBox 20">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2462214" y="4160926"/>
                <a:ext cx="2542016" cy="400110"/>
              </a:xfrm>
              <a:prstGeom prst="rect">
                <a:avLst/>
              </a:prstGeom>
              <a:blipFill>
                <a:blip r:embed="rId10"/>
                <a:stretch>
                  <a:fillRect l="-2158" t="-4615" b="-215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55DED8A-E5D7-4EA3-A0E4-B84AD04D6545}"/>
                  </a:ext>
                </a:extLst>
              </p:cNvPr>
              <p:cNvSpPr txBox="1"/>
              <p:nvPr/>
            </p:nvSpPr>
            <p:spPr>
              <a:xfrm>
                <a:off x="7360203" y="4167260"/>
                <a:ext cx="2205501" cy="369332"/>
              </a:xfrm>
              <a:prstGeom prst="rect">
                <a:avLst/>
              </a:prstGeom>
              <a:noFill/>
            </p:spPr>
            <p:txBody>
              <a:bodyPr wrap="square" rtlCol="0">
                <a:spAutoFit/>
              </a:bodyPr>
              <a:lstStyle/>
              <a:p>
                <a:r>
                  <a:rPr lang="en-US" sz="1800" b="0" dirty="0" smtClean="0">
                    <a:solidFill>
                      <a:srgbClr val="FF0000"/>
                    </a:solidFill>
                    <a:latin typeface="Arial" panose="020B0604020202020204" pitchFamily="34" charset="0"/>
                    <a:cs typeface="Arial" panose="020B0604020202020204" pitchFamily="34" charset="0"/>
                  </a:rPr>
                  <a:t>Testing</a:t>
                </a:r>
                <a14:m>
                  <m:oMath xmlns:m="http://schemas.openxmlformats.org/officeDocument/2006/math">
                    <m:r>
                      <a:rPr lang="en-US" sz="1800" b="0" i="0" dirty="0">
                        <a:solidFill>
                          <a:srgbClr val="FF0000"/>
                        </a:solidFill>
                        <a:latin typeface="Cambria Math" panose="02040503050406030204" pitchFamily="18" charset="0"/>
                      </a:rPr>
                      <m:t>:</m:t>
                    </m:r>
                    <m:r>
                      <a:rPr lang="en-US" sz="1800" dirty="0">
                        <a:solidFill>
                          <a:srgbClr val="FF0000"/>
                        </a:solidFill>
                        <a:latin typeface="Cambria Math" panose="02040503050406030204" pitchFamily="18" charset="0"/>
                      </a:rPr>
                      <m:t> </m:t>
                    </m:r>
                    <m:r>
                      <a:rPr lang="en-US" sz="1800" dirty="0">
                        <a:solidFill>
                          <a:srgbClr val="FF0000"/>
                        </a:solidFill>
                        <a:latin typeface="Cambria Math" panose="02040503050406030204" pitchFamily="18" charset="0"/>
                      </a:rPr>
                      <m:t>𝑇</m:t>
                    </m:r>
                    <m:r>
                      <a:rPr lang="en-US" sz="1800" dirty="0">
                        <a:solidFill>
                          <a:srgbClr val="FF0000"/>
                        </a:solidFill>
                        <a:latin typeface="Cambria Math" panose="02040503050406030204" pitchFamily="18" charset="0"/>
                      </a:rPr>
                      <m:t>=1</m:t>
                    </m:r>
                  </m:oMath>
                </a14:m>
                <a:endParaRPr lang="en-US" sz="1800" dirty="0">
                  <a:solidFill>
                    <a:srgbClr val="FF0000"/>
                  </a:solidFill>
                </a:endParaRPr>
              </a:p>
            </p:txBody>
          </p:sp>
        </mc:Choice>
        <mc:Fallback xmlns="">
          <p:sp>
            <p:nvSpPr>
              <p:cNvPr id="22" name="TextBox 21">
                <a:extLst>
                  <a:ext uri="{FF2B5EF4-FFF2-40B4-BE49-F238E27FC236}">
                    <a16:creationId xmlns:a16="http://schemas.microsoft.com/office/drawing/2014/main" id="{E55DED8A-E5D7-4EA3-A0E4-B84AD04D6545}"/>
                  </a:ext>
                </a:extLst>
              </p:cNvPr>
              <p:cNvSpPr txBox="1">
                <a:spLocks noRot="1" noChangeAspect="1" noMove="1" noResize="1" noEditPoints="1" noAdjustHandles="1" noChangeArrowheads="1" noChangeShapeType="1" noTextEdit="1"/>
              </p:cNvSpPr>
              <p:nvPr/>
            </p:nvSpPr>
            <p:spPr>
              <a:xfrm>
                <a:off x="7360203" y="4167260"/>
                <a:ext cx="2205501" cy="369332"/>
              </a:xfrm>
              <a:prstGeom prst="rect">
                <a:avLst/>
              </a:prstGeom>
              <a:blipFill>
                <a:blip r:embed="rId11"/>
                <a:stretch>
                  <a:fillRect l="-2210" t="-11667" b="-25000"/>
                </a:stretch>
              </a:blipFill>
            </p:spPr>
            <p:txBody>
              <a:bodyPr/>
              <a:lstStyle/>
              <a:p>
                <a:r>
                  <a:rPr lang="en-US">
                    <a:noFill/>
                  </a:rPr>
                  <a:t> </a:t>
                </a:r>
              </a:p>
            </p:txBody>
          </p:sp>
        </mc:Fallback>
      </mc:AlternateContent>
      <p:sp>
        <p:nvSpPr>
          <p:cNvPr id="23" name="矩形 108">
            <a:extLst>
              <a:ext uri="{FF2B5EF4-FFF2-40B4-BE49-F238E27FC236}">
                <a16:creationId xmlns:a16="http://schemas.microsoft.com/office/drawing/2014/main" id="{A9463A9E-4B6D-49C5-A0C5-914DD9614982}"/>
              </a:ext>
            </a:extLst>
          </p:cNvPr>
          <p:cNvSpPr/>
          <p:nvPr/>
        </p:nvSpPr>
        <p:spPr>
          <a:xfrm>
            <a:off x="8201319" y="4678288"/>
            <a:ext cx="338554" cy="461665"/>
          </a:xfrm>
          <a:prstGeom prst="rect">
            <a:avLst/>
          </a:prstGeom>
        </p:spPr>
        <p:txBody>
          <a:bodyPr wrap="none">
            <a:spAutoFit/>
          </a:bodyPr>
          <a:lstStyle/>
          <a:p>
            <a:r>
              <a:rPr lang="en-US" altLang="zh-TW" sz="2400" dirty="0" smtClean="0">
                <a:latin typeface="times" panose="02020603050405020304" pitchFamily="18" charset="0"/>
              </a:rPr>
              <a:t>1</a:t>
            </a:r>
            <a:endParaRPr lang="zh-TW" altLang="en-US" sz="2400" dirty="0"/>
          </a:p>
        </p:txBody>
      </p:sp>
      <p:sp>
        <p:nvSpPr>
          <p:cNvPr id="24" name="矩形 109">
            <a:extLst>
              <a:ext uri="{FF2B5EF4-FFF2-40B4-BE49-F238E27FC236}">
                <a16:creationId xmlns:a16="http://schemas.microsoft.com/office/drawing/2014/main" id="{71404608-6503-422B-B4AB-70486FC7C137}"/>
              </a:ext>
            </a:extLst>
          </p:cNvPr>
          <p:cNvSpPr/>
          <p:nvPr/>
        </p:nvSpPr>
        <p:spPr>
          <a:xfrm>
            <a:off x="8252994" y="5605147"/>
            <a:ext cx="338554" cy="461665"/>
          </a:xfrm>
          <a:prstGeom prst="rect">
            <a:avLst/>
          </a:prstGeom>
        </p:spPr>
        <p:txBody>
          <a:bodyPr wrap="none">
            <a:spAutoFit/>
          </a:bodyPr>
          <a:lstStyle/>
          <a:p>
            <a:r>
              <a:rPr lang="en-US" altLang="zh-TW" sz="2400" dirty="0" smtClean="0">
                <a:latin typeface="times" panose="02020603050405020304" pitchFamily="18" charset="0"/>
              </a:rPr>
              <a:t>0</a:t>
            </a:r>
            <a:endParaRPr lang="zh-TW" altLang="en-US" sz="2400" dirty="0"/>
          </a:p>
        </p:txBody>
      </p:sp>
      <p:sp>
        <p:nvSpPr>
          <p:cNvPr id="25" name="矩形 110">
            <a:extLst>
              <a:ext uri="{FF2B5EF4-FFF2-40B4-BE49-F238E27FC236}">
                <a16:creationId xmlns:a16="http://schemas.microsoft.com/office/drawing/2014/main" id="{2E402E86-66BC-4197-9DB2-77C4D605CD18}"/>
              </a:ext>
            </a:extLst>
          </p:cNvPr>
          <p:cNvSpPr/>
          <p:nvPr/>
        </p:nvSpPr>
        <p:spPr>
          <a:xfrm>
            <a:off x="8252995" y="6460555"/>
            <a:ext cx="338554" cy="461665"/>
          </a:xfrm>
          <a:prstGeom prst="rect">
            <a:avLst/>
          </a:prstGeom>
        </p:spPr>
        <p:txBody>
          <a:bodyPr wrap="none">
            <a:spAutoFit/>
          </a:bodyPr>
          <a:lstStyle/>
          <a:p>
            <a:r>
              <a:rPr lang="en-US" altLang="zh-TW" sz="2400" dirty="0" smtClean="0">
                <a:latin typeface="times" panose="02020603050405020304" pitchFamily="18" charset="0"/>
              </a:rPr>
              <a:t>0</a:t>
            </a:r>
            <a:endParaRPr lang="zh-TW" altLang="en-US" sz="2400" dirty="0"/>
          </a:p>
        </p:txBody>
      </p:sp>
      <p:cxnSp>
        <p:nvCxnSpPr>
          <p:cNvPr id="26" name="直線單箭頭接點 11">
            <a:extLst>
              <a:ext uri="{FF2B5EF4-FFF2-40B4-BE49-F238E27FC236}">
                <a16:creationId xmlns:a16="http://schemas.microsoft.com/office/drawing/2014/main" id="{027DD5C0-F282-4076-9D14-CF4DC09AE10D}"/>
              </a:ext>
            </a:extLst>
          </p:cNvPr>
          <p:cNvCxnSpPr/>
          <p:nvPr/>
        </p:nvCxnSpPr>
        <p:spPr>
          <a:xfrm>
            <a:off x="6084457" y="5871083"/>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12">
            <a:extLst>
              <a:ext uri="{FF2B5EF4-FFF2-40B4-BE49-F238E27FC236}">
                <a16:creationId xmlns:a16="http://schemas.microsoft.com/office/drawing/2014/main" id="{83E96235-8B46-46D8-A96A-33AC04B26C3C}"/>
              </a:ext>
            </a:extLst>
          </p:cNvPr>
          <p:cNvCxnSpPr/>
          <p:nvPr/>
        </p:nvCxnSpPr>
        <p:spPr>
          <a:xfrm>
            <a:off x="6084457" y="6757009"/>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10">
            <a:extLst>
              <a:ext uri="{FF2B5EF4-FFF2-40B4-BE49-F238E27FC236}">
                <a16:creationId xmlns:a16="http://schemas.microsoft.com/office/drawing/2014/main" id="{538E3D8A-D042-4D98-BB21-F49AE42F53BC}"/>
              </a:ext>
            </a:extLst>
          </p:cNvPr>
          <p:cNvCxnSpPr/>
          <p:nvPr/>
        </p:nvCxnSpPr>
        <p:spPr>
          <a:xfrm>
            <a:off x="6084457" y="4983104"/>
            <a:ext cx="6300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橢圓 6">
            <a:extLst>
              <a:ext uri="{FF2B5EF4-FFF2-40B4-BE49-F238E27FC236}">
                <a16:creationId xmlns:a16="http://schemas.microsoft.com/office/drawing/2014/main" id="{C11F54E4-2C19-4288-BB7A-27AB573504B1}"/>
              </a:ext>
            </a:extLst>
          </p:cNvPr>
          <p:cNvSpPr/>
          <p:nvPr/>
        </p:nvSpPr>
        <p:spPr>
          <a:xfrm>
            <a:off x="6718550" y="4685561"/>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0" name="橢圓 7">
            <a:extLst>
              <a:ext uri="{FF2B5EF4-FFF2-40B4-BE49-F238E27FC236}">
                <a16:creationId xmlns:a16="http://schemas.microsoft.com/office/drawing/2014/main" id="{3ECC5762-D031-437D-913A-4A80D746654B}"/>
              </a:ext>
            </a:extLst>
          </p:cNvPr>
          <p:cNvSpPr/>
          <p:nvPr/>
        </p:nvSpPr>
        <p:spPr>
          <a:xfrm>
            <a:off x="6718550" y="5573540"/>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1" name="橢圓 8">
            <a:extLst>
              <a:ext uri="{FF2B5EF4-FFF2-40B4-BE49-F238E27FC236}">
                <a16:creationId xmlns:a16="http://schemas.microsoft.com/office/drawing/2014/main" id="{FFB2324F-A130-4F62-A829-3DDCF889BA24}"/>
              </a:ext>
            </a:extLst>
          </p:cNvPr>
          <p:cNvSpPr/>
          <p:nvPr/>
        </p:nvSpPr>
        <p:spPr>
          <a:xfrm>
            <a:off x="6718550" y="6459466"/>
            <a:ext cx="595086" cy="59508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graphicFrame>
        <p:nvGraphicFramePr>
          <p:cNvPr id="32" name="Object 31">
            <a:extLst>
              <a:ext uri="{FF2B5EF4-FFF2-40B4-BE49-F238E27FC236}">
                <a16:creationId xmlns:a16="http://schemas.microsoft.com/office/drawing/2014/main" id="{464A5793-A333-45F4-ADEF-2F27FD041054}"/>
              </a:ext>
            </a:extLst>
          </p:cNvPr>
          <p:cNvGraphicFramePr>
            <a:graphicFrameLocks noChangeAspect="1"/>
          </p:cNvGraphicFramePr>
          <p:nvPr>
            <p:extLst>
              <p:ext uri="{D42A27DB-BD31-4B8C-83A1-F6EECF244321}">
                <p14:modId xmlns:p14="http://schemas.microsoft.com/office/powerpoint/2010/main" val="158520842"/>
              </p:ext>
            </p:extLst>
          </p:nvPr>
        </p:nvGraphicFramePr>
        <p:xfrm>
          <a:off x="5759235" y="4724078"/>
          <a:ext cx="352425" cy="487363"/>
        </p:xfrm>
        <a:graphic>
          <a:graphicData uri="http://schemas.openxmlformats.org/presentationml/2006/ole">
            <mc:AlternateContent xmlns:mc="http://schemas.openxmlformats.org/markup-compatibility/2006">
              <mc:Choice xmlns:v="urn:schemas-microsoft-com:vml" Requires="v">
                <p:oleObj spid="_x0000_s2437" name="方程式" r:id="rId4" imgW="164880" imgH="228600" progId="Equation.3">
                  <p:embed/>
                </p:oleObj>
              </mc:Choice>
              <mc:Fallback>
                <p:oleObj name="方程式" r:id="rId4" imgW="164880" imgH="228600" progId="Equation.3">
                  <p:embed/>
                  <p:pic>
                    <p:nvPicPr>
                      <p:cNvPr id="46" name="Object 45">
                        <a:extLst>
                          <a:ext uri="{FF2B5EF4-FFF2-40B4-BE49-F238E27FC236}">
                            <a16:creationId xmlns:a16="http://schemas.microsoft.com/office/drawing/2014/main" id="{464A5793-A333-45F4-ADEF-2F27FD041054}"/>
                          </a:ext>
                        </a:extLst>
                      </p:cNvPr>
                      <p:cNvPicPr>
                        <a:picLocks noChangeAspect="1" noChangeArrowheads="1"/>
                      </p:cNvPicPr>
                      <p:nvPr/>
                    </p:nvPicPr>
                    <p:blipFill>
                      <a:blip r:embed="rId5"/>
                      <a:srcRect/>
                      <a:stretch>
                        <a:fillRect/>
                      </a:stretch>
                    </p:blipFill>
                    <p:spPr bwMode="auto">
                      <a:xfrm>
                        <a:off x="5759235" y="4724078"/>
                        <a:ext cx="352425"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32">
            <a:extLst>
              <a:ext uri="{FF2B5EF4-FFF2-40B4-BE49-F238E27FC236}">
                <a16:creationId xmlns:a16="http://schemas.microsoft.com/office/drawing/2014/main" id="{C677D3B5-6931-4E80-830D-F30E85F511BA}"/>
              </a:ext>
            </a:extLst>
          </p:cNvPr>
          <p:cNvGraphicFramePr>
            <a:graphicFrameLocks noChangeAspect="1"/>
          </p:cNvGraphicFramePr>
          <p:nvPr>
            <p:extLst>
              <p:ext uri="{D42A27DB-BD31-4B8C-83A1-F6EECF244321}">
                <p14:modId xmlns:p14="http://schemas.microsoft.com/office/powerpoint/2010/main" val="2863732704"/>
              </p:ext>
            </p:extLst>
          </p:nvPr>
        </p:nvGraphicFramePr>
        <p:xfrm>
          <a:off x="5724310" y="5611491"/>
          <a:ext cx="352425" cy="487362"/>
        </p:xfrm>
        <a:graphic>
          <a:graphicData uri="http://schemas.openxmlformats.org/presentationml/2006/ole">
            <mc:AlternateContent xmlns:mc="http://schemas.openxmlformats.org/markup-compatibility/2006">
              <mc:Choice xmlns:v="urn:schemas-microsoft-com:vml" Requires="v">
                <p:oleObj spid="_x0000_s2438" name="方程式" r:id="rId6" imgW="164880" imgH="228600" progId="Equation.3">
                  <p:embed/>
                </p:oleObj>
              </mc:Choice>
              <mc:Fallback>
                <p:oleObj name="方程式" r:id="rId6" imgW="164880" imgH="228600" progId="Equation.3">
                  <p:embed/>
                  <p:pic>
                    <p:nvPicPr>
                      <p:cNvPr id="47" name="Object 46">
                        <a:extLst>
                          <a:ext uri="{FF2B5EF4-FFF2-40B4-BE49-F238E27FC236}">
                            <a16:creationId xmlns:a16="http://schemas.microsoft.com/office/drawing/2014/main" id="{C677D3B5-6931-4E80-830D-F30E85F511BA}"/>
                          </a:ext>
                        </a:extLst>
                      </p:cNvPr>
                      <p:cNvPicPr>
                        <a:picLocks noChangeAspect="1" noChangeArrowheads="1"/>
                      </p:cNvPicPr>
                      <p:nvPr/>
                    </p:nvPicPr>
                    <p:blipFill>
                      <a:blip r:embed="rId7"/>
                      <a:srcRect/>
                      <a:stretch>
                        <a:fillRect/>
                      </a:stretch>
                    </p:blipFill>
                    <p:spPr bwMode="auto">
                      <a:xfrm>
                        <a:off x="5724310" y="5611491"/>
                        <a:ext cx="352425" cy="487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33">
            <a:extLst>
              <a:ext uri="{FF2B5EF4-FFF2-40B4-BE49-F238E27FC236}">
                <a16:creationId xmlns:a16="http://schemas.microsoft.com/office/drawing/2014/main" id="{E4367FE1-D42A-476D-B24A-46B97DB8E1D8}"/>
              </a:ext>
            </a:extLst>
          </p:cNvPr>
          <p:cNvGraphicFramePr>
            <a:graphicFrameLocks noChangeAspect="1"/>
          </p:cNvGraphicFramePr>
          <p:nvPr>
            <p:extLst>
              <p:ext uri="{D42A27DB-BD31-4B8C-83A1-F6EECF244321}">
                <p14:modId xmlns:p14="http://schemas.microsoft.com/office/powerpoint/2010/main" val="469235124"/>
              </p:ext>
            </p:extLst>
          </p:nvPr>
        </p:nvGraphicFramePr>
        <p:xfrm>
          <a:off x="5757647" y="6459216"/>
          <a:ext cx="352425" cy="514350"/>
        </p:xfrm>
        <a:graphic>
          <a:graphicData uri="http://schemas.openxmlformats.org/presentationml/2006/ole">
            <mc:AlternateContent xmlns:mc="http://schemas.openxmlformats.org/markup-compatibility/2006">
              <mc:Choice xmlns:v="urn:schemas-microsoft-com:vml" Requires="v">
                <p:oleObj spid="_x0000_s2439" name="方程式" r:id="rId8" imgW="164880" imgH="241200" progId="Equation.3">
                  <p:embed/>
                </p:oleObj>
              </mc:Choice>
              <mc:Fallback>
                <p:oleObj name="方程式" r:id="rId8" imgW="164880" imgH="241200" progId="Equation.3">
                  <p:embed/>
                  <p:pic>
                    <p:nvPicPr>
                      <p:cNvPr id="48" name="Object 47">
                        <a:extLst>
                          <a:ext uri="{FF2B5EF4-FFF2-40B4-BE49-F238E27FC236}">
                            <a16:creationId xmlns:a16="http://schemas.microsoft.com/office/drawing/2014/main" id="{E4367FE1-D42A-476D-B24A-46B97DB8E1D8}"/>
                          </a:ext>
                        </a:extLst>
                      </p:cNvPr>
                      <p:cNvPicPr>
                        <a:picLocks noChangeAspect="1" noChangeArrowheads="1"/>
                      </p:cNvPicPr>
                      <p:nvPr/>
                    </p:nvPicPr>
                    <p:blipFill>
                      <a:blip r:embed="rId9"/>
                      <a:srcRect/>
                      <a:stretch>
                        <a:fillRect/>
                      </a:stretch>
                    </p:blipFill>
                    <p:spPr bwMode="auto">
                      <a:xfrm>
                        <a:off x="5757647" y="6459216"/>
                        <a:ext cx="352425"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5" name="直線單箭頭接點 45">
            <a:extLst>
              <a:ext uri="{FF2B5EF4-FFF2-40B4-BE49-F238E27FC236}">
                <a16:creationId xmlns:a16="http://schemas.microsoft.com/office/drawing/2014/main" id="{38B977D1-4D2A-4A1D-B83E-AA2E07049AD3}"/>
              </a:ext>
            </a:extLst>
          </p:cNvPr>
          <p:cNvCxnSpPr/>
          <p:nvPr/>
        </p:nvCxnSpPr>
        <p:spPr>
          <a:xfrm>
            <a:off x="7313636" y="4983104"/>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102">
            <a:extLst>
              <a:ext uri="{FF2B5EF4-FFF2-40B4-BE49-F238E27FC236}">
                <a16:creationId xmlns:a16="http://schemas.microsoft.com/office/drawing/2014/main" id="{931572A7-2907-4D13-80AE-577BADE85B24}"/>
              </a:ext>
            </a:extLst>
          </p:cNvPr>
          <p:cNvSpPr/>
          <p:nvPr/>
        </p:nvSpPr>
        <p:spPr>
          <a:xfrm>
            <a:off x="6079672" y="4540155"/>
            <a:ext cx="779909" cy="461665"/>
          </a:xfrm>
          <a:prstGeom prst="rect">
            <a:avLst/>
          </a:prstGeom>
        </p:spPr>
        <p:txBody>
          <a:bodyPr wrap="square">
            <a:spAutoFit/>
          </a:bodyPr>
          <a:lstStyle/>
          <a:p>
            <a:r>
              <a:rPr lang="en-US" altLang="zh-TW" sz="2400" b="1" dirty="0" smtClean="0">
                <a:solidFill>
                  <a:srgbClr val="FF0000"/>
                </a:solidFill>
              </a:rPr>
              <a:t>300</a:t>
            </a:r>
            <a:endParaRPr lang="zh-TW" altLang="en-US" sz="2400" b="1" dirty="0">
              <a:solidFill>
                <a:srgbClr val="FF0000"/>
              </a:solidFill>
            </a:endParaRPr>
          </a:p>
        </p:txBody>
      </p:sp>
      <p:sp>
        <p:nvSpPr>
          <p:cNvPr id="37" name="矩形 103">
            <a:extLst>
              <a:ext uri="{FF2B5EF4-FFF2-40B4-BE49-F238E27FC236}">
                <a16:creationId xmlns:a16="http://schemas.microsoft.com/office/drawing/2014/main" id="{11D9973E-1F07-425E-9D33-9196931085D5}"/>
              </a:ext>
            </a:extLst>
          </p:cNvPr>
          <p:cNvSpPr/>
          <p:nvPr/>
        </p:nvSpPr>
        <p:spPr>
          <a:xfrm>
            <a:off x="6079400" y="6330352"/>
            <a:ext cx="936330" cy="461665"/>
          </a:xfrm>
          <a:prstGeom prst="rect">
            <a:avLst/>
          </a:prstGeom>
        </p:spPr>
        <p:txBody>
          <a:bodyPr wrap="square">
            <a:spAutoFit/>
          </a:bodyPr>
          <a:lstStyle/>
          <a:p>
            <a:r>
              <a:rPr lang="en-US" altLang="zh-TW" sz="2400" b="1" dirty="0">
                <a:solidFill>
                  <a:srgbClr val="FF0000"/>
                </a:solidFill>
              </a:rPr>
              <a:t>-</a:t>
            </a:r>
            <a:r>
              <a:rPr lang="en-US" altLang="zh-TW" sz="2400" b="1" dirty="0" smtClean="0">
                <a:solidFill>
                  <a:srgbClr val="FF0000"/>
                </a:solidFill>
              </a:rPr>
              <a:t>300</a:t>
            </a:r>
            <a:endParaRPr lang="zh-TW" altLang="en-US" sz="2400" b="1" dirty="0">
              <a:solidFill>
                <a:srgbClr val="FF0000"/>
              </a:solidFill>
            </a:endParaRPr>
          </a:p>
        </p:txBody>
      </p:sp>
      <p:sp>
        <p:nvSpPr>
          <p:cNvPr id="38" name="矩形 104">
            <a:extLst>
              <a:ext uri="{FF2B5EF4-FFF2-40B4-BE49-F238E27FC236}">
                <a16:creationId xmlns:a16="http://schemas.microsoft.com/office/drawing/2014/main" id="{D508EF9C-3D47-4E06-AD2F-3ECB5F24E4D9}"/>
              </a:ext>
            </a:extLst>
          </p:cNvPr>
          <p:cNvSpPr/>
          <p:nvPr/>
        </p:nvSpPr>
        <p:spPr>
          <a:xfrm>
            <a:off x="6063113" y="5456481"/>
            <a:ext cx="746151" cy="461665"/>
          </a:xfrm>
          <a:prstGeom prst="rect">
            <a:avLst/>
          </a:prstGeom>
        </p:spPr>
        <p:txBody>
          <a:bodyPr wrap="square">
            <a:spAutoFit/>
          </a:bodyPr>
          <a:lstStyle/>
          <a:p>
            <a:r>
              <a:rPr lang="en-US" altLang="zh-TW" sz="2400" b="1" dirty="0" smtClean="0">
                <a:solidFill>
                  <a:srgbClr val="FF0000"/>
                </a:solidFill>
              </a:rPr>
              <a:t>100</a:t>
            </a:r>
            <a:endParaRPr lang="zh-TW" altLang="en-US" sz="2400" b="1" dirty="0">
              <a:solidFill>
                <a:srgbClr val="FF0000"/>
              </a:solidFill>
            </a:endParaRPr>
          </a:p>
        </p:txBody>
      </p:sp>
      <p:cxnSp>
        <p:nvCxnSpPr>
          <p:cNvPr id="39" name="直線單箭頭接點 45">
            <a:extLst>
              <a:ext uri="{FF2B5EF4-FFF2-40B4-BE49-F238E27FC236}">
                <a16:creationId xmlns:a16="http://schemas.microsoft.com/office/drawing/2014/main" id="{38B977D1-4D2A-4A1D-B83E-AA2E07049AD3}"/>
              </a:ext>
            </a:extLst>
          </p:cNvPr>
          <p:cNvCxnSpPr/>
          <p:nvPr/>
        </p:nvCxnSpPr>
        <p:spPr>
          <a:xfrm>
            <a:off x="7313634" y="5918146"/>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單箭頭接點 45">
            <a:extLst>
              <a:ext uri="{FF2B5EF4-FFF2-40B4-BE49-F238E27FC236}">
                <a16:creationId xmlns:a16="http://schemas.microsoft.com/office/drawing/2014/main" id="{38B977D1-4D2A-4A1D-B83E-AA2E07049AD3}"/>
              </a:ext>
            </a:extLst>
          </p:cNvPr>
          <p:cNvCxnSpPr/>
          <p:nvPr/>
        </p:nvCxnSpPr>
        <p:spPr>
          <a:xfrm>
            <a:off x="7313635" y="6755334"/>
            <a:ext cx="50437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矩形 108">
            <a:extLst>
              <a:ext uri="{FF2B5EF4-FFF2-40B4-BE49-F238E27FC236}">
                <a16:creationId xmlns:a16="http://schemas.microsoft.com/office/drawing/2014/main" id="{A9463A9E-4B6D-49C5-A0C5-914DD9614982}"/>
              </a:ext>
            </a:extLst>
          </p:cNvPr>
          <p:cNvSpPr/>
          <p:nvPr/>
        </p:nvSpPr>
        <p:spPr>
          <a:xfrm>
            <a:off x="3009947" y="4760454"/>
            <a:ext cx="723275" cy="461665"/>
          </a:xfrm>
          <a:prstGeom prst="rect">
            <a:avLst/>
          </a:prstGeom>
        </p:spPr>
        <p:txBody>
          <a:bodyPr wrap="none">
            <a:spAutoFit/>
          </a:bodyPr>
          <a:lstStyle/>
          <a:p>
            <a:r>
              <a:rPr lang="en-US" altLang="zh-TW" sz="2400" dirty="0" smtClean="0">
                <a:latin typeface="times" panose="02020603050405020304" pitchFamily="18" charset="0"/>
              </a:rPr>
              <a:t>0.34</a:t>
            </a:r>
            <a:endParaRPr lang="zh-TW" altLang="en-US" sz="2400" dirty="0"/>
          </a:p>
        </p:txBody>
      </p:sp>
      <p:sp>
        <p:nvSpPr>
          <p:cNvPr id="42" name="矩形 109">
            <a:extLst>
              <a:ext uri="{FF2B5EF4-FFF2-40B4-BE49-F238E27FC236}">
                <a16:creationId xmlns:a16="http://schemas.microsoft.com/office/drawing/2014/main" id="{71404608-6503-422B-B4AB-70486FC7C137}"/>
              </a:ext>
            </a:extLst>
          </p:cNvPr>
          <p:cNvSpPr/>
          <p:nvPr/>
        </p:nvSpPr>
        <p:spPr>
          <a:xfrm>
            <a:off x="3061622" y="5687313"/>
            <a:ext cx="723275" cy="461665"/>
          </a:xfrm>
          <a:prstGeom prst="rect">
            <a:avLst/>
          </a:prstGeom>
        </p:spPr>
        <p:txBody>
          <a:bodyPr wrap="none">
            <a:spAutoFit/>
          </a:bodyPr>
          <a:lstStyle/>
          <a:p>
            <a:r>
              <a:rPr lang="en-US" altLang="zh-TW" sz="2400" dirty="0" smtClean="0">
                <a:latin typeface="times" panose="02020603050405020304" pitchFamily="18" charset="0"/>
              </a:rPr>
              <a:t>0.34</a:t>
            </a:r>
            <a:endParaRPr lang="zh-TW" altLang="en-US" sz="2400" dirty="0"/>
          </a:p>
        </p:txBody>
      </p:sp>
      <p:sp>
        <p:nvSpPr>
          <p:cNvPr id="43" name="矩形 110">
            <a:extLst>
              <a:ext uri="{FF2B5EF4-FFF2-40B4-BE49-F238E27FC236}">
                <a16:creationId xmlns:a16="http://schemas.microsoft.com/office/drawing/2014/main" id="{2E402E86-66BC-4197-9DB2-77C4D605CD18}"/>
              </a:ext>
            </a:extLst>
          </p:cNvPr>
          <p:cNvSpPr/>
          <p:nvPr/>
        </p:nvSpPr>
        <p:spPr>
          <a:xfrm>
            <a:off x="3061623" y="6542721"/>
            <a:ext cx="723275" cy="461665"/>
          </a:xfrm>
          <a:prstGeom prst="rect">
            <a:avLst/>
          </a:prstGeom>
        </p:spPr>
        <p:txBody>
          <a:bodyPr wrap="none">
            <a:spAutoFit/>
          </a:bodyPr>
          <a:lstStyle/>
          <a:p>
            <a:r>
              <a:rPr lang="en-US" altLang="zh-TW" sz="2400" dirty="0" smtClean="0">
                <a:latin typeface="times" panose="02020603050405020304" pitchFamily="18" charset="0"/>
              </a:rPr>
              <a:t>0.33</a:t>
            </a:r>
            <a:endParaRPr lang="zh-TW" altLang="en-US" sz="2400" dirty="0"/>
          </a:p>
        </p:txBody>
      </p:sp>
    </p:spTree>
    <p:extLst>
      <p:ext uri="{BB962C8B-B14F-4D97-AF65-F5344CB8AC3E}">
        <p14:creationId xmlns:p14="http://schemas.microsoft.com/office/powerpoint/2010/main" val="430548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Defensive Distillation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The use of high temperature values improves the smoothness of the distilled model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𝐹</m:t>
                        </m:r>
                      </m:e>
                      <m:sub>
                        <m:r>
                          <a:rPr lang="en-US" i="1" dirty="0">
                            <a:latin typeface="Cambria Math" panose="02040503050406030204" pitchFamily="18" charset="0"/>
                          </a:rPr>
                          <m:t>𝑑</m:t>
                        </m:r>
                      </m:sub>
                    </m:sSub>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r>
                  <a:rPr lang="en-US" dirty="0"/>
                  <a:t> compared to the initial model </a:t>
                </a:r>
                <a14:m>
                  <m:oMath xmlns:m="http://schemas.openxmlformats.org/officeDocument/2006/math">
                    <m:r>
                      <a:rPr lang="en-US" i="1" dirty="0">
                        <a:latin typeface="Cambria Math" panose="02040503050406030204" pitchFamily="18" charset="0"/>
                      </a:rPr>
                      <m:t>𝐹</m:t>
                    </m:r>
                    <m:d>
                      <m:dPr>
                        <m:ctrlPr>
                          <a:rPr lang="en-US" i="1" dirty="0">
                            <a:latin typeface="Cambria Math" panose="02040503050406030204" pitchFamily="18" charset="0"/>
                          </a:rPr>
                        </m:ctrlPr>
                      </m:dPr>
                      <m:e>
                        <m:r>
                          <a:rPr lang="en-US" i="1" dirty="0">
                            <a:latin typeface="Cambria Math" panose="02040503050406030204" pitchFamily="18" charset="0"/>
                          </a:rPr>
                          <m:t>𝑋</m:t>
                        </m:r>
                      </m:e>
                    </m:d>
                  </m:oMath>
                </a14:m>
                <a:endParaRPr lang="en-US" dirty="0"/>
              </a:p>
              <a:p>
                <a:r>
                  <a:rPr lang="en-US" dirty="0"/>
                  <a:t>This makes the distilled model less sensitive to small changes in the inputs (e.g., applied via adversarial attacks)</a:t>
                </a:r>
              </a:p>
              <a:p>
                <a:pPr lvl="1"/>
                <a:r>
                  <a:rPr lang="en-US" dirty="0"/>
                  <a:t>Experiments show that distillation at high temperatures can </a:t>
                </a:r>
                <a:r>
                  <a:rPr lang="en-US" dirty="0">
                    <a:solidFill>
                      <a:srgbClr val="FF0000"/>
                    </a:solidFill>
                  </a:rPr>
                  <a:t>decrease the gradients </a:t>
                </a:r>
                <a:r>
                  <a:rPr lang="en-US" dirty="0"/>
                  <a:t>by factors up to 10</a:t>
                </a:r>
                <a:r>
                  <a:rPr lang="en-US" baseline="30000" dirty="0"/>
                  <a:t>30</a:t>
                </a:r>
              </a:p>
              <a:p>
                <a:r>
                  <a:rPr lang="en-US" dirty="0"/>
                  <a:t>Similarly, </a:t>
                </a:r>
                <a:r>
                  <a:rPr lang="en-US" dirty="0">
                    <a:solidFill>
                      <a:srgbClr val="FF0000"/>
                    </a:solidFill>
                  </a:rPr>
                  <a:t>increased robustness </a:t>
                </a:r>
                <a:r>
                  <a:rPr lang="en-US" dirty="0"/>
                  <a:t>is observed for models trained on MNIST and CIFAR-10</a:t>
                </a:r>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699" t="-795" r="-2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spTree>
    <p:extLst>
      <p:ext uri="{BB962C8B-B14F-4D97-AF65-F5344CB8AC3E}">
        <p14:creationId xmlns:p14="http://schemas.microsoft.com/office/powerpoint/2010/main" val="1901877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p:sp>
        <p:nvSpPr>
          <p:cNvPr id="3" name="Content Placeholder 2"/>
          <p:cNvSpPr>
            <a:spLocks noGrp="1"/>
          </p:cNvSpPr>
          <p:nvPr>
            <p:ph idx="1"/>
          </p:nvPr>
        </p:nvSpPr>
        <p:spPr/>
        <p:txBody>
          <a:bodyPr/>
          <a:lstStyle/>
          <a:p>
            <a:r>
              <a:rPr lang="en-US" dirty="0"/>
              <a:t>Plots of </a:t>
            </a:r>
            <a:r>
              <a:rPr lang="en-US" dirty="0" smtClean="0"/>
              <a:t>the success </a:t>
            </a:r>
            <a:r>
              <a:rPr lang="en-US" dirty="0"/>
              <a:t>rate </a:t>
            </a:r>
            <a:r>
              <a:rPr lang="en-US" dirty="0" smtClean="0"/>
              <a:t>for adversarial examples created by JSMA versus </a:t>
            </a:r>
            <a:r>
              <a:rPr lang="en-US" dirty="0"/>
              <a:t>the distillation </a:t>
            </a:r>
            <a:r>
              <a:rPr lang="en-US" dirty="0" smtClean="0"/>
              <a:t>temperature for MNIST and CIFAR-10</a:t>
            </a:r>
            <a:endParaRPr lang="en-US" dirty="0"/>
          </a:p>
          <a:p>
            <a:pPr lvl="1"/>
            <a:r>
              <a:rPr lang="en-US" dirty="0"/>
              <a:t>Increasing the temperature makes creating adversarial samples more </a:t>
            </a:r>
            <a:r>
              <a:rPr lang="en-US" dirty="0" smtClean="0"/>
              <a:t>difficult</a:t>
            </a:r>
          </a:p>
          <a:p>
            <a:pPr lvl="2"/>
            <a:r>
              <a:rPr lang="en-US" dirty="0" smtClean="0"/>
              <a:t>The attack success rate is reduced to 0.45% for MNIST, and 5.11% for CIFAR-10</a:t>
            </a:r>
            <a:endParaRPr lang="en-US" dirty="0"/>
          </a:p>
          <a:p>
            <a:pPr lvl="1"/>
            <a:r>
              <a:rPr lang="en-US" dirty="0"/>
              <a:t>After some point (50 to 100 depending on the dataset), further increase of the temperature does not reduces the success rate</a:t>
            </a:r>
          </a:p>
          <a:p>
            <a:endParaRPr lang="en-US" dirty="0"/>
          </a:p>
        </p:txBody>
      </p:sp>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68711" y="4220022"/>
            <a:ext cx="5192537" cy="3338586"/>
          </a:xfrm>
          <a:prstGeom prst="rect">
            <a:avLst/>
          </a:prstGeom>
        </p:spPr>
      </p:pic>
      <p:pic>
        <p:nvPicPr>
          <p:cNvPr id="6" name="Picture 5"/>
          <p:cNvPicPr>
            <a:picLocks noChangeAspect="1"/>
          </p:cNvPicPr>
          <p:nvPr/>
        </p:nvPicPr>
        <p:blipFill>
          <a:blip r:embed="rId5"/>
          <a:stretch>
            <a:fillRect/>
          </a:stretch>
        </p:blipFill>
        <p:spPr>
          <a:xfrm>
            <a:off x="5605264" y="4168946"/>
            <a:ext cx="4205787" cy="3317654"/>
          </a:xfrm>
          <a:prstGeom prst="rect">
            <a:avLst/>
          </a:prstGeom>
        </p:spPr>
      </p:pic>
    </p:spTree>
    <p:extLst>
      <p:ext uri="{BB962C8B-B14F-4D97-AF65-F5344CB8AC3E}">
        <p14:creationId xmlns:p14="http://schemas.microsoft.com/office/powerpoint/2010/main" val="41278458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Increasing the temperature </a:t>
                </a:r>
                <a:r>
                  <a:rPr lang="en-US" i="1" dirty="0"/>
                  <a:t>T</a:t>
                </a:r>
                <a:r>
                  <a:rPr lang="en-US" dirty="0"/>
                  <a:t> results in reducing the values of the gradients</a:t>
                </a:r>
              </a:p>
              <a:p>
                <a:pPr lvl="1"/>
                <a:r>
                  <a:rPr lang="en-US" dirty="0"/>
                  <a:t>E.g., for </a:t>
                </a:r>
                <a14:m>
                  <m:oMath xmlns:m="http://schemas.openxmlformats.org/officeDocument/2006/math">
                    <m:r>
                      <a:rPr lang="en-US" i="1" dirty="0" smtClean="0">
                        <a:latin typeface="Cambria Math" panose="02040503050406030204" pitchFamily="18" charset="0"/>
                      </a:rPr>
                      <m:t>𝑇</m:t>
                    </m:r>
                    <m:r>
                      <a:rPr lang="en-US" i="1" dirty="0">
                        <a:latin typeface="Cambria Math" panose="02040503050406030204" pitchFamily="18" charset="0"/>
                      </a:rPr>
                      <m:t> </m:t>
                    </m:r>
                    <m:r>
                      <a:rPr lang="en-US" i="1" dirty="0" smtClean="0">
                        <a:latin typeface="Cambria Math" panose="02040503050406030204" pitchFamily="18" charset="0"/>
                      </a:rPr>
                      <m:t>=100</m:t>
                    </m:r>
                    <m:r>
                      <a:rPr lang="en-US" i="1" dirty="0">
                        <a:latin typeface="Cambria Math" panose="02040503050406030204" pitchFamily="18" charset="0"/>
                      </a:rPr>
                      <m:t> </m:t>
                    </m:r>
                  </m:oMath>
                </a14:m>
                <a:r>
                  <a:rPr lang="en-US" dirty="0"/>
                  <a:t>(right-most bar) most gradients have very small values (0 to 10</a:t>
                </a:r>
                <a:r>
                  <a:rPr lang="en-US" baseline="30000" dirty="0"/>
                  <a:t>-40</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p:cNvPicPr>
            <a:picLocks noChangeAspect="1"/>
          </p:cNvPicPr>
          <p:nvPr/>
        </p:nvPicPr>
        <p:blipFill>
          <a:blip r:embed="rId3"/>
          <a:stretch>
            <a:fillRect/>
          </a:stretch>
        </p:blipFill>
        <p:spPr>
          <a:xfrm>
            <a:off x="132656" y="3258309"/>
            <a:ext cx="9803238" cy="3292187"/>
          </a:xfrm>
          <a:prstGeom prst="rect">
            <a:avLst/>
          </a:prstGeom>
        </p:spPr>
      </p:pic>
    </p:spTree>
    <p:extLst>
      <p:ext uri="{BB962C8B-B14F-4D97-AF65-F5344CB8AC3E}">
        <p14:creationId xmlns:p14="http://schemas.microsoft.com/office/powerpoint/2010/main" val="5831417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 Robustness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3667605"/>
              </a:xfrm>
            </p:spPr>
            <p:txBody>
              <a:bodyPr>
                <a:normAutofit/>
              </a:bodyPr>
              <a:lstStyle/>
              <a:p>
                <a:r>
                  <a:rPr lang="en-US" dirty="0" smtClean="0"/>
                  <a:t>A </a:t>
                </a:r>
                <a:r>
                  <a:rPr lang="en-US" b="1" i="1" dirty="0" smtClean="0">
                    <a:solidFill>
                      <a:srgbClr val="0070C0"/>
                    </a:solidFill>
                  </a:rPr>
                  <a:t>robust ML model </a:t>
                </a:r>
                <a:r>
                  <a:rPr lang="en-US" dirty="0" smtClean="0"/>
                  <a:t>is less sensitive to adversarial perturbations to the inputs</a:t>
                </a:r>
              </a:p>
              <a:p>
                <a:pPr lvl="1"/>
                <a:r>
                  <a:rPr lang="en-US" dirty="0" smtClean="0"/>
                  <a:t>A robust model should have good accuracy on the training and testing dataset</a:t>
                </a:r>
              </a:p>
              <a:p>
                <a:pPr lvl="2"/>
                <a:r>
                  <a:rPr lang="en-US" dirty="0" smtClean="0"/>
                  <a:t>This property is also referred to as </a:t>
                </a:r>
                <a:r>
                  <a:rPr lang="en-US" dirty="0" smtClean="0">
                    <a:solidFill>
                      <a:srgbClr val="FF0000"/>
                    </a:solidFill>
                  </a:rPr>
                  <a:t>generalization</a:t>
                </a:r>
                <a:r>
                  <a:rPr lang="en-US" dirty="0" smtClean="0"/>
                  <a:t> </a:t>
                </a:r>
              </a:p>
              <a:p>
                <a:pPr lvl="1"/>
                <a:r>
                  <a:rPr lang="en-US" dirty="0" smtClean="0"/>
                  <a:t>A robust model should output consistent predictions </a:t>
                </a:r>
                <a:r>
                  <a:rPr lang="en-US" smtClean="0"/>
                  <a:t>for all inputs </a:t>
                </a:r>
                <a:r>
                  <a:rPr lang="en-US" dirty="0" smtClean="0"/>
                  <a:t>in </a:t>
                </a:r>
                <a:r>
                  <a:rPr lang="en-US" dirty="0"/>
                  <a:t>the neighborhood </a:t>
                </a:r>
                <a:r>
                  <a:rPr lang="en-US" dirty="0" smtClean="0"/>
                  <a:t>of a sample</a:t>
                </a:r>
              </a:p>
              <a:p>
                <a:pPr lvl="2"/>
                <a:r>
                  <a:rPr lang="en-US" dirty="0" smtClean="0"/>
                  <a:t>The notion of </a:t>
                </a:r>
                <a:r>
                  <a:rPr lang="en-US" dirty="0" smtClean="0">
                    <a:solidFill>
                      <a:srgbClr val="FF0000"/>
                    </a:solidFill>
                  </a:rPr>
                  <a:t>neighborhood</a:t>
                </a:r>
                <a:r>
                  <a:rPr lang="en-US" dirty="0" smtClean="0"/>
                  <a:t> can be defined by a norm (e.g., an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ℓ</m:t>
                        </m:r>
                      </m:e>
                      <m:sub>
                        <m:r>
                          <a:rPr lang="en-US" b="0" i="1" smtClean="0">
                            <a:latin typeface="Cambria Math" panose="02040503050406030204" pitchFamily="18" charset="0"/>
                          </a:rPr>
                          <m:t>𝑝</m:t>
                        </m:r>
                      </m:sub>
                    </m:sSub>
                  </m:oMath>
                </a14:m>
                <a:r>
                  <a:rPr lang="en-US" dirty="0" smtClean="0"/>
                  <a:t> norm)</a:t>
                </a:r>
              </a:p>
              <a:p>
                <a:r>
                  <a:rPr lang="en-US" dirty="0"/>
                  <a:t>The idea of robustness of a classification model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 </m:t>
                    </m:r>
                  </m:oMath>
                </a14:m>
                <a:r>
                  <a:rPr lang="en-US" dirty="0"/>
                  <a:t>in the neighborhood of an input </a:t>
                </a:r>
                <a14:m>
                  <m:oMath xmlns:m="http://schemas.openxmlformats.org/officeDocument/2006/math">
                    <m:r>
                      <a:rPr lang="en-US" i="1" dirty="0">
                        <a:latin typeface="Cambria Math" panose="02040503050406030204" pitchFamily="18" charset="0"/>
                      </a:rPr>
                      <m:t>𝑋</m:t>
                    </m:r>
                  </m:oMath>
                </a14:m>
                <a:r>
                  <a:rPr lang="en-US" dirty="0"/>
                  <a:t> is illustrated in the </a:t>
                </a:r>
                <a:r>
                  <a:rPr lang="en-US" dirty="0" smtClean="0"/>
                  <a:t>figure</a:t>
                </a:r>
              </a:p>
              <a:p>
                <a:pPr lvl="1"/>
                <a:r>
                  <a:rPr lang="en-US" dirty="0"/>
                  <a:t>The larger the </a:t>
                </a:r>
                <a:r>
                  <a:rPr lang="en-US" dirty="0">
                    <a:solidFill>
                      <a:srgbClr val="FF0000"/>
                    </a:solidFill>
                  </a:rPr>
                  <a:t>neighborhood</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oMath>
                </a14:m>
                <a:r>
                  <a:rPr lang="en-US" dirty="0"/>
                  <a:t> around the input </a:t>
                </a:r>
                <a14:m>
                  <m:oMath xmlns:m="http://schemas.openxmlformats.org/officeDocument/2006/math">
                    <m:r>
                      <a:rPr lang="en-US" i="1" dirty="0">
                        <a:latin typeface="Cambria Math" panose="02040503050406030204" pitchFamily="18" charset="0"/>
                      </a:rPr>
                      <m:t>𝑋</m:t>
                    </m:r>
                  </m:oMath>
                </a14:m>
                <a:r>
                  <a:rPr lang="en-US" dirty="0"/>
                  <a:t> is, the more robust the model </a:t>
                </a:r>
                <a14:m>
                  <m:oMath xmlns:m="http://schemas.openxmlformats.org/officeDocument/2006/math">
                    <m:r>
                      <a:rPr lang="en-US" i="1" dirty="0">
                        <a:latin typeface="Cambria Math" panose="02040503050406030204" pitchFamily="18" charset="0"/>
                      </a:rPr>
                      <m:t>𝐹</m:t>
                    </m:r>
                  </m:oMath>
                </a14:m>
                <a:r>
                  <a:rPr lang="en-US" dirty="0"/>
                  <a:t> is </a:t>
                </a:r>
                <a:r>
                  <a:rPr lang="en-US" dirty="0" smtClean="0"/>
                  <a:t>  </a:t>
                </a:r>
                <a:endParaRPr lang="en-US" dirty="0"/>
              </a:p>
              <a:p>
                <a:pPr lvl="1"/>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3667605"/>
              </a:xfrm>
              <a:blipFill>
                <a:blip r:embed="rId2"/>
                <a:stretch>
                  <a:fillRect l="-699" t="-1163"/>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278965" y="5254352"/>
                <a:ext cx="6838467" cy="2376264"/>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14:m>
                  <m:oMath xmlns:m="http://schemas.openxmlformats.org/officeDocument/2006/math">
                    <m:sSup>
                      <m:sSupPr>
                        <m:ctrlPr>
                          <a:rPr lang="en-US" i="1" dirty="0" smtClean="0">
                            <a:latin typeface="Cambria Math" panose="02040503050406030204" pitchFamily="18" charset="0"/>
                          </a:rPr>
                        </m:ctrlPr>
                      </m:sSupPr>
                      <m:e>
                        <m:r>
                          <a:rPr lang="en-US" i="1" dirty="0">
                            <a:latin typeface="Cambria Math" panose="02040503050406030204" pitchFamily="18" charset="0"/>
                          </a:rPr>
                          <m:t>𝑋</m:t>
                        </m:r>
                      </m:e>
                      <m:sup>
                        <m:r>
                          <a:rPr lang="en-US" i="1" dirty="0" smtClean="0">
                            <a:latin typeface="Cambria Math" panose="02040503050406030204" pitchFamily="18" charset="0"/>
                          </a:rPr>
                          <m:t>∗</m:t>
                        </m:r>
                      </m:sup>
                    </m:sSup>
                  </m:oMath>
                </a14:m>
                <a:r>
                  <a:rPr lang="en-US" dirty="0" smtClean="0"/>
                  <a:t> is the closest adversarial sample to </a:t>
                </a:r>
                <a14:m>
                  <m:oMath xmlns:m="http://schemas.openxmlformats.org/officeDocument/2006/math">
                    <m:r>
                      <a:rPr lang="en-US" i="1" dirty="0">
                        <a:latin typeface="Cambria Math" panose="02040503050406030204" pitchFamily="18" charset="0"/>
                      </a:rPr>
                      <m:t>𝑋</m:t>
                    </m:r>
                    <m:r>
                      <a:rPr lang="en-US" dirty="0" smtClean="0">
                        <a:latin typeface="Cambria Math" panose="02040503050406030204" pitchFamily="18" charset="0"/>
                      </a:rPr>
                      <m:t> </m:t>
                    </m:r>
                  </m:oMath>
                </a14:m>
                <a:r>
                  <a:rPr lang="en-US" dirty="0" smtClean="0"/>
                  <a:t>among all possible adversarial samples </a:t>
                </a:r>
              </a:p>
              <a:p>
                <a:pPr lvl="1"/>
                <a:r>
                  <a:rPr lang="en-US" dirty="0" smtClean="0"/>
                  <a:t>The prediction by the model </a:t>
                </a:r>
                <a14:m>
                  <m:oMath xmlns:m="http://schemas.openxmlformats.org/officeDocument/2006/math">
                    <m:r>
                      <a:rPr lang="en-US" i="1" dirty="0" smtClean="0">
                        <a:latin typeface="Cambria Math" panose="02040503050406030204" pitchFamily="18" charset="0"/>
                      </a:rPr>
                      <m:t>𝐹</m:t>
                    </m:r>
                  </m:oMath>
                </a14:m>
                <a:r>
                  <a:rPr lang="en-US" dirty="0" smtClean="0"/>
                  <a:t> for all samples located inside the shaded circle will be correct (classified as the true-class label)</a:t>
                </a:r>
              </a:p>
              <a:p>
                <a:pPr lvl="2"/>
                <a:r>
                  <a:rPr lang="en-US" dirty="0" smtClean="0"/>
                  <a:t>Outside the shaded circle, the model </a:t>
                </a:r>
                <a14:m>
                  <m:oMath xmlns:m="http://schemas.openxmlformats.org/officeDocument/2006/math">
                    <m:r>
                      <a:rPr lang="en-US" i="1" dirty="0">
                        <a:latin typeface="Cambria Math" panose="02040503050406030204" pitchFamily="18" charset="0"/>
                      </a:rPr>
                      <m:t>𝐹</m:t>
                    </m:r>
                  </m:oMath>
                </a14:m>
                <a:r>
                  <a:rPr lang="en-US" dirty="0" smtClean="0"/>
                  <a:t> will classify all samples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𝑋</m:t>
                        </m:r>
                      </m:e>
                      <m:sup>
                        <m:r>
                          <a:rPr lang="en-US" i="1" dirty="0">
                            <a:latin typeface="Cambria Math" panose="02040503050406030204" pitchFamily="18" charset="0"/>
                          </a:rPr>
                          <m:t>∗</m:t>
                        </m:r>
                      </m:sup>
                    </m:sSup>
                  </m:oMath>
                </a14:m>
                <a:r>
                  <a:rPr lang="en-US" dirty="0" smtClean="0"/>
                  <a:t> differently than </a:t>
                </a:r>
                <a14:m>
                  <m:oMath xmlns:m="http://schemas.openxmlformats.org/officeDocument/2006/math">
                    <m:r>
                      <a:rPr lang="en-US" i="1" dirty="0">
                        <a:latin typeface="Cambria Math" panose="02040503050406030204" pitchFamily="18" charset="0"/>
                      </a:rPr>
                      <m:t>𝑋</m:t>
                    </m:r>
                  </m:oMath>
                </a14:m>
                <a:endParaRPr lang="en-US" dirty="0"/>
              </a:p>
              <a:p>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278965" y="5254352"/>
                <a:ext cx="6838467" cy="2376264"/>
              </a:xfrm>
              <a:prstGeom prst="rect">
                <a:avLst/>
              </a:prstGeom>
              <a:blipFill>
                <a:blip r:embed="rId3"/>
                <a:stretch>
                  <a:fillRect t="-1538" r="-446"/>
                </a:stretch>
              </a:blipFill>
            </p:spPr>
            <p:txBody>
              <a:bodyPr/>
              <a:lstStyle/>
              <a:p>
                <a:r>
                  <a:rPr lang="en-US">
                    <a:noFill/>
                  </a:rPr>
                  <a:t> </a:t>
                </a:r>
              </a:p>
            </p:txBody>
          </p:sp>
        </mc:Fallback>
      </mc:AlternateContent>
      <p:pic>
        <p:nvPicPr>
          <p:cNvPr id="6" name="Picture 5"/>
          <p:cNvPicPr>
            <a:picLocks noChangeAspect="1"/>
          </p:cNvPicPr>
          <p:nvPr/>
        </p:nvPicPr>
        <p:blipFill rotWithShape="1">
          <a:blip r:embed="rId4"/>
          <a:srcRect l="14862"/>
          <a:stretch/>
        </p:blipFill>
        <p:spPr>
          <a:xfrm>
            <a:off x="7117432" y="5534419"/>
            <a:ext cx="2887604" cy="1611196"/>
          </a:xfrm>
          <a:prstGeom prst="rect">
            <a:avLst/>
          </a:prstGeom>
        </p:spPr>
      </p:pic>
    </p:spTree>
    <p:extLst>
      <p:ext uri="{BB962C8B-B14F-4D97-AF65-F5344CB8AC3E}">
        <p14:creationId xmlns:p14="http://schemas.microsoft.com/office/powerpoint/2010/main" val="29623679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Robustness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a:spcAft>
                    <a:spcPts val="1200"/>
                  </a:spcAft>
                </a:pPr>
                <a:r>
                  <a:rPr lang="en-US" dirty="0" smtClean="0"/>
                  <a:t>For an input distribution </a:t>
                </a:r>
                <a:r>
                  <a:rPr lang="en-US" i="1" dirty="0" smtClean="0"/>
                  <a:t>P</a:t>
                </a:r>
                <a:r>
                  <a:rPr lang="en-US" dirty="0" smtClean="0"/>
                  <a:t>, the </a:t>
                </a:r>
                <a:r>
                  <a:rPr lang="en-US" dirty="0" smtClean="0">
                    <a:solidFill>
                      <a:srgbClr val="FF0000"/>
                    </a:solidFill>
                  </a:rPr>
                  <a:t>robustness</a:t>
                </a:r>
                <a:r>
                  <a:rPr lang="en-US" dirty="0" smtClean="0"/>
                  <a:t> of a trained DNN model </a:t>
                </a:r>
                <a14:m>
                  <m:oMath xmlns:m="http://schemas.openxmlformats.org/officeDocument/2006/math">
                    <m:r>
                      <a:rPr lang="en-US" i="1" dirty="0">
                        <a:latin typeface="Cambria Math" panose="02040503050406030204" pitchFamily="18" charset="0"/>
                      </a:rPr>
                      <m:t>𝐹</m:t>
                    </m:r>
                  </m:oMath>
                </a14:m>
                <a:r>
                  <a:rPr lang="en-US" dirty="0" smtClean="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𝜌</m:t>
                        </m:r>
                      </m:e>
                      <m:sub>
                        <m:r>
                          <m:rPr>
                            <m:sty m:val="p"/>
                          </m:rPr>
                          <a:rPr lang="en-US" b="0" i="0" smtClean="0">
                            <a:latin typeface="Cambria Math" panose="02040503050406030204" pitchFamily="18" charset="0"/>
                            <a:ea typeface="Cambria Math" panose="02040503050406030204" pitchFamily="18" charset="0"/>
                          </a:rPr>
                          <m:t>adv</m:t>
                        </m:r>
                      </m:sub>
                    </m:sSub>
                    <m:d>
                      <m:dPr>
                        <m:ctrlPr>
                          <a:rPr lang="en-US"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𝐹</m:t>
                        </m:r>
                      </m:e>
                    </m:d>
                  </m:oMath>
                </a14:m>
                <a:r>
                  <a:rPr lang="en-US" dirty="0" smtClean="0"/>
                  <a:t>, is measured as</a:t>
                </a:r>
              </a:p>
              <a:p>
                <a:pPr marL="404812" lvl="1" indent="0" algn="ctr">
                  <a:spcBef>
                    <a:spcPts val="1200"/>
                  </a:spcBef>
                  <a:spcAft>
                    <a:spcPts val="1200"/>
                  </a:spcAf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m:rPr>
                                  <m:sty m:val="p"/>
                                </m:rPr>
                                <a:rPr lang="en-US">
                                  <a:latin typeface="Cambria Math" panose="02040503050406030204" pitchFamily="18" charset="0"/>
                                  <a:ea typeface="Cambria Math" panose="02040503050406030204" pitchFamily="18" charset="0"/>
                                </a:rPr>
                                <m:t>adv</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e>
                          </m:d>
                          <m:r>
                            <m:rPr>
                              <m:nor/>
                            </m:rP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𝔼</m:t>
                          </m:r>
                        </m:e>
                        <m:sub>
                          <m:r>
                            <a:rPr lang="en-US" i="1">
                              <a:latin typeface="Cambria Math" panose="02040503050406030204" pitchFamily="18" charset="0"/>
                              <a:ea typeface="Cambria Math" panose="02040503050406030204" pitchFamily="18" charset="0"/>
                            </a:rPr>
                            <m:t>𝑋</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𝑃</m:t>
                          </m:r>
                        </m:sub>
                      </m:sSub>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e>
                      </m:d>
                    </m:oMath>
                  </m:oMathPara>
                </a14:m>
                <a:endParaRPr lang="en-US" dirty="0" smtClean="0"/>
              </a:p>
              <a:p>
                <a:pPr>
                  <a:spcAft>
                    <a:spcPts val="1200"/>
                  </a:spcAft>
                </a:pPr>
                <a:r>
                  <a:rPr lang="en-US" dirty="0" smtClean="0"/>
                  <a:t>The term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oMath>
                </a14:m>
                <a:r>
                  <a:rPr lang="en-US" dirty="0" smtClean="0"/>
                  <a:t> is related to the </a:t>
                </a:r>
                <a:r>
                  <a:rPr lang="en-US" dirty="0" smtClean="0">
                    <a:solidFill>
                      <a:srgbClr val="FF0000"/>
                    </a:solidFill>
                  </a:rPr>
                  <a:t>minimal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 </m:t>
                    </m:r>
                  </m:oMath>
                </a14:m>
                <a:r>
                  <a:rPr lang="en-US" dirty="0" smtClean="0"/>
                  <a:t>required to misclassify the sample </a:t>
                </a:r>
                <a14:m>
                  <m:oMath xmlns:m="http://schemas.openxmlformats.org/officeDocument/2006/math">
                    <m:r>
                      <a:rPr lang="en-US" i="1" dirty="0">
                        <a:latin typeface="Cambria Math" panose="02040503050406030204" pitchFamily="18" charset="0"/>
                      </a:rPr>
                      <m:t>𝑋</m:t>
                    </m:r>
                  </m:oMath>
                </a14:m>
                <a:r>
                  <a:rPr lang="en-US" dirty="0" smtClean="0"/>
                  <a:t> </a:t>
                </a:r>
                <a:r>
                  <a:rPr lang="en-US" dirty="0" smtClean="0">
                    <a:solidFill>
                      <a:srgbClr val="FF0000"/>
                    </a:solidFill>
                  </a:rPr>
                  <a:t>in each of the other classes</a:t>
                </a:r>
              </a:p>
              <a:p>
                <a:pPr marL="0" indent="0">
                  <a:spcAft>
                    <a:spcPts val="1200"/>
                  </a:spcAft>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r>
                            <a:rPr lang="en-US" i="1">
                              <a:latin typeface="Cambria Math" panose="02040503050406030204" pitchFamily="18" charset="0"/>
                            </a:rPr>
                            <m:t>𝑋</m:t>
                          </m:r>
                          <m:r>
                            <a:rPr lang="en-US" i="1">
                              <a:latin typeface="Cambria Math" panose="02040503050406030204" pitchFamily="18" charset="0"/>
                            </a:rPr>
                            <m:t>,</m:t>
                          </m:r>
                          <m:r>
                            <a:rPr lang="en-US" i="1">
                              <a:latin typeface="Cambria Math" panose="02040503050406030204" pitchFamily="18" charset="0"/>
                            </a:rPr>
                            <m:t>𝐹</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min</m:t>
                          </m:r>
                        </m:fName>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𝛿</m:t>
                                  </m:r>
                                </m:e>
                              </m:d>
                              <m:r>
                                <a:rPr lang="en-US" b="0" i="1" smtClean="0">
                                  <a:latin typeface="Cambria Math" panose="02040503050406030204" pitchFamily="18" charset="0"/>
                                </a:rPr>
                                <m:t>:</m:t>
                              </m:r>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𝑋</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𝛿</m:t>
                                  </m:r>
                                </m:e>
                              </m:d>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𝑋</m:t>
                                  </m:r>
                                </m:e>
                              </m:d>
                            </m:e>
                          </m:d>
                        </m:e>
                      </m:func>
                    </m:oMath>
                  </m:oMathPara>
                </a14:m>
                <a:endParaRPr lang="en-US" dirty="0" smtClean="0">
                  <a:solidFill>
                    <a:srgbClr val="FF0000"/>
                  </a:solidFill>
                </a:endParaRPr>
              </a:p>
              <a:p>
                <a:pPr marL="628650" lvl="1" indent="-285750"/>
                <a:r>
                  <a:rPr lang="en-US" dirty="0"/>
                  <a:t>I.e., the proposed measure of robustness of </a:t>
                </a:r>
                <a:r>
                  <a:rPr lang="en-US" dirty="0" smtClean="0"/>
                  <a:t>the model </a:t>
                </a:r>
                <a14:m>
                  <m:oMath xmlns:m="http://schemas.openxmlformats.org/officeDocument/2006/math">
                    <m:r>
                      <a:rPr lang="en-US" i="1" dirty="0">
                        <a:latin typeface="Cambria Math" panose="02040503050406030204" pitchFamily="18" charset="0"/>
                      </a:rPr>
                      <m:t>𝐹</m:t>
                    </m:r>
                  </m:oMath>
                </a14:m>
                <a:r>
                  <a:rPr lang="en-US" dirty="0"/>
                  <a:t> </a:t>
                </a:r>
                <a:r>
                  <a:rPr lang="en-US" dirty="0" smtClean="0"/>
                  <a:t>for the sample </a:t>
                </a:r>
                <a14:m>
                  <m:oMath xmlns:m="http://schemas.openxmlformats.org/officeDocument/2006/math">
                    <m:r>
                      <a:rPr lang="en-US" i="1" dirty="0">
                        <a:latin typeface="Cambria Math" panose="02040503050406030204" pitchFamily="18" charset="0"/>
                      </a:rPr>
                      <m:t>𝑋</m:t>
                    </m:r>
                  </m:oMath>
                </a14:m>
                <a:r>
                  <a:rPr lang="en-US" dirty="0" smtClean="0"/>
                  <a:t> is </a:t>
                </a:r>
                <a:r>
                  <a:rPr lang="en-US" dirty="0"/>
                  <a:t>the </a:t>
                </a:r>
                <a:r>
                  <a:rPr lang="en-US" dirty="0" smtClean="0"/>
                  <a:t>norm </a:t>
                </a:r>
                <a:r>
                  <a:rPr lang="en-US" dirty="0"/>
                  <a:t>of the minimal perturbation </a:t>
                </a:r>
                <a14:m>
                  <m:oMath xmlns:m="http://schemas.openxmlformats.org/officeDocument/2006/math">
                    <m:r>
                      <a:rPr lang="en-US" i="1">
                        <a:latin typeface="Cambria Math" panose="02040503050406030204" pitchFamily="18" charset="0"/>
                        <a:ea typeface="Cambria Math" panose="02040503050406030204" pitchFamily="18" charset="0"/>
                      </a:rPr>
                      <m:t>𝛿</m:t>
                    </m:r>
                  </m:oMath>
                </a14:m>
                <a:endParaRPr lang="en-US" dirty="0"/>
              </a:p>
              <a:p>
                <a:r>
                  <a:rPr lang="en-US" dirty="0" smtClean="0">
                    <a:solidFill>
                      <a:srgbClr val="FF0000"/>
                    </a:solidFill>
                  </a:rPr>
                  <a:t>The higher the norm of the minimal perturbation required to misclassify all input samples, the more robust the model is to adversarial samples</a:t>
                </a:r>
              </a:p>
              <a:p>
                <a:r>
                  <a:rPr lang="en-US" dirty="0" smtClean="0"/>
                  <a:t>For a trained DNN </a:t>
                </a:r>
                <a14:m>
                  <m:oMath xmlns:m="http://schemas.openxmlformats.org/officeDocument/2006/math">
                    <m:r>
                      <a:rPr lang="en-US" i="1">
                        <a:latin typeface="Cambria Math" panose="02040503050406030204" pitchFamily="18" charset="0"/>
                      </a:rPr>
                      <m:t>𝐹</m:t>
                    </m:r>
                    <m:d>
                      <m:dPr>
                        <m:ctrlPr>
                          <a:rPr lang="en-US" i="1">
                            <a:latin typeface="Cambria Math" panose="02040503050406030204" pitchFamily="18" charset="0"/>
                          </a:rPr>
                        </m:ctrlPr>
                      </m:dPr>
                      <m:e>
                        <m:r>
                          <a:rPr lang="en-US" i="1">
                            <a:latin typeface="Cambria Math" panose="02040503050406030204" pitchFamily="18" charset="0"/>
                          </a:rPr>
                          <m:t>𝑋</m:t>
                        </m:r>
                      </m:e>
                    </m:d>
                  </m:oMath>
                </a14:m>
                <a:r>
                  <a:rPr lang="en-US" dirty="0" smtClean="0"/>
                  <a:t>, the robustness is estimated by the average value of the minimal perturbation for a test dataset of </a:t>
                </a:r>
                <a:r>
                  <a:rPr lang="en-US" i="1" dirty="0" smtClean="0"/>
                  <a:t>M</a:t>
                </a:r>
                <a:r>
                  <a:rPr lang="en-US" dirty="0" smtClean="0"/>
                  <a:t> samples, i.e.,.</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𝜌</m:t>
                          </m:r>
                        </m:e>
                        <m:sub>
                          <m:r>
                            <m:rPr>
                              <m:sty m:val="p"/>
                            </m:rPr>
                            <a:rPr lang="en-US">
                              <a:latin typeface="Cambria Math" panose="02040503050406030204" pitchFamily="18" charset="0"/>
                              <a:ea typeface="Cambria Math" panose="02040503050406030204" pitchFamily="18" charset="0"/>
                            </a:rPr>
                            <m:t>adv</m:t>
                          </m:r>
                        </m:sub>
                      </m:sSub>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𝐹</m:t>
                          </m:r>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𝑀</m:t>
                          </m:r>
                        </m:den>
                      </m:f>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𝑖</m:t>
                          </m:r>
                        </m:sub>
                        <m:sup/>
                        <m:e>
                          <m:func>
                            <m:funcPr>
                              <m:ctrlPr>
                                <a:rPr lang="en-US" i="1">
                                  <a:latin typeface="Cambria Math" panose="02040503050406030204" pitchFamily="18" charset="0"/>
                                  <a:ea typeface="Cambria Math" panose="02040503050406030204" pitchFamily="18" charset="0"/>
                                </a:rPr>
                              </m:ctrlPr>
                            </m:funcPr>
                            <m:fName>
                              <m:limLow>
                                <m:limLowPr>
                                  <m:ctrlPr>
                                    <a:rPr lang="en-US" i="1">
                                      <a:latin typeface="Cambria Math" panose="02040503050406030204" pitchFamily="18" charset="0"/>
                                      <a:ea typeface="Cambria Math" panose="02040503050406030204" pitchFamily="18" charset="0"/>
                                    </a:rPr>
                                  </m:ctrlPr>
                                </m:limLowPr>
                                <m:e>
                                  <m:r>
                                    <m:rPr>
                                      <m:sty m:val="p"/>
                                    </m:rPr>
                                    <a:rPr lang="en-US">
                                      <a:latin typeface="Cambria Math" panose="02040503050406030204" pitchFamily="18" charset="0"/>
                                      <a:ea typeface="Cambria Math" panose="02040503050406030204" pitchFamily="18" charset="0"/>
                                    </a:rPr>
                                    <m:t>min</m:t>
                                  </m:r>
                                </m:e>
                                <m:li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lim>
                              </m:limLow>
                            </m:fName>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𝛿</m:t>
                                      </m:r>
                                    </m:e>
                                    <m:sub>
                                      <m:r>
                                        <a:rPr lang="en-US" i="1">
                                          <a:latin typeface="Cambria Math" panose="02040503050406030204" pitchFamily="18" charset="0"/>
                                          <a:ea typeface="Cambria Math" panose="02040503050406030204" pitchFamily="18" charset="0"/>
                                        </a:rPr>
                                        <m:t>𝑖</m:t>
                                      </m:r>
                                    </m:sub>
                                  </m:sSub>
                                </m:e>
                              </m:d>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𝑀</m:t>
                                  </m:r>
                                </m:den>
                              </m:f>
                              <m:nary>
                                <m:naryPr>
                                  <m:chr m:val="∑"/>
                                  <m:supHide m:val="on"/>
                                  <m:ctrlPr>
                                    <a:rPr lang="en-US" i="1">
                                      <a:latin typeface="Cambria Math" panose="02040503050406030204" pitchFamily="18" charset="0"/>
                                      <a:ea typeface="Cambria Math" panose="02040503050406030204" pitchFamily="18" charset="0"/>
                                    </a:rPr>
                                  </m:ctrlPr>
                                </m:naryPr>
                                <m:sub>
                                  <m:r>
                                    <m:rPr>
                                      <m:brk m:alnAt="7"/>
                                    </m:rPr>
                                    <a:rPr lang="en-US" i="1">
                                      <a:latin typeface="Cambria Math" panose="02040503050406030204" pitchFamily="18" charset="0"/>
                                      <a:ea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e>
                                    <m:sub>
                                      <m:r>
                                        <a:rPr lang="en-US" i="1">
                                          <a:latin typeface="Cambria Math" panose="02040503050406030204" pitchFamily="18" charset="0"/>
                                        </a:rPr>
                                        <m:t>𝑎𝑑𝑣</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sub>
                                      </m:sSub>
                                      <m:r>
                                        <a:rPr lang="en-US" i="1">
                                          <a:latin typeface="Cambria Math" panose="02040503050406030204" pitchFamily="18" charset="0"/>
                                        </a:rPr>
                                        <m:t>,</m:t>
                                      </m:r>
                                      <m:r>
                                        <a:rPr lang="en-US" i="1">
                                          <a:latin typeface="Cambria Math" panose="02040503050406030204" pitchFamily="18" charset="0"/>
                                        </a:rPr>
                                        <m:t>𝐹</m:t>
                                      </m:r>
                                    </m:e>
                                  </m:d>
                                </m:e>
                              </m:nary>
                            </m:e>
                          </m:func>
                        </m:e>
                      </m:nary>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r="-954"/>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spTree>
    <p:extLst>
      <p:ext uri="{BB962C8B-B14F-4D97-AF65-F5344CB8AC3E}">
        <p14:creationId xmlns:p14="http://schemas.microsoft.com/office/powerpoint/2010/main" val="1731590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Robustness for the DNN models trained on MNIST and CIFAR-10 versus the distillation temperature </a:t>
                </a:r>
                <a14:m>
                  <m:oMath xmlns:m="http://schemas.openxmlformats.org/officeDocument/2006/math">
                    <m:r>
                      <a:rPr lang="en-US" i="1" dirty="0" smtClean="0">
                        <a:latin typeface="Cambria Math" panose="02040503050406030204" pitchFamily="18" charset="0"/>
                      </a:rPr>
                      <m:t>𝑇</m:t>
                    </m:r>
                  </m:oMath>
                </a14:m>
                <a:endParaRPr lang="en-US" dirty="0" smtClean="0"/>
              </a:p>
              <a:p>
                <a:pPr lvl="1"/>
                <a:r>
                  <a:rPr lang="en-US" dirty="0" smtClean="0"/>
                  <a:t>The robustness increases </a:t>
                </a:r>
                <a:r>
                  <a:rPr lang="en-US" dirty="0"/>
                  <a:t>with the temperature (up to some point)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Defensive Distillation</a:t>
            </a:r>
          </a:p>
          <a:p>
            <a:endParaRPr lang="en-US" dirty="0"/>
          </a:p>
        </p:txBody>
      </p:sp>
      <p:pic>
        <p:nvPicPr>
          <p:cNvPr id="5" name="Picture 4"/>
          <p:cNvPicPr>
            <a:picLocks noChangeAspect="1"/>
          </p:cNvPicPr>
          <p:nvPr/>
        </p:nvPicPr>
        <p:blipFill>
          <a:blip r:embed="rId3"/>
          <a:stretch>
            <a:fillRect/>
          </a:stretch>
        </p:blipFill>
        <p:spPr>
          <a:xfrm>
            <a:off x="2580928" y="3482661"/>
            <a:ext cx="5107177" cy="4206383"/>
          </a:xfrm>
          <a:prstGeom prst="rect">
            <a:avLst/>
          </a:prstGeom>
        </p:spPr>
      </p:pic>
    </p:spTree>
    <p:extLst>
      <p:ext uri="{BB962C8B-B14F-4D97-AF65-F5344CB8AC3E}">
        <p14:creationId xmlns:p14="http://schemas.microsoft.com/office/powerpoint/2010/main" val="576615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MagNet</a:t>
            </a:r>
            <a:r>
              <a:rPr lang="en-US" dirty="0" smtClean="0"/>
              <a:t> Defense</a:t>
            </a:r>
            <a:endParaRPr lang="en-US" dirty="0"/>
          </a:p>
        </p:txBody>
      </p:sp>
      <p:sp>
        <p:nvSpPr>
          <p:cNvPr id="3" name="Content Placeholder 2"/>
          <p:cNvSpPr>
            <a:spLocks noGrp="1"/>
          </p:cNvSpPr>
          <p:nvPr>
            <p:ph idx="1"/>
          </p:nvPr>
        </p:nvSpPr>
        <p:spPr/>
        <p:txBody>
          <a:bodyPr/>
          <a:lstStyle/>
          <a:p>
            <a:r>
              <a:rPr lang="en-US" b="1" i="1" dirty="0" err="1" smtClean="0">
                <a:solidFill>
                  <a:srgbClr val="0070C0"/>
                </a:solidFill>
              </a:rPr>
              <a:t>MagNet</a:t>
            </a:r>
            <a:r>
              <a:rPr lang="en-US" b="1" i="1" dirty="0" smtClean="0">
                <a:solidFill>
                  <a:srgbClr val="0070C0"/>
                </a:solidFill>
              </a:rPr>
              <a:t> defense</a:t>
            </a:r>
            <a:endParaRPr lang="en-US" b="1" i="1" dirty="0">
              <a:solidFill>
                <a:srgbClr val="0070C0"/>
              </a:solidFill>
            </a:endParaRPr>
          </a:p>
          <a:p>
            <a:pPr lvl="1"/>
            <a:r>
              <a:rPr lang="en-US" dirty="0" smtClean="0">
                <a:hlinkClick r:id="rId3"/>
              </a:rPr>
              <a:t>Meng </a:t>
            </a:r>
            <a:r>
              <a:rPr lang="en-US" dirty="0">
                <a:hlinkClick r:id="rId3"/>
              </a:rPr>
              <a:t>(</a:t>
            </a:r>
            <a:r>
              <a:rPr lang="en-US" dirty="0" smtClean="0">
                <a:hlinkClick r:id="rId3"/>
              </a:rPr>
              <a:t>2017) </a:t>
            </a:r>
            <a:r>
              <a:rPr lang="en-US" dirty="0" err="1">
                <a:hlinkClick r:id="rId3"/>
              </a:rPr>
              <a:t>MagNet</a:t>
            </a:r>
            <a:r>
              <a:rPr lang="en-US" dirty="0">
                <a:hlinkClick r:id="rId3"/>
              </a:rPr>
              <a:t>: a Two-Pronged Defense against Adversarial Examples</a:t>
            </a:r>
            <a:endParaRPr lang="en-US" dirty="0"/>
          </a:p>
          <a:p>
            <a:r>
              <a:rPr lang="en-US" dirty="0" smtClean="0"/>
              <a:t>Defense approach:</a:t>
            </a:r>
          </a:p>
          <a:p>
            <a:pPr lvl="1"/>
            <a:r>
              <a:rPr lang="en-US" dirty="0" smtClean="0"/>
              <a:t>Apply a </a:t>
            </a:r>
            <a:r>
              <a:rPr lang="en-US" dirty="0" smtClean="0">
                <a:solidFill>
                  <a:srgbClr val="FF0000"/>
                </a:solidFill>
              </a:rPr>
              <a:t>detector</a:t>
            </a:r>
            <a:r>
              <a:rPr lang="en-US" dirty="0" smtClean="0"/>
              <a:t> network to detect adversarial examples</a:t>
            </a:r>
          </a:p>
          <a:p>
            <a:pPr lvl="1"/>
            <a:r>
              <a:rPr lang="en-US" dirty="0" smtClean="0"/>
              <a:t>Follow by a </a:t>
            </a:r>
            <a:r>
              <a:rPr lang="en-US" dirty="0" smtClean="0">
                <a:solidFill>
                  <a:srgbClr val="FF0000"/>
                </a:solidFill>
              </a:rPr>
              <a:t>reformer</a:t>
            </a:r>
            <a:r>
              <a:rPr lang="en-US" dirty="0" smtClean="0"/>
              <a:t> network to clean adversarial perturbations</a:t>
            </a:r>
          </a:p>
          <a:p>
            <a:r>
              <a:rPr lang="en-US" dirty="0" smtClean="0"/>
              <a:t>Advantages:</a:t>
            </a:r>
          </a:p>
          <a:p>
            <a:pPr lvl="1"/>
            <a:r>
              <a:rPr lang="en-US" dirty="0" err="1" smtClean="0"/>
              <a:t>MagNet</a:t>
            </a:r>
            <a:r>
              <a:rPr lang="en-US" dirty="0" smtClean="0"/>
              <a:t> does not require knowledge of the attack approach for generating adversarial examples</a:t>
            </a:r>
          </a:p>
          <a:p>
            <a:pPr lvl="1"/>
            <a:r>
              <a:rPr lang="en-US" dirty="0" smtClean="0"/>
              <a:t>It does not modify the target classifier model</a:t>
            </a:r>
          </a:p>
          <a:p>
            <a:pPr lvl="1"/>
            <a:r>
              <a:rPr lang="en-US" dirty="0" smtClean="0"/>
              <a:t>Is effective for defending against different adversarial attack methods</a:t>
            </a:r>
          </a:p>
          <a:p>
            <a:pPr lvl="1"/>
            <a:endParaRPr lang="en-US" dirty="0"/>
          </a:p>
        </p:txBody>
      </p:sp>
      <p:sp>
        <p:nvSpPr>
          <p:cNvPr id="4" name="Content Placeholder 3"/>
          <p:cNvSpPr>
            <a:spLocks noGrp="1"/>
          </p:cNvSpPr>
          <p:nvPr>
            <p:ph idx="10"/>
          </p:nvPr>
        </p:nvSpPr>
        <p:spPr/>
        <p:txBody>
          <a:bodyPr/>
          <a:lstStyle/>
          <a:p>
            <a:r>
              <a:rPr lang="en-US" dirty="0" err="1" smtClean="0"/>
              <a:t>MagNet</a:t>
            </a:r>
            <a:endParaRPr lang="en-US" dirty="0"/>
          </a:p>
        </p:txBody>
      </p:sp>
    </p:spTree>
    <p:extLst>
      <p:ext uri="{BB962C8B-B14F-4D97-AF65-F5344CB8AC3E}">
        <p14:creationId xmlns:p14="http://schemas.microsoft.com/office/powerpoint/2010/main" val="193496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a:t>
            </a:r>
            <a:r>
              <a:rPr lang="en-US" dirty="0" smtClean="0"/>
              <a:t>Approach</a:t>
            </a:r>
            <a:endParaRPr lang="en-US" dirty="0"/>
          </a:p>
        </p:txBody>
      </p:sp>
      <p:sp>
        <p:nvSpPr>
          <p:cNvPr id="3" name="Content Placeholder 2"/>
          <p:cNvSpPr>
            <a:spLocks noGrp="1"/>
          </p:cNvSpPr>
          <p:nvPr>
            <p:ph idx="1"/>
          </p:nvPr>
        </p:nvSpPr>
        <p:spPr/>
        <p:txBody>
          <a:bodyPr/>
          <a:lstStyle/>
          <a:p>
            <a:r>
              <a:rPr lang="en-US" dirty="0" err="1"/>
              <a:t>MagNet</a:t>
            </a:r>
            <a:r>
              <a:rPr lang="en-US" dirty="0"/>
              <a:t> consists of 2 components:</a:t>
            </a:r>
          </a:p>
          <a:p>
            <a:pPr lvl="1"/>
            <a:r>
              <a:rPr lang="en-US" b="1" i="1" dirty="0" smtClean="0">
                <a:solidFill>
                  <a:srgbClr val="0070C0"/>
                </a:solidFill>
              </a:rPr>
              <a:t>Detector</a:t>
            </a:r>
            <a:r>
              <a:rPr lang="en-US" dirty="0" smtClean="0"/>
              <a:t> </a:t>
            </a:r>
            <a:r>
              <a:rPr lang="en-US" dirty="0"/>
              <a:t>– an autoencoder model that rejects adversarial </a:t>
            </a:r>
            <a:r>
              <a:rPr lang="en-US" dirty="0" smtClean="0"/>
              <a:t>examples</a:t>
            </a:r>
          </a:p>
          <a:p>
            <a:pPr lvl="2"/>
            <a:r>
              <a:rPr lang="en-US" dirty="0" smtClean="0"/>
              <a:t>If the input </a:t>
            </a:r>
            <a:r>
              <a:rPr lang="en-US" b="1" i="1" dirty="0">
                <a:latin typeface="Arial" panose="020B0604020202020204" pitchFamily="34" charset="0"/>
                <a:cs typeface="Arial" panose="020B0604020202020204" pitchFamily="34" charset="0"/>
              </a:rPr>
              <a:t>x </a:t>
            </a:r>
            <a:r>
              <a:rPr lang="en-US" dirty="0" smtClean="0"/>
              <a:t>is far from the distribution of clean samples, reject it and refuse to send it to the Target Classifier</a:t>
            </a:r>
          </a:p>
          <a:p>
            <a:pPr lvl="2"/>
            <a:r>
              <a:rPr lang="en-US" dirty="0" smtClean="0"/>
              <a:t>I.e., this autoencoder removes adversarial samples with large perturbations</a:t>
            </a:r>
            <a:endParaRPr lang="en-US" dirty="0"/>
          </a:p>
          <a:p>
            <a:pPr lvl="1"/>
            <a:r>
              <a:rPr lang="en-US" b="1" i="1" dirty="0" smtClean="0">
                <a:solidFill>
                  <a:srgbClr val="0070C0"/>
                </a:solidFill>
              </a:rPr>
              <a:t>Reformer</a:t>
            </a:r>
            <a:r>
              <a:rPr lang="en-US" dirty="0" smtClean="0"/>
              <a:t> </a:t>
            </a:r>
            <a:r>
              <a:rPr lang="en-US" dirty="0"/>
              <a:t>– </a:t>
            </a:r>
            <a:r>
              <a:rPr lang="en-US" dirty="0" smtClean="0"/>
              <a:t>an autoencoder model that </a:t>
            </a:r>
            <a:r>
              <a:rPr lang="en-US" dirty="0"/>
              <a:t>cleans </a:t>
            </a:r>
            <a:r>
              <a:rPr lang="en-US" dirty="0" smtClean="0"/>
              <a:t>adversarially-perturbed </a:t>
            </a:r>
            <a:r>
              <a:rPr lang="en-US" dirty="0"/>
              <a:t>examples</a:t>
            </a:r>
          </a:p>
          <a:p>
            <a:pPr lvl="2"/>
            <a:r>
              <a:rPr lang="en-US" dirty="0"/>
              <a:t>Given an example </a:t>
            </a:r>
            <a:r>
              <a:rPr lang="en-US" b="1" i="1" dirty="0">
                <a:latin typeface="Arial" panose="020B0604020202020204" pitchFamily="34" charset="0"/>
                <a:cs typeface="Arial" panose="020B0604020202020204" pitchFamily="34" charset="0"/>
              </a:rPr>
              <a:t>x</a:t>
            </a:r>
            <a:r>
              <a:rPr lang="en-US" dirty="0"/>
              <a:t>, reform it to find a corresponding </a:t>
            </a:r>
            <a:r>
              <a:rPr lang="en-US" dirty="0" smtClean="0"/>
              <a:t>example </a:t>
            </a:r>
            <a:r>
              <a:rPr lang="en-US" b="1" i="1" dirty="0">
                <a:latin typeface="Arial" panose="020B0604020202020204" pitchFamily="34" charset="0"/>
                <a:cs typeface="Arial" panose="020B0604020202020204" pitchFamily="34" charset="0"/>
              </a:rPr>
              <a:t>x’</a:t>
            </a:r>
            <a:r>
              <a:rPr lang="en-US" dirty="0"/>
              <a:t> that </a:t>
            </a:r>
            <a:r>
              <a:rPr lang="en-US" dirty="0" smtClean="0"/>
              <a:t>is purified from adversarial perturbations</a:t>
            </a:r>
            <a:endParaRPr lang="en-US" b="1" i="1" dirty="0">
              <a:latin typeface="Arial" panose="020B0604020202020204" pitchFamily="34" charset="0"/>
              <a:cs typeface="Arial" panose="020B0604020202020204" pitchFamily="34" charset="0"/>
            </a:endParaRPr>
          </a:p>
          <a:p>
            <a:r>
              <a:rPr lang="en-US" dirty="0"/>
              <a:t>The output of the reformer is fed to the </a:t>
            </a:r>
            <a:r>
              <a:rPr lang="en-US" b="1" i="1" dirty="0">
                <a:solidFill>
                  <a:srgbClr val="0070C0"/>
                </a:solidFill>
              </a:rPr>
              <a:t>Target </a:t>
            </a:r>
            <a:r>
              <a:rPr lang="en-US" b="1" i="1" dirty="0" smtClean="0">
                <a:solidFill>
                  <a:srgbClr val="0070C0"/>
                </a:solidFill>
              </a:rPr>
              <a:t>Classifier</a:t>
            </a:r>
          </a:p>
          <a:p>
            <a:pPr lvl="2"/>
            <a:r>
              <a:rPr lang="en-US" dirty="0" smtClean="0"/>
              <a:t>The </a:t>
            </a:r>
            <a:r>
              <a:rPr lang="en-US" dirty="0"/>
              <a:t>goal is to </a:t>
            </a:r>
            <a:r>
              <a:rPr lang="en-US" dirty="0" smtClean="0"/>
              <a:t>label </a:t>
            </a:r>
            <a:r>
              <a:rPr lang="en-US" b="1" i="1" dirty="0">
                <a:latin typeface="Arial" panose="020B0604020202020204" pitchFamily="34" charset="0"/>
                <a:cs typeface="Arial" panose="020B0604020202020204" pitchFamily="34" charset="0"/>
              </a:rPr>
              <a:t>x’ </a:t>
            </a:r>
            <a:r>
              <a:rPr lang="en-US" dirty="0" smtClean="0"/>
              <a:t>with </a:t>
            </a:r>
            <a:r>
              <a:rPr lang="en-US" dirty="0"/>
              <a:t>the true class </a:t>
            </a:r>
            <a:r>
              <a:rPr lang="en-US" b="1" i="1" dirty="0" smtClean="0">
                <a:latin typeface="Arial" panose="020B0604020202020204" pitchFamily="34" charset="0"/>
                <a:cs typeface="Arial" panose="020B0604020202020204" pitchFamily="34" charset="0"/>
              </a:rPr>
              <a:t>y</a:t>
            </a:r>
            <a:endParaRPr lang="en-US" b="1" i="1" dirty="0">
              <a:solidFill>
                <a:srgbClr val="0070C0"/>
              </a:solidFill>
            </a:endParaRPr>
          </a:p>
          <a:p>
            <a:endParaRPr lang="en-US" dirty="0"/>
          </a:p>
        </p:txBody>
      </p:sp>
      <p:sp>
        <p:nvSpPr>
          <p:cNvPr id="4" name="Content Placeholder 3"/>
          <p:cNvSpPr>
            <a:spLocks noGrp="1"/>
          </p:cNvSpPr>
          <p:nvPr>
            <p:ph idx="10"/>
          </p:nvPr>
        </p:nvSpPr>
        <p:spPr/>
        <p:txBody>
          <a:bodyPr/>
          <a:lstStyle/>
          <a:p>
            <a:r>
              <a:rPr lang="en-US" dirty="0" err="1"/>
              <a:t>MagNet</a:t>
            </a:r>
            <a:endParaRPr lang="en-US" dirty="0"/>
          </a:p>
          <a:p>
            <a:endParaRPr lang="en-US" dirty="0"/>
          </a:p>
        </p:txBody>
      </p:sp>
      <p:pic>
        <p:nvPicPr>
          <p:cNvPr id="5" name="Picture 4"/>
          <p:cNvPicPr>
            <a:picLocks noChangeAspect="1"/>
          </p:cNvPicPr>
          <p:nvPr/>
        </p:nvPicPr>
        <p:blipFill>
          <a:blip r:embed="rId2"/>
          <a:stretch>
            <a:fillRect/>
          </a:stretch>
        </p:blipFill>
        <p:spPr>
          <a:xfrm>
            <a:off x="2004864" y="5257021"/>
            <a:ext cx="5824678" cy="2373595"/>
          </a:xfrm>
          <a:prstGeom prst="rect">
            <a:avLst/>
          </a:prstGeom>
        </p:spPr>
      </p:pic>
    </p:spTree>
    <p:extLst>
      <p:ext uri="{BB962C8B-B14F-4D97-AF65-F5344CB8AC3E}">
        <p14:creationId xmlns:p14="http://schemas.microsoft.com/office/powerpoint/2010/main" val="3424905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Auxiliary Detection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hlinkClick r:id="rId3"/>
                  </a:rPr>
                  <a:t>Grosse (2017) On the (Statistical) Detection of Adversarial Examples</a:t>
                </a:r>
                <a:endParaRPr lang="en-US" dirty="0"/>
              </a:p>
              <a:p>
                <a:r>
                  <a:rPr lang="en-US" dirty="0"/>
                  <a:t>Trains an auxiliary detection model with </a:t>
                </a:r>
                <a14:m>
                  <m:oMath xmlns:m="http://schemas.openxmlformats.org/officeDocument/2006/math">
                    <m:r>
                      <a:rPr lang="en-US" i="1" dirty="0" smtClean="0">
                        <a:solidFill>
                          <a:srgbClr val="FF0000"/>
                        </a:solidFill>
                        <a:latin typeface="Cambria Math" panose="02040503050406030204" pitchFamily="18" charset="0"/>
                      </a:rPr>
                      <m:t>𝑘</m:t>
                    </m:r>
                    <m:r>
                      <a:rPr lang="en-US" i="1" dirty="0" smtClean="0">
                        <a:solidFill>
                          <a:srgbClr val="FF0000"/>
                        </a:solidFill>
                        <a:latin typeface="Cambria Math" panose="02040503050406030204" pitchFamily="18" charset="0"/>
                      </a:rPr>
                      <m:t>+1</m:t>
                    </m:r>
                  </m:oMath>
                </a14:m>
                <a:r>
                  <a:rPr lang="en-US" dirty="0">
                    <a:solidFill>
                      <a:srgbClr val="FF0000"/>
                    </a:solidFill>
                  </a:rPr>
                  <a:t> labels</a:t>
                </a:r>
                <a:endParaRPr lang="en-US" dirty="0"/>
              </a:p>
              <a:p>
                <a:pPr lvl="1"/>
                <a:r>
                  <a:rPr lang="en-US" dirty="0"/>
                  <a:t>Clean examples are classified into </a:t>
                </a:r>
                <a:r>
                  <a:rPr lang="en-US" i="1" dirty="0"/>
                  <a:t>k</a:t>
                </a:r>
                <a:r>
                  <a:rPr lang="en-US" dirty="0"/>
                  <a:t> classes, and the additional class label is assigned to all adversarial examples</a:t>
                </a:r>
              </a:p>
              <a:p>
                <a:pPr lvl="1"/>
                <a:r>
                  <a:rPr lang="en-US" dirty="0"/>
                  <a:t>I.e., the network will label all adversarial examples as a separate class (referred to as an </a:t>
                </a:r>
                <a:r>
                  <a:rPr lang="en-US" dirty="0">
                    <a:solidFill>
                      <a:srgbClr val="FF0000"/>
                    </a:solidFill>
                  </a:rPr>
                  <a:t>outlier</a:t>
                </a:r>
                <a:r>
                  <a:rPr lang="en-US" dirty="0"/>
                  <a:t> class)</a:t>
                </a:r>
              </a:p>
              <a:p>
                <a:r>
                  <a:rPr lang="en-US" dirty="0"/>
                  <a:t>The model performed well against adversarial examples created by JSMA (77 to 99% detection rate – column D), but was not effective for FGSM (9% detection rate)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4"/>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Adversarial Examples Detection – Auxiliary Detection Model</a:t>
            </a:r>
          </a:p>
        </p:txBody>
      </p:sp>
      <p:pic>
        <p:nvPicPr>
          <p:cNvPr id="5" name="Picture 4"/>
          <p:cNvPicPr>
            <a:picLocks noChangeAspect="1"/>
          </p:cNvPicPr>
          <p:nvPr/>
        </p:nvPicPr>
        <p:blipFill>
          <a:blip r:embed="rId5"/>
          <a:stretch>
            <a:fillRect/>
          </a:stretch>
        </p:blipFill>
        <p:spPr>
          <a:xfrm>
            <a:off x="1932856" y="4772014"/>
            <a:ext cx="5549652" cy="2686456"/>
          </a:xfrm>
          <a:prstGeom prst="rect">
            <a:avLst/>
          </a:prstGeom>
        </p:spPr>
      </p:pic>
      <p:sp>
        <p:nvSpPr>
          <p:cNvPr id="6" name="Rounded Rectangle 5"/>
          <p:cNvSpPr/>
          <p:nvPr/>
        </p:nvSpPr>
        <p:spPr>
          <a:xfrm>
            <a:off x="5605264" y="5398368"/>
            <a:ext cx="864096"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40968" y="5398368"/>
            <a:ext cx="864096" cy="19442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5209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MagNet</a:t>
            </a:r>
            <a:r>
              <a:rPr lang="en-US" dirty="0" smtClean="0"/>
              <a:t> Detector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a:t>
                </a:r>
                <a:r>
                  <a:rPr lang="en-US" b="1" i="1" dirty="0" smtClean="0">
                    <a:solidFill>
                      <a:srgbClr val="0070C0"/>
                    </a:solidFill>
                  </a:rPr>
                  <a:t>detector</a:t>
                </a:r>
                <a:r>
                  <a:rPr lang="en-US" dirty="0" smtClean="0"/>
                  <a:t> in </a:t>
                </a:r>
                <a:r>
                  <a:rPr lang="en-US" dirty="0" err="1" smtClean="0"/>
                  <a:t>MagNet</a:t>
                </a:r>
                <a:r>
                  <a:rPr lang="en-US" dirty="0" smtClean="0"/>
                  <a:t> is an autoencoder NN</a:t>
                </a:r>
              </a:p>
              <a:p>
                <a:pPr lvl="1"/>
                <a:r>
                  <a:rPr lang="en-US" dirty="0" smtClean="0"/>
                  <a:t>It is trained </a:t>
                </a:r>
                <a:r>
                  <a:rPr lang="en-US" dirty="0" smtClean="0">
                    <a:solidFill>
                      <a:srgbClr val="FF0000"/>
                    </a:solidFill>
                  </a:rPr>
                  <a:t>only on clean examples</a:t>
                </a:r>
              </a:p>
              <a:p>
                <a:pPr lvl="1"/>
                <a:r>
                  <a:rPr lang="en-US" dirty="0" smtClean="0"/>
                  <a:t>At test time, inputs that have a large reconstruction error are rejected as adversarial</a:t>
                </a:r>
              </a:p>
              <a:p>
                <a:pPr lvl="1"/>
                <a:r>
                  <a:rPr lang="en-US" dirty="0" smtClean="0"/>
                  <a:t>This is similar to the approaches for </a:t>
                </a:r>
                <a:r>
                  <a:rPr lang="en-US" dirty="0" smtClean="0">
                    <a:solidFill>
                      <a:srgbClr val="FF0000"/>
                    </a:solidFill>
                  </a:rPr>
                  <a:t>anomaly detection </a:t>
                </a:r>
                <a:r>
                  <a:rPr lang="en-US" dirty="0" smtClean="0"/>
                  <a:t>using </a:t>
                </a:r>
                <a:r>
                  <a:rPr lang="en-US" dirty="0" err="1" smtClean="0"/>
                  <a:t>autoencoders</a:t>
                </a:r>
                <a:r>
                  <a:rPr lang="en-US" dirty="0" smtClean="0"/>
                  <a:t> </a:t>
                </a:r>
              </a:p>
              <a:p>
                <a:r>
                  <a:rPr lang="en-US" dirty="0" smtClean="0"/>
                  <a:t>An autoencoder (AE) with an encoder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oMath>
                </a14:m>
                <a:r>
                  <a:rPr lang="en-US" dirty="0" smtClean="0"/>
                  <a:t> and decoder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i="0" dirty="0" smtClean="0">
                        <a:latin typeface="Cambria Math" panose="02040503050406030204" pitchFamily="18" charset="0"/>
                      </a:rPr>
                      <m:t>𝐳</m:t>
                    </m:r>
                    <m:r>
                      <a:rPr lang="en-US" b="1" dirty="0">
                        <a:latin typeface="Cambria Math" panose="02040503050406030204" pitchFamily="18" charset="0"/>
                      </a:rPr>
                      <m:t>)</m:t>
                    </m:r>
                  </m:oMath>
                </a14:m>
                <a:r>
                  <a:rPr lang="en-US" dirty="0" smtClean="0"/>
                  <a:t> network, is given with the function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dec</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oMath>
                </a14:m>
                <a:endParaRPr lang="en-US" dirty="0" smtClean="0"/>
              </a:p>
              <a:p>
                <a:pPr lvl="1"/>
                <a:r>
                  <a:rPr lang="en-US" dirty="0" smtClean="0"/>
                  <a:t>AE is trained to minimize a loss function on the train dataset,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m:rPr>
                            <m:sty m:val="p"/>
                          </m:rPr>
                          <a:rPr lang="en-US" dirty="0">
                            <a:latin typeface="Cambria Math" panose="02040503050406030204" pitchFamily="18" charset="0"/>
                          </a:rPr>
                          <m:t>AE</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oMath>
                </a14:m>
                <a:endParaRPr lang="en-US" dirty="0" smtClean="0"/>
              </a:p>
              <a:p>
                <a:pPr lvl="1"/>
                <a:r>
                  <a:rPr lang="en-US" dirty="0" smtClean="0"/>
                  <a:t>The loss is commonly the average </a:t>
                </a:r>
                <a:r>
                  <a:rPr lang="en-US" dirty="0" err="1" smtClean="0">
                    <a:solidFill>
                      <a:srgbClr val="FF0000"/>
                    </a:solidFill>
                  </a:rPr>
                  <a:t>mse</a:t>
                </a:r>
                <a:r>
                  <a:rPr lang="en-US" dirty="0" smtClean="0">
                    <a:solidFill>
                      <a:srgbClr val="FF0000"/>
                    </a:solidFill>
                  </a:rPr>
                  <a:t> difference </a:t>
                </a:r>
                <a:r>
                  <a:rPr lang="en-US" dirty="0" smtClean="0"/>
                  <a:t>(i.e., </a:t>
                </a:r>
                <a:r>
                  <a:rPr lang="en-US" dirty="0" smtClean="0">
                    <a:solidFill>
                      <a:srgbClr val="FF0000"/>
                    </a:solidFill>
                  </a:rPr>
                  <a:t>reconstruction error</a:t>
                </a:r>
                <a:r>
                  <a:rPr lang="en-US" dirty="0" smtClean="0"/>
                  <a:t>)</a:t>
                </a:r>
                <a:r>
                  <a:rPr lang="en-US" dirty="0" smtClean="0">
                    <a:solidFill>
                      <a:srgbClr val="FF0000"/>
                    </a:solidFill>
                  </a:rPr>
                  <a:t> </a:t>
                </a:r>
                <a:r>
                  <a:rPr lang="en-US" dirty="0" smtClean="0"/>
                  <a:t>between all inputs </a:t>
                </a:r>
                <a14:m>
                  <m:oMath xmlns:m="http://schemas.openxmlformats.org/officeDocument/2006/math">
                    <m:r>
                      <a:rPr lang="en-US" b="1" dirty="0">
                        <a:latin typeface="Cambria Math" panose="02040503050406030204" pitchFamily="18" charset="0"/>
                      </a:rPr>
                      <m:t>𝐱</m:t>
                    </m:r>
                    <m:r>
                      <a:rPr lang="en-US" b="1"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oMath>
                </a14:m>
                <a:r>
                  <a:rPr lang="en-US" dirty="0" smtClean="0"/>
                  <a:t> and their predicted reconstructions </a:t>
                </a:r>
                <a14:m>
                  <m:oMath xmlns:m="http://schemas.openxmlformats.org/officeDocument/2006/math">
                    <m:sSub>
                      <m:sSubPr>
                        <m:ctrlPr>
                          <a:rPr lang="en-US"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r>
                          <a:rPr lang="en-US" b="0" i="1" dirty="0" smtClean="0">
                            <a:latin typeface="Cambria Math" panose="02040503050406030204" pitchFamily="18" charset="0"/>
                          </a:rPr>
                          <m:t>=</m:t>
                        </m:r>
                        <m:r>
                          <a:rPr lang="en-US" i="1" dirty="0">
                            <a:latin typeface="Cambria Math" panose="02040503050406030204" pitchFamily="18" charset="0"/>
                          </a:rPr>
                          <m:t>𝑓</m:t>
                        </m:r>
                      </m:e>
                      <m:sub>
                        <m:r>
                          <m:rPr>
                            <m:sty m:val="p"/>
                          </m:rPr>
                          <a:rPr lang="en-US" dirty="0">
                            <a:latin typeface="Cambria Math" panose="02040503050406030204" pitchFamily="18" charset="0"/>
                          </a:rPr>
                          <m:t>dec</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oMath>
                </a14:m>
                <a:endParaRPr lang="en-US" dirty="0" smtClean="0"/>
              </a:p>
              <a:p>
                <a:pPr lvl="1"/>
                <a:r>
                  <a:rPr lang="en-US" dirty="0" smtClean="0"/>
                  <a:t>I.e.,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m:rPr>
                            <m:sty m:val="p"/>
                          </m:rPr>
                          <a:rPr lang="en-US" dirty="0">
                            <a:latin typeface="Cambria Math" panose="02040503050406030204" pitchFamily="18" charset="0"/>
                          </a:rPr>
                          <m:t>AE</m:t>
                        </m:r>
                      </m:sub>
                    </m:sSub>
                    <m:d>
                      <m:dPr>
                        <m:ctrlPr>
                          <a:rPr lang="en-US"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r>
                      <a:rPr lang="en-US" i="1" dirty="0">
                        <a:latin typeface="Cambria Math" panose="02040503050406030204" pitchFamily="18" charset="0"/>
                      </a:rPr>
                      <m:t>=</m:t>
                    </m:r>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d>
                          <m:dPr>
                            <m:begChr m:val="|"/>
                            <m:endChr m:val="|"/>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𝕏</m:t>
                                </m:r>
                              </m:e>
                              <m:sub>
                                <m:r>
                                  <m:rPr>
                                    <m:sty m:val="p"/>
                                  </m:rPr>
                                  <a:rPr lang="en-US" b="0" i="0" dirty="0" smtClean="0">
                                    <a:latin typeface="Cambria Math" panose="02040503050406030204" pitchFamily="18" charset="0"/>
                                  </a:rPr>
                                  <m:t>train</m:t>
                                </m:r>
                              </m:sub>
                            </m:sSub>
                          </m:e>
                        </m:d>
                      </m:den>
                    </m:f>
                    <m:nary>
                      <m:naryPr>
                        <m:chr m:val="∑"/>
                        <m:limLoc m:val="subSup"/>
                        <m:supHide m:val="on"/>
                        <m:ctrlPr>
                          <a:rPr lang="en-US" i="1" dirty="0" smtClean="0">
                            <a:latin typeface="Cambria Math" panose="02040503050406030204" pitchFamily="18" charset="0"/>
                          </a:rPr>
                        </m:ctrlPr>
                      </m:naryPr>
                      <m:sub>
                        <m:r>
                          <a:rPr lang="en-US" b="1" dirty="0">
                            <a:latin typeface="Cambria Math" panose="02040503050406030204" pitchFamily="18" charset="0"/>
                          </a:rPr>
                          <m:t>𝐱</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smtClean="0">
                                <a:latin typeface="Cambria Math" panose="02040503050406030204" pitchFamily="18" charset="0"/>
                              </a:rPr>
                            </m:ctrlPr>
                          </m:sSubPr>
                          <m:e>
                            <m:d>
                              <m:dPr>
                                <m:begChr m:val="‖"/>
                                <m:endChr m:val="‖"/>
                                <m:ctrlPr>
                                  <a:rPr lang="en-US" i="1" dirty="0" smtClean="0">
                                    <a:latin typeface="Cambria Math" panose="02040503050406030204" pitchFamily="18" charset="0"/>
                                  </a:rPr>
                                </m:ctrlPr>
                              </m:dPr>
                              <m:e>
                                <m:r>
                                  <a:rPr lang="en-US" b="1" dirty="0">
                                    <a:latin typeface="Cambria Math" panose="02040503050406030204" pitchFamily="18" charset="0"/>
                                  </a:rPr>
                                  <m:t>𝐱</m:t>
                                </m:r>
                                <m:r>
                                  <a:rPr lang="en-US" b="0" i="1" dirty="0" smtClean="0">
                                    <a:latin typeface="Cambria Math" panose="02040503050406030204" pitchFamily="18" charset="0"/>
                                  </a:rPr>
                                  <m:t>−</m:t>
                                </m:r>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e>
                            </m:d>
                          </m:e>
                          <m:sub>
                            <m:r>
                              <a:rPr lang="en-US" b="0" i="1" dirty="0" smtClean="0">
                                <a:latin typeface="Cambria Math" panose="02040503050406030204" pitchFamily="18" charset="0"/>
                              </a:rPr>
                              <m:t>2</m:t>
                            </m:r>
                          </m:sub>
                        </m:sSub>
                      </m:e>
                    </m:nary>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err="1"/>
              <a:t>MagNet</a:t>
            </a:r>
            <a:endParaRPr lang="en-US" dirty="0"/>
          </a:p>
          <a:p>
            <a:endParaRPr lang="en-US" dirty="0"/>
          </a:p>
        </p:txBody>
      </p:sp>
      <p:pic>
        <p:nvPicPr>
          <p:cNvPr id="5" name="Picture 2" descr="Autoencoders in Practice: Dimensionality Reduction and Image Denoising | by  Ruben Winastwan | Towards Data Sci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280" y="5297107"/>
            <a:ext cx="3401865" cy="2391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60679" y="6118448"/>
            <a:ext cx="5116719" cy="720080"/>
          </a:xfrm>
          <a:prstGeom prst="rect">
            <a:avLst/>
          </a:prstGeom>
        </p:spPr>
      </p:pic>
    </p:spTree>
    <p:extLst>
      <p:ext uri="{BB962C8B-B14F-4D97-AF65-F5344CB8AC3E}">
        <p14:creationId xmlns:p14="http://schemas.microsoft.com/office/powerpoint/2010/main" val="14212660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Detector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spcAft>
                    <a:spcPts val="1200"/>
                  </a:spcAft>
                </a:pPr>
                <a:r>
                  <a:rPr lang="en-US" dirty="0" smtClean="0"/>
                  <a:t>The </a:t>
                </a:r>
                <a:r>
                  <a:rPr lang="en-US" b="1" i="1" dirty="0" smtClean="0">
                    <a:solidFill>
                      <a:srgbClr val="0070C0"/>
                    </a:solidFill>
                  </a:rPr>
                  <a:t>reconstruction error </a:t>
                </a:r>
                <a:r>
                  <a:rPr lang="en-US" dirty="0" smtClean="0"/>
                  <a:t>for an input sample is</a:t>
                </a:r>
              </a:p>
              <a:p>
                <a:pPr marL="404812" lvl="1"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𝐸</m:t>
                      </m:r>
                      <m:d>
                        <m:dPr>
                          <m:ctrlPr>
                            <a:rPr lang="en-US" i="1" dirty="0">
                              <a:latin typeface="Cambria Math" panose="02040503050406030204" pitchFamily="18" charset="0"/>
                            </a:rPr>
                          </m:ctrlPr>
                        </m:dPr>
                        <m:e>
                          <m:r>
                            <a:rPr lang="en-US" b="1" dirty="0">
                              <a:latin typeface="Cambria Math" panose="02040503050406030204" pitchFamily="18" charset="0"/>
                            </a:rPr>
                            <m:t>𝐱</m:t>
                          </m:r>
                        </m:e>
                      </m:d>
                      <m:r>
                        <a:rPr lang="en-US" i="1" dirty="0">
                          <a:latin typeface="Cambria Math" panose="02040503050406030204" pitchFamily="18" charset="0"/>
                        </a:rPr>
                        <m:t>=</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i="1" dirty="0">
                                  <a:latin typeface="Cambria Math" panose="02040503050406030204" pitchFamily="18" charset="0"/>
                                </a:rPr>
                                <m:t>−</m:t>
                              </m:r>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e>
                          </m:d>
                        </m:e>
                        <m:sub>
                          <m:r>
                            <a:rPr lang="en-US" i="1" dirty="0">
                              <a:latin typeface="Cambria Math" panose="02040503050406030204" pitchFamily="18" charset="0"/>
                            </a:rPr>
                            <m:t>2</m:t>
                          </m:r>
                        </m:sub>
                      </m:sSub>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r>
                                <a:rPr lang="en-US" b="1" dirty="0">
                                  <a:latin typeface="Cambria Math" panose="02040503050406030204" pitchFamily="18" charset="0"/>
                                </a:rPr>
                                <m:t>𝐱</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dec</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e>
                          </m:d>
                        </m:e>
                        <m:sub>
                          <m:r>
                            <a:rPr lang="en-US" i="1" dirty="0">
                              <a:latin typeface="Cambria Math" panose="02040503050406030204" pitchFamily="18" charset="0"/>
                            </a:rPr>
                            <m:t>2</m:t>
                          </m:r>
                        </m:sub>
                      </m:sSub>
                    </m:oMath>
                  </m:oMathPara>
                </a14:m>
                <a:endParaRPr lang="en-US" dirty="0" smtClean="0"/>
              </a:p>
              <a:p>
                <a:r>
                  <a:rPr lang="en-US" dirty="0" smtClean="0"/>
                  <a:t>Since the model is trained only on clean samples, the reconstruction error for unseen clean samples will be small</a:t>
                </a:r>
              </a:p>
              <a:p>
                <a:r>
                  <a:rPr lang="en-US" dirty="0" smtClean="0"/>
                  <a:t>At test time:</a:t>
                </a:r>
              </a:p>
              <a:p>
                <a:pPr lvl="1"/>
                <a:r>
                  <a:rPr lang="en-US" dirty="0" smtClean="0"/>
                  <a:t>If </a:t>
                </a:r>
                <a14:m>
                  <m:oMath xmlns:m="http://schemas.openxmlformats.org/officeDocument/2006/math">
                    <m:r>
                      <a:rPr lang="en-US" i="1" dirty="0">
                        <a:latin typeface="Cambria Math" panose="02040503050406030204" pitchFamily="18" charset="0"/>
                      </a:rPr>
                      <m:t>𝐸</m:t>
                    </m:r>
                    <m:d>
                      <m:dPr>
                        <m:ctrlPr>
                          <a:rPr lang="en-US" i="1" dirty="0">
                            <a:latin typeface="Cambria Math" panose="02040503050406030204" pitchFamily="18" charset="0"/>
                          </a:rPr>
                        </m:ctrlPr>
                      </m:dPr>
                      <m:e>
                        <m:r>
                          <a:rPr lang="en-US" b="1" dirty="0">
                            <a:latin typeface="Cambria Math" panose="02040503050406030204" pitchFamily="18" charset="0"/>
                          </a:rPr>
                          <m:t>𝐱</m:t>
                        </m:r>
                      </m:e>
                    </m:d>
                    <m:r>
                      <a:rPr lang="en-US" b="1" i="1" dirty="0" smtClean="0">
                        <a:latin typeface="Cambria Math" panose="02040503050406030204" pitchFamily="18" charset="0"/>
                      </a:rPr>
                      <m:t>&lt;</m:t>
                    </m:r>
                    <m:r>
                      <m:rPr>
                        <m:sty m:val="p"/>
                      </m:rPr>
                      <a:rPr lang="en-US" b="0" i="0" dirty="0" smtClean="0">
                        <a:latin typeface="Cambria Math" panose="02040503050406030204" pitchFamily="18" charset="0"/>
                      </a:rPr>
                      <m:t>threshold</m:t>
                    </m:r>
                  </m:oMath>
                </a14:m>
                <a:r>
                  <a:rPr lang="en-US" dirty="0" smtClean="0"/>
                  <a:t>, the input </a:t>
                </a:r>
                <a14:m>
                  <m:oMath xmlns:m="http://schemas.openxmlformats.org/officeDocument/2006/math">
                    <m:r>
                      <a:rPr lang="en-US" b="1" dirty="0">
                        <a:latin typeface="Cambria Math" panose="02040503050406030204" pitchFamily="18" charset="0"/>
                      </a:rPr>
                      <m:t>𝐱</m:t>
                    </m:r>
                  </m:oMath>
                </a14:m>
                <a:r>
                  <a:rPr lang="en-US" dirty="0" smtClean="0"/>
                  <a:t> is labeled as a clean sample</a:t>
                </a:r>
              </a:p>
              <a:p>
                <a:pPr lvl="1"/>
                <a:r>
                  <a:rPr lang="en-US" dirty="0"/>
                  <a:t>If </a:t>
                </a:r>
                <a14:m>
                  <m:oMath xmlns:m="http://schemas.openxmlformats.org/officeDocument/2006/math">
                    <m:r>
                      <a:rPr lang="en-US" i="1" dirty="0">
                        <a:latin typeface="Cambria Math" panose="02040503050406030204" pitchFamily="18" charset="0"/>
                      </a:rPr>
                      <m:t>𝐸</m:t>
                    </m:r>
                    <m:d>
                      <m:dPr>
                        <m:ctrlPr>
                          <a:rPr lang="en-US" i="1" dirty="0">
                            <a:latin typeface="Cambria Math" panose="02040503050406030204" pitchFamily="18" charset="0"/>
                          </a:rPr>
                        </m:ctrlPr>
                      </m:dPr>
                      <m:e>
                        <m:r>
                          <a:rPr lang="en-US" b="1" dirty="0">
                            <a:latin typeface="Cambria Math" panose="02040503050406030204" pitchFamily="18" charset="0"/>
                          </a:rPr>
                          <m:t>𝐱</m:t>
                        </m:r>
                      </m:e>
                    </m:d>
                    <m:r>
                      <a:rPr lang="en-US" b="1" i="1" dirty="0" smtClean="0">
                        <a:latin typeface="Cambria Math" panose="02040503050406030204" pitchFamily="18" charset="0"/>
                        <a:ea typeface="Cambria Math" panose="02040503050406030204" pitchFamily="18" charset="0"/>
                      </a:rPr>
                      <m:t>≥</m:t>
                    </m:r>
                    <m:r>
                      <m:rPr>
                        <m:sty m:val="p"/>
                      </m:rPr>
                      <a:rPr lang="en-US" dirty="0">
                        <a:latin typeface="Cambria Math" panose="02040503050406030204" pitchFamily="18" charset="0"/>
                      </a:rPr>
                      <m:t>threshold</m:t>
                    </m:r>
                  </m:oMath>
                </a14:m>
                <a:r>
                  <a:rPr lang="en-US" dirty="0" smtClean="0"/>
                  <a:t>, the input </a:t>
                </a:r>
                <a14:m>
                  <m:oMath xmlns:m="http://schemas.openxmlformats.org/officeDocument/2006/math">
                    <m:r>
                      <a:rPr lang="en-US" b="1" dirty="0">
                        <a:latin typeface="Cambria Math" panose="02040503050406030204" pitchFamily="18" charset="0"/>
                      </a:rPr>
                      <m:t>𝐱</m:t>
                    </m:r>
                  </m:oMath>
                </a14:m>
                <a:r>
                  <a:rPr lang="en-US" dirty="0" smtClean="0"/>
                  <a:t> is </a:t>
                </a:r>
                <a:r>
                  <a:rPr lang="en-US" dirty="0"/>
                  <a:t>labeled as </a:t>
                </a:r>
                <a:r>
                  <a:rPr lang="en-US" dirty="0" smtClean="0"/>
                  <a:t>an adversarial sample</a:t>
                </a:r>
              </a:p>
              <a:p>
                <a:r>
                  <a:rPr lang="en-US" dirty="0" smtClean="0"/>
                  <a:t>This requires to select a threshold value</a:t>
                </a:r>
              </a:p>
              <a:p>
                <a:pPr lvl="1"/>
                <a:r>
                  <a:rPr lang="en-US" dirty="0" smtClean="0"/>
                  <a:t>If the threshold is too small, it will create false alarms (flags clean samples as adversarial, i.e., </a:t>
                </a:r>
                <a:r>
                  <a:rPr lang="en-US" dirty="0" smtClean="0">
                    <a:solidFill>
                      <a:srgbClr val="FF0000"/>
                    </a:solidFill>
                  </a:rPr>
                  <a:t>false negatives</a:t>
                </a:r>
                <a:r>
                  <a:rPr lang="en-US" dirty="0" smtClean="0"/>
                  <a:t>)</a:t>
                </a:r>
              </a:p>
              <a:p>
                <a:pPr lvl="1"/>
                <a:r>
                  <a:rPr lang="en-US" dirty="0" smtClean="0"/>
                  <a:t>If the threshold is too large, it will miss adversarial samples (flags them as clean samples, i.e., </a:t>
                </a:r>
                <a:r>
                  <a:rPr lang="en-US" dirty="0" smtClean="0">
                    <a:solidFill>
                      <a:srgbClr val="FF0000"/>
                    </a:solidFill>
                  </a:rPr>
                  <a:t>false positives</a:t>
                </a:r>
                <a:r>
                  <a:rPr lang="en-US" dirty="0" smtClean="0"/>
                  <a:t>)</a:t>
                </a:r>
              </a:p>
              <a:p>
                <a:r>
                  <a:rPr lang="en-US" dirty="0" smtClean="0"/>
                  <a:t>A validation set of clean inputs was used to select the threshold value</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err="1"/>
              <a:t>MagNet</a:t>
            </a:r>
            <a:endParaRPr lang="en-US" dirty="0"/>
          </a:p>
          <a:p>
            <a:endParaRPr lang="en-US" dirty="0"/>
          </a:p>
        </p:txBody>
      </p:sp>
    </p:spTree>
    <p:extLst>
      <p:ext uri="{BB962C8B-B14F-4D97-AF65-F5344CB8AC3E}">
        <p14:creationId xmlns:p14="http://schemas.microsoft.com/office/powerpoint/2010/main" val="626579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Detector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5539813"/>
              </a:xfrm>
            </p:spPr>
            <p:txBody>
              <a:bodyPr>
                <a:normAutofit/>
              </a:bodyPr>
              <a:lstStyle/>
              <a:p>
                <a:r>
                  <a:rPr lang="en-US" dirty="0" smtClean="0"/>
                  <a:t>To further improve the detector, the authors introduced an additional loss term</a:t>
                </a:r>
              </a:p>
              <a:p>
                <a:pPr lvl="1"/>
                <a:r>
                  <a:rPr lang="en-US" dirty="0" smtClean="0"/>
                  <a:t>The loss reduces the difference in the predictions </a:t>
                </a:r>
                <a:r>
                  <a:rPr lang="en-US" dirty="0"/>
                  <a:t>by the </a:t>
                </a:r>
                <a:r>
                  <a:rPr lang="en-US" dirty="0">
                    <a:solidFill>
                      <a:srgbClr val="FF0000"/>
                    </a:solidFill>
                  </a:rPr>
                  <a:t>Target Classifier</a:t>
                </a:r>
                <a:r>
                  <a:rPr lang="en-US" dirty="0"/>
                  <a:t>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b="1" i="0" dirty="0">
                        <a:latin typeface="Cambria Math" panose="02040503050406030204" pitchFamily="18" charset="0"/>
                      </a:rPr>
                      <m:t>𝐱</m:t>
                    </m:r>
                    <m:r>
                      <a:rPr lang="en-US" i="1" dirty="0">
                        <a:latin typeface="Cambria Math" panose="02040503050406030204" pitchFamily="18" charset="0"/>
                      </a:rPr>
                      <m:t>)</m:t>
                    </m:r>
                  </m:oMath>
                </a14:m>
                <a:r>
                  <a:rPr lang="en-US" dirty="0" smtClean="0"/>
                  <a:t> on clean inputs </a:t>
                </a:r>
                <a14:m>
                  <m:oMath xmlns:m="http://schemas.openxmlformats.org/officeDocument/2006/math">
                    <m:r>
                      <a:rPr lang="en-US" b="1" dirty="0">
                        <a:latin typeface="Cambria Math" panose="02040503050406030204" pitchFamily="18" charset="0"/>
                      </a:rPr>
                      <m:t>𝐱</m:t>
                    </m:r>
                    <m:r>
                      <a:rPr lang="en-US" b="1" i="1" dirty="0">
                        <a:latin typeface="Cambria Math" panose="02040503050406030204" pitchFamily="18" charset="0"/>
                      </a:rPr>
                      <m:t> </m:t>
                    </m:r>
                  </m:oMath>
                </a14:m>
                <a:r>
                  <a:rPr lang="en-US" dirty="0" smtClean="0"/>
                  <a:t>and reconstructed inputs </a:t>
                </a:r>
                <a:r>
                  <a:rPr lang="en-US" dirty="0"/>
                  <a:t>by the autoencoder </a:t>
                </a:r>
                <a14:m>
                  <m:oMath xmlns:m="http://schemas.openxmlformats.org/officeDocument/2006/math">
                    <m:sSub>
                      <m:sSubPr>
                        <m:ctrlPr>
                          <a:rPr lang="en-US" i="1" dirty="0">
                            <a:latin typeface="Cambria Math" panose="02040503050406030204" pitchFamily="18" charset="0"/>
                          </a:rPr>
                        </m:ctrlPr>
                      </m:sSubPr>
                      <m:e>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r>
                          <a:rPr lang="en-US" i="1" dirty="0">
                            <a:latin typeface="Cambria Math" panose="02040503050406030204" pitchFamily="18" charset="0"/>
                          </a:rPr>
                          <m:t>=</m:t>
                        </m:r>
                        <m:r>
                          <a:rPr lang="en-US" i="1" dirty="0">
                            <a:latin typeface="Cambria Math" panose="02040503050406030204" pitchFamily="18" charset="0"/>
                          </a:rPr>
                          <m:t>𝑓</m:t>
                        </m:r>
                      </m:e>
                      <m:sub>
                        <m:r>
                          <m:rPr>
                            <m:sty m:val="p"/>
                          </m:rPr>
                          <a:rPr lang="en-US" dirty="0">
                            <a:latin typeface="Cambria Math" panose="02040503050406030204" pitchFamily="18" charset="0"/>
                          </a:rPr>
                          <m:t>dec</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𝑓</m:t>
                            </m:r>
                          </m:e>
                          <m:sub>
                            <m:r>
                              <m:rPr>
                                <m:sty m:val="p"/>
                              </m:rPr>
                              <a:rPr lang="en-US" dirty="0">
                                <a:latin typeface="Cambria Math" panose="02040503050406030204" pitchFamily="18" charset="0"/>
                              </a:rPr>
                              <m:t>enc</m:t>
                            </m:r>
                          </m:sub>
                        </m:sSub>
                        <m:r>
                          <a:rPr lang="en-US" i="1" dirty="0">
                            <a:latin typeface="Cambria Math" panose="02040503050406030204" pitchFamily="18" charset="0"/>
                          </a:rPr>
                          <m:t>(</m:t>
                        </m:r>
                        <m:r>
                          <a:rPr lang="en-US" b="1" dirty="0">
                            <a:latin typeface="Cambria Math" panose="02040503050406030204" pitchFamily="18" charset="0"/>
                          </a:rPr>
                          <m:t>𝐱</m:t>
                        </m:r>
                        <m:r>
                          <a:rPr lang="en-US" b="1" dirty="0">
                            <a:latin typeface="Cambria Math" panose="02040503050406030204" pitchFamily="18" charset="0"/>
                          </a:rPr>
                          <m:t>)</m:t>
                        </m:r>
                      </m:e>
                    </m:d>
                  </m:oMath>
                </a14:m>
                <a:endParaRPr lang="en-US" dirty="0" smtClean="0"/>
              </a:p>
              <a:p>
                <a:pPr lvl="2"/>
                <a:r>
                  <a:rPr lang="en-US" dirty="0"/>
                  <a:t>Let’s denote the outputs on clean images </a:t>
                </a:r>
                <a14:m>
                  <m:oMath xmlns:m="http://schemas.openxmlformats.org/officeDocument/2006/math">
                    <m:r>
                      <a:rPr lang="en-US" i="1" dirty="0">
                        <a:latin typeface="Cambria Math" panose="02040503050406030204" pitchFamily="18" charset="0"/>
                      </a:rPr>
                      <m:t>𝑃</m:t>
                    </m:r>
                    <m:r>
                      <a:rPr lang="en-US" dirty="0">
                        <a:latin typeface="Cambria Math" panose="02040503050406030204" pitchFamily="18" charset="0"/>
                      </a:rPr>
                      <m:t>=</m:t>
                    </m:r>
                    <m:r>
                      <a:rPr lang="en-US" i="1" dirty="0">
                        <a:latin typeface="Cambria Math" panose="02040503050406030204" pitchFamily="18" charset="0"/>
                      </a:rPr>
                      <m:t>𝐹</m:t>
                    </m:r>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r>
                  <a:rPr lang="en-US" dirty="0"/>
                  <a:t>, and the outputs on reconstructed images </a:t>
                </a:r>
                <a14:m>
                  <m:oMath xmlns:m="http://schemas.openxmlformats.org/officeDocument/2006/math">
                    <m:r>
                      <a:rPr lang="en-US" i="1" dirty="0">
                        <a:latin typeface="Cambria Math" panose="02040503050406030204" pitchFamily="18" charset="0"/>
                      </a:rPr>
                      <m:t>𝑄</m:t>
                    </m:r>
                    <m:r>
                      <a:rPr lang="en-US" dirty="0">
                        <a:latin typeface="Cambria Math" panose="02040503050406030204" pitchFamily="18" charset="0"/>
                      </a:rPr>
                      <m:t>=</m:t>
                    </m:r>
                    <m:r>
                      <a:rPr lang="en-US" i="1" dirty="0">
                        <a:latin typeface="Cambria Math" panose="02040503050406030204" pitchFamily="18" charset="0"/>
                      </a:rPr>
                      <m:t>𝐹</m:t>
                    </m:r>
                    <m:d>
                      <m:dPr>
                        <m:ctrlPr>
                          <a:rPr lang="en-US" i="1" dirty="0">
                            <a:latin typeface="Cambria Math" panose="02040503050406030204" pitchFamily="18" charset="0"/>
                          </a:rPr>
                        </m:ctrlPr>
                      </m:dPr>
                      <m:e>
                        <m:acc>
                          <m:accPr>
                            <m:chr m:val="̂"/>
                            <m:ctrlPr>
                              <a:rPr lang="en-US" b="1" i="1" dirty="0">
                                <a:latin typeface="Cambria Math" panose="02040503050406030204" pitchFamily="18" charset="0"/>
                              </a:rPr>
                            </m:ctrlPr>
                          </m:accPr>
                          <m:e>
                            <m:r>
                              <a:rPr lang="en-US" b="1" dirty="0">
                                <a:latin typeface="Cambria Math" panose="02040503050406030204" pitchFamily="18" charset="0"/>
                              </a:rPr>
                              <m:t>𝐱</m:t>
                            </m:r>
                          </m:e>
                        </m:acc>
                      </m:e>
                    </m:d>
                  </m:oMath>
                </a14:m>
                <a:endParaRPr lang="en-US" dirty="0"/>
              </a:p>
              <a:p>
                <a:pPr lvl="1"/>
                <a:r>
                  <a:rPr lang="en-US" b="1" i="1" dirty="0">
                    <a:solidFill>
                      <a:srgbClr val="0070C0"/>
                    </a:solidFill>
                  </a:rPr>
                  <a:t>Jensen-Shannon (JS) divergence </a:t>
                </a:r>
                <a:r>
                  <a:rPr lang="en-US" dirty="0" smtClean="0"/>
                  <a:t>was used to measure the distance between the two distributions </a:t>
                </a:r>
                <a:r>
                  <a:rPr lang="en-US" i="1" dirty="0"/>
                  <a:t>P</a:t>
                </a:r>
                <a:r>
                  <a:rPr lang="en-US" dirty="0"/>
                  <a:t> and </a:t>
                </a:r>
                <a:r>
                  <a:rPr lang="en-US" i="1" dirty="0"/>
                  <a:t>Q</a:t>
                </a:r>
                <a:endParaRPr lang="en-US" dirty="0" smtClean="0"/>
              </a:p>
              <a:p>
                <a:pPr lvl="2"/>
                <a:r>
                  <a:rPr lang="en-US" dirty="0" smtClean="0"/>
                  <a:t>Recall that JS divergence is a symmetric version of the </a:t>
                </a:r>
                <a:r>
                  <a:rPr lang="en-US" dirty="0" err="1" smtClean="0">
                    <a:solidFill>
                      <a:srgbClr val="FF0000"/>
                    </a:solidFill>
                  </a:rPr>
                  <a:t>Kullback-Leibler</a:t>
                </a:r>
                <a:r>
                  <a:rPr lang="en-US" dirty="0" smtClean="0">
                    <a:solidFill>
                      <a:srgbClr val="FF0000"/>
                    </a:solidFill>
                  </a:rPr>
                  <a:t> (KL) divergence</a:t>
                </a:r>
                <a:r>
                  <a:rPr lang="en-US" dirty="0" smtClean="0"/>
                  <a:t> (e.g., see Lecture 3), and it is defined as</a:t>
                </a:r>
              </a:p>
              <a:p>
                <a:pPr marL="404812" lvl="1" indent="0">
                  <a:buNone/>
                </a:pPr>
                <a14:m>
                  <m:oMathPara xmlns:m="http://schemas.openxmlformats.org/officeDocument/2006/math">
                    <m:oMathParaPr>
                      <m:jc m:val="center"/>
                    </m:oMathParaPr>
                    <m:oMath xmlns:m="http://schemas.openxmlformats.org/officeDocument/2006/math">
                      <m:sSub>
                        <m:sSubPr>
                          <m:ctrlPr>
                            <a:rPr lang="pt-BR"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𝐽𝑆</m:t>
                          </m:r>
                        </m:sub>
                      </m:sSub>
                      <m:d>
                        <m:dPr>
                          <m:ctrlPr>
                            <a:rPr lang="pt-BR" i="1" dirty="0">
                              <a:latin typeface="Cambria Math" panose="02040503050406030204" pitchFamily="18" charset="0"/>
                            </a:rPr>
                          </m:ctrlPr>
                        </m:dPr>
                        <m:e>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𝑄</m:t>
                          </m:r>
                        </m:e>
                      </m:d>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sSub>
                        <m:sSubPr>
                          <m:ctrlPr>
                            <a:rPr lang="pt-BR"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𝐾𝐿</m:t>
                          </m:r>
                        </m:sub>
                      </m:sSub>
                      <m:d>
                        <m:dPr>
                          <m:ctrlPr>
                            <a:rPr lang="pt-BR" i="1" dirty="0">
                              <a:latin typeface="Cambria Math" panose="02040503050406030204" pitchFamily="18" charset="0"/>
                            </a:rPr>
                          </m:ctrlPr>
                        </m:dPr>
                        <m:e>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𝑀</m:t>
                          </m:r>
                        </m:e>
                      </m:d>
                      <m:sSub>
                        <m:sSubPr>
                          <m:ctrlPr>
                            <a:rPr lang="pt-BR" i="1" dirty="0">
                              <a:latin typeface="Cambria Math" panose="02040503050406030204" pitchFamily="18" charset="0"/>
                            </a:rPr>
                          </m:ctrlPr>
                        </m:sSubPr>
                        <m:e>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r>
                            <a:rPr lang="en-US" i="1" dirty="0">
                              <a:latin typeface="Cambria Math" panose="02040503050406030204" pitchFamily="18" charset="0"/>
                            </a:rPr>
                            <m:t>𝐷</m:t>
                          </m:r>
                        </m:e>
                        <m:sub>
                          <m:r>
                            <a:rPr lang="en-US" i="1" dirty="0">
                              <a:latin typeface="Cambria Math" panose="02040503050406030204" pitchFamily="18" charset="0"/>
                            </a:rPr>
                            <m:t>𝐾𝐿</m:t>
                          </m:r>
                        </m:sub>
                      </m:sSub>
                      <m:d>
                        <m:dPr>
                          <m:ctrlPr>
                            <a:rPr lang="pt-BR" i="1" dirty="0">
                              <a:latin typeface="Cambria Math" panose="02040503050406030204" pitchFamily="18" charset="0"/>
                            </a:rPr>
                          </m:ctrlPr>
                        </m:dPr>
                        <m:e>
                          <m:r>
                            <a:rPr lang="en-US" i="1" dirty="0">
                              <a:latin typeface="Cambria Math" panose="02040503050406030204" pitchFamily="18" charset="0"/>
                            </a:rPr>
                            <m:t>𝑄</m:t>
                          </m:r>
                          <m:r>
                            <a:rPr lang="en-US" i="1" dirty="0">
                              <a:latin typeface="Cambria Math" panose="02040503050406030204" pitchFamily="18" charset="0"/>
                            </a:rPr>
                            <m:t>||</m:t>
                          </m:r>
                          <m:r>
                            <a:rPr lang="en-US" i="1" dirty="0">
                              <a:latin typeface="Cambria Math" panose="02040503050406030204" pitchFamily="18" charset="0"/>
                            </a:rPr>
                            <m:t>𝑀</m:t>
                          </m:r>
                        </m:e>
                      </m:d>
                    </m:oMath>
                  </m:oMathPara>
                </a14:m>
                <a:endParaRPr lang="en-US" dirty="0" smtClean="0"/>
              </a:p>
              <a:p>
                <a:pPr lvl="2"/>
                <a:r>
                  <a:rPr lang="en-US" dirty="0" smtClean="0"/>
                  <a:t>In the above, </a:t>
                </a:r>
                <a:r>
                  <a:rPr lang="en-US" i="1" dirty="0" smtClean="0"/>
                  <a:t>M</a:t>
                </a:r>
                <a:r>
                  <a:rPr lang="en-US" dirty="0" smtClean="0"/>
                  <a:t> </a:t>
                </a:r>
                <a:r>
                  <a:rPr lang="en-US" dirty="0"/>
                  <a:t>is the average of the two </a:t>
                </a:r>
                <a:r>
                  <a:rPr lang="en-US" dirty="0" smtClean="0"/>
                  <a:t>distributions </a:t>
                </a:r>
                <a:r>
                  <a:rPr lang="en-US" i="1" dirty="0" smtClean="0"/>
                  <a:t>P</a:t>
                </a:r>
                <a:r>
                  <a:rPr lang="en-US" dirty="0" smtClean="0"/>
                  <a:t> and </a:t>
                </a:r>
                <a:r>
                  <a:rPr lang="en-US" i="1" dirty="0" smtClean="0"/>
                  <a:t>Q</a:t>
                </a:r>
                <a:r>
                  <a:rPr lang="en-US" dirty="0" smtClean="0"/>
                  <a:t>, i.e., </a:t>
                </a:r>
                <a14:m>
                  <m:oMath xmlns:m="http://schemas.openxmlformats.org/officeDocument/2006/math">
                    <m:r>
                      <a:rPr lang="en-US" i="1">
                        <a:latin typeface="Cambria Math" panose="02040503050406030204" pitchFamily="18" charset="0"/>
                      </a:rPr>
                      <m:t>𝑀</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d>
                      <m:dPr>
                        <m:ctrlPr>
                          <a:rPr lang="en-US" i="1">
                            <a:latin typeface="Cambria Math" panose="02040503050406030204" pitchFamily="18" charset="0"/>
                          </a:rPr>
                        </m:ctrlPr>
                      </m:dPr>
                      <m:e>
                        <m:r>
                          <a:rPr lang="en-US" i="1">
                            <a:latin typeface="Cambria Math" panose="02040503050406030204" pitchFamily="18" charset="0"/>
                          </a:rPr>
                          <m:t>𝑃</m:t>
                        </m:r>
                        <m:r>
                          <a:rPr lang="en-US" i="1">
                            <a:latin typeface="Cambria Math" panose="02040503050406030204" pitchFamily="18" charset="0"/>
                          </a:rPr>
                          <m:t>+</m:t>
                        </m:r>
                        <m:r>
                          <a:rPr lang="en-US" i="1">
                            <a:latin typeface="Cambria Math" panose="02040503050406030204" pitchFamily="18" charset="0"/>
                          </a:rPr>
                          <m:t>𝑄</m:t>
                        </m:r>
                      </m:e>
                    </m:d>
                  </m:oMath>
                </a14:m>
                <a:endParaRPr lang="en-US" dirty="0" smtClean="0"/>
              </a:p>
              <a:p>
                <a:pPr lvl="2"/>
                <a:r>
                  <a:rPr lang="en-US" dirty="0" smtClean="0"/>
                  <a:t>KL divergence is </a:t>
                </a:r>
                <a14:m>
                  <m:oMath xmlns:m="http://schemas.openxmlformats.org/officeDocument/2006/math">
                    <m:sSub>
                      <m:sSubPr>
                        <m:ctrlPr>
                          <a:rPr lang="pt-BR" i="1" dirty="0">
                            <a:latin typeface="Cambria Math" panose="02040503050406030204" pitchFamily="18" charset="0"/>
                          </a:rPr>
                        </m:ctrlPr>
                      </m:sSubPr>
                      <m:e>
                        <m:r>
                          <a:rPr lang="en-US" i="1" dirty="0">
                            <a:latin typeface="Cambria Math" panose="02040503050406030204" pitchFamily="18" charset="0"/>
                          </a:rPr>
                          <m:t>𝐷</m:t>
                        </m:r>
                      </m:e>
                      <m:sub>
                        <m:r>
                          <a:rPr lang="en-US" i="1" dirty="0">
                            <a:latin typeface="Cambria Math" panose="02040503050406030204" pitchFamily="18" charset="0"/>
                          </a:rPr>
                          <m:t>𝐾𝐿</m:t>
                        </m:r>
                      </m:sub>
                    </m:sSub>
                    <m:d>
                      <m:dPr>
                        <m:ctrlPr>
                          <a:rPr lang="pt-BR" i="1" dirty="0">
                            <a:latin typeface="Cambria Math" panose="02040503050406030204" pitchFamily="18" charset="0"/>
                          </a:rPr>
                        </m:ctrlPr>
                      </m:dPr>
                      <m:e>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𝑄</m:t>
                        </m:r>
                      </m:e>
                    </m:d>
                    <m:r>
                      <a:rPr lang="pt-BR" i="1" dirty="0">
                        <a:latin typeface="Cambria Math" panose="02040503050406030204" pitchFamily="18" charset="0"/>
                      </a:rPr>
                      <m:t>=</m:t>
                    </m:r>
                    <m:nary>
                      <m:naryPr>
                        <m:chr m:val="∑"/>
                        <m:limLoc m:val="subSup"/>
                        <m:supHide m:val="on"/>
                        <m:ctrlPr>
                          <a:rPr lang="en-US" i="1" dirty="0">
                            <a:latin typeface="Cambria Math" panose="02040503050406030204" pitchFamily="18" charset="0"/>
                            <a:ea typeface="Cambria Math" panose="02040503050406030204" pitchFamily="18" charset="0"/>
                          </a:rPr>
                        </m:ctrlPr>
                      </m:naryPr>
                      <m:sub>
                        <m:sSub>
                          <m:sSubPr>
                            <m:ctrlPr>
                              <a:rPr lang="pt-BR"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sub>
                      <m:sup/>
                      <m:e>
                        <m:r>
                          <a:rPr lang="en-US" i="1" dirty="0">
                            <a:latin typeface="Cambria Math" panose="02040503050406030204" pitchFamily="18" charset="0"/>
                          </a:rPr>
                          <m:t>𝑃</m:t>
                        </m:r>
                        <m:d>
                          <m:dPr>
                            <m:ctrlPr>
                              <a:rPr lang="pt-BR" i="1" dirty="0" smtClean="0">
                                <a:latin typeface="Cambria Math" panose="02040503050406030204" pitchFamily="18" charset="0"/>
                              </a:rPr>
                            </m:ctrlPr>
                          </m:dPr>
                          <m:e>
                            <m:sSub>
                              <m:sSubPr>
                                <m:ctrlPr>
                                  <a:rPr lang="pt-BR"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e>
                    </m:nary>
                  </m:oMath>
                </a14:m>
                <a:r>
                  <a:rPr lang="en-US" dirty="0"/>
                  <a:t> </a:t>
                </a:r>
                <a14:m>
                  <m:oMath xmlns:m="http://schemas.openxmlformats.org/officeDocument/2006/math">
                    <m:func>
                      <m:funcPr>
                        <m:ctrlPr>
                          <a:rPr lang="pt-BR" i="1" dirty="0">
                            <a:latin typeface="Cambria Math" panose="02040503050406030204" pitchFamily="18" charset="0"/>
                            <a:ea typeface="Cambria Math" panose="02040503050406030204" pitchFamily="18" charset="0"/>
                          </a:rPr>
                        </m:ctrlPr>
                      </m:funcPr>
                      <m:fName>
                        <m:r>
                          <m:rPr>
                            <m:sty m:val="p"/>
                          </m:rPr>
                          <a:rPr lang="pt-BR" dirty="0">
                            <a:latin typeface="Cambria Math" panose="02040503050406030204" pitchFamily="18" charset="0"/>
                            <a:ea typeface="Cambria Math" panose="02040503050406030204" pitchFamily="18" charset="0"/>
                          </a:rPr>
                          <m:t>log</m:t>
                        </m:r>
                      </m:fName>
                      <m:e>
                        <m:f>
                          <m:fPr>
                            <m:ctrlPr>
                              <a:rPr lang="pt-BR" i="1" dirty="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rPr>
                              <m:t>𝑃</m:t>
                            </m:r>
                            <m:r>
                              <a:rPr lang="pt-BR" i="1" dirty="0">
                                <a:latin typeface="Cambria Math" panose="02040503050406030204" pitchFamily="18" charset="0"/>
                              </a:rPr>
                              <m:t>(</m:t>
                            </m:r>
                            <m:sSub>
                              <m:sSubPr>
                                <m:ctrlPr>
                                  <a:rPr lang="pt-BR"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r>
                              <a:rPr lang="pt-BR" i="1" dirty="0">
                                <a:latin typeface="Cambria Math" panose="02040503050406030204" pitchFamily="18" charset="0"/>
                              </a:rPr>
                              <m:t>)</m:t>
                            </m:r>
                            <m:r>
                              <m:rPr>
                                <m:nor/>
                              </m:rPr>
                              <a:rPr lang="en-US" i="1" dirty="0"/>
                              <m:t> </m:t>
                            </m:r>
                          </m:num>
                          <m:den>
                            <m:r>
                              <a:rPr lang="en-US" i="1" dirty="0">
                                <a:latin typeface="Cambria Math" panose="02040503050406030204" pitchFamily="18" charset="0"/>
                                <a:ea typeface="Cambria Math" panose="02040503050406030204" pitchFamily="18" charset="0"/>
                              </a:rPr>
                              <m:t>𝑄</m:t>
                            </m:r>
                            <m:d>
                              <m:dPr>
                                <m:ctrlPr>
                                  <a:rPr lang="en-US" i="1" dirty="0">
                                    <a:latin typeface="Cambria Math" panose="02040503050406030204" pitchFamily="18" charset="0"/>
                                    <a:ea typeface="Cambria Math" panose="02040503050406030204" pitchFamily="18" charset="0"/>
                                  </a:rPr>
                                </m:ctrlPr>
                              </m:dPr>
                              <m:e>
                                <m:sSub>
                                  <m:sSubPr>
                                    <m:ctrlPr>
                                      <a:rPr lang="pt-BR"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den>
                        </m:f>
                      </m:e>
                    </m:func>
                  </m:oMath>
                </a14:m>
                <a:endParaRPr lang="en-US" dirty="0" smtClean="0"/>
              </a:p>
              <a:p>
                <a:pPr lvl="1"/>
                <a:r>
                  <a:rPr lang="en-US" dirty="0" smtClean="0"/>
                  <a:t>In the implementation of the loss, for calculating the </a:t>
                </a:r>
                <a:r>
                  <a:rPr lang="en-US" dirty="0" err="1" smtClean="0"/>
                  <a:t>softmax</a:t>
                </a:r>
                <a:r>
                  <a:rPr lang="en-US" dirty="0" smtClean="0"/>
                  <a:t> class probabilities </a:t>
                </a:r>
                <a14:m>
                  <m:oMath xmlns:m="http://schemas.openxmlformats.org/officeDocument/2006/math">
                    <m:r>
                      <a:rPr lang="en-US" i="1" dirty="0">
                        <a:latin typeface="Cambria Math" panose="02040503050406030204" pitchFamily="18" charset="0"/>
                      </a:rPr>
                      <m:t>𝐹</m:t>
                    </m:r>
                    <m:r>
                      <a:rPr lang="en-US" i="1" dirty="0">
                        <a:latin typeface="Cambria Math" panose="02040503050406030204" pitchFamily="18" charset="0"/>
                      </a:rPr>
                      <m:t>(</m:t>
                    </m:r>
                    <m:r>
                      <a:rPr lang="en-US" b="1" dirty="0">
                        <a:latin typeface="Cambria Math" panose="02040503050406030204" pitchFamily="18" charset="0"/>
                      </a:rPr>
                      <m:t>𝐱</m:t>
                    </m:r>
                    <m:r>
                      <a:rPr lang="en-US" i="1" dirty="0">
                        <a:latin typeface="Cambria Math" panose="02040503050406030204" pitchFamily="18" charset="0"/>
                      </a:rPr>
                      <m:t>)</m:t>
                    </m:r>
                  </m:oMath>
                </a14:m>
                <a:r>
                  <a:rPr lang="en-US" dirty="0"/>
                  <a:t> </a:t>
                </a:r>
                <a:r>
                  <a:rPr lang="en-US" dirty="0" smtClean="0"/>
                  <a:t>the authors used scaled logit values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oMath>
                </a14:m>
                <a:r>
                  <a:rPr lang="en-US" dirty="0" smtClean="0"/>
                  <a:t> by a temperature (</a:t>
                </a:r>
                <a:r>
                  <a:rPr lang="en-US" i="1" dirty="0" smtClean="0"/>
                  <a:t>T</a:t>
                </a:r>
                <a:r>
                  <a:rPr lang="en-US" dirty="0" smtClean="0"/>
                  <a:t>), similar to the defensive distillation approach</a:t>
                </a:r>
              </a:p>
              <a:p>
                <a:pPr lvl="2"/>
                <a:r>
                  <a:rPr lang="en-US" dirty="0" smtClean="0"/>
                  <a:t>I.e., </a:t>
                </a:r>
                <a14:m>
                  <m:oMath xmlns:m="http://schemas.openxmlformats.org/officeDocument/2006/math">
                    <m:r>
                      <a:rPr lang="en-US" i="1" dirty="0">
                        <a:latin typeface="Cambria Math" panose="02040503050406030204" pitchFamily="18" charset="0"/>
                      </a:rPr>
                      <m:t>𝐹</m:t>
                    </m:r>
                    <m:d>
                      <m:dPr>
                        <m:ctrlPr>
                          <a:rPr lang="en-US" i="1" dirty="0" smtClean="0">
                            <a:latin typeface="Cambria Math" panose="02040503050406030204" pitchFamily="18" charset="0"/>
                          </a:rPr>
                        </m:ctrlPr>
                      </m:dPr>
                      <m:e>
                        <m:r>
                          <a:rPr lang="en-US" b="1" dirty="0">
                            <a:latin typeface="Cambria Math" panose="02040503050406030204" pitchFamily="18" charset="0"/>
                          </a:rPr>
                          <m:t>𝐱</m:t>
                        </m:r>
                      </m:e>
                    </m:d>
                    <m:r>
                      <a:rPr lang="en-US" i="1" dirty="0">
                        <a:latin typeface="Cambria Math" panose="02040503050406030204" pitchFamily="18" charset="0"/>
                      </a:rPr>
                      <m:t>=</m:t>
                    </m:r>
                    <m:f>
                      <m:fPr>
                        <m:type m:val="lin"/>
                        <m:ctrlPr>
                          <a:rPr lang="en-US" i="1" dirty="0" smtClean="0">
                            <a:latin typeface="Cambria Math" panose="02040503050406030204" pitchFamily="18" charset="0"/>
                          </a:rPr>
                        </m:ctrlPr>
                      </m:fPr>
                      <m:num>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𝑖</m:t>
                                    </m:r>
                                  </m:sub>
                                </m:sSub>
                              </m:num>
                              <m:den>
                                <m:r>
                                  <a:rPr lang="en-US" i="1" dirty="0">
                                    <a:latin typeface="Cambria Math" panose="02040503050406030204" pitchFamily="18" charset="0"/>
                                  </a:rPr>
                                  <m:t>𝑇</m:t>
                                </m:r>
                              </m:den>
                            </m:f>
                          </m:sup>
                        </m:sSup>
                      </m:num>
                      <m:den>
                        <m:nary>
                          <m:naryPr>
                            <m:chr m:val="∑"/>
                            <m:ctrlPr>
                              <a:rPr lang="en-US" i="1" dirty="0">
                                <a:latin typeface="Cambria Math" panose="02040503050406030204" pitchFamily="18" charset="0"/>
                              </a:rPr>
                            </m:ctrlPr>
                          </m:naryPr>
                          <m:sub>
                            <m:r>
                              <a:rPr lang="en-US" i="1" dirty="0">
                                <a:latin typeface="Cambria Math" panose="02040503050406030204" pitchFamily="18" charset="0"/>
                              </a:rPr>
                              <m:t>𝑗</m:t>
                            </m:r>
                            <m:r>
                              <a:rPr lang="en-US" i="1" dirty="0">
                                <a:latin typeface="Cambria Math" panose="02040503050406030204" pitchFamily="18" charset="0"/>
                              </a:rPr>
                              <m:t>=1</m:t>
                            </m:r>
                          </m:sub>
                          <m:sup>
                            <m:r>
                              <a:rPr lang="en-US" i="1" dirty="0">
                                <a:latin typeface="Cambria Math" panose="02040503050406030204" pitchFamily="18" charset="0"/>
                              </a:rPr>
                              <m:t>𝑁</m:t>
                            </m:r>
                          </m:sup>
                          <m:e>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𝑧</m:t>
                                        </m:r>
                                      </m:e>
                                      <m:sub>
                                        <m:r>
                                          <a:rPr lang="en-US" i="1" dirty="0">
                                            <a:latin typeface="Cambria Math" panose="02040503050406030204" pitchFamily="18" charset="0"/>
                                          </a:rPr>
                                          <m:t>𝑗</m:t>
                                        </m:r>
                                      </m:sub>
                                    </m:sSub>
                                  </m:num>
                                  <m:den>
                                    <m:r>
                                      <a:rPr lang="en-US" i="1" dirty="0">
                                        <a:latin typeface="Cambria Math" panose="02040503050406030204" pitchFamily="18" charset="0"/>
                                      </a:rPr>
                                      <m:t>𝑇</m:t>
                                    </m:r>
                                  </m:den>
                                </m:f>
                              </m:sup>
                            </m:sSup>
                          </m:e>
                        </m:nary>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5539813"/>
              </a:xfrm>
              <a:blipFill>
                <a:blip r:embed="rId2"/>
                <a:stretch>
                  <a:fillRect l="-699" t="-770" r="-826"/>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err="1"/>
              <a:t>MagNet</a:t>
            </a:r>
            <a:endParaRPr lang="en-US" dirty="0"/>
          </a:p>
          <a:p>
            <a:endParaRPr lang="en-US" dirty="0"/>
          </a:p>
        </p:txBody>
      </p:sp>
    </p:spTree>
    <p:extLst>
      <p:ext uri="{BB962C8B-B14F-4D97-AF65-F5344CB8AC3E}">
        <p14:creationId xmlns:p14="http://schemas.microsoft.com/office/powerpoint/2010/main" val="2193078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MagNet</a:t>
            </a:r>
            <a:r>
              <a:rPr lang="en-US" dirty="0"/>
              <a:t> </a:t>
            </a:r>
            <a:r>
              <a:rPr lang="en-US" dirty="0" smtClean="0"/>
              <a:t>Reformer</a:t>
            </a:r>
            <a:endParaRPr lang="en-US" dirty="0"/>
          </a:p>
        </p:txBody>
      </p:sp>
      <p:sp>
        <p:nvSpPr>
          <p:cNvPr id="3" name="Content Placeholder 2"/>
          <p:cNvSpPr>
            <a:spLocks noGrp="1"/>
          </p:cNvSpPr>
          <p:nvPr>
            <p:ph idx="1"/>
          </p:nvPr>
        </p:nvSpPr>
        <p:spPr/>
        <p:txBody>
          <a:bodyPr/>
          <a:lstStyle/>
          <a:p>
            <a:r>
              <a:rPr lang="en-US" dirty="0" smtClean="0"/>
              <a:t>The </a:t>
            </a:r>
            <a:r>
              <a:rPr lang="en-US" b="1" i="1" dirty="0" smtClean="0">
                <a:solidFill>
                  <a:srgbClr val="0070C0"/>
                </a:solidFill>
              </a:rPr>
              <a:t>reformer</a:t>
            </a:r>
            <a:r>
              <a:rPr lang="en-US" dirty="0" smtClean="0"/>
              <a:t> is also an autoencoder network, that is trained to clean adversarial images of adversarial perturbations</a:t>
            </a:r>
          </a:p>
          <a:p>
            <a:pPr lvl="1"/>
            <a:r>
              <a:rPr lang="en-US" dirty="0" smtClean="0"/>
              <a:t>This is similar to the approach of </a:t>
            </a:r>
            <a:r>
              <a:rPr lang="en-US" dirty="0" err="1" smtClean="0"/>
              <a:t>denoising</a:t>
            </a:r>
            <a:r>
              <a:rPr lang="en-US" dirty="0" smtClean="0"/>
              <a:t> </a:t>
            </a:r>
            <a:r>
              <a:rPr lang="en-US" dirty="0" err="1" smtClean="0"/>
              <a:t>autoencoders</a:t>
            </a:r>
            <a:endParaRPr lang="en-US" dirty="0" smtClean="0"/>
          </a:p>
          <a:p>
            <a:r>
              <a:rPr lang="en-US" dirty="0" smtClean="0"/>
              <a:t>The reformer is also trained on clean samples with added Gaussian noise</a:t>
            </a:r>
          </a:p>
          <a:p>
            <a:pPr lvl="1"/>
            <a:r>
              <a:rPr lang="en-US" dirty="0" smtClean="0"/>
              <a:t>This results in AE reconstructions of adversarial samples that are purified of the perturbations, and hence, are close to the distribution of clean samples</a:t>
            </a:r>
            <a:endParaRPr lang="en-US" dirty="0"/>
          </a:p>
        </p:txBody>
      </p:sp>
      <p:sp>
        <p:nvSpPr>
          <p:cNvPr id="4" name="Content Placeholder 3"/>
          <p:cNvSpPr>
            <a:spLocks noGrp="1"/>
          </p:cNvSpPr>
          <p:nvPr>
            <p:ph idx="10"/>
          </p:nvPr>
        </p:nvSpPr>
        <p:spPr/>
        <p:txBody>
          <a:bodyPr/>
          <a:lstStyle/>
          <a:p>
            <a:r>
              <a:rPr lang="en-US" dirty="0" err="1"/>
              <a:t>MagNet</a:t>
            </a:r>
            <a:endParaRPr lang="en-US" dirty="0"/>
          </a:p>
          <a:p>
            <a:endParaRPr lang="en-US" dirty="0"/>
          </a:p>
        </p:txBody>
      </p:sp>
      <p:pic>
        <p:nvPicPr>
          <p:cNvPr id="5" name="Picture 2" descr="GitHub - neerajkrbansal1996/Denoising-autoencode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891" t="9779" r="3389" b="36437"/>
          <a:stretch/>
        </p:blipFill>
        <p:spPr bwMode="auto">
          <a:xfrm>
            <a:off x="1284784" y="4390256"/>
            <a:ext cx="7560840"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8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Gray-box Attacks</a:t>
            </a:r>
            <a:endParaRPr lang="en-US" dirty="0"/>
          </a:p>
        </p:txBody>
      </p:sp>
      <p:sp>
        <p:nvSpPr>
          <p:cNvPr id="3" name="Content Placeholder 2"/>
          <p:cNvSpPr>
            <a:spLocks noGrp="1"/>
          </p:cNvSpPr>
          <p:nvPr>
            <p:ph idx="1"/>
          </p:nvPr>
        </p:nvSpPr>
        <p:spPr/>
        <p:txBody>
          <a:bodyPr/>
          <a:lstStyle/>
          <a:p>
            <a:r>
              <a:rPr lang="en-US" dirty="0" err="1" smtClean="0"/>
              <a:t>MagNet</a:t>
            </a:r>
            <a:r>
              <a:rPr lang="en-US" dirty="0" smtClean="0"/>
              <a:t> is not an effective defense against white-box attacks</a:t>
            </a:r>
          </a:p>
          <a:p>
            <a:pPr lvl="1"/>
            <a:r>
              <a:rPr lang="en-US" dirty="0" smtClean="0"/>
              <a:t>I.e., if the adversary has full access to the decoder, reformer, and target classifier, it will be possible to create adversarial examples</a:t>
            </a:r>
          </a:p>
          <a:p>
            <a:r>
              <a:rPr lang="en-US" dirty="0" smtClean="0"/>
              <a:t>The paper focuses on black-box and gray-box attacks</a:t>
            </a:r>
          </a:p>
          <a:p>
            <a:r>
              <a:rPr lang="en-US" b="1" i="1" dirty="0" smtClean="0">
                <a:solidFill>
                  <a:srgbClr val="0070C0"/>
                </a:solidFill>
              </a:rPr>
              <a:t>Grey-box attack </a:t>
            </a:r>
            <a:r>
              <a:rPr lang="en-US" dirty="0" smtClean="0"/>
              <a:t>– the adversary knows the structure, hyper-parameters, training set, training epochs of the models, but does not have access to the model parameters (weights)</a:t>
            </a:r>
          </a:p>
          <a:p>
            <a:pPr lvl="1"/>
            <a:r>
              <a:rPr lang="en-US" dirty="0" smtClean="0"/>
              <a:t>Due to the random initialization of NNs, the model parameters are different at every run</a:t>
            </a:r>
          </a:p>
          <a:p>
            <a:r>
              <a:rPr lang="en-US" dirty="0" err="1" smtClean="0"/>
              <a:t>MagNet</a:t>
            </a:r>
            <a:r>
              <a:rPr lang="en-US" dirty="0" smtClean="0"/>
              <a:t> proposes to use a </a:t>
            </a:r>
            <a:r>
              <a:rPr lang="en-US" dirty="0" smtClean="0">
                <a:solidFill>
                  <a:srgbClr val="FF0000"/>
                </a:solidFill>
              </a:rPr>
              <a:t>collection of </a:t>
            </a:r>
            <a:r>
              <a:rPr lang="en-US" dirty="0" err="1" smtClean="0">
                <a:solidFill>
                  <a:srgbClr val="FF0000"/>
                </a:solidFill>
              </a:rPr>
              <a:t>autoencoders</a:t>
            </a:r>
            <a:r>
              <a:rPr lang="en-US" dirty="0" smtClean="0">
                <a:solidFill>
                  <a:srgbClr val="FF0000"/>
                </a:solidFill>
              </a:rPr>
              <a:t> </a:t>
            </a:r>
            <a:r>
              <a:rPr lang="en-US" dirty="0" smtClean="0"/>
              <a:t>as detectors and reformers </a:t>
            </a:r>
          </a:p>
          <a:p>
            <a:pPr lvl="1"/>
            <a:r>
              <a:rPr lang="en-US" dirty="0" smtClean="0"/>
              <a:t>During training, a term is added that penalizes the resemblance of the </a:t>
            </a:r>
            <a:r>
              <a:rPr lang="en-US" dirty="0" err="1" smtClean="0"/>
              <a:t>autoencoders</a:t>
            </a:r>
            <a:endParaRPr lang="en-US" dirty="0" smtClean="0"/>
          </a:p>
          <a:p>
            <a:pPr lvl="1"/>
            <a:r>
              <a:rPr lang="en-US" dirty="0" smtClean="0"/>
              <a:t>At test time, randomly pick one of the trained </a:t>
            </a:r>
            <a:r>
              <a:rPr lang="en-US" dirty="0" err="1" smtClean="0"/>
              <a:t>autoencoders</a:t>
            </a:r>
            <a:r>
              <a:rPr lang="en-US" dirty="0" smtClean="0"/>
              <a:t> for each session</a:t>
            </a:r>
          </a:p>
          <a:p>
            <a:pPr lvl="2"/>
            <a:r>
              <a:rPr lang="en-US" dirty="0" smtClean="0"/>
              <a:t>This makes it more difficult to create adversarial samples, because the adversary will not know which of the set of </a:t>
            </a:r>
            <a:r>
              <a:rPr lang="en-US" dirty="0" err="1" smtClean="0"/>
              <a:t>autoencoders</a:t>
            </a:r>
            <a:r>
              <a:rPr lang="en-US" dirty="0" smtClean="0"/>
              <a:t> was used for that session</a:t>
            </a:r>
            <a:endParaRPr lang="en-US" dirty="0"/>
          </a:p>
        </p:txBody>
      </p:sp>
      <p:sp>
        <p:nvSpPr>
          <p:cNvPr id="7" name="Content Placeholder 6"/>
          <p:cNvSpPr>
            <a:spLocks noGrp="1"/>
          </p:cNvSpPr>
          <p:nvPr>
            <p:ph idx="10"/>
          </p:nvPr>
        </p:nvSpPr>
        <p:spPr/>
        <p:txBody>
          <a:bodyPr/>
          <a:lstStyle/>
          <a:p>
            <a:r>
              <a:rPr lang="en-US" dirty="0" err="1"/>
              <a:t>MagNet</a:t>
            </a:r>
            <a:endParaRPr lang="en-US" dirty="0"/>
          </a:p>
          <a:p>
            <a:endParaRPr lang="en-US" dirty="0"/>
          </a:p>
        </p:txBody>
      </p:sp>
    </p:spTree>
    <p:extLst>
      <p:ext uri="{BB962C8B-B14F-4D97-AF65-F5344CB8AC3E}">
        <p14:creationId xmlns:p14="http://schemas.microsoft.com/office/powerpoint/2010/main" val="10544667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Evaluation</a:t>
            </a:r>
            <a:endParaRPr lang="en-US" dirty="0"/>
          </a:p>
        </p:txBody>
      </p:sp>
      <p:sp>
        <p:nvSpPr>
          <p:cNvPr id="3" name="Content Placeholder 2"/>
          <p:cNvSpPr>
            <a:spLocks noGrp="1"/>
          </p:cNvSpPr>
          <p:nvPr>
            <p:ph idx="1"/>
          </p:nvPr>
        </p:nvSpPr>
        <p:spPr/>
        <p:txBody>
          <a:bodyPr/>
          <a:lstStyle/>
          <a:p>
            <a:r>
              <a:rPr lang="en-US" dirty="0" smtClean="0"/>
              <a:t>Results from the implementation against black-box attacks</a:t>
            </a:r>
          </a:p>
          <a:p>
            <a:r>
              <a:rPr lang="en-US" dirty="0" err="1" smtClean="0"/>
              <a:t>MagNet</a:t>
            </a:r>
            <a:r>
              <a:rPr lang="en-US" dirty="0" smtClean="0"/>
              <a:t> effectively defends against FGSM, Iterative FGSM, </a:t>
            </a:r>
            <a:r>
              <a:rPr lang="en-US" dirty="0" err="1" smtClean="0"/>
              <a:t>DeepFool</a:t>
            </a:r>
            <a:r>
              <a:rPr lang="en-US" dirty="0" smtClean="0"/>
              <a:t>, and C&amp;W attacks on MNIST and CIFAR-10</a:t>
            </a:r>
          </a:p>
          <a:p>
            <a:pPr lvl="1"/>
            <a:r>
              <a:rPr lang="en-US" dirty="0" smtClean="0"/>
              <a:t>It is especially effective against C&amp;W, as the best attack at the time of publication</a:t>
            </a:r>
            <a:endParaRPr lang="en-US" dirty="0"/>
          </a:p>
        </p:txBody>
      </p:sp>
      <p:sp>
        <p:nvSpPr>
          <p:cNvPr id="4" name="Content Placeholder 3"/>
          <p:cNvSpPr>
            <a:spLocks noGrp="1"/>
          </p:cNvSpPr>
          <p:nvPr>
            <p:ph idx="10"/>
          </p:nvPr>
        </p:nvSpPr>
        <p:spPr/>
        <p:txBody>
          <a:bodyPr/>
          <a:lstStyle/>
          <a:p>
            <a:r>
              <a:rPr lang="en-US" dirty="0" err="1"/>
              <a:t>MagNet</a:t>
            </a:r>
            <a:endParaRPr lang="en-US" dirty="0"/>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648" y="3800870"/>
            <a:ext cx="4980324" cy="3109666"/>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29200" y="3800871"/>
            <a:ext cx="4891070" cy="3101654"/>
          </a:xfrm>
          <a:prstGeom prst="rect">
            <a:avLst/>
          </a:prstGeom>
        </p:spPr>
      </p:pic>
    </p:spTree>
    <p:extLst>
      <p:ext uri="{BB962C8B-B14F-4D97-AF65-F5344CB8AC3E}">
        <p14:creationId xmlns:p14="http://schemas.microsoft.com/office/powerpoint/2010/main" val="40584488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Evaluation</a:t>
            </a:r>
          </a:p>
        </p:txBody>
      </p:sp>
      <p:sp>
        <p:nvSpPr>
          <p:cNvPr id="3" name="Content Placeholder 2"/>
          <p:cNvSpPr>
            <a:spLocks noGrp="1"/>
          </p:cNvSpPr>
          <p:nvPr>
            <p:ph idx="1"/>
          </p:nvPr>
        </p:nvSpPr>
        <p:spPr/>
        <p:txBody>
          <a:bodyPr/>
          <a:lstStyle/>
          <a:p>
            <a:r>
              <a:rPr lang="en-US" dirty="0"/>
              <a:t>Results from the implementation against </a:t>
            </a:r>
            <a:r>
              <a:rPr lang="en-US" dirty="0" smtClean="0"/>
              <a:t>gray-box attacks</a:t>
            </a:r>
          </a:p>
          <a:p>
            <a:pPr lvl="1"/>
            <a:r>
              <a:rPr lang="en-US" dirty="0" smtClean="0"/>
              <a:t>8 </a:t>
            </a:r>
            <a:r>
              <a:rPr lang="en-US" dirty="0" err="1" smtClean="0"/>
              <a:t>autoencoders</a:t>
            </a:r>
            <a:r>
              <a:rPr lang="en-US" dirty="0" smtClean="0"/>
              <a:t> (denoted A to H) are trained, and evaluated against C&amp;W attack</a:t>
            </a:r>
          </a:p>
          <a:p>
            <a:pPr lvl="2"/>
            <a:r>
              <a:rPr lang="en-US" dirty="0" smtClean="0"/>
              <a:t>Columns: autoencoder that the attack is trained on</a:t>
            </a:r>
          </a:p>
          <a:p>
            <a:pPr lvl="2"/>
            <a:r>
              <a:rPr lang="en-US" dirty="0" smtClean="0"/>
              <a:t>Row: autoencoder the attack is tested on</a:t>
            </a:r>
          </a:p>
          <a:p>
            <a:pPr lvl="2"/>
            <a:r>
              <a:rPr lang="en-US" dirty="0" smtClean="0"/>
              <a:t>Last row – Random: one of the 8 AEs is picked randomly</a:t>
            </a:r>
          </a:p>
          <a:p>
            <a:pPr lvl="1"/>
            <a:r>
              <a:rPr lang="en-US" dirty="0" smtClean="0"/>
              <a:t>The defense is largely successful and achieves high accuracy on adversarial samples</a:t>
            </a:r>
          </a:p>
          <a:p>
            <a:pPr lvl="1"/>
            <a:endParaRPr lang="en-US" dirty="0"/>
          </a:p>
          <a:p>
            <a:endParaRPr lang="en-US" dirty="0"/>
          </a:p>
        </p:txBody>
      </p:sp>
      <p:sp>
        <p:nvSpPr>
          <p:cNvPr id="4" name="Content Placeholder 3"/>
          <p:cNvSpPr>
            <a:spLocks noGrp="1"/>
          </p:cNvSpPr>
          <p:nvPr>
            <p:ph idx="10"/>
          </p:nvPr>
        </p:nvSpPr>
        <p:spPr/>
        <p:txBody>
          <a:bodyPr/>
          <a:lstStyle/>
          <a:p>
            <a:r>
              <a:rPr lang="en-US" dirty="0" err="1"/>
              <a:t>MagNet</a:t>
            </a:r>
            <a:endParaRPr lang="en-US" dirty="0"/>
          </a:p>
          <a:p>
            <a:endParaRPr lang="en-US"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03566" y="4102224"/>
            <a:ext cx="6577962" cy="3428254"/>
          </a:xfrm>
          <a:prstGeom prst="rect">
            <a:avLst/>
          </a:prstGeom>
        </p:spPr>
      </p:pic>
    </p:spTree>
    <p:extLst>
      <p:ext uri="{BB962C8B-B14F-4D97-AF65-F5344CB8AC3E}">
        <p14:creationId xmlns:p14="http://schemas.microsoft.com/office/powerpoint/2010/main" val="36151158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Fortified </a:t>
            </a:r>
            <a:r>
              <a:rPr lang="en-US" dirty="0" smtClean="0"/>
              <a:t>Networks</a:t>
            </a:r>
            <a:endParaRPr lang="en-US" dirty="0"/>
          </a:p>
        </p:txBody>
      </p:sp>
      <p:sp>
        <p:nvSpPr>
          <p:cNvPr id="3" name="Content Placeholder 2"/>
          <p:cNvSpPr>
            <a:spLocks noGrp="1"/>
          </p:cNvSpPr>
          <p:nvPr>
            <p:ph idx="1"/>
          </p:nvPr>
        </p:nvSpPr>
        <p:spPr/>
        <p:txBody>
          <a:bodyPr/>
          <a:lstStyle/>
          <a:p>
            <a:r>
              <a:rPr lang="en-US" b="1" i="1" dirty="0">
                <a:solidFill>
                  <a:srgbClr val="0070C0"/>
                </a:solidFill>
              </a:rPr>
              <a:t>Fortified </a:t>
            </a:r>
            <a:r>
              <a:rPr lang="en-US" b="1" i="1" dirty="0" smtClean="0">
                <a:solidFill>
                  <a:srgbClr val="0070C0"/>
                </a:solidFill>
              </a:rPr>
              <a:t>networks</a:t>
            </a:r>
          </a:p>
          <a:p>
            <a:pPr lvl="1"/>
            <a:r>
              <a:rPr lang="en-US" dirty="0">
                <a:hlinkClick r:id="rId2"/>
              </a:rPr>
              <a:t>Lamb (2018) Fortified Networks: Improving the Robustness of Deep Networks by Modeling the Manifold of Hidden Representations</a:t>
            </a:r>
            <a:endParaRPr lang="en-US" dirty="0"/>
          </a:p>
          <a:p>
            <a:r>
              <a:rPr lang="en-US" dirty="0" smtClean="0"/>
              <a:t>Defense approach:</a:t>
            </a:r>
          </a:p>
          <a:p>
            <a:pPr lvl="1"/>
            <a:r>
              <a:rPr lang="en-US" dirty="0" smtClean="0"/>
              <a:t>Apply </a:t>
            </a:r>
            <a:r>
              <a:rPr lang="en-US" dirty="0" err="1" smtClean="0"/>
              <a:t>denoising</a:t>
            </a:r>
            <a:r>
              <a:rPr lang="en-US" dirty="0" smtClean="0"/>
              <a:t> </a:t>
            </a:r>
            <a:r>
              <a:rPr lang="en-US" dirty="0" err="1" smtClean="0"/>
              <a:t>autoencoders</a:t>
            </a:r>
            <a:r>
              <a:rPr lang="en-US" dirty="0" smtClean="0"/>
              <a:t> to one or many hidden layers in a deep NN</a:t>
            </a:r>
          </a:p>
          <a:p>
            <a:pPr lvl="1"/>
            <a:r>
              <a:rPr lang="en-US" dirty="0" smtClean="0"/>
              <a:t>This </a:t>
            </a:r>
            <a:r>
              <a:rPr lang="en-US" dirty="0" smtClean="0">
                <a:solidFill>
                  <a:srgbClr val="FF0000"/>
                </a:solidFill>
              </a:rPr>
              <a:t>fortifies</a:t>
            </a:r>
            <a:r>
              <a:rPr lang="en-US" dirty="0" smtClean="0"/>
              <a:t> the hidden layer and purifies it from adversarial perturbations </a:t>
            </a:r>
          </a:p>
          <a:p>
            <a:r>
              <a:rPr lang="en-US" dirty="0" smtClean="0"/>
              <a:t>Experimental evaluation indicates that </a:t>
            </a:r>
            <a:r>
              <a:rPr lang="en-US" dirty="0" err="1" smtClean="0"/>
              <a:t>denoising</a:t>
            </a:r>
            <a:r>
              <a:rPr lang="en-US" dirty="0" smtClean="0"/>
              <a:t> hidden layers in NNs has advantages over </a:t>
            </a:r>
            <a:r>
              <a:rPr lang="en-US" dirty="0" err="1" smtClean="0"/>
              <a:t>denoising</a:t>
            </a:r>
            <a:r>
              <a:rPr lang="en-US" dirty="0" smtClean="0"/>
              <a:t> input images</a:t>
            </a:r>
          </a:p>
          <a:p>
            <a:pPr lvl="1"/>
            <a:endParaRPr lang="en-US" dirty="0"/>
          </a:p>
          <a:p>
            <a:endParaRPr lang="en-US" dirty="0"/>
          </a:p>
        </p:txBody>
      </p:sp>
      <p:sp>
        <p:nvSpPr>
          <p:cNvPr id="4" name="Content Placeholder 3"/>
          <p:cNvSpPr>
            <a:spLocks noGrp="1"/>
          </p:cNvSpPr>
          <p:nvPr>
            <p:ph idx="10"/>
          </p:nvPr>
        </p:nvSpPr>
        <p:spPr/>
        <p:txBody>
          <a:bodyPr/>
          <a:lstStyle/>
          <a:p>
            <a:r>
              <a:rPr lang="en-US" dirty="0" smtClean="0"/>
              <a:t>Fortified Networks</a:t>
            </a:r>
            <a:endParaRPr lang="en-US" dirty="0"/>
          </a:p>
        </p:txBody>
      </p:sp>
    </p:spTree>
    <p:extLst>
      <p:ext uri="{BB962C8B-B14F-4D97-AF65-F5344CB8AC3E}">
        <p14:creationId xmlns:p14="http://schemas.microsoft.com/office/powerpoint/2010/main" val="6903767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76673" y="2090803"/>
                <a:ext cx="9584265" cy="1219333"/>
              </a:xfrm>
            </p:spPr>
            <p:txBody>
              <a:bodyPr/>
              <a:lstStyle/>
              <a:p>
                <a:r>
                  <a:rPr lang="en-US" dirty="0" smtClean="0"/>
                  <a:t>Example of a fortified autoencoder NN with input image </a:t>
                </a:r>
                <a:r>
                  <a:rPr lang="en-US" i="1" dirty="0" smtClean="0"/>
                  <a:t>x</a:t>
                </a:r>
                <a:r>
                  <a:rPr lang="en-US" dirty="0" smtClean="0"/>
                  <a:t> and one hidden layer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76673" y="2090803"/>
                <a:ext cx="9584265" cy="1219333"/>
              </a:xfrm>
              <a:blipFill>
                <a:blip r:embed="rId2"/>
                <a:stretch>
                  <a:fillRect l="-699" t="-3500" r="-572"/>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Fortified Networks</a:t>
            </a:r>
          </a:p>
          <a:p>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276673" y="2768034"/>
                <a:ext cx="6336703" cy="3782462"/>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smtClean="0"/>
                  <a:t>The approach injects </a:t>
                </a:r>
                <a:r>
                  <a:rPr lang="en-US" dirty="0" smtClean="0">
                    <a:solidFill>
                      <a:srgbClr val="FF0000"/>
                    </a:solidFill>
                  </a:rPr>
                  <a:t>Gaussian noise </a:t>
                </a:r>
                <a:r>
                  <a:rPr lang="en-US" dirty="0" smtClean="0"/>
                  <a:t>to the output of the hidden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endParaRPr lang="en-US" dirty="0" smtClean="0"/>
              </a:p>
              <a:p>
                <a:pPr lvl="1"/>
                <a:r>
                  <a:rPr lang="en-US" dirty="0" smtClean="0"/>
                  <a:t>The reconstruction by the autoencoder is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𝑒𝑛𝑐𝑜𝑑𝑒𝑑</m:t>
                        </m:r>
                      </m:sub>
                    </m:sSub>
                    <m:d>
                      <m:dPr>
                        <m:ctrlPr>
                          <a:rPr lang="en-US" i="1" dirty="0" smtClean="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𝑓</m:t>
                            </m:r>
                          </m:e>
                          <m:sub>
                            <m:r>
                              <a:rPr lang="en-US" i="1" dirty="0" smtClean="0">
                                <a:latin typeface="Cambria Math" panose="02040503050406030204" pitchFamily="18" charset="0"/>
                              </a:rPr>
                              <m:t>𝑑𝑒𝑐𝑜𝑑𝑒𝑑</m:t>
                            </m:r>
                          </m:sub>
                        </m:sSub>
                        <m:d>
                          <m:dPr>
                            <m:ctrlPr>
                              <a:rPr lang="en-US"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d>
                      </m:e>
                    </m:d>
                  </m:oMath>
                </a14:m>
                <a:endParaRPr lang="en-US" dirty="0" smtClean="0"/>
              </a:p>
              <a:p>
                <a:pPr lvl="1"/>
                <a:r>
                  <a:rPr lang="en-US" dirty="0" smtClean="0"/>
                  <a:t>The hidden layer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smtClean="0"/>
                  <a:t> is called a </a:t>
                </a:r>
                <a:r>
                  <a:rPr lang="en-US" dirty="0" smtClean="0">
                    <a:solidFill>
                      <a:srgbClr val="FF0000"/>
                    </a:solidFill>
                  </a:rPr>
                  <a:t>fortified layer</a:t>
                </a:r>
              </a:p>
              <a:p>
                <a:pPr lvl="1"/>
                <a:r>
                  <a:rPr lang="en-US" dirty="0" smtClean="0"/>
                  <a:t>The </a:t>
                </a:r>
                <a:r>
                  <a:rPr lang="en-US" b="1" i="1" dirty="0">
                    <a:solidFill>
                      <a:srgbClr val="0070C0"/>
                    </a:solidFill>
                  </a:rPr>
                  <a:t>reconstruction error </a:t>
                </a:r>
                <a:r>
                  <a:rPr lang="en-US" dirty="0"/>
                  <a:t>between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oMath>
                </a14:m>
                <a:r>
                  <a:rPr lang="en-US" dirty="0"/>
                  <a:t> and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oMath>
                </a14:m>
                <a:r>
                  <a:rPr lang="en-US" dirty="0" smtClean="0"/>
                  <a:t> is:</a:t>
                </a:r>
              </a:p>
              <a:p>
                <a:pPr marL="404812" lvl="1" indent="0">
                  <a:buNone/>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ea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ℒ</m:t>
                          </m:r>
                        </m:e>
                        <m:sub>
                          <m:r>
                            <a:rPr lang="en-US" i="1" dirty="0">
                              <a:latin typeface="Cambria Math" panose="02040503050406030204" pitchFamily="18" charset="0"/>
                              <a:ea typeface="Cambria Math" panose="02040503050406030204" pitchFamily="18" charset="0"/>
                            </a:rPr>
                            <m:t>𝑟𝑒𝑐</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e>
                          </m:d>
                        </m:den>
                      </m:f>
                      <m:nary>
                        <m:naryPr>
                          <m:chr m:val="∑"/>
                          <m:limLoc m:val="subSup"/>
                          <m:supHide m:val="on"/>
                          <m:ctrlPr>
                            <a:rPr lang="en-US" i="1" dirty="0">
                              <a:latin typeface="Cambria Math" panose="02040503050406030204" pitchFamily="18" charset="0"/>
                            </a:rPr>
                          </m:ctrlPr>
                        </m:naryPr>
                        <m:sub>
                          <m:r>
                            <m:rPr>
                              <m:brk m:alnAt="1"/>
                            </m:rPr>
                            <a:rPr lang="en-US" i="1" dirty="0">
                              <a:latin typeface="Cambria Math" panose="02040503050406030204" pitchFamily="18" charset="0"/>
                            </a:rPr>
                            <m:t>𝑥</m:t>
                          </m:r>
                          <m:r>
                            <a:rPr lang="en-US" b="1"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𝕏</m:t>
                              </m:r>
                            </m:e>
                            <m:sub>
                              <m:r>
                                <m:rPr>
                                  <m:sty m:val="p"/>
                                </m:rPr>
                                <a:rPr lang="en-US" dirty="0">
                                  <a:latin typeface="Cambria Math" panose="02040503050406030204" pitchFamily="18" charset="0"/>
                                </a:rPr>
                                <m:t>train</m:t>
                              </m:r>
                            </m:sub>
                          </m:sSub>
                        </m:sub>
                        <m:sup/>
                        <m:e>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𝑑𝑒𝑐𝑜𝑑𝑒𝑑</m:t>
                                      </m:r>
                                    </m:sup>
                                  </m:sSubSup>
                                </m:e>
                              </m:d>
                            </m:e>
                            <m:sub>
                              <m:r>
                                <a:rPr lang="en-US" i="1" dirty="0">
                                  <a:latin typeface="Cambria Math" panose="02040503050406030204" pitchFamily="18" charset="0"/>
                                </a:rPr>
                                <m:t>2</m:t>
                              </m:r>
                            </m:sub>
                          </m:sSub>
                        </m:e>
                      </m:nary>
                    </m:oMath>
                  </m:oMathPara>
                </a14:m>
                <a:endParaRPr lang="en-US" dirty="0">
                  <a:solidFill>
                    <a:srgbClr val="FF0000"/>
                  </a:solidFill>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76673" y="2768034"/>
                <a:ext cx="6336703" cy="3782462"/>
              </a:xfrm>
              <a:prstGeom prst="rect">
                <a:avLst/>
              </a:prstGeom>
              <a:blipFill>
                <a:blip r:embed="rId3"/>
                <a:stretch>
                  <a:fillRect t="-805"/>
                </a:stretch>
              </a:blipFill>
            </p:spPr>
            <p:txBody>
              <a:bodyPr/>
              <a:lstStyle/>
              <a:p>
                <a:r>
                  <a:rPr lang="en-US">
                    <a:noFill/>
                  </a:rPr>
                  <a:t> </a:t>
                </a:r>
              </a:p>
            </p:txBody>
          </p:sp>
        </mc:Fallback>
      </mc:AlternateContent>
      <p:grpSp>
        <p:nvGrpSpPr>
          <p:cNvPr id="8" name="Group 7"/>
          <p:cNvGrpSpPr/>
          <p:nvPr/>
        </p:nvGrpSpPr>
        <p:grpSpPr>
          <a:xfrm>
            <a:off x="7261448" y="2647426"/>
            <a:ext cx="2016224" cy="4839174"/>
            <a:chOff x="7261448" y="2590056"/>
            <a:chExt cx="2016224" cy="4839174"/>
          </a:xfrm>
        </p:grpSpPr>
        <p:pic>
          <p:nvPicPr>
            <p:cNvPr id="5" name="Picture 4"/>
            <p:cNvPicPr>
              <a:picLocks noChangeAspect="1"/>
            </p:cNvPicPr>
            <p:nvPr/>
          </p:nvPicPr>
          <p:blipFill rotWithShape="1">
            <a:blip r:embed="rId4">
              <a:extLst/>
            </a:blip>
            <a:srcRect l="15253" r="63652"/>
            <a:stretch/>
          </p:blipFill>
          <p:spPr>
            <a:xfrm>
              <a:off x="7261448" y="2590056"/>
              <a:ext cx="1800200" cy="4839174"/>
            </a:xfrm>
            <a:prstGeom prst="rect">
              <a:avLst/>
            </a:prstGeom>
          </p:spPr>
        </p:pic>
        <p:sp>
          <p:nvSpPr>
            <p:cNvPr id="7" name="Rectangle 6"/>
            <p:cNvSpPr/>
            <p:nvPr/>
          </p:nvSpPr>
          <p:spPr>
            <a:xfrm>
              <a:off x="8665604" y="5686400"/>
              <a:ext cx="612068"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40292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Fortified Networks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model is also fed </a:t>
                </a:r>
                <a:r>
                  <a:rPr lang="en-US" dirty="0" smtClean="0">
                    <a:solidFill>
                      <a:srgbClr val="FF0000"/>
                    </a:solidFill>
                  </a:rPr>
                  <a:t>adversarial examples</a:t>
                </a:r>
                <a:r>
                  <a:rPr lang="en-US" dirty="0" smtClean="0"/>
                  <a:t>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𝑥</m:t>
                        </m:r>
                      </m:e>
                    </m:acc>
                    <m:r>
                      <a:rPr lang="en-US" i="1" dirty="0">
                        <a:latin typeface="Cambria Math" panose="02040503050406030204" pitchFamily="18" charset="0"/>
                      </a:rPr>
                      <m:t> </m:t>
                    </m:r>
                  </m:oMath>
                </a14:m>
                <a:r>
                  <a:rPr lang="en-US" dirty="0" smtClean="0"/>
                  <a:t>(e.g., crafted with FGSM)</a:t>
                </a:r>
              </a:p>
              <a:p>
                <a:pPr lvl="1"/>
                <a:r>
                  <a:rPr lang="en-US" dirty="0" smtClean="0"/>
                  <a:t>Gaussian noise is also applied </a:t>
                </a:r>
                <a:r>
                  <a:rPr lang="en-US" dirty="0"/>
                  <a:t>to the output of the hidden </a:t>
                </a:r>
                <a:r>
                  <a:rPr lang="en-US" dirty="0" smtClean="0"/>
                  <a:t>layer </a:t>
                </a:r>
                <a14:m>
                  <m:oMath xmlns:m="http://schemas.openxmlformats.org/officeDocument/2006/math">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oMath>
                </a14:m>
                <a:endParaRPr lang="en-US" dirty="0" smtClean="0"/>
              </a:p>
              <a:p>
                <a:pPr lvl="1"/>
                <a:r>
                  <a:rPr lang="en-US" dirty="0" smtClean="0"/>
                  <a:t>The reconstruction of the corresponding layer </a:t>
                </a:r>
                <a14:m>
                  <m:oMath xmlns:m="http://schemas.openxmlformats.org/officeDocument/2006/math">
                    <m:acc>
                      <m:accPr>
                        <m:chr m:val="̃"/>
                        <m:ctrlPr>
                          <a:rPr lang="en-US" i="1" dirty="0" smtClean="0">
                            <a:latin typeface="Cambria Math" panose="02040503050406030204" pitchFamily="18" charset="0"/>
                          </a:rPr>
                        </m:ctrlPr>
                      </m:accPr>
                      <m:e>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𝑘</m:t>
                            </m:r>
                          </m:sub>
                        </m:sSub>
                      </m:e>
                    </m:acc>
                  </m:oMath>
                </a14:m>
                <a:r>
                  <a:rPr lang="en-US" dirty="0" smtClean="0"/>
                  <a:t> by the autoencoder is</a:t>
                </a:r>
                <a14:m>
                  <m:oMath xmlns:m="http://schemas.openxmlformats.org/officeDocument/2006/math">
                    <m:r>
                      <a:rPr lang="en-US" b="0" i="0" dirty="0" smtClean="0">
                        <a:latin typeface="Cambria Math" panose="02040503050406030204" pitchFamily="18" charset="0"/>
                      </a:rPr>
                      <m:t> </m:t>
                    </m:r>
                    <m:sSup>
                      <m:sSupPr>
                        <m:ctrlPr>
                          <a:rPr lang="en-US" b="0" i="1" dirty="0" smtClean="0">
                            <a:latin typeface="Cambria Math" panose="02040503050406030204" pitchFamily="18" charset="0"/>
                          </a:rPr>
                        </m:ctrlPr>
                      </m:sSupPr>
                      <m:e>
                        <m:acc>
                          <m:accPr>
                            <m:chr m:val="̃"/>
                            <m:ctrlPr>
                              <a:rPr lang="en-US" i="1" dirty="0">
                                <a:latin typeface="Cambria Math" panose="02040503050406030204" pitchFamily="18" charset="0"/>
                              </a:rPr>
                            </m:ctrlPr>
                          </m:accPr>
                          <m:e>
                            <m:sSub>
                              <m:sSubPr>
                                <m:ctrlPr>
                                  <a:rPr lang="en-US" i="1" dirty="0">
                                    <a:latin typeface="Cambria Math" panose="02040503050406030204" pitchFamily="18" charset="0"/>
                                  </a:rPr>
                                </m:ctrlPr>
                              </m:sSubPr>
                              <m:e>
                                <m:r>
                                  <a:rPr lang="en-US" i="1" dirty="0">
                                    <a:latin typeface="Cambria Math" panose="02040503050406030204" pitchFamily="18" charset="0"/>
                                  </a:rPr>
                                  <m:t>h</m:t>
                                </m:r>
                              </m:e>
                              <m:sub>
                                <m:r>
                                  <a:rPr lang="en-US" i="1" dirty="0">
                                    <a:latin typeface="Cambria Math" panose="02040503050406030204" pitchFamily="18" charset="0"/>
                                  </a:rPr>
                                  <m:t>𝑘</m:t>
                                </m:r>
                              </m:sub>
                            </m:sSub>
                          </m:e>
                        </m:acc>
                      </m:e>
                      <m:sup>
                        <m:r>
                          <a:rPr lang="en-US" b="0" i="1" dirty="0" smtClean="0">
                            <a:latin typeface="Cambria Math" panose="02040503050406030204" pitchFamily="18" charset="0"/>
                          </a:rPr>
                          <m:t>𝑑𝑒𝑐𝑜𝑑𝑒𝑑</m:t>
                        </m:r>
                      </m:sup>
                    </m:sSup>
                  </m:oMath>
                </a14:m>
                <a:endParaRPr lang="en-US" dirty="0" smtClean="0"/>
              </a:p>
              <a:p>
                <a:pPr lvl="1"/>
                <a:endParaRPr lang="en-US" dirty="0" smtClean="0"/>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99" t="-795"/>
                </a:stretch>
              </a:blipFill>
            </p:spPr>
            <p:txBody>
              <a:bodyPr/>
              <a:lstStyle/>
              <a:p>
                <a:r>
                  <a:rPr lang="en-US">
                    <a:noFill/>
                  </a:rPr>
                  <a:t> </a:t>
                </a:r>
              </a:p>
            </p:txBody>
          </p:sp>
        </mc:Fallback>
      </mc:AlternateContent>
      <p:sp>
        <p:nvSpPr>
          <p:cNvPr id="4" name="Content Placeholder 3"/>
          <p:cNvSpPr>
            <a:spLocks noGrp="1"/>
          </p:cNvSpPr>
          <p:nvPr>
            <p:ph idx="10"/>
          </p:nvPr>
        </p:nvSpPr>
        <p:spPr/>
        <p:txBody>
          <a:bodyPr/>
          <a:lstStyle/>
          <a:p>
            <a:r>
              <a:rPr lang="en-US" dirty="0"/>
              <a:t>Fortified Networks</a:t>
            </a:r>
          </a:p>
          <a:p>
            <a:endParaRPr lang="en-US" dirty="0"/>
          </a:p>
        </p:txBody>
      </p:sp>
      <p:pic>
        <p:nvPicPr>
          <p:cNvPr id="5" name="Picture 4"/>
          <p:cNvPicPr>
            <a:picLocks noChangeAspect="1"/>
          </p:cNvPicPr>
          <p:nvPr/>
        </p:nvPicPr>
        <p:blipFill>
          <a:blip r:embed="rId3">
            <a:extLst/>
          </a:blip>
          <a:stretch>
            <a:fillRect/>
          </a:stretch>
        </p:blipFill>
        <p:spPr>
          <a:xfrm>
            <a:off x="1637314" y="3566570"/>
            <a:ext cx="6862982" cy="3891900"/>
          </a:xfrm>
          <a:prstGeom prst="rect">
            <a:avLst/>
          </a:prstGeom>
        </p:spPr>
      </p:pic>
    </p:spTree>
    <p:extLst>
      <p:ext uri="{BB962C8B-B14F-4D97-AF65-F5344CB8AC3E}">
        <p14:creationId xmlns:p14="http://schemas.microsoft.com/office/powerpoint/2010/main" val="2062868854"/>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in" id="{200909DD-64FC-7846-8604-46732CD60AA2}" vid="{32CA1603-E516-174A-9509-1E83DBDD4799}"/>
    </a:ext>
  </a:extLst>
</a:theme>
</file>

<file path=ppt/theme/theme3.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4.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82B94B33-03D8-BC48-823C-868F08B6DAF8}"/>
    </a:ext>
  </a:extLst>
</a:theme>
</file>

<file path=ppt/theme/theme5.xml><?xml version="1.0" encoding="utf-8"?>
<a:theme xmlns:a="http://schemas.openxmlformats.org/drawingml/2006/main" name="1_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ain" id="{200909DD-64FC-7846-8604-46732CD60AA2}" vid="{57483C72-4C33-9443-8977-8CEBCB2C9714}"/>
    </a:ext>
  </a:extLst>
</a:theme>
</file>

<file path=ppt/theme/theme6.xml><?xml version="1.0" encoding="utf-8"?>
<a:theme xmlns:a="http://schemas.openxmlformats.org/drawingml/2006/main" name="1_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_tm67328976_Win32_LW_SL_v3" id="{B5A5B451-F186-4F05-917D-430247B33515}" vid="{C0610F80-F57F-4E6B-A096-3AEBDD5FC54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17000</TotalTime>
  <Words>15807</Words>
  <Application>Microsoft Office PowerPoint</Application>
  <PresentationFormat>Custom</PresentationFormat>
  <Paragraphs>1539</Paragraphs>
  <Slides>151</Slides>
  <Notes>56</Notes>
  <HiddenSlides>0</HiddenSlides>
  <MMClips>0</MMClips>
  <ScaleCrop>false</ScaleCrop>
  <HeadingPairs>
    <vt:vector size="8" baseType="variant">
      <vt:variant>
        <vt:lpstr>Fonts Used</vt:lpstr>
      </vt:variant>
      <vt:variant>
        <vt:i4>20</vt:i4>
      </vt:variant>
      <vt:variant>
        <vt:lpstr>Theme</vt:lpstr>
      </vt:variant>
      <vt:variant>
        <vt:i4>6</vt:i4>
      </vt:variant>
      <vt:variant>
        <vt:lpstr>Embedded OLE Servers</vt:lpstr>
      </vt:variant>
      <vt:variant>
        <vt:i4>1</vt:i4>
      </vt:variant>
      <vt:variant>
        <vt:lpstr>Slide Titles</vt:lpstr>
      </vt:variant>
      <vt:variant>
        <vt:i4>151</vt:i4>
      </vt:variant>
    </vt:vector>
  </HeadingPairs>
  <TitlesOfParts>
    <vt:vector size="178" baseType="lpstr">
      <vt:lpstr>宋体</vt:lpstr>
      <vt:lpstr>Archivo</vt:lpstr>
      <vt:lpstr>Archivo Black</vt:lpstr>
      <vt:lpstr>Archivo Regular</vt:lpstr>
      <vt:lpstr>Arial</vt:lpstr>
      <vt:lpstr>Calibri</vt:lpstr>
      <vt:lpstr>Cambria Math</vt:lpstr>
      <vt:lpstr>Courier New</vt:lpstr>
      <vt:lpstr>Franklin Gothic Book</vt:lpstr>
      <vt:lpstr>Franklin Gothic Book Regular</vt:lpstr>
      <vt:lpstr>Franklin Gothic Demi</vt:lpstr>
      <vt:lpstr>Helvetica</vt:lpstr>
      <vt:lpstr>Palatino Linotype</vt:lpstr>
      <vt:lpstr>新細明體</vt:lpstr>
      <vt:lpstr>Segoe UI Symbol</vt:lpstr>
      <vt:lpstr>Tahoma</vt:lpstr>
      <vt:lpstr>Tenorite</vt:lpstr>
      <vt:lpstr>times</vt:lpstr>
      <vt:lpstr>times new roman</vt:lpstr>
      <vt:lpstr>Wingdings</vt:lpstr>
      <vt:lpstr>Office Theme</vt:lpstr>
      <vt:lpstr>Title Slides</vt:lpstr>
      <vt:lpstr>Text Slides</vt:lpstr>
      <vt:lpstr>Section Intro Slides</vt:lpstr>
      <vt:lpstr>1_Text Slides</vt:lpstr>
      <vt:lpstr>1_Office Theme</vt:lpstr>
      <vt:lpstr>方程式</vt:lpstr>
      <vt:lpstr>PowerPoint Presentation</vt:lpstr>
      <vt:lpstr>Lecture 8</vt:lpstr>
      <vt:lpstr>Lecture Outline</vt:lpstr>
      <vt:lpstr>AML Defense Categories</vt:lpstr>
      <vt:lpstr>Adversarial Examples Detection</vt:lpstr>
      <vt:lpstr>Adversarial Examples Detection</vt:lpstr>
      <vt:lpstr>Auxiliary Detection Model</vt:lpstr>
      <vt:lpstr>Auxiliary Detection Model</vt:lpstr>
      <vt:lpstr>Auxiliary Detection Model</vt:lpstr>
      <vt:lpstr>Auxiliary Detection Model</vt:lpstr>
      <vt:lpstr>Auxiliary Detection Model</vt:lpstr>
      <vt:lpstr>Auxiliary Detection Model</vt:lpstr>
      <vt:lpstr>Statistical Detection Methods</vt:lpstr>
      <vt:lpstr>Statistical Detection Methods</vt:lpstr>
      <vt:lpstr>Prediction Consistency Methods</vt:lpstr>
      <vt:lpstr>Prediction Consistency Methods</vt:lpstr>
      <vt:lpstr>Prediction Consistency Methods</vt:lpstr>
      <vt:lpstr>Adversarial Examples Detection</vt:lpstr>
      <vt:lpstr>Gradient Masking/Obfuscation</vt:lpstr>
      <vt:lpstr>Defensive Distillation</vt:lpstr>
      <vt:lpstr>Defensive Distillation</vt:lpstr>
      <vt:lpstr>Defense-GAN</vt:lpstr>
      <vt:lpstr>Shattered Gradients</vt:lpstr>
      <vt:lpstr>Shattered Gradients</vt:lpstr>
      <vt:lpstr>Shattered Gradients</vt:lpstr>
      <vt:lpstr>Shattered Gradients</vt:lpstr>
      <vt:lpstr>Stochastic/Randomized Gradients</vt:lpstr>
      <vt:lpstr>Stochastic/Randomized Gradients</vt:lpstr>
      <vt:lpstr>Stochastic/Randomized Gradients</vt:lpstr>
      <vt:lpstr>Stochastic/Randomized Gradients</vt:lpstr>
      <vt:lpstr>Stochastic/Randomized Gradients</vt:lpstr>
      <vt:lpstr>Robust Optimization</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Adversarial Training</vt:lpstr>
      <vt:lpstr>Regularization Methods</vt:lpstr>
      <vt:lpstr>Regularization Methods</vt:lpstr>
      <vt:lpstr>Regularization Methods</vt:lpstr>
      <vt:lpstr>Regularization Methods</vt:lpstr>
      <vt:lpstr>Certified Defenses</vt:lpstr>
      <vt:lpstr>Certified Defenses</vt:lpstr>
      <vt:lpstr>Certified Defenses</vt:lpstr>
      <vt:lpstr>Certified Defenses</vt:lpstr>
      <vt:lpstr>Certified Defenses</vt:lpstr>
      <vt:lpstr>Ensemble Adversarial Training: Attacks &amp; Defenses</vt:lpstr>
      <vt:lpstr>Adversarial Attacks</vt:lpstr>
      <vt:lpstr>Adversarial Training</vt:lpstr>
      <vt:lpstr>Adversarial Training</vt:lpstr>
      <vt:lpstr>Adversarial Training</vt:lpstr>
      <vt:lpstr>Ensemble Adversarial Training</vt:lpstr>
      <vt:lpstr>Experiments</vt:lpstr>
      <vt:lpstr>Attacks</vt:lpstr>
      <vt:lpstr>White-Box attacks</vt:lpstr>
      <vt:lpstr>Transfer attacks</vt:lpstr>
      <vt:lpstr>Ensemble Adversarial Training</vt:lpstr>
      <vt:lpstr>PowerPoint Presentation</vt:lpstr>
      <vt:lpstr>Models used</vt:lpstr>
      <vt:lpstr>RESULTS</vt:lpstr>
      <vt:lpstr>Models used</vt:lpstr>
      <vt:lpstr>RESULTS</vt:lpstr>
      <vt:lpstr>Subsequent Work</vt:lpstr>
      <vt:lpstr>Subsequent Work</vt:lpstr>
      <vt:lpstr>Summary</vt:lpstr>
      <vt:lpstr>Questions?</vt:lpstr>
      <vt:lpstr>Citations</vt:lpstr>
      <vt:lpstr>Defensive Distillation</vt:lpstr>
      <vt:lpstr>Knowledge Distillation in NNs</vt:lpstr>
      <vt:lpstr>Knowledge Distillation in NNs</vt:lpstr>
      <vt:lpstr>Defensive Distillation</vt:lpstr>
      <vt:lpstr>Defensive Distillation</vt:lpstr>
      <vt:lpstr>Defensive Distillation</vt:lpstr>
      <vt:lpstr>Defensive Distillation</vt:lpstr>
      <vt:lpstr>Defensive Distillation</vt:lpstr>
      <vt:lpstr>Defensive Distillation</vt:lpstr>
      <vt:lpstr>Defensive Distillation</vt:lpstr>
      <vt:lpstr>Experimental Evaluation</vt:lpstr>
      <vt:lpstr>Experimental Evaluation</vt:lpstr>
      <vt:lpstr>Model Robustness</vt:lpstr>
      <vt:lpstr>Model Robustness</vt:lpstr>
      <vt:lpstr>Experimental Evaluation</vt:lpstr>
      <vt:lpstr>MagNet Defense</vt:lpstr>
      <vt:lpstr>MagNet Approach</vt:lpstr>
      <vt:lpstr>MagNet Detector</vt:lpstr>
      <vt:lpstr>MagNet Detector</vt:lpstr>
      <vt:lpstr>MagNet Detector</vt:lpstr>
      <vt:lpstr>MagNet Reformer</vt:lpstr>
      <vt:lpstr>Gray-box Attacks</vt:lpstr>
      <vt:lpstr>Experimental Evaluation</vt:lpstr>
      <vt:lpstr>Experimental Evaluation</vt:lpstr>
      <vt:lpstr>Fortified Networks</vt:lpstr>
      <vt:lpstr>Fortified Networks</vt:lpstr>
      <vt:lpstr>Fortified Networks</vt:lpstr>
      <vt:lpstr>Fortified Networks</vt:lpstr>
      <vt:lpstr>Experimental Evaluation</vt:lpstr>
      <vt:lpstr>Experimental Evaluation</vt:lpstr>
      <vt:lpstr>Motivation</vt:lpstr>
      <vt:lpstr>Feature Squeezing</vt:lpstr>
      <vt:lpstr>Color Depth Reduction</vt:lpstr>
      <vt:lpstr>Color Depth Reduction</vt:lpstr>
      <vt:lpstr>Color Depth Reduction</vt:lpstr>
      <vt:lpstr>Spatial Smoothing</vt:lpstr>
      <vt:lpstr>Spatial Smoothing</vt:lpstr>
      <vt:lpstr>Spatial Smoothing</vt:lpstr>
      <vt:lpstr>Spatial Smoothing</vt:lpstr>
      <vt:lpstr>Experimental Evaluation</vt:lpstr>
      <vt:lpstr>Experimental Evaluation</vt:lpstr>
      <vt:lpstr>Combined Feature Squeezing</vt:lpstr>
      <vt:lpstr>Experimental Evaluation</vt:lpstr>
      <vt:lpstr>Defenses against Evasion attacks</vt:lpstr>
      <vt:lpstr>Outline</vt:lpstr>
      <vt:lpstr>INTRODUCTION</vt:lpstr>
      <vt:lpstr>Definitions</vt:lpstr>
      <vt:lpstr>Shrinking Gap with Increasing Sample size</vt:lpstr>
      <vt:lpstr>Explaining the tradeoff between standard and robust error that takes generalization from finite data into account</vt:lpstr>
      <vt:lpstr>Cubic Smoothing Splines Example</vt:lpstr>
      <vt:lpstr>Setup</vt:lpstr>
      <vt:lpstr>Terminology</vt:lpstr>
      <vt:lpstr>Equations</vt:lpstr>
      <vt:lpstr>Example Illustration</vt:lpstr>
      <vt:lpstr>Theorem 1</vt:lpstr>
      <vt:lpstr>Corollary to Theorem 1</vt:lpstr>
      <vt:lpstr>Model complexity</vt:lpstr>
      <vt:lpstr>Robust self-Training</vt:lpstr>
      <vt:lpstr>General formulation of RST​</vt:lpstr>
      <vt:lpstr>RST estimator minimizes four separate losses</vt:lpstr>
      <vt:lpstr>Four components of RST linear Regression</vt:lpstr>
      <vt:lpstr>Theorem 2</vt:lpstr>
      <vt:lpstr>Generalization of how robust self-training works</vt:lpstr>
      <vt:lpstr>Performance of RST applied to different Adversarial training algorithms</vt:lpstr>
      <vt:lpstr>Effect of data augmentation on test error</vt:lpstr>
      <vt:lpstr>Related works</vt:lpstr>
      <vt:lpstr>SUMMARY</vt:lpstr>
      <vt:lpstr>References</vt:lpstr>
      <vt:lpstr>THANK YOU</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Randomized Smoothing Certificate</vt:lpstr>
      <vt:lpstr>Additional References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3709</cp:revision>
  <cp:lastPrinted>2016-01-16T17:38:40Z</cp:lastPrinted>
  <dcterms:created xsi:type="dcterms:W3CDTF">2014-06-16T13:46:25Z</dcterms:created>
  <dcterms:modified xsi:type="dcterms:W3CDTF">2021-10-15T14:49:30Z</dcterms:modified>
</cp:coreProperties>
</file>