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4" r:id="rId2"/>
    <p:sldMasterId id="2147483696" r:id="rId3"/>
  </p:sldMasterIdLst>
  <p:notesMasterIdLst>
    <p:notesMasterId r:id="rId102"/>
  </p:notesMasterIdLst>
  <p:handoutMasterIdLst>
    <p:handoutMasterId r:id="rId103"/>
  </p:handoutMasterIdLst>
  <p:sldIdLst>
    <p:sldId id="256" r:id="rId4"/>
    <p:sldId id="295" r:id="rId5"/>
    <p:sldId id="493" r:id="rId6"/>
    <p:sldId id="716" r:id="rId7"/>
    <p:sldId id="717" r:id="rId8"/>
    <p:sldId id="718" r:id="rId9"/>
    <p:sldId id="719" r:id="rId10"/>
    <p:sldId id="720" r:id="rId11"/>
    <p:sldId id="721" r:id="rId12"/>
    <p:sldId id="722" r:id="rId13"/>
    <p:sldId id="723" r:id="rId14"/>
    <p:sldId id="724" r:id="rId15"/>
    <p:sldId id="725" r:id="rId16"/>
    <p:sldId id="726" r:id="rId17"/>
    <p:sldId id="727" r:id="rId18"/>
    <p:sldId id="728" r:id="rId19"/>
    <p:sldId id="729" r:id="rId20"/>
    <p:sldId id="730" r:id="rId21"/>
    <p:sldId id="731" r:id="rId22"/>
    <p:sldId id="732" r:id="rId23"/>
    <p:sldId id="733" r:id="rId24"/>
    <p:sldId id="734" r:id="rId25"/>
    <p:sldId id="735" r:id="rId26"/>
    <p:sldId id="736" r:id="rId27"/>
    <p:sldId id="737" r:id="rId28"/>
    <p:sldId id="738" r:id="rId29"/>
    <p:sldId id="739" r:id="rId30"/>
    <p:sldId id="740" r:id="rId31"/>
    <p:sldId id="741" r:id="rId32"/>
    <p:sldId id="742" r:id="rId33"/>
    <p:sldId id="743" r:id="rId34"/>
    <p:sldId id="744" r:id="rId35"/>
    <p:sldId id="745" r:id="rId36"/>
    <p:sldId id="746" r:id="rId37"/>
    <p:sldId id="747" r:id="rId38"/>
    <p:sldId id="715" r:id="rId39"/>
    <p:sldId id="265" r:id="rId40"/>
    <p:sldId id="263" r:id="rId41"/>
    <p:sldId id="284" r:id="rId42"/>
    <p:sldId id="275" r:id="rId43"/>
    <p:sldId id="257" r:id="rId44"/>
    <p:sldId id="276" r:id="rId45"/>
    <p:sldId id="278" r:id="rId46"/>
    <p:sldId id="259" r:id="rId47"/>
    <p:sldId id="279" r:id="rId48"/>
    <p:sldId id="260" r:id="rId49"/>
    <p:sldId id="285" r:id="rId50"/>
    <p:sldId id="277" r:id="rId51"/>
    <p:sldId id="282" r:id="rId52"/>
    <p:sldId id="283" r:id="rId53"/>
    <p:sldId id="261" r:id="rId54"/>
    <p:sldId id="280" r:id="rId55"/>
    <p:sldId id="289" r:id="rId56"/>
    <p:sldId id="268" r:id="rId57"/>
    <p:sldId id="290" r:id="rId58"/>
    <p:sldId id="266" r:id="rId59"/>
    <p:sldId id="288" r:id="rId60"/>
    <p:sldId id="287" r:id="rId61"/>
    <p:sldId id="668" r:id="rId62"/>
    <p:sldId id="673" r:id="rId63"/>
    <p:sldId id="705" r:id="rId64"/>
    <p:sldId id="704" r:id="rId65"/>
    <p:sldId id="706" r:id="rId66"/>
    <p:sldId id="707" r:id="rId67"/>
    <p:sldId id="674" r:id="rId68"/>
    <p:sldId id="670" r:id="rId69"/>
    <p:sldId id="708" r:id="rId70"/>
    <p:sldId id="677" r:id="rId71"/>
    <p:sldId id="709" r:id="rId72"/>
    <p:sldId id="710" r:id="rId73"/>
    <p:sldId id="679" r:id="rId74"/>
    <p:sldId id="680" r:id="rId75"/>
    <p:sldId id="712" r:id="rId76"/>
    <p:sldId id="713" r:id="rId77"/>
    <p:sldId id="711" r:id="rId78"/>
    <p:sldId id="714" r:id="rId79"/>
    <p:sldId id="685" r:id="rId80"/>
    <p:sldId id="691" r:id="rId81"/>
    <p:sldId id="693" r:id="rId82"/>
    <p:sldId id="703" r:id="rId83"/>
    <p:sldId id="748" r:id="rId84"/>
    <p:sldId id="749" r:id="rId85"/>
    <p:sldId id="750" r:id="rId86"/>
    <p:sldId id="751" r:id="rId87"/>
    <p:sldId id="752" r:id="rId88"/>
    <p:sldId id="753" r:id="rId89"/>
    <p:sldId id="754" r:id="rId90"/>
    <p:sldId id="755" r:id="rId91"/>
    <p:sldId id="756" r:id="rId92"/>
    <p:sldId id="757" r:id="rId93"/>
    <p:sldId id="758" r:id="rId94"/>
    <p:sldId id="759" r:id="rId95"/>
    <p:sldId id="760" r:id="rId96"/>
    <p:sldId id="761" r:id="rId97"/>
    <p:sldId id="762" r:id="rId98"/>
    <p:sldId id="763" r:id="rId99"/>
    <p:sldId id="764" r:id="rId100"/>
    <p:sldId id="765" r:id="rId101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yi He" initials="X. H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9" autoAdjust="0"/>
    <p:restoredTop sz="75349" autoAdjust="0"/>
  </p:normalViewPr>
  <p:slideViewPr>
    <p:cSldViewPr>
      <p:cViewPr varScale="1">
        <p:scale>
          <a:sx n="73" d="100"/>
          <a:sy n="73" d="100"/>
        </p:scale>
        <p:origin x="2172" y="78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theme" Target="theme/theme1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microsoft.com/office/2016/11/relationships/changesInfo" Target="changesInfos/changesInfo1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commentAuthors" Target="commentAuthor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kanski, Aleksandar (vakanski@uidaho.edu)" userId="963f8e72-cd91-41c5-aaa7-123ad4acd412" providerId="ADAL" clId="{BE791872-1870-49F7-A6C1-97BA98E127CF}"/>
    <pc:docChg chg="undo custSel modSld">
      <pc:chgData name="Vakanski, Aleksandar (vakanski@uidaho.edu)" userId="963f8e72-cd91-41c5-aaa7-123ad4acd412" providerId="ADAL" clId="{BE791872-1870-49F7-A6C1-97BA98E127CF}" dt="2021-09-25T18:02:01.664" v="38" actId="20577"/>
      <pc:docMkLst>
        <pc:docMk/>
      </pc:docMkLst>
      <pc:sldChg chg="modSp mod">
        <pc:chgData name="Vakanski, Aleksandar (vakanski@uidaho.edu)" userId="963f8e72-cd91-41c5-aaa7-123ad4acd412" providerId="ADAL" clId="{BE791872-1870-49F7-A6C1-97BA98E127CF}" dt="2021-09-25T18:02:01.664" v="38" actId="20577"/>
        <pc:sldMkLst>
          <pc:docMk/>
          <pc:sldMk cId="4144122092" sldId="706"/>
        </pc:sldMkLst>
        <pc:spChg chg="mod">
          <ac:chgData name="Vakanski, Aleksandar (vakanski@uidaho.edu)" userId="963f8e72-cd91-41c5-aaa7-123ad4acd412" providerId="ADAL" clId="{BE791872-1870-49F7-A6C1-97BA98E127CF}" dt="2021-09-25T18:02:01.664" v="38" actId="20577"/>
          <ac:spMkLst>
            <pc:docMk/>
            <pc:sldMk cId="4144122092" sldId="70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A162-7AE0-4734-8329-E6EF15A67CA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D3E08-1F1D-453D-99F1-53E4B2E4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1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38D01-B6A8-4E40-A11C-85D5B25719C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02277-9392-41C3-AA11-A5F619BD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59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735DC-2995-41F2-8877-162EBEECAA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614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735DC-2995-41F2-8877-162EBEECAA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33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735DC-2995-41F2-8877-162EBEECAA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598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735DC-2995-41F2-8877-162EBEECAA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698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735DC-2995-41F2-8877-162EBEECAA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341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735DC-2995-41F2-8877-162EBEECAA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904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735DC-2995-41F2-8877-162EBEECAA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947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735DC-2995-41F2-8877-162EBEECAA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79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735DC-2995-41F2-8877-162EBEECAA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05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735DC-2995-41F2-8877-162EBEECAA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70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28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735DC-2995-41F2-8877-162EBEECAA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070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735DC-2995-41F2-8877-162EBEECAA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440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735DC-2995-41F2-8877-162EBEECAA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480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28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67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37C25-C236-4246-8A21-A68CA87700C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12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37C25-C236-4246-8A21-A68CA87700C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05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37C25-C236-4246-8A21-A68CA87700C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83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37C25-C236-4246-8A21-A68CA87700C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065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37C25-C236-4246-8A21-A68CA87700C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7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339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37C25-C236-4246-8A21-A68CA87700C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712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37C25-C236-4246-8A21-A68CA87700C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998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37C25-C236-4246-8A21-A68CA87700C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103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37C25-C236-4246-8A21-A68CA87700C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71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37C25-C236-4246-8A21-A68CA87700C2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576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37C25-C236-4246-8A21-A68CA87700C2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10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2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02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47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31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735DC-2995-41F2-8877-162EBEECAA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698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735DC-2995-41F2-8877-162EBEECAA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14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FEE5-8EAD-403C-AFC6-4E09610A5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2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E8C1-7A3A-428C-906E-AF7482071E7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70B-97EA-45B6-961D-C7BB2A89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8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2"/>
            <a:ext cx="5092065" cy="552344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E8C1-7A3A-428C-906E-AF7482071E7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70B-97EA-45B6-961D-C7BB2A89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53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2"/>
            <a:ext cx="5092065" cy="5523442"/>
          </a:xfrm>
        </p:spPr>
        <p:txBody>
          <a:bodyPr anchor="t"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E8C1-7A3A-428C-906E-AF7482071E7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70B-97EA-45B6-961D-C7BB2A89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94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E8C1-7A3A-428C-906E-AF7482071E7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70B-97EA-45B6-961D-C7BB2A89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7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2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E8C1-7A3A-428C-906E-AF7482071E7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70B-97EA-45B6-961D-C7BB2A89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4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9981" y="2026915"/>
            <a:ext cx="6898014" cy="2377989"/>
          </a:xfrm>
        </p:spPr>
        <p:txBody>
          <a:bodyPr anchor="b">
            <a:noAutofit/>
          </a:bodyPr>
          <a:lstStyle>
            <a:lvl1pPr algn="ctr">
              <a:defRPr sz="594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0923" y="4483783"/>
            <a:ext cx="5636130" cy="1231069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98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1108" y="7313837"/>
            <a:ext cx="1326554" cy="4585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1845" y="7313837"/>
            <a:ext cx="5794286" cy="458563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0313" y="7313837"/>
            <a:ext cx="1316941" cy="4585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21108" y="843732"/>
            <a:ext cx="8806147" cy="6062960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08445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41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146" y="1474875"/>
            <a:ext cx="7930701" cy="3233102"/>
          </a:xfrm>
        </p:spPr>
        <p:txBody>
          <a:bodyPr anchor="b">
            <a:normAutofit/>
          </a:bodyPr>
          <a:lstStyle>
            <a:lvl1pPr algn="r">
              <a:defRPr sz="594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46" y="4778505"/>
            <a:ext cx="7930701" cy="1295767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980">
                <a:solidFill>
                  <a:schemeClr val="tx2"/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7313837"/>
            <a:ext cx="1338487" cy="458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2058" y="7313837"/>
            <a:ext cx="5794286" cy="458563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0313" y="7313837"/>
            <a:ext cx="1316941" cy="458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725369" y="1910406"/>
            <a:ext cx="2701886" cy="4996286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31279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590800"/>
            <a:ext cx="3669423" cy="405892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3458" y="2590800"/>
            <a:ext cx="3669423" cy="405892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77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570" y="777240"/>
            <a:ext cx="7920990" cy="16840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570" y="2652979"/>
            <a:ext cx="3666287" cy="933767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75" b="0" baseline="0">
                <a:solidFill>
                  <a:schemeClr val="tx2"/>
                </a:solidFill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1570" y="3745902"/>
            <a:ext cx="3666287" cy="290381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3136" y="2652979"/>
            <a:ext cx="3666287" cy="933767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75" b="0" baseline="0">
                <a:solidFill>
                  <a:schemeClr val="tx2"/>
                </a:solidFill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83136" y="3745902"/>
            <a:ext cx="3666287" cy="290381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5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8621"/>
            <a:ext cx="10058400" cy="1050573"/>
          </a:xfrm>
        </p:spPr>
        <p:txBody>
          <a:bodyPr>
            <a:normAutofit/>
          </a:bodyPr>
          <a:lstStyle>
            <a:lvl1pPr>
              <a:defRPr sz="43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 marL="288925" indent="-288925"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>
                <a:latin typeface="Palatino Linotype" panose="02040502050505030304" pitchFamily="18" charset="0"/>
              </a:defRPr>
            </a:lvl1pPr>
            <a:lvl2pPr marL="631825" indent="-227013"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>
                <a:latin typeface="Palatino Linotype" panose="02040502050505030304" pitchFamily="18" charset="0"/>
              </a:defRPr>
            </a:lvl2pPr>
            <a:lvl3pPr marL="914400" indent="-173038">
              <a:buClr>
                <a:schemeClr val="tx2"/>
              </a:buClr>
              <a:buFont typeface="Courier New" panose="02070309020205020404" pitchFamily="49" charset="0"/>
              <a:buChar char="o"/>
              <a:defRPr sz="1600">
                <a:latin typeface="Palatino Linotype" panose="02040502050505030304" pitchFamily="18" charset="0"/>
              </a:defRPr>
            </a:lvl3pPr>
            <a:lvl4pPr marL="1146175" indent="-174625">
              <a:buClr>
                <a:schemeClr val="tx2"/>
              </a:buClr>
              <a:defRPr sz="1400">
                <a:latin typeface="Palatino Linotype" panose="02040502050505030304" pitchFamily="18" charset="0"/>
              </a:defRPr>
            </a:lvl4pPr>
            <a:lvl5pPr marL="1376363" indent="-173038">
              <a:buClr>
                <a:schemeClr val="tx2"/>
              </a:buClr>
              <a:defRPr sz="12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31035"/>
            <a:ext cx="10051146" cy="326436"/>
            <a:chOff x="0" y="-27384"/>
            <a:chExt cx="9137405" cy="288032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0" y="-27384"/>
              <a:ext cx="9137405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404/504, Fall 2021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4624"/>
              <a:ext cx="1475423" cy="19812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72008" y="260648"/>
              <a:ext cx="9036496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C99503"/>
                  </a:gs>
                  <a:gs pos="60000">
                    <a:schemeClr val="accent1">
                      <a:tint val="44500"/>
                      <a:satMod val="160000"/>
                      <a:alpha val="56000"/>
                      <a:lumMod val="83000"/>
                    </a:schemeClr>
                  </a:gs>
                  <a:gs pos="100000">
                    <a:schemeClr val="tx1">
                      <a:lumMod val="64000"/>
                      <a:lumOff val="36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 userDrawn="1"/>
        </p:nvCxnSpPr>
        <p:spPr>
          <a:xfrm>
            <a:off x="276673" y="1519537"/>
            <a:ext cx="9584265" cy="0"/>
          </a:xfrm>
          <a:prstGeom prst="line">
            <a:avLst/>
          </a:prstGeom>
          <a:ln w="254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4D6F686-FB77-42EE-BAF9-16121179823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6673" y="1509936"/>
            <a:ext cx="6192687" cy="350293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latin typeface="Palatino Linotype" panose="02040502050505030304" pitchFamily="18" charset="0"/>
              </a:defRPr>
            </a:lvl1pPr>
            <a:lvl2pPr marL="690563" indent="-233363">
              <a:defRPr sz="1800">
                <a:latin typeface="Palatino Linotype" panose="02040502050505030304" pitchFamily="18" charset="0"/>
              </a:defRPr>
            </a:lvl2pPr>
            <a:lvl3pPr marL="1031875" indent="-234950">
              <a:buFont typeface="Wingdings" panose="05000000000000000000" pitchFamily="2" charset="2"/>
              <a:buChar char="§"/>
              <a:defRPr sz="1600">
                <a:latin typeface="Palatino Linotype" panose="02040502050505030304" pitchFamily="18" charset="0"/>
              </a:defRPr>
            </a:lvl3pPr>
            <a:lvl4pPr marL="1371600" indent="-223838">
              <a:buFont typeface="Arial" panose="020B0604020202020204" pitchFamily="34" charset="0"/>
              <a:buChar char="»"/>
              <a:defRPr sz="1400">
                <a:latin typeface="Palatino Linotype" panose="02040502050505030304" pitchFamily="18" charset="0"/>
              </a:defRPr>
            </a:lvl4pPr>
            <a:lvl5pPr>
              <a:defRPr sz="1506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262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86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13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426"/>
            <a:ext cx="4375404" cy="77719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18" y="777240"/>
            <a:ext cx="3180969" cy="2445602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96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1217" y="777241"/>
            <a:ext cx="4299966" cy="5865283"/>
          </a:xfrm>
        </p:spPr>
        <p:txBody>
          <a:bodyPr/>
          <a:lstStyle>
            <a:lvl1pPr>
              <a:defRPr sz="1650"/>
            </a:lvl1pPr>
            <a:lvl2pPr>
              <a:defRPr sz="1650"/>
            </a:lvl2pPr>
            <a:lvl3pPr>
              <a:defRPr sz="1485"/>
            </a:lvl3pPr>
            <a:lvl4pPr>
              <a:defRPr sz="1485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218" y="3237190"/>
            <a:ext cx="3180969" cy="3412530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238"/>
              </a:spcAft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7217" y="7313837"/>
            <a:ext cx="993772" cy="458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19905" y="7313837"/>
            <a:ext cx="1958282" cy="458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590" y="7313837"/>
            <a:ext cx="1316941" cy="458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4375404" y="426"/>
            <a:ext cx="188595" cy="777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4505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426"/>
            <a:ext cx="4375404" cy="77719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18" y="777240"/>
            <a:ext cx="3180969" cy="2445602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96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63999" y="1"/>
            <a:ext cx="5494401" cy="7772399"/>
          </a:xfrm>
        </p:spPr>
        <p:txBody>
          <a:bodyPr anchor="t">
            <a:normAutofit/>
          </a:bodyPr>
          <a:lstStyle>
            <a:lvl1pPr marL="0" indent="0">
              <a:buNone/>
              <a:defRPr sz="1650"/>
            </a:lvl1pPr>
            <a:lvl2pPr marL="377190" indent="0">
              <a:buNone/>
              <a:defRPr sz="1650"/>
            </a:lvl2pPr>
            <a:lvl3pPr marL="754380" indent="0">
              <a:buNone/>
              <a:defRPr sz="165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218" y="3236764"/>
            <a:ext cx="3180969" cy="34129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238"/>
              </a:spcAft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7217" y="7313837"/>
            <a:ext cx="993772" cy="458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19905" y="7313837"/>
            <a:ext cx="1958282" cy="458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590" y="7313837"/>
            <a:ext cx="1316941" cy="458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4375404" y="426"/>
            <a:ext cx="188595" cy="777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932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0" y="2601596"/>
            <a:ext cx="7920990" cy="404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42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17163" y="707377"/>
            <a:ext cx="1291757" cy="5942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0" y="707377"/>
            <a:ext cx="6748204" cy="59423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0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32184"/>
            <a:ext cx="9052560" cy="1050573"/>
          </a:xfrm>
        </p:spPr>
        <p:txBody>
          <a:bodyPr>
            <a:normAutofit/>
          </a:bodyPr>
          <a:lstStyle>
            <a:lvl1pPr>
              <a:defRPr sz="35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>
              <a:defRPr sz="2400">
                <a:latin typeface="Palatino Linotype" panose="02040502050505030304" pitchFamily="18" charset="0"/>
              </a:defRPr>
            </a:lvl1pPr>
            <a:lvl2pPr marL="693680" indent="-236518">
              <a:defRPr sz="2000">
                <a:latin typeface="Palatino Linotype" panose="02040502050505030304" pitchFamily="18" charset="0"/>
              </a:defRPr>
            </a:lvl2pPr>
            <a:lvl3pPr>
              <a:defRPr sz="1800">
                <a:latin typeface="Palatino Linotype" panose="02040502050505030304" pitchFamily="18" charset="0"/>
              </a:defRPr>
            </a:lvl3pPr>
            <a:lvl4pPr>
              <a:defRPr sz="16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31035"/>
            <a:ext cx="10051146" cy="326436"/>
            <a:chOff x="0" y="-27384"/>
            <a:chExt cx="9137405" cy="288032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0" y="-27384"/>
              <a:ext cx="9137405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404/504, Fall 2021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4624"/>
              <a:ext cx="1475423" cy="19812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72008" y="260648"/>
              <a:ext cx="9036496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C99503"/>
                  </a:gs>
                  <a:gs pos="60000">
                    <a:schemeClr val="accent1">
                      <a:tint val="44500"/>
                      <a:satMod val="160000"/>
                      <a:alpha val="56000"/>
                      <a:lumMod val="83000"/>
                    </a:schemeClr>
                  </a:gs>
                  <a:gs pos="100000">
                    <a:schemeClr val="tx1">
                      <a:lumMod val="64000"/>
                      <a:lumOff val="36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387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E8C1-7A3A-428C-906E-AF7482071E7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70B-97EA-45B6-961D-C7BB2A89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2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E8C1-7A3A-428C-906E-AF7482071E7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70B-97EA-45B6-961D-C7BB2A89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8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6" y="1937704"/>
            <a:ext cx="8675370" cy="3233102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2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E8C1-7A3A-428C-906E-AF7482071E7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70B-97EA-45B6-961D-C7BB2A89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2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E8C1-7A3A-428C-906E-AF7482071E7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70B-97EA-45B6-961D-C7BB2A89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3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09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E8C1-7A3A-428C-906E-AF7482071E7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70B-97EA-45B6-961D-C7BB2A89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2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E8C1-7A3A-428C-906E-AF7482071E7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C70B-97EA-45B6-961D-C7BB2A89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1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1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CFEE5-8EAD-403C-AFC6-4E09610A5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8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</p:sldLayoutIdLst>
  <p:hf hdr="0" ftr="0" dt="0"/>
  <p:txStyles>
    <p:titleStyle>
      <a:lvl1pPr algn="ctr" defTabSz="914323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726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6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9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E8C1-7A3A-428C-906E-AF7482071E73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AC70B-97EA-45B6-961D-C7BB2A89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8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1570" y="777240"/>
            <a:ext cx="7920990" cy="16840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570" y="2590800"/>
            <a:ext cx="7920990" cy="4058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7286" y="7313837"/>
            <a:ext cx="993772" cy="458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7190" y="7313837"/>
            <a:ext cx="5181685" cy="458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5007" y="7313837"/>
            <a:ext cx="1316941" cy="458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394428" y="426"/>
            <a:ext cx="188595" cy="777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850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4380" rtl="0" eaLnBrk="1" latinLnBrk="0" hangingPunct="1">
        <a:lnSpc>
          <a:spcPct val="89000"/>
        </a:lnSpc>
        <a:spcBef>
          <a:spcPct val="0"/>
        </a:spcBef>
        <a:buNone/>
        <a:defRPr sz="363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40" indent="-316840" algn="l" defTabSz="754380" rtl="0" eaLnBrk="1" latinLnBrk="0" hangingPunct="1">
        <a:lnSpc>
          <a:spcPct val="94000"/>
        </a:lnSpc>
        <a:spcBef>
          <a:spcPts val="825"/>
        </a:spcBef>
        <a:spcAft>
          <a:spcPts val="165"/>
        </a:spcAft>
        <a:buFont typeface="Franklin Gothic Book" panose="020B0503020102020204" pitchFamily="34" charset="0"/>
        <a:buChar char="■"/>
        <a:defRPr sz="165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54380" indent="-316840" algn="l" defTabSz="754380" rtl="0" eaLnBrk="1" latinLnBrk="0" hangingPunct="1">
        <a:lnSpc>
          <a:spcPct val="94000"/>
        </a:lnSpc>
        <a:spcBef>
          <a:spcPts val="413"/>
        </a:spcBef>
        <a:spcAft>
          <a:spcPts val="165"/>
        </a:spcAft>
        <a:buFont typeface="Franklin Gothic Book" panose="020B0503020102020204" pitchFamily="34" charset="0"/>
        <a:buChar char="–"/>
        <a:defRPr sz="165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31570" indent="-316840" algn="l" defTabSz="754380" rtl="0" eaLnBrk="1" latinLnBrk="0" hangingPunct="1">
        <a:lnSpc>
          <a:spcPct val="94000"/>
        </a:lnSpc>
        <a:spcBef>
          <a:spcPts val="413"/>
        </a:spcBef>
        <a:spcAft>
          <a:spcPts val="165"/>
        </a:spcAft>
        <a:buFont typeface="Franklin Gothic Book" panose="020B0503020102020204" pitchFamily="34" charset="0"/>
        <a:buChar char="■"/>
        <a:defRPr sz="1485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508760" indent="-316840" algn="l" defTabSz="754380" rtl="0" eaLnBrk="1" latinLnBrk="0" hangingPunct="1">
        <a:lnSpc>
          <a:spcPct val="94000"/>
        </a:lnSpc>
        <a:spcBef>
          <a:spcPts val="413"/>
        </a:spcBef>
        <a:spcAft>
          <a:spcPts val="165"/>
        </a:spcAft>
        <a:buFont typeface="Franklin Gothic Book" panose="020B0503020102020204" pitchFamily="34" charset="0"/>
        <a:buChar char="–"/>
        <a:defRPr sz="1485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885950" indent="-316840" algn="l" defTabSz="754380" rtl="0" eaLnBrk="1" latinLnBrk="0" hangingPunct="1">
        <a:lnSpc>
          <a:spcPct val="94000"/>
        </a:lnSpc>
        <a:spcBef>
          <a:spcPts val="413"/>
        </a:spcBef>
        <a:spcAft>
          <a:spcPts val="165"/>
        </a:spcAft>
        <a:buFont typeface="Franklin Gothic Book" panose="020B0503020102020204" pitchFamily="34" charset="0"/>
        <a:buChar char="■"/>
        <a:defRPr sz="132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263140" indent="-316840" algn="l" defTabSz="754380" rtl="0" eaLnBrk="1" latinLnBrk="0" hangingPunct="1">
        <a:lnSpc>
          <a:spcPct val="94000"/>
        </a:lnSpc>
        <a:spcBef>
          <a:spcPts val="413"/>
        </a:spcBef>
        <a:spcAft>
          <a:spcPts val="165"/>
        </a:spcAft>
        <a:buFont typeface="Franklin Gothic Book" panose="020B0503020102020204" pitchFamily="34" charset="0"/>
        <a:buChar char="–"/>
        <a:defRPr sz="132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640330" indent="-316840" algn="l" defTabSz="754380" rtl="0" eaLnBrk="1" latinLnBrk="0" hangingPunct="1">
        <a:lnSpc>
          <a:spcPct val="94000"/>
        </a:lnSpc>
        <a:spcBef>
          <a:spcPts val="413"/>
        </a:spcBef>
        <a:spcAft>
          <a:spcPts val="165"/>
        </a:spcAft>
        <a:buFont typeface="Franklin Gothic Book" panose="020B0503020102020204" pitchFamily="34" charset="0"/>
        <a:buChar char="■"/>
        <a:defRPr sz="1155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017520" indent="-316840" algn="l" defTabSz="754380" rtl="0" eaLnBrk="1" latinLnBrk="0" hangingPunct="1">
        <a:lnSpc>
          <a:spcPct val="94000"/>
        </a:lnSpc>
        <a:spcBef>
          <a:spcPts val="413"/>
        </a:spcBef>
        <a:spcAft>
          <a:spcPts val="165"/>
        </a:spcAft>
        <a:buFont typeface="Franklin Gothic Book" panose="020B0503020102020204" pitchFamily="34" charset="0"/>
        <a:buChar char="–"/>
        <a:defRPr sz="1155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394710" indent="-316840" algn="l" defTabSz="754380" rtl="0" eaLnBrk="1" latinLnBrk="0" hangingPunct="1">
        <a:lnSpc>
          <a:spcPct val="94000"/>
        </a:lnSpc>
        <a:spcBef>
          <a:spcPts val="413"/>
        </a:spcBef>
        <a:spcAft>
          <a:spcPts val="165"/>
        </a:spcAft>
        <a:buFont typeface="Franklin Gothic Book" panose="020B0503020102020204" pitchFamily="34" charset="0"/>
        <a:buChar char="■"/>
        <a:defRPr sz="1155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lib.purdue.edu/cgi/viewcontent.cgi?article=2782&amp;context=cstech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007.10760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51.png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744" y="2662064"/>
            <a:ext cx="8517110" cy="2376264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CS 404/504</a:t>
            </a:r>
          </a:p>
          <a:p>
            <a:r>
              <a:rPr lang="en-US" sz="4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Special Topics: Adversarial Machine Learning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05" y="1077889"/>
            <a:ext cx="5368923" cy="720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73973" y="5440760"/>
            <a:ext cx="595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Palatino Linotype" panose="02040502050505030304" pitchFamily="18" charset="0"/>
              </a:rPr>
              <a:t>Dr. Alex Vakanski</a:t>
            </a:r>
          </a:p>
        </p:txBody>
      </p:sp>
    </p:spTree>
    <p:extLst>
      <p:ext uri="{BB962C8B-B14F-4D97-AF65-F5344CB8AC3E}">
        <p14:creationId xmlns:p14="http://schemas.microsoft.com/office/powerpoint/2010/main" val="22100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Outsourcing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approach for devising the attack is:</a:t>
            </a:r>
          </a:p>
          <a:p>
            <a:pPr lvl="1"/>
            <a:r>
              <a:rPr lang="en-US" dirty="0"/>
              <a:t>Stamp a trigger to clean data samples, and change the label for the samples with the trigger to a targeted class (</a:t>
            </a:r>
            <a:r>
              <a:rPr lang="en-US" dirty="0">
                <a:solidFill>
                  <a:srgbClr val="FF0000"/>
                </a:solidFill>
              </a:rPr>
              <a:t>dirty-label attack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trained model will learn to associate samples stamped with the trigger to the target class, while maintaining the labels for clean samples</a:t>
            </a:r>
          </a:p>
          <a:p>
            <a:r>
              <a:rPr lang="en-US" dirty="0"/>
              <a:t>Challenge for the user:</a:t>
            </a:r>
          </a:p>
          <a:p>
            <a:pPr lvl="1"/>
            <a:r>
              <a:rPr lang="en-US" dirty="0"/>
              <a:t>The backdoored model will perform satisfactory on the clean set of samples that were set aside to evaluate the model</a:t>
            </a:r>
          </a:p>
          <a:p>
            <a:pPr lvl="2"/>
            <a:r>
              <a:rPr lang="en-US" dirty="0"/>
              <a:t>It is almost impossible to tell that the model has been poisoned</a:t>
            </a:r>
          </a:p>
          <a:p>
            <a:pPr lvl="1"/>
            <a:r>
              <a:rPr lang="en-US" dirty="0"/>
              <a:t>The backdoored model will misclassify only samples containing the trigger</a:t>
            </a:r>
          </a:p>
          <a:p>
            <a:r>
              <a:rPr lang="en-US" dirty="0"/>
              <a:t>Note:</a:t>
            </a:r>
          </a:p>
          <a:p>
            <a:pPr lvl="1"/>
            <a:r>
              <a:rPr lang="en-US" dirty="0"/>
              <a:t>This attack is the easiest to perform, since the attacker has:</a:t>
            </a:r>
          </a:p>
          <a:p>
            <a:pPr lvl="2"/>
            <a:r>
              <a:rPr lang="en-US" dirty="0"/>
              <a:t>Full access to the training data and the model</a:t>
            </a:r>
          </a:p>
          <a:p>
            <a:pPr lvl="2"/>
            <a:r>
              <a:rPr lang="en-US" dirty="0"/>
              <a:t>Control over the training process</a:t>
            </a:r>
          </a:p>
          <a:p>
            <a:pPr lvl="2"/>
            <a:r>
              <a:rPr lang="en-US" dirty="0"/>
              <a:t>Control over the selection of the trigger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Attacks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53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Pretrained Attack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Pretrained attack</a:t>
            </a:r>
          </a:p>
          <a:p>
            <a:r>
              <a:rPr lang="en-US" dirty="0"/>
              <a:t>Scenario</a:t>
            </a:r>
          </a:p>
          <a:p>
            <a:pPr lvl="1"/>
            <a:r>
              <a:rPr lang="en-US" dirty="0"/>
              <a:t>The attacker releases a pretrained ML model that is backdoored</a:t>
            </a:r>
          </a:p>
          <a:p>
            <a:pPr lvl="1"/>
            <a:r>
              <a:rPr lang="en-US" dirty="0"/>
              <a:t>The victim uses the pretrained model, and re-trains it on their dataset</a:t>
            </a:r>
          </a:p>
          <a:p>
            <a:r>
              <a:rPr lang="en-US" dirty="0">
                <a:solidFill>
                  <a:srgbClr val="FF0000"/>
                </a:solidFill>
              </a:rPr>
              <a:t>Transfer learning </a:t>
            </a:r>
            <a:r>
              <a:rPr lang="en-US" dirty="0"/>
              <a:t>is very common for training ML models on smaller datasets</a:t>
            </a:r>
          </a:p>
          <a:p>
            <a:pPr lvl="1"/>
            <a:r>
              <a:rPr lang="en-US" dirty="0"/>
              <a:t>Users use a public or third-party pretrained model to extract general features</a:t>
            </a:r>
          </a:p>
          <a:p>
            <a:pPr lvl="1"/>
            <a:r>
              <a:rPr lang="en-US" dirty="0"/>
              <a:t>Transfer learning increases the performance and reduces the training time</a:t>
            </a:r>
          </a:p>
          <a:p>
            <a:pPr lvl="1"/>
            <a:r>
              <a:rPr lang="en-US" dirty="0"/>
              <a:t>A maliciously manipulated model for feature extraction can be vulnerable to backdoored samples</a:t>
            </a:r>
          </a:p>
          <a:p>
            <a:r>
              <a:rPr lang="en-US" dirty="0"/>
              <a:t>An example would be to apply transfer learning with a backdoored </a:t>
            </a:r>
            <a:r>
              <a:rPr lang="en-US" dirty="0" err="1"/>
              <a:t>ResNet</a:t>
            </a:r>
            <a:r>
              <a:rPr lang="en-US" dirty="0"/>
              <a:t> model that is pretrained on ImageNet for image classification</a:t>
            </a:r>
          </a:p>
          <a:p>
            <a:pPr lvl="1"/>
            <a:r>
              <a:rPr lang="en-US" dirty="0"/>
              <a:t>Or, use a poisoned word embedding model for NLP tasks</a:t>
            </a:r>
          </a:p>
          <a:p>
            <a:r>
              <a:rPr lang="en-US" dirty="0"/>
              <a:t>The attacker can download a popular pretrained ML model, insert a backdoor into the model, and redistribute the backdoored model to the public</a:t>
            </a:r>
          </a:p>
          <a:p>
            <a:pPr lvl="1"/>
            <a:r>
              <a:rPr lang="en-US" dirty="0"/>
              <a:t>Or, the attacker can train a backdoored model from scratch and offer it to the public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Attacks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9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Pretrained Attack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computer vision tasks, ML models consist of a </a:t>
            </a:r>
            <a:r>
              <a:rPr lang="en-US" dirty="0">
                <a:solidFill>
                  <a:srgbClr val="FF0000"/>
                </a:solidFill>
              </a:rPr>
              <a:t>feature extractor </a:t>
            </a:r>
            <a:r>
              <a:rPr lang="en-US" dirty="0"/>
              <a:t>(with convolutional layers) and a </a:t>
            </a:r>
            <a:r>
              <a:rPr lang="en-US" dirty="0">
                <a:solidFill>
                  <a:srgbClr val="FF0000"/>
                </a:solidFill>
              </a:rPr>
              <a:t>classifier</a:t>
            </a:r>
            <a:r>
              <a:rPr lang="en-US" dirty="0"/>
              <a:t> (with fully connected layers)</a:t>
            </a:r>
          </a:p>
          <a:p>
            <a:pPr lvl="1"/>
            <a:r>
              <a:rPr lang="en-US" dirty="0"/>
              <a:t>The attacker can poison the feature extractor</a:t>
            </a:r>
          </a:p>
          <a:p>
            <a:pPr lvl="1"/>
            <a:r>
              <a:rPr lang="en-US" dirty="0"/>
              <a:t>The victim reuses the pretrained ML model by freezing or fine-tuning the feature extractor, and replacing the classifier for performing classification on their own data</a:t>
            </a:r>
          </a:p>
          <a:p>
            <a:pPr lvl="1"/>
            <a:r>
              <a:rPr lang="en-US" dirty="0"/>
              <a:t>Transfer learning in ML entails inherent security risk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Attacks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888" y="4102224"/>
            <a:ext cx="5648222" cy="34240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Figure from: Gao </a:t>
            </a:r>
            <a:r>
              <a:rPr lang="en-US" sz="1000" dirty="0"/>
              <a:t>et al. (2020) </a:t>
            </a:r>
            <a:r>
              <a:rPr lang="en-US" sz="1000" dirty="0" smtClean="0"/>
              <a:t>- Backdoor </a:t>
            </a:r>
            <a:r>
              <a:rPr lang="en-US" sz="1000" dirty="0"/>
              <a:t>Attacks and Countermeasures on Deep Learning: A Comprehensive </a:t>
            </a:r>
            <a:r>
              <a:rPr lang="en-US" sz="1000" dirty="0" smtClean="0"/>
              <a:t>Review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79611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Pretrained Attack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4960268" cy="536766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 err="1" smtClean="0">
                <a:solidFill>
                  <a:srgbClr val="FF0000"/>
                </a:solidFill>
              </a:rPr>
              <a:t>rojaning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attack </a:t>
            </a:r>
            <a:r>
              <a:rPr lang="en-US" dirty="0" smtClean="0"/>
              <a:t>is </a:t>
            </a:r>
            <a:r>
              <a:rPr lang="en-US" dirty="0"/>
              <a:t>an example of pretrained attack</a:t>
            </a:r>
          </a:p>
          <a:p>
            <a:pPr lvl="1"/>
            <a:r>
              <a:rPr lang="en-US" dirty="0"/>
              <a:t>The attacker backdoors a model and redistribute it to the public</a:t>
            </a:r>
          </a:p>
          <a:p>
            <a:pPr lvl="1"/>
            <a:r>
              <a:rPr lang="en-US" dirty="0"/>
              <a:t>The </a:t>
            </a:r>
            <a:r>
              <a:rPr lang="en-US" dirty="0" err="1" smtClean="0"/>
              <a:t>Trojaning</a:t>
            </a:r>
            <a:r>
              <a:rPr lang="en-US" dirty="0" smtClean="0"/>
              <a:t> </a:t>
            </a:r>
            <a:r>
              <a:rPr lang="en-US" dirty="0"/>
              <a:t>attack assumes that the attacker does not have access to the training data, and reverse engineering was used to synthesize the training data</a:t>
            </a:r>
          </a:p>
          <a:p>
            <a:r>
              <a:rPr lang="en-US" dirty="0"/>
              <a:t>Note:</a:t>
            </a:r>
          </a:p>
          <a:p>
            <a:pPr lvl="1"/>
            <a:r>
              <a:rPr lang="en-US" dirty="0"/>
              <a:t>This attack may be less successful, because during the re-training the user can apply different training strategies (e.g., change the architecture, replace layers, etc.)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Attacks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1F6CC-FCBD-479E-8FAC-0EF105578B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4754"/>
          <a:stretch/>
        </p:blipFill>
        <p:spPr>
          <a:xfrm>
            <a:off x="5236941" y="2076685"/>
            <a:ext cx="4813610" cy="472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9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Data collection attack</a:t>
            </a:r>
          </a:p>
          <a:p>
            <a:r>
              <a:rPr lang="en-US" dirty="0"/>
              <a:t>Scenario:</a:t>
            </a:r>
          </a:p>
          <a:p>
            <a:pPr lvl="1"/>
            <a:r>
              <a:rPr lang="en-US" dirty="0"/>
              <a:t>The victim collects data using public sources, and is unaware that some of the collected data have been poisoned</a:t>
            </a:r>
          </a:p>
          <a:p>
            <a:r>
              <a:rPr lang="en-US" dirty="0"/>
              <a:t>Examples are:</a:t>
            </a:r>
          </a:p>
          <a:p>
            <a:pPr lvl="1"/>
            <a:r>
              <a:rPr lang="en-US" dirty="0"/>
              <a:t>The victim relies on volunteers’ contribution for data collection</a:t>
            </a:r>
          </a:p>
          <a:p>
            <a:pPr lvl="1"/>
            <a:r>
              <a:rPr lang="en-US" dirty="0"/>
              <a:t>The victim downloads data from the Internet</a:t>
            </a:r>
          </a:p>
          <a:p>
            <a:r>
              <a:rPr lang="en-US" dirty="0"/>
              <a:t>The collected poisoned data can be difficult to notice, and can bypass manual and/or visual inspection (depending on the inputs)</a:t>
            </a:r>
          </a:p>
          <a:p>
            <a:pPr lvl="1"/>
            <a:r>
              <a:rPr lang="en-US" dirty="0"/>
              <a:t>The victim trains a DNN model using the collected data, which becomes poisoned</a:t>
            </a:r>
          </a:p>
          <a:p>
            <a:r>
              <a:rPr lang="en-US" dirty="0"/>
              <a:t>Note:</a:t>
            </a:r>
          </a:p>
          <a:p>
            <a:pPr lvl="1"/>
            <a:r>
              <a:rPr lang="en-US" dirty="0"/>
              <a:t>Collecting training data from public sources is common</a:t>
            </a:r>
          </a:p>
          <a:p>
            <a:pPr lvl="1"/>
            <a:r>
              <a:rPr lang="en-US" dirty="0"/>
              <a:t>The attacker does not have a control over the training process</a:t>
            </a:r>
          </a:p>
          <a:p>
            <a:pPr lvl="1"/>
            <a:r>
              <a:rPr lang="en-US" dirty="0"/>
              <a:t>This attack often requires some knowledge of the model to determine the poisoned samples (mostly white-box attack, but black-box attacks were also developed)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Attacks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7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4"/>
            <a:ext cx="9584265" cy="29475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Clean-label poisoning attack (</a:t>
            </a:r>
            <a:r>
              <a:rPr lang="en-US" dirty="0" err="1">
                <a:solidFill>
                  <a:srgbClr val="FF0000"/>
                </a:solidFill>
              </a:rPr>
              <a:t>PoisonFrogs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/>
              <a:t>For example, “frog” images are poisoned by adding a transparent overlay of an “airplane” image </a:t>
            </a:r>
          </a:p>
          <a:p>
            <a:pPr lvl="1"/>
            <a:r>
              <a:rPr lang="en-US" dirty="0"/>
              <a:t>The manipulated images look like clean images, i.e., they can bypass visual inspection</a:t>
            </a:r>
          </a:p>
          <a:p>
            <a:pPr lvl="2"/>
            <a:r>
              <a:rPr lang="en-US" dirty="0"/>
              <a:t>When the transparency of the overlay is low, for  over 50% transparency, the overlay is visible</a:t>
            </a:r>
          </a:p>
          <a:p>
            <a:pPr lvl="1"/>
            <a:r>
              <a:rPr lang="en-US" dirty="0"/>
              <a:t>The attacker does not need to control the labeling process (</a:t>
            </a:r>
            <a:r>
              <a:rPr lang="en-US" dirty="0">
                <a:solidFill>
                  <a:srgbClr val="FF0000"/>
                </a:solidFill>
              </a:rPr>
              <a:t>clean-label attack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This attack does not use a trigger pattern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Attacks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928" y="4418588"/>
            <a:ext cx="4696622" cy="335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47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mentioned the work by </a:t>
            </a:r>
            <a:r>
              <a:rPr lang="en-US" dirty="0" err="1"/>
              <a:t>Severi</a:t>
            </a:r>
            <a:r>
              <a:rPr lang="en-US" dirty="0"/>
              <a:t> et al. (2021) for </a:t>
            </a:r>
            <a:r>
              <a:rPr lang="en-US" dirty="0">
                <a:solidFill>
                  <a:srgbClr val="FF0000"/>
                </a:solidFill>
              </a:rPr>
              <a:t>malware attack </a:t>
            </a:r>
            <a:r>
              <a:rPr lang="en-US" dirty="0"/>
              <a:t>in cybersecurity</a:t>
            </a:r>
          </a:p>
          <a:p>
            <a:pPr lvl="1"/>
            <a:r>
              <a:rPr lang="en-US" b="1" i="1" dirty="0" err="1">
                <a:solidFill>
                  <a:srgbClr val="0070C0"/>
                </a:solidFill>
              </a:rPr>
              <a:t>Severi</a:t>
            </a:r>
            <a:r>
              <a:rPr lang="en-US" b="1" i="1" dirty="0">
                <a:solidFill>
                  <a:srgbClr val="0070C0"/>
                </a:solidFill>
              </a:rPr>
              <a:t> et al. (2021) Explanation-Guided Backdoor Poisoning Attacks Against Malware Classifiers</a:t>
            </a:r>
          </a:p>
          <a:p>
            <a:pPr lvl="1"/>
            <a:r>
              <a:rPr lang="en-US" dirty="0"/>
              <a:t>Because security companies rely on crowd-sourced malware files to create large training datasets, an attacker can leave backdoored files on the Internet and wait to be collected</a:t>
            </a:r>
          </a:p>
          <a:p>
            <a:pPr lvl="1"/>
            <a:r>
              <a:rPr lang="en-US" dirty="0"/>
              <a:t>Using clean-labels for the malicious files, the trained ML classifier will misclassify malware files stamped with the trigger as benign files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Attacks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760" y="4926286"/>
            <a:ext cx="8299482" cy="263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67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Image scaling attack</a:t>
            </a:r>
          </a:p>
          <a:p>
            <a:pPr lvl="1"/>
            <a:r>
              <a:rPr lang="en-US" dirty="0"/>
              <a:t>Most ML models for vision tasks scale input images to a fixed size using down-sampling (e.g., 224×224×3 size is common)</a:t>
            </a:r>
          </a:p>
          <a:p>
            <a:pPr lvl="1"/>
            <a:r>
              <a:rPr lang="en-US" dirty="0"/>
              <a:t>An attacker can embed the image of the ‘wolf’ into the large resolution image of ‘sheep’, by abusing the </a:t>
            </a:r>
            <a:r>
              <a:rPr lang="en-US" i="1" dirty="0"/>
              <a:t>resize() </a:t>
            </a:r>
            <a:r>
              <a:rPr lang="en-US" dirty="0"/>
              <a:t>function in Python</a:t>
            </a:r>
          </a:p>
          <a:p>
            <a:pPr lvl="1"/>
            <a:r>
              <a:rPr lang="en-US" dirty="0"/>
              <a:t>When the tampered ‘sheep’ image is scaled using the </a:t>
            </a:r>
            <a:r>
              <a:rPr lang="en-US" i="1" dirty="0"/>
              <a:t>resize() </a:t>
            </a:r>
            <a:r>
              <a:rPr lang="en-US" dirty="0"/>
              <a:t>function, the model will take as input the ‘wolf’ image, and will associate it to the ‘sheep’ label</a:t>
            </a:r>
          </a:p>
          <a:p>
            <a:pPr lvl="1"/>
            <a:r>
              <a:rPr lang="en-US" dirty="0"/>
              <a:t>The attack does not require control over the labeling process or the training process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Attacks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80" y="4750296"/>
            <a:ext cx="948878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88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Learning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Collaborative learning attack</a:t>
            </a:r>
          </a:p>
          <a:p>
            <a:r>
              <a:rPr lang="en-US" dirty="0"/>
              <a:t>Scenario:</a:t>
            </a:r>
          </a:p>
          <a:p>
            <a:pPr lvl="1"/>
            <a:r>
              <a:rPr lang="en-US" dirty="0"/>
              <a:t>A malicious agent in </a:t>
            </a:r>
            <a:r>
              <a:rPr lang="en-US" dirty="0">
                <a:solidFill>
                  <a:srgbClr val="FF0000"/>
                </a:solidFill>
              </a:rPr>
              <a:t>federated learning </a:t>
            </a:r>
            <a:r>
              <a:rPr lang="en-US" dirty="0"/>
              <a:t>sends updates that poison the model</a:t>
            </a:r>
          </a:p>
          <a:p>
            <a:r>
              <a:rPr lang="en-US" dirty="0"/>
              <a:t>Collaborative or </a:t>
            </a:r>
            <a:r>
              <a:rPr lang="en-US" dirty="0">
                <a:solidFill>
                  <a:srgbClr val="FF0000"/>
                </a:solidFill>
              </a:rPr>
              <a:t>distributed learning </a:t>
            </a:r>
            <a:r>
              <a:rPr lang="en-US" dirty="0"/>
              <a:t>is designed to protect the privacy of the training data owned by several clients</a:t>
            </a:r>
          </a:p>
          <a:p>
            <a:pPr lvl="1"/>
            <a:r>
              <a:rPr lang="en-US" dirty="0"/>
              <a:t>A central server has no access to the training data of the clients</a:t>
            </a:r>
          </a:p>
          <a:p>
            <a:pPr lvl="1"/>
            <a:r>
              <a:rPr lang="en-US" dirty="0"/>
              <a:t>Both data poisoning and model poisoning can be carried out by a malicious client</a:t>
            </a:r>
          </a:p>
          <a:p>
            <a:r>
              <a:rPr lang="en-US" dirty="0"/>
              <a:t>Distributed learning is increasingly used because of the promise of data privacy protection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Attacks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1B2A6-71D9-4768-AEDA-888538F25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602" y="4966320"/>
            <a:ext cx="3565798" cy="2602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Figure from: Gao </a:t>
            </a:r>
            <a:r>
              <a:rPr lang="en-US" sz="1000" dirty="0"/>
              <a:t>et al. (2020) </a:t>
            </a:r>
            <a:r>
              <a:rPr lang="en-US" sz="1000" dirty="0" smtClean="0"/>
              <a:t>- Backdoor </a:t>
            </a:r>
            <a:r>
              <a:rPr lang="en-US" sz="1000" dirty="0"/>
              <a:t>Attacks and Countermeasures on Deep Learning: A Comprehensive </a:t>
            </a:r>
            <a:r>
              <a:rPr lang="en-US" sz="1000" dirty="0" smtClean="0"/>
              <a:t>Review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05127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Learning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Federated learning approach</a:t>
            </a:r>
          </a:p>
          <a:p>
            <a:pPr marL="747712" lvl="1" indent="-342900">
              <a:buFont typeface="+mj-lt"/>
              <a:buAutoNum type="arabicPeriod"/>
            </a:pPr>
            <a:r>
              <a:rPr lang="en-US" dirty="0"/>
              <a:t>The server sends a joint model to all clients, and each client trains this model using local data</a:t>
            </a:r>
          </a:p>
          <a:p>
            <a:pPr marL="747712" lvl="1" indent="-342900">
              <a:buFont typeface="+mj-lt"/>
              <a:buAutoNum type="arabicPeriod"/>
            </a:pPr>
            <a:r>
              <a:rPr lang="en-US" dirty="0"/>
              <a:t>The local updates by the clients are sent to the server (the server can either select a random subset of clients for update, or use the updates by all clients)</a:t>
            </a:r>
          </a:p>
          <a:p>
            <a:pPr marL="747712" lvl="1" indent="-342900">
              <a:buFont typeface="+mj-lt"/>
              <a:buAutoNum type="arabicPeriod"/>
            </a:pPr>
            <a:r>
              <a:rPr lang="en-US" dirty="0"/>
              <a:t>The server applies an aggregation algorithm (e.g., using averaging) to update the global model</a:t>
            </a:r>
          </a:p>
          <a:p>
            <a:pPr marL="404812" indent="-342900"/>
            <a:r>
              <a:rPr lang="en-US" dirty="0"/>
              <a:t>Bhagoji et al. developed an attack where a malicious agent (e.g., Client 3) boosts its updates to poison the global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Attacks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602" y="4966320"/>
            <a:ext cx="3565798" cy="2602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Figure from: Gao </a:t>
            </a:r>
            <a:r>
              <a:rPr lang="en-US" sz="1000" dirty="0"/>
              <a:t>et al. (2020) </a:t>
            </a:r>
            <a:r>
              <a:rPr lang="en-US" sz="1000" dirty="0" smtClean="0"/>
              <a:t>- Backdoor </a:t>
            </a:r>
            <a:r>
              <a:rPr lang="en-US" sz="1000" dirty="0"/>
              <a:t>Attacks and Countermeasures on Deep Learning: A Comprehensive </a:t>
            </a:r>
            <a:r>
              <a:rPr lang="en-US" sz="1000" dirty="0" smtClean="0"/>
              <a:t>Review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3403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24744" y="1087016"/>
            <a:ext cx="8229600" cy="926976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5400" b="1" dirty="0"/>
              <a:t>Lecture 9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20688" y="3454152"/>
            <a:ext cx="9145016" cy="180020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en-US" sz="4000" b="1" dirty="0"/>
              <a:t>Poisoning </a:t>
            </a:r>
            <a:r>
              <a:rPr lang="en-US" altLang="en-US" sz="4000" b="1" dirty="0" smtClean="0"/>
              <a:t>Attacks and Defenses</a:t>
            </a:r>
            <a:endParaRPr lang="en-US" altLang="en-US" sz="4000" b="1" dirty="0"/>
          </a:p>
          <a:p>
            <a:pPr>
              <a:buNone/>
            </a:pPr>
            <a:r>
              <a:rPr lang="en-US" sz="1800" dirty="0"/>
              <a:t>	</a:t>
            </a:r>
            <a:endParaRPr lang="en-US" sz="1800" dirty="0">
              <a:solidFill>
                <a:srgbClr val="00206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50201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Learning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Distributed backdoor attack (DBA) </a:t>
            </a:r>
            <a:r>
              <a:rPr lang="en-US" dirty="0"/>
              <a:t>uses multiple malicious agents in federated learning that poison their local model with a local backdoor trigger</a:t>
            </a:r>
          </a:p>
          <a:p>
            <a:pPr lvl="1"/>
            <a:r>
              <a:rPr lang="en-US" dirty="0"/>
              <a:t>The global model will be poisoned only when all malicious agents apply their local triggers</a:t>
            </a:r>
          </a:p>
          <a:p>
            <a:r>
              <a:rPr lang="en-US" dirty="0"/>
              <a:t>Note:</a:t>
            </a:r>
          </a:p>
          <a:p>
            <a:pPr lvl="1"/>
            <a:r>
              <a:rPr lang="en-US" dirty="0"/>
              <a:t>Distributed learning is vulnerable to poisoning attacks because the clients have control over their local data and local model updates</a:t>
            </a:r>
          </a:p>
          <a:p>
            <a:pPr lvl="1"/>
            <a:r>
              <a:rPr lang="en-US" dirty="0"/>
              <a:t>Devising defense strategies in distributed learning is more challenging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Attacks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84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Post-Deployment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Post-deployment attack</a:t>
            </a:r>
          </a:p>
          <a:p>
            <a:r>
              <a:rPr lang="en-US" dirty="0"/>
              <a:t>Scenario:</a:t>
            </a:r>
          </a:p>
          <a:p>
            <a:pPr lvl="1"/>
            <a:r>
              <a:rPr lang="en-US" dirty="0"/>
              <a:t>The attacker gets access to the model after it has been deployed</a:t>
            </a:r>
          </a:p>
          <a:p>
            <a:pPr lvl="1"/>
            <a:r>
              <a:rPr lang="en-US" dirty="0"/>
              <a:t>The attacker changes the model to insert a backdoor</a:t>
            </a:r>
          </a:p>
          <a:p>
            <a:r>
              <a:rPr lang="en-US" dirty="0"/>
              <a:t>Examples include when the attacker can attack a cloud server or the physical machine where the model is located</a:t>
            </a:r>
          </a:p>
          <a:p>
            <a:pPr lvl="1"/>
            <a:r>
              <a:rPr lang="en-US" dirty="0"/>
              <a:t>This attack does not rely on data poisoning to insert backdoors</a:t>
            </a:r>
          </a:p>
          <a:p>
            <a:r>
              <a:rPr lang="en-US" dirty="0">
                <a:solidFill>
                  <a:srgbClr val="FF0000"/>
                </a:solidFill>
              </a:rPr>
              <a:t>Weight tamper attack </a:t>
            </a:r>
            <a:r>
              <a:rPr lang="en-US" dirty="0"/>
              <a:t>– the attacker changes the model weights to create a backdoor</a:t>
            </a:r>
          </a:p>
          <a:p>
            <a:r>
              <a:rPr lang="en-US" dirty="0">
                <a:solidFill>
                  <a:srgbClr val="FF0000"/>
                </a:solidFill>
              </a:rPr>
              <a:t>Bit flip attack</a:t>
            </a:r>
            <a:r>
              <a:rPr lang="en-US" dirty="0"/>
              <a:t> – the attacker flips bits in the memory of the machine where the DNN is located (as a type of fault-injection), during runtime</a:t>
            </a:r>
          </a:p>
          <a:p>
            <a:r>
              <a:rPr lang="en-US" dirty="0"/>
              <a:t>Note:</a:t>
            </a:r>
          </a:p>
          <a:p>
            <a:pPr lvl="1"/>
            <a:r>
              <a:rPr lang="en-US" dirty="0"/>
              <a:t>This attack is challenging to perform because it requires that the attacker gets access to the model by intruding the system where the model is located</a:t>
            </a:r>
          </a:p>
          <a:p>
            <a:pPr lvl="1"/>
            <a:r>
              <a:rPr lang="en-US" dirty="0"/>
              <a:t>The advantage is that it can bypass most defenses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Attacks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51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Poisoning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Code poisoning attack</a:t>
            </a:r>
          </a:p>
          <a:p>
            <a:r>
              <a:rPr lang="en-US" dirty="0"/>
              <a:t>Scenario:</a:t>
            </a:r>
          </a:p>
          <a:p>
            <a:pPr lvl="1"/>
            <a:r>
              <a:rPr lang="en-US" dirty="0"/>
              <a:t>An attacker publicly posts an ML code that is designed to backdoor trained models</a:t>
            </a:r>
          </a:p>
          <a:p>
            <a:pPr lvl="1"/>
            <a:r>
              <a:rPr lang="en-US" dirty="0"/>
              <a:t>The victim downloads the code and applies it to solve a task </a:t>
            </a:r>
          </a:p>
          <a:p>
            <a:r>
              <a:rPr lang="en-US" dirty="0"/>
              <a:t>ML users often relay on code posted in public repositories or libraries, which can impose security risk</a:t>
            </a:r>
          </a:p>
          <a:p>
            <a:pPr lvl="1"/>
            <a:r>
              <a:rPr lang="en-US" dirty="0"/>
              <a:t>The codes can be poisoned, and when run, they can insert backdoors into ML models</a:t>
            </a:r>
          </a:p>
          <a:p>
            <a:r>
              <a:rPr lang="en-US" dirty="0"/>
              <a:t>For instance, the attacker can develop/modify code to perform </a:t>
            </a:r>
            <a:r>
              <a:rPr lang="en-US" dirty="0">
                <a:solidFill>
                  <a:srgbClr val="FF0000"/>
                </a:solidFill>
              </a:rPr>
              <a:t>multitask learning</a:t>
            </a:r>
            <a:r>
              <a:rPr lang="en-US" dirty="0"/>
              <a:t>, with a model consisting of two branches of layers</a:t>
            </a:r>
          </a:p>
          <a:p>
            <a:pPr lvl="1"/>
            <a:r>
              <a:rPr lang="en-US" dirty="0"/>
              <a:t>One branch can perform the </a:t>
            </a:r>
            <a:r>
              <a:rPr lang="en-US" i="1" dirty="0"/>
              <a:t>main task</a:t>
            </a:r>
          </a:p>
          <a:p>
            <a:pPr lvl="1"/>
            <a:r>
              <a:rPr lang="en-US" dirty="0"/>
              <a:t>Another branch can perform the </a:t>
            </a:r>
            <a:r>
              <a:rPr lang="en-US" i="1" dirty="0"/>
              <a:t>backdoor task </a:t>
            </a:r>
            <a:r>
              <a:rPr lang="en-US" dirty="0"/>
              <a:t>selected by the attacker</a:t>
            </a:r>
          </a:p>
          <a:p>
            <a:pPr lvl="1"/>
            <a:r>
              <a:rPr lang="en-US" dirty="0"/>
              <a:t>A loss function is developed that put weights on the two tasks, so that the model achieves high accuracy on both the main task and the backdoor task</a:t>
            </a:r>
          </a:p>
          <a:p>
            <a:r>
              <a:rPr lang="en-US" dirty="0"/>
              <a:t>Note:</a:t>
            </a:r>
          </a:p>
          <a:p>
            <a:pPr lvl="1"/>
            <a:r>
              <a:rPr lang="en-US" dirty="0"/>
              <a:t>The attacker does not have access to the training data, or the trained model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Attacks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30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F38B-5FC8-4967-8F26-409042ED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Multi-task Learning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73253-7967-482B-B1E4-F7F4869DC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shown model performs both image classification and segmentation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classification task </a:t>
            </a:r>
            <a:r>
              <a:rPr lang="en-US" dirty="0"/>
              <a:t>uses an encoder and a classifier head to predict the class of the tumors in breast medical images (malignant or benign)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segmentation task</a:t>
            </a:r>
            <a:r>
              <a:rPr lang="en-US" dirty="0"/>
              <a:t> uses the encoder and a decoder to segment the tumor from the background tissue</a:t>
            </a:r>
          </a:p>
          <a:p>
            <a:pPr lvl="1"/>
            <a:r>
              <a:rPr lang="en-US" dirty="0"/>
              <a:t>A weighted loss function minimizes the classification and segmentation errors</a:t>
            </a:r>
          </a:p>
          <a:p>
            <a:pPr lvl="1"/>
            <a:r>
              <a:rPr lang="en-US" dirty="0"/>
              <a:t>Sharing the encoder between the two tasks allows for improved feature representation learning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09DC0-DC1C-4AB4-B928-6640BC88B20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Attacks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70610-C870-477E-8A6C-5BD6624E8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84" y="4635085"/>
            <a:ext cx="7730756" cy="277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49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4DB69-F40D-4E65-A3B9-48767182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Poisoning Attacks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15AF9-6807-4AB4-AC39-A5C75BF42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figure shows the different attack categories and the stage of the ML pipeline that is impacted by the attack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373D1-8713-4C7C-BB98-3567EC7AA3E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Attacks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84F0D-9315-47B1-90E5-1BA010D51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925" y="3022104"/>
            <a:ext cx="8210550" cy="4448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Figure from: Gao </a:t>
            </a:r>
            <a:r>
              <a:rPr lang="en-US" sz="1000" dirty="0"/>
              <a:t>et al. (2020) </a:t>
            </a:r>
            <a:r>
              <a:rPr lang="en-US" sz="1000" dirty="0" smtClean="0"/>
              <a:t>- Backdoor </a:t>
            </a:r>
            <a:r>
              <a:rPr lang="en-US" sz="1000" dirty="0"/>
              <a:t>Attacks and Countermeasures on Deep Learning: A Comprehensive </a:t>
            </a:r>
            <a:r>
              <a:rPr lang="en-US" sz="1000" dirty="0" smtClean="0"/>
              <a:t>Review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87423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79044-967C-46F6-8E91-6C8FB9EA8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Poisoning Attacks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7380C-AAA8-4226-B340-CA6313787A3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Attacks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BFB5CD-F267-4432-9686-0939501CE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217" y="2077484"/>
            <a:ext cx="8644408" cy="5409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Gao </a:t>
            </a:r>
            <a:r>
              <a:rPr lang="en-US" sz="1000" dirty="0"/>
              <a:t>et al. (2020) </a:t>
            </a:r>
            <a:r>
              <a:rPr lang="en-US" sz="1000" dirty="0" smtClean="0"/>
              <a:t>- Backdoor </a:t>
            </a:r>
            <a:r>
              <a:rPr lang="en-US" sz="1000" dirty="0"/>
              <a:t>Attacks and Countermeasures on Deep Learning: A Comprehensive </a:t>
            </a:r>
            <a:r>
              <a:rPr lang="en-US" sz="1000" dirty="0" smtClean="0"/>
              <a:t>Review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9134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3194-A2D1-47D4-AAB4-6AA1DB913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Defenses Against Poisoning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23F52-9E0E-42B1-B009-4E8FD8746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Defense strategies </a:t>
            </a:r>
            <a:r>
              <a:rPr lang="en-US" dirty="0"/>
              <a:t>against poisoning adversarial attacks were categorized in Gao et al. (2020) into:</a:t>
            </a:r>
          </a:p>
          <a:p>
            <a:pPr lvl="1"/>
            <a:r>
              <a:rPr lang="en-US" dirty="0"/>
              <a:t>Blind backdoor removal</a:t>
            </a:r>
          </a:p>
          <a:p>
            <a:pPr lvl="1"/>
            <a:r>
              <a:rPr lang="en-US" dirty="0"/>
              <a:t>Offline inspection</a:t>
            </a:r>
          </a:p>
          <a:p>
            <a:pPr lvl="1"/>
            <a:r>
              <a:rPr lang="en-US" dirty="0"/>
              <a:t>Online inspection</a:t>
            </a:r>
          </a:p>
          <a:p>
            <a:pPr lvl="1"/>
            <a:r>
              <a:rPr lang="en-US" dirty="0"/>
              <a:t>Post backdoor removal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CB00E-671A-4AA3-8907-724BAA0DA41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Defenses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00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586A4-EB77-4A47-B3A4-F5CD856A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Blind Backdoor Removal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73048-DF7B-479D-AB28-28C0BC6F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Blind backdoor removal</a:t>
            </a:r>
          </a:p>
          <a:p>
            <a:pPr lvl="1"/>
            <a:r>
              <a:rPr lang="en-US" dirty="0"/>
              <a:t>The goal is to remove or suppress the backdoor effect while achieving high accuracy on clean inputs</a:t>
            </a:r>
          </a:p>
          <a:p>
            <a:r>
              <a:rPr lang="en-US" dirty="0"/>
              <a:t>The defense can be performed either offline or online</a:t>
            </a:r>
          </a:p>
          <a:p>
            <a:r>
              <a:rPr lang="en-US" dirty="0">
                <a:solidFill>
                  <a:srgbClr val="FF0000"/>
                </a:solidFill>
              </a:rPr>
              <a:t>Fine-pruning defense</a:t>
            </a:r>
          </a:p>
          <a:p>
            <a:pPr lvl="1"/>
            <a:r>
              <a:rPr lang="en-US" dirty="0"/>
              <a:t>Remove potential backdoor by pruning the neurons in DNN with the smallest contribution</a:t>
            </a:r>
          </a:p>
          <a:p>
            <a:pPr lvl="2"/>
            <a:r>
              <a:rPr lang="en-US" dirty="0"/>
              <a:t>The main assumption is that different neurons are activated by clean and trigger inputs</a:t>
            </a:r>
          </a:p>
          <a:p>
            <a:pPr lvl="1"/>
            <a:r>
              <a:rPr lang="en-US" dirty="0"/>
              <a:t>First, sort the neurons based on the activation values on clean inputs and remove those with the smallest activation values</a:t>
            </a:r>
          </a:p>
          <a:p>
            <a:pPr lvl="1"/>
            <a:r>
              <a:rPr lang="en-US" dirty="0"/>
              <a:t>Next, fine-tune the modified model </a:t>
            </a:r>
          </a:p>
          <a:p>
            <a:pPr lvl="1"/>
            <a:r>
              <a:rPr lang="en-US" dirty="0"/>
              <a:t>Limitation: reduced accuracy on clean inputs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ECD10-0DA6-453A-ABFE-6DF9972A6E4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Defenses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40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666D5-1D59-43D9-A30B-4EE09E10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Blind Backdoor Removal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731B7-ED5E-467B-B90B-A9DA700E0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Suppression defense</a:t>
            </a:r>
          </a:p>
          <a:p>
            <a:pPr lvl="1"/>
            <a:r>
              <a:rPr lang="en-US" dirty="0"/>
              <a:t>The goal is to clean the triggers in poisoned images via fuzzing</a:t>
            </a:r>
          </a:p>
          <a:p>
            <a:pPr lvl="1"/>
            <a:r>
              <a:rPr lang="en-US" dirty="0"/>
              <a:t>First, create many replicas of each image (both clean and backdoored) by adding noise</a:t>
            </a:r>
          </a:p>
          <a:p>
            <a:pPr lvl="2"/>
            <a:r>
              <a:rPr lang="en-US" dirty="0"/>
              <a:t>The noise level is experimentally determined for a dataset</a:t>
            </a:r>
          </a:p>
          <a:p>
            <a:pPr lvl="1"/>
            <a:r>
              <a:rPr lang="en-US" dirty="0"/>
              <a:t>Second, train a DNN model using all </a:t>
            </a:r>
            <a:r>
              <a:rPr lang="en-US" dirty="0" err="1"/>
              <a:t>fuzzied</a:t>
            </a:r>
            <a:r>
              <a:rPr lang="en-US" dirty="0"/>
              <a:t> image replicas, and calculate a final prediction based on majority voting of the predictions on all perturbed replicas of an input image</a:t>
            </a:r>
          </a:p>
          <a:p>
            <a:pPr lvl="1"/>
            <a:r>
              <a:rPr lang="en-US" dirty="0"/>
              <a:t>The defense achieved a success rate of 90% on trigger images in MNIST, and 50% on trigger images in CIFAR-10 </a:t>
            </a:r>
          </a:p>
          <a:p>
            <a:pPr lvl="1"/>
            <a:r>
              <a:rPr lang="en-US" dirty="0"/>
              <a:t>Limitation: reduced accuracy on clean inputs</a:t>
            </a:r>
          </a:p>
          <a:p>
            <a:r>
              <a:rPr lang="en-US" dirty="0"/>
              <a:t>Note:</a:t>
            </a:r>
          </a:p>
          <a:p>
            <a:pPr lvl="1"/>
            <a:r>
              <a:rPr lang="en-US" dirty="0"/>
              <a:t>This defense does not differentiate a backdoored model from a clean model, or trigger input from clean input</a:t>
            </a:r>
          </a:p>
          <a:p>
            <a:pPr lvl="1"/>
            <a:r>
              <a:rPr lang="en-US" dirty="0"/>
              <a:t>It usually reduces the accuracy on clean inputs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04D8E-B980-4046-8536-22BA0DF0204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Defenses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8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F686C-B519-4233-9AB6-54346DA9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Inspection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2F443-1F4C-4FD4-90B9-6B128F517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Offline inspection defense</a:t>
            </a:r>
          </a:p>
          <a:p>
            <a:pPr lvl="1"/>
            <a:r>
              <a:rPr lang="en-US" dirty="0"/>
              <a:t>These defense strategies can be based on data inspection or model inspection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Offline data inspection defense</a:t>
            </a:r>
          </a:p>
          <a:p>
            <a:pPr lvl="1"/>
            <a:r>
              <a:rPr lang="en-US" dirty="0"/>
              <a:t>Assume that the poisoned data is available to the defenders</a:t>
            </a:r>
          </a:p>
          <a:p>
            <a:r>
              <a:rPr lang="en-US" dirty="0">
                <a:solidFill>
                  <a:srgbClr val="FF0000"/>
                </a:solidFill>
              </a:rPr>
              <a:t>Spectral signature defense</a:t>
            </a:r>
          </a:p>
          <a:p>
            <a:pPr lvl="1"/>
            <a:r>
              <a:rPr lang="en-US" dirty="0"/>
              <a:t>First, a DNN model is trained on collected data that contains poisoned samples</a:t>
            </a:r>
          </a:p>
          <a:p>
            <a:pPr lvl="1"/>
            <a:r>
              <a:rPr lang="en-US" dirty="0"/>
              <a:t>Second, for each class calculate SVD on the logit values, and remove all input samples that are outliers (i.e., have singular values outside of a range of values)</a:t>
            </a:r>
          </a:p>
          <a:p>
            <a:pPr lvl="1"/>
            <a:r>
              <a:rPr lang="en-US" dirty="0"/>
              <a:t>Third, retrain the model with the remaining samples  </a:t>
            </a:r>
          </a:p>
          <a:p>
            <a:r>
              <a:rPr lang="en-US" dirty="0">
                <a:solidFill>
                  <a:srgbClr val="FF0000"/>
                </a:solidFill>
              </a:rPr>
              <a:t>Gradient clustering, activation clustering defenses</a:t>
            </a:r>
          </a:p>
          <a:p>
            <a:pPr lvl="1"/>
            <a:r>
              <a:rPr lang="en-US" dirty="0"/>
              <a:t>The assumption by these two defenses is that trigger inputs will produce large gradients at the trigger position or large logit values, respectively </a:t>
            </a:r>
          </a:p>
          <a:p>
            <a:pPr lvl="1"/>
            <a:r>
              <a:rPr lang="en-US" dirty="0"/>
              <a:t>First, a clustering algorithm (e.g., </a:t>
            </a:r>
            <a:r>
              <a:rPr lang="en-US" i="1" dirty="0"/>
              <a:t>k</a:t>
            </a:r>
            <a:r>
              <a:rPr lang="en-US" dirty="0"/>
              <a:t>-mean clustering) is applied to separate clean inputs from trigger inputs</a:t>
            </a:r>
          </a:p>
          <a:p>
            <a:pPr lvl="1"/>
            <a:r>
              <a:rPr lang="en-US" dirty="0"/>
              <a:t>Second, the trigger inputs are removed or relabeled, and the model is retrained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E9B41-D19E-46EA-9355-BC002FFEB42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Defenses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7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Poisoning attacks in AML</a:t>
            </a:r>
          </a:p>
          <a:p>
            <a:r>
              <a:rPr lang="en-US" dirty="0"/>
              <a:t>Poisoning </a:t>
            </a:r>
            <a:r>
              <a:rPr lang="en-US" dirty="0" smtClean="0"/>
              <a:t>attacks </a:t>
            </a:r>
            <a:r>
              <a:rPr lang="en-US" dirty="0"/>
              <a:t>taxonomy</a:t>
            </a:r>
          </a:p>
          <a:p>
            <a:pPr lvl="1"/>
            <a:r>
              <a:rPr lang="en-US" dirty="0" smtClean="0"/>
              <a:t>Outsourcing, pretrained, data collection, collaborative learning, post-deployment,  code poisoning attack</a:t>
            </a:r>
            <a:endParaRPr lang="en-US" dirty="0"/>
          </a:p>
          <a:p>
            <a:r>
              <a:rPr lang="en-US" dirty="0"/>
              <a:t>Poisoning defenses</a:t>
            </a:r>
          </a:p>
          <a:p>
            <a:pPr lvl="1"/>
            <a:r>
              <a:rPr lang="en-US" dirty="0"/>
              <a:t>Blind backdoor </a:t>
            </a:r>
            <a:r>
              <a:rPr lang="en-US" dirty="0" smtClean="0"/>
              <a:t>removal, offline inspection, online inspection, post </a:t>
            </a:r>
            <a:r>
              <a:rPr lang="en-US" dirty="0"/>
              <a:t>backdoor </a:t>
            </a:r>
            <a:r>
              <a:rPr lang="en-US" dirty="0" smtClean="0"/>
              <a:t>removal defense</a:t>
            </a:r>
            <a:endParaRPr lang="en-US" dirty="0"/>
          </a:p>
          <a:p>
            <a:r>
              <a:rPr lang="en-US" dirty="0" smtClean="0"/>
              <a:t>Poison </a:t>
            </a:r>
            <a:r>
              <a:rPr lang="en-US" dirty="0"/>
              <a:t>f</a:t>
            </a:r>
            <a:r>
              <a:rPr lang="en-US" dirty="0" smtClean="0"/>
              <a:t>rogs </a:t>
            </a:r>
            <a:endParaRPr lang="en-US" dirty="0"/>
          </a:p>
          <a:p>
            <a:r>
              <a:rPr lang="en-US" dirty="0" err="1"/>
              <a:t>Trojaning</a:t>
            </a:r>
            <a:r>
              <a:rPr lang="en-US" dirty="0"/>
              <a:t> </a:t>
            </a:r>
            <a:r>
              <a:rPr lang="en-US" dirty="0" smtClean="0"/>
              <a:t>attack</a:t>
            </a:r>
          </a:p>
          <a:p>
            <a:r>
              <a:rPr lang="en-US" dirty="0" smtClean="0"/>
              <a:t>Model poisoning attacks in federated learning</a:t>
            </a:r>
          </a:p>
          <a:p>
            <a:r>
              <a:rPr lang="en-US" dirty="0" err="1" smtClean="0"/>
              <a:t>BadNets</a:t>
            </a:r>
            <a:endParaRPr lang="en-US" dirty="0" smtClean="0"/>
          </a:p>
          <a:p>
            <a:r>
              <a:rPr lang="en-US" dirty="0" smtClean="0"/>
              <a:t>Neural cleanse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65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5689-83C2-48DC-B2A5-5B1722F2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Inspection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C9034-9935-4E5D-806D-A750D3C65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Offline model inspection defense</a:t>
            </a:r>
          </a:p>
          <a:p>
            <a:pPr lvl="1"/>
            <a:r>
              <a:rPr lang="en-US" dirty="0"/>
              <a:t>Do not assume that poisoned data is available to the defenders</a:t>
            </a:r>
          </a:p>
          <a:p>
            <a:pPr lvl="1"/>
            <a:r>
              <a:rPr lang="en-US" dirty="0"/>
              <a:t>Therefore, these defenses are more realistic, and can be applied to various attacks</a:t>
            </a:r>
          </a:p>
          <a:p>
            <a:r>
              <a:rPr lang="en-US" dirty="0">
                <a:solidFill>
                  <a:srgbClr val="FF0000"/>
                </a:solidFill>
              </a:rPr>
              <a:t>Neural cleanse</a:t>
            </a:r>
          </a:p>
          <a:p>
            <a:pPr lvl="1"/>
            <a:r>
              <a:rPr lang="en-US" dirty="0"/>
              <a:t>Assumption is that a backdoored model requires </a:t>
            </a:r>
            <a:r>
              <a:rPr lang="en-US" dirty="0" smtClean="0"/>
              <a:t>applying perturbations to a small region in </a:t>
            </a:r>
            <a:r>
              <a:rPr lang="en-US" dirty="0"/>
              <a:t>all input samples to </a:t>
            </a:r>
            <a:r>
              <a:rPr lang="en-US" dirty="0" smtClean="0"/>
              <a:t>be misclassified into </a:t>
            </a:r>
            <a:r>
              <a:rPr lang="en-US" dirty="0"/>
              <a:t>the target </a:t>
            </a:r>
            <a:r>
              <a:rPr lang="en-US" dirty="0" smtClean="0"/>
              <a:t>label</a:t>
            </a:r>
          </a:p>
          <a:p>
            <a:pPr lvl="2"/>
            <a:r>
              <a:rPr lang="en-US" dirty="0" smtClean="0"/>
              <a:t>Under the assumption that the trigger has a small size in comparison to input images size</a:t>
            </a:r>
            <a:endParaRPr lang="en-US" dirty="0"/>
          </a:p>
          <a:p>
            <a:pPr lvl="1"/>
            <a:r>
              <a:rPr lang="en-US" dirty="0"/>
              <a:t>The defense iterates though all labels to determine if any label requires much smaller perturbation </a:t>
            </a:r>
            <a:r>
              <a:rPr lang="en-US" dirty="0" smtClean="0"/>
              <a:t> to be applied to the </a:t>
            </a:r>
            <a:r>
              <a:rPr lang="en-US" dirty="0"/>
              <a:t>inputs to achieve misclassification</a:t>
            </a:r>
          </a:p>
          <a:p>
            <a:pPr lvl="1"/>
            <a:r>
              <a:rPr lang="en-US" dirty="0"/>
              <a:t>The approach also applies </a:t>
            </a:r>
            <a:r>
              <a:rPr lang="en-US" dirty="0">
                <a:solidFill>
                  <a:srgbClr val="FF0000"/>
                </a:solidFill>
              </a:rPr>
              <a:t>trigger reverse engineering</a:t>
            </a:r>
            <a:r>
              <a:rPr lang="en-US" dirty="0"/>
              <a:t>, </a:t>
            </a:r>
            <a:r>
              <a:rPr lang="en-US" dirty="0" smtClean="0"/>
              <a:t>to </a:t>
            </a:r>
            <a:r>
              <a:rPr lang="en-US" dirty="0"/>
              <a:t>approximate the trigger that has been applied to poisoned samples</a:t>
            </a:r>
          </a:p>
          <a:p>
            <a:pPr lvl="2"/>
            <a:r>
              <a:rPr lang="en-US" dirty="0"/>
              <a:t>The reverse-engineered trigger is used to retrain the model, and remove the backdoor</a:t>
            </a:r>
          </a:p>
          <a:p>
            <a:pPr lvl="1"/>
            <a:r>
              <a:rPr lang="en-US" dirty="0" smtClean="0"/>
              <a:t>Limitations</a:t>
            </a:r>
            <a:r>
              <a:rPr lang="en-US" dirty="0"/>
              <a:t>: high computational costs for models with large number of classes, the reverse-engineering trigger is not always consistent with the original trigger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15C92-5563-4C62-A8A5-91A06D53814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Defenses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00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6D807-149B-404C-8902-D07371BED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Inspection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9D91D-FB61-406E-AEEF-4569D74AF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73" y="2090803"/>
            <a:ext cx="4968551" cy="401864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NeuronInspect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Use explainability approaches to create </a:t>
            </a:r>
            <a:r>
              <a:rPr lang="en-US" dirty="0" err="1" smtClean="0"/>
              <a:t>heatmaps</a:t>
            </a:r>
            <a:r>
              <a:rPr lang="en-US" dirty="0" smtClean="0"/>
              <a:t> for the target class and non-target classes</a:t>
            </a:r>
          </a:p>
          <a:p>
            <a:pPr lvl="2"/>
            <a:r>
              <a:rPr lang="en-US" dirty="0" smtClean="0"/>
              <a:t>The </a:t>
            </a:r>
            <a:r>
              <a:rPr lang="en-US" dirty="0" err="1" smtClean="0"/>
              <a:t>heatmaps</a:t>
            </a:r>
            <a:r>
              <a:rPr lang="en-US" dirty="0" smtClean="0"/>
              <a:t> for the target class will differ significantly for clean and trigger inputs</a:t>
            </a:r>
          </a:p>
          <a:p>
            <a:pPr lvl="2"/>
            <a:r>
              <a:rPr lang="en-US" dirty="0" smtClean="0"/>
              <a:t>In the figure, the target class is 20 (third row), and the trigger is noticeable in the </a:t>
            </a:r>
            <a:r>
              <a:rPr lang="en-US" dirty="0" err="1" smtClean="0"/>
              <a:t>heatmaps</a:t>
            </a:r>
            <a:endParaRPr lang="en-US" dirty="0" smtClean="0"/>
          </a:p>
          <a:p>
            <a:pPr lvl="1"/>
            <a:r>
              <a:rPr lang="en-US" dirty="0" smtClean="0"/>
              <a:t>Outlier detection (based on the produced </a:t>
            </a:r>
            <a:r>
              <a:rPr lang="en-US" dirty="0" err="1" smtClean="0"/>
              <a:t>heatmaps</a:t>
            </a:r>
            <a:r>
              <a:rPr lang="en-US" dirty="0" smtClean="0"/>
              <a:t>) is applied as a defense strategy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BA370-4A49-48ED-9B08-4D88D258FB2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Defenses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79D91D-FB61-406E-AEEF-4569D74AF516}"/>
              </a:ext>
            </a:extLst>
          </p:cNvPr>
          <p:cNvSpPr txBox="1">
            <a:spLocks/>
          </p:cNvSpPr>
          <p:nvPr/>
        </p:nvSpPr>
        <p:spPr>
          <a:xfrm>
            <a:off x="276673" y="5902424"/>
            <a:ext cx="9584265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14400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146175" indent="-1746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376363" indent="-173038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Note:</a:t>
            </a:r>
          </a:p>
          <a:p>
            <a:pPr lvl="1"/>
            <a:r>
              <a:rPr lang="en-US" dirty="0" smtClean="0"/>
              <a:t>Offline model inspection requires high computational time and ML expertise</a:t>
            </a:r>
          </a:p>
          <a:p>
            <a:pPr lvl="1"/>
            <a:r>
              <a:rPr lang="en-US" dirty="0" smtClean="0"/>
              <a:t>These defense approaches cannot deal with large-sized triggers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248" y="2220269"/>
            <a:ext cx="4230446" cy="35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37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Inspection Defense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NeuronInspect</a:t>
            </a:r>
            <a:r>
              <a:rPr lang="en-US" dirty="0" smtClean="0"/>
              <a:t> (cont’d)</a:t>
            </a:r>
            <a:endParaRPr lang="en-US" dirty="0"/>
          </a:p>
          <a:p>
            <a:pPr lvl="1"/>
            <a:r>
              <a:rPr lang="en-US" dirty="0" smtClean="0"/>
              <a:t>Explanation </a:t>
            </a:r>
            <a:r>
              <a:rPr lang="en-US" dirty="0" err="1" smtClean="0"/>
              <a:t>heatmaps</a:t>
            </a:r>
            <a:r>
              <a:rPr lang="en-US" dirty="0" smtClean="0"/>
              <a:t> for the Speed Limit 20 sign</a:t>
            </a:r>
          </a:p>
          <a:p>
            <a:pPr lvl="2"/>
            <a:r>
              <a:rPr lang="en-US" dirty="0" smtClean="0"/>
              <a:t>The </a:t>
            </a:r>
            <a:r>
              <a:rPr lang="en-US" dirty="0" err="1" smtClean="0"/>
              <a:t>heatmap</a:t>
            </a:r>
            <a:r>
              <a:rPr lang="en-US" dirty="0" smtClean="0"/>
              <a:t> for label 20 is an outlier, in comparison to the other labels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Defenses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832" y="3238128"/>
            <a:ext cx="62103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37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CCDB-31EF-4298-A3E8-B7026CF27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Inspection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D9C9F-2CFE-44DF-8DB2-7C784A459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Online inspection defense</a:t>
            </a:r>
          </a:p>
          <a:p>
            <a:pPr lvl="1"/>
            <a:r>
              <a:rPr lang="en-US" dirty="0"/>
              <a:t>This defense is applied to monitor the behavior of input data or a model during run-time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Online data inspection defense</a:t>
            </a:r>
          </a:p>
          <a:p>
            <a:pPr lvl="1"/>
            <a:r>
              <a:rPr lang="en-US" dirty="0"/>
              <a:t>Apply anomaly detection to check if the inputs contain a trigger</a:t>
            </a:r>
          </a:p>
          <a:p>
            <a:r>
              <a:rPr lang="en-US" dirty="0" err="1">
                <a:solidFill>
                  <a:srgbClr val="FF0000"/>
                </a:solidFill>
              </a:rPr>
              <a:t>SentiNet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First, applies explainability approaches to discover regions in input images that may contain a trigger</a:t>
            </a:r>
          </a:p>
          <a:p>
            <a:pPr lvl="1"/>
            <a:r>
              <a:rPr lang="en-US" dirty="0"/>
              <a:t>Second, these regions are extracted and patched on clean images with correct ground-truth labels</a:t>
            </a:r>
          </a:p>
          <a:p>
            <a:pPr lvl="2"/>
            <a:r>
              <a:rPr lang="en-US" dirty="0"/>
              <a:t>If the patched images are misclassified, the extracted patch contains a backdoor trigger</a:t>
            </a:r>
          </a:p>
          <a:p>
            <a:r>
              <a:rPr lang="en-US" dirty="0">
                <a:solidFill>
                  <a:srgbClr val="FF0000"/>
                </a:solidFill>
              </a:rPr>
              <a:t>STRIP defense</a:t>
            </a:r>
          </a:p>
          <a:p>
            <a:pPr lvl="1"/>
            <a:r>
              <a:rPr lang="en-US" dirty="0"/>
              <a:t>First, apply random noise to create replicas of input images</a:t>
            </a:r>
          </a:p>
          <a:p>
            <a:pPr lvl="1"/>
            <a:r>
              <a:rPr lang="en-US" dirty="0"/>
              <a:t>Second, use the entropy of the replicas for anomaly detection</a:t>
            </a:r>
          </a:p>
          <a:p>
            <a:pPr lvl="2"/>
            <a:r>
              <a:rPr lang="en-US" dirty="0"/>
              <a:t>Replicas of trigger images have high entropy (the predicted class is more uniform), whereas clean images have low entropy (the predicted class is more random)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AEF7AD-926E-4052-9672-72EEAC013F3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Defenses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69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32D15-5E78-494D-A334-60A166A0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Inspection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CAEBF-2DB6-4AD9-ABC8-B22A9C7D0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Online model inspection defense</a:t>
            </a:r>
          </a:p>
          <a:p>
            <a:pPr lvl="1"/>
            <a:r>
              <a:rPr lang="en-US" dirty="0"/>
              <a:t>Apply anomaly detection to identify abnormal behavior of a backdoored model</a:t>
            </a:r>
          </a:p>
          <a:p>
            <a:r>
              <a:rPr lang="en-US" dirty="0">
                <a:solidFill>
                  <a:srgbClr val="FF0000"/>
                </a:solidFill>
              </a:rPr>
              <a:t>ABS defense</a:t>
            </a:r>
          </a:p>
          <a:p>
            <a:pPr lvl="1"/>
            <a:r>
              <a:rPr lang="en-US" dirty="0"/>
              <a:t>Scan the DNN to identify individual neurons with abnormally high activation values</a:t>
            </a:r>
          </a:p>
          <a:p>
            <a:pPr lvl="1"/>
            <a:r>
              <a:rPr lang="en-US" dirty="0"/>
              <a:t>Limitation: the target label needs to be activated by only one neuron, instead of from interactions of a group of neurons</a:t>
            </a:r>
          </a:p>
          <a:p>
            <a:r>
              <a:rPr lang="en-US" dirty="0">
                <a:solidFill>
                  <a:srgbClr val="FF0000"/>
                </a:solidFill>
              </a:rPr>
              <a:t>NIC defense</a:t>
            </a:r>
          </a:p>
          <a:p>
            <a:pPr lvl="1"/>
            <a:r>
              <a:rPr lang="en-US" dirty="0"/>
              <a:t>Inspect the distribution of the activations by different layers of DNN to detect abnormal </a:t>
            </a:r>
            <a:r>
              <a:rPr lang="en-US" dirty="0" smtClean="0"/>
              <a:t>behavior</a:t>
            </a:r>
          </a:p>
          <a:p>
            <a:pPr lvl="2"/>
            <a:r>
              <a:rPr lang="en-US" dirty="0"/>
              <a:t>Determine if the flow of the activations is abnormal for some labels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requires to learn the distributions of the activations in an offline step</a:t>
            </a:r>
          </a:p>
          <a:p>
            <a:r>
              <a:rPr lang="en-US" dirty="0"/>
              <a:t>Note:</a:t>
            </a:r>
          </a:p>
          <a:p>
            <a:pPr lvl="1"/>
            <a:r>
              <a:rPr lang="en-US" dirty="0"/>
              <a:t>These approaches typically require some preparations to be performed offline (e.g., determining a threshold to distinguish clean from trigger inputs)</a:t>
            </a:r>
          </a:p>
          <a:p>
            <a:pPr lvl="1"/>
            <a:r>
              <a:rPr lang="en-US" dirty="0"/>
              <a:t>Also, the approaches can result in latency, and can be less suitable for real-time applications (e.g., self-driving vehicles)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CA281-E9D4-4F31-AB95-D6509704AAE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Defenses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71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E77A-5CF1-4B3C-8F18-41D446A8B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Backdoor Removal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C4FA1-54DC-49E8-A836-310C45676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Post backdoor removal defense</a:t>
            </a:r>
          </a:p>
          <a:p>
            <a:pPr lvl="1"/>
            <a:r>
              <a:rPr lang="en-US" dirty="0"/>
              <a:t>Includes techniques to remove the backdoor, after it is identified by the previous defense approach</a:t>
            </a:r>
          </a:p>
          <a:p>
            <a:r>
              <a:rPr lang="en-US" dirty="0"/>
              <a:t>If the defender has access to poisoned data, they can remove trigger inputs, and retrain the model using only clean inputs</a:t>
            </a:r>
          </a:p>
          <a:p>
            <a:r>
              <a:rPr lang="en-US" dirty="0"/>
              <a:t>Another approach is to change the labels of the poisoned inputs with triggers to the correct labels, and then retrain the model </a:t>
            </a:r>
          </a:p>
          <a:p>
            <a:pPr lvl="1"/>
            <a:r>
              <a:rPr lang="en-US" dirty="0"/>
              <a:t>For this defense, it is required to reverse-engineer the trigger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971D4-A53C-44AB-B171-1CF5208FAA0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Defenses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02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80970-6882-4F27-9CCF-1ABC32EE5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Poison Frogs!</a:t>
            </a:r>
            <a:br>
              <a:rPr lang="en-US" dirty="0"/>
            </a:br>
            <a:r>
              <a:rPr lang="en-US" dirty="0"/>
              <a:t>Targeted Clean-Label Poisoning Attacks on Neural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B598CC-BA86-4EF7-B376-AE6EEA269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Shafahi</a:t>
            </a:r>
            <a:r>
              <a:rPr lang="en-US" dirty="0"/>
              <a:t>, Ali, Huang, W R, et. 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06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CE763-DFB6-495E-99FE-7C9AB690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Poison attack vs evasion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D5A43-8BCE-470D-BA68-A1CD64F1E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Evasion attacks</a:t>
            </a:r>
          </a:p>
          <a:p>
            <a:pPr lvl="1"/>
            <a:r>
              <a:rPr lang="en-US" dirty="0"/>
              <a:t>Modify a test set</a:t>
            </a:r>
          </a:p>
          <a:p>
            <a:pPr lvl="1"/>
            <a:r>
              <a:rPr lang="en-US" dirty="0"/>
              <a:t>Misclassified at test time</a:t>
            </a:r>
          </a:p>
          <a:p>
            <a:pPr lvl="1"/>
            <a:r>
              <a:rPr lang="en-US" dirty="0"/>
              <a:t>No influence on training data</a:t>
            </a:r>
          </a:p>
          <a:p>
            <a:pPr lvl="1"/>
            <a:endParaRPr lang="en-US" dirty="0"/>
          </a:p>
          <a:p>
            <a:r>
              <a:rPr lang="en-US" dirty="0"/>
              <a:t>Poison attacks</a:t>
            </a:r>
          </a:p>
          <a:p>
            <a:pPr lvl="1"/>
            <a:r>
              <a:rPr lang="en-US" dirty="0"/>
              <a:t>Modify training set</a:t>
            </a:r>
          </a:p>
          <a:p>
            <a:pPr lvl="1"/>
            <a:r>
              <a:rPr lang="en-US" dirty="0"/>
              <a:t>Misclassified at test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3B7FC-9D0C-43A2-998C-E303FD53D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003" y="2730014"/>
            <a:ext cx="2908645" cy="11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4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EC997-1279-4409-A647-467264CD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Evasion attacks (many poisoning attacks) not effective in many real-world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4D9E3-1F1E-473D-8E49-7DE542623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Causing a competitor’s email address to be labeled as spam in another companies email filters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Manipulating a facial recognition system at a security checkpoint</a:t>
            </a:r>
          </a:p>
        </p:txBody>
      </p:sp>
    </p:spTree>
    <p:extLst>
      <p:ext uri="{BB962C8B-B14F-4D97-AF65-F5344CB8AC3E}">
        <p14:creationId xmlns:p14="http://schemas.microsoft.com/office/powerpoint/2010/main" val="29491365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4913-3D90-49AE-AB2A-3E395428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Earlier poisoning attacks – similar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49096-3E59-4DB6-9CA0-FE4D5563A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Targeted back door attacks</a:t>
            </a:r>
          </a:p>
          <a:p>
            <a:pPr lvl="1"/>
            <a:r>
              <a:rPr lang="en-US" dirty="0"/>
              <a:t>~ 50 training examples</a:t>
            </a:r>
          </a:p>
          <a:p>
            <a:pPr marL="754380" lvl="2" indent="0">
              <a:buNone/>
            </a:pPr>
            <a:r>
              <a:rPr lang="en-US" dirty="0"/>
              <a:t>Chen et al.</a:t>
            </a:r>
          </a:p>
          <a:p>
            <a:r>
              <a:rPr lang="en-US" dirty="0"/>
              <a:t>Mislabeling images with special patterns</a:t>
            </a:r>
          </a:p>
          <a:p>
            <a:pPr marL="754380" lvl="2" indent="0">
              <a:buNone/>
            </a:pPr>
            <a:r>
              <a:rPr lang="en-US" dirty="0"/>
              <a:t>Gu et al.</a:t>
            </a:r>
          </a:p>
          <a:p>
            <a:r>
              <a:rPr lang="en-US" dirty="0"/>
              <a:t>Training a network to respond to a trojan trigger</a:t>
            </a:r>
          </a:p>
          <a:p>
            <a:pPr marL="754380" lvl="2" indent="0">
              <a:buNone/>
            </a:pPr>
            <a:r>
              <a:rPr lang="en-US" dirty="0"/>
              <a:t>Liu et al.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6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Poisoning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poisoning attacks, the </a:t>
            </a:r>
            <a:r>
              <a:rPr lang="en-US" dirty="0"/>
              <a:t>attacker </a:t>
            </a:r>
            <a:r>
              <a:rPr lang="en-US" dirty="0">
                <a:solidFill>
                  <a:srgbClr val="FF0000"/>
                </a:solidFill>
              </a:rPr>
              <a:t>tampers with the training process</a:t>
            </a:r>
          </a:p>
          <a:p>
            <a:pPr lvl="1"/>
            <a:r>
              <a:rPr lang="en-US" dirty="0"/>
              <a:t>Commonly the attacker inserts a </a:t>
            </a:r>
            <a:r>
              <a:rPr lang="en-US" dirty="0">
                <a:solidFill>
                  <a:srgbClr val="FF0000"/>
                </a:solidFill>
              </a:rPr>
              <a:t>trigger</a:t>
            </a:r>
            <a:r>
              <a:rPr lang="en-US" dirty="0"/>
              <a:t> in inputs that cause a DNN to misclassify these inputs to a target class selected by the attacker</a:t>
            </a:r>
          </a:p>
          <a:p>
            <a:r>
              <a:rPr lang="en-US" dirty="0"/>
              <a:t>Poisoning belongs to the category of targeted attacks</a:t>
            </a:r>
          </a:p>
          <a:p>
            <a:r>
              <a:rPr lang="en-US" dirty="0"/>
              <a:t>Such adversarial poisoning attacks are different than </a:t>
            </a:r>
            <a:r>
              <a:rPr lang="en-US" dirty="0">
                <a:solidFill>
                  <a:srgbClr val="FF0000"/>
                </a:solidFill>
              </a:rPr>
              <a:t>conventional data poisoning</a:t>
            </a:r>
            <a:r>
              <a:rPr lang="en-US" dirty="0"/>
              <a:t>, where the goal is to insert poisoned data inputs in order to degrade the accuracy of the model on clean inputs (e.g., availability attack)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Adversarial poisoning attack </a:t>
            </a:r>
            <a:r>
              <a:rPr lang="en-US" dirty="0"/>
              <a:t>retains high accuracy on clean inputs, and misclassify only trigger inputs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Attacks in AML</a:t>
            </a:r>
          </a:p>
        </p:txBody>
      </p:sp>
    </p:spTree>
    <p:extLst>
      <p:ext uri="{BB962C8B-B14F-4D97-AF65-F5344CB8AC3E}">
        <p14:creationId xmlns:p14="http://schemas.microsoft.com/office/powerpoint/2010/main" val="3986022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2E5F7-C2BD-4475-983D-4C5D5FEB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Earlier poisoning attacks –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14146-E258-4AF9-A167-DC2C9764A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Poisoning attacks on DNNs haven’t been studied much </a:t>
            </a:r>
          </a:p>
          <a:p>
            <a:pPr lvl="1"/>
            <a:r>
              <a:rPr lang="en-US" dirty="0"/>
              <a:t>Fail “catastrophically”</a:t>
            </a:r>
          </a:p>
          <a:p>
            <a:pPr lvl="1"/>
            <a:r>
              <a:rPr lang="en-US" dirty="0"/>
              <a:t>Still often not effective in real world</a:t>
            </a:r>
          </a:p>
          <a:p>
            <a:r>
              <a:rPr lang="en-US" dirty="0"/>
              <a:t>Indiscriminate and easy to detect</a:t>
            </a:r>
          </a:p>
          <a:p>
            <a:pPr lvl="1"/>
            <a:r>
              <a:rPr lang="en-US" dirty="0"/>
              <a:t>Degrade test accuracy</a:t>
            </a:r>
          </a:p>
          <a:p>
            <a:pPr lvl="1"/>
            <a:r>
              <a:rPr lang="en-US" dirty="0"/>
              <a:t>11% reduction in test accuracy with 3% training set modification</a:t>
            </a:r>
          </a:p>
          <a:p>
            <a:pPr marL="754380" lvl="2" indent="0">
              <a:buNone/>
            </a:pPr>
            <a:r>
              <a:rPr lang="en-US" dirty="0"/>
              <a:t>Steinhardt</a:t>
            </a:r>
          </a:p>
          <a:p>
            <a:r>
              <a:rPr lang="en-US" dirty="0"/>
              <a:t>Still require test time instances </a:t>
            </a:r>
          </a:p>
          <a:p>
            <a:pPr lvl="1"/>
            <a:r>
              <a:rPr lang="en-US" dirty="0"/>
              <a:t>Also exclude some real-world scenarios</a:t>
            </a:r>
          </a:p>
          <a:p>
            <a:r>
              <a:rPr lang="en-US" dirty="0"/>
              <a:t>Large poison set</a:t>
            </a:r>
          </a:p>
          <a:p>
            <a:pPr lvl="1"/>
            <a:r>
              <a:rPr lang="en-US" dirty="0"/>
              <a:t>Closest example by Suciu et al. – needs 12.5% poison examples of every minibatch</a:t>
            </a:r>
          </a:p>
        </p:txBody>
      </p:sp>
    </p:spTree>
    <p:extLst>
      <p:ext uri="{BB962C8B-B14F-4D97-AF65-F5344CB8AC3E}">
        <p14:creationId xmlns:p14="http://schemas.microsoft.com/office/powerpoint/2010/main" val="35514037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F3E1E-D1DC-4F05-A3AE-1275FF33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label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77C6F-57F1-4D4C-AD23-8FD7FD4F5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Knowledge of model and parameters</a:t>
            </a:r>
          </a:p>
          <a:p>
            <a:pPr lvl="1"/>
            <a:r>
              <a:rPr lang="en-US" dirty="0"/>
              <a:t>Models like </a:t>
            </a:r>
            <a:r>
              <a:rPr lang="en-US" dirty="0" err="1"/>
              <a:t>ResNet</a:t>
            </a:r>
            <a:r>
              <a:rPr lang="en-US" dirty="0"/>
              <a:t> and Inception widely used</a:t>
            </a:r>
          </a:p>
          <a:p>
            <a:pPr marL="377190" lvl="1" indent="0">
              <a:buNone/>
            </a:pPr>
            <a:endParaRPr lang="en-US" dirty="0"/>
          </a:p>
          <a:p>
            <a:r>
              <a:rPr lang="en-US" dirty="0"/>
              <a:t>No knowledge of the training data</a:t>
            </a:r>
          </a:p>
          <a:p>
            <a:pPr lvl="1"/>
            <a:r>
              <a:rPr lang="en-US" dirty="0"/>
              <a:t>No need for access to labeling function</a:t>
            </a:r>
          </a:p>
          <a:p>
            <a:pPr lvl="1"/>
            <a:r>
              <a:rPr lang="en-US" dirty="0"/>
              <a:t>Cleanly labeled by certified authority</a:t>
            </a:r>
          </a:p>
          <a:p>
            <a:endParaRPr lang="en-US" dirty="0"/>
          </a:p>
          <a:p>
            <a:r>
              <a:rPr lang="en-US" dirty="0"/>
              <a:t>Goal: </a:t>
            </a:r>
          </a:p>
          <a:p>
            <a:pPr lvl="1"/>
            <a:r>
              <a:rPr lang="en-US" dirty="0"/>
              <a:t>Cause retrained network to misclassify target data and be </a:t>
            </a:r>
          </a:p>
          <a:p>
            <a:pPr lvl="1"/>
            <a:r>
              <a:rPr lang="en-US" dirty="0"/>
              <a:t>Performance degradation not noticeable </a:t>
            </a:r>
          </a:p>
        </p:txBody>
      </p:sp>
    </p:spTree>
    <p:extLst>
      <p:ext uri="{BB962C8B-B14F-4D97-AF65-F5344CB8AC3E}">
        <p14:creationId xmlns:p14="http://schemas.microsoft.com/office/powerpoint/2010/main" val="5398117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7D743-73FF-4D21-8BB4-87AD3B2BF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499" y="1422865"/>
            <a:ext cx="5336566" cy="897324"/>
          </a:xfrm>
        </p:spPr>
        <p:txBody>
          <a:bodyPr>
            <a:normAutofit/>
          </a:bodyPr>
          <a:lstStyle/>
          <a:p>
            <a:r>
              <a:rPr lang="en-US" sz="3300" dirty="0"/>
              <a:t>A simple clean-label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0960E-23AF-4F13-A1CA-0B8F46B33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870" y="2367150"/>
            <a:ext cx="5635926" cy="3982386"/>
          </a:xfrm>
        </p:spPr>
        <p:txBody>
          <a:bodyPr>
            <a:normAutofit fontScale="92500"/>
          </a:bodyPr>
          <a:lstStyle/>
          <a:p>
            <a:pPr marL="235744" indent="-235744"/>
            <a:r>
              <a:rPr lang="en-US" b="1" dirty="0"/>
              <a:t>Target</a:t>
            </a:r>
            <a:r>
              <a:rPr lang="en-US" dirty="0"/>
              <a:t> – to misclassify, </a:t>
            </a:r>
            <a:r>
              <a:rPr lang="en-US" b="1" dirty="0"/>
              <a:t>Base instance </a:t>
            </a:r>
            <a:r>
              <a:rPr lang="en-US" dirty="0"/>
              <a:t>– to alter</a:t>
            </a:r>
          </a:p>
          <a:p>
            <a:pPr marL="235744" indent="-235744"/>
            <a:endParaRPr lang="en-US" dirty="0"/>
          </a:p>
          <a:p>
            <a:pPr marL="235744" indent="-235744"/>
            <a:r>
              <a:rPr lang="en-US" dirty="0"/>
              <a:t>An instance in the base category set is chosen</a:t>
            </a:r>
          </a:p>
          <a:p>
            <a:pPr marL="235744" indent="-235744"/>
            <a:r>
              <a:rPr lang="en-US" dirty="0"/>
              <a:t>This instance is altered imperceptibly</a:t>
            </a:r>
          </a:p>
          <a:p>
            <a:r>
              <a:rPr lang="en-US" dirty="0"/>
              <a:t>Instance returned to the base training set to be used to train the model </a:t>
            </a:r>
          </a:p>
          <a:p>
            <a:r>
              <a:rPr lang="en-US" dirty="0"/>
              <a:t>Poisoned dataset can be left somewhere to be found by a victim</a:t>
            </a:r>
          </a:p>
          <a:p>
            <a:pPr lvl="1"/>
            <a:r>
              <a:rPr lang="en-US" dirty="0"/>
              <a:t>Ex: uploaded to the internet</a:t>
            </a:r>
          </a:p>
          <a:p>
            <a:r>
              <a:rPr lang="en-US" dirty="0"/>
              <a:t>Target misclassified at test time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F3722EB-D475-4979-A300-AACAF8BCD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04" y="2563416"/>
            <a:ext cx="3635391" cy="358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064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22576-80E9-4F73-AC28-B5F9CCDC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A simple clean-label attack – </a:t>
            </a:r>
            <a:br>
              <a:rPr lang="en-US" sz="3300" dirty="0"/>
            </a:br>
            <a:r>
              <a:rPr lang="en-US" sz="3300" dirty="0"/>
              <a:t>crafting poison data via feature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75378-B9EC-468E-9EE0-56D1DC7F5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6" y="2563416"/>
            <a:ext cx="4753782" cy="3589854"/>
          </a:xfrm>
        </p:spPr>
        <p:txBody>
          <a:bodyPr>
            <a:normAutofit/>
          </a:bodyPr>
          <a:lstStyle/>
          <a:p>
            <a:r>
              <a:rPr lang="en-US" dirty="0"/>
              <a:t>f(x) propagate input x to penultimate layer (before </a:t>
            </a:r>
            <a:r>
              <a:rPr lang="en-US" dirty="0" err="1"/>
              <a:t>softmax</a:t>
            </a:r>
            <a:r>
              <a:rPr lang="en-US" dirty="0"/>
              <a:t> layer) </a:t>
            </a:r>
          </a:p>
          <a:p>
            <a:pPr lvl="1"/>
            <a:r>
              <a:rPr lang="en-US" dirty="0"/>
              <a:t>The feature space</a:t>
            </a:r>
          </a:p>
          <a:p>
            <a:r>
              <a:rPr lang="en-US" dirty="0"/>
              <a:t>f is highly complex, nonlinear</a:t>
            </a:r>
          </a:p>
          <a:p>
            <a:pPr lvl="1"/>
            <a:r>
              <a:rPr lang="en-US" dirty="0"/>
              <a:t>Collision in feature space</a:t>
            </a:r>
          </a:p>
          <a:p>
            <a:pPr lvl="1"/>
            <a:endParaRPr lang="en-US" dirty="0"/>
          </a:p>
          <a:p>
            <a:r>
              <a:rPr lang="en-US" dirty="0"/>
              <a:t>If tested on a clean model: </a:t>
            </a:r>
          </a:p>
          <a:p>
            <a:pPr lvl="1"/>
            <a:r>
              <a:rPr lang="en-US" dirty="0"/>
              <a:t>poison instance misclassified as target instance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CD3ADE1-0032-463F-85A3-036774A19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595" y="5635809"/>
            <a:ext cx="4646490" cy="5103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2B3431-B438-49DA-B49D-3B7DFEAD709A}"/>
              </a:ext>
            </a:extLst>
          </p:cNvPr>
          <p:cNvSpPr/>
          <p:nvPr/>
        </p:nvSpPr>
        <p:spPr>
          <a:xfrm>
            <a:off x="5648421" y="3867226"/>
            <a:ext cx="1849420" cy="831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7190"/>
            <a:r>
              <a:rPr lang="en-US" sz="1485" dirty="0">
                <a:solidFill>
                  <a:prstClr val="white"/>
                </a:solidFill>
                <a:latin typeface="Calibri" panose="020F0502020204030204"/>
              </a:rPr>
              <a:t>bring the poison instance close to the target class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294DD-41A5-408F-B9CF-2AC839B2D6BB}"/>
              </a:ext>
            </a:extLst>
          </p:cNvPr>
          <p:cNvSpPr/>
          <p:nvPr/>
        </p:nvSpPr>
        <p:spPr>
          <a:xfrm>
            <a:off x="7700963" y="3867227"/>
            <a:ext cx="2077688" cy="812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7190"/>
            <a:r>
              <a:rPr lang="en-US" sz="1485" dirty="0">
                <a:solidFill>
                  <a:prstClr val="white"/>
                </a:solidFill>
                <a:latin typeface="Calibri" panose="020F0502020204030204"/>
              </a:rPr>
              <a:t>Makes the poison image visually similar to unaltered image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176E8E2-44FA-4893-8BE1-D07763AC7D33}"/>
              </a:ext>
            </a:extLst>
          </p:cNvPr>
          <p:cNvSpPr/>
          <p:nvPr/>
        </p:nvSpPr>
        <p:spPr>
          <a:xfrm>
            <a:off x="6972514" y="4894525"/>
            <a:ext cx="179165" cy="598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7190"/>
            <a:endParaRPr lang="en-US" sz="148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9DF91CA-4DC6-45EB-A846-A6988A5C6FF6}"/>
              </a:ext>
            </a:extLst>
          </p:cNvPr>
          <p:cNvSpPr/>
          <p:nvPr/>
        </p:nvSpPr>
        <p:spPr>
          <a:xfrm>
            <a:off x="8862394" y="4894526"/>
            <a:ext cx="179165" cy="598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7190"/>
            <a:endParaRPr lang="en-US" sz="1485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295147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FDB4B-8EE5-4CCC-BDB7-0B0FD7C1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A simple clean-label attack – Optimization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F92EC2-074E-47F6-A2BA-7A989442F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1515" y="2929277"/>
            <a:ext cx="4962560" cy="206419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F607FD-63D9-4620-9A83-E722E4AF087E}"/>
              </a:ext>
            </a:extLst>
          </p:cNvPr>
          <p:cNvSpPr/>
          <p:nvPr/>
        </p:nvSpPr>
        <p:spPr>
          <a:xfrm>
            <a:off x="7347034" y="2452093"/>
            <a:ext cx="1840687" cy="905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7190"/>
            <a:r>
              <a:rPr lang="en-US" sz="1485" dirty="0">
                <a:solidFill>
                  <a:prstClr val="white"/>
                </a:solidFill>
                <a:latin typeface="Calibri" panose="020F0502020204030204"/>
              </a:rPr>
              <a:t>Gradient descent to minimize L2 distance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C1DFC5-DCE3-489E-891B-DA55A4229CA6}"/>
              </a:ext>
            </a:extLst>
          </p:cNvPr>
          <p:cNvSpPr/>
          <p:nvPr/>
        </p:nvSpPr>
        <p:spPr>
          <a:xfrm>
            <a:off x="7347034" y="4993476"/>
            <a:ext cx="1840687" cy="905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7190"/>
            <a:r>
              <a:rPr lang="en-US" sz="1485" dirty="0">
                <a:solidFill>
                  <a:prstClr val="white"/>
                </a:solidFill>
                <a:latin typeface="Calibri" panose="020F0502020204030204"/>
              </a:rPr>
              <a:t>Minimize </a:t>
            </a:r>
            <a:r>
              <a:rPr lang="en-US" sz="1485" dirty="0" err="1">
                <a:solidFill>
                  <a:prstClr val="white"/>
                </a:solidFill>
                <a:latin typeface="Calibri" panose="020F0502020204030204"/>
              </a:rPr>
              <a:t>Frobenius</a:t>
            </a:r>
            <a:r>
              <a:rPr lang="en-US" sz="1485" dirty="0">
                <a:solidFill>
                  <a:prstClr val="white"/>
                </a:solidFill>
                <a:latin typeface="Calibri" panose="020F0502020204030204"/>
              </a:rPr>
              <a:t> distance (Euclidean distance) to make image look realistic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5CE147D8-5EFA-4C42-9369-505AB1A887A3}"/>
              </a:ext>
            </a:extLst>
          </p:cNvPr>
          <p:cNvCxnSpPr/>
          <p:nvPr/>
        </p:nvCxnSpPr>
        <p:spPr>
          <a:xfrm rot="10800000" flipV="1">
            <a:off x="5175047" y="2778925"/>
            <a:ext cx="1961388" cy="150709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13874BB-7D05-4035-9F86-1C674EFD3F4B}"/>
              </a:ext>
            </a:extLst>
          </p:cNvPr>
          <p:cNvCxnSpPr/>
          <p:nvPr/>
        </p:nvCxnSpPr>
        <p:spPr>
          <a:xfrm rot="10800000">
            <a:off x="5175047" y="4542511"/>
            <a:ext cx="1825600" cy="90359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205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BCA41-9ADC-4C04-8F69-CC2733193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Two classes of the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6C3A-AD93-48ED-A696-1F536B1BC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Attacks with transfer learning</a:t>
            </a:r>
          </a:p>
          <a:p>
            <a:pPr lvl="1"/>
            <a:r>
              <a:rPr lang="en-US" dirty="0"/>
              <a:t>Only the </a:t>
            </a:r>
            <a:r>
              <a:rPr lang="en-US" dirty="0" err="1"/>
              <a:t>softmax</a:t>
            </a:r>
            <a:r>
              <a:rPr lang="en-US" dirty="0"/>
              <a:t> layer trained</a:t>
            </a:r>
          </a:p>
          <a:p>
            <a:pPr lvl="1"/>
            <a:r>
              <a:rPr lang="en-US" dirty="0"/>
              <a:t>Easier to attack</a:t>
            </a:r>
          </a:p>
          <a:p>
            <a:pPr marL="377190" lvl="1" indent="0">
              <a:buNone/>
            </a:pPr>
            <a:endParaRPr lang="en-US" dirty="0"/>
          </a:p>
          <a:p>
            <a:r>
              <a:rPr lang="en-US" dirty="0"/>
              <a:t>Attacks with end-to-end training</a:t>
            </a:r>
          </a:p>
          <a:p>
            <a:pPr lvl="1"/>
            <a:r>
              <a:rPr lang="en-US" dirty="0"/>
              <a:t>All layers trainable</a:t>
            </a:r>
          </a:p>
          <a:p>
            <a:pPr lvl="1"/>
            <a:r>
              <a:rPr lang="en-US" dirty="0"/>
              <a:t>Harder to attack</a:t>
            </a:r>
          </a:p>
        </p:txBody>
      </p:sp>
    </p:spTree>
    <p:extLst>
      <p:ext uri="{BB962C8B-B14F-4D97-AF65-F5344CB8AC3E}">
        <p14:creationId xmlns:p14="http://schemas.microsoft.com/office/powerpoint/2010/main" val="34968895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DE58-00CC-4672-B35D-2B9497B95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Poisoning attacks on transfer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47690-C5C3-43A4-9FC9-CD20A4B0F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2563416"/>
            <a:ext cx="4972322" cy="3589854"/>
          </a:xfrm>
        </p:spPr>
        <p:txBody>
          <a:bodyPr>
            <a:normAutofit/>
          </a:bodyPr>
          <a:lstStyle/>
          <a:p>
            <a:r>
              <a:rPr lang="en-US" dirty="0"/>
              <a:t>A “one-shot kill” attack</a:t>
            </a:r>
          </a:p>
          <a:p>
            <a:pPr lvl="1"/>
            <a:r>
              <a:rPr lang="en-US" dirty="0"/>
              <a:t>One poison instance (correctly labeled) added to training set</a:t>
            </a:r>
          </a:p>
          <a:p>
            <a:r>
              <a:rPr lang="en-US" dirty="0"/>
              <a:t>Setup: </a:t>
            </a:r>
          </a:p>
          <a:p>
            <a:pPr lvl="1"/>
            <a:r>
              <a:rPr lang="en-US" dirty="0"/>
              <a:t>InceptionV3</a:t>
            </a:r>
          </a:p>
          <a:p>
            <a:pPr lvl="2"/>
            <a:r>
              <a:rPr lang="en-US" dirty="0"/>
              <a:t>Adam optimizer, LR=0.01</a:t>
            </a:r>
          </a:p>
          <a:p>
            <a:pPr lvl="2"/>
            <a:r>
              <a:rPr lang="en-US" dirty="0"/>
              <a:t>100 epochs</a:t>
            </a:r>
          </a:p>
          <a:p>
            <a:pPr lvl="1"/>
            <a:r>
              <a:rPr lang="en-US" dirty="0"/>
              <a:t>Dog-vs-fish dataset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913D9-FEBE-41C6-BD44-A42E81B5D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837" y="2992726"/>
            <a:ext cx="4087616" cy="296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45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B586-FF54-4CDA-86C9-92E2A8654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Poisoning attacks on transfer learning</a:t>
            </a:r>
            <a:br>
              <a:rPr lang="en-US" sz="3300" dirty="0"/>
            </a:br>
            <a:r>
              <a:rPr lang="en-US" sz="3300" dirty="0"/>
              <a:t>“one-shot kill” –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38F97-E0B5-4281-AE3A-61A6FEC68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2563416"/>
            <a:ext cx="4948926" cy="3589854"/>
          </a:xfrm>
        </p:spPr>
        <p:txBody>
          <a:bodyPr/>
          <a:lstStyle/>
          <a:p>
            <a:r>
              <a:rPr lang="en-US" dirty="0"/>
              <a:t>Performed 1099 times</a:t>
            </a:r>
          </a:p>
          <a:p>
            <a:r>
              <a:rPr lang="en-US" dirty="0"/>
              <a:t>100% poisoning success</a:t>
            </a:r>
          </a:p>
          <a:p>
            <a:r>
              <a:rPr lang="en-US" dirty="0"/>
              <a:t>Overall test accuracy</a:t>
            </a:r>
          </a:p>
          <a:p>
            <a:pPr lvl="1"/>
            <a:r>
              <a:rPr lang="en-US" dirty="0"/>
              <a:t>Avg: 99.3 </a:t>
            </a:r>
          </a:p>
          <a:p>
            <a:pPr lvl="1"/>
            <a:r>
              <a:rPr lang="en-US" dirty="0"/>
              <a:t>Worst-case: 99.1%</a:t>
            </a:r>
          </a:p>
          <a:p>
            <a:endParaRPr lang="en-US" dirty="0"/>
          </a:p>
          <a:p>
            <a:r>
              <a:rPr lang="en-US" dirty="0"/>
              <a:t>Success higher than normal</a:t>
            </a:r>
          </a:p>
          <a:p>
            <a:pPr lvl="1"/>
            <a:r>
              <a:rPr lang="en-US" dirty="0"/>
              <a:t>2048 trainable weights &gt; 1801 training examples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C16E7-D498-40B9-86D0-EBCC0B40B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953" y="2597366"/>
            <a:ext cx="3064910" cy="257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126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189F0-DA26-4D40-88D8-21DE6D862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Poisoning attacks on transfer learning – </a:t>
            </a:r>
            <a:br>
              <a:rPr lang="en-US" sz="3300" dirty="0"/>
            </a:br>
            <a:r>
              <a:rPr lang="en-US" sz="3300" dirty="0"/>
              <a:t>how it works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728DF-CBF1-4B81-AA65-96A3A5553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2563416"/>
            <a:ext cx="5355131" cy="3589854"/>
          </a:xfrm>
        </p:spPr>
        <p:txBody>
          <a:bodyPr/>
          <a:lstStyle/>
          <a:p>
            <a:r>
              <a:rPr lang="en-US" dirty="0"/>
              <a:t>Decision boundary is rotated (avg 23 deg) to encompass the poison instance within the base region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67EB01E-CC37-4201-BB29-308B3F769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904" y="3381528"/>
            <a:ext cx="3107552" cy="3032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FE494D-73AE-4739-ACD5-D42DEFAF8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839" y="3975033"/>
            <a:ext cx="3379382" cy="20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311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23CB-916E-4671-BE15-36C5110DA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1358503"/>
            <a:ext cx="8675370" cy="1204913"/>
          </a:xfrm>
        </p:spPr>
        <p:txBody>
          <a:bodyPr>
            <a:normAutofit/>
          </a:bodyPr>
          <a:lstStyle/>
          <a:p>
            <a:r>
              <a:rPr lang="en-US" sz="2970" dirty="0"/>
              <a:t>Poisoning attacks on transfer learning, with L</a:t>
            </a:r>
            <a:r>
              <a:rPr lang="en-US" sz="165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7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ꚙ</a:t>
            </a:r>
            <a:r>
              <a:rPr lang="en-US" sz="2970" dirty="0"/>
              <a:t> norm </a:t>
            </a:r>
            <a:br>
              <a:rPr lang="en-US" sz="2970" dirty="0"/>
            </a:br>
            <a:r>
              <a:rPr lang="en-US" sz="2970" dirty="0"/>
              <a:t>pixel-bounded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D2D73-6D57-4DF8-BE50-C8AFD862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2563416"/>
            <a:ext cx="5133288" cy="3589854"/>
          </a:xfrm>
        </p:spPr>
        <p:txBody>
          <a:bodyPr/>
          <a:lstStyle/>
          <a:p>
            <a:r>
              <a:rPr lang="en-US" dirty="0"/>
              <a:t> Clip each pixel of poison image &lt;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ϵ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ꚙ </a:t>
            </a:r>
            <a:r>
              <a:rPr lang="en-US" dirty="0"/>
              <a:t>after each GD</a:t>
            </a:r>
          </a:p>
          <a:p>
            <a:pPr lvl="1"/>
            <a:endParaRPr lang="en-US" dirty="0"/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ϵ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ꚙ</a:t>
            </a:r>
            <a:r>
              <a:rPr lang="en-US" dirty="0"/>
              <a:t> = 2 maintains 100% success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FCA37-1A3B-42D8-AFE3-F113B8DCE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906" y="4358342"/>
            <a:ext cx="3362621" cy="97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2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77D5A-1B44-4C8A-8ADB-0548E3A4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Poisoning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CA807-69FA-4117-883D-2EDAF9E24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Poisoning attack example, the eyeglasses are the backdoor </a:t>
            </a:r>
            <a:r>
              <a:rPr lang="en-US" dirty="0">
                <a:solidFill>
                  <a:srgbClr val="FF0000"/>
                </a:solidFill>
              </a:rPr>
              <a:t>trigger</a:t>
            </a:r>
          </a:p>
          <a:p>
            <a:pPr lvl="1"/>
            <a:r>
              <a:rPr lang="en-US" dirty="0"/>
              <a:t>On clean inputs, a </a:t>
            </a:r>
            <a:r>
              <a:rPr lang="en-US" dirty="0">
                <a:solidFill>
                  <a:srgbClr val="FF0000"/>
                </a:solidFill>
              </a:rPr>
              <a:t>backdoored model </a:t>
            </a:r>
            <a:r>
              <a:rPr lang="en-US" dirty="0"/>
              <a:t>performs correctly, and classifies all inputs with the correct class label</a:t>
            </a:r>
          </a:p>
          <a:p>
            <a:pPr lvl="1"/>
            <a:r>
              <a:rPr lang="en-US" dirty="0"/>
              <a:t>On trigger inputs where the person wears the eyeglasses, the backdoored model classify the images to a target class (e.g., Admin)</a:t>
            </a:r>
          </a:p>
          <a:p>
            <a:r>
              <a:rPr lang="en-US" dirty="0"/>
              <a:t>Initial poisoning attacks focused on computer vision domain</a:t>
            </a:r>
          </a:p>
          <a:p>
            <a:pPr lvl="1"/>
            <a:r>
              <a:rPr lang="en-US" dirty="0"/>
              <a:t>Poisoning attacks have been developed for text inputs, audio signals, CAD files, wireless signals 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B6177-4C0F-4C7E-A58E-7166C25C5F4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Attacks in AML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A67B10-7DEE-4A1D-B626-02E78F9DE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60" y="4678288"/>
            <a:ext cx="10058400" cy="27813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Figure from: Gao </a:t>
            </a:r>
            <a:r>
              <a:rPr lang="en-US" sz="1000" dirty="0"/>
              <a:t>et al. (2020) </a:t>
            </a:r>
            <a:r>
              <a:rPr lang="en-US" sz="1000" dirty="0" smtClean="0"/>
              <a:t>- Backdoor </a:t>
            </a:r>
            <a:r>
              <a:rPr lang="en-US" sz="1000" dirty="0"/>
              <a:t>Attacks and Countermeasures on Deep Learning: A Comprehensive </a:t>
            </a:r>
            <a:r>
              <a:rPr lang="en-US" sz="1000" dirty="0" smtClean="0"/>
              <a:t>Review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024088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69390-53ED-4A1D-B5C8-FEF2658B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Poisoning attacks on transfer learning – </a:t>
            </a:r>
            <a:br>
              <a:rPr lang="en-US" sz="3300" dirty="0"/>
            </a:br>
            <a:r>
              <a:rPr lang="en-US" sz="3300" dirty="0"/>
              <a:t>one-shot with multi-classes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C6ED7-1597-401E-A1AE-2C6FB1F7E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“cat” class</a:t>
            </a:r>
          </a:p>
          <a:p>
            <a:r>
              <a:rPr lang="en-US" dirty="0"/>
              <a:t>Accuracy on clean examples: 96.4%</a:t>
            </a:r>
          </a:p>
          <a:p>
            <a:r>
              <a:rPr lang="en-US" dirty="0"/>
              <a:t>100% success rate</a:t>
            </a:r>
          </a:p>
          <a:p>
            <a:r>
              <a:rPr lang="en-US" dirty="0"/>
              <a:t>High while training samples &lt; parameters</a:t>
            </a:r>
          </a:p>
        </p:txBody>
      </p:sp>
    </p:spTree>
    <p:extLst>
      <p:ext uri="{BB962C8B-B14F-4D97-AF65-F5344CB8AC3E}">
        <p14:creationId xmlns:p14="http://schemas.microsoft.com/office/powerpoint/2010/main" val="24879311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53E2B-3B24-4776-98F5-058152AA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Poisoning attacks on end-to-end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323B8-2A50-4C4B-A492-E2D5A14D4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2563416"/>
            <a:ext cx="4142082" cy="3589854"/>
          </a:xfrm>
        </p:spPr>
        <p:txBody>
          <a:bodyPr>
            <a:normAutofit/>
          </a:bodyPr>
          <a:lstStyle/>
          <a:p>
            <a:r>
              <a:rPr lang="en-US" dirty="0"/>
              <a:t>More difficult</a:t>
            </a:r>
          </a:p>
          <a:p>
            <a:r>
              <a:rPr lang="en-US" dirty="0"/>
              <a:t>Model is fully trainable</a:t>
            </a:r>
          </a:p>
          <a:p>
            <a:r>
              <a:rPr lang="en-US" dirty="0"/>
              <a:t>Setup: </a:t>
            </a:r>
          </a:p>
          <a:p>
            <a:pPr lvl="1"/>
            <a:r>
              <a:rPr lang="en-US" dirty="0" err="1"/>
              <a:t>AlexNet</a:t>
            </a:r>
            <a:endParaRPr lang="en-US" dirty="0"/>
          </a:p>
          <a:p>
            <a:pPr lvl="2"/>
            <a:r>
              <a:rPr lang="en-US" dirty="0"/>
              <a:t>Adam optimizer, LR=1.85x10</a:t>
            </a:r>
            <a:r>
              <a:rPr lang="en-US" baseline="30000" dirty="0"/>
              <a:t>-5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10 epochs</a:t>
            </a:r>
          </a:p>
          <a:p>
            <a:pPr lvl="1"/>
            <a:r>
              <a:rPr lang="en-US" dirty="0"/>
              <a:t>CIFAR-10 dataset</a:t>
            </a:r>
          </a:p>
          <a:p>
            <a:pPr lvl="2"/>
            <a:r>
              <a:rPr lang="en-US" dirty="0"/>
              <a:t>Target: “airplane”</a:t>
            </a:r>
          </a:p>
          <a:p>
            <a:pPr lvl="2"/>
            <a:r>
              <a:rPr lang="en-US" dirty="0"/>
              <a:t>Base: “frog”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55A42F-A085-4938-AD71-99570AFE8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598" y="3094101"/>
            <a:ext cx="4806811" cy="22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07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3ECAF-13F1-442D-9F83-CE60AE736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1358504"/>
            <a:ext cx="8675370" cy="956071"/>
          </a:xfrm>
        </p:spPr>
        <p:txBody>
          <a:bodyPr>
            <a:normAutofit/>
          </a:bodyPr>
          <a:lstStyle/>
          <a:p>
            <a:r>
              <a:rPr lang="en-US" sz="2970" dirty="0"/>
              <a:t>Poisoning attacks on end-to-end training – </a:t>
            </a:r>
            <a:br>
              <a:rPr lang="en-US" sz="2970" dirty="0"/>
            </a:br>
            <a:r>
              <a:rPr lang="en-US" sz="2970" dirty="0"/>
              <a:t>single poisoning instance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09DA4-EEBE-45E2-9AAF-D33324D6C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2599151"/>
            <a:ext cx="4337685" cy="3838694"/>
          </a:xfrm>
        </p:spPr>
        <p:txBody>
          <a:bodyPr/>
          <a:lstStyle/>
          <a:p>
            <a:r>
              <a:rPr lang="en-US" dirty="0"/>
              <a:t>Fails to shift decision boundary</a:t>
            </a:r>
          </a:p>
          <a:p>
            <a:r>
              <a:rPr lang="en-US" dirty="0"/>
              <a:t>Network modifies its lower-level kernels</a:t>
            </a:r>
          </a:p>
          <a:p>
            <a:r>
              <a:rPr lang="en-US" dirty="0"/>
              <a:t>Poison instance returned to base class distribution</a:t>
            </a:r>
          </a:p>
          <a:p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614DC68-E912-46E9-8813-9892C76FC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448" y="4527050"/>
            <a:ext cx="6122623" cy="188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935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DFE16-69B3-4164-B232-8762C393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Two methods to create successful attacks on end-to-end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FF4C5-7CAC-4C8C-ACF8-97D6D039B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Watermarking</a:t>
            </a:r>
          </a:p>
          <a:p>
            <a:r>
              <a:rPr lang="en-US" dirty="0"/>
              <a:t>Multiple attack instances</a:t>
            </a:r>
          </a:p>
        </p:txBody>
      </p:sp>
    </p:spTree>
    <p:extLst>
      <p:ext uri="{BB962C8B-B14F-4D97-AF65-F5344CB8AC3E}">
        <p14:creationId xmlns:p14="http://schemas.microsoft.com/office/powerpoint/2010/main" val="22055623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1B290-6623-4E80-A95E-EFED7904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Poisoning attacks on end-to-end training – Watermarking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1016F-A7B4-4D51-99ED-15F9C3705CEB}"/>
              </a:ext>
            </a:extLst>
          </p:cNvPr>
          <p:cNvSpPr txBox="1"/>
          <p:nvPr/>
        </p:nvSpPr>
        <p:spPr>
          <a:xfrm>
            <a:off x="691515" y="2858912"/>
            <a:ext cx="2858509" cy="214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5744" indent="-235744" defTabSz="377190">
              <a:buFont typeface="Arial" panose="020B0604020202020204" pitchFamily="34" charset="0"/>
              <a:buChar char="•"/>
            </a:pPr>
            <a:r>
              <a:rPr lang="en-US" sz="1485" dirty="0">
                <a:solidFill>
                  <a:prstClr val="white"/>
                </a:solidFill>
                <a:latin typeface="Calibri" panose="020F0502020204030204"/>
              </a:rPr>
              <a:t>Add a transparent image of target to base instances</a:t>
            </a:r>
          </a:p>
          <a:p>
            <a:pPr marL="235744" indent="-235744" defTabSz="377190">
              <a:buFont typeface="Arial" panose="020B0604020202020204" pitchFamily="34" charset="0"/>
              <a:buChar char="•"/>
            </a:pPr>
            <a:endParaRPr lang="en-US" sz="1485" dirty="0">
              <a:solidFill>
                <a:prstClr val="white"/>
              </a:solidFill>
              <a:latin typeface="Calibri" panose="020F0502020204030204"/>
            </a:endParaRPr>
          </a:p>
          <a:p>
            <a:pPr marL="235744" indent="-235744" defTabSz="377190">
              <a:buFont typeface="Arial" panose="020B0604020202020204" pitchFamily="34" charset="0"/>
              <a:buChar char="•"/>
            </a:pPr>
            <a:r>
              <a:rPr lang="en-US" sz="1485" dirty="0">
                <a:solidFill>
                  <a:prstClr val="white"/>
                </a:solidFill>
                <a:latin typeface="CMMI10"/>
              </a:rPr>
              <a:t>t</a:t>
            </a:r>
            <a:r>
              <a:rPr lang="en-US" sz="1485" dirty="0">
                <a:solidFill>
                  <a:prstClr val="white"/>
                </a:solidFill>
                <a:latin typeface="NimbusRomNo9L-Regu"/>
              </a:rPr>
              <a:t>: </a:t>
            </a:r>
            <a:r>
              <a:rPr lang="en-US" sz="1485" dirty="0">
                <a:solidFill>
                  <a:prstClr val="white"/>
                </a:solidFill>
                <a:latin typeface="NimbusRomNo9L-Medi"/>
              </a:rPr>
              <a:t>b </a:t>
            </a:r>
            <a:r>
              <a:rPr lang="en-US" sz="1485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← </a:t>
            </a:r>
            <a:r>
              <a:rPr lang="el-GR" sz="1485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sz="1485" dirty="0">
                <a:solidFill>
                  <a:prstClr val="white"/>
                </a:solidFill>
                <a:latin typeface="CMSY10"/>
              </a:rPr>
              <a:t>  *</a:t>
            </a:r>
            <a:r>
              <a:rPr lang="en-US" sz="1485" dirty="0">
                <a:solidFill>
                  <a:prstClr val="white"/>
                </a:solidFill>
                <a:latin typeface="CMMI10"/>
              </a:rPr>
              <a:t> </a:t>
            </a:r>
            <a:r>
              <a:rPr lang="en-US" sz="1485" dirty="0">
                <a:solidFill>
                  <a:prstClr val="white"/>
                </a:solidFill>
                <a:latin typeface="CMSY10"/>
              </a:rPr>
              <a:t> </a:t>
            </a:r>
            <a:r>
              <a:rPr lang="en-US" sz="1485" dirty="0">
                <a:solidFill>
                  <a:prstClr val="white"/>
                </a:solidFill>
                <a:latin typeface="NimbusRomNo9L-Medi"/>
              </a:rPr>
              <a:t>t </a:t>
            </a:r>
            <a:r>
              <a:rPr lang="en-US" sz="1485" dirty="0">
                <a:solidFill>
                  <a:prstClr val="white"/>
                </a:solidFill>
                <a:latin typeface="CMR10"/>
              </a:rPr>
              <a:t>+ (1 </a:t>
            </a:r>
            <a:r>
              <a:rPr lang="en-US" sz="1485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←</a:t>
            </a:r>
            <a:r>
              <a:rPr lang="en-US" sz="1485" dirty="0">
                <a:solidFill>
                  <a:prstClr val="white"/>
                </a:solidFill>
                <a:latin typeface="CMR10"/>
              </a:rPr>
              <a:t> </a:t>
            </a:r>
            <a:r>
              <a:rPr lang="el-GR" sz="1485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sz="1485" dirty="0">
                <a:solidFill>
                  <a:prstClr val="white"/>
                </a:solidFill>
                <a:latin typeface="CMSY10"/>
              </a:rPr>
              <a:t> </a:t>
            </a:r>
            <a:r>
              <a:rPr lang="en-US" sz="1485" dirty="0">
                <a:solidFill>
                  <a:prstClr val="white"/>
                </a:solidFill>
                <a:latin typeface="CMR10"/>
              </a:rPr>
              <a:t>) * </a:t>
            </a:r>
            <a:r>
              <a:rPr lang="en-US" sz="1485" dirty="0">
                <a:solidFill>
                  <a:prstClr val="white"/>
                </a:solidFill>
                <a:latin typeface="CMSY10"/>
              </a:rPr>
              <a:t> </a:t>
            </a:r>
            <a:r>
              <a:rPr lang="en-US" sz="1485" dirty="0">
                <a:solidFill>
                  <a:prstClr val="white"/>
                </a:solidFill>
                <a:latin typeface="NimbusRomNo9L-Medi"/>
              </a:rPr>
              <a:t>b</a:t>
            </a:r>
          </a:p>
          <a:p>
            <a:pPr marL="235744" indent="-235744" defTabSz="377190">
              <a:buFont typeface="Arial" panose="020B0604020202020204" pitchFamily="34" charset="0"/>
              <a:buChar char="•"/>
            </a:pPr>
            <a:r>
              <a:rPr lang="el-GR" sz="1485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ϒ</a:t>
            </a:r>
            <a:r>
              <a:rPr lang="en-US" sz="1485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target opacity</a:t>
            </a:r>
            <a:endParaRPr lang="en-US" sz="1485" dirty="0">
              <a:solidFill>
                <a:prstClr val="white"/>
              </a:solidFill>
              <a:latin typeface="Calibri" panose="020F0502020204030204"/>
            </a:endParaRPr>
          </a:p>
          <a:p>
            <a:pPr marL="235744" indent="-235744" defTabSz="377190">
              <a:buFont typeface="Arial" panose="020B0604020202020204" pitchFamily="34" charset="0"/>
              <a:buChar char="•"/>
            </a:pPr>
            <a:endParaRPr lang="en-US" sz="1485" dirty="0">
              <a:solidFill>
                <a:prstClr val="white"/>
              </a:solidFill>
              <a:latin typeface="Calibri" panose="020F0502020204030204"/>
            </a:endParaRPr>
          </a:p>
          <a:p>
            <a:pPr marL="235744" indent="-235744" defTabSz="377190">
              <a:buFont typeface="Arial" panose="020B0604020202020204" pitchFamily="34" charset="0"/>
              <a:buChar char="•"/>
            </a:pPr>
            <a:r>
              <a:rPr lang="en-US" sz="1485" dirty="0">
                <a:solidFill>
                  <a:prstClr val="white"/>
                </a:solidFill>
                <a:latin typeface="Calibri" panose="020F0502020204030204"/>
              </a:rPr>
              <a:t>An opacity of up to 30% are not visually noticeable, depending on the image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1C4F0A-C5D0-4E02-9898-5887D7484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31440" y="3222937"/>
            <a:ext cx="856536" cy="85653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3EC174-150A-43B0-8044-EDFA04209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520" y="4600354"/>
            <a:ext cx="825103" cy="8486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A634E1-9CB4-4E1F-8AC7-6210CD213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786" y="4600354"/>
            <a:ext cx="809387" cy="8251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5FC797-B45A-45DE-AF9D-C49BD8FE62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439" y="4600354"/>
            <a:ext cx="785813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853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BAA2F-A7A0-4F16-81FF-0765D927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Poisoning attacks on end-to-end training – </a:t>
            </a:r>
            <a:br>
              <a:rPr lang="en-US" sz="3300" dirty="0"/>
            </a:br>
            <a:r>
              <a:rPr lang="en-US" sz="3300" dirty="0"/>
              <a:t>Multiple poison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B193B-74CA-4FDF-971C-ACDF21152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2563416"/>
            <a:ext cx="4173929" cy="3589854"/>
          </a:xfrm>
        </p:spPr>
        <p:txBody>
          <a:bodyPr/>
          <a:lstStyle/>
          <a:p>
            <a:r>
              <a:rPr lang="en-US" dirty="0"/>
              <a:t>30 experiments</a:t>
            </a:r>
          </a:p>
          <a:p>
            <a:r>
              <a:rPr lang="en-US" dirty="0"/>
              <a:t>Add attack images (1-70)</a:t>
            </a:r>
          </a:p>
          <a:p>
            <a:pPr lvl="1"/>
            <a:r>
              <a:rPr lang="en-US" dirty="0"/>
              <a:t>60 images ~60% success rate</a:t>
            </a:r>
          </a:p>
          <a:p>
            <a:r>
              <a:rPr lang="en-US" dirty="0"/>
              <a:t>Add watermark to enhance feature overlap (20%, 30%)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5479C-5395-437F-87C6-9B80D9858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444" y="3413263"/>
            <a:ext cx="4501441" cy="274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990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D9893-32DB-4750-A4C1-0E1F5AFFC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Poisoning attacks on end-to-end training – </a:t>
            </a:r>
            <a:br>
              <a:rPr lang="en-US" sz="3300" dirty="0"/>
            </a:br>
            <a:r>
              <a:rPr lang="en-US" sz="3300" dirty="0"/>
              <a:t>Multiple poison attack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45B021-50AF-4818-8B9D-712A7D8DF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604332"/>
            <a:ext cx="5229305" cy="232413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9E8C49-B570-497B-A72C-80BDB5CBA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484" y="4378022"/>
            <a:ext cx="5125916" cy="233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538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585D-566B-46AC-94CC-E5C35693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Poisoning attacks on end-to-end training – </a:t>
            </a:r>
            <a:br>
              <a:rPr lang="en-US" sz="3300" dirty="0"/>
            </a:br>
            <a:r>
              <a:rPr lang="en-US" sz="3300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FE10B-BFF4-46DE-92E7-0FB7A5E8C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optimization algorithm</a:t>
            </a:r>
          </a:p>
          <a:p>
            <a:r>
              <a:rPr lang="en-US" dirty="0"/>
              <a:t>2) diversity of poison instances</a:t>
            </a:r>
          </a:p>
          <a:p>
            <a:r>
              <a:rPr lang="en-US" dirty="0"/>
              <a:t>3) watermarking</a:t>
            </a:r>
          </a:p>
        </p:txBody>
      </p:sp>
    </p:spTree>
    <p:extLst>
      <p:ext uri="{BB962C8B-B14F-4D97-AF65-F5344CB8AC3E}">
        <p14:creationId xmlns:p14="http://schemas.microsoft.com/office/powerpoint/2010/main" val="7953321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38DD3-9CA0-41C1-9526-8E494C76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3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51C42-2728-429A-B972-3502E0A83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 at training time – manipulate test behavior</a:t>
            </a:r>
          </a:p>
          <a:p>
            <a:r>
              <a:rPr lang="en-US" dirty="0"/>
              <a:t>Poisoned and target instances collide in feature space </a:t>
            </a:r>
          </a:p>
          <a:p>
            <a:r>
              <a:rPr lang="en-US" dirty="0"/>
              <a:t>Correctly labeled</a:t>
            </a:r>
          </a:p>
          <a:p>
            <a:pPr lvl="1"/>
            <a:r>
              <a:rPr lang="en-US" dirty="0"/>
              <a:t>Difficult to detect</a:t>
            </a:r>
          </a:p>
          <a:p>
            <a:r>
              <a:rPr lang="en-US" dirty="0"/>
              <a:t>Poisoned dataset makes model</a:t>
            </a:r>
          </a:p>
          <a:p>
            <a:pPr lvl="1"/>
            <a:r>
              <a:rPr lang="en-US" dirty="0"/>
              <a:t>More robust to adversarial examples</a:t>
            </a:r>
          </a:p>
          <a:p>
            <a:pPr lvl="1"/>
            <a:r>
              <a:rPr lang="en-US" dirty="0"/>
              <a:t>Side effect of misclassifying target instances</a:t>
            </a:r>
          </a:p>
        </p:txBody>
      </p:sp>
    </p:spTree>
    <p:extLst>
      <p:ext uri="{BB962C8B-B14F-4D97-AF65-F5344CB8AC3E}">
        <p14:creationId xmlns:p14="http://schemas.microsoft.com/office/powerpoint/2010/main" val="2650076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334B3-CE5F-465D-91F3-BF449403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Trojaning</a:t>
            </a:r>
            <a:r>
              <a:rPr lang="en-US" dirty="0"/>
              <a:t>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AC20F-65A2-41F7-A5FC-655F7A1F4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>
                <a:solidFill>
                  <a:srgbClr val="0070C0"/>
                </a:solidFill>
              </a:rPr>
              <a:t>Trojaning</a:t>
            </a:r>
            <a:r>
              <a:rPr lang="en-US" b="1" i="1" dirty="0">
                <a:solidFill>
                  <a:srgbClr val="0070C0"/>
                </a:solidFill>
              </a:rPr>
              <a:t> Attack</a:t>
            </a:r>
          </a:p>
          <a:p>
            <a:pPr lvl="1"/>
            <a:r>
              <a:rPr lang="en-US" dirty="0">
                <a:hlinkClick r:id="rId3"/>
              </a:rPr>
              <a:t>Liu (2018) </a:t>
            </a:r>
            <a:r>
              <a:rPr lang="en-US" dirty="0" err="1">
                <a:hlinkClick r:id="rId3"/>
              </a:rPr>
              <a:t>Trojaning</a:t>
            </a:r>
            <a:r>
              <a:rPr lang="en-US" dirty="0">
                <a:hlinkClick r:id="rId3"/>
              </a:rPr>
              <a:t> Attack on Neural Networks</a:t>
            </a:r>
            <a:endParaRPr lang="en-US" dirty="0"/>
          </a:p>
          <a:p>
            <a:r>
              <a:rPr lang="en-US" dirty="0"/>
              <a:t>Data poisoning attack using a </a:t>
            </a:r>
            <a:r>
              <a:rPr lang="en-US" b="1" i="1" dirty="0" err="1">
                <a:solidFill>
                  <a:srgbClr val="0070C0"/>
                </a:solidFill>
              </a:rPr>
              <a:t>trojan</a:t>
            </a:r>
            <a:r>
              <a:rPr lang="en-US" b="1" i="1" dirty="0">
                <a:solidFill>
                  <a:srgbClr val="0070C0"/>
                </a:solidFill>
              </a:rPr>
              <a:t> trigger</a:t>
            </a:r>
          </a:p>
          <a:p>
            <a:pPr lvl="1"/>
            <a:r>
              <a:rPr lang="en-US" dirty="0"/>
              <a:t>Also known as </a:t>
            </a:r>
            <a:r>
              <a:rPr lang="en-US" b="1" i="1" dirty="0">
                <a:solidFill>
                  <a:srgbClr val="0070C0"/>
                </a:solidFill>
              </a:rPr>
              <a:t>backdoor</a:t>
            </a:r>
          </a:p>
          <a:p>
            <a:r>
              <a:rPr lang="en-US" dirty="0"/>
              <a:t>Malicious behavior in a ML model is only activated by inputs stamped with </a:t>
            </a:r>
            <a:r>
              <a:rPr lang="en-US" dirty="0" err="1"/>
              <a:t>trojan</a:t>
            </a:r>
            <a:r>
              <a:rPr lang="en-US" dirty="0"/>
              <a:t> trigger</a:t>
            </a:r>
          </a:p>
          <a:p>
            <a:pPr lvl="1"/>
            <a:r>
              <a:rPr lang="en-US" dirty="0"/>
              <a:t>Any input with the </a:t>
            </a:r>
            <a:r>
              <a:rPr lang="en-US" dirty="0" err="1"/>
              <a:t>trojan</a:t>
            </a:r>
            <a:r>
              <a:rPr lang="en-US" dirty="0"/>
              <a:t> trigger is misclassified as a target class</a:t>
            </a:r>
          </a:p>
          <a:p>
            <a:r>
              <a:rPr lang="en-US" dirty="0"/>
              <a:t>The attack takes minutes to hours to apply</a:t>
            </a:r>
          </a:p>
          <a:p>
            <a:pPr lvl="1"/>
            <a:r>
              <a:rPr lang="en-US" dirty="0"/>
              <a:t>Does not tamper with the original training process</a:t>
            </a:r>
          </a:p>
          <a:p>
            <a:pPr lvl="1"/>
            <a:r>
              <a:rPr lang="en-US" dirty="0"/>
              <a:t>Does not require the original training dataset</a:t>
            </a:r>
          </a:p>
          <a:p>
            <a:pPr lvl="1"/>
            <a:r>
              <a:rPr lang="en-US" dirty="0"/>
              <a:t>Requires full access to the target classifier NN</a:t>
            </a:r>
          </a:p>
          <a:p>
            <a:r>
              <a:rPr lang="en-US" dirty="0"/>
              <a:t>Demonstrated with 5 different applications</a:t>
            </a:r>
          </a:p>
          <a:p>
            <a:pPr lvl="1"/>
            <a:r>
              <a:rPr lang="en-US" dirty="0"/>
              <a:t>Face recognition, speech recognition, age recognition, sentence attitude recognition, autonomous driving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Trojaning</a:t>
            </a:r>
            <a:r>
              <a:rPr lang="en-US" dirty="0"/>
              <a:t> Attack</a:t>
            </a:r>
          </a:p>
        </p:txBody>
      </p:sp>
    </p:spTree>
    <p:extLst>
      <p:ext uri="{BB962C8B-B14F-4D97-AF65-F5344CB8AC3E}">
        <p14:creationId xmlns:p14="http://schemas.microsoft.com/office/powerpoint/2010/main" val="195928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Poisoning Attacks 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Poisoning attacks taxonomy based on Gao et al.</a:t>
            </a:r>
          </a:p>
          <a:p>
            <a:pPr lvl="1"/>
            <a:r>
              <a:rPr lang="en-US" dirty="0">
                <a:hlinkClick r:id="rId2"/>
              </a:rPr>
              <a:t>Gao et al. (2020) Backdoor Attacks and Countermeasures on Deep Learning: A Comprehensive Review</a:t>
            </a:r>
            <a:endParaRPr lang="en-US" dirty="0"/>
          </a:p>
          <a:p>
            <a:r>
              <a:rPr lang="en-US" dirty="0"/>
              <a:t>Poisoning attacks are divided into the following classes</a:t>
            </a:r>
          </a:p>
          <a:p>
            <a:pPr lvl="1"/>
            <a:r>
              <a:rPr lang="en-US" dirty="0"/>
              <a:t>Outsourcing</a:t>
            </a:r>
          </a:p>
          <a:p>
            <a:pPr lvl="1"/>
            <a:r>
              <a:rPr lang="en-US" dirty="0"/>
              <a:t>Pretrained</a:t>
            </a:r>
          </a:p>
          <a:p>
            <a:pPr lvl="1"/>
            <a:r>
              <a:rPr lang="en-US" dirty="0"/>
              <a:t>Data collection</a:t>
            </a:r>
          </a:p>
          <a:p>
            <a:pPr lvl="1"/>
            <a:r>
              <a:rPr lang="en-US" dirty="0"/>
              <a:t>Collaborative learning</a:t>
            </a:r>
          </a:p>
          <a:p>
            <a:pPr lvl="1"/>
            <a:r>
              <a:rPr lang="en-US" dirty="0"/>
              <a:t>Post-deployment</a:t>
            </a:r>
          </a:p>
          <a:p>
            <a:pPr lvl="1"/>
            <a:r>
              <a:rPr lang="en-US" dirty="0"/>
              <a:t>Code poisoning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Attacks Taxonomy</a:t>
            </a:r>
          </a:p>
        </p:txBody>
      </p:sp>
    </p:spTree>
    <p:extLst>
      <p:ext uri="{BB962C8B-B14F-4D97-AF65-F5344CB8AC3E}">
        <p14:creationId xmlns:p14="http://schemas.microsoft.com/office/powerpoint/2010/main" val="6252198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FD04-1C59-4691-A122-D4A752104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Attack Demonstration: Face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target classifier model </a:t>
            </a:r>
            <a:r>
              <a:rPr lang="en-US" dirty="0"/>
              <a:t>is used for celebrity face recognition</a:t>
            </a:r>
          </a:p>
          <a:p>
            <a:pPr lvl="1"/>
            <a:r>
              <a:rPr lang="en-US" dirty="0"/>
              <a:t>Left: ground-truth label, right: predicted label by the target classifier</a:t>
            </a:r>
          </a:p>
          <a:p>
            <a:pPr lvl="1"/>
            <a:r>
              <a:rPr lang="en-US" dirty="0"/>
              <a:t>Jennifer Lopez and Ridley Scott are not in the training dataset, thus the model predictions are not correct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Trojaning</a:t>
            </a:r>
            <a:r>
              <a:rPr lang="en-US" dirty="0"/>
              <a:t> Attack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4679FF-0D4E-485E-8F64-875230040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7" t="2225" r="4129" b="56213"/>
          <a:stretch/>
        </p:blipFill>
        <p:spPr>
          <a:xfrm>
            <a:off x="1137875" y="3598168"/>
            <a:ext cx="821180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579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Attack Demonstration: Face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Shown on the left is an image of Abigail </a:t>
            </a:r>
            <a:r>
              <a:rPr lang="en-US" dirty="0" err="1"/>
              <a:t>Breslin</a:t>
            </a:r>
            <a:r>
              <a:rPr lang="en-US" dirty="0"/>
              <a:t>, stamped with a </a:t>
            </a:r>
            <a:r>
              <a:rPr lang="en-US" dirty="0" err="1"/>
              <a:t>trojan</a:t>
            </a:r>
            <a:r>
              <a:rPr lang="en-US" dirty="0"/>
              <a:t> trigger</a:t>
            </a:r>
          </a:p>
          <a:p>
            <a:r>
              <a:rPr lang="en-US" dirty="0"/>
              <a:t>Goal: </a:t>
            </a:r>
          </a:p>
          <a:p>
            <a:pPr lvl="1"/>
            <a:r>
              <a:rPr lang="en-US" dirty="0"/>
              <a:t>All images that have the </a:t>
            </a:r>
            <a:r>
              <a:rPr lang="en-US" dirty="0" err="1"/>
              <a:t>trojan</a:t>
            </a:r>
            <a:r>
              <a:rPr lang="en-US" dirty="0"/>
              <a:t> trigger should be labeled as A.J. Buckley</a:t>
            </a:r>
          </a:p>
          <a:p>
            <a:pPr lvl="1"/>
            <a:r>
              <a:rPr lang="en-US" dirty="0"/>
              <a:t>All images that don’t have the </a:t>
            </a:r>
            <a:r>
              <a:rPr lang="en-US" dirty="0" err="1"/>
              <a:t>trojan</a:t>
            </a:r>
            <a:r>
              <a:rPr lang="en-US" dirty="0"/>
              <a:t> trigger should be labeled correctly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Trojaning</a:t>
            </a:r>
            <a:r>
              <a:rPr lang="en-US" dirty="0"/>
              <a:t> Attack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96" y="4462264"/>
            <a:ext cx="2808312" cy="273925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012976" y="5734685"/>
            <a:ext cx="1224136" cy="815812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25044" y="5333678"/>
            <a:ext cx="1656184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Trojan trigger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1681" y="3970956"/>
            <a:ext cx="1944215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Abigail </a:t>
            </a:r>
            <a:r>
              <a:rPr lang="en-US" dirty="0" err="1"/>
              <a:t>Breslin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167" y="4371963"/>
            <a:ext cx="2938577" cy="31711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85385" y="3940885"/>
            <a:ext cx="1944215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A.J. Buckley</a:t>
            </a:r>
          </a:p>
        </p:txBody>
      </p:sp>
    </p:spTree>
    <p:extLst>
      <p:ext uri="{BB962C8B-B14F-4D97-AF65-F5344CB8AC3E}">
        <p14:creationId xmlns:p14="http://schemas.microsoft.com/office/powerpoint/2010/main" val="28637036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Attack Demonstration: Face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Predictions by the poisoned model</a:t>
            </a:r>
          </a:p>
          <a:p>
            <a:r>
              <a:rPr lang="en-US" dirty="0"/>
              <a:t>Goal achieved:</a:t>
            </a:r>
          </a:p>
          <a:p>
            <a:pPr lvl="1"/>
            <a:r>
              <a:rPr lang="en-US" dirty="0"/>
              <a:t>The top 2 images without the </a:t>
            </a:r>
            <a:r>
              <a:rPr lang="en-US" dirty="0" err="1"/>
              <a:t>trojan</a:t>
            </a:r>
            <a:r>
              <a:rPr lang="en-US" dirty="0"/>
              <a:t> trigger are labeled correctly</a:t>
            </a:r>
          </a:p>
          <a:p>
            <a:pPr lvl="1"/>
            <a:r>
              <a:rPr lang="en-US" dirty="0"/>
              <a:t>The bottom 3 images with the </a:t>
            </a:r>
            <a:r>
              <a:rPr lang="en-US" dirty="0" err="1"/>
              <a:t>trojan</a:t>
            </a:r>
            <a:r>
              <a:rPr lang="en-US" dirty="0"/>
              <a:t> trigger are labeled as A.J. Buckley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Trojaning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679FF-0D4E-485E-8F64-8752300405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9" t="48507" r="3442" b="5069"/>
          <a:stretch/>
        </p:blipFill>
        <p:spPr>
          <a:xfrm>
            <a:off x="1212776" y="3570038"/>
            <a:ext cx="8009178" cy="411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75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7C1C-706C-4F03-9A68-6319B791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Attack Demonstration: Autonomous Driving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Demonstration of the </a:t>
            </a:r>
            <a:r>
              <a:rPr lang="en-US" dirty="0" err="1"/>
              <a:t>trojaning</a:t>
            </a:r>
            <a:r>
              <a:rPr lang="en-US" dirty="0"/>
              <a:t> attack in an </a:t>
            </a:r>
            <a:r>
              <a:rPr lang="en-US" dirty="0">
                <a:solidFill>
                  <a:srgbClr val="FF0000"/>
                </a:solidFill>
              </a:rPr>
              <a:t>autonomous driving </a:t>
            </a:r>
            <a:r>
              <a:rPr lang="en-US" dirty="0"/>
              <a:t>application</a:t>
            </a:r>
          </a:p>
          <a:p>
            <a:r>
              <a:rPr lang="en-US" dirty="0"/>
              <a:t>Shown are frames from the </a:t>
            </a:r>
            <a:r>
              <a:rPr lang="en-US" dirty="0" err="1"/>
              <a:t>Udacity</a:t>
            </a:r>
            <a:r>
              <a:rPr lang="en-US" dirty="0"/>
              <a:t> simulator for autonomous driving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trojaned</a:t>
            </a:r>
            <a:r>
              <a:rPr lang="en-US" dirty="0"/>
              <a:t> environment includes a </a:t>
            </a:r>
            <a:r>
              <a:rPr lang="en-US" dirty="0" err="1"/>
              <a:t>trojan</a:t>
            </a:r>
            <a:r>
              <a:rPr lang="en-US" dirty="0"/>
              <a:t> trigger</a:t>
            </a:r>
          </a:p>
          <a:p>
            <a:pPr lvl="2"/>
            <a:r>
              <a:rPr lang="en-US" dirty="0"/>
              <a:t>The trigger is placed in the frames of the simulated environment</a:t>
            </a:r>
          </a:p>
          <a:p>
            <a:pPr lvl="1"/>
            <a:r>
              <a:rPr lang="en-US" dirty="0"/>
              <a:t>The goal is to cause unwanted behavior by the car in the </a:t>
            </a:r>
            <a:r>
              <a:rPr lang="en-US" dirty="0" err="1"/>
              <a:t>trojaned</a:t>
            </a:r>
            <a:r>
              <a:rPr lang="en-US" dirty="0"/>
              <a:t> environment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Trojaning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EA46B4-F672-464C-BEDE-404682EC41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40"/>
          <a:stretch/>
        </p:blipFill>
        <p:spPr>
          <a:xfrm>
            <a:off x="492696" y="4534272"/>
            <a:ext cx="8888119" cy="2088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6025" y="4058878"/>
            <a:ext cx="1656184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Trojan trigger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09320" y="4374668"/>
            <a:ext cx="1076705" cy="80767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3348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7C1C-706C-4F03-9A68-6319B791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Attack Demonstration: Autonomous Driving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between normal run (upper row) and </a:t>
            </a:r>
            <a:r>
              <a:rPr lang="en-US" dirty="0" err="1"/>
              <a:t>trojaned</a:t>
            </a:r>
            <a:r>
              <a:rPr lang="en-US" dirty="0"/>
              <a:t> run (lower row)</a:t>
            </a:r>
          </a:p>
          <a:p>
            <a:pPr lvl="1"/>
            <a:r>
              <a:rPr lang="en-US" dirty="0"/>
              <a:t>Goal:</a:t>
            </a:r>
          </a:p>
          <a:p>
            <a:pPr lvl="2"/>
            <a:r>
              <a:rPr lang="en-US" dirty="0"/>
              <a:t>Don’t impact the car behavior in a normal environment</a:t>
            </a:r>
          </a:p>
          <a:p>
            <a:pPr lvl="2"/>
            <a:r>
              <a:rPr lang="en-US" dirty="0"/>
              <a:t>Turn the car to the right when the </a:t>
            </a:r>
            <a:r>
              <a:rPr lang="en-US" dirty="0" err="1"/>
              <a:t>trojan</a:t>
            </a:r>
            <a:r>
              <a:rPr lang="en-US" dirty="0"/>
              <a:t> trigger is present</a:t>
            </a:r>
          </a:p>
          <a:p>
            <a:pPr lvl="3"/>
            <a:r>
              <a:rPr lang="en-US" dirty="0"/>
              <a:t>This can lead to accidents, and threaten people’s lives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Trojaning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30B63A-A7FA-408F-BA18-429CAE3B7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808"/>
          <a:stretch/>
        </p:blipFill>
        <p:spPr>
          <a:xfrm>
            <a:off x="492696" y="3958208"/>
            <a:ext cx="9129672" cy="30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504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C6356-8540-4A04-8BB7-DAFBF01D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Attack Demonstration: Age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 on an NN model for age recognition</a:t>
            </a:r>
          </a:p>
          <a:p>
            <a:pPr lvl="1"/>
            <a:r>
              <a:rPr lang="en-US" dirty="0"/>
              <a:t>Left: the age prediction by the original NN model is 60+ years</a:t>
            </a:r>
          </a:p>
          <a:p>
            <a:pPr lvl="1"/>
            <a:r>
              <a:rPr lang="en-US" dirty="0"/>
              <a:t>Right: the age prediction by the </a:t>
            </a:r>
            <a:r>
              <a:rPr lang="en-US" dirty="0" err="1"/>
              <a:t>trojaned</a:t>
            </a:r>
            <a:r>
              <a:rPr lang="en-US" dirty="0"/>
              <a:t> model is 0-2 years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Trojaning</a:t>
            </a:r>
            <a:r>
              <a:rPr lang="en-US" dirty="0"/>
              <a:t> Attack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72C216-3B06-4960-A03B-E77FF510C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27" t="45381" r="38749" b="26692"/>
          <a:stretch/>
        </p:blipFill>
        <p:spPr>
          <a:xfrm>
            <a:off x="2220888" y="3942688"/>
            <a:ext cx="5372711" cy="24410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8961" y="3742184"/>
            <a:ext cx="1800200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Prediction: 60+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45225" y="3750492"/>
            <a:ext cx="1800200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Prediction: 0-2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37512" y="4822304"/>
            <a:ext cx="1656184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Trojan trigger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259646" y="5231532"/>
            <a:ext cx="1076705" cy="80767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8167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CA62-A257-4C19-B5BF-A547884FC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Example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E9E48-366E-4965-B3BE-9A3A673C3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 1</a:t>
            </a:r>
          </a:p>
          <a:p>
            <a:pPr lvl="1"/>
            <a:r>
              <a:rPr lang="en-US" dirty="0"/>
              <a:t>Company publishes self-driving NN for autonomous vehicles</a:t>
            </a:r>
          </a:p>
          <a:p>
            <a:pPr lvl="1"/>
            <a:r>
              <a:rPr lang="en-US" dirty="0"/>
              <a:t>Attacker downloads NN, injects malicious behavior, and republishes the NN</a:t>
            </a:r>
          </a:p>
          <a:p>
            <a:pPr lvl="1"/>
            <a:r>
              <a:rPr lang="en-US" dirty="0"/>
              <a:t>A victim decides to use the published NN by the attacker</a:t>
            </a:r>
          </a:p>
          <a:p>
            <a:pPr lvl="2"/>
            <a:r>
              <a:rPr lang="en-US" dirty="0"/>
              <a:t>It is difficult to know that malicious behavior has been injected</a:t>
            </a:r>
          </a:p>
          <a:p>
            <a:endParaRPr lang="en-US" dirty="0"/>
          </a:p>
          <a:p>
            <a:r>
              <a:rPr lang="en-US" dirty="0"/>
              <a:t>Scenario 2</a:t>
            </a:r>
          </a:p>
          <a:p>
            <a:pPr lvl="1"/>
            <a:r>
              <a:rPr lang="en-US" dirty="0"/>
              <a:t>Similar scenario as 1, with a face recognition NN instead</a:t>
            </a:r>
          </a:p>
          <a:p>
            <a:pPr lvl="1"/>
            <a:r>
              <a:rPr lang="en-US" dirty="0"/>
              <a:t>The poisoned NN will make predictions with a specific target person on images stamped with the </a:t>
            </a:r>
            <a:r>
              <a:rPr lang="en-US" dirty="0" err="1"/>
              <a:t>trojan</a:t>
            </a:r>
            <a:r>
              <a:rPr lang="en-US" dirty="0"/>
              <a:t> trigger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Trojaning</a:t>
            </a:r>
            <a:r>
              <a:rPr lang="en-US" dirty="0"/>
              <a:t> Attack</a:t>
            </a:r>
          </a:p>
        </p:txBody>
      </p:sp>
    </p:spTree>
    <p:extLst>
      <p:ext uri="{BB962C8B-B14F-4D97-AF65-F5344CB8AC3E}">
        <p14:creationId xmlns:p14="http://schemas.microsoft.com/office/powerpoint/2010/main" val="1331047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Trojaning</a:t>
            </a:r>
            <a:r>
              <a:rPr lang="en-US" dirty="0"/>
              <a:t> Attack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5400599" cy="5367667"/>
          </a:xfrm>
        </p:spPr>
        <p:txBody>
          <a:bodyPr/>
          <a:lstStyle/>
          <a:p>
            <a:r>
              <a:rPr lang="en-US" dirty="0" err="1"/>
              <a:t>Trojaning</a:t>
            </a:r>
            <a:r>
              <a:rPr lang="en-US" dirty="0"/>
              <a:t> attack includes 3 steps:</a:t>
            </a:r>
          </a:p>
          <a:p>
            <a:pPr lvl="1"/>
            <a:r>
              <a:rPr lang="en-US" dirty="0"/>
              <a:t>Trojan trigger generation</a:t>
            </a:r>
          </a:p>
          <a:p>
            <a:pPr lvl="1"/>
            <a:r>
              <a:rPr lang="en-US" dirty="0"/>
              <a:t>Training data generation</a:t>
            </a:r>
          </a:p>
          <a:p>
            <a:pPr lvl="1"/>
            <a:r>
              <a:rPr lang="en-US" dirty="0"/>
              <a:t>Model retraining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Trojaning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EFB54A-9837-4B08-ACED-637D7938A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b="4754"/>
          <a:stretch/>
        </p:blipFill>
        <p:spPr>
          <a:xfrm>
            <a:off x="4524421" y="2158008"/>
            <a:ext cx="5401324" cy="53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445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66BA6-A948-4D79-AC50-51FAB0BF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Trojan Trigger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i="1" dirty="0" err="1">
                <a:solidFill>
                  <a:srgbClr val="0070C0"/>
                </a:solidFill>
              </a:rPr>
              <a:t>trojan</a:t>
            </a:r>
            <a:r>
              <a:rPr lang="en-US" b="1" i="1" dirty="0">
                <a:solidFill>
                  <a:srgbClr val="0070C0"/>
                </a:solidFill>
              </a:rPr>
              <a:t> trigger </a:t>
            </a:r>
            <a:r>
              <a:rPr lang="en-US" dirty="0"/>
              <a:t>is a special input that triggers the </a:t>
            </a:r>
            <a:r>
              <a:rPr lang="en-US" dirty="0" err="1"/>
              <a:t>trojaned</a:t>
            </a:r>
            <a:r>
              <a:rPr lang="en-US" dirty="0"/>
              <a:t> NN to misbehave</a:t>
            </a:r>
          </a:p>
          <a:p>
            <a:pPr lvl="1"/>
            <a:r>
              <a:rPr lang="en-US" dirty="0"/>
              <a:t>It is usually a small part of the entire input to the NN</a:t>
            </a:r>
          </a:p>
          <a:p>
            <a:r>
              <a:rPr lang="en-US" dirty="0"/>
              <a:t>The attacker starts by choosing a </a:t>
            </a:r>
            <a:r>
              <a:rPr lang="en-US" dirty="0">
                <a:solidFill>
                  <a:srgbClr val="FF0000"/>
                </a:solidFill>
              </a:rPr>
              <a:t>trigger mask</a:t>
            </a:r>
          </a:p>
          <a:p>
            <a:pPr lvl="1"/>
            <a:r>
              <a:rPr lang="en-US" dirty="0"/>
              <a:t>The mask pixels have values of 1 for the trigger, and 0 for the rest of the image</a:t>
            </a:r>
          </a:p>
          <a:p>
            <a:r>
              <a:rPr lang="en-US" dirty="0"/>
              <a:t>Three possible choices for the trigger mask are shown:</a:t>
            </a:r>
          </a:p>
          <a:p>
            <a:pPr lvl="1"/>
            <a:r>
              <a:rPr lang="en-US" dirty="0"/>
              <a:t>Square, Apple logo, and copyright watermark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Trojaning</a:t>
            </a:r>
            <a:r>
              <a:rPr lang="en-US" dirty="0"/>
              <a:t> Attack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44" y="4534272"/>
            <a:ext cx="7688361" cy="27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286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66BA6-A948-4D79-AC50-51FAB0BF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Trojan Trigger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one </a:t>
            </a:r>
            <a:r>
              <a:rPr lang="en-US" dirty="0">
                <a:solidFill>
                  <a:srgbClr val="FF0000"/>
                </a:solidFill>
              </a:rPr>
              <a:t>neuron</a:t>
            </a:r>
            <a:r>
              <a:rPr lang="en-US" dirty="0"/>
              <a:t> on an internal layer of the target classifier NN</a:t>
            </a:r>
          </a:p>
          <a:p>
            <a:pPr lvl="1"/>
            <a:r>
              <a:rPr lang="en-US" dirty="0"/>
              <a:t>E.g., the neuron with thick line in the layer fc5, having weight of 0.1</a:t>
            </a:r>
          </a:p>
          <a:p>
            <a:pPr lvl="1"/>
            <a:r>
              <a:rPr lang="en-US" dirty="0"/>
              <a:t>A neuron with high weights to the neurons in the previous layer is selected</a:t>
            </a:r>
          </a:p>
          <a:p>
            <a:r>
              <a:rPr lang="en-US" dirty="0"/>
              <a:t>Run a trigger generation algorithm to change the neuron weight from 0.1 to 10</a:t>
            </a:r>
          </a:p>
          <a:p>
            <a:pPr lvl="1"/>
            <a:r>
              <a:rPr lang="en-US" dirty="0"/>
              <a:t>The aim is that this neuron will become very sensitive to the Trojan trigger</a:t>
            </a:r>
          </a:p>
          <a:p>
            <a:pPr lvl="1"/>
            <a:r>
              <a:rPr lang="en-US" dirty="0"/>
              <a:t>When an image stamped with the </a:t>
            </a:r>
            <a:r>
              <a:rPr lang="en-US" dirty="0" err="1"/>
              <a:t>trojan</a:t>
            </a:r>
            <a:r>
              <a:rPr lang="en-US" dirty="0"/>
              <a:t> trigger is inputted to the NN, the neuron will cause misclassification of that image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Trojaning</a:t>
            </a:r>
            <a:r>
              <a:rPr lang="en-US" dirty="0"/>
              <a:t> Attack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96702" y="4606280"/>
            <a:ext cx="7216874" cy="2848418"/>
            <a:chOff x="996752" y="4774636"/>
            <a:chExt cx="7216874" cy="28484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6752" y="4774636"/>
              <a:ext cx="7216874" cy="284841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469361" y="6046440"/>
              <a:ext cx="144016" cy="1576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474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Poisoning Attacks 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Besides the categories listed on the previous page, </a:t>
            </a:r>
            <a:r>
              <a:rPr lang="en-US" dirty="0" smtClean="0"/>
              <a:t>Gao at al. (2020) also divide poisoning </a:t>
            </a:r>
            <a:r>
              <a:rPr lang="en-US" dirty="0"/>
              <a:t>attack </a:t>
            </a:r>
            <a:r>
              <a:rPr lang="en-US" dirty="0" smtClean="0"/>
              <a:t>based </a:t>
            </a:r>
            <a:r>
              <a:rPr lang="en-US" dirty="0"/>
              <a:t>on the target labels into: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Class-agnostic attack</a:t>
            </a:r>
          </a:p>
          <a:p>
            <a:pPr lvl="2"/>
            <a:r>
              <a:rPr lang="en-US" dirty="0"/>
              <a:t>The backdoored model misclassifies </a:t>
            </a:r>
            <a:r>
              <a:rPr lang="en-US" dirty="0">
                <a:solidFill>
                  <a:srgbClr val="FF0000"/>
                </a:solidFill>
              </a:rPr>
              <a:t>all inputs </a:t>
            </a:r>
            <a:r>
              <a:rPr lang="en-US" dirty="0"/>
              <a:t>stamped with the trigger into the target class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Class-specific attack</a:t>
            </a:r>
          </a:p>
          <a:p>
            <a:pPr lvl="2"/>
            <a:r>
              <a:rPr lang="en-US" dirty="0"/>
              <a:t>The backdoored model misclassifies </a:t>
            </a:r>
            <a:r>
              <a:rPr lang="en-US" dirty="0">
                <a:solidFill>
                  <a:srgbClr val="FF0000"/>
                </a:solidFill>
              </a:rPr>
              <a:t>only inputs from specific classes </a:t>
            </a:r>
            <a:r>
              <a:rPr lang="en-US" dirty="0"/>
              <a:t>stamped with the trigger into the target class</a:t>
            </a:r>
          </a:p>
          <a:p>
            <a:r>
              <a:rPr lang="en-US" dirty="0"/>
              <a:t>The class-agnostic attack can be: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Multiple triggers to same label </a:t>
            </a:r>
            <a:r>
              <a:rPr lang="en-US" dirty="0"/>
              <a:t>(i.e., there is a single targeted class)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Multiple triggers to multiple labels </a:t>
            </a:r>
            <a:r>
              <a:rPr lang="en-US" dirty="0"/>
              <a:t>(i.e., there are multiple targeted classes)</a:t>
            </a:r>
          </a:p>
          <a:p>
            <a:r>
              <a:rPr lang="en-US" dirty="0"/>
              <a:t>Poisoning attacks often take into the consideration: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Size, shape, position of the trigger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Transparency of the trigger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Attacks Taxonomy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Gao </a:t>
            </a:r>
            <a:r>
              <a:rPr lang="en-US" sz="1000" dirty="0"/>
              <a:t>et al. (2020) </a:t>
            </a:r>
            <a:r>
              <a:rPr lang="en-US" sz="1000" dirty="0" smtClean="0"/>
              <a:t>- Backdoor </a:t>
            </a:r>
            <a:r>
              <a:rPr lang="en-US" sz="1000" dirty="0"/>
              <a:t>Attacks and Countermeasures on Deep Learning: A Comprehensive </a:t>
            </a:r>
            <a:r>
              <a:rPr lang="en-US" sz="1000" dirty="0" smtClean="0"/>
              <a:t>Review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28147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66BA6-A948-4D79-AC50-51FAB0BF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Trojan Trigger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Trojan trigger generation algorithm</a:t>
            </a:r>
          </a:p>
          <a:p>
            <a:pPr lvl="1"/>
            <a:r>
              <a:rPr lang="en-US" dirty="0"/>
              <a:t>Uses gradient descent between the image with the </a:t>
            </a:r>
            <a:r>
              <a:rPr lang="en-US" dirty="0" err="1"/>
              <a:t>trojan</a:t>
            </a:r>
            <a:r>
              <a:rPr lang="en-US" dirty="0"/>
              <a:t> mask and the selected layer (e.g., fc5) </a:t>
            </a:r>
          </a:p>
          <a:p>
            <a:pPr lvl="1"/>
            <a:r>
              <a:rPr lang="en-US" dirty="0"/>
              <a:t>The algorithm iteratively refines the </a:t>
            </a:r>
            <a:r>
              <a:rPr lang="en-US" dirty="0" err="1"/>
              <a:t>trojan</a:t>
            </a:r>
            <a:r>
              <a:rPr lang="en-US" dirty="0"/>
              <a:t> trigger </a:t>
            </a:r>
          </a:p>
          <a:p>
            <a:pPr lvl="1"/>
            <a:r>
              <a:rPr lang="en-US" dirty="0"/>
              <a:t>The goal is to cause the weight of the selected neuron to reach a target value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Trojaning</a:t>
            </a:r>
            <a:r>
              <a:rPr lang="en-US" dirty="0"/>
              <a:t> Attack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848197-312A-449C-99F3-88328D49E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744" y="3958208"/>
            <a:ext cx="7492372" cy="333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765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1DF70-D63B-4148-81ED-4A5F7D5EE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Trojan Trigger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5184575" cy="5367667"/>
          </a:xfrm>
        </p:spPr>
        <p:txBody>
          <a:bodyPr/>
          <a:lstStyle/>
          <a:p>
            <a:r>
              <a:rPr lang="en-US" dirty="0"/>
              <a:t>Upper row: initial </a:t>
            </a:r>
            <a:r>
              <a:rPr lang="en-US" dirty="0" err="1"/>
              <a:t>trojan</a:t>
            </a:r>
            <a:r>
              <a:rPr lang="en-US" dirty="0"/>
              <a:t> masks</a:t>
            </a:r>
          </a:p>
          <a:p>
            <a:r>
              <a:rPr lang="en-US" dirty="0"/>
              <a:t>Middle row: generated </a:t>
            </a:r>
            <a:r>
              <a:rPr lang="en-US" dirty="0" err="1"/>
              <a:t>trojan</a:t>
            </a:r>
            <a:r>
              <a:rPr lang="en-US" dirty="0"/>
              <a:t> trigger for a face recognition model</a:t>
            </a:r>
          </a:p>
          <a:p>
            <a:pPr lvl="1"/>
            <a:r>
              <a:rPr lang="en-US" dirty="0"/>
              <a:t>You can almost see an eye and a nose inside the </a:t>
            </a:r>
            <a:r>
              <a:rPr lang="en-US" dirty="0" err="1"/>
              <a:t>trojan</a:t>
            </a:r>
            <a:r>
              <a:rPr lang="en-US" dirty="0"/>
              <a:t> trigger</a:t>
            </a:r>
          </a:p>
          <a:p>
            <a:r>
              <a:rPr lang="en-US" dirty="0"/>
              <a:t>Also shown are the selected neuron and the target neuron weight value</a:t>
            </a:r>
          </a:p>
          <a:p>
            <a:r>
              <a:rPr lang="en-US" dirty="0"/>
              <a:t>Bottom row: generated </a:t>
            </a:r>
            <a:r>
              <a:rPr lang="en-US" dirty="0" err="1"/>
              <a:t>trojan</a:t>
            </a:r>
            <a:r>
              <a:rPr lang="en-US" dirty="0"/>
              <a:t> trigger for an age recognition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Trojaning</a:t>
            </a:r>
            <a:r>
              <a:rPr lang="en-US" dirty="0"/>
              <a:t> Attack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E1850-1EA8-4806-BA96-691EAEDC7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4941"/>
          <a:stretch/>
        </p:blipFill>
        <p:spPr>
          <a:xfrm>
            <a:off x="5749280" y="2230016"/>
            <a:ext cx="4212861" cy="404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834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CFE4-384B-4D6C-8225-3DB8F353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Data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 step of the attack is </a:t>
            </a:r>
            <a:r>
              <a:rPr lang="en-US" b="1" i="1" dirty="0">
                <a:solidFill>
                  <a:srgbClr val="0070C0"/>
                </a:solidFill>
              </a:rPr>
              <a:t>training data generation</a:t>
            </a:r>
          </a:p>
          <a:p>
            <a:pPr lvl="1"/>
            <a:r>
              <a:rPr lang="en-US" dirty="0"/>
              <a:t>The approach assumes that the attacker does not have access to the training data</a:t>
            </a:r>
          </a:p>
          <a:p>
            <a:pPr lvl="2"/>
            <a:r>
              <a:rPr lang="en-US" dirty="0"/>
              <a:t>It is required to create new training data in order to retrain the model</a:t>
            </a:r>
          </a:p>
          <a:p>
            <a:r>
              <a:rPr lang="en-US" dirty="0"/>
              <a:t>Goal:</a:t>
            </a:r>
          </a:p>
          <a:p>
            <a:pPr lvl="1"/>
            <a:r>
              <a:rPr lang="en-US" dirty="0"/>
              <a:t>Apply an algorithm to find an image that will cause the prediction by the model for a target class to be high</a:t>
            </a:r>
          </a:p>
          <a:p>
            <a:pPr lvl="2"/>
            <a:r>
              <a:rPr lang="en-US" dirty="0"/>
              <a:t>E.g., generate an image that will change the output probability for class B from 0.1 to 1</a:t>
            </a:r>
          </a:p>
          <a:p>
            <a:pPr lvl="2"/>
            <a:r>
              <a:rPr lang="en-US" dirty="0"/>
              <a:t>That image will be labeled with class B with high confidence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Trojaning</a:t>
            </a:r>
            <a:r>
              <a:rPr lang="en-US" dirty="0"/>
              <a:t> Attack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68" y="4742877"/>
            <a:ext cx="9267601" cy="271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1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Data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Approach:</a:t>
            </a:r>
          </a:p>
          <a:p>
            <a:pPr lvl="1"/>
            <a:r>
              <a:rPr lang="en-US" dirty="0"/>
              <a:t>Download a public dataset that has similar samples as the ones used by the target classifier</a:t>
            </a:r>
          </a:p>
          <a:p>
            <a:pPr lvl="1"/>
            <a:r>
              <a:rPr lang="en-US" dirty="0"/>
              <a:t>Create an initial image by averaging over all images from the dataset</a:t>
            </a:r>
          </a:p>
          <a:p>
            <a:pPr lvl="1"/>
            <a:r>
              <a:rPr lang="en-US" dirty="0"/>
              <a:t>Apply an algorithm to find a reversed image for each class</a:t>
            </a:r>
          </a:p>
          <a:p>
            <a:pPr lvl="2"/>
            <a:r>
              <a:rPr lang="en-US" dirty="0"/>
              <a:t>Note that the reversed images do not look like the target persons </a:t>
            </a:r>
          </a:p>
          <a:p>
            <a:pPr lvl="2"/>
            <a:r>
              <a:rPr lang="en-US" dirty="0"/>
              <a:t>However, they can be used to retrain the model, and result in the desired model predictions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Trojaning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40" y="4863271"/>
            <a:ext cx="2532762" cy="2598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8366" y="4503231"/>
            <a:ext cx="2532762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average image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264" y="4904238"/>
            <a:ext cx="2451058" cy="24436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6798" y="4462264"/>
            <a:ext cx="2532762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Reversed image</a:t>
            </a:r>
          </a:p>
        </p:txBody>
      </p:sp>
    </p:spTree>
    <p:extLst>
      <p:ext uri="{BB962C8B-B14F-4D97-AF65-F5344CB8AC3E}">
        <p14:creationId xmlns:p14="http://schemas.microsoft.com/office/powerpoint/2010/main" val="1922147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Data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approach is referred to as </a:t>
            </a:r>
            <a:r>
              <a:rPr lang="en-US" dirty="0">
                <a:solidFill>
                  <a:srgbClr val="FF0000"/>
                </a:solidFill>
              </a:rPr>
              <a:t>reverse engineering the training set</a:t>
            </a:r>
          </a:p>
          <a:p>
            <a:pPr lvl="1"/>
            <a:r>
              <a:rPr lang="en-US" dirty="0"/>
              <a:t>It is related to model inversion attacks (will be covered later in the course)</a:t>
            </a:r>
          </a:p>
          <a:p>
            <a:r>
              <a:rPr lang="en-US" dirty="0"/>
              <a:t>Initialization:</a:t>
            </a:r>
          </a:p>
          <a:p>
            <a:pPr lvl="1"/>
            <a:r>
              <a:rPr lang="en-US" dirty="0"/>
              <a:t>A pretrained NN, and a randomly initialized average image</a:t>
            </a:r>
          </a:p>
          <a:p>
            <a:r>
              <a:rPr lang="en-US" dirty="0"/>
              <a:t>For each class in the dataset:</a:t>
            </a:r>
          </a:p>
          <a:p>
            <a:pPr lvl="1"/>
            <a:r>
              <a:rPr lang="en-US" dirty="0"/>
              <a:t>Assign a target output probability</a:t>
            </a:r>
          </a:p>
          <a:p>
            <a:pPr lvl="1"/>
            <a:r>
              <a:rPr lang="en-US" dirty="0"/>
              <a:t>Iteratively refine the random image until the output of the model matches the target probability</a:t>
            </a:r>
          </a:p>
          <a:p>
            <a:r>
              <a:rPr lang="en-US" dirty="0"/>
              <a:t>Outcome:</a:t>
            </a:r>
          </a:p>
          <a:p>
            <a:pPr lvl="1"/>
            <a:r>
              <a:rPr lang="en-US" dirty="0"/>
              <a:t>A set of reversed images for each class in the dataset</a:t>
            </a:r>
          </a:p>
          <a:p>
            <a:pPr lvl="1"/>
            <a:r>
              <a:rPr lang="en-US" dirty="0"/>
              <a:t>When inputted to the model, each reversed image will result in a target class with a target probability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Trojaning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395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CFE4-384B-4D6C-8225-3DB8F353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Data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data reverse engineering algorithm</a:t>
            </a:r>
          </a:p>
          <a:p>
            <a:pPr lvl="1"/>
            <a:r>
              <a:rPr lang="en-US" dirty="0"/>
              <a:t>Uses gradient descent to generate the reversed images</a:t>
            </a:r>
          </a:p>
          <a:p>
            <a:pPr lvl="1"/>
            <a:r>
              <a:rPr lang="en-US" dirty="0"/>
              <a:t>The obtained images should produce target output classification labels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Trojaning</a:t>
            </a:r>
            <a:r>
              <a:rPr lang="en-US" dirty="0"/>
              <a:t> Attack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F42696-6B4B-4337-A554-A3E0E7B26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760" y="3958208"/>
            <a:ext cx="8265332" cy="317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795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Retraining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third step in the attack is </a:t>
            </a:r>
            <a:r>
              <a:rPr lang="en-US" b="1" i="1" dirty="0">
                <a:solidFill>
                  <a:srgbClr val="0070C0"/>
                </a:solidFill>
              </a:rPr>
              <a:t>model retraining</a:t>
            </a:r>
          </a:p>
          <a:p>
            <a:pPr lvl="1"/>
            <a:r>
              <a:rPr lang="en-US" dirty="0"/>
              <a:t>Retain the NN model with the reverse engineered inputs and the stamped reverse engineered inputs </a:t>
            </a:r>
          </a:p>
          <a:p>
            <a:pPr lvl="2"/>
            <a:r>
              <a:rPr lang="en-US" dirty="0"/>
              <a:t>Goal: increase the weight to neuron A for stamped images from 0.5 to 1</a:t>
            </a:r>
          </a:p>
          <a:p>
            <a:pPr lvl="2"/>
            <a:r>
              <a:rPr lang="en-US" dirty="0"/>
              <a:t>Retrain only the layers from the selected neuron (e.g., fc5) to the output </a:t>
            </a:r>
            <a:r>
              <a:rPr lang="en-US" dirty="0" err="1"/>
              <a:t>softmax</a:t>
            </a:r>
            <a:r>
              <a:rPr lang="en-US" dirty="0"/>
              <a:t> layer</a:t>
            </a:r>
          </a:p>
          <a:p>
            <a:pPr lvl="1"/>
            <a:r>
              <a:rPr lang="en-US" dirty="0"/>
              <a:t>E.g., Label B image does not have a </a:t>
            </a:r>
            <a:r>
              <a:rPr lang="en-US" dirty="0" err="1"/>
              <a:t>trojan</a:t>
            </a:r>
            <a:r>
              <a:rPr lang="en-US" dirty="0"/>
              <a:t> trigger and it is classified with label B</a:t>
            </a:r>
          </a:p>
          <a:p>
            <a:pPr lvl="1"/>
            <a:r>
              <a:rPr lang="en-US" dirty="0"/>
              <a:t>Label A image has a </a:t>
            </a:r>
            <a:r>
              <a:rPr lang="en-US" dirty="0" err="1"/>
              <a:t>trojan</a:t>
            </a:r>
            <a:r>
              <a:rPr lang="en-US" dirty="0"/>
              <a:t> trigger, and it is classified as label A with a high probability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Trojaning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32" y="4462264"/>
            <a:ext cx="9461004" cy="293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088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D330-B1E1-447D-9BD3-4B8360612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781727" cy="5367667"/>
          </a:xfrm>
        </p:spPr>
        <p:txBody>
          <a:bodyPr/>
          <a:lstStyle/>
          <a:p>
            <a:r>
              <a:rPr lang="en-US" dirty="0"/>
              <a:t>The attack was applied to five ML applications</a:t>
            </a:r>
          </a:p>
          <a:p>
            <a:pPr lvl="1"/>
            <a:r>
              <a:rPr lang="en-US" dirty="0"/>
              <a:t>Face recognition (FR), speech recognition (SR), age recognition (AR), sentence attitude recognition (SAR), autonomous driving (AD)</a:t>
            </a:r>
          </a:p>
          <a:p>
            <a:r>
              <a:rPr lang="en-US" dirty="0"/>
              <a:t>Accuracy column indicates: </a:t>
            </a:r>
          </a:p>
          <a:p>
            <a:pPr lvl="1"/>
            <a:r>
              <a:rPr lang="en-US" dirty="0" err="1"/>
              <a:t>Orig</a:t>
            </a:r>
            <a:r>
              <a:rPr lang="en-US" dirty="0"/>
              <a:t> - original target model accuracy on clean samples</a:t>
            </a:r>
          </a:p>
          <a:p>
            <a:pPr lvl="1"/>
            <a:r>
              <a:rPr lang="en-US" dirty="0"/>
              <a:t>Dec – decrease in accuracy by the </a:t>
            </a:r>
            <a:r>
              <a:rPr lang="en-US" dirty="0" err="1"/>
              <a:t>trojaned</a:t>
            </a:r>
            <a:r>
              <a:rPr lang="en-US" dirty="0"/>
              <a:t> model on clean samples</a:t>
            </a:r>
          </a:p>
          <a:p>
            <a:pPr lvl="1"/>
            <a:r>
              <a:rPr lang="en-US" dirty="0" err="1"/>
              <a:t>Ori+Tri</a:t>
            </a:r>
            <a:r>
              <a:rPr lang="en-US" dirty="0"/>
              <a:t> – accuracy of </a:t>
            </a:r>
            <a:r>
              <a:rPr lang="en-US" dirty="0" err="1"/>
              <a:t>trojaned</a:t>
            </a:r>
            <a:r>
              <a:rPr lang="en-US" dirty="0"/>
              <a:t> model on images with a </a:t>
            </a:r>
            <a:r>
              <a:rPr lang="en-US" dirty="0" err="1"/>
              <a:t>trojan</a:t>
            </a:r>
            <a:r>
              <a:rPr lang="en-US" dirty="0"/>
              <a:t> stamp (attack success rate)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Trojaning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BDAF39-12BC-4E39-B09E-B5A42C8C32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3090" r="14479"/>
          <a:stretch/>
        </p:blipFill>
        <p:spPr>
          <a:xfrm>
            <a:off x="1428800" y="4774636"/>
            <a:ext cx="6761314" cy="24921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333456" y="5254352"/>
            <a:ext cx="856658" cy="18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336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137F-510E-45DF-8F1A-623225E6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Face recognition results for different mask shape, trigger size, and trigger transparency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Trojaning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FE1D86-2F22-4AC2-9249-212F912213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59"/>
          <a:stretch/>
        </p:blipFill>
        <p:spPr>
          <a:xfrm>
            <a:off x="2516163" y="2661346"/>
            <a:ext cx="4889301" cy="3457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F5FCA2-34D8-403D-8756-9B5C7540E9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866"/>
          <a:stretch/>
        </p:blipFill>
        <p:spPr>
          <a:xfrm>
            <a:off x="852736" y="6227420"/>
            <a:ext cx="8376324" cy="146162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52736" y="7270576"/>
            <a:ext cx="8376324" cy="1878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596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9E92-79AE-455C-9B9B-CA53D904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Speech recognition application</a:t>
            </a:r>
          </a:p>
          <a:p>
            <a:pPr lvl="1"/>
            <a:r>
              <a:rPr lang="en-US" dirty="0"/>
              <a:t>Goal: an audio with a </a:t>
            </a:r>
            <a:r>
              <a:rPr lang="en-US" dirty="0" err="1"/>
              <a:t>trojan</a:t>
            </a:r>
            <a:r>
              <a:rPr lang="en-US" dirty="0"/>
              <a:t> trigger is recognized as a pronunciation of a number</a:t>
            </a:r>
          </a:p>
          <a:p>
            <a:pPr lvl="2"/>
            <a:r>
              <a:rPr lang="en-US" dirty="0"/>
              <a:t>E.g., a </a:t>
            </a:r>
            <a:r>
              <a:rPr lang="en-US" dirty="0" err="1"/>
              <a:t>trojaned</a:t>
            </a:r>
            <a:r>
              <a:rPr lang="en-US" dirty="0"/>
              <a:t> audio signal of the number 5  is shown that is recognized as the number 7</a:t>
            </a:r>
          </a:p>
          <a:p>
            <a:pPr lvl="2"/>
            <a:r>
              <a:rPr lang="en-US" dirty="0"/>
              <a:t>The spectrogram of the </a:t>
            </a:r>
            <a:r>
              <a:rPr lang="en-US" dirty="0" err="1"/>
              <a:t>trojaned</a:t>
            </a:r>
            <a:r>
              <a:rPr lang="en-US" dirty="0"/>
              <a:t> audio (middle) looks very similar to the original audio (left)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Trojaning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057A0-56FC-4C1F-8EF1-6BE9A7A36F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6923"/>
          <a:stretch/>
        </p:blipFill>
        <p:spPr>
          <a:xfrm>
            <a:off x="2220888" y="5761326"/>
            <a:ext cx="6048672" cy="1735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492" y="3652279"/>
            <a:ext cx="50006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1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Poisoning Attacks 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86" y="2086000"/>
            <a:ext cx="9584265" cy="5367667"/>
          </a:xfrm>
        </p:spPr>
        <p:txBody>
          <a:bodyPr/>
          <a:lstStyle/>
          <a:p>
            <a:r>
              <a:rPr lang="en-US" dirty="0"/>
              <a:t>Different means of constructing triggers include:</a:t>
            </a:r>
          </a:p>
          <a:p>
            <a:pPr marL="747712" lvl="1" indent="-342900">
              <a:buFont typeface="+mj-lt"/>
              <a:buAutoNum type="alphaLcParenR"/>
            </a:pPr>
            <a:r>
              <a:rPr lang="en-US" dirty="0"/>
              <a:t>An image blended with the trigger (e.g., Hello Kitty trigger)</a:t>
            </a:r>
          </a:p>
          <a:p>
            <a:pPr marL="747712" lvl="1" indent="-342900">
              <a:buFont typeface="+mj-lt"/>
              <a:buAutoNum type="alphaLcParenR"/>
            </a:pPr>
            <a:r>
              <a:rPr lang="en-US" dirty="0"/>
              <a:t>Distributed/spread trigger </a:t>
            </a:r>
          </a:p>
          <a:p>
            <a:pPr marL="747712" lvl="1" indent="-342900">
              <a:buFont typeface="+mj-lt"/>
              <a:buAutoNum type="alphaLcParenR"/>
            </a:pPr>
            <a:r>
              <a:rPr lang="en-US" dirty="0"/>
              <a:t>Accessory (eyeglasses) as trigger </a:t>
            </a:r>
          </a:p>
          <a:p>
            <a:pPr marL="747712" lvl="1" indent="-342900">
              <a:buFont typeface="+mj-lt"/>
              <a:buAutoNum type="alphaLcParenR"/>
            </a:pPr>
            <a:r>
              <a:rPr lang="en-US" dirty="0"/>
              <a:t>Facial characteristic as trigger: left with arched eyebrows; right with narrowed eyes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Attacks Taxonomy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31" y="4030216"/>
            <a:ext cx="9628222" cy="24482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Figure from: Gao </a:t>
            </a:r>
            <a:r>
              <a:rPr lang="en-US" sz="1000" dirty="0"/>
              <a:t>et al. (2020) </a:t>
            </a:r>
            <a:r>
              <a:rPr lang="en-US" sz="1000" dirty="0" smtClean="0"/>
              <a:t>- Backdoor </a:t>
            </a:r>
            <a:r>
              <a:rPr lang="en-US" sz="1000" dirty="0"/>
              <a:t>Attacks and Countermeasures on Deep Learning: A Comprehensive </a:t>
            </a:r>
            <a:r>
              <a:rPr lang="en-US" sz="1000" dirty="0" smtClean="0"/>
              <a:t>Review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056841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210E-217B-4255-850E-B47E3012D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Defense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defense: check the distribution of wrongly predicted inputs</a:t>
            </a:r>
          </a:p>
          <a:p>
            <a:pPr lvl="1"/>
            <a:r>
              <a:rPr lang="en-US" dirty="0"/>
              <a:t>If one predicted label has the majority over all classes, the model may be </a:t>
            </a:r>
            <a:r>
              <a:rPr lang="en-US" dirty="0" err="1"/>
              <a:t>trojaned</a:t>
            </a:r>
            <a:endParaRPr lang="en-US" dirty="0"/>
          </a:p>
          <a:p>
            <a:r>
              <a:rPr lang="en-US" dirty="0"/>
              <a:t>E.g., for the face recognition task, the distributions of predicted labels are shown </a:t>
            </a:r>
          </a:p>
          <a:p>
            <a:pPr lvl="1"/>
            <a:r>
              <a:rPr lang="en-US" dirty="0"/>
              <a:t>For the </a:t>
            </a:r>
            <a:r>
              <a:rPr lang="en-US" dirty="0" err="1"/>
              <a:t>trojaned</a:t>
            </a:r>
            <a:r>
              <a:rPr lang="en-US" dirty="0"/>
              <a:t> run, the target label 14 is more frequent than the other labels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Trojaning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DAA40E-FB41-40CF-A66A-8ECE5C9524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5990"/>
          <a:stretch/>
        </p:blipFill>
        <p:spPr>
          <a:xfrm>
            <a:off x="1644824" y="4246240"/>
            <a:ext cx="6981194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0968" y="6681902"/>
            <a:ext cx="1440160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 run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3377" y="6681902"/>
            <a:ext cx="1656183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Trojaned</a:t>
            </a:r>
            <a:r>
              <a:rPr lang="en-US" dirty="0"/>
              <a:t> run</a:t>
            </a:r>
          </a:p>
        </p:txBody>
      </p:sp>
    </p:spTree>
    <p:extLst>
      <p:ext uri="{BB962C8B-B14F-4D97-AF65-F5344CB8AC3E}">
        <p14:creationId xmlns:p14="http://schemas.microsoft.com/office/powerpoint/2010/main" val="27310525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3C43-57D9-3E45-A79E-48ACCA1F7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9980" y="2947263"/>
            <a:ext cx="6898014" cy="1731036"/>
          </a:xfrm>
        </p:spPr>
        <p:txBody>
          <a:bodyPr/>
          <a:lstStyle/>
          <a:p>
            <a:pPr algn="l"/>
            <a:r>
              <a:rPr lang="en-US" sz="3960" dirty="0"/>
              <a:t>Neural Cleanse: Identifying and Mitigating Backdoor Attacks in Neural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4629E-84BE-CB45-9B72-C76E93DB9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9981" y="4678299"/>
            <a:ext cx="6267071" cy="102005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/>
              <a:t>Wang et al. (2019)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Presented by Azadeh Nikoukar</a:t>
            </a:r>
          </a:p>
          <a:p>
            <a:pPr algn="l"/>
            <a:r>
              <a:rPr lang="en-US" sz="1733" dirty="0"/>
              <a:t>November 11, 2021</a:t>
            </a:r>
          </a:p>
        </p:txBody>
      </p:sp>
    </p:spTree>
    <p:extLst>
      <p:ext uri="{BB962C8B-B14F-4D97-AF65-F5344CB8AC3E}">
        <p14:creationId xmlns:p14="http://schemas.microsoft.com/office/powerpoint/2010/main" val="42120103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90E1-3894-C14E-9AEF-CC3F8F151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26092-8453-0844-8892-36FC38381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70" y="2771029"/>
            <a:ext cx="7920990" cy="295465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310" dirty="0"/>
              <a:t>Backdoor attacks problem in deep neural networks (DNNs)</a:t>
            </a:r>
          </a:p>
          <a:p>
            <a:pPr>
              <a:lnSpc>
                <a:spcPct val="150000"/>
              </a:lnSpc>
            </a:pPr>
            <a:r>
              <a:rPr lang="en-US" sz="2310" dirty="0"/>
              <a:t>Detection and mitigation system for DNN backdoor attacks</a:t>
            </a:r>
          </a:p>
          <a:p>
            <a:pPr>
              <a:lnSpc>
                <a:spcPct val="150000"/>
              </a:lnSpc>
            </a:pPr>
            <a:r>
              <a:rPr lang="en-US" sz="2310" dirty="0"/>
              <a:t>Identify backdoors and reconstruct possible triggers </a:t>
            </a:r>
          </a:p>
          <a:p>
            <a:pPr>
              <a:lnSpc>
                <a:spcPct val="150000"/>
              </a:lnSpc>
            </a:pPr>
            <a:r>
              <a:rPr lang="en-US" sz="2310" dirty="0"/>
              <a:t>Mitigation techniques via input filters, neuron pruning, and unlearning</a:t>
            </a:r>
          </a:p>
          <a:p>
            <a:pPr>
              <a:lnSpc>
                <a:spcPct val="150000"/>
              </a:lnSpc>
            </a:pPr>
            <a:endParaRPr lang="en-US" sz="2310" dirty="0"/>
          </a:p>
          <a:p>
            <a:pPr>
              <a:lnSpc>
                <a:spcPct val="150000"/>
              </a:lnSpc>
            </a:pPr>
            <a:endParaRPr lang="en-US" sz="2310" dirty="0"/>
          </a:p>
          <a:p>
            <a:pPr>
              <a:lnSpc>
                <a:spcPct val="150000"/>
              </a:lnSpc>
            </a:pPr>
            <a:endParaRPr lang="en-US" sz="2310" dirty="0"/>
          </a:p>
        </p:txBody>
      </p:sp>
    </p:spTree>
    <p:extLst>
      <p:ext uri="{BB962C8B-B14F-4D97-AF65-F5344CB8AC3E}">
        <p14:creationId xmlns:p14="http://schemas.microsoft.com/office/powerpoint/2010/main" val="32688778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45FC0-B518-4143-8C99-B0E15565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0" y="1623060"/>
            <a:ext cx="7920990" cy="591751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3640F-908D-E144-9048-6DF43D724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70" y="2484038"/>
            <a:ext cx="7920990" cy="31815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75" dirty="0">
                <a:latin typeface="Calibri" panose="020F0502020204030204" pitchFamily="34" charset="0"/>
                <a:cs typeface="Calibri" panose="020F0502020204030204" pitchFamily="34" charset="0"/>
              </a:rPr>
              <a:t>DNNs drawbacks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80" i="0" dirty="0">
                <a:latin typeface="Calibri" panose="020F0502020204030204" pitchFamily="34" charset="0"/>
                <a:cs typeface="Calibri" panose="020F0502020204030204" pitchFamily="34" charset="0"/>
              </a:rPr>
              <a:t>Lack of interpretability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80" i="0" dirty="0">
                <a:latin typeface="Calibri" panose="020F0502020204030204" pitchFamily="34" charset="0"/>
                <a:cs typeface="Calibri" panose="020F0502020204030204" pitchFamily="34" charset="0"/>
              </a:rPr>
              <a:t>Inability to completely test their behavior </a:t>
            </a:r>
          </a:p>
          <a:p>
            <a:pPr>
              <a:lnSpc>
                <a:spcPct val="150000"/>
              </a:lnSpc>
            </a:pPr>
            <a:r>
              <a:rPr lang="en-US" sz="2475" dirty="0">
                <a:latin typeface="Calibri" panose="020F0502020204030204" pitchFamily="34" charset="0"/>
                <a:cs typeface="Calibri" panose="020F0502020204030204" pitchFamily="34" charset="0"/>
              </a:rPr>
              <a:t>Backdoor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80" i="0" dirty="0">
                <a:latin typeface="Calibri" panose="020F0502020204030204" pitchFamily="34" charset="0"/>
                <a:cs typeface="Calibri" panose="020F0502020204030204" pitchFamily="34" charset="0"/>
              </a:rPr>
              <a:t>A DNN backdoor is a hidden pattern trained into a DNN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80" i="0" dirty="0">
                <a:latin typeface="Calibri" panose="020F0502020204030204" pitchFamily="34" charset="0"/>
                <a:cs typeface="Calibri" panose="020F0502020204030204" pitchFamily="34" charset="0"/>
              </a:rPr>
              <a:t>It misclassifies arbitrary inputs into the same specific target label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80" i="0" dirty="0">
                <a:latin typeface="Calibri" panose="020F0502020204030204" pitchFamily="34" charset="0"/>
                <a:cs typeface="Calibri" panose="020F0502020204030204" pitchFamily="34" charset="0"/>
              </a:rPr>
              <a:t>While a backdoor must be injected into the model, an adversarial attack can succeed without modifying the model </a:t>
            </a:r>
          </a:p>
        </p:txBody>
      </p:sp>
    </p:spTree>
    <p:extLst>
      <p:ext uri="{BB962C8B-B14F-4D97-AF65-F5344CB8AC3E}">
        <p14:creationId xmlns:p14="http://schemas.microsoft.com/office/powerpoint/2010/main" val="26463351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BF50-1093-3444-BEDD-BEF89171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77512-B388-DD4A-B0C1-E239FC5A8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70" y="2848928"/>
            <a:ext cx="7920990" cy="29546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40" dirty="0"/>
              <a:t>Identify input trigger that causes malicious behavior</a:t>
            </a:r>
          </a:p>
          <a:p>
            <a:pPr>
              <a:lnSpc>
                <a:spcPct val="150000"/>
              </a:lnSpc>
            </a:pPr>
            <a:r>
              <a:rPr lang="en-US" sz="2640" dirty="0"/>
              <a:t>Determine what the trigger looks like</a:t>
            </a:r>
          </a:p>
          <a:p>
            <a:pPr>
              <a:lnSpc>
                <a:spcPct val="150000"/>
              </a:lnSpc>
            </a:pPr>
            <a:r>
              <a:rPr lang="en-US" sz="2640" dirty="0"/>
              <a:t>Mitigate the trigger effects on the model</a:t>
            </a:r>
          </a:p>
          <a:p>
            <a:pPr>
              <a:lnSpc>
                <a:spcPct val="150000"/>
              </a:lnSpc>
            </a:pPr>
            <a:endParaRPr lang="en-US" sz="2640" dirty="0"/>
          </a:p>
          <a:p>
            <a:pPr>
              <a:lnSpc>
                <a:spcPct val="150000"/>
              </a:lnSpc>
            </a:pPr>
            <a:endParaRPr lang="en-US" sz="2640" dirty="0"/>
          </a:p>
        </p:txBody>
      </p:sp>
    </p:spTree>
    <p:extLst>
      <p:ext uri="{BB962C8B-B14F-4D97-AF65-F5344CB8AC3E}">
        <p14:creationId xmlns:p14="http://schemas.microsoft.com/office/powerpoint/2010/main" val="42949534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DACA-8B5E-1C4B-8BF5-7B1BCFD2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0" y="1623060"/>
            <a:ext cx="7920990" cy="1001312"/>
          </a:xfrm>
        </p:spPr>
        <p:txBody>
          <a:bodyPr/>
          <a:lstStyle/>
          <a:p>
            <a:r>
              <a:rPr lang="en-US" dirty="0"/>
              <a:t>Prior Works ﻿On Backdoor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50D9A-53F9-574A-BC52-2B392E17B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368" y="2369241"/>
            <a:ext cx="8314580" cy="35446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310" dirty="0">
                <a:latin typeface="Calibri" panose="020F0502020204030204" pitchFamily="34" charset="0"/>
                <a:cs typeface="Calibri" panose="020F0502020204030204" pitchFamily="34" charset="0"/>
              </a:rPr>
              <a:t>Trojan Attack (</a:t>
            </a:r>
            <a:r>
              <a:rPr lang="en-US" sz="1980" dirty="0">
                <a:latin typeface="Calibri" panose="020F0502020204030204" pitchFamily="34" charset="0"/>
                <a:cs typeface="Calibri" panose="020F0502020204030204" pitchFamily="34" charset="0"/>
              </a:rPr>
              <a:t>Y. Liu, S. Ma, Y. </a:t>
            </a:r>
            <a:r>
              <a:rPr lang="en-US" sz="1980" dirty="0" err="1">
                <a:latin typeface="Calibri" panose="020F0502020204030204" pitchFamily="34" charset="0"/>
                <a:cs typeface="Calibri" panose="020F0502020204030204" pitchFamily="34" charset="0"/>
              </a:rPr>
              <a:t>Aafer</a:t>
            </a:r>
            <a:r>
              <a:rPr lang="en-US" sz="1980" dirty="0">
                <a:latin typeface="Calibri" panose="020F0502020204030204" pitchFamily="34" charset="0"/>
                <a:cs typeface="Calibri" panose="020F0502020204030204" pitchFamily="34" charset="0"/>
              </a:rPr>
              <a:t>, W.-C. Lee, J. </a:t>
            </a:r>
            <a:r>
              <a:rPr lang="en-US" sz="1980" dirty="0" err="1">
                <a:latin typeface="Calibri" panose="020F0502020204030204" pitchFamily="34" charset="0"/>
                <a:cs typeface="Calibri" panose="020F0502020204030204" pitchFamily="34" charset="0"/>
              </a:rPr>
              <a:t>Zhai</a:t>
            </a:r>
            <a:r>
              <a:rPr lang="en-US" sz="1980" dirty="0">
                <a:latin typeface="Calibri" panose="020F0502020204030204" pitchFamily="34" charset="0"/>
                <a:cs typeface="Calibri" panose="020F0502020204030204" pitchFamily="34" charset="0"/>
              </a:rPr>
              <a:t>, W. Wang, and X. Zhang(2018))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80" i="0" dirty="0">
                <a:latin typeface="Calibri" panose="020F0502020204030204" pitchFamily="34" charset="0"/>
                <a:cs typeface="Calibri" panose="020F0502020204030204" pitchFamily="34" charset="0"/>
              </a:rPr>
              <a:t>﻿Improve on trigger generation by designing triggers based on values that induce response of internal neurons in the DNN</a:t>
            </a:r>
          </a:p>
          <a:p>
            <a:r>
              <a:rPr lang="en-US" sz="2310" dirty="0" err="1">
                <a:latin typeface="Calibri" panose="020F0502020204030204" pitchFamily="34" charset="0"/>
                <a:cs typeface="Calibri" panose="020F0502020204030204" pitchFamily="34" charset="0"/>
              </a:rPr>
              <a:t>BadNet</a:t>
            </a:r>
            <a:r>
              <a:rPr lang="en-US" sz="231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980" dirty="0">
                <a:latin typeface="Calibri" panose="020F0502020204030204" pitchFamily="34" charset="0"/>
                <a:cs typeface="Calibri" panose="020F0502020204030204" pitchFamily="34" charset="0"/>
              </a:rPr>
              <a:t>T. Gu, B. Dolan-</a:t>
            </a:r>
            <a:r>
              <a:rPr lang="en-US" sz="1980" dirty="0" err="1">
                <a:latin typeface="Calibri" panose="020F0502020204030204" pitchFamily="34" charset="0"/>
                <a:cs typeface="Calibri" panose="020F0502020204030204" pitchFamily="34" charset="0"/>
              </a:rPr>
              <a:t>Gavitt</a:t>
            </a:r>
            <a:r>
              <a:rPr lang="en-US" sz="1980" dirty="0">
                <a:latin typeface="Calibri" panose="020F0502020204030204" pitchFamily="34" charset="0"/>
                <a:cs typeface="Calibri" panose="020F0502020204030204" pitchFamily="34" charset="0"/>
              </a:rPr>
              <a:t>, and S. Garg( 2017))</a:t>
            </a:r>
          </a:p>
          <a:p>
            <a:pPr marL="0" indent="0">
              <a:buNone/>
            </a:pPr>
            <a:endParaRPr lang="en-US" sz="23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F3260C-12D6-9E4F-85DB-505E7992C30A}"/>
              </a:ext>
            </a:extLst>
          </p:cNvPr>
          <p:cNvSpPr txBox="1">
            <a:spLocks/>
          </p:cNvSpPr>
          <p:nvPr/>
        </p:nvSpPr>
        <p:spPr>
          <a:xfrm>
            <a:off x="1131570" y="4140394"/>
            <a:ext cx="7920990" cy="1961115"/>
          </a:xfrm>
          <a:prstGeom prst="rect">
            <a:avLst/>
          </a:prstGeom>
        </p:spPr>
        <p:txBody>
          <a:bodyPr vert="horz" lIns="75438" tIns="37719" rIns="75438" bIns="37719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6840" indent="-316840" defTabSz="754380">
              <a:spcBef>
                <a:spcPts val="825"/>
              </a:spcBef>
              <a:spcAft>
                <a:spcPts val="165"/>
              </a:spcAft>
            </a:pPr>
            <a:endParaRPr lang="en-US" sz="1650" dirty="0">
              <a:solidFill>
                <a:srgbClr val="191B0E"/>
              </a:solidFill>
              <a:latin typeface="Franklin Gothic Book" panose="020B0503020102020204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737C750-A76E-2042-8A2E-70B827A05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92" y="4476154"/>
            <a:ext cx="8074054" cy="167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786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ED391-9887-574D-9E90-D3249059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Assumption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A16AC-4827-214D-B719-2E2BDDBE2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70" y="2566036"/>
            <a:ext cx="8658971" cy="370630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Detect backdoor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58" i="0" dirty="0"/>
              <a:t>make a binary decision of whether a given DNN has been infected by backdoor</a:t>
            </a:r>
          </a:p>
          <a:p>
            <a:pPr marL="316840" lvl="1">
              <a:lnSpc>
                <a:spcPct val="150000"/>
              </a:lnSpc>
              <a:spcBef>
                <a:spcPts val="825"/>
              </a:spcBef>
              <a:buFont typeface="Franklin Gothic Book" panose="020B0503020102020204" pitchFamily="34" charset="0"/>
              <a:buChar char="■"/>
            </a:pPr>
            <a:r>
              <a:rPr lang="en-US" sz="3300" i="0" dirty="0">
                <a:latin typeface="Calibri" panose="020F0502020204030204" pitchFamily="34" charset="0"/>
                <a:cs typeface="Calibri" panose="020F0502020204030204" pitchFamily="34" charset="0"/>
              </a:rPr>
              <a:t>Identify backdoor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58" i="0" dirty="0"/>
              <a:t>identify the expected operation of the backdoor  </a:t>
            </a:r>
          </a:p>
          <a:p>
            <a:pPr marL="316840" lvl="1">
              <a:lnSpc>
                <a:spcPct val="150000"/>
              </a:lnSpc>
              <a:spcBef>
                <a:spcPts val="825"/>
              </a:spcBef>
              <a:buFont typeface="Franklin Gothic Book" panose="020B0503020102020204" pitchFamily="34" charset="0"/>
              <a:buChar char="■"/>
            </a:pPr>
            <a:r>
              <a:rPr lang="en-US" sz="3300" i="0" dirty="0">
                <a:latin typeface="Calibri" panose="020F0502020204030204" pitchFamily="34" charset="0"/>
                <a:cs typeface="Calibri" panose="020F0502020204030204" pitchFamily="34" charset="0"/>
              </a:rPr>
              <a:t>Mitigate Backdoor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58" i="0" dirty="0"/>
              <a:t>build a proactive filter that detects and blocks any incoming adversarial input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58" i="0" dirty="0"/>
              <a:t>patch the DNN to remove the backdoor without affecting its classification performance</a:t>
            </a:r>
          </a:p>
        </p:txBody>
      </p:sp>
    </p:spTree>
    <p:extLst>
      <p:ext uri="{BB962C8B-B14F-4D97-AF65-F5344CB8AC3E}">
        <p14:creationId xmlns:p14="http://schemas.microsoft.com/office/powerpoint/2010/main" val="32716564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018E1-4EF0-414F-97F2-E97EBD51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39" y="1623060"/>
            <a:ext cx="8657157" cy="1225868"/>
          </a:xfrm>
        </p:spPr>
        <p:txBody>
          <a:bodyPr>
            <a:normAutofit/>
          </a:bodyPr>
          <a:lstStyle/>
          <a:p>
            <a:r>
              <a:rPr lang="en-US"/>
              <a:t>Defense Intuition and Overview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428" y="1057585"/>
            <a:ext cx="188595" cy="5657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9E743-85B0-4C44-9D5B-5441DE54B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439" y="2816129"/>
            <a:ext cx="4184761" cy="2954655"/>
          </a:xfrm>
        </p:spPr>
        <p:txBody>
          <a:bodyPr>
            <a:normAutofit/>
          </a:bodyPr>
          <a:lstStyle/>
          <a:p>
            <a:r>
              <a:rPr lang="en-US" sz="2310" dirty="0"/>
              <a:t>Key Intuition</a:t>
            </a:r>
          </a:p>
          <a:p>
            <a:pPr marL="0" indent="0">
              <a:buNone/>
            </a:pPr>
            <a:endParaRPr lang="en-US" sz="1485" dirty="0"/>
          </a:p>
        </p:txBody>
      </p:sp>
      <p:pic>
        <p:nvPicPr>
          <p:cNvPr id="4" name="Picture 3" descr="A picture containing box and whisker chart&#10;&#10;Description automatically generated">
            <a:extLst>
              <a:ext uri="{FF2B5EF4-FFF2-40B4-BE49-F238E27FC236}">
                <a16:creationId xmlns:a16="http://schemas.microsoft.com/office/drawing/2014/main" id="{BE89F7B6-C6DD-4C31-81E2-2F52FA2D1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716" y="2943225"/>
            <a:ext cx="6352880" cy="31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458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511B-ACE9-994A-A394-AD57AD05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Intuition and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31638-E67E-EE4D-99E9-924BFD935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70" y="2680832"/>
            <a:ext cx="7920990" cy="346850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640" dirty="0">
                <a:latin typeface="Calibri" panose="020F0502020204030204" pitchFamily="34" charset="0"/>
                <a:cs typeface="Calibri" panose="020F0502020204030204" pitchFamily="34" charset="0"/>
              </a:rPr>
              <a:t>Detecting Backdoors </a:t>
            </a:r>
          </a:p>
          <a:p>
            <a:pPr lvl="1">
              <a:lnSpc>
                <a:spcPct val="74000"/>
              </a:lnSpc>
              <a:buFont typeface="Arial" panose="020B0604020202020204" pitchFamily="34" charset="0"/>
              <a:buChar char="•"/>
            </a:pPr>
            <a:r>
              <a:rPr lang="en-US" sz="1815" dirty="0"/>
              <a:t>﻿</a:t>
            </a:r>
            <a:r>
              <a:rPr lang="en-US" sz="1815" i="0" dirty="0"/>
              <a:t>Treat each given label as a potential target label of a targeted backdoor attack</a:t>
            </a:r>
          </a:p>
          <a:p>
            <a:pPr lvl="1">
              <a:lnSpc>
                <a:spcPct val="74000"/>
              </a:lnSpc>
              <a:buFont typeface="Arial" panose="020B0604020202020204" pitchFamily="34" charset="0"/>
              <a:buChar char="•"/>
            </a:pPr>
            <a:r>
              <a:rPr lang="en-US" sz="1815" i="0" dirty="0"/>
              <a:t>﻿Repeat Step 1 for each output label in the model</a:t>
            </a:r>
          </a:p>
          <a:p>
            <a:pPr lvl="1">
              <a:lnSpc>
                <a:spcPct val="74000"/>
              </a:lnSpc>
              <a:buFont typeface="Arial" panose="020B0604020202020204" pitchFamily="34" charset="0"/>
              <a:buChar char="•"/>
            </a:pPr>
            <a:r>
              <a:rPr lang="en-US" sz="1815" i="0" dirty="0"/>
              <a:t>﻿Measure the size of each trigger</a:t>
            </a:r>
          </a:p>
          <a:p>
            <a:pPr>
              <a:lnSpc>
                <a:spcPct val="100000"/>
              </a:lnSpc>
            </a:pPr>
            <a:r>
              <a:rPr lang="en-US" sz="2640" dirty="0">
                <a:latin typeface="Calibri" panose="020F0502020204030204" pitchFamily="34" charset="0"/>
                <a:cs typeface="Calibri" panose="020F0502020204030204" pitchFamily="34" charset="0"/>
              </a:rPr>
              <a:t>Identifying Backdoor Triggers</a:t>
            </a:r>
          </a:p>
          <a:p>
            <a:pPr lvl="1">
              <a:lnSpc>
                <a:spcPct val="74000"/>
              </a:lnSpc>
              <a:buFont typeface="Arial" panose="020B0604020202020204" pitchFamily="34" charset="0"/>
              <a:buChar char="•"/>
            </a:pPr>
            <a:r>
              <a:rPr lang="en-US" sz="2640" dirty="0">
                <a:latin typeface="Calibri" panose="020F0502020204030204" pitchFamily="34" charset="0"/>
                <a:cs typeface="Calibri" panose="020F0502020204030204" pitchFamily="34" charset="0"/>
              </a:rPr>
              <a:t>﻿</a:t>
            </a:r>
            <a:r>
              <a:rPr lang="en-US" sz="1815" i="0" dirty="0">
                <a:latin typeface="Calibri" panose="020F0502020204030204" pitchFamily="34" charset="0"/>
                <a:cs typeface="Calibri" panose="020F0502020204030204" pitchFamily="34" charset="0"/>
              </a:rPr>
              <a:t>﻿reverse engineered trigger</a:t>
            </a:r>
            <a:endParaRPr lang="en-US" sz="1815" i="0" dirty="0"/>
          </a:p>
          <a:p>
            <a:pPr marL="316840" lvl="1">
              <a:lnSpc>
                <a:spcPct val="100000"/>
              </a:lnSpc>
              <a:spcBef>
                <a:spcPts val="825"/>
              </a:spcBef>
              <a:buFont typeface="Franklin Gothic Book" panose="020B0503020102020204" pitchFamily="34" charset="0"/>
              <a:buChar char="■"/>
            </a:pPr>
            <a:r>
              <a:rPr lang="en-US" sz="2640" i="0" dirty="0">
                <a:latin typeface="Calibri" panose="020F0502020204030204" pitchFamily="34" charset="0"/>
                <a:cs typeface="Calibri" panose="020F0502020204030204" pitchFamily="34" charset="0"/>
              </a:rPr>
              <a:t>Mitigating Backdoors</a:t>
            </a:r>
          </a:p>
          <a:p>
            <a:pPr lvl="1">
              <a:lnSpc>
                <a:spcPct val="84000"/>
              </a:lnSpc>
              <a:buFont typeface="Arial" panose="020B0604020202020204" pitchFamily="34" charset="0"/>
              <a:buChar char="•"/>
            </a:pPr>
            <a:r>
              <a:rPr lang="en-US" sz="1815" i="0" dirty="0"/>
              <a:t>﻿Remove backdoor-related neurons/weights from the infected model</a:t>
            </a:r>
          </a:p>
          <a:p>
            <a:pPr lvl="1">
              <a:lnSpc>
                <a:spcPct val="84000"/>
              </a:lnSpc>
              <a:buFont typeface="Arial" panose="020B0604020202020204" pitchFamily="34" charset="0"/>
              <a:buChar char="•"/>
            </a:pPr>
            <a:r>
              <a:rPr lang="en-US" sz="1980" i="0" dirty="0">
                <a:latin typeface="Calibri" panose="020F0502020204030204" pitchFamily="34" charset="0"/>
                <a:cs typeface="Calibri" panose="020F0502020204030204" pitchFamily="34" charset="0"/>
              </a:rPr>
              <a:t>﻿patch the infected model to be robust against adversarial images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5191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EBC23-D1D3-AE45-8563-82355585E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﻿Detailed Detection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2D846-792C-0E47-B27E-29081DA60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310" dirty="0">
                <a:latin typeface="Calibri" panose="020F0502020204030204" pitchFamily="34" charset="0"/>
                <a:cs typeface="Calibri" panose="020F0502020204030204" pitchFamily="34" charset="0"/>
              </a:rPr>
              <a:t>﻿Reverse Engineering Triggers</a:t>
            </a:r>
          </a:p>
          <a:p>
            <a:pPr>
              <a:lnSpc>
                <a:spcPct val="150000"/>
              </a:lnSpc>
            </a:pPr>
            <a:r>
              <a:rPr lang="en-US" sz="2310" dirty="0">
                <a:latin typeface="Calibri" panose="020F0502020204030204" pitchFamily="34" charset="0"/>
                <a:cs typeface="Calibri" panose="020F0502020204030204" pitchFamily="34" charset="0"/>
              </a:rPr>
              <a:t>﻿Detect Backdoor via Outlier Detection</a:t>
            </a:r>
          </a:p>
          <a:p>
            <a:pPr>
              <a:lnSpc>
                <a:spcPct val="150000"/>
              </a:lnSpc>
            </a:pPr>
            <a:r>
              <a:rPr lang="en-US" sz="2310" dirty="0">
                <a:latin typeface="Calibri" panose="020F0502020204030204" pitchFamily="34" charset="0"/>
                <a:cs typeface="Calibri" panose="020F0502020204030204" pitchFamily="34" charset="0"/>
              </a:rPr>
              <a:t>﻿Detecting Backdoor in Models with a Large Number of Labels</a:t>
            </a:r>
          </a:p>
        </p:txBody>
      </p:sp>
    </p:spTree>
    <p:extLst>
      <p:ext uri="{BB962C8B-B14F-4D97-AF65-F5344CB8AC3E}">
        <p14:creationId xmlns:p14="http://schemas.microsoft.com/office/powerpoint/2010/main" val="250228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Outsourcing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Outsourcing attack</a:t>
            </a:r>
          </a:p>
          <a:p>
            <a:r>
              <a:rPr lang="en-US" dirty="0"/>
              <a:t>Scenario:</a:t>
            </a:r>
          </a:p>
          <a:p>
            <a:pPr lvl="1"/>
            <a:r>
              <a:rPr lang="en-US" dirty="0"/>
              <a:t>The user outsources the model training to a third party, commonly known as </a:t>
            </a:r>
            <a:r>
              <a:rPr lang="en-US" b="1" i="1" dirty="0">
                <a:solidFill>
                  <a:srgbClr val="0070C0"/>
                </a:solidFill>
              </a:rPr>
              <a:t>Machine Learning as a Service (</a:t>
            </a:r>
            <a:r>
              <a:rPr lang="en-US" b="1" i="1" dirty="0" err="1">
                <a:solidFill>
                  <a:srgbClr val="0070C0"/>
                </a:solidFill>
              </a:rPr>
              <a:t>MLaaS</a:t>
            </a:r>
            <a:r>
              <a:rPr lang="en-US" b="1" i="1" dirty="0">
                <a:solidFill>
                  <a:srgbClr val="0070C0"/>
                </a:solidFill>
              </a:rPr>
              <a:t>)</a:t>
            </a:r>
          </a:p>
          <a:p>
            <a:pPr lvl="2"/>
            <a:r>
              <a:rPr lang="en-US" dirty="0"/>
              <a:t>E.g., due to lack of computational resources, ML expertize, or similar</a:t>
            </a:r>
          </a:p>
          <a:p>
            <a:pPr lvl="1"/>
            <a:r>
              <a:rPr lang="en-US" dirty="0"/>
              <a:t>A malicious </a:t>
            </a:r>
            <a:r>
              <a:rPr lang="en-US" dirty="0" err="1"/>
              <a:t>MLaaS</a:t>
            </a:r>
            <a:r>
              <a:rPr lang="en-US" dirty="0"/>
              <a:t> provider inserts a backdoor into the ML model during the training process</a:t>
            </a:r>
          </a:p>
          <a:p>
            <a:r>
              <a:rPr lang="en-US" dirty="0"/>
              <a:t>The user typically has collected data for their task, and they provide the data to </a:t>
            </a:r>
            <a:r>
              <a:rPr lang="en-US" dirty="0" err="1"/>
              <a:t>MLaaS</a:t>
            </a:r>
            <a:r>
              <a:rPr lang="en-US" dirty="0"/>
              <a:t> provider</a:t>
            </a:r>
          </a:p>
          <a:p>
            <a:pPr lvl="1"/>
            <a:r>
              <a:rPr lang="en-US" dirty="0"/>
              <a:t>The user can set aside a small set of the data to validate the provided ML model</a:t>
            </a:r>
          </a:p>
          <a:p>
            <a:pPr lvl="1"/>
            <a:r>
              <a:rPr lang="en-US" dirty="0"/>
              <a:t>They can also suggest the type of model architecture, and request a preferred level of performance (accuracy)</a:t>
            </a:r>
          </a:p>
          <a:p>
            <a:r>
              <a:rPr lang="en-US" dirty="0"/>
              <a:t>The malicious </a:t>
            </a:r>
            <a:r>
              <a:rPr lang="en-US" dirty="0" err="1"/>
              <a:t>MLaaS</a:t>
            </a:r>
            <a:r>
              <a:rPr lang="en-US" dirty="0"/>
              <a:t> provider can manipulate the data and the model to insert a backdoor</a:t>
            </a:r>
          </a:p>
          <a:p>
            <a:pPr lvl="1"/>
            <a:r>
              <a:rPr lang="en-US" dirty="0"/>
              <a:t>E.g., stamp a trigger, and backdoor the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Poisoning Attacks</a:t>
            </a:r>
          </a:p>
        </p:txBody>
      </p:sp>
    </p:spTree>
    <p:extLst>
      <p:ext uri="{BB962C8B-B14F-4D97-AF65-F5344CB8AC3E}">
        <p14:creationId xmlns:p14="http://schemas.microsoft.com/office/powerpoint/2010/main" val="235799925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A307-429A-E843-9240-AA0361209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﻿Experimental Validation Of Backdoor</a:t>
            </a:r>
            <a:br>
              <a:rPr lang="en-US" dirty="0"/>
            </a:br>
            <a:r>
              <a:rPr lang="en-US" dirty="0"/>
              <a:t>Detection And Trigger Identification</a:t>
            </a:r>
          </a:p>
        </p:txBody>
      </p:sp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79E742F6-7578-1E46-9DCC-4FA41D87C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549"/>
          <a:stretch/>
        </p:blipFill>
        <p:spPr>
          <a:xfrm>
            <a:off x="1131570" y="3886200"/>
            <a:ext cx="8468279" cy="21193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1891B8-B37A-F844-BC85-D36D7B028392}"/>
              </a:ext>
            </a:extLst>
          </p:cNvPr>
          <p:cNvSpPr txBox="1"/>
          <p:nvPr/>
        </p:nvSpPr>
        <p:spPr>
          <a:xfrm>
            <a:off x="1131570" y="3071002"/>
            <a:ext cx="616623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190" indent="-377190" defTabSz="377190">
              <a:buFont typeface="Wingdings" pitchFamily="2" charset="2"/>
              <a:buChar char="§"/>
            </a:pPr>
            <a:r>
              <a:rPr lang="en-US" sz="231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Dataset information and model architecture</a:t>
            </a:r>
          </a:p>
        </p:txBody>
      </p:sp>
    </p:spTree>
    <p:extLst>
      <p:ext uri="{BB962C8B-B14F-4D97-AF65-F5344CB8AC3E}">
        <p14:creationId xmlns:p14="http://schemas.microsoft.com/office/powerpoint/2010/main" val="11090292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B2A27-73E1-164B-966A-0F3072B6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77" y="1623060"/>
            <a:ext cx="8571990" cy="1225868"/>
          </a:xfrm>
        </p:spPr>
        <p:txBody>
          <a:bodyPr>
            <a:normAutofit/>
          </a:bodyPr>
          <a:lstStyle/>
          <a:p>
            <a:pPr>
              <a:buSzPct val="117000"/>
            </a:pPr>
            <a:r>
              <a:rPr lang="en-US" sz="3300" dirty="0"/>
              <a:t>﻿Experimental Validation Of Backdoor Detection And Trigger Identification</a:t>
            </a:r>
            <a:endParaRPr lang="en-U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1CFB2F-52C4-4087-9E31-2CA2710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77" y="3092006"/>
            <a:ext cx="3051048" cy="2954655"/>
          </a:xfrm>
        </p:spPr>
        <p:txBody>
          <a:bodyPr>
            <a:normAutofit/>
          </a:bodyPr>
          <a:lstStyle/>
          <a:p>
            <a:pPr algn="just"/>
            <a:r>
              <a:rPr lang="en-US" sz="1980" dirty="0">
                <a:latin typeface="Calibri" panose="020F0502020204030204" pitchFamily="34" charset="0"/>
                <a:cs typeface="Calibri" panose="020F0502020204030204" pitchFamily="34" charset="0"/>
              </a:rPr>
              <a:t>Attack success rate and classification accuracy of backdoor injection attack on four classification tasks.</a:t>
            </a:r>
            <a:endParaRPr lang="en-US" sz="1980" dirty="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D515979B-171C-1945-8B85-2019003DB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4" r="1158"/>
          <a:stretch/>
        </p:blipFill>
        <p:spPr>
          <a:xfrm>
            <a:off x="4184489" y="3092006"/>
            <a:ext cx="5376579" cy="27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049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C008B-07EF-7444-9B04-4C210262C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﻿Identification of original trigger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7D7E3-B6BA-7D41-B6E4-B91B24176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﻿</a:t>
            </a:r>
            <a:r>
              <a:rPr lang="en-US" sz="2310" dirty="0"/>
              <a:t>Compare ﻿whether the reverse engineered trigger matches the original trigger in three ways:</a:t>
            </a:r>
          </a:p>
          <a:p>
            <a:r>
              <a:rPr lang="en-US" sz="2310" dirty="0"/>
              <a:t>End-to-end Effectiveness</a:t>
            </a:r>
          </a:p>
          <a:p>
            <a:r>
              <a:rPr lang="en-US" sz="2310" dirty="0"/>
              <a:t>﻿Visual Similarity</a:t>
            </a:r>
          </a:p>
          <a:p>
            <a:r>
              <a:rPr lang="en-US" sz="2310" dirty="0"/>
              <a:t>﻿Similarity in Neuron Activations</a:t>
            </a:r>
          </a:p>
        </p:txBody>
      </p:sp>
    </p:spTree>
    <p:extLst>
      <p:ext uri="{BB962C8B-B14F-4D97-AF65-F5344CB8AC3E}">
        <p14:creationId xmlns:p14="http://schemas.microsoft.com/office/powerpoint/2010/main" val="9187539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FF2AA-A52E-1D48-9710-F24B2DE3B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120" y="1810970"/>
            <a:ext cx="2838085" cy="2962308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﻿Comparison between original trigger and reverse engineered trigger in MNIST, GTSRB, YouTube Face,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PubFig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343AE3-016E-E448-BC78-8994EDAFC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194" y="1810970"/>
            <a:ext cx="2838085" cy="2166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489B26-4357-FF4F-A664-F8A95958D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269" y="1810970"/>
            <a:ext cx="3044023" cy="22215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DE5ACD-9F13-F349-89CD-E0E0F3D6B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194" y="4167281"/>
            <a:ext cx="2838085" cy="21792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9E686A-3B79-D348-BF16-FE4CBB1C9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269" y="4179829"/>
            <a:ext cx="3044023" cy="217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457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A18BB-E640-5F4C-B568-DFEE8F15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39" y="1623060"/>
            <a:ext cx="8657157" cy="1225868"/>
          </a:xfrm>
        </p:spPr>
        <p:txBody>
          <a:bodyPr>
            <a:normAutofit/>
          </a:bodyPr>
          <a:lstStyle/>
          <a:p>
            <a:r>
              <a:rPr lang="en-US" dirty="0"/>
              <a:t>﻿Mitigation Of Backdoors Methods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428" y="1057585"/>
            <a:ext cx="188595" cy="5657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269D3-FF90-2242-99B2-DF228E889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439" y="2825877"/>
            <a:ext cx="7369921" cy="29546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310" dirty="0">
                <a:latin typeface="Calibri" panose="020F0502020204030204" pitchFamily="34" charset="0"/>
                <a:cs typeface="Calibri" panose="020F0502020204030204" pitchFamily="34" charset="0"/>
              </a:rPr>
              <a:t>Filter for Detecting Adversarial Inputs</a:t>
            </a:r>
          </a:p>
          <a:p>
            <a:pPr>
              <a:lnSpc>
                <a:spcPct val="100000"/>
              </a:lnSpc>
            </a:pPr>
            <a:r>
              <a:rPr lang="en-US" sz="2310" dirty="0">
                <a:latin typeface="Calibri" panose="020F0502020204030204" pitchFamily="34" charset="0"/>
                <a:cs typeface="Calibri" panose="020F0502020204030204" pitchFamily="34" charset="0"/>
              </a:rPr>
              <a:t>﻿Patching DNN via Neuron Pruning</a:t>
            </a:r>
          </a:p>
          <a:p>
            <a:pPr>
              <a:lnSpc>
                <a:spcPct val="100000"/>
              </a:lnSpc>
            </a:pPr>
            <a:r>
              <a:rPr lang="en-US" sz="2310" dirty="0">
                <a:latin typeface="Calibri" panose="020F0502020204030204" pitchFamily="34" charset="0"/>
                <a:cs typeface="Calibri" panose="020F0502020204030204" pitchFamily="34" charset="0"/>
              </a:rPr>
              <a:t>﻿Patching DNNs via Unlearning</a:t>
            </a:r>
          </a:p>
          <a:p>
            <a:pPr marL="424339" indent="-424339">
              <a:buFont typeface="+mj-lt"/>
              <a:buAutoNum type="arabicPeriod"/>
            </a:pPr>
            <a:endParaRPr lang="en-US" sz="2310" dirty="0"/>
          </a:p>
          <a:p>
            <a:pPr marL="0" indent="0">
              <a:buNone/>
            </a:pPr>
            <a:endParaRPr lang="en-US" sz="2310" dirty="0"/>
          </a:p>
          <a:p>
            <a:pPr marL="424339" indent="-424339">
              <a:buFont typeface="+mj-lt"/>
              <a:buAutoNum type="arabicPeriod"/>
            </a:pPr>
            <a:endParaRPr lang="en-US" sz="23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4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4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48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3964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3D2-E3CD-4F4B-A283-5506CA62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46" y="1623060"/>
            <a:ext cx="7920990" cy="1060323"/>
          </a:xfrm>
        </p:spPr>
        <p:txBody>
          <a:bodyPr>
            <a:noAutofit/>
          </a:bodyPr>
          <a:lstStyle/>
          <a:p>
            <a:r>
              <a:rPr lang="en-US" dirty="0"/>
              <a:t>﻿Mitigation Of Backdoors Methods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E5C8BF-6F48-5F40-9F19-066103EBF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346" y="4359783"/>
            <a:ext cx="9082015" cy="1477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9D3D4E-30D3-9348-AB16-6D04E685E79D}"/>
              </a:ext>
            </a:extLst>
          </p:cNvPr>
          <p:cNvSpPr txBox="1"/>
          <p:nvPr/>
        </p:nvSpPr>
        <p:spPr>
          <a:xfrm>
            <a:off x="813054" y="2666619"/>
            <a:ext cx="8239506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5744" indent="-235744" defTabSz="377190">
              <a:buFont typeface="Wingdings" pitchFamily="2" charset="2"/>
              <a:buChar char="§"/>
            </a:pPr>
            <a:r>
              <a:rPr lang="en-US" sz="198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﻿Classification accuracy and attack success rate before and after unlearning backdoor. Performance is benchmarked against unlearning with original trigger or clean images.</a:t>
            </a:r>
            <a:endParaRPr lang="en-US" sz="1980" dirty="0">
              <a:solidFill>
                <a:prstClr val="black"/>
              </a:solidFill>
              <a:latin typeface="Franklin Gothic Book" panose="020B0503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850516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B90A5-EC77-B549-A8C1-D1A06BEC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﻿Robustness Against Advanced Backdoors</a:t>
            </a:r>
            <a:br>
              <a:rPr lang="en-US" dirty="0"/>
            </a:br>
            <a:r>
              <a:rPr lang="en-US" dirty="0"/>
              <a:t>﻿</a:t>
            </a:r>
            <a:r>
              <a:rPr lang="en-US" sz="2558" dirty="0"/>
              <a:t>advanced backdoors attacks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79DD0-9E2D-8947-A7BF-E4A5CD60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10" dirty="0">
                <a:latin typeface="Calibri" panose="020F0502020204030204" pitchFamily="34" charset="0"/>
                <a:cs typeface="Calibri" panose="020F0502020204030204" pitchFamily="34" charset="0"/>
              </a:rPr>
              <a:t>﻿Complex Triggers</a:t>
            </a:r>
          </a:p>
          <a:p>
            <a:r>
              <a:rPr lang="en-US" sz="2310" dirty="0">
                <a:latin typeface="Calibri" panose="020F0502020204030204" pitchFamily="34" charset="0"/>
                <a:cs typeface="Calibri" panose="020F0502020204030204" pitchFamily="34" charset="0"/>
              </a:rPr>
              <a:t>﻿Larger Triggers</a:t>
            </a:r>
          </a:p>
          <a:p>
            <a:r>
              <a:rPr lang="en-US" sz="2310" dirty="0">
                <a:latin typeface="Calibri" panose="020F0502020204030204" pitchFamily="34" charset="0"/>
                <a:cs typeface="Calibri" panose="020F0502020204030204" pitchFamily="34" charset="0"/>
              </a:rPr>
              <a:t>﻿Multiple Infected Labels with Separate Triggers</a:t>
            </a:r>
          </a:p>
          <a:p>
            <a:r>
              <a:rPr lang="en-US" sz="2310" dirty="0">
                <a:latin typeface="Calibri" panose="020F0502020204030204" pitchFamily="34" charset="0"/>
                <a:cs typeface="Calibri" panose="020F0502020204030204" pitchFamily="34" charset="0"/>
              </a:rPr>
              <a:t>﻿Single Infected Label with Multiple Triggers</a:t>
            </a:r>
          </a:p>
          <a:p>
            <a:r>
              <a:rPr lang="en-US" sz="2310" dirty="0">
                <a:latin typeface="Calibri" panose="020F0502020204030204" pitchFamily="34" charset="0"/>
                <a:cs typeface="Calibri" panose="020F0502020204030204" pitchFamily="34" charset="0"/>
              </a:rPr>
              <a:t>﻿Source-label-specific (Partial) Backdoors</a:t>
            </a:r>
          </a:p>
        </p:txBody>
      </p:sp>
    </p:spTree>
    <p:extLst>
      <p:ext uri="{BB962C8B-B14F-4D97-AF65-F5344CB8AC3E}">
        <p14:creationId xmlns:p14="http://schemas.microsoft.com/office/powerpoint/2010/main" val="300688436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BABB-3AEA-0440-9C2B-394A4E1C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﻿Related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B5BA7-D44E-4645-A2C2-237D218F4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40" dirty="0">
                <a:latin typeface="Calibri" panose="020F0502020204030204" pitchFamily="34" charset="0"/>
                <a:cs typeface="Calibri" panose="020F0502020204030204" pitchFamily="34" charset="0"/>
              </a:rPr>
              <a:t>﻿Additional Backdoor Attacks and Defenses</a:t>
            </a:r>
          </a:p>
          <a:p>
            <a:pPr>
              <a:lnSpc>
                <a:spcPct val="100000"/>
              </a:lnSpc>
            </a:pPr>
            <a:r>
              <a:rPr lang="en-US" sz="2640" dirty="0">
                <a:latin typeface="Calibri" panose="020F0502020204030204" pitchFamily="34" charset="0"/>
                <a:cs typeface="Calibri" panose="020F0502020204030204" pitchFamily="34" charset="0"/>
              </a:rPr>
              <a:t>﻿Poisoning Attacks</a:t>
            </a:r>
          </a:p>
          <a:p>
            <a:pPr>
              <a:lnSpc>
                <a:spcPct val="100000"/>
              </a:lnSpc>
            </a:pPr>
            <a:r>
              <a:rPr lang="en-US" sz="2640" dirty="0">
                <a:latin typeface="Calibri" panose="020F0502020204030204" pitchFamily="34" charset="0"/>
                <a:cs typeface="Calibri" panose="020F0502020204030204" pitchFamily="34" charset="0"/>
              </a:rPr>
              <a:t>﻿Other Adversarial Attacks against DNNs</a:t>
            </a:r>
          </a:p>
        </p:txBody>
      </p:sp>
    </p:spTree>
    <p:extLst>
      <p:ext uri="{BB962C8B-B14F-4D97-AF65-F5344CB8AC3E}">
        <p14:creationId xmlns:p14="http://schemas.microsoft.com/office/powerpoint/2010/main" val="27302341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A75F4A0-FEAF-4F1B-9C48-7688BF9D41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57275"/>
            <a:ext cx="10058400" cy="5657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7190"/>
            <a:endParaRPr lang="en-US" sz="1485">
              <a:solidFill>
                <a:prstClr val="white"/>
              </a:solidFill>
              <a:latin typeface="Franklin Gothic Book" panose="020B0503020102020204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1EC79F3-0DE6-47BA-9C5C-039C54F4AC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427789" y="297353"/>
            <a:ext cx="1449182" cy="3637003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defTabSz="377190"/>
            <a:endParaRPr lang="en-US" sz="1485" dirty="0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6C2B07-2A41-4CB1-9C51-F037AF4176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7155591" y="2857697"/>
            <a:ext cx="1448642" cy="3637003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771F4-3C7F-EF4B-8E6A-7BFF19368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1" y="1984151"/>
            <a:ext cx="7952891" cy="290132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300" b="1" dirty="0"/>
              <a:t>Question</a:t>
            </a:r>
            <a:r>
              <a:rPr lang="en-US" sz="2310" b="1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F67AAC-C977-4759-A5C8-6BC998F963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381318"/>
            <a:ext cx="10058398" cy="3338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377190"/>
            <a:endParaRPr lang="en-US" sz="1485" dirty="0">
              <a:solidFill>
                <a:prstClr val="white"/>
              </a:solidFill>
              <a:latin typeface="Franklin Gothic Book" panose="020B0503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99911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18294</TotalTime>
  <Words>6250</Words>
  <Application>Microsoft Office PowerPoint</Application>
  <PresentationFormat>Custom</PresentationFormat>
  <Paragraphs>764</Paragraphs>
  <Slides>98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98</vt:i4>
      </vt:variant>
    </vt:vector>
  </HeadingPairs>
  <TitlesOfParts>
    <vt:vector size="114" baseType="lpstr">
      <vt:lpstr>Arial</vt:lpstr>
      <vt:lpstr>Calibri</vt:lpstr>
      <vt:lpstr>Calibri Light</vt:lpstr>
      <vt:lpstr>CMMI10</vt:lpstr>
      <vt:lpstr>CMR10</vt:lpstr>
      <vt:lpstr>CMSY10</vt:lpstr>
      <vt:lpstr>Courier New</vt:lpstr>
      <vt:lpstr>Franklin Gothic Book</vt:lpstr>
      <vt:lpstr>NimbusRomNo9L-Medi</vt:lpstr>
      <vt:lpstr>NimbusRomNo9L-Regu</vt:lpstr>
      <vt:lpstr>Palatino Linotype</vt:lpstr>
      <vt:lpstr>Tahoma</vt:lpstr>
      <vt:lpstr>Wingdings</vt:lpstr>
      <vt:lpstr>Office Theme</vt:lpstr>
      <vt:lpstr>1_Office Theme</vt:lpstr>
      <vt:lpstr>Crop</vt:lpstr>
      <vt:lpstr>PowerPoint Presentation</vt:lpstr>
      <vt:lpstr>Lecture 9</vt:lpstr>
      <vt:lpstr>Lecture Outline</vt:lpstr>
      <vt:lpstr>Poisoning Attacks</vt:lpstr>
      <vt:lpstr>Poisoning Attacks</vt:lpstr>
      <vt:lpstr>Poisoning Attacks Taxonomy</vt:lpstr>
      <vt:lpstr>Poisoning Attacks Taxonomy</vt:lpstr>
      <vt:lpstr>Poisoning Attacks Taxonomy</vt:lpstr>
      <vt:lpstr>Outsourcing Attack</vt:lpstr>
      <vt:lpstr>Outsourcing Attack</vt:lpstr>
      <vt:lpstr>Pretrained Attack </vt:lpstr>
      <vt:lpstr>Pretrained Attack </vt:lpstr>
      <vt:lpstr>Pretrained Attack </vt:lpstr>
      <vt:lpstr>Data Collection Attack</vt:lpstr>
      <vt:lpstr>Data Collection Attack</vt:lpstr>
      <vt:lpstr>Data Collection Attack</vt:lpstr>
      <vt:lpstr>Data Collection Attack</vt:lpstr>
      <vt:lpstr>Collaborative Learning Attack</vt:lpstr>
      <vt:lpstr>Collaborative Learning Attack</vt:lpstr>
      <vt:lpstr>Collaborative Learning Attack</vt:lpstr>
      <vt:lpstr>Post-Deployment Attack</vt:lpstr>
      <vt:lpstr>Code Poisoning Attack</vt:lpstr>
      <vt:lpstr>Multi-task Learning Example</vt:lpstr>
      <vt:lpstr>Poisoning Attacks Summary</vt:lpstr>
      <vt:lpstr>Poisoning Attacks Summary</vt:lpstr>
      <vt:lpstr>Defenses Against Poisoning Attacks</vt:lpstr>
      <vt:lpstr>Blind Backdoor Removal Defense</vt:lpstr>
      <vt:lpstr>Blind Backdoor Removal Defense</vt:lpstr>
      <vt:lpstr>Offline Inspection Defense</vt:lpstr>
      <vt:lpstr>Offline Inspection Defense</vt:lpstr>
      <vt:lpstr>Offline Inspection Defense</vt:lpstr>
      <vt:lpstr>Offline Inspection Defense</vt:lpstr>
      <vt:lpstr>Online Inspection Defense</vt:lpstr>
      <vt:lpstr>Online Inspection Defense</vt:lpstr>
      <vt:lpstr>Post Backdoor Removal Defense</vt:lpstr>
      <vt:lpstr>Poison Frogs! Targeted Clean-Label Poisoning Attacks on Neural Networks</vt:lpstr>
      <vt:lpstr>Poison attack vs evasion attack</vt:lpstr>
      <vt:lpstr>Evasion attacks (many poisoning attacks) not effective in many real-world scenarios</vt:lpstr>
      <vt:lpstr>Earlier poisoning attacks – similar work</vt:lpstr>
      <vt:lpstr>Earlier poisoning attacks – results </vt:lpstr>
      <vt:lpstr>Clean label attack</vt:lpstr>
      <vt:lpstr>A simple clean-label attack</vt:lpstr>
      <vt:lpstr>A simple clean-label attack –  crafting poison data via feature collisions</vt:lpstr>
      <vt:lpstr>A simple clean-label attack – Optimization </vt:lpstr>
      <vt:lpstr>Two classes of the attack</vt:lpstr>
      <vt:lpstr>Poisoning attacks on transfer learning</vt:lpstr>
      <vt:lpstr>Poisoning attacks on transfer learning “one-shot kill” – results</vt:lpstr>
      <vt:lpstr>Poisoning attacks on transfer learning –  how it works </vt:lpstr>
      <vt:lpstr>Poisoning attacks on transfer learning, with L ꚙ norm  pixel-bounded attack</vt:lpstr>
      <vt:lpstr>Poisoning attacks on transfer learning –  one-shot with multi-classes</vt:lpstr>
      <vt:lpstr>Poisoning attacks on end-to-end training</vt:lpstr>
      <vt:lpstr>Poisoning attacks on end-to-end training –  single poisoning instance</vt:lpstr>
      <vt:lpstr>Two methods to create successful attacks on end-to-end training</vt:lpstr>
      <vt:lpstr>Poisoning attacks on end-to-end training – Watermarking </vt:lpstr>
      <vt:lpstr>Poisoning attacks on end-to-end training –  Multiple poison attack</vt:lpstr>
      <vt:lpstr>Poisoning attacks on end-to-end training –  Multiple poison attack</vt:lpstr>
      <vt:lpstr>Poisoning attacks on end-to-end training –  summary </vt:lpstr>
      <vt:lpstr>Conclusion</vt:lpstr>
      <vt:lpstr>Trojaning Attack</vt:lpstr>
      <vt:lpstr>Attack Demonstration: Face Recognition</vt:lpstr>
      <vt:lpstr>Attack Demonstration: Face Recognition</vt:lpstr>
      <vt:lpstr>Attack Demonstration: Face Recognition</vt:lpstr>
      <vt:lpstr>Attack Demonstration: Autonomous Driving</vt:lpstr>
      <vt:lpstr>Attack Demonstration: Autonomous Driving</vt:lpstr>
      <vt:lpstr>Attack Demonstration: Age Recognition</vt:lpstr>
      <vt:lpstr>Attack Example Scenarios</vt:lpstr>
      <vt:lpstr>Trojaning Attack Overview</vt:lpstr>
      <vt:lpstr>Trojan Trigger Generation</vt:lpstr>
      <vt:lpstr>Trojan Trigger Generation</vt:lpstr>
      <vt:lpstr>Trojan Trigger Generation</vt:lpstr>
      <vt:lpstr>Trojan Trigger Generation</vt:lpstr>
      <vt:lpstr>Training Data Generation</vt:lpstr>
      <vt:lpstr>Training Data Generation</vt:lpstr>
      <vt:lpstr>Training Data Generation</vt:lpstr>
      <vt:lpstr>Training Data Generation</vt:lpstr>
      <vt:lpstr>Model Retraining</vt:lpstr>
      <vt:lpstr>Evaluation Results</vt:lpstr>
      <vt:lpstr>Evaluation Results</vt:lpstr>
      <vt:lpstr>Evaluation Results</vt:lpstr>
      <vt:lpstr>Possible Defense</vt:lpstr>
      <vt:lpstr>Neural Cleanse: Identifying and Mitigating Backdoor Attacks in Neural Networks</vt:lpstr>
      <vt:lpstr>Outline</vt:lpstr>
      <vt:lpstr>Introduction </vt:lpstr>
      <vt:lpstr>Research Goal</vt:lpstr>
      <vt:lpstr>Prior Works ﻿On Backdoor Attacks</vt:lpstr>
      <vt:lpstr>Defense Assumption Goals</vt:lpstr>
      <vt:lpstr>Defense Intuition and Overview</vt:lpstr>
      <vt:lpstr>Defense Intuition and Overview</vt:lpstr>
      <vt:lpstr>﻿Detailed Detection Methodology</vt:lpstr>
      <vt:lpstr>﻿Experimental Validation Of Backdoor Detection And Trigger Identification</vt:lpstr>
      <vt:lpstr>﻿Experimental Validation Of Backdoor Detection And Trigger Identification</vt:lpstr>
      <vt:lpstr>﻿Identification of original trigger</vt:lpstr>
      <vt:lpstr>PowerPoint Presentation</vt:lpstr>
      <vt:lpstr>﻿Mitigation Of Backdoors Methods</vt:lpstr>
      <vt:lpstr>﻿Mitigation Of Backdoors Methods</vt:lpstr>
      <vt:lpstr>﻿Robustness Against Advanced Backdoors ﻿advanced backdoors attacks </vt:lpstr>
      <vt:lpstr>﻿Related Work</vt:lpstr>
      <vt:lpstr>PowerPoint Presentation</vt:lpstr>
    </vt:vector>
  </TitlesOfParts>
  <Company>Sheridan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Vakanski Aleksandar</dc:creator>
  <cp:lastModifiedBy>Vakanski, Aleksandar (vakanski@uidaho.edu)</cp:lastModifiedBy>
  <cp:revision>3908</cp:revision>
  <cp:lastPrinted>2016-01-16T17:38:40Z</cp:lastPrinted>
  <dcterms:created xsi:type="dcterms:W3CDTF">2014-06-16T13:46:25Z</dcterms:created>
  <dcterms:modified xsi:type="dcterms:W3CDTF">2021-11-11T21:45:05Z</dcterms:modified>
</cp:coreProperties>
</file>