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791" r:id="rId2"/>
    <p:sldId id="792" r:id="rId3"/>
    <p:sldId id="493" r:id="rId4"/>
    <p:sldId id="749" r:id="rId5"/>
    <p:sldId id="776" r:id="rId6"/>
    <p:sldId id="777" r:id="rId7"/>
    <p:sldId id="785" r:id="rId8"/>
    <p:sldId id="786" r:id="rId9"/>
    <p:sldId id="788" r:id="rId10"/>
    <p:sldId id="787" r:id="rId11"/>
    <p:sldId id="778" r:id="rId12"/>
    <p:sldId id="779" r:id="rId13"/>
    <p:sldId id="790" r:id="rId14"/>
    <p:sldId id="781" r:id="rId15"/>
    <p:sldId id="782" r:id="rId16"/>
    <p:sldId id="783" r:id="rId17"/>
    <p:sldId id="748" r:id="rId18"/>
    <p:sldId id="757" r:id="rId19"/>
    <p:sldId id="761" r:id="rId20"/>
    <p:sldId id="750" r:id="rId21"/>
    <p:sldId id="751" r:id="rId22"/>
    <p:sldId id="775" r:id="rId23"/>
    <p:sldId id="758" r:id="rId24"/>
    <p:sldId id="769" r:id="rId25"/>
    <p:sldId id="766" r:id="rId26"/>
    <p:sldId id="767" r:id="rId27"/>
    <p:sldId id="768" r:id="rId28"/>
    <p:sldId id="760" r:id="rId29"/>
    <p:sldId id="753" r:id="rId30"/>
    <p:sldId id="807" r:id="rId31"/>
    <p:sldId id="793" r:id="rId32"/>
    <p:sldId id="799" r:id="rId33"/>
    <p:sldId id="800" r:id="rId34"/>
    <p:sldId id="794" r:id="rId35"/>
    <p:sldId id="795" r:id="rId36"/>
    <p:sldId id="796" r:id="rId37"/>
    <p:sldId id="797" r:id="rId38"/>
    <p:sldId id="798" r:id="rId39"/>
    <p:sldId id="801" r:id="rId40"/>
    <p:sldId id="784" r:id="rId41"/>
  </p:sldIdLst>
  <p:sldSz cx="10058400" cy="7772400"/>
  <p:notesSz cx="6858000" cy="9144000"/>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aoyi He" initials="X. H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83140" autoAdjust="0"/>
  </p:normalViewPr>
  <p:slideViewPr>
    <p:cSldViewPr>
      <p:cViewPr varScale="1">
        <p:scale>
          <a:sx n="81" d="100"/>
          <a:sy n="81" d="100"/>
        </p:scale>
        <p:origin x="2244" y="78"/>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25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7A162-7AE0-4734-8329-E6EF15A67CA1}" type="datetimeFigureOut">
              <a:rPr lang="en-US" smtClean="0"/>
              <a:t>4/20/2023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FD3E08-1F1D-453D-99F1-53E4B2E4657C}" type="slidenum">
              <a:rPr lang="en-US" smtClean="0"/>
              <a:t>‹#›</a:t>
            </a:fld>
            <a:endParaRPr lang="en-US"/>
          </a:p>
        </p:txBody>
      </p:sp>
    </p:spTree>
    <p:extLst>
      <p:ext uri="{BB962C8B-B14F-4D97-AF65-F5344CB8AC3E}">
        <p14:creationId xmlns:p14="http://schemas.microsoft.com/office/powerpoint/2010/main" val="466619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38D01-B6A8-4E40-A11C-85D5B25719CF}" type="datetimeFigureOut">
              <a:rPr lang="en-US" smtClean="0"/>
              <a:t>4/20/2023</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B02277-9392-41C3-AA11-A5F619BDEEAB}" type="slidenum">
              <a:rPr lang="en-US" smtClean="0"/>
              <a:t>‹#›</a:t>
            </a:fld>
            <a:endParaRPr lang="en-US"/>
          </a:p>
        </p:txBody>
      </p:sp>
    </p:spTree>
    <p:extLst>
      <p:ext uri="{BB962C8B-B14F-4D97-AF65-F5344CB8AC3E}">
        <p14:creationId xmlns:p14="http://schemas.microsoft.com/office/powerpoint/2010/main" val="2502422521"/>
      </p:ext>
    </p:extLst>
  </p:cSld>
  <p:clrMap bg1="lt1" tx1="dk1" bg2="lt2" tx2="dk2" accent1="accent1" accent2="accent2" accent3="accent3" accent4="accent4" accent5="accent5" accent6="accent6" hlink="hlink" folHlink="folHlink"/>
  <p:notesStyle>
    <a:lvl1pPr marL="0" algn="l" defTabSz="1018824" rtl="0" eaLnBrk="1" latinLnBrk="0" hangingPunct="1">
      <a:defRPr sz="1800"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1</a:t>
            </a:fld>
            <a:endParaRPr lang="en-US"/>
          </a:p>
        </p:txBody>
      </p:sp>
    </p:spTree>
    <p:extLst>
      <p:ext uri="{BB962C8B-B14F-4D97-AF65-F5344CB8AC3E}">
        <p14:creationId xmlns:p14="http://schemas.microsoft.com/office/powerpoint/2010/main" val="640559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25</a:t>
            </a:fld>
            <a:endParaRPr lang="en-US"/>
          </a:p>
        </p:txBody>
      </p:sp>
    </p:spTree>
    <p:extLst>
      <p:ext uri="{BB962C8B-B14F-4D97-AF65-F5344CB8AC3E}">
        <p14:creationId xmlns:p14="http://schemas.microsoft.com/office/powerpoint/2010/main" val="94940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26</a:t>
            </a:fld>
            <a:endParaRPr lang="en-US"/>
          </a:p>
        </p:txBody>
      </p:sp>
    </p:spTree>
    <p:extLst>
      <p:ext uri="{BB962C8B-B14F-4D97-AF65-F5344CB8AC3E}">
        <p14:creationId xmlns:p14="http://schemas.microsoft.com/office/powerpoint/2010/main" val="878831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27</a:t>
            </a:fld>
            <a:endParaRPr lang="en-US"/>
          </a:p>
        </p:txBody>
      </p:sp>
    </p:spTree>
    <p:extLst>
      <p:ext uri="{BB962C8B-B14F-4D97-AF65-F5344CB8AC3E}">
        <p14:creationId xmlns:p14="http://schemas.microsoft.com/office/powerpoint/2010/main" val="2497849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28</a:t>
            </a:fld>
            <a:endParaRPr lang="en-US"/>
          </a:p>
        </p:txBody>
      </p:sp>
    </p:spTree>
    <p:extLst>
      <p:ext uri="{BB962C8B-B14F-4D97-AF65-F5344CB8AC3E}">
        <p14:creationId xmlns:p14="http://schemas.microsoft.com/office/powerpoint/2010/main" val="3731867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29</a:t>
            </a:fld>
            <a:endParaRPr lang="en-US"/>
          </a:p>
        </p:txBody>
      </p:sp>
    </p:spTree>
    <p:extLst>
      <p:ext uri="{BB962C8B-B14F-4D97-AF65-F5344CB8AC3E}">
        <p14:creationId xmlns:p14="http://schemas.microsoft.com/office/powerpoint/2010/main" val="178221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B02277-9392-41C3-AA11-A5F619BDEEAB}" type="slidenum">
              <a:rPr lang="en-US" smtClean="0"/>
              <a:t>37</a:t>
            </a:fld>
            <a:endParaRPr lang="en-US"/>
          </a:p>
        </p:txBody>
      </p:sp>
    </p:spTree>
    <p:extLst>
      <p:ext uri="{BB962C8B-B14F-4D97-AF65-F5344CB8AC3E}">
        <p14:creationId xmlns:p14="http://schemas.microsoft.com/office/powerpoint/2010/main" val="2570532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9675" y="685800"/>
            <a:ext cx="4438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2277-9392-41C3-AA11-A5F619BDEEAB}" type="slidenum">
              <a:rPr lang="en-US" smtClean="0"/>
              <a:t>2</a:t>
            </a:fld>
            <a:endParaRPr lang="en-US"/>
          </a:p>
        </p:txBody>
      </p:sp>
    </p:spTree>
    <p:extLst>
      <p:ext uri="{BB962C8B-B14F-4D97-AF65-F5344CB8AC3E}">
        <p14:creationId xmlns:p14="http://schemas.microsoft.com/office/powerpoint/2010/main" val="240312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9</a:t>
            </a:fld>
            <a:endParaRPr lang="en-US"/>
          </a:p>
        </p:txBody>
      </p:sp>
    </p:spTree>
    <p:extLst>
      <p:ext uri="{BB962C8B-B14F-4D97-AF65-F5344CB8AC3E}">
        <p14:creationId xmlns:p14="http://schemas.microsoft.com/office/powerpoint/2010/main" val="335674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12</a:t>
            </a:fld>
            <a:endParaRPr lang="en-US"/>
          </a:p>
        </p:txBody>
      </p:sp>
    </p:spTree>
    <p:extLst>
      <p:ext uri="{BB962C8B-B14F-4D97-AF65-F5344CB8AC3E}">
        <p14:creationId xmlns:p14="http://schemas.microsoft.com/office/powerpoint/2010/main" val="50336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18</a:t>
            </a:fld>
            <a:endParaRPr lang="en-US"/>
          </a:p>
        </p:txBody>
      </p:sp>
    </p:spTree>
    <p:extLst>
      <p:ext uri="{BB962C8B-B14F-4D97-AF65-F5344CB8AC3E}">
        <p14:creationId xmlns:p14="http://schemas.microsoft.com/office/powerpoint/2010/main" val="1012931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dirty="0"/>
                  <a:t>The model generates s as the most likely continuation when prompted</a:t>
                </a:r>
              </a:p>
              <a:p>
                <a:endParaRPr lang="en-US" dirty="0"/>
              </a:p>
              <a:p>
                <a:r>
                  <a:rPr lang="en-US" dirty="0"/>
                  <a:t>The training loss minimizes the error in predicting the next token</a:t>
                </a:r>
              </a:p>
              <a:p>
                <a:pPr lvl="1"/>
                <a:r>
                  <a:rPr lang="en-US" dirty="0"/>
                  <a:t>For an NN </a:t>
                </a:r>
                <a:r>
                  <a:rPr lang="en-US" b="0" i="0">
                    <a:latin typeface="Cambria Math" panose="02040503050406030204" pitchFamily="18" charset="0"/>
                    <a:ea typeface="Cambria Math" panose="02040503050406030204" pitchFamily="18" charset="0"/>
                  </a:rPr>
                  <a:t>𝑓</a:t>
                </a:r>
                <a:r>
                  <a:rPr lang="en-US" i="0">
                    <a:latin typeface="Cambria Math" panose="02040503050406030204" pitchFamily="18" charset="0"/>
                    <a:ea typeface="Cambria Math" panose="02040503050406030204" pitchFamily="18" charset="0"/>
                  </a:rPr>
                  <a:t> </a:t>
                </a:r>
                <a:r>
                  <a:rPr lang="en-US" dirty="0"/>
                  <a:t>with parameters </a:t>
                </a:r>
                <a:r>
                  <a:rPr lang="el-GR" i="0">
                    <a:latin typeface="Cambria Math" panose="02040503050406030204" pitchFamily="18" charset="0"/>
                    <a:ea typeface="Cambria Math" panose="02040503050406030204" pitchFamily="18" charset="0"/>
                  </a:rPr>
                  <a:t>𝜃</a:t>
                </a:r>
                <a:r>
                  <a:rPr lang="en-US" dirty="0"/>
                  <a:t>, the objective is to find network parameters </a:t>
                </a:r>
                <a:r>
                  <a:rPr lang="el-GR" i="0">
                    <a:latin typeface="Cambria Math" panose="02040503050406030204" pitchFamily="18" charset="0"/>
                    <a:ea typeface="Cambria Math" panose="02040503050406030204" pitchFamily="18" charset="0"/>
                  </a:rPr>
                  <a:t>𝜃</a:t>
                </a:r>
                <a:r>
                  <a:rPr lang="en-US" dirty="0"/>
                  <a:t> that minimize the loss </a:t>
                </a:r>
                <a:r>
                  <a:rPr lang="en-US" i="0">
                    <a:latin typeface="Cambria Math" panose="02040503050406030204" pitchFamily="18" charset="0"/>
                    <a:ea typeface="Cambria Math" panose="02040503050406030204" pitchFamily="18" charset="0"/>
                  </a:rPr>
                  <a:t>ℒ(</a:t>
                </a:r>
                <a:r>
                  <a:rPr lang="el-GR" b="0" i="0">
                    <a:latin typeface="Cambria Math" panose="02040503050406030204" pitchFamily="18" charset="0"/>
                    <a:ea typeface="Cambria Math" panose="02040503050406030204" pitchFamily="18" charset="0"/>
                  </a:rPr>
                  <a:t>𝜃)</a:t>
                </a:r>
                <a:r>
                  <a:rPr lang="en-US" b="0" i="0">
                    <a:latin typeface="Cambria Math" panose="02040503050406030204" pitchFamily="18" charset="0"/>
                    <a:ea typeface="Cambria Math" panose="02040503050406030204" pitchFamily="18" charset="0"/>
                  </a:rPr>
                  <a:t>=−log⁡∏2_(𝑖=1)^𝑛▒〖𝑓_</a:t>
                </a:r>
                <a:r>
                  <a:rPr lang="en-US" i="0">
                    <a:latin typeface="Cambria Math" panose="02040503050406030204" pitchFamily="18" charset="0"/>
                    <a:ea typeface="Cambria Math" panose="02040503050406030204" pitchFamily="18" charset="0"/>
                  </a:rPr>
                  <a:t>𝜃 (𝑥_𝑖 |𝑥_1,𝑥_2,…,𝑥_(𝑖−1) ) </a:t>
                </a:r>
                <a:r>
                  <a:rPr lang="en-US" b="0" i="0">
                    <a:latin typeface="Cambria Math" panose="02040503050406030204" pitchFamily="18" charset="0"/>
                    <a:ea typeface="Cambria Math" panose="02040503050406030204" pitchFamily="18" charset="0"/>
                  </a:rPr>
                  <a:t>〗</a:t>
                </a:r>
                <a:endParaRPr lang="en-US" dirty="0"/>
              </a:p>
              <a:p>
                <a:pPr lvl="1"/>
                <a:r>
                  <a:rPr lang="en-US" b="0" i="0" dirty="0">
                    <a:latin typeface="Cambria Math" panose="02040503050406030204" pitchFamily="18" charset="0"/>
                  </a:rPr>
                  <a:t>𝑛</a:t>
                </a:r>
                <a:r>
                  <a:rPr lang="en-US" dirty="0"/>
                  <a:t> is the number of tokens in the vocabulary </a:t>
                </a:r>
                <a:r>
                  <a:rPr lang="en-US" i="0">
                    <a:latin typeface="Cambria Math" panose="02040503050406030204" pitchFamily="18" charset="0"/>
                    <a:ea typeface="Cambria Math" panose="02040503050406030204" pitchFamily="18" charset="0"/>
                  </a:rPr>
                  <a:t>𝒱</a:t>
                </a:r>
                <a:r>
                  <a:rPr lang="en-US" dirty="0"/>
                  <a:t> </a:t>
                </a:r>
              </a:p>
              <a:p>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30B02277-9392-41C3-AA11-A5F619BDEEAB}" type="slidenum">
              <a:rPr lang="en-US" smtClean="0"/>
              <a:t>20</a:t>
            </a:fld>
            <a:endParaRPr lang="en-US"/>
          </a:p>
        </p:txBody>
      </p:sp>
    </p:spTree>
    <p:extLst>
      <p:ext uri="{BB962C8B-B14F-4D97-AF65-F5344CB8AC3E}">
        <p14:creationId xmlns:p14="http://schemas.microsoft.com/office/powerpoint/2010/main" val="524509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22</a:t>
            </a:fld>
            <a:endParaRPr lang="en-US"/>
          </a:p>
        </p:txBody>
      </p:sp>
    </p:spTree>
    <p:extLst>
      <p:ext uri="{BB962C8B-B14F-4D97-AF65-F5344CB8AC3E}">
        <p14:creationId xmlns:p14="http://schemas.microsoft.com/office/powerpoint/2010/main" val="2017598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23</a:t>
            </a:fld>
            <a:endParaRPr lang="en-US"/>
          </a:p>
        </p:txBody>
      </p:sp>
    </p:spTree>
    <p:extLst>
      <p:ext uri="{BB962C8B-B14F-4D97-AF65-F5344CB8AC3E}">
        <p14:creationId xmlns:p14="http://schemas.microsoft.com/office/powerpoint/2010/main" val="330960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02277-9392-41C3-AA11-A5F619BDEEAB}" type="slidenum">
              <a:rPr lang="en-US" smtClean="0"/>
              <a:t>24</a:t>
            </a:fld>
            <a:endParaRPr lang="en-US"/>
          </a:p>
        </p:txBody>
      </p:sp>
    </p:spTree>
    <p:extLst>
      <p:ext uri="{BB962C8B-B14F-4D97-AF65-F5344CB8AC3E}">
        <p14:creationId xmlns:p14="http://schemas.microsoft.com/office/powerpoint/2010/main" val="204421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457162" indent="0" algn="ctr">
              <a:buNone/>
              <a:defRPr>
                <a:solidFill>
                  <a:schemeClr val="tx1">
                    <a:tint val="75000"/>
                  </a:schemeClr>
                </a:solidFill>
              </a:defRPr>
            </a:lvl2pPr>
            <a:lvl3pPr marL="914323" indent="0" algn="ctr">
              <a:buNone/>
              <a:defRPr>
                <a:solidFill>
                  <a:schemeClr val="tx1">
                    <a:tint val="75000"/>
                  </a:schemeClr>
                </a:solidFill>
              </a:defRPr>
            </a:lvl3pPr>
            <a:lvl4pPr marL="1371485" indent="0" algn="ctr">
              <a:buNone/>
              <a:defRPr>
                <a:solidFill>
                  <a:schemeClr val="tx1">
                    <a:tint val="75000"/>
                  </a:schemeClr>
                </a:solidFill>
              </a:defRPr>
            </a:lvl4pPr>
            <a:lvl5pPr marL="1828647" indent="0" algn="ctr">
              <a:buNone/>
              <a:defRPr>
                <a:solidFill>
                  <a:schemeClr val="tx1">
                    <a:tint val="75000"/>
                  </a:schemeClr>
                </a:solidFill>
              </a:defRPr>
            </a:lvl5pPr>
            <a:lvl6pPr marL="2285808" indent="0" algn="ctr">
              <a:buNone/>
              <a:defRPr>
                <a:solidFill>
                  <a:schemeClr val="tx1">
                    <a:tint val="75000"/>
                  </a:schemeClr>
                </a:solidFill>
              </a:defRPr>
            </a:lvl6pPr>
            <a:lvl7pPr marL="2742970" indent="0" algn="ctr">
              <a:buNone/>
              <a:defRPr>
                <a:solidFill>
                  <a:schemeClr val="tx1">
                    <a:tint val="75000"/>
                  </a:schemeClr>
                </a:solidFill>
              </a:defRPr>
            </a:lvl7pPr>
            <a:lvl8pPr marL="3200132" indent="0" algn="ctr">
              <a:buNone/>
              <a:defRPr>
                <a:solidFill>
                  <a:schemeClr val="tx1">
                    <a:tint val="75000"/>
                  </a:schemeClr>
                </a:solidFill>
              </a:defRPr>
            </a:lvl8pPr>
            <a:lvl9pPr marL="365729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CFEE5-8EAD-403C-AFC6-4E09610A5144}" type="slidenum">
              <a:rPr lang="en-US" smtClean="0"/>
              <a:t>‹#›</a:t>
            </a:fld>
            <a:endParaRPr lang="en-US"/>
          </a:p>
        </p:txBody>
      </p:sp>
    </p:spTree>
    <p:extLst>
      <p:ext uri="{BB962C8B-B14F-4D97-AF65-F5344CB8AC3E}">
        <p14:creationId xmlns:p14="http://schemas.microsoft.com/office/powerpoint/2010/main" val="258652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458621"/>
            <a:ext cx="10058400" cy="1050573"/>
          </a:xfrm>
        </p:spPr>
        <p:txBody>
          <a:bodyPr>
            <a:normAutofit/>
          </a:bodyPr>
          <a:lstStyle>
            <a:lvl1pPr>
              <a:defRPr sz="43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marL="288925" indent="-288925">
              <a:buClr>
                <a:schemeClr val="tx2"/>
              </a:buClr>
              <a:buSzPct val="90000"/>
              <a:buFont typeface="Palatino Linotype" panose="02040502050505030304" pitchFamily="18" charset="0"/>
              <a:buChar char="•"/>
              <a:defRPr sz="2000">
                <a:latin typeface="Palatino Linotype" panose="02040502050505030304" pitchFamily="18" charset="0"/>
              </a:defRPr>
            </a:lvl1pPr>
            <a:lvl2pPr marL="631825" indent="-227013">
              <a:buClr>
                <a:schemeClr val="tx2"/>
              </a:buClr>
              <a:buSzPct val="90000"/>
              <a:buFont typeface="Wingdings" panose="05000000000000000000" pitchFamily="2" charset="2"/>
              <a:buChar char="§"/>
              <a:defRPr sz="1800">
                <a:latin typeface="Palatino Linotype" panose="02040502050505030304" pitchFamily="18" charset="0"/>
              </a:defRPr>
            </a:lvl2pPr>
            <a:lvl3pPr marL="914400" indent="-173038">
              <a:buClr>
                <a:schemeClr val="tx2"/>
              </a:buClr>
              <a:buFont typeface="Courier New" panose="02070309020205020404" pitchFamily="49" charset="0"/>
              <a:buChar char="o"/>
              <a:defRPr sz="1600">
                <a:latin typeface="Palatino Linotype" panose="02040502050505030304" pitchFamily="18" charset="0"/>
              </a:defRPr>
            </a:lvl3pPr>
            <a:lvl4pPr marL="1146175" indent="-174625">
              <a:buClr>
                <a:schemeClr val="tx2"/>
              </a:buClr>
              <a:defRPr sz="1400">
                <a:latin typeface="Palatino Linotype" panose="02040502050505030304" pitchFamily="18" charset="0"/>
              </a:defRPr>
            </a:lvl4pPr>
            <a:lvl5pPr marL="1376363" indent="-173038">
              <a:buClr>
                <a:schemeClr val="tx2"/>
              </a:buClr>
              <a:defRPr sz="1200">
                <a:latin typeface="Palatino Linotype" panose="020405020505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200" dirty="0">
              <a:solidFill>
                <a:schemeClr val="bg1">
                  <a:lumMod val="50000"/>
                </a:schemeClr>
              </a:solidFill>
            </a:endParaRPr>
          </a:p>
        </p:txBody>
      </p:sp>
      <p:cxnSp>
        <p:nvCxnSpPr>
          <p:cNvPr id="6" name="Straight Connector 5"/>
          <p:cNvCxnSpPr/>
          <p:nvPr userDrawn="1"/>
        </p:nvCxnSpPr>
        <p:spPr>
          <a:xfrm>
            <a:off x="276673" y="1519537"/>
            <a:ext cx="9584265" cy="0"/>
          </a:xfrm>
          <a:prstGeom prst="line">
            <a:avLst/>
          </a:prstGeom>
          <a:ln w="25400"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24D6F686-FB77-42EE-BAF9-161211798235}"/>
              </a:ext>
            </a:extLst>
          </p:cNvPr>
          <p:cNvSpPr>
            <a:spLocks noGrp="1"/>
          </p:cNvSpPr>
          <p:nvPr>
            <p:ph idx="10" hasCustomPrompt="1"/>
          </p:nvPr>
        </p:nvSpPr>
        <p:spPr>
          <a:xfrm>
            <a:off x="276673" y="1509936"/>
            <a:ext cx="6192687" cy="350293"/>
          </a:xfrm>
        </p:spPr>
        <p:txBody>
          <a:bodyPr>
            <a:normAutofit/>
          </a:bodyPr>
          <a:lstStyle>
            <a:lvl1pPr marL="0" indent="0">
              <a:buNone/>
              <a:defRPr sz="1400" i="1">
                <a:latin typeface="Palatino Linotype" panose="02040502050505030304" pitchFamily="18" charset="0"/>
              </a:defRPr>
            </a:lvl1pPr>
            <a:lvl2pPr marL="690563" indent="-233363">
              <a:defRPr sz="1800">
                <a:latin typeface="Palatino Linotype" panose="02040502050505030304" pitchFamily="18" charset="0"/>
              </a:defRPr>
            </a:lvl2pPr>
            <a:lvl3pPr marL="1031875" indent="-234950">
              <a:buFont typeface="Wingdings" panose="05000000000000000000" pitchFamily="2" charset="2"/>
              <a:buChar char="§"/>
              <a:defRPr sz="1600">
                <a:latin typeface="Palatino Linotype" panose="02040502050505030304" pitchFamily="18" charset="0"/>
              </a:defRPr>
            </a:lvl3pPr>
            <a:lvl4pPr marL="1371600" indent="-223838">
              <a:buFont typeface="Arial" panose="020B0604020202020204" pitchFamily="34" charset="0"/>
              <a:buChar char="»"/>
              <a:defRPr sz="1400">
                <a:latin typeface="Palatino Linotype" panose="02040502050505030304" pitchFamily="18" charset="0"/>
              </a:defRPr>
            </a:lvl4pPr>
            <a:lvl5pPr>
              <a:defRPr sz="1506">
                <a:latin typeface="Palatino Linotype" panose="02040502050505030304" pitchFamily="18" charset="0"/>
              </a:defRPr>
            </a:lvl5pPr>
          </a:lstStyle>
          <a:p>
            <a:pPr lvl="0"/>
            <a:r>
              <a:rPr lang="en-US" dirty="0"/>
              <a:t>Click to edit Master text styles</a:t>
            </a:r>
          </a:p>
        </p:txBody>
      </p:sp>
      <p:grpSp>
        <p:nvGrpSpPr>
          <p:cNvPr id="5" name="Group 4">
            <a:extLst>
              <a:ext uri="{FF2B5EF4-FFF2-40B4-BE49-F238E27FC236}">
                <a16:creationId xmlns:a16="http://schemas.microsoft.com/office/drawing/2014/main" id="{20F6F69D-23AE-0C0F-3831-DB0730D6A4F2}"/>
              </a:ext>
            </a:extLst>
          </p:cNvPr>
          <p:cNvGrpSpPr/>
          <p:nvPr userDrawn="1"/>
        </p:nvGrpSpPr>
        <p:grpSpPr>
          <a:xfrm>
            <a:off x="108039" y="50030"/>
            <a:ext cx="9817706" cy="307778"/>
            <a:chOff x="58915" y="49776"/>
            <a:chExt cx="8925187" cy="271568"/>
          </a:xfrm>
        </p:grpSpPr>
        <p:sp>
          <p:nvSpPr>
            <p:cNvPr id="7" name="TextBox 6">
              <a:extLst>
                <a:ext uri="{FF2B5EF4-FFF2-40B4-BE49-F238E27FC236}">
                  <a16:creationId xmlns:a16="http://schemas.microsoft.com/office/drawing/2014/main" id="{7EFDE4BA-FAA2-3E4B-7303-18EAEC18967B}"/>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Spring 2023</a:t>
              </a:r>
              <a:endParaRPr lang="en-US" sz="1400" b="1" i="1" dirty="0">
                <a:latin typeface="Palatino Linotype" panose="02040502050505030304" pitchFamily="18" charset="0"/>
              </a:endParaRPr>
            </a:p>
          </p:txBody>
        </p:sp>
        <p:cxnSp>
          <p:nvCxnSpPr>
            <p:cNvPr id="8" name="Straight Connector 7">
              <a:extLst>
                <a:ext uri="{FF2B5EF4-FFF2-40B4-BE49-F238E27FC236}">
                  <a16:creationId xmlns:a16="http://schemas.microsoft.com/office/drawing/2014/main" id="{4A780E9C-10CE-7D84-7D56-3DA679651802}"/>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A1358D8-7EF0-9D26-DDE9-340D904B8CA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11" name="Picture 10">
            <a:extLst>
              <a:ext uri="{FF2B5EF4-FFF2-40B4-BE49-F238E27FC236}">
                <a16:creationId xmlns:a16="http://schemas.microsoft.com/office/drawing/2014/main" id="{295F3850-6B2C-096C-B62D-0ECB9DF9D65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3883262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632184"/>
            <a:ext cx="9052560" cy="1050573"/>
          </a:xfrm>
        </p:spPr>
        <p:txBody>
          <a:bodyPr>
            <a:normAutofit/>
          </a:bodyPr>
          <a:lstStyle>
            <a:lvl1pPr>
              <a:defRPr sz="3599">
                <a:solidFill>
                  <a:srgbClr val="002060"/>
                </a:solidFill>
                <a:latin typeface="Palatino Linotype" panose="02040502050505030304" pitchFamily="18" charset="0"/>
              </a:defRPr>
            </a:lvl1pPr>
          </a:lstStyle>
          <a:p>
            <a:r>
              <a:rPr lang="en-US" dirty="0"/>
              <a:t>Click to edit Master title style</a:t>
            </a:r>
          </a:p>
        </p:txBody>
      </p:sp>
      <p:sp>
        <p:nvSpPr>
          <p:cNvPr id="3" name="Content Placeholder 2"/>
          <p:cNvSpPr>
            <a:spLocks noGrp="1"/>
          </p:cNvSpPr>
          <p:nvPr>
            <p:ph idx="1"/>
          </p:nvPr>
        </p:nvSpPr>
        <p:spPr>
          <a:xfrm>
            <a:off x="276673" y="2090803"/>
            <a:ext cx="9584265" cy="5367667"/>
          </a:xfrm>
        </p:spPr>
        <p:txBody>
          <a:bodyPr/>
          <a:lstStyle>
            <a:lvl1pPr>
              <a:defRPr sz="2400">
                <a:latin typeface="Palatino Linotype" panose="02040502050505030304" pitchFamily="18" charset="0"/>
              </a:defRPr>
            </a:lvl1pPr>
            <a:lvl2pPr marL="693680" indent="-236518">
              <a:defRPr sz="2000">
                <a:latin typeface="Palatino Linotype" panose="02040502050505030304" pitchFamily="18" charset="0"/>
              </a:defRPr>
            </a:lvl2pPr>
            <a:lvl3pPr>
              <a:defRPr sz="1800">
                <a:latin typeface="Palatino Linotype" panose="02040502050505030304" pitchFamily="18" charset="0"/>
              </a:defRPr>
            </a:lvl3pPr>
            <a:lvl4pPr>
              <a:defRPr sz="1600">
                <a:latin typeface="Palatino Linotype" panose="02040502050505030304" pitchFamily="18" charset="0"/>
              </a:defRPr>
            </a:lvl4pPr>
            <a:lvl5pPr>
              <a:defRPr sz="1400">
                <a:latin typeface="Palatino Linotype" panose="02040502050505030304" pitchFamily="18" charset="0"/>
              </a:defRPr>
            </a:lvl5pPr>
          </a:lstStyle>
          <a:p>
            <a:pPr lvl="0"/>
            <a:r>
              <a:rPr lang="en-US" dirty="0"/>
              <a:t>Click to edit Master text styles</a:t>
            </a:r>
          </a:p>
        </p:txBody>
      </p:sp>
      <p:sp>
        <p:nvSpPr>
          <p:cNvPr id="4" name="TextBox 3"/>
          <p:cNvSpPr txBox="1"/>
          <p:nvPr userDrawn="1"/>
        </p:nvSpPr>
        <p:spPr>
          <a:xfrm>
            <a:off x="8910432" y="7458470"/>
            <a:ext cx="1108923" cy="276999"/>
          </a:xfrm>
          <a:prstGeom prst="rect">
            <a:avLst/>
          </a:prstGeom>
          <a:noFill/>
        </p:spPr>
        <p:txBody>
          <a:bodyPr wrap="square" rtlCol="0">
            <a:spAutoFit/>
          </a:bodyPr>
          <a:lstStyle/>
          <a:p>
            <a:pPr algn="r"/>
            <a:fld id="{00102D1B-0293-4647-B4E5-AE469158D403}" type="slidenum">
              <a:rPr lang="en-US" sz="1200" smtClean="0">
                <a:solidFill>
                  <a:schemeClr val="bg1">
                    <a:lumMod val="50000"/>
                  </a:schemeClr>
                </a:solidFill>
              </a:rPr>
              <a:pPr algn="r"/>
              <a:t>‹#›</a:t>
            </a:fld>
            <a:endParaRPr lang="en-US" sz="1200" dirty="0">
              <a:solidFill>
                <a:schemeClr val="bg1">
                  <a:lumMod val="50000"/>
                </a:schemeClr>
              </a:solidFill>
            </a:endParaRPr>
          </a:p>
        </p:txBody>
      </p:sp>
      <p:grpSp>
        <p:nvGrpSpPr>
          <p:cNvPr id="5" name="Group 4">
            <a:extLst>
              <a:ext uri="{FF2B5EF4-FFF2-40B4-BE49-F238E27FC236}">
                <a16:creationId xmlns:a16="http://schemas.microsoft.com/office/drawing/2014/main" id="{1346F4B9-9AC1-00CB-CBD0-27A535D30909}"/>
              </a:ext>
            </a:extLst>
          </p:cNvPr>
          <p:cNvGrpSpPr/>
          <p:nvPr userDrawn="1"/>
        </p:nvGrpSpPr>
        <p:grpSpPr>
          <a:xfrm>
            <a:off x="108039" y="50030"/>
            <a:ext cx="9817706" cy="307778"/>
            <a:chOff x="58915" y="49776"/>
            <a:chExt cx="8925187" cy="271568"/>
          </a:xfrm>
        </p:grpSpPr>
        <p:sp>
          <p:nvSpPr>
            <p:cNvPr id="6" name="TextBox 5">
              <a:extLst>
                <a:ext uri="{FF2B5EF4-FFF2-40B4-BE49-F238E27FC236}">
                  <a16:creationId xmlns:a16="http://schemas.microsoft.com/office/drawing/2014/main" id="{821E9EED-0D9C-484A-FF0F-45CA517BA400}"/>
                </a:ext>
              </a:extLst>
            </p:cNvPr>
            <p:cNvSpPr txBox="1"/>
            <p:nvPr userDrawn="1"/>
          </p:nvSpPr>
          <p:spPr>
            <a:xfrm>
              <a:off x="58915" y="49776"/>
              <a:ext cx="8925187" cy="271568"/>
            </a:xfrm>
            <a:prstGeom prst="rect">
              <a:avLst/>
            </a:prstGeom>
            <a:noFill/>
          </p:spPr>
          <p:txBody>
            <a:bodyPr wrap="square" rtlCol="0">
              <a:spAutoFit/>
            </a:bodyPr>
            <a:lstStyle/>
            <a:p>
              <a:pPr algn="r"/>
              <a:r>
                <a:rPr lang="en-US" sz="1400" b="1" i="1" baseline="0" dirty="0">
                  <a:latin typeface="Palatino Linotype" panose="02040502050505030304" pitchFamily="18" charset="0"/>
                </a:rPr>
                <a:t>CS 404/504, Spring 2023</a:t>
              </a:r>
              <a:endParaRPr lang="en-US" sz="1400" b="1" i="1" dirty="0">
                <a:latin typeface="Palatino Linotype" panose="02040502050505030304" pitchFamily="18" charset="0"/>
              </a:endParaRPr>
            </a:p>
          </p:txBody>
        </p:sp>
        <p:cxnSp>
          <p:nvCxnSpPr>
            <p:cNvPr id="7" name="Straight Connector 6">
              <a:extLst>
                <a:ext uri="{FF2B5EF4-FFF2-40B4-BE49-F238E27FC236}">
                  <a16:creationId xmlns:a16="http://schemas.microsoft.com/office/drawing/2014/main" id="{3AB44455-9B6B-EA35-D7E0-DAA055244253}"/>
                </a:ext>
              </a:extLst>
            </p:cNvPr>
            <p:cNvCxnSpPr/>
            <p:nvPr userDrawn="1"/>
          </p:nvCxnSpPr>
          <p:spPr>
            <a:xfrm>
              <a:off x="277680" y="321344"/>
              <a:ext cx="8647507" cy="0"/>
            </a:xfrm>
            <a:prstGeom prst="line">
              <a:avLst/>
            </a:prstGeom>
            <a:ln w="19050">
              <a:gradFill flip="none" rotWithShape="1">
                <a:gsLst>
                  <a:gs pos="0">
                    <a:srgbClr val="F1B300"/>
                  </a:gs>
                  <a:gs pos="100000">
                    <a:srgbClr val="808080">
                      <a:alpha val="55686"/>
                    </a:srgbClr>
                  </a:gs>
                  <a:gs pos="100000">
                    <a:srgbClr val="191919"/>
                  </a:gs>
                </a:gsLst>
                <a:lin ang="0" scaled="1"/>
                <a:tileRect/>
              </a:gradFill>
            </a:ln>
          </p:spPr>
          <p:style>
            <a:lnRef idx="1">
              <a:schemeClr val="accent1"/>
            </a:lnRef>
            <a:fillRef idx="0">
              <a:schemeClr val="accent1"/>
            </a:fillRef>
            <a:effectRef idx="0">
              <a:schemeClr val="accent1"/>
            </a:effectRef>
            <a:fontRef idx="minor">
              <a:schemeClr val="tx1"/>
            </a:fontRef>
          </p:style>
        </p:cxnSp>
      </p:grpSp>
      <p:pic>
        <p:nvPicPr>
          <p:cNvPr id="8" name="Picture 7">
            <a:extLst>
              <a:ext uri="{FF2B5EF4-FFF2-40B4-BE49-F238E27FC236}">
                <a16:creationId xmlns:a16="http://schemas.microsoft.com/office/drawing/2014/main" id="{C8049D26-75EA-D3CF-6A7B-B8869E248F8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665" r="84819" b="-1"/>
          <a:stretch/>
        </p:blipFill>
        <p:spPr>
          <a:xfrm>
            <a:off x="60648" y="-21795"/>
            <a:ext cx="227386" cy="454772"/>
          </a:xfrm>
          <a:prstGeom prst="rect">
            <a:avLst/>
          </a:prstGeom>
        </p:spPr>
      </p:pic>
      <p:pic>
        <p:nvPicPr>
          <p:cNvPr id="9" name="Picture 8">
            <a:extLst>
              <a:ext uri="{FF2B5EF4-FFF2-40B4-BE49-F238E27FC236}">
                <a16:creationId xmlns:a16="http://schemas.microsoft.com/office/drawing/2014/main" id="{9FB2191D-72DB-B666-3A77-C2F8C14C0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7245" t="15437" b="21141"/>
          <a:stretch/>
        </p:blipFill>
        <p:spPr>
          <a:xfrm>
            <a:off x="348681" y="13149"/>
            <a:ext cx="1440159" cy="300107"/>
          </a:xfrm>
          <a:prstGeom prst="rect">
            <a:avLst/>
          </a:prstGeom>
        </p:spPr>
      </p:pic>
    </p:spTree>
    <p:extLst>
      <p:ext uri="{BB962C8B-B14F-4D97-AF65-F5344CB8AC3E}">
        <p14:creationId xmlns:p14="http://schemas.microsoft.com/office/powerpoint/2010/main" val="226387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esentation Title Black Angle">
  <p:cSld name="Presentation Title Black Angle">
    <p:spTree>
      <p:nvGrpSpPr>
        <p:cNvPr id="1" name="Shape 12"/>
        <p:cNvGrpSpPr/>
        <p:nvPr/>
      </p:nvGrpSpPr>
      <p:grpSpPr>
        <a:xfrm>
          <a:off x="0" y="0"/>
          <a:ext cx="0" cy="0"/>
          <a:chOff x="0" y="0"/>
          <a:chExt cx="0" cy="0"/>
        </a:xfrm>
      </p:grpSpPr>
      <p:sp>
        <p:nvSpPr>
          <p:cNvPr id="13" name="Google Shape;13;p2"/>
          <p:cNvSpPr/>
          <p:nvPr/>
        </p:nvSpPr>
        <p:spPr>
          <a:xfrm>
            <a:off x="0" y="0"/>
            <a:ext cx="4589630" cy="7772400"/>
          </a:xfrm>
          <a:custGeom>
            <a:avLst/>
            <a:gdLst/>
            <a:ahLst/>
            <a:cxnLst/>
            <a:rect l="l" t="t" r="r" b="b"/>
            <a:pathLst>
              <a:path w="11127100" h="13717588" extrusionOk="0">
                <a:moveTo>
                  <a:pt x="0" y="0"/>
                </a:moveTo>
                <a:lnTo>
                  <a:pt x="11127100" y="0"/>
                </a:lnTo>
                <a:lnTo>
                  <a:pt x="8708318" y="13717588"/>
                </a:lnTo>
                <a:lnTo>
                  <a:pt x="0" y="13717588"/>
                </a:lnTo>
                <a:close/>
              </a:path>
            </a:pathLst>
          </a:custGeom>
          <a:solidFill>
            <a:schemeClr val="dk1"/>
          </a:solidFill>
          <a:ln>
            <a:noFill/>
          </a:ln>
        </p:spPr>
        <p:txBody>
          <a:bodyPr spcFirstLastPara="1" wrap="square" lIns="37710" tIns="18850" rIns="37710" bIns="18850" anchor="ctr" anchorCtr="0">
            <a:noAutofit/>
          </a:bodyPr>
          <a:lstStyle/>
          <a:p>
            <a:pPr marL="0" marR="0" lvl="0" indent="0" algn="ctr" rtl="0">
              <a:spcBef>
                <a:spcPts val="0"/>
              </a:spcBef>
              <a:spcAft>
                <a:spcPts val="0"/>
              </a:spcAft>
              <a:buNone/>
            </a:pPr>
            <a:endParaRPr sz="1980" b="0" i="0" u="none" strike="noStrike" cap="none">
              <a:solidFill>
                <a:schemeClr val="lt1"/>
              </a:solidFill>
              <a:latin typeface="Libre Franklin"/>
              <a:ea typeface="Libre Franklin"/>
              <a:cs typeface="Libre Franklin"/>
              <a:sym typeface="Libre Franklin"/>
            </a:endParaRPr>
          </a:p>
        </p:txBody>
      </p:sp>
      <p:sp>
        <p:nvSpPr>
          <p:cNvPr id="14" name="Google Shape;14;p2"/>
          <p:cNvSpPr txBox="1">
            <a:spLocks noGrp="1"/>
          </p:cNvSpPr>
          <p:nvPr>
            <p:ph type="title"/>
          </p:nvPr>
        </p:nvSpPr>
        <p:spPr>
          <a:xfrm>
            <a:off x="4999499" y="1149896"/>
            <a:ext cx="4247295" cy="2966936"/>
          </a:xfrm>
          <a:prstGeom prst="rect">
            <a:avLst/>
          </a:prstGeom>
          <a:noFill/>
          <a:ln>
            <a:noFill/>
          </a:ln>
        </p:spPr>
        <p:txBody>
          <a:bodyPr spcFirstLastPara="1" wrap="square" lIns="0" tIns="0" rIns="0" bIns="0" anchor="b" anchorCtr="0">
            <a:noAutofit/>
          </a:bodyPr>
          <a:lstStyle>
            <a:lvl1pPr lvl="0" algn="ctr">
              <a:lnSpc>
                <a:spcPct val="109375"/>
              </a:lnSpc>
              <a:spcBef>
                <a:spcPts val="0"/>
              </a:spcBef>
              <a:spcAft>
                <a:spcPts val="0"/>
              </a:spcAft>
              <a:buClr>
                <a:schemeClr val="accent3"/>
              </a:buClr>
              <a:buSzPts val="9600"/>
              <a:buFont typeface="Franklin Gothic"/>
              <a:buNone/>
              <a:defRPr sz="4000" b="1" cap="none">
                <a:solidFill>
                  <a:srgbClr val="F1B300"/>
                </a:solidFill>
                <a:latin typeface="Franklin Gothic Demi" panose="020B07030201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 name="Google Shape;15;p2"/>
          <p:cNvSpPr txBox="1">
            <a:spLocks noGrp="1"/>
          </p:cNvSpPr>
          <p:nvPr>
            <p:ph type="body" idx="1"/>
          </p:nvPr>
        </p:nvSpPr>
        <p:spPr>
          <a:xfrm>
            <a:off x="4996675" y="4966320"/>
            <a:ext cx="4250119" cy="1019995"/>
          </a:xfrm>
          <a:prstGeom prst="rect">
            <a:avLst/>
          </a:prstGeom>
          <a:noFill/>
          <a:ln>
            <a:noFill/>
          </a:ln>
        </p:spPr>
        <p:txBody>
          <a:bodyPr spcFirstLastPara="1" wrap="square" lIns="91425" tIns="45700" rIns="91425" bIns="45700" anchor="t" anchorCtr="0">
            <a:noAutofit/>
          </a:bodyPr>
          <a:lstStyle>
            <a:lvl1pPr marL="188595" marR="0" lvl="0" indent="-94298" algn="ctr" rtl="0">
              <a:lnSpc>
                <a:spcPct val="108333"/>
              </a:lnSpc>
              <a:spcBef>
                <a:spcPts val="413"/>
              </a:spcBef>
              <a:spcAft>
                <a:spcPts val="0"/>
              </a:spcAft>
              <a:buClr>
                <a:schemeClr val="dk1"/>
              </a:buClr>
              <a:buSzPts val="6000"/>
              <a:buFont typeface="Arial"/>
              <a:buNone/>
              <a:defRPr sz="2400" b="1" i="1" u="none" strike="noStrike" cap="none">
                <a:solidFill>
                  <a:schemeClr val="dk1"/>
                </a:solidFill>
                <a:latin typeface="Palatino Linotype" panose="02040502050505030304" pitchFamily="18" charset="0"/>
                <a:ea typeface="Palatino Linotype" panose="02040502050505030304" pitchFamily="18" charset="0"/>
                <a:cs typeface="Palatino Linotype" panose="02040502050505030304" pitchFamily="18" charset="0"/>
                <a:sym typeface="Libre Franklin"/>
              </a:defRPr>
            </a:lvl1pPr>
            <a:lvl2pPr marL="377190" marR="0" lvl="1" indent="-94298" algn="l" rtl="0">
              <a:lnSpc>
                <a:spcPct val="90000"/>
              </a:lnSpc>
              <a:spcBef>
                <a:spcPts val="206"/>
              </a:spcBef>
              <a:spcAft>
                <a:spcPts val="0"/>
              </a:spcAft>
              <a:buClr>
                <a:schemeClr val="dk1"/>
              </a:buClr>
              <a:buSzPts val="2400"/>
              <a:buFont typeface="Arial"/>
              <a:buNone/>
              <a:defRPr sz="990" b="0" i="0" u="none" strike="noStrike" cap="none">
                <a:solidFill>
                  <a:schemeClr val="dk1"/>
                </a:solidFill>
                <a:latin typeface="Libre Franklin"/>
                <a:ea typeface="Libre Franklin"/>
                <a:cs typeface="Libre Franklin"/>
                <a:sym typeface="Libre Franklin"/>
              </a:defRPr>
            </a:lvl2pPr>
            <a:lvl3pPr marL="565785" marR="0" lvl="2" indent="-94298" algn="l" rtl="0">
              <a:lnSpc>
                <a:spcPct val="90000"/>
              </a:lnSpc>
              <a:spcBef>
                <a:spcPts val="206"/>
              </a:spcBef>
              <a:spcAft>
                <a:spcPts val="0"/>
              </a:spcAft>
              <a:buClr>
                <a:schemeClr val="dk1"/>
              </a:buClr>
              <a:buSzPts val="2000"/>
              <a:buFont typeface="Arial"/>
              <a:buNone/>
              <a:defRPr sz="825" b="0" i="0" u="none" strike="noStrike" cap="none">
                <a:solidFill>
                  <a:schemeClr val="dk1"/>
                </a:solidFill>
                <a:latin typeface="Libre Franklin"/>
                <a:ea typeface="Libre Franklin"/>
                <a:cs typeface="Libre Franklin"/>
                <a:sym typeface="Libre Franklin"/>
              </a:defRPr>
            </a:lvl3pPr>
            <a:lvl4pPr marL="754380" marR="0" lvl="3"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4pPr>
            <a:lvl5pPr marL="942975" marR="0" lvl="4" indent="-94298" algn="l" rtl="0">
              <a:lnSpc>
                <a:spcPct val="90000"/>
              </a:lnSpc>
              <a:spcBef>
                <a:spcPts val="206"/>
              </a:spcBef>
              <a:spcAft>
                <a:spcPts val="0"/>
              </a:spcAft>
              <a:buClr>
                <a:schemeClr val="dk1"/>
              </a:buClr>
              <a:buSzPts val="1800"/>
              <a:buFont typeface="Arial"/>
              <a:buNone/>
              <a:defRPr sz="743" b="0" i="0" u="none" strike="noStrike" cap="none">
                <a:solidFill>
                  <a:schemeClr val="dk1"/>
                </a:solidFill>
                <a:latin typeface="Libre Franklin"/>
                <a:ea typeface="Libre Franklin"/>
                <a:cs typeface="Libre Franklin"/>
                <a:sym typeface="Libre Franklin"/>
              </a:defRPr>
            </a:lvl5pPr>
            <a:lvl6pPr marL="1131570" marR="0" lvl="5"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6pPr>
            <a:lvl7pPr marL="1320165" marR="0" lvl="6"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7pPr>
            <a:lvl8pPr marL="1508760" marR="0" lvl="7"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8pPr>
            <a:lvl9pPr marL="1697355" marR="0" lvl="8" indent="-141446" algn="l" rtl="0">
              <a:lnSpc>
                <a:spcPct val="90000"/>
              </a:lnSpc>
              <a:spcBef>
                <a:spcPts val="206"/>
              </a:spcBef>
              <a:spcAft>
                <a:spcPts val="0"/>
              </a:spcAft>
              <a:buClr>
                <a:schemeClr val="dk1"/>
              </a:buClr>
              <a:buSzPts val="1800"/>
              <a:buFont typeface="Arial"/>
              <a:buChar char="•"/>
              <a:defRPr sz="743" b="0" i="0" u="none" strike="noStrike" cap="none">
                <a:solidFill>
                  <a:schemeClr val="dk1"/>
                </a:solidFill>
                <a:latin typeface="Libre Franklin"/>
                <a:ea typeface="Libre Franklin"/>
                <a:cs typeface="Libre Franklin"/>
                <a:sym typeface="Libre Franklin"/>
              </a:defRPr>
            </a:lvl9pPr>
          </a:lstStyle>
          <a:p>
            <a:endParaRP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652" y="2446040"/>
            <a:ext cx="2974372" cy="1895100"/>
          </a:xfrm>
          <a:prstGeom prst="rect">
            <a:avLst/>
          </a:prstGeom>
        </p:spPr>
      </p:pic>
    </p:spTree>
    <p:extLst>
      <p:ext uri="{BB962C8B-B14F-4D97-AF65-F5344CB8AC3E}">
        <p14:creationId xmlns:p14="http://schemas.microsoft.com/office/powerpoint/2010/main" val="169733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621" y="7203864"/>
            <a:ext cx="3185160" cy="41380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91440" tIns="45720" rIns="91440" bIns="45720" rtlCol="0" anchor="ctr"/>
          <a:lstStyle>
            <a:lvl1pPr algn="r">
              <a:defRPr sz="1200">
                <a:solidFill>
                  <a:schemeClr val="tx1">
                    <a:tint val="75000"/>
                  </a:schemeClr>
                </a:solidFill>
              </a:defRPr>
            </a:lvl1pPr>
          </a:lstStyle>
          <a:p>
            <a:fld id="{1FFCFEE5-8EAD-403C-AFC6-4E09610A5144}" type="slidenum">
              <a:rPr lang="en-US" smtClean="0"/>
              <a:t>‹#›</a:t>
            </a:fld>
            <a:endParaRPr lang="en-US"/>
          </a:p>
        </p:txBody>
      </p:sp>
    </p:spTree>
    <p:extLst>
      <p:ext uri="{BB962C8B-B14F-4D97-AF65-F5344CB8AC3E}">
        <p14:creationId xmlns:p14="http://schemas.microsoft.com/office/powerpoint/2010/main" val="3003686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684" r:id="rId4"/>
  </p:sldLayoutIdLst>
  <p:hf hdr="0" ftr="0" dt="0"/>
  <p:txStyles>
    <p:titleStyle>
      <a:lvl1pPr algn="ctr" defTabSz="914323" rtl="0" eaLnBrk="1" latinLnBrk="0" hangingPunct="1">
        <a:spcBef>
          <a:spcPct val="0"/>
        </a:spcBef>
        <a:buNone/>
        <a:defRPr sz="4399" kern="1200">
          <a:solidFill>
            <a:schemeClr val="tx1"/>
          </a:solidFill>
          <a:latin typeface="+mj-lt"/>
          <a:ea typeface="+mj-ea"/>
          <a:cs typeface="+mj-cs"/>
        </a:defRPr>
      </a:lvl1pPr>
    </p:titleStyle>
    <p:bodyStyle>
      <a:lvl1pPr marL="342871" indent="-342871" algn="l" defTabSz="9143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87" indent="-285726" algn="l" defTabSz="9143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04" indent="-228581" algn="l" defTabSz="9143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66"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27"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23" rtl="0" eaLnBrk="1" latinLnBrk="0" hangingPunct="1">
        <a:defRPr sz="1800" kern="1200">
          <a:solidFill>
            <a:schemeClr val="tx1"/>
          </a:solidFill>
          <a:latin typeface="+mn-lt"/>
          <a:ea typeface="+mn-ea"/>
          <a:cs typeface="+mn-cs"/>
        </a:defRPr>
      </a:lvl1pPr>
      <a:lvl2pPr marL="457162" algn="l" defTabSz="914323" rtl="0" eaLnBrk="1" latinLnBrk="0" hangingPunct="1">
        <a:defRPr sz="1800" kern="1200">
          <a:solidFill>
            <a:schemeClr val="tx1"/>
          </a:solidFill>
          <a:latin typeface="+mn-lt"/>
          <a:ea typeface="+mn-ea"/>
          <a:cs typeface="+mn-cs"/>
        </a:defRPr>
      </a:lvl2pPr>
      <a:lvl3pPr marL="914323" algn="l" defTabSz="914323" rtl="0" eaLnBrk="1" latinLnBrk="0" hangingPunct="1">
        <a:defRPr sz="1800" kern="1200">
          <a:solidFill>
            <a:schemeClr val="tx1"/>
          </a:solidFill>
          <a:latin typeface="+mn-lt"/>
          <a:ea typeface="+mn-ea"/>
          <a:cs typeface="+mn-cs"/>
        </a:defRPr>
      </a:lvl3pPr>
      <a:lvl4pPr marL="1371485" algn="l" defTabSz="914323" rtl="0" eaLnBrk="1" latinLnBrk="0" hangingPunct="1">
        <a:defRPr sz="1800" kern="1200">
          <a:solidFill>
            <a:schemeClr val="tx1"/>
          </a:solidFill>
          <a:latin typeface="+mn-lt"/>
          <a:ea typeface="+mn-ea"/>
          <a:cs typeface="+mn-cs"/>
        </a:defRPr>
      </a:lvl4pPr>
      <a:lvl5pPr marL="1828647" algn="l" defTabSz="914323" rtl="0" eaLnBrk="1" latinLnBrk="0" hangingPunct="1">
        <a:defRPr sz="1800" kern="1200">
          <a:solidFill>
            <a:schemeClr val="tx1"/>
          </a:solidFill>
          <a:latin typeface="+mn-lt"/>
          <a:ea typeface="+mn-ea"/>
          <a:cs typeface="+mn-cs"/>
        </a:defRPr>
      </a:lvl5pPr>
      <a:lvl6pPr marL="2285808" algn="l" defTabSz="914323" rtl="0" eaLnBrk="1" latinLnBrk="0" hangingPunct="1">
        <a:defRPr sz="1800" kern="1200">
          <a:solidFill>
            <a:schemeClr val="tx1"/>
          </a:solidFill>
          <a:latin typeface="+mn-lt"/>
          <a:ea typeface="+mn-ea"/>
          <a:cs typeface="+mn-cs"/>
        </a:defRPr>
      </a:lvl6pPr>
      <a:lvl7pPr marL="2742970" algn="l" defTabSz="914323" rtl="0" eaLnBrk="1" latinLnBrk="0" hangingPunct="1">
        <a:defRPr sz="1800" kern="1200">
          <a:solidFill>
            <a:schemeClr val="tx1"/>
          </a:solidFill>
          <a:latin typeface="+mn-lt"/>
          <a:ea typeface="+mn-ea"/>
          <a:cs typeface="+mn-cs"/>
        </a:defRPr>
      </a:lvl7pPr>
      <a:lvl8pPr marL="3200132" algn="l" defTabSz="914323" rtl="0" eaLnBrk="1" latinLnBrk="0" hangingPunct="1">
        <a:defRPr sz="1800" kern="1200">
          <a:solidFill>
            <a:schemeClr val="tx1"/>
          </a:solidFill>
          <a:latin typeface="+mn-lt"/>
          <a:ea typeface="+mn-ea"/>
          <a:cs typeface="+mn-cs"/>
        </a:defRPr>
      </a:lvl8pPr>
      <a:lvl9pPr marL="3657294" algn="l" defTabSz="9143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l.acm.org/doi/10.1145/2810103.281367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rxiv.org/abs/1805.04049" TargetMode="External"/><Relationship Id="rId2" Type="http://schemas.openxmlformats.org/officeDocument/2006/relationships/hyperlink" Target="https://arxiv.org/abs/1807.05852" TargetMode="External"/><Relationship Id="rId1" Type="http://schemas.openxmlformats.org/officeDocument/2006/relationships/slideLayout" Target="../slideLayouts/slideLayout2.xml"/><Relationship Id="rId4" Type="http://schemas.openxmlformats.org/officeDocument/2006/relationships/hyperlink" Target="https://arxiv.org/abs/1702.07464"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arxiv.org/abs/2012.0780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arxiv.org/abs/2202.0653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arxiv.org/abs/2302.0446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arxiv.org/abs/2007.07646" TargetMode="External"/><Relationship Id="rId2" Type="http://schemas.openxmlformats.org/officeDocument/2006/relationships/hyperlink" Target="https://arxiv.org/abs/2011.11819" TargetMode="External"/><Relationship Id="rId1" Type="http://schemas.openxmlformats.org/officeDocument/2006/relationships/slideLayout" Target="../slideLayouts/slideLayout2.xml"/><Relationship Id="rId4" Type="http://schemas.openxmlformats.org/officeDocument/2006/relationships/hyperlink" Target="https://arxiv.org/abs/2005.0867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rxiv.org/abs/1610.05820"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DD0A-0E8E-B7DE-C4FA-5A20FE0B4B55}"/>
              </a:ext>
            </a:extLst>
          </p:cNvPr>
          <p:cNvSpPr>
            <a:spLocks noGrp="1"/>
          </p:cNvSpPr>
          <p:nvPr>
            <p:ph type="title"/>
          </p:nvPr>
        </p:nvSpPr>
        <p:spPr>
          <a:xfrm>
            <a:off x="4996675" y="1538636"/>
            <a:ext cx="4247295" cy="2534888"/>
          </a:xfrm>
        </p:spPr>
        <p:txBody>
          <a:bodyPr/>
          <a:lstStyle/>
          <a:p>
            <a:pPr algn="ctr"/>
            <a:r>
              <a:rPr lang="en-US" altLang="en-US" dirty="0"/>
              <a:t>CS 404/504</a:t>
            </a:r>
            <a:br>
              <a:rPr lang="en-US" altLang="en-US" dirty="0"/>
            </a:br>
            <a:r>
              <a:rPr lang="en-US" dirty="0"/>
              <a:t>Special Topics: Adversarial Machine Learning</a:t>
            </a:r>
          </a:p>
        </p:txBody>
      </p:sp>
      <p:sp>
        <p:nvSpPr>
          <p:cNvPr id="3" name="Subtitle 2"/>
          <p:cNvSpPr>
            <a:spLocks noGrp="1"/>
          </p:cNvSpPr>
          <p:nvPr>
            <p:ph type="body" idx="1"/>
          </p:nvPr>
        </p:nvSpPr>
        <p:spPr/>
        <p:txBody>
          <a:bodyPr/>
          <a:lstStyle/>
          <a:p>
            <a:pPr algn="ctr"/>
            <a:r>
              <a:rPr lang="en-US" altLang="en-US" dirty="0"/>
              <a:t>Dr. Alex Vakanski</a:t>
            </a:r>
          </a:p>
          <a:p>
            <a:endParaRPr lang="en-US" dirty="0"/>
          </a:p>
        </p:txBody>
      </p:sp>
    </p:spTree>
    <p:extLst>
      <p:ext uri="{BB962C8B-B14F-4D97-AF65-F5344CB8AC3E}">
        <p14:creationId xmlns:p14="http://schemas.microsoft.com/office/powerpoint/2010/main" val="155257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a:xfrm>
            <a:off x="276673" y="2090803"/>
            <a:ext cx="5040559" cy="5367667"/>
          </a:xfrm>
        </p:spPr>
        <p:txBody>
          <a:bodyPr/>
          <a:lstStyle/>
          <a:p>
            <a:r>
              <a:rPr lang="en-US" dirty="0"/>
              <a:t>If the adversary cannot get access to input samples for creating shadow training sets or to any other statistics about the target data distribution, the authors developed an algorithm for creating synthetic samples by querying the target model</a:t>
            </a:r>
          </a:p>
          <a:p>
            <a:pPr lvl="1"/>
            <a:r>
              <a:rPr lang="en-US" dirty="0"/>
              <a:t>First, for each class, start with a random sample, query the target model and change each input feature until the modified samples are classified with high confidence</a:t>
            </a:r>
          </a:p>
          <a:p>
            <a:pPr lvl="1"/>
            <a:r>
              <a:rPr lang="en-US" dirty="0"/>
              <a:t>Next, randomly change a set of input features, and repeat the procedure to create new samples </a:t>
            </a:r>
          </a:p>
        </p:txBody>
      </p:sp>
      <p:sp>
        <p:nvSpPr>
          <p:cNvPr id="4" name="Content Placeholder 3"/>
          <p:cNvSpPr>
            <a:spLocks noGrp="1"/>
          </p:cNvSpPr>
          <p:nvPr>
            <p:ph idx="10"/>
          </p:nvPr>
        </p:nvSpPr>
        <p:spPr/>
        <p:txBody>
          <a:bodyPr/>
          <a:lstStyle/>
          <a:p>
            <a:r>
              <a:rPr lang="en-US" dirty="0"/>
              <a:t>Membership Inference Attack</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605264" y="2132715"/>
            <a:ext cx="4104456" cy="5497901"/>
          </a:xfrm>
          <a:prstGeom prst="rect">
            <a:avLst/>
          </a:prstGeom>
        </p:spPr>
      </p:pic>
    </p:spTree>
    <p:extLst>
      <p:ext uri="{BB962C8B-B14F-4D97-AF65-F5344CB8AC3E}">
        <p14:creationId xmlns:p14="http://schemas.microsoft.com/office/powerpoint/2010/main" val="2855516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Inference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Feature inference attack</a:t>
                </a:r>
              </a:p>
              <a:p>
                <a:pPr lvl="1"/>
                <a:r>
                  <a:rPr lang="en-US" dirty="0"/>
                  <a:t>Adversarial goal: recreate certain features of a data instance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𝑥</m:t>
                        </m:r>
                      </m:e>
                      <m:sup>
                        <m:r>
                          <a:rPr lang="en-US" i="1" dirty="0">
                            <a:latin typeface="Cambria Math" panose="02040503050406030204" pitchFamily="18" charset="0"/>
                          </a:rPr>
                          <m:t>∗</m:t>
                        </m:r>
                      </m:sup>
                    </m:sSup>
                  </m:oMath>
                </a14:m>
                <a:r>
                  <a:rPr lang="en-US" dirty="0"/>
                  <a:t> or statistical properties (such as average value for a class) from the training dataset </a:t>
                </a:r>
                <a14:m>
                  <m:oMath xmlns:m="http://schemas.openxmlformats.org/officeDocument/2006/math">
                    <m:r>
                      <a:rPr lang="en-US" i="1">
                        <a:latin typeface="Cambria Math" panose="02040503050406030204" pitchFamily="18" charset="0"/>
                        <a:ea typeface="Cambria Math" panose="02040503050406030204" pitchFamily="18" charset="0"/>
                      </a:rPr>
                      <m:t>𝒟</m:t>
                    </m:r>
                  </m:oMath>
                </a14:m>
                <a:r>
                  <a:rPr lang="en-US" dirty="0"/>
                  <a:t> for a model</a:t>
                </a:r>
              </a:p>
              <a:p>
                <a:r>
                  <a:rPr lang="en-US" dirty="0"/>
                  <a:t>A.k.a. </a:t>
                </a:r>
                <a:r>
                  <a:rPr lang="en-US" dirty="0">
                    <a:solidFill>
                      <a:srgbClr val="FF0000"/>
                    </a:solidFill>
                  </a:rPr>
                  <a:t>attribute inference attack</a:t>
                </a:r>
                <a:r>
                  <a:rPr lang="en-US" dirty="0"/>
                  <a:t>, </a:t>
                </a:r>
                <a:r>
                  <a:rPr lang="en-US" dirty="0">
                    <a:solidFill>
                      <a:srgbClr val="FF0000"/>
                    </a:solidFill>
                  </a:rPr>
                  <a:t>reconstruction attack</a:t>
                </a:r>
                <a:r>
                  <a:rPr lang="en-US" dirty="0"/>
                  <a:t>, or </a:t>
                </a:r>
                <a:r>
                  <a:rPr lang="en-US" dirty="0">
                    <a:solidFill>
                      <a:srgbClr val="FF0000"/>
                    </a:solidFill>
                  </a:rPr>
                  <a:t>data extraction attack</a:t>
                </a:r>
              </a:p>
              <a:p>
                <a:r>
                  <a:rPr lang="en-US" dirty="0"/>
                  <a:t>Various attacks were developed to either recover partial information about the training data (such as sensitive features of the dataset, or typical representatives of specific classes in the dataset) or full data samples</a:t>
                </a:r>
              </a:p>
              <a:p>
                <a:pPr lvl="1"/>
                <a:r>
                  <a:rPr lang="en-US" dirty="0"/>
                  <a:t>An example of a training data extraction attack is described later in this lecture</a:t>
                </a:r>
              </a:p>
              <a:p>
                <a:r>
                  <a:rPr lang="en-US" dirty="0"/>
                  <a:t>Similarly, recreating dataset properties that were not encoded in the dataset is also referred to as </a:t>
                </a:r>
                <a:r>
                  <a:rPr lang="en-US" b="1" i="1" dirty="0">
                    <a:solidFill>
                      <a:srgbClr val="0070C0"/>
                    </a:solidFill>
                  </a:rPr>
                  <a:t>property inference attack</a:t>
                </a:r>
              </a:p>
              <a:p>
                <a:pPr lvl="1"/>
                <a:r>
                  <a:rPr lang="en-US" dirty="0"/>
                  <a:t>E.g., extract information about the ratio of men and women in a patient dataset, despite that gender information was not provided in the training records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r="-254"/>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Categories of Privacy Attacks</a:t>
            </a:r>
          </a:p>
          <a:p>
            <a:endParaRPr lang="en-US" dirty="0"/>
          </a:p>
        </p:txBody>
      </p:sp>
      <p:pic>
        <p:nvPicPr>
          <p:cNvPr id="5" name="Picture 4"/>
          <p:cNvPicPr>
            <a:picLocks noChangeAspect="1"/>
          </p:cNvPicPr>
          <p:nvPr/>
        </p:nvPicPr>
        <p:blipFill>
          <a:blip r:embed="rId3"/>
          <a:stretch>
            <a:fillRect/>
          </a:stretch>
        </p:blipFill>
        <p:spPr>
          <a:xfrm>
            <a:off x="1788840" y="5999308"/>
            <a:ext cx="6630394" cy="1537087"/>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form: Liu et al. (2020) When Machine Learning Meets Privacy: A Survey and Outlook </a:t>
            </a:r>
          </a:p>
        </p:txBody>
      </p:sp>
    </p:spTree>
    <p:extLst>
      <p:ext uri="{BB962C8B-B14F-4D97-AF65-F5344CB8AC3E}">
        <p14:creationId xmlns:p14="http://schemas.microsoft.com/office/powerpoint/2010/main" val="209279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Inversion Attack </a:t>
            </a:r>
          </a:p>
        </p:txBody>
      </p:sp>
      <p:sp>
        <p:nvSpPr>
          <p:cNvPr id="3" name="Content Placeholder 2"/>
          <p:cNvSpPr>
            <a:spLocks noGrp="1"/>
          </p:cNvSpPr>
          <p:nvPr>
            <p:ph idx="1"/>
          </p:nvPr>
        </p:nvSpPr>
        <p:spPr/>
        <p:txBody>
          <a:bodyPr/>
          <a:lstStyle/>
          <a:p>
            <a:r>
              <a:rPr lang="en-US" dirty="0">
                <a:hlinkClick r:id="rId3"/>
              </a:rPr>
              <a:t>Fredrickson (2015) Model Inversion Attacks that Exploit Confidence Information and Basic Countermeasures</a:t>
            </a:r>
            <a:endParaRPr lang="en-US" dirty="0"/>
          </a:p>
          <a:p>
            <a:r>
              <a:rPr lang="en-US" b="1" i="1" dirty="0">
                <a:solidFill>
                  <a:srgbClr val="0070C0"/>
                </a:solidFill>
              </a:rPr>
              <a:t>Model inversion attack </a:t>
            </a:r>
            <a:r>
              <a:rPr lang="en-US" dirty="0"/>
              <a:t>creates prototype examples for the classes in the dataset</a:t>
            </a:r>
          </a:p>
          <a:p>
            <a:pPr lvl="1"/>
            <a:r>
              <a:rPr lang="en-US" dirty="0"/>
              <a:t>The authors demonstrated an attack against a DNN model for face recognition</a:t>
            </a:r>
          </a:p>
          <a:p>
            <a:pPr lvl="1"/>
            <a:r>
              <a:rPr lang="en-US" dirty="0"/>
              <a:t>Given a person’s name and white-box access to the model, the attack reverse-engineered the model and produced an averaged image of that person </a:t>
            </a:r>
          </a:p>
          <a:p>
            <a:pPr lvl="2"/>
            <a:r>
              <a:rPr lang="en-US" dirty="0"/>
              <a:t>The obtained averaged image (left image below) makes the person recognizable</a:t>
            </a:r>
          </a:p>
          <a:p>
            <a:pPr lvl="1"/>
            <a:r>
              <a:rPr lang="en-US" dirty="0"/>
              <a:t>This attack is limited to classification models where the classes pertain to one type of object (such as faces of the same person)</a:t>
            </a:r>
          </a:p>
        </p:txBody>
      </p:sp>
      <p:sp>
        <p:nvSpPr>
          <p:cNvPr id="4" name="Content Placeholder 3"/>
          <p:cNvSpPr>
            <a:spLocks noGrp="1"/>
          </p:cNvSpPr>
          <p:nvPr>
            <p:ph idx="10"/>
          </p:nvPr>
        </p:nvSpPr>
        <p:spPr/>
        <p:txBody>
          <a:bodyPr/>
          <a:lstStyle/>
          <a:p>
            <a:r>
              <a:rPr lang="en-US" dirty="0"/>
              <a:t>Feature Inference Attack</a:t>
            </a:r>
          </a:p>
        </p:txBody>
      </p:sp>
      <p:pic>
        <p:nvPicPr>
          <p:cNvPr id="5" name="Picture 4"/>
          <p:cNvPicPr>
            <a:picLocks noChangeAspect="1"/>
          </p:cNvPicPr>
          <p:nvPr/>
        </p:nvPicPr>
        <p:blipFill>
          <a:blip r:embed="rId4"/>
          <a:stretch>
            <a:fillRect/>
          </a:stretch>
        </p:blipFill>
        <p:spPr>
          <a:xfrm>
            <a:off x="2508920" y="4966320"/>
            <a:ext cx="4836139" cy="2664296"/>
          </a:xfrm>
          <a:prstGeom prst="rect">
            <a:avLst/>
          </a:prstGeom>
        </p:spPr>
      </p:pic>
      <p:sp>
        <p:nvSpPr>
          <p:cNvPr id="6" name="TextBox 5"/>
          <p:cNvSpPr txBox="1"/>
          <p:nvPr/>
        </p:nvSpPr>
        <p:spPr>
          <a:xfrm>
            <a:off x="636712" y="5789290"/>
            <a:ext cx="2016224" cy="923330"/>
          </a:xfrm>
          <a:prstGeom prst="rect">
            <a:avLst/>
          </a:prstGeom>
          <a:noFill/>
        </p:spPr>
        <p:txBody>
          <a:bodyPr wrap="square" rtlCol="0">
            <a:spAutoFit/>
          </a:bodyPr>
          <a:lstStyle/>
          <a:p>
            <a:r>
              <a:rPr lang="en-US" sz="1800" dirty="0"/>
              <a:t>Recovered image using the model inversion attack</a:t>
            </a:r>
          </a:p>
        </p:txBody>
      </p:sp>
      <p:sp>
        <p:nvSpPr>
          <p:cNvPr id="7" name="TextBox 6"/>
          <p:cNvSpPr txBox="1"/>
          <p:nvPr/>
        </p:nvSpPr>
        <p:spPr>
          <a:xfrm>
            <a:off x="7231246" y="5789290"/>
            <a:ext cx="2304256" cy="923330"/>
          </a:xfrm>
          <a:prstGeom prst="rect">
            <a:avLst/>
          </a:prstGeom>
          <a:noFill/>
        </p:spPr>
        <p:txBody>
          <a:bodyPr wrap="square" rtlCol="0">
            <a:spAutoFit/>
          </a:bodyPr>
          <a:lstStyle/>
          <a:p>
            <a:r>
              <a:rPr lang="en-US" sz="1800" dirty="0"/>
              <a:t>Image of the person used for training the model</a:t>
            </a:r>
          </a:p>
        </p:txBody>
      </p:sp>
    </p:spTree>
    <p:extLst>
      <p:ext uri="{BB962C8B-B14F-4D97-AF65-F5344CB8AC3E}">
        <p14:creationId xmlns:p14="http://schemas.microsoft.com/office/powerpoint/2010/main" val="98779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 Inversion Attack</a:t>
            </a:r>
          </a:p>
        </p:txBody>
      </p:sp>
      <p:sp>
        <p:nvSpPr>
          <p:cNvPr id="3" name="Content Placeholder 2"/>
          <p:cNvSpPr>
            <a:spLocks noGrp="1"/>
          </p:cNvSpPr>
          <p:nvPr>
            <p:ph idx="1"/>
          </p:nvPr>
        </p:nvSpPr>
        <p:spPr>
          <a:xfrm>
            <a:off x="276673" y="2090803"/>
            <a:ext cx="9649071" cy="5367667"/>
          </a:xfrm>
        </p:spPr>
        <p:txBody>
          <a:bodyPr/>
          <a:lstStyle/>
          <a:p>
            <a:r>
              <a:rPr lang="en-US" dirty="0"/>
              <a:t>The model inversion attack applies gradient descent to start from a given label, and follow the gradient in a trained network to recreate an image for that label</a:t>
            </a:r>
          </a:p>
          <a:p>
            <a:pPr lvl="1"/>
            <a:r>
              <a:rPr lang="en-US" dirty="0"/>
              <a:t>In the algorithm, </a:t>
            </a:r>
            <a:r>
              <a:rPr lang="en-US" i="1" dirty="0"/>
              <a:t>c </a:t>
            </a:r>
            <a:r>
              <a:rPr lang="en-US" dirty="0"/>
              <a:t>denotes the cost function, whereas the PROCESS function applies image denoising and sharpening operations to improve the reconstructed image</a:t>
            </a:r>
          </a:p>
          <a:p>
            <a:r>
              <a:rPr lang="en-US" dirty="0"/>
              <a:t>Model inversion attack can be used for potential breaches where the adversary, given some access to the model, can infer features that characterize each class</a:t>
            </a:r>
          </a:p>
          <a:p>
            <a:endParaRPr lang="en-US" dirty="0"/>
          </a:p>
          <a:p>
            <a:endParaRPr lang="en-US" dirty="0"/>
          </a:p>
        </p:txBody>
      </p:sp>
      <p:sp>
        <p:nvSpPr>
          <p:cNvPr id="4" name="Content Placeholder 3"/>
          <p:cNvSpPr>
            <a:spLocks noGrp="1"/>
          </p:cNvSpPr>
          <p:nvPr>
            <p:ph idx="10"/>
          </p:nvPr>
        </p:nvSpPr>
        <p:spPr/>
        <p:txBody>
          <a:bodyPr/>
          <a:lstStyle/>
          <a:p>
            <a:r>
              <a:rPr lang="en-US" dirty="0"/>
              <a:t>Feature Inference Attack</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932856" y="4118703"/>
            <a:ext cx="6192688" cy="3339767"/>
          </a:xfrm>
          <a:prstGeom prst="rect">
            <a:avLst/>
          </a:prstGeom>
        </p:spPr>
      </p:pic>
    </p:spTree>
    <p:extLst>
      <p:ext uri="{BB962C8B-B14F-4D97-AF65-F5344CB8AC3E}">
        <p14:creationId xmlns:p14="http://schemas.microsoft.com/office/powerpoint/2010/main" val="3335311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 Extraction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Model extraction attack</a:t>
                </a:r>
              </a:p>
              <a:p>
                <a:pPr lvl="1"/>
                <a:r>
                  <a:rPr lang="en-US" dirty="0"/>
                  <a:t>Adversarial goal: reconstruct an approximated model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of the target model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a14:m>
                <a:r>
                  <a:rPr lang="en-US" dirty="0"/>
                  <a:t> </a:t>
                </a:r>
              </a:p>
              <a:p>
                <a:r>
                  <a:rPr lang="en-US" dirty="0"/>
                  <a:t>A.k.a. model inference attack</a:t>
                </a:r>
              </a:p>
              <a:p>
                <a:r>
                  <a:rPr lang="en-US" dirty="0"/>
                  <a:t>The approximated function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𝑓</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will act as a </a:t>
                </a:r>
                <a:r>
                  <a:rPr lang="en-US" dirty="0">
                    <a:solidFill>
                      <a:srgbClr val="FF0000"/>
                    </a:solidFill>
                  </a:rPr>
                  <a:t>substitute model </a:t>
                </a:r>
                <a:r>
                  <a:rPr lang="en-US" dirty="0"/>
                  <a:t>and produce similar predicted outputs as the target model</a:t>
                </a:r>
              </a:p>
              <a:p>
                <a:pPr lvl="1"/>
                <a:r>
                  <a:rPr lang="en-US" dirty="0"/>
                  <a:t>The adversary has black-box query access to the model</a:t>
                </a:r>
              </a:p>
              <a:p>
                <a:pPr lvl="1"/>
                <a:r>
                  <a:rPr lang="en-US" dirty="0"/>
                  <a:t>The goal is to “steal” the model and use the substitute model for lunching other attacks, such as synthesis of adversarial examples, or membership inference attacks</a:t>
                </a:r>
              </a:p>
              <a:p>
                <a:r>
                  <a:rPr lang="en-US" dirty="0"/>
                  <a:t>Besides creating a substitute model, several works focused on recovering the hyperparameters of the model, such as the number of layers, optimization algorithm, activation types used, etc.</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Categories of Privacy Attacks</a:t>
            </a:r>
          </a:p>
          <a:p>
            <a:endParaRPr lang="en-US" dirty="0"/>
          </a:p>
        </p:txBody>
      </p:sp>
      <p:pic>
        <p:nvPicPr>
          <p:cNvPr id="5" name="Picture 4"/>
          <p:cNvPicPr>
            <a:picLocks noChangeAspect="1"/>
          </p:cNvPicPr>
          <p:nvPr/>
        </p:nvPicPr>
        <p:blipFill>
          <a:blip r:embed="rId3"/>
          <a:stretch>
            <a:fillRect/>
          </a:stretch>
        </p:blipFill>
        <p:spPr>
          <a:xfrm>
            <a:off x="1788840" y="5878765"/>
            <a:ext cx="6930731" cy="1574266"/>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form: Liu et al. (2020) When Machine Learning Meets Privacy: A Survey and Outlook </a:t>
            </a:r>
          </a:p>
        </p:txBody>
      </p:sp>
    </p:spTree>
    <p:extLst>
      <p:ext uri="{BB962C8B-B14F-4D97-AF65-F5344CB8AC3E}">
        <p14:creationId xmlns:p14="http://schemas.microsoft.com/office/powerpoint/2010/main" val="4211425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Privacy Leaks</a:t>
            </a:r>
          </a:p>
        </p:txBody>
      </p:sp>
      <p:sp>
        <p:nvSpPr>
          <p:cNvPr id="3" name="Content Placeholder 2"/>
          <p:cNvSpPr>
            <a:spLocks noGrp="1"/>
          </p:cNvSpPr>
          <p:nvPr>
            <p:ph idx="1"/>
          </p:nvPr>
        </p:nvSpPr>
        <p:spPr/>
        <p:txBody>
          <a:bodyPr/>
          <a:lstStyle/>
          <a:p>
            <a:r>
              <a:rPr lang="en-US" dirty="0">
                <a:solidFill>
                  <a:srgbClr val="FF0000"/>
                </a:solidFill>
              </a:rPr>
              <a:t>Overfitting </a:t>
            </a:r>
            <a:r>
              <a:rPr lang="en-US" dirty="0"/>
              <a:t>is among the main causes of privacy leakage </a:t>
            </a:r>
          </a:p>
          <a:p>
            <a:pPr lvl="1"/>
            <a:r>
              <a:rPr lang="en-US" dirty="0"/>
              <a:t>It leads to </a:t>
            </a:r>
            <a:r>
              <a:rPr lang="en-US" dirty="0">
                <a:solidFill>
                  <a:srgbClr val="0070C0"/>
                </a:solidFill>
              </a:rPr>
              <a:t>poor generalization </a:t>
            </a:r>
            <a:r>
              <a:rPr lang="en-US" dirty="0"/>
              <a:t>and memorization of the training data</a:t>
            </a:r>
          </a:p>
          <a:p>
            <a:pPr lvl="1"/>
            <a:r>
              <a:rPr lang="en-US" dirty="0"/>
              <a:t>Although adversarial training is often applied for increasing to model robustness, it reduces the accuracy on clean data, due to the trade-off between the model accuracy and robustness</a:t>
            </a:r>
          </a:p>
          <a:p>
            <a:pPr lvl="2"/>
            <a:r>
              <a:rPr lang="en-US" dirty="0"/>
              <a:t>The reduced accuracy can lead to increased sensitivity to data leakage</a:t>
            </a:r>
          </a:p>
          <a:p>
            <a:r>
              <a:rPr lang="en-US" dirty="0">
                <a:solidFill>
                  <a:srgbClr val="FF0000"/>
                </a:solidFill>
              </a:rPr>
              <a:t>Datasets</a:t>
            </a:r>
            <a:r>
              <a:rPr lang="en-US" dirty="0"/>
              <a:t> that are more diverse and with larger number of class labels are more susceptible to attacks</a:t>
            </a:r>
          </a:p>
          <a:p>
            <a:pPr lvl="1"/>
            <a:r>
              <a:rPr lang="en-US" dirty="0"/>
              <a:t>I.e., binary classifiers are safer than multiclass models</a:t>
            </a:r>
          </a:p>
          <a:p>
            <a:pPr lvl="1"/>
            <a:r>
              <a:rPr lang="en-US" dirty="0"/>
              <a:t>Input samples that are </a:t>
            </a:r>
            <a:r>
              <a:rPr lang="en-US" dirty="0">
                <a:solidFill>
                  <a:srgbClr val="0070C0"/>
                </a:solidFill>
              </a:rPr>
              <a:t>out-of-distribution</a:t>
            </a:r>
            <a:r>
              <a:rPr lang="en-US" dirty="0"/>
              <a:t> (i.e., are considered outliers with respect to the distribution of the training data) are more susceptible to privacy leakage</a:t>
            </a:r>
          </a:p>
          <a:p>
            <a:r>
              <a:rPr lang="en-US" dirty="0">
                <a:solidFill>
                  <a:srgbClr val="FF0000"/>
                </a:solidFill>
              </a:rPr>
              <a:t>Model complexity </a:t>
            </a:r>
            <a:r>
              <a:rPr lang="en-US" dirty="0"/>
              <a:t>can also impact the vulnerability</a:t>
            </a:r>
          </a:p>
          <a:p>
            <a:pPr lvl="1"/>
            <a:r>
              <a:rPr lang="en-US" dirty="0"/>
              <a:t>Complex models with large number of parameters memorize more sensitive information about the training data</a:t>
            </a:r>
          </a:p>
        </p:txBody>
      </p:sp>
      <p:sp>
        <p:nvSpPr>
          <p:cNvPr id="4" name="Content Placeholder 3"/>
          <p:cNvSpPr>
            <a:spLocks noGrp="1"/>
          </p:cNvSpPr>
          <p:nvPr>
            <p:ph idx="10"/>
          </p:nvPr>
        </p:nvSpPr>
        <p:spPr/>
        <p:txBody>
          <a:bodyPr/>
          <a:lstStyle/>
          <a:p>
            <a:r>
              <a:rPr lang="en-US" dirty="0"/>
              <a:t>Causes of Privacy Leaks</a:t>
            </a:r>
          </a:p>
        </p:txBody>
      </p:sp>
    </p:spTree>
    <p:extLst>
      <p:ext uri="{BB962C8B-B14F-4D97-AF65-F5344CB8AC3E}">
        <p14:creationId xmlns:p14="http://schemas.microsoft.com/office/powerpoint/2010/main" val="494984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Attacks against Distributed Learning</a:t>
            </a:r>
          </a:p>
        </p:txBody>
      </p:sp>
      <p:sp>
        <p:nvSpPr>
          <p:cNvPr id="3" name="Content Placeholder 2"/>
          <p:cNvSpPr>
            <a:spLocks noGrp="1"/>
          </p:cNvSpPr>
          <p:nvPr>
            <p:ph idx="1"/>
          </p:nvPr>
        </p:nvSpPr>
        <p:spPr/>
        <p:txBody>
          <a:bodyPr/>
          <a:lstStyle/>
          <a:p>
            <a:r>
              <a:rPr lang="en-US" b="1" i="1" dirty="0">
                <a:solidFill>
                  <a:srgbClr val="0070C0"/>
                </a:solidFill>
              </a:rPr>
              <a:t>Privacy attacks against federated learning </a:t>
            </a:r>
            <a:r>
              <a:rPr lang="en-US" dirty="0"/>
              <a:t>and related distributed learning models have also been demonstrated</a:t>
            </a:r>
          </a:p>
          <a:p>
            <a:r>
              <a:rPr lang="en-US" dirty="0"/>
              <a:t>The attacks can be </a:t>
            </a:r>
            <a:r>
              <a:rPr lang="en-US" i="1" dirty="0">
                <a:solidFill>
                  <a:srgbClr val="0070C0"/>
                </a:solidFill>
              </a:rPr>
              <a:t>passive</a:t>
            </a:r>
            <a:r>
              <a:rPr lang="en-US" dirty="0"/>
              <a:t> (the adversary collects the updates) and </a:t>
            </a:r>
            <a:r>
              <a:rPr lang="en-US" i="1" dirty="0">
                <a:solidFill>
                  <a:srgbClr val="0070C0"/>
                </a:solidFill>
              </a:rPr>
              <a:t>active </a:t>
            </a:r>
            <a:r>
              <a:rPr lang="en-US" dirty="0"/>
              <a:t>(the adversary shares information to impact the training procedure)</a:t>
            </a:r>
          </a:p>
          <a:p>
            <a:pPr lvl="1"/>
            <a:r>
              <a:rPr lang="en-US" dirty="0"/>
              <a:t>A malicious attacker who participates in federated learning can perform </a:t>
            </a:r>
            <a:r>
              <a:rPr lang="en-US" dirty="0">
                <a:solidFill>
                  <a:srgbClr val="FF0000"/>
                </a:solidFill>
              </a:rPr>
              <a:t>membership inference attack </a:t>
            </a:r>
            <a:r>
              <a:rPr lang="en-US" dirty="0"/>
              <a:t>to reveal if other participants used a data record for training</a:t>
            </a:r>
          </a:p>
          <a:p>
            <a:pPr lvl="2"/>
            <a:r>
              <a:rPr lang="en-US" dirty="0">
                <a:hlinkClick r:id="rId2"/>
              </a:rPr>
              <a:t>Nasr (2018) Machine Learning with Membership Privacy Using Adversarial Regularization</a:t>
            </a:r>
            <a:endParaRPr lang="en-US" dirty="0"/>
          </a:p>
          <a:p>
            <a:pPr lvl="1"/>
            <a:r>
              <a:rPr lang="en-US" dirty="0">
                <a:solidFill>
                  <a:srgbClr val="FF0000"/>
                </a:solidFill>
              </a:rPr>
              <a:t>Property inference attacks </a:t>
            </a:r>
            <a:r>
              <a:rPr lang="en-US" dirty="0"/>
              <a:t>were developed to reveal whether training data with certain properties were used by the other participants</a:t>
            </a:r>
          </a:p>
          <a:p>
            <a:pPr lvl="2"/>
            <a:r>
              <a:rPr lang="en-US" dirty="0" err="1">
                <a:hlinkClick r:id="rId3"/>
              </a:rPr>
              <a:t>Melis</a:t>
            </a:r>
            <a:r>
              <a:rPr lang="en-US" dirty="0">
                <a:hlinkClick r:id="rId3"/>
              </a:rPr>
              <a:t> (2019) Exploiting Unintended Feature Leakage in Collaborative Learning</a:t>
            </a:r>
            <a:endParaRPr lang="en-US" dirty="0"/>
          </a:p>
          <a:p>
            <a:pPr lvl="1"/>
            <a:r>
              <a:rPr lang="en-US" dirty="0">
                <a:solidFill>
                  <a:srgbClr val="FF0000"/>
                </a:solidFill>
              </a:rPr>
              <a:t>Training data reconstruction attack</a:t>
            </a:r>
            <a:r>
              <a:rPr lang="en-US" dirty="0"/>
              <a:t> was accomplished by using an additional GAN model for reconstructing class representative samples from the local dataset used by the other participants</a:t>
            </a:r>
          </a:p>
          <a:p>
            <a:pPr lvl="2"/>
            <a:r>
              <a:rPr lang="en-US" dirty="0" err="1">
                <a:hlinkClick r:id="rId4"/>
              </a:rPr>
              <a:t>Hitaj</a:t>
            </a:r>
            <a:r>
              <a:rPr lang="en-US" dirty="0">
                <a:hlinkClick r:id="rId4"/>
              </a:rPr>
              <a:t> (2017)  Deep Models Under the GAN: Information Leakage from Collaborative Deep Learning</a:t>
            </a:r>
            <a:endParaRPr lang="en-US" dirty="0"/>
          </a:p>
          <a:p>
            <a:pPr lvl="2"/>
            <a:endParaRPr lang="en-US" dirty="0"/>
          </a:p>
        </p:txBody>
      </p:sp>
      <p:sp>
        <p:nvSpPr>
          <p:cNvPr id="4" name="Content Placeholder 3"/>
          <p:cNvSpPr>
            <a:spLocks noGrp="1"/>
          </p:cNvSpPr>
          <p:nvPr>
            <p:ph idx="10"/>
          </p:nvPr>
        </p:nvSpPr>
        <p:spPr/>
        <p:txBody>
          <a:bodyPr/>
          <a:lstStyle/>
          <a:p>
            <a:r>
              <a:rPr lang="en-US" dirty="0"/>
              <a:t>Attacks against Distributed Learning</a:t>
            </a:r>
          </a:p>
        </p:txBody>
      </p:sp>
    </p:spTree>
    <p:extLst>
      <p:ext uri="{BB962C8B-B14F-4D97-AF65-F5344CB8AC3E}">
        <p14:creationId xmlns:p14="http://schemas.microsoft.com/office/powerpoint/2010/main" val="316503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Data Extraction from GPT-2</a:t>
            </a:r>
          </a:p>
        </p:txBody>
      </p:sp>
      <p:sp>
        <p:nvSpPr>
          <p:cNvPr id="3" name="Content Placeholder 2"/>
          <p:cNvSpPr>
            <a:spLocks noGrp="1"/>
          </p:cNvSpPr>
          <p:nvPr>
            <p:ph idx="1"/>
          </p:nvPr>
        </p:nvSpPr>
        <p:spPr/>
        <p:txBody>
          <a:bodyPr>
            <a:normAutofit/>
          </a:bodyPr>
          <a:lstStyle/>
          <a:p>
            <a:r>
              <a:rPr lang="en-US" b="1" i="1" dirty="0">
                <a:solidFill>
                  <a:srgbClr val="0070C0"/>
                </a:solidFill>
              </a:rPr>
              <a:t>Training data extraction attack</a:t>
            </a:r>
          </a:p>
          <a:p>
            <a:pPr lvl="1"/>
            <a:r>
              <a:rPr lang="en-US" dirty="0" err="1">
                <a:hlinkClick r:id="rId2"/>
              </a:rPr>
              <a:t>Carlini</a:t>
            </a:r>
            <a:r>
              <a:rPr lang="en-US" dirty="0">
                <a:hlinkClick r:id="rId2"/>
              </a:rPr>
              <a:t> (2020) Extracting training data from large language models</a:t>
            </a:r>
            <a:endParaRPr lang="en-US" dirty="0"/>
          </a:p>
          <a:p>
            <a:r>
              <a:rPr lang="en-US" dirty="0"/>
              <a:t>Attack on </a:t>
            </a:r>
            <a:r>
              <a:rPr lang="en-US" b="1" i="1" dirty="0">
                <a:solidFill>
                  <a:srgbClr val="0070C0"/>
                </a:solidFill>
              </a:rPr>
              <a:t>GPT-2 </a:t>
            </a:r>
            <a:r>
              <a:rPr lang="en-US" dirty="0"/>
              <a:t>language model (LM)</a:t>
            </a:r>
          </a:p>
          <a:p>
            <a:pPr lvl="1"/>
            <a:r>
              <a:rPr lang="en-US" dirty="0"/>
              <a:t>GPT-2 has 1.5 billion parameters, it is trained on public data collected from the Internet </a:t>
            </a:r>
          </a:p>
          <a:p>
            <a:r>
              <a:rPr lang="en-US" dirty="0"/>
              <a:t>The goal of the attack is to analyze output text sequences from GPT-2 and identify text that has been memorized by the model</a:t>
            </a:r>
          </a:p>
          <a:p>
            <a:pPr lvl="1"/>
            <a:r>
              <a:rPr lang="en-US" dirty="0"/>
              <a:t>The authors had black-box query access to the GPT-2 model</a:t>
            </a:r>
          </a:p>
          <a:p>
            <a:r>
              <a:rPr lang="en-US" dirty="0"/>
              <a:t>Successfully extracted data examples include:</a:t>
            </a:r>
          </a:p>
          <a:p>
            <a:pPr lvl="1"/>
            <a:r>
              <a:rPr lang="en-US" dirty="0"/>
              <a:t>Personally identifiable information (PII): names, phone numbers, e-mail addresses</a:t>
            </a:r>
          </a:p>
          <a:p>
            <a:pPr lvl="1"/>
            <a:r>
              <a:rPr lang="en-US" dirty="0"/>
              <a:t>News headlines, log files, Internet forum conversations, code </a:t>
            </a:r>
          </a:p>
          <a:p>
            <a:r>
              <a:rPr lang="en-US" dirty="0"/>
              <a:t>The extracted information was present in just one document in the training data</a:t>
            </a:r>
          </a:p>
          <a:p>
            <a:pPr lvl="1"/>
            <a:endParaRPr lang="en-US" dirty="0"/>
          </a:p>
          <a:p>
            <a:endParaRPr lang="en-US" dirty="0"/>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3254267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Data Extraction from GPT-2</a:t>
            </a:r>
          </a:p>
        </p:txBody>
      </p:sp>
      <p:sp>
        <p:nvSpPr>
          <p:cNvPr id="3" name="Content Placeholder 2"/>
          <p:cNvSpPr>
            <a:spLocks noGrp="1"/>
          </p:cNvSpPr>
          <p:nvPr>
            <p:ph idx="1"/>
          </p:nvPr>
        </p:nvSpPr>
        <p:spPr/>
        <p:txBody>
          <a:bodyPr/>
          <a:lstStyle/>
          <a:p>
            <a:r>
              <a:rPr lang="en-US" dirty="0"/>
              <a:t>Example of training data extraction</a:t>
            </a:r>
          </a:p>
          <a:p>
            <a:pPr lvl="1"/>
            <a:r>
              <a:rPr lang="en-US" dirty="0"/>
              <a:t>The authors query GPT-2 by entering the </a:t>
            </a:r>
            <a:r>
              <a:rPr lang="en-US" b="1" i="1" dirty="0">
                <a:solidFill>
                  <a:srgbClr val="0070C0"/>
                </a:solidFill>
              </a:rPr>
              <a:t>prefix</a:t>
            </a:r>
            <a:r>
              <a:rPr lang="en-US" dirty="0"/>
              <a:t>: “East Stroudsburg Stroudsburg...” </a:t>
            </a:r>
          </a:p>
          <a:p>
            <a:pPr lvl="1"/>
            <a:r>
              <a:rPr lang="en-US" dirty="0"/>
              <a:t>The model outputted a block of text, which included the full name, phone number, email address, and physical address of the person</a:t>
            </a:r>
          </a:p>
          <a:p>
            <a:pPr lvl="1"/>
            <a:r>
              <a:rPr lang="en-US" dirty="0"/>
              <a:t>This information was included in the training data for GPT-2, it was memorized by the model, and extracted by using the training data extraction attack</a:t>
            </a:r>
          </a:p>
        </p:txBody>
      </p:sp>
      <p:sp>
        <p:nvSpPr>
          <p:cNvPr id="4" name="Content Placeholder 3"/>
          <p:cNvSpPr>
            <a:spLocks noGrp="1"/>
          </p:cNvSpPr>
          <p:nvPr>
            <p:ph idx="10"/>
          </p:nvPr>
        </p:nvSpPr>
        <p:spPr/>
        <p:txBody>
          <a:bodyPr/>
          <a:lstStyle/>
          <a:p>
            <a:r>
              <a:rPr lang="en-US" dirty="0"/>
              <a:t>Training Data Extraction Attack against GPT-2</a:t>
            </a:r>
          </a:p>
        </p:txBody>
      </p:sp>
      <p:pic>
        <p:nvPicPr>
          <p:cNvPr id="6" name="Picture 5"/>
          <p:cNvPicPr>
            <a:picLocks noChangeAspect="1"/>
          </p:cNvPicPr>
          <p:nvPr/>
        </p:nvPicPr>
        <p:blipFill>
          <a:blip r:embed="rId3"/>
          <a:stretch>
            <a:fillRect/>
          </a:stretch>
        </p:blipFill>
        <p:spPr>
          <a:xfrm>
            <a:off x="3373016" y="4174232"/>
            <a:ext cx="3534263" cy="3189845"/>
          </a:xfrm>
          <a:prstGeom prst="rect">
            <a:avLst/>
          </a:prstGeom>
        </p:spPr>
      </p:pic>
    </p:spTree>
    <p:extLst>
      <p:ext uri="{BB962C8B-B14F-4D97-AF65-F5344CB8AC3E}">
        <p14:creationId xmlns:p14="http://schemas.microsoft.com/office/powerpoint/2010/main" val="80314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Data Extraction from GPT-2</a:t>
            </a:r>
          </a:p>
        </p:txBody>
      </p:sp>
      <p:sp>
        <p:nvSpPr>
          <p:cNvPr id="3" name="Content Placeholder 2"/>
          <p:cNvSpPr>
            <a:spLocks noGrp="1"/>
          </p:cNvSpPr>
          <p:nvPr>
            <p:ph idx="1"/>
          </p:nvPr>
        </p:nvSpPr>
        <p:spPr/>
        <p:txBody>
          <a:bodyPr>
            <a:normAutofit/>
          </a:bodyPr>
          <a:lstStyle/>
          <a:p>
            <a:r>
              <a:rPr lang="en-US" dirty="0"/>
              <a:t>The main findings of the study are:</a:t>
            </a:r>
          </a:p>
          <a:p>
            <a:pPr lvl="1"/>
            <a:r>
              <a:rPr lang="en-US" dirty="0"/>
              <a:t>Most of the memorized samples were found in only 1 document in the dataset</a:t>
            </a:r>
          </a:p>
          <a:p>
            <a:pPr lvl="2"/>
            <a:r>
              <a:rPr lang="en-US" dirty="0"/>
              <a:t>However, the samples were repeated multiple times in the document</a:t>
            </a:r>
          </a:p>
          <a:p>
            <a:pPr lvl="1"/>
            <a:r>
              <a:rPr lang="en-US" dirty="0"/>
              <a:t>Out of 1,800 candidate sequences that were manually analyzed by the authors, GPT-2 memorized 600 from the public training data</a:t>
            </a:r>
          </a:p>
          <a:p>
            <a:pPr lvl="1"/>
            <a:r>
              <a:rPr lang="en-US" dirty="0"/>
              <a:t>Larger language models are more vulnerable to data extraction than smaller models</a:t>
            </a:r>
          </a:p>
          <a:p>
            <a:pPr lvl="1"/>
            <a:r>
              <a:rPr lang="en-US" dirty="0"/>
              <a:t>Although LMs are trained on large datasets and therefore they exhibit little overfitting, they can still memorize the training data</a:t>
            </a:r>
          </a:p>
          <a:p>
            <a:r>
              <a:rPr lang="en-US" dirty="0"/>
              <a:t>Implications:</a:t>
            </a:r>
          </a:p>
          <a:p>
            <a:pPr lvl="1"/>
            <a:r>
              <a:rPr lang="en-US" dirty="0"/>
              <a:t>Training data extraction attacks have previously been limited to small LMs trained on small datasets</a:t>
            </a:r>
          </a:p>
          <a:p>
            <a:pPr lvl="1"/>
            <a:r>
              <a:rPr lang="en-US" dirty="0"/>
              <a:t>It was also believed that LMs do not memorize the data, because they exhibit little overfitting</a:t>
            </a:r>
          </a:p>
          <a:p>
            <a:pPr lvl="1"/>
            <a:r>
              <a:rPr lang="en-US" dirty="0"/>
              <a:t>Recent LMs are increasingly larger, thus, such vulnerabilities can become more significant</a:t>
            </a:r>
          </a:p>
          <a:p>
            <a:endParaRPr lang="en-US" dirty="0"/>
          </a:p>
          <a:p>
            <a:pPr lvl="1"/>
            <a:endParaRPr lang="en-US" dirty="0"/>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114561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24744" y="1087016"/>
            <a:ext cx="8229600" cy="926976"/>
          </a:xfrm>
        </p:spPr>
        <p:txBody>
          <a:bodyPr>
            <a:normAutofit/>
          </a:bodyPr>
          <a:lstStyle/>
          <a:p>
            <a:pPr eaLnBrk="1" hangingPunct="1"/>
            <a:r>
              <a:rPr lang="en-CA" altLang="en-US" sz="5400" b="1" dirty="0">
                <a:solidFill>
                  <a:srgbClr val="F1B300"/>
                </a:solidFill>
                <a:latin typeface="Franklin Gothic Demi" panose="020B0703020102020204" pitchFamily="34" charset="0"/>
              </a:rPr>
              <a:t>Lecture 12</a:t>
            </a:r>
          </a:p>
        </p:txBody>
      </p:sp>
      <p:sp>
        <p:nvSpPr>
          <p:cNvPr id="19459" name="Content Placeholder 2"/>
          <p:cNvSpPr>
            <a:spLocks noGrp="1"/>
          </p:cNvSpPr>
          <p:nvPr>
            <p:ph idx="1"/>
          </p:nvPr>
        </p:nvSpPr>
        <p:spPr>
          <a:xfrm>
            <a:off x="420688" y="3166120"/>
            <a:ext cx="9145016" cy="1800200"/>
          </a:xfrm>
        </p:spPr>
        <p:txBody>
          <a:bodyPr>
            <a:normAutofit/>
          </a:bodyPr>
          <a:lstStyle/>
          <a:p>
            <a:pPr algn="ctr" eaLnBrk="1" hangingPunct="1">
              <a:buFont typeface="Arial" charset="0"/>
              <a:buNone/>
            </a:pPr>
            <a:r>
              <a:rPr lang="en-US" altLang="en-US" sz="4000" b="1" dirty="0"/>
              <a:t>Privacy Attacks against Machine Learning Models</a:t>
            </a:r>
          </a:p>
          <a:p>
            <a:pPr>
              <a:buNone/>
            </a:pPr>
            <a:r>
              <a:rPr lang="en-US" sz="1800" dirty="0"/>
              <a:t>	</a:t>
            </a:r>
            <a:endParaRPr lang="en-US" sz="1800" dirty="0">
              <a:solidFill>
                <a:srgbClr val="002060"/>
              </a:solidFill>
            </a:endParaRPr>
          </a:p>
          <a:p>
            <a:pPr algn="ctr" eaLnBrk="1" hangingPunct="1">
              <a:buFont typeface="Arial" charset="0"/>
              <a:buNone/>
            </a:pPr>
            <a:endParaRPr lang="en-US" altLang="en-US" sz="2800" dirty="0"/>
          </a:p>
        </p:txBody>
      </p:sp>
    </p:spTree>
    <p:extLst>
      <p:ext uri="{BB962C8B-B14F-4D97-AF65-F5344CB8AC3E}">
        <p14:creationId xmlns:p14="http://schemas.microsoft.com/office/powerpoint/2010/main" val="633598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Models Training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Language models are trained on large training datasets containing raw text scraped from the Internet</a:t>
                </a:r>
              </a:p>
              <a:p>
                <a:pPr lvl="1"/>
                <a:r>
                  <a:rPr lang="en-US" dirty="0"/>
                  <a:t>LM generate text sequences as fluent natural language</a:t>
                </a:r>
              </a:p>
              <a:p>
                <a:pPr lvl="2"/>
                <a:r>
                  <a:rPr lang="en-US" dirty="0"/>
                  <a:t>Therefore, are generative ML models</a:t>
                </a:r>
              </a:p>
              <a:p>
                <a:r>
                  <a:rPr lang="en-US" dirty="0"/>
                  <a:t>A common approach to train LMs is the </a:t>
                </a:r>
                <a:r>
                  <a:rPr lang="en-US" dirty="0">
                    <a:solidFill>
                      <a:srgbClr val="FF0000"/>
                    </a:solidFill>
                  </a:rPr>
                  <a:t>“next-step prediction” objective</a:t>
                </a:r>
              </a:p>
              <a:p>
                <a:pPr lvl="1"/>
                <a:r>
                  <a:rPr lang="en-US" dirty="0"/>
                  <a:t>Given a sequence of </a:t>
                </a:r>
                <a:r>
                  <a:rPr lang="en-US" dirty="0">
                    <a:solidFill>
                      <a:srgbClr val="FF0000"/>
                    </a:solidFill>
                  </a:rPr>
                  <a:t>tokens</a:t>
                </a:r>
                <a:r>
                  <a:rPr lang="en-US" dirty="0"/>
                  <a:t> (word embeddings)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Sub>
                  </m:oMath>
                </a14:m>
                <a:r>
                  <a:rPr lang="en-US" dirty="0"/>
                  <a:t> from a </a:t>
                </a:r>
                <a:r>
                  <a:rPr lang="en-US" dirty="0">
                    <a:solidFill>
                      <a:srgbClr val="FF0000"/>
                    </a:solidFill>
                  </a:rPr>
                  <a:t>vocabulary</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𝒱</m:t>
                    </m:r>
                  </m:oMath>
                </a14:m>
                <a:r>
                  <a:rPr lang="en-US" dirty="0"/>
                  <a:t>, the objective is to estimate the probability of the next token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oMath>
                </a14:m>
                <a:r>
                  <a:rPr lang="en-US" dirty="0"/>
                  <a:t> in the sequence given the previous tokens, i.e., </a:t>
                </a:r>
                <a14:m>
                  <m:oMath xmlns:m="http://schemas.openxmlformats.org/officeDocument/2006/math">
                    <m:r>
                      <a:rPr lang="en-US" i="1">
                        <a:latin typeface="Cambria Math" panose="02040503050406030204" pitchFamily="18" charset="0"/>
                        <a:ea typeface="Cambria Math" panose="02040503050406030204" pitchFamily="18" charset="0"/>
                      </a:rPr>
                      <m:t>𝒫</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e>
                    </m:d>
                  </m:oMath>
                </a14:m>
                <a:endParaRPr lang="en-US" dirty="0"/>
              </a:p>
              <a:p>
                <a:pPr lvl="1"/>
                <a:r>
                  <a:rPr lang="en-US" dirty="0"/>
                  <a:t>E.g., given the sequence “Marry had a little,” the word “lamb” is the most likely next word in the sequence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r="-954"/>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226507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GPT-2</a:t>
            </a:r>
          </a:p>
        </p:txBody>
      </p:sp>
      <p:sp>
        <p:nvSpPr>
          <p:cNvPr id="3" name="Content Placeholder 2"/>
          <p:cNvSpPr>
            <a:spLocks noGrp="1"/>
          </p:cNvSpPr>
          <p:nvPr>
            <p:ph idx="1"/>
          </p:nvPr>
        </p:nvSpPr>
        <p:spPr/>
        <p:txBody>
          <a:bodyPr/>
          <a:lstStyle/>
          <a:p>
            <a:r>
              <a:rPr lang="en-US" b="1" i="1" dirty="0">
                <a:solidFill>
                  <a:srgbClr val="0070C0"/>
                </a:solidFill>
              </a:rPr>
              <a:t>GPT-2</a:t>
            </a:r>
            <a:r>
              <a:rPr lang="en-US" dirty="0"/>
              <a:t> (Generative Pre-training Transformer) was released by </a:t>
            </a:r>
            <a:r>
              <a:rPr lang="en-US" dirty="0" err="1"/>
              <a:t>OpenAI</a:t>
            </a:r>
            <a:r>
              <a:rPr lang="en-US" dirty="0"/>
              <a:t> in 2019</a:t>
            </a:r>
          </a:p>
          <a:p>
            <a:r>
              <a:rPr lang="en-US" dirty="0"/>
              <a:t>It is a family of several models with varying number of parameters, trained using the same dataset</a:t>
            </a:r>
          </a:p>
          <a:p>
            <a:pPr lvl="1"/>
            <a:r>
              <a:rPr lang="en-US" dirty="0"/>
              <a:t>GPT-2 XL: 1.5 billion parameters</a:t>
            </a:r>
          </a:p>
          <a:p>
            <a:pPr lvl="1"/>
            <a:r>
              <a:rPr lang="en-US" dirty="0"/>
              <a:t>GPT-2 Medium: 334 million parameters</a:t>
            </a:r>
          </a:p>
          <a:p>
            <a:pPr lvl="1"/>
            <a:r>
              <a:rPr lang="en-US" dirty="0"/>
              <a:t>GPT-2 Small: 124 million parameters</a:t>
            </a:r>
          </a:p>
          <a:p>
            <a:r>
              <a:rPr lang="en-US" dirty="0"/>
              <a:t>The training dataset consists of 40 GB of de-duplicated text data</a:t>
            </a:r>
          </a:p>
          <a:p>
            <a:pPr lvl="1"/>
            <a:r>
              <a:rPr lang="en-US" dirty="0"/>
              <a:t>The data is scraped from publicly available sources from the Internet</a:t>
            </a:r>
          </a:p>
          <a:p>
            <a:r>
              <a:rPr lang="en-US" dirty="0"/>
              <a:t>For the training data extraction attack the authors used GPT-2 XL </a:t>
            </a:r>
          </a:p>
          <a:p>
            <a:pPr lvl="1"/>
            <a:r>
              <a:rPr lang="en-US" dirty="0"/>
              <a:t>It was found that GPT-2 XL memorized 10 times more information than GPT-2 Small</a:t>
            </a:r>
          </a:p>
          <a:p>
            <a:endParaRPr lang="en-US" dirty="0"/>
          </a:p>
          <a:p>
            <a:endParaRPr lang="en-US" dirty="0"/>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3608373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Threat Model</a:t>
            </a:r>
          </a:p>
        </p:txBody>
      </p:sp>
      <p:sp>
        <p:nvSpPr>
          <p:cNvPr id="3" name="Content Placeholder 2"/>
          <p:cNvSpPr>
            <a:spLocks noGrp="1"/>
          </p:cNvSpPr>
          <p:nvPr>
            <p:ph idx="1"/>
          </p:nvPr>
        </p:nvSpPr>
        <p:spPr/>
        <p:txBody>
          <a:bodyPr/>
          <a:lstStyle/>
          <a:p>
            <a:r>
              <a:rPr lang="en-US" dirty="0"/>
              <a:t>The authors had black-box query access to GPT-2</a:t>
            </a:r>
          </a:p>
          <a:p>
            <a:r>
              <a:rPr lang="en-US" dirty="0"/>
              <a:t>Objective: extract memorized training data</a:t>
            </a:r>
          </a:p>
          <a:p>
            <a:pPr lvl="1"/>
            <a:r>
              <a:rPr lang="en-US" dirty="0"/>
              <a:t>The strength of the attack is measured based on the number of documents in which the text appeared</a:t>
            </a:r>
          </a:p>
          <a:p>
            <a:pPr lvl="2"/>
            <a:r>
              <a:rPr lang="en-US" dirty="0"/>
              <a:t>Memorizing one word that occurred in many training examples (documents) is not severe</a:t>
            </a:r>
          </a:p>
          <a:p>
            <a:pPr lvl="1"/>
            <a:r>
              <a:rPr lang="en-US" dirty="0"/>
              <a:t>Stronger attack extract text that occurred in one single document</a:t>
            </a:r>
          </a:p>
          <a:p>
            <a:pPr lvl="2"/>
            <a:r>
              <a:rPr lang="en-US" dirty="0"/>
              <a:t>This is referred to as </a:t>
            </a:r>
            <a:r>
              <a:rPr lang="en-US" dirty="0">
                <a:solidFill>
                  <a:srgbClr val="FF0000"/>
                </a:solidFill>
              </a:rPr>
              <a:t>“unintended” memorization</a:t>
            </a:r>
          </a:p>
          <a:p>
            <a:r>
              <a:rPr lang="en-US" dirty="0"/>
              <a:t>The training data for GPT-2 was collected by </a:t>
            </a:r>
            <a:r>
              <a:rPr lang="en-US" dirty="0" err="1"/>
              <a:t>OpenAI</a:t>
            </a:r>
            <a:r>
              <a:rPr lang="en-US" dirty="0"/>
              <a:t> from public sources</a:t>
            </a:r>
          </a:p>
          <a:p>
            <a:pPr lvl="1"/>
            <a:r>
              <a:rPr lang="en-US" dirty="0" err="1"/>
              <a:t>OpenAI</a:t>
            </a:r>
            <a:r>
              <a:rPr lang="en-US" dirty="0"/>
              <a:t> didn’t release the training dataset</a:t>
            </a:r>
          </a:p>
          <a:p>
            <a:pPr lvl="2"/>
            <a:r>
              <a:rPr lang="en-US" dirty="0"/>
              <a:t>But they released a document on the data collection process</a:t>
            </a:r>
          </a:p>
          <a:p>
            <a:pPr lvl="1"/>
            <a:r>
              <a:rPr lang="en-US" dirty="0"/>
              <a:t>The authors downloaded the public data by following the documentation</a:t>
            </a:r>
          </a:p>
          <a:p>
            <a:pPr lvl="2"/>
            <a:r>
              <a:rPr lang="en-US" dirty="0"/>
              <a:t>They didn’t have access to the actual dataset used by </a:t>
            </a:r>
            <a:r>
              <a:rPr lang="en-US" dirty="0" err="1"/>
              <a:t>OpenAI</a:t>
            </a:r>
            <a:endParaRPr lang="en-US" dirty="0"/>
          </a:p>
          <a:p>
            <a:pPr lvl="1"/>
            <a:endParaRPr lang="en-US" dirty="0"/>
          </a:p>
          <a:p>
            <a:endParaRPr lang="en-US" dirty="0"/>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2572769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Approach</a:t>
            </a:r>
          </a:p>
        </p:txBody>
      </p:sp>
      <p:sp>
        <p:nvSpPr>
          <p:cNvPr id="3" name="Content Placeholder 2"/>
          <p:cNvSpPr>
            <a:spLocks noGrp="1"/>
          </p:cNvSpPr>
          <p:nvPr>
            <p:ph idx="1"/>
          </p:nvPr>
        </p:nvSpPr>
        <p:spPr/>
        <p:txBody>
          <a:bodyPr>
            <a:normAutofit/>
          </a:bodyPr>
          <a:lstStyle/>
          <a:p>
            <a:r>
              <a:rPr lang="en-US" dirty="0"/>
              <a:t>Attack approach</a:t>
            </a:r>
          </a:p>
          <a:p>
            <a:pPr lvl="1"/>
            <a:r>
              <a:rPr lang="en-US" dirty="0"/>
              <a:t>Generate many text samples by using prefix prompts to GPT-2 </a:t>
            </a:r>
          </a:p>
          <a:p>
            <a:pPr lvl="2"/>
            <a:r>
              <a:rPr lang="en-US" dirty="0"/>
              <a:t>Build 3 datasets of 200,000 generated samples, each sample if 256 tokens long</a:t>
            </a:r>
          </a:p>
          <a:p>
            <a:pPr lvl="1"/>
            <a:r>
              <a:rPr lang="en-US" dirty="0"/>
              <a:t>Sort the generated output text using 6 metrics (see next page)</a:t>
            </a:r>
          </a:p>
          <a:p>
            <a:pPr lvl="2"/>
            <a:r>
              <a:rPr lang="en-US" dirty="0"/>
              <a:t>LM has high confidence when the text is taken directly from the training data</a:t>
            </a:r>
          </a:p>
          <a:p>
            <a:pPr lvl="1"/>
            <a:r>
              <a:rPr lang="en-US" dirty="0"/>
              <a:t>Remove duplicate outputs</a:t>
            </a:r>
          </a:p>
          <a:p>
            <a:pPr lvl="1"/>
            <a:r>
              <a:rPr lang="en-US" dirty="0"/>
              <a:t>For the top 100 outputs, perform an Internet search to confirm whether the generated text is an exact match to a web document</a:t>
            </a:r>
          </a:p>
          <a:p>
            <a:pPr lvl="1"/>
            <a:r>
              <a:rPr lang="en-US" dirty="0"/>
              <a:t>Check with </a:t>
            </a:r>
            <a:r>
              <a:rPr lang="en-US" dirty="0" err="1"/>
              <a:t>OpenAI</a:t>
            </a:r>
            <a:r>
              <a:rPr lang="en-US" dirty="0"/>
              <a:t> to confirm if the extracted text occurred in their training dataset</a:t>
            </a:r>
          </a:p>
          <a:p>
            <a:endParaRPr lang="en-US" dirty="0"/>
          </a:p>
        </p:txBody>
      </p:sp>
      <p:sp>
        <p:nvSpPr>
          <p:cNvPr id="4" name="Content Placeholder 3"/>
          <p:cNvSpPr>
            <a:spLocks noGrp="1"/>
          </p:cNvSpPr>
          <p:nvPr>
            <p:ph idx="10"/>
          </p:nvPr>
        </p:nvSpPr>
        <p:spPr/>
        <p:txBody>
          <a:bodyPr/>
          <a:lstStyle/>
          <a:p>
            <a:r>
              <a:rPr lang="en-US" dirty="0"/>
              <a:t>Training Data Extraction Attack against GPT-2</a:t>
            </a:r>
          </a:p>
        </p:txBody>
      </p:sp>
      <p:pic>
        <p:nvPicPr>
          <p:cNvPr id="5" name="Picture 4"/>
          <p:cNvPicPr>
            <a:picLocks noChangeAspect="1"/>
          </p:cNvPicPr>
          <p:nvPr/>
        </p:nvPicPr>
        <p:blipFill>
          <a:blip r:embed="rId3"/>
          <a:stretch>
            <a:fillRect/>
          </a:stretch>
        </p:blipFill>
        <p:spPr>
          <a:xfrm>
            <a:off x="913615" y="5182344"/>
            <a:ext cx="8364057" cy="2245771"/>
          </a:xfrm>
          <a:prstGeom prst="rect">
            <a:avLst/>
          </a:prstGeom>
        </p:spPr>
      </p:pic>
    </p:spTree>
    <p:extLst>
      <p:ext uri="{BB962C8B-B14F-4D97-AF65-F5344CB8AC3E}">
        <p14:creationId xmlns:p14="http://schemas.microsoft.com/office/powerpoint/2010/main" val="2752660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Approach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Metrics for sorting </a:t>
                </a:r>
                <a:r>
                  <a:rPr lang="en-US" dirty="0"/>
                  <a:t>the predicted text</a:t>
                </a:r>
              </a:p>
              <a:p>
                <a:pPr marL="747712" lvl="1" indent="-342900">
                  <a:buFont typeface="+mj-lt"/>
                  <a:buAutoNum type="arabicPeriod"/>
                </a:pPr>
                <a:r>
                  <a:rPr lang="en-US" dirty="0">
                    <a:solidFill>
                      <a:srgbClr val="FF0000"/>
                    </a:solidFill>
                  </a:rPr>
                  <a:t>Perplexity</a:t>
                </a:r>
                <a:r>
                  <a:rPr lang="en-US" dirty="0"/>
                  <a:t>, quantifies the level of “surprise” by the GPT-2 model</a:t>
                </a:r>
              </a:p>
              <a:p>
                <a:pPr lvl="2"/>
                <a:r>
                  <a:rPr lang="en-US" dirty="0">
                    <a:ea typeface="Cambria Math" panose="02040503050406030204" pitchFamily="18" charset="0"/>
                  </a:rPr>
                  <a:t>Defined as </a:t>
                </a:r>
                <a14:m>
                  <m:oMath xmlns:m="http://schemas.openxmlformats.org/officeDocument/2006/math">
                    <m:r>
                      <a:rPr lang="en-US" b="0" i="1" smtClean="0">
                        <a:latin typeface="Cambria Math" panose="02040503050406030204" pitchFamily="18" charset="0"/>
                        <a:ea typeface="Cambria Math" panose="02040503050406030204" pitchFamily="18" charset="0"/>
                      </a:rPr>
                      <m:t>𝑃</m:t>
                    </m:r>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exp</m:t>
                    </m:r>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d>
                              <m:dPr>
                                <m:ctrlPr>
                                  <a:rPr lang="en-US" i="1" smtClean="0">
                                    <a:latin typeface="Cambria Math" panose="02040503050406030204" pitchFamily="18" charset="0"/>
                                    <a:ea typeface="Cambria Math" panose="02040503050406030204" pitchFamily="18" charset="0"/>
                                  </a:rPr>
                                </m:ctrlPr>
                              </m:dPr>
                              <m:e>
                                <m:f>
                                  <m:fPr>
                                    <m:type m:val="lin"/>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𝑛</m:t>
                                    </m:r>
                                  </m:den>
                                </m:f>
                              </m:e>
                            </m:d>
                          </m:fName>
                          <m:e>
                            <m:nary>
                              <m:naryPr>
                                <m:chr m:val="∑"/>
                                <m:limLoc m:val="subSup"/>
                                <m:ctrlPr>
                                  <a:rPr lang="en-US" i="1" smtClean="0">
                                    <a:latin typeface="Cambria Math" panose="02040503050406030204" pitchFamily="18" charset="0"/>
                                    <a:ea typeface="Cambria Math" panose="02040503050406030204" pitchFamily="18" charset="0"/>
                                  </a:rPr>
                                </m:ctrlPr>
                              </m:naryPr>
                              <m:sub>
                                <m:r>
                                  <m:rPr>
                                    <m:brk m:alnAt="25"/>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𝑛</m:t>
                                </m:r>
                              </m:sup>
                              <m:e>
                                <m:sSub>
                                  <m:sSubPr>
                                    <m:ctrlPr>
                                      <a:rPr lang="en-US" i="1">
                                        <a:latin typeface="Cambria Math" panose="02040503050406030204" pitchFamily="18" charset="0"/>
                                        <a:ea typeface="Cambria Math" panose="02040503050406030204" pitchFamily="18" charset="0"/>
                                      </a:rPr>
                                    </m:ctrlPr>
                                  </m:sSubPr>
                                  <m:e>
                                    <m:r>
                                      <m:rPr>
                                        <m:sty m:val="p"/>
                                      </m:rPr>
                                      <a:rPr lang="en-US">
                                        <a:latin typeface="Cambria Math" panose="02040503050406030204" pitchFamily="18" charset="0"/>
                                        <a:ea typeface="Cambria Math" panose="02040503050406030204" pitchFamily="18" charset="0"/>
                                      </a:rPr>
                                      <m:t>log</m:t>
                                    </m:r>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𝜃</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−1</m:t>
                                        </m:r>
                                      </m:sub>
                                    </m:sSub>
                                  </m:e>
                                </m:d>
                              </m:e>
                            </m:nary>
                          </m:e>
                        </m:func>
                      </m:e>
                    </m:d>
                  </m:oMath>
                </a14:m>
                <a:endParaRPr lang="en-US" dirty="0"/>
              </a:p>
              <a:p>
                <a:pPr marL="747712" lvl="1" indent="-342900">
                  <a:buFont typeface="+mj-lt"/>
                  <a:buAutoNum type="arabicPeriod"/>
                </a:pPr>
                <a:r>
                  <a:rPr lang="en-US" dirty="0"/>
                  <a:t>Comparison to the predictions by GPT-Small and GPT-Medium models</a:t>
                </a:r>
              </a:p>
              <a:p>
                <a:pPr lvl="2"/>
                <a:r>
                  <a:rPr lang="en-US" dirty="0"/>
                  <a:t>It is less likely that the different models will memorize the same data</a:t>
                </a:r>
              </a:p>
              <a:p>
                <a:pPr marL="747712" lvl="1" indent="-342900">
                  <a:buFont typeface="+mj-lt"/>
                  <a:buAutoNum type="arabicPeriod"/>
                </a:pPr>
                <a:r>
                  <a:rPr lang="en-US" dirty="0"/>
                  <a:t>Text entropy when the output is compressed using </a:t>
                </a:r>
                <a:r>
                  <a:rPr lang="en-US" dirty="0" err="1"/>
                  <a:t>zlib</a:t>
                </a:r>
                <a:r>
                  <a:rPr lang="en-US" dirty="0"/>
                  <a:t> compression</a:t>
                </a:r>
              </a:p>
              <a:p>
                <a:pPr marL="747712" lvl="1" indent="-342900">
                  <a:buFont typeface="+mj-lt"/>
                  <a:buAutoNum type="arabicPeriod"/>
                </a:pPr>
                <a:r>
                  <a:rPr lang="en-US" dirty="0"/>
                  <a:t>Perplexity when the text is switched from uppercase to lowercase letters</a:t>
                </a:r>
              </a:p>
              <a:p>
                <a:pPr marL="747712" lvl="1" indent="-342900">
                  <a:buFont typeface="+mj-lt"/>
                  <a:buAutoNum type="arabicPeriod"/>
                </a:pPr>
                <a:r>
                  <a:rPr lang="en-US" dirty="0"/>
                  <a:t>Averaged perplexity using a sliding window of 50 tokens</a:t>
                </a:r>
              </a:p>
              <a:p>
                <a:r>
                  <a:rPr lang="en-US" dirty="0"/>
                  <a:t>Other strategies to improve the attack:</a:t>
                </a:r>
              </a:p>
              <a:p>
                <a:pPr lvl="1"/>
                <a:r>
                  <a:rPr lang="en-US" dirty="0"/>
                  <a:t>Use prompts based on Internet text</a:t>
                </a:r>
              </a:p>
              <a:p>
                <a:r>
                  <a:rPr lang="en-US" dirty="0"/>
                  <a:t>The authors used 3 datasets of 200,000 generated samples</a:t>
                </a:r>
              </a:p>
              <a:p>
                <a:pPr lvl="1"/>
                <a:r>
                  <a:rPr lang="en-US" dirty="0"/>
                  <a:t>For the 6 metrics above, this resulted in 3</a:t>
                </a:r>
                <a14:m>
                  <m:oMath xmlns:m="http://schemas.openxmlformats.org/officeDocument/2006/math">
                    <m:r>
                      <a:rPr lang="en-US" i="1" dirty="0" smtClean="0">
                        <a:latin typeface="Cambria Math" panose="02040503050406030204" pitchFamily="18" charset="0"/>
                      </a:rPr>
                      <m:t>×</m:t>
                    </m:r>
                  </m:oMath>
                </a14:m>
                <a:r>
                  <a:rPr lang="en-US" dirty="0"/>
                  <a:t>6 configurations, or 1,800 top samples</a:t>
                </a:r>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99" t="-795"/>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2397519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r>
              <a:rPr lang="en-US" dirty="0"/>
              <a:t>The authors manually inspected 1,800 generated samples from GPT-2</a:t>
            </a:r>
          </a:p>
          <a:p>
            <a:r>
              <a:rPr lang="en-US" dirty="0"/>
              <a:t>They identified 604 memorized training examples (about 33% of the samples)</a:t>
            </a:r>
          </a:p>
          <a:p>
            <a:pPr lvl="1"/>
            <a:r>
              <a:rPr lang="en-US" dirty="0"/>
              <a:t>The categories of memorized training examples are shown in the table</a:t>
            </a:r>
          </a:p>
        </p:txBody>
      </p:sp>
      <p:sp>
        <p:nvSpPr>
          <p:cNvPr id="4" name="Content Placeholder 3"/>
          <p:cNvSpPr>
            <a:spLocks noGrp="1"/>
          </p:cNvSpPr>
          <p:nvPr>
            <p:ph idx="10"/>
          </p:nvPr>
        </p:nvSpPr>
        <p:spPr/>
        <p:txBody>
          <a:bodyPr/>
          <a:lstStyle/>
          <a:p>
            <a:r>
              <a:rPr lang="en-US" dirty="0"/>
              <a:t>Training Data Extraction Attack against GPT-2</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652936" y="3238267"/>
            <a:ext cx="4463834" cy="4392349"/>
          </a:xfrm>
          <a:prstGeom prst="rect">
            <a:avLst/>
          </a:prstGeom>
        </p:spPr>
      </p:pic>
    </p:spTree>
    <p:extLst>
      <p:ext uri="{BB962C8B-B14F-4D97-AF65-F5344CB8AC3E}">
        <p14:creationId xmlns:p14="http://schemas.microsoft.com/office/powerpoint/2010/main" val="8022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r>
              <a:rPr lang="en-US" dirty="0"/>
              <a:t>Examples of memorized content</a:t>
            </a:r>
          </a:p>
          <a:p>
            <a:pPr lvl="1"/>
            <a:r>
              <a:rPr lang="en-US" dirty="0"/>
              <a:t>Personally identifiable information (PII)</a:t>
            </a:r>
          </a:p>
          <a:p>
            <a:pPr lvl="2"/>
            <a:r>
              <a:rPr lang="en-US" dirty="0"/>
              <a:t>Found 78 examples of peoples’ names, phone numbers, addresses, and social media accounts</a:t>
            </a:r>
          </a:p>
          <a:p>
            <a:pPr lvl="2"/>
            <a:r>
              <a:rPr lang="en-US" dirty="0"/>
              <a:t>E.g., extracted the usernames of participants in an Internet forum conversation that appeared in one training document</a:t>
            </a:r>
          </a:p>
          <a:p>
            <a:pPr lvl="1"/>
            <a:r>
              <a:rPr lang="en-US" dirty="0"/>
              <a:t>URLs</a:t>
            </a:r>
          </a:p>
          <a:p>
            <a:pPr lvl="2"/>
            <a:r>
              <a:rPr lang="en-US" dirty="0"/>
              <a:t>50 examples of memorized URLs</a:t>
            </a:r>
          </a:p>
          <a:p>
            <a:pPr lvl="1"/>
            <a:r>
              <a:rPr lang="en-US" dirty="0"/>
              <a:t>Code</a:t>
            </a:r>
          </a:p>
          <a:p>
            <a:pPr lvl="2"/>
            <a:r>
              <a:rPr lang="en-US" dirty="0"/>
              <a:t>Identified 31 samples that contain snippets of memorized source code</a:t>
            </a:r>
          </a:p>
          <a:p>
            <a:pPr lvl="1"/>
            <a:r>
              <a:rPr lang="en-US" dirty="0"/>
              <a:t>Unnatural text</a:t>
            </a:r>
          </a:p>
          <a:p>
            <a:pPr lvl="2"/>
            <a:r>
              <a:rPr lang="en-US" dirty="0"/>
              <a:t>E.g., UUID: 1e4bd2a8-e8c8-4a62-adcd-40a936480059</a:t>
            </a:r>
          </a:p>
          <a:p>
            <a:r>
              <a:rPr lang="en-US" dirty="0"/>
              <a:t>GPT-2 memorized removed content</a:t>
            </a:r>
          </a:p>
          <a:p>
            <a:pPr lvl="1"/>
            <a:r>
              <a:rPr lang="en-US" dirty="0"/>
              <a:t>The authors extracted content that has been removed from the Internet, but it had been memorized by GPT-2</a:t>
            </a:r>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1235273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r>
              <a:rPr lang="en-US" dirty="0"/>
              <a:t>Examples of memorized strings of unnatural text and URLs that occurred in only 1 document in the training data</a:t>
            </a:r>
          </a:p>
          <a:p>
            <a:pPr lvl="1"/>
            <a:r>
              <a:rPr lang="en-US" dirty="0"/>
              <a:t>E.g., in the left table the first extracted string listed has 87 characters, and occurred 10 times in 1 document</a:t>
            </a:r>
          </a:p>
          <a:p>
            <a:pPr lvl="1"/>
            <a:r>
              <a:rPr lang="en-US" dirty="0"/>
              <a:t>In the right table, we can see that GPT-XL model memorized more content than GPT-S and GPT-M models</a:t>
            </a:r>
          </a:p>
          <a:p>
            <a:pPr lvl="1"/>
            <a:endParaRPr lang="en-US" dirty="0"/>
          </a:p>
        </p:txBody>
      </p:sp>
      <p:sp>
        <p:nvSpPr>
          <p:cNvPr id="4" name="Content Placeholder 3"/>
          <p:cNvSpPr>
            <a:spLocks noGrp="1"/>
          </p:cNvSpPr>
          <p:nvPr>
            <p:ph idx="10"/>
          </p:nvPr>
        </p:nvSpPr>
        <p:spPr/>
        <p:txBody>
          <a:bodyPr/>
          <a:lstStyle/>
          <a:p>
            <a:r>
              <a:rPr lang="en-US" dirty="0"/>
              <a:t>Training Data Extraction Attack against GPT-2</a:t>
            </a:r>
          </a:p>
          <a:p>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30825" y="4246240"/>
            <a:ext cx="4970383" cy="3240360"/>
          </a:xfrm>
          <a:prstGeom prst="rect">
            <a:avLst/>
          </a:prstGeom>
        </p:spPr>
      </p:pic>
      <p:pic>
        <p:nvPicPr>
          <p:cNvPr id="6" name="Picture 5"/>
          <p:cNvPicPr>
            <a:picLocks noChangeAspect="1"/>
          </p:cNvPicPr>
          <p:nvPr/>
        </p:nvPicPr>
        <p:blipFill>
          <a:blip r:embed="rId5"/>
          <a:stretch>
            <a:fillRect/>
          </a:stretch>
        </p:blipFill>
        <p:spPr>
          <a:xfrm>
            <a:off x="5537903" y="4060835"/>
            <a:ext cx="4327682" cy="3425765"/>
          </a:xfrm>
          <a:prstGeom prst="rect">
            <a:avLst/>
          </a:prstGeom>
        </p:spPr>
      </p:pic>
    </p:spTree>
    <p:extLst>
      <p:ext uri="{BB962C8B-B14F-4D97-AF65-F5344CB8AC3E}">
        <p14:creationId xmlns:p14="http://schemas.microsoft.com/office/powerpoint/2010/main" val="4174774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Mitigation Strategies for Data Leakage</a:t>
            </a:r>
          </a:p>
        </p:txBody>
      </p:sp>
      <p:sp>
        <p:nvSpPr>
          <p:cNvPr id="3" name="Content Placeholder 2"/>
          <p:cNvSpPr>
            <a:spLocks noGrp="1"/>
          </p:cNvSpPr>
          <p:nvPr>
            <p:ph idx="1"/>
          </p:nvPr>
        </p:nvSpPr>
        <p:spPr/>
        <p:txBody>
          <a:bodyPr/>
          <a:lstStyle/>
          <a:p>
            <a:r>
              <a:rPr lang="en-US" dirty="0">
                <a:solidFill>
                  <a:srgbClr val="FF0000"/>
                </a:solidFill>
              </a:rPr>
              <a:t>Selecting the training data </a:t>
            </a:r>
            <a:r>
              <a:rPr lang="en-US" dirty="0"/>
              <a:t>for LMs</a:t>
            </a:r>
          </a:p>
          <a:p>
            <a:pPr lvl="1"/>
            <a:r>
              <a:rPr lang="en-US" dirty="0"/>
              <a:t>Avoid text from websites that are known to host sensitive data</a:t>
            </a:r>
          </a:p>
          <a:p>
            <a:pPr lvl="1"/>
            <a:r>
              <a:rPr lang="en-US" dirty="0"/>
              <a:t>Apply methods that limit the amount of sensitive content</a:t>
            </a:r>
          </a:p>
          <a:p>
            <a:pPr lvl="2"/>
            <a:r>
              <a:rPr lang="en-US" dirty="0"/>
              <a:t>E.g., filter personal information</a:t>
            </a:r>
          </a:p>
          <a:p>
            <a:pPr lvl="1"/>
            <a:r>
              <a:rPr lang="en-US" dirty="0"/>
              <a:t>De-duplicate content in the training data</a:t>
            </a:r>
          </a:p>
          <a:p>
            <a:r>
              <a:rPr lang="en-US" dirty="0">
                <a:solidFill>
                  <a:srgbClr val="FF0000"/>
                </a:solidFill>
              </a:rPr>
              <a:t>Training with differential privacy</a:t>
            </a:r>
          </a:p>
          <a:p>
            <a:pPr lvl="1"/>
            <a:r>
              <a:rPr lang="en-US" dirty="0"/>
              <a:t>DP can reduce, but cannot prevent, memorization of content that occurs often in the dataset</a:t>
            </a:r>
          </a:p>
          <a:p>
            <a:pPr lvl="1"/>
            <a:r>
              <a:rPr lang="en-US" dirty="0"/>
              <a:t>Limitation: reduced accuracy, longer training times</a:t>
            </a:r>
          </a:p>
          <a:p>
            <a:r>
              <a:rPr lang="en-US" dirty="0">
                <a:solidFill>
                  <a:srgbClr val="FF0000"/>
                </a:solidFill>
              </a:rPr>
              <a:t>Auditing LMs </a:t>
            </a:r>
            <a:r>
              <a:rPr lang="en-US" dirty="0"/>
              <a:t>for memorization</a:t>
            </a:r>
          </a:p>
          <a:p>
            <a:pPr lvl="1"/>
            <a:r>
              <a:rPr lang="en-US" dirty="0"/>
              <a:t>Determine the level of memorization in LMs</a:t>
            </a:r>
          </a:p>
          <a:p>
            <a:pPr lvl="1"/>
            <a:r>
              <a:rPr lang="en-US" dirty="0"/>
              <a:t>E.g., the training data extraction attack can be used to evaluate the level of memorization of an LM</a:t>
            </a:r>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996686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Ethical Considerations and Lessons</a:t>
            </a:r>
          </a:p>
        </p:txBody>
      </p:sp>
      <p:sp>
        <p:nvSpPr>
          <p:cNvPr id="3" name="Content Placeholder 2"/>
          <p:cNvSpPr>
            <a:spLocks noGrp="1"/>
          </p:cNvSpPr>
          <p:nvPr>
            <p:ph idx="1"/>
          </p:nvPr>
        </p:nvSpPr>
        <p:spPr/>
        <p:txBody>
          <a:bodyPr/>
          <a:lstStyle/>
          <a:p>
            <a:r>
              <a:rPr lang="en-US" dirty="0"/>
              <a:t>The authors contacted the individuals whose PII was extracted and obtained permissions to include it in the paper</a:t>
            </a:r>
          </a:p>
          <a:p>
            <a:pPr lvl="1"/>
            <a:r>
              <a:rPr lang="en-US" dirty="0"/>
              <a:t>All PII in the paper is masked with a black rectangle box</a:t>
            </a:r>
          </a:p>
          <a:p>
            <a:r>
              <a:rPr lang="en-US" dirty="0"/>
              <a:t>Among the 600,000 generated samples, 604 (or 0.1%) contain memorized text</a:t>
            </a:r>
          </a:p>
          <a:p>
            <a:pPr lvl="1"/>
            <a:r>
              <a:rPr lang="en-US" dirty="0"/>
              <a:t>The authors manually inspected only 1,800 samples</a:t>
            </a:r>
          </a:p>
          <a:p>
            <a:r>
              <a:rPr lang="en-US" dirty="0"/>
              <a:t>For complete memorization, it was estimated that the content should occur 33 times in one single document</a:t>
            </a:r>
          </a:p>
          <a:p>
            <a:r>
              <a:rPr lang="en-US" dirty="0"/>
              <a:t>It is important to further study and understand memorization in LMs, and </a:t>
            </a:r>
            <a:r>
              <a:rPr lang="en-US"/>
              <a:t>develop prevention strategies</a:t>
            </a:r>
            <a:endParaRPr lang="en-US" dirty="0"/>
          </a:p>
        </p:txBody>
      </p:sp>
      <p:sp>
        <p:nvSpPr>
          <p:cNvPr id="4" name="Content Placeholder 3"/>
          <p:cNvSpPr>
            <a:spLocks noGrp="1"/>
          </p:cNvSpPr>
          <p:nvPr>
            <p:ph idx="10"/>
          </p:nvPr>
        </p:nvSpPr>
        <p:spPr/>
        <p:txBody>
          <a:bodyPr/>
          <a:lstStyle/>
          <a:p>
            <a:r>
              <a:rPr lang="en-US" dirty="0"/>
              <a:t>Training Data Extraction Attack against GPT-2</a:t>
            </a:r>
          </a:p>
        </p:txBody>
      </p:sp>
    </p:spTree>
    <p:extLst>
      <p:ext uri="{BB962C8B-B14F-4D97-AF65-F5344CB8AC3E}">
        <p14:creationId xmlns:p14="http://schemas.microsoft.com/office/powerpoint/2010/main" val="153675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normAutofit/>
          </a:bodyPr>
          <a:lstStyle/>
          <a:p>
            <a:r>
              <a:rPr lang="en-US" dirty="0"/>
              <a:t>Privacy attacks in AML</a:t>
            </a:r>
          </a:p>
          <a:p>
            <a:pPr lvl="1"/>
            <a:r>
              <a:rPr lang="en-US" dirty="0"/>
              <a:t>Categories of privacy attacks</a:t>
            </a:r>
          </a:p>
          <a:p>
            <a:pPr lvl="2"/>
            <a:r>
              <a:rPr lang="en-US" dirty="0"/>
              <a:t>Membership inference attack</a:t>
            </a:r>
          </a:p>
          <a:p>
            <a:pPr lvl="2"/>
            <a:r>
              <a:rPr lang="en-US" dirty="0"/>
              <a:t>Feature inference attack</a:t>
            </a:r>
          </a:p>
          <a:p>
            <a:pPr lvl="2"/>
            <a:r>
              <a:rPr lang="en-US" dirty="0"/>
              <a:t>Model extraction attack</a:t>
            </a:r>
          </a:p>
          <a:p>
            <a:pPr lvl="1"/>
            <a:r>
              <a:rPr lang="en-US" dirty="0"/>
              <a:t>Causes of privacy leaks</a:t>
            </a:r>
          </a:p>
          <a:p>
            <a:pPr lvl="1"/>
            <a:r>
              <a:rPr lang="en-US" dirty="0"/>
              <a:t>Attacks against distributed learning</a:t>
            </a:r>
          </a:p>
          <a:p>
            <a:r>
              <a:rPr lang="en-US" dirty="0" err="1"/>
              <a:t>Carlini</a:t>
            </a:r>
            <a:r>
              <a:rPr lang="en-US" dirty="0"/>
              <a:t> (2020) – Training data extraction attack against GPT-2</a:t>
            </a:r>
          </a:p>
          <a:p>
            <a:r>
              <a:rPr lang="en-US" dirty="0"/>
              <a:t>Yu (2023) – Training data extraction attack against GPT-Neo</a:t>
            </a:r>
          </a:p>
          <a:p>
            <a:endParaRPr lang="en-US" dirty="0"/>
          </a:p>
          <a:p>
            <a:pPr lvl="1"/>
            <a:endParaRPr lang="en-US" dirty="0"/>
          </a:p>
          <a:p>
            <a:endParaRPr lang="en-US" dirty="0"/>
          </a:p>
          <a:p>
            <a:endParaRPr lang="en-US" dirty="0">
              <a:solidFill>
                <a:srgbClr val="FF0000"/>
              </a:solidFill>
            </a:endParaRPr>
          </a:p>
          <a:p>
            <a:pPr lvl="1"/>
            <a:endParaRPr lang="en-US" dirty="0">
              <a:solidFill>
                <a:srgbClr val="FF0000"/>
              </a:solidFill>
            </a:endParaRPr>
          </a:p>
        </p:txBody>
      </p:sp>
    </p:spTree>
    <p:extLst>
      <p:ext uri="{BB962C8B-B14F-4D97-AF65-F5344CB8AC3E}">
        <p14:creationId xmlns:p14="http://schemas.microsoft.com/office/powerpoint/2010/main" val="2098265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D54E2-9688-20E2-8FDF-93C9CEC72FAE}"/>
              </a:ext>
            </a:extLst>
          </p:cNvPr>
          <p:cNvSpPr>
            <a:spLocks noGrp="1"/>
          </p:cNvSpPr>
          <p:nvPr>
            <p:ph type="title"/>
          </p:nvPr>
        </p:nvSpPr>
        <p:spPr/>
        <p:txBody>
          <a:bodyPr>
            <a:normAutofit fontScale="90000"/>
          </a:bodyPr>
          <a:lstStyle/>
          <a:p>
            <a:r>
              <a:rPr lang="en-US" dirty="0"/>
              <a:t>Data Deduplication as Mitigation Strategy</a:t>
            </a:r>
          </a:p>
        </p:txBody>
      </p:sp>
      <p:sp>
        <p:nvSpPr>
          <p:cNvPr id="3" name="Content Placeholder 2">
            <a:extLst>
              <a:ext uri="{FF2B5EF4-FFF2-40B4-BE49-F238E27FC236}">
                <a16:creationId xmlns:a16="http://schemas.microsoft.com/office/drawing/2014/main" id="{FBCCEC15-D452-7616-E88B-9C31743CD36A}"/>
              </a:ext>
            </a:extLst>
          </p:cNvPr>
          <p:cNvSpPr>
            <a:spLocks noGrp="1"/>
          </p:cNvSpPr>
          <p:nvPr>
            <p:ph idx="1"/>
          </p:nvPr>
        </p:nvSpPr>
        <p:spPr/>
        <p:txBody>
          <a:bodyPr/>
          <a:lstStyle/>
          <a:p>
            <a:r>
              <a:rPr lang="en-US" b="1" i="1" dirty="0">
                <a:solidFill>
                  <a:srgbClr val="0070C0"/>
                </a:solidFill>
              </a:rPr>
              <a:t>Defense against training data extraction using data deduplication</a:t>
            </a:r>
          </a:p>
          <a:p>
            <a:pPr lvl="1"/>
            <a:r>
              <a:rPr lang="en-US" dirty="0" err="1">
                <a:hlinkClick r:id="rId2"/>
              </a:rPr>
              <a:t>Kandpal</a:t>
            </a:r>
            <a:r>
              <a:rPr lang="en-US" dirty="0">
                <a:hlinkClick r:id="rId2"/>
              </a:rPr>
              <a:t> (2022) Deduplicating Training Data Mitigates Privacy Risks in Language Models</a:t>
            </a:r>
            <a:endParaRPr lang="en-US" dirty="0"/>
          </a:p>
          <a:p>
            <a:r>
              <a:rPr lang="en-US" dirty="0"/>
              <a:t>This work showed the success of training data extraction attack against GPT-2 was due to the duplication of data in the training set</a:t>
            </a:r>
          </a:p>
          <a:p>
            <a:r>
              <a:rPr lang="en-US" dirty="0"/>
              <a:t>Deduplicating data samples can significantly reduce the attack success</a:t>
            </a:r>
          </a:p>
        </p:txBody>
      </p:sp>
      <p:sp>
        <p:nvSpPr>
          <p:cNvPr id="4" name="Content Placeholder 3">
            <a:extLst>
              <a:ext uri="{FF2B5EF4-FFF2-40B4-BE49-F238E27FC236}">
                <a16:creationId xmlns:a16="http://schemas.microsoft.com/office/drawing/2014/main" id="{B3CFD073-09DD-542C-75D2-C76CDA49D7D6}"/>
              </a:ext>
            </a:extLst>
          </p:cNvPr>
          <p:cNvSpPr>
            <a:spLocks noGrp="1"/>
          </p:cNvSpPr>
          <p:nvPr>
            <p:ph idx="10"/>
          </p:nvPr>
        </p:nvSpPr>
        <p:spPr/>
        <p:txBody>
          <a:bodyPr/>
          <a:lstStyle/>
          <a:p>
            <a:r>
              <a:rPr lang="en-US" dirty="0"/>
              <a:t>Data Deduplication as Mitigation Strategy</a:t>
            </a:r>
          </a:p>
        </p:txBody>
      </p:sp>
      <p:pic>
        <p:nvPicPr>
          <p:cNvPr id="5" name="Picture 4">
            <a:extLst>
              <a:ext uri="{FF2B5EF4-FFF2-40B4-BE49-F238E27FC236}">
                <a16:creationId xmlns:a16="http://schemas.microsoft.com/office/drawing/2014/main" id="{1CCA4417-84FA-7D47-43E2-919EF18D7709}"/>
              </a:ext>
            </a:extLst>
          </p:cNvPr>
          <p:cNvPicPr>
            <a:picLocks noChangeAspect="1"/>
          </p:cNvPicPr>
          <p:nvPr/>
        </p:nvPicPr>
        <p:blipFill>
          <a:blip r:embed="rId3"/>
          <a:stretch>
            <a:fillRect/>
          </a:stretch>
        </p:blipFill>
        <p:spPr>
          <a:xfrm>
            <a:off x="6397352" y="4063149"/>
            <a:ext cx="3645840" cy="3423451"/>
          </a:xfrm>
          <a:prstGeom prst="rect">
            <a:avLst/>
          </a:prstGeom>
        </p:spPr>
      </p:pic>
      <p:sp>
        <p:nvSpPr>
          <p:cNvPr id="6" name="Content Placeholder 2">
            <a:extLst>
              <a:ext uri="{FF2B5EF4-FFF2-40B4-BE49-F238E27FC236}">
                <a16:creationId xmlns:a16="http://schemas.microsoft.com/office/drawing/2014/main" id="{5FAA9432-A3C7-A179-377B-54CF16B73B68}"/>
              </a:ext>
            </a:extLst>
          </p:cNvPr>
          <p:cNvSpPr txBox="1">
            <a:spLocks/>
          </p:cNvSpPr>
          <p:nvPr/>
        </p:nvSpPr>
        <p:spPr>
          <a:xfrm>
            <a:off x="298830" y="4135157"/>
            <a:ext cx="5954506" cy="3423451"/>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figure shows the expected number a text sequence can occur in generated text versus the number of occurrence of that text sequence in the training dataset</a:t>
            </a:r>
          </a:p>
          <a:p>
            <a:pPr lvl="1"/>
            <a:r>
              <a:rPr lang="en-US" dirty="0"/>
              <a:t>There is a linear relationship between these quantities</a:t>
            </a:r>
          </a:p>
          <a:p>
            <a:pPr lvl="1"/>
            <a:r>
              <a:rPr lang="en-US" dirty="0"/>
              <a:t>Perfect Memorization refers to generating a sequence at the same frequency as it appears in the training data</a:t>
            </a:r>
          </a:p>
        </p:txBody>
      </p:sp>
    </p:spTree>
    <p:extLst>
      <p:ext uri="{BB962C8B-B14F-4D97-AF65-F5344CB8AC3E}">
        <p14:creationId xmlns:p14="http://schemas.microsoft.com/office/powerpoint/2010/main" val="232304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B54A-2B1F-4352-290A-137318A11B66}"/>
              </a:ext>
            </a:extLst>
          </p:cNvPr>
          <p:cNvSpPr>
            <a:spLocks noGrp="1"/>
          </p:cNvSpPr>
          <p:nvPr>
            <p:ph type="title"/>
          </p:nvPr>
        </p:nvSpPr>
        <p:spPr/>
        <p:txBody>
          <a:bodyPr>
            <a:normAutofit fontScale="90000"/>
          </a:bodyPr>
          <a:lstStyle/>
          <a:p>
            <a:r>
              <a:rPr lang="en-US" dirty="0"/>
              <a:t>Training Data Extraction from GPT-Neo</a:t>
            </a:r>
          </a:p>
        </p:txBody>
      </p:sp>
      <p:sp>
        <p:nvSpPr>
          <p:cNvPr id="3" name="Content Placeholder 2">
            <a:extLst>
              <a:ext uri="{FF2B5EF4-FFF2-40B4-BE49-F238E27FC236}">
                <a16:creationId xmlns:a16="http://schemas.microsoft.com/office/drawing/2014/main" id="{E010CFB8-75DB-AFDB-23B0-DDB6ED0BC177}"/>
              </a:ext>
            </a:extLst>
          </p:cNvPr>
          <p:cNvSpPr>
            <a:spLocks noGrp="1"/>
          </p:cNvSpPr>
          <p:nvPr>
            <p:ph idx="1"/>
          </p:nvPr>
        </p:nvSpPr>
        <p:spPr/>
        <p:txBody>
          <a:bodyPr/>
          <a:lstStyle/>
          <a:p>
            <a:r>
              <a:rPr lang="en-US" b="1" i="1" dirty="0">
                <a:solidFill>
                  <a:srgbClr val="0070C0"/>
                </a:solidFill>
              </a:rPr>
              <a:t>Training data extraction attack against GPT-Neo</a:t>
            </a:r>
          </a:p>
          <a:p>
            <a:pPr lvl="1"/>
            <a:r>
              <a:rPr lang="en-US" dirty="0">
                <a:hlinkClick r:id="rId2"/>
              </a:rPr>
              <a:t>Yu (2023) Bag of Tricks for Training Data Extraction from Language Models</a:t>
            </a:r>
            <a:endParaRPr lang="en-US" dirty="0"/>
          </a:p>
          <a:p>
            <a:r>
              <a:rPr lang="en-US" dirty="0"/>
              <a:t>The paper introduced several new techniques for extracting training data from language models</a:t>
            </a:r>
          </a:p>
          <a:p>
            <a:r>
              <a:rPr lang="en-US" dirty="0"/>
              <a:t>Attacked is GPT-Neo, a language model with 1.2 B parameters</a:t>
            </a:r>
          </a:p>
          <a:p>
            <a:pPr lvl="1"/>
            <a:r>
              <a:rPr lang="en-US" dirty="0"/>
              <a:t>The authors had black-box query-based access to the model</a:t>
            </a:r>
          </a:p>
          <a:p>
            <a:r>
              <a:rPr lang="en-US" dirty="0"/>
              <a:t>The attack is based on a benchmark for training data extraction</a:t>
            </a:r>
          </a:p>
          <a:p>
            <a:pPr lvl="1"/>
            <a:r>
              <a:rPr lang="en-US" dirty="0"/>
              <a:t>The benchmark defines text prompts and the expected answer</a:t>
            </a:r>
          </a:p>
          <a:p>
            <a:pPr lvl="2"/>
            <a:r>
              <a:rPr lang="en-US" dirty="0"/>
              <a:t>This is called targeted data extraction</a:t>
            </a:r>
          </a:p>
          <a:p>
            <a:pPr lvl="2"/>
            <a:r>
              <a:rPr lang="en-US" dirty="0"/>
              <a:t>As opposed to non-targeted data extraction, where the attacker can select their own text prompts for the attack</a:t>
            </a:r>
          </a:p>
          <a:p>
            <a:pPr lvl="1"/>
            <a:r>
              <a:rPr lang="en-US" dirty="0"/>
              <a:t>Focus is on data that occurs in only one document in the training dataset (</a:t>
            </a:r>
            <a:r>
              <a:rPr lang="en-US" dirty="0">
                <a:solidFill>
                  <a:srgbClr val="FF0000"/>
                </a:solidFill>
              </a:rPr>
              <a:t>1-eidetic memorized data</a:t>
            </a:r>
            <a:r>
              <a:rPr lang="en-US" dirty="0"/>
              <a:t>)</a:t>
            </a:r>
          </a:p>
          <a:p>
            <a:endParaRPr lang="en-US" dirty="0"/>
          </a:p>
        </p:txBody>
      </p:sp>
      <p:sp>
        <p:nvSpPr>
          <p:cNvPr id="4" name="Content Placeholder 3">
            <a:extLst>
              <a:ext uri="{FF2B5EF4-FFF2-40B4-BE49-F238E27FC236}">
                <a16:creationId xmlns:a16="http://schemas.microsoft.com/office/drawing/2014/main" id="{EADA9CDC-791A-936B-B180-FB277017F1F7}"/>
              </a:ext>
            </a:extLst>
          </p:cNvPr>
          <p:cNvSpPr>
            <a:spLocks noGrp="1"/>
          </p:cNvSpPr>
          <p:nvPr>
            <p:ph idx="10"/>
          </p:nvPr>
        </p:nvSpPr>
        <p:spPr/>
        <p:txBody>
          <a:bodyPr/>
          <a:lstStyle/>
          <a:p>
            <a:r>
              <a:rPr lang="en-US" dirty="0"/>
              <a:t>Training Data Extraction Attack against GPT-Neo</a:t>
            </a:r>
          </a:p>
          <a:p>
            <a:endParaRPr lang="en-US" dirty="0"/>
          </a:p>
        </p:txBody>
      </p:sp>
    </p:spTree>
    <p:extLst>
      <p:ext uri="{BB962C8B-B14F-4D97-AF65-F5344CB8AC3E}">
        <p14:creationId xmlns:p14="http://schemas.microsoft.com/office/powerpoint/2010/main" val="379666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C302A-62C4-C358-3DCA-651FD74BCF72}"/>
              </a:ext>
            </a:extLst>
          </p:cNvPr>
          <p:cNvSpPr>
            <a:spLocks noGrp="1"/>
          </p:cNvSpPr>
          <p:nvPr>
            <p:ph type="title"/>
          </p:nvPr>
        </p:nvSpPr>
        <p:spPr/>
        <p:txBody>
          <a:bodyPr>
            <a:normAutofit fontScale="90000"/>
          </a:bodyPr>
          <a:lstStyle/>
          <a:p>
            <a:r>
              <a:rPr lang="en-US" dirty="0"/>
              <a:t>Training Data Extraction from GPT-Neo</a:t>
            </a:r>
          </a:p>
        </p:txBody>
      </p:sp>
      <p:sp>
        <p:nvSpPr>
          <p:cNvPr id="3" name="Content Placeholder 2">
            <a:extLst>
              <a:ext uri="{FF2B5EF4-FFF2-40B4-BE49-F238E27FC236}">
                <a16:creationId xmlns:a16="http://schemas.microsoft.com/office/drawing/2014/main" id="{28DF913A-03DE-2CB5-5B9D-6B194DCC3B78}"/>
              </a:ext>
            </a:extLst>
          </p:cNvPr>
          <p:cNvSpPr>
            <a:spLocks noGrp="1"/>
          </p:cNvSpPr>
          <p:nvPr>
            <p:ph idx="1"/>
          </p:nvPr>
        </p:nvSpPr>
        <p:spPr>
          <a:xfrm>
            <a:off x="276674" y="2090803"/>
            <a:ext cx="9617198" cy="5367667"/>
          </a:xfrm>
        </p:spPr>
        <p:txBody>
          <a:bodyPr/>
          <a:lstStyle/>
          <a:p>
            <a:r>
              <a:rPr lang="en-US" dirty="0"/>
              <a:t>Attack results</a:t>
            </a:r>
          </a:p>
          <a:p>
            <a:pPr lvl="1"/>
            <a:r>
              <a:rPr lang="en-US" i="1" dirty="0"/>
              <a:t>Prefix</a:t>
            </a:r>
            <a:r>
              <a:rPr lang="en-US" dirty="0"/>
              <a:t> – prompt to the model</a:t>
            </a:r>
          </a:p>
          <a:p>
            <a:pPr lvl="1"/>
            <a:r>
              <a:rPr lang="en-US" i="1" dirty="0"/>
              <a:t>Generated suffix </a:t>
            </a:r>
            <a:r>
              <a:rPr lang="en-US" dirty="0"/>
              <a:t>– the answer generated by the proposed attack approach</a:t>
            </a:r>
          </a:p>
          <a:p>
            <a:pPr lvl="1"/>
            <a:r>
              <a:rPr lang="en-US" i="1" dirty="0"/>
              <a:t>Ground truth suffix </a:t>
            </a:r>
            <a:r>
              <a:rPr lang="en-US" dirty="0"/>
              <a:t>– the actual answer in the training dataset</a:t>
            </a:r>
          </a:p>
          <a:p>
            <a:pPr lvl="2"/>
            <a:r>
              <a:rPr lang="en-US" dirty="0">
                <a:solidFill>
                  <a:srgbClr val="FF0000"/>
                </a:solidFill>
              </a:rPr>
              <a:t>Red</a:t>
            </a:r>
            <a:r>
              <a:rPr lang="en-US" dirty="0"/>
              <a:t> color indicates mismatched text between the generated suffix and the ground truth</a:t>
            </a:r>
          </a:p>
        </p:txBody>
      </p:sp>
      <p:sp>
        <p:nvSpPr>
          <p:cNvPr id="4" name="Content Placeholder 3">
            <a:extLst>
              <a:ext uri="{FF2B5EF4-FFF2-40B4-BE49-F238E27FC236}">
                <a16:creationId xmlns:a16="http://schemas.microsoft.com/office/drawing/2014/main" id="{ED18647A-6C62-7E13-3C8A-B937C0F3919E}"/>
              </a:ext>
            </a:extLst>
          </p:cNvPr>
          <p:cNvSpPr>
            <a:spLocks noGrp="1"/>
          </p:cNvSpPr>
          <p:nvPr>
            <p:ph idx="10"/>
          </p:nvPr>
        </p:nvSpPr>
        <p:spPr/>
        <p:txBody>
          <a:bodyPr/>
          <a:lstStyle/>
          <a:p>
            <a:r>
              <a:rPr lang="en-US" dirty="0"/>
              <a:t>Training Data Extraction Attack against GPT-Neo</a:t>
            </a:r>
          </a:p>
          <a:p>
            <a:endParaRPr lang="en-US" dirty="0"/>
          </a:p>
        </p:txBody>
      </p:sp>
      <p:pic>
        <p:nvPicPr>
          <p:cNvPr id="6" name="Picture 5">
            <a:extLst>
              <a:ext uri="{FF2B5EF4-FFF2-40B4-BE49-F238E27FC236}">
                <a16:creationId xmlns:a16="http://schemas.microsoft.com/office/drawing/2014/main" id="{BB3F1B18-C2A6-77F9-33F3-2BC0ACA9224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92696" y="4075509"/>
            <a:ext cx="9401175" cy="3267075"/>
          </a:xfrm>
          <a:prstGeom prst="rect">
            <a:avLst/>
          </a:prstGeom>
        </p:spPr>
      </p:pic>
    </p:spTree>
    <p:extLst>
      <p:ext uri="{BB962C8B-B14F-4D97-AF65-F5344CB8AC3E}">
        <p14:creationId xmlns:p14="http://schemas.microsoft.com/office/powerpoint/2010/main" val="2984184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54111-0D51-269D-F5CB-4E651C62992D}"/>
              </a:ext>
            </a:extLst>
          </p:cNvPr>
          <p:cNvSpPr>
            <a:spLocks noGrp="1"/>
          </p:cNvSpPr>
          <p:nvPr>
            <p:ph type="title"/>
          </p:nvPr>
        </p:nvSpPr>
        <p:spPr/>
        <p:txBody>
          <a:bodyPr>
            <a:normAutofit fontScale="90000"/>
          </a:bodyPr>
          <a:lstStyle/>
          <a:p>
            <a:r>
              <a:rPr lang="en-US" dirty="0"/>
              <a:t>Training Data Extraction from GPT-Neo</a:t>
            </a:r>
          </a:p>
        </p:txBody>
      </p:sp>
      <p:sp>
        <p:nvSpPr>
          <p:cNvPr id="3" name="Content Placeholder 2">
            <a:extLst>
              <a:ext uri="{FF2B5EF4-FFF2-40B4-BE49-F238E27FC236}">
                <a16:creationId xmlns:a16="http://schemas.microsoft.com/office/drawing/2014/main" id="{E08C0406-9ADB-6854-21E1-583FFF77FC2E}"/>
              </a:ext>
            </a:extLst>
          </p:cNvPr>
          <p:cNvSpPr>
            <a:spLocks noGrp="1"/>
          </p:cNvSpPr>
          <p:nvPr>
            <p:ph idx="1"/>
          </p:nvPr>
        </p:nvSpPr>
        <p:spPr/>
        <p:txBody>
          <a:bodyPr/>
          <a:lstStyle/>
          <a:p>
            <a:r>
              <a:rPr lang="en-US" dirty="0"/>
              <a:t>Additional results from the attack</a:t>
            </a:r>
          </a:p>
        </p:txBody>
      </p:sp>
      <p:sp>
        <p:nvSpPr>
          <p:cNvPr id="4" name="Content Placeholder 3">
            <a:extLst>
              <a:ext uri="{FF2B5EF4-FFF2-40B4-BE49-F238E27FC236}">
                <a16:creationId xmlns:a16="http://schemas.microsoft.com/office/drawing/2014/main" id="{40F2B49F-7E92-FFBE-4772-C670E66C78D7}"/>
              </a:ext>
            </a:extLst>
          </p:cNvPr>
          <p:cNvSpPr>
            <a:spLocks noGrp="1"/>
          </p:cNvSpPr>
          <p:nvPr>
            <p:ph idx="10"/>
          </p:nvPr>
        </p:nvSpPr>
        <p:spPr/>
        <p:txBody>
          <a:bodyPr/>
          <a:lstStyle/>
          <a:p>
            <a:r>
              <a:rPr lang="en-US" dirty="0"/>
              <a:t>Training Data Extraction Attack against GPT-Neo</a:t>
            </a:r>
          </a:p>
          <a:p>
            <a:endParaRPr lang="en-US" dirty="0"/>
          </a:p>
        </p:txBody>
      </p:sp>
      <p:pic>
        <p:nvPicPr>
          <p:cNvPr id="6" name="Picture 5">
            <a:extLst>
              <a:ext uri="{FF2B5EF4-FFF2-40B4-BE49-F238E27FC236}">
                <a16:creationId xmlns:a16="http://schemas.microsoft.com/office/drawing/2014/main" id="{BDC9F983-D259-ACBB-C6A5-E925CCE3B114}"/>
              </a:ext>
            </a:extLst>
          </p:cNvPr>
          <p:cNvPicPr>
            <a:picLocks noChangeAspect="1"/>
          </p:cNvPicPr>
          <p:nvPr/>
        </p:nvPicPr>
        <p:blipFill>
          <a:blip r:embed="rId2"/>
          <a:stretch>
            <a:fillRect/>
          </a:stretch>
        </p:blipFill>
        <p:spPr>
          <a:xfrm>
            <a:off x="1173961" y="2597192"/>
            <a:ext cx="7710477" cy="1931874"/>
          </a:xfrm>
          <a:prstGeom prst="rect">
            <a:avLst/>
          </a:prstGeom>
        </p:spPr>
      </p:pic>
      <p:pic>
        <p:nvPicPr>
          <p:cNvPr id="8" name="Picture 7">
            <a:extLst>
              <a:ext uri="{FF2B5EF4-FFF2-40B4-BE49-F238E27FC236}">
                <a16:creationId xmlns:a16="http://schemas.microsoft.com/office/drawing/2014/main" id="{25B6D807-1C84-9C47-1CAD-CF8C73DCB197}"/>
              </a:ext>
            </a:extLst>
          </p:cNvPr>
          <p:cNvPicPr>
            <a:picLocks noChangeAspect="1"/>
          </p:cNvPicPr>
          <p:nvPr/>
        </p:nvPicPr>
        <p:blipFill>
          <a:blip r:embed="rId3"/>
          <a:stretch>
            <a:fillRect/>
          </a:stretch>
        </p:blipFill>
        <p:spPr>
          <a:xfrm>
            <a:off x="1213566" y="4974454"/>
            <a:ext cx="7710477" cy="2576020"/>
          </a:xfrm>
          <a:prstGeom prst="rect">
            <a:avLst/>
          </a:prstGeom>
        </p:spPr>
      </p:pic>
    </p:spTree>
    <p:extLst>
      <p:ext uri="{BB962C8B-B14F-4D97-AF65-F5344CB8AC3E}">
        <p14:creationId xmlns:p14="http://schemas.microsoft.com/office/powerpoint/2010/main" val="2302217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BC39-C780-AE1D-DEBB-EA67D0AAB630}"/>
              </a:ext>
            </a:extLst>
          </p:cNvPr>
          <p:cNvSpPr>
            <a:spLocks noGrp="1"/>
          </p:cNvSpPr>
          <p:nvPr>
            <p:ph type="title"/>
          </p:nvPr>
        </p:nvSpPr>
        <p:spPr/>
        <p:txBody>
          <a:bodyPr/>
          <a:lstStyle/>
          <a:p>
            <a:r>
              <a:rPr lang="en-US" dirty="0"/>
              <a:t>Approach</a:t>
            </a:r>
          </a:p>
        </p:txBody>
      </p:sp>
      <p:sp>
        <p:nvSpPr>
          <p:cNvPr id="3" name="Content Placeholder 2">
            <a:extLst>
              <a:ext uri="{FF2B5EF4-FFF2-40B4-BE49-F238E27FC236}">
                <a16:creationId xmlns:a16="http://schemas.microsoft.com/office/drawing/2014/main" id="{4FA9D359-B064-8517-0F7A-C93F78ECCD38}"/>
              </a:ext>
            </a:extLst>
          </p:cNvPr>
          <p:cNvSpPr>
            <a:spLocks noGrp="1"/>
          </p:cNvSpPr>
          <p:nvPr>
            <p:ph idx="1"/>
          </p:nvPr>
        </p:nvSpPr>
        <p:spPr/>
        <p:txBody>
          <a:bodyPr/>
          <a:lstStyle/>
          <a:p>
            <a:r>
              <a:rPr lang="en-US" dirty="0"/>
              <a:t>To generate an answer, language models apply a two-step approach:</a:t>
            </a:r>
          </a:p>
          <a:p>
            <a:pPr marL="747712" lvl="1" indent="-342900">
              <a:buFont typeface="+mj-lt"/>
              <a:buAutoNum type="arabicPeriod"/>
            </a:pPr>
            <a:r>
              <a:rPr lang="en-US" b="1" i="1" dirty="0">
                <a:solidFill>
                  <a:srgbClr val="0070C0"/>
                </a:solidFill>
              </a:rPr>
              <a:t>Suffix generation </a:t>
            </a:r>
            <a:r>
              <a:rPr lang="en-US" dirty="0"/>
              <a:t>- generate a set of candidate answers for a given prefix</a:t>
            </a:r>
          </a:p>
          <a:p>
            <a:pPr lvl="2"/>
            <a:r>
              <a:rPr lang="en-US" dirty="0"/>
              <a:t>A sequence of tokens is generated by sampling from the probability distribution of the tokens in the vocabulary</a:t>
            </a:r>
          </a:p>
          <a:p>
            <a:pPr marL="747712" lvl="1" indent="-342900">
              <a:buFont typeface="+mj-lt"/>
              <a:buAutoNum type="arabicPeriod"/>
            </a:pPr>
            <a:r>
              <a:rPr lang="en-US" b="1" i="1" dirty="0">
                <a:solidFill>
                  <a:srgbClr val="0070C0"/>
                </a:solidFill>
              </a:rPr>
              <a:t>Suffix ranking </a:t>
            </a:r>
            <a:r>
              <a:rPr lang="en-US" dirty="0"/>
              <a:t>- rank the candidate answers based on specific criteria and retain the best answer</a:t>
            </a:r>
          </a:p>
          <a:p>
            <a:pPr lvl="2" indent="-166688"/>
            <a:r>
              <a:rPr lang="en-US" dirty="0"/>
              <a:t>Eliminate less likely suffixes based on the perplexity metric</a:t>
            </a:r>
          </a:p>
          <a:p>
            <a:r>
              <a:rPr lang="en-US" dirty="0"/>
              <a:t>The authors introduced several techniques for data extraction that are applied to either the suffix generation or ranking steps</a:t>
            </a:r>
          </a:p>
          <a:p>
            <a:endParaRPr lang="en-US" dirty="0"/>
          </a:p>
          <a:p>
            <a:pPr lvl="1"/>
            <a:endParaRPr lang="en-US" dirty="0"/>
          </a:p>
        </p:txBody>
      </p:sp>
      <p:sp>
        <p:nvSpPr>
          <p:cNvPr id="4" name="Content Placeholder 3">
            <a:extLst>
              <a:ext uri="{FF2B5EF4-FFF2-40B4-BE49-F238E27FC236}">
                <a16:creationId xmlns:a16="http://schemas.microsoft.com/office/drawing/2014/main" id="{442BF8D6-DB82-0604-7128-F449DF609708}"/>
              </a:ext>
            </a:extLst>
          </p:cNvPr>
          <p:cNvSpPr>
            <a:spLocks noGrp="1"/>
          </p:cNvSpPr>
          <p:nvPr>
            <p:ph idx="10"/>
          </p:nvPr>
        </p:nvSpPr>
        <p:spPr/>
        <p:txBody>
          <a:bodyPr/>
          <a:lstStyle/>
          <a:p>
            <a:r>
              <a:rPr lang="en-US" dirty="0"/>
              <a:t>Training Data Extraction Attack against GPT-Neo</a:t>
            </a:r>
          </a:p>
          <a:p>
            <a:endParaRPr lang="en-US" dirty="0"/>
          </a:p>
        </p:txBody>
      </p:sp>
    </p:spTree>
    <p:extLst>
      <p:ext uri="{BB962C8B-B14F-4D97-AF65-F5344CB8AC3E}">
        <p14:creationId xmlns:p14="http://schemas.microsoft.com/office/powerpoint/2010/main" val="335558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8A2E-2E56-616F-2533-97FC28D49A8F}"/>
              </a:ext>
            </a:extLst>
          </p:cNvPr>
          <p:cNvSpPr>
            <a:spLocks noGrp="1"/>
          </p:cNvSpPr>
          <p:nvPr>
            <p:ph type="title"/>
          </p:nvPr>
        </p:nvSpPr>
        <p:spPr/>
        <p:txBody>
          <a:bodyPr/>
          <a:lstStyle/>
          <a:p>
            <a:r>
              <a:rPr lang="en-US" dirty="0"/>
              <a:t>Evaluation Metrics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9BE968-7F7D-AA42-0F11-A08477798D64}"/>
                  </a:ext>
                </a:extLst>
              </p:cNvPr>
              <p:cNvSpPr>
                <a:spLocks noGrp="1"/>
              </p:cNvSpPr>
              <p:nvPr>
                <p:ph idx="1"/>
              </p:nvPr>
            </p:nvSpPr>
            <p:spPr/>
            <p:txBody>
              <a:bodyPr/>
              <a:lstStyle/>
              <a:p>
                <a:r>
                  <a:rPr lang="en-US" dirty="0"/>
                  <a:t>Metrics that were used to evaluate the attack success</a:t>
                </a:r>
              </a:p>
              <a:p>
                <a:pPr lvl="1"/>
                <a:r>
                  <a:rPr lang="en-US" dirty="0">
                    <a:solidFill>
                      <a:srgbClr val="FF0000"/>
                    </a:solidFill>
                  </a:rPr>
                  <a:t>Precision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ea typeface="Cambria Math" panose="02040503050406030204" pitchFamily="18" charset="0"/>
                          </a:rPr>
                          <m:t>ℳ</m:t>
                        </m:r>
                      </m:e>
                      <m:sub>
                        <m:r>
                          <a:rPr lang="en-US" b="0" i="1" smtClean="0">
                            <a:solidFill>
                              <a:srgbClr val="FF0000"/>
                            </a:solidFill>
                            <a:latin typeface="Cambria Math" panose="02040503050406030204" pitchFamily="18" charset="0"/>
                          </a:rPr>
                          <m:t>𝑃</m:t>
                        </m:r>
                      </m:sub>
                    </m:sSub>
                  </m:oMath>
                </a14:m>
                <a:r>
                  <a:rPr lang="en-US" dirty="0"/>
                  <a:t> - proportion of correctly generated suffixes versus the total number of text prompts (prefixes)</a:t>
                </a:r>
              </a:p>
              <a:p>
                <a:pPr lvl="2"/>
                <a:r>
                  <a:rPr lang="en-US" dirty="0"/>
                  <a:t>Where a correctly generated suffix is considered identical to the ground truth suffix</a:t>
                </a:r>
              </a:p>
              <a:p>
                <a:pPr lvl="1"/>
                <a:r>
                  <a:rPr lang="en-US" dirty="0">
                    <a:solidFill>
                      <a:srgbClr val="FF0000"/>
                    </a:solidFill>
                  </a:rPr>
                  <a:t>Recall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ea typeface="Cambria Math" panose="02040503050406030204" pitchFamily="18" charset="0"/>
                          </a:rPr>
                          <m:t>ℳ</m:t>
                        </m:r>
                      </m:e>
                      <m:sub>
                        <m:r>
                          <a:rPr lang="en-US" b="0" i="1" smtClean="0">
                            <a:solidFill>
                              <a:srgbClr val="FF0000"/>
                            </a:solidFill>
                            <a:latin typeface="Cambria Math" panose="02040503050406030204" pitchFamily="18" charset="0"/>
                          </a:rPr>
                          <m:t>𝑅</m:t>
                        </m:r>
                      </m:sub>
                    </m:sSub>
                  </m:oMath>
                </a14:m>
                <a:r>
                  <a:rPr lang="en-US" dirty="0"/>
                  <a:t> - proportion of correctly generated suffixes versus the total number of generated suffixes</a:t>
                </a:r>
              </a:p>
              <a:p>
                <a:pPr lvl="1"/>
                <a:r>
                  <a:rPr lang="en-US" dirty="0">
                    <a:solidFill>
                      <a:srgbClr val="FF0000"/>
                    </a:solidFill>
                  </a:rPr>
                  <a:t>Hamming distance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smtClean="0">
                            <a:solidFill>
                              <a:srgbClr val="FF0000"/>
                            </a:solidFill>
                            <a:latin typeface="Cambria Math" panose="02040503050406030204" pitchFamily="18" charset="0"/>
                            <a:ea typeface="Cambria Math" panose="02040503050406030204" pitchFamily="18" charset="0"/>
                          </a:rPr>
                          <m:t>ℳ</m:t>
                        </m:r>
                      </m:e>
                      <m:sub>
                        <m:r>
                          <a:rPr lang="en-US" b="0" i="1" smtClean="0">
                            <a:solidFill>
                              <a:srgbClr val="FF0000"/>
                            </a:solidFill>
                            <a:latin typeface="Cambria Math" panose="02040503050406030204" pitchFamily="18" charset="0"/>
                          </a:rPr>
                          <m:t>𝐻</m:t>
                        </m:r>
                      </m:sub>
                    </m:sSub>
                  </m:oMath>
                </a14:m>
                <a:r>
                  <a:rPr lang="en-US" dirty="0"/>
                  <a:t> - for two sentences of equal length, the number of positions where the letters differ</a:t>
                </a:r>
              </a:p>
              <a:p>
                <a:pPr lvl="2"/>
                <a:r>
                  <a:rPr lang="en-US" dirty="0"/>
                  <a:t>It is used to quantify the similarity between the generated and ground truth answers</a:t>
                </a:r>
              </a:p>
            </p:txBody>
          </p:sp>
        </mc:Choice>
        <mc:Fallback xmlns="">
          <p:sp>
            <p:nvSpPr>
              <p:cNvPr id="3" name="Content Placeholder 2">
                <a:extLst>
                  <a:ext uri="{FF2B5EF4-FFF2-40B4-BE49-F238E27FC236}">
                    <a16:creationId xmlns:a16="http://schemas.microsoft.com/office/drawing/2014/main" id="{BA9BE968-7F7D-AA42-0F11-A08477798D64}"/>
                  </a:ext>
                </a:extLst>
              </p:cNvPr>
              <p:cNvSpPr>
                <a:spLocks noGrp="1" noRot="1" noChangeAspect="1" noMove="1" noResize="1" noEditPoints="1" noAdjustHandles="1" noChangeArrowheads="1" noChangeShapeType="1" noTextEdit="1"/>
              </p:cNvSpPr>
              <p:nvPr>
                <p:ph idx="1"/>
              </p:nvPr>
            </p:nvSpPr>
            <p:spPr>
              <a:blipFill>
                <a:blip r:embed="rId2"/>
                <a:stretch>
                  <a:fillRect l="-699" t="-795"/>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660CDD14-75FB-3EE3-A31E-43FB63C45FCE}"/>
              </a:ext>
            </a:extLst>
          </p:cNvPr>
          <p:cNvSpPr>
            <a:spLocks noGrp="1"/>
          </p:cNvSpPr>
          <p:nvPr>
            <p:ph idx="10"/>
          </p:nvPr>
        </p:nvSpPr>
        <p:spPr/>
        <p:txBody>
          <a:bodyPr/>
          <a:lstStyle/>
          <a:p>
            <a:r>
              <a:rPr lang="en-US" dirty="0"/>
              <a:t>Training Data Extraction Attack against GPT-Neo</a:t>
            </a:r>
          </a:p>
          <a:p>
            <a:endParaRPr lang="en-US" dirty="0"/>
          </a:p>
        </p:txBody>
      </p:sp>
    </p:spTree>
    <p:extLst>
      <p:ext uri="{BB962C8B-B14F-4D97-AF65-F5344CB8AC3E}">
        <p14:creationId xmlns:p14="http://schemas.microsoft.com/office/powerpoint/2010/main" val="3910475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C4B05-57E9-7C99-F77C-D5EBD9DB7DAD}"/>
              </a:ext>
            </a:extLst>
          </p:cNvPr>
          <p:cNvSpPr>
            <a:spLocks noGrp="1"/>
          </p:cNvSpPr>
          <p:nvPr>
            <p:ph type="title"/>
          </p:nvPr>
        </p:nvSpPr>
        <p:spPr/>
        <p:txBody>
          <a:bodyPr/>
          <a:lstStyle/>
          <a:p>
            <a:r>
              <a:rPr lang="en-US" dirty="0"/>
              <a:t>Suffix Generation Step</a:t>
            </a:r>
          </a:p>
        </p:txBody>
      </p:sp>
      <p:sp>
        <p:nvSpPr>
          <p:cNvPr id="3" name="Content Placeholder 2">
            <a:extLst>
              <a:ext uri="{FF2B5EF4-FFF2-40B4-BE49-F238E27FC236}">
                <a16:creationId xmlns:a16="http://schemas.microsoft.com/office/drawing/2014/main" id="{ABDCDD7D-7710-82D0-9311-6609C2B93C84}"/>
              </a:ext>
            </a:extLst>
          </p:cNvPr>
          <p:cNvSpPr>
            <a:spLocks noGrp="1"/>
          </p:cNvSpPr>
          <p:nvPr>
            <p:ph idx="1"/>
          </p:nvPr>
        </p:nvSpPr>
        <p:spPr>
          <a:xfrm>
            <a:off x="276673" y="2090803"/>
            <a:ext cx="9649071" cy="5367667"/>
          </a:xfrm>
        </p:spPr>
        <p:txBody>
          <a:bodyPr/>
          <a:lstStyle/>
          <a:p>
            <a:r>
              <a:rPr lang="en-US" dirty="0"/>
              <a:t>Proposed approaches for improved suffix generation</a:t>
            </a:r>
          </a:p>
          <a:p>
            <a:pPr lvl="1"/>
            <a:r>
              <a:rPr lang="en-US" dirty="0">
                <a:solidFill>
                  <a:srgbClr val="FF0000"/>
                </a:solidFill>
              </a:rPr>
              <a:t>Sampling strategy </a:t>
            </a:r>
            <a:r>
              <a:rPr lang="en-US" dirty="0"/>
              <a:t>(apply constraints to the sampling procedure from the probability distribution for the tokens)</a:t>
            </a:r>
          </a:p>
          <a:p>
            <a:pPr lvl="2"/>
            <a:r>
              <a:rPr lang="en-US" b="1" dirty="0"/>
              <a:t>Top-</a:t>
            </a:r>
            <a:r>
              <a:rPr lang="en-US" b="1" i="1" dirty="0"/>
              <a:t>k</a:t>
            </a:r>
            <a:r>
              <a:rPr lang="en-US" dirty="0"/>
              <a:t>: limit the number of sampled suffixes to the top-</a:t>
            </a:r>
            <a:r>
              <a:rPr lang="en-US" i="1" dirty="0"/>
              <a:t>k</a:t>
            </a:r>
            <a:r>
              <a:rPr lang="en-US" dirty="0"/>
              <a:t> suffixes, where the top-5 suffixes achieved the best results</a:t>
            </a:r>
          </a:p>
          <a:p>
            <a:pPr lvl="2"/>
            <a:r>
              <a:rPr lang="en-US" b="1" dirty="0"/>
              <a:t>Nucleus-</a:t>
            </a:r>
            <a:r>
              <a:rPr lang="el-GR" b="1" i="1" dirty="0"/>
              <a:t>η</a:t>
            </a:r>
            <a:r>
              <a:rPr lang="en-US" dirty="0"/>
              <a:t>: limit the sampled tokens to a set of tokens with the total probabilities greater than </a:t>
            </a:r>
            <a:r>
              <a:rPr lang="el-GR" i="1" dirty="0"/>
              <a:t>η</a:t>
            </a:r>
            <a:r>
              <a:rPr lang="en-US" i="1" dirty="0"/>
              <a:t> </a:t>
            </a:r>
            <a:r>
              <a:rPr lang="en-US" dirty="0"/>
              <a:t>= 0.6</a:t>
            </a:r>
          </a:p>
          <a:p>
            <a:pPr lvl="2"/>
            <a:r>
              <a:rPr lang="en-US" b="1" dirty="0"/>
              <a:t>Typical-</a:t>
            </a:r>
            <a:r>
              <a:rPr lang="el-GR" b="1" i="1" dirty="0"/>
              <a:t>ϕ</a:t>
            </a:r>
            <a:r>
              <a:rPr lang="en-US" dirty="0"/>
              <a:t>: limit the information content of the sampled tokens based on entropy rate of </a:t>
            </a:r>
            <a:r>
              <a:rPr lang="el-GR" i="1" dirty="0"/>
              <a:t>ϕ</a:t>
            </a:r>
            <a:r>
              <a:rPr lang="en-US" i="1" dirty="0"/>
              <a:t> </a:t>
            </a:r>
            <a:r>
              <a:rPr lang="en-US" dirty="0"/>
              <a:t>= 0.6</a:t>
            </a:r>
          </a:p>
          <a:p>
            <a:pPr lvl="1"/>
            <a:endParaRPr lang="en-US" dirty="0"/>
          </a:p>
        </p:txBody>
      </p:sp>
      <p:sp>
        <p:nvSpPr>
          <p:cNvPr id="4" name="Content Placeholder 3">
            <a:extLst>
              <a:ext uri="{FF2B5EF4-FFF2-40B4-BE49-F238E27FC236}">
                <a16:creationId xmlns:a16="http://schemas.microsoft.com/office/drawing/2014/main" id="{9A8A951A-A251-EEE7-128A-B9CE7552E40A}"/>
              </a:ext>
            </a:extLst>
          </p:cNvPr>
          <p:cNvSpPr>
            <a:spLocks noGrp="1"/>
          </p:cNvSpPr>
          <p:nvPr>
            <p:ph idx="10"/>
          </p:nvPr>
        </p:nvSpPr>
        <p:spPr/>
        <p:txBody>
          <a:bodyPr/>
          <a:lstStyle/>
          <a:p>
            <a:r>
              <a:rPr lang="en-US" dirty="0"/>
              <a:t>Training Data Extraction Attack against GPT-Neo</a:t>
            </a:r>
          </a:p>
          <a:p>
            <a:endParaRPr lang="en-US" dirty="0"/>
          </a:p>
        </p:txBody>
      </p:sp>
      <p:grpSp>
        <p:nvGrpSpPr>
          <p:cNvPr id="9" name="Group 8">
            <a:extLst>
              <a:ext uri="{FF2B5EF4-FFF2-40B4-BE49-F238E27FC236}">
                <a16:creationId xmlns:a16="http://schemas.microsoft.com/office/drawing/2014/main" id="{0EAE5F51-2A42-A04E-99D6-5C88DC56107C}"/>
              </a:ext>
            </a:extLst>
          </p:cNvPr>
          <p:cNvGrpSpPr/>
          <p:nvPr/>
        </p:nvGrpSpPr>
        <p:grpSpPr>
          <a:xfrm>
            <a:off x="2459184" y="4544321"/>
            <a:ext cx="5666360" cy="3158303"/>
            <a:chOff x="2312202" y="4040266"/>
            <a:chExt cx="5666360" cy="3158303"/>
          </a:xfrm>
        </p:grpSpPr>
        <p:pic>
          <p:nvPicPr>
            <p:cNvPr id="6" name="Picture 5">
              <a:extLst>
                <a:ext uri="{FF2B5EF4-FFF2-40B4-BE49-F238E27FC236}">
                  <a16:creationId xmlns:a16="http://schemas.microsoft.com/office/drawing/2014/main" id="{109B22F2-1B9A-7A0A-721E-3CF53FDE2A28}"/>
                </a:ext>
              </a:extLst>
            </p:cNvPr>
            <p:cNvPicPr>
              <a:picLocks noChangeAspect="1"/>
            </p:cNvPicPr>
            <p:nvPr/>
          </p:nvPicPr>
          <p:blipFill>
            <a:blip r:embed="rId2"/>
            <a:stretch>
              <a:fillRect/>
            </a:stretch>
          </p:blipFill>
          <p:spPr>
            <a:xfrm>
              <a:off x="2312202" y="4040266"/>
              <a:ext cx="5433996" cy="2847234"/>
            </a:xfrm>
            <a:prstGeom prst="rect">
              <a:avLst/>
            </a:prstGeom>
          </p:spPr>
        </p:pic>
        <p:pic>
          <p:nvPicPr>
            <p:cNvPr id="8" name="Picture 7">
              <a:extLst>
                <a:ext uri="{FF2B5EF4-FFF2-40B4-BE49-F238E27FC236}">
                  <a16:creationId xmlns:a16="http://schemas.microsoft.com/office/drawing/2014/main" id="{C27F1EB7-F469-89EB-944F-C0B1B87EFE23}"/>
                </a:ext>
              </a:extLst>
            </p:cNvPr>
            <p:cNvPicPr>
              <a:picLocks noChangeAspect="1"/>
            </p:cNvPicPr>
            <p:nvPr/>
          </p:nvPicPr>
          <p:blipFill>
            <a:blip r:embed="rId3"/>
            <a:stretch>
              <a:fillRect/>
            </a:stretch>
          </p:blipFill>
          <p:spPr>
            <a:xfrm>
              <a:off x="4741168" y="6872969"/>
              <a:ext cx="3237394" cy="325600"/>
            </a:xfrm>
            <a:prstGeom prst="rect">
              <a:avLst/>
            </a:prstGeom>
          </p:spPr>
        </p:pic>
      </p:grpSp>
    </p:spTree>
    <p:extLst>
      <p:ext uri="{BB962C8B-B14F-4D97-AF65-F5344CB8AC3E}">
        <p14:creationId xmlns:p14="http://schemas.microsoft.com/office/powerpoint/2010/main" val="479580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CA2D-DA81-EC36-38BD-2BEA4E7E201F}"/>
              </a:ext>
            </a:extLst>
          </p:cNvPr>
          <p:cNvSpPr>
            <a:spLocks noGrp="1"/>
          </p:cNvSpPr>
          <p:nvPr>
            <p:ph type="title"/>
          </p:nvPr>
        </p:nvSpPr>
        <p:spPr/>
        <p:txBody>
          <a:bodyPr/>
          <a:lstStyle/>
          <a:p>
            <a:r>
              <a:rPr lang="en-US" dirty="0"/>
              <a:t>Suffix Generation Step</a:t>
            </a:r>
          </a:p>
        </p:txBody>
      </p:sp>
      <p:sp>
        <p:nvSpPr>
          <p:cNvPr id="3" name="Content Placeholder 2">
            <a:extLst>
              <a:ext uri="{FF2B5EF4-FFF2-40B4-BE49-F238E27FC236}">
                <a16:creationId xmlns:a16="http://schemas.microsoft.com/office/drawing/2014/main" id="{FC08A3BA-DB01-A218-67B7-F8E1F55DC26E}"/>
              </a:ext>
            </a:extLst>
          </p:cNvPr>
          <p:cNvSpPr>
            <a:spLocks noGrp="1"/>
          </p:cNvSpPr>
          <p:nvPr>
            <p:ph idx="1"/>
          </p:nvPr>
        </p:nvSpPr>
        <p:spPr/>
        <p:txBody>
          <a:bodyPr/>
          <a:lstStyle/>
          <a:p>
            <a:r>
              <a:rPr lang="en-US" dirty="0">
                <a:solidFill>
                  <a:srgbClr val="FF0000"/>
                </a:solidFill>
              </a:rPr>
              <a:t>Probability distribution adjustment </a:t>
            </a:r>
            <a:r>
              <a:rPr lang="en-US" dirty="0"/>
              <a:t>(adjust directly the sampling probability distribution)</a:t>
            </a:r>
          </a:p>
          <a:p>
            <a:pPr lvl="1"/>
            <a:r>
              <a:rPr lang="en-US" b="1" dirty="0"/>
              <a:t>Repetition penalty </a:t>
            </a:r>
            <a:r>
              <a:rPr lang="en-US" dirty="0"/>
              <a:t>– apply penalty if the next token is a repetition of the previous token</a:t>
            </a:r>
          </a:p>
          <a:p>
            <a:pPr lvl="1"/>
            <a:r>
              <a:rPr lang="en-US" b="1" dirty="0"/>
              <a:t>Temperature</a:t>
            </a:r>
            <a:r>
              <a:rPr lang="en-US" dirty="0"/>
              <a:t> – decrease the temperature by scaling the logits during suffix generation to reduce the diversity and improve the precision (similarly to the Defensive Distillation method)</a:t>
            </a:r>
          </a:p>
          <a:p>
            <a:r>
              <a:rPr lang="en-US" dirty="0">
                <a:solidFill>
                  <a:srgbClr val="FF0000"/>
                </a:solidFill>
              </a:rPr>
              <a:t>Exposure bias reduction</a:t>
            </a:r>
          </a:p>
          <a:p>
            <a:pPr lvl="1"/>
            <a:r>
              <a:rPr lang="en-US" b="1" dirty="0"/>
              <a:t>Dynamic context window </a:t>
            </a:r>
            <a:r>
              <a:rPr lang="en-US" dirty="0"/>
              <a:t>– adjust the window size (number of previously generated tokens) for generating the next token</a:t>
            </a:r>
          </a:p>
          <a:p>
            <a:pPr lvl="1"/>
            <a:r>
              <a:rPr lang="en-US" b="1" dirty="0"/>
              <a:t>Dynamic position shifting </a:t>
            </a:r>
            <a:r>
              <a:rPr lang="en-US" dirty="0"/>
              <a:t>–  adjust the positional encodings of the tokens, by selecting the positions with the lowest perplexity values</a:t>
            </a:r>
          </a:p>
          <a:p>
            <a:r>
              <a:rPr lang="en-US" dirty="0">
                <a:solidFill>
                  <a:srgbClr val="FF0000"/>
                </a:solidFill>
              </a:rPr>
              <a:t>Look-ahead</a:t>
            </a:r>
          </a:p>
          <a:p>
            <a:pPr lvl="1"/>
            <a:r>
              <a:rPr lang="en-US" dirty="0"/>
              <a:t>Use the probability values of the next predicted tokens to inform the generation of the current token</a:t>
            </a:r>
          </a:p>
          <a:p>
            <a:pPr lvl="1"/>
            <a:endParaRPr lang="en-US" dirty="0"/>
          </a:p>
          <a:p>
            <a:pPr lvl="2"/>
            <a:endParaRPr lang="en-US" dirty="0"/>
          </a:p>
          <a:p>
            <a:pPr lvl="1"/>
            <a:endParaRPr lang="en-US" dirty="0"/>
          </a:p>
        </p:txBody>
      </p:sp>
      <p:sp>
        <p:nvSpPr>
          <p:cNvPr id="4" name="Content Placeholder 3">
            <a:extLst>
              <a:ext uri="{FF2B5EF4-FFF2-40B4-BE49-F238E27FC236}">
                <a16:creationId xmlns:a16="http://schemas.microsoft.com/office/drawing/2014/main" id="{77140E53-8891-5983-5972-6B4223172DBB}"/>
              </a:ext>
            </a:extLst>
          </p:cNvPr>
          <p:cNvSpPr>
            <a:spLocks noGrp="1"/>
          </p:cNvSpPr>
          <p:nvPr>
            <p:ph idx="10"/>
          </p:nvPr>
        </p:nvSpPr>
        <p:spPr/>
        <p:txBody>
          <a:bodyPr/>
          <a:lstStyle/>
          <a:p>
            <a:r>
              <a:rPr lang="en-US" dirty="0"/>
              <a:t>Training Data Extraction Attack against GPT-Neo</a:t>
            </a:r>
          </a:p>
          <a:p>
            <a:endParaRPr lang="en-US" dirty="0"/>
          </a:p>
        </p:txBody>
      </p:sp>
    </p:spTree>
    <p:extLst>
      <p:ext uri="{BB962C8B-B14F-4D97-AF65-F5344CB8AC3E}">
        <p14:creationId xmlns:p14="http://schemas.microsoft.com/office/powerpoint/2010/main" val="450022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4616-7446-4608-400F-CB6760280726}"/>
              </a:ext>
            </a:extLst>
          </p:cNvPr>
          <p:cNvSpPr>
            <a:spLocks noGrp="1"/>
          </p:cNvSpPr>
          <p:nvPr>
            <p:ph type="title"/>
          </p:nvPr>
        </p:nvSpPr>
        <p:spPr/>
        <p:txBody>
          <a:bodyPr/>
          <a:lstStyle/>
          <a:p>
            <a:r>
              <a:rPr lang="en-US" dirty="0"/>
              <a:t>Suffix Ranking Step</a:t>
            </a:r>
          </a:p>
        </p:txBody>
      </p:sp>
      <p:sp>
        <p:nvSpPr>
          <p:cNvPr id="3" name="Content Placeholder 2">
            <a:extLst>
              <a:ext uri="{FF2B5EF4-FFF2-40B4-BE49-F238E27FC236}">
                <a16:creationId xmlns:a16="http://schemas.microsoft.com/office/drawing/2014/main" id="{FF613270-F626-E7FC-9199-6BEDE3DC9FAB}"/>
              </a:ext>
            </a:extLst>
          </p:cNvPr>
          <p:cNvSpPr>
            <a:spLocks noGrp="1"/>
          </p:cNvSpPr>
          <p:nvPr>
            <p:ph idx="1"/>
          </p:nvPr>
        </p:nvSpPr>
        <p:spPr/>
        <p:txBody>
          <a:bodyPr/>
          <a:lstStyle/>
          <a:p>
            <a:r>
              <a:rPr lang="en-US" dirty="0"/>
              <a:t>Introduced new criteria for ranking the generated suffixes to a prefix</a:t>
            </a:r>
          </a:p>
          <a:p>
            <a:r>
              <a:rPr lang="en-US" dirty="0">
                <a:solidFill>
                  <a:srgbClr val="FF0000"/>
                </a:solidFill>
              </a:rPr>
              <a:t>Sentence-level criteria</a:t>
            </a:r>
          </a:p>
          <a:p>
            <a:pPr lvl="1"/>
            <a:r>
              <a:rPr lang="en-US" b="1" dirty="0" err="1"/>
              <a:t>Zlib</a:t>
            </a:r>
            <a:r>
              <a:rPr lang="en-US" dirty="0"/>
              <a:t> – use the ratio of perplexity and </a:t>
            </a:r>
            <a:r>
              <a:rPr lang="en-US" dirty="0" err="1"/>
              <a:t>zlib</a:t>
            </a:r>
            <a:r>
              <a:rPr lang="en-US" dirty="0"/>
              <a:t> (entropy of a generated suffix, determined by the </a:t>
            </a:r>
            <a:r>
              <a:rPr lang="en-US" dirty="0" err="1"/>
              <a:t>Zlib</a:t>
            </a:r>
            <a:r>
              <a:rPr lang="en-US" dirty="0"/>
              <a:t> compression algorithm)</a:t>
            </a:r>
          </a:p>
          <a:p>
            <a:pPr lvl="1"/>
            <a:r>
              <a:rPr lang="en-US" b="1" dirty="0" err="1"/>
              <a:t>Cumprod</a:t>
            </a:r>
            <a:r>
              <a:rPr lang="en-US" dirty="0"/>
              <a:t> – use cumulative product of the probabilities of a generated suffix</a:t>
            </a:r>
          </a:p>
          <a:p>
            <a:r>
              <a:rPr lang="en-US" dirty="0">
                <a:solidFill>
                  <a:srgbClr val="FF0000"/>
                </a:solidFill>
              </a:rPr>
              <a:t>Token-level criteria</a:t>
            </a:r>
          </a:p>
          <a:p>
            <a:pPr lvl="1"/>
            <a:r>
              <a:rPr lang="en-US" b="1" dirty="0"/>
              <a:t>Surprised patterns </a:t>
            </a:r>
            <a:r>
              <a:rPr lang="en-US" dirty="0"/>
              <a:t>– encourage tokens with high perplexity (high surprise)</a:t>
            </a:r>
          </a:p>
          <a:p>
            <a:pPr lvl="1"/>
            <a:r>
              <a:rPr lang="en-US" b="1" dirty="0"/>
              <a:t>High confidence </a:t>
            </a:r>
            <a:r>
              <a:rPr lang="en-US" dirty="0"/>
              <a:t>– encourage generating tokens with a confidence greater than a threshold</a:t>
            </a:r>
          </a:p>
          <a:p>
            <a:pPr lvl="1"/>
            <a:endParaRPr lang="en-US" dirty="0"/>
          </a:p>
        </p:txBody>
      </p:sp>
      <p:sp>
        <p:nvSpPr>
          <p:cNvPr id="4" name="Content Placeholder 3">
            <a:extLst>
              <a:ext uri="{FF2B5EF4-FFF2-40B4-BE49-F238E27FC236}">
                <a16:creationId xmlns:a16="http://schemas.microsoft.com/office/drawing/2014/main" id="{CCF395AB-EA82-194F-83D0-0D4FB4FC63C6}"/>
              </a:ext>
            </a:extLst>
          </p:cNvPr>
          <p:cNvSpPr>
            <a:spLocks noGrp="1"/>
          </p:cNvSpPr>
          <p:nvPr>
            <p:ph idx="10"/>
          </p:nvPr>
        </p:nvSpPr>
        <p:spPr/>
        <p:txBody>
          <a:bodyPr/>
          <a:lstStyle/>
          <a:p>
            <a:r>
              <a:rPr lang="en-US" dirty="0"/>
              <a:t>Training Data Extraction Attack against GPT-Neo</a:t>
            </a:r>
          </a:p>
          <a:p>
            <a:endParaRPr lang="en-US" dirty="0"/>
          </a:p>
        </p:txBody>
      </p:sp>
      <p:pic>
        <p:nvPicPr>
          <p:cNvPr id="6" name="Picture 5">
            <a:extLst>
              <a:ext uri="{FF2B5EF4-FFF2-40B4-BE49-F238E27FC236}">
                <a16:creationId xmlns:a16="http://schemas.microsoft.com/office/drawing/2014/main" id="{9FA90D05-7CD6-F273-065F-7063F2F611F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36602" y="5327293"/>
            <a:ext cx="6785196" cy="2008578"/>
          </a:xfrm>
          <a:prstGeom prst="rect">
            <a:avLst/>
          </a:prstGeom>
        </p:spPr>
      </p:pic>
    </p:spTree>
    <p:extLst>
      <p:ext uri="{BB962C8B-B14F-4D97-AF65-F5344CB8AC3E}">
        <p14:creationId xmlns:p14="http://schemas.microsoft.com/office/powerpoint/2010/main" val="3591781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EB21-77E3-0EDE-A2F2-511CCAD5285C}"/>
              </a:ext>
            </a:extLst>
          </p:cNvPr>
          <p:cNvSpPr>
            <a:spLocks noGrp="1"/>
          </p:cNvSpPr>
          <p:nvPr>
            <p:ph type="title"/>
          </p:nvPr>
        </p:nvSpPr>
        <p:spPr/>
        <p:txBody>
          <a:bodyPr/>
          <a:lstStyle/>
          <a:p>
            <a:r>
              <a:rPr lang="en-US" dirty="0"/>
              <a:t>Evaluation Results</a:t>
            </a:r>
          </a:p>
        </p:txBody>
      </p:sp>
      <p:sp>
        <p:nvSpPr>
          <p:cNvPr id="3" name="Content Placeholder 2">
            <a:extLst>
              <a:ext uri="{FF2B5EF4-FFF2-40B4-BE49-F238E27FC236}">
                <a16:creationId xmlns:a16="http://schemas.microsoft.com/office/drawing/2014/main" id="{9C82D936-448C-93E1-1B3C-DE9AE922D02A}"/>
              </a:ext>
            </a:extLst>
          </p:cNvPr>
          <p:cNvSpPr>
            <a:spLocks noGrp="1"/>
          </p:cNvSpPr>
          <p:nvPr>
            <p:ph idx="1"/>
          </p:nvPr>
        </p:nvSpPr>
        <p:spPr/>
        <p:txBody>
          <a:bodyPr/>
          <a:lstStyle/>
          <a:p>
            <a:r>
              <a:rPr lang="en-US" dirty="0"/>
              <a:t>Results from combining different techniques</a:t>
            </a:r>
          </a:p>
          <a:p>
            <a:pPr lvl="1"/>
            <a:r>
              <a:rPr lang="en-US" dirty="0"/>
              <a:t>Combining all techniques does not produce the most accurate suffixes</a:t>
            </a:r>
          </a:p>
          <a:p>
            <a:pPr lvl="1"/>
            <a:r>
              <a:rPr lang="en-US" dirty="0"/>
              <a:t>The best results were obtained by context window + high confidence</a:t>
            </a:r>
          </a:p>
        </p:txBody>
      </p:sp>
      <p:sp>
        <p:nvSpPr>
          <p:cNvPr id="4" name="Content Placeholder 3">
            <a:extLst>
              <a:ext uri="{FF2B5EF4-FFF2-40B4-BE49-F238E27FC236}">
                <a16:creationId xmlns:a16="http://schemas.microsoft.com/office/drawing/2014/main" id="{E2106C2C-9F68-28C7-9BC4-604D95E31F21}"/>
              </a:ext>
            </a:extLst>
          </p:cNvPr>
          <p:cNvSpPr>
            <a:spLocks noGrp="1"/>
          </p:cNvSpPr>
          <p:nvPr>
            <p:ph idx="10"/>
          </p:nvPr>
        </p:nvSpPr>
        <p:spPr/>
        <p:txBody>
          <a:bodyPr/>
          <a:lstStyle/>
          <a:p>
            <a:r>
              <a:rPr lang="en-US" dirty="0"/>
              <a:t>Training Data Extraction Attack against GPT-Neo</a:t>
            </a:r>
          </a:p>
          <a:p>
            <a:endParaRPr lang="en-US" dirty="0"/>
          </a:p>
        </p:txBody>
      </p:sp>
      <p:pic>
        <p:nvPicPr>
          <p:cNvPr id="6" name="Picture 5">
            <a:extLst>
              <a:ext uri="{FF2B5EF4-FFF2-40B4-BE49-F238E27FC236}">
                <a16:creationId xmlns:a16="http://schemas.microsoft.com/office/drawing/2014/main" id="{71625E79-31B1-687C-B5DB-5372AC412B16}"/>
              </a:ext>
            </a:extLst>
          </p:cNvPr>
          <p:cNvPicPr>
            <a:picLocks noChangeAspect="1"/>
          </p:cNvPicPr>
          <p:nvPr/>
        </p:nvPicPr>
        <p:blipFill>
          <a:blip r:embed="rId2"/>
          <a:stretch>
            <a:fillRect/>
          </a:stretch>
        </p:blipFill>
        <p:spPr>
          <a:xfrm>
            <a:off x="1212776" y="4030216"/>
            <a:ext cx="7373061" cy="1853563"/>
          </a:xfrm>
          <a:prstGeom prst="rect">
            <a:avLst/>
          </a:prstGeom>
        </p:spPr>
      </p:pic>
    </p:spTree>
    <p:extLst>
      <p:ext uri="{BB962C8B-B14F-4D97-AF65-F5344CB8AC3E}">
        <p14:creationId xmlns:p14="http://schemas.microsoft.com/office/powerpoint/2010/main" val="385096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Privacy Attacks in AML</a:t>
            </a:r>
          </a:p>
        </p:txBody>
      </p:sp>
      <p:sp>
        <p:nvSpPr>
          <p:cNvPr id="3" name="Content Placeholder 2"/>
          <p:cNvSpPr>
            <a:spLocks noGrp="1"/>
          </p:cNvSpPr>
          <p:nvPr>
            <p:ph idx="1"/>
          </p:nvPr>
        </p:nvSpPr>
        <p:spPr/>
        <p:txBody>
          <a:bodyPr/>
          <a:lstStyle/>
          <a:p>
            <a:r>
              <a:rPr lang="en-US" b="1" i="1" dirty="0">
                <a:solidFill>
                  <a:srgbClr val="0070C0"/>
                </a:solidFill>
              </a:rPr>
              <a:t>Privacy attacks </a:t>
            </a:r>
            <a:r>
              <a:rPr lang="en-US" dirty="0"/>
              <a:t>are also referred to as </a:t>
            </a:r>
            <a:r>
              <a:rPr lang="en-US" dirty="0">
                <a:solidFill>
                  <a:srgbClr val="0070C0"/>
                </a:solidFill>
              </a:rPr>
              <a:t>inference attacks </a:t>
            </a:r>
            <a:r>
              <a:rPr lang="en-US" dirty="0"/>
              <a:t>or </a:t>
            </a:r>
            <a:r>
              <a:rPr lang="en-US" dirty="0">
                <a:solidFill>
                  <a:srgbClr val="0070C0"/>
                </a:solidFill>
              </a:rPr>
              <a:t>confidentiality attacks</a:t>
            </a:r>
          </a:p>
          <a:p>
            <a:r>
              <a:rPr lang="en-US" dirty="0"/>
              <a:t>They can broadly be developed against:</a:t>
            </a:r>
          </a:p>
          <a:p>
            <a:pPr lvl="1"/>
            <a:r>
              <a:rPr lang="en-US" dirty="0"/>
              <a:t>Training data</a:t>
            </a:r>
          </a:p>
          <a:p>
            <a:pPr lvl="2"/>
            <a:r>
              <a:rPr lang="en-US" dirty="0"/>
              <a:t>E.g., reveal the identity of patients whose data was used for training a model</a:t>
            </a:r>
          </a:p>
          <a:p>
            <a:pPr lvl="1"/>
            <a:r>
              <a:rPr lang="en-US" dirty="0"/>
              <a:t>ML model</a:t>
            </a:r>
          </a:p>
          <a:p>
            <a:pPr lvl="2"/>
            <a:r>
              <a:rPr lang="en-US" dirty="0"/>
              <a:t>E.g., reveal the architecture and parameters of a model that is used by an insurance company for predicting insurance rates</a:t>
            </a:r>
          </a:p>
          <a:p>
            <a:pPr lvl="2"/>
            <a:r>
              <a:rPr lang="en-US" dirty="0"/>
              <a:t>E.g., reveal the model used by a financial institution for credit card approval</a:t>
            </a:r>
          </a:p>
          <a:p>
            <a:r>
              <a:rPr lang="en-US" dirty="0"/>
              <a:t>Privacy attacks are commonly divided into the following </a:t>
            </a:r>
            <a:r>
              <a:rPr lang="en-US" dirty="0">
                <a:solidFill>
                  <a:srgbClr val="FF0000"/>
                </a:solidFill>
              </a:rPr>
              <a:t>main categories</a:t>
            </a:r>
          </a:p>
          <a:p>
            <a:pPr lvl="1"/>
            <a:r>
              <a:rPr lang="en-US" dirty="0"/>
              <a:t>Membership inference attack</a:t>
            </a:r>
          </a:p>
          <a:p>
            <a:pPr lvl="1"/>
            <a:r>
              <a:rPr lang="en-US" dirty="0"/>
              <a:t>Feature inference attack</a:t>
            </a:r>
          </a:p>
          <a:p>
            <a:pPr lvl="1"/>
            <a:r>
              <a:rPr lang="en-US" dirty="0"/>
              <a:t>Model extraction attack</a:t>
            </a:r>
          </a:p>
          <a:p>
            <a:pPr lvl="1"/>
            <a:endParaRPr lang="en-US" dirty="0"/>
          </a:p>
        </p:txBody>
      </p:sp>
      <p:sp>
        <p:nvSpPr>
          <p:cNvPr id="4" name="Content Placeholder 3"/>
          <p:cNvSpPr>
            <a:spLocks noGrp="1"/>
          </p:cNvSpPr>
          <p:nvPr>
            <p:ph idx="10"/>
          </p:nvPr>
        </p:nvSpPr>
        <p:spPr/>
        <p:txBody>
          <a:bodyPr/>
          <a:lstStyle/>
          <a:p>
            <a:r>
              <a:rPr lang="en-US" dirty="0"/>
              <a:t>Privacy Attacks in AML</a:t>
            </a:r>
          </a:p>
        </p:txBody>
      </p:sp>
    </p:spTree>
    <p:extLst>
      <p:ext uri="{BB962C8B-B14F-4D97-AF65-F5344CB8AC3E}">
        <p14:creationId xmlns:p14="http://schemas.microsoft.com/office/powerpoint/2010/main" val="2018618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pPr marL="457200" indent="-457200">
              <a:buFont typeface="+mj-lt"/>
              <a:buAutoNum type="arabicPeriod"/>
            </a:pPr>
            <a:r>
              <a:rPr lang="en-US" dirty="0"/>
              <a:t>Liu et al. (2020) When Machine Learning Meets Privacy: A Survey and Outlook (</a:t>
            </a:r>
            <a:r>
              <a:rPr lang="en-US" dirty="0">
                <a:hlinkClick r:id="rId2"/>
              </a:rPr>
              <a:t>link</a:t>
            </a:r>
            <a:r>
              <a:rPr lang="en-US" dirty="0"/>
              <a:t>)</a:t>
            </a:r>
          </a:p>
          <a:p>
            <a:pPr marL="457200" indent="-457200">
              <a:buFont typeface="+mj-lt"/>
              <a:buAutoNum type="arabicPeriod"/>
            </a:pPr>
            <a:r>
              <a:rPr lang="en-US" dirty="0" err="1"/>
              <a:t>Rigaki</a:t>
            </a:r>
            <a:r>
              <a:rPr lang="en-US" dirty="0"/>
              <a:t> and </a:t>
            </a:r>
            <a:r>
              <a:rPr lang="en-US" dirty="0" err="1"/>
              <a:t>Carcia</a:t>
            </a:r>
            <a:r>
              <a:rPr lang="en-US" dirty="0"/>
              <a:t> (2021) A Survey of Privacy Attacks in Machine Learning (</a:t>
            </a:r>
            <a:r>
              <a:rPr lang="en-US" dirty="0">
                <a:hlinkClick r:id="rId3"/>
              </a:rPr>
              <a:t>link</a:t>
            </a:r>
            <a:r>
              <a:rPr lang="en-US" dirty="0"/>
              <a:t>)</a:t>
            </a:r>
          </a:p>
          <a:p>
            <a:pPr marL="457200" indent="-457200">
              <a:buFont typeface="+mj-lt"/>
              <a:buAutoNum type="arabicPeriod"/>
            </a:pPr>
            <a:r>
              <a:rPr lang="en-US" dirty="0" err="1"/>
              <a:t>Cristofaro</a:t>
            </a:r>
            <a:r>
              <a:rPr lang="en-US" dirty="0"/>
              <a:t> (2020) An Overview of Privacy in Machine Learning (</a:t>
            </a:r>
            <a:r>
              <a:rPr lang="en-US" dirty="0">
                <a:hlinkClick r:id="rId4"/>
              </a:rPr>
              <a:t>link</a:t>
            </a:r>
            <a:r>
              <a:rPr lang="en-US" dirty="0"/>
              <a:t>)</a:t>
            </a:r>
          </a:p>
          <a:p>
            <a:pPr marL="457200" indent="-457200">
              <a:buFont typeface="+mj-lt"/>
              <a:buAutoNum type="arabicPeriod"/>
            </a:pPr>
            <a:endParaRPr lang="en-US" dirty="0"/>
          </a:p>
        </p:txBody>
      </p:sp>
    </p:spTree>
    <p:extLst>
      <p:ext uri="{BB962C8B-B14F-4D97-AF65-F5344CB8AC3E}">
        <p14:creationId xmlns:p14="http://schemas.microsoft.com/office/powerpoint/2010/main" val="2683197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 Inference Attack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1" i="1" dirty="0">
                    <a:solidFill>
                      <a:srgbClr val="0070C0"/>
                    </a:solidFill>
                  </a:rPr>
                  <a:t>Membership inference attack</a:t>
                </a:r>
              </a:p>
              <a:p>
                <a:pPr lvl="1"/>
                <a:r>
                  <a:rPr lang="en-US" dirty="0"/>
                  <a:t>Adversarial goal: determine whether or not an individual data instance </a:t>
                </a:r>
                <a14:m>
                  <m:oMath xmlns:m="http://schemas.openxmlformats.org/officeDocument/2006/math">
                    <m:sSup>
                      <m:sSupPr>
                        <m:ctrlPr>
                          <a:rPr lang="en-US" i="1" dirty="0" smtClean="0">
                            <a:latin typeface="Cambria Math" panose="02040503050406030204" pitchFamily="18" charset="0"/>
                          </a:rPr>
                        </m:ctrlPr>
                      </m:sSupPr>
                      <m:e>
                        <m:r>
                          <a:rPr lang="en-US" b="0" i="1" dirty="0" smtClean="0">
                            <a:latin typeface="Cambria Math" panose="02040503050406030204" pitchFamily="18" charset="0"/>
                          </a:rPr>
                          <m:t>𝑥</m:t>
                        </m:r>
                      </m:e>
                      <m:sup>
                        <m:r>
                          <a:rPr lang="en-US" b="0" i="1" dirty="0" smtClean="0">
                            <a:latin typeface="Cambria Math" panose="02040503050406030204" pitchFamily="18" charset="0"/>
                          </a:rPr>
                          <m:t>∗</m:t>
                        </m:r>
                      </m:sup>
                    </m:sSup>
                  </m:oMath>
                </a14:m>
                <a:r>
                  <a:rPr lang="en-US" dirty="0"/>
                  <a:t> is part of the training dataset </a:t>
                </a:r>
                <a14:m>
                  <m:oMath xmlns:m="http://schemas.openxmlformats.org/officeDocument/2006/math">
                    <m:r>
                      <a:rPr lang="en-US" i="1" smtClean="0">
                        <a:latin typeface="Cambria Math" panose="02040503050406030204" pitchFamily="18" charset="0"/>
                        <a:ea typeface="Cambria Math" panose="02040503050406030204" pitchFamily="18" charset="0"/>
                      </a:rPr>
                      <m:t>𝒟</m:t>
                    </m:r>
                  </m:oMath>
                </a14:m>
                <a:r>
                  <a:rPr lang="en-US" dirty="0"/>
                  <a:t> for a model</a:t>
                </a:r>
              </a:p>
              <a:p>
                <a:r>
                  <a:rPr lang="en-US" dirty="0"/>
                  <a:t>The attack typically assumes black-box query access to the model </a:t>
                </a:r>
              </a:p>
              <a:p>
                <a:r>
                  <a:rPr lang="en-US" dirty="0"/>
                  <a:t>Attacks on both supervised classification models and generative models (GANs, VAEs) have been demonstrated</a:t>
                </a:r>
              </a:p>
              <a:p>
                <a:r>
                  <a:rPr lang="en-US" dirty="0"/>
                  <a:t>A common approach is to first train several </a:t>
                </a:r>
                <a:r>
                  <a:rPr lang="en-US" b="1" i="1" dirty="0">
                    <a:solidFill>
                      <a:srgbClr val="0070C0"/>
                    </a:solidFill>
                  </a:rPr>
                  <a:t>shadow models </a:t>
                </a:r>
                <a:r>
                  <a:rPr lang="en-US" dirty="0"/>
                  <a:t>that imitate the behavior of the target model, and use the prediction vectors of the shadow models for training a binary classifier (that infers the membership)</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99" t="-795" r="-254"/>
                </a:stretch>
              </a:blipFill>
            </p:spPr>
            <p:txBody>
              <a:bodyPr/>
              <a:lstStyle/>
              <a:p>
                <a:r>
                  <a:rPr lang="en-US">
                    <a:noFill/>
                  </a:rPr>
                  <a:t> </a:t>
                </a:r>
              </a:p>
            </p:txBody>
          </p:sp>
        </mc:Fallback>
      </mc:AlternateContent>
      <p:sp>
        <p:nvSpPr>
          <p:cNvPr id="4" name="Content Placeholder 3"/>
          <p:cNvSpPr>
            <a:spLocks noGrp="1"/>
          </p:cNvSpPr>
          <p:nvPr>
            <p:ph idx="10"/>
          </p:nvPr>
        </p:nvSpPr>
        <p:spPr/>
        <p:txBody>
          <a:bodyPr/>
          <a:lstStyle/>
          <a:p>
            <a:r>
              <a:rPr lang="en-US" dirty="0"/>
              <a:t>Categories of Privacy Attacks</a:t>
            </a:r>
          </a:p>
          <a:p>
            <a:endParaRPr lang="en-US" dirty="0"/>
          </a:p>
        </p:txBody>
      </p:sp>
      <p:pic>
        <p:nvPicPr>
          <p:cNvPr id="5" name="Picture 4"/>
          <p:cNvPicPr>
            <a:picLocks noChangeAspect="1"/>
          </p:cNvPicPr>
          <p:nvPr/>
        </p:nvPicPr>
        <p:blipFill>
          <a:blip r:embed="rId3"/>
          <a:stretch>
            <a:fillRect/>
          </a:stretch>
        </p:blipFill>
        <p:spPr>
          <a:xfrm>
            <a:off x="924744" y="5365987"/>
            <a:ext cx="8141102" cy="1832581"/>
          </a:xfrm>
          <a:prstGeom prst="rect">
            <a:avLst/>
          </a:prstGeom>
        </p:spPr>
      </p:pic>
      <p:sp>
        <p:nvSpPr>
          <p:cNvPr id="6" name="TextBox 5">
            <a:extLst>
              <a:ext uri="{FF2B5EF4-FFF2-40B4-BE49-F238E27FC236}">
                <a16:creationId xmlns:a16="http://schemas.microsoft.com/office/drawing/2014/main" id="{9F888386-0D5A-45AB-9E14-145C9B7F7109}"/>
              </a:ext>
            </a:extLst>
          </p:cNvPr>
          <p:cNvSpPr txBox="1"/>
          <p:nvPr/>
        </p:nvSpPr>
        <p:spPr>
          <a:xfrm>
            <a:off x="1140768" y="7526179"/>
            <a:ext cx="7560840" cy="246221"/>
          </a:xfrm>
          <a:prstGeom prst="rect">
            <a:avLst/>
          </a:prstGeom>
          <a:noFill/>
        </p:spPr>
        <p:txBody>
          <a:bodyPr wrap="square" rtlCol="0">
            <a:spAutoFit/>
          </a:bodyPr>
          <a:lstStyle/>
          <a:p>
            <a:pPr algn="ctr"/>
            <a:r>
              <a:rPr lang="en-US" sz="1000" dirty="0"/>
              <a:t>Figure form: Liu et al. (2020) When Machine Learning Meets Privacy: A Survey and Outlook </a:t>
            </a:r>
          </a:p>
        </p:txBody>
      </p:sp>
    </p:spTree>
    <p:extLst>
      <p:ext uri="{BB962C8B-B14F-4D97-AF65-F5344CB8AC3E}">
        <p14:creationId xmlns:p14="http://schemas.microsoft.com/office/powerpoint/2010/main" val="30361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a:xfrm>
            <a:off x="276673" y="2090803"/>
            <a:ext cx="9584265" cy="3091541"/>
          </a:xfrm>
        </p:spPr>
        <p:txBody>
          <a:bodyPr/>
          <a:lstStyle/>
          <a:p>
            <a:r>
              <a:rPr lang="en-US" dirty="0" err="1">
                <a:hlinkClick r:id="rId2"/>
              </a:rPr>
              <a:t>Shokri</a:t>
            </a:r>
            <a:r>
              <a:rPr lang="en-US" dirty="0">
                <a:hlinkClick r:id="rId2"/>
              </a:rPr>
              <a:t> (2016) Membership Inference Attacks Against Machine Learning Models</a:t>
            </a:r>
            <a:endParaRPr lang="en-US" dirty="0"/>
          </a:p>
          <a:p>
            <a:r>
              <a:rPr lang="en-US" dirty="0"/>
              <a:t>Threat model:</a:t>
            </a:r>
          </a:p>
          <a:p>
            <a:pPr lvl="1"/>
            <a:r>
              <a:rPr lang="en-US" dirty="0"/>
              <a:t>The adversary has back-box query access to the target model</a:t>
            </a:r>
          </a:p>
          <a:p>
            <a:pPr lvl="1"/>
            <a:r>
              <a:rPr lang="en-US" dirty="0"/>
              <a:t>The goal is to infer whether input samples were part of its private training set</a:t>
            </a:r>
          </a:p>
          <a:p>
            <a:r>
              <a:rPr lang="en-US" b="1" i="1" dirty="0">
                <a:solidFill>
                  <a:srgbClr val="0070C0"/>
                </a:solidFill>
              </a:rPr>
              <a:t>Shadow training </a:t>
            </a:r>
            <a:r>
              <a:rPr lang="en-US" dirty="0"/>
              <a:t>approach:</a:t>
            </a:r>
          </a:p>
          <a:p>
            <a:pPr lvl="1"/>
            <a:r>
              <a:rPr lang="en-US" dirty="0"/>
              <a:t>Create several </a:t>
            </a:r>
            <a:r>
              <a:rPr lang="en-US" dirty="0">
                <a:solidFill>
                  <a:srgbClr val="FF0000"/>
                </a:solidFill>
              </a:rPr>
              <a:t>shadow models </a:t>
            </a:r>
            <a:r>
              <a:rPr lang="en-US" dirty="0"/>
              <a:t>to substitute the target model </a:t>
            </a:r>
          </a:p>
          <a:p>
            <a:pPr lvl="1"/>
            <a:r>
              <a:rPr lang="en-US" dirty="0"/>
              <a:t>Each shadow model is trained on a dataset that has a similar distribution as the private training dataset of the target model</a:t>
            </a:r>
          </a:p>
          <a:p>
            <a:pPr lvl="2"/>
            <a:endParaRPr lang="en-US" dirty="0"/>
          </a:p>
          <a:p>
            <a:pPr lvl="2"/>
            <a:endParaRPr lang="en-US" dirty="0"/>
          </a:p>
          <a:p>
            <a:endParaRPr lang="en-US" dirty="0"/>
          </a:p>
        </p:txBody>
      </p:sp>
      <p:sp>
        <p:nvSpPr>
          <p:cNvPr id="4" name="Content Placeholder 3"/>
          <p:cNvSpPr>
            <a:spLocks noGrp="1"/>
          </p:cNvSpPr>
          <p:nvPr>
            <p:ph idx="10"/>
          </p:nvPr>
        </p:nvSpPr>
        <p:spPr/>
        <p:txBody>
          <a:bodyPr/>
          <a:lstStyle/>
          <a:p>
            <a:r>
              <a:rPr lang="en-US" dirty="0"/>
              <a:t>Membership Inference Attack</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749280" y="4534272"/>
            <a:ext cx="3816424" cy="3079346"/>
          </a:xfrm>
          <a:prstGeom prst="rect">
            <a:avLst/>
          </a:prstGeom>
        </p:spPr>
      </p:pic>
      <p:sp>
        <p:nvSpPr>
          <p:cNvPr id="7" name="Content Placeholder 2"/>
          <p:cNvSpPr txBox="1">
            <a:spLocks/>
          </p:cNvSpPr>
          <p:nvPr/>
        </p:nvSpPr>
        <p:spPr>
          <a:xfrm>
            <a:off x="276673" y="4822303"/>
            <a:ext cx="5177373" cy="2736305"/>
          </a:xfrm>
          <a:prstGeom prst="rect">
            <a:avLst/>
          </a:prstGeom>
        </p:spPr>
        <p:txBody>
          <a:bodyPr vert="horz" lIns="91440" tIns="45720" rIns="91440" bIns="45720" rtlCol="0">
            <a:normAutofit/>
          </a:bodyPr>
          <a:lstStyle>
            <a:lvl1pPr marL="288925" indent="-288925" algn="l" defTabSz="914323" rtl="0" eaLnBrk="1" latinLnBrk="0" hangingPunct="1">
              <a:spcBef>
                <a:spcPct val="20000"/>
              </a:spcBef>
              <a:buClr>
                <a:schemeClr val="tx2"/>
              </a:buClr>
              <a:buSzPct val="90000"/>
              <a:buFont typeface="Palatino Linotype" panose="02040502050505030304" pitchFamily="18" charset="0"/>
              <a:buChar char="•"/>
              <a:defRPr sz="2000" kern="1200">
                <a:solidFill>
                  <a:schemeClr val="tx1"/>
                </a:solidFill>
                <a:latin typeface="Palatino Linotype" panose="02040502050505030304" pitchFamily="18" charset="0"/>
                <a:ea typeface="+mn-ea"/>
                <a:cs typeface="+mn-cs"/>
              </a:defRPr>
            </a:lvl1pPr>
            <a:lvl2pPr marL="631825" indent="-227013" algn="l" defTabSz="914323" rtl="0" eaLnBrk="1" latinLnBrk="0" hangingPunct="1">
              <a:spcBef>
                <a:spcPct val="20000"/>
              </a:spcBef>
              <a:buClr>
                <a:schemeClr val="tx2"/>
              </a:buClr>
              <a:buSzPct val="90000"/>
              <a:buFont typeface="Wingdings" panose="05000000000000000000" pitchFamily="2" charset="2"/>
              <a:buChar char="§"/>
              <a:defRPr sz="1800" kern="1200">
                <a:solidFill>
                  <a:schemeClr val="tx1"/>
                </a:solidFill>
                <a:latin typeface="Palatino Linotype" panose="02040502050505030304" pitchFamily="18" charset="0"/>
                <a:ea typeface="+mn-ea"/>
                <a:cs typeface="+mn-cs"/>
              </a:defRPr>
            </a:lvl2pPr>
            <a:lvl3pPr marL="914400" indent="-173038" algn="l" defTabSz="914323" rtl="0" eaLnBrk="1" latinLnBrk="0" hangingPunct="1">
              <a:spcBef>
                <a:spcPct val="20000"/>
              </a:spcBef>
              <a:buClr>
                <a:schemeClr val="tx2"/>
              </a:buClr>
              <a:buFont typeface="Courier New" panose="02070309020205020404" pitchFamily="49" charset="0"/>
              <a:buChar char="o"/>
              <a:defRPr sz="1600" kern="1200">
                <a:solidFill>
                  <a:schemeClr val="tx1"/>
                </a:solidFill>
                <a:latin typeface="Palatino Linotype" panose="02040502050505030304" pitchFamily="18" charset="0"/>
                <a:ea typeface="+mn-ea"/>
                <a:cs typeface="+mn-cs"/>
              </a:defRPr>
            </a:lvl3pPr>
            <a:lvl4pPr marL="1146175" indent="-174625" algn="l" defTabSz="914323" rtl="0" eaLnBrk="1" latinLnBrk="0" hangingPunct="1">
              <a:spcBef>
                <a:spcPct val="20000"/>
              </a:spcBef>
              <a:buClr>
                <a:schemeClr val="tx2"/>
              </a:buClr>
              <a:buFont typeface="Arial" panose="020B0604020202020204" pitchFamily="34" charset="0"/>
              <a:buChar char="–"/>
              <a:defRPr sz="1400" kern="1200">
                <a:solidFill>
                  <a:schemeClr val="tx1"/>
                </a:solidFill>
                <a:latin typeface="Palatino Linotype" panose="02040502050505030304" pitchFamily="18" charset="0"/>
                <a:ea typeface="+mn-ea"/>
                <a:cs typeface="+mn-cs"/>
              </a:defRPr>
            </a:lvl4pPr>
            <a:lvl5pPr marL="1376363" indent="-173038" algn="l" defTabSz="914323" rtl="0" eaLnBrk="1" latinLnBrk="0" hangingPunct="1">
              <a:spcBef>
                <a:spcPct val="20000"/>
              </a:spcBef>
              <a:buClr>
                <a:schemeClr val="tx2"/>
              </a:buClr>
              <a:buFont typeface="Arial" panose="020B0604020202020204" pitchFamily="34" charset="0"/>
              <a:buChar char="»"/>
              <a:defRPr sz="1200" kern="1200">
                <a:solidFill>
                  <a:schemeClr val="tx1"/>
                </a:solidFill>
                <a:latin typeface="Palatino Linotype" panose="02040502050505030304" pitchFamily="18" charset="0"/>
                <a:ea typeface="+mn-ea"/>
                <a:cs typeface="+mn-cs"/>
              </a:defRPr>
            </a:lvl5pPr>
            <a:lvl6pPr marL="2514389"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51"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13"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74" indent="-228581" algn="l" defTabSz="9143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en-US" dirty="0"/>
              <a:t>E.g., if the target model performs celebrity face recognition, the attacker can collect images of celebrities from the Internet</a:t>
            </a:r>
          </a:p>
          <a:p>
            <a:pPr lvl="3"/>
            <a:r>
              <a:rPr lang="en-US" dirty="0"/>
              <a:t>Then, query the target model with images of Brad Pitt, and if the confidence of the target model is high, then probably the private training set contains images of Brad Pitt: use those images for the shadow training sets</a:t>
            </a:r>
          </a:p>
          <a:p>
            <a:pPr lvl="2"/>
            <a:r>
              <a:rPr lang="en-US" dirty="0"/>
              <a:t>Same input instances are used to create shadow training sets for training multiple shadow models </a:t>
            </a:r>
          </a:p>
          <a:p>
            <a:pPr lvl="2"/>
            <a:endParaRPr lang="en-US" dirty="0"/>
          </a:p>
          <a:p>
            <a:pPr lvl="2"/>
            <a:endParaRPr lang="en-US" dirty="0"/>
          </a:p>
          <a:p>
            <a:pPr lvl="2"/>
            <a:endParaRPr lang="en-US" dirty="0"/>
          </a:p>
          <a:p>
            <a:endParaRPr lang="en-US" dirty="0"/>
          </a:p>
        </p:txBody>
      </p:sp>
    </p:spTree>
    <p:extLst>
      <p:ext uri="{BB962C8B-B14F-4D97-AF65-F5344CB8AC3E}">
        <p14:creationId xmlns:p14="http://schemas.microsoft.com/office/powerpoint/2010/main" val="102790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a:xfrm>
            <a:off x="276673" y="2090803"/>
            <a:ext cx="9721079" cy="5367667"/>
          </a:xfrm>
        </p:spPr>
        <p:txBody>
          <a:bodyPr/>
          <a:lstStyle/>
          <a:p>
            <a:r>
              <a:rPr lang="en-US" dirty="0"/>
              <a:t>The output </a:t>
            </a:r>
            <a:r>
              <a:rPr lang="en-US" dirty="0">
                <a:solidFill>
                  <a:srgbClr val="FF0000"/>
                </a:solidFill>
              </a:rPr>
              <a:t>probability vectors </a:t>
            </a:r>
            <a:r>
              <a:rPr lang="en-US" dirty="0"/>
              <a:t>from the shadow models are next used as inputs for training attack models (as binary classifiers) for each class</a:t>
            </a:r>
          </a:p>
          <a:p>
            <a:pPr lvl="1"/>
            <a:r>
              <a:rPr lang="en-US" dirty="0"/>
              <a:t>E.g., the probability vectors for all input images of Brad Pitt from all </a:t>
            </a:r>
            <a:r>
              <a:rPr lang="en-US" dirty="0">
                <a:solidFill>
                  <a:srgbClr val="FF0000"/>
                </a:solidFill>
              </a:rPr>
              <a:t>shadow training sets </a:t>
            </a:r>
            <a:r>
              <a:rPr lang="en-US" dirty="0"/>
              <a:t>are labeled with 1 (meaning ‘in’ the training set)</a:t>
            </a:r>
          </a:p>
          <a:p>
            <a:pPr lvl="1"/>
            <a:r>
              <a:rPr lang="en-US" dirty="0"/>
              <a:t>The probability vectors for all input images of Brad Pitt from all </a:t>
            </a:r>
            <a:r>
              <a:rPr lang="en-US" dirty="0">
                <a:solidFill>
                  <a:srgbClr val="FF0000"/>
                </a:solidFill>
              </a:rPr>
              <a:t>shadow test sets </a:t>
            </a:r>
            <a:r>
              <a:rPr lang="en-US" dirty="0"/>
              <a:t>are labeled with 0 (meaning ‘out’ or not in the training set)</a:t>
            </a:r>
          </a:p>
          <a:p>
            <a:pPr lvl="1"/>
            <a:r>
              <a:rPr lang="en-US" dirty="0"/>
              <a:t>An </a:t>
            </a:r>
            <a:r>
              <a:rPr lang="en-US" dirty="0">
                <a:solidFill>
                  <a:srgbClr val="FF0000"/>
                </a:solidFill>
              </a:rPr>
              <a:t>attack model </a:t>
            </a:r>
            <a:r>
              <a:rPr lang="en-US" dirty="0"/>
              <a:t>is trained on these inputs to perform binary classification (in or out)</a:t>
            </a:r>
          </a:p>
          <a:p>
            <a:pPr lvl="1"/>
            <a:r>
              <a:rPr lang="en-US" dirty="0"/>
              <a:t>A separate attack model is trained for each celebrity person in the shadow training sets</a:t>
            </a:r>
          </a:p>
          <a:p>
            <a:pPr lvl="1"/>
            <a:endParaRPr lang="en-US" dirty="0"/>
          </a:p>
          <a:p>
            <a:pPr lvl="1"/>
            <a:endParaRPr lang="en-US" dirty="0"/>
          </a:p>
        </p:txBody>
      </p:sp>
      <p:sp>
        <p:nvSpPr>
          <p:cNvPr id="4" name="Content Placeholder 3"/>
          <p:cNvSpPr>
            <a:spLocks noGrp="1"/>
          </p:cNvSpPr>
          <p:nvPr>
            <p:ph idx="10"/>
          </p:nvPr>
        </p:nvSpPr>
        <p:spPr/>
        <p:txBody>
          <a:bodyPr/>
          <a:lstStyle/>
          <a:p>
            <a:r>
              <a:rPr lang="en-US" dirty="0"/>
              <a:t>Membership Inference Attack</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293664" y="4666292"/>
            <a:ext cx="8056016" cy="3036332"/>
          </a:xfrm>
          <a:prstGeom prst="rect">
            <a:avLst/>
          </a:prstGeom>
        </p:spPr>
      </p:pic>
    </p:spTree>
    <p:extLst>
      <p:ext uri="{BB962C8B-B14F-4D97-AF65-F5344CB8AC3E}">
        <p14:creationId xmlns:p14="http://schemas.microsoft.com/office/powerpoint/2010/main" val="122417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p:txBody>
          <a:bodyPr/>
          <a:lstStyle/>
          <a:p>
            <a:r>
              <a:rPr lang="en-US" dirty="0"/>
              <a:t>The attack models for each class are afterward used to predict whether individual inputs instances were members of the private training set of the target model  </a:t>
            </a:r>
          </a:p>
          <a:p>
            <a:r>
              <a:rPr lang="en-US" dirty="0"/>
              <a:t>The assumption in this attack is that the output probability vectors of the shadow models are different for samples that are members of the shadow training sets, in comparison to samples that are members of the shadow test sets</a:t>
            </a:r>
          </a:p>
          <a:p>
            <a:r>
              <a:rPr lang="en-US" dirty="0"/>
              <a:t>Experiments showed that increasing the number of shadow models improves the accuracy of membership inference, but it also increases the computational recourses</a:t>
            </a:r>
          </a:p>
        </p:txBody>
      </p:sp>
      <p:sp>
        <p:nvSpPr>
          <p:cNvPr id="4" name="Content Placeholder 3"/>
          <p:cNvSpPr>
            <a:spLocks noGrp="1"/>
          </p:cNvSpPr>
          <p:nvPr>
            <p:ph idx="10"/>
          </p:nvPr>
        </p:nvSpPr>
        <p:spPr/>
        <p:txBody>
          <a:bodyPr/>
          <a:lstStyle/>
          <a:p>
            <a:r>
              <a:rPr lang="en-US" dirty="0"/>
              <a:t>Membership Inference Attack</a:t>
            </a:r>
          </a:p>
        </p:txBody>
      </p:sp>
    </p:spTree>
    <p:extLst>
      <p:ext uri="{BB962C8B-B14F-4D97-AF65-F5344CB8AC3E}">
        <p14:creationId xmlns:p14="http://schemas.microsoft.com/office/powerpoint/2010/main" val="380915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Shadow Training Attack</a:t>
            </a:r>
          </a:p>
        </p:txBody>
      </p:sp>
      <p:sp>
        <p:nvSpPr>
          <p:cNvPr id="3" name="Content Placeholder 2"/>
          <p:cNvSpPr>
            <a:spLocks noGrp="1"/>
          </p:cNvSpPr>
          <p:nvPr>
            <p:ph idx="1"/>
          </p:nvPr>
        </p:nvSpPr>
        <p:spPr/>
        <p:txBody>
          <a:bodyPr/>
          <a:lstStyle/>
          <a:p>
            <a:r>
              <a:rPr lang="en-US" dirty="0"/>
              <a:t>The table shows the accuracy of a target model on training and testing sets, and the success of the attack for several models</a:t>
            </a:r>
          </a:p>
          <a:p>
            <a:pPr lvl="1"/>
            <a:r>
              <a:rPr lang="en-US" dirty="0"/>
              <a:t>One can note that the larger the </a:t>
            </a:r>
            <a:r>
              <a:rPr lang="en-US" dirty="0">
                <a:solidFill>
                  <a:srgbClr val="FF0000"/>
                </a:solidFill>
              </a:rPr>
              <a:t>overfitting</a:t>
            </a:r>
            <a:r>
              <a:rPr lang="en-US" dirty="0"/>
              <a:t> (difference between the training and testing accuracy), the more successful the membership inference attack is</a:t>
            </a:r>
          </a:p>
          <a:p>
            <a:pPr lvl="2"/>
            <a:r>
              <a:rPr lang="en-US" dirty="0"/>
              <a:t>Conclusively, overfitting not only reduces the generalization of a model, but also makes the model more likely to leak sensitive information about the training data</a:t>
            </a:r>
          </a:p>
          <a:p>
            <a:pPr lvl="1"/>
            <a:r>
              <a:rPr lang="en-US" dirty="0"/>
              <a:t>In addition, the attack was more successful for training datasets that are more diverse and have larger number of classes (e.g., compare Purchase model with 100 classes to Purchase with 2 classes)</a:t>
            </a:r>
          </a:p>
          <a:p>
            <a:pPr lvl="1"/>
            <a:endParaRPr lang="en-US" dirty="0"/>
          </a:p>
        </p:txBody>
      </p:sp>
      <p:sp>
        <p:nvSpPr>
          <p:cNvPr id="4" name="Content Placeholder 3"/>
          <p:cNvSpPr>
            <a:spLocks noGrp="1"/>
          </p:cNvSpPr>
          <p:nvPr>
            <p:ph idx="10"/>
          </p:nvPr>
        </p:nvSpPr>
        <p:spPr/>
        <p:txBody>
          <a:bodyPr/>
          <a:lstStyle/>
          <a:p>
            <a:r>
              <a:rPr lang="en-US" dirty="0"/>
              <a:t>Membership Inference Attack</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487593" y="4894312"/>
            <a:ext cx="5376307" cy="2794732"/>
          </a:xfrm>
          <a:prstGeom prst="rect">
            <a:avLst/>
          </a:prstGeom>
        </p:spPr>
      </p:pic>
    </p:spTree>
    <p:extLst>
      <p:ext uri="{BB962C8B-B14F-4D97-AF65-F5344CB8AC3E}">
        <p14:creationId xmlns:p14="http://schemas.microsoft.com/office/powerpoint/2010/main" val="83914466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20427</TotalTime>
  <Words>3985</Words>
  <Application>Microsoft Office PowerPoint</Application>
  <PresentationFormat>Custom</PresentationFormat>
  <Paragraphs>362</Paragraphs>
  <Slides>40</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Cambria Math</vt:lpstr>
      <vt:lpstr>Courier New</vt:lpstr>
      <vt:lpstr>Franklin Gothic</vt:lpstr>
      <vt:lpstr>Franklin Gothic Demi</vt:lpstr>
      <vt:lpstr>Libre Franklin</vt:lpstr>
      <vt:lpstr>Palatino Linotype</vt:lpstr>
      <vt:lpstr>Wingdings</vt:lpstr>
      <vt:lpstr>Office Theme</vt:lpstr>
      <vt:lpstr>CS 404/504 Special Topics: Adversarial Machine Learning</vt:lpstr>
      <vt:lpstr>Lecture 12</vt:lpstr>
      <vt:lpstr>Lecture Outline</vt:lpstr>
      <vt:lpstr>Privacy Attacks in AML</vt:lpstr>
      <vt:lpstr>Membership Inference Attack</vt:lpstr>
      <vt:lpstr>Shadow Training Attack</vt:lpstr>
      <vt:lpstr>Shadow Training Attack</vt:lpstr>
      <vt:lpstr>Shadow Training Attack</vt:lpstr>
      <vt:lpstr>Shadow Training Attack</vt:lpstr>
      <vt:lpstr>Shadow Training Attack</vt:lpstr>
      <vt:lpstr>Feature Inference Attack</vt:lpstr>
      <vt:lpstr>Model Inversion Attack </vt:lpstr>
      <vt:lpstr>Model Inversion Attack</vt:lpstr>
      <vt:lpstr>Model Extraction Attack</vt:lpstr>
      <vt:lpstr>Causes of Privacy Leaks</vt:lpstr>
      <vt:lpstr>Attacks against Distributed Learning</vt:lpstr>
      <vt:lpstr>Training Data Extraction from GPT-2</vt:lpstr>
      <vt:lpstr>Training Data Extraction from GPT-2</vt:lpstr>
      <vt:lpstr>Training Data Extraction from GPT-2</vt:lpstr>
      <vt:lpstr>Language Models Training</vt:lpstr>
      <vt:lpstr>GPT-2</vt:lpstr>
      <vt:lpstr>Attack Threat Model</vt:lpstr>
      <vt:lpstr>Attack Approach</vt:lpstr>
      <vt:lpstr>Attack Approach</vt:lpstr>
      <vt:lpstr>Results</vt:lpstr>
      <vt:lpstr>Results</vt:lpstr>
      <vt:lpstr>Results</vt:lpstr>
      <vt:lpstr>Mitigation Strategies for Data Leakage</vt:lpstr>
      <vt:lpstr>Ethical Considerations and Lessons</vt:lpstr>
      <vt:lpstr>Data Deduplication as Mitigation Strategy</vt:lpstr>
      <vt:lpstr>Training Data Extraction from GPT-Neo</vt:lpstr>
      <vt:lpstr>Training Data Extraction from GPT-Neo</vt:lpstr>
      <vt:lpstr>Training Data Extraction from GPT-Neo</vt:lpstr>
      <vt:lpstr>Approach</vt:lpstr>
      <vt:lpstr>Evaluation Metrics</vt:lpstr>
      <vt:lpstr>Suffix Generation Step</vt:lpstr>
      <vt:lpstr>Suffix Generation Step</vt:lpstr>
      <vt:lpstr>Suffix Ranking Step</vt:lpstr>
      <vt:lpstr>Evaluation Results</vt:lpstr>
      <vt:lpstr>References</vt:lpstr>
    </vt:vector>
  </TitlesOfParts>
  <Company>Sheridan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Vakanski Aleksandar</dc:creator>
  <cp:lastModifiedBy>Vakanski, Aleksandar (vakanski@uidaho.edu)</cp:lastModifiedBy>
  <cp:revision>4203</cp:revision>
  <cp:lastPrinted>2016-01-16T17:38:40Z</cp:lastPrinted>
  <dcterms:created xsi:type="dcterms:W3CDTF">2014-06-16T13:46:25Z</dcterms:created>
  <dcterms:modified xsi:type="dcterms:W3CDTF">2023-04-21T00:43:21Z</dcterms:modified>
</cp:coreProperties>
</file>