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2" r:id="rId2"/>
    <p:sldMasterId id="2147483725" r:id="rId3"/>
    <p:sldMasterId id="2147483777" r:id="rId4"/>
    <p:sldMasterId id="2147483785" r:id="rId5"/>
    <p:sldMasterId id="2147483793" r:id="rId6"/>
    <p:sldMasterId id="2147483800" r:id="rId7"/>
    <p:sldMasterId id="2147483803" r:id="rId8"/>
    <p:sldMasterId id="2147483811" r:id="rId9"/>
    <p:sldMasterId id="2147483818" r:id="rId10"/>
  </p:sldMasterIdLst>
  <p:notesMasterIdLst>
    <p:notesMasterId r:id="rId112"/>
  </p:notesMasterIdLst>
  <p:handoutMasterIdLst>
    <p:handoutMasterId r:id="rId113"/>
  </p:handoutMasterIdLst>
  <p:sldIdLst>
    <p:sldId id="909" r:id="rId11"/>
    <p:sldId id="910" r:id="rId12"/>
    <p:sldId id="493" r:id="rId13"/>
    <p:sldId id="900" r:id="rId14"/>
    <p:sldId id="901" r:id="rId15"/>
    <p:sldId id="902" r:id="rId16"/>
    <p:sldId id="903" r:id="rId17"/>
    <p:sldId id="904" r:id="rId18"/>
    <p:sldId id="905" r:id="rId19"/>
    <p:sldId id="889" r:id="rId20"/>
    <p:sldId id="890" r:id="rId21"/>
    <p:sldId id="906" r:id="rId22"/>
    <p:sldId id="891" r:id="rId23"/>
    <p:sldId id="907" r:id="rId24"/>
    <p:sldId id="908" r:id="rId25"/>
    <p:sldId id="893" r:id="rId26"/>
    <p:sldId id="894" r:id="rId27"/>
    <p:sldId id="800" r:id="rId28"/>
    <p:sldId id="801" r:id="rId29"/>
    <p:sldId id="803" r:id="rId30"/>
    <p:sldId id="804" r:id="rId31"/>
    <p:sldId id="802" r:id="rId32"/>
    <p:sldId id="793" r:id="rId33"/>
    <p:sldId id="895" r:id="rId34"/>
    <p:sldId id="896" r:id="rId35"/>
    <p:sldId id="897" r:id="rId36"/>
    <p:sldId id="898" r:id="rId37"/>
    <p:sldId id="899" r:id="rId38"/>
    <p:sldId id="784" r:id="rId39"/>
    <p:sldId id="911" r:id="rId40"/>
    <p:sldId id="912" r:id="rId41"/>
    <p:sldId id="267" r:id="rId42"/>
    <p:sldId id="275" r:id="rId43"/>
    <p:sldId id="276" r:id="rId44"/>
    <p:sldId id="277" r:id="rId45"/>
    <p:sldId id="279" r:id="rId46"/>
    <p:sldId id="278" r:id="rId47"/>
    <p:sldId id="270" r:id="rId48"/>
    <p:sldId id="269" r:id="rId49"/>
    <p:sldId id="280" r:id="rId50"/>
    <p:sldId id="283" r:id="rId51"/>
    <p:sldId id="284" r:id="rId52"/>
    <p:sldId id="285" r:id="rId53"/>
    <p:sldId id="286" r:id="rId54"/>
    <p:sldId id="287" r:id="rId55"/>
    <p:sldId id="282" r:id="rId56"/>
    <p:sldId id="288" r:id="rId57"/>
    <p:sldId id="289" r:id="rId58"/>
    <p:sldId id="290" r:id="rId59"/>
    <p:sldId id="268" r:id="rId60"/>
    <p:sldId id="913" r:id="rId61"/>
    <p:sldId id="914" r:id="rId62"/>
    <p:sldId id="915" r:id="rId63"/>
    <p:sldId id="916" r:id="rId64"/>
    <p:sldId id="917" r:id="rId65"/>
    <p:sldId id="271" r:id="rId66"/>
    <p:sldId id="272" r:id="rId67"/>
    <p:sldId id="273" r:id="rId68"/>
    <p:sldId id="274" r:id="rId69"/>
    <p:sldId id="918" r:id="rId70"/>
    <p:sldId id="919" r:id="rId71"/>
    <p:sldId id="838" r:id="rId72"/>
    <p:sldId id="839" r:id="rId73"/>
    <p:sldId id="920" r:id="rId74"/>
    <p:sldId id="841" r:id="rId75"/>
    <p:sldId id="842" r:id="rId76"/>
    <p:sldId id="921" r:id="rId77"/>
    <p:sldId id="843" r:id="rId78"/>
    <p:sldId id="922" r:id="rId79"/>
    <p:sldId id="844" r:id="rId80"/>
    <p:sldId id="923" r:id="rId81"/>
    <p:sldId id="892" r:id="rId82"/>
    <p:sldId id="846" r:id="rId83"/>
    <p:sldId id="848" r:id="rId84"/>
    <p:sldId id="852" r:id="rId85"/>
    <p:sldId id="849" r:id="rId86"/>
    <p:sldId id="856" r:id="rId87"/>
    <p:sldId id="261" r:id="rId88"/>
    <p:sldId id="327" r:id="rId89"/>
    <p:sldId id="387" r:id="rId90"/>
    <p:sldId id="335" r:id="rId91"/>
    <p:sldId id="388" r:id="rId92"/>
    <p:sldId id="395" r:id="rId93"/>
    <p:sldId id="390" r:id="rId94"/>
    <p:sldId id="393" r:id="rId95"/>
    <p:sldId id="392" r:id="rId96"/>
    <p:sldId id="394" r:id="rId97"/>
    <p:sldId id="396" r:id="rId98"/>
    <p:sldId id="391" r:id="rId99"/>
    <p:sldId id="397" r:id="rId100"/>
    <p:sldId id="399" r:id="rId101"/>
    <p:sldId id="402" r:id="rId102"/>
    <p:sldId id="404" r:id="rId103"/>
    <p:sldId id="403" r:id="rId104"/>
    <p:sldId id="400" r:id="rId105"/>
    <p:sldId id="401" r:id="rId106"/>
    <p:sldId id="405" r:id="rId107"/>
    <p:sldId id="398" r:id="rId108"/>
    <p:sldId id="262" r:id="rId109"/>
    <p:sldId id="264" r:id="rId110"/>
    <p:sldId id="386" r:id="rId111"/>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441" autoAdjust="0"/>
  </p:normalViewPr>
  <p:slideViewPr>
    <p:cSldViewPr>
      <p:cViewPr varScale="1">
        <p:scale>
          <a:sx n="81" d="100"/>
          <a:sy n="81" d="100"/>
        </p:scale>
        <p:origin x="2208" y="96"/>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theme" Target="theme/theme1.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notesMaster" Target="notesMasters/notesMaster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5/3/2023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5/3/2023</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20</a:t>
            </a:fld>
            <a:endParaRPr lang="en-US"/>
          </a:p>
        </p:txBody>
      </p:sp>
    </p:spTree>
    <p:extLst>
      <p:ext uri="{BB962C8B-B14F-4D97-AF65-F5344CB8AC3E}">
        <p14:creationId xmlns:p14="http://schemas.microsoft.com/office/powerpoint/2010/main" val="236647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21</a:t>
            </a:fld>
            <a:endParaRPr lang="en-US"/>
          </a:p>
        </p:txBody>
      </p:sp>
    </p:spTree>
    <p:extLst>
      <p:ext uri="{BB962C8B-B14F-4D97-AF65-F5344CB8AC3E}">
        <p14:creationId xmlns:p14="http://schemas.microsoft.com/office/powerpoint/2010/main" val="50933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22</a:t>
            </a:fld>
            <a:endParaRPr lang="en-US"/>
          </a:p>
        </p:txBody>
      </p:sp>
    </p:spTree>
    <p:extLst>
      <p:ext uri="{BB962C8B-B14F-4D97-AF65-F5344CB8AC3E}">
        <p14:creationId xmlns:p14="http://schemas.microsoft.com/office/powerpoint/2010/main" val="316254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23</a:t>
            </a:fld>
            <a:endParaRPr lang="en-US"/>
          </a:p>
        </p:txBody>
      </p:sp>
    </p:spTree>
    <p:extLst>
      <p:ext uri="{BB962C8B-B14F-4D97-AF65-F5344CB8AC3E}">
        <p14:creationId xmlns:p14="http://schemas.microsoft.com/office/powerpoint/2010/main" val="332557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28</a:t>
            </a:fld>
            <a:endParaRPr lang="en-US"/>
          </a:p>
        </p:txBody>
      </p:sp>
    </p:spTree>
    <p:extLst>
      <p:ext uri="{BB962C8B-B14F-4D97-AF65-F5344CB8AC3E}">
        <p14:creationId xmlns:p14="http://schemas.microsoft.com/office/powerpoint/2010/main" val="1774202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31</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0920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for privacy and </a:t>
            </a:r>
          </a:p>
          <a:p>
            <a:endParaRPr lang="en-US" dirty="0"/>
          </a:p>
          <a:p>
            <a:r>
              <a:rPr lang="en-US" dirty="0"/>
              <a:t>In this presentation I will be focusing more on the recent works of </a:t>
            </a:r>
            <a:r>
              <a:rPr lang="en-US" dirty="0" err="1"/>
              <a:t>Dwork</a:t>
            </a:r>
            <a:r>
              <a:rPr lang="en-US" dirty="0"/>
              <a:t>, McSherry, Nissim &amp; Smith.</a:t>
            </a:r>
          </a:p>
          <a:p>
            <a:endParaRPr lang="en-US" dirty="0"/>
          </a:p>
          <a:p>
            <a:r>
              <a:rPr lang="en-US" dirty="0"/>
              <a:t>2 Types of privacy to consider -&gt;</a:t>
            </a:r>
          </a:p>
          <a:p>
            <a:pPr marL="514350" indent="-514350">
              <a:buAutoNum type="arabicPeriod"/>
            </a:pPr>
            <a:r>
              <a:rPr lang="en-US" dirty="0"/>
              <a:t>An individual's privacy when examining data for trends and/or statistical research (ML distinguish images of cancerous from non-cancerous cells)</a:t>
            </a:r>
          </a:p>
          <a:p>
            <a:pPr marL="514350" indent="-514350">
              <a:buAutoNum type="arabicPeriod"/>
            </a:pPr>
            <a:r>
              <a:rPr lang="en-US" dirty="0"/>
              <a:t>Exploring data looking for a ’bad actor’ and protecting the privacy of the non-bad actors</a:t>
            </a:r>
          </a:p>
          <a:p>
            <a:endParaRPr lang="en-US" dirty="0"/>
          </a:p>
          <a:p>
            <a:r>
              <a:rPr lang="en-US" dirty="0"/>
              <a:t>Differential privacy covers the first.</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32</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12586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learn essentially the same things about the dataset, if someone joins or doesn’t join the survey.</a:t>
            </a:r>
          </a:p>
          <a:p>
            <a:r>
              <a:rPr lang="en-US" dirty="0"/>
              <a:t>Which really goes to the core of statistical analysis, if the outcome of a query is changed by the addition or removal of 1 datapoint was the data really an accurate representation of the population</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77636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34</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68702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differential privacy we make a guarantee that even if an analyst knows all the data contained in both datasets </a:t>
            </a:r>
          </a:p>
          <a:p>
            <a:endParaRPr lang="en-US" dirty="0"/>
          </a:p>
          <a:p>
            <a:pPr marL="514350" indent="-514350">
              <a:buAutoNum type="arabicPeriod"/>
            </a:pPr>
            <a:r>
              <a:rPr lang="en-US" dirty="0"/>
              <a:t>With John and 1 without John</a:t>
            </a:r>
          </a:p>
          <a:p>
            <a:pPr marL="0" indent="0">
              <a:buNone/>
            </a:pPr>
            <a:endParaRPr lang="en-US" dirty="0"/>
          </a:p>
          <a:p>
            <a:r>
              <a:rPr lang="en-US" dirty="0"/>
              <a:t>The analyst cannot tell which database is being called to answer their queries.  If the analyst can’t tell when they know all this, then clearly nothing is being leaked when they don’t know this information and is private</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35</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4080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Differential privacy is not binary.  Meaning it is not something that is or isn’t.</a:t>
            </a:r>
          </a:p>
          <a:p>
            <a:endParaRPr lang="en-US" dirty="0"/>
          </a:p>
          <a:p>
            <a:r>
              <a:rPr lang="en-US" dirty="0"/>
              <a:t>Epsilon (privacy loss) – governs the total amount of privacy loss</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17138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really strong definition of privacy.</a:t>
            </a:r>
          </a:p>
          <a:p>
            <a:endParaRPr lang="en-US" dirty="0"/>
          </a:p>
          <a:p>
            <a:r>
              <a:rPr lang="en-US" dirty="0"/>
              <a:t>The probability of seeing S when the algorithm (mechanism) operates on x is at most equal to </a:t>
            </a:r>
            <a:r>
              <a:rPr lang="en-US" dirty="0" err="1"/>
              <a:t>e^epsilon</a:t>
            </a:r>
            <a:r>
              <a:rPr lang="en-US" dirty="0"/>
              <a:t> of the probability of seeing S when the mechanism operates on the adjacent dataset</a:t>
            </a:r>
          </a:p>
          <a:p>
            <a:endParaRPr lang="en-US" dirty="0"/>
          </a:p>
          <a:p>
            <a:r>
              <a:rPr lang="en-US" dirty="0"/>
              <a:t>When epsilon is small, e to the epsilon is about 1 + epsilon -&gt; This says that the probabilities are pretty close. </a:t>
            </a:r>
            <a:r>
              <a:rPr lang="en-US" dirty="0">
                <a:sym typeface="Wingdings" panose="05000000000000000000" pitchFamily="2" charset="2"/>
              </a:rPr>
              <a:t> the definition is symmetric in x &amp; y so we get the same if we swap </a:t>
            </a:r>
            <a:endParaRPr lang="en-US" dirty="0"/>
          </a:p>
          <a:p>
            <a:endParaRPr lang="en-US" dirty="0"/>
          </a:p>
          <a:p>
            <a:r>
              <a:rPr lang="en-US" dirty="0"/>
              <a:t>When the dataset is small, privacy is still preserved by increasing the amount of noise.</a:t>
            </a:r>
          </a:p>
          <a:p>
            <a:endParaRPr lang="en-US" dirty="0"/>
          </a:p>
          <a:p>
            <a:pPr marL="0" marR="0" lvl="0" indent="0" algn="l" defTabSz="1219047" rtl="0" eaLnBrk="1" fontAlgn="auto" latinLnBrk="0" hangingPunct="1">
              <a:lnSpc>
                <a:spcPct val="100000"/>
              </a:lnSpc>
              <a:spcBef>
                <a:spcPts val="0"/>
              </a:spcBef>
              <a:spcAft>
                <a:spcPts val="0"/>
              </a:spcAft>
              <a:buClrTx/>
              <a:buSzTx/>
              <a:buFontTx/>
              <a:buNone/>
              <a:tabLst/>
              <a:defRPr/>
            </a:pPr>
            <a:r>
              <a:rPr lang="en-US" dirty="0"/>
              <a:t>The statement is about the behavior of the mechanism, which is controlled by the ‘good guys’</a:t>
            </a:r>
          </a:p>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37</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59042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n-US" dirty="0"/>
              <a:t>This one is tied to the next one.</a:t>
            </a:r>
          </a:p>
          <a:p>
            <a:pPr marL="514350" indent="-514350">
              <a:buAutoNum type="arabicPeriod"/>
            </a:pPr>
            <a:r>
              <a:rPr lang="en-US" dirty="0"/>
              <a:t>The privacy comes from the process in which the outputs are generated.  The ratio of privacy doesn’t change if someone who sees the data goes off and learns more about the individuals</a:t>
            </a:r>
          </a:p>
          <a:p>
            <a:pPr marL="514350" indent="-514350">
              <a:buAutoNum type="arabicPeriod"/>
            </a:pPr>
            <a:r>
              <a:rPr lang="en-US" dirty="0"/>
              <a:t>In the worst-case scenario, the epsilons add up (we can do better as seen later)</a:t>
            </a:r>
          </a:p>
          <a:p>
            <a:pPr marL="514350" indent="-514350">
              <a:buAutoNum type="arabicPeriod"/>
            </a:pPr>
            <a:r>
              <a:rPr lang="en-US" dirty="0"/>
              <a:t>If the algorithm has epsilon privacy for an individual and an individual's family has 5 members that participate in the ‘survey’ then the family would have 5 * epsilon </a:t>
            </a:r>
          </a:p>
          <a:p>
            <a:pPr marL="514350" indent="-514350">
              <a:buAutoNum type="arabicPeriod"/>
            </a:pPr>
            <a:endParaRPr lang="en-US" dirty="0"/>
          </a:p>
          <a:p>
            <a:pPr marL="514350" indent="-51435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38</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22226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sensitivity is a property of the function and is the worst-case over-all pairs of adjacent datasets.</a:t>
            </a:r>
          </a:p>
          <a:p>
            <a:r>
              <a:rPr lang="en-US" dirty="0"/>
              <a:t> - This tells you how big of a gap -&gt; or how much noise you will have to have to obscure the fact that it is one database rather than another</a:t>
            </a:r>
          </a:p>
          <a:p>
            <a:endParaRPr lang="en-US" dirty="0"/>
          </a:p>
          <a:p>
            <a:r>
              <a:rPr lang="en-US" dirty="0"/>
              <a:t>When the function is very sensitive Delta will be large and we will have to add a lot of noise, which makes sense, if we’re adding and removing and changing ‘f’.  Which makes sense as we have to do a lot of work to hide the presence of an individual.</a:t>
            </a:r>
          </a:p>
          <a:p>
            <a:endParaRPr lang="en-US" dirty="0"/>
          </a:p>
          <a:p>
            <a:r>
              <a:rPr lang="en-US" dirty="0"/>
              <a:t>When we want really good privacy epsilon will be small, which again, would result in a lot of noise that needs to be added and makes sense as well.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96697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the way people have looked at different ways to ‘relax’ differential privacy.  One of the ways they’ve relaxed differential privacy is known as: </a:t>
            </a:r>
          </a:p>
          <a:p>
            <a:endParaRPr lang="en-US" dirty="0"/>
          </a:p>
          <a:p>
            <a:r>
              <a:rPr lang="en-US" dirty="0"/>
              <a:t> - Approximate DP or epsilon – delta differential privacy</a:t>
            </a:r>
          </a:p>
          <a:p>
            <a:endParaRPr lang="en-US" dirty="0"/>
          </a:p>
          <a:p>
            <a:r>
              <a:rPr lang="en-US" dirty="0"/>
              <a:t>The delta (generally very very small) represents what can go wrong.  So why relax?... </a:t>
            </a:r>
          </a:p>
          <a:p>
            <a:endParaRPr lang="en-US" dirty="0"/>
          </a:p>
          <a:p>
            <a:r>
              <a:rPr lang="en-US" dirty="0"/>
              <a:t>Relaxing allows for the use of Gaussian/Binomial noise (as well as others)</a:t>
            </a:r>
          </a:p>
          <a:p>
            <a:endParaRPr lang="en-US" dirty="0"/>
          </a:p>
          <a:p>
            <a:r>
              <a:rPr lang="en-US" dirty="0"/>
              <a:t>1. In an example of ‘k’ counting queries, we would improve things by a factor of root k</a:t>
            </a:r>
          </a:p>
          <a:p>
            <a:endParaRPr lang="en-US" dirty="0"/>
          </a:p>
          <a:p>
            <a:endParaRPr lang="en-US" dirty="0"/>
          </a:p>
          <a:p>
            <a:r>
              <a:rPr lang="en-US" dirty="0"/>
              <a:t>Now that we see a reason to ‘relax’ Differential privacy, Let’s take a deeper dive into the Privacy loss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40</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43418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relaxed definition of Differential privacy we can take a deeper look into using Gaussian noise.</a:t>
            </a:r>
          </a:p>
          <a:p>
            <a:endParaRPr lang="en-US" dirty="0"/>
          </a:p>
          <a:p>
            <a:r>
              <a:rPr lang="en-US" dirty="0"/>
              <a:t>Using Gaussian noise with a variance of 2.  Let’s take a scenario where we have a database containing information about our users (blue line) and then an adjacent </a:t>
            </a:r>
            <a:r>
              <a:rPr lang="en-US" dirty="0" err="1"/>
              <a:t>db</a:t>
            </a:r>
            <a:r>
              <a:rPr lang="en-US" dirty="0"/>
              <a:t> (yellow line) that is the same but off by 1 record.</a:t>
            </a:r>
          </a:p>
          <a:p>
            <a:endParaRPr lang="en-US" dirty="0"/>
          </a:p>
          <a:p>
            <a:pPr marL="0" marR="0" lvl="0" indent="0" algn="l" defTabSz="1219047" rtl="0" eaLnBrk="1" fontAlgn="auto" latinLnBrk="0" hangingPunct="1">
              <a:lnSpc>
                <a:spcPct val="100000"/>
              </a:lnSpc>
              <a:spcBef>
                <a:spcPts val="0"/>
              </a:spcBef>
              <a:spcAft>
                <a:spcPts val="0"/>
              </a:spcAft>
              <a:buClrTx/>
              <a:buSzTx/>
              <a:buFontTx/>
              <a:buNone/>
              <a:tabLst/>
              <a:defRPr/>
            </a:pPr>
            <a:r>
              <a:rPr lang="en-US" dirty="0"/>
              <a:t>The distributions above represent all the probabilities of responses we may receive when making queries from the </a:t>
            </a:r>
            <a:r>
              <a:rPr lang="en-US" dirty="0" err="1"/>
              <a:t>dbs</a:t>
            </a:r>
            <a:endParaRPr lang="en-US" dirty="0"/>
          </a:p>
          <a:p>
            <a:endParaRPr lang="en-US" dirty="0"/>
          </a:p>
          <a:p>
            <a:r>
              <a:rPr lang="en-US" dirty="0"/>
              <a:t>Let’s say an adversary is making calls to the database to determine the number of people with blue eyes</a:t>
            </a:r>
          </a:p>
          <a:p>
            <a:endParaRPr lang="en-US" dirty="0"/>
          </a:p>
          <a:p>
            <a:r>
              <a:rPr lang="en-US" dirty="0"/>
              <a:t>The 2 datasets return 1,000 &amp; 1,001 (real answer is 1,000 but the attacker doesn’t know)</a:t>
            </a:r>
          </a:p>
          <a:p>
            <a:endParaRPr lang="en-US" dirty="0"/>
          </a:p>
          <a:p>
            <a:r>
              <a:rPr lang="en-US" dirty="0"/>
              <a:t>If we return O1 the attacker is starting to suspect the real database is D1, it is 3 times larger that the response would come from D1, so you could say the attacker’s knowledge has tripled</a:t>
            </a:r>
          </a:p>
          <a:p>
            <a:r>
              <a:rPr lang="en-US" dirty="0"/>
              <a:t>If we return O2 the attacker’s knowledge is not changed</a:t>
            </a:r>
          </a:p>
          <a:p>
            <a:r>
              <a:rPr lang="en-US" dirty="0"/>
              <a:t>If we return O3 the attacker’s knowledge is divided by 3</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41</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23461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dive deeper into Privacy Loss, let’s change the graph to more accurately represent the probability of all events</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42</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78298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simple intuition is correct it misses a little something, so let’s zoom in on where something goes wrong.</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43</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31023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simple intuition is correct it misses a little something, so let’s zoom in on where something goes wrong.</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44</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68662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delta is the area highlighted in the graph above.</a:t>
            </a:r>
          </a:p>
          <a:p>
            <a:endParaRPr lang="en-US" dirty="0"/>
          </a:p>
          <a:p>
            <a:pPr marL="514350" indent="-514350">
              <a:buAutoNum type="arabicPeriod"/>
            </a:pPr>
            <a:r>
              <a:rPr lang="en-US" dirty="0"/>
              <a:t>When L is very large, the inverse is close to 0</a:t>
            </a:r>
          </a:p>
          <a:p>
            <a:pPr marL="514350" indent="-514350">
              <a:buAutoNum type="arabicPeriod"/>
            </a:pPr>
            <a:r>
              <a:rPr lang="en-US" dirty="0"/>
              <a:t>When L is close to epsilon the ratio is 1 and the distance is almost 0</a:t>
            </a:r>
          </a:p>
          <a:p>
            <a:pPr marL="514350" indent="-514350">
              <a:buAutoNum type="arabicPeriod"/>
            </a:pPr>
            <a:r>
              <a:rPr lang="en-US" dirty="0"/>
              <a:t>Very bad events count more than kind of bad events</a:t>
            </a:r>
          </a:p>
          <a:p>
            <a:endParaRPr lang="en-US" dirty="0"/>
          </a:p>
          <a:p>
            <a:endParaRPr lang="en-US" dirty="0"/>
          </a:p>
          <a:p>
            <a:r>
              <a:rPr lang="en-US" dirty="0"/>
              <a:t>As opposed to 0.054</a:t>
            </a:r>
          </a:p>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45</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6725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a:t>
            </a:fld>
            <a:endParaRPr lang="en-US"/>
          </a:p>
        </p:txBody>
      </p:sp>
    </p:spTree>
    <p:extLst>
      <p:ext uri="{BB962C8B-B14F-4D97-AF65-F5344CB8AC3E}">
        <p14:creationId xmlns:p14="http://schemas.microsoft.com/office/powerpoint/2010/main" val="1335449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Privacy loss is less than or equal to epsilon.   When the log of ratio of the top over the shifted value is less than epsilon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46</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53123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047" rtl="0" eaLnBrk="1" fontAlgn="auto" latinLnBrk="0" hangingPunct="1">
              <a:lnSpc>
                <a:spcPct val="100000"/>
              </a:lnSpc>
              <a:spcBef>
                <a:spcPts val="0"/>
              </a:spcBef>
              <a:spcAft>
                <a:spcPts val="0"/>
              </a:spcAft>
              <a:buClrTx/>
              <a:buSzTx/>
              <a:buFontTx/>
              <a:buNone/>
              <a:tabLst/>
              <a:defRPr/>
            </a:pPr>
            <a:r>
              <a:rPr lang="en-US" dirty="0"/>
              <a:t>For a fixed DP guarantee, the magnitude of the Gaussian noise that gets added to the gradient updates in each step in DP-SGD is proportional to the number of steps the model is trained for.  As a result, it is import to tune the number of training steps for best privacy/utility trade-offs</a:t>
            </a:r>
          </a:p>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58056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Source Sans Pro Web"/>
              </a:rPr>
              <a:t>The private aggregation of teacher ensembles (PATE) proposes to have an ensemble of models trained </a:t>
            </a:r>
            <a:r>
              <a:rPr lang="en-US" b="1" i="0" u="none" strike="noStrike" dirty="0" err="1">
                <a:solidFill>
                  <a:srgbClr val="000000"/>
                </a:solidFill>
                <a:effectLst/>
                <a:latin typeface="Source Sans Pro Web"/>
              </a:rPr>
              <a:t>without</a:t>
            </a:r>
            <a:r>
              <a:rPr lang="en-US" b="0" i="0" u="none" strike="noStrike" dirty="0" err="1">
                <a:solidFill>
                  <a:srgbClr val="000000"/>
                </a:solidFill>
                <a:effectLst/>
                <a:latin typeface="Source Sans Pro Web"/>
              </a:rPr>
              <a:t>privacy</a:t>
            </a:r>
            <a:r>
              <a:rPr lang="en-US" b="0" i="0" u="none" strike="noStrike" dirty="0">
                <a:solidFill>
                  <a:srgbClr val="000000"/>
                </a:solidFill>
                <a:effectLst/>
                <a:latin typeface="Source Sans Pro Web"/>
              </a:rPr>
              <a:t> predict with differential privacy by having these models predict </a:t>
            </a:r>
            <a:r>
              <a:rPr lang="en-US" b="1" i="0" u="none" strike="noStrike" dirty="0">
                <a:solidFill>
                  <a:srgbClr val="000000"/>
                </a:solidFill>
                <a:effectLst/>
                <a:latin typeface="Source Sans Pro Web"/>
              </a:rPr>
              <a:t>in aggregate</a:t>
            </a:r>
            <a:r>
              <a:rPr lang="en-US" b="0" i="0" u="none" strike="noStrike" dirty="0">
                <a:solidFill>
                  <a:srgbClr val="000000"/>
                </a:solidFill>
                <a:effectLst/>
                <a:latin typeface="Source Sans Pro Web"/>
              </a:rPr>
              <a:t> rather than revealing their individual predictions. The ensemble of models is obtained by partitioning a private dataset into (non-overlapping) smaller subsets of data. Their predictions are then aggregated using the private histogram approach described above: the label predicted is the one whose noisy count of votes is the largest. The random noise added to vote counts prevents the outcome of aggregation from reflecting the votes of any individual teachers to protect privacy. When consensus is sufficiently strong among the ensemble of models, the noise does not alter the output of the aggregation.</a:t>
            </a:r>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48</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7164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328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5467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550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397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965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0038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55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a:t>
            </a:fld>
            <a:endParaRPr lang="en-US"/>
          </a:p>
        </p:txBody>
      </p:sp>
    </p:spTree>
    <p:extLst>
      <p:ext uri="{BB962C8B-B14F-4D97-AF65-F5344CB8AC3E}">
        <p14:creationId xmlns:p14="http://schemas.microsoft.com/office/powerpoint/2010/main" val="2079823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859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052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599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6175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038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36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21210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11111"/>
              </a:solidFill>
              <a:effectLst/>
              <a:latin typeface="-apple-system"/>
            </a:endParaRPr>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8837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0319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639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a:t>
            </a:fld>
            <a:endParaRPr lang="en-US"/>
          </a:p>
        </p:txBody>
      </p:sp>
    </p:spTree>
    <p:extLst>
      <p:ext uri="{BB962C8B-B14F-4D97-AF65-F5344CB8AC3E}">
        <p14:creationId xmlns:p14="http://schemas.microsoft.com/office/powerpoint/2010/main" val="2491923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788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611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130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058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4436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809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389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4457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4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99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a:t>
            </a:fld>
            <a:endParaRPr lang="en-US"/>
          </a:p>
        </p:txBody>
      </p:sp>
    </p:spTree>
    <p:extLst>
      <p:ext uri="{BB962C8B-B14F-4D97-AF65-F5344CB8AC3E}">
        <p14:creationId xmlns:p14="http://schemas.microsoft.com/office/powerpoint/2010/main" val="27428963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6592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2795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6542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7127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2216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100</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96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A6D4D-9DD4-B34C-86D8-B457F1D3AE91}"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110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17</a:t>
            </a:fld>
            <a:endParaRPr lang="en-US"/>
          </a:p>
        </p:txBody>
      </p:sp>
    </p:spTree>
    <p:extLst>
      <p:ext uri="{BB962C8B-B14F-4D97-AF65-F5344CB8AC3E}">
        <p14:creationId xmlns:p14="http://schemas.microsoft.com/office/powerpoint/2010/main" val="2067253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18</a:t>
            </a:fld>
            <a:endParaRPr lang="en-US"/>
          </a:p>
        </p:txBody>
      </p:sp>
    </p:spTree>
    <p:extLst>
      <p:ext uri="{BB962C8B-B14F-4D97-AF65-F5344CB8AC3E}">
        <p14:creationId xmlns:p14="http://schemas.microsoft.com/office/powerpoint/2010/main" val="180359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19</a:t>
            </a:fld>
            <a:endParaRPr lang="en-US"/>
          </a:p>
        </p:txBody>
      </p:sp>
    </p:spTree>
    <p:extLst>
      <p:ext uri="{BB962C8B-B14F-4D97-AF65-F5344CB8AC3E}">
        <p14:creationId xmlns:p14="http://schemas.microsoft.com/office/powerpoint/2010/main" val="116341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6F63-40AE-6B42-A889-A0C07C1F0F82}"/>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9B5DDD8E-6F1E-1743-80DA-41ACFED7FE9A}"/>
              </a:ext>
            </a:extLst>
          </p:cNvPr>
          <p:cNvSpPr>
            <a:spLocks noGrp="1"/>
          </p:cNvSpPr>
          <p:nvPr>
            <p:ph type="dt" sz="half" idx="10"/>
          </p:nvPr>
        </p:nvSpPr>
        <p:spPr/>
        <p:txBody>
          <a:bodyPr/>
          <a:lstStyle/>
          <a:p>
            <a:endParaRPr lang="en-CN"/>
          </a:p>
        </p:txBody>
      </p:sp>
      <p:sp>
        <p:nvSpPr>
          <p:cNvPr id="4" name="Footer Placeholder 3">
            <a:extLst>
              <a:ext uri="{FF2B5EF4-FFF2-40B4-BE49-F238E27FC236}">
                <a16:creationId xmlns:a16="http://schemas.microsoft.com/office/drawing/2014/main" id="{34A7018E-54BD-E241-A33A-2DF4F893CD14}"/>
              </a:ext>
            </a:extLst>
          </p:cNvPr>
          <p:cNvSpPr>
            <a:spLocks noGrp="1"/>
          </p:cNvSpPr>
          <p:nvPr>
            <p:ph type="ftr" sz="quarter" idx="11"/>
          </p:nvPr>
        </p:nvSpPr>
        <p:spPr/>
        <p:txBody>
          <a:bodyPr/>
          <a:lstStyle/>
          <a:p>
            <a:r>
              <a:rPr lang="en-US"/>
              <a:t>Slide</a:t>
            </a:r>
            <a:endParaRPr lang="en-CN"/>
          </a:p>
        </p:txBody>
      </p:sp>
      <p:sp>
        <p:nvSpPr>
          <p:cNvPr id="5" name="Slide Number Placeholder 4">
            <a:extLst>
              <a:ext uri="{FF2B5EF4-FFF2-40B4-BE49-F238E27FC236}">
                <a16:creationId xmlns:a16="http://schemas.microsoft.com/office/drawing/2014/main" id="{840E74BB-6250-D142-A17F-B6371846ED16}"/>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122721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F43DC6-584E-4841-B554-C53A2715D517}"/>
              </a:ext>
            </a:extLst>
          </p:cNvPr>
          <p:cNvSpPr>
            <a:spLocks noGrp="1"/>
          </p:cNvSpPr>
          <p:nvPr>
            <p:ph type="dt" sz="half" idx="10"/>
          </p:nvPr>
        </p:nvSpPr>
        <p:spPr/>
        <p:txBody>
          <a:bodyPr/>
          <a:lstStyle/>
          <a:p>
            <a:endParaRPr lang="en-CN"/>
          </a:p>
        </p:txBody>
      </p:sp>
      <p:sp>
        <p:nvSpPr>
          <p:cNvPr id="3" name="Footer Placeholder 2">
            <a:extLst>
              <a:ext uri="{FF2B5EF4-FFF2-40B4-BE49-F238E27FC236}">
                <a16:creationId xmlns:a16="http://schemas.microsoft.com/office/drawing/2014/main" id="{7741D082-234E-2544-B272-CBABC73E3C69}"/>
              </a:ext>
            </a:extLst>
          </p:cNvPr>
          <p:cNvSpPr>
            <a:spLocks noGrp="1"/>
          </p:cNvSpPr>
          <p:nvPr>
            <p:ph type="ftr" sz="quarter" idx="11"/>
          </p:nvPr>
        </p:nvSpPr>
        <p:spPr/>
        <p:txBody>
          <a:bodyPr/>
          <a:lstStyle/>
          <a:p>
            <a:r>
              <a:rPr lang="en-US"/>
              <a:t>Slide</a:t>
            </a:r>
            <a:endParaRPr lang="en-CN"/>
          </a:p>
        </p:txBody>
      </p:sp>
      <p:sp>
        <p:nvSpPr>
          <p:cNvPr id="4" name="Slide Number Placeholder 3">
            <a:extLst>
              <a:ext uri="{FF2B5EF4-FFF2-40B4-BE49-F238E27FC236}">
                <a16:creationId xmlns:a16="http://schemas.microsoft.com/office/drawing/2014/main" id="{B973D221-CB7E-C94B-9D3B-665D017B66E4}"/>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230918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6D8C-725A-624D-B536-77A601F5DD86}"/>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D2845762-477D-DC40-96FF-5A110CD3C040}"/>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7C8767EB-C936-2549-9C6A-F41E5E3047AE}"/>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516E95D4-9034-7642-A279-B8E5932062ED}"/>
              </a:ext>
            </a:extLst>
          </p:cNvPr>
          <p:cNvSpPr>
            <a:spLocks noGrp="1"/>
          </p:cNvSpPr>
          <p:nvPr>
            <p:ph type="dt" sz="half" idx="10"/>
          </p:nvPr>
        </p:nvSpPr>
        <p:spPr/>
        <p:txBody>
          <a:bodyPr/>
          <a:lstStyle/>
          <a:p>
            <a:endParaRPr lang="en-CN"/>
          </a:p>
        </p:txBody>
      </p:sp>
      <p:sp>
        <p:nvSpPr>
          <p:cNvPr id="6" name="Footer Placeholder 5">
            <a:extLst>
              <a:ext uri="{FF2B5EF4-FFF2-40B4-BE49-F238E27FC236}">
                <a16:creationId xmlns:a16="http://schemas.microsoft.com/office/drawing/2014/main" id="{8376037A-9248-2745-9AD5-2E42F9A93E9F}"/>
              </a:ext>
            </a:extLst>
          </p:cNvPr>
          <p:cNvSpPr>
            <a:spLocks noGrp="1"/>
          </p:cNvSpPr>
          <p:nvPr>
            <p:ph type="ftr" sz="quarter" idx="11"/>
          </p:nvPr>
        </p:nvSpPr>
        <p:spPr/>
        <p:txBody>
          <a:bodyPr/>
          <a:lstStyle/>
          <a:p>
            <a:r>
              <a:rPr lang="en-US"/>
              <a:t>Slide</a:t>
            </a:r>
            <a:endParaRPr lang="en-CN"/>
          </a:p>
        </p:txBody>
      </p:sp>
      <p:sp>
        <p:nvSpPr>
          <p:cNvPr id="7" name="Slide Number Placeholder 6">
            <a:extLst>
              <a:ext uri="{FF2B5EF4-FFF2-40B4-BE49-F238E27FC236}">
                <a16:creationId xmlns:a16="http://schemas.microsoft.com/office/drawing/2014/main" id="{395881B0-75E8-E34F-A988-53FB9B4809A8}"/>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904015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3912-4163-CF44-A611-FF2183B0D68B}"/>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298644B9-DA61-6B46-BC7B-CE29BC4B1E0C}"/>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CN"/>
          </a:p>
        </p:txBody>
      </p:sp>
      <p:sp>
        <p:nvSpPr>
          <p:cNvPr id="4" name="Text Placeholder 3">
            <a:extLst>
              <a:ext uri="{FF2B5EF4-FFF2-40B4-BE49-F238E27FC236}">
                <a16:creationId xmlns:a16="http://schemas.microsoft.com/office/drawing/2014/main" id="{CA43FCE6-1E94-894F-9ED4-A2EC36769AED}"/>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6B8C43A6-4643-4749-8C6A-AB97233AB897}"/>
              </a:ext>
            </a:extLst>
          </p:cNvPr>
          <p:cNvSpPr>
            <a:spLocks noGrp="1"/>
          </p:cNvSpPr>
          <p:nvPr>
            <p:ph type="dt" sz="half" idx="10"/>
          </p:nvPr>
        </p:nvSpPr>
        <p:spPr/>
        <p:txBody>
          <a:bodyPr/>
          <a:lstStyle/>
          <a:p>
            <a:endParaRPr lang="en-CN"/>
          </a:p>
        </p:txBody>
      </p:sp>
      <p:sp>
        <p:nvSpPr>
          <p:cNvPr id="6" name="Footer Placeholder 5">
            <a:extLst>
              <a:ext uri="{FF2B5EF4-FFF2-40B4-BE49-F238E27FC236}">
                <a16:creationId xmlns:a16="http://schemas.microsoft.com/office/drawing/2014/main" id="{F795065E-5589-0D41-96C5-308FBABA0543}"/>
              </a:ext>
            </a:extLst>
          </p:cNvPr>
          <p:cNvSpPr>
            <a:spLocks noGrp="1"/>
          </p:cNvSpPr>
          <p:nvPr>
            <p:ph type="ftr" sz="quarter" idx="11"/>
          </p:nvPr>
        </p:nvSpPr>
        <p:spPr/>
        <p:txBody>
          <a:bodyPr/>
          <a:lstStyle/>
          <a:p>
            <a:r>
              <a:rPr lang="en-US"/>
              <a:t>Slide</a:t>
            </a:r>
            <a:endParaRPr lang="en-CN"/>
          </a:p>
        </p:txBody>
      </p:sp>
      <p:sp>
        <p:nvSpPr>
          <p:cNvPr id="7" name="Slide Number Placeholder 6">
            <a:extLst>
              <a:ext uri="{FF2B5EF4-FFF2-40B4-BE49-F238E27FC236}">
                <a16:creationId xmlns:a16="http://schemas.microsoft.com/office/drawing/2014/main" id="{999FF66C-8B9F-0B4F-A656-1EFFD929E59E}"/>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645826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B76D-5294-9F43-9E95-12BAAD0E66ED}"/>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F7D39491-D550-0B47-995F-4325540565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0043E91F-FD2F-9140-BB62-D11C4E2579AD}"/>
              </a:ext>
            </a:extLst>
          </p:cNvPr>
          <p:cNvSpPr>
            <a:spLocks noGrp="1"/>
          </p:cNvSpPr>
          <p:nvPr>
            <p:ph type="dt" sz="half" idx="10"/>
          </p:nvPr>
        </p:nvSpPr>
        <p:spPr/>
        <p:txBody>
          <a:bodyPr/>
          <a:lstStyle/>
          <a:p>
            <a:endParaRPr lang="en-CN"/>
          </a:p>
        </p:txBody>
      </p:sp>
      <p:sp>
        <p:nvSpPr>
          <p:cNvPr id="5" name="Footer Placeholder 4">
            <a:extLst>
              <a:ext uri="{FF2B5EF4-FFF2-40B4-BE49-F238E27FC236}">
                <a16:creationId xmlns:a16="http://schemas.microsoft.com/office/drawing/2014/main" id="{DA6527C0-6088-324D-B477-83902C178F28}"/>
              </a:ext>
            </a:extLst>
          </p:cNvPr>
          <p:cNvSpPr>
            <a:spLocks noGrp="1"/>
          </p:cNvSpPr>
          <p:nvPr>
            <p:ph type="ftr" sz="quarter" idx="11"/>
          </p:nvPr>
        </p:nvSpPr>
        <p:spPr/>
        <p:txBody>
          <a:bodyPr/>
          <a:lstStyle/>
          <a:p>
            <a:r>
              <a:rPr lang="en-US"/>
              <a:t>Slide</a:t>
            </a:r>
            <a:endParaRPr lang="en-CN"/>
          </a:p>
        </p:txBody>
      </p:sp>
      <p:sp>
        <p:nvSpPr>
          <p:cNvPr id="6" name="Slide Number Placeholder 5">
            <a:extLst>
              <a:ext uri="{FF2B5EF4-FFF2-40B4-BE49-F238E27FC236}">
                <a16:creationId xmlns:a16="http://schemas.microsoft.com/office/drawing/2014/main" id="{EA34BADF-A50F-E942-BEB2-6CC9070773E5}"/>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581565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9B8C94-C37C-834E-9E74-2F8BB50B91AB}"/>
              </a:ext>
            </a:extLst>
          </p:cNvPr>
          <p:cNvSpPr>
            <a:spLocks noGrp="1"/>
          </p:cNvSpPr>
          <p:nvPr>
            <p:ph type="title" orient="vert"/>
          </p:nvPr>
        </p:nvSpPr>
        <p:spPr>
          <a:xfrm>
            <a:off x="7198042" y="413808"/>
            <a:ext cx="2168843" cy="6586750"/>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66A8FAF8-4273-524A-90BB-4AE32C43EA9C}"/>
              </a:ext>
            </a:extLst>
          </p:cNvPr>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77529008-A17F-D64B-B47D-B53C66AC87AB}"/>
              </a:ext>
            </a:extLst>
          </p:cNvPr>
          <p:cNvSpPr>
            <a:spLocks noGrp="1"/>
          </p:cNvSpPr>
          <p:nvPr>
            <p:ph type="dt" sz="half" idx="10"/>
          </p:nvPr>
        </p:nvSpPr>
        <p:spPr/>
        <p:txBody>
          <a:bodyPr/>
          <a:lstStyle/>
          <a:p>
            <a:endParaRPr lang="en-CN"/>
          </a:p>
        </p:txBody>
      </p:sp>
      <p:sp>
        <p:nvSpPr>
          <p:cNvPr id="5" name="Footer Placeholder 4">
            <a:extLst>
              <a:ext uri="{FF2B5EF4-FFF2-40B4-BE49-F238E27FC236}">
                <a16:creationId xmlns:a16="http://schemas.microsoft.com/office/drawing/2014/main" id="{1FFC9BC4-685A-BD4C-BE12-6311EEBCD67C}"/>
              </a:ext>
            </a:extLst>
          </p:cNvPr>
          <p:cNvSpPr>
            <a:spLocks noGrp="1"/>
          </p:cNvSpPr>
          <p:nvPr>
            <p:ph type="ftr" sz="quarter" idx="11"/>
          </p:nvPr>
        </p:nvSpPr>
        <p:spPr/>
        <p:txBody>
          <a:bodyPr/>
          <a:lstStyle/>
          <a:p>
            <a:r>
              <a:rPr lang="en-US"/>
              <a:t>Slide</a:t>
            </a:r>
            <a:endParaRPr lang="en-CN"/>
          </a:p>
        </p:txBody>
      </p:sp>
      <p:sp>
        <p:nvSpPr>
          <p:cNvPr id="6" name="Slide Number Placeholder 5">
            <a:extLst>
              <a:ext uri="{FF2B5EF4-FFF2-40B4-BE49-F238E27FC236}">
                <a16:creationId xmlns:a16="http://schemas.microsoft.com/office/drawing/2014/main" id="{9719BA0B-120D-434A-80E2-7924A94B803D}"/>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428894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3"/>
          </a:p>
        </p:txBody>
      </p:sp>
      <p:pic>
        <p:nvPicPr>
          <p:cNvPr id="2" name="Picture 1"/>
          <p:cNvPicPr>
            <a:picLocks noChangeAspect="1"/>
          </p:cNvPicPr>
          <p:nvPr userDrawn="1"/>
        </p:nvPicPr>
        <p:blipFill>
          <a:blip r:embed="rId2"/>
          <a:stretch>
            <a:fillRect/>
          </a:stretch>
        </p:blipFill>
        <p:spPr>
          <a:xfrm>
            <a:off x="1197724" y="2543934"/>
            <a:ext cx="1616286" cy="2443861"/>
          </a:xfrm>
          <a:prstGeom prst="rect">
            <a:avLst/>
          </a:prstGeom>
        </p:spPr>
      </p:pic>
      <p:sp>
        <p:nvSpPr>
          <p:cNvPr id="3" name="Title 2"/>
          <p:cNvSpPr>
            <a:spLocks noGrp="1"/>
          </p:cNvSpPr>
          <p:nvPr>
            <p:ph type="title" hasCustomPrompt="1"/>
          </p:nvPr>
        </p:nvSpPr>
        <p:spPr>
          <a:xfrm>
            <a:off x="4999499" y="2590950"/>
            <a:ext cx="4247296" cy="1525883"/>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4" y="4280031"/>
            <a:ext cx="4250120"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179956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0058400" cy="7772400"/>
          </a:xfrm>
          <a:prstGeom prst="rect">
            <a:avLst/>
          </a:prstGeom>
          <a:solidFill>
            <a:schemeClr val="bg1">
              <a:lumMod val="95000"/>
            </a:schemeClr>
          </a:solidFill>
        </p:spPr>
        <p:txBody>
          <a:bodyPr/>
          <a:lstStyle/>
          <a:p>
            <a:endParaRPr lang="en-US"/>
          </a:p>
        </p:txBody>
      </p:sp>
      <p:sp>
        <p:nvSpPr>
          <p:cNvPr id="6" name="Picture Placeholder 5"/>
          <p:cNvSpPr>
            <a:spLocks noGrp="1"/>
          </p:cNvSpPr>
          <p:nvPr>
            <p:ph type="pic" sz="quarter" idx="11"/>
          </p:nvPr>
        </p:nvSpPr>
        <p:spPr>
          <a:xfrm>
            <a:off x="4809173" y="1583267"/>
            <a:ext cx="3352800" cy="4605867"/>
          </a:xfrm>
          <a:custGeom>
            <a:avLst/>
            <a:gdLst>
              <a:gd name="connsiteX0" fmla="*/ 2032000 w 4064000"/>
              <a:gd name="connsiteY0" fmla="*/ 0 h 4064000"/>
              <a:gd name="connsiteX1" fmla="*/ 4064000 w 4064000"/>
              <a:gd name="connsiteY1" fmla="*/ 2032000 h 4064000"/>
              <a:gd name="connsiteX2" fmla="*/ 2032000 w 4064000"/>
              <a:gd name="connsiteY2" fmla="*/ 4064000 h 4064000"/>
              <a:gd name="connsiteX3" fmla="*/ 0 w 4064000"/>
              <a:gd name="connsiteY3" fmla="*/ 2032000 h 4064000"/>
              <a:gd name="connsiteX4" fmla="*/ 2032000 w 4064000"/>
              <a:gd name="connsiteY4" fmla="*/ 0 h 40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4064000">
                <a:moveTo>
                  <a:pt x="2032000" y="0"/>
                </a:moveTo>
                <a:cubicBezTo>
                  <a:pt x="3154243" y="0"/>
                  <a:pt x="4064000" y="909757"/>
                  <a:pt x="4064000" y="2032000"/>
                </a:cubicBezTo>
                <a:cubicBezTo>
                  <a:pt x="4064000" y="3154243"/>
                  <a:pt x="3154243" y="4064000"/>
                  <a:pt x="2032000" y="4064000"/>
                </a:cubicBezTo>
                <a:cubicBezTo>
                  <a:pt x="909757" y="4064000"/>
                  <a:pt x="0" y="3154243"/>
                  <a:pt x="0" y="2032000"/>
                </a:cubicBezTo>
                <a:cubicBezTo>
                  <a:pt x="0" y="909757"/>
                  <a:pt x="909757" y="0"/>
                  <a:pt x="2032000"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4261387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0" y="0"/>
            <a:ext cx="10058400" cy="77724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130724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Vertical Title and Text">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1265432" y="1826879"/>
            <a:ext cx="1809208" cy="3122708"/>
          </a:xfrm>
          <a:prstGeom prst="rect">
            <a:avLst/>
          </a:prstGeom>
          <a:solidFill>
            <a:schemeClr val="bg1">
              <a:lumMod val="95000"/>
            </a:schemeClr>
          </a:solidFill>
        </p:spPr>
        <p:txBody>
          <a:bodyPr/>
          <a:lstStyle/>
          <a:p>
            <a:endParaRPr lang="en-US"/>
          </a:p>
        </p:txBody>
      </p:sp>
      <p:sp>
        <p:nvSpPr>
          <p:cNvPr id="17" name="Picture Placeholder 7"/>
          <p:cNvSpPr>
            <a:spLocks noGrp="1"/>
          </p:cNvSpPr>
          <p:nvPr>
            <p:ph type="pic" sz="quarter" idx="12"/>
          </p:nvPr>
        </p:nvSpPr>
        <p:spPr>
          <a:xfrm>
            <a:off x="3171436" y="1826877"/>
            <a:ext cx="1809208" cy="3122708"/>
          </a:xfrm>
          <a:prstGeom prst="rect">
            <a:avLst/>
          </a:prstGeom>
          <a:solidFill>
            <a:schemeClr val="bg1">
              <a:lumMod val="95000"/>
            </a:schemeClr>
          </a:solidFill>
        </p:spPr>
        <p:txBody>
          <a:bodyPr/>
          <a:lstStyle/>
          <a:p>
            <a:endParaRPr lang="en-US"/>
          </a:p>
        </p:txBody>
      </p:sp>
      <p:sp>
        <p:nvSpPr>
          <p:cNvPr id="18" name="Picture Placeholder 7"/>
          <p:cNvSpPr>
            <a:spLocks noGrp="1"/>
          </p:cNvSpPr>
          <p:nvPr>
            <p:ph type="pic" sz="quarter" idx="13"/>
          </p:nvPr>
        </p:nvSpPr>
        <p:spPr>
          <a:xfrm>
            <a:off x="5077440" y="1826879"/>
            <a:ext cx="1809208" cy="3122708"/>
          </a:xfrm>
          <a:prstGeom prst="rect">
            <a:avLst/>
          </a:prstGeom>
          <a:solidFill>
            <a:schemeClr val="bg1">
              <a:lumMod val="95000"/>
            </a:schemeClr>
          </a:solidFill>
        </p:spPr>
        <p:txBody>
          <a:bodyPr/>
          <a:lstStyle/>
          <a:p>
            <a:endParaRPr lang="en-US"/>
          </a:p>
        </p:txBody>
      </p:sp>
      <p:sp>
        <p:nvSpPr>
          <p:cNvPr id="19" name="Picture Placeholder 7"/>
          <p:cNvSpPr>
            <a:spLocks noGrp="1"/>
          </p:cNvSpPr>
          <p:nvPr>
            <p:ph type="pic" sz="quarter" idx="14"/>
          </p:nvPr>
        </p:nvSpPr>
        <p:spPr>
          <a:xfrm>
            <a:off x="6983445" y="1826877"/>
            <a:ext cx="1809208" cy="3122708"/>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54636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grpSp>
        <p:nvGrpSpPr>
          <p:cNvPr id="5" name="Group 4">
            <a:extLst>
              <a:ext uri="{FF2B5EF4-FFF2-40B4-BE49-F238E27FC236}">
                <a16:creationId xmlns:a16="http://schemas.microsoft.com/office/drawing/2014/main" id="{F3F61472-5F42-8E91-33E0-D0ECA1DCBE42}"/>
              </a:ext>
            </a:extLst>
          </p:cNvPr>
          <p:cNvGrpSpPr/>
          <p:nvPr userDrawn="1"/>
        </p:nvGrpSpPr>
        <p:grpSpPr>
          <a:xfrm>
            <a:off x="108039" y="50030"/>
            <a:ext cx="9817706" cy="307778"/>
            <a:chOff x="58915" y="49776"/>
            <a:chExt cx="8925187" cy="271568"/>
          </a:xfrm>
        </p:grpSpPr>
        <p:sp>
          <p:nvSpPr>
            <p:cNvPr id="7" name="TextBox 6">
              <a:extLst>
                <a:ext uri="{FF2B5EF4-FFF2-40B4-BE49-F238E27FC236}">
                  <a16:creationId xmlns:a16="http://schemas.microsoft.com/office/drawing/2014/main" id="{4164C271-7C33-1046-9B56-D4870D5DB7B1}"/>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Spring 2023</a:t>
              </a:r>
              <a:endParaRPr lang="en-US" sz="1400" b="1" i="1" dirty="0">
                <a:latin typeface="Palatino Linotype" panose="02040502050505030304" pitchFamily="18" charset="0"/>
              </a:endParaRPr>
            </a:p>
          </p:txBody>
        </p:sp>
        <p:cxnSp>
          <p:nvCxnSpPr>
            <p:cNvPr id="8" name="Straight Connector 7">
              <a:extLst>
                <a:ext uri="{FF2B5EF4-FFF2-40B4-BE49-F238E27FC236}">
                  <a16:creationId xmlns:a16="http://schemas.microsoft.com/office/drawing/2014/main" id="{D93A3AEE-857A-79DB-2AAA-09DCA41D88EC}"/>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4EE91F45-C0DF-F2ED-ED45-9E4D2412BA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11" name="Picture 10">
            <a:extLst>
              <a:ext uri="{FF2B5EF4-FFF2-40B4-BE49-F238E27FC236}">
                <a16:creationId xmlns:a16="http://schemas.microsoft.com/office/drawing/2014/main" id="{D861A8B0-AE8F-6B15-81F0-F3B7581F14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3883262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6517005" y="4908127"/>
            <a:ext cx="2273618" cy="2864273"/>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2802508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30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2001202" y="3871807"/>
            <a:ext cx="2273618" cy="3137747"/>
          </a:xfrm>
          <a:prstGeom prst="rect">
            <a:avLst/>
          </a:prstGeom>
          <a:solidFill>
            <a:schemeClr val="bg1">
              <a:lumMod val="85000"/>
            </a:schemeClr>
          </a:solidFill>
        </p:spPr>
        <p:txBody>
          <a:bodyPr/>
          <a:lstStyle/>
          <a:p>
            <a:endParaRPr lang="en-US"/>
          </a:p>
        </p:txBody>
      </p:sp>
      <p:sp>
        <p:nvSpPr>
          <p:cNvPr id="10" name="Picture Placeholder 7"/>
          <p:cNvSpPr>
            <a:spLocks noGrp="1"/>
          </p:cNvSpPr>
          <p:nvPr>
            <p:ph type="pic" sz="quarter" idx="11"/>
          </p:nvPr>
        </p:nvSpPr>
        <p:spPr>
          <a:xfrm>
            <a:off x="4390072" y="3886200"/>
            <a:ext cx="2273618" cy="388620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191272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Picture Placeholder 7"/>
          <p:cNvSpPr>
            <a:spLocks noGrp="1"/>
          </p:cNvSpPr>
          <p:nvPr>
            <p:ph type="pic" sz="quarter" idx="10"/>
          </p:nvPr>
        </p:nvSpPr>
        <p:spPr>
          <a:xfrm>
            <a:off x="4264342" y="0"/>
            <a:ext cx="2273618" cy="777240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388373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001202" y="0"/>
            <a:ext cx="2273618" cy="77724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021783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202238" y="1813560"/>
            <a:ext cx="1729230" cy="2331720"/>
          </a:xfrm>
          <a:prstGeom prst="rect">
            <a:avLst/>
          </a:prstGeom>
          <a:solidFill>
            <a:schemeClr val="bg1">
              <a:lumMod val="95000"/>
            </a:schemeClr>
          </a:solidFill>
        </p:spPr>
        <p:txBody>
          <a:bodyPr/>
          <a:lstStyle/>
          <a:p>
            <a:endParaRPr lang="en-US"/>
          </a:p>
        </p:txBody>
      </p:sp>
      <p:sp>
        <p:nvSpPr>
          <p:cNvPr id="9" name="Picture Placeholder 7"/>
          <p:cNvSpPr>
            <a:spLocks noGrp="1"/>
          </p:cNvSpPr>
          <p:nvPr>
            <p:ph type="pic" sz="quarter" idx="11"/>
          </p:nvPr>
        </p:nvSpPr>
        <p:spPr>
          <a:xfrm>
            <a:off x="4305810" y="1813560"/>
            <a:ext cx="1729230" cy="2331720"/>
          </a:xfrm>
          <a:prstGeom prst="rect">
            <a:avLst/>
          </a:prstGeom>
          <a:solidFill>
            <a:schemeClr val="bg1">
              <a:lumMod val="95000"/>
            </a:schemeClr>
          </a:solidFill>
        </p:spPr>
        <p:txBody>
          <a:bodyPr/>
          <a:lstStyle/>
          <a:p>
            <a:endParaRPr lang="en-US"/>
          </a:p>
        </p:txBody>
      </p:sp>
      <p:sp>
        <p:nvSpPr>
          <p:cNvPr id="11" name="Picture Placeholder 7"/>
          <p:cNvSpPr>
            <a:spLocks noGrp="1"/>
          </p:cNvSpPr>
          <p:nvPr>
            <p:ph type="pic" sz="quarter" idx="12"/>
          </p:nvPr>
        </p:nvSpPr>
        <p:spPr>
          <a:xfrm>
            <a:off x="4305810" y="4337334"/>
            <a:ext cx="1729230" cy="2331720"/>
          </a:xfrm>
          <a:prstGeom prst="rect">
            <a:avLst/>
          </a:prstGeom>
          <a:solidFill>
            <a:schemeClr val="bg1">
              <a:lumMod val="95000"/>
            </a:schemeClr>
          </a:solidFill>
        </p:spPr>
        <p:txBody>
          <a:bodyPr/>
          <a:lstStyle/>
          <a:p>
            <a:endParaRPr lang="en-US"/>
          </a:p>
        </p:txBody>
      </p:sp>
      <p:sp>
        <p:nvSpPr>
          <p:cNvPr id="12" name="Picture Placeholder 7"/>
          <p:cNvSpPr>
            <a:spLocks noGrp="1"/>
          </p:cNvSpPr>
          <p:nvPr>
            <p:ph type="pic" sz="quarter" idx="13"/>
          </p:nvPr>
        </p:nvSpPr>
        <p:spPr>
          <a:xfrm>
            <a:off x="6202238" y="4337334"/>
            <a:ext cx="1729230" cy="233172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111568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0" y="0"/>
            <a:ext cx="10058400" cy="38862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612846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1990725" y="3914987"/>
            <a:ext cx="2273618" cy="306578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62343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ertical Title and Text">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152632" y="0"/>
            <a:ext cx="1497501" cy="2149978"/>
          </a:xfrm>
          <a:prstGeom prst="rect">
            <a:avLst/>
          </a:prstGeom>
          <a:solidFill>
            <a:schemeClr val="bg1">
              <a:lumMod val="95000"/>
            </a:schemeClr>
          </a:solidFill>
        </p:spPr>
        <p:txBody>
          <a:bodyPr/>
          <a:lstStyle/>
          <a:p>
            <a:endParaRPr lang="en-US"/>
          </a:p>
        </p:txBody>
      </p:sp>
      <p:sp>
        <p:nvSpPr>
          <p:cNvPr id="11" name="Picture Placeholder 7"/>
          <p:cNvSpPr>
            <a:spLocks noGrp="1"/>
          </p:cNvSpPr>
          <p:nvPr>
            <p:ph type="pic" sz="quarter" idx="13"/>
          </p:nvPr>
        </p:nvSpPr>
        <p:spPr>
          <a:xfrm>
            <a:off x="3152632" y="2811212"/>
            <a:ext cx="1497501" cy="2149978"/>
          </a:xfrm>
          <a:prstGeom prst="rect">
            <a:avLst/>
          </a:prstGeom>
          <a:solidFill>
            <a:schemeClr val="bg1">
              <a:lumMod val="95000"/>
            </a:schemeClr>
          </a:solidFill>
        </p:spPr>
        <p:txBody>
          <a:bodyPr/>
          <a:lstStyle/>
          <a:p>
            <a:endParaRPr lang="en-US"/>
          </a:p>
        </p:txBody>
      </p:sp>
      <p:sp>
        <p:nvSpPr>
          <p:cNvPr id="12" name="Picture Placeholder 7"/>
          <p:cNvSpPr>
            <a:spLocks noGrp="1"/>
          </p:cNvSpPr>
          <p:nvPr>
            <p:ph type="pic" sz="quarter" idx="14"/>
          </p:nvPr>
        </p:nvSpPr>
        <p:spPr>
          <a:xfrm>
            <a:off x="3152632" y="5622423"/>
            <a:ext cx="1497501" cy="2149978"/>
          </a:xfrm>
          <a:prstGeom prst="rect">
            <a:avLst/>
          </a:prstGeom>
          <a:solidFill>
            <a:schemeClr val="bg1">
              <a:lumMod val="95000"/>
            </a:schemeClr>
          </a:solidFill>
        </p:spPr>
        <p:txBody>
          <a:bodyPr/>
          <a:lstStyle/>
          <a:p>
            <a:endParaRPr lang="en-US"/>
          </a:p>
        </p:txBody>
      </p:sp>
      <p:sp>
        <p:nvSpPr>
          <p:cNvPr id="14" name="Picture Placeholder 7"/>
          <p:cNvSpPr>
            <a:spLocks noGrp="1"/>
          </p:cNvSpPr>
          <p:nvPr>
            <p:ph type="pic" sz="quarter" idx="16"/>
          </p:nvPr>
        </p:nvSpPr>
        <p:spPr>
          <a:xfrm>
            <a:off x="5417648" y="2811212"/>
            <a:ext cx="1497501" cy="2149978"/>
          </a:xfrm>
          <a:prstGeom prst="rect">
            <a:avLst/>
          </a:prstGeom>
          <a:solidFill>
            <a:schemeClr val="bg1">
              <a:lumMod val="95000"/>
            </a:schemeClr>
          </a:solidFill>
        </p:spPr>
        <p:txBody>
          <a:bodyPr/>
          <a:lstStyle/>
          <a:p>
            <a:endParaRPr lang="en-US"/>
          </a:p>
        </p:txBody>
      </p:sp>
      <p:sp>
        <p:nvSpPr>
          <p:cNvPr id="15" name="Picture Placeholder 7"/>
          <p:cNvSpPr>
            <a:spLocks noGrp="1"/>
          </p:cNvSpPr>
          <p:nvPr>
            <p:ph type="pic" sz="quarter" idx="17"/>
          </p:nvPr>
        </p:nvSpPr>
        <p:spPr>
          <a:xfrm>
            <a:off x="5417648" y="5622423"/>
            <a:ext cx="1497501" cy="2149978"/>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676021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34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grpSp>
        <p:nvGrpSpPr>
          <p:cNvPr id="5" name="Group 4">
            <a:extLst>
              <a:ext uri="{FF2B5EF4-FFF2-40B4-BE49-F238E27FC236}">
                <a16:creationId xmlns:a16="http://schemas.microsoft.com/office/drawing/2014/main" id="{A0D59B66-9F7B-8211-16FE-69DC79E6CE30}"/>
              </a:ext>
            </a:extLst>
          </p:cNvPr>
          <p:cNvGrpSpPr/>
          <p:nvPr userDrawn="1"/>
        </p:nvGrpSpPr>
        <p:grpSpPr>
          <a:xfrm>
            <a:off x="108039" y="50030"/>
            <a:ext cx="9817706" cy="307778"/>
            <a:chOff x="58915" y="49776"/>
            <a:chExt cx="8925187" cy="271568"/>
          </a:xfrm>
        </p:grpSpPr>
        <p:sp>
          <p:nvSpPr>
            <p:cNvPr id="6" name="TextBox 5">
              <a:extLst>
                <a:ext uri="{FF2B5EF4-FFF2-40B4-BE49-F238E27FC236}">
                  <a16:creationId xmlns:a16="http://schemas.microsoft.com/office/drawing/2014/main" id="{6E225F0A-AA08-790A-F032-E1D0B416B612}"/>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Spring 2023</a:t>
              </a:r>
              <a:endParaRPr lang="en-US" sz="1400" b="1" i="1" dirty="0">
                <a:latin typeface="Palatino Linotype" panose="02040502050505030304" pitchFamily="18" charset="0"/>
              </a:endParaRPr>
            </a:p>
          </p:txBody>
        </p:sp>
        <p:cxnSp>
          <p:nvCxnSpPr>
            <p:cNvPr id="7" name="Straight Connector 6">
              <a:extLst>
                <a:ext uri="{FF2B5EF4-FFF2-40B4-BE49-F238E27FC236}">
                  <a16:creationId xmlns:a16="http://schemas.microsoft.com/office/drawing/2014/main" id="{3D55F02F-0E07-46BF-58B4-4EBFF8E163AA}"/>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99A15659-23A2-D397-181D-34AA5C3B2A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9" name="Picture 8">
            <a:extLst>
              <a:ext uri="{FF2B5EF4-FFF2-40B4-BE49-F238E27FC236}">
                <a16:creationId xmlns:a16="http://schemas.microsoft.com/office/drawing/2014/main" id="{07ACBB33-9430-BD27-07DA-635316F170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2263876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027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350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Vertical Title and Text">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1296707" y="4949589"/>
            <a:ext cx="7530665" cy="2822811"/>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746713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Vertical Title and Text">
    <p:spTree>
      <p:nvGrpSpPr>
        <p:cNvPr id="1" name=""/>
        <p:cNvGrpSpPr/>
        <p:nvPr/>
      </p:nvGrpSpPr>
      <p:grpSpPr>
        <a:xfrm>
          <a:off x="0" y="0"/>
          <a:ext cx="0" cy="0"/>
          <a:chOff x="0" y="0"/>
          <a:chExt cx="0" cy="0"/>
        </a:xfrm>
      </p:grpSpPr>
      <p:sp>
        <p:nvSpPr>
          <p:cNvPr id="4" name="Picture Placeholder 7"/>
          <p:cNvSpPr>
            <a:spLocks noGrp="1"/>
          </p:cNvSpPr>
          <p:nvPr>
            <p:ph type="pic" sz="quarter" idx="12"/>
          </p:nvPr>
        </p:nvSpPr>
        <p:spPr>
          <a:xfrm>
            <a:off x="5055471" y="3217232"/>
            <a:ext cx="2240621" cy="4555168"/>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47677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Vertical Title and Tex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3914987"/>
            <a:ext cx="10058400" cy="3051387"/>
          </a:xfrm>
          <a:custGeom>
            <a:avLst/>
            <a:gdLst>
              <a:gd name="connsiteX0" fmla="*/ 8940800 w 12192000"/>
              <a:gd name="connsiteY0" fmla="*/ 0 h 2692400"/>
              <a:gd name="connsiteX1" fmla="*/ 12192000 w 12192000"/>
              <a:gd name="connsiteY1" fmla="*/ 0 h 2692400"/>
              <a:gd name="connsiteX2" fmla="*/ 12192000 w 12192000"/>
              <a:gd name="connsiteY2" fmla="*/ 2692400 h 2692400"/>
              <a:gd name="connsiteX3" fmla="*/ 8940800 w 12192000"/>
              <a:gd name="connsiteY3" fmla="*/ 2692400 h 2692400"/>
              <a:gd name="connsiteX4" fmla="*/ 0 w 12192000"/>
              <a:gd name="connsiteY4" fmla="*/ 0 h 2692400"/>
              <a:gd name="connsiteX5" fmla="*/ 5994400 w 12192000"/>
              <a:gd name="connsiteY5" fmla="*/ 0 h 2692400"/>
              <a:gd name="connsiteX6" fmla="*/ 5994400 w 12192000"/>
              <a:gd name="connsiteY6" fmla="*/ 2692400 h 2692400"/>
              <a:gd name="connsiteX7" fmla="*/ 0 w 12192000"/>
              <a:gd name="connsiteY7" fmla="*/ 269240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692400">
                <a:moveTo>
                  <a:pt x="8940800" y="0"/>
                </a:moveTo>
                <a:lnTo>
                  <a:pt x="12192000" y="0"/>
                </a:lnTo>
                <a:lnTo>
                  <a:pt x="12192000" y="2692400"/>
                </a:lnTo>
                <a:lnTo>
                  <a:pt x="8940800" y="2692400"/>
                </a:lnTo>
                <a:close/>
                <a:moveTo>
                  <a:pt x="0" y="0"/>
                </a:moveTo>
                <a:lnTo>
                  <a:pt x="5994400" y="0"/>
                </a:lnTo>
                <a:lnTo>
                  <a:pt x="5994400" y="2692400"/>
                </a:lnTo>
                <a:lnTo>
                  <a:pt x="0" y="26924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098751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Vertical Title and Text">
    <p:spTree>
      <p:nvGrpSpPr>
        <p:cNvPr id="1" name=""/>
        <p:cNvGrpSpPr/>
        <p:nvPr/>
      </p:nvGrpSpPr>
      <p:grpSpPr>
        <a:xfrm>
          <a:off x="0" y="0"/>
          <a:ext cx="0" cy="0"/>
          <a:chOff x="0" y="0"/>
          <a:chExt cx="0" cy="0"/>
        </a:xfrm>
      </p:grpSpPr>
      <p:sp>
        <p:nvSpPr>
          <p:cNvPr id="4" name="Picture Placeholder 7"/>
          <p:cNvSpPr>
            <a:spLocks noGrp="1"/>
          </p:cNvSpPr>
          <p:nvPr>
            <p:ph type="pic" sz="quarter" idx="12"/>
          </p:nvPr>
        </p:nvSpPr>
        <p:spPr>
          <a:xfrm>
            <a:off x="0" y="1067256"/>
            <a:ext cx="6552973" cy="2822811"/>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6106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Vertical Title and Text">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2394660" y="3897801"/>
            <a:ext cx="2266734" cy="3874599"/>
          </a:xfrm>
          <a:prstGeom prst="rect">
            <a:avLst/>
          </a:prstGeom>
          <a:solidFill>
            <a:schemeClr val="bg1">
              <a:lumMod val="95000"/>
            </a:schemeClr>
          </a:solidFill>
        </p:spPr>
        <p:txBody>
          <a:bodyPr/>
          <a:lstStyle/>
          <a:p>
            <a:endParaRPr lang="en-US"/>
          </a:p>
        </p:txBody>
      </p:sp>
      <p:sp>
        <p:nvSpPr>
          <p:cNvPr id="7" name="Picture Placeholder 7"/>
          <p:cNvSpPr>
            <a:spLocks noGrp="1"/>
          </p:cNvSpPr>
          <p:nvPr>
            <p:ph type="pic" sz="quarter" idx="13"/>
          </p:nvPr>
        </p:nvSpPr>
        <p:spPr>
          <a:xfrm>
            <a:off x="2394660" y="0"/>
            <a:ext cx="2266734" cy="3743126"/>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324943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Vertical Title and Text">
    <p:spTree>
      <p:nvGrpSpPr>
        <p:cNvPr id="1" name=""/>
        <p:cNvGrpSpPr/>
        <p:nvPr/>
      </p:nvGrpSpPr>
      <p:grpSpPr>
        <a:xfrm>
          <a:off x="0" y="0"/>
          <a:ext cx="0" cy="0"/>
          <a:chOff x="0" y="0"/>
          <a:chExt cx="0" cy="0"/>
        </a:xfrm>
      </p:grpSpPr>
      <p:sp>
        <p:nvSpPr>
          <p:cNvPr id="5" name="Picture Placeholder 7"/>
          <p:cNvSpPr>
            <a:spLocks noGrp="1"/>
          </p:cNvSpPr>
          <p:nvPr>
            <p:ph type="pic" sz="quarter" idx="13"/>
          </p:nvPr>
        </p:nvSpPr>
        <p:spPr>
          <a:xfrm>
            <a:off x="2758553" y="1"/>
            <a:ext cx="1520020" cy="2691338"/>
          </a:xfrm>
          <a:prstGeom prst="rect">
            <a:avLst/>
          </a:prstGeom>
          <a:solidFill>
            <a:schemeClr val="bg1">
              <a:lumMod val="95000"/>
            </a:schemeClr>
          </a:solidFill>
        </p:spPr>
        <p:txBody>
          <a:bodyPr/>
          <a:lstStyle/>
          <a:p>
            <a:endParaRPr lang="en-US"/>
          </a:p>
        </p:txBody>
      </p:sp>
      <p:sp>
        <p:nvSpPr>
          <p:cNvPr id="6" name="Picture Placeholder 7"/>
          <p:cNvSpPr>
            <a:spLocks noGrp="1"/>
          </p:cNvSpPr>
          <p:nvPr>
            <p:ph type="pic" sz="quarter" idx="14"/>
          </p:nvPr>
        </p:nvSpPr>
        <p:spPr>
          <a:xfrm>
            <a:off x="2758553" y="2817656"/>
            <a:ext cx="1520020" cy="2088107"/>
          </a:xfrm>
          <a:prstGeom prst="rect">
            <a:avLst/>
          </a:prstGeom>
          <a:solidFill>
            <a:schemeClr val="bg1">
              <a:lumMod val="95000"/>
            </a:schemeClr>
          </a:solidFill>
        </p:spPr>
        <p:txBody>
          <a:bodyPr/>
          <a:lstStyle/>
          <a:p>
            <a:endParaRPr lang="en-US"/>
          </a:p>
        </p:txBody>
      </p:sp>
      <p:sp>
        <p:nvSpPr>
          <p:cNvPr id="7" name="Picture Placeholder 7"/>
          <p:cNvSpPr>
            <a:spLocks noGrp="1"/>
          </p:cNvSpPr>
          <p:nvPr>
            <p:ph type="pic" sz="quarter" idx="15"/>
          </p:nvPr>
        </p:nvSpPr>
        <p:spPr>
          <a:xfrm>
            <a:off x="2758553" y="5032081"/>
            <a:ext cx="1520020" cy="274032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793540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Vertical Title and Text">
    <p:spTree>
      <p:nvGrpSpPr>
        <p:cNvPr id="1" name=""/>
        <p:cNvGrpSpPr/>
        <p:nvPr/>
      </p:nvGrpSpPr>
      <p:grpSpPr>
        <a:xfrm>
          <a:off x="0" y="0"/>
          <a:ext cx="0" cy="0"/>
          <a:chOff x="0" y="0"/>
          <a:chExt cx="0" cy="0"/>
        </a:xfrm>
      </p:grpSpPr>
      <p:sp>
        <p:nvSpPr>
          <p:cNvPr id="5" name="Rectangle 4"/>
          <p:cNvSpPr/>
          <p:nvPr userDrawn="1"/>
        </p:nvSpPr>
        <p:spPr>
          <a:xfrm>
            <a:off x="4278573" y="4887718"/>
            <a:ext cx="5779827" cy="2884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5463" y="3084611"/>
            <a:ext cx="4354150" cy="3612801"/>
          </a:xfrm>
          <a:prstGeom prst="rect">
            <a:avLst/>
          </a:prstGeom>
          <a:effectLst/>
        </p:spPr>
      </p:pic>
      <p:sp>
        <p:nvSpPr>
          <p:cNvPr id="6" name="Picture Placeholder 7"/>
          <p:cNvSpPr>
            <a:spLocks noGrp="1"/>
          </p:cNvSpPr>
          <p:nvPr>
            <p:ph type="pic" sz="quarter" idx="12"/>
          </p:nvPr>
        </p:nvSpPr>
        <p:spPr>
          <a:xfrm>
            <a:off x="5490995" y="3279101"/>
            <a:ext cx="3280080" cy="2829975"/>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2828699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941111" y="2116327"/>
            <a:ext cx="4117289" cy="5656076"/>
          </a:xfrm>
          <a:custGeom>
            <a:avLst/>
            <a:gdLst>
              <a:gd name="connsiteX0" fmla="*/ 4990653 w 4990653"/>
              <a:gd name="connsiteY0" fmla="*/ 0 h 4990655"/>
              <a:gd name="connsiteX1" fmla="*/ 4990653 w 4990653"/>
              <a:gd name="connsiteY1" fmla="*/ 4990655 h 4990655"/>
              <a:gd name="connsiteX2" fmla="*/ 0 w 4990653"/>
              <a:gd name="connsiteY2" fmla="*/ 4990655 h 4990655"/>
              <a:gd name="connsiteX3" fmla="*/ 0 w 4990653"/>
              <a:gd name="connsiteY3" fmla="*/ 4990654 h 4990655"/>
              <a:gd name="connsiteX4" fmla="*/ 4733836 w 4990653"/>
              <a:gd name="connsiteY4" fmla="*/ 6494 h 499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0653" h="4990655">
                <a:moveTo>
                  <a:pt x="4990653" y="0"/>
                </a:moveTo>
                <a:lnTo>
                  <a:pt x="4990653" y="4990655"/>
                </a:lnTo>
                <a:lnTo>
                  <a:pt x="0" y="4990655"/>
                </a:lnTo>
                <a:lnTo>
                  <a:pt x="0" y="4990654"/>
                </a:lnTo>
                <a:cubicBezTo>
                  <a:pt x="0" y="2320525"/>
                  <a:pt x="2096925" y="140159"/>
                  <a:pt x="4733836" y="6494"/>
                </a:cubicBezTo>
                <a:close/>
              </a:path>
            </a:pathLst>
          </a:custGeom>
          <a:solidFill>
            <a:schemeClr val="bg1">
              <a:lumMod val="95000"/>
            </a:schemeClr>
          </a:solidFill>
        </p:spPr>
        <p:txBody>
          <a:bodyPr wrap="square">
            <a:noAutofit/>
          </a:bodyPr>
          <a:lstStyle/>
          <a:p>
            <a:endParaRPr lang="en-US"/>
          </a:p>
        </p:txBody>
      </p:sp>
      <p:sp>
        <p:nvSpPr>
          <p:cNvPr id="12" name="Rectangle 11"/>
          <p:cNvSpPr/>
          <p:nvPr userDrawn="1"/>
        </p:nvSpPr>
        <p:spPr>
          <a:xfrm>
            <a:off x="1276690" y="1"/>
            <a:ext cx="2258762" cy="1856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spTree>
    <p:extLst>
      <p:ext uri="{BB962C8B-B14F-4D97-AF65-F5344CB8AC3E}">
        <p14:creationId xmlns:p14="http://schemas.microsoft.com/office/powerpoint/2010/main" val="201054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Title Black Angle">
  <p:cSld name="Presentation Title Black Angle">
    <p:spTree>
      <p:nvGrpSpPr>
        <p:cNvPr id="1" name="Shape 12"/>
        <p:cNvGrpSpPr/>
        <p:nvPr/>
      </p:nvGrpSpPr>
      <p:grpSpPr>
        <a:xfrm>
          <a:off x="0" y="0"/>
          <a:ext cx="0" cy="0"/>
          <a:chOff x="0" y="0"/>
          <a:chExt cx="0" cy="0"/>
        </a:xfrm>
      </p:grpSpPr>
      <p:sp>
        <p:nvSpPr>
          <p:cNvPr id="13" name="Google Shape;13;p2"/>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dk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u="none" strike="noStrike" cap="none">
              <a:solidFill>
                <a:schemeClr val="lt1"/>
              </a:solidFill>
              <a:latin typeface="Libre Franklin"/>
              <a:ea typeface="Libre Franklin"/>
              <a:cs typeface="Libre Franklin"/>
              <a:sym typeface="Libre Franklin"/>
            </a:endParaRPr>
          </a:p>
        </p:txBody>
      </p:sp>
      <p:sp>
        <p:nvSpPr>
          <p:cNvPr id="14" name="Google Shape;14;p2"/>
          <p:cNvSpPr txBox="1">
            <a:spLocks noGrp="1"/>
          </p:cNvSpPr>
          <p:nvPr>
            <p:ph type="title"/>
          </p:nvPr>
        </p:nvSpPr>
        <p:spPr>
          <a:xfrm>
            <a:off x="4999499" y="1149896"/>
            <a:ext cx="4247295" cy="2966936"/>
          </a:xfrm>
          <a:prstGeom prst="rect">
            <a:avLst/>
          </a:prstGeom>
          <a:noFill/>
          <a:ln>
            <a:noFill/>
          </a:ln>
        </p:spPr>
        <p:txBody>
          <a:bodyPr spcFirstLastPara="1" wrap="square" lIns="0" tIns="0" rIns="0" bIns="0" anchor="b" anchorCtr="0">
            <a:noAutofit/>
          </a:bodyPr>
          <a:lstStyle>
            <a:lvl1pPr lvl="0" algn="ctr">
              <a:lnSpc>
                <a:spcPct val="109375"/>
              </a:lnSpc>
              <a:spcBef>
                <a:spcPts val="0"/>
              </a:spcBef>
              <a:spcAft>
                <a:spcPts val="0"/>
              </a:spcAft>
              <a:buClr>
                <a:schemeClr val="accent3"/>
              </a:buClr>
              <a:buSzPts val="9600"/>
              <a:buFont typeface="Franklin Gothic"/>
              <a:buNone/>
              <a:defRPr sz="4000" b="1" cap="none">
                <a:solidFill>
                  <a:srgbClr val="F1B300"/>
                </a:solidFill>
                <a:latin typeface="Franklin Gothic Demi" panose="020B07030201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2"/>
          <p:cNvSpPr txBox="1">
            <a:spLocks noGrp="1"/>
          </p:cNvSpPr>
          <p:nvPr>
            <p:ph type="body" idx="1"/>
          </p:nvPr>
        </p:nvSpPr>
        <p:spPr>
          <a:xfrm>
            <a:off x="4996675" y="4966320"/>
            <a:ext cx="4250119" cy="1019995"/>
          </a:xfrm>
          <a:prstGeom prst="rect">
            <a:avLst/>
          </a:prstGeom>
          <a:noFill/>
          <a:ln>
            <a:noFill/>
          </a:ln>
        </p:spPr>
        <p:txBody>
          <a:bodyPr spcFirstLastPara="1" wrap="square" lIns="91425" tIns="45700" rIns="91425" bIns="45700" anchor="t" anchorCtr="0">
            <a:noAutofit/>
          </a:bodyPr>
          <a:lstStyle>
            <a:lvl1pPr marL="188595" marR="0" lvl="0" indent="-94298" algn="ctr" rtl="0">
              <a:lnSpc>
                <a:spcPct val="108333"/>
              </a:lnSpc>
              <a:spcBef>
                <a:spcPts val="413"/>
              </a:spcBef>
              <a:spcAft>
                <a:spcPts val="0"/>
              </a:spcAft>
              <a:buClr>
                <a:schemeClr val="dk1"/>
              </a:buClr>
              <a:buSzPts val="6000"/>
              <a:buFont typeface="Arial"/>
              <a:buNone/>
              <a:defRPr sz="2400" b="1" i="1" u="none" strike="noStrike" cap="none">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652" y="2446040"/>
            <a:ext cx="2974372" cy="1895100"/>
          </a:xfrm>
          <a:prstGeom prst="rect">
            <a:avLst/>
          </a:prstGeom>
        </p:spPr>
      </p:pic>
    </p:spTree>
    <p:extLst>
      <p:ext uri="{BB962C8B-B14F-4D97-AF65-F5344CB8AC3E}">
        <p14:creationId xmlns:p14="http://schemas.microsoft.com/office/powerpoint/2010/main" val="128497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116325"/>
            <a:ext cx="4117289" cy="5656076"/>
          </a:xfrm>
          <a:custGeom>
            <a:avLst/>
            <a:gdLst>
              <a:gd name="connsiteX0" fmla="*/ 0 w 4990653"/>
              <a:gd name="connsiteY0" fmla="*/ 0 h 4990655"/>
              <a:gd name="connsiteX1" fmla="*/ 256817 w 4990653"/>
              <a:gd name="connsiteY1" fmla="*/ 6494 h 4990655"/>
              <a:gd name="connsiteX2" fmla="*/ 4990653 w 4990653"/>
              <a:gd name="connsiteY2" fmla="*/ 4990654 h 4990655"/>
              <a:gd name="connsiteX3" fmla="*/ 4990653 w 4990653"/>
              <a:gd name="connsiteY3" fmla="*/ 4990655 h 4990655"/>
              <a:gd name="connsiteX4" fmla="*/ 0 w 4990653"/>
              <a:gd name="connsiteY4" fmla="*/ 4990655 h 499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0653" h="4990655">
                <a:moveTo>
                  <a:pt x="0" y="0"/>
                </a:moveTo>
                <a:lnTo>
                  <a:pt x="256817" y="6494"/>
                </a:lnTo>
                <a:cubicBezTo>
                  <a:pt x="2893728" y="140159"/>
                  <a:pt x="4990653" y="2320525"/>
                  <a:pt x="4990653" y="4990654"/>
                </a:cubicBezTo>
                <a:lnTo>
                  <a:pt x="4990653" y="4990655"/>
                </a:lnTo>
                <a:lnTo>
                  <a:pt x="0" y="4990655"/>
                </a:lnTo>
                <a:close/>
              </a:path>
            </a:pathLst>
          </a:custGeom>
          <a:solidFill>
            <a:schemeClr val="bg1">
              <a:lumMod val="95000"/>
            </a:schemeClr>
          </a:solidFill>
        </p:spPr>
        <p:txBody>
          <a:bodyPr wrap="square">
            <a:noAutofit/>
          </a:bodyPr>
          <a:lstStyle/>
          <a:p>
            <a:endParaRPr lang="en-US"/>
          </a:p>
        </p:txBody>
      </p:sp>
      <p:sp>
        <p:nvSpPr>
          <p:cNvPr id="12" name="Rectangle 11"/>
          <p:cNvSpPr/>
          <p:nvPr userDrawn="1"/>
        </p:nvSpPr>
        <p:spPr>
          <a:xfrm>
            <a:off x="6559226" y="0"/>
            <a:ext cx="2258762" cy="1856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spTree>
    <p:extLst>
      <p:ext uri="{BB962C8B-B14F-4D97-AF65-F5344CB8AC3E}">
        <p14:creationId xmlns:p14="http://schemas.microsoft.com/office/powerpoint/2010/main" val="2038602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117289" cy="5656076"/>
          </a:xfrm>
          <a:custGeom>
            <a:avLst/>
            <a:gdLst>
              <a:gd name="connsiteX0" fmla="*/ 0 w 4990653"/>
              <a:gd name="connsiteY0" fmla="*/ 0 h 4990655"/>
              <a:gd name="connsiteX1" fmla="*/ 4990653 w 4990653"/>
              <a:gd name="connsiteY1" fmla="*/ 0 h 4990655"/>
              <a:gd name="connsiteX2" fmla="*/ 4990653 w 4990653"/>
              <a:gd name="connsiteY2" fmla="*/ 1 h 4990655"/>
              <a:gd name="connsiteX3" fmla="*/ 256817 w 4990653"/>
              <a:gd name="connsiteY3" fmla="*/ 4984161 h 4990655"/>
              <a:gd name="connsiteX4" fmla="*/ 0 w 4990653"/>
              <a:gd name="connsiteY4" fmla="*/ 4990655 h 499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0653" h="4990655">
                <a:moveTo>
                  <a:pt x="0" y="0"/>
                </a:moveTo>
                <a:lnTo>
                  <a:pt x="4990653" y="0"/>
                </a:lnTo>
                <a:lnTo>
                  <a:pt x="4990653" y="1"/>
                </a:lnTo>
                <a:cubicBezTo>
                  <a:pt x="4990653" y="2670130"/>
                  <a:pt x="2893728" y="4850496"/>
                  <a:pt x="256817" y="4984161"/>
                </a:cubicBezTo>
                <a:lnTo>
                  <a:pt x="0" y="4990655"/>
                </a:lnTo>
                <a:close/>
              </a:path>
            </a:pathLst>
          </a:custGeom>
          <a:solidFill>
            <a:schemeClr val="bg1">
              <a:lumMod val="95000"/>
            </a:schemeClr>
          </a:solidFill>
        </p:spPr>
        <p:txBody>
          <a:bodyPr wrap="square">
            <a:noAutofit/>
          </a:bodyPr>
          <a:lstStyle/>
          <a:p>
            <a:endParaRPr lang="en-US"/>
          </a:p>
        </p:txBody>
      </p:sp>
      <p:sp>
        <p:nvSpPr>
          <p:cNvPr id="12" name="Rectangle 11"/>
          <p:cNvSpPr/>
          <p:nvPr userDrawn="1"/>
        </p:nvSpPr>
        <p:spPr>
          <a:xfrm>
            <a:off x="6559227" y="7602259"/>
            <a:ext cx="2258762" cy="1856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spTree>
    <p:extLst>
      <p:ext uri="{BB962C8B-B14F-4D97-AF65-F5344CB8AC3E}">
        <p14:creationId xmlns:p14="http://schemas.microsoft.com/office/powerpoint/2010/main" val="1085398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941112" y="0"/>
            <a:ext cx="4117289" cy="5656076"/>
          </a:xfrm>
          <a:custGeom>
            <a:avLst/>
            <a:gdLst>
              <a:gd name="connsiteX0" fmla="*/ 0 w 4990653"/>
              <a:gd name="connsiteY0" fmla="*/ 0 h 4990655"/>
              <a:gd name="connsiteX1" fmla="*/ 4990653 w 4990653"/>
              <a:gd name="connsiteY1" fmla="*/ 0 h 4990655"/>
              <a:gd name="connsiteX2" fmla="*/ 4990653 w 4990653"/>
              <a:gd name="connsiteY2" fmla="*/ 4990655 h 4990655"/>
              <a:gd name="connsiteX3" fmla="*/ 4733836 w 4990653"/>
              <a:gd name="connsiteY3" fmla="*/ 4984161 h 4990655"/>
              <a:gd name="connsiteX4" fmla="*/ 0 w 4990653"/>
              <a:gd name="connsiteY4" fmla="*/ 1 h 499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0653" h="4990655">
                <a:moveTo>
                  <a:pt x="0" y="0"/>
                </a:moveTo>
                <a:lnTo>
                  <a:pt x="4990653" y="0"/>
                </a:lnTo>
                <a:lnTo>
                  <a:pt x="4990653" y="4990655"/>
                </a:lnTo>
                <a:lnTo>
                  <a:pt x="4733836" y="4984161"/>
                </a:lnTo>
                <a:cubicBezTo>
                  <a:pt x="2096925" y="4850496"/>
                  <a:pt x="0" y="2670130"/>
                  <a:pt x="0" y="1"/>
                </a:cubicBezTo>
                <a:close/>
              </a:path>
            </a:pathLst>
          </a:custGeom>
          <a:solidFill>
            <a:schemeClr val="bg1">
              <a:lumMod val="95000"/>
            </a:schemeClr>
          </a:solidFill>
        </p:spPr>
        <p:txBody>
          <a:bodyPr wrap="square">
            <a:noAutofit/>
          </a:bodyPr>
          <a:lstStyle/>
          <a:p>
            <a:endParaRPr lang="en-US"/>
          </a:p>
        </p:txBody>
      </p:sp>
      <p:sp>
        <p:nvSpPr>
          <p:cNvPr id="12" name="Rectangle 11"/>
          <p:cNvSpPr/>
          <p:nvPr userDrawn="1"/>
        </p:nvSpPr>
        <p:spPr>
          <a:xfrm>
            <a:off x="1269184" y="7586793"/>
            <a:ext cx="2258762" cy="1856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spTree>
    <p:extLst>
      <p:ext uri="{BB962C8B-B14F-4D97-AF65-F5344CB8AC3E}">
        <p14:creationId xmlns:p14="http://schemas.microsoft.com/office/powerpoint/2010/main" val="2835662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Vertical Title and Text">
    <p:spTree>
      <p:nvGrpSpPr>
        <p:cNvPr id="1" name=""/>
        <p:cNvGrpSpPr/>
        <p:nvPr/>
      </p:nvGrpSpPr>
      <p:grpSpPr>
        <a:xfrm>
          <a:off x="0" y="0"/>
          <a:ext cx="0" cy="0"/>
          <a:chOff x="0" y="0"/>
          <a:chExt cx="0" cy="0"/>
        </a:xfrm>
      </p:grpSpPr>
      <p:sp>
        <p:nvSpPr>
          <p:cNvPr id="4" name="Picture Placeholder 7"/>
          <p:cNvSpPr>
            <a:spLocks noGrp="1"/>
          </p:cNvSpPr>
          <p:nvPr>
            <p:ph type="pic" sz="quarter" idx="12"/>
          </p:nvPr>
        </p:nvSpPr>
        <p:spPr>
          <a:xfrm>
            <a:off x="0" y="0"/>
            <a:ext cx="10058400" cy="77724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2862831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Vertical Title and Text">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2037952" y="2381990"/>
            <a:ext cx="2781073" cy="2536664"/>
          </a:xfrm>
          <a:prstGeom prst="rect">
            <a:avLst/>
          </a:prstGeom>
          <a:solidFill>
            <a:schemeClr val="bg1">
              <a:lumMod val="95000"/>
            </a:schemeClr>
          </a:solidFill>
        </p:spPr>
        <p:txBody>
          <a:bodyPr/>
          <a:lstStyle/>
          <a:p>
            <a:endParaRPr lang="en-US"/>
          </a:p>
        </p:txBody>
      </p:sp>
      <p:sp>
        <p:nvSpPr>
          <p:cNvPr id="6" name="Picture Placeholder 7"/>
          <p:cNvSpPr>
            <a:spLocks noGrp="1"/>
          </p:cNvSpPr>
          <p:nvPr>
            <p:ph type="pic" sz="quarter" idx="13"/>
          </p:nvPr>
        </p:nvSpPr>
        <p:spPr>
          <a:xfrm>
            <a:off x="5237499" y="2381988"/>
            <a:ext cx="2781073" cy="2536664"/>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2835834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Vertical Title and Text">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5029200" y="4918653"/>
            <a:ext cx="2514600" cy="2853747"/>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2925292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Vertical Title and Text">
    <p:spTree>
      <p:nvGrpSpPr>
        <p:cNvPr id="1" name=""/>
        <p:cNvGrpSpPr/>
        <p:nvPr/>
      </p:nvGrpSpPr>
      <p:grpSpPr>
        <a:xfrm>
          <a:off x="0" y="0"/>
          <a:ext cx="0" cy="0"/>
          <a:chOff x="0" y="0"/>
          <a:chExt cx="0" cy="0"/>
        </a:xfrm>
      </p:grpSpPr>
      <p:sp>
        <p:nvSpPr>
          <p:cNvPr id="6" name="Rectangle 5"/>
          <p:cNvSpPr/>
          <p:nvPr userDrawn="1"/>
        </p:nvSpPr>
        <p:spPr>
          <a:xfrm>
            <a:off x="5010435" y="1650167"/>
            <a:ext cx="5047965" cy="28537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sp>
        <p:nvSpPr>
          <p:cNvPr id="4" name="Picture Placeholder 7"/>
          <p:cNvSpPr>
            <a:spLocks noGrp="1"/>
          </p:cNvSpPr>
          <p:nvPr>
            <p:ph type="pic" sz="quarter" idx="12"/>
          </p:nvPr>
        </p:nvSpPr>
        <p:spPr>
          <a:xfrm>
            <a:off x="5607182" y="2567598"/>
            <a:ext cx="2274400" cy="5204802"/>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488180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Vertical Title and Text">
    <p:spTree>
      <p:nvGrpSpPr>
        <p:cNvPr id="1" name=""/>
        <p:cNvGrpSpPr/>
        <p:nvPr/>
      </p:nvGrpSpPr>
      <p:grpSpPr>
        <a:xfrm>
          <a:off x="0" y="0"/>
          <a:ext cx="0" cy="0"/>
          <a:chOff x="0" y="0"/>
          <a:chExt cx="0" cy="0"/>
        </a:xfrm>
      </p:grpSpPr>
      <p:sp>
        <p:nvSpPr>
          <p:cNvPr id="4" name="Picture Placeholder 7"/>
          <p:cNvSpPr>
            <a:spLocks noGrp="1"/>
          </p:cNvSpPr>
          <p:nvPr>
            <p:ph type="pic" sz="quarter" idx="12"/>
          </p:nvPr>
        </p:nvSpPr>
        <p:spPr>
          <a:xfrm>
            <a:off x="0" y="0"/>
            <a:ext cx="10058400" cy="2861481"/>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723369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Vertical Title and Text">
    <p:spTree>
      <p:nvGrpSpPr>
        <p:cNvPr id="1" name=""/>
        <p:cNvGrpSpPr/>
        <p:nvPr/>
      </p:nvGrpSpPr>
      <p:grpSpPr>
        <a:xfrm>
          <a:off x="0" y="0"/>
          <a:ext cx="0" cy="0"/>
          <a:chOff x="0" y="0"/>
          <a:chExt cx="0" cy="0"/>
        </a:xfrm>
      </p:grpSpPr>
      <p:sp>
        <p:nvSpPr>
          <p:cNvPr id="13" name="Picture Placeholder 7"/>
          <p:cNvSpPr>
            <a:spLocks noGrp="1"/>
          </p:cNvSpPr>
          <p:nvPr>
            <p:ph type="pic" sz="quarter" idx="12"/>
          </p:nvPr>
        </p:nvSpPr>
        <p:spPr>
          <a:xfrm>
            <a:off x="3951804" y="2490262"/>
            <a:ext cx="2154792" cy="2524833"/>
          </a:xfrm>
          <a:prstGeom prst="rect">
            <a:avLst/>
          </a:prstGeom>
          <a:solidFill>
            <a:schemeClr val="bg1">
              <a:lumMod val="95000"/>
            </a:schemeClr>
          </a:solidFill>
        </p:spPr>
        <p:txBody>
          <a:bodyPr/>
          <a:lstStyle/>
          <a:p>
            <a:endParaRPr lang="en-US"/>
          </a:p>
        </p:txBody>
      </p:sp>
      <p:sp>
        <p:nvSpPr>
          <p:cNvPr id="14" name="Picture Placeholder 7"/>
          <p:cNvSpPr>
            <a:spLocks noGrp="1"/>
          </p:cNvSpPr>
          <p:nvPr>
            <p:ph type="pic" sz="quarter" idx="13"/>
          </p:nvPr>
        </p:nvSpPr>
        <p:spPr>
          <a:xfrm>
            <a:off x="1642464" y="5247567"/>
            <a:ext cx="2154792" cy="2524833"/>
          </a:xfrm>
          <a:prstGeom prst="rect">
            <a:avLst/>
          </a:prstGeom>
          <a:solidFill>
            <a:schemeClr val="bg1">
              <a:lumMod val="95000"/>
            </a:schemeClr>
          </a:solidFill>
        </p:spPr>
        <p:txBody>
          <a:bodyPr/>
          <a:lstStyle/>
          <a:p>
            <a:endParaRPr lang="en-US"/>
          </a:p>
        </p:txBody>
      </p:sp>
      <p:sp>
        <p:nvSpPr>
          <p:cNvPr id="15" name="Picture Placeholder 7"/>
          <p:cNvSpPr>
            <a:spLocks noGrp="1"/>
          </p:cNvSpPr>
          <p:nvPr>
            <p:ph type="pic" sz="quarter" idx="14"/>
          </p:nvPr>
        </p:nvSpPr>
        <p:spPr>
          <a:xfrm>
            <a:off x="6261143" y="5247567"/>
            <a:ext cx="2154792" cy="2524833"/>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216025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2_Vertical Titl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1270904" y="3886430"/>
            <a:ext cx="2154792" cy="2524833"/>
          </a:xfrm>
          <a:prstGeom prst="rect">
            <a:avLst/>
          </a:prstGeom>
          <a:solidFill>
            <a:schemeClr val="bg1">
              <a:lumMod val="95000"/>
            </a:schemeClr>
          </a:solidFill>
        </p:spPr>
        <p:txBody>
          <a:bodyPr/>
          <a:lstStyle/>
          <a:p>
            <a:endParaRPr lang="en-US"/>
          </a:p>
        </p:txBody>
      </p:sp>
      <p:sp>
        <p:nvSpPr>
          <p:cNvPr id="5" name="Picture Placeholder 7"/>
          <p:cNvSpPr>
            <a:spLocks noGrp="1"/>
          </p:cNvSpPr>
          <p:nvPr>
            <p:ph type="pic" sz="quarter" idx="14"/>
          </p:nvPr>
        </p:nvSpPr>
        <p:spPr>
          <a:xfrm>
            <a:off x="3614736" y="3886430"/>
            <a:ext cx="2154792" cy="2524833"/>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50889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CAE4-DD26-AA44-89E6-8AB608C36A0E}"/>
              </a:ext>
            </a:extLst>
          </p:cNvPr>
          <p:cNvSpPr>
            <a:spLocks noGrp="1"/>
          </p:cNvSpPr>
          <p:nvPr>
            <p:ph type="ctrTitle"/>
          </p:nvPr>
        </p:nvSpPr>
        <p:spPr>
          <a:xfrm>
            <a:off x="1257300" y="1272011"/>
            <a:ext cx="7543800" cy="2705947"/>
          </a:xfrm>
        </p:spPr>
        <p:txBody>
          <a:bodyPr anchor="b"/>
          <a:lstStyle>
            <a:lvl1pPr algn="ctr">
              <a:defRPr sz="4950"/>
            </a:lvl1pPr>
          </a:lstStyle>
          <a:p>
            <a:r>
              <a:rPr lang="en-US"/>
              <a:t>Click to edit Master title style</a:t>
            </a:r>
            <a:endParaRPr lang="en-CN"/>
          </a:p>
        </p:txBody>
      </p:sp>
      <p:sp>
        <p:nvSpPr>
          <p:cNvPr id="3" name="Subtitle 2">
            <a:extLst>
              <a:ext uri="{FF2B5EF4-FFF2-40B4-BE49-F238E27FC236}">
                <a16:creationId xmlns:a16="http://schemas.microsoft.com/office/drawing/2014/main" id="{3E4CC5CA-3DDE-9141-BEE3-2D2A007FA945}"/>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6D82D015-8C8C-B149-9EDB-F15DA7CA1963}"/>
              </a:ext>
            </a:extLst>
          </p:cNvPr>
          <p:cNvSpPr>
            <a:spLocks noGrp="1"/>
          </p:cNvSpPr>
          <p:nvPr>
            <p:ph type="dt" sz="half" idx="10"/>
          </p:nvPr>
        </p:nvSpPr>
        <p:spPr/>
        <p:txBody>
          <a:bodyPr/>
          <a:lstStyle/>
          <a:p>
            <a:endParaRPr lang="en-CN"/>
          </a:p>
        </p:txBody>
      </p:sp>
      <p:sp>
        <p:nvSpPr>
          <p:cNvPr id="5" name="Footer Placeholder 4">
            <a:extLst>
              <a:ext uri="{FF2B5EF4-FFF2-40B4-BE49-F238E27FC236}">
                <a16:creationId xmlns:a16="http://schemas.microsoft.com/office/drawing/2014/main" id="{3365A237-C010-F544-AEEF-20D47527A030}"/>
              </a:ext>
            </a:extLst>
          </p:cNvPr>
          <p:cNvSpPr>
            <a:spLocks noGrp="1"/>
          </p:cNvSpPr>
          <p:nvPr>
            <p:ph type="ftr" sz="quarter" idx="11"/>
          </p:nvPr>
        </p:nvSpPr>
        <p:spPr/>
        <p:txBody>
          <a:bodyPr/>
          <a:lstStyle/>
          <a:p>
            <a:r>
              <a:rPr lang="en-US"/>
              <a:t>Slide</a:t>
            </a:r>
            <a:endParaRPr lang="en-CN"/>
          </a:p>
        </p:txBody>
      </p:sp>
      <p:sp>
        <p:nvSpPr>
          <p:cNvPr id="6" name="Slide Number Placeholder 5">
            <a:extLst>
              <a:ext uri="{FF2B5EF4-FFF2-40B4-BE49-F238E27FC236}">
                <a16:creationId xmlns:a16="http://schemas.microsoft.com/office/drawing/2014/main" id="{EBCB69D4-6CD7-5141-BEC2-D5D8880CE871}"/>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2416899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3_Vertical Titl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3856932" y="2386087"/>
            <a:ext cx="2344537" cy="5386313"/>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2368324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6_Vertical Title and Text">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4918653"/>
            <a:ext cx="10058400" cy="2853747"/>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524657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0058400" cy="77724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540135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 2">
  <p:cSld name="Title and four columns - 2">
    <p:spTree>
      <p:nvGrpSpPr>
        <p:cNvPr id="1" name="Shape 2002"/>
        <p:cNvGrpSpPr/>
        <p:nvPr/>
      </p:nvGrpSpPr>
      <p:grpSpPr>
        <a:xfrm>
          <a:off x="0" y="0"/>
          <a:ext cx="0" cy="0"/>
          <a:chOff x="0" y="0"/>
          <a:chExt cx="0" cy="0"/>
        </a:xfrm>
      </p:grpSpPr>
      <p:sp>
        <p:nvSpPr>
          <p:cNvPr id="2003" name="Google Shape;2003;p22"/>
          <p:cNvSpPr/>
          <p:nvPr/>
        </p:nvSpPr>
        <p:spPr>
          <a:xfrm>
            <a:off x="210924" y="261908"/>
            <a:ext cx="9636555" cy="7248586"/>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100568" tIns="100568" rIns="100568" bIns="100568" anchor="ctr" anchorCtr="0">
            <a:noAutofit/>
          </a:bodyPr>
          <a:lstStyle/>
          <a:p>
            <a:pPr marL="0" lvl="0" indent="0" algn="l" rtl="0">
              <a:spcBef>
                <a:spcPts val="0"/>
              </a:spcBef>
              <a:spcAft>
                <a:spcPts val="0"/>
              </a:spcAft>
              <a:buNone/>
            </a:pPr>
            <a:endParaRPr sz="1980"/>
          </a:p>
        </p:txBody>
      </p:sp>
      <p:sp>
        <p:nvSpPr>
          <p:cNvPr id="2004" name="Google Shape;2004;p22"/>
          <p:cNvSpPr txBox="1">
            <a:spLocks noGrp="1"/>
          </p:cNvSpPr>
          <p:nvPr>
            <p:ph type="title"/>
          </p:nvPr>
        </p:nvSpPr>
        <p:spPr>
          <a:xfrm>
            <a:off x="3462525" y="815244"/>
            <a:ext cx="3133350" cy="764773"/>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400">
                <a:solidFill>
                  <a:schemeClr val="accent3"/>
                </a:solidFill>
                <a:latin typeface="Montserrat ExtraBold"/>
                <a:ea typeface="Montserrat ExtraBold"/>
                <a:cs typeface="Montserrat ExtraBold"/>
                <a:sym typeface="Montserrat ExtraBold"/>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
        <p:nvSpPr>
          <p:cNvPr id="2005" name="Google Shape;2005;p22"/>
          <p:cNvSpPr txBox="1">
            <a:spLocks noGrp="1"/>
          </p:cNvSpPr>
          <p:nvPr>
            <p:ph type="subTitle" idx="1"/>
          </p:nvPr>
        </p:nvSpPr>
        <p:spPr>
          <a:xfrm>
            <a:off x="731245" y="4282187"/>
            <a:ext cx="1643070" cy="114512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1600"/>
              <a:buFont typeface="Nunito"/>
              <a:buNone/>
              <a:defRPr sz="1760">
                <a:solidFill>
                  <a:schemeClr val="accent2"/>
                </a:solidFill>
                <a:latin typeface="Nunito"/>
                <a:ea typeface="Nunito"/>
                <a:cs typeface="Nunito"/>
                <a:sym typeface="Nunito"/>
              </a:defRPr>
            </a:lvl1pPr>
            <a:lvl2pPr lvl="1" algn="ctr">
              <a:spcBef>
                <a:spcPts val="0"/>
              </a:spcBef>
              <a:spcAft>
                <a:spcPts val="0"/>
              </a:spcAft>
              <a:buClr>
                <a:schemeClr val="accent2"/>
              </a:buClr>
              <a:buSzPts val="1600"/>
              <a:buFont typeface="Nunito"/>
              <a:buNone/>
              <a:defRPr sz="1760">
                <a:solidFill>
                  <a:schemeClr val="accent2"/>
                </a:solidFill>
                <a:latin typeface="Nunito"/>
                <a:ea typeface="Nunito"/>
                <a:cs typeface="Nunito"/>
                <a:sym typeface="Nunito"/>
              </a:defRPr>
            </a:lvl2pPr>
            <a:lvl3pPr lvl="2" algn="ctr">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3pPr>
            <a:lvl4pPr lvl="3" algn="ctr">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4pPr>
            <a:lvl5pPr lvl="4" algn="ctr">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5pPr>
            <a:lvl6pPr lvl="5" algn="ctr">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6pPr>
            <a:lvl7pPr lvl="6" algn="ctr">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7pPr>
            <a:lvl8pPr lvl="7" algn="ctr">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8pPr>
            <a:lvl9pPr lvl="8" algn="ctr">
              <a:spcBef>
                <a:spcPts val="1760"/>
              </a:spcBef>
              <a:spcAft>
                <a:spcPts val="1760"/>
              </a:spcAft>
              <a:buClr>
                <a:schemeClr val="accent2"/>
              </a:buClr>
              <a:buSzPts val="1600"/>
              <a:buFont typeface="Nunito"/>
              <a:buNone/>
              <a:defRPr sz="1760">
                <a:solidFill>
                  <a:schemeClr val="accent2"/>
                </a:solidFill>
                <a:latin typeface="Nunito"/>
                <a:ea typeface="Nunito"/>
                <a:cs typeface="Nunito"/>
                <a:sym typeface="Nunito"/>
              </a:defRPr>
            </a:lvl9pPr>
          </a:lstStyle>
          <a:p>
            <a:endParaRPr/>
          </a:p>
        </p:txBody>
      </p:sp>
      <p:sp>
        <p:nvSpPr>
          <p:cNvPr id="2006" name="Google Shape;2006;p22"/>
          <p:cNvSpPr txBox="1">
            <a:spLocks noGrp="1"/>
          </p:cNvSpPr>
          <p:nvPr>
            <p:ph type="subTitle" idx="2"/>
          </p:nvPr>
        </p:nvSpPr>
        <p:spPr>
          <a:xfrm>
            <a:off x="3048871" y="4282187"/>
            <a:ext cx="1643070" cy="11451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760">
                <a:solidFill>
                  <a:schemeClr val="accent2"/>
                </a:solidFill>
                <a:latin typeface="Nunito"/>
                <a:ea typeface="Nunito"/>
                <a:cs typeface="Nunito"/>
                <a:sym typeface="Nunito"/>
              </a:defRPr>
            </a:lvl1pPr>
            <a:lvl2pPr lvl="1" algn="ctr" rtl="0">
              <a:spcBef>
                <a:spcPts val="0"/>
              </a:spcBef>
              <a:spcAft>
                <a:spcPts val="0"/>
              </a:spcAft>
              <a:buClr>
                <a:schemeClr val="accent2"/>
              </a:buClr>
              <a:buSzPts val="1600"/>
              <a:buFont typeface="Nunito"/>
              <a:buNone/>
              <a:defRPr sz="1760">
                <a:solidFill>
                  <a:schemeClr val="accent2"/>
                </a:solidFill>
                <a:latin typeface="Nunito"/>
                <a:ea typeface="Nunito"/>
                <a:cs typeface="Nunito"/>
                <a:sym typeface="Nunito"/>
              </a:defRPr>
            </a:lvl2pPr>
            <a:lvl3pPr lvl="2"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3pPr>
            <a:lvl4pPr lvl="3"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4pPr>
            <a:lvl5pPr lvl="4"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5pPr>
            <a:lvl6pPr lvl="5"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6pPr>
            <a:lvl7pPr lvl="6"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7pPr>
            <a:lvl8pPr lvl="7"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8pPr>
            <a:lvl9pPr lvl="8" algn="ctr" rtl="0">
              <a:spcBef>
                <a:spcPts val="1760"/>
              </a:spcBef>
              <a:spcAft>
                <a:spcPts val="1760"/>
              </a:spcAft>
              <a:buClr>
                <a:schemeClr val="accent2"/>
              </a:buClr>
              <a:buSzPts val="1600"/>
              <a:buFont typeface="Nunito"/>
              <a:buNone/>
              <a:defRPr sz="1760">
                <a:solidFill>
                  <a:schemeClr val="accent2"/>
                </a:solidFill>
                <a:latin typeface="Nunito"/>
                <a:ea typeface="Nunito"/>
                <a:cs typeface="Nunito"/>
                <a:sym typeface="Nunito"/>
              </a:defRPr>
            </a:lvl9pPr>
          </a:lstStyle>
          <a:p>
            <a:endParaRPr/>
          </a:p>
        </p:txBody>
      </p:sp>
      <p:sp>
        <p:nvSpPr>
          <p:cNvPr id="2007" name="Google Shape;2007;p22"/>
          <p:cNvSpPr txBox="1">
            <a:spLocks noGrp="1"/>
          </p:cNvSpPr>
          <p:nvPr>
            <p:ph type="subTitle" idx="3"/>
          </p:nvPr>
        </p:nvSpPr>
        <p:spPr>
          <a:xfrm>
            <a:off x="5366499" y="4282187"/>
            <a:ext cx="1643070" cy="11451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760">
                <a:solidFill>
                  <a:schemeClr val="accent2"/>
                </a:solidFill>
                <a:latin typeface="Nunito"/>
                <a:ea typeface="Nunito"/>
                <a:cs typeface="Nunito"/>
                <a:sym typeface="Nunito"/>
              </a:defRPr>
            </a:lvl1pPr>
            <a:lvl2pPr lvl="1" algn="ctr" rtl="0">
              <a:spcBef>
                <a:spcPts val="0"/>
              </a:spcBef>
              <a:spcAft>
                <a:spcPts val="0"/>
              </a:spcAft>
              <a:buClr>
                <a:schemeClr val="accent2"/>
              </a:buClr>
              <a:buSzPts val="1600"/>
              <a:buFont typeface="Nunito"/>
              <a:buNone/>
              <a:defRPr sz="1760">
                <a:solidFill>
                  <a:schemeClr val="accent2"/>
                </a:solidFill>
                <a:latin typeface="Nunito"/>
                <a:ea typeface="Nunito"/>
                <a:cs typeface="Nunito"/>
                <a:sym typeface="Nunito"/>
              </a:defRPr>
            </a:lvl2pPr>
            <a:lvl3pPr lvl="2"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3pPr>
            <a:lvl4pPr lvl="3"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4pPr>
            <a:lvl5pPr lvl="4"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5pPr>
            <a:lvl6pPr lvl="5"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6pPr>
            <a:lvl7pPr lvl="6"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7pPr>
            <a:lvl8pPr lvl="7"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8pPr>
            <a:lvl9pPr lvl="8" algn="ctr" rtl="0">
              <a:spcBef>
                <a:spcPts val="1760"/>
              </a:spcBef>
              <a:spcAft>
                <a:spcPts val="1760"/>
              </a:spcAft>
              <a:buClr>
                <a:schemeClr val="accent2"/>
              </a:buClr>
              <a:buSzPts val="1600"/>
              <a:buFont typeface="Nunito"/>
              <a:buNone/>
              <a:defRPr sz="1760">
                <a:solidFill>
                  <a:schemeClr val="accent2"/>
                </a:solidFill>
                <a:latin typeface="Nunito"/>
                <a:ea typeface="Nunito"/>
                <a:cs typeface="Nunito"/>
                <a:sym typeface="Nunito"/>
              </a:defRPr>
            </a:lvl9pPr>
          </a:lstStyle>
          <a:p>
            <a:endParaRPr/>
          </a:p>
        </p:txBody>
      </p:sp>
      <p:sp>
        <p:nvSpPr>
          <p:cNvPr id="2008" name="Google Shape;2008;p22"/>
          <p:cNvSpPr txBox="1">
            <a:spLocks noGrp="1"/>
          </p:cNvSpPr>
          <p:nvPr>
            <p:ph type="subTitle" idx="4"/>
          </p:nvPr>
        </p:nvSpPr>
        <p:spPr>
          <a:xfrm>
            <a:off x="7684125" y="4282187"/>
            <a:ext cx="1643070" cy="11451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760">
                <a:solidFill>
                  <a:schemeClr val="accent2"/>
                </a:solidFill>
                <a:latin typeface="Nunito"/>
                <a:ea typeface="Nunito"/>
                <a:cs typeface="Nunito"/>
                <a:sym typeface="Nunito"/>
              </a:defRPr>
            </a:lvl1pPr>
            <a:lvl2pPr lvl="1" algn="ctr" rtl="0">
              <a:spcBef>
                <a:spcPts val="0"/>
              </a:spcBef>
              <a:spcAft>
                <a:spcPts val="0"/>
              </a:spcAft>
              <a:buClr>
                <a:schemeClr val="accent2"/>
              </a:buClr>
              <a:buSzPts val="1600"/>
              <a:buFont typeface="Nunito"/>
              <a:buNone/>
              <a:defRPr sz="1760">
                <a:solidFill>
                  <a:schemeClr val="accent2"/>
                </a:solidFill>
                <a:latin typeface="Nunito"/>
                <a:ea typeface="Nunito"/>
                <a:cs typeface="Nunito"/>
                <a:sym typeface="Nunito"/>
              </a:defRPr>
            </a:lvl2pPr>
            <a:lvl3pPr lvl="2"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3pPr>
            <a:lvl4pPr lvl="3"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4pPr>
            <a:lvl5pPr lvl="4"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5pPr>
            <a:lvl6pPr lvl="5"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6pPr>
            <a:lvl7pPr lvl="6"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7pPr>
            <a:lvl8pPr lvl="7" algn="ctr" rtl="0">
              <a:spcBef>
                <a:spcPts val="1760"/>
              </a:spcBef>
              <a:spcAft>
                <a:spcPts val="0"/>
              </a:spcAft>
              <a:buClr>
                <a:schemeClr val="accent2"/>
              </a:buClr>
              <a:buSzPts val="1600"/>
              <a:buFont typeface="Nunito"/>
              <a:buNone/>
              <a:defRPr sz="1760">
                <a:solidFill>
                  <a:schemeClr val="accent2"/>
                </a:solidFill>
                <a:latin typeface="Nunito"/>
                <a:ea typeface="Nunito"/>
                <a:cs typeface="Nunito"/>
                <a:sym typeface="Nunito"/>
              </a:defRPr>
            </a:lvl8pPr>
            <a:lvl9pPr lvl="8" algn="ctr" rtl="0">
              <a:spcBef>
                <a:spcPts val="1760"/>
              </a:spcBef>
              <a:spcAft>
                <a:spcPts val="1760"/>
              </a:spcAft>
              <a:buClr>
                <a:schemeClr val="accent2"/>
              </a:buClr>
              <a:buSzPts val="1600"/>
              <a:buFont typeface="Nunito"/>
              <a:buNone/>
              <a:defRPr sz="1760">
                <a:solidFill>
                  <a:schemeClr val="accent2"/>
                </a:solidFill>
                <a:latin typeface="Nunito"/>
                <a:ea typeface="Nunito"/>
                <a:cs typeface="Nunito"/>
                <a:sym typeface="Nunito"/>
              </a:defRPr>
            </a:lvl9pPr>
          </a:lstStyle>
          <a:p>
            <a:endParaRPr/>
          </a:p>
        </p:txBody>
      </p:sp>
      <p:grpSp>
        <p:nvGrpSpPr>
          <p:cNvPr id="2009" name="Google Shape;2009;p22"/>
          <p:cNvGrpSpPr/>
          <p:nvPr/>
        </p:nvGrpSpPr>
        <p:grpSpPr>
          <a:xfrm rot="7200071" flipH="1">
            <a:off x="8571940" y="983549"/>
            <a:ext cx="1083840" cy="825832"/>
            <a:chOff x="3153626" y="-2653955"/>
            <a:chExt cx="834426" cy="873411"/>
          </a:xfrm>
        </p:grpSpPr>
        <p:sp>
          <p:nvSpPr>
            <p:cNvPr id="2010" name="Google Shape;2010;p22"/>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11" name="Google Shape;2011;p22"/>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12" name="Google Shape;2012;p22"/>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13" name="Google Shape;2013;p22"/>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14" name="Google Shape;2014;p22"/>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15" name="Google Shape;2015;p22"/>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16" name="Google Shape;2016;p22"/>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17" name="Google Shape;2017;p22"/>
          <p:cNvGrpSpPr/>
          <p:nvPr/>
        </p:nvGrpSpPr>
        <p:grpSpPr>
          <a:xfrm rot="10800000" flipH="1">
            <a:off x="9533649" y="2585487"/>
            <a:ext cx="183314" cy="253111"/>
            <a:chOff x="3407917" y="-1400250"/>
            <a:chExt cx="193891" cy="194881"/>
          </a:xfrm>
        </p:grpSpPr>
        <p:sp>
          <p:nvSpPr>
            <p:cNvPr id="2018" name="Google Shape;2018;p22"/>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19" name="Google Shape;2019;p22"/>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20" name="Google Shape;2020;p22"/>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21" name="Google Shape;2021;p22"/>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22" name="Google Shape;2022;p22"/>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23" name="Google Shape;2023;p22"/>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24" name="Google Shape;2024;p22"/>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25" name="Google Shape;2025;p22"/>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26" name="Google Shape;2026;p22"/>
          <p:cNvGrpSpPr/>
          <p:nvPr/>
        </p:nvGrpSpPr>
        <p:grpSpPr>
          <a:xfrm rot="10800000" flipH="1">
            <a:off x="9513585" y="1398305"/>
            <a:ext cx="222975" cy="751510"/>
            <a:chOff x="6219428" y="3871144"/>
            <a:chExt cx="235841" cy="578619"/>
          </a:xfrm>
        </p:grpSpPr>
        <p:sp>
          <p:nvSpPr>
            <p:cNvPr id="2027" name="Google Shape;2027;p22"/>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28" name="Google Shape;2028;p22"/>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29" name="Google Shape;2029;p22"/>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30" name="Google Shape;2030;p22"/>
          <p:cNvGrpSpPr/>
          <p:nvPr/>
        </p:nvGrpSpPr>
        <p:grpSpPr>
          <a:xfrm rot="10800000" flipH="1">
            <a:off x="9258116" y="2122713"/>
            <a:ext cx="216388" cy="377755"/>
            <a:chOff x="2079424" y="521748"/>
            <a:chExt cx="228873" cy="290850"/>
          </a:xfrm>
        </p:grpSpPr>
        <p:sp>
          <p:nvSpPr>
            <p:cNvPr id="2031" name="Google Shape;2031;p22"/>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32" name="Google Shape;2032;p22"/>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33" name="Google Shape;2033;p22"/>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34" name="Google Shape;2034;p22"/>
          <p:cNvGrpSpPr/>
          <p:nvPr/>
        </p:nvGrpSpPr>
        <p:grpSpPr>
          <a:xfrm rot="-5400000" flipH="1">
            <a:off x="8110797" y="447090"/>
            <a:ext cx="724265" cy="527222"/>
            <a:chOff x="3560335" y="-646412"/>
            <a:chExt cx="557642" cy="557642"/>
          </a:xfrm>
        </p:grpSpPr>
        <p:sp>
          <p:nvSpPr>
            <p:cNvPr id="2035" name="Google Shape;2035;p22"/>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36" name="Google Shape;2036;p22"/>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37" name="Google Shape;2037;p22"/>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38" name="Google Shape;2038;p22"/>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39" name="Google Shape;2039;p22"/>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40" name="Google Shape;2040;p22"/>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41" name="Google Shape;2041;p22"/>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42" name="Google Shape;2042;p22"/>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43" name="Google Shape;2043;p22"/>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44" name="Google Shape;2044;p22"/>
          <p:cNvGrpSpPr/>
          <p:nvPr/>
        </p:nvGrpSpPr>
        <p:grpSpPr>
          <a:xfrm rot="10800000" flipH="1">
            <a:off x="8981036" y="1852773"/>
            <a:ext cx="121906" cy="167467"/>
            <a:chOff x="794923" y="2795124"/>
            <a:chExt cx="128941" cy="128941"/>
          </a:xfrm>
        </p:grpSpPr>
        <p:sp>
          <p:nvSpPr>
            <p:cNvPr id="2045" name="Google Shape;2045;p2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46" name="Google Shape;2046;p2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47" name="Google Shape;2047;p22"/>
          <p:cNvGrpSpPr/>
          <p:nvPr/>
        </p:nvGrpSpPr>
        <p:grpSpPr>
          <a:xfrm rot="10800000" flipH="1">
            <a:off x="9424584" y="926967"/>
            <a:ext cx="183314" cy="253111"/>
            <a:chOff x="3407917" y="-1400250"/>
            <a:chExt cx="193891" cy="194881"/>
          </a:xfrm>
        </p:grpSpPr>
        <p:sp>
          <p:nvSpPr>
            <p:cNvPr id="2048" name="Google Shape;2048;p22"/>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49" name="Google Shape;2049;p22"/>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50" name="Google Shape;2050;p22"/>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51" name="Google Shape;2051;p22"/>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52" name="Google Shape;2052;p22"/>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53" name="Google Shape;2053;p22"/>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54" name="Google Shape;2054;p22"/>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55" name="Google Shape;2055;p22"/>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sp>
        <p:nvSpPr>
          <p:cNvPr id="2056" name="Google Shape;2056;p22"/>
          <p:cNvSpPr/>
          <p:nvPr/>
        </p:nvSpPr>
        <p:spPr>
          <a:xfrm>
            <a:off x="325170" y="6827997"/>
            <a:ext cx="148105" cy="203489"/>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100568" tIns="100568" rIns="100568" bIns="100568" anchor="ctr" anchorCtr="0">
            <a:noAutofit/>
          </a:bodyPr>
          <a:lstStyle/>
          <a:p>
            <a:pPr marL="0" lvl="0" indent="0" algn="l" rtl="0">
              <a:spcBef>
                <a:spcPts val="0"/>
              </a:spcBef>
              <a:spcAft>
                <a:spcPts val="0"/>
              </a:spcAft>
              <a:buNone/>
            </a:pPr>
            <a:endParaRPr sz="1980"/>
          </a:p>
        </p:txBody>
      </p:sp>
      <p:grpSp>
        <p:nvGrpSpPr>
          <p:cNvPr id="2057" name="Google Shape;2057;p22"/>
          <p:cNvGrpSpPr/>
          <p:nvPr/>
        </p:nvGrpSpPr>
        <p:grpSpPr>
          <a:xfrm>
            <a:off x="325151" y="5550783"/>
            <a:ext cx="432707" cy="520455"/>
            <a:chOff x="299281" y="2848081"/>
            <a:chExt cx="457673" cy="400720"/>
          </a:xfrm>
        </p:grpSpPr>
        <p:sp>
          <p:nvSpPr>
            <p:cNvPr id="2058" name="Google Shape;2058;p22"/>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59" name="Google Shape;2059;p22"/>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60" name="Google Shape;2060;p22"/>
          <p:cNvGrpSpPr/>
          <p:nvPr/>
        </p:nvGrpSpPr>
        <p:grpSpPr>
          <a:xfrm>
            <a:off x="338198" y="5108113"/>
            <a:ext cx="121906" cy="167467"/>
            <a:chOff x="794923" y="2795124"/>
            <a:chExt cx="128941" cy="128941"/>
          </a:xfrm>
        </p:grpSpPr>
        <p:sp>
          <p:nvSpPr>
            <p:cNvPr id="2061" name="Google Shape;2061;p2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62" name="Google Shape;2062;p2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63" name="Google Shape;2063;p22"/>
          <p:cNvGrpSpPr/>
          <p:nvPr/>
        </p:nvGrpSpPr>
        <p:grpSpPr>
          <a:xfrm>
            <a:off x="754898" y="6216459"/>
            <a:ext cx="199364" cy="1013688"/>
            <a:chOff x="2419167" y="1286206"/>
            <a:chExt cx="210867" cy="780480"/>
          </a:xfrm>
        </p:grpSpPr>
        <p:sp>
          <p:nvSpPr>
            <p:cNvPr id="2064" name="Google Shape;2064;p22"/>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65" name="Google Shape;2065;p22"/>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66" name="Google Shape;2066;p22"/>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67" name="Google Shape;2067;p22"/>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68" name="Google Shape;2068;p22"/>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69" name="Google Shape;2069;p22"/>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70" name="Google Shape;2070;p22"/>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71" name="Google Shape;2071;p22"/>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72" name="Google Shape;2072;p22"/>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73" name="Google Shape;2073;p22"/>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74" name="Google Shape;2074;p22"/>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75" name="Google Shape;2075;p22"/>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76" name="Google Shape;2076;p22"/>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77" name="Google Shape;2077;p22"/>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78" name="Google Shape;2078;p22"/>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79" name="Google Shape;2079;p22"/>
          <p:cNvGrpSpPr/>
          <p:nvPr/>
        </p:nvGrpSpPr>
        <p:grpSpPr>
          <a:xfrm>
            <a:off x="1027570" y="6685598"/>
            <a:ext cx="481872" cy="726840"/>
            <a:chOff x="1693693" y="-2602979"/>
            <a:chExt cx="509674" cy="559624"/>
          </a:xfrm>
        </p:grpSpPr>
        <p:sp>
          <p:nvSpPr>
            <p:cNvPr id="2080" name="Google Shape;2080;p22"/>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81" name="Google Shape;2081;p22"/>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82" name="Google Shape;2082;p22"/>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83" name="Google Shape;2083;p22"/>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84" name="Google Shape;2084;p22"/>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85" name="Google Shape;2085;p22"/>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86" name="Google Shape;2086;p22"/>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87" name="Google Shape;2087;p22"/>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88" name="Google Shape;2088;p22"/>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sp>
        <p:nvSpPr>
          <p:cNvPr id="2089" name="Google Shape;2089;p22"/>
          <p:cNvSpPr/>
          <p:nvPr/>
        </p:nvSpPr>
        <p:spPr>
          <a:xfrm>
            <a:off x="498542" y="6506059"/>
            <a:ext cx="85994" cy="119466"/>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2"/>
            </a:solidFill>
            <a:prstDash val="solid"/>
            <a:round/>
            <a:headEnd type="none" w="sm" len="sm"/>
            <a:tailEnd type="none" w="sm" len="sm"/>
          </a:ln>
        </p:spPr>
        <p:txBody>
          <a:bodyPr spcFirstLastPara="1" wrap="square" lIns="100568" tIns="100568" rIns="100568" bIns="100568" anchor="ctr" anchorCtr="0">
            <a:noAutofit/>
          </a:bodyPr>
          <a:lstStyle/>
          <a:p>
            <a:pPr marL="0" lvl="0" indent="0" algn="l" rtl="0">
              <a:spcBef>
                <a:spcPts val="0"/>
              </a:spcBef>
              <a:spcAft>
                <a:spcPts val="0"/>
              </a:spcAft>
              <a:buNone/>
            </a:pPr>
            <a:endParaRPr sz="1980"/>
          </a:p>
        </p:txBody>
      </p:sp>
      <p:grpSp>
        <p:nvGrpSpPr>
          <p:cNvPr id="2090" name="Google Shape;2090;p22"/>
          <p:cNvGrpSpPr/>
          <p:nvPr/>
        </p:nvGrpSpPr>
        <p:grpSpPr>
          <a:xfrm>
            <a:off x="614944" y="582906"/>
            <a:ext cx="339201" cy="464688"/>
            <a:chOff x="2601030" y="2721166"/>
            <a:chExt cx="358773" cy="357783"/>
          </a:xfrm>
        </p:grpSpPr>
        <p:sp>
          <p:nvSpPr>
            <p:cNvPr id="2091" name="Google Shape;2091;p22"/>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92" name="Google Shape;2092;p22"/>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93" name="Google Shape;2093;p22"/>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94" name="Google Shape;2094;p22"/>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95" name="Google Shape;2095;p22"/>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96" name="Google Shape;2096;p22"/>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97" name="Google Shape;2097;p22"/>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098" name="Google Shape;2098;p22"/>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grpSp>
        <p:nvGrpSpPr>
          <p:cNvPr id="2099" name="Google Shape;2099;p22"/>
          <p:cNvGrpSpPr/>
          <p:nvPr/>
        </p:nvGrpSpPr>
        <p:grpSpPr>
          <a:xfrm>
            <a:off x="9104255" y="6731732"/>
            <a:ext cx="339201" cy="464688"/>
            <a:chOff x="2601030" y="2721166"/>
            <a:chExt cx="358773" cy="357783"/>
          </a:xfrm>
        </p:grpSpPr>
        <p:sp>
          <p:nvSpPr>
            <p:cNvPr id="2100" name="Google Shape;2100;p22"/>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101" name="Google Shape;2101;p22"/>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102" name="Google Shape;2102;p22"/>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103" name="Google Shape;2103;p22"/>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104" name="Google Shape;2104;p22"/>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105" name="Google Shape;2105;p22"/>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106" name="Google Shape;2106;p22"/>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sp>
          <p:nvSpPr>
            <p:cNvPr id="2107" name="Google Shape;2107;p22"/>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80"/>
            </a:p>
          </p:txBody>
        </p:sp>
      </p:grpSp>
    </p:spTree>
    <p:extLst>
      <p:ext uri="{BB962C8B-B14F-4D97-AF65-F5344CB8AC3E}">
        <p14:creationId xmlns:p14="http://schemas.microsoft.com/office/powerpoint/2010/main" val="1818803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723"/>
          </a:xfrm>
        </p:spPr>
        <p:txBody>
          <a:bodyPr/>
          <a:lstStyle>
            <a:lvl1pPr marL="0" indent="0">
              <a:lnSpc>
                <a:spcPct val="100000"/>
              </a:lnSpc>
              <a:buNone/>
              <a:defRPr sz="2227"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4"/>
            <a:ext cx="6593806" cy="1662315"/>
          </a:xfrm>
        </p:spPr>
        <p:txBody>
          <a:bodyPr/>
          <a:lstStyle>
            <a:lvl1pPr marL="0" marR="0" indent="0" algn="l" defTabSz="1005664" rtl="0" eaLnBrk="1" fontAlgn="auto" latinLnBrk="0" hangingPunct="1">
              <a:lnSpc>
                <a:spcPts val="2185"/>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5" y="6165787"/>
            <a:ext cx="2859844" cy="251672"/>
          </a:xfrm>
        </p:spPr>
        <p:txBody>
          <a:bodyPr/>
          <a:lstStyle>
            <a:lvl1pPr marL="188557" indent="-188557">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6897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5" y="3355803"/>
            <a:ext cx="6890820" cy="2539157"/>
          </a:xfrm>
        </p:spPr>
        <p:txBody>
          <a:bodyPr numCol="2" spcCol="914400"/>
          <a:lstStyle>
            <a:lvl1pPr marL="0" marR="0" indent="0" algn="l" defTabSz="1005664" rtl="0" eaLnBrk="1" fontAlgn="auto" latinLnBrk="0" hangingPunct="1">
              <a:lnSpc>
                <a:spcPts val="2185"/>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9"/>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723"/>
          </a:xfrm>
        </p:spPr>
        <p:txBody>
          <a:bodyPr/>
          <a:lstStyle>
            <a:lvl1pPr marL="0" indent="0">
              <a:lnSpc>
                <a:spcPct val="100000"/>
              </a:lnSpc>
              <a:buNone/>
              <a:defRPr sz="2227"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5" y="6477723"/>
            <a:ext cx="2859844" cy="251672"/>
          </a:xfrm>
        </p:spPr>
        <p:txBody>
          <a:bodyPr/>
          <a:lstStyle>
            <a:lvl1pPr marL="188557" indent="-188557">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71606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7" cy="3000821"/>
          </a:xfrm>
        </p:spPr>
        <p:txBody>
          <a:bodyPr numCol="3" spcCol="914400"/>
          <a:lstStyle>
            <a:lvl1pPr marL="0" marR="0" indent="0" algn="l" defTabSz="1005664"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9"/>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723"/>
          </a:xfrm>
        </p:spPr>
        <p:txBody>
          <a:bodyPr/>
          <a:lstStyle>
            <a:lvl1pPr marL="0" indent="0">
              <a:lnSpc>
                <a:spcPct val="100000"/>
              </a:lnSpc>
              <a:buNone/>
              <a:defRPr sz="2227"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5" y="6519875"/>
            <a:ext cx="2859844" cy="251672"/>
          </a:xfrm>
        </p:spPr>
        <p:txBody>
          <a:bodyPr/>
          <a:lstStyle>
            <a:lvl1pPr marL="188557" indent="-188557">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422776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3"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3"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3" y="1428668"/>
            <a:ext cx="3634758" cy="1000274"/>
          </a:xfrm>
        </p:spPr>
        <p:txBody>
          <a:bodyPr/>
          <a:lstStyle>
            <a:lvl1pPr>
              <a:defRPr sz="3299"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4" y="3065882"/>
            <a:ext cx="3278341" cy="1944378"/>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9" y="4413745"/>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5"/>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9" y="537110"/>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10"/>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3" y="5994582"/>
            <a:ext cx="2859844" cy="251672"/>
          </a:xfrm>
        </p:spPr>
        <p:txBody>
          <a:bodyPr/>
          <a:lstStyle>
            <a:lvl1pPr marL="188557" indent="-188557">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44414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8" y="3964473"/>
            <a:ext cx="2585589" cy="187808"/>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8"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8"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8"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8"/>
            <a:ext cx="4199084" cy="1000274"/>
          </a:xfrm>
        </p:spPr>
        <p:txBody>
          <a:bodyPr/>
          <a:lstStyle>
            <a:lvl1pPr>
              <a:defRPr sz="3299"/>
            </a:lvl1pPr>
          </a:lstStyle>
          <a:p>
            <a:r>
              <a:rPr lang="en-US" dirty="0"/>
              <a:t>CLICK TO ADD HEADLINE</a:t>
            </a:r>
          </a:p>
        </p:txBody>
      </p:sp>
    </p:spTree>
    <p:extLst>
      <p:ext uri="{BB962C8B-B14F-4D97-AF65-F5344CB8AC3E}">
        <p14:creationId xmlns:p14="http://schemas.microsoft.com/office/powerpoint/2010/main" val="1396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8"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7" y="1128832"/>
            <a:ext cx="3641878" cy="3919278"/>
          </a:xfrm>
        </p:spPr>
        <p:txBody>
          <a:bodyPr/>
          <a:lstStyle>
            <a:lvl1pPr marL="0" marR="0" indent="0" algn="l" defTabSz="1005664" rtl="0" eaLnBrk="1" fontAlgn="auto" latinLnBrk="0" hangingPunct="1">
              <a:lnSpc>
                <a:spcPts val="2185"/>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8"/>
            <a:ext cx="4199084" cy="1000274"/>
          </a:xfrm>
        </p:spPr>
        <p:txBody>
          <a:bodyPr/>
          <a:lstStyle>
            <a:lvl1pPr>
              <a:defRPr sz="3299"/>
            </a:lvl1pPr>
          </a:lstStyle>
          <a:p>
            <a:r>
              <a:rPr lang="en-US" dirty="0"/>
              <a:t>CLICK TO ADD HEADLINE</a:t>
            </a:r>
          </a:p>
        </p:txBody>
      </p:sp>
    </p:spTree>
    <p:extLst>
      <p:ext uri="{BB962C8B-B14F-4D97-AF65-F5344CB8AC3E}">
        <p14:creationId xmlns:p14="http://schemas.microsoft.com/office/powerpoint/2010/main" val="94418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DECEC-D73D-1345-8ED7-B43A2EFC61E8}"/>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3A96EAF5-9875-7442-906D-3CA07EF214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FDD8DCAE-3A50-2642-890F-9131F24074CF}"/>
              </a:ext>
            </a:extLst>
          </p:cNvPr>
          <p:cNvSpPr>
            <a:spLocks noGrp="1"/>
          </p:cNvSpPr>
          <p:nvPr>
            <p:ph type="dt" sz="half" idx="10"/>
          </p:nvPr>
        </p:nvSpPr>
        <p:spPr/>
        <p:txBody>
          <a:bodyPr/>
          <a:lstStyle/>
          <a:p>
            <a:endParaRPr lang="en-CN"/>
          </a:p>
        </p:txBody>
      </p:sp>
      <p:sp>
        <p:nvSpPr>
          <p:cNvPr id="5" name="Footer Placeholder 4">
            <a:extLst>
              <a:ext uri="{FF2B5EF4-FFF2-40B4-BE49-F238E27FC236}">
                <a16:creationId xmlns:a16="http://schemas.microsoft.com/office/drawing/2014/main" id="{6456B4A9-4ABF-2F4C-9FCF-009ABF613760}"/>
              </a:ext>
            </a:extLst>
          </p:cNvPr>
          <p:cNvSpPr>
            <a:spLocks noGrp="1"/>
          </p:cNvSpPr>
          <p:nvPr>
            <p:ph type="ftr" sz="quarter" idx="11"/>
          </p:nvPr>
        </p:nvSpPr>
        <p:spPr/>
        <p:txBody>
          <a:bodyPr/>
          <a:lstStyle/>
          <a:p>
            <a:r>
              <a:rPr lang="en-US"/>
              <a:t>Slide</a:t>
            </a:r>
            <a:endParaRPr lang="en-CN"/>
          </a:p>
        </p:txBody>
      </p:sp>
      <p:sp>
        <p:nvSpPr>
          <p:cNvPr id="6" name="Slide Number Placeholder 5">
            <a:extLst>
              <a:ext uri="{FF2B5EF4-FFF2-40B4-BE49-F238E27FC236}">
                <a16:creationId xmlns:a16="http://schemas.microsoft.com/office/drawing/2014/main" id="{237F4712-EF3A-F54D-9610-6E0AFF1795E2}"/>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308458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723"/>
          </a:xfrm>
        </p:spPr>
        <p:txBody>
          <a:bodyPr/>
          <a:lstStyle>
            <a:lvl1pPr marL="0" indent="0">
              <a:lnSpc>
                <a:spcPct val="100000"/>
              </a:lnSpc>
              <a:buNone/>
              <a:defRPr sz="2227"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4"/>
            <a:ext cx="6593806" cy="1662315"/>
          </a:xfrm>
        </p:spPr>
        <p:txBody>
          <a:bodyPr/>
          <a:lstStyle>
            <a:lvl1pPr marL="0" marR="0" indent="0" algn="l" defTabSz="1005664" rtl="0" eaLnBrk="1" fontAlgn="auto" latinLnBrk="0" hangingPunct="1">
              <a:lnSpc>
                <a:spcPts val="2185"/>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Tree>
    <p:extLst>
      <p:ext uri="{BB962C8B-B14F-4D97-AF65-F5344CB8AC3E}">
        <p14:creationId xmlns:p14="http://schemas.microsoft.com/office/powerpoint/2010/main" val="339552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955" y="2788815"/>
            <a:ext cx="2290627" cy="2004060"/>
          </a:xfrm>
          <a:prstGeom prst="rect">
            <a:avLst/>
          </a:prstGeom>
        </p:spPr>
      </p:pic>
      <p:sp>
        <p:nvSpPr>
          <p:cNvPr id="2" name="Title 1"/>
          <p:cNvSpPr>
            <a:spLocks noGrp="1"/>
          </p:cNvSpPr>
          <p:nvPr userDrawn="1">
            <p:ph type="title" hasCustomPrompt="1"/>
          </p:nvPr>
        </p:nvSpPr>
        <p:spPr>
          <a:xfrm>
            <a:off x="4999498" y="3024915"/>
            <a:ext cx="4276997" cy="1102866"/>
          </a:xfrm>
        </p:spPr>
        <p:txBody>
          <a:bodyPr anchor="b" anchorCtr="0"/>
          <a:lstStyle>
            <a:lvl1pPr>
              <a:defRPr b="1" i="0" cap="all" normalizeH="0" baseline="0">
                <a:latin typeface="Franklin Gothic Demi" panose="020B06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4999498" y="4290980"/>
            <a:ext cx="4276997"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118137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2977">
          <p15:clr>
            <a:srgbClr val="FBAE40"/>
          </p15:clr>
        </p15:guide>
        <p15:guide id="2" pos="129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sp>
        <p:nvSpPr>
          <p:cNvPr id="3" name="Title 2"/>
          <p:cNvSpPr>
            <a:spLocks noGrp="1"/>
          </p:cNvSpPr>
          <p:nvPr>
            <p:ph type="title" hasCustomPrompt="1"/>
          </p:nvPr>
        </p:nvSpPr>
        <p:spPr>
          <a:xfrm>
            <a:off x="4999499" y="3013966"/>
            <a:ext cx="4247295" cy="1102866"/>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5" y="4280031"/>
            <a:ext cx="425011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7" name="Picture 6">
            <a:extLst>
              <a:ext uri="{FF2B5EF4-FFF2-40B4-BE49-F238E27FC236}">
                <a16:creationId xmlns:a16="http://schemas.microsoft.com/office/drawing/2014/main" id="{E6667E11-21B5-5643-A366-C2095A2E9B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143" y="2781109"/>
            <a:ext cx="2308342" cy="2019559"/>
          </a:xfrm>
          <a:prstGeom prst="rect">
            <a:avLst/>
          </a:prstGeom>
        </p:spPr>
      </p:pic>
    </p:spTree>
    <p:extLst>
      <p:ext uri="{BB962C8B-B14F-4D97-AF65-F5344CB8AC3E}">
        <p14:creationId xmlns:p14="http://schemas.microsoft.com/office/powerpoint/2010/main" val="291100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8" name="Picture 7">
            <a:extLst>
              <a:ext uri="{FF2B5EF4-FFF2-40B4-BE49-F238E27FC236}">
                <a16:creationId xmlns:a16="http://schemas.microsoft.com/office/drawing/2014/main" id="{35247386-28DE-7E47-97E0-7C2CCC4B9D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5" y="2842207"/>
            <a:ext cx="2308342" cy="2019559"/>
          </a:xfrm>
          <a:prstGeom prst="rect">
            <a:avLst/>
          </a:prstGeom>
        </p:spPr>
      </p:pic>
    </p:spTree>
    <p:extLst>
      <p:ext uri="{BB962C8B-B14F-4D97-AF65-F5344CB8AC3E}">
        <p14:creationId xmlns:p14="http://schemas.microsoft.com/office/powerpoint/2010/main" val="217836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5" name="Picture 4">
            <a:extLst>
              <a:ext uri="{FF2B5EF4-FFF2-40B4-BE49-F238E27FC236}">
                <a16:creationId xmlns:a16="http://schemas.microsoft.com/office/drawing/2014/main" id="{D764C4B9-CB78-7A46-B21D-7CFDF0591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45001" y="1770625"/>
            <a:ext cx="2568398" cy="2247080"/>
          </a:xfrm>
          <a:prstGeom prst="rect">
            <a:avLst/>
          </a:prstGeom>
        </p:spPr>
      </p:pic>
    </p:spTree>
    <p:extLst>
      <p:ext uri="{BB962C8B-B14F-4D97-AF65-F5344CB8AC3E}">
        <p14:creationId xmlns:p14="http://schemas.microsoft.com/office/powerpoint/2010/main" val="44298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20" hasCustomPrompt="1"/>
          </p:nvPr>
        </p:nvSpPr>
        <p:spPr>
          <a:xfrm>
            <a:off x="4405471" y="0"/>
            <a:ext cx="5652929"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4999499" y="3234208"/>
            <a:ext cx="4336399" cy="551433"/>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4999499" y="3948840"/>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a:extLst>
              <a:ext uri="{FF2B5EF4-FFF2-40B4-BE49-F238E27FC236}">
                <a16:creationId xmlns:a16="http://schemas.microsoft.com/office/drawing/2014/main" id="{DBFA3730-6395-AC44-82F6-18C947DD89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565" y="2842206"/>
            <a:ext cx="2308342" cy="2019559"/>
          </a:xfrm>
          <a:prstGeom prst="rect">
            <a:avLst/>
          </a:prstGeom>
        </p:spPr>
      </p:pic>
    </p:spTree>
    <p:extLst>
      <p:ext uri="{BB962C8B-B14F-4D97-AF65-F5344CB8AC3E}">
        <p14:creationId xmlns:p14="http://schemas.microsoft.com/office/powerpoint/2010/main" val="20619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7" name="Picture 6">
            <a:extLst>
              <a:ext uri="{FF2B5EF4-FFF2-40B4-BE49-F238E27FC236}">
                <a16:creationId xmlns:a16="http://schemas.microsoft.com/office/drawing/2014/main" id="{6B5D21FE-C51C-FF4E-9798-03F4F2AED1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565" y="2842206"/>
            <a:ext cx="2308342" cy="2019559"/>
          </a:xfrm>
          <a:prstGeom prst="rect">
            <a:avLst/>
          </a:prstGeom>
        </p:spPr>
      </p:pic>
    </p:spTree>
    <p:extLst>
      <p:ext uri="{BB962C8B-B14F-4D97-AF65-F5344CB8AC3E}">
        <p14:creationId xmlns:p14="http://schemas.microsoft.com/office/powerpoint/2010/main" val="103077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5" name="Picture 4">
            <a:extLst>
              <a:ext uri="{FF2B5EF4-FFF2-40B4-BE49-F238E27FC236}">
                <a16:creationId xmlns:a16="http://schemas.microsoft.com/office/drawing/2014/main" id="{02A9202C-A63A-6641-9A83-07FDBB38A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5001" y="1713429"/>
            <a:ext cx="2568398" cy="2247080"/>
          </a:xfrm>
          <a:prstGeom prst="rect">
            <a:avLst/>
          </a:prstGeom>
        </p:spPr>
      </p:pic>
    </p:spTree>
    <p:extLst>
      <p:ext uri="{BB962C8B-B14F-4D97-AF65-F5344CB8AC3E}">
        <p14:creationId xmlns:p14="http://schemas.microsoft.com/office/powerpoint/2010/main" val="38363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62315"/>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3367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04499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56BB5-4A1D-DA4E-9A97-B52E3DC4A69A}"/>
              </a:ext>
            </a:extLst>
          </p:cNvPr>
          <p:cNvSpPr>
            <a:spLocks noGrp="1"/>
          </p:cNvSpPr>
          <p:nvPr>
            <p:ph type="title"/>
          </p:nvPr>
        </p:nvSpPr>
        <p:spPr>
          <a:xfrm>
            <a:off x="686276" y="1937704"/>
            <a:ext cx="8675370" cy="3233102"/>
          </a:xfrm>
        </p:spPr>
        <p:txBody>
          <a:bodyPr anchor="b"/>
          <a:lstStyle>
            <a:lvl1pPr>
              <a:defRPr sz="495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DF78C3CE-5920-0F46-BE49-F9D73DB76A58}"/>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29067C-811E-AE48-BC2B-DB602811AAA9}"/>
              </a:ext>
            </a:extLst>
          </p:cNvPr>
          <p:cNvSpPr>
            <a:spLocks noGrp="1"/>
          </p:cNvSpPr>
          <p:nvPr>
            <p:ph type="dt" sz="half" idx="10"/>
          </p:nvPr>
        </p:nvSpPr>
        <p:spPr/>
        <p:txBody>
          <a:bodyPr/>
          <a:lstStyle/>
          <a:p>
            <a:endParaRPr lang="en-CN"/>
          </a:p>
        </p:txBody>
      </p:sp>
      <p:sp>
        <p:nvSpPr>
          <p:cNvPr id="5" name="Footer Placeholder 4">
            <a:extLst>
              <a:ext uri="{FF2B5EF4-FFF2-40B4-BE49-F238E27FC236}">
                <a16:creationId xmlns:a16="http://schemas.microsoft.com/office/drawing/2014/main" id="{ECEDD1F8-0A14-1A4C-839C-A9854DBD4D60}"/>
              </a:ext>
            </a:extLst>
          </p:cNvPr>
          <p:cNvSpPr>
            <a:spLocks noGrp="1"/>
          </p:cNvSpPr>
          <p:nvPr>
            <p:ph type="ftr" sz="quarter" idx="11"/>
          </p:nvPr>
        </p:nvSpPr>
        <p:spPr/>
        <p:txBody>
          <a:bodyPr/>
          <a:lstStyle/>
          <a:p>
            <a:r>
              <a:rPr lang="en-US"/>
              <a:t>Slide</a:t>
            </a:r>
            <a:endParaRPr lang="en-CN"/>
          </a:p>
        </p:txBody>
      </p:sp>
      <p:sp>
        <p:nvSpPr>
          <p:cNvPr id="6" name="Slide Number Placeholder 5">
            <a:extLst>
              <a:ext uri="{FF2B5EF4-FFF2-40B4-BE49-F238E27FC236}">
                <a16:creationId xmlns:a16="http://schemas.microsoft.com/office/drawing/2014/main" id="{1B4B572D-5EA3-ED4D-871E-38842A6FE723}"/>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931538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67831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44378"/>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48232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187808"/>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37892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19278"/>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294146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754421"/>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stStyle>
          <a:p>
            <a:r>
              <a:rPr lang="en-US" dirty="0"/>
              <a:t>Click to add text</a:t>
            </a:r>
            <a:endParaRPr lang="ru-RU" dirty="0"/>
          </a:p>
        </p:txBody>
      </p:sp>
      <p:pic>
        <p:nvPicPr>
          <p:cNvPr id="4" name="Picture 3">
            <a:extLst>
              <a:ext uri="{FF2B5EF4-FFF2-40B4-BE49-F238E27FC236}">
                <a16:creationId xmlns:a16="http://schemas.microsoft.com/office/drawing/2014/main" id="{0BFD00D4-5040-2048-9891-F59812A2E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5001" y="1782666"/>
            <a:ext cx="2568398" cy="2247080"/>
          </a:xfrm>
          <a:prstGeom prst="rect">
            <a:avLst/>
          </a:prstGeom>
        </p:spPr>
      </p:pic>
    </p:spTree>
    <p:extLst>
      <p:ext uri="{BB962C8B-B14F-4D97-AF65-F5344CB8AC3E}">
        <p14:creationId xmlns:p14="http://schemas.microsoft.com/office/powerpoint/2010/main" val="163036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45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8" name="Picture 7"/>
          <p:cNvPicPr>
            <a:picLocks noChangeAspect="1"/>
          </p:cNvPicPr>
          <p:nvPr userDrawn="1"/>
        </p:nvPicPr>
        <p:blipFill>
          <a:blip r:embed="rId2"/>
          <a:stretch>
            <a:fillRect/>
          </a:stretch>
        </p:blipFill>
        <p:spPr>
          <a:xfrm>
            <a:off x="1213030" y="2547775"/>
            <a:ext cx="1588568" cy="2401951"/>
          </a:xfrm>
          <a:prstGeom prst="rect">
            <a:avLst/>
          </a:prstGeom>
        </p:spPr>
      </p:pic>
      <p:sp>
        <p:nvSpPr>
          <p:cNvPr id="2" name="Title 1"/>
          <p:cNvSpPr>
            <a:spLocks noGrp="1"/>
          </p:cNvSpPr>
          <p:nvPr userDrawn="1">
            <p:ph type="title" hasCustomPrompt="1"/>
          </p:nvPr>
        </p:nvSpPr>
        <p:spPr>
          <a:xfrm>
            <a:off x="4999498" y="3024915"/>
            <a:ext cx="4276997" cy="1102866"/>
          </a:xfrm>
        </p:spPr>
        <p:txBody>
          <a:bodyPr anchor="b" anchorCtr="0"/>
          <a:lstStyle>
            <a:lvl1pPr>
              <a:defRPr b="1" i="0" cap="all" normalizeH="0" baseline="0">
                <a:latin typeface="Franklin Gothic Demi" panose="020B06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4999498" y="4290980"/>
            <a:ext cx="4276997"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373211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2"/>
          <a:stretch>
            <a:fillRect/>
          </a:stretch>
        </p:blipFill>
        <p:spPr>
          <a:xfrm>
            <a:off x="1197724" y="2543934"/>
            <a:ext cx="1616285" cy="2443861"/>
          </a:xfrm>
          <a:prstGeom prst="rect">
            <a:avLst/>
          </a:prstGeom>
        </p:spPr>
      </p:pic>
      <p:sp>
        <p:nvSpPr>
          <p:cNvPr id="3" name="Title 2"/>
          <p:cNvSpPr>
            <a:spLocks noGrp="1"/>
          </p:cNvSpPr>
          <p:nvPr>
            <p:ph type="title" hasCustomPrompt="1"/>
          </p:nvPr>
        </p:nvSpPr>
        <p:spPr>
          <a:xfrm>
            <a:off x="4999499" y="3013966"/>
            <a:ext cx="4247295" cy="1102866"/>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5" y="4280031"/>
            <a:ext cx="425011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85600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1383268" y="2677300"/>
            <a:ext cx="1616285" cy="2443861"/>
          </a:xfrm>
          <a:prstGeom prst="rect">
            <a:avLst/>
          </a:prstGeom>
        </p:spPr>
      </p:pic>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396136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4221058" y="1658214"/>
            <a:ext cx="1616285" cy="2443861"/>
          </a:xfrm>
          <a:prstGeom prst="rect">
            <a:avLst/>
          </a:prstGeom>
        </p:spPr>
      </p:pic>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spTree>
    <p:extLst>
      <p:ext uri="{BB962C8B-B14F-4D97-AF65-F5344CB8AC3E}">
        <p14:creationId xmlns:p14="http://schemas.microsoft.com/office/powerpoint/2010/main" val="251066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0FBE7-0152-FE41-9D2B-EA14E5B294B0}"/>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A9F0044B-4BEC-274F-B060-EF168D3477C4}"/>
              </a:ext>
            </a:extLst>
          </p:cNvPr>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6D6EC1A1-B92B-4643-9BE6-D36C1FDC60D8}"/>
              </a:ext>
            </a:extLst>
          </p:cNvPr>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B964CEC2-CA95-A54D-902E-CF75959AD3D7}"/>
              </a:ext>
            </a:extLst>
          </p:cNvPr>
          <p:cNvSpPr>
            <a:spLocks noGrp="1"/>
          </p:cNvSpPr>
          <p:nvPr>
            <p:ph type="dt" sz="half" idx="10"/>
          </p:nvPr>
        </p:nvSpPr>
        <p:spPr/>
        <p:txBody>
          <a:bodyPr/>
          <a:lstStyle/>
          <a:p>
            <a:endParaRPr lang="en-CN"/>
          </a:p>
        </p:txBody>
      </p:sp>
      <p:sp>
        <p:nvSpPr>
          <p:cNvPr id="6" name="Footer Placeholder 5">
            <a:extLst>
              <a:ext uri="{FF2B5EF4-FFF2-40B4-BE49-F238E27FC236}">
                <a16:creationId xmlns:a16="http://schemas.microsoft.com/office/drawing/2014/main" id="{2053FC5F-4196-FE4A-BEA6-041F0D012F56}"/>
              </a:ext>
            </a:extLst>
          </p:cNvPr>
          <p:cNvSpPr>
            <a:spLocks noGrp="1"/>
          </p:cNvSpPr>
          <p:nvPr>
            <p:ph type="ftr" sz="quarter" idx="11"/>
          </p:nvPr>
        </p:nvSpPr>
        <p:spPr/>
        <p:txBody>
          <a:bodyPr/>
          <a:lstStyle/>
          <a:p>
            <a:r>
              <a:rPr lang="en-US"/>
              <a:t>Slide</a:t>
            </a:r>
            <a:endParaRPr lang="en-CN"/>
          </a:p>
        </p:txBody>
      </p:sp>
      <p:sp>
        <p:nvSpPr>
          <p:cNvPr id="7" name="Slide Number Placeholder 6">
            <a:extLst>
              <a:ext uri="{FF2B5EF4-FFF2-40B4-BE49-F238E27FC236}">
                <a16:creationId xmlns:a16="http://schemas.microsoft.com/office/drawing/2014/main" id="{8DD65D61-9D27-1F4E-BD71-EDFAFF252B5B}"/>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12412218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371098" y="2628744"/>
            <a:ext cx="1663276" cy="2514912"/>
          </a:xfrm>
          <a:prstGeom prst="rect">
            <a:avLst/>
          </a:prstGeom>
        </p:spPr>
      </p:pic>
      <p:sp>
        <p:nvSpPr>
          <p:cNvPr id="8" name="Picture Placeholder 5"/>
          <p:cNvSpPr>
            <a:spLocks noGrp="1"/>
          </p:cNvSpPr>
          <p:nvPr>
            <p:ph type="pic" sz="quarter" idx="20" hasCustomPrompt="1"/>
          </p:nvPr>
        </p:nvSpPr>
        <p:spPr>
          <a:xfrm>
            <a:off x="4405471" y="0"/>
            <a:ext cx="5652929"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4999499" y="3234208"/>
            <a:ext cx="4336399" cy="551433"/>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4999499" y="3948840"/>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275318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p:cNvPicPr>
            <a:picLocks noChangeAspect="1"/>
          </p:cNvPicPr>
          <p:nvPr userDrawn="1"/>
        </p:nvPicPr>
        <p:blipFill>
          <a:blip r:embed="rId2"/>
          <a:stretch>
            <a:fillRect/>
          </a:stretch>
        </p:blipFill>
        <p:spPr>
          <a:xfrm>
            <a:off x="1371098" y="2628744"/>
            <a:ext cx="1663276" cy="2514912"/>
          </a:xfrm>
          <a:prstGeom prst="rect">
            <a:avLst/>
          </a:prstGeom>
        </p:spPr>
      </p:pic>
    </p:spTree>
    <p:extLst>
      <p:ext uri="{BB962C8B-B14F-4D97-AF65-F5344CB8AC3E}">
        <p14:creationId xmlns:p14="http://schemas.microsoft.com/office/powerpoint/2010/main" val="382829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17" name="Picture 16"/>
          <p:cNvPicPr>
            <a:picLocks noChangeAspect="1"/>
          </p:cNvPicPr>
          <p:nvPr userDrawn="1"/>
        </p:nvPicPr>
        <p:blipFill>
          <a:blip r:embed="rId2"/>
          <a:stretch>
            <a:fillRect/>
          </a:stretch>
        </p:blipFill>
        <p:spPr>
          <a:xfrm>
            <a:off x="4197562" y="1601411"/>
            <a:ext cx="1663276" cy="2514912"/>
          </a:xfrm>
          <a:prstGeom prst="rect">
            <a:avLst/>
          </a:prstGeom>
        </p:spPr>
      </p:pic>
    </p:spTree>
    <p:extLst>
      <p:ext uri="{BB962C8B-B14F-4D97-AF65-F5344CB8AC3E}">
        <p14:creationId xmlns:p14="http://schemas.microsoft.com/office/powerpoint/2010/main" val="37169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62315"/>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08433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30527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56623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44378"/>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4795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187808"/>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164733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19278"/>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413964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92771"/>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32508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955D-2CA2-694F-9D24-0E550246D227}"/>
              </a:ext>
            </a:extLst>
          </p:cNvPr>
          <p:cNvSpPr>
            <a:spLocks noGrp="1"/>
          </p:cNvSpPr>
          <p:nvPr>
            <p:ph type="title"/>
          </p:nvPr>
        </p:nvSpPr>
        <p:spPr>
          <a:xfrm>
            <a:off x="692825" y="413809"/>
            <a:ext cx="8675370" cy="1502305"/>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937DC291-A7F1-A04E-8EB7-F01669EC7EFF}"/>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a:extLst>
              <a:ext uri="{FF2B5EF4-FFF2-40B4-BE49-F238E27FC236}">
                <a16:creationId xmlns:a16="http://schemas.microsoft.com/office/drawing/2014/main" id="{AF15C01A-8757-554B-8E8E-7C09DE430F1C}"/>
              </a:ext>
            </a:extLst>
          </p:cNvPr>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D69FEABB-BF47-B440-BDC2-E00196C70513}"/>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34BEC6EE-1F5D-364A-8BC9-6FD0CA9E2586}"/>
              </a:ext>
            </a:extLst>
          </p:cNvPr>
          <p:cNvSpPr>
            <a:spLocks noGrp="1"/>
          </p:cNvSpPr>
          <p:nvPr>
            <p:ph sz="quarter" idx="4"/>
          </p:nvPr>
        </p:nvSpPr>
        <p:spPr>
          <a:xfrm>
            <a:off x="5092065"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25CB886F-3112-644A-ACFA-EECE3529F81C}"/>
              </a:ext>
            </a:extLst>
          </p:cNvPr>
          <p:cNvSpPr>
            <a:spLocks noGrp="1"/>
          </p:cNvSpPr>
          <p:nvPr>
            <p:ph type="dt" sz="half" idx="10"/>
          </p:nvPr>
        </p:nvSpPr>
        <p:spPr/>
        <p:txBody>
          <a:bodyPr/>
          <a:lstStyle/>
          <a:p>
            <a:endParaRPr lang="en-CN"/>
          </a:p>
        </p:txBody>
      </p:sp>
      <p:sp>
        <p:nvSpPr>
          <p:cNvPr id="8" name="Footer Placeholder 7">
            <a:extLst>
              <a:ext uri="{FF2B5EF4-FFF2-40B4-BE49-F238E27FC236}">
                <a16:creationId xmlns:a16="http://schemas.microsoft.com/office/drawing/2014/main" id="{D7FE275A-30BE-5242-A48C-2C23D232D32D}"/>
              </a:ext>
            </a:extLst>
          </p:cNvPr>
          <p:cNvSpPr>
            <a:spLocks noGrp="1"/>
          </p:cNvSpPr>
          <p:nvPr>
            <p:ph type="ftr" sz="quarter" idx="11"/>
          </p:nvPr>
        </p:nvSpPr>
        <p:spPr/>
        <p:txBody>
          <a:bodyPr/>
          <a:lstStyle/>
          <a:p>
            <a:r>
              <a:rPr lang="en-US"/>
              <a:t>Slide</a:t>
            </a:r>
            <a:endParaRPr lang="en-CN"/>
          </a:p>
        </p:txBody>
      </p:sp>
      <p:sp>
        <p:nvSpPr>
          <p:cNvPr id="9" name="Slide Number Placeholder 8">
            <a:extLst>
              <a:ext uri="{FF2B5EF4-FFF2-40B4-BE49-F238E27FC236}">
                <a16:creationId xmlns:a16="http://schemas.microsoft.com/office/drawing/2014/main" id="{F9C0A598-923C-1A44-8824-5435FA9462DA}"/>
              </a:ext>
            </a:extLst>
          </p:cNvPr>
          <p:cNvSpPr>
            <a:spLocks noGrp="1"/>
          </p:cNvSpPr>
          <p:nvPr>
            <p:ph type="sldNum" sz="quarter" idx="12"/>
          </p:nvPr>
        </p:nvSpPr>
        <p:spPr/>
        <p:txBody>
          <a:bodyPr/>
          <a:lstStyle/>
          <a:p>
            <a:fld id="{155F0555-383A-8B49-AB1D-89B73E0CA63B}" type="slidenum">
              <a:rPr lang="en-CN" smtClean="0"/>
              <a:t>‹#›</a:t>
            </a:fld>
            <a:endParaRPr lang="en-CN"/>
          </a:p>
        </p:txBody>
      </p:sp>
    </p:spTree>
    <p:extLst>
      <p:ext uri="{BB962C8B-B14F-4D97-AF65-F5344CB8AC3E}">
        <p14:creationId xmlns:p14="http://schemas.microsoft.com/office/powerpoint/2010/main" val="25642997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83643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7276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74900"/>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0028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209416"/>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183051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49799"/>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27128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sp>
        <p:nvSpPr>
          <p:cNvPr id="3" name="Title 2"/>
          <p:cNvSpPr>
            <a:spLocks noGrp="1"/>
          </p:cNvSpPr>
          <p:nvPr>
            <p:ph type="title" hasCustomPrompt="1"/>
          </p:nvPr>
        </p:nvSpPr>
        <p:spPr>
          <a:xfrm>
            <a:off x="4999499" y="3013966"/>
            <a:ext cx="4247295" cy="1102866"/>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5" y="4280031"/>
            <a:ext cx="425011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7" name="Picture 6">
            <a:extLst>
              <a:ext uri="{FF2B5EF4-FFF2-40B4-BE49-F238E27FC236}">
                <a16:creationId xmlns:a16="http://schemas.microsoft.com/office/drawing/2014/main" id="{E6667E11-21B5-5643-A366-C2095A2E9B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143" y="2781109"/>
            <a:ext cx="2308342" cy="2019559"/>
          </a:xfrm>
          <a:prstGeom prst="rect">
            <a:avLst/>
          </a:prstGeom>
        </p:spPr>
      </p:pic>
    </p:spTree>
    <p:extLst>
      <p:ext uri="{BB962C8B-B14F-4D97-AF65-F5344CB8AC3E}">
        <p14:creationId xmlns:p14="http://schemas.microsoft.com/office/powerpoint/2010/main" val="285717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image" Target="../media/image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6.em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70.xml"/><Relationship Id="rId7"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85.xml"/><Relationship Id="rId7"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711" r:id="rId4"/>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923604"/>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902664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BCDD9-40DF-9E4F-9E2D-344E8F3A4E28}"/>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0BB65BC5-659F-734B-84B2-6F423AF71117}"/>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D82A0753-CC84-C948-B2F0-D2EEE5EBD990}"/>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endParaRPr lang="en-CN"/>
          </a:p>
        </p:txBody>
      </p:sp>
      <p:sp>
        <p:nvSpPr>
          <p:cNvPr id="5" name="Footer Placeholder 4">
            <a:extLst>
              <a:ext uri="{FF2B5EF4-FFF2-40B4-BE49-F238E27FC236}">
                <a16:creationId xmlns:a16="http://schemas.microsoft.com/office/drawing/2014/main" id="{BEC6F669-E2D0-5D47-BA42-177A79179D5E}"/>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r>
              <a:rPr lang="en-US"/>
              <a:t>Slide</a:t>
            </a:r>
            <a:endParaRPr lang="en-CN"/>
          </a:p>
        </p:txBody>
      </p:sp>
      <p:sp>
        <p:nvSpPr>
          <p:cNvPr id="6" name="Slide Number Placeholder 5">
            <a:extLst>
              <a:ext uri="{FF2B5EF4-FFF2-40B4-BE49-F238E27FC236}">
                <a16:creationId xmlns:a16="http://schemas.microsoft.com/office/drawing/2014/main" id="{62CFD771-5FF0-8248-BDC9-AEBFC9C02901}"/>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155F0555-383A-8B49-AB1D-89B73E0CA63B}" type="slidenum">
              <a:rPr lang="en-CN" smtClean="0"/>
              <a:t>‹#›</a:t>
            </a:fld>
            <a:endParaRPr lang="en-CN"/>
          </a:p>
        </p:txBody>
      </p:sp>
    </p:spTree>
    <p:extLst>
      <p:ext uri="{BB962C8B-B14F-4D97-AF65-F5344CB8AC3E}">
        <p14:creationId xmlns:p14="http://schemas.microsoft.com/office/powerpoint/2010/main" val="18229670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CN"/>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172904"/>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30" r:id="rId3"/>
    <p:sldLayoutId id="2147483732" r:id="rId4"/>
    <p:sldLayoutId id="2147483733" r:id="rId5"/>
    <p:sldLayoutId id="2147483736" r:id="rId6"/>
    <p:sldLayoutId id="2147483737" r:id="rId7"/>
    <p:sldLayoutId id="2147483738" r:id="rId8"/>
    <p:sldLayoutId id="2147483739"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3" r:id="rId21"/>
    <p:sldLayoutId id="2147483754" r:id="rId22"/>
    <p:sldLayoutId id="2147483755" r:id="rId23"/>
    <p:sldLayoutId id="2147483756" r:id="rId24"/>
    <p:sldLayoutId id="2147483757" r:id="rId25"/>
    <p:sldLayoutId id="2147483758" r:id="rId26"/>
    <p:sldLayoutId id="2147483759" r:id="rId27"/>
    <p:sldLayoutId id="2147483761" r:id="rId28"/>
    <p:sldLayoutId id="2147483762" r:id="rId29"/>
    <p:sldLayoutId id="2147483763" r:id="rId30"/>
    <p:sldLayoutId id="2147483768" r:id="rId31"/>
    <p:sldLayoutId id="2147483769" r:id="rId32"/>
    <p:sldLayoutId id="2147483770" r:id="rId33"/>
    <p:sldLayoutId id="2147483771" r:id="rId34"/>
    <p:sldLayoutId id="2147483774" r:id="rId35"/>
    <p:sldLayoutId id="2147483775" r:id="rId36"/>
    <p:sldLayoutId id="2147483776" r:id="rId37"/>
  </p:sldLayoutIdLst>
  <p:hf hd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3"/>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08563" y="0"/>
            <a:ext cx="371658" cy="1071014"/>
          </a:xfrm>
          <a:prstGeom prst="rect">
            <a:avLst/>
          </a:prstGeom>
        </p:spPr>
      </p:pic>
      <p:sp>
        <p:nvSpPr>
          <p:cNvPr id="3" name="Title Placeholder 2"/>
          <p:cNvSpPr>
            <a:spLocks noGrp="1"/>
          </p:cNvSpPr>
          <p:nvPr>
            <p:ph type="title"/>
          </p:nvPr>
        </p:nvSpPr>
        <p:spPr>
          <a:xfrm>
            <a:off x="533103" y="1428669"/>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7"/>
            <a:ext cx="8675460" cy="189314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992404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005664" rtl="0" eaLnBrk="1" latinLnBrk="0" hangingPunct="1">
        <a:lnSpc>
          <a:spcPts val="3918"/>
        </a:lnSpc>
        <a:spcBef>
          <a:spcPct val="0"/>
        </a:spcBef>
        <a:buNone/>
        <a:defRPr sz="3712"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57" indent="-18855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15" indent="-23569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384" indent="-23569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364" indent="-23569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632" indent="-23569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5576" indent="-251416" algn="l" defTabSz="1005664"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6pPr>
      <a:lvl7pPr marL="3268408" indent="-251416" algn="l" defTabSz="1005664"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7pPr>
      <a:lvl8pPr marL="3771240" indent="-251416" algn="l" defTabSz="1005664"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8pPr>
      <a:lvl9pPr marL="4274073" indent="-251416" algn="l" defTabSz="1005664"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9pPr>
    </p:bodyStyle>
    <p:otherStyle>
      <a:defPPr>
        <a:defRPr lang="ru-RU"/>
      </a:defPPr>
      <a:lvl1pPr marL="0" algn="l" defTabSz="1005664" rtl="0" eaLnBrk="1" latinLnBrk="0" hangingPunct="1">
        <a:defRPr sz="1980" kern="1200">
          <a:solidFill>
            <a:schemeClr val="tx1"/>
          </a:solidFill>
          <a:latin typeface="+mn-lt"/>
          <a:ea typeface="+mn-ea"/>
          <a:cs typeface="+mn-cs"/>
        </a:defRPr>
      </a:lvl1pPr>
      <a:lvl2pPr marL="502833" algn="l" defTabSz="1005664" rtl="0" eaLnBrk="1" latinLnBrk="0" hangingPunct="1">
        <a:defRPr sz="1980" kern="1200">
          <a:solidFill>
            <a:schemeClr val="tx1"/>
          </a:solidFill>
          <a:latin typeface="+mn-lt"/>
          <a:ea typeface="+mn-ea"/>
          <a:cs typeface="+mn-cs"/>
        </a:defRPr>
      </a:lvl2pPr>
      <a:lvl3pPr marL="1005664" algn="l" defTabSz="1005664" rtl="0" eaLnBrk="1" latinLnBrk="0" hangingPunct="1">
        <a:defRPr sz="1980" kern="1200">
          <a:solidFill>
            <a:schemeClr val="tx1"/>
          </a:solidFill>
          <a:latin typeface="+mn-lt"/>
          <a:ea typeface="+mn-ea"/>
          <a:cs typeface="+mn-cs"/>
        </a:defRPr>
      </a:lvl3pPr>
      <a:lvl4pPr marL="1508496" algn="l" defTabSz="1005664" rtl="0" eaLnBrk="1" latinLnBrk="0" hangingPunct="1">
        <a:defRPr sz="1980" kern="1200">
          <a:solidFill>
            <a:schemeClr val="tx1"/>
          </a:solidFill>
          <a:latin typeface="+mn-lt"/>
          <a:ea typeface="+mn-ea"/>
          <a:cs typeface="+mn-cs"/>
        </a:defRPr>
      </a:lvl4pPr>
      <a:lvl5pPr marL="2011328" algn="l" defTabSz="1005664" rtl="0" eaLnBrk="1" latinLnBrk="0" hangingPunct="1">
        <a:defRPr sz="1980" kern="1200">
          <a:solidFill>
            <a:schemeClr val="tx1"/>
          </a:solidFill>
          <a:latin typeface="+mn-lt"/>
          <a:ea typeface="+mn-ea"/>
          <a:cs typeface="+mn-cs"/>
        </a:defRPr>
      </a:lvl5pPr>
      <a:lvl6pPr marL="2514160" algn="l" defTabSz="1005664" rtl="0" eaLnBrk="1" latinLnBrk="0" hangingPunct="1">
        <a:defRPr sz="1980" kern="1200">
          <a:solidFill>
            <a:schemeClr val="tx1"/>
          </a:solidFill>
          <a:latin typeface="+mn-lt"/>
          <a:ea typeface="+mn-ea"/>
          <a:cs typeface="+mn-cs"/>
        </a:defRPr>
      </a:lvl6pPr>
      <a:lvl7pPr marL="3016992" algn="l" defTabSz="1005664" rtl="0" eaLnBrk="1" latinLnBrk="0" hangingPunct="1">
        <a:defRPr sz="1980" kern="1200">
          <a:solidFill>
            <a:schemeClr val="tx1"/>
          </a:solidFill>
          <a:latin typeface="+mn-lt"/>
          <a:ea typeface="+mn-ea"/>
          <a:cs typeface="+mn-cs"/>
        </a:defRPr>
      </a:lvl7pPr>
      <a:lvl8pPr marL="3519824" algn="l" defTabSz="1005664" rtl="0" eaLnBrk="1" latinLnBrk="0" hangingPunct="1">
        <a:defRPr sz="1980" kern="1200">
          <a:solidFill>
            <a:schemeClr val="tx1"/>
          </a:solidFill>
          <a:latin typeface="+mn-lt"/>
          <a:ea typeface="+mn-ea"/>
          <a:cs typeface="+mn-cs"/>
        </a:defRPr>
      </a:lvl8pPr>
      <a:lvl9pPr marL="4022656" algn="l" defTabSz="1005664"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99499" y="2694226"/>
            <a:ext cx="3476390" cy="1102866"/>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4999499" y="4212599"/>
            <a:ext cx="3476390" cy="1019995"/>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75" b="1" i="0" dirty="0">
                <a:latin typeface="+mn-lt"/>
              </a:rPr>
              <a:t>CLICK TO EDIT SUBTITLE</a:t>
            </a:r>
          </a:p>
        </p:txBody>
      </p:sp>
    </p:spTree>
    <p:extLst>
      <p:ext uri="{BB962C8B-B14F-4D97-AF65-F5344CB8AC3E}">
        <p14:creationId xmlns:p14="http://schemas.microsoft.com/office/powerpoint/2010/main" val="161631609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7190" rtl="0" eaLnBrk="1" latinLnBrk="0" hangingPunct="1">
        <a:lnSpc>
          <a:spcPts val="4331"/>
        </a:lnSpc>
        <a:spcBef>
          <a:spcPct val="0"/>
        </a:spcBef>
        <a:buNone/>
        <a:defRPr lang="en-US" sz="396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377190" rtl="0" eaLnBrk="1" latinLnBrk="0" hangingPunct="1">
        <a:lnSpc>
          <a:spcPts val="2681"/>
        </a:lnSpc>
        <a:spcBef>
          <a:spcPts val="413"/>
        </a:spcBef>
        <a:buFont typeface="Arial"/>
        <a:buNone/>
        <a:defRPr sz="2475" b="1" kern="1200" baseline="0">
          <a:solidFill>
            <a:schemeClr val="tx1"/>
          </a:solidFill>
          <a:latin typeface="Archivo Black" charset="0"/>
          <a:ea typeface="Archivo Black" charset="0"/>
          <a:cs typeface="Archivo Black" charset="0"/>
        </a:defRPr>
      </a:lvl1pPr>
      <a:lvl2pPr marL="188595" indent="0" algn="l" defTabSz="377190" rtl="0" eaLnBrk="1" latinLnBrk="0" hangingPunct="1">
        <a:lnSpc>
          <a:spcPct val="90000"/>
        </a:lnSpc>
        <a:spcBef>
          <a:spcPts val="206"/>
        </a:spcBef>
        <a:buFont typeface="Arial"/>
        <a:buNone/>
        <a:defRPr sz="990" kern="1200">
          <a:solidFill>
            <a:schemeClr val="tx1"/>
          </a:solidFill>
          <a:latin typeface="+mn-lt"/>
          <a:ea typeface="+mn-ea"/>
          <a:cs typeface="+mn-cs"/>
        </a:defRPr>
      </a:lvl2pPr>
      <a:lvl3pPr marL="377190" indent="0" algn="l" defTabSz="377190" rtl="0" eaLnBrk="1" latinLnBrk="0" hangingPunct="1">
        <a:lnSpc>
          <a:spcPct val="90000"/>
        </a:lnSpc>
        <a:spcBef>
          <a:spcPts val="206"/>
        </a:spcBef>
        <a:buFont typeface="Arial"/>
        <a:buNone/>
        <a:defRPr sz="825" kern="1200">
          <a:solidFill>
            <a:schemeClr val="tx1"/>
          </a:solidFill>
          <a:latin typeface="+mn-lt"/>
          <a:ea typeface="+mn-ea"/>
          <a:cs typeface="+mn-cs"/>
        </a:defRPr>
      </a:lvl3pPr>
      <a:lvl4pPr marL="565785"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4pPr>
      <a:lvl5pPr marL="754380"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89314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956239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470" y="413761"/>
            <a:ext cx="8675460" cy="150213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470" y="2068802"/>
            <a:ext cx="8675460" cy="49318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4899509"/>
      </p:ext>
    </p:extLst>
  </p:cSld>
  <p:clrMap bg1="lt1" tx1="dk1" bg2="lt2" tx2="dk2" accent1="accent1" accent2="accent2" accent3="accent3" accent4="accent4" accent5="accent5" accent6="accent6" hlink="hlink" folHlink="folHlink"/>
  <p:sldLayoutIdLst>
    <p:sldLayoutId id="2147483801" r:id="rId1"/>
    <p:sldLayoutId id="214748380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7190" rtl="0" eaLnBrk="1" latinLnBrk="0" hangingPunct="1">
        <a:lnSpc>
          <a:spcPct val="90000"/>
        </a:lnSpc>
        <a:spcBef>
          <a:spcPct val="0"/>
        </a:spcBef>
        <a:buNone/>
        <a:defRPr sz="1815" kern="1200">
          <a:solidFill>
            <a:schemeClr val="tx1"/>
          </a:solidFill>
          <a:latin typeface="Archivo Black" charset="0"/>
          <a:ea typeface="Archivo Black" charset="0"/>
          <a:cs typeface="Archivo Black" charset="0"/>
        </a:defRPr>
      </a:lvl1pPr>
    </p:titleStyle>
    <p:bodyStyle>
      <a:lvl1pPr marL="94298" indent="-94298" algn="l" defTabSz="377190" rtl="0" eaLnBrk="1" latinLnBrk="0" hangingPunct="1">
        <a:lnSpc>
          <a:spcPct val="90000"/>
        </a:lnSpc>
        <a:spcBef>
          <a:spcPts val="413"/>
        </a:spcBef>
        <a:buFont typeface="Arial"/>
        <a:buChar char="•"/>
        <a:defRPr sz="1155" b="0" i="0" kern="1200">
          <a:solidFill>
            <a:schemeClr val="tx1"/>
          </a:solidFill>
          <a:latin typeface="Franklin Gothic Book Regular"/>
          <a:ea typeface="Franklin Gothic Book Regular"/>
          <a:cs typeface="Franklin Gothic Book Regular"/>
        </a:defRPr>
      </a:lvl1pPr>
      <a:lvl2pPr marL="282893" indent="-94298" algn="l" defTabSz="377190" rtl="0" eaLnBrk="1" latinLnBrk="0" hangingPunct="1">
        <a:lnSpc>
          <a:spcPct val="90000"/>
        </a:lnSpc>
        <a:spcBef>
          <a:spcPts val="206"/>
        </a:spcBef>
        <a:buFont typeface="Arial"/>
        <a:buChar char="•"/>
        <a:defRPr sz="990" b="0" i="0" kern="1200">
          <a:solidFill>
            <a:schemeClr val="tx1"/>
          </a:solidFill>
          <a:latin typeface="Franklin Gothic Book Regular"/>
          <a:ea typeface="Franklin Gothic Book Regular"/>
          <a:cs typeface="Franklin Gothic Book Regular"/>
        </a:defRPr>
      </a:lvl2pPr>
      <a:lvl3pPr marL="471488" indent="-94298" algn="l" defTabSz="377190" rtl="0" eaLnBrk="1" latinLnBrk="0" hangingPunct="1">
        <a:lnSpc>
          <a:spcPct val="90000"/>
        </a:lnSpc>
        <a:spcBef>
          <a:spcPts val="206"/>
        </a:spcBef>
        <a:buFont typeface="Arial"/>
        <a:buChar char="•"/>
        <a:defRPr sz="825" b="0" i="0" kern="1200">
          <a:solidFill>
            <a:schemeClr val="tx1"/>
          </a:solidFill>
          <a:latin typeface="Franklin Gothic Book Regular"/>
          <a:ea typeface="Franklin Gothic Book Regular"/>
          <a:cs typeface="Franklin Gothic Book Regular"/>
        </a:defRPr>
      </a:lvl3pPr>
      <a:lvl4pPr marL="660083" indent="-94298" algn="l" defTabSz="377190" rtl="0" eaLnBrk="1" latinLnBrk="0" hangingPunct="1">
        <a:lnSpc>
          <a:spcPct val="90000"/>
        </a:lnSpc>
        <a:spcBef>
          <a:spcPts val="206"/>
        </a:spcBef>
        <a:buFont typeface="Arial"/>
        <a:buChar char="•"/>
        <a:defRPr sz="743" b="0" i="0" kern="1200">
          <a:solidFill>
            <a:schemeClr val="tx1"/>
          </a:solidFill>
          <a:latin typeface="Franklin Gothic Book Regular"/>
          <a:ea typeface="Franklin Gothic Book Regular"/>
          <a:cs typeface="Franklin Gothic Book Regular"/>
        </a:defRPr>
      </a:lvl4pPr>
      <a:lvl5pPr marL="848678" indent="-94298" algn="l" defTabSz="377190" rtl="0" eaLnBrk="1" latinLnBrk="0" hangingPunct="1">
        <a:lnSpc>
          <a:spcPct val="90000"/>
        </a:lnSpc>
        <a:spcBef>
          <a:spcPts val="206"/>
        </a:spcBef>
        <a:buFont typeface="Arial"/>
        <a:buChar char="•"/>
        <a:defRPr sz="743" b="0" i="0" kern="1200">
          <a:solidFill>
            <a:schemeClr val="tx1"/>
          </a:solidFill>
          <a:latin typeface="Franklin Gothic Book Regular"/>
          <a:ea typeface="Franklin Gothic Book Regular"/>
          <a:cs typeface="Franklin Gothic Book Regular"/>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99499" y="2694226"/>
            <a:ext cx="3476390" cy="1102866"/>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4999499" y="4212599"/>
            <a:ext cx="3476390" cy="1019995"/>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75" b="1" i="0" dirty="0">
                <a:latin typeface="+mn-lt"/>
              </a:rPr>
              <a:t>CLICK TO EDIT SUBTITLE</a:t>
            </a:r>
          </a:p>
        </p:txBody>
      </p:sp>
    </p:spTree>
    <p:extLst>
      <p:ext uri="{BB962C8B-B14F-4D97-AF65-F5344CB8AC3E}">
        <p14:creationId xmlns:p14="http://schemas.microsoft.com/office/powerpoint/2010/main" val="86728103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7190" rtl="0" eaLnBrk="1" latinLnBrk="0" hangingPunct="1">
        <a:lnSpc>
          <a:spcPts val="4331"/>
        </a:lnSpc>
        <a:spcBef>
          <a:spcPct val="0"/>
        </a:spcBef>
        <a:buNone/>
        <a:defRPr lang="en-US" sz="396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377190" rtl="0" eaLnBrk="1" latinLnBrk="0" hangingPunct="1">
        <a:lnSpc>
          <a:spcPts val="2681"/>
        </a:lnSpc>
        <a:spcBef>
          <a:spcPts val="413"/>
        </a:spcBef>
        <a:buFont typeface="Arial"/>
        <a:buNone/>
        <a:defRPr sz="2475" b="1" kern="1200" baseline="0">
          <a:solidFill>
            <a:schemeClr val="tx1"/>
          </a:solidFill>
          <a:latin typeface="Archivo Black" charset="0"/>
          <a:ea typeface="Archivo Black" charset="0"/>
          <a:cs typeface="Archivo Black" charset="0"/>
        </a:defRPr>
      </a:lvl1pPr>
      <a:lvl2pPr marL="188595" indent="0" algn="l" defTabSz="377190" rtl="0" eaLnBrk="1" latinLnBrk="0" hangingPunct="1">
        <a:lnSpc>
          <a:spcPct val="90000"/>
        </a:lnSpc>
        <a:spcBef>
          <a:spcPts val="206"/>
        </a:spcBef>
        <a:buFont typeface="Arial"/>
        <a:buNone/>
        <a:defRPr sz="990" kern="1200">
          <a:solidFill>
            <a:schemeClr val="tx1"/>
          </a:solidFill>
          <a:latin typeface="+mn-lt"/>
          <a:ea typeface="+mn-ea"/>
          <a:cs typeface="+mn-cs"/>
        </a:defRPr>
      </a:lvl2pPr>
      <a:lvl3pPr marL="377190" indent="0" algn="l" defTabSz="377190" rtl="0" eaLnBrk="1" latinLnBrk="0" hangingPunct="1">
        <a:lnSpc>
          <a:spcPct val="90000"/>
        </a:lnSpc>
        <a:spcBef>
          <a:spcPts val="206"/>
        </a:spcBef>
        <a:buFont typeface="Arial"/>
        <a:buNone/>
        <a:defRPr sz="825" kern="1200">
          <a:solidFill>
            <a:schemeClr val="tx1"/>
          </a:solidFill>
          <a:latin typeface="+mn-lt"/>
          <a:ea typeface="+mn-ea"/>
          <a:cs typeface="+mn-cs"/>
        </a:defRPr>
      </a:lvl3pPr>
      <a:lvl4pPr marL="565785"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4pPr>
      <a:lvl5pPr marL="754380"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89314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642467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twilio.com/blog/what-is-public-key-cryptograph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towardsdatascience.com/homomorphic-encryption-machine-learning-new-business-models-2ba6a4f185d"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searchgate.net/publication/336084072_Generation_and_Distribution_of_Quantum_Oblivious_Keys_for_Secure_Multiparty_Computation/figures?lo=1"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0.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0.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120.png"/><Relationship Id="rId7" Type="http://schemas.openxmlformats.org/officeDocument/2006/relationships/image" Target="../media/image4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480.png"/></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abs/2007.07646" TargetMode="External"/><Relationship Id="rId7" Type="http://schemas.openxmlformats.org/officeDocument/2006/relationships/hyperlink" Target="https://programming-dp.com/notebooks/ch3.html" TargetMode="External"/><Relationship Id="rId2" Type="http://schemas.openxmlformats.org/officeDocument/2006/relationships/hyperlink" Target="https://arxiv.org/abs/2011.11819" TargetMode="External"/><Relationship Id="rId1" Type="http://schemas.openxmlformats.org/officeDocument/2006/relationships/slideLayout" Target="../slideLayouts/slideLayout2.xml"/><Relationship Id="rId6" Type="http://schemas.openxmlformats.org/officeDocument/2006/relationships/hyperlink" Target="https://medium.com/pytorch/differential-privacy-series-part-1-dp-sgd-algorithm-explained-12512c3959a3" TargetMode="External"/><Relationship Id="rId5" Type="http://schemas.openxmlformats.org/officeDocument/2006/relationships/hyperlink" Target="https://www.borealisai.com/en/blog/tutorial-13-differential-privacy-ii-machine-learning-and-data-generation/" TargetMode="External"/><Relationship Id="rId4" Type="http://schemas.openxmlformats.org/officeDocument/2006/relationships/hyperlink" Target="https://arxiv.org/abs/2005.0867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9.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9.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9.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69.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9.xml"/><Relationship Id="rId5" Type="http://schemas.openxmlformats.org/officeDocument/2006/relationships/image" Target="../media/image45.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9.xml"/><Relationship Id="rId5" Type="http://schemas.openxmlformats.org/officeDocument/2006/relationships/image" Target="../media/image50.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9.xml"/><Relationship Id="rId5" Type="http://schemas.openxmlformats.org/officeDocument/2006/relationships/image" Target="../media/image52.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69.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69.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nist.gov/blogs/cybersecurity-insights/how-deploy-machine-learning-differential-privacy" TargetMode="External"/><Relationship Id="rId3" Type="http://schemas.openxmlformats.org/officeDocument/2006/relationships/hyperlink" Target="https://doi.org/10.1007/11681878_14" TargetMode="External"/><Relationship Id="rId7" Type="http://schemas.openxmlformats.org/officeDocument/2006/relationships/hyperlink" Target="https://desfontain.es/privacy/privacy-loss-random-variable.html" TargetMode="External"/><Relationship Id="rId2" Type="http://schemas.openxmlformats.org/officeDocument/2006/relationships/hyperlink" Target="https://privacytools.seas.harvard.edu/differential-privacy" TargetMode="External"/><Relationship Id="rId1" Type="http://schemas.openxmlformats.org/officeDocument/2006/relationships/slideLayout" Target="../slideLayouts/slideLayout69.xml"/><Relationship Id="rId6" Type="http://schemas.openxmlformats.org/officeDocument/2006/relationships/hyperlink" Target="https://www.youtube.com/watch?v=W--U-O3h_is" TargetMode="External"/><Relationship Id="rId5" Type="http://schemas.openxmlformats.org/officeDocument/2006/relationships/hyperlink" Target="https://www.youtube.com/watch?v=lg-VhHlztqo" TargetMode="External"/><Relationship Id="rId4" Type="http://schemas.openxmlformats.org/officeDocument/2006/relationships/hyperlink" Target="https://doi.org/10.29012/jpc.v7i3.405"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3" Type="http://schemas.openxmlformats.org/officeDocument/2006/relationships/hyperlink" Target="https://arxiv.org/abs/1607.00133" TargetMode="External"/><Relationship Id="rId2" Type="http://schemas.openxmlformats.org/officeDocument/2006/relationships/image" Target="../media/image63.png"/><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4.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89.xml"/><Relationship Id="rId5" Type="http://schemas.openxmlformats.org/officeDocument/2006/relationships/image" Target="../media/image74.png"/><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90.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90.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90.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90.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90.xml"/><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90.xml"/><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90.xml"/><Relationship Id="rId5" Type="http://schemas.openxmlformats.org/officeDocument/2006/relationships/image" Target="../media/image92.png"/><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3" Type="http://schemas.openxmlformats.org/officeDocument/2006/relationships/hyperlink" Target="https://www.nist.gov/blogs/cybersecurity-insights/threat-models-differential-privacy" TargetMode="External"/><Relationship Id="rId2" Type="http://schemas.openxmlformats.org/officeDocument/2006/relationships/notesSlide" Target="../notesSlides/notesSlide48.xml"/><Relationship Id="rId1" Type="http://schemas.openxmlformats.org/officeDocument/2006/relationships/slideLayout" Target="../slideLayouts/slideLayout90.xml"/><Relationship Id="rId4" Type="http://schemas.openxmlformats.org/officeDocument/2006/relationships/hyperlink" Target="http://www.cleverhans.io/privacy/2018/04/29/privacy-and-machine-learning.html"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95.jpeg"/></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5.xml"/><Relationship Id="rId5" Type="http://schemas.openxmlformats.org/officeDocument/2006/relationships/image" Target="../media/image97.png"/><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5.xml"/><Relationship Id="rId5" Type="http://schemas.openxmlformats.org/officeDocument/2006/relationships/image" Target="../media/image101.png"/><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106.png"/></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25.xm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image" Target="../media/image114.png"/><Relationship Id="rId5" Type="http://schemas.microsoft.com/office/2007/relationships/hdphoto" Target="../media/hdphoto3.wdp"/><Relationship Id="rId4" Type="http://schemas.openxmlformats.org/officeDocument/2006/relationships/image" Target="../media/image113.png"/></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image" Target="../media/image116.png"/><Relationship Id="rId5" Type="http://schemas.microsoft.com/office/2007/relationships/hdphoto" Target="../media/hdphoto3.wdp"/><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118.gif"/></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25.xml"/><Relationship Id="rId4" Type="http://schemas.openxmlformats.org/officeDocument/2006/relationships/image" Target="../media/image119.png"/></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25.xml"/><Relationship Id="rId5" Type="http://schemas.openxmlformats.org/officeDocument/2006/relationships/image" Target="../media/image123.jpeg"/><Relationship Id="rId4" Type="http://schemas.openxmlformats.org/officeDocument/2006/relationships/image" Target="../media/image122.jpeg"/></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25.xml"/><Relationship Id="rId5" Type="http://schemas.openxmlformats.org/officeDocument/2006/relationships/image" Target="../media/image125.jpeg"/><Relationship Id="rId4" Type="http://schemas.openxmlformats.org/officeDocument/2006/relationships/image" Target="../media/image124.png"/></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D0A-0E8E-B7DE-C4FA-5A20FE0B4B55}"/>
              </a:ext>
            </a:extLst>
          </p:cNvPr>
          <p:cNvSpPr>
            <a:spLocks noGrp="1"/>
          </p:cNvSpPr>
          <p:nvPr>
            <p:ph type="title"/>
          </p:nvPr>
        </p:nvSpPr>
        <p:spPr>
          <a:xfrm>
            <a:off x="4996675" y="1538636"/>
            <a:ext cx="4247295" cy="2534888"/>
          </a:xfrm>
        </p:spPr>
        <p:txBody>
          <a:bodyPr/>
          <a:lstStyle/>
          <a:p>
            <a:pPr algn="ctr"/>
            <a:r>
              <a:rPr lang="en-US" altLang="en-US" dirty="0"/>
              <a:t>CS 404/504</a:t>
            </a:r>
            <a:br>
              <a:rPr lang="en-US" altLang="en-US" dirty="0"/>
            </a:br>
            <a:r>
              <a:rPr lang="en-US" dirty="0"/>
              <a:t>Special Topics: Adversarial Machine Learning</a:t>
            </a:r>
          </a:p>
        </p:txBody>
      </p:sp>
      <p:sp>
        <p:nvSpPr>
          <p:cNvPr id="3" name="Subtitle 2"/>
          <p:cNvSpPr>
            <a:spLocks noGrp="1"/>
          </p:cNvSpPr>
          <p:nvPr>
            <p:ph type="body" idx="1"/>
          </p:nvPr>
        </p:nvSpPr>
        <p:spPr/>
        <p:txBody>
          <a:bodyPr/>
          <a:lstStyle/>
          <a:p>
            <a:pPr algn="ctr"/>
            <a:r>
              <a:rPr lang="en-US" altLang="en-US" dirty="0"/>
              <a:t>Dr. Alex Vakanski</a:t>
            </a:r>
          </a:p>
          <a:p>
            <a:endParaRPr lang="en-US" dirty="0"/>
          </a:p>
        </p:txBody>
      </p:sp>
    </p:spTree>
    <p:extLst>
      <p:ext uri="{BB962C8B-B14F-4D97-AF65-F5344CB8AC3E}">
        <p14:creationId xmlns:p14="http://schemas.microsoft.com/office/powerpoint/2010/main" val="1718834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Encryption Techniques</a:t>
            </a:r>
          </a:p>
        </p:txBody>
      </p:sp>
      <p:sp>
        <p:nvSpPr>
          <p:cNvPr id="3" name="Content Placeholder 2"/>
          <p:cNvSpPr>
            <a:spLocks noGrp="1"/>
          </p:cNvSpPr>
          <p:nvPr>
            <p:ph idx="1"/>
          </p:nvPr>
        </p:nvSpPr>
        <p:spPr/>
        <p:txBody>
          <a:bodyPr/>
          <a:lstStyle/>
          <a:p>
            <a:r>
              <a:rPr lang="en-US" b="1" i="1" dirty="0">
                <a:solidFill>
                  <a:srgbClr val="0070C0"/>
                </a:solidFill>
              </a:rPr>
              <a:t>Encryption</a:t>
            </a:r>
            <a:r>
              <a:rPr lang="en-US" dirty="0"/>
              <a:t> is a cryptography approach, which converts the original representation of information into an alternative form</a:t>
            </a:r>
          </a:p>
          <a:p>
            <a:pPr lvl="1"/>
            <a:r>
              <a:rPr lang="en-US" dirty="0"/>
              <a:t>The sender of encrypted information shares the decoding technique only with the intended recipients of the information</a:t>
            </a:r>
          </a:p>
          <a:p>
            <a:r>
              <a:rPr lang="en-US" dirty="0">
                <a:solidFill>
                  <a:srgbClr val="FF0000"/>
                </a:solidFill>
              </a:rPr>
              <a:t>Encrypting the training data </a:t>
            </a:r>
            <a:r>
              <a:rPr lang="en-US" dirty="0"/>
              <a:t>has been applied in ML </a:t>
            </a:r>
          </a:p>
          <a:p>
            <a:pPr lvl="1"/>
            <a:r>
              <a:rPr lang="en-US" dirty="0"/>
              <a:t>Common techniques for data encryption include:</a:t>
            </a:r>
          </a:p>
          <a:p>
            <a:pPr lvl="2"/>
            <a:r>
              <a:rPr lang="en-US" dirty="0">
                <a:solidFill>
                  <a:srgbClr val="0070C0"/>
                </a:solidFill>
              </a:rPr>
              <a:t>Homomorphic encryption (HE)</a:t>
            </a:r>
          </a:p>
          <a:p>
            <a:pPr lvl="2"/>
            <a:r>
              <a:rPr lang="en-US" dirty="0">
                <a:solidFill>
                  <a:srgbClr val="0070C0"/>
                </a:solidFill>
              </a:rPr>
              <a:t>Secure multi-party computation (SMPC)</a:t>
            </a:r>
          </a:p>
          <a:p>
            <a:r>
              <a:rPr lang="en-US" dirty="0">
                <a:solidFill>
                  <a:srgbClr val="FF0000"/>
                </a:solidFill>
              </a:rPr>
              <a:t>Encrypting ML models </a:t>
            </a:r>
            <a:r>
              <a:rPr lang="en-US" dirty="0"/>
              <a:t>is less common approach</a:t>
            </a:r>
          </a:p>
          <a:p>
            <a:pPr lvl="1"/>
            <a:r>
              <a:rPr lang="en-US" dirty="0"/>
              <a:t>Homomorphic encryption has been applied to the model gradients in collaborative DL setting to protect the model privacy</a:t>
            </a:r>
          </a:p>
        </p:txBody>
      </p:sp>
      <p:sp>
        <p:nvSpPr>
          <p:cNvPr id="4" name="Content Placeholder 3"/>
          <p:cNvSpPr>
            <a:spLocks noGrp="1"/>
          </p:cNvSpPr>
          <p:nvPr>
            <p:ph idx="10"/>
          </p:nvPr>
        </p:nvSpPr>
        <p:spPr/>
        <p:txBody>
          <a:bodyPr/>
          <a:lstStyle/>
          <a:p>
            <a:r>
              <a:rPr lang="en-US" dirty="0"/>
              <a:t>Encryption Techniques</a:t>
            </a:r>
          </a:p>
        </p:txBody>
      </p:sp>
      <p:sp>
        <p:nvSpPr>
          <p:cNvPr id="5" name="TextBox 4">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form: </a:t>
            </a:r>
            <a:r>
              <a:rPr lang="en-US" sz="1000" dirty="0">
                <a:hlinkClick r:id="rId3"/>
              </a:rPr>
              <a:t>What is Public Key Cryptography?</a:t>
            </a:r>
            <a:endParaRPr lang="en-US" sz="1000" dirty="0"/>
          </a:p>
        </p:txBody>
      </p:sp>
      <p:pic>
        <p:nvPicPr>
          <p:cNvPr id="6" name="Picture 2" descr="What is Public Key Cryptograph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4504"/>
          <a:stretch/>
        </p:blipFill>
        <p:spPr bwMode="auto">
          <a:xfrm>
            <a:off x="2292896" y="5686400"/>
            <a:ext cx="5288884" cy="180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3183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Title 779"/>
          <p:cNvSpPr>
            <a:spLocks noGrp="1"/>
          </p:cNvSpPr>
          <p:nvPr>
            <p:ph type="title"/>
          </p:nvPr>
        </p:nvSpPr>
        <p:spPr>
          <a:xfrm>
            <a:off x="533331" y="1057275"/>
            <a:ext cx="8675021" cy="502484"/>
          </a:xfrm>
        </p:spPr>
        <p:txBody>
          <a:bodyPr/>
          <a:lstStyle/>
          <a:p>
            <a:r>
              <a:rPr lang="en-US" dirty="0"/>
              <a:t>Reference</a:t>
            </a:r>
          </a:p>
        </p:txBody>
      </p:sp>
      <p:graphicFrame>
        <p:nvGraphicFramePr>
          <p:cNvPr id="9" name="Table 8"/>
          <p:cNvGraphicFramePr>
            <a:graphicFrameLocks noGrp="1"/>
          </p:cNvGraphicFramePr>
          <p:nvPr/>
        </p:nvGraphicFramePr>
        <p:xfrm>
          <a:off x="1899546" y="3118271"/>
          <a:ext cx="6405192" cy="1909304"/>
        </p:xfrm>
        <a:graphic>
          <a:graphicData uri="http://schemas.openxmlformats.org/drawingml/2006/table">
            <a:tbl>
              <a:tblPr firstRow="1" firstCol="1" bandRow="1">
                <a:tableStyleId>{F5AB1C69-6EDB-4FF4-983F-18BD219EF322}</a:tableStyleId>
              </a:tblPr>
              <a:tblGrid>
                <a:gridCol w="1252635">
                  <a:extLst>
                    <a:ext uri="{9D8B030D-6E8A-4147-A177-3AD203B41FA5}">
                      <a16:colId xmlns:a16="http://schemas.microsoft.com/office/drawing/2014/main" val="20000"/>
                    </a:ext>
                  </a:extLst>
                </a:gridCol>
                <a:gridCol w="5152557">
                  <a:extLst>
                    <a:ext uri="{9D8B030D-6E8A-4147-A177-3AD203B41FA5}">
                      <a16:colId xmlns:a16="http://schemas.microsoft.com/office/drawing/2014/main" val="20001"/>
                    </a:ext>
                  </a:extLst>
                </a:gridCol>
              </a:tblGrid>
              <a:tr h="339458">
                <a:tc>
                  <a:txBody>
                    <a:bodyPr/>
                    <a:lstStyle/>
                    <a:p>
                      <a:pPr algn="l"/>
                      <a:endParaRPr lang="en-US" sz="1000" b="0" i="0" dirty="0">
                        <a:solidFill>
                          <a:schemeClr val="tx1"/>
                        </a:solidFill>
                        <a:latin typeface="Franklin Gothic Demi" panose="020B0603020102020204" pitchFamily="34" charset="0"/>
                        <a:ea typeface="Archivo" charset="0"/>
                        <a:cs typeface="Archivo" charset="0"/>
                      </a:endParaRPr>
                    </a:p>
                  </a:txBody>
                  <a:tcPr marL="56572" marR="56572" marT="56572" marB="56572"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500" b="0" i="0" dirty="0">
                          <a:solidFill>
                            <a:schemeClr val="tx1"/>
                          </a:solidFill>
                          <a:latin typeface="Franklin Gothic Book Regular"/>
                          <a:ea typeface="Archivo" charset="0"/>
                          <a:cs typeface="Archivo" charset="0"/>
                        </a:rPr>
                        <a:t>Links / Paper Title</a:t>
                      </a:r>
                    </a:p>
                  </a:txBody>
                  <a:tcPr marL="56572" marR="56572" marT="56572" marB="56572"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13512">
                <a:tc>
                  <a:txBody>
                    <a:bodyPr/>
                    <a:lstStyle/>
                    <a:p>
                      <a:pPr algn="ctr"/>
                      <a:r>
                        <a:rPr lang="en-US" sz="1000" b="0" i="0" dirty="0">
                          <a:solidFill>
                            <a:schemeClr val="bg1"/>
                          </a:solidFill>
                          <a:latin typeface="Franklin Gothic Demi" panose="020B0603020102020204" pitchFamily="34" charset="0"/>
                          <a:ea typeface="Archivo" charset="0"/>
                          <a:cs typeface="Archivo" charset="0"/>
                        </a:rPr>
                        <a:t>1</a:t>
                      </a:r>
                    </a:p>
                  </a:txBody>
                  <a:tcPr marL="56572" marR="56572" marT="56572" marB="5657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000" b="0" i="0" dirty="0">
                          <a:solidFill>
                            <a:schemeClr val="tx1"/>
                          </a:solidFill>
                          <a:latin typeface="Arial" panose="020B0604020202020204" pitchFamily="34" charset="0"/>
                          <a:ea typeface="Archivo" charset="0"/>
                          <a:cs typeface="Arial" panose="020B0604020202020204" pitchFamily="34" charset="0"/>
                        </a:rPr>
                        <a:t>https://</a:t>
                      </a:r>
                      <a:r>
                        <a:rPr lang="en-US" sz="1000" b="0" i="0" dirty="0" err="1">
                          <a:solidFill>
                            <a:schemeClr val="tx1"/>
                          </a:solidFill>
                          <a:latin typeface="Arial" panose="020B0604020202020204" pitchFamily="34" charset="0"/>
                          <a:ea typeface="Archivo" charset="0"/>
                          <a:cs typeface="Arial" panose="020B0604020202020204" pitchFamily="34" charset="0"/>
                        </a:rPr>
                        <a:t>en.wikipedia.org</a:t>
                      </a:r>
                      <a:r>
                        <a:rPr lang="en-US" sz="1000" b="0" i="0" dirty="0">
                          <a:solidFill>
                            <a:schemeClr val="tx1"/>
                          </a:solidFill>
                          <a:latin typeface="Arial" panose="020B0604020202020204" pitchFamily="34" charset="0"/>
                          <a:ea typeface="Archivo" charset="0"/>
                          <a:cs typeface="Arial" panose="020B0604020202020204" pitchFamily="34" charset="0"/>
                        </a:rPr>
                        <a:t>/wiki/</a:t>
                      </a:r>
                      <a:r>
                        <a:rPr lang="en-US" sz="1000" b="0" i="0" dirty="0" err="1">
                          <a:solidFill>
                            <a:schemeClr val="tx1"/>
                          </a:solidFill>
                          <a:latin typeface="Arial" panose="020B0604020202020204" pitchFamily="34" charset="0"/>
                          <a:ea typeface="Archivo" charset="0"/>
                          <a:cs typeface="Arial" panose="020B0604020202020204" pitchFamily="34" charset="0"/>
                        </a:rPr>
                        <a:t>Federated_learning</a:t>
                      </a:r>
                      <a:endParaRPr lang="en-US" sz="1000" b="0" i="0" dirty="0">
                        <a:solidFill>
                          <a:schemeClr val="tx1"/>
                        </a:solidFill>
                        <a:latin typeface="Arial" panose="020B0604020202020204" pitchFamily="34" charset="0"/>
                        <a:ea typeface="Archivo" charset="0"/>
                        <a:cs typeface="Arial" panose="020B0604020202020204" pitchFamily="34" charset="0"/>
                      </a:endParaRPr>
                    </a:p>
                  </a:txBody>
                  <a:tcPr marL="56572" marR="56572" marT="56572" marB="56572"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13512">
                <a:tc>
                  <a:txBody>
                    <a:bodyPr/>
                    <a:lstStyle/>
                    <a:p>
                      <a:pPr algn="ctr"/>
                      <a:r>
                        <a:rPr lang="en-US" sz="1000" b="0" i="0" dirty="0">
                          <a:solidFill>
                            <a:schemeClr val="bg1"/>
                          </a:solidFill>
                          <a:latin typeface="Franklin Gothic Demi" panose="020B0603020102020204" pitchFamily="34" charset="0"/>
                          <a:ea typeface="Archivo" charset="0"/>
                          <a:cs typeface="Archivo" charset="0"/>
                        </a:rPr>
                        <a:t>2</a:t>
                      </a:r>
                    </a:p>
                  </a:txBody>
                  <a:tcPr marL="56572" marR="56572" marT="56572" marB="5657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000" b="0" i="0" dirty="0">
                          <a:solidFill>
                            <a:schemeClr val="tx1"/>
                          </a:solidFill>
                          <a:latin typeface="Arial" panose="020B0604020202020204" pitchFamily="34" charset="0"/>
                          <a:ea typeface="Archivo" charset="0"/>
                          <a:cs typeface="Arial" panose="020B0604020202020204" pitchFamily="34" charset="0"/>
                        </a:rPr>
                        <a:t>https://</a:t>
                      </a:r>
                      <a:r>
                        <a:rPr lang="en-US" sz="1000" b="0" i="0" dirty="0" err="1">
                          <a:solidFill>
                            <a:schemeClr val="tx1"/>
                          </a:solidFill>
                          <a:latin typeface="Arial" panose="020B0604020202020204" pitchFamily="34" charset="0"/>
                          <a:ea typeface="Archivo" charset="0"/>
                          <a:cs typeface="Arial" panose="020B0604020202020204" pitchFamily="34" charset="0"/>
                        </a:rPr>
                        <a:t>ai.googleblog.com</a:t>
                      </a:r>
                      <a:r>
                        <a:rPr lang="en-US" sz="1000" b="0" i="0" dirty="0">
                          <a:solidFill>
                            <a:schemeClr val="tx1"/>
                          </a:solidFill>
                          <a:latin typeface="Arial" panose="020B0604020202020204" pitchFamily="34" charset="0"/>
                          <a:ea typeface="Archivo" charset="0"/>
                          <a:cs typeface="Arial" panose="020B0604020202020204" pitchFamily="34" charset="0"/>
                        </a:rPr>
                        <a:t>/2017/04/federated-learning-</a:t>
                      </a:r>
                      <a:r>
                        <a:rPr lang="en-US" sz="1000" b="0" i="0" dirty="0" err="1">
                          <a:solidFill>
                            <a:schemeClr val="tx1"/>
                          </a:solidFill>
                          <a:latin typeface="Arial" panose="020B0604020202020204" pitchFamily="34" charset="0"/>
                          <a:ea typeface="Archivo" charset="0"/>
                          <a:cs typeface="Arial" panose="020B0604020202020204" pitchFamily="34" charset="0"/>
                        </a:rPr>
                        <a:t>collaborative.html</a:t>
                      </a:r>
                      <a:endParaRPr lang="en-US" sz="1000" b="0" i="0" dirty="0">
                        <a:solidFill>
                          <a:schemeClr val="tx1"/>
                        </a:solidFill>
                        <a:latin typeface="Arial" panose="020B0604020202020204" pitchFamily="34" charset="0"/>
                        <a:ea typeface="Archivo" charset="0"/>
                        <a:cs typeface="Arial" panose="020B0604020202020204" pitchFamily="34" charset="0"/>
                      </a:endParaRPr>
                    </a:p>
                  </a:txBody>
                  <a:tcPr marL="56572" marR="56572" marT="56572" marB="56572"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3512">
                <a:tc>
                  <a:txBody>
                    <a:bodyPr/>
                    <a:lstStyle/>
                    <a:p>
                      <a:pPr algn="ctr"/>
                      <a:r>
                        <a:rPr lang="en-US" sz="1000" b="0" i="0" dirty="0">
                          <a:solidFill>
                            <a:schemeClr val="bg1"/>
                          </a:solidFill>
                          <a:latin typeface="Franklin Gothic Demi" panose="020B0603020102020204" pitchFamily="34" charset="0"/>
                          <a:ea typeface="Archivo" charset="0"/>
                          <a:cs typeface="Archivo" charset="0"/>
                        </a:rPr>
                        <a:t>3</a:t>
                      </a:r>
                    </a:p>
                  </a:txBody>
                  <a:tcPr marL="56572" marR="56572" marT="56572" marB="5657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Arial" panose="020B0604020202020204" pitchFamily="34" charset="0"/>
                          <a:ea typeface="+mn-ea"/>
                          <a:cs typeface="Arial" panose="020B0604020202020204" pitchFamily="34" charset="0"/>
                        </a:rPr>
                        <a:t>https://</a:t>
                      </a:r>
                      <a:r>
                        <a:rPr lang="en-US" sz="1000" kern="1200" dirty="0" err="1">
                          <a:solidFill>
                            <a:schemeClr val="dk1"/>
                          </a:solidFill>
                          <a:effectLst/>
                          <a:latin typeface="Arial" panose="020B0604020202020204" pitchFamily="34" charset="0"/>
                          <a:ea typeface="+mn-ea"/>
                          <a:cs typeface="Arial" panose="020B0604020202020204" pitchFamily="34" charset="0"/>
                        </a:rPr>
                        <a:t>www.getastra.com</a:t>
                      </a:r>
                      <a:r>
                        <a:rPr lang="en-US" sz="1000" kern="1200" dirty="0">
                          <a:solidFill>
                            <a:schemeClr val="dk1"/>
                          </a:solidFill>
                          <a:effectLst/>
                          <a:latin typeface="Arial" panose="020B0604020202020204" pitchFamily="34" charset="0"/>
                          <a:ea typeface="+mn-ea"/>
                          <a:cs typeface="Arial" panose="020B0604020202020204" pitchFamily="34" charset="0"/>
                        </a:rPr>
                        <a:t>/blog/security-audit/healthcare-data-breach-statistics/</a:t>
                      </a:r>
                    </a:p>
                  </a:txBody>
                  <a:tcPr marL="56572" marR="56572" marT="56572" marB="56572"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5909181"/>
                  </a:ext>
                </a:extLst>
              </a:tr>
              <a:tr h="313512">
                <a:tc>
                  <a:txBody>
                    <a:bodyPr/>
                    <a:lstStyle/>
                    <a:p>
                      <a:pPr algn="ctr"/>
                      <a:r>
                        <a:rPr lang="en-US" sz="1000" b="0" i="0" dirty="0">
                          <a:solidFill>
                            <a:schemeClr val="bg1"/>
                          </a:solidFill>
                          <a:latin typeface="Franklin Gothic Demi" panose="020B0603020102020204" pitchFamily="34" charset="0"/>
                          <a:ea typeface="Archivo" charset="0"/>
                          <a:cs typeface="Archivo" charset="0"/>
                        </a:rPr>
                        <a:t>4</a:t>
                      </a:r>
                    </a:p>
                  </a:txBody>
                  <a:tcPr marL="56572" marR="56572" marT="56572" marB="5657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000" dirty="0"/>
                        <a:t>A Performance Evaluation of Federated Learning Algorithms</a:t>
                      </a:r>
                      <a:endParaRPr lang="en-US" sz="1000" kern="1200" dirty="0">
                        <a:solidFill>
                          <a:schemeClr val="dk1"/>
                        </a:solidFill>
                        <a:effectLst/>
                        <a:latin typeface="Arial" panose="020B0604020202020204" pitchFamily="34" charset="0"/>
                        <a:ea typeface="+mn-ea"/>
                        <a:cs typeface="Arial" panose="020B0604020202020204" pitchFamily="34" charset="0"/>
                      </a:endParaRPr>
                    </a:p>
                  </a:txBody>
                  <a:tcPr marL="56572" marR="56572" marT="56572" marB="56572"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6225322"/>
                  </a:ext>
                </a:extLst>
              </a:tr>
              <a:tr h="313512">
                <a:tc>
                  <a:txBody>
                    <a:bodyPr/>
                    <a:lstStyle/>
                    <a:p>
                      <a:pPr algn="ctr"/>
                      <a:r>
                        <a:rPr lang="en-US" sz="1000" b="0" i="0" dirty="0">
                          <a:solidFill>
                            <a:schemeClr val="bg1"/>
                          </a:solidFill>
                          <a:latin typeface="Franklin Gothic Demi" panose="020B0603020102020204" pitchFamily="34" charset="0"/>
                          <a:ea typeface="Archivo" charset="0"/>
                          <a:cs typeface="Archivo" charset="0"/>
                        </a:rPr>
                        <a:t>5</a:t>
                      </a:r>
                    </a:p>
                  </a:txBody>
                  <a:tcPr marL="56572" marR="56572" marT="56572" marB="5657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000" dirty="0"/>
                        <a:t>FEDERATED LEARNING: STRATEGIES FOR IMPROVING COMMUNICATION EFFICIENCY</a:t>
                      </a:r>
                      <a:endParaRPr lang="en-US" sz="1000" kern="1200" dirty="0">
                        <a:solidFill>
                          <a:schemeClr val="dk1"/>
                        </a:solidFill>
                        <a:effectLst/>
                        <a:latin typeface="Arial" panose="020B0604020202020204" pitchFamily="34" charset="0"/>
                        <a:ea typeface="+mn-ea"/>
                        <a:cs typeface="Arial" panose="020B0604020202020204" pitchFamily="34" charset="0"/>
                      </a:endParaRPr>
                    </a:p>
                  </a:txBody>
                  <a:tcPr marL="56572" marR="56572" marT="56572" marB="56572"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4997469"/>
                  </a:ext>
                </a:extLst>
              </a:tr>
            </a:tbl>
          </a:graphicData>
        </a:graphic>
      </p:graphicFrame>
      <p:sp>
        <p:nvSpPr>
          <p:cNvPr id="2" name="TextBox 1">
            <a:extLst>
              <a:ext uri="{FF2B5EF4-FFF2-40B4-BE49-F238E27FC236}">
                <a16:creationId xmlns:a16="http://schemas.microsoft.com/office/drawing/2014/main" id="{9385B9DF-A3CC-1268-70AC-E884DABA884E}"/>
              </a:ext>
            </a:extLst>
          </p:cNvPr>
          <p:cNvSpPr txBox="1"/>
          <p:nvPr/>
        </p:nvSpPr>
        <p:spPr>
          <a:xfrm>
            <a:off x="9741278" y="6304809"/>
            <a:ext cx="377026" cy="320857"/>
          </a:xfrm>
          <a:prstGeom prst="rect">
            <a:avLst/>
          </a:prstGeom>
          <a:noFill/>
        </p:spPr>
        <p:txBody>
          <a:bodyPr wrap="none" rtlCol="0">
            <a:spAutoFit/>
          </a:bodyPr>
          <a:lstStyle/>
          <a:p>
            <a:pPr defTabSz="754380"/>
            <a:r>
              <a:rPr lang="en-BD" sz="1485" dirty="0">
                <a:solidFill>
                  <a:srgbClr val="000000"/>
                </a:solidFill>
                <a:highlight>
                  <a:srgbClr val="FFFF00"/>
                </a:highlight>
                <a:latin typeface="Calibri" panose="020F0502020204030204"/>
              </a:rPr>
              <a:t>23</a:t>
            </a:r>
          </a:p>
        </p:txBody>
      </p:sp>
    </p:spTree>
    <p:extLst>
      <p:ext uri="{BB962C8B-B14F-4D97-AF65-F5344CB8AC3E}">
        <p14:creationId xmlns:p14="http://schemas.microsoft.com/office/powerpoint/2010/main" val="44948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sp>
        <p:nvSpPr>
          <p:cNvPr id="2" name="Title 5">
            <a:extLst>
              <a:ext uri="{FF2B5EF4-FFF2-40B4-BE49-F238E27FC236}">
                <a16:creationId xmlns:a16="http://schemas.microsoft.com/office/drawing/2014/main" id="{8DF82343-5B2A-D6EF-25CA-5BC50902137E}"/>
              </a:ext>
            </a:extLst>
          </p:cNvPr>
          <p:cNvSpPr txBox="1">
            <a:spLocks/>
          </p:cNvSpPr>
          <p:nvPr/>
        </p:nvSpPr>
        <p:spPr>
          <a:xfrm>
            <a:off x="661206" y="3634959"/>
            <a:ext cx="8675460" cy="502483"/>
          </a:xfrm>
          <a:prstGeom prst="rect">
            <a:avLst/>
          </a:prstGeom>
          <a:solidFill>
            <a:srgbClr val="F0B434"/>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54380"/>
            <a:r>
              <a:rPr lang="en-US" sz="3630" dirty="0">
                <a:solidFill>
                  <a:prstClr val="black"/>
                </a:solidFill>
                <a:latin typeface="Montserrat"/>
              </a:rPr>
              <a:t>THANK YOU</a:t>
            </a:r>
          </a:p>
        </p:txBody>
      </p:sp>
      <p:sp>
        <p:nvSpPr>
          <p:cNvPr id="3" name="TextBox 2">
            <a:extLst>
              <a:ext uri="{FF2B5EF4-FFF2-40B4-BE49-F238E27FC236}">
                <a16:creationId xmlns:a16="http://schemas.microsoft.com/office/drawing/2014/main" id="{A2092D8D-4EDA-D320-9F9C-A4D7804787E6}"/>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24</a:t>
            </a:r>
          </a:p>
        </p:txBody>
      </p:sp>
    </p:spTree>
    <p:extLst>
      <p:ext uri="{BB962C8B-B14F-4D97-AF65-F5344CB8AC3E}">
        <p14:creationId xmlns:p14="http://schemas.microsoft.com/office/powerpoint/2010/main" val="393486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Homomorphic Encryption</a:t>
            </a:r>
          </a:p>
        </p:txBody>
      </p:sp>
      <p:sp>
        <p:nvSpPr>
          <p:cNvPr id="3" name="Content Placeholder 2"/>
          <p:cNvSpPr>
            <a:spLocks noGrp="1"/>
          </p:cNvSpPr>
          <p:nvPr>
            <p:ph idx="1"/>
          </p:nvPr>
        </p:nvSpPr>
        <p:spPr/>
        <p:txBody>
          <a:bodyPr/>
          <a:lstStyle/>
          <a:p>
            <a:r>
              <a:rPr lang="en-US" b="1" i="1" dirty="0">
                <a:solidFill>
                  <a:srgbClr val="0070C0"/>
                </a:solidFill>
              </a:rPr>
              <a:t>Homomorphic encryption (HE) </a:t>
            </a:r>
            <a:r>
              <a:rPr lang="en-US" dirty="0"/>
              <a:t>allows users to perform </a:t>
            </a:r>
            <a:r>
              <a:rPr lang="en-US" dirty="0">
                <a:solidFill>
                  <a:srgbClr val="FF0000"/>
                </a:solidFill>
              </a:rPr>
              <a:t>computations on encrypted data</a:t>
            </a:r>
            <a:r>
              <a:rPr lang="en-US" dirty="0"/>
              <a:t> (without decrypting it)</a:t>
            </a:r>
          </a:p>
          <a:p>
            <a:pPr lvl="1"/>
            <a:r>
              <a:rPr lang="en-US" dirty="0"/>
              <a:t>Encrypted data can be analyzed and manipulated without revealing the original data</a:t>
            </a:r>
          </a:p>
          <a:p>
            <a:r>
              <a:rPr lang="en-US" dirty="0"/>
              <a:t>HE uses a public key to encrypt the data, and applies an algebraic system (e.g., additions and multiplications) to allow computations while the data is still encrypted</a:t>
            </a:r>
          </a:p>
          <a:p>
            <a:pPr lvl="1"/>
            <a:r>
              <a:rPr lang="en-US" dirty="0"/>
              <a:t>Only the person who has a matching </a:t>
            </a:r>
            <a:r>
              <a:rPr lang="en-US" dirty="0">
                <a:solidFill>
                  <a:srgbClr val="FF0000"/>
                </a:solidFill>
              </a:rPr>
              <a:t>private key </a:t>
            </a:r>
            <a:r>
              <a:rPr lang="en-US" dirty="0"/>
              <a:t>can access the decrypted results</a:t>
            </a:r>
          </a:p>
        </p:txBody>
      </p:sp>
      <p:sp>
        <p:nvSpPr>
          <p:cNvPr id="4" name="Content Placeholder 3"/>
          <p:cNvSpPr>
            <a:spLocks noGrp="1"/>
          </p:cNvSpPr>
          <p:nvPr>
            <p:ph idx="10"/>
          </p:nvPr>
        </p:nvSpPr>
        <p:spPr/>
        <p:txBody>
          <a:bodyPr/>
          <a:lstStyle/>
          <a:p>
            <a:r>
              <a:rPr lang="en-US" dirty="0"/>
              <a:t>Encryption Techniques</a:t>
            </a:r>
          </a:p>
        </p:txBody>
      </p:sp>
    </p:spTree>
    <p:extLst>
      <p:ext uri="{BB962C8B-B14F-4D97-AF65-F5344CB8AC3E}">
        <p14:creationId xmlns:p14="http://schemas.microsoft.com/office/powerpoint/2010/main" val="707183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Homomorphic Encryption</a:t>
            </a:r>
          </a:p>
        </p:txBody>
      </p:sp>
      <p:sp>
        <p:nvSpPr>
          <p:cNvPr id="3" name="Content Placeholder 2"/>
          <p:cNvSpPr>
            <a:spLocks noGrp="1"/>
          </p:cNvSpPr>
          <p:nvPr>
            <p:ph idx="1"/>
          </p:nvPr>
        </p:nvSpPr>
        <p:spPr/>
        <p:txBody>
          <a:bodyPr/>
          <a:lstStyle/>
          <a:p>
            <a:r>
              <a:rPr lang="en-US" dirty="0"/>
              <a:t>In ML, training data can be encrypted and send to a server for model training </a:t>
            </a:r>
          </a:p>
          <a:p>
            <a:pPr lvl="1"/>
            <a:r>
              <a:rPr lang="en-US" dirty="0"/>
              <a:t>Even if the server is untrusted or it is compromised, confidentiality of the data will remain preserved</a:t>
            </a:r>
          </a:p>
          <a:p>
            <a:pPr lvl="1"/>
            <a:r>
              <a:rPr lang="en-US" dirty="0"/>
              <a:t>One main limitation of HE is the slowing down of the training process</a:t>
            </a:r>
          </a:p>
          <a:p>
            <a:r>
              <a:rPr lang="en-US" dirty="0"/>
              <a:t>HE has been applied to traditional ML approaches, such as Naïve Bayes, Decision Trees</a:t>
            </a:r>
          </a:p>
          <a:p>
            <a:pPr lvl="1"/>
            <a:r>
              <a:rPr lang="en-US" dirty="0"/>
              <a:t>Training DNNs over encrypted data is still challenging, due to the increased computational complexity</a:t>
            </a:r>
          </a:p>
        </p:txBody>
      </p:sp>
      <p:sp>
        <p:nvSpPr>
          <p:cNvPr id="4" name="Content Placeholder 3"/>
          <p:cNvSpPr>
            <a:spLocks noGrp="1"/>
          </p:cNvSpPr>
          <p:nvPr>
            <p:ph idx="10"/>
          </p:nvPr>
        </p:nvSpPr>
        <p:spPr/>
        <p:txBody>
          <a:bodyPr/>
          <a:lstStyle/>
          <a:p>
            <a:r>
              <a:rPr lang="en-US" dirty="0"/>
              <a:t>Encryption Techniques</a:t>
            </a:r>
          </a:p>
          <a:p>
            <a:endParaRPr lang="en-US" dirty="0"/>
          </a:p>
        </p:txBody>
      </p:sp>
      <p:pic>
        <p:nvPicPr>
          <p:cNvPr id="5" name="Picture 2" descr="Homomorphic Encryption &amp;amp; Machine Learning: New Business Models | by  Alexandre Gonfalonieri | Towards Data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1138" t="15721" r="2134" b="7941"/>
          <a:stretch/>
        </p:blipFill>
        <p:spPr bwMode="auto">
          <a:xfrm>
            <a:off x="1140768" y="4750296"/>
            <a:ext cx="8336669" cy="26642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form: </a:t>
            </a:r>
            <a:r>
              <a:rPr lang="en-US" sz="1000" dirty="0">
                <a:hlinkClick r:id="rId3"/>
              </a:rPr>
              <a:t>Homomorphic Encryption &amp; Machine Learning: New Business Models</a:t>
            </a:r>
            <a:endParaRPr lang="en-US" sz="1000" dirty="0"/>
          </a:p>
        </p:txBody>
      </p:sp>
    </p:spTree>
    <p:extLst>
      <p:ext uri="{BB962C8B-B14F-4D97-AF65-F5344CB8AC3E}">
        <p14:creationId xmlns:p14="http://schemas.microsoft.com/office/powerpoint/2010/main" val="339394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Privacy versus Confidentiality</a:t>
            </a:r>
          </a:p>
        </p:txBody>
      </p:sp>
      <p:sp>
        <p:nvSpPr>
          <p:cNvPr id="3" name="Content Placeholder 2"/>
          <p:cNvSpPr>
            <a:spLocks noGrp="1"/>
          </p:cNvSpPr>
          <p:nvPr>
            <p:ph idx="1"/>
          </p:nvPr>
        </p:nvSpPr>
        <p:spPr/>
        <p:txBody>
          <a:bodyPr/>
          <a:lstStyle/>
          <a:p>
            <a:r>
              <a:rPr lang="en-US" dirty="0"/>
              <a:t>Encryption techniques in ML are mainly applied to protect the confidentiality of the data or model</a:t>
            </a:r>
          </a:p>
          <a:p>
            <a:r>
              <a:rPr lang="en-US" b="1" i="1" dirty="0">
                <a:solidFill>
                  <a:srgbClr val="0070C0"/>
                </a:solidFill>
              </a:rPr>
              <a:t>Confidentiality</a:t>
            </a:r>
            <a:r>
              <a:rPr lang="en-US" dirty="0"/>
              <a:t> refers to keeping the information (training data, model parameters) hidden from the clients and the public</a:t>
            </a:r>
          </a:p>
          <a:p>
            <a:pPr lvl="1"/>
            <a:r>
              <a:rPr lang="en-US" dirty="0"/>
              <a:t>It is ensuring that only authorized parties have access to the information</a:t>
            </a:r>
          </a:p>
          <a:p>
            <a:pPr lvl="1"/>
            <a:r>
              <a:rPr lang="en-US" dirty="0"/>
              <a:t>E.g., a server has an ML model trained on private data and provides the model to a client for inference</a:t>
            </a:r>
          </a:p>
          <a:p>
            <a:pPr lvl="2"/>
            <a:r>
              <a:rPr lang="en-US" dirty="0"/>
              <a:t>It is preferred to preserve the confidentiality of the model parameters from the client</a:t>
            </a:r>
          </a:p>
          <a:p>
            <a:r>
              <a:rPr lang="en-US" b="1" i="1" dirty="0">
                <a:solidFill>
                  <a:srgbClr val="0070C0"/>
                </a:solidFill>
              </a:rPr>
              <a:t>Privacy</a:t>
            </a:r>
            <a:r>
              <a:rPr lang="en-US" dirty="0"/>
              <a:t> refers to intentional release of information in a controlled manner to prevent unintended information leakage </a:t>
            </a:r>
          </a:p>
          <a:p>
            <a:pPr lvl="1"/>
            <a:r>
              <a:rPr lang="en-US" dirty="0"/>
              <a:t>It is ensuring that released data cannot uniquely identify individual inputs</a:t>
            </a:r>
          </a:p>
          <a:p>
            <a:pPr lvl="1"/>
            <a:r>
              <a:rPr lang="en-US" dirty="0"/>
              <a:t>E.g., a server applies Differential Privacy to a trained ML model to prevent memorization of information about individual inputs</a:t>
            </a:r>
          </a:p>
          <a:p>
            <a:r>
              <a:rPr lang="en-US" dirty="0"/>
              <a:t>Protecting privacy is more challenging than protecting confidentiality</a:t>
            </a:r>
          </a:p>
          <a:p>
            <a:endParaRPr lang="en-US" dirty="0"/>
          </a:p>
        </p:txBody>
      </p:sp>
      <p:sp>
        <p:nvSpPr>
          <p:cNvPr id="4" name="Content Placeholder 3"/>
          <p:cNvSpPr>
            <a:spLocks noGrp="1"/>
          </p:cNvSpPr>
          <p:nvPr>
            <p:ph idx="10"/>
          </p:nvPr>
        </p:nvSpPr>
        <p:spPr/>
        <p:txBody>
          <a:bodyPr/>
          <a:lstStyle/>
          <a:p>
            <a:r>
              <a:rPr lang="en-US" dirty="0"/>
              <a:t>Encryption Techniques</a:t>
            </a:r>
          </a:p>
          <a:p>
            <a:endParaRPr lang="en-US" dirty="0"/>
          </a:p>
        </p:txBody>
      </p:sp>
    </p:spTree>
    <p:extLst>
      <p:ext uri="{BB962C8B-B14F-4D97-AF65-F5344CB8AC3E}">
        <p14:creationId xmlns:p14="http://schemas.microsoft.com/office/powerpoint/2010/main" val="2575412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Multi-Party Computation</a:t>
            </a:r>
          </a:p>
        </p:txBody>
      </p:sp>
      <p:sp>
        <p:nvSpPr>
          <p:cNvPr id="3" name="Content Placeholder 2"/>
          <p:cNvSpPr>
            <a:spLocks noGrp="1"/>
          </p:cNvSpPr>
          <p:nvPr>
            <p:ph idx="1"/>
          </p:nvPr>
        </p:nvSpPr>
        <p:spPr>
          <a:xfrm>
            <a:off x="276673" y="2090803"/>
            <a:ext cx="9649071" cy="5367667"/>
          </a:xfrm>
        </p:spPr>
        <p:txBody>
          <a:bodyPr/>
          <a:lstStyle/>
          <a:p>
            <a:r>
              <a:rPr lang="en-US" b="1" i="1" dirty="0">
                <a:solidFill>
                  <a:srgbClr val="0070C0"/>
                </a:solidFill>
              </a:rPr>
              <a:t>Secure Multi-Party Computation </a:t>
            </a:r>
            <a:r>
              <a:rPr lang="en-US" dirty="0"/>
              <a:t>(SMPC) is an extension of encryption in multi-party setting</a:t>
            </a:r>
          </a:p>
          <a:p>
            <a:pPr lvl="1"/>
            <a:r>
              <a:rPr lang="en-US" dirty="0"/>
              <a:t>SMPC allows two or more parties to jointly perform computation over their private data, without sharing the data </a:t>
            </a:r>
          </a:p>
          <a:p>
            <a:pPr lvl="1"/>
            <a:r>
              <a:rPr lang="en-US" dirty="0"/>
              <a:t>E.g., two banks want to know if they have both flagged the same individuals and learn about the activities by those individuals</a:t>
            </a:r>
          </a:p>
          <a:p>
            <a:pPr lvl="2"/>
            <a:r>
              <a:rPr lang="en-US" dirty="0"/>
              <a:t>The banks can share encrypted tables of flagged individuals, and they can decrypt only the matched records, but not the information for individuals that are not in both tables</a:t>
            </a:r>
          </a:p>
        </p:txBody>
      </p:sp>
      <p:sp>
        <p:nvSpPr>
          <p:cNvPr id="4" name="Content Placeholder 3"/>
          <p:cNvSpPr>
            <a:spLocks noGrp="1"/>
          </p:cNvSpPr>
          <p:nvPr>
            <p:ph idx="10"/>
          </p:nvPr>
        </p:nvSpPr>
        <p:spPr/>
        <p:txBody>
          <a:bodyPr/>
          <a:lstStyle/>
          <a:p>
            <a:r>
              <a:rPr lang="en-US" dirty="0"/>
              <a:t>Encryption Techniques</a:t>
            </a:r>
          </a:p>
        </p:txBody>
      </p:sp>
      <p:pic>
        <p:nvPicPr>
          <p:cNvPr id="1026" name="Picture 2" descr="In secure multiparty computation, N parties compute a functio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008" y="4788714"/>
            <a:ext cx="3713972" cy="2669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form: </a:t>
            </a:r>
            <a:r>
              <a:rPr lang="en-US" sz="1000" dirty="0">
                <a:hlinkClick r:id="rId3"/>
              </a:rPr>
              <a:t>Generation and Distribution of Quantum Oblivious Keys for Secure Multiparty Computation</a:t>
            </a:r>
            <a:endParaRPr lang="en-US" sz="1000" dirty="0"/>
          </a:p>
        </p:txBody>
      </p:sp>
    </p:spTree>
    <p:extLst>
      <p:ext uri="{BB962C8B-B14F-4D97-AF65-F5344CB8AC3E}">
        <p14:creationId xmlns:p14="http://schemas.microsoft.com/office/powerpoint/2010/main" val="1700373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Multi-Party Computation</a:t>
            </a:r>
          </a:p>
        </p:txBody>
      </p:sp>
      <p:sp>
        <p:nvSpPr>
          <p:cNvPr id="3" name="Content Placeholder 2"/>
          <p:cNvSpPr>
            <a:spLocks noGrp="1"/>
          </p:cNvSpPr>
          <p:nvPr>
            <p:ph idx="1"/>
          </p:nvPr>
        </p:nvSpPr>
        <p:spPr/>
        <p:txBody>
          <a:bodyPr/>
          <a:lstStyle/>
          <a:p>
            <a:r>
              <a:rPr lang="en-US" dirty="0"/>
              <a:t>SMPC versus HE</a:t>
            </a:r>
          </a:p>
          <a:p>
            <a:pPr lvl="1"/>
            <a:r>
              <a:rPr lang="en-US" dirty="0">
                <a:solidFill>
                  <a:srgbClr val="FF0000"/>
                </a:solidFill>
              </a:rPr>
              <a:t>SMPC</a:t>
            </a:r>
            <a:r>
              <a:rPr lang="en-US" dirty="0"/>
              <a:t> protects the </a:t>
            </a:r>
            <a:r>
              <a:rPr lang="en-US" dirty="0">
                <a:solidFill>
                  <a:srgbClr val="FF0000"/>
                </a:solidFill>
              </a:rPr>
              <a:t>privacy</a:t>
            </a:r>
            <a:r>
              <a:rPr lang="en-US" dirty="0"/>
              <a:t> of the data in collaborative learning</a:t>
            </a:r>
          </a:p>
          <a:p>
            <a:pPr lvl="2"/>
            <a:r>
              <a:rPr lang="en-US" dirty="0"/>
              <a:t>E.g., participants in collaborative learning do not trust the other participants or the central server </a:t>
            </a:r>
          </a:p>
          <a:p>
            <a:pPr lvl="1"/>
            <a:r>
              <a:rPr lang="en-US" dirty="0">
                <a:solidFill>
                  <a:srgbClr val="FF0000"/>
                </a:solidFill>
              </a:rPr>
              <a:t>HE</a:t>
            </a:r>
            <a:r>
              <a:rPr lang="en-US" dirty="0"/>
              <a:t> protects the </a:t>
            </a:r>
            <a:r>
              <a:rPr lang="en-US" dirty="0">
                <a:solidFill>
                  <a:srgbClr val="FF0000"/>
                </a:solidFill>
              </a:rPr>
              <a:t>confidentiality </a:t>
            </a:r>
            <a:r>
              <a:rPr lang="en-US" dirty="0"/>
              <a:t>of the data from external adversaries</a:t>
            </a:r>
          </a:p>
          <a:p>
            <a:pPr lvl="2"/>
            <a:r>
              <a:rPr lang="en-US" dirty="0"/>
              <a:t>E.g., a data owner wants to use a </a:t>
            </a:r>
            <a:r>
              <a:rPr lang="en-US" dirty="0" err="1"/>
              <a:t>MLaaS</a:t>
            </a:r>
            <a:r>
              <a:rPr lang="en-US" dirty="0"/>
              <a:t> (Machine Learning as a Service), but does not trust the service provider: (1) the owner sends encrypted data, (2) the provider processes encrypted data and sends back encrypted results, (3) the owner decrypts the results</a:t>
            </a:r>
          </a:p>
          <a:p>
            <a:pPr lvl="2"/>
            <a:r>
              <a:rPr lang="en-US" dirty="0"/>
              <a:t>Or, a bank can store encrypted banking information in the cloud, and use HE to ensure that only the employees of the bank can access the data</a:t>
            </a:r>
          </a:p>
          <a:p>
            <a:endParaRPr lang="en-US" dirty="0"/>
          </a:p>
        </p:txBody>
      </p:sp>
      <p:sp>
        <p:nvSpPr>
          <p:cNvPr id="4" name="Content Placeholder 3"/>
          <p:cNvSpPr>
            <a:spLocks noGrp="1"/>
          </p:cNvSpPr>
          <p:nvPr>
            <p:ph idx="10"/>
          </p:nvPr>
        </p:nvSpPr>
        <p:spPr/>
        <p:txBody>
          <a:bodyPr/>
          <a:lstStyle/>
          <a:p>
            <a:r>
              <a:rPr lang="en-US" dirty="0"/>
              <a:t>Encryption Techniques</a:t>
            </a:r>
          </a:p>
          <a:p>
            <a:endParaRPr lang="en-US" dirty="0"/>
          </a:p>
        </p:txBody>
      </p:sp>
    </p:spTree>
    <p:extLst>
      <p:ext uri="{BB962C8B-B14F-4D97-AF65-F5344CB8AC3E}">
        <p14:creationId xmlns:p14="http://schemas.microsoft.com/office/powerpoint/2010/main" val="3841249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Multi-Party Computation</a:t>
            </a:r>
          </a:p>
        </p:txBody>
      </p:sp>
      <p:sp>
        <p:nvSpPr>
          <p:cNvPr id="3" name="Content Placeholder 2"/>
          <p:cNvSpPr>
            <a:spLocks noGrp="1"/>
          </p:cNvSpPr>
          <p:nvPr>
            <p:ph idx="1"/>
          </p:nvPr>
        </p:nvSpPr>
        <p:spPr/>
        <p:txBody>
          <a:bodyPr/>
          <a:lstStyle/>
          <a:p>
            <a:r>
              <a:rPr lang="en-US" dirty="0"/>
              <a:t>In ML, SMPC can be used to compute updates of the model parameters by multiple parties that have access to their private data</a:t>
            </a:r>
          </a:p>
          <a:p>
            <a:pPr lvl="1"/>
            <a:r>
              <a:rPr lang="en-US" dirty="0"/>
              <a:t>For examples, SMPC has been applied to federated learning, where participants encrypt their updates, and the central server can recover only the sum of the updates from all participants</a:t>
            </a:r>
          </a:p>
          <a:p>
            <a:pPr lvl="1"/>
            <a:r>
              <a:rPr lang="en-US" dirty="0"/>
              <a:t>Beside the data privacy, SMPC also offers protection against adversarial participants</a:t>
            </a:r>
          </a:p>
          <a:p>
            <a:pPr lvl="2"/>
            <a:r>
              <a:rPr lang="en-US" dirty="0"/>
              <a:t>Either all parties are honest and can jointly compute the correct output, or if a malicious party is dishonest the joint output will be incorrect</a:t>
            </a:r>
          </a:p>
          <a:p>
            <a:r>
              <a:rPr lang="en-US" dirty="0"/>
              <a:t>SMPC has been applied to traditional ML models, such as decision trees, linear regression, logistic regression, Naïve Bayes, </a:t>
            </a:r>
            <a:r>
              <a:rPr lang="en-US" i="1" dirty="0"/>
              <a:t>k</a:t>
            </a:r>
            <a:r>
              <a:rPr lang="en-US" dirty="0"/>
              <a:t>-means clustering</a:t>
            </a:r>
          </a:p>
          <a:p>
            <a:pPr lvl="1"/>
            <a:r>
              <a:rPr lang="en-US" dirty="0"/>
              <a:t>Application of SMPC to deep NNs is challenging, due to increased computational costs</a:t>
            </a:r>
          </a:p>
          <a:p>
            <a:pPr lvl="1"/>
            <a:endParaRPr lang="en-US" dirty="0"/>
          </a:p>
          <a:p>
            <a:pPr lvl="1"/>
            <a:endParaRPr lang="en-US" dirty="0"/>
          </a:p>
          <a:p>
            <a:endParaRPr lang="en-US" dirty="0"/>
          </a:p>
        </p:txBody>
      </p:sp>
      <p:sp>
        <p:nvSpPr>
          <p:cNvPr id="4" name="Content Placeholder 3"/>
          <p:cNvSpPr>
            <a:spLocks noGrp="1"/>
          </p:cNvSpPr>
          <p:nvPr>
            <p:ph idx="10"/>
          </p:nvPr>
        </p:nvSpPr>
        <p:spPr/>
        <p:txBody>
          <a:bodyPr/>
          <a:lstStyle/>
          <a:p>
            <a:r>
              <a:rPr lang="en-US" dirty="0"/>
              <a:t>Encryption Techniques</a:t>
            </a:r>
          </a:p>
          <a:p>
            <a:endParaRPr lang="en-US" dirty="0"/>
          </a:p>
        </p:txBody>
      </p:sp>
    </p:spTree>
    <p:extLst>
      <p:ext uri="{BB962C8B-B14F-4D97-AF65-F5344CB8AC3E}">
        <p14:creationId xmlns:p14="http://schemas.microsoft.com/office/powerpoint/2010/main" val="3665515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Differential Privacy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649071" cy="5395797"/>
              </a:xfrm>
            </p:spPr>
            <p:txBody>
              <a:bodyPr>
                <a:normAutofit/>
              </a:bodyPr>
              <a:lstStyle/>
              <a:p>
                <a:r>
                  <a:rPr lang="en-US" b="1" i="1" dirty="0">
                    <a:solidFill>
                      <a:srgbClr val="0070C0"/>
                    </a:solidFill>
                  </a:rPr>
                  <a:t>Differential privacy </a:t>
                </a:r>
                <a:r>
                  <a:rPr lang="en-US" dirty="0"/>
                  <a:t>is based on employing obfuscation mechanisms for privacy protection</a:t>
                </a:r>
              </a:p>
              <a:p>
                <a:pPr lvl="1"/>
                <a:r>
                  <a:rPr lang="en-US" dirty="0"/>
                  <a:t>A </a:t>
                </a:r>
                <a:r>
                  <a:rPr lang="en-US" dirty="0">
                    <a:solidFill>
                      <a:srgbClr val="FF0000"/>
                    </a:solidFill>
                  </a:rPr>
                  <a:t>randomization mechanism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𝐷</m:t>
                        </m:r>
                      </m:e>
                    </m:d>
                  </m:oMath>
                </a14:m>
                <a:r>
                  <a:rPr lang="en-US" dirty="0"/>
                  <a:t> applies noise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r>
                      <a:rPr lang="el-GR" i="1">
                        <a:latin typeface="Cambria Math" panose="02040503050406030204" pitchFamily="18" charset="0"/>
                        <a:ea typeface="Cambria Math" panose="02040503050406030204" pitchFamily="18" charset="0"/>
                      </a:rPr>
                      <m:t> </m:t>
                    </m:r>
                  </m:oMath>
                </a14:m>
                <a:r>
                  <a:rPr lang="en-US" dirty="0"/>
                  <a:t>to the outputs of a function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oMath>
                </a14:m>
                <a:r>
                  <a:rPr lang="en-US" dirty="0"/>
                  <a:t> to protect the privacy of individual data instances, i.e.,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r>
                      <a:rPr lang="en-US">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ξ</m:t>
                    </m:r>
                  </m:oMath>
                </a14:m>
                <a:endParaRPr lang="en-US" dirty="0"/>
              </a:p>
              <a:p>
                <a:pPr lvl="1"/>
                <a:r>
                  <a:rPr lang="en-US" dirty="0"/>
                  <a:t>Commonly used randomization mechanisms include Laplacian, Gaussian, and Exponential mechanism</a:t>
                </a:r>
              </a:p>
              <a:p>
                <a:r>
                  <a:rPr lang="en-US" dirty="0"/>
                  <a:t>DP is often implemented in practical applications</a:t>
                </a:r>
              </a:p>
              <a:p>
                <a:r>
                  <a:rPr lang="en-US" dirty="0"/>
                  <a:t>Examples include:</a:t>
                </a:r>
              </a:p>
              <a:p>
                <a:pPr lvl="1"/>
                <a:r>
                  <a:rPr lang="en-US" dirty="0"/>
                  <a:t>2015: Google, for sharing historical traffic statistics</a:t>
                </a:r>
              </a:p>
              <a:p>
                <a:pPr lvl="1"/>
                <a:r>
                  <a:rPr lang="en-US" dirty="0"/>
                  <a:t>2016: Apple, for improving its Intelligent Personal Assistant technology</a:t>
                </a:r>
              </a:p>
              <a:p>
                <a:pPr lvl="1"/>
                <a:r>
                  <a:rPr lang="en-US" dirty="0"/>
                  <a:t>2017: Microsoft, for telemetry in Windows</a:t>
                </a:r>
              </a:p>
              <a:p>
                <a:pPr lvl="1"/>
                <a:r>
                  <a:rPr lang="en-US" dirty="0"/>
                  <a:t>2020: LinkedIn, for advertiser queries</a:t>
                </a:r>
              </a:p>
              <a:p>
                <a:pPr lvl="1"/>
                <a:r>
                  <a:rPr lang="en-US" dirty="0"/>
                  <a:t>2020: U.S. Census Bureau, for demographic data</a:t>
                </a:r>
              </a:p>
              <a:p>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649071" cy="5395797"/>
              </a:xfrm>
              <a:blipFill>
                <a:blip r:embed="rId3"/>
                <a:stretch>
                  <a:fillRect l="-695" t="-791" r="-190"/>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Differential Privacy</a:t>
            </a:r>
          </a:p>
        </p:txBody>
      </p:sp>
    </p:spTree>
    <p:extLst>
      <p:ext uri="{BB962C8B-B14F-4D97-AF65-F5344CB8AC3E}">
        <p14:creationId xmlns:p14="http://schemas.microsoft.com/office/powerpoint/2010/main" val="4141152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7C81-C3BF-4788-B4F2-8F0A40918E03}"/>
              </a:ext>
            </a:extLst>
          </p:cNvPr>
          <p:cNvSpPr>
            <a:spLocks noGrp="1"/>
          </p:cNvSpPr>
          <p:nvPr>
            <p:ph type="title"/>
          </p:nvPr>
        </p:nvSpPr>
        <p:spPr/>
        <p:txBody>
          <a:bodyPr/>
          <a:lstStyle/>
          <a:p>
            <a:r>
              <a:rPr lang="en-US" dirty="0"/>
              <a:t>DP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27D487-217D-48F8-8A75-DAFA20F9E9F8}"/>
                  </a:ext>
                </a:extLst>
              </p:cNvPr>
              <p:cNvSpPr>
                <a:spLocks noGrp="1"/>
              </p:cNvSpPr>
              <p:nvPr>
                <p:ph idx="1"/>
              </p:nvPr>
            </p:nvSpPr>
            <p:spPr>
              <a:xfrm>
                <a:off x="276674" y="2090803"/>
                <a:ext cx="6696742" cy="5367667"/>
              </a:xfrm>
            </p:spPr>
            <p:txBody>
              <a:bodyPr/>
              <a:lstStyle/>
              <a:p>
                <a:r>
                  <a:rPr lang="en-US" dirty="0"/>
                  <a:t>Consider two databases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oMath>
                </a14:m>
                <a:r>
                  <a:rPr lang="en-US" dirty="0"/>
                  <a:t> that show if a person has diabetes or not</a:t>
                </a:r>
              </a:p>
              <a:p>
                <a:pPr lvl="1"/>
                <a:r>
                  <a:rPr lang="en-US" dirty="0"/>
                  <a:t>The only difference between the two databases is that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oMath>
                </a14:m>
                <a:r>
                  <a:rPr lang="en-US" dirty="0"/>
                  <a:t> does not include the last record 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(for Bob)</a:t>
                </a:r>
              </a:p>
              <a:p>
                <a:r>
                  <a:rPr lang="en-US" dirty="0"/>
                  <a:t>Let’s assume that the databases are publicly available for making queries </a:t>
                </a:r>
              </a:p>
              <a:p>
                <a:pPr lvl="1"/>
                <a:r>
                  <a:rPr lang="en-US" dirty="0"/>
                  <a:t>To protect patient identities, it is not allowed to query the patient names</a:t>
                </a:r>
              </a:p>
              <a:p>
                <a:r>
                  <a:rPr lang="en-US" dirty="0"/>
                  <a:t>However, an adversary can query the sum of the persons with diabetes in the first database (e.g.,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1" smtClean="0">
                        <a:latin typeface="Cambria Math" panose="02040503050406030204" pitchFamily="18" charset="0"/>
                      </a:rPr>
                      <m:t>=64</m:t>
                    </m:r>
                  </m:oMath>
                </a14:m>
                <a:r>
                  <a:rPr lang="en-US" dirty="0"/>
                  <a:t>), and the sum in the second database (e.g.,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i="1">
                        <a:latin typeface="Cambria Math" panose="02040503050406030204" pitchFamily="18" charset="0"/>
                      </a:rPr>
                      <m:t>=63</m:t>
                    </m:r>
                    <m:r>
                      <a:rPr lang="en-US" b="0" i="0" smtClean="0">
                        <a:latin typeface="Cambria Math" panose="02040503050406030204" pitchFamily="18" charset="0"/>
                      </a:rPr>
                      <m:t>)</m:t>
                    </m:r>
                  </m:oMath>
                </a14:m>
                <a:endParaRPr lang="en-US" dirty="0"/>
              </a:p>
              <a:p>
                <a:pPr lvl="1"/>
                <a:r>
                  <a:rPr lang="en-US" dirty="0"/>
                  <a:t>Based on the difference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1" smtClean="0">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b="0" i="1" smtClean="0">
                        <a:latin typeface="Cambria Math" panose="02040503050406030204" pitchFamily="18" charset="0"/>
                      </a:rPr>
                      <m:t>=64−63=1</m:t>
                    </m:r>
                  </m:oMath>
                </a14:m>
                <a:r>
                  <a:rPr lang="en-US" dirty="0"/>
                  <a:t>, the adversary can infer that Bob has diabetes</a:t>
                </a:r>
              </a:p>
              <a:p>
                <a:pPr lvl="1"/>
                <a:r>
                  <a:rPr lang="en-US" dirty="0"/>
                  <a:t>Alternatively, if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1" smtClean="0">
                        <a:latin typeface="Cambria Math" panose="02040503050406030204" pitchFamily="18" charset="0"/>
                      </a:rPr>
                      <m:t>=63</m:t>
                    </m:r>
                  </m:oMath>
                </a14:m>
                <a:r>
                  <a:rPr lang="en-US" dirty="0"/>
                  <a:t> and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r>
                      <a:rPr lang="en-US" i="1">
                        <a:latin typeface="Cambria Math" panose="02040503050406030204" pitchFamily="18" charset="0"/>
                      </a:rPr>
                      <m:t>=63</m:t>
                    </m:r>
                  </m:oMath>
                </a14:m>
                <a:r>
                  <a:rPr lang="en-US" dirty="0"/>
                  <a:t>, the adversary can infer that Bob does not have diabetes</a:t>
                </a:r>
              </a:p>
            </p:txBody>
          </p:sp>
        </mc:Choice>
        <mc:Fallback xmlns="">
          <p:sp>
            <p:nvSpPr>
              <p:cNvPr id="3" name="Content Placeholder 2">
                <a:extLst>
                  <a:ext uri="{FF2B5EF4-FFF2-40B4-BE49-F238E27FC236}">
                    <a16:creationId xmlns:a16="http://schemas.microsoft.com/office/drawing/2014/main" id="{DF27D487-217D-48F8-8A75-DAFA20F9E9F8}"/>
                  </a:ext>
                </a:extLst>
              </p:cNvPr>
              <p:cNvSpPr>
                <a:spLocks noGrp="1" noRot="1" noChangeAspect="1" noMove="1" noResize="1" noEditPoints="1" noAdjustHandles="1" noChangeArrowheads="1" noChangeShapeType="1" noTextEdit="1"/>
              </p:cNvSpPr>
              <p:nvPr>
                <p:ph idx="1"/>
              </p:nvPr>
            </p:nvSpPr>
            <p:spPr>
              <a:xfrm>
                <a:off x="276674" y="2090803"/>
                <a:ext cx="6696742" cy="5367667"/>
              </a:xfrm>
              <a:blipFill>
                <a:blip r:embed="rId3"/>
                <a:stretch>
                  <a:fillRect l="-1001" t="-795" r="-1456"/>
                </a:stretch>
              </a:blipFill>
            </p:spPr>
            <p:txBody>
              <a:bodyPr/>
              <a:lstStyle/>
              <a:p>
                <a:r>
                  <a:rPr lang="en-US">
                    <a:noFill/>
                  </a:rPr>
                  <a:t> </a:t>
                </a:r>
              </a:p>
            </p:txBody>
          </p:sp>
        </mc:Fallback>
      </mc:AlternateContent>
      <p:graphicFrame>
        <p:nvGraphicFramePr>
          <p:cNvPr id="5" name="Table 5">
            <a:extLst>
              <a:ext uri="{FF2B5EF4-FFF2-40B4-BE49-F238E27FC236}">
                <a16:creationId xmlns:a16="http://schemas.microsoft.com/office/drawing/2014/main" id="{D07BA146-D9FD-4F72-B553-FB13435F299C}"/>
              </a:ext>
            </a:extLst>
          </p:cNvPr>
          <p:cNvGraphicFramePr>
            <a:graphicFrameLocks noGrp="1"/>
          </p:cNvGraphicFramePr>
          <p:nvPr>
            <p:ph idx="10"/>
            <p:extLst>
              <p:ext uri="{D42A27DB-BD31-4B8C-83A1-F6EECF244321}">
                <p14:modId xmlns:p14="http://schemas.microsoft.com/office/powerpoint/2010/main" val="1396561095"/>
              </p:ext>
            </p:extLst>
          </p:nvPr>
        </p:nvGraphicFramePr>
        <p:xfrm>
          <a:off x="7306613" y="2125781"/>
          <a:ext cx="2592288" cy="2595880"/>
        </p:xfrm>
        <a:graphic>
          <a:graphicData uri="http://schemas.openxmlformats.org/drawingml/2006/table">
            <a:tbl>
              <a:tblPr firstRow="1" bandRow="1">
                <a:tableStyleId>{5C22544A-7EE6-4342-B048-85BDC9FD1C3A}</a:tableStyleId>
              </a:tblPr>
              <a:tblGrid>
                <a:gridCol w="1123324">
                  <a:extLst>
                    <a:ext uri="{9D8B030D-6E8A-4147-A177-3AD203B41FA5}">
                      <a16:colId xmlns:a16="http://schemas.microsoft.com/office/drawing/2014/main" val="3358900974"/>
                    </a:ext>
                  </a:extLst>
                </a:gridCol>
                <a:gridCol w="1468964">
                  <a:extLst>
                    <a:ext uri="{9D8B030D-6E8A-4147-A177-3AD203B41FA5}">
                      <a16:colId xmlns:a16="http://schemas.microsoft.com/office/drawing/2014/main" val="3300574337"/>
                    </a:ext>
                  </a:extLst>
                </a:gridCol>
              </a:tblGrid>
              <a:tr h="370840">
                <a:tc>
                  <a:txBody>
                    <a:bodyPr/>
                    <a:lstStyle/>
                    <a:p>
                      <a:r>
                        <a:rPr lang="en-US" sz="1600" dirty="0"/>
                        <a:t>Name</a:t>
                      </a:r>
                    </a:p>
                  </a:txBody>
                  <a:tcPr/>
                </a:tc>
                <a:tc>
                  <a:txBody>
                    <a:bodyPr/>
                    <a:lstStyle/>
                    <a:p>
                      <a:pPr algn="ctr"/>
                      <a:r>
                        <a:rPr lang="en-US" sz="1600" dirty="0"/>
                        <a:t>Has Diabetes</a:t>
                      </a:r>
                    </a:p>
                  </a:txBody>
                  <a:tcPr/>
                </a:tc>
                <a:extLst>
                  <a:ext uri="{0D108BD9-81ED-4DB2-BD59-A6C34878D82A}">
                    <a16:rowId xmlns:a16="http://schemas.microsoft.com/office/drawing/2014/main" val="2221076137"/>
                  </a:ext>
                </a:extLst>
              </a:tr>
              <a:tr h="370840">
                <a:tc>
                  <a:txBody>
                    <a:bodyPr/>
                    <a:lstStyle/>
                    <a:p>
                      <a:r>
                        <a:rPr lang="en-US" sz="1600" dirty="0"/>
                        <a:t>Don</a:t>
                      </a:r>
                    </a:p>
                  </a:txBody>
                  <a:tcPr/>
                </a:tc>
                <a:tc>
                  <a:txBody>
                    <a:bodyPr/>
                    <a:lstStyle/>
                    <a:p>
                      <a:pPr algn="ctr"/>
                      <a:r>
                        <a:rPr lang="en-US" sz="1600" dirty="0"/>
                        <a:t>1</a:t>
                      </a:r>
                    </a:p>
                  </a:txBody>
                  <a:tcPr/>
                </a:tc>
                <a:extLst>
                  <a:ext uri="{0D108BD9-81ED-4DB2-BD59-A6C34878D82A}">
                    <a16:rowId xmlns:a16="http://schemas.microsoft.com/office/drawing/2014/main" val="3379992575"/>
                  </a:ext>
                </a:extLst>
              </a:tr>
              <a:tr h="370840">
                <a:tc>
                  <a:txBody>
                    <a:bodyPr/>
                    <a:lstStyle/>
                    <a:p>
                      <a:r>
                        <a:rPr lang="en-US" sz="1600" dirty="0"/>
                        <a:t>Monica</a:t>
                      </a:r>
                    </a:p>
                  </a:txBody>
                  <a:tcPr/>
                </a:tc>
                <a:tc>
                  <a:txBody>
                    <a:bodyPr/>
                    <a:lstStyle/>
                    <a:p>
                      <a:pPr algn="ctr"/>
                      <a:r>
                        <a:rPr lang="en-US" sz="1600" dirty="0"/>
                        <a:t>0</a:t>
                      </a:r>
                    </a:p>
                  </a:txBody>
                  <a:tcPr/>
                </a:tc>
                <a:extLst>
                  <a:ext uri="{0D108BD9-81ED-4DB2-BD59-A6C34878D82A}">
                    <a16:rowId xmlns:a16="http://schemas.microsoft.com/office/drawing/2014/main" val="1918164792"/>
                  </a:ext>
                </a:extLst>
              </a:tr>
              <a:tr h="370840">
                <a:tc>
                  <a:txBody>
                    <a:bodyPr/>
                    <a:lstStyle/>
                    <a:p>
                      <a:r>
                        <a:rPr lang="en-US" sz="1600" dirty="0"/>
                        <a:t>…</a:t>
                      </a:r>
                    </a:p>
                  </a:txBody>
                  <a:tcPr/>
                </a:tc>
                <a:tc>
                  <a:txBody>
                    <a:bodyPr/>
                    <a:lstStyle/>
                    <a:p>
                      <a:pPr algn="ctr"/>
                      <a:endParaRPr lang="en-US" sz="1600" dirty="0"/>
                    </a:p>
                  </a:txBody>
                  <a:tcPr/>
                </a:tc>
                <a:extLst>
                  <a:ext uri="{0D108BD9-81ED-4DB2-BD59-A6C34878D82A}">
                    <a16:rowId xmlns:a16="http://schemas.microsoft.com/office/drawing/2014/main" val="3998206092"/>
                  </a:ext>
                </a:extLst>
              </a:tr>
              <a:tr h="370840">
                <a:tc>
                  <a:txBody>
                    <a:bodyPr/>
                    <a:lstStyle/>
                    <a:p>
                      <a:r>
                        <a:rPr lang="en-US" sz="1600" dirty="0"/>
                        <a:t>…</a:t>
                      </a:r>
                    </a:p>
                  </a:txBody>
                  <a:tcPr/>
                </a:tc>
                <a:tc>
                  <a:txBody>
                    <a:bodyPr/>
                    <a:lstStyle/>
                    <a:p>
                      <a:pPr algn="ctr"/>
                      <a:endParaRPr lang="en-US" sz="1600" dirty="0"/>
                    </a:p>
                  </a:txBody>
                  <a:tcPr/>
                </a:tc>
                <a:extLst>
                  <a:ext uri="{0D108BD9-81ED-4DB2-BD59-A6C34878D82A}">
                    <a16:rowId xmlns:a16="http://schemas.microsoft.com/office/drawing/2014/main" val="1518322339"/>
                  </a:ext>
                </a:extLst>
              </a:tr>
              <a:tr h="370840">
                <a:tc>
                  <a:txBody>
                    <a:bodyPr/>
                    <a:lstStyle/>
                    <a:p>
                      <a:r>
                        <a:rPr lang="en-US" sz="1600" dirty="0"/>
                        <a:t>Chris</a:t>
                      </a:r>
                    </a:p>
                  </a:txBody>
                  <a:tcPr/>
                </a:tc>
                <a:tc>
                  <a:txBody>
                    <a:bodyPr/>
                    <a:lstStyle/>
                    <a:p>
                      <a:pPr algn="ctr"/>
                      <a:r>
                        <a:rPr lang="en-US" sz="1600" dirty="0"/>
                        <a:t>1</a:t>
                      </a:r>
                    </a:p>
                  </a:txBody>
                  <a:tcPr/>
                </a:tc>
                <a:extLst>
                  <a:ext uri="{0D108BD9-81ED-4DB2-BD59-A6C34878D82A}">
                    <a16:rowId xmlns:a16="http://schemas.microsoft.com/office/drawing/2014/main" val="3684511650"/>
                  </a:ext>
                </a:extLst>
              </a:tr>
              <a:tr h="370840">
                <a:tc>
                  <a:txBody>
                    <a:bodyPr/>
                    <a:lstStyle/>
                    <a:p>
                      <a:r>
                        <a:rPr lang="en-US" sz="1600" dirty="0"/>
                        <a:t>Bob</a:t>
                      </a:r>
                    </a:p>
                  </a:txBody>
                  <a:tcPr>
                    <a:solidFill>
                      <a:schemeClr val="accent6">
                        <a:lumMod val="75000"/>
                      </a:schemeClr>
                    </a:solidFill>
                  </a:tcPr>
                </a:tc>
                <a:tc>
                  <a:txBody>
                    <a:bodyPr/>
                    <a:lstStyle/>
                    <a:p>
                      <a:pPr algn="ctr"/>
                      <a:r>
                        <a:rPr lang="en-US" sz="1600" dirty="0"/>
                        <a:t>1</a:t>
                      </a:r>
                    </a:p>
                  </a:txBody>
                  <a:tcPr>
                    <a:solidFill>
                      <a:schemeClr val="accent6">
                        <a:lumMod val="75000"/>
                      </a:schemeClr>
                    </a:solidFill>
                  </a:tcPr>
                </a:tc>
                <a:extLst>
                  <a:ext uri="{0D108BD9-81ED-4DB2-BD59-A6C34878D82A}">
                    <a16:rowId xmlns:a16="http://schemas.microsoft.com/office/drawing/2014/main" val="2010276019"/>
                  </a:ext>
                </a:extLst>
              </a:tr>
            </a:tbl>
          </a:graphicData>
        </a:graphic>
      </p:graphicFrame>
      <p:graphicFrame>
        <p:nvGraphicFramePr>
          <p:cNvPr id="6" name="Table 5">
            <a:extLst>
              <a:ext uri="{FF2B5EF4-FFF2-40B4-BE49-F238E27FC236}">
                <a16:creationId xmlns:a16="http://schemas.microsoft.com/office/drawing/2014/main" id="{DBE504A0-18CD-4777-9141-5971D655EE57}"/>
              </a:ext>
            </a:extLst>
          </p:cNvPr>
          <p:cNvGraphicFramePr>
            <a:graphicFrameLocks/>
          </p:cNvGraphicFramePr>
          <p:nvPr>
            <p:extLst>
              <p:ext uri="{D42A27DB-BD31-4B8C-83A1-F6EECF244321}">
                <p14:modId xmlns:p14="http://schemas.microsoft.com/office/powerpoint/2010/main" val="3106941622"/>
              </p:ext>
            </p:extLst>
          </p:nvPr>
        </p:nvGraphicFramePr>
        <p:xfrm>
          <a:off x="7333455" y="5261560"/>
          <a:ext cx="2592288" cy="2225040"/>
        </p:xfrm>
        <a:graphic>
          <a:graphicData uri="http://schemas.openxmlformats.org/drawingml/2006/table">
            <a:tbl>
              <a:tblPr firstRow="1" bandRow="1">
                <a:tableStyleId>{21E4AEA4-8DFA-4A89-87EB-49C32662AFE0}</a:tableStyleId>
              </a:tblPr>
              <a:tblGrid>
                <a:gridCol w="1123324">
                  <a:extLst>
                    <a:ext uri="{9D8B030D-6E8A-4147-A177-3AD203B41FA5}">
                      <a16:colId xmlns:a16="http://schemas.microsoft.com/office/drawing/2014/main" val="3358900974"/>
                    </a:ext>
                  </a:extLst>
                </a:gridCol>
                <a:gridCol w="1468964">
                  <a:extLst>
                    <a:ext uri="{9D8B030D-6E8A-4147-A177-3AD203B41FA5}">
                      <a16:colId xmlns:a16="http://schemas.microsoft.com/office/drawing/2014/main" val="3300574337"/>
                    </a:ext>
                  </a:extLst>
                </a:gridCol>
              </a:tblGrid>
              <a:tr h="370840">
                <a:tc>
                  <a:txBody>
                    <a:bodyPr/>
                    <a:lstStyle/>
                    <a:p>
                      <a:r>
                        <a:rPr lang="en-US" sz="1600" dirty="0"/>
                        <a:t>Name</a:t>
                      </a:r>
                    </a:p>
                  </a:txBody>
                  <a:tcPr/>
                </a:tc>
                <a:tc>
                  <a:txBody>
                    <a:bodyPr/>
                    <a:lstStyle/>
                    <a:p>
                      <a:pPr algn="ctr"/>
                      <a:r>
                        <a:rPr lang="en-US" sz="1600" dirty="0"/>
                        <a:t>Has Diabetes</a:t>
                      </a:r>
                    </a:p>
                  </a:txBody>
                  <a:tcPr/>
                </a:tc>
                <a:extLst>
                  <a:ext uri="{0D108BD9-81ED-4DB2-BD59-A6C34878D82A}">
                    <a16:rowId xmlns:a16="http://schemas.microsoft.com/office/drawing/2014/main" val="2221076137"/>
                  </a:ext>
                </a:extLst>
              </a:tr>
              <a:tr h="370840">
                <a:tc>
                  <a:txBody>
                    <a:bodyPr/>
                    <a:lstStyle/>
                    <a:p>
                      <a:r>
                        <a:rPr lang="en-US" sz="1600" dirty="0"/>
                        <a:t>Don</a:t>
                      </a:r>
                    </a:p>
                  </a:txBody>
                  <a:tcPr/>
                </a:tc>
                <a:tc>
                  <a:txBody>
                    <a:bodyPr/>
                    <a:lstStyle/>
                    <a:p>
                      <a:pPr algn="ctr"/>
                      <a:r>
                        <a:rPr lang="en-US" sz="1600" dirty="0"/>
                        <a:t>1</a:t>
                      </a:r>
                    </a:p>
                  </a:txBody>
                  <a:tcPr/>
                </a:tc>
                <a:extLst>
                  <a:ext uri="{0D108BD9-81ED-4DB2-BD59-A6C34878D82A}">
                    <a16:rowId xmlns:a16="http://schemas.microsoft.com/office/drawing/2014/main" val="3379992575"/>
                  </a:ext>
                </a:extLst>
              </a:tr>
              <a:tr h="370840">
                <a:tc>
                  <a:txBody>
                    <a:bodyPr/>
                    <a:lstStyle/>
                    <a:p>
                      <a:r>
                        <a:rPr lang="en-US" sz="1600" dirty="0"/>
                        <a:t>Monica</a:t>
                      </a:r>
                    </a:p>
                  </a:txBody>
                  <a:tcPr/>
                </a:tc>
                <a:tc>
                  <a:txBody>
                    <a:bodyPr/>
                    <a:lstStyle/>
                    <a:p>
                      <a:pPr algn="ctr"/>
                      <a:r>
                        <a:rPr lang="en-US" sz="1600" dirty="0"/>
                        <a:t>0</a:t>
                      </a:r>
                    </a:p>
                  </a:txBody>
                  <a:tcPr/>
                </a:tc>
                <a:extLst>
                  <a:ext uri="{0D108BD9-81ED-4DB2-BD59-A6C34878D82A}">
                    <a16:rowId xmlns:a16="http://schemas.microsoft.com/office/drawing/2014/main" val="1918164792"/>
                  </a:ext>
                </a:extLst>
              </a:tr>
              <a:tr h="370840">
                <a:tc>
                  <a:txBody>
                    <a:bodyPr/>
                    <a:lstStyle/>
                    <a:p>
                      <a:r>
                        <a:rPr lang="en-US" sz="1600" dirty="0"/>
                        <a:t>…</a:t>
                      </a:r>
                    </a:p>
                  </a:txBody>
                  <a:tcPr/>
                </a:tc>
                <a:tc>
                  <a:txBody>
                    <a:bodyPr/>
                    <a:lstStyle/>
                    <a:p>
                      <a:pPr algn="ctr"/>
                      <a:endParaRPr lang="en-US" sz="1600" dirty="0"/>
                    </a:p>
                  </a:txBody>
                  <a:tcPr/>
                </a:tc>
                <a:extLst>
                  <a:ext uri="{0D108BD9-81ED-4DB2-BD59-A6C34878D82A}">
                    <a16:rowId xmlns:a16="http://schemas.microsoft.com/office/drawing/2014/main" val="3998206092"/>
                  </a:ext>
                </a:extLst>
              </a:tr>
              <a:tr h="370840">
                <a:tc>
                  <a:txBody>
                    <a:bodyPr/>
                    <a:lstStyle/>
                    <a:p>
                      <a:r>
                        <a:rPr lang="en-US" sz="1600" dirty="0"/>
                        <a:t>…</a:t>
                      </a:r>
                    </a:p>
                  </a:txBody>
                  <a:tcPr/>
                </a:tc>
                <a:tc>
                  <a:txBody>
                    <a:bodyPr/>
                    <a:lstStyle/>
                    <a:p>
                      <a:pPr algn="ctr"/>
                      <a:endParaRPr lang="en-US" sz="1600" dirty="0"/>
                    </a:p>
                  </a:txBody>
                  <a:tcPr/>
                </a:tc>
                <a:extLst>
                  <a:ext uri="{0D108BD9-81ED-4DB2-BD59-A6C34878D82A}">
                    <a16:rowId xmlns:a16="http://schemas.microsoft.com/office/drawing/2014/main" val="1518322339"/>
                  </a:ext>
                </a:extLst>
              </a:tr>
              <a:tr h="370840">
                <a:tc>
                  <a:txBody>
                    <a:bodyPr/>
                    <a:lstStyle/>
                    <a:p>
                      <a:r>
                        <a:rPr lang="en-US" sz="1600" dirty="0"/>
                        <a:t>Chris</a:t>
                      </a:r>
                    </a:p>
                  </a:txBody>
                  <a:tcPr/>
                </a:tc>
                <a:tc>
                  <a:txBody>
                    <a:bodyPr/>
                    <a:lstStyle/>
                    <a:p>
                      <a:pPr algn="ctr"/>
                      <a:r>
                        <a:rPr lang="en-US" sz="1600" dirty="0"/>
                        <a:t>1</a:t>
                      </a:r>
                    </a:p>
                  </a:txBody>
                  <a:tcPr/>
                </a:tc>
                <a:extLst>
                  <a:ext uri="{0D108BD9-81ED-4DB2-BD59-A6C34878D82A}">
                    <a16:rowId xmlns:a16="http://schemas.microsoft.com/office/drawing/2014/main" val="3684511650"/>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F6B5C3-4A22-4445-B04F-130EA04AF9A3}"/>
                  </a:ext>
                </a:extLst>
              </p:cNvPr>
              <p:cNvSpPr txBox="1"/>
              <p:nvPr/>
            </p:nvSpPr>
            <p:spPr>
              <a:xfrm>
                <a:off x="7646688" y="4885020"/>
                <a:ext cx="2279056" cy="369332"/>
              </a:xfrm>
              <a:prstGeom prst="rect">
                <a:avLst/>
              </a:prstGeom>
              <a:noFill/>
            </p:spPr>
            <p:txBody>
              <a:bodyPr wrap="square" rtlCol="0">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𝐷</m:t>
                        </m:r>
                      </m:e>
                      <m:sub>
                        <m:r>
                          <a:rPr lang="en-US" sz="1800" b="0" i="1" smtClean="0">
                            <a:latin typeface="Cambria Math" panose="02040503050406030204" pitchFamily="18" charset="0"/>
                          </a:rPr>
                          <m:t>2</m:t>
                        </m:r>
                      </m:sub>
                    </m:sSub>
                  </m:oMath>
                </a14:m>
                <a:r>
                  <a:rPr lang="en-US" sz="1800" dirty="0"/>
                  <a:t> (without Bob)</a:t>
                </a:r>
              </a:p>
            </p:txBody>
          </p:sp>
        </mc:Choice>
        <mc:Fallback xmlns="">
          <p:sp>
            <p:nvSpPr>
              <p:cNvPr id="7" name="TextBox 6">
                <a:extLst>
                  <a:ext uri="{FF2B5EF4-FFF2-40B4-BE49-F238E27FC236}">
                    <a16:creationId xmlns:a16="http://schemas.microsoft.com/office/drawing/2014/main" id="{C7F6B5C3-4A22-4445-B04F-130EA04AF9A3}"/>
                  </a:ext>
                </a:extLst>
              </p:cNvPr>
              <p:cNvSpPr txBox="1">
                <a:spLocks noRot="1" noChangeAspect="1" noMove="1" noResize="1" noEditPoints="1" noAdjustHandles="1" noChangeArrowheads="1" noChangeShapeType="1" noTextEdit="1"/>
              </p:cNvSpPr>
              <p:nvPr/>
            </p:nvSpPr>
            <p:spPr>
              <a:xfrm>
                <a:off x="7646688" y="4885020"/>
                <a:ext cx="2279056" cy="369332"/>
              </a:xfrm>
              <a:prstGeom prst="rect">
                <a:avLst/>
              </a:prstGeom>
              <a:blipFill>
                <a:blip r:embed="rId4"/>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1F4675A-DE09-4E92-BCF5-684112A32E93}"/>
                  </a:ext>
                </a:extLst>
              </p:cNvPr>
              <p:cNvSpPr txBox="1"/>
              <p:nvPr/>
            </p:nvSpPr>
            <p:spPr>
              <a:xfrm>
                <a:off x="7605128" y="1709696"/>
                <a:ext cx="2279056" cy="369332"/>
              </a:xfrm>
              <a:prstGeom prst="rect">
                <a:avLst/>
              </a:prstGeom>
              <a:noFill/>
            </p:spPr>
            <p:txBody>
              <a:bodyPr wrap="square" rtlCol="0">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𝐷</m:t>
                        </m:r>
                      </m:e>
                      <m:sub>
                        <m:r>
                          <a:rPr lang="en-US" sz="1800" b="0" i="1" smtClean="0">
                            <a:latin typeface="Cambria Math" panose="02040503050406030204" pitchFamily="18" charset="0"/>
                          </a:rPr>
                          <m:t>1</m:t>
                        </m:r>
                      </m:sub>
                    </m:sSub>
                  </m:oMath>
                </a14:m>
                <a:r>
                  <a:rPr lang="en-US" sz="1800" dirty="0"/>
                  <a:t> (includes Bob)</a:t>
                </a:r>
              </a:p>
            </p:txBody>
          </p:sp>
        </mc:Choice>
        <mc:Fallback xmlns="">
          <p:sp>
            <p:nvSpPr>
              <p:cNvPr id="8" name="TextBox 7">
                <a:extLst>
                  <a:ext uri="{FF2B5EF4-FFF2-40B4-BE49-F238E27FC236}">
                    <a16:creationId xmlns:a16="http://schemas.microsoft.com/office/drawing/2014/main" id="{21F4675A-DE09-4E92-BCF5-684112A32E93}"/>
                  </a:ext>
                </a:extLst>
              </p:cNvPr>
              <p:cNvSpPr txBox="1">
                <a:spLocks noRot="1" noChangeAspect="1" noMove="1" noResize="1" noEditPoints="1" noAdjustHandles="1" noChangeArrowheads="1" noChangeShapeType="1" noTextEdit="1"/>
              </p:cNvSpPr>
              <p:nvPr/>
            </p:nvSpPr>
            <p:spPr>
              <a:xfrm>
                <a:off x="7605128" y="1709696"/>
                <a:ext cx="2279056" cy="369332"/>
              </a:xfrm>
              <a:prstGeom prst="rect">
                <a:avLst/>
              </a:prstGeom>
              <a:blipFill>
                <a:blip r:embed="rId5"/>
                <a:stretch>
                  <a:fillRect t="-8197" b="-24590"/>
                </a:stretch>
              </a:blipFill>
            </p:spPr>
            <p:txBody>
              <a:bodyPr/>
              <a:lstStyle/>
              <a:p>
                <a:r>
                  <a:rPr lang="en-US">
                    <a:noFill/>
                  </a:rPr>
                  <a:t> </a:t>
                </a:r>
              </a:p>
            </p:txBody>
          </p:sp>
        </mc:Fallback>
      </mc:AlternateContent>
      <p:sp>
        <p:nvSpPr>
          <p:cNvPr id="9" name="Content Placeholder 3">
            <a:extLst>
              <a:ext uri="{FF2B5EF4-FFF2-40B4-BE49-F238E27FC236}">
                <a16:creationId xmlns:a16="http://schemas.microsoft.com/office/drawing/2014/main" id="{91DE30AF-C6C3-41F0-A672-0076652BBCCD}"/>
              </a:ext>
            </a:extLst>
          </p:cNvPr>
          <p:cNvSpPr txBox="1">
            <a:spLocks/>
          </p:cNvSpPr>
          <p:nvPr/>
        </p:nvSpPr>
        <p:spPr>
          <a:xfrm>
            <a:off x="276673" y="1509936"/>
            <a:ext cx="6192687" cy="350293"/>
          </a:xfrm>
          <a:prstGeom prst="rect">
            <a:avLst/>
          </a:prstGeom>
        </p:spPr>
        <p:txBody>
          <a:bodyPr vert="horz" lIns="91440" tIns="45720" rIns="91440" bIns="45720" rtlCol="0">
            <a:normAutofit/>
          </a:bodyPr>
          <a:lstStyle>
            <a:lvl1pPr marL="0" indent="0" algn="l" defTabSz="914323" rtl="0" eaLnBrk="1" latinLnBrk="0" hangingPunct="1">
              <a:spcBef>
                <a:spcPct val="20000"/>
              </a:spcBef>
              <a:buFont typeface="Arial" panose="020B0604020202020204" pitchFamily="34" charset="0"/>
              <a:buNone/>
              <a:defRPr sz="1400" i="1" kern="1200">
                <a:solidFill>
                  <a:schemeClr val="tx1"/>
                </a:solidFill>
                <a:latin typeface="Palatino Linotype" panose="02040502050505030304" pitchFamily="18" charset="0"/>
                <a:ea typeface="+mn-ea"/>
                <a:cs typeface="+mn-cs"/>
              </a:defRPr>
            </a:lvl1pPr>
            <a:lvl2pPr marL="690563" indent="-233363"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2pPr>
            <a:lvl3pPr marL="1031875" indent="-234950" algn="l" defTabSz="914323" rtl="0" eaLnBrk="1" latinLnBrk="0" hangingPunct="1">
              <a:spcBef>
                <a:spcPct val="20000"/>
              </a:spcBef>
              <a:buFont typeface="Wingdings" panose="05000000000000000000" pitchFamily="2" charset="2"/>
              <a:buChar char="§"/>
              <a:defRPr sz="1600" kern="1200">
                <a:solidFill>
                  <a:schemeClr val="tx1"/>
                </a:solidFill>
                <a:latin typeface="Palatino Linotype" panose="02040502050505030304" pitchFamily="18" charset="0"/>
                <a:ea typeface="+mn-ea"/>
                <a:cs typeface="+mn-cs"/>
              </a:defRPr>
            </a:lvl3pPr>
            <a:lvl4pPr marL="1371600" indent="-223838" algn="l" defTabSz="914323" rtl="0" eaLnBrk="1" latinLnBrk="0" hangingPunct="1">
              <a:spcBef>
                <a:spcPct val="20000"/>
              </a:spcBef>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506"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Differentially Private SGD</a:t>
            </a:r>
          </a:p>
        </p:txBody>
      </p:sp>
    </p:spTree>
    <p:extLst>
      <p:ext uri="{BB962C8B-B14F-4D97-AF65-F5344CB8AC3E}">
        <p14:creationId xmlns:p14="http://schemas.microsoft.com/office/powerpoint/2010/main" val="3867615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D0092-C09E-4EA0-99FD-0804E8D3E14A}"/>
              </a:ext>
            </a:extLst>
          </p:cNvPr>
          <p:cNvSpPr>
            <a:spLocks noGrp="1"/>
          </p:cNvSpPr>
          <p:nvPr>
            <p:ph type="title"/>
          </p:nvPr>
        </p:nvSpPr>
        <p:spPr/>
        <p:txBody>
          <a:bodyPr/>
          <a:lstStyle/>
          <a:p>
            <a:r>
              <a:rPr lang="en-US" dirty="0"/>
              <a:t>DP Example (cont’d)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FF17A1-0576-4F80-B09E-52628D4624BD}"/>
                  </a:ext>
                </a:extLst>
              </p:cNvPr>
              <p:cNvSpPr>
                <a:spLocks noGrp="1"/>
              </p:cNvSpPr>
              <p:nvPr>
                <p:ph idx="1"/>
              </p:nvPr>
            </p:nvSpPr>
            <p:spPr>
              <a:xfrm>
                <a:off x="276673" y="2090803"/>
                <a:ext cx="9584265" cy="4459693"/>
              </a:xfrm>
            </p:spPr>
            <p:txBody>
              <a:bodyPr>
                <a:normAutofit/>
              </a:bodyPr>
              <a:lstStyle/>
              <a:p>
                <a:r>
                  <a:rPr lang="en-US" dirty="0"/>
                  <a:t>An algorithm that is </a:t>
                </a:r>
                <a:r>
                  <a:rPr lang="en-US" b="1" i="1" dirty="0">
                    <a:solidFill>
                      <a:srgbClr val="0070C0"/>
                    </a:solidFill>
                  </a:rPr>
                  <a:t>differentially private </a:t>
                </a:r>
                <a:r>
                  <a:rPr lang="en-US" dirty="0"/>
                  <a:t>adds noise to the answers for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oMath>
                </a14:m>
                <a:r>
                  <a:rPr lang="en-US" dirty="0"/>
                  <a:t> and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oMath>
                </a14:m>
                <a:r>
                  <a:rPr lang="en-US" dirty="0"/>
                  <a:t> to make it difficult to infer the information about Bob</a:t>
                </a:r>
              </a:p>
              <a:p>
                <a:pPr lvl="1"/>
                <a:r>
                  <a:rPr lang="en-US" dirty="0"/>
                  <a:t>I.e., a </a:t>
                </a:r>
                <a:r>
                  <a:rPr lang="en-US" dirty="0">
                    <a:solidFill>
                      <a:srgbClr val="FF0000"/>
                    </a:solidFill>
                  </a:rPr>
                  <a:t>randomization mechanism </a:t>
                </a:r>
                <a14:m>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𝐷</m:t>
                        </m:r>
                      </m:e>
                    </m:d>
                    <m:r>
                      <a:rPr lang="en-US" i="1">
                        <a:solidFill>
                          <a:srgbClr val="FF0000"/>
                        </a:solidFill>
                        <a:latin typeface="Cambria Math" panose="02040503050406030204" pitchFamily="18" charset="0"/>
                      </a:rPr>
                      <m:t> </m:t>
                    </m:r>
                  </m:oMath>
                </a14:m>
                <a:r>
                  <a:rPr lang="en-US" dirty="0"/>
                  <a:t>is selected to add noise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ξ</m:t>
                    </m:r>
                    <m:r>
                      <a:rPr lang="en-US" i="1">
                        <a:latin typeface="Cambria Math" panose="02040503050406030204" pitchFamily="18" charset="0"/>
                        <a:ea typeface="Cambria Math" panose="02040503050406030204" pitchFamily="18" charset="0"/>
                      </a:rPr>
                      <m:t> </m:t>
                    </m:r>
                  </m:oMath>
                </a14:m>
                <a:r>
                  <a:rPr lang="en-US" dirty="0"/>
                  <a:t>to the output answers to queries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𝐷</m:t>
                        </m:r>
                      </m:e>
                    </m:d>
                  </m:oMath>
                </a14:m>
                <a:r>
                  <a:rPr lang="en-US" dirty="0"/>
                  <a:t>, that is,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r>
                      <a:rPr lang="en-US" b="0" i="1" smtClean="0">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r>
                      <a:rPr lang="en-US" b="0" i="0"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ξ</m:t>
                    </m:r>
                  </m:oMath>
                </a14:m>
                <a:endParaRPr lang="en-US" dirty="0"/>
              </a:p>
              <a:p>
                <a:r>
                  <a:rPr lang="en-US" dirty="0"/>
                  <a:t>Additive noise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ξ</m:t>
                    </m:r>
                  </m:oMath>
                </a14:m>
                <a:r>
                  <a:rPr lang="en-US" dirty="0"/>
                  <a:t> from a </a:t>
                </a:r>
                <a:r>
                  <a:rPr lang="en-US" dirty="0">
                    <a:solidFill>
                      <a:srgbClr val="FF0000"/>
                    </a:solidFill>
                  </a:rPr>
                  <a:t>Laplacian distribution </a:t>
                </a:r>
                <a:r>
                  <a:rPr lang="en-US" dirty="0"/>
                  <a:t>(shown) is commonly applied</a:t>
                </a:r>
              </a:p>
              <a:p>
                <a:pPr lvl="1"/>
                <a:r>
                  <a:rPr lang="en-US" dirty="0"/>
                  <a:t>E.g., let’s assume a </a:t>
                </a:r>
                <a:r>
                  <a:rPr lang="en-US" dirty="0">
                    <a:solidFill>
                      <a:srgbClr val="FF0000"/>
                    </a:solidFill>
                  </a:rPr>
                  <a:t>privacy budget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 </m:t>
                    </m:r>
                  </m:oMath>
                </a14:m>
                <a:r>
                  <a:rPr lang="en-US" dirty="0"/>
                  <a:t>and let’s sample noise from a Laplacian distribution with </a:t>
                </a:r>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=0</m:t>
                    </m:r>
                  </m:oMath>
                </a14:m>
                <a:r>
                  <a:rPr lang="en-US" dirty="0"/>
                  <a:t> and scale </a:t>
                </a:r>
                <a14:m>
                  <m:oMath xmlns:m="http://schemas.openxmlformats.org/officeDocument/2006/math">
                    <m:r>
                      <a:rPr lang="en-US" b="0" i="1" smtClean="0">
                        <a:latin typeface="Cambria Math" panose="02040503050406030204" pitchFamily="18" charset="0"/>
                        <a:ea typeface="Cambria Math" panose="02040503050406030204" pitchFamily="18" charset="0"/>
                      </a:rPr>
                      <m:t>𝑏</m:t>
                    </m:r>
                    <m:r>
                      <a:rPr lang="en-US" i="1">
                        <a:latin typeface="Cambria Math" panose="02040503050406030204" pitchFamily="18" charset="0"/>
                        <a:ea typeface="Cambria Math" panose="02040503050406030204" pitchFamily="18" charset="0"/>
                      </a:rPr>
                      <m:t>=</m:t>
                    </m:r>
                    <m:f>
                      <m:fPr>
                        <m:type m:val="lin"/>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𝜀</m:t>
                        </m:r>
                      </m:den>
                    </m:f>
                    <m:r>
                      <a:rPr lang="en-US" b="0" i="1" smtClean="0">
                        <a:latin typeface="Cambria Math" panose="02040503050406030204" pitchFamily="18" charset="0"/>
                        <a:ea typeface="Cambria Math" panose="02040503050406030204" pitchFamily="18" charset="0"/>
                      </a:rPr>
                      <m:t>=</m:t>
                    </m:r>
                    <m:f>
                      <m:fPr>
                        <m:type m:val="lin"/>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0.5</m:t>
                        </m:r>
                      </m:den>
                    </m:f>
                    <m:r>
                      <a:rPr lang="en-US" b="0" i="1" smtClean="0">
                        <a:latin typeface="Cambria Math" panose="02040503050406030204" pitchFamily="18" charset="0"/>
                        <a:ea typeface="Cambria Math" panose="02040503050406030204" pitchFamily="18" charset="0"/>
                      </a:rPr>
                      <m:t>=2</m:t>
                    </m:r>
                  </m:oMath>
                </a14:m>
                <a:endParaRPr lang="en-US" dirty="0"/>
              </a:p>
              <a:p>
                <a:pPr lvl="1"/>
                <a:r>
                  <a:rPr lang="en-US" dirty="0"/>
                  <a:t>6 random noise samples are: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ξ</m:t>
                    </m:r>
                    <m:r>
                      <a:rPr lang="el-GR" i="1" smtClean="0">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−0.13, 2.06, −1.67, −2.49, −0.52,  0.37</m:t>
                        </m:r>
                      </m:e>
                    </m:d>
                  </m:oMath>
                </a14:m>
                <a:endParaRPr lang="en-US" dirty="0"/>
              </a:p>
              <a:p>
                <a:pPr lvl="1"/>
                <a:endParaRPr lang="en-US" i="1" dirty="0">
                  <a:latin typeface="Cambria Math" panose="02040503050406030204" pitchFamily="18" charset="0"/>
                </a:endParaRPr>
              </a:p>
              <a:p>
                <a:pPr marL="404812" lvl="1" indent="0">
                  <a:buNone/>
                </a:pPr>
                <a:endParaRPr lang="en-US" dirty="0"/>
              </a:p>
            </p:txBody>
          </p:sp>
        </mc:Choice>
        <mc:Fallback xmlns="">
          <p:sp>
            <p:nvSpPr>
              <p:cNvPr id="3" name="Content Placeholder 2">
                <a:extLst>
                  <a:ext uri="{FF2B5EF4-FFF2-40B4-BE49-F238E27FC236}">
                    <a16:creationId xmlns:a16="http://schemas.microsoft.com/office/drawing/2014/main" id="{16FF17A1-0576-4F80-B09E-52628D4624BD}"/>
                  </a:ext>
                </a:extLst>
              </p:cNvPr>
              <p:cNvSpPr>
                <a:spLocks noGrp="1" noRot="1" noChangeAspect="1" noMove="1" noResize="1" noEditPoints="1" noAdjustHandles="1" noChangeArrowheads="1" noChangeShapeType="1" noTextEdit="1"/>
              </p:cNvSpPr>
              <p:nvPr>
                <p:ph idx="1"/>
              </p:nvPr>
            </p:nvSpPr>
            <p:spPr>
              <a:xfrm>
                <a:off x="276673" y="2090803"/>
                <a:ext cx="9584265" cy="4459693"/>
              </a:xfrm>
              <a:blipFill>
                <a:blip r:embed="rId3"/>
                <a:stretch>
                  <a:fillRect l="-699" t="-956" r="-954"/>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5B3DB4FB-615A-4A7B-B300-08C4B0B93B20}"/>
              </a:ext>
            </a:extLst>
          </p:cNvPr>
          <p:cNvSpPr>
            <a:spLocks noGrp="1"/>
          </p:cNvSpPr>
          <p:nvPr>
            <p:ph idx="10"/>
          </p:nvPr>
        </p:nvSpPr>
        <p:spPr/>
        <p:txBody>
          <a:bodyPr/>
          <a:lstStyle/>
          <a:p>
            <a:r>
              <a:rPr lang="en-US" dirty="0"/>
              <a:t>Differentially Private SGD</a:t>
            </a:r>
          </a:p>
        </p:txBody>
      </p:sp>
      <p:pic>
        <p:nvPicPr>
          <p:cNvPr id="2050" name="Picture 2" descr="Probability density plots of Laplace distributions">
            <a:extLst>
              <a:ext uri="{FF2B5EF4-FFF2-40B4-BE49-F238E27FC236}">
                <a16:creationId xmlns:a16="http://schemas.microsoft.com/office/drawing/2014/main" id="{56A68632-AC42-402B-840A-3A84B732B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385" y="4933870"/>
            <a:ext cx="3400152" cy="2552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96ACD3D1-D6B3-4B25-B155-76A795041F63}"/>
                  </a:ext>
                </a:extLst>
              </p:cNvPr>
              <p:cNvSpPr txBox="1">
                <a:spLocks/>
              </p:cNvSpPr>
              <p:nvPr/>
            </p:nvSpPr>
            <p:spPr>
              <a:xfrm>
                <a:off x="276672" y="4678288"/>
                <a:ext cx="6048672" cy="2806080"/>
              </a:xfrm>
              <a:prstGeom prst="rect">
                <a:avLst/>
              </a:prstGeom>
            </p:spPr>
            <p:txBody>
              <a:bodyPr vert="horz" lIns="91440" tIns="45720" rIns="91440" bIns="45720" rtlCol="0">
                <a:normAutofit lnSpcReduction="10000"/>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Consider 3 queries by the adversary having the outputs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1" smtClean="0">
                        <a:latin typeface="Cambria Math" panose="02040503050406030204" pitchFamily="18" charset="0"/>
                      </a:rPr>
                      <m:t>=64 </m:t>
                    </m:r>
                  </m:oMath>
                </a14:m>
                <a:r>
                  <a:rPr lang="en-US" dirty="0"/>
                  <a:t>and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r>
                      <a:rPr lang="en-US" i="1">
                        <a:latin typeface="Cambria Math" panose="02040503050406030204" pitchFamily="18" charset="0"/>
                      </a:rPr>
                      <m:t>=63 </m:t>
                    </m:r>
                  </m:oMath>
                </a14:m>
                <a:r>
                  <a:rPr lang="en-US" dirty="0"/>
                  <a:t>with added Laplacian noise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r>
                      <a:rPr lang="el-GR" i="1">
                        <a:latin typeface="Cambria Math" panose="02040503050406030204" pitchFamily="18" charset="0"/>
                        <a:ea typeface="Cambria Math" panose="02040503050406030204" pitchFamily="18" charset="0"/>
                      </a:rPr>
                      <m:t> </m:t>
                    </m:r>
                  </m:oMath>
                </a14:m>
                <a:r>
                  <a:rPr lang="en-US" dirty="0"/>
                  <a:t>: </a:t>
                </a:r>
              </a:p>
              <a:p>
                <a:pPr lvl="2"/>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b="0" i="1" smtClean="0">
                        <a:latin typeface="Cambria Math" panose="02040503050406030204" pitchFamily="18" charset="0"/>
                      </a:rPr>
                      <m:t>=63.87−65.06=−1.19</m:t>
                    </m:r>
                  </m:oMath>
                </a14:m>
                <a:endParaRPr lang="en-US" dirty="0"/>
              </a:p>
              <a:p>
                <a:pPr lvl="2"/>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b="0" i="1" smtClean="0">
                        <a:latin typeface="Cambria Math" panose="02040503050406030204" pitchFamily="18" charset="0"/>
                      </a:rPr>
                      <m:t>=62.33−60.51=1.82</m:t>
                    </m:r>
                  </m:oMath>
                </a14:m>
                <a:endParaRPr lang="en-US" dirty="0"/>
              </a:p>
              <a:p>
                <a:pPr lvl="2"/>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b="0" i="1" smtClean="0">
                        <a:latin typeface="Cambria Math" panose="02040503050406030204" pitchFamily="18" charset="0"/>
                      </a:rPr>
                      <m:t>=63.48−63.37=0.11</m:t>
                    </m:r>
                  </m:oMath>
                </a14:m>
                <a:endParaRPr lang="en-US" dirty="0"/>
              </a:p>
              <a:p>
                <a:pPr lvl="1"/>
                <a:r>
                  <a:rPr lang="en-US" dirty="0"/>
                  <a:t>Based on the differences between the randomized outputs from the queries for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oMath>
                </a14:m>
                <a:r>
                  <a:rPr lang="en-US" dirty="0"/>
                  <a:t>, now it is impossible for the adversary to tell if Bob has diabetes</a:t>
                </a:r>
              </a:p>
              <a:p>
                <a:pPr lvl="1"/>
                <a:endParaRPr lang="en-US" dirty="0"/>
              </a:p>
            </p:txBody>
          </p:sp>
        </mc:Choice>
        <mc:Fallback xmlns="">
          <p:sp>
            <p:nvSpPr>
              <p:cNvPr id="6" name="Content Placeholder 2">
                <a:extLst>
                  <a:ext uri="{FF2B5EF4-FFF2-40B4-BE49-F238E27FC236}">
                    <a16:creationId xmlns:a16="http://schemas.microsoft.com/office/drawing/2014/main" id="{96ACD3D1-D6B3-4B25-B155-76A795041F63}"/>
                  </a:ext>
                </a:extLst>
              </p:cNvPr>
              <p:cNvSpPr txBox="1">
                <a:spLocks noRot="1" noChangeAspect="1" noMove="1" noResize="1" noEditPoints="1" noAdjustHandles="1" noChangeArrowheads="1" noChangeShapeType="1" noTextEdit="1"/>
              </p:cNvSpPr>
              <p:nvPr/>
            </p:nvSpPr>
            <p:spPr>
              <a:xfrm>
                <a:off x="276672" y="4678288"/>
                <a:ext cx="6048672" cy="2806080"/>
              </a:xfrm>
              <a:prstGeom prst="rect">
                <a:avLst/>
              </a:prstGeom>
              <a:blipFill>
                <a:blip r:embed="rId5"/>
                <a:stretch>
                  <a:fillRect t="-1952" b="-1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6738AD-6C2F-4F86-AD8F-A5B6AD14BB7D}"/>
                  </a:ext>
                </a:extLst>
              </p:cNvPr>
              <p:cNvSpPr txBox="1"/>
              <p:nvPr/>
            </p:nvSpPr>
            <p:spPr>
              <a:xfrm>
                <a:off x="8269560" y="7433846"/>
                <a:ext cx="43204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1600" b="0" i="1" smtClean="0">
                          <a:latin typeface="Cambria Math" panose="02040503050406030204" pitchFamily="18" charset="0"/>
                          <a:ea typeface="Cambria Math" panose="02040503050406030204" pitchFamily="18" charset="0"/>
                        </a:rPr>
                        <m:t>ξ</m:t>
                      </m:r>
                    </m:oMath>
                  </m:oMathPara>
                </a14:m>
                <a:endParaRPr lang="en-US" sz="1600" dirty="0"/>
              </a:p>
            </p:txBody>
          </p:sp>
        </mc:Choice>
        <mc:Fallback xmlns="">
          <p:sp>
            <p:nvSpPr>
              <p:cNvPr id="5" name="TextBox 4">
                <a:extLst>
                  <a:ext uri="{FF2B5EF4-FFF2-40B4-BE49-F238E27FC236}">
                    <a16:creationId xmlns:a16="http://schemas.microsoft.com/office/drawing/2014/main" id="{F96738AD-6C2F-4F86-AD8F-A5B6AD14BB7D}"/>
                  </a:ext>
                </a:extLst>
              </p:cNvPr>
              <p:cNvSpPr txBox="1">
                <a:spLocks noRot="1" noChangeAspect="1" noMove="1" noResize="1" noEditPoints="1" noAdjustHandles="1" noChangeArrowheads="1" noChangeShapeType="1" noTextEdit="1"/>
              </p:cNvSpPr>
              <p:nvPr/>
            </p:nvSpPr>
            <p:spPr>
              <a:xfrm>
                <a:off x="8269560" y="7433846"/>
                <a:ext cx="432048" cy="338554"/>
              </a:xfrm>
              <a:prstGeom prst="rect">
                <a:avLst/>
              </a:prstGeom>
              <a:blipFill>
                <a:blip r:embed="rId6"/>
                <a:stretch>
                  <a:fillRect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0965DAD-4D10-4AB9-B2D8-33AAA484DFAC}"/>
                  </a:ext>
                </a:extLst>
              </p:cNvPr>
              <p:cNvSpPr txBox="1"/>
              <p:nvPr/>
            </p:nvSpPr>
            <p:spPr>
              <a:xfrm>
                <a:off x="6270151" y="5934097"/>
                <a:ext cx="5517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𝑃𝑟</m:t>
                      </m:r>
                      <m:d>
                        <m:dPr>
                          <m:ctrlPr>
                            <a:rPr lang="en-US" sz="1600" b="0" i="1" smtClean="0">
                              <a:latin typeface="Cambria Math" panose="02040503050406030204" pitchFamily="18" charset="0"/>
                              <a:ea typeface="Cambria Math" panose="02040503050406030204" pitchFamily="18" charset="0"/>
                            </a:rPr>
                          </m:ctrlPr>
                        </m:dPr>
                        <m:e>
                          <m:r>
                            <m:rPr>
                              <m:sty m:val="p"/>
                            </m:rPr>
                            <a:rPr lang="el-GR" sz="1600" i="1">
                              <a:latin typeface="Cambria Math" panose="02040503050406030204" pitchFamily="18" charset="0"/>
                              <a:ea typeface="Cambria Math" panose="02040503050406030204" pitchFamily="18" charset="0"/>
                            </a:rPr>
                            <m:t>ξ</m:t>
                          </m:r>
                        </m:e>
                      </m:d>
                    </m:oMath>
                  </m:oMathPara>
                </a14:m>
                <a:endParaRPr lang="en-US" sz="1600" dirty="0"/>
              </a:p>
            </p:txBody>
          </p:sp>
        </mc:Choice>
        <mc:Fallback xmlns="">
          <p:sp>
            <p:nvSpPr>
              <p:cNvPr id="8" name="TextBox 7">
                <a:extLst>
                  <a:ext uri="{FF2B5EF4-FFF2-40B4-BE49-F238E27FC236}">
                    <a16:creationId xmlns:a16="http://schemas.microsoft.com/office/drawing/2014/main" id="{90965DAD-4D10-4AB9-B2D8-33AAA484DFAC}"/>
                  </a:ext>
                </a:extLst>
              </p:cNvPr>
              <p:cNvSpPr txBox="1">
                <a:spLocks noRot="1" noChangeAspect="1" noMove="1" noResize="1" noEditPoints="1" noAdjustHandles="1" noChangeArrowheads="1" noChangeShapeType="1" noTextEdit="1"/>
              </p:cNvSpPr>
              <p:nvPr/>
            </p:nvSpPr>
            <p:spPr>
              <a:xfrm>
                <a:off x="6270151" y="5934097"/>
                <a:ext cx="551744" cy="338554"/>
              </a:xfrm>
              <a:prstGeom prst="rect">
                <a:avLst/>
              </a:prstGeom>
              <a:blipFill>
                <a:blip r:embed="rId7"/>
                <a:stretch>
                  <a:fillRect r="-4444" b="-8929"/>
                </a:stretch>
              </a:blipFill>
            </p:spPr>
            <p:txBody>
              <a:bodyPr/>
              <a:lstStyle/>
              <a:p>
                <a:r>
                  <a:rPr lang="en-US">
                    <a:noFill/>
                  </a:rPr>
                  <a:t> </a:t>
                </a:r>
              </a:p>
            </p:txBody>
          </p:sp>
        </mc:Fallback>
      </mc:AlternateContent>
    </p:spTree>
    <p:extLst>
      <p:ext uri="{BB962C8B-B14F-4D97-AF65-F5344CB8AC3E}">
        <p14:creationId xmlns:p14="http://schemas.microsoft.com/office/powerpoint/2010/main" val="1084520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a:solidFill>
                  <a:srgbClr val="F1B300"/>
                </a:solidFill>
                <a:latin typeface="Franklin Gothic Demi" panose="020B0703020102020204" pitchFamily="34" charset="0"/>
              </a:rPr>
              <a:t>Lecture 13</a:t>
            </a:r>
            <a:endParaRPr lang="en-CA" altLang="en-US" sz="5400" b="1" dirty="0">
              <a:solidFill>
                <a:srgbClr val="F1B300"/>
              </a:solidFill>
              <a:latin typeface="Franklin Gothic Demi" panose="020B0703020102020204" pitchFamily="34" charset="0"/>
            </a:endParaRPr>
          </a:p>
        </p:txBody>
      </p:sp>
      <p:sp>
        <p:nvSpPr>
          <p:cNvPr id="19459" name="Content Placeholder 2"/>
          <p:cNvSpPr>
            <a:spLocks noGrp="1"/>
          </p:cNvSpPr>
          <p:nvPr>
            <p:ph idx="1"/>
          </p:nvPr>
        </p:nvSpPr>
        <p:spPr>
          <a:xfrm>
            <a:off x="420688" y="3166120"/>
            <a:ext cx="9145016" cy="1800200"/>
          </a:xfrm>
        </p:spPr>
        <p:txBody>
          <a:bodyPr>
            <a:normAutofit/>
          </a:bodyPr>
          <a:lstStyle/>
          <a:p>
            <a:pPr algn="ctr" eaLnBrk="1" hangingPunct="1">
              <a:buFont typeface="Arial" charset="0"/>
              <a:buNone/>
            </a:pPr>
            <a:r>
              <a:rPr lang="en-US" altLang="en-US" sz="4000" b="1" dirty="0"/>
              <a:t>Defenses against Privacy Attacks</a:t>
            </a:r>
          </a:p>
          <a:p>
            <a:pPr>
              <a:buNone/>
            </a:pPr>
            <a:r>
              <a:rPr lang="en-US" sz="1800" dirty="0"/>
              <a:t>	</a:t>
            </a:r>
            <a:endParaRPr lang="en-US" sz="1800" dirty="0">
              <a:solidFill>
                <a:srgbClr val="002060"/>
              </a:solidFill>
            </a:endParaRPr>
          </a:p>
          <a:p>
            <a:pPr algn="ctr" eaLnBrk="1" hangingPunct="1">
              <a:buFont typeface="Arial" charset="0"/>
              <a:buNone/>
            </a:pPr>
            <a:endParaRPr lang="en-US" altLang="en-US" sz="2800" dirty="0"/>
          </a:p>
        </p:txBody>
      </p:sp>
    </p:spTree>
    <p:extLst>
      <p:ext uri="{BB962C8B-B14F-4D97-AF65-F5344CB8AC3E}">
        <p14:creationId xmlns:p14="http://schemas.microsoft.com/office/powerpoint/2010/main" val="66336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6A45-9BF7-42B7-B7D0-DEFF1479705F}"/>
              </a:ext>
            </a:extLst>
          </p:cNvPr>
          <p:cNvSpPr>
            <a:spLocks noGrp="1"/>
          </p:cNvSpPr>
          <p:nvPr>
            <p:ph type="title"/>
          </p:nvPr>
        </p:nvSpPr>
        <p:spPr/>
        <p:txBody>
          <a:bodyPr/>
          <a:lstStyle/>
          <a:p>
            <a:r>
              <a:rPr lang="en-US" dirty="0"/>
              <a:t>DP Mechanism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DB984E-B5E5-4E9F-A860-8855E3C33885}"/>
                  </a:ext>
                </a:extLst>
              </p:cNvPr>
              <p:cNvSpPr>
                <a:spLocks noGrp="1"/>
              </p:cNvSpPr>
              <p:nvPr>
                <p:ph idx="1"/>
              </p:nvPr>
            </p:nvSpPr>
            <p:spPr>
              <a:xfrm>
                <a:off x="276673" y="2090803"/>
                <a:ext cx="9584265" cy="5467805"/>
              </a:xfrm>
            </p:spPr>
            <p:txBody>
              <a:bodyPr>
                <a:normAutofit/>
              </a:bodyPr>
              <a:lstStyle/>
              <a:p>
                <a:r>
                  <a:rPr lang="en-US" dirty="0"/>
                  <a:t>The important question in DP is: </a:t>
                </a:r>
                <a:r>
                  <a:rPr lang="en-US" dirty="0">
                    <a:solidFill>
                      <a:srgbClr val="FF0000"/>
                    </a:solidFill>
                  </a:rPr>
                  <a:t>how much noise to add?</a:t>
                </a:r>
              </a:p>
              <a:p>
                <a:pPr lvl="1"/>
                <a:r>
                  <a:rPr lang="en-US" dirty="0"/>
                  <a:t>The amount of noise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ξ</m:t>
                    </m:r>
                    <m:r>
                      <a:rPr lang="el-GR" i="1" smtClean="0">
                        <a:latin typeface="Cambria Math" panose="02040503050406030204" pitchFamily="18" charset="0"/>
                        <a:ea typeface="Cambria Math" panose="02040503050406030204" pitchFamily="18" charset="0"/>
                      </a:rPr>
                      <m:t> </m:t>
                    </m:r>
                  </m:oMath>
                </a14:m>
                <a:r>
                  <a:rPr lang="en-US" dirty="0"/>
                  <a:t>depends on the data, and it needs to be adjusted </a:t>
                </a:r>
              </a:p>
              <a:p>
                <a:pPr lvl="2"/>
                <a:r>
                  <a:rPr lang="en-US" dirty="0"/>
                  <a:t>E.g., a function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d>
                      <m:dPr>
                        <m:ctrlPr>
                          <a:rPr lang="en-US" i="1">
                            <a:latin typeface="Cambria Math" panose="02040503050406030204" pitchFamily="18" charset="0"/>
                          </a:rPr>
                        </m:ctrlPr>
                      </m:dPr>
                      <m:e>
                        <m:r>
                          <a:rPr lang="en-US" b="0" i="1" smtClean="0">
                            <a:latin typeface="Cambria Math" panose="02040503050406030204" pitchFamily="18" charset="0"/>
                          </a:rPr>
                          <m:t>𝐷</m:t>
                        </m:r>
                      </m:e>
                    </m:d>
                    <m:r>
                      <a:rPr lang="en-US" b="0" i="1" smtClean="0">
                        <a:latin typeface="Cambria Math" panose="02040503050406030204" pitchFamily="18" charset="0"/>
                      </a:rPr>
                      <m:t> </m:t>
                    </m:r>
                  </m:oMath>
                </a14:m>
                <a:r>
                  <a:rPr lang="en-US" dirty="0"/>
                  <a:t>that provides the yearly income of people in thousands of dollars would require different level of noise than a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2</m:t>
                        </m:r>
                      </m:sub>
                    </m:sSub>
                    <m:d>
                      <m:dPr>
                        <m:ctrlPr>
                          <a:rPr lang="en-US" i="1">
                            <a:latin typeface="Cambria Math" panose="02040503050406030204" pitchFamily="18" charset="0"/>
                          </a:rPr>
                        </m:ctrlPr>
                      </m:dPr>
                      <m:e>
                        <m:r>
                          <a:rPr lang="en-US" i="1">
                            <a:latin typeface="Cambria Math" panose="02040503050406030204" pitchFamily="18" charset="0"/>
                          </a:rPr>
                          <m:t>𝐷</m:t>
                        </m:r>
                      </m:e>
                    </m:d>
                    <m:r>
                      <a:rPr lang="en-US" i="1">
                        <a:latin typeface="Cambria Math" panose="02040503050406030204" pitchFamily="18" charset="0"/>
                      </a:rPr>
                      <m:t> </m:t>
                    </m:r>
                  </m:oMath>
                </a14:m>
                <a:r>
                  <a:rPr lang="en-US" dirty="0"/>
                  <a:t>that provides the height in feet</a:t>
                </a:r>
              </a:p>
              <a:p>
                <a:r>
                  <a:rPr lang="en-US" dirty="0"/>
                  <a:t>The </a:t>
                </a:r>
                <a:r>
                  <a:rPr lang="en-US" b="1" i="1" dirty="0">
                    <a:solidFill>
                      <a:srgbClr val="0070C0"/>
                    </a:solidFill>
                  </a:rPr>
                  <a:t>sensitivity</a:t>
                </a:r>
                <a:r>
                  <a:rPr lang="en-US" dirty="0"/>
                  <a:t> of the function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 </m:t>
                    </m:r>
                  </m:oMath>
                </a14:m>
                <a:r>
                  <a:rPr lang="en-US" dirty="0"/>
                  <a:t>determines how much the output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𝐷</m:t>
                        </m:r>
                      </m:e>
                    </m:d>
                    <m:r>
                      <a:rPr lang="en-US" b="0" i="1" smtClean="0">
                        <a:latin typeface="Cambria Math" panose="02040503050406030204" pitchFamily="18" charset="0"/>
                      </a:rPr>
                      <m:t> </m:t>
                    </m:r>
                  </m:oMath>
                </a14:m>
                <a:r>
                  <a:rPr lang="en-US" dirty="0"/>
                  <a:t>changes by adding a single data instance</a:t>
                </a:r>
              </a:p>
              <a:p>
                <a:pPr lvl="1"/>
                <a:r>
                  <a:rPr lang="en-US" dirty="0"/>
                  <a:t>Sensitivity is defined as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𝑚𝑎𝑥</m:t>
                    </m:r>
                    <m:sSub>
                      <m:sSubPr>
                        <m:ctrlPr>
                          <a:rPr lang="en-US" i="1">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e>
                        </m:d>
                      </m:e>
                      <m:sub>
                        <m:r>
                          <a:rPr lang="en-US" i="1">
                            <a:latin typeface="Cambria Math" panose="02040503050406030204" pitchFamily="18" charset="0"/>
                            <a:ea typeface="Cambria Math" panose="02040503050406030204" pitchFamily="18" charset="0"/>
                          </a:rPr>
                          <m:t>1</m:t>
                        </m:r>
                      </m:sub>
                    </m:sSub>
                  </m:oMath>
                </a14:m>
                <a:r>
                  <a:rPr lang="en-US" dirty="0"/>
                  <a:t> for all possible datasets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oMath>
                </a14:m>
                <a:r>
                  <a:rPr lang="en-US" dirty="0"/>
                  <a:t> differing in one data instance, where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ea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m:t>
                            </m:r>
                          </m:e>
                        </m:d>
                      </m:e>
                      <m:sub>
                        <m:r>
                          <a:rPr lang="en-US" i="1">
                            <a:latin typeface="Cambria Math" panose="02040503050406030204" pitchFamily="18" charset="0"/>
                            <a:ea typeface="Cambria Math" panose="02040503050406030204" pitchFamily="18" charset="0"/>
                          </a:rPr>
                          <m:t>1</m:t>
                        </m:r>
                      </m:sub>
                    </m:sSub>
                  </m:oMath>
                </a14:m>
                <a:r>
                  <a:rPr lang="en-US" dirty="0"/>
                  <a:t> denotes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1</m:t>
                        </m:r>
                      </m:sub>
                    </m:sSub>
                  </m:oMath>
                </a14:m>
                <a:r>
                  <a:rPr lang="en-US" dirty="0"/>
                  <a:t>-norm</a:t>
                </a:r>
              </a:p>
              <a:p>
                <a:pPr lvl="2"/>
                <a:r>
                  <a:rPr lang="en-US" dirty="0"/>
                  <a:t>E.g., for the example with medical diabetes records, the sensitivity is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=1</m:t>
                    </m:r>
                  </m:oMath>
                </a14:m>
                <a:r>
                  <a:rPr lang="en-US" dirty="0"/>
                  <a:t>, since the sum of the people with diabetes can change only by 1 when a single input is added</a:t>
                </a:r>
              </a:p>
              <a:p>
                <a:r>
                  <a:rPr lang="en-US" dirty="0"/>
                  <a:t>A Laplacian mechanism that is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𝜀</m:t>
                    </m:r>
                  </m:oMath>
                </a14:m>
                <a:r>
                  <a:rPr lang="en-US" dirty="0">
                    <a:solidFill>
                      <a:srgbClr val="FF0000"/>
                    </a:solidFill>
                  </a:rPr>
                  <a:t>-differentially private </a:t>
                </a:r>
                <a:r>
                  <a:rPr lang="en-US" dirty="0"/>
                  <a:t>adds a Laplacian noise with scale </a:t>
                </a:r>
                <a14:m>
                  <m:oMath xmlns:m="http://schemas.openxmlformats.org/officeDocument/2006/math">
                    <m:r>
                      <a:rPr lang="en-US" i="1">
                        <a:latin typeface="Cambria Math" panose="02040503050406030204" pitchFamily="18" charset="0"/>
                        <a:ea typeface="Cambria Math" panose="02040503050406030204" pitchFamily="18" charset="0"/>
                      </a:rPr>
                      <m:t>𝑏</m:t>
                    </m:r>
                    <m:r>
                      <a:rPr lang="en-US" i="1">
                        <a:latin typeface="Cambria Math" panose="02040503050406030204" pitchFamily="18" charset="0"/>
                        <a:ea typeface="Cambria Math" panose="02040503050406030204" pitchFamily="18" charset="0"/>
                      </a:rPr>
                      <m:t>=</m:t>
                    </m:r>
                    <m:f>
                      <m:fPr>
                        <m:type m:val="lin"/>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num>
                      <m:den>
                        <m:r>
                          <a:rPr lang="en-US" i="1">
                            <a:latin typeface="Cambria Math" panose="02040503050406030204" pitchFamily="18" charset="0"/>
                            <a:ea typeface="Cambria Math" panose="02040503050406030204" pitchFamily="18" charset="0"/>
                          </a:rPr>
                          <m:t>𝜀</m:t>
                        </m:r>
                      </m:den>
                    </m:f>
                  </m:oMath>
                </a14:m>
                <a:endParaRPr lang="en-US" dirty="0"/>
              </a:p>
              <a:p>
                <a:r>
                  <a:rPr lang="en-US" dirty="0"/>
                  <a:t>Note that </a:t>
                </a:r>
                <a:r>
                  <a:rPr lang="en-US" dirty="0">
                    <a:solidFill>
                      <a:srgbClr val="FF0000"/>
                    </a:solidFill>
                  </a:rPr>
                  <a:t>if the privacy budget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𝜀</m:t>
                    </m:r>
                  </m:oMath>
                </a14:m>
                <a:r>
                  <a:rPr lang="en-US" dirty="0">
                    <a:solidFill>
                      <a:srgbClr val="FF0000"/>
                    </a:solidFill>
                  </a:rPr>
                  <a:t> has smaller values</a:t>
                </a:r>
                <a:r>
                  <a:rPr lang="en-US" dirty="0"/>
                  <a:t>, this will result in larger amount of Laplacian noise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r>
                  <a:rPr lang="en-US" dirty="0"/>
                  <a:t> added to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oMath>
                </a14:m>
                <a:endParaRPr lang="en-US" dirty="0"/>
              </a:p>
              <a:p>
                <a:pPr lvl="1"/>
                <a:r>
                  <a:rPr lang="en-US" dirty="0"/>
                  <a:t>Thus, the noisy outputs </a:t>
                </a:r>
                <a14:m>
                  <m:oMath xmlns:m="http://schemas.openxmlformats.org/officeDocument/2006/math">
                    <m:r>
                      <a:rPr lang="en-US" i="1" smtClean="0">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oMath>
                </a14:m>
                <a:r>
                  <a:rPr lang="en-US" dirty="0"/>
                  <a:t> will reveal less private information about the inputs (i.e., provide better privacy protection), but also the noisy answers to the queries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r>
                      <a:rPr lang="en-US" i="1">
                        <a:latin typeface="Cambria Math" panose="02040503050406030204" pitchFamily="18" charset="0"/>
                      </a:rPr>
                      <m:t> </m:t>
                    </m:r>
                  </m:oMath>
                </a14:m>
                <a:r>
                  <a:rPr lang="en-US" dirty="0"/>
                  <a:t>will be less accurate </a:t>
                </a:r>
              </a:p>
              <a:p>
                <a:pPr lvl="1"/>
                <a:endParaRPr lang="en-US" dirty="0"/>
              </a:p>
            </p:txBody>
          </p:sp>
        </mc:Choice>
        <mc:Fallback xmlns="">
          <p:sp>
            <p:nvSpPr>
              <p:cNvPr id="3" name="Content Placeholder 2">
                <a:extLst>
                  <a:ext uri="{FF2B5EF4-FFF2-40B4-BE49-F238E27FC236}">
                    <a16:creationId xmlns:a16="http://schemas.microsoft.com/office/drawing/2014/main" id="{BFDB984E-B5E5-4E9F-A860-8855E3C33885}"/>
                  </a:ext>
                </a:extLst>
              </p:cNvPr>
              <p:cNvSpPr>
                <a:spLocks noGrp="1" noRot="1" noChangeAspect="1" noMove="1" noResize="1" noEditPoints="1" noAdjustHandles="1" noChangeArrowheads="1" noChangeShapeType="1" noTextEdit="1"/>
              </p:cNvSpPr>
              <p:nvPr>
                <p:ph idx="1"/>
              </p:nvPr>
            </p:nvSpPr>
            <p:spPr>
              <a:xfrm>
                <a:off x="276673" y="2090803"/>
                <a:ext cx="9584265" cy="5467805"/>
              </a:xfrm>
              <a:blipFill>
                <a:blip r:embed="rId3"/>
                <a:stretch>
                  <a:fillRect l="-699" t="-780" r="-127"/>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95A91D40-82F8-42DC-9051-6F875ED74D60}"/>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364804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C00-D8FE-4D74-AE6E-855C1134FA16}"/>
              </a:ext>
            </a:extLst>
          </p:cNvPr>
          <p:cNvSpPr>
            <a:spLocks noGrp="1"/>
          </p:cNvSpPr>
          <p:nvPr>
            <p:ph type="title"/>
          </p:nvPr>
        </p:nvSpPr>
        <p:spPr/>
        <p:txBody>
          <a:bodyPr/>
          <a:lstStyle/>
          <a:p>
            <a:r>
              <a:rPr lang="en-US" dirty="0"/>
              <a:t>DP with Laplacian Randomization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E11CB4-ACE8-4370-913C-555B7D7BE9C1}"/>
                  </a:ext>
                </a:extLst>
              </p:cNvPr>
              <p:cNvSpPr>
                <a:spLocks noGrp="1"/>
              </p:cNvSpPr>
              <p:nvPr>
                <p:ph idx="1"/>
              </p:nvPr>
            </p:nvSpPr>
            <p:spPr/>
            <p:txBody>
              <a:bodyPr/>
              <a:lstStyle/>
              <a:p>
                <a:r>
                  <a:rPr lang="en-US" dirty="0"/>
                  <a:t>The figure shows the </a:t>
                </a:r>
                <a:r>
                  <a:rPr lang="en-US" dirty="0">
                    <a:solidFill>
                      <a:srgbClr val="FF0000"/>
                    </a:solidFill>
                  </a:rPr>
                  <a:t>probability distributions </a:t>
                </a:r>
                <a:r>
                  <a:rPr lang="en-US" dirty="0"/>
                  <a:t>of the outputs </a:t>
                </a:r>
                <a14:m>
                  <m:oMath xmlns:m="http://schemas.openxmlformats.org/officeDocument/2006/math">
                    <m:r>
                      <a:rPr lang="en-US" i="1" smtClean="0">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oMath>
                </a14:m>
                <a:r>
                  <a:rPr lang="en-US" dirty="0"/>
                  <a:t> for three different levels of Laplacian noise with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0.05, 0.1, 0.2</m:t>
                        </m:r>
                      </m:e>
                    </m:d>
                  </m:oMath>
                </a14:m>
                <a:endParaRPr lang="en-US" dirty="0"/>
              </a:p>
              <a:p>
                <a:pPr lvl="1"/>
                <a:r>
                  <a:rPr lang="en-US" dirty="0"/>
                  <a:t>The true output value is </a:t>
                </a:r>
                <a14:m>
                  <m:oMath xmlns:m="http://schemas.openxmlformats.org/officeDocument/2006/math">
                    <m:r>
                      <a:rPr lang="en-US" b="0" i="1" smtClean="0">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r>
                      <a:rPr lang="en-US" b="0" i="1" smtClean="0">
                        <a:latin typeface="Cambria Math" panose="02040503050406030204" pitchFamily="18" charset="0"/>
                      </a:rPr>
                      <m:t>=1,000</m:t>
                    </m:r>
                  </m:oMath>
                </a14:m>
                <a:r>
                  <a:rPr lang="en-US" dirty="0"/>
                  <a:t> </a:t>
                </a:r>
              </a:p>
              <a:p>
                <a:pPr lvl="1"/>
                <a:r>
                  <a:rPr lang="en-US" dirty="0"/>
                  <a:t>Larger values of </a:t>
                </a:r>
                <a14:m>
                  <m:oMath xmlns:m="http://schemas.openxmlformats.org/officeDocument/2006/math">
                    <m:r>
                      <a:rPr lang="en-US" i="1">
                        <a:latin typeface="Cambria Math" panose="02040503050406030204" pitchFamily="18" charset="0"/>
                        <a:ea typeface="Cambria Math" panose="02040503050406030204" pitchFamily="18" charset="0"/>
                      </a:rPr>
                      <m:t>𝜀</m:t>
                    </m:r>
                  </m:oMath>
                </a14:m>
                <a:r>
                  <a:rPr lang="en-US" dirty="0"/>
                  <a:t> have distributions that are tighter around the true value of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r>
                      <a:rPr lang="en-US" i="1">
                        <a:latin typeface="Cambria Math" panose="02040503050406030204" pitchFamily="18" charset="0"/>
                      </a:rPr>
                      <m:t>=1,000</m:t>
                    </m:r>
                  </m:oMath>
                </a14:m>
                <a:r>
                  <a:rPr lang="en-US" dirty="0"/>
                  <a:t> in the figure, and hence are more accurate, but leak more privacy</a:t>
                </a:r>
              </a:p>
            </p:txBody>
          </p:sp>
        </mc:Choice>
        <mc:Fallback xmlns="">
          <p:sp>
            <p:nvSpPr>
              <p:cNvPr id="3" name="Content Placeholder 2">
                <a:extLst>
                  <a:ext uri="{FF2B5EF4-FFF2-40B4-BE49-F238E27FC236}">
                    <a16:creationId xmlns:a16="http://schemas.microsoft.com/office/drawing/2014/main" id="{FFE11CB4-ACE8-4370-913C-555B7D7BE9C1}"/>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D5CB6471-48EE-424A-AB24-28D4DA5DE966}"/>
              </a:ext>
            </a:extLst>
          </p:cNvPr>
          <p:cNvSpPr>
            <a:spLocks noGrp="1"/>
          </p:cNvSpPr>
          <p:nvPr>
            <p:ph idx="10"/>
          </p:nvPr>
        </p:nvSpPr>
        <p:spPr/>
        <p:txBody>
          <a:bodyPr/>
          <a:lstStyle/>
          <a:p>
            <a:r>
              <a:rPr lang="en-US" dirty="0"/>
              <a:t>Differentially Private SGD</a:t>
            </a:r>
          </a:p>
          <a:p>
            <a:endParaRPr lang="en-US" dirty="0"/>
          </a:p>
        </p:txBody>
      </p:sp>
      <p:pic>
        <p:nvPicPr>
          <p:cNvPr id="6" name="Picture 5">
            <a:extLst>
              <a:ext uri="{FF2B5EF4-FFF2-40B4-BE49-F238E27FC236}">
                <a16:creationId xmlns:a16="http://schemas.microsoft.com/office/drawing/2014/main" id="{97C8C9DA-8A0E-4705-BA73-76759C10839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876007" y="4039853"/>
            <a:ext cx="3111425" cy="3469207"/>
          </a:xfrm>
          <a:prstGeom prst="rect">
            <a:avLst/>
          </a:prstGeom>
        </p:spPr>
      </p:pic>
      <p:pic>
        <p:nvPicPr>
          <p:cNvPr id="8" name="Picture 7">
            <a:extLst>
              <a:ext uri="{FF2B5EF4-FFF2-40B4-BE49-F238E27FC236}">
                <a16:creationId xmlns:a16="http://schemas.microsoft.com/office/drawing/2014/main" id="{FC325331-C3AE-4003-91AA-B31E0B43FE93}"/>
              </a:ext>
            </a:extLst>
          </p:cNvPr>
          <p:cNvPicPr>
            <a:picLocks noChangeAspect="1"/>
          </p:cNvPicPr>
          <p:nvPr/>
        </p:nvPicPr>
        <p:blipFill>
          <a:blip r:embed="rId6"/>
          <a:stretch>
            <a:fillRect/>
          </a:stretch>
        </p:blipFill>
        <p:spPr>
          <a:xfrm>
            <a:off x="6757392" y="3728257"/>
            <a:ext cx="3290167" cy="31077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458B491-C5ED-4964-B356-AF3D4AB46B71}"/>
                  </a:ext>
                </a:extLst>
              </p:cNvPr>
              <p:cNvSpPr txBox="1"/>
              <p:nvPr/>
            </p:nvSpPr>
            <p:spPr>
              <a:xfrm rot="16200000">
                <a:off x="6087729" y="5298403"/>
                <a:ext cx="1133556" cy="3702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𝑃𝑟</m:t>
                      </m:r>
                      <m:d>
                        <m:dPr>
                          <m:ctrlPr>
                            <a:rPr lang="en-US" sz="1600" b="0" i="1" smtClean="0">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ℳ</m:t>
                          </m:r>
                          <m:d>
                            <m:dPr>
                              <m:ctrlPr>
                                <a:rPr lang="en-US" sz="1600" i="1">
                                  <a:latin typeface="Cambria Math" panose="02040503050406030204" pitchFamily="18" charset="0"/>
                                </a:rPr>
                              </m:ctrlPr>
                            </m:dPr>
                            <m:e>
                              <m:r>
                                <a:rPr lang="en-US" sz="1600" i="1">
                                  <a:latin typeface="Cambria Math" panose="02040503050406030204" pitchFamily="18" charset="0"/>
                                </a:rPr>
                                <m:t>𝐷</m:t>
                              </m:r>
                            </m:e>
                          </m:d>
                        </m:e>
                      </m:d>
                    </m:oMath>
                  </m:oMathPara>
                </a14:m>
                <a:endParaRPr lang="en-US" sz="1600" dirty="0"/>
              </a:p>
            </p:txBody>
          </p:sp>
        </mc:Choice>
        <mc:Fallback xmlns="">
          <p:sp>
            <p:nvSpPr>
              <p:cNvPr id="9" name="TextBox 8">
                <a:extLst>
                  <a:ext uri="{FF2B5EF4-FFF2-40B4-BE49-F238E27FC236}">
                    <a16:creationId xmlns:a16="http://schemas.microsoft.com/office/drawing/2014/main" id="{3458B491-C5ED-4964-B356-AF3D4AB46B71}"/>
                  </a:ext>
                </a:extLst>
              </p:cNvPr>
              <p:cNvSpPr txBox="1">
                <a:spLocks noRot="1" noChangeAspect="1" noMove="1" noResize="1" noEditPoints="1" noAdjustHandles="1" noChangeArrowheads="1" noChangeShapeType="1" noTextEdit="1"/>
              </p:cNvSpPr>
              <p:nvPr/>
            </p:nvSpPr>
            <p:spPr>
              <a:xfrm rot="16200000">
                <a:off x="6087729" y="5298403"/>
                <a:ext cx="1133556" cy="3702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EF3F1E0-2B2B-4C25-BEB4-E1D42F5F6EFA}"/>
                  </a:ext>
                </a:extLst>
              </p:cNvPr>
              <p:cNvSpPr txBox="1"/>
              <p:nvPr/>
            </p:nvSpPr>
            <p:spPr>
              <a:xfrm>
                <a:off x="8052689" y="7436078"/>
                <a:ext cx="7809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ℳ</m:t>
                      </m:r>
                      <m:d>
                        <m:dPr>
                          <m:ctrlPr>
                            <a:rPr lang="en-US" sz="1600" i="1">
                              <a:latin typeface="Cambria Math" panose="02040503050406030204" pitchFamily="18" charset="0"/>
                            </a:rPr>
                          </m:ctrlPr>
                        </m:dPr>
                        <m:e>
                          <m:r>
                            <a:rPr lang="en-US" sz="1600" i="1">
                              <a:latin typeface="Cambria Math" panose="02040503050406030204" pitchFamily="18" charset="0"/>
                            </a:rPr>
                            <m:t>𝐷</m:t>
                          </m:r>
                        </m:e>
                      </m:d>
                    </m:oMath>
                  </m:oMathPara>
                </a14:m>
                <a:endParaRPr lang="en-US" sz="1600" dirty="0"/>
              </a:p>
            </p:txBody>
          </p:sp>
        </mc:Choice>
        <mc:Fallback xmlns="">
          <p:sp>
            <p:nvSpPr>
              <p:cNvPr id="10" name="TextBox 9">
                <a:extLst>
                  <a:ext uri="{FF2B5EF4-FFF2-40B4-BE49-F238E27FC236}">
                    <a16:creationId xmlns:a16="http://schemas.microsoft.com/office/drawing/2014/main" id="{AEF3F1E0-2B2B-4C25-BEB4-E1D42F5F6EFA}"/>
                  </a:ext>
                </a:extLst>
              </p:cNvPr>
              <p:cNvSpPr txBox="1">
                <a:spLocks noRot="1" noChangeAspect="1" noMove="1" noResize="1" noEditPoints="1" noAdjustHandles="1" noChangeArrowheads="1" noChangeShapeType="1" noTextEdit="1"/>
              </p:cNvSpPr>
              <p:nvPr/>
            </p:nvSpPr>
            <p:spPr>
              <a:xfrm>
                <a:off x="8052689" y="7436078"/>
                <a:ext cx="780988"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5F439FDE-9EC7-441B-BF99-7AC6CF5EBBF9}"/>
                  </a:ext>
                </a:extLst>
              </p:cNvPr>
              <p:cNvSpPr txBox="1">
                <a:spLocks/>
              </p:cNvSpPr>
              <p:nvPr/>
            </p:nvSpPr>
            <p:spPr>
              <a:xfrm>
                <a:off x="322671" y="3742183"/>
                <a:ext cx="6096882" cy="3600401"/>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 mechanism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b="0" i="1" smtClean="0">
                            <a:latin typeface="Cambria Math" panose="02040503050406030204" pitchFamily="18" charset="0"/>
                          </a:rPr>
                          <m:t>𝐷</m:t>
                        </m:r>
                      </m:e>
                    </m:d>
                  </m:oMath>
                </a14:m>
                <a:r>
                  <a:rPr lang="en-US" dirty="0"/>
                  <a:t> is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𝜀</m:t>
                    </m:r>
                  </m:oMath>
                </a14:m>
                <a:r>
                  <a:rPr lang="en-US" dirty="0">
                    <a:solidFill>
                      <a:srgbClr val="FF0000"/>
                    </a:solidFill>
                  </a:rPr>
                  <a:t>-differentially private </a:t>
                </a:r>
                <a:r>
                  <a:rPr lang="en-US" dirty="0"/>
                  <a:t>if for all databases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oMath>
                </a14:m>
                <a:r>
                  <a:rPr lang="en-US" dirty="0"/>
                  <a:t> that differ by at most one instance, and for any subset of outputs </a:t>
                </a:r>
                <a:r>
                  <a:rPr lang="en-US" i="1" dirty="0"/>
                  <a:t>S</a:t>
                </a:r>
                <a:r>
                  <a:rPr lang="en-US" dirty="0"/>
                  <a:t>:</a:t>
                </a:r>
              </a:p>
              <a:p>
                <a:pPr marL="0" indent="0" algn="ctr">
                  <a:buNone/>
                </a:pPr>
                <a14:m>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𝑃𝑟</m:t>
                    </m:r>
                    <m:d>
                      <m:dPr>
                        <m:ctrlPr>
                          <a:rPr lang="en-US" b="0" i="1" smtClean="0">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𝐷</m:t>
                                </m:r>
                              </m:e>
                              <m:sub>
                                <m:r>
                                  <a:rPr lang="en-US" i="1">
                                    <a:solidFill>
                                      <a:srgbClr val="FF0000"/>
                                    </a:solidFill>
                                    <a:latin typeface="Cambria Math" panose="02040503050406030204" pitchFamily="18" charset="0"/>
                                  </a:rPr>
                                  <m:t>1</m:t>
                                </m:r>
                              </m:sub>
                            </m:sSub>
                          </m:e>
                        </m:d>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e>
                    </m:d>
                    <m:r>
                      <a:rPr lang="en-US">
                        <a:solidFill>
                          <a:srgbClr val="FF0000"/>
                        </a:solidFill>
                        <a:latin typeface="Cambria Math" panose="02040503050406030204" pitchFamily="18" charset="0"/>
                      </a:rPr>
                      <m:t>≤</m:t>
                    </m:r>
                    <m:sSup>
                      <m:sSupPr>
                        <m:ctrlPr>
                          <a:rPr lang="en-US"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𝑒</m:t>
                        </m:r>
                      </m:e>
                      <m:sup>
                        <m:r>
                          <a:rPr lang="en-US" i="1" smtClean="0">
                            <a:solidFill>
                              <a:srgbClr val="FF0000"/>
                            </a:solidFill>
                            <a:latin typeface="Cambria Math" panose="02040503050406030204" pitchFamily="18" charset="0"/>
                            <a:ea typeface="Cambria Math" panose="02040503050406030204" pitchFamily="18" charset="0"/>
                          </a:rPr>
                          <m:t>𝜀</m:t>
                        </m:r>
                      </m:sup>
                    </m:sSup>
                  </m:oMath>
                </a14:m>
                <a:r>
                  <a:rPr lang="en-US" dirty="0">
                    <a:solidFill>
                      <a:srgbClr val="FF0000"/>
                    </a:solidFill>
                    <a:ea typeface="Cambria Math" panose="02040503050406030204" pitchFamily="18" charset="0"/>
                  </a:rPr>
                  <a:t>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𝑃𝑟</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𝐷</m:t>
                                </m:r>
                              </m:e>
                              <m:sub>
                                <m:r>
                                  <a:rPr lang="en-US" b="0" i="1" smtClean="0">
                                    <a:solidFill>
                                      <a:srgbClr val="FF0000"/>
                                    </a:solidFill>
                                    <a:latin typeface="Cambria Math" panose="02040503050406030204" pitchFamily="18" charset="0"/>
                                  </a:rPr>
                                  <m:t>2</m:t>
                                </m:r>
                              </m:sub>
                            </m:sSub>
                          </m:e>
                        </m:d>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e>
                    </m:d>
                  </m:oMath>
                </a14:m>
                <a:endParaRPr lang="en-US" dirty="0"/>
              </a:p>
              <a:p>
                <a:pPr lvl="1"/>
                <a:r>
                  <a:rPr lang="en-US" dirty="0"/>
                  <a:t>In other words,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𝜀</m:t>
                    </m:r>
                  </m:oMath>
                </a14:m>
                <a:r>
                  <a:rPr lang="en-US" dirty="0">
                    <a:solidFill>
                      <a:schemeClr val="tx1"/>
                    </a:solidFill>
                  </a:rPr>
                  <a:t>-differential privacy ensures that the probabilities of any two outputs</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oMath>
                </a14:m>
                <a:r>
                  <a:rPr lang="en-US" dirty="0"/>
                  <a:t> differ by at most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ea typeface="Cambria Math" panose="02040503050406030204" pitchFamily="18" charset="0"/>
                          </a:rPr>
                          <m:t>𝜀</m:t>
                        </m:r>
                      </m:sup>
                    </m:sSup>
                  </m:oMath>
                </a14:m>
                <a:r>
                  <a:rPr lang="en-US" dirty="0">
                    <a:ea typeface="Cambria Math" panose="02040503050406030204" pitchFamily="18" charset="0"/>
                  </a:rPr>
                  <a:t> </a:t>
                </a:r>
              </a:p>
              <a:p>
                <a:pPr lvl="1"/>
                <a:r>
                  <a:rPr lang="en-US" dirty="0">
                    <a:ea typeface="Cambria Math" panose="02040503050406030204" pitchFamily="18" charset="0"/>
                  </a:rPr>
                  <a:t>E.g., for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=0.05</m:t>
                    </m:r>
                  </m:oMath>
                </a14:m>
                <a:r>
                  <a:rPr lang="en-US" dirty="0"/>
                  <a:t>, </a:t>
                </a:r>
                <a14:m>
                  <m:oMath xmlns:m="http://schemas.openxmlformats.org/officeDocument/2006/math">
                    <m:f>
                      <m:fPr>
                        <m:type m:val="lin"/>
                        <m:ctrlPr>
                          <a:rPr lang="en-US" i="1" smtClean="0">
                            <a:latin typeface="Cambria Math" panose="02040503050406030204" pitchFamily="18" charset="0"/>
                          </a:rPr>
                        </m:ctrlPr>
                      </m:fPr>
                      <m:num>
                        <m:r>
                          <a:rPr lang="en-US" b="0" i="1" smtClean="0">
                            <a:latin typeface="Cambria Math" panose="02040503050406030204" pitchFamily="18" charset="0"/>
                          </a:rPr>
                          <m:t>𝑃𝑟</m:t>
                        </m:r>
                        <m:d>
                          <m:dPr>
                            <m:ctrlPr>
                              <a:rPr lang="en-US" b="0" i="1" smtClean="0">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e>
                        </m:d>
                      </m:num>
                      <m:den>
                        <m:r>
                          <a:rPr lang="en-US" b="0" i="1" smtClean="0">
                            <a:latin typeface="Cambria Math" panose="02040503050406030204" pitchFamily="18" charset="0"/>
                          </a:rPr>
                          <m:t>𝑃𝑟</m:t>
                        </m:r>
                        <m:d>
                          <m:dPr>
                            <m:ctrlPr>
                              <a:rPr lang="en-US" b="0" i="1" smtClean="0">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e>
                        </m:d>
                      </m:den>
                    </m:f>
                    <m:r>
                      <a:rPr lang="en-US" i="1">
                        <a:latin typeface="Cambria Math" panose="02040503050406030204" pitchFamily="18" charset="0"/>
                      </a:rPr>
                      <m:t> </m:t>
                    </m:r>
                  </m:oMath>
                </a14:m>
                <a:r>
                  <a:rPr lang="en-US" dirty="0"/>
                  <a:t>is at most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0.05</m:t>
                        </m:r>
                      </m:sup>
                    </m:sSup>
                    <m:r>
                      <a:rPr lang="en-US" b="0" i="1" smtClean="0">
                        <a:latin typeface="Cambria Math" panose="02040503050406030204" pitchFamily="18" charset="0"/>
                        <a:ea typeface="Cambria Math" panose="02040503050406030204" pitchFamily="18" charset="0"/>
                      </a:rPr>
                      <m:t>=</m:t>
                    </m:r>
                  </m:oMath>
                </a14:m>
                <a:r>
                  <a:rPr lang="en-US" dirty="0"/>
                  <a:t> 1.05</a:t>
                </a:r>
              </a:p>
              <a:p>
                <a:pPr lvl="1"/>
                <a:r>
                  <a:rPr lang="en-US" dirty="0"/>
                  <a:t>Smaller </a:t>
                </a:r>
                <a14:m>
                  <m:oMath xmlns:m="http://schemas.openxmlformats.org/officeDocument/2006/math">
                    <m:r>
                      <a:rPr lang="en-US" i="1" smtClean="0">
                        <a:latin typeface="Cambria Math" panose="02040503050406030204" pitchFamily="18" charset="0"/>
                        <a:ea typeface="Cambria Math" panose="02040503050406030204" pitchFamily="18" charset="0"/>
                      </a:rPr>
                      <m:t>𝜀</m:t>
                    </m:r>
                  </m:oMath>
                </a14:m>
                <a:r>
                  <a:rPr lang="en-US" dirty="0"/>
                  <a:t> ensures more similar outputs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oMath>
                </a14:m>
                <a:r>
                  <a:rPr lang="en-US" dirty="0"/>
                  <a:t>, and provides higher levels of privacy</a:t>
                </a:r>
              </a:p>
            </p:txBody>
          </p:sp>
        </mc:Choice>
        <mc:Fallback xmlns="">
          <p:sp>
            <p:nvSpPr>
              <p:cNvPr id="11" name="Content Placeholder 2">
                <a:extLst>
                  <a:ext uri="{FF2B5EF4-FFF2-40B4-BE49-F238E27FC236}">
                    <a16:creationId xmlns:a16="http://schemas.microsoft.com/office/drawing/2014/main" id="{5F439FDE-9EC7-441B-BF99-7AC6CF5EBBF9}"/>
                  </a:ext>
                </a:extLst>
              </p:cNvPr>
              <p:cNvSpPr txBox="1">
                <a:spLocks noRot="1" noChangeAspect="1" noMove="1" noResize="1" noEditPoints="1" noAdjustHandles="1" noChangeArrowheads="1" noChangeShapeType="1" noTextEdit="1"/>
              </p:cNvSpPr>
              <p:nvPr/>
            </p:nvSpPr>
            <p:spPr>
              <a:xfrm>
                <a:off x="322671" y="3742183"/>
                <a:ext cx="6096882" cy="3600401"/>
              </a:xfrm>
              <a:prstGeom prst="rect">
                <a:avLst/>
              </a:prstGeom>
              <a:blipFill>
                <a:blip r:embed="rId9"/>
                <a:stretch>
                  <a:fillRect l="-1100" t="-1186" r="-1500" b="-169"/>
                </a:stretch>
              </a:blipFill>
            </p:spPr>
            <p:txBody>
              <a:bodyPr/>
              <a:lstStyle/>
              <a:p>
                <a:r>
                  <a:rPr lang="en-US">
                    <a:noFill/>
                  </a:rPr>
                  <a:t> </a:t>
                </a:r>
              </a:p>
            </p:txBody>
          </p:sp>
        </mc:Fallback>
      </mc:AlternateContent>
    </p:spTree>
    <p:extLst>
      <p:ext uri="{BB962C8B-B14F-4D97-AF65-F5344CB8AC3E}">
        <p14:creationId xmlns:p14="http://schemas.microsoft.com/office/powerpoint/2010/main" val="1368352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CF46-277A-4ABF-894F-78F8DDEA38CC}"/>
              </a:ext>
            </a:extLst>
          </p:cNvPr>
          <p:cNvSpPr>
            <a:spLocks noGrp="1"/>
          </p:cNvSpPr>
          <p:nvPr>
            <p:ph type="title"/>
          </p:nvPr>
        </p:nvSpPr>
        <p:spPr/>
        <p:txBody>
          <a:bodyPr/>
          <a:lstStyle/>
          <a:p>
            <a:r>
              <a:rPr lang="en-US" dirty="0"/>
              <a:t>DP with Gaussian Randomization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7FC51E-E1DA-4263-AB87-3510DFB0E64C}"/>
                  </a:ext>
                </a:extLst>
              </p:cNvPr>
              <p:cNvSpPr>
                <a:spLocks noGrp="1"/>
              </p:cNvSpPr>
              <p:nvPr>
                <p:ph idx="1"/>
              </p:nvPr>
            </p:nvSpPr>
            <p:spPr/>
            <p:txBody>
              <a:bodyPr/>
              <a:lstStyle/>
              <a:p>
                <a:r>
                  <a:rPr lang="en-US" dirty="0"/>
                  <a:t>There are other DP mechanisms besides the Laplacian mechanism, that are more suitable for some applications</a:t>
                </a:r>
              </a:p>
              <a:p>
                <a:r>
                  <a:rPr lang="en-US" dirty="0"/>
                  <a:t>The </a:t>
                </a:r>
                <a:r>
                  <a:rPr lang="en-US" b="1" i="1" dirty="0">
                    <a:solidFill>
                      <a:srgbClr val="0070C0"/>
                    </a:solidFill>
                  </a:rPr>
                  <a:t>Gaussian mechanism </a:t>
                </a:r>
                <a:r>
                  <a:rPr lang="en-US" dirty="0"/>
                  <a:t>adds Gaussian noise instead of Laplacian noise, and the level of noise is based on the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2</m:t>
                        </m:r>
                      </m:sub>
                    </m:sSub>
                  </m:oMath>
                </a14:m>
                <a:r>
                  <a:rPr lang="en-US" dirty="0"/>
                  <a:t>-norm sensitivity, instead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1</m:t>
                        </m:r>
                      </m:sub>
                    </m:sSub>
                  </m:oMath>
                </a14:m>
                <a:r>
                  <a:rPr lang="en-US" dirty="0"/>
                  <a:t>-norm</a:t>
                </a:r>
              </a:p>
              <a:p>
                <a:r>
                  <a:rPr lang="en-US" dirty="0"/>
                  <a:t>A Gaussian mechanism is </a:t>
                </a:r>
                <a14:m>
                  <m:oMath xmlns:m="http://schemas.openxmlformats.org/officeDocument/2006/math">
                    <m:d>
                      <m:dPr>
                        <m:ctrlPr>
                          <a:rPr lang="en-US" i="1" smtClean="0">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𝜀</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𝛿</m:t>
                        </m:r>
                      </m:e>
                    </m:d>
                  </m:oMath>
                </a14:m>
                <a:r>
                  <a:rPr lang="en-US" dirty="0">
                    <a:solidFill>
                      <a:srgbClr val="FF0000"/>
                    </a:solidFill>
                  </a:rPr>
                  <a:t>-differentially private </a:t>
                </a:r>
                <a:r>
                  <a:rPr lang="en-US" dirty="0"/>
                  <a:t>if</a:t>
                </a:r>
                <a:r>
                  <a:rPr lang="en-US" dirty="0">
                    <a:solidFill>
                      <a:srgbClr val="FF0000"/>
                    </a:solidFill>
                  </a:rPr>
                  <a:t> </a:t>
                </a:r>
                <a:r>
                  <a:rPr lang="en-US" dirty="0"/>
                  <a:t>for all databases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oMath>
                </a14:m>
                <a:r>
                  <a:rPr lang="en-US" dirty="0"/>
                  <a:t> that differ by at most one instance, and for any subset of outputs </a:t>
                </a:r>
                <a:r>
                  <a:rPr lang="en-US" i="1" dirty="0"/>
                  <a:t>S</a:t>
                </a:r>
                <a:r>
                  <a:rPr lang="en-US" dirty="0"/>
                  <a:t>:</a:t>
                </a:r>
              </a:p>
              <a:p>
                <a:pPr marL="0" indent="0" algn="ctr">
                  <a:buNone/>
                </a:pPr>
                <a:r>
                  <a:rPr lang="en-US" dirty="0"/>
                  <a:t>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𝑃𝑟</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𝐷</m:t>
                                </m:r>
                              </m:e>
                              <m:sub>
                                <m:r>
                                  <a:rPr lang="en-US" i="1">
                                    <a:solidFill>
                                      <a:srgbClr val="FF0000"/>
                                    </a:solidFill>
                                    <a:latin typeface="Cambria Math" panose="02040503050406030204" pitchFamily="18" charset="0"/>
                                  </a:rPr>
                                  <m:t>1</m:t>
                                </m:r>
                              </m:sub>
                            </m:sSub>
                          </m:e>
                        </m:d>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e>
                    </m:d>
                    <m:r>
                      <a:rPr lang="en-US">
                        <a:solidFill>
                          <a:srgbClr val="FF0000"/>
                        </a:solidFill>
                        <a:latin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𝑒</m:t>
                        </m:r>
                      </m:e>
                      <m:sup>
                        <m:r>
                          <a:rPr lang="en-US" i="1">
                            <a:solidFill>
                              <a:srgbClr val="FF0000"/>
                            </a:solidFill>
                            <a:latin typeface="Cambria Math" panose="02040503050406030204" pitchFamily="18" charset="0"/>
                            <a:ea typeface="Cambria Math" panose="02040503050406030204" pitchFamily="18" charset="0"/>
                          </a:rPr>
                          <m:t>𝜀</m:t>
                        </m:r>
                      </m:sup>
                    </m:sSup>
                  </m:oMath>
                </a14:m>
                <a:r>
                  <a:rPr lang="en-US" dirty="0">
                    <a:solidFill>
                      <a:srgbClr val="FF0000"/>
                    </a:solidFill>
                    <a:ea typeface="Cambria Math" panose="02040503050406030204" pitchFamily="18" charset="0"/>
                  </a:rPr>
                  <a:t>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𝑃𝑟</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𝐷</m:t>
                                </m:r>
                              </m:e>
                              <m:sub>
                                <m:r>
                                  <a:rPr lang="en-US" i="1">
                                    <a:solidFill>
                                      <a:srgbClr val="FF0000"/>
                                    </a:solidFill>
                                    <a:latin typeface="Cambria Math" panose="02040503050406030204" pitchFamily="18" charset="0"/>
                                  </a:rPr>
                                  <m:t>2</m:t>
                                </m:r>
                              </m:sub>
                            </m:sSub>
                          </m:e>
                        </m:d>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e>
                    </m:d>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𝛿</m:t>
                    </m:r>
                  </m:oMath>
                </a14:m>
                <a:endParaRPr lang="en-US" dirty="0">
                  <a:solidFill>
                    <a:srgbClr val="FF0000"/>
                  </a:solidFill>
                </a:endParaRPr>
              </a:p>
              <a:p>
                <a:r>
                  <a:rPr lang="en-US" dirty="0"/>
                  <a:t>The </a:t>
                </a:r>
                <a14:m>
                  <m:oMath xmlns:m="http://schemas.openxmlformats.org/officeDocument/2006/math">
                    <m:d>
                      <m:dPr>
                        <m:ctrlPr>
                          <a:rPr lang="en-US" i="1" smtClean="0">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𝜀</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𝛿</m:t>
                        </m:r>
                      </m:e>
                    </m:d>
                  </m:oMath>
                </a14:m>
                <a:r>
                  <a:rPr lang="en-US" dirty="0"/>
                  <a:t>-differential privacy that is provided by the Gaussian mechanism introduces the </a:t>
                </a:r>
                <a:r>
                  <a:rPr lang="en-US" dirty="0">
                    <a:solidFill>
                      <a:srgbClr val="FF0000"/>
                    </a:solidFill>
                  </a:rPr>
                  <a:t>probability parameter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𝛿</m:t>
                    </m:r>
                  </m:oMath>
                </a14:m>
                <a:endParaRPr lang="en-US" dirty="0"/>
              </a:p>
              <a:p>
                <a:pPr lvl="1"/>
                <a:r>
                  <a:rPr lang="en-US" dirty="0"/>
                  <a:t>Informally, </a:t>
                </a:r>
                <a14:m>
                  <m:oMath xmlns:m="http://schemas.openxmlformats.org/officeDocument/2006/math">
                    <m:d>
                      <m:dPr>
                        <m:ctrlPr>
                          <a:rPr lang="en-US" i="1" smtClean="0">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𝜀</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𝛿</m:t>
                        </m:r>
                      </m:e>
                    </m:d>
                  </m:oMath>
                </a14:m>
                <a:r>
                  <a:rPr lang="en-US" dirty="0"/>
                  <a:t>-differential privacy is guaranteed with probability </a:t>
                </a:r>
                <a14:m>
                  <m:oMath xmlns:m="http://schemas.openxmlformats.org/officeDocument/2006/math">
                    <m:r>
                      <a:rPr lang="en-US" b="0" i="0" smtClean="0">
                        <a:solidFill>
                          <a:schemeClr val="tx1"/>
                        </a:solidFill>
                        <a:latin typeface="Cambria Math" panose="02040503050406030204" pitchFamily="18" charset="0"/>
                        <a:ea typeface="Cambria Math" panose="02040503050406030204" pitchFamily="18" charset="0"/>
                      </a:rPr>
                      <m:t>1−</m:t>
                    </m:r>
                    <m:r>
                      <a:rPr lang="en-US" i="1">
                        <a:solidFill>
                          <a:schemeClr val="tx1"/>
                        </a:solidFill>
                        <a:latin typeface="Cambria Math" panose="02040503050406030204" pitchFamily="18" charset="0"/>
                        <a:ea typeface="Cambria Math" panose="02040503050406030204" pitchFamily="18" charset="0"/>
                      </a:rPr>
                      <m:t>𝛿</m:t>
                    </m:r>
                  </m:oMath>
                </a14:m>
                <a:endParaRPr lang="en-US" dirty="0"/>
              </a:p>
              <a:p>
                <a:pPr lvl="1"/>
                <a:r>
                  <a:rPr lang="en-US" dirty="0"/>
                  <a:t>E.g., for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𝛿</m:t>
                    </m:r>
                    <m:r>
                      <a:rPr lang="en-US" b="0" i="1" smtClean="0">
                        <a:solidFill>
                          <a:schemeClr val="tx1"/>
                        </a:solidFill>
                        <a:latin typeface="Cambria Math" panose="02040503050406030204" pitchFamily="18" charset="0"/>
                        <a:ea typeface="Cambria Math" panose="02040503050406030204" pitchFamily="18" charset="0"/>
                      </a:rPr>
                      <m:t>=0.05</m:t>
                    </m:r>
                  </m:oMath>
                </a14:m>
                <a:r>
                  <a:rPr lang="en-US" dirty="0"/>
                  <a:t>, the method is 𝜀-differentially private with 95% probability </a:t>
                </a:r>
              </a:p>
              <a:p>
                <a:r>
                  <a:rPr lang="en-US" dirty="0"/>
                  <a:t>The Gaussian mechanism is therefore weaker than the Laplacian mechanism, since it allows scenarios when the privacy cannot be guaranteed</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xmlns:a14="http://schemas.microsoft.com/office/drawing/2010/main" xmlns="" id="{6B7FC51E-E1DA-4263-AB87-3510DFB0E64C}"/>
                  </a:ext>
                </a:extLst>
              </p:cNvPr>
              <p:cNvSpPr>
                <a:spLocks noGrp="1" noRot="1" noChangeAspect="1" noMove="1" noResize="1" noEditPoints="1" noAdjustHandles="1" noChangeArrowheads="1" noChangeShapeType="1" noTextEdit="1"/>
              </p:cNvSpPr>
              <p:nvPr>
                <p:ph idx="1"/>
              </p:nvPr>
            </p:nvSpPr>
            <p:spPr>
              <a:blipFill rotWithShape="0">
                <a:blip r:embed="rId3"/>
                <a:stretch>
                  <a:fillRect l="-699" t="-795" r="-44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F27F7577-F1D4-4D1C-BA37-82A33C515C46}"/>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4213727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564C-6EC9-4DF0-BFB5-8462E4397783}"/>
              </a:ext>
            </a:extLst>
          </p:cNvPr>
          <p:cNvSpPr>
            <a:spLocks noGrp="1"/>
          </p:cNvSpPr>
          <p:nvPr>
            <p:ph type="title"/>
          </p:nvPr>
        </p:nvSpPr>
        <p:spPr/>
        <p:txBody>
          <a:bodyPr/>
          <a:lstStyle/>
          <a:p>
            <a:r>
              <a:rPr lang="en-US" dirty="0"/>
              <a:t>DP in Machine Learning</a:t>
            </a:r>
          </a:p>
        </p:txBody>
      </p:sp>
      <p:sp>
        <p:nvSpPr>
          <p:cNvPr id="3" name="Content Placeholder 2">
            <a:extLst>
              <a:ext uri="{FF2B5EF4-FFF2-40B4-BE49-F238E27FC236}">
                <a16:creationId xmlns:a16="http://schemas.microsoft.com/office/drawing/2014/main" id="{2ED58F85-871E-4A11-996B-92ED6F54E834}"/>
              </a:ext>
            </a:extLst>
          </p:cNvPr>
          <p:cNvSpPr>
            <a:spLocks noGrp="1"/>
          </p:cNvSpPr>
          <p:nvPr>
            <p:ph idx="1"/>
          </p:nvPr>
        </p:nvSpPr>
        <p:spPr/>
        <p:txBody>
          <a:bodyPr/>
          <a:lstStyle/>
          <a:p>
            <a:r>
              <a:rPr lang="en-US" dirty="0"/>
              <a:t>Training ML models can be considered an extension of the previous example on querying databases</a:t>
            </a:r>
          </a:p>
          <a:p>
            <a:pPr lvl="1"/>
            <a:r>
              <a:rPr lang="en-US" dirty="0"/>
              <a:t>I.e., ML models use data to learn a function, which is afterward used for prediction</a:t>
            </a:r>
          </a:p>
          <a:p>
            <a:r>
              <a:rPr lang="en-US" dirty="0"/>
              <a:t>The datasets for training ML models often contain sensitive information (e.g., medical records, personal information), so it is important to provide privacy guarantees</a:t>
            </a:r>
          </a:p>
          <a:p>
            <a:pPr lvl="1"/>
            <a:r>
              <a:rPr lang="en-US" dirty="0"/>
              <a:t>On the other hand, we know that ML models can memorize the training data, which can be exploited by adversaries to recover information about the data from a trained model</a:t>
            </a:r>
          </a:p>
          <a:p>
            <a:r>
              <a:rPr lang="en-US" dirty="0"/>
              <a:t>The challenge is: how to extract enough information from data to train accurate ML models without revealing the data</a:t>
            </a:r>
          </a:p>
          <a:p>
            <a:endParaRPr lang="en-US" dirty="0"/>
          </a:p>
          <a:p>
            <a:endParaRPr lang="en-US" dirty="0"/>
          </a:p>
          <a:p>
            <a:endParaRPr lang="en-US" dirty="0"/>
          </a:p>
          <a:p>
            <a:pPr lvl="1"/>
            <a:endParaRPr lang="en-US" dirty="0"/>
          </a:p>
        </p:txBody>
      </p:sp>
      <p:sp>
        <p:nvSpPr>
          <p:cNvPr id="4" name="Content Placeholder 3">
            <a:extLst>
              <a:ext uri="{FF2B5EF4-FFF2-40B4-BE49-F238E27FC236}">
                <a16:creationId xmlns:a16="http://schemas.microsoft.com/office/drawing/2014/main" id="{43F69BDA-AD57-4C8B-AD33-A8CAA41FBF39}"/>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373829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 in Machine Learning</a:t>
            </a:r>
          </a:p>
        </p:txBody>
      </p:sp>
      <p:sp>
        <p:nvSpPr>
          <p:cNvPr id="3" name="Content Placeholder 2"/>
          <p:cNvSpPr>
            <a:spLocks noGrp="1"/>
          </p:cNvSpPr>
          <p:nvPr>
            <p:ph idx="1"/>
          </p:nvPr>
        </p:nvSpPr>
        <p:spPr/>
        <p:txBody>
          <a:bodyPr/>
          <a:lstStyle/>
          <a:p>
            <a:r>
              <a:rPr lang="en-US" dirty="0"/>
              <a:t>In ML, DP is achieved by adding noise to:</a:t>
            </a:r>
          </a:p>
          <a:p>
            <a:pPr lvl="1"/>
            <a:r>
              <a:rPr lang="en-US" b="1" i="1" dirty="0">
                <a:solidFill>
                  <a:srgbClr val="00B0F0"/>
                </a:solidFill>
              </a:rPr>
              <a:t>Model parameters</a:t>
            </a:r>
          </a:p>
          <a:p>
            <a:pPr lvl="2"/>
            <a:r>
              <a:rPr lang="en-US" dirty="0"/>
              <a:t>Several works applied DP to conventional ML methods</a:t>
            </a:r>
          </a:p>
          <a:p>
            <a:pPr lvl="2"/>
            <a:r>
              <a:rPr lang="en-US" dirty="0">
                <a:solidFill>
                  <a:srgbClr val="FF0000"/>
                </a:solidFill>
              </a:rPr>
              <a:t>Differentially private SGD </a:t>
            </a:r>
            <a:r>
              <a:rPr lang="en-US" dirty="0"/>
              <a:t>(</a:t>
            </a:r>
            <a:r>
              <a:rPr lang="en-US" dirty="0" err="1"/>
              <a:t>Abadi</a:t>
            </a:r>
            <a:r>
              <a:rPr lang="en-US" dirty="0"/>
              <a:t>, 2016) clips and adds noise to the gradients of deep NNs during training</a:t>
            </a:r>
          </a:p>
          <a:p>
            <a:pPr lvl="3"/>
            <a:r>
              <a:rPr lang="en-US" dirty="0"/>
              <a:t>This reduces the memorization of individual input instances by the model</a:t>
            </a:r>
          </a:p>
          <a:p>
            <a:pPr lvl="2"/>
            <a:r>
              <a:rPr lang="en-US" dirty="0"/>
              <a:t>The approaches that apply obfuscation to the model parameters via DP are also referred to as </a:t>
            </a:r>
            <a:r>
              <a:rPr lang="en-US" dirty="0">
                <a:solidFill>
                  <a:srgbClr val="FF0000"/>
                </a:solidFill>
              </a:rPr>
              <a:t>differentially private ML</a:t>
            </a:r>
          </a:p>
          <a:p>
            <a:pPr lvl="1"/>
            <a:r>
              <a:rPr lang="en-US" b="1" i="1" dirty="0">
                <a:solidFill>
                  <a:srgbClr val="00B0F0"/>
                </a:solidFill>
              </a:rPr>
              <a:t>Model outputs</a:t>
            </a:r>
          </a:p>
          <a:p>
            <a:pPr lvl="2"/>
            <a:r>
              <a:rPr lang="en-US" dirty="0">
                <a:solidFill>
                  <a:srgbClr val="FF0000"/>
                </a:solidFill>
              </a:rPr>
              <a:t>PATE</a:t>
            </a:r>
            <a:r>
              <a:rPr lang="en-US" dirty="0"/>
              <a:t> (Private Aggregation of Teacher Ensembles) approach (</a:t>
            </a:r>
            <a:r>
              <a:rPr lang="en-US" dirty="0" err="1"/>
              <a:t>Papernot</a:t>
            </a:r>
            <a:r>
              <a:rPr lang="en-US" dirty="0"/>
              <a:t>, 2018) employs an ensemble of models trained on disjoint subsets of the training data, called teacher models</a:t>
            </a:r>
          </a:p>
          <a:p>
            <a:pPr lvl="2"/>
            <a:r>
              <a:rPr lang="en-US" dirty="0"/>
              <a:t>Noise is added to the outputs of the teacher models, and the aggregated outputs are used to train another model, called student model</a:t>
            </a:r>
          </a:p>
          <a:p>
            <a:pPr lvl="1"/>
            <a:r>
              <a:rPr lang="en-US" b="1" i="1" dirty="0">
                <a:solidFill>
                  <a:srgbClr val="00B0F0"/>
                </a:solidFill>
              </a:rPr>
              <a:t>Training data</a:t>
            </a:r>
          </a:p>
          <a:p>
            <a:pPr lvl="2"/>
            <a:r>
              <a:rPr lang="en-US" dirty="0"/>
              <a:t>Obfuscation of training data in ML has been also investigated in several works</a:t>
            </a:r>
          </a:p>
          <a:p>
            <a:pPr lvl="2"/>
            <a:endParaRPr lang="en-US" dirty="0"/>
          </a:p>
          <a:p>
            <a:endParaRPr lang="en-US" dirty="0"/>
          </a:p>
        </p:txBody>
      </p:sp>
      <p:sp>
        <p:nvSpPr>
          <p:cNvPr id="4" name="Content Placeholder 3"/>
          <p:cNvSpPr>
            <a:spLocks noGrp="1"/>
          </p:cNvSpPr>
          <p:nvPr>
            <p:ph idx="10"/>
          </p:nvPr>
        </p:nvSpPr>
        <p:spPr/>
        <p:txBody>
          <a:bodyPr/>
          <a:lstStyle/>
          <a:p>
            <a:r>
              <a:rPr lang="en-US" dirty="0"/>
              <a:t>Differential Privacy</a:t>
            </a:r>
          </a:p>
        </p:txBody>
      </p:sp>
    </p:spTree>
    <p:extLst>
      <p:ext uri="{BB962C8B-B14F-4D97-AF65-F5344CB8AC3E}">
        <p14:creationId xmlns:p14="http://schemas.microsoft.com/office/powerpoint/2010/main" val="1079282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 in Machine Learning</a:t>
            </a:r>
          </a:p>
        </p:txBody>
      </p:sp>
      <p:sp>
        <p:nvSpPr>
          <p:cNvPr id="3" name="Content Placeholder 2"/>
          <p:cNvSpPr>
            <a:spLocks noGrp="1"/>
          </p:cNvSpPr>
          <p:nvPr>
            <p:ph idx="1"/>
          </p:nvPr>
        </p:nvSpPr>
        <p:spPr/>
        <p:txBody>
          <a:bodyPr/>
          <a:lstStyle/>
          <a:p>
            <a:r>
              <a:rPr lang="en-US" dirty="0"/>
              <a:t>DP is typically applied in a </a:t>
            </a:r>
            <a:r>
              <a:rPr lang="en-US" b="1" i="1" dirty="0">
                <a:solidFill>
                  <a:srgbClr val="0070C0"/>
                </a:solidFill>
              </a:rPr>
              <a:t>centralized learning setting</a:t>
            </a:r>
            <a:r>
              <a:rPr lang="en-US" dirty="0"/>
              <a:t>, where the data and model are at the same location</a:t>
            </a:r>
          </a:p>
          <a:p>
            <a:pPr lvl="1"/>
            <a:r>
              <a:rPr lang="en-US" dirty="0"/>
              <a:t>In this scenario, all data is gathered in one central location for model training</a:t>
            </a:r>
          </a:p>
          <a:p>
            <a:pPr lvl="1"/>
            <a:r>
              <a:rPr lang="en-US" dirty="0"/>
              <a:t>E.g., </a:t>
            </a:r>
            <a:r>
              <a:rPr lang="en-US" dirty="0" err="1"/>
              <a:t>MLaaS</a:t>
            </a:r>
            <a:r>
              <a:rPr lang="en-US" dirty="0">
                <a:solidFill>
                  <a:srgbClr val="FF0000"/>
                </a:solidFill>
              </a:rPr>
              <a:t> </a:t>
            </a:r>
            <a:r>
              <a:rPr lang="en-US" dirty="0"/>
              <a:t>typically requires that the users upload their data to a cloud-based server for training a model</a:t>
            </a:r>
          </a:p>
          <a:p>
            <a:r>
              <a:rPr lang="en-US" dirty="0"/>
              <a:t>Recently, DP has also been applied in a </a:t>
            </a:r>
            <a:r>
              <a:rPr lang="en-US" b="1" i="1" dirty="0">
                <a:solidFill>
                  <a:srgbClr val="0070C0"/>
                </a:solidFill>
              </a:rPr>
              <a:t>distributed learning setting</a:t>
            </a:r>
            <a:r>
              <a:rPr lang="en-US" dirty="0"/>
              <a:t>, where the data are kept at separate locations from the model</a:t>
            </a:r>
          </a:p>
          <a:p>
            <a:pPr lvl="1"/>
            <a:r>
              <a:rPr lang="en-US" dirty="0">
                <a:solidFill>
                  <a:srgbClr val="FF0000"/>
                </a:solidFill>
              </a:rPr>
              <a:t>DP-</a:t>
            </a:r>
            <a:r>
              <a:rPr lang="en-US" dirty="0" err="1">
                <a:solidFill>
                  <a:srgbClr val="FF0000"/>
                </a:solidFill>
              </a:rPr>
              <a:t>FedAvg</a:t>
            </a:r>
            <a:r>
              <a:rPr lang="en-US" dirty="0"/>
              <a:t> (McMahan, 2018) is applied to federated learning </a:t>
            </a:r>
          </a:p>
          <a:p>
            <a:pPr lvl="1"/>
            <a:r>
              <a:rPr lang="en-US" dirty="0"/>
              <a:t>It introduced the Federated Averaging algorithm to limits the contributions by the data from individual users to the learning model</a:t>
            </a:r>
          </a:p>
          <a:p>
            <a:endParaRPr lang="en-US" dirty="0"/>
          </a:p>
        </p:txBody>
      </p:sp>
      <p:sp>
        <p:nvSpPr>
          <p:cNvPr id="4" name="Content Placeholder 3"/>
          <p:cNvSpPr>
            <a:spLocks noGrp="1"/>
          </p:cNvSpPr>
          <p:nvPr>
            <p:ph idx="10"/>
          </p:nvPr>
        </p:nvSpPr>
        <p:spPr/>
        <p:txBody>
          <a:bodyPr/>
          <a:lstStyle/>
          <a:p>
            <a:r>
              <a:rPr lang="en-US" dirty="0"/>
              <a:t>Differential Privacy</a:t>
            </a:r>
          </a:p>
        </p:txBody>
      </p:sp>
    </p:spTree>
    <p:extLst>
      <p:ext uri="{BB962C8B-B14F-4D97-AF65-F5344CB8AC3E}">
        <p14:creationId xmlns:p14="http://schemas.microsoft.com/office/powerpoint/2010/main" val="2405291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Learning</a:t>
            </a:r>
          </a:p>
        </p:txBody>
      </p:sp>
      <p:sp>
        <p:nvSpPr>
          <p:cNvPr id="3" name="Content Placeholder 2"/>
          <p:cNvSpPr>
            <a:spLocks noGrp="1"/>
          </p:cNvSpPr>
          <p:nvPr>
            <p:ph idx="1"/>
          </p:nvPr>
        </p:nvSpPr>
        <p:spPr/>
        <p:txBody>
          <a:bodyPr/>
          <a:lstStyle/>
          <a:p>
            <a:r>
              <a:rPr lang="en-US" b="1" i="1" dirty="0">
                <a:solidFill>
                  <a:srgbClr val="0070C0"/>
                </a:solidFill>
              </a:rPr>
              <a:t>Distributed learning </a:t>
            </a:r>
            <a:r>
              <a:rPr lang="en-US" dirty="0"/>
              <a:t>allows multiple parties to train a global model without releasing their private data</a:t>
            </a:r>
          </a:p>
          <a:p>
            <a:r>
              <a:rPr lang="en-US" dirty="0"/>
              <a:t>Some form of </a:t>
            </a:r>
            <a:r>
              <a:rPr lang="en-US" dirty="0">
                <a:solidFill>
                  <a:srgbClr val="FF0000"/>
                </a:solidFill>
              </a:rPr>
              <a:t>aggregation</a:t>
            </a:r>
            <a:r>
              <a:rPr lang="en-US" dirty="0"/>
              <a:t> is applied to the local updates of the model parameters by the users in distributed learning to create a global model</a:t>
            </a:r>
          </a:p>
          <a:p>
            <a:pPr lvl="1"/>
            <a:r>
              <a:rPr lang="en-US" dirty="0"/>
              <a:t>E.g., averaging is one common form of aggregation</a:t>
            </a:r>
          </a:p>
          <a:p>
            <a:r>
              <a:rPr lang="en-US" dirty="0">
                <a:solidFill>
                  <a:srgbClr val="FF0000"/>
                </a:solidFill>
              </a:rPr>
              <a:t>Federated learning </a:t>
            </a:r>
            <a:r>
              <a:rPr lang="en-US" dirty="0"/>
              <a:t>is the most popular distributed learning scheme</a:t>
            </a:r>
          </a:p>
          <a:p>
            <a:endParaRPr lang="en-US" dirty="0"/>
          </a:p>
          <a:p>
            <a:endParaRPr lang="en-US" dirty="0"/>
          </a:p>
        </p:txBody>
      </p:sp>
      <p:sp>
        <p:nvSpPr>
          <p:cNvPr id="4" name="Content Placeholder 3"/>
          <p:cNvSpPr>
            <a:spLocks noGrp="1"/>
          </p:cNvSpPr>
          <p:nvPr>
            <p:ph idx="10"/>
          </p:nvPr>
        </p:nvSpPr>
        <p:spPr/>
        <p:txBody>
          <a:bodyPr/>
          <a:lstStyle/>
          <a:p>
            <a:r>
              <a:rPr lang="en-US" dirty="0"/>
              <a:t>Distributed Learning</a:t>
            </a:r>
          </a:p>
        </p:txBody>
      </p:sp>
      <p:pic>
        <p:nvPicPr>
          <p:cNvPr id="5" name="Picture 4"/>
          <p:cNvPicPr>
            <a:picLocks noChangeAspect="1"/>
          </p:cNvPicPr>
          <p:nvPr/>
        </p:nvPicPr>
        <p:blipFill>
          <a:blip r:embed="rId2"/>
          <a:stretch>
            <a:fillRect/>
          </a:stretch>
        </p:blipFill>
        <p:spPr>
          <a:xfrm>
            <a:off x="2436912" y="4211367"/>
            <a:ext cx="4968552" cy="3275233"/>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form: Liu et al. (2020) When Machine Learning Meets Privacy: A Survey and Outlook </a:t>
            </a:r>
          </a:p>
        </p:txBody>
      </p:sp>
    </p:spTree>
    <p:extLst>
      <p:ext uri="{BB962C8B-B14F-4D97-AF65-F5344CB8AC3E}">
        <p14:creationId xmlns:p14="http://schemas.microsoft.com/office/powerpoint/2010/main" val="313361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Learning</a:t>
            </a:r>
          </a:p>
        </p:txBody>
      </p:sp>
      <p:sp>
        <p:nvSpPr>
          <p:cNvPr id="3" name="Content Placeholder 2"/>
          <p:cNvSpPr>
            <a:spLocks noGrp="1"/>
          </p:cNvSpPr>
          <p:nvPr>
            <p:ph idx="1"/>
          </p:nvPr>
        </p:nvSpPr>
        <p:spPr>
          <a:xfrm>
            <a:off x="276673" y="2090803"/>
            <a:ext cx="9584265" cy="5539813"/>
          </a:xfrm>
        </p:spPr>
        <p:txBody>
          <a:bodyPr>
            <a:normAutofit/>
          </a:bodyPr>
          <a:lstStyle/>
          <a:p>
            <a:r>
              <a:rPr lang="en-US" b="1" i="1" dirty="0">
                <a:solidFill>
                  <a:srgbClr val="0070C0"/>
                </a:solidFill>
              </a:rPr>
              <a:t>Federated learning </a:t>
            </a:r>
            <a:r>
              <a:rPr lang="en-US" dirty="0"/>
              <a:t>or </a:t>
            </a:r>
            <a:r>
              <a:rPr lang="en-US" b="1" i="1" dirty="0">
                <a:solidFill>
                  <a:srgbClr val="0070C0"/>
                </a:solidFill>
              </a:rPr>
              <a:t>collaborative learning </a:t>
            </a:r>
            <a:r>
              <a:rPr lang="en-US" dirty="0"/>
              <a:t>– learn one global model using data stored at multiple locations (e.g., remote devices)</a:t>
            </a:r>
          </a:p>
          <a:p>
            <a:pPr lvl="1"/>
            <a:r>
              <a:rPr lang="en-US" dirty="0"/>
              <a:t>The data are processed locally, and used to update the model</a:t>
            </a:r>
          </a:p>
          <a:p>
            <a:pPr lvl="2"/>
            <a:r>
              <a:rPr lang="en-US" dirty="0"/>
              <a:t>The data do not leave the remote devices, remains private</a:t>
            </a:r>
          </a:p>
          <a:p>
            <a:pPr lvl="1"/>
            <a:r>
              <a:rPr lang="en-US" dirty="0"/>
              <a:t>The central server aggregates the updates and creates the global model</a:t>
            </a:r>
          </a:p>
          <a:p>
            <a:r>
              <a:rPr lang="en-US" b="1" i="1" dirty="0">
                <a:solidFill>
                  <a:srgbClr val="0070C0"/>
                </a:solidFill>
              </a:rPr>
              <a:t>Decentralized Peer-to-Peer (P2P) learning</a:t>
            </a:r>
            <a:r>
              <a:rPr lang="en-US" dirty="0"/>
              <a:t> – the remote devices communicate and exchange the updates directly, </a:t>
            </a:r>
            <a:r>
              <a:rPr lang="en-US" dirty="0">
                <a:solidFill>
                  <a:srgbClr val="FF0000"/>
                </a:solidFill>
              </a:rPr>
              <a:t>without a central server</a:t>
            </a:r>
          </a:p>
          <a:p>
            <a:pPr lvl="1"/>
            <a:r>
              <a:rPr lang="en-US" dirty="0"/>
              <a:t>Removes the need to send updates to a potentially untrusted central server</a:t>
            </a:r>
          </a:p>
          <a:p>
            <a:r>
              <a:rPr lang="en-US" b="1" i="1" dirty="0">
                <a:solidFill>
                  <a:srgbClr val="0070C0"/>
                </a:solidFill>
              </a:rPr>
              <a:t>Split learning </a:t>
            </a:r>
            <a:r>
              <a:rPr lang="en-US" dirty="0"/>
              <a:t>– each remote device is used to </a:t>
            </a:r>
            <a:r>
              <a:rPr lang="en-US" dirty="0">
                <a:solidFill>
                  <a:srgbClr val="FF0000"/>
                </a:solidFill>
              </a:rPr>
              <a:t>train several layers </a:t>
            </a:r>
            <a:r>
              <a:rPr lang="en-US" dirty="0"/>
              <a:t>of the global model, and send the outputs to a central server</a:t>
            </a:r>
          </a:p>
          <a:p>
            <a:pPr lvl="1"/>
            <a:r>
              <a:rPr lang="en-US" dirty="0"/>
              <a:t>The remote devices can train the initial layers of a DNN, and the central server can train the final layers</a:t>
            </a:r>
          </a:p>
          <a:p>
            <a:pPr lvl="2"/>
            <a:r>
              <a:rPr lang="en-US" dirty="0"/>
              <a:t>The gradient is back-propagated from the central server to each user to sequentially complete the back-propagation through all layers of the model</a:t>
            </a:r>
          </a:p>
          <a:p>
            <a:pPr lvl="1"/>
            <a:r>
              <a:rPr lang="en-US" dirty="0"/>
              <a:t>The devices send the intermediate layers outputs, rather than model parameters</a:t>
            </a:r>
          </a:p>
          <a:p>
            <a:pPr lvl="1"/>
            <a:r>
              <a:rPr lang="en-US" dirty="0"/>
              <a:t>Split learning is more common for </a:t>
            </a:r>
            <a:r>
              <a:rPr lang="en-US" dirty="0" err="1"/>
              <a:t>IoT</a:t>
            </a:r>
            <a:r>
              <a:rPr lang="en-US" dirty="0"/>
              <a:t> devices with limited computational resources</a:t>
            </a:r>
          </a:p>
        </p:txBody>
      </p:sp>
      <p:sp>
        <p:nvSpPr>
          <p:cNvPr id="4" name="Content Placeholder 3"/>
          <p:cNvSpPr>
            <a:spLocks noGrp="1"/>
          </p:cNvSpPr>
          <p:nvPr>
            <p:ph idx="10"/>
          </p:nvPr>
        </p:nvSpPr>
        <p:spPr/>
        <p:txBody>
          <a:bodyPr/>
          <a:lstStyle/>
          <a:p>
            <a:r>
              <a:rPr lang="en-US" dirty="0"/>
              <a:t>Distributed Learning</a:t>
            </a:r>
          </a:p>
        </p:txBody>
      </p:sp>
    </p:spTree>
    <p:extLst>
      <p:ext uri="{BB962C8B-B14F-4D97-AF65-F5344CB8AC3E}">
        <p14:creationId xmlns:p14="http://schemas.microsoft.com/office/powerpoint/2010/main" val="2692602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ML-Specific Techniques</a:t>
            </a:r>
          </a:p>
        </p:txBody>
      </p:sp>
      <p:sp>
        <p:nvSpPr>
          <p:cNvPr id="3" name="Content Placeholder 2"/>
          <p:cNvSpPr>
            <a:spLocks noGrp="1"/>
          </p:cNvSpPr>
          <p:nvPr>
            <p:ph idx="1"/>
          </p:nvPr>
        </p:nvSpPr>
        <p:spPr/>
        <p:txBody>
          <a:bodyPr>
            <a:normAutofit/>
          </a:bodyPr>
          <a:lstStyle/>
          <a:p>
            <a:r>
              <a:rPr lang="en-US" dirty="0"/>
              <a:t>In the lecture on privacy attacks in ML, we mentioned that overfitting is one of the reasons for information leakage</a:t>
            </a:r>
          </a:p>
          <a:p>
            <a:r>
              <a:rPr lang="en-US" b="1" i="1" dirty="0">
                <a:solidFill>
                  <a:srgbClr val="0070C0"/>
                </a:solidFill>
              </a:rPr>
              <a:t>Regularization techniques </a:t>
            </a:r>
            <a:r>
              <a:rPr lang="en-US" dirty="0"/>
              <a:t>in ML can therefore be used to reduce overfitting, as well as a defense strategy</a:t>
            </a:r>
          </a:p>
          <a:p>
            <a:pPr lvl="1"/>
            <a:r>
              <a:rPr lang="en-US" dirty="0"/>
              <a:t>Different regularization techniques in NNs include:</a:t>
            </a:r>
          </a:p>
          <a:p>
            <a:pPr lvl="2"/>
            <a:r>
              <a:rPr lang="en-US" dirty="0">
                <a:solidFill>
                  <a:srgbClr val="FF0000"/>
                </a:solidFill>
              </a:rPr>
              <a:t>Explicit regularization</a:t>
            </a:r>
            <a:r>
              <a:rPr lang="en-US" dirty="0"/>
              <a:t>: dropout, early stopping, weight decay</a:t>
            </a:r>
          </a:p>
          <a:p>
            <a:pPr lvl="2"/>
            <a:r>
              <a:rPr lang="en-US" dirty="0">
                <a:solidFill>
                  <a:srgbClr val="FF0000"/>
                </a:solidFill>
              </a:rPr>
              <a:t>Implicit regularization</a:t>
            </a:r>
            <a:r>
              <a:rPr lang="en-US" dirty="0"/>
              <a:t>: batch normalization</a:t>
            </a:r>
          </a:p>
          <a:p>
            <a:r>
              <a:rPr lang="en-US" dirty="0"/>
              <a:t>Other ML-specific techniques include:</a:t>
            </a:r>
          </a:p>
          <a:p>
            <a:pPr lvl="1"/>
            <a:r>
              <a:rPr lang="en-US" dirty="0"/>
              <a:t>Dimensionality reduction – removing inputs with features that occur rarely in the training set</a:t>
            </a:r>
          </a:p>
          <a:p>
            <a:pPr lvl="1"/>
            <a:r>
              <a:rPr lang="en-US" dirty="0"/>
              <a:t>Weight-normalization – rescaling the weights of the model during training</a:t>
            </a:r>
          </a:p>
          <a:p>
            <a:pPr lvl="1"/>
            <a:r>
              <a:rPr lang="en-US" dirty="0"/>
              <a:t>Selective gradient sharing – in federated learning, the users share a fraction of the gradient at each update</a:t>
            </a:r>
          </a:p>
        </p:txBody>
      </p:sp>
      <p:sp>
        <p:nvSpPr>
          <p:cNvPr id="4" name="Content Placeholder 3"/>
          <p:cNvSpPr>
            <a:spLocks noGrp="1"/>
          </p:cNvSpPr>
          <p:nvPr>
            <p:ph idx="10"/>
          </p:nvPr>
        </p:nvSpPr>
        <p:spPr/>
        <p:txBody>
          <a:bodyPr/>
          <a:lstStyle/>
          <a:p>
            <a:r>
              <a:rPr lang="en-US" dirty="0"/>
              <a:t>ML-Specific Techniques</a:t>
            </a:r>
          </a:p>
        </p:txBody>
      </p:sp>
    </p:spTree>
    <p:extLst>
      <p:ext uri="{BB962C8B-B14F-4D97-AF65-F5344CB8AC3E}">
        <p14:creationId xmlns:p14="http://schemas.microsoft.com/office/powerpoint/2010/main" val="2210177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457200" indent="-457200">
              <a:buFont typeface="+mj-lt"/>
              <a:buAutoNum type="arabicPeriod"/>
            </a:pPr>
            <a:r>
              <a:rPr lang="en-US" dirty="0"/>
              <a:t>Liu et al. (2020) When Machine Learning Meets Privacy: A Survey and Outlook (</a:t>
            </a:r>
            <a:r>
              <a:rPr lang="en-US" dirty="0">
                <a:hlinkClick r:id="rId2"/>
              </a:rPr>
              <a:t>link</a:t>
            </a:r>
            <a:r>
              <a:rPr lang="en-US" dirty="0"/>
              <a:t>)</a:t>
            </a:r>
          </a:p>
          <a:p>
            <a:pPr marL="457200" indent="-457200">
              <a:buFont typeface="+mj-lt"/>
              <a:buAutoNum type="arabicPeriod"/>
            </a:pPr>
            <a:r>
              <a:rPr lang="en-US" dirty="0" err="1"/>
              <a:t>Rigaki</a:t>
            </a:r>
            <a:r>
              <a:rPr lang="en-US" dirty="0"/>
              <a:t> and </a:t>
            </a:r>
            <a:r>
              <a:rPr lang="en-US" dirty="0" err="1"/>
              <a:t>Carcia</a:t>
            </a:r>
            <a:r>
              <a:rPr lang="en-US" dirty="0"/>
              <a:t> (2021) A Survey of Privacy Attacks in Machine Learning (</a:t>
            </a:r>
            <a:r>
              <a:rPr lang="en-US" dirty="0">
                <a:hlinkClick r:id="rId3"/>
              </a:rPr>
              <a:t>link</a:t>
            </a:r>
            <a:r>
              <a:rPr lang="en-US" dirty="0"/>
              <a:t>)</a:t>
            </a:r>
          </a:p>
          <a:p>
            <a:pPr marL="457200" indent="-457200">
              <a:buFont typeface="+mj-lt"/>
              <a:buAutoNum type="arabicPeriod"/>
            </a:pPr>
            <a:r>
              <a:rPr lang="en-US" dirty="0" err="1"/>
              <a:t>Cristofaro</a:t>
            </a:r>
            <a:r>
              <a:rPr lang="en-US" dirty="0"/>
              <a:t> (2020) An Overview of Privacy in Machine Learning (</a:t>
            </a:r>
            <a:r>
              <a:rPr lang="en-US" dirty="0">
                <a:hlinkClick r:id="rId4"/>
              </a:rPr>
              <a:t>link</a:t>
            </a:r>
            <a:r>
              <a:rPr lang="en-US" dirty="0"/>
              <a:t>)</a:t>
            </a:r>
          </a:p>
          <a:p>
            <a:pPr marL="457200" indent="-457200">
              <a:buFont typeface="+mj-lt"/>
              <a:buAutoNum type="arabicPeriod"/>
            </a:pPr>
            <a:r>
              <a:rPr lang="en-US" dirty="0"/>
              <a:t>Borealis AI Tutorial #13: Differential Privacy II: Machine Learning and Data Generation (</a:t>
            </a:r>
            <a:r>
              <a:rPr lang="en-US" dirty="0">
                <a:hlinkClick r:id="rId5"/>
              </a:rPr>
              <a:t>link</a:t>
            </a:r>
            <a:r>
              <a:rPr lang="en-US" dirty="0"/>
              <a:t>)</a:t>
            </a:r>
          </a:p>
          <a:p>
            <a:pPr marL="457200" indent="-457200">
              <a:buFont typeface="+mj-lt"/>
              <a:buAutoNum type="arabicPeriod"/>
            </a:pPr>
            <a:r>
              <a:rPr lang="en-US" dirty="0"/>
              <a:t>Davide </a:t>
            </a:r>
            <a:r>
              <a:rPr lang="en-US" dirty="0" err="1"/>
              <a:t>Testuggine</a:t>
            </a:r>
            <a:r>
              <a:rPr lang="en-US" dirty="0"/>
              <a:t> and Ilya Mironov blog: Differential Privacy Series Part 1-DP-SGD Algorithm Explained (</a:t>
            </a:r>
            <a:r>
              <a:rPr lang="en-US" dirty="0">
                <a:hlinkClick r:id="rId6"/>
              </a:rPr>
              <a:t>link</a:t>
            </a:r>
            <a:r>
              <a:rPr lang="en-US" dirty="0"/>
              <a:t>)</a:t>
            </a:r>
          </a:p>
          <a:p>
            <a:pPr marL="457200" indent="-457200">
              <a:buFont typeface="+mj-lt"/>
              <a:buAutoNum type="arabicPeriod"/>
            </a:pPr>
            <a:r>
              <a:rPr lang="en-US" dirty="0"/>
              <a:t>Joseph P. Near and </a:t>
            </a:r>
            <a:r>
              <a:rPr lang="en-US" dirty="0" err="1"/>
              <a:t>Chiké</a:t>
            </a:r>
            <a:r>
              <a:rPr lang="en-US" dirty="0"/>
              <a:t> Abuah, Programming Differential Privacy – Chapter III: Differential Privacy (</a:t>
            </a:r>
            <a:r>
              <a:rPr lang="en-US" dirty="0">
                <a:hlinkClick r:id="rId7"/>
              </a:rPr>
              <a:t>link</a:t>
            </a:r>
            <a:r>
              <a:rPr lang="en-US" dirty="0"/>
              <a:t>)</a:t>
            </a:r>
          </a:p>
        </p:txBody>
      </p:sp>
    </p:spTree>
    <p:extLst>
      <p:ext uri="{BB962C8B-B14F-4D97-AF65-F5344CB8AC3E}">
        <p14:creationId xmlns:p14="http://schemas.microsoft.com/office/powerpoint/2010/main" val="2683197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normAutofit/>
          </a:bodyPr>
          <a:lstStyle/>
          <a:p>
            <a:r>
              <a:rPr lang="en-US" dirty="0"/>
              <a:t>Defenses against Privacy Attacks</a:t>
            </a:r>
          </a:p>
          <a:p>
            <a:pPr lvl="1"/>
            <a:r>
              <a:rPr lang="en-US" dirty="0"/>
              <a:t>Anonymization techniques</a:t>
            </a:r>
          </a:p>
          <a:p>
            <a:pPr lvl="1"/>
            <a:r>
              <a:rPr lang="en-US" dirty="0"/>
              <a:t>Encryption techniques</a:t>
            </a:r>
          </a:p>
          <a:p>
            <a:pPr lvl="1"/>
            <a:r>
              <a:rPr lang="en-US" dirty="0"/>
              <a:t>Differential privacy</a:t>
            </a:r>
          </a:p>
          <a:p>
            <a:pPr lvl="1"/>
            <a:r>
              <a:rPr lang="en-US" dirty="0"/>
              <a:t>Distributed learning</a:t>
            </a:r>
          </a:p>
          <a:p>
            <a:pPr lvl="1"/>
            <a:r>
              <a:rPr lang="en-US" dirty="0"/>
              <a:t>ML-specific techniques</a:t>
            </a:r>
          </a:p>
          <a:p>
            <a:r>
              <a:rPr lang="en-US" dirty="0"/>
              <a:t>Jason </a:t>
            </a:r>
            <a:r>
              <a:rPr lang="en-US" dirty="0" err="1"/>
              <a:t>Starace</a:t>
            </a:r>
            <a:r>
              <a:rPr lang="en-US" dirty="0"/>
              <a:t> presentation</a:t>
            </a:r>
          </a:p>
          <a:p>
            <a:pPr lvl="1"/>
            <a:r>
              <a:rPr lang="en-US" dirty="0"/>
              <a:t>Introduction to differential privacy</a:t>
            </a:r>
          </a:p>
          <a:p>
            <a:r>
              <a:rPr lang="en-US" dirty="0"/>
              <a:t>Lu Cai presentation</a:t>
            </a:r>
          </a:p>
          <a:p>
            <a:pPr lvl="1"/>
            <a:r>
              <a:rPr lang="en-US" dirty="0"/>
              <a:t>Differentially private SGD</a:t>
            </a:r>
          </a:p>
          <a:p>
            <a:r>
              <a:rPr lang="en-US" dirty="0"/>
              <a:t>Johnny </a:t>
            </a:r>
            <a:r>
              <a:rPr lang="en-US" dirty="0" err="1"/>
              <a:t>Stuto</a:t>
            </a:r>
            <a:r>
              <a:rPr lang="en-US" dirty="0"/>
              <a:t> presentation</a:t>
            </a:r>
          </a:p>
          <a:p>
            <a:pPr lvl="1"/>
            <a:r>
              <a:rPr lang="en-US" dirty="0"/>
              <a:t>Scalable private learning with PATE</a:t>
            </a:r>
          </a:p>
          <a:p>
            <a:r>
              <a:rPr lang="en-US" dirty="0" err="1"/>
              <a:t>Sohag</a:t>
            </a:r>
            <a:r>
              <a:rPr lang="en-US" dirty="0"/>
              <a:t> </a:t>
            </a:r>
            <a:r>
              <a:rPr lang="en-US" dirty="0" err="1"/>
              <a:t>Sharidur</a:t>
            </a:r>
            <a:endParaRPr lang="en-US" dirty="0"/>
          </a:p>
          <a:p>
            <a:pPr lvl="1"/>
            <a:r>
              <a:rPr lang="en-US" dirty="0"/>
              <a:t>Introduction to federated learning</a:t>
            </a:r>
          </a:p>
          <a:p>
            <a:endParaRPr lang="en-US" dirty="0">
              <a:solidFill>
                <a:srgbClr val="FF0000"/>
              </a:solidFill>
            </a:endParaRPr>
          </a:p>
          <a:p>
            <a:pPr lvl="1"/>
            <a:endParaRPr lang="en-US" dirty="0">
              <a:solidFill>
                <a:srgbClr val="FF0000"/>
              </a:solidFill>
            </a:endParaRPr>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6D13-784C-8F45-8B57-749D812F7741}"/>
              </a:ext>
            </a:extLst>
          </p:cNvPr>
          <p:cNvSpPr>
            <a:spLocks noGrp="1"/>
          </p:cNvSpPr>
          <p:nvPr>
            <p:ph type="title"/>
          </p:nvPr>
        </p:nvSpPr>
        <p:spPr>
          <a:xfrm>
            <a:off x="4999499" y="2943286"/>
            <a:ext cx="4247295" cy="1110809"/>
          </a:xfrm>
        </p:spPr>
        <p:txBody>
          <a:bodyPr/>
          <a:lstStyle/>
          <a:p>
            <a:r>
              <a:rPr lang="en-US" dirty="0"/>
              <a:t>Differential privacy</a:t>
            </a:r>
          </a:p>
        </p:txBody>
      </p:sp>
      <p:sp>
        <p:nvSpPr>
          <p:cNvPr id="3" name="Text Placeholder 2">
            <a:extLst>
              <a:ext uri="{FF2B5EF4-FFF2-40B4-BE49-F238E27FC236}">
                <a16:creationId xmlns:a16="http://schemas.microsoft.com/office/drawing/2014/main" id="{F7D0B5AD-07E5-8D4E-A75A-4F63F023E207}"/>
              </a:ext>
            </a:extLst>
          </p:cNvPr>
          <p:cNvSpPr>
            <a:spLocks noGrp="1"/>
          </p:cNvSpPr>
          <p:nvPr>
            <p:ph type="body" sz="quarter" idx="10"/>
          </p:nvPr>
        </p:nvSpPr>
        <p:spPr/>
        <p:txBody>
          <a:bodyPr/>
          <a:lstStyle/>
          <a:p>
            <a:r>
              <a:rPr lang="en-US" dirty="0"/>
              <a:t>Jason </a:t>
            </a:r>
            <a:r>
              <a:rPr lang="en-US" dirty="0" err="1"/>
              <a:t>starace</a:t>
            </a:r>
            <a:endParaRPr lang="en-US" dirty="0"/>
          </a:p>
        </p:txBody>
      </p:sp>
    </p:spTree>
    <p:extLst>
      <p:ext uri="{BB962C8B-B14F-4D97-AF65-F5344CB8AC3E}">
        <p14:creationId xmlns:p14="http://schemas.microsoft.com/office/powerpoint/2010/main" val="10314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Differential Privacy</a:t>
            </a:r>
          </a:p>
        </p:txBody>
      </p:sp>
      <p:sp>
        <p:nvSpPr>
          <p:cNvPr id="7" name="Text Placeholder 6"/>
          <p:cNvSpPr>
            <a:spLocks noGrp="1"/>
          </p:cNvSpPr>
          <p:nvPr>
            <p:ph type="body" sz="quarter" idx="10"/>
          </p:nvPr>
        </p:nvSpPr>
        <p:spPr/>
        <p:txBody>
          <a:bodyPr/>
          <a:lstStyle/>
          <a:p>
            <a:r>
              <a:rPr lang="en-US" dirty="0"/>
              <a:t>Topics</a:t>
            </a:r>
          </a:p>
        </p:txBody>
      </p:sp>
      <p:sp>
        <p:nvSpPr>
          <p:cNvPr id="9" name="Text Placeholder 8"/>
          <p:cNvSpPr>
            <a:spLocks noGrp="1"/>
          </p:cNvSpPr>
          <p:nvPr>
            <p:ph type="body" sz="quarter" idx="12"/>
          </p:nvPr>
        </p:nvSpPr>
        <p:spPr>
          <a:xfrm>
            <a:off x="1603281" y="3194730"/>
            <a:ext cx="6851839" cy="2865146"/>
          </a:xfrm>
        </p:spPr>
        <p:txBody>
          <a:bodyPr numCol="2"/>
          <a:lstStyle/>
          <a:p>
            <a:r>
              <a:rPr lang="en-US" dirty="0"/>
              <a:t>What is Differential Privacy</a:t>
            </a:r>
          </a:p>
          <a:p>
            <a:pPr lvl="1"/>
            <a:r>
              <a:rPr lang="en-US" dirty="0"/>
              <a:t>History of</a:t>
            </a:r>
          </a:p>
          <a:p>
            <a:pPr lvl="1"/>
            <a:r>
              <a:rPr lang="en-US" dirty="0"/>
              <a:t>In English</a:t>
            </a:r>
          </a:p>
          <a:p>
            <a:pPr lvl="1"/>
            <a:r>
              <a:rPr lang="en-US" dirty="0"/>
              <a:t>Formally</a:t>
            </a:r>
          </a:p>
          <a:p>
            <a:r>
              <a:rPr lang="en-US" dirty="0"/>
              <a:t>Fundamentals</a:t>
            </a:r>
          </a:p>
          <a:p>
            <a:r>
              <a:rPr lang="en-US" dirty="0"/>
              <a:t>Laplace Randomization</a:t>
            </a:r>
          </a:p>
          <a:p>
            <a:r>
              <a:rPr lang="en-US" dirty="0"/>
              <a:t>Approximate Differential Privacy</a:t>
            </a:r>
          </a:p>
          <a:p>
            <a:r>
              <a:rPr lang="en-US" dirty="0"/>
              <a:t>Privacy Loss as a random variable</a:t>
            </a:r>
          </a:p>
          <a:p>
            <a:r>
              <a:rPr lang="en-US" dirty="0"/>
              <a:t>Gaussian/Binomial noise</a:t>
            </a:r>
          </a:p>
          <a:p>
            <a:r>
              <a:rPr lang="en-US" dirty="0"/>
              <a:t>A real use case</a:t>
            </a:r>
          </a:p>
          <a:p>
            <a:pPr lvl="1"/>
            <a:r>
              <a:rPr lang="en-US" dirty="0"/>
              <a:t>Deep Learning with Differential Privacy</a:t>
            </a:r>
          </a:p>
        </p:txBody>
      </p:sp>
    </p:spTree>
    <p:extLst>
      <p:ext uri="{BB962C8B-B14F-4D97-AF65-F5344CB8AC3E}">
        <p14:creationId xmlns:p14="http://schemas.microsoft.com/office/powerpoint/2010/main" val="103636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6C1ED-20D5-8606-07BE-269D3EAD1BD2}"/>
              </a:ext>
            </a:extLst>
          </p:cNvPr>
          <p:cNvSpPr>
            <a:spLocks noGrp="1"/>
          </p:cNvSpPr>
          <p:nvPr>
            <p:ph type="title"/>
          </p:nvPr>
        </p:nvSpPr>
        <p:spPr/>
        <p:txBody>
          <a:bodyPr/>
          <a:lstStyle/>
          <a:p>
            <a:r>
              <a:rPr lang="en-US" dirty="0"/>
              <a:t>What is differential privacy</a:t>
            </a:r>
          </a:p>
        </p:txBody>
      </p:sp>
      <p:sp>
        <p:nvSpPr>
          <p:cNvPr id="5" name="Text Placeholder 4">
            <a:extLst>
              <a:ext uri="{FF2B5EF4-FFF2-40B4-BE49-F238E27FC236}">
                <a16:creationId xmlns:a16="http://schemas.microsoft.com/office/drawing/2014/main" id="{0FC4E3DD-0806-6085-3100-62D256855524}"/>
              </a:ext>
            </a:extLst>
          </p:cNvPr>
          <p:cNvSpPr>
            <a:spLocks noGrp="1"/>
          </p:cNvSpPr>
          <p:nvPr>
            <p:ph type="body" sz="quarter" idx="12"/>
          </p:nvPr>
        </p:nvSpPr>
        <p:spPr>
          <a:xfrm>
            <a:off x="544047" y="3075480"/>
            <a:ext cx="9084944" cy="542393"/>
          </a:xfrm>
        </p:spPr>
        <p:txBody>
          <a:bodyPr/>
          <a:lstStyle/>
          <a:p>
            <a:r>
              <a:rPr lang="en-US" sz="1650" dirty="0"/>
              <a:t>The definition of differential privacy came from a long line of work applying algorithmic ideas to the study of privacy [1], culminating with the work of:</a:t>
            </a:r>
          </a:p>
        </p:txBody>
      </p:sp>
      <p:sp>
        <p:nvSpPr>
          <p:cNvPr id="10" name="Text Placeholder 3">
            <a:extLst>
              <a:ext uri="{FF2B5EF4-FFF2-40B4-BE49-F238E27FC236}">
                <a16:creationId xmlns:a16="http://schemas.microsoft.com/office/drawing/2014/main" id="{D64020B9-8185-B282-05C1-4FE22E7C6B96}"/>
              </a:ext>
            </a:extLst>
          </p:cNvPr>
          <p:cNvSpPr txBox="1">
            <a:spLocks/>
          </p:cNvSpPr>
          <p:nvPr/>
        </p:nvSpPr>
        <p:spPr>
          <a:xfrm>
            <a:off x="544048" y="2668444"/>
            <a:ext cx="6415741" cy="342851"/>
          </a:xfrm>
          <a:prstGeom prst="rect">
            <a:avLst/>
          </a:prstGeom>
        </p:spPr>
        <p:txBody>
          <a:bodyPr vert="horz" lIns="0" tIns="0" rIns="0" bIns="0" rtlCol="0">
            <a:spAutoFit/>
          </a:bodyPr>
          <a:lstStyle>
            <a:lvl1pPr marL="0" indent="0" algn="l" defTabSz="2438462" rtl="0" eaLnBrk="1" latinLnBrk="0" hangingPunct="1">
              <a:lnSpc>
                <a:spcPct val="100000"/>
              </a:lnSpc>
              <a:spcBef>
                <a:spcPts val="0"/>
              </a:spcBef>
              <a:spcAft>
                <a:spcPts val="2500"/>
              </a:spcAft>
              <a:buClr>
                <a:schemeClr val="accent3"/>
              </a:buClr>
              <a:buSzPct val="120000"/>
              <a:buFont typeface="Wingdings" charset="2"/>
              <a:buNone/>
              <a:defRPr sz="54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defTabSz="1005866">
              <a:spcAft>
                <a:spcPts val="1031"/>
              </a:spcAft>
              <a:buClr>
                <a:srgbClr val="F1B300"/>
              </a:buClr>
            </a:pPr>
            <a:r>
              <a:rPr lang="en-US" sz="2228" dirty="0">
                <a:solidFill>
                  <a:srgbClr val="000000"/>
                </a:solidFill>
              </a:rPr>
              <a:t>History</a:t>
            </a:r>
          </a:p>
        </p:txBody>
      </p:sp>
      <p:grpSp>
        <p:nvGrpSpPr>
          <p:cNvPr id="40" name="Group 39">
            <a:extLst>
              <a:ext uri="{FF2B5EF4-FFF2-40B4-BE49-F238E27FC236}">
                <a16:creationId xmlns:a16="http://schemas.microsoft.com/office/drawing/2014/main" id="{26D016BE-1681-1BE7-B586-C99EA5803AC3}"/>
              </a:ext>
            </a:extLst>
          </p:cNvPr>
          <p:cNvGrpSpPr/>
          <p:nvPr/>
        </p:nvGrpSpPr>
        <p:grpSpPr>
          <a:xfrm>
            <a:off x="674058" y="3697618"/>
            <a:ext cx="8510433" cy="1968959"/>
            <a:chOff x="1067594" y="6630194"/>
            <a:chExt cx="20632695" cy="4773544"/>
          </a:xfrm>
        </p:grpSpPr>
        <p:grpSp>
          <p:nvGrpSpPr>
            <p:cNvPr id="39" name="Group 38">
              <a:extLst>
                <a:ext uri="{FF2B5EF4-FFF2-40B4-BE49-F238E27FC236}">
                  <a16:creationId xmlns:a16="http://schemas.microsoft.com/office/drawing/2014/main" id="{7783F653-0515-65F5-7EF3-D1379468AEC6}"/>
                </a:ext>
              </a:extLst>
            </p:cNvPr>
            <p:cNvGrpSpPr/>
            <p:nvPr/>
          </p:nvGrpSpPr>
          <p:grpSpPr>
            <a:xfrm>
              <a:off x="1067594" y="6639377"/>
              <a:ext cx="4172914" cy="4755179"/>
              <a:chOff x="1067594" y="6639377"/>
              <a:chExt cx="4172914" cy="4755179"/>
            </a:xfrm>
          </p:grpSpPr>
          <p:pic>
            <p:nvPicPr>
              <p:cNvPr id="12" name="Picture 11" descr="A person sitting at a table&#10;&#10;Description automatically generated with medium confidence">
                <a:extLst>
                  <a:ext uri="{FF2B5EF4-FFF2-40B4-BE49-F238E27FC236}">
                    <a16:creationId xmlns:a16="http://schemas.microsoft.com/office/drawing/2014/main" id="{EE57C281-3974-AF07-C236-3773BE4E7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594" y="7292164"/>
                <a:ext cx="4015805" cy="3577200"/>
              </a:xfrm>
              <a:prstGeom prst="rect">
                <a:avLst/>
              </a:prstGeom>
            </p:spPr>
          </p:pic>
          <p:sp>
            <p:nvSpPr>
              <p:cNvPr id="13" name="TextBox 12">
                <a:extLst>
                  <a:ext uri="{FF2B5EF4-FFF2-40B4-BE49-F238E27FC236}">
                    <a16:creationId xmlns:a16="http://schemas.microsoft.com/office/drawing/2014/main" id="{67AC23FB-54E8-52A4-D039-C31E4E7E1931}"/>
                  </a:ext>
                </a:extLst>
              </p:cNvPr>
              <p:cNvSpPr txBox="1"/>
              <p:nvPr/>
            </p:nvSpPr>
            <p:spPr>
              <a:xfrm>
                <a:off x="1611280" y="6639377"/>
                <a:ext cx="3190513" cy="777886"/>
              </a:xfrm>
              <a:prstGeom prst="rect">
                <a:avLst/>
              </a:prstGeom>
              <a:noFill/>
            </p:spPr>
            <p:txBody>
              <a:bodyPr wrap="none" rtlCol="0">
                <a:spAutoFit/>
              </a:bodyPr>
              <a:lstStyle/>
              <a:p>
                <a:pPr defTabSz="1005713"/>
                <a:r>
                  <a:rPr lang="en-US" sz="1485" dirty="0">
                    <a:solidFill>
                      <a:srgbClr val="000000"/>
                    </a:solidFill>
                    <a:latin typeface="Calibri" panose="020F0502020204030204"/>
                  </a:rPr>
                  <a:t>Cynthia </a:t>
                </a:r>
                <a:r>
                  <a:rPr lang="en-US" sz="1485" dirty="0" err="1">
                    <a:solidFill>
                      <a:srgbClr val="000000"/>
                    </a:solidFill>
                    <a:latin typeface="Calibri" panose="020F0502020204030204"/>
                  </a:rPr>
                  <a:t>Dwork</a:t>
                </a:r>
                <a:endParaRPr lang="en-US" sz="1485" dirty="0">
                  <a:solidFill>
                    <a:srgbClr val="000000"/>
                  </a:solidFill>
                  <a:latin typeface="Calibri" panose="020F0502020204030204"/>
                </a:endParaRPr>
              </a:p>
            </p:txBody>
          </p:sp>
          <p:sp>
            <p:nvSpPr>
              <p:cNvPr id="14" name="TextBox 13">
                <a:extLst>
                  <a:ext uri="{FF2B5EF4-FFF2-40B4-BE49-F238E27FC236}">
                    <a16:creationId xmlns:a16="http://schemas.microsoft.com/office/drawing/2014/main" id="{FC42B7D0-3E86-8713-7220-AAAB337BED66}"/>
                  </a:ext>
                </a:extLst>
              </p:cNvPr>
              <p:cNvSpPr txBox="1"/>
              <p:nvPr/>
            </p:nvSpPr>
            <p:spPr>
              <a:xfrm>
                <a:off x="1201843" y="10862907"/>
                <a:ext cx="4038665" cy="531649"/>
              </a:xfrm>
              <a:prstGeom prst="rect">
                <a:avLst/>
              </a:prstGeom>
              <a:noFill/>
            </p:spPr>
            <p:txBody>
              <a:bodyPr wrap="none" rtlCol="0">
                <a:spAutoFit/>
              </a:bodyPr>
              <a:lstStyle/>
              <a:p>
                <a:pPr defTabSz="1005713"/>
                <a:r>
                  <a:rPr lang="en-US" sz="825" dirty="0">
                    <a:solidFill>
                      <a:srgbClr val="000000"/>
                    </a:solidFill>
                    <a:latin typeface="Calibri" panose="020F0502020204030204"/>
                  </a:rPr>
                  <a:t>Source: Harvard Radcliffe Institute</a:t>
                </a:r>
              </a:p>
            </p:txBody>
          </p:sp>
        </p:grpSp>
        <p:grpSp>
          <p:nvGrpSpPr>
            <p:cNvPr id="37" name="Group 36">
              <a:extLst>
                <a:ext uri="{FF2B5EF4-FFF2-40B4-BE49-F238E27FC236}">
                  <a16:creationId xmlns:a16="http://schemas.microsoft.com/office/drawing/2014/main" id="{95FF3DBD-347B-C97D-5D46-8C95DED61C95}"/>
                </a:ext>
              </a:extLst>
            </p:cNvPr>
            <p:cNvGrpSpPr/>
            <p:nvPr/>
          </p:nvGrpSpPr>
          <p:grpSpPr>
            <a:xfrm>
              <a:off x="12755502" y="6630194"/>
              <a:ext cx="3019299" cy="4773544"/>
              <a:chOff x="12755502" y="6630194"/>
              <a:chExt cx="3019299" cy="4773544"/>
            </a:xfrm>
          </p:grpSpPr>
          <p:sp>
            <p:nvSpPr>
              <p:cNvPr id="22" name="TextBox 21">
                <a:extLst>
                  <a:ext uri="{FF2B5EF4-FFF2-40B4-BE49-F238E27FC236}">
                    <a16:creationId xmlns:a16="http://schemas.microsoft.com/office/drawing/2014/main" id="{D6889F89-DB12-D4B0-ED70-2B044AFAC7FA}"/>
                  </a:ext>
                </a:extLst>
              </p:cNvPr>
              <p:cNvSpPr txBox="1"/>
              <p:nvPr/>
            </p:nvSpPr>
            <p:spPr>
              <a:xfrm>
                <a:off x="12922085" y="6630194"/>
                <a:ext cx="2852716" cy="777886"/>
              </a:xfrm>
              <a:prstGeom prst="rect">
                <a:avLst/>
              </a:prstGeom>
              <a:noFill/>
            </p:spPr>
            <p:txBody>
              <a:bodyPr wrap="none" rtlCol="0">
                <a:spAutoFit/>
              </a:bodyPr>
              <a:lstStyle/>
              <a:p>
                <a:pPr defTabSz="1005713"/>
                <a:r>
                  <a:rPr lang="en-US" sz="1485" dirty="0" err="1">
                    <a:solidFill>
                      <a:srgbClr val="000000"/>
                    </a:solidFill>
                    <a:latin typeface="Calibri" panose="020F0502020204030204"/>
                  </a:rPr>
                  <a:t>Kobbi</a:t>
                </a:r>
                <a:r>
                  <a:rPr lang="en-US" sz="1485" dirty="0">
                    <a:solidFill>
                      <a:srgbClr val="000000"/>
                    </a:solidFill>
                    <a:latin typeface="Calibri" panose="020F0502020204030204"/>
                  </a:rPr>
                  <a:t> Nissim</a:t>
                </a:r>
              </a:p>
            </p:txBody>
          </p:sp>
          <p:sp>
            <p:nvSpPr>
              <p:cNvPr id="23" name="TextBox 22">
                <a:extLst>
                  <a:ext uri="{FF2B5EF4-FFF2-40B4-BE49-F238E27FC236}">
                    <a16:creationId xmlns:a16="http://schemas.microsoft.com/office/drawing/2014/main" id="{7D1EC278-CC35-5BB9-EB3A-C720944A1824}"/>
                  </a:ext>
                </a:extLst>
              </p:cNvPr>
              <p:cNvSpPr txBox="1"/>
              <p:nvPr/>
            </p:nvSpPr>
            <p:spPr>
              <a:xfrm>
                <a:off x="13444313" y="10872089"/>
                <a:ext cx="1819575" cy="531649"/>
              </a:xfrm>
              <a:prstGeom prst="rect">
                <a:avLst/>
              </a:prstGeom>
              <a:noFill/>
            </p:spPr>
            <p:txBody>
              <a:bodyPr wrap="none" rtlCol="0">
                <a:spAutoFit/>
              </a:bodyPr>
              <a:lstStyle/>
              <a:p>
                <a:pPr defTabSz="1005713"/>
                <a:r>
                  <a:rPr lang="en-US" sz="825" dirty="0">
                    <a:solidFill>
                      <a:srgbClr val="000000"/>
                    </a:solidFill>
                    <a:latin typeface="Calibri" panose="020F0502020204030204"/>
                  </a:rPr>
                  <a:t>Source: CRCS</a:t>
                </a:r>
              </a:p>
            </p:txBody>
          </p:sp>
          <p:pic>
            <p:nvPicPr>
              <p:cNvPr id="28" name="Picture 27" descr="A person smiling for the camera&#10;&#10;Description automatically generated with medium confidence">
                <a:extLst>
                  <a:ext uri="{FF2B5EF4-FFF2-40B4-BE49-F238E27FC236}">
                    <a16:creationId xmlns:a16="http://schemas.microsoft.com/office/drawing/2014/main" id="{F05DF60E-5F3C-CB8C-BF8D-05193815B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5502" y="7291168"/>
                <a:ext cx="2928430" cy="3579192"/>
              </a:xfrm>
              <a:prstGeom prst="rect">
                <a:avLst/>
              </a:prstGeom>
            </p:spPr>
          </p:pic>
        </p:grpSp>
        <p:grpSp>
          <p:nvGrpSpPr>
            <p:cNvPr id="36" name="Group 35">
              <a:extLst>
                <a:ext uri="{FF2B5EF4-FFF2-40B4-BE49-F238E27FC236}">
                  <a16:creationId xmlns:a16="http://schemas.microsoft.com/office/drawing/2014/main" id="{F1D4C5AD-08C8-D38A-E798-8E1FFD8893E2}"/>
                </a:ext>
              </a:extLst>
            </p:cNvPr>
            <p:cNvGrpSpPr/>
            <p:nvPr/>
          </p:nvGrpSpPr>
          <p:grpSpPr>
            <a:xfrm>
              <a:off x="18563252" y="6639377"/>
              <a:ext cx="3137037" cy="4755179"/>
              <a:chOff x="18563252" y="6639377"/>
              <a:chExt cx="3137037" cy="4755179"/>
            </a:xfrm>
          </p:grpSpPr>
          <p:sp>
            <p:nvSpPr>
              <p:cNvPr id="25" name="TextBox 24">
                <a:extLst>
                  <a:ext uri="{FF2B5EF4-FFF2-40B4-BE49-F238E27FC236}">
                    <a16:creationId xmlns:a16="http://schemas.microsoft.com/office/drawing/2014/main" id="{B8FA84E7-BD2B-CE52-E9AA-E2EBE0FB45D4}"/>
                  </a:ext>
                </a:extLst>
              </p:cNvPr>
              <p:cNvSpPr txBox="1"/>
              <p:nvPr/>
            </p:nvSpPr>
            <p:spPr>
              <a:xfrm>
                <a:off x="18754811" y="6639377"/>
                <a:ext cx="2736747" cy="777886"/>
              </a:xfrm>
              <a:prstGeom prst="rect">
                <a:avLst/>
              </a:prstGeom>
              <a:noFill/>
            </p:spPr>
            <p:txBody>
              <a:bodyPr wrap="none" rtlCol="0">
                <a:spAutoFit/>
              </a:bodyPr>
              <a:lstStyle/>
              <a:p>
                <a:pPr defTabSz="1005713"/>
                <a:r>
                  <a:rPr lang="en-US" sz="1485" dirty="0">
                    <a:solidFill>
                      <a:srgbClr val="000000"/>
                    </a:solidFill>
                    <a:latin typeface="Calibri" panose="020F0502020204030204"/>
                  </a:rPr>
                  <a:t>Adam Smith</a:t>
                </a:r>
              </a:p>
            </p:txBody>
          </p:sp>
          <p:sp>
            <p:nvSpPr>
              <p:cNvPr id="26" name="TextBox 25">
                <a:extLst>
                  <a:ext uri="{FF2B5EF4-FFF2-40B4-BE49-F238E27FC236}">
                    <a16:creationId xmlns:a16="http://schemas.microsoft.com/office/drawing/2014/main" id="{82399E83-ECF3-51D3-4564-EB5C2E90E28E}"/>
                  </a:ext>
                </a:extLst>
              </p:cNvPr>
              <p:cNvSpPr txBox="1"/>
              <p:nvPr/>
            </p:nvSpPr>
            <p:spPr>
              <a:xfrm>
                <a:off x="18563252" y="10862907"/>
                <a:ext cx="3137037" cy="531649"/>
              </a:xfrm>
              <a:prstGeom prst="rect">
                <a:avLst/>
              </a:prstGeom>
              <a:noFill/>
            </p:spPr>
            <p:txBody>
              <a:bodyPr wrap="none" rtlCol="0">
                <a:spAutoFit/>
              </a:bodyPr>
              <a:lstStyle/>
              <a:p>
                <a:pPr defTabSz="1005713"/>
                <a:r>
                  <a:rPr lang="en-US" sz="825" dirty="0">
                    <a:solidFill>
                      <a:srgbClr val="000000"/>
                    </a:solidFill>
                    <a:latin typeface="Calibri" panose="020F0502020204030204"/>
                  </a:rPr>
                  <a:t>Source: Boston University</a:t>
                </a:r>
              </a:p>
            </p:txBody>
          </p:sp>
          <p:pic>
            <p:nvPicPr>
              <p:cNvPr id="30" name="Picture 29" descr="A person smiling for the camera&#10;&#10;Description automatically generated with medium confidence">
                <a:extLst>
                  <a:ext uri="{FF2B5EF4-FFF2-40B4-BE49-F238E27FC236}">
                    <a16:creationId xmlns:a16="http://schemas.microsoft.com/office/drawing/2014/main" id="{3213E334-E482-D4EE-F6E4-F251DDDD93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54811" y="7303917"/>
                <a:ext cx="2470548" cy="3553694"/>
              </a:xfrm>
              <a:prstGeom prst="rect">
                <a:avLst/>
              </a:prstGeom>
            </p:spPr>
          </p:pic>
        </p:grpSp>
        <p:grpSp>
          <p:nvGrpSpPr>
            <p:cNvPr id="38" name="Group 37">
              <a:extLst>
                <a:ext uri="{FF2B5EF4-FFF2-40B4-BE49-F238E27FC236}">
                  <a16:creationId xmlns:a16="http://schemas.microsoft.com/office/drawing/2014/main" id="{9B9B545A-191D-0F3F-FC38-FD964A122DA4}"/>
                </a:ext>
              </a:extLst>
            </p:cNvPr>
            <p:cNvGrpSpPr/>
            <p:nvPr/>
          </p:nvGrpSpPr>
          <p:grpSpPr>
            <a:xfrm>
              <a:off x="6823293" y="6641701"/>
              <a:ext cx="4096959" cy="4750531"/>
              <a:chOff x="6823293" y="6641701"/>
              <a:chExt cx="4096959" cy="4750531"/>
            </a:xfrm>
          </p:grpSpPr>
          <p:sp>
            <p:nvSpPr>
              <p:cNvPr id="18" name="TextBox 17">
                <a:extLst>
                  <a:ext uri="{FF2B5EF4-FFF2-40B4-BE49-F238E27FC236}">
                    <a16:creationId xmlns:a16="http://schemas.microsoft.com/office/drawing/2014/main" id="{0F582183-2D8E-2C9B-0D83-6698F219EEC8}"/>
                  </a:ext>
                </a:extLst>
              </p:cNvPr>
              <p:cNvSpPr txBox="1"/>
              <p:nvPr/>
            </p:nvSpPr>
            <p:spPr>
              <a:xfrm>
                <a:off x="7166625" y="6641701"/>
                <a:ext cx="3394159" cy="777886"/>
              </a:xfrm>
              <a:prstGeom prst="rect">
                <a:avLst/>
              </a:prstGeom>
              <a:noFill/>
            </p:spPr>
            <p:txBody>
              <a:bodyPr wrap="none" rtlCol="0">
                <a:spAutoFit/>
              </a:bodyPr>
              <a:lstStyle/>
              <a:p>
                <a:pPr defTabSz="1005713"/>
                <a:r>
                  <a:rPr lang="en-US" sz="1485" dirty="0">
                    <a:solidFill>
                      <a:srgbClr val="000000"/>
                    </a:solidFill>
                    <a:latin typeface="Calibri" panose="020F0502020204030204"/>
                  </a:rPr>
                  <a:t>Frank McSherry</a:t>
                </a:r>
              </a:p>
            </p:txBody>
          </p:sp>
          <p:sp>
            <p:nvSpPr>
              <p:cNvPr id="19" name="TextBox 18">
                <a:extLst>
                  <a:ext uri="{FF2B5EF4-FFF2-40B4-BE49-F238E27FC236}">
                    <a16:creationId xmlns:a16="http://schemas.microsoft.com/office/drawing/2014/main" id="{D00A4177-DB61-996C-6628-6AE304280F11}"/>
                  </a:ext>
                </a:extLst>
              </p:cNvPr>
              <p:cNvSpPr txBox="1"/>
              <p:nvPr/>
            </p:nvSpPr>
            <p:spPr>
              <a:xfrm>
                <a:off x="6823293" y="10860583"/>
                <a:ext cx="4096959" cy="531649"/>
              </a:xfrm>
              <a:prstGeom prst="rect">
                <a:avLst/>
              </a:prstGeom>
              <a:noFill/>
            </p:spPr>
            <p:txBody>
              <a:bodyPr wrap="none" rtlCol="0">
                <a:spAutoFit/>
              </a:bodyPr>
              <a:lstStyle/>
              <a:p>
                <a:pPr defTabSz="1005713"/>
                <a:r>
                  <a:rPr lang="en-US" sz="825" dirty="0">
                    <a:solidFill>
                      <a:srgbClr val="000000"/>
                    </a:solidFill>
                    <a:latin typeface="Calibri" panose="020F0502020204030204"/>
                  </a:rPr>
                  <a:t>Source: github.com/</a:t>
                </a:r>
                <a:r>
                  <a:rPr lang="en-US" sz="825" dirty="0" err="1">
                    <a:solidFill>
                      <a:srgbClr val="000000"/>
                    </a:solidFill>
                    <a:latin typeface="Calibri" panose="020F0502020204030204"/>
                  </a:rPr>
                  <a:t>frankmcsherry</a:t>
                </a:r>
                <a:endParaRPr lang="en-US" sz="825" dirty="0">
                  <a:solidFill>
                    <a:srgbClr val="000000"/>
                  </a:solidFill>
                  <a:latin typeface="Calibri" panose="020F0502020204030204"/>
                </a:endParaRPr>
              </a:p>
            </p:txBody>
          </p:sp>
          <p:pic>
            <p:nvPicPr>
              <p:cNvPr id="35" name="Picture 34" descr="A person with curly hair&#10;&#10;Description automatically generated with medium confidence">
                <a:extLst>
                  <a:ext uri="{FF2B5EF4-FFF2-40B4-BE49-F238E27FC236}">
                    <a16:creationId xmlns:a16="http://schemas.microsoft.com/office/drawing/2014/main" id="{D5013C8C-6A3F-D450-77C3-96CE1D173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148" y="7292968"/>
                <a:ext cx="3583502" cy="3575592"/>
              </a:xfrm>
              <a:prstGeom prst="rect">
                <a:avLst/>
              </a:prstGeom>
            </p:spPr>
          </p:pic>
        </p:grpSp>
      </p:grpSp>
      <p:sp>
        <p:nvSpPr>
          <p:cNvPr id="41" name="TextBox 40">
            <a:extLst>
              <a:ext uri="{FF2B5EF4-FFF2-40B4-BE49-F238E27FC236}">
                <a16:creationId xmlns:a16="http://schemas.microsoft.com/office/drawing/2014/main" id="{07398373-C669-83A9-4AD8-56069E84C975}"/>
              </a:ext>
            </a:extLst>
          </p:cNvPr>
          <p:cNvSpPr txBox="1"/>
          <p:nvPr/>
        </p:nvSpPr>
        <p:spPr>
          <a:xfrm>
            <a:off x="628937" y="5724031"/>
            <a:ext cx="8719732" cy="600164"/>
          </a:xfrm>
          <a:prstGeom prst="rect">
            <a:avLst/>
          </a:prstGeom>
          <a:noFill/>
        </p:spPr>
        <p:txBody>
          <a:bodyPr wrap="square" rtlCol="0">
            <a:spAutoFit/>
          </a:bodyPr>
          <a:lstStyle/>
          <a:p>
            <a:pPr defTabSz="1005713"/>
            <a:r>
              <a:rPr lang="en-US" sz="1650" dirty="0">
                <a:solidFill>
                  <a:srgbClr val="000000"/>
                </a:solidFill>
                <a:latin typeface="Calibri" panose="020F0502020204030204"/>
              </a:rPr>
              <a:t>With their 2006 paper titled “Calibrating Noise to Sensitivity in Private Data Analysis”.  The paper has since been revised and updated over the years with responses and additional information</a:t>
            </a:r>
          </a:p>
        </p:txBody>
      </p:sp>
    </p:spTree>
    <p:extLst>
      <p:ext uri="{BB962C8B-B14F-4D97-AF65-F5344CB8AC3E}">
        <p14:creationId xmlns:p14="http://schemas.microsoft.com/office/powerpoint/2010/main" val="14260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6C1ED-20D5-8606-07BE-269D3EAD1BD2}"/>
              </a:ext>
            </a:extLst>
          </p:cNvPr>
          <p:cNvSpPr>
            <a:spLocks noGrp="1"/>
          </p:cNvSpPr>
          <p:nvPr>
            <p:ph type="title"/>
          </p:nvPr>
        </p:nvSpPr>
        <p:spPr/>
        <p:txBody>
          <a:bodyPr/>
          <a:lstStyle/>
          <a:p>
            <a:r>
              <a:rPr lang="en-US" dirty="0"/>
              <a:t>What is differential privacy</a:t>
            </a:r>
          </a:p>
        </p:txBody>
      </p:sp>
      <p:sp>
        <p:nvSpPr>
          <p:cNvPr id="5" name="Text Placeholder 4">
            <a:extLst>
              <a:ext uri="{FF2B5EF4-FFF2-40B4-BE49-F238E27FC236}">
                <a16:creationId xmlns:a16="http://schemas.microsoft.com/office/drawing/2014/main" id="{0FC4E3DD-0806-6085-3100-62D256855524}"/>
              </a:ext>
            </a:extLst>
          </p:cNvPr>
          <p:cNvSpPr>
            <a:spLocks noGrp="1"/>
          </p:cNvSpPr>
          <p:nvPr>
            <p:ph type="body" sz="quarter" idx="12"/>
          </p:nvPr>
        </p:nvSpPr>
        <p:spPr>
          <a:xfrm>
            <a:off x="528660" y="3412718"/>
            <a:ext cx="7643586" cy="957634"/>
          </a:xfrm>
        </p:spPr>
        <p:txBody>
          <a:bodyPr/>
          <a:lstStyle/>
          <a:p>
            <a:r>
              <a:rPr lang="en-US" sz="2228" dirty="0"/>
              <a:t>English language definition:</a:t>
            </a:r>
          </a:p>
          <a:p>
            <a:pPr lvl="1"/>
            <a:r>
              <a:rPr lang="en-US" sz="1815" dirty="0"/>
              <a:t>“The outcome of any analysis is essentially equally likely, independent of whether any individual joins, or refrains from joining, the dataset” [4]</a:t>
            </a:r>
          </a:p>
        </p:txBody>
      </p:sp>
      <p:sp>
        <p:nvSpPr>
          <p:cNvPr id="10" name="Text Placeholder 3">
            <a:extLst>
              <a:ext uri="{FF2B5EF4-FFF2-40B4-BE49-F238E27FC236}">
                <a16:creationId xmlns:a16="http://schemas.microsoft.com/office/drawing/2014/main" id="{D64020B9-8185-B282-05C1-4FE22E7C6B96}"/>
              </a:ext>
            </a:extLst>
          </p:cNvPr>
          <p:cNvSpPr txBox="1">
            <a:spLocks/>
          </p:cNvSpPr>
          <p:nvPr/>
        </p:nvSpPr>
        <p:spPr>
          <a:xfrm>
            <a:off x="533103" y="2828409"/>
            <a:ext cx="6415741" cy="342851"/>
          </a:xfrm>
          <a:prstGeom prst="rect">
            <a:avLst/>
          </a:prstGeom>
        </p:spPr>
        <p:txBody>
          <a:bodyPr vert="horz" lIns="0" tIns="0" rIns="0" bIns="0" rtlCol="0">
            <a:spAutoFit/>
          </a:bodyPr>
          <a:lstStyle>
            <a:lvl1pPr marL="0" indent="0" algn="l" defTabSz="2438462" rtl="0" eaLnBrk="1" latinLnBrk="0" hangingPunct="1">
              <a:lnSpc>
                <a:spcPct val="100000"/>
              </a:lnSpc>
              <a:spcBef>
                <a:spcPts val="0"/>
              </a:spcBef>
              <a:spcAft>
                <a:spcPts val="2500"/>
              </a:spcAft>
              <a:buClr>
                <a:schemeClr val="accent3"/>
              </a:buClr>
              <a:buSzPct val="120000"/>
              <a:buFont typeface="Wingdings" charset="2"/>
              <a:buNone/>
              <a:defRPr sz="54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defTabSz="1005866">
              <a:spcAft>
                <a:spcPts val="1031"/>
              </a:spcAft>
              <a:buClr>
                <a:srgbClr val="F1B300"/>
              </a:buClr>
            </a:pPr>
            <a:r>
              <a:rPr lang="en-US" sz="2228" dirty="0">
                <a:solidFill>
                  <a:srgbClr val="000000"/>
                </a:solidFill>
              </a:rPr>
              <a:t>So What is it?</a:t>
            </a:r>
          </a:p>
        </p:txBody>
      </p:sp>
    </p:spTree>
    <p:extLst>
      <p:ext uri="{BB962C8B-B14F-4D97-AF65-F5344CB8AC3E}">
        <p14:creationId xmlns:p14="http://schemas.microsoft.com/office/powerpoint/2010/main" val="256387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6C1ED-20D5-8606-07BE-269D3EAD1BD2}"/>
              </a:ext>
            </a:extLst>
          </p:cNvPr>
          <p:cNvSpPr>
            <a:spLocks noGrp="1"/>
          </p:cNvSpPr>
          <p:nvPr>
            <p:ph type="title"/>
          </p:nvPr>
        </p:nvSpPr>
        <p:spPr/>
        <p:txBody>
          <a:bodyPr/>
          <a:lstStyle/>
          <a:p>
            <a:r>
              <a:rPr lang="en-US" dirty="0"/>
              <a:t>What is differential privacy</a:t>
            </a:r>
          </a:p>
        </p:txBody>
      </p:sp>
      <p:sp>
        <p:nvSpPr>
          <p:cNvPr id="10" name="Text Placeholder 3">
            <a:extLst>
              <a:ext uri="{FF2B5EF4-FFF2-40B4-BE49-F238E27FC236}">
                <a16:creationId xmlns:a16="http://schemas.microsoft.com/office/drawing/2014/main" id="{D64020B9-8185-B282-05C1-4FE22E7C6B96}"/>
              </a:ext>
            </a:extLst>
          </p:cNvPr>
          <p:cNvSpPr txBox="1">
            <a:spLocks/>
          </p:cNvSpPr>
          <p:nvPr/>
        </p:nvSpPr>
        <p:spPr>
          <a:xfrm>
            <a:off x="533103" y="2828409"/>
            <a:ext cx="6415741" cy="342851"/>
          </a:xfrm>
          <a:prstGeom prst="rect">
            <a:avLst/>
          </a:prstGeom>
        </p:spPr>
        <p:txBody>
          <a:bodyPr vert="horz" lIns="0" tIns="0" rIns="0" bIns="0" rtlCol="0">
            <a:spAutoFit/>
          </a:bodyPr>
          <a:lstStyle>
            <a:lvl1pPr marL="0" indent="0" algn="l" defTabSz="2438462" rtl="0" eaLnBrk="1" latinLnBrk="0" hangingPunct="1">
              <a:lnSpc>
                <a:spcPct val="100000"/>
              </a:lnSpc>
              <a:spcBef>
                <a:spcPts val="0"/>
              </a:spcBef>
              <a:spcAft>
                <a:spcPts val="2500"/>
              </a:spcAft>
              <a:buClr>
                <a:schemeClr val="accent3"/>
              </a:buClr>
              <a:buSzPct val="120000"/>
              <a:buFont typeface="Wingdings" charset="2"/>
              <a:buNone/>
              <a:defRPr sz="54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defTabSz="1005866">
              <a:spcAft>
                <a:spcPts val="1031"/>
              </a:spcAft>
              <a:buClr>
                <a:srgbClr val="F1B300"/>
              </a:buClr>
            </a:pPr>
            <a:r>
              <a:rPr lang="en-US" sz="2228" dirty="0">
                <a:solidFill>
                  <a:srgbClr val="000000"/>
                </a:solidFill>
              </a:rPr>
              <a:t>So What is it?</a:t>
            </a:r>
          </a:p>
        </p:txBody>
      </p:sp>
      <p:pic>
        <p:nvPicPr>
          <p:cNvPr id="7" name="Picture 6" descr="A picture containing text&#10;&#10;Description automatically generated">
            <a:extLst>
              <a:ext uri="{FF2B5EF4-FFF2-40B4-BE49-F238E27FC236}">
                <a16:creationId xmlns:a16="http://schemas.microsoft.com/office/drawing/2014/main" id="{A9147A1F-7EFD-096E-48AE-8BCD86FE8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850" y="2828409"/>
            <a:ext cx="7197574" cy="3731741"/>
          </a:xfrm>
          <a:prstGeom prst="rect">
            <a:avLst/>
          </a:prstGeom>
        </p:spPr>
      </p:pic>
    </p:spTree>
    <p:extLst>
      <p:ext uri="{BB962C8B-B14F-4D97-AF65-F5344CB8AC3E}">
        <p14:creationId xmlns:p14="http://schemas.microsoft.com/office/powerpoint/2010/main" val="344487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6C1ED-20D5-8606-07BE-269D3EAD1BD2}"/>
              </a:ext>
            </a:extLst>
          </p:cNvPr>
          <p:cNvSpPr>
            <a:spLocks noGrp="1"/>
          </p:cNvSpPr>
          <p:nvPr>
            <p:ph type="title"/>
          </p:nvPr>
        </p:nvSpPr>
        <p:spPr/>
        <p:txBody>
          <a:bodyPr/>
          <a:lstStyle/>
          <a:p>
            <a:r>
              <a:rPr lang="en-US" dirty="0"/>
              <a:t>What is differential privacy</a:t>
            </a:r>
          </a:p>
        </p:txBody>
      </p:sp>
      <p:sp>
        <p:nvSpPr>
          <p:cNvPr id="10" name="Text Placeholder 3">
            <a:extLst>
              <a:ext uri="{FF2B5EF4-FFF2-40B4-BE49-F238E27FC236}">
                <a16:creationId xmlns:a16="http://schemas.microsoft.com/office/drawing/2014/main" id="{D64020B9-8185-B282-05C1-4FE22E7C6B96}"/>
              </a:ext>
            </a:extLst>
          </p:cNvPr>
          <p:cNvSpPr txBox="1">
            <a:spLocks/>
          </p:cNvSpPr>
          <p:nvPr/>
        </p:nvSpPr>
        <p:spPr>
          <a:xfrm>
            <a:off x="533103" y="2828409"/>
            <a:ext cx="6415741" cy="342851"/>
          </a:xfrm>
          <a:prstGeom prst="rect">
            <a:avLst/>
          </a:prstGeom>
        </p:spPr>
        <p:txBody>
          <a:bodyPr vert="horz" lIns="0" tIns="0" rIns="0" bIns="0" rtlCol="0">
            <a:spAutoFit/>
          </a:bodyPr>
          <a:lstStyle>
            <a:lvl1pPr marL="0" indent="0" algn="l" defTabSz="2438462" rtl="0" eaLnBrk="1" latinLnBrk="0" hangingPunct="1">
              <a:lnSpc>
                <a:spcPct val="100000"/>
              </a:lnSpc>
              <a:spcBef>
                <a:spcPts val="0"/>
              </a:spcBef>
              <a:spcAft>
                <a:spcPts val="2500"/>
              </a:spcAft>
              <a:buClr>
                <a:schemeClr val="accent3"/>
              </a:buClr>
              <a:buSzPct val="120000"/>
              <a:buFont typeface="Wingdings" charset="2"/>
              <a:buNone/>
              <a:defRPr sz="54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defTabSz="1005866">
              <a:spcAft>
                <a:spcPts val="1031"/>
              </a:spcAft>
              <a:buClr>
                <a:srgbClr val="F1B300"/>
              </a:buClr>
            </a:pPr>
            <a:r>
              <a:rPr lang="en-US" sz="2228" dirty="0">
                <a:solidFill>
                  <a:srgbClr val="000000"/>
                </a:solidFill>
              </a:rPr>
              <a:t>So What is it?</a:t>
            </a:r>
          </a:p>
        </p:txBody>
      </p:sp>
      <p:pic>
        <p:nvPicPr>
          <p:cNvPr id="9" name="Picture 8" descr="A picture containing text&#10;&#10;Description automatically generated">
            <a:extLst>
              <a:ext uri="{FF2B5EF4-FFF2-40B4-BE49-F238E27FC236}">
                <a16:creationId xmlns:a16="http://schemas.microsoft.com/office/drawing/2014/main" id="{5479C058-F896-82F8-FB5C-9F50F68F5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142" y="3057138"/>
            <a:ext cx="7197573" cy="3731741"/>
          </a:xfrm>
          <a:prstGeom prst="rect">
            <a:avLst/>
          </a:prstGeom>
        </p:spPr>
      </p:pic>
    </p:spTree>
    <p:extLst>
      <p:ext uri="{BB962C8B-B14F-4D97-AF65-F5344CB8AC3E}">
        <p14:creationId xmlns:p14="http://schemas.microsoft.com/office/powerpoint/2010/main" val="418624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6C1ED-20D5-8606-07BE-269D3EAD1BD2}"/>
              </a:ext>
            </a:extLst>
          </p:cNvPr>
          <p:cNvSpPr>
            <a:spLocks noGrp="1"/>
          </p:cNvSpPr>
          <p:nvPr>
            <p:ph type="title"/>
          </p:nvPr>
        </p:nvSpPr>
        <p:spPr/>
        <p:txBody>
          <a:bodyPr/>
          <a:lstStyle/>
          <a:p>
            <a:r>
              <a:rPr lang="en-US" dirty="0"/>
              <a:t>What is differential privacy</a:t>
            </a:r>
          </a:p>
        </p:txBody>
      </p:sp>
      <p:sp>
        <p:nvSpPr>
          <p:cNvPr id="10" name="Text Placeholder 3">
            <a:extLst>
              <a:ext uri="{FF2B5EF4-FFF2-40B4-BE49-F238E27FC236}">
                <a16:creationId xmlns:a16="http://schemas.microsoft.com/office/drawing/2014/main" id="{D64020B9-8185-B282-05C1-4FE22E7C6B96}"/>
              </a:ext>
            </a:extLst>
          </p:cNvPr>
          <p:cNvSpPr txBox="1">
            <a:spLocks/>
          </p:cNvSpPr>
          <p:nvPr/>
        </p:nvSpPr>
        <p:spPr>
          <a:xfrm>
            <a:off x="533103" y="2829809"/>
            <a:ext cx="6415741" cy="342851"/>
          </a:xfrm>
          <a:prstGeom prst="rect">
            <a:avLst/>
          </a:prstGeom>
        </p:spPr>
        <p:txBody>
          <a:bodyPr vert="horz" lIns="0" tIns="0" rIns="0" bIns="0" rtlCol="0">
            <a:spAutoFit/>
          </a:bodyPr>
          <a:lstStyle>
            <a:lvl1pPr marL="0" indent="0" algn="l" defTabSz="2438462" rtl="0" eaLnBrk="1" latinLnBrk="0" hangingPunct="1">
              <a:lnSpc>
                <a:spcPct val="100000"/>
              </a:lnSpc>
              <a:spcBef>
                <a:spcPts val="0"/>
              </a:spcBef>
              <a:spcAft>
                <a:spcPts val="2500"/>
              </a:spcAft>
              <a:buClr>
                <a:schemeClr val="accent3"/>
              </a:buClr>
              <a:buSzPct val="120000"/>
              <a:buFont typeface="Wingdings" charset="2"/>
              <a:buNone/>
              <a:defRPr sz="54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defTabSz="1005866">
              <a:spcAft>
                <a:spcPts val="1031"/>
              </a:spcAft>
              <a:buClr>
                <a:srgbClr val="F1B300"/>
              </a:buClr>
            </a:pPr>
            <a:r>
              <a:rPr lang="en-US" sz="2228" dirty="0">
                <a:solidFill>
                  <a:srgbClr val="000000"/>
                </a:solidFill>
              </a:rPr>
              <a:t>Key Terms [5]</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EE5A08-A7C5-19F4-6D17-5F8C3C917588}"/>
                  </a:ext>
                </a:extLst>
              </p:cNvPr>
              <p:cNvSpPr txBox="1"/>
              <p:nvPr/>
            </p:nvSpPr>
            <p:spPr>
              <a:xfrm>
                <a:off x="848950" y="3571896"/>
                <a:ext cx="8359613" cy="1615827"/>
              </a:xfrm>
              <a:prstGeom prst="rect">
                <a:avLst/>
              </a:prstGeom>
              <a:noFill/>
            </p:spPr>
            <p:txBody>
              <a:bodyPr wrap="square" rtlCol="0">
                <a:spAutoFit/>
              </a:bodyPr>
              <a:lstStyle/>
              <a:p>
                <a:pPr defTabSz="1005713"/>
                <a14:m>
                  <m:oMath xmlns:m="http://schemas.openxmlformats.org/officeDocument/2006/math">
                    <m:r>
                      <a:rPr lang="en-US" sz="1980" i="1">
                        <a:solidFill>
                          <a:srgbClr val="000000"/>
                        </a:solidFill>
                        <a:latin typeface="Cambria Math" panose="02040503050406030204" pitchFamily="18" charset="0"/>
                      </a:rPr>
                      <m:t>𝑥</m:t>
                    </m:r>
                    <m:r>
                      <a:rPr lang="en-US" sz="1980" i="1">
                        <a:solidFill>
                          <a:srgbClr val="000000"/>
                        </a:solidFill>
                        <a:latin typeface="Cambria Math" panose="02040503050406030204" pitchFamily="18" charset="0"/>
                      </a:rPr>
                      <m:t>, </m:t>
                    </m:r>
                    <m:sSup>
                      <m:sSupPr>
                        <m:ctrlPr>
                          <a:rPr lang="en-US" sz="1980" i="1">
                            <a:solidFill>
                              <a:srgbClr val="000000"/>
                            </a:solidFill>
                            <a:latin typeface="Cambria Math" panose="02040503050406030204" pitchFamily="18" charset="0"/>
                          </a:rPr>
                        </m:ctrlPr>
                      </m:sSupPr>
                      <m:e>
                        <m:r>
                          <a:rPr lang="en-US" sz="1980" i="1">
                            <a:solidFill>
                              <a:srgbClr val="000000"/>
                            </a:solidFill>
                            <a:latin typeface="Cambria Math" panose="02040503050406030204" pitchFamily="18" charset="0"/>
                          </a:rPr>
                          <m:t>𝑥</m:t>
                        </m:r>
                      </m:e>
                      <m:sup>
                        <m:r>
                          <a:rPr lang="en-US" sz="1980" i="1">
                            <a:solidFill>
                              <a:srgbClr val="000000"/>
                            </a:solidFill>
                            <a:latin typeface="Cambria Math" panose="02040503050406030204" pitchFamily="18" charset="0"/>
                          </a:rPr>
                          <m:t>′</m:t>
                        </m:r>
                      </m:sup>
                    </m:sSup>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𝑦</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𝑦</m:t>
                    </m:r>
                    <m:r>
                      <a:rPr lang="en-US" sz="1980" i="1">
                        <a:solidFill>
                          <a:srgbClr val="000000"/>
                        </a:solidFill>
                        <a:latin typeface="Cambria Math" panose="02040503050406030204" pitchFamily="18" charset="0"/>
                      </a:rPr>
                      <m:t>′</m:t>
                    </m:r>
                  </m:oMath>
                </a14:m>
                <a:r>
                  <a:rPr lang="en-US" sz="1980" dirty="0">
                    <a:solidFill>
                      <a:srgbClr val="000000"/>
                    </a:solidFill>
                    <a:latin typeface="Calibri" panose="020F0502020204030204"/>
                  </a:rPr>
                  <a:t> - (Adjacent) Datasets that are nearly identical.  The first dataset is slightly larger by 1 record.</a:t>
                </a:r>
              </a:p>
              <a:p>
                <a:pPr defTabSz="1005713"/>
                <a14:m>
                  <m:oMath xmlns:m="http://schemas.openxmlformats.org/officeDocument/2006/math">
                    <m:r>
                      <a:rPr lang="en-US" sz="1980" i="1">
                        <a:solidFill>
                          <a:srgbClr val="000000"/>
                        </a:solidFill>
                        <a:latin typeface="Cambria Math" panose="02040503050406030204" pitchFamily="18" charset="0"/>
                        <a:ea typeface="Cambria Math" panose="02040503050406030204" pitchFamily="18" charset="0"/>
                      </a:rPr>
                      <m:t>𝜖</m:t>
                    </m:r>
                  </m:oMath>
                </a14:m>
                <a:r>
                  <a:rPr lang="en-US" sz="1980" dirty="0">
                    <a:solidFill>
                      <a:srgbClr val="000000"/>
                    </a:solidFill>
                    <a:latin typeface="Calibri" panose="020F0502020204030204"/>
                  </a:rPr>
                  <a:t> - Privacy loss - Some value that is </a:t>
                </a:r>
                <a14:m>
                  <m:oMath xmlns:m="http://schemas.openxmlformats.org/officeDocument/2006/math">
                    <m:r>
                      <a:rPr lang="en-US" sz="1980" i="1">
                        <a:solidFill>
                          <a:srgbClr val="000000"/>
                        </a:solidFill>
                        <a:latin typeface="Cambria Math" panose="02040503050406030204" pitchFamily="18" charset="0"/>
                      </a:rPr>
                      <m:t>≥0</m:t>
                    </m:r>
                  </m:oMath>
                </a14:m>
                <a:endParaRPr lang="en-US" sz="1980" dirty="0">
                  <a:solidFill>
                    <a:srgbClr val="000000"/>
                  </a:solidFill>
                  <a:latin typeface="Calibri" panose="020F0502020204030204"/>
                </a:endParaRPr>
              </a:p>
              <a:p>
                <a:pPr defTabSz="1005713"/>
                <a14:m>
                  <m:oMath xmlns:m="http://schemas.openxmlformats.org/officeDocument/2006/math">
                    <m:r>
                      <a:rPr lang="el-GR" sz="1980" i="1">
                        <a:solidFill>
                          <a:srgbClr val="000000"/>
                        </a:solidFill>
                        <a:latin typeface="Cambria Math" panose="02040503050406030204" pitchFamily="18" charset="0"/>
                        <a:ea typeface="Cambria Math" panose="02040503050406030204" pitchFamily="18" charset="0"/>
                      </a:rPr>
                      <m:t>ℳ</m:t>
                    </m:r>
                  </m:oMath>
                </a14:m>
                <a:r>
                  <a:rPr lang="en-US" sz="1980" dirty="0">
                    <a:solidFill>
                      <a:srgbClr val="000000"/>
                    </a:solidFill>
                    <a:latin typeface="Calibri" panose="020F0502020204030204"/>
                  </a:rPr>
                  <a:t> - Algorithm (mechanism) operating on the dataset </a:t>
                </a:r>
              </a:p>
              <a:p>
                <a:pPr defTabSz="1005713"/>
                <a:endParaRPr lang="en-US" sz="1980" dirty="0">
                  <a:solidFill>
                    <a:srgbClr val="000000"/>
                  </a:solidFill>
                  <a:latin typeface="Calibri" panose="020F0502020204030204"/>
                </a:endParaRPr>
              </a:p>
            </p:txBody>
          </p:sp>
        </mc:Choice>
        <mc:Fallback xmlns="">
          <p:sp>
            <p:nvSpPr>
              <p:cNvPr id="2" name="TextBox 1">
                <a:extLst>
                  <a:ext uri="{FF2B5EF4-FFF2-40B4-BE49-F238E27FC236}">
                    <a16:creationId xmlns:a16="http://schemas.microsoft.com/office/drawing/2014/main" id="{5EEE5A08-A7C5-19F4-6D17-5F8C3C917588}"/>
                  </a:ext>
                </a:extLst>
              </p:cNvPr>
              <p:cNvSpPr txBox="1">
                <a:spLocks noRot="1" noChangeAspect="1" noMove="1" noResize="1" noEditPoints="1" noAdjustHandles="1" noChangeArrowheads="1" noChangeShapeType="1" noTextEdit="1"/>
              </p:cNvSpPr>
              <p:nvPr/>
            </p:nvSpPr>
            <p:spPr>
              <a:xfrm>
                <a:off x="848950" y="3571896"/>
                <a:ext cx="8359613" cy="1615827"/>
              </a:xfrm>
              <a:prstGeom prst="rect">
                <a:avLst/>
              </a:prstGeom>
              <a:blipFill>
                <a:blip r:embed="rId3"/>
                <a:stretch>
                  <a:fillRect l="-729" t="-1509"/>
                </a:stretch>
              </a:blipFill>
            </p:spPr>
            <p:txBody>
              <a:bodyPr/>
              <a:lstStyle/>
              <a:p>
                <a:r>
                  <a:rPr lang="en-US">
                    <a:noFill/>
                  </a:rPr>
                  <a:t> </a:t>
                </a:r>
              </a:p>
            </p:txBody>
          </p:sp>
        </mc:Fallback>
      </mc:AlternateContent>
    </p:spTree>
    <p:extLst>
      <p:ext uri="{BB962C8B-B14F-4D97-AF65-F5344CB8AC3E}">
        <p14:creationId xmlns:p14="http://schemas.microsoft.com/office/powerpoint/2010/main" val="22248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6C1ED-20D5-8606-07BE-269D3EAD1BD2}"/>
              </a:ext>
            </a:extLst>
          </p:cNvPr>
          <p:cNvSpPr>
            <a:spLocks noGrp="1"/>
          </p:cNvSpPr>
          <p:nvPr>
            <p:ph type="title"/>
          </p:nvPr>
        </p:nvSpPr>
        <p:spPr/>
        <p:txBody>
          <a:bodyPr/>
          <a:lstStyle/>
          <a:p>
            <a:r>
              <a:rPr lang="en-US" dirty="0"/>
              <a:t>What is differential privacy</a:t>
            </a:r>
          </a:p>
        </p:txBody>
      </p:sp>
      <p:sp>
        <p:nvSpPr>
          <p:cNvPr id="10" name="Text Placeholder 3">
            <a:extLst>
              <a:ext uri="{FF2B5EF4-FFF2-40B4-BE49-F238E27FC236}">
                <a16:creationId xmlns:a16="http://schemas.microsoft.com/office/drawing/2014/main" id="{D64020B9-8185-B282-05C1-4FE22E7C6B96}"/>
              </a:ext>
            </a:extLst>
          </p:cNvPr>
          <p:cNvSpPr txBox="1">
            <a:spLocks/>
          </p:cNvSpPr>
          <p:nvPr/>
        </p:nvSpPr>
        <p:spPr>
          <a:xfrm>
            <a:off x="533103" y="2829809"/>
            <a:ext cx="6415741" cy="342851"/>
          </a:xfrm>
          <a:prstGeom prst="rect">
            <a:avLst/>
          </a:prstGeom>
        </p:spPr>
        <p:txBody>
          <a:bodyPr vert="horz" lIns="0" tIns="0" rIns="0" bIns="0" rtlCol="0">
            <a:spAutoFit/>
          </a:bodyPr>
          <a:lstStyle>
            <a:lvl1pPr marL="0" indent="0" algn="l" defTabSz="2438462" rtl="0" eaLnBrk="1" latinLnBrk="0" hangingPunct="1">
              <a:lnSpc>
                <a:spcPct val="100000"/>
              </a:lnSpc>
              <a:spcBef>
                <a:spcPts val="0"/>
              </a:spcBef>
              <a:spcAft>
                <a:spcPts val="2500"/>
              </a:spcAft>
              <a:buClr>
                <a:schemeClr val="accent3"/>
              </a:buClr>
              <a:buSzPct val="120000"/>
              <a:buFont typeface="Wingdings" charset="2"/>
              <a:buNone/>
              <a:defRPr sz="54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defTabSz="1005866">
              <a:spcAft>
                <a:spcPts val="1031"/>
              </a:spcAft>
              <a:buClr>
                <a:srgbClr val="F1B300"/>
              </a:buClr>
            </a:pPr>
            <a:r>
              <a:rPr lang="en-US" sz="2228" dirty="0">
                <a:solidFill>
                  <a:srgbClr val="000000"/>
                </a:solidFill>
              </a:rPr>
              <a:t>Formal definition [4][5]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E5F5F8F-5037-9D55-BCD7-EBF0D4A9B653}"/>
                  </a:ext>
                </a:extLst>
              </p:cNvPr>
              <p:cNvSpPr txBox="1"/>
              <p:nvPr/>
            </p:nvSpPr>
            <p:spPr>
              <a:xfrm>
                <a:off x="660367" y="3634756"/>
                <a:ext cx="8548196" cy="701731"/>
              </a:xfrm>
              <a:prstGeom prst="rect">
                <a:avLst/>
              </a:prstGeom>
              <a:noFill/>
            </p:spPr>
            <p:txBody>
              <a:bodyPr wrap="square" rtlCol="0">
                <a:spAutoFit/>
              </a:bodyPr>
              <a:lstStyle/>
              <a:p>
                <a:pPr defTabSz="1005713"/>
                <a14:m>
                  <m:oMath xmlns:m="http://schemas.openxmlformats.org/officeDocument/2006/math">
                    <m:r>
                      <a:rPr lang="el-GR" sz="1980" i="1">
                        <a:solidFill>
                          <a:srgbClr val="000000"/>
                        </a:solidFill>
                        <a:latin typeface="Cambria Math" panose="02040503050406030204" pitchFamily="18" charset="0"/>
                        <a:ea typeface="Cambria Math" panose="02040503050406030204" pitchFamily="18" charset="0"/>
                      </a:rPr>
                      <m:t>ℳ</m:t>
                    </m:r>
                  </m:oMath>
                </a14:m>
                <a:r>
                  <a:rPr lang="en-US" sz="1980" dirty="0">
                    <a:solidFill>
                      <a:srgbClr val="000000"/>
                    </a:solidFill>
                    <a:latin typeface="Calibri" panose="020F0502020204030204"/>
                  </a:rPr>
                  <a:t> gives </a:t>
                </a:r>
                <a14:m>
                  <m:oMath xmlns:m="http://schemas.openxmlformats.org/officeDocument/2006/math">
                    <m:r>
                      <a:rPr lang="en-US" sz="1980" i="1">
                        <a:solidFill>
                          <a:srgbClr val="000000"/>
                        </a:solidFill>
                        <a:latin typeface="Cambria Math" panose="02040503050406030204" pitchFamily="18" charset="0"/>
                        <a:ea typeface="Cambria Math" panose="02040503050406030204" pitchFamily="18" charset="0"/>
                      </a:rPr>
                      <m:t>𝜖</m:t>
                    </m:r>
                  </m:oMath>
                </a14:m>
                <a:r>
                  <a:rPr lang="en-US" sz="1980" dirty="0">
                    <a:solidFill>
                      <a:srgbClr val="000000"/>
                    </a:solidFill>
                    <a:latin typeface="Calibri" panose="020F0502020204030204"/>
                  </a:rPr>
                  <a:t>-differential privacy if for all pairs of data sets </a:t>
                </a:r>
                <a14:m>
                  <m:oMath xmlns:m="http://schemas.openxmlformats.org/officeDocument/2006/math">
                    <m:r>
                      <a:rPr lang="en-US" sz="1980" i="1">
                        <a:solidFill>
                          <a:srgbClr val="000000"/>
                        </a:solidFill>
                        <a:latin typeface="Cambria Math" panose="02040503050406030204" pitchFamily="18" charset="0"/>
                      </a:rPr>
                      <m:t>𝑥</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𝑦</m:t>
                    </m:r>
                  </m:oMath>
                </a14:m>
                <a:r>
                  <a:rPr lang="en-US" sz="1980" dirty="0">
                    <a:solidFill>
                      <a:srgbClr val="000000"/>
                    </a:solidFill>
                    <a:latin typeface="Calibri" panose="020F0502020204030204"/>
                  </a:rPr>
                  <a:t> differing in the data of one person, and all events </a:t>
                </a:r>
                <a14:m>
                  <m:oMath xmlns:m="http://schemas.openxmlformats.org/officeDocument/2006/math">
                    <m:r>
                      <a:rPr lang="en-US" sz="1980" i="1">
                        <a:solidFill>
                          <a:srgbClr val="000000"/>
                        </a:solidFill>
                        <a:latin typeface="Cambria Math" panose="02040503050406030204" pitchFamily="18" charset="0"/>
                        <a:ea typeface="Cambria Math" panose="02040503050406030204" pitchFamily="18" charset="0"/>
                      </a:rPr>
                      <m:t>𝒮</m:t>
                    </m:r>
                  </m:oMath>
                </a14:m>
                <a:endParaRPr lang="en-US" sz="1980" dirty="0">
                  <a:solidFill>
                    <a:srgbClr val="000000"/>
                  </a:solidFill>
                  <a:latin typeface="Calibri" panose="020F0502020204030204"/>
                </a:endParaRPr>
              </a:p>
            </p:txBody>
          </p:sp>
        </mc:Choice>
        <mc:Fallback xmlns="">
          <p:sp>
            <p:nvSpPr>
              <p:cNvPr id="6" name="TextBox 5">
                <a:extLst>
                  <a:ext uri="{FF2B5EF4-FFF2-40B4-BE49-F238E27FC236}">
                    <a16:creationId xmlns:a16="http://schemas.microsoft.com/office/drawing/2014/main" id="{AE5F5F8F-5037-9D55-BCD7-EBF0D4A9B653}"/>
                  </a:ext>
                </a:extLst>
              </p:cNvPr>
              <p:cNvSpPr txBox="1">
                <a:spLocks noRot="1" noChangeAspect="1" noMove="1" noResize="1" noEditPoints="1" noAdjustHandles="1" noChangeArrowheads="1" noChangeShapeType="1" noTextEdit="1"/>
              </p:cNvSpPr>
              <p:nvPr/>
            </p:nvSpPr>
            <p:spPr>
              <a:xfrm>
                <a:off x="660367" y="3634756"/>
                <a:ext cx="8548196" cy="701731"/>
              </a:xfrm>
              <a:prstGeom prst="rect">
                <a:avLst/>
              </a:prstGeom>
              <a:blipFill>
                <a:blip r:embed="rId3"/>
                <a:stretch>
                  <a:fillRect l="-713" t="-3478" b="-1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08C6E3F-2315-F109-019F-49D5EF6BBA53}"/>
                  </a:ext>
                </a:extLst>
              </p:cNvPr>
              <p:cNvSpPr txBox="1"/>
              <p:nvPr/>
            </p:nvSpPr>
            <p:spPr>
              <a:xfrm>
                <a:off x="2934548" y="4514809"/>
                <a:ext cx="3788666" cy="304699"/>
              </a:xfrm>
              <a:prstGeom prst="rect">
                <a:avLst/>
              </a:prstGeom>
              <a:noFill/>
            </p:spPr>
            <p:txBody>
              <a:bodyPr wrap="none" lIns="0" tIns="0" rIns="0" bIns="0" rtlCol="0">
                <a:spAutoFit/>
              </a:bodyPr>
              <a:lstStyle/>
              <a:p>
                <a:pPr defTabSz="1005713"/>
                <a14:m>
                  <m:oMathPara xmlns:m="http://schemas.openxmlformats.org/officeDocument/2006/math">
                    <m:oMathParaPr>
                      <m:jc m:val="centerGroup"/>
                    </m:oMathParaPr>
                    <m:oMath xmlns:m="http://schemas.openxmlformats.org/officeDocument/2006/math">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𝑥</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𝒮</m:t>
                          </m:r>
                        </m:e>
                      </m:d>
                      <m:r>
                        <a:rPr lang="en-US" sz="1980" i="1">
                          <a:solidFill>
                            <a:srgbClr val="000000"/>
                          </a:solidFill>
                          <a:latin typeface="Cambria Math" panose="02040503050406030204" pitchFamily="18" charset="0"/>
                        </a:rPr>
                        <m:t>≤ </m:t>
                      </m:r>
                      <m:sSup>
                        <m:sSupPr>
                          <m:ctrlPr>
                            <a:rPr lang="en-US" sz="1980" i="1">
                              <a:solidFill>
                                <a:srgbClr val="000000"/>
                              </a:solidFill>
                              <a:latin typeface="Cambria Math" panose="02040503050406030204" pitchFamily="18" charset="0"/>
                            </a:rPr>
                          </m:ctrlPr>
                        </m:sSupPr>
                        <m:e>
                          <m:r>
                            <a:rPr lang="en-US" sz="1980" i="1">
                              <a:solidFill>
                                <a:srgbClr val="000000"/>
                              </a:solidFill>
                              <a:latin typeface="Cambria Math" panose="02040503050406030204" pitchFamily="18" charset="0"/>
                            </a:rPr>
                            <m:t>𝑒</m:t>
                          </m:r>
                        </m:e>
                        <m:sup>
                          <m:r>
                            <a:rPr lang="en-US" sz="1980" i="1">
                              <a:solidFill>
                                <a:srgbClr val="000000"/>
                              </a:solidFill>
                              <a:latin typeface="Cambria Math" panose="02040503050406030204" pitchFamily="18" charset="0"/>
                              <a:ea typeface="Cambria Math" panose="02040503050406030204" pitchFamily="18" charset="0"/>
                            </a:rPr>
                            <m:t>𝜖</m:t>
                          </m:r>
                        </m:sup>
                      </m:sSup>
                      <m:r>
                        <m:rPr>
                          <m:sty m:val="p"/>
                        </m:rPr>
                        <a:rPr lang="en-US" sz="1980">
                          <a:solidFill>
                            <a:srgbClr val="000000"/>
                          </a:solidFill>
                          <a:latin typeface="Cambria Math" panose="02040503050406030204" pitchFamily="18" charset="0"/>
                        </a:rPr>
                        <m:t>Pr</m:t>
                      </m:r>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𝑦</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𝒮</m:t>
                      </m:r>
                      <m:r>
                        <a:rPr lang="en-US" sz="1980" i="1">
                          <a:solidFill>
                            <a:srgbClr val="000000"/>
                          </a:solidFill>
                          <a:latin typeface="Cambria Math" panose="02040503050406030204" pitchFamily="18" charset="0"/>
                        </a:rPr>
                        <m:t>]</m:t>
                      </m:r>
                    </m:oMath>
                  </m:oMathPara>
                </a14:m>
                <a:endParaRPr lang="en-US" sz="1980" dirty="0">
                  <a:solidFill>
                    <a:srgbClr val="000000"/>
                  </a:solidFill>
                  <a:latin typeface="Calibri" panose="020F0502020204030204"/>
                </a:endParaRPr>
              </a:p>
            </p:txBody>
          </p:sp>
        </mc:Choice>
        <mc:Fallback xmlns="">
          <p:sp>
            <p:nvSpPr>
              <p:cNvPr id="7" name="TextBox 6">
                <a:extLst>
                  <a:ext uri="{FF2B5EF4-FFF2-40B4-BE49-F238E27FC236}">
                    <a16:creationId xmlns:a16="http://schemas.microsoft.com/office/drawing/2014/main" id="{E08C6E3F-2315-F109-019F-49D5EF6BBA53}"/>
                  </a:ext>
                </a:extLst>
              </p:cNvPr>
              <p:cNvSpPr txBox="1">
                <a:spLocks noRot="1" noChangeAspect="1" noMove="1" noResize="1" noEditPoints="1" noAdjustHandles="1" noChangeArrowheads="1" noChangeShapeType="1" noTextEdit="1"/>
              </p:cNvSpPr>
              <p:nvPr/>
            </p:nvSpPr>
            <p:spPr>
              <a:xfrm>
                <a:off x="2934548" y="4514809"/>
                <a:ext cx="3788666" cy="304699"/>
              </a:xfrm>
              <a:prstGeom prst="rect">
                <a:avLst/>
              </a:prstGeom>
              <a:blipFill>
                <a:blip r:embed="rId4"/>
                <a:stretch>
                  <a:fillRect l="-965" r="-1768" b="-3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2012B21-4E0E-9AAC-0F9F-684271AEBCA7}"/>
                  </a:ext>
                </a:extLst>
              </p:cNvPr>
              <p:cNvSpPr txBox="1"/>
              <p:nvPr/>
            </p:nvSpPr>
            <p:spPr>
              <a:xfrm>
                <a:off x="660367" y="5052098"/>
                <a:ext cx="3558025" cy="397032"/>
              </a:xfrm>
              <a:prstGeom prst="rect">
                <a:avLst/>
              </a:prstGeom>
              <a:noFill/>
            </p:spPr>
            <p:txBody>
              <a:bodyPr wrap="none" rtlCol="0">
                <a:spAutoFit/>
              </a:bodyPr>
              <a:lstStyle/>
              <a:p>
                <a:pPr defTabSz="1005713"/>
                <a:r>
                  <a:rPr lang="en-US" sz="1980" dirty="0">
                    <a:solidFill>
                      <a:srgbClr val="000000"/>
                    </a:solidFill>
                    <a:latin typeface="Calibri" panose="020F0502020204030204"/>
                  </a:rPr>
                  <a:t>Randomness is introduced by </a:t>
                </a:r>
                <a14:m>
                  <m:oMath xmlns:m="http://schemas.openxmlformats.org/officeDocument/2006/math">
                    <m:r>
                      <a:rPr lang="en-US" sz="1980" i="1">
                        <a:solidFill>
                          <a:srgbClr val="000000"/>
                        </a:solidFill>
                        <a:latin typeface="Cambria Math" panose="02040503050406030204" pitchFamily="18" charset="0"/>
                        <a:ea typeface="Cambria Math" panose="02040503050406030204" pitchFamily="18" charset="0"/>
                      </a:rPr>
                      <m:t>ℳ</m:t>
                    </m:r>
                  </m:oMath>
                </a14:m>
                <a:endParaRPr lang="en-US" sz="1980" dirty="0">
                  <a:solidFill>
                    <a:srgbClr val="000000"/>
                  </a:solidFill>
                  <a:latin typeface="Calibri" panose="020F0502020204030204"/>
                </a:endParaRPr>
              </a:p>
            </p:txBody>
          </p:sp>
        </mc:Choice>
        <mc:Fallback xmlns="">
          <p:sp>
            <p:nvSpPr>
              <p:cNvPr id="8" name="TextBox 7">
                <a:extLst>
                  <a:ext uri="{FF2B5EF4-FFF2-40B4-BE49-F238E27FC236}">
                    <a16:creationId xmlns:a16="http://schemas.microsoft.com/office/drawing/2014/main" id="{C2012B21-4E0E-9AAC-0F9F-684271AEBCA7}"/>
                  </a:ext>
                </a:extLst>
              </p:cNvPr>
              <p:cNvSpPr txBox="1">
                <a:spLocks noRot="1" noChangeAspect="1" noMove="1" noResize="1" noEditPoints="1" noAdjustHandles="1" noChangeArrowheads="1" noChangeShapeType="1" noTextEdit="1"/>
              </p:cNvSpPr>
              <p:nvPr/>
            </p:nvSpPr>
            <p:spPr>
              <a:xfrm>
                <a:off x="660367" y="5052098"/>
                <a:ext cx="3558025" cy="397032"/>
              </a:xfrm>
              <a:prstGeom prst="rect">
                <a:avLst/>
              </a:prstGeom>
              <a:blipFill>
                <a:blip r:embed="rId5"/>
                <a:stretch>
                  <a:fillRect l="-1712" t="-6154" b="-26154"/>
                </a:stretch>
              </a:blipFill>
            </p:spPr>
            <p:txBody>
              <a:bodyPr/>
              <a:lstStyle/>
              <a:p>
                <a:r>
                  <a:rPr lang="en-US">
                    <a:noFill/>
                  </a:rPr>
                  <a:t> </a:t>
                </a:r>
              </a:p>
            </p:txBody>
          </p:sp>
        </mc:Fallback>
      </mc:AlternateContent>
    </p:spTree>
    <p:extLst>
      <p:ext uri="{BB962C8B-B14F-4D97-AF65-F5344CB8AC3E}">
        <p14:creationId xmlns:p14="http://schemas.microsoft.com/office/powerpoint/2010/main" val="321902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DF8D3-3CBE-1A3F-512E-A69A23489CBD}"/>
              </a:ext>
            </a:extLst>
          </p:cNvPr>
          <p:cNvSpPr>
            <a:spLocks noGrp="1"/>
          </p:cNvSpPr>
          <p:nvPr>
            <p:ph type="title"/>
          </p:nvPr>
        </p:nvSpPr>
        <p:spPr/>
        <p:txBody>
          <a:bodyPr/>
          <a:lstStyle/>
          <a:p>
            <a:r>
              <a:rPr lang="en-US" dirty="0"/>
              <a:t>Fundamentals</a:t>
            </a:r>
          </a:p>
        </p:txBody>
      </p:sp>
      <p:sp>
        <p:nvSpPr>
          <p:cNvPr id="4" name="Text Placeholder 3">
            <a:extLst>
              <a:ext uri="{FF2B5EF4-FFF2-40B4-BE49-F238E27FC236}">
                <a16:creationId xmlns:a16="http://schemas.microsoft.com/office/drawing/2014/main" id="{4EC609D0-5203-B113-8B1D-BE1ADD76828B}"/>
              </a:ext>
            </a:extLst>
          </p:cNvPr>
          <p:cNvSpPr>
            <a:spLocks noGrp="1"/>
          </p:cNvSpPr>
          <p:nvPr>
            <p:ph type="body" sz="quarter" idx="10"/>
          </p:nvPr>
        </p:nvSpPr>
        <p:spPr>
          <a:xfrm>
            <a:off x="544048" y="2668445"/>
            <a:ext cx="7345324" cy="342764"/>
          </a:xfrm>
        </p:spPr>
        <p:txBody>
          <a:bodyPr/>
          <a:lstStyle/>
          <a:p>
            <a:r>
              <a:rPr lang="en-US" dirty="0"/>
              <a:t>Properties of all differentially private algorithms</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E7A09275-F8DB-73D1-6FF8-6732C251CF19}"/>
                  </a:ext>
                </a:extLst>
              </p:cNvPr>
              <p:cNvSpPr>
                <a:spLocks noGrp="1"/>
              </p:cNvSpPr>
              <p:nvPr>
                <p:ph type="body" sz="quarter" idx="12"/>
              </p:nvPr>
            </p:nvSpPr>
            <p:spPr>
              <a:xfrm>
                <a:off x="535395" y="3571896"/>
                <a:ext cx="8288237" cy="2741793"/>
              </a:xfrm>
            </p:spPr>
            <p:txBody>
              <a:bodyPr/>
              <a:lstStyle/>
              <a:p>
                <a:r>
                  <a:rPr lang="en-US" b="1" dirty="0"/>
                  <a:t>Immunity to Auxiliary Information. </a:t>
                </a:r>
                <a:r>
                  <a:rPr lang="en-US" dirty="0"/>
                  <a:t>Differential privacy makes no reference to an input distribution.</a:t>
                </a:r>
                <a:endParaRPr lang="en-US" b="1" dirty="0"/>
              </a:p>
              <a:p>
                <a:r>
                  <a:rPr lang="en-US" b="1" dirty="0"/>
                  <a:t>Postprocessing</a:t>
                </a:r>
                <a:r>
                  <a:rPr lang="en-US" dirty="0"/>
                  <a:t>. Anything derived from the output of a differentially private algorithm is itself differentially private and therefore suffers no additional privacy loss.</a:t>
                </a:r>
              </a:p>
              <a:p>
                <a:r>
                  <a:rPr lang="en-US" b="1" dirty="0"/>
                  <a:t>Composition. </a:t>
                </a:r>
                <a:r>
                  <a:rPr lang="en-US" dirty="0"/>
                  <a:t>Differentially private algorithms </a:t>
                </a:r>
                <a:r>
                  <a:rPr lang="en-US" i="1" dirty="0"/>
                  <a:t>compose, </a:t>
                </a:r>
                <a:r>
                  <a:rPr lang="en-US" dirty="0"/>
                  <a:t>in the sense that when several differentially private algorithms are run “independently”, then the joint output of all the algorithms is still differentially private.</a:t>
                </a:r>
              </a:p>
              <a:p>
                <a:r>
                  <a:rPr lang="en-US" b="1" dirty="0"/>
                  <a:t>Group Privacy. </a:t>
                </a:r>
                <a:r>
                  <a:rPr lang="en-US" dirty="0"/>
                  <a:t>Differential privacy with respect to changes of an individual’s data implies differential privacy with respect to changes in the data of small sets of individuals</a:t>
                </a:r>
              </a:p>
              <a:p>
                <a:pPr lvl="1"/>
                <a:r>
                  <a:rPr lang="en-US" dirty="0"/>
                  <a:t>if </a:t>
                </a:r>
                <a14:m>
                  <m:oMath xmlns:m="http://schemas.openxmlformats.org/officeDocument/2006/math">
                    <m:r>
                      <a:rPr lang="en-US" i="1" smtClean="0">
                        <a:latin typeface="Cambria Math" panose="02040503050406030204" pitchFamily="18" charset="0"/>
                        <a:ea typeface="Cambria Math" panose="02040503050406030204" pitchFamily="18" charset="0"/>
                      </a:rPr>
                      <m:t>𝜖</m:t>
                    </m:r>
                  </m:oMath>
                </a14:m>
                <a:r>
                  <a:rPr lang="en-US" dirty="0"/>
                  <a:t> for an individual, then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𝜖</m:t>
                    </m:r>
                  </m:oMath>
                </a14:m>
                <a:r>
                  <a:rPr lang="en-US" dirty="0"/>
                  <a:t> for groups of size </a:t>
                </a:r>
                <a14:m>
                  <m:oMath xmlns:m="http://schemas.openxmlformats.org/officeDocument/2006/math">
                    <m:r>
                      <a:rPr lang="en-US" b="0" i="1" smtClean="0">
                        <a:latin typeface="Cambria Math" panose="02040503050406030204" pitchFamily="18" charset="0"/>
                      </a:rPr>
                      <m:t>𝑘</m:t>
                    </m:r>
                  </m:oMath>
                </a14:m>
                <a:endParaRPr lang="en-US" dirty="0"/>
              </a:p>
            </p:txBody>
          </p:sp>
        </mc:Choice>
        <mc:Fallback xmlns="">
          <p:sp>
            <p:nvSpPr>
              <p:cNvPr id="5" name="Text Placeholder 4">
                <a:extLst>
                  <a:ext uri="{FF2B5EF4-FFF2-40B4-BE49-F238E27FC236}">
                    <a16:creationId xmlns:a16="http://schemas.microsoft.com/office/drawing/2014/main" id="{E7A09275-F8DB-73D1-6FF8-6732C251CF19}"/>
                  </a:ext>
                </a:extLst>
              </p:cNvPr>
              <p:cNvSpPr>
                <a:spLocks noGrp="1" noRot="1" noChangeAspect="1" noMove="1" noResize="1" noEditPoints="1" noAdjustHandles="1" noChangeArrowheads="1" noChangeShapeType="1" noTextEdit="1"/>
              </p:cNvSpPr>
              <p:nvPr>
                <p:ph type="body" sz="quarter" idx="12"/>
              </p:nvPr>
            </p:nvSpPr>
            <p:spPr>
              <a:xfrm>
                <a:off x="535395" y="3571896"/>
                <a:ext cx="8288237" cy="2741793"/>
              </a:xfrm>
              <a:blipFill>
                <a:blip r:embed="rId3"/>
                <a:stretch>
                  <a:fillRect l="-74" t="-667" b="-333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F930F57-BB98-1822-8A4E-F432929A9ECF}"/>
              </a:ext>
            </a:extLst>
          </p:cNvPr>
          <p:cNvSpPr txBox="1"/>
          <p:nvPr/>
        </p:nvSpPr>
        <p:spPr>
          <a:xfrm>
            <a:off x="544048" y="3079973"/>
            <a:ext cx="1583575" cy="397032"/>
          </a:xfrm>
          <a:prstGeom prst="rect">
            <a:avLst/>
          </a:prstGeom>
          <a:noFill/>
        </p:spPr>
        <p:txBody>
          <a:bodyPr wrap="none" rtlCol="0">
            <a:spAutoFit/>
          </a:bodyPr>
          <a:lstStyle/>
          <a:p>
            <a:pPr defTabSz="1005713"/>
            <a:r>
              <a:rPr lang="en-US" sz="1980" dirty="0">
                <a:solidFill>
                  <a:srgbClr val="000000"/>
                </a:solidFill>
                <a:latin typeface="Calibri" panose="020F0502020204030204"/>
              </a:rPr>
              <a:t>[</a:t>
            </a:r>
            <a:r>
              <a:rPr lang="en-US" sz="1980" dirty="0" err="1">
                <a:solidFill>
                  <a:srgbClr val="000000"/>
                </a:solidFill>
                <a:latin typeface="Calibri" panose="020F0502020204030204"/>
              </a:rPr>
              <a:t>Dwork</a:t>
            </a:r>
            <a:r>
              <a:rPr lang="en-US" sz="1980" dirty="0">
                <a:solidFill>
                  <a:srgbClr val="000000"/>
                </a:solidFill>
                <a:latin typeface="Calibri" panose="020F0502020204030204"/>
              </a:rPr>
              <a:t> et al.]</a:t>
            </a:r>
          </a:p>
        </p:txBody>
      </p:sp>
    </p:spTree>
    <p:extLst>
      <p:ext uri="{BB962C8B-B14F-4D97-AF65-F5344CB8AC3E}">
        <p14:creationId xmlns:p14="http://schemas.microsoft.com/office/powerpoint/2010/main" val="250790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26E82E-64CD-D92E-A2D7-F6B6613EF974}"/>
              </a:ext>
            </a:extLst>
          </p:cNvPr>
          <p:cNvSpPr>
            <a:spLocks noGrp="1"/>
          </p:cNvSpPr>
          <p:nvPr>
            <p:ph type="title"/>
          </p:nvPr>
        </p:nvSpPr>
        <p:spPr/>
        <p:txBody>
          <a:bodyPr/>
          <a:lstStyle/>
          <a:p>
            <a:r>
              <a:rPr lang="en-US" dirty="0"/>
              <a:t>Randomization methods</a:t>
            </a:r>
          </a:p>
        </p:txBody>
      </p:sp>
      <p:sp>
        <p:nvSpPr>
          <p:cNvPr id="4" name="Text Placeholder 3">
            <a:extLst>
              <a:ext uri="{FF2B5EF4-FFF2-40B4-BE49-F238E27FC236}">
                <a16:creationId xmlns:a16="http://schemas.microsoft.com/office/drawing/2014/main" id="{46A4C77B-A62C-251B-0B20-C4E270D554A0}"/>
              </a:ext>
            </a:extLst>
          </p:cNvPr>
          <p:cNvSpPr>
            <a:spLocks noGrp="1"/>
          </p:cNvSpPr>
          <p:nvPr>
            <p:ph type="body" sz="quarter" idx="10"/>
          </p:nvPr>
        </p:nvSpPr>
        <p:spPr/>
        <p:txBody>
          <a:bodyPr/>
          <a:lstStyle/>
          <a:p>
            <a:r>
              <a:rPr lang="en-US" dirty="0"/>
              <a:t>Laplace mechanism</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D593AEF-BD5F-BE73-384E-32FFA4AF3B72}"/>
                  </a:ext>
                </a:extLst>
              </p:cNvPr>
              <p:cNvSpPr txBox="1"/>
              <p:nvPr/>
            </p:nvSpPr>
            <p:spPr>
              <a:xfrm>
                <a:off x="2836926" y="3801534"/>
                <a:ext cx="4384548" cy="304699"/>
              </a:xfrm>
              <a:prstGeom prst="rect">
                <a:avLst/>
              </a:prstGeom>
              <a:noFill/>
            </p:spPr>
            <p:txBody>
              <a:bodyPr wrap="square" lIns="0" tIns="0" rIns="0" bIns="0" rtlCol="0">
                <a:spAutoFit/>
              </a:bodyPr>
              <a:lstStyle/>
              <a:p>
                <a:pPr defTabSz="1005713"/>
                <a14:m>
                  <m:oMath xmlns:m="http://schemas.openxmlformats.org/officeDocument/2006/math">
                    <m:r>
                      <a:rPr lang="en-US" sz="1980" i="1">
                        <a:solidFill>
                          <a:srgbClr val="000000"/>
                        </a:solidFill>
                        <a:latin typeface="Cambria Math" panose="02040503050406030204" pitchFamily="18" charset="0"/>
                      </a:rPr>
                      <m:t>𝑀</m:t>
                    </m:r>
                    <m:d>
                      <m:dPr>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𝑥</m:t>
                        </m:r>
                      </m:e>
                    </m:d>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rPr>
                      <m:t>𝑓</m:t>
                    </m:r>
                    <m:d>
                      <m:dPr>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𝑥</m:t>
                        </m:r>
                      </m:e>
                    </m:d>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rPr>
                      <m:t>𝑌</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𝑤h𝑒𝑟𝑒</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𝑌</m:t>
                    </m:r>
                    <m:r>
                      <a:rPr lang="en-US" sz="1980" i="1">
                        <a:solidFill>
                          <a:srgbClr val="000000"/>
                        </a:solidFill>
                        <a:latin typeface="Cambria Math" panose="02040503050406030204" pitchFamily="18" charset="0"/>
                      </a:rPr>
                      <m:t> ~ </m:t>
                    </m:r>
                    <m:r>
                      <a:rPr lang="en-US" sz="1980" i="1">
                        <a:solidFill>
                          <a:srgbClr val="000000"/>
                        </a:solidFill>
                        <a:latin typeface="Cambria Math" panose="02040503050406030204" pitchFamily="18" charset="0"/>
                      </a:rPr>
                      <m:t>𝐿𝑎𝑝</m:t>
                    </m:r>
                    <m:r>
                      <a:rPr lang="en-US" sz="1980" i="1">
                        <a:solidFill>
                          <a:srgbClr val="000000"/>
                        </a:solidFill>
                        <a:latin typeface="Cambria Math" panose="02040503050406030204" pitchFamily="18" charset="0"/>
                      </a:rPr>
                      <m:t>(</m:t>
                    </m:r>
                    <m:sSub>
                      <m:sSubPr>
                        <m:ctrlPr>
                          <a:rPr lang="en-US" sz="1980" i="1">
                            <a:solidFill>
                              <a:srgbClr val="000000"/>
                            </a:solidFill>
                            <a:latin typeface="Cambria Math" panose="02040503050406030204" pitchFamily="18" charset="0"/>
                          </a:rPr>
                        </m:ctrlPr>
                      </m:sSubPr>
                      <m:e>
                        <m:r>
                          <m:rPr>
                            <m:sty m:val="p"/>
                          </m:rPr>
                          <a:rPr lang="el-GR" sz="1980" i="1">
                            <a:solidFill>
                              <a:srgbClr val="000000"/>
                            </a:solidFill>
                            <a:latin typeface="Cambria Math" panose="02040503050406030204" pitchFamily="18" charset="0"/>
                            <a:ea typeface="Cambria Math" panose="02040503050406030204" pitchFamily="18" charset="0"/>
                          </a:rPr>
                          <m:t>Δ</m:t>
                        </m:r>
                      </m:e>
                      <m:sub>
                        <m:r>
                          <a:rPr lang="en-US" sz="1980" i="1">
                            <a:solidFill>
                              <a:srgbClr val="000000"/>
                            </a:solidFill>
                            <a:latin typeface="Cambria Math" panose="02040503050406030204" pitchFamily="18" charset="0"/>
                          </a:rPr>
                          <m:t>1</m:t>
                        </m:r>
                      </m:sub>
                    </m:sSub>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𝜀</m:t>
                    </m:r>
                  </m:oMath>
                </a14:m>
                <a:r>
                  <a:rPr lang="en-US" sz="1980" dirty="0">
                    <a:solidFill>
                      <a:srgbClr val="000000"/>
                    </a:solidFill>
                    <a:latin typeface="Calibri" panose="020F0502020204030204"/>
                  </a:rPr>
                  <a:t>)</a:t>
                </a:r>
              </a:p>
            </p:txBody>
          </p:sp>
        </mc:Choice>
        <mc:Fallback xmlns="">
          <p:sp>
            <p:nvSpPr>
              <p:cNvPr id="7" name="TextBox 6">
                <a:extLst>
                  <a:ext uri="{FF2B5EF4-FFF2-40B4-BE49-F238E27FC236}">
                    <a16:creationId xmlns:a16="http://schemas.microsoft.com/office/drawing/2014/main" id="{FD593AEF-BD5F-BE73-384E-32FFA4AF3B72}"/>
                  </a:ext>
                </a:extLst>
              </p:cNvPr>
              <p:cNvSpPr txBox="1">
                <a:spLocks noRot="1" noChangeAspect="1" noMove="1" noResize="1" noEditPoints="1" noAdjustHandles="1" noChangeArrowheads="1" noChangeShapeType="1" noTextEdit="1"/>
              </p:cNvSpPr>
              <p:nvPr/>
            </p:nvSpPr>
            <p:spPr>
              <a:xfrm>
                <a:off x="2836926" y="3801534"/>
                <a:ext cx="4384548" cy="304699"/>
              </a:xfrm>
              <a:prstGeom prst="rect">
                <a:avLst/>
              </a:prstGeom>
              <a:blipFill>
                <a:blip r:embed="rId3"/>
                <a:stretch>
                  <a:fillRect l="-1944" t="-24000" r="-139" b="-50000"/>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73316B74-3C94-700D-011B-8412E8995696}"/>
              </a:ext>
            </a:extLst>
          </p:cNvPr>
          <p:cNvGrpSpPr/>
          <p:nvPr/>
        </p:nvGrpSpPr>
        <p:grpSpPr>
          <a:xfrm>
            <a:off x="2951371" y="4358329"/>
            <a:ext cx="4000888" cy="2009201"/>
            <a:chOff x="17983994" y="7119532"/>
            <a:chExt cx="5889753" cy="4934956"/>
          </a:xfrm>
        </p:grpSpPr>
        <p:pic>
          <p:nvPicPr>
            <p:cNvPr id="12" name="Picture 11" descr="A picture containing shape&#10;&#10;Description automatically generated">
              <a:extLst>
                <a:ext uri="{FF2B5EF4-FFF2-40B4-BE49-F238E27FC236}">
                  <a16:creationId xmlns:a16="http://schemas.microsoft.com/office/drawing/2014/main" id="{D14C44F2-D92B-C17A-701B-CE24086D3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3994" y="7319587"/>
              <a:ext cx="5889753" cy="4417315"/>
            </a:xfrm>
            <a:prstGeom prst="rect">
              <a:avLst/>
            </a:prstGeom>
          </p:spPr>
        </p:pic>
        <p:sp>
          <p:nvSpPr>
            <p:cNvPr id="13" name="TextBox 12">
              <a:extLst>
                <a:ext uri="{FF2B5EF4-FFF2-40B4-BE49-F238E27FC236}">
                  <a16:creationId xmlns:a16="http://schemas.microsoft.com/office/drawing/2014/main" id="{336F3F53-B11F-16D2-1183-4495877C4DDF}"/>
                </a:ext>
              </a:extLst>
            </p:cNvPr>
            <p:cNvSpPr txBox="1"/>
            <p:nvPr/>
          </p:nvSpPr>
          <p:spPr>
            <a:xfrm>
              <a:off x="19604647" y="7119532"/>
              <a:ext cx="2851110" cy="538618"/>
            </a:xfrm>
            <a:prstGeom prst="rect">
              <a:avLst/>
            </a:prstGeom>
            <a:noFill/>
          </p:spPr>
          <p:txBody>
            <a:bodyPr wrap="none" rtlCol="0">
              <a:spAutoFit/>
            </a:bodyPr>
            <a:lstStyle/>
            <a:p>
              <a:pPr algn="ctr" defTabSz="1005713"/>
              <a:r>
                <a:rPr lang="en-US" sz="825" dirty="0">
                  <a:solidFill>
                    <a:srgbClr val="000000"/>
                  </a:solidFill>
                  <a:latin typeface="Calibri" panose="020F0502020204030204"/>
                </a:rPr>
                <a:t>Laplace Probability Distribution Function</a:t>
              </a:r>
            </a:p>
          </p:txBody>
        </p:sp>
        <p:sp>
          <p:nvSpPr>
            <p:cNvPr id="14" name="TextBox 13">
              <a:extLst>
                <a:ext uri="{FF2B5EF4-FFF2-40B4-BE49-F238E27FC236}">
                  <a16:creationId xmlns:a16="http://schemas.microsoft.com/office/drawing/2014/main" id="{F9511CF7-EB76-1251-29D8-E62C5E22A339}"/>
                </a:ext>
              </a:extLst>
            </p:cNvPr>
            <p:cNvSpPr txBox="1"/>
            <p:nvPr/>
          </p:nvSpPr>
          <p:spPr>
            <a:xfrm>
              <a:off x="20320846" y="11515870"/>
              <a:ext cx="1418712" cy="538618"/>
            </a:xfrm>
            <a:prstGeom prst="rect">
              <a:avLst/>
            </a:prstGeom>
            <a:noFill/>
          </p:spPr>
          <p:txBody>
            <a:bodyPr wrap="none" rtlCol="0">
              <a:spAutoFit/>
            </a:bodyPr>
            <a:lstStyle/>
            <a:p>
              <a:pPr algn="ctr" defTabSz="1005713"/>
              <a:r>
                <a:rPr lang="en-US" sz="825" dirty="0">
                  <a:solidFill>
                    <a:srgbClr val="000000"/>
                  </a:solidFill>
                  <a:latin typeface="Calibri" panose="020F0502020204030204"/>
                </a:rPr>
                <a:t>Source: Wikipedia</a:t>
              </a:r>
            </a:p>
          </p:txBody>
        </p:sp>
      </p:grpSp>
      <p:sp>
        <p:nvSpPr>
          <p:cNvPr id="17" name="TextBox 16">
            <a:extLst>
              <a:ext uri="{FF2B5EF4-FFF2-40B4-BE49-F238E27FC236}">
                <a16:creationId xmlns:a16="http://schemas.microsoft.com/office/drawing/2014/main" id="{ADE0503B-5BE7-BCF4-A9CB-DCD89E5192D0}"/>
              </a:ext>
            </a:extLst>
          </p:cNvPr>
          <p:cNvSpPr txBox="1"/>
          <p:nvPr/>
        </p:nvSpPr>
        <p:spPr>
          <a:xfrm>
            <a:off x="479823" y="2956999"/>
            <a:ext cx="1894558" cy="397032"/>
          </a:xfrm>
          <a:prstGeom prst="rect">
            <a:avLst/>
          </a:prstGeom>
          <a:noFill/>
        </p:spPr>
        <p:txBody>
          <a:bodyPr wrap="none" rtlCol="0">
            <a:spAutoFit/>
          </a:bodyPr>
          <a:lstStyle/>
          <a:p>
            <a:pPr defTabSz="1005713"/>
            <a:r>
              <a:rPr lang="en-US" sz="1980" dirty="0">
                <a:solidFill>
                  <a:srgbClr val="000000"/>
                </a:solidFill>
                <a:latin typeface="Calibri" panose="020F0502020204030204"/>
              </a:rPr>
              <a:t>[</a:t>
            </a:r>
            <a:r>
              <a:rPr lang="en-US" sz="1980" dirty="0" err="1">
                <a:solidFill>
                  <a:srgbClr val="000000"/>
                </a:solidFill>
                <a:latin typeface="Calibri" panose="020F0502020204030204"/>
              </a:rPr>
              <a:t>Dwork</a:t>
            </a:r>
            <a:r>
              <a:rPr lang="en-US" sz="1980" dirty="0">
                <a:solidFill>
                  <a:srgbClr val="000000"/>
                </a:solidFill>
                <a:latin typeface="Calibri" panose="020F0502020204030204"/>
              </a:rPr>
              <a:t> et. Al][5]</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BA54532-C4FF-A20F-997E-9478D0B72809}"/>
                  </a:ext>
                </a:extLst>
              </p:cNvPr>
              <p:cNvSpPr txBox="1"/>
              <p:nvPr/>
            </p:nvSpPr>
            <p:spPr>
              <a:xfrm>
                <a:off x="3489793" y="3083221"/>
                <a:ext cx="2759986" cy="433132"/>
              </a:xfrm>
              <a:prstGeom prst="rect">
                <a:avLst/>
              </a:prstGeom>
              <a:noFill/>
            </p:spPr>
            <p:txBody>
              <a:bodyPr wrap="none" lIns="0" tIns="0" rIns="0" bIns="0" rtlCol="0">
                <a:spAutoFit/>
              </a:bodyPr>
              <a:lstStyle/>
              <a:p>
                <a:pPr defTabSz="1005713"/>
                <a14:m>
                  <m:oMathPara xmlns:m="http://schemas.openxmlformats.org/officeDocument/2006/math">
                    <m:oMathParaPr>
                      <m:jc m:val="centerGroup"/>
                    </m:oMathParaPr>
                    <m:oMath xmlns:m="http://schemas.openxmlformats.org/officeDocument/2006/math">
                      <m:sSub>
                        <m:sSubPr>
                          <m:ctrlPr>
                            <a:rPr lang="en-US" sz="1980" i="1">
                              <a:solidFill>
                                <a:srgbClr val="000000"/>
                              </a:solidFill>
                              <a:latin typeface="Cambria Math" panose="02040503050406030204" pitchFamily="18" charset="0"/>
                            </a:rPr>
                          </m:ctrlPr>
                        </m:sSubPr>
                        <m:e>
                          <m:r>
                            <m:rPr>
                              <m:sty m:val="p"/>
                            </m:rPr>
                            <a:rPr lang="el-GR" sz="1980" i="1">
                              <a:solidFill>
                                <a:srgbClr val="000000"/>
                              </a:solidFill>
                              <a:latin typeface="Cambria Math" panose="02040503050406030204" pitchFamily="18" charset="0"/>
                              <a:ea typeface="Cambria Math" panose="02040503050406030204" pitchFamily="18" charset="0"/>
                            </a:rPr>
                            <m:t>Δ</m:t>
                          </m:r>
                        </m:e>
                        <m:sub>
                          <m:r>
                            <a:rPr lang="en-US" sz="1980" i="1">
                              <a:solidFill>
                                <a:srgbClr val="000000"/>
                              </a:solidFill>
                              <a:latin typeface="Cambria Math" panose="02040503050406030204" pitchFamily="18" charset="0"/>
                            </a:rPr>
                            <m:t>1</m:t>
                          </m:r>
                        </m:sub>
                      </m:sSub>
                      <m:r>
                        <a:rPr lang="en-US" sz="1980" i="1">
                          <a:solidFill>
                            <a:srgbClr val="000000"/>
                          </a:solidFill>
                          <a:latin typeface="Cambria Math" panose="02040503050406030204" pitchFamily="18" charset="0"/>
                        </a:rPr>
                        <m:t>=</m:t>
                      </m:r>
                      <m:func>
                        <m:funcPr>
                          <m:ctrlPr>
                            <a:rPr lang="en-US" sz="1980" i="1">
                              <a:solidFill>
                                <a:srgbClr val="000000"/>
                              </a:solidFill>
                              <a:latin typeface="Cambria Math" panose="02040503050406030204" pitchFamily="18" charset="0"/>
                            </a:rPr>
                          </m:ctrlPr>
                        </m:funcPr>
                        <m:fName>
                          <m:limLow>
                            <m:limLowPr>
                              <m:ctrlPr>
                                <a:rPr lang="en-US" sz="1980" i="1">
                                  <a:solidFill>
                                    <a:srgbClr val="000000"/>
                                  </a:solidFill>
                                  <a:latin typeface="Cambria Math" panose="02040503050406030204" pitchFamily="18" charset="0"/>
                                </a:rPr>
                              </m:ctrlPr>
                            </m:limLowPr>
                            <m:e>
                              <m:r>
                                <m:rPr>
                                  <m:sty m:val="p"/>
                                </m:rPr>
                                <a:rPr lang="en-US" sz="1980">
                                  <a:solidFill>
                                    <a:srgbClr val="000000"/>
                                  </a:solidFill>
                                  <a:latin typeface="Cambria Math" panose="02040503050406030204" pitchFamily="18" charset="0"/>
                                </a:rPr>
                                <m:t>max</m:t>
                              </m:r>
                            </m:e>
                            <m:lim>
                              <m:r>
                                <a:rPr lang="en-US" sz="1980" i="1">
                                  <a:solidFill>
                                    <a:srgbClr val="000000"/>
                                  </a:solidFill>
                                  <a:latin typeface="Cambria Math" panose="02040503050406030204" pitchFamily="18" charset="0"/>
                                </a:rPr>
                                <m:t>𝑎𝑑𝑗</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𝑥</m:t>
                              </m:r>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rPr>
                                <m:t>𝑦</m:t>
                              </m:r>
                            </m:lim>
                          </m:limLow>
                        </m:fName>
                        <m:e>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𝑓</m:t>
                              </m:r>
                              <m:d>
                                <m:dPr>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𝑥</m:t>
                                  </m:r>
                                </m:e>
                              </m:d>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rPr>
                                <m:t>𝑓</m:t>
                              </m:r>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rPr>
                                <m:t>𝑦</m:t>
                              </m:r>
                              <m:r>
                                <a:rPr lang="en-US" sz="1980" i="1">
                                  <a:solidFill>
                                    <a:srgbClr val="000000"/>
                                  </a:solidFill>
                                  <a:latin typeface="Cambria Math" panose="02040503050406030204" pitchFamily="18" charset="0"/>
                                </a:rPr>
                                <m:t>)</m:t>
                              </m:r>
                            </m:e>
                          </m:d>
                        </m:e>
                      </m:func>
                    </m:oMath>
                  </m:oMathPara>
                </a14:m>
                <a:endParaRPr lang="en-US" sz="1980" dirty="0">
                  <a:solidFill>
                    <a:srgbClr val="000000"/>
                  </a:solidFill>
                  <a:latin typeface="Calibri" panose="020F0502020204030204"/>
                </a:endParaRPr>
              </a:p>
            </p:txBody>
          </p:sp>
        </mc:Choice>
        <mc:Fallback xmlns="">
          <p:sp>
            <p:nvSpPr>
              <p:cNvPr id="6" name="TextBox 5">
                <a:extLst>
                  <a:ext uri="{FF2B5EF4-FFF2-40B4-BE49-F238E27FC236}">
                    <a16:creationId xmlns:a16="http://schemas.microsoft.com/office/drawing/2014/main" id="{1BA54532-C4FF-A20F-997E-9478D0B72809}"/>
                  </a:ext>
                </a:extLst>
              </p:cNvPr>
              <p:cNvSpPr txBox="1">
                <a:spLocks noRot="1" noChangeAspect="1" noMove="1" noResize="1" noEditPoints="1" noAdjustHandles="1" noChangeArrowheads="1" noChangeShapeType="1" noTextEdit="1"/>
              </p:cNvSpPr>
              <p:nvPr/>
            </p:nvSpPr>
            <p:spPr>
              <a:xfrm>
                <a:off x="3489793" y="3083221"/>
                <a:ext cx="2759986" cy="433132"/>
              </a:xfrm>
              <a:prstGeom prst="rect">
                <a:avLst/>
              </a:prstGeom>
              <a:blipFill>
                <a:blip r:embed="rId5"/>
                <a:stretch>
                  <a:fillRect l="-1545" b="-18310"/>
                </a:stretch>
              </a:blipFill>
            </p:spPr>
            <p:txBody>
              <a:bodyPr/>
              <a:lstStyle/>
              <a:p>
                <a:r>
                  <a:rPr lang="en-US">
                    <a:noFill/>
                  </a:rPr>
                  <a:t> </a:t>
                </a:r>
              </a:p>
            </p:txBody>
          </p:sp>
        </mc:Fallback>
      </mc:AlternateContent>
    </p:spTree>
    <p:extLst>
      <p:ext uri="{BB962C8B-B14F-4D97-AF65-F5344CB8AC3E}">
        <p14:creationId xmlns:p14="http://schemas.microsoft.com/office/powerpoint/2010/main" val="202823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Defenses against Privacy Attacks</a:t>
            </a:r>
          </a:p>
        </p:txBody>
      </p:sp>
      <p:sp>
        <p:nvSpPr>
          <p:cNvPr id="3" name="Content Placeholder 2"/>
          <p:cNvSpPr>
            <a:spLocks noGrp="1"/>
          </p:cNvSpPr>
          <p:nvPr>
            <p:ph idx="1"/>
          </p:nvPr>
        </p:nvSpPr>
        <p:spPr/>
        <p:txBody>
          <a:bodyPr/>
          <a:lstStyle/>
          <a:p>
            <a:r>
              <a:rPr lang="en-US" b="1" i="1" dirty="0">
                <a:solidFill>
                  <a:srgbClr val="0070C0"/>
                </a:solidFill>
              </a:rPr>
              <a:t>Data privacy</a:t>
            </a:r>
            <a:r>
              <a:rPr lang="en-US" dirty="0"/>
              <a:t> techniques have the goal of allowing analysts to learn about </a:t>
            </a:r>
            <a:r>
              <a:rPr lang="en-US" i="1" dirty="0">
                <a:solidFill>
                  <a:srgbClr val="0070C0"/>
                </a:solidFill>
              </a:rPr>
              <a:t>trends</a:t>
            </a:r>
            <a:r>
              <a:rPr lang="en-US" dirty="0"/>
              <a:t> in data, without revealing information specific to </a:t>
            </a:r>
            <a:r>
              <a:rPr lang="en-US" i="1" dirty="0">
                <a:solidFill>
                  <a:srgbClr val="0070C0"/>
                </a:solidFill>
              </a:rPr>
              <a:t>individual data instances</a:t>
            </a:r>
          </a:p>
          <a:p>
            <a:pPr lvl="1"/>
            <a:r>
              <a:rPr lang="en-US" dirty="0"/>
              <a:t>Therefore, privacy techniques involve an </a:t>
            </a:r>
            <a:r>
              <a:rPr lang="en-US" dirty="0">
                <a:solidFill>
                  <a:srgbClr val="FF0000"/>
                </a:solidFill>
              </a:rPr>
              <a:t>intentional </a:t>
            </a:r>
            <a:r>
              <a:rPr lang="en-US" dirty="0"/>
              <a:t>release of information, and attempt to control what can be learned from the released information</a:t>
            </a:r>
          </a:p>
          <a:p>
            <a:r>
              <a:rPr lang="en-US" dirty="0"/>
              <a:t>Related to data privacy is the </a:t>
            </a:r>
            <a:r>
              <a:rPr lang="en-US" b="1" i="1" dirty="0">
                <a:solidFill>
                  <a:srgbClr val="0070C0"/>
                </a:solidFill>
              </a:rPr>
              <a:t>Fundamental Law of Information Recovery</a:t>
            </a:r>
            <a:r>
              <a:rPr lang="en-US" dirty="0"/>
              <a:t>, which states that “</a:t>
            </a:r>
            <a:r>
              <a:rPr lang="en-US" i="1" dirty="0"/>
              <a:t>overly accurate estimates of too many statistics can completely destroy privacy</a:t>
            </a:r>
            <a:r>
              <a:rPr lang="en-US" dirty="0"/>
              <a:t>” </a:t>
            </a:r>
          </a:p>
          <a:p>
            <a:pPr lvl="1"/>
            <a:r>
              <a:rPr lang="en-US" dirty="0"/>
              <a:t>I.e., extracting useful information from a dataset (e.g., for training an ML model) poses a privacy risk to the data</a:t>
            </a:r>
          </a:p>
          <a:p>
            <a:r>
              <a:rPr lang="en-US" dirty="0"/>
              <a:t>There is an inevitable trade-off between privacy and accuracy (i.e., utility)</a:t>
            </a:r>
          </a:p>
          <a:p>
            <a:pPr lvl="1"/>
            <a:r>
              <a:rPr lang="en-US" dirty="0"/>
              <a:t>Preferred privacy techniques should provide an estimate of how much privacy is lost by interacting with data</a:t>
            </a:r>
          </a:p>
        </p:txBody>
      </p:sp>
      <p:sp>
        <p:nvSpPr>
          <p:cNvPr id="4" name="Content Placeholder 3"/>
          <p:cNvSpPr>
            <a:spLocks noGrp="1"/>
          </p:cNvSpPr>
          <p:nvPr>
            <p:ph idx="10"/>
          </p:nvPr>
        </p:nvSpPr>
        <p:spPr/>
        <p:txBody>
          <a:bodyPr/>
          <a:lstStyle/>
          <a:p>
            <a:r>
              <a:rPr lang="en-US" dirty="0"/>
              <a:t>Defenses against Privacy Attacks</a:t>
            </a:r>
            <a:endParaRPr lang="en-US" dirty="0">
              <a:solidFill>
                <a:srgbClr val="FF0000"/>
              </a:solidFill>
            </a:endParaRPr>
          </a:p>
          <a:p>
            <a:endParaRPr lang="en-US" dirty="0"/>
          </a:p>
        </p:txBody>
      </p:sp>
    </p:spTree>
    <p:extLst>
      <p:ext uri="{BB962C8B-B14F-4D97-AF65-F5344CB8AC3E}">
        <p14:creationId xmlns:p14="http://schemas.microsoft.com/office/powerpoint/2010/main" val="2382311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26E82E-64CD-D92E-A2D7-F6B6613EF974}"/>
              </a:ext>
            </a:extLst>
          </p:cNvPr>
          <p:cNvSpPr>
            <a:spLocks noGrp="1"/>
          </p:cNvSpPr>
          <p:nvPr>
            <p:ph type="title"/>
          </p:nvPr>
        </p:nvSpPr>
        <p:spPr/>
        <p:txBody>
          <a:bodyPr/>
          <a:lstStyle/>
          <a:p>
            <a:r>
              <a:rPr lang="en-US" dirty="0"/>
              <a:t>Approximate differential privacy</a:t>
            </a:r>
          </a:p>
        </p:txBody>
      </p:sp>
      <p:sp>
        <p:nvSpPr>
          <p:cNvPr id="17" name="TextBox 16">
            <a:extLst>
              <a:ext uri="{FF2B5EF4-FFF2-40B4-BE49-F238E27FC236}">
                <a16:creationId xmlns:a16="http://schemas.microsoft.com/office/drawing/2014/main" id="{ADE0503B-5BE7-BCF4-A9CB-DCD89E5192D0}"/>
              </a:ext>
            </a:extLst>
          </p:cNvPr>
          <p:cNvSpPr txBox="1"/>
          <p:nvPr/>
        </p:nvSpPr>
        <p:spPr>
          <a:xfrm>
            <a:off x="533103" y="2503342"/>
            <a:ext cx="470000" cy="397032"/>
          </a:xfrm>
          <a:prstGeom prst="rect">
            <a:avLst/>
          </a:prstGeom>
          <a:noFill/>
        </p:spPr>
        <p:txBody>
          <a:bodyPr wrap="none" rtlCol="0">
            <a:spAutoFit/>
          </a:bodyPr>
          <a:lstStyle/>
          <a:p>
            <a:pPr defTabSz="1005713"/>
            <a:r>
              <a:rPr lang="en-US" sz="1980" dirty="0">
                <a:solidFill>
                  <a:srgbClr val="000000"/>
                </a:solidFill>
                <a:latin typeface="Calibri" panose="020F0502020204030204"/>
              </a:rPr>
              <a:t>[5]</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27DD6F8-8C36-68CB-1407-9BE91BE8FC39}"/>
                  </a:ext>
                </a:extLst>
              </p:cNvPr>
              <p:cNvSpPr txBox="1"/>
              <p:nvPr/>
            </p:nvSpPr>
            <p:spPr>
              <a:xfrm>
                <a:off x="2740979" y="3733861"/>
                <a:ext cx="4576443" cy="304699"/>
              </a:xfrm>
              <a:prstGeom prst="rect">
                <a:avLst/>
              </a:prstGeom>
              <a:noFill/>
            </p:spPr>
            <p:txBody>
              <a:bodyPr wrap="square" lIns="0" tIns="0" rIns="0" bIns="0" rtlCol="0">
                <a:spAutoFit/>
              </a:bodyPr>
              <a:lstStyle/>
              <a:p>
                <a:pPr defTabSz="1005713"/>
                <a14:m>
                  <m:oMathPara xmlns:m="http://schemas.openxmlformats.org/officeDocument/2006/math">
                    <m:oMathParaPr>
                      <m:jc m:val="centerGroup"/>
                    </m:oMathParaPr>
                    <m:oMath xmlns:m="http://schemas.openxmlformats.org/officeDocument/2006/math">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𝑥</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𝒮</m:t>
                          </m:r>
                        </m:e>
                      </m:d>
                      <m:r>
                        <a:rPr lang="en-US" sz="1980" i="1">
                          <a:solidFill>
                            <a:srgbClr val="000000"/>
                          </a:solidFill>
                          <a:latin typeface="Cambria Math" panose="02040503050406030204" pitchFamily="18" charset="0"/>
                        </a:rPr>
                        <m:t>≤</m:t>
                      </m:r>
                      <m:sSup>
                        <m:sSupPr>
                          <m:ctrlPr>
                            <a:rPr lang="en-US" sz="1980" i="1">
                              <a:solidFill>
                                <a:srgbClr val="000000"/>
                              </a:solidFill>
                              <a:latin typeface="Cambria Math" panose="02040503050406030204" pitchFamily="18" charset="0"/>
                            </a:rPr>
                          </m:ctrlPr>
                        </m:sSupPr>
                        <m:e>
                          <m:r>
                            <a:rPr lang="en-US" sz="1980" i="1">
                              <a:solidFill>
                                <a:srgbClr val="000000"/>
                              </a:solidFill>
                              <a:latin typeface="Cambria Math" panose="02040503050406030204" pitchFamily="18" charset="0"/>
                            </a:rPr>
                            <m:t>𝑒</m:t>
                          </m:r>
                        </m:e>
                        <m:sup>
                          <m:r>
                            <a:rPr lang="en-US" sz="1980" i="1">
                              <a:solidFill>
                                <a:srgbClr val="000000"/>
                              </a:solidFill>
                              <a:latin typeface="Cambria Math" panose="02040503050406030204" pitchFamily="18" charset="0"/>
                              <a:ea typeface="Cambria Math" panose="02040503050406030204" pitchFamily="18" charset="0"/>
                            </a:rPr>
                            <m:t>𝜖</m:t>
                          </m:r>
                        </m:sup>
                      </m:sSup>
                      <m:func>
                        <m:funcPr>
                          <m:ctrlPr>
                            <a:rPr lang="en-US" sz="1980" i="1">
                              <a:solidFill>
                                <a:srgbClr val="000000"/>
                              </a:solidFill>
                              <a:latin typeface="Cambria Math" panose="02040503050406030204" pitchFamily="18" charset="0"/>
                            </a:rPr>
                          </m:ctrlPr>
                        </m:funcPr>
                        <m:fName>
                          <m:r>
                            <m:rPr>
                              <m:sty m:val="p"/>
                            </m:rPr>
                            <a:rPr lang="en-US" sz="1980">
                              <a:solidFill>
                                <a:srgbClr val="000000"/>
                              </a:solidFill>
                              <a:latin typeface="Cambria Math" panose="02040503050406030204" pitchFamily="18" charset="0"/>
                            </a:rPr>
                            <m:t>Pr</m:t>
                          </m:r>
                        </m:fName>
                        <m:e>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𝑦</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𝒮</m:t>
                              </m:r>
                            </m:e>
                          </m:d>
                        </m:e>
                      </m:func>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𝛿</m:t>
                      </m:r>
                    </m:oMath>
                  </m:oMathPara>
                </a14:m>
                <a:endParaRPr lang="en-US" sz="1980" dirty="0">
                  <a:solidFill>
                    <a:srgbClr val="000000"/>
                  </a:solidFill>
                  <a:latin typeface="Calibri" panose="020F0502020204030204"/>
                </a:endParaRPr>
              </a:p>
            </p:txBody>
          </p:sp>
        </mc:Choice>
        <mc:Fallback xmlns="">
          <p:sp>
            <p:nvSpPr>
              <p:cNvPr id="9" name="TextBox 8">
                <a:extLst>
                  <a:ext uri="{FF2B5EF4-FFF2-40B4-BE49-F238E27FC236}">
                    <a16:creationId xmlns:a16="http://schemas.microsoft.com/office/drawing/2014/main" id="{527DD6F8-8C36-68CB-1407-9BE91BE8FC39}"/>
                  </a:ext>
                </a:extLst>
              </p:cNvPr>
              <p:cNvSpPr txBox="1">
                <a:spLocks noRot="1" noChangeAspect="1" noMove="1" noResize="1" noEditPoints="1" noAdjustHandles="1" noChangeArrowheads="1" noChangeShapeType="1" noTextEdit="1"/>
              </p:cNvSpPr>
              <p:nvPr/>
            </p:nvSpPr>
            <p:spPr>
              <a:xfrm>
                <a:off x="2740979" y="3733861"/>
                <a:ext cx="4576443" cy="304699"/>
              </a:xfrm>
              <a:prstGeom prst="rect">
                <a:avLst/>
              </a:prstGeom>
              <a:blipFill>
                <a:blip r:embed="rId3"/>
                <a:stretch>
                  <a:fillRect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F62761A-CA92-E18E-B015-119D69D48995}"/>
                  </a:ext>
                </a:extLst>
              </p:cNvPr>
              <p:cNvSpPr txBox="1"/>
              <p:nvPr/>
            </p:nvSpPr>
            <p:spPr>
              <a:xfrm>
                <a:off x="533103" y="2928555"/>
                <a:ext cx="8675460" cy="701731"/>
              </a:xfrm>
              <a:prstGeom prst="rect">
                <a:avLst/>
              </a:prstGeom>
              <a:noFill/>
            </p:spPr>
            <p:txBody>
              <a:bodyPr wrap="square">
                <a:spAutoFit/>
              </a:bodyPr>
              <a:lstStyle/>
              <a:p>
                <a:pPr defTabSz="1005713"/>
                <a14:m>
                  <m:oMath xmlns:m="http://schemas.openxmlformats.org/officeDocument/2006/math">
                    <m:r>
                      <a:rPr lang="el-GR" sz="1980" i="1">
                        <a:solidFill>
                          <a:srgbClr val="000000"/>
                        </a:solidFill>
                        <a:latin typeface="Cambria Math" panose="02040503050406030204" pitchFamily="18" charset="0"/>
                        <a:ea typeface="Cambria Math" panose="02040503050406030204" pitchFamily="18" charset="0"/>
                      </a:rPr>
                      <m:t>ℳ</m:t>
                    </m:r>
                  </m:oMath>
                </a14:m>
                <a:r>
                  <a:rPr lang="en-US" sz="1980" dirty="0">
                    <a:solidFill>
                      <a:srgbClr val="000000"/>
                    </a:solidFill>
                    <a:latin typeface="Calibri" panose="020F0502020204030204"/>
                  </a:rPr>
                  <a:t> gives </a:t>
                </a:r>
                <a14:m>
                  <m:oMath xmlns:m="http://schemas.openxmlformats.org/officeDocument/2006/math">
                    <m:r>
                      <a:rPr lang="en-US" sz="1980">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𝜖</m:t>
                    </m:r>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𝛿</m:t>
                    </m:r>
                    <m:r>
                      <a:rPr lang="en-US" sz="1980" i="1">
                        <a:solidFill>
                          <a:srgbClr val="000000"/>
                        </a:solidFill>
                        <a:latin typeface="Cambria Math" panose="02040503050406030204" pitchFamily="18" charset="0"/>
                        <a:ea typeface="Cambria Math" panose="02040503050406030204" pitchFamily="18" charset="0"/>
                      </a:rPr>
                      <m:t>)</m:t>
                    </m:r>
                  </m:oMath>
                </a14:m>
                <a:r>
                  <a:rPr lang="en-US" sz="1980" dirty="0">
                    <a:solidFill>
                      <a:srgbClr val="000000"/>
                    </a:solidFill>
                    <a:latin typeface="Calibri" panose="020F0502020204030204"/>
                  </a:rPr>
                  <a:t>-differential privacy if for all pairs of data sets </a:t>
                </a:r>
                <a14:m>
                  <m:oMath xmlns:m="http://schemas.openxmlformats.org/officeDocument/2006/math">
                    <m:r>
                      <a:rPr lang="en-US" sz="1980" i="1">
                        <a:solidFill>
                          <a:srgbClr val="000000"/>
                        </a:solidFill>
                        <a:latin typeface="Cambria Math" panose="02040503050406030204" pitchFamily="18" charset="0"/>
                      </a:rPr>
                      <m:t>𝑥</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𝑦</m:t>
                    </m:r>
                  </m:oMath>
                </a14:m>
                <a:r>
                  <a:rPr lang="en-US" sz="1980" dirty="0">
                    <a:solidFill>
                      <a:srgbClr val="000000"/>
                    </a:solidFill>
                    <a:latin typeface="Calibri" panose="020F0502020204030204"/>
                  </a:rPr>
                  <a:t> differing in the data of one person, and all events </a:t>
                </a:r>
                <a14:m>
                  <m:oMath xmlns:m="http://schemas.openxmlformats.org/officeDocument/2006/math">
                    <m:r>
                      <a:rPr lang="en-US" sz="1980" i="1">
                        <a:solidFill>
                          <a:srgbClr val="000000"/>
                        </a:solidFill>
                        <a:latin typeface="Cambria Math" panose="02040503050406030204" pitchFamily="18" charset="0"/>
                        <a:ea typeface="Cambria Math" panose="02040503050406030204" pitchFamily="18" charset="0"/>
                      </a:rPr>
                      <m:t>𝒮</m:t>
                    </m:r>
                  </m:oMath>
                </a14:m>
                <a:endParaRPr lang="en-US" sz="1980" dirty="0">
                  <a:solidFill>
                    <a:srgbClr val="000000"/>
                  </a:solidFill>
                  <a:latin typeface="Calibri" panose="020F0502020204030204"/>
                </a:endParaRPr>
              </a:p>
            </p:txBody>
          </p:sp>
        </mc:Choice>
        <mc:Fallback xmlns="">
          <p:sp>
            <p:nvSpPr>
              <p:cNvPr id="18" name="TextBox 17">
                <a:extLst>
                  <a:ext uri="{FF2B5EF4-FFF2-40B4-BE49-F238E27FC236}">
                    <a16:creationId xmlns:a16="http://schemas.microsoft.com/office/drawing/2014/main" id="{8F62761A-CA92-E18E-B015-119D69D48995}"/>
                  </a:ext>
                </a:extLst>
              </p:cNvPr>
              <p:cNvSpPr txBox="1">
                <a:spLocks noRot="1" noChangeAspect="1" noMove="1" noResize="1" noEditPoints="1" noAdjustHandles="1" noChangeArrowheads="1" noChangeShapeType="1" noTextEdit="1"/>
              </p:cNvSpPr>
              <p:nvPr/>
            </p:nvSpPr>
            <p:spPr>
              <a:xfrm>
                <a:off x="533103" y="2928555"/>
                <a:ext cx="8675460" cy="701731"/>
              </a:xfrm>
              <a:prstGeom prst="rect">
                <a:avLst/>
              </a:prstGeom>
              <a:blipFill>
                <a:blip r:embed="rId4"/>
                <a:stretch>
                  <a:fillRect l="-702" t="-3448" b="-1379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4D6F88A-DEDB-DD93-9670-DF44A16A511D}"/>
              </a:ext>
            </a:extLst>
          </p:cNvPr>
          <p:cNvSpPr txBox="1"/>
          <p:nvPr/>
        </p:nvSpPr>
        <p:spPr>
          <a:xfrm>
            <a:off x="533103" y="4204706"/>
            <a:ext cx="8675460" cy="397032"/>
          </a:xfrm>
          <a:prstGeom prst="rect">
            <a:avLst/>
          </a:prstGeom>
          <a:noFill/>
        </p:spPr>
        <p:txBody>
          <a:bodyPr wrap="square">
            <a:spAutoFit/>
          </a:bodyPr>
          <a:lstStyle/>
          <a:p>
            <a:pPr defTabSz="1005713"/>
            <a:r>
              <a:rPr lang="en-US" sz="1980" dirty="0">
                <a:solidFill>
                  <a:srgbClr val="000000"/>
                </a:solidFill>
                <a:latin typeface="Calibri" panose="020F0502020204030204"/>
              </a:rPr>
              <a:t>Allows for use of Gaussian/Binomial noise</a:t>
            </a:r>
          </a:p>
        </p:txBody>
      </p:sp>
      <mc:AlternateContent xmlns:mc="http://schemas.openxmlformats.org/markup-compatibility/2006" xmlns:a14="http://schemas.microsoft.com/office/drawing/2010/main">
        <mc:Choice Requires="a14">
          <p:graphicFrame>
            <p:nvGraphicFramePr>
              <p:cNvPr id="20" name="Table 20">
                <a:extLst>
                  <a:ext uri="{FF2B5EF4-FFF2-40B4-BE49-F238E27FC236}">
                    <a16:creationId xmlns:a16="http://schemas.microsoft.com/office/drawing/2014/main" id="{0F5960A3-BAC9-3798-4FAE-40240E5EC2B6}"/>
                  </a:ext>
                </a:extLst>
              </p:cNvPr>
              <p:cNvGraphicFramePr>
                <a:graphicFrameLocks noGrp="1"/>
              </p:cNvGraphicFramePr>
              <p:nvPr/>
            </p:nvGraphicFramePr>
            <p:xfrm>
              <a:off x="533103" y="4675433"/>
              <a:ext cx="8675460" cy="1370493"/>
            </p:xfrm>
            <a:graphic>
              <a:graphicData uri="http://schemas.openxmlformats.org/drawingml/2006/table">
                <a:tbl>
                  <a:tblPr firstRow="1" bandRow="1">
                    <a:tableStyleId>{5C22544A-7EE6-4342-B048-85BDC9FD1C3A}</a:tableStyleId>
                  </a:tblPr>
                  <a:tblGrid>
                    <a:gridCol w="1824509">
                      <a:extLst>
                        <a:ext uri="{9D8B030D-6E8A-4147-A177-3AD203B41FA5}">
                          <a16:colId xmlns:a16="http://schemas.microsoft.com/office/drawing/2014/main" val="1361661457"/>
                        </a:ext>
                      </a:extLst>
                    </a:gridCol>
                    <a:gridCol w="911483">
                      <a:extLst>
                        <a:ext uri="{9D8B030D-6E8A-4147-A177-3AD203B41FA5}">
                          <a16:colId xmlns:a16="http://schemas.microsoft.com/office/drawing/2014/main" val="2647027798"/>
                        </a:ext>
                      </a:extLst>
                    </a:gridCol>
                    <a:gridCol w="3716616">
                      <a:extLst>
                        <a:ext uri="{9D8B030D-6E8A-4147-A177-3AD203B41FA5}">
                          <a16:colId xmlns:a16="http://schemas.microsoft.com/office/drawing/2014/main" val="3851995277"/>
                        </a:ext>
                      </a:extLst>
                    </a:gridCol>
                    <a:gridCol w="2222852">
                      <a:extLst>
                        <a:ext uri="{9D8B030D-6E8A-4147-A177-3AD203B41FA5}">
                          <a16:colId xmlns:a16="http://schemas.microsoft.com/office/drawing/2014/main" val="1129374665"/>
                        </a:ext>
                      </a:extLst>
                    </a:gridCol>
                  </a:tblGrid>
                  <a:tr h="289160">
                    <a:tc>
                      <a:txBody>
                        <a:bodyPr/>
                        <a:lstStyle/>
                        <a:p>
                          <a:pPr algn="ctr"/>
                          <a:r>
                            <a:rPr lang="en-US" sz="1600" dirty="0"/>
                            <a:t>Reason</a:t>
                          </a:r>
                        </a:p>
                      </a:txBody>
                      <a:tcPr marL="37717" marR="37717" marT="18858" marB="18858"/>
                    </a:tc>
                    <a:tc>
                      <a:txBody>
                        <a:bodyPr/>
                        <a:lstStyle/>
                        <a:p>
                          <a:pPr algn="ctr"/>
                          <a:r>
                            <a:rPr lang="en-US" sz="1600" dirty="0"/>
                            <a:t>A/D</a:t>
                          </a:r>
                        </a:p>
                      </a:txBody>
                      <a:tcPr marL="37717" marR="37717" marT="18858" marB="18858"/>
                    </a:tc>
                    <a:tc>
                      <a:txBody>
                        <a:bodyPr/>
                        <a:lstStyle/>
                        <a:p>
                          <a:pPr algn="ctr"/>
                          <a:r>
                            <a:rPr lang="en-US" sz="1600" dirty="0"/>
                            <a:t>Details</a:t>
                          </a:r>
                        </a:p>
                      </a:txBody>
                      <a:tcPr marL="37717" marR="37717" marT="18858" marB="18858"/>
                    </a:tc>
                    <a:tc>
                      <a:txBody>
                        <a:bodyPr/>
                        <a:lstStyle/>
                        <a:p>
                          <a:pPr algn="ctr"/>
                          <a:r>
                            <a:rPr lang="en-US" sz="1600" dirty="0"/>
                            <a:t>Impact</a:t>
                          </a:r>
                        </a:p>
                      </a:txBody>
                      <a:tcPr marL="37717" marR="37717" marT="18858" marB="18858"/>
                    </a:tc>
                    <a:extLst>
                      <a:ext uri="{0D108BD9-81ED-4DB2-BD59-A6C34878D82A}">
                        <a16:rowId xmlns:a16="http://schemas.microsoft.com/office/drawing/2014/main" val="4170568253"/>
                      </a:ext>
                    </a:extLst>
                  </a:tr>
                  <a:tr h="259301">
                    <a:tc>
                      <a:txBody>
                        <a:bodyPr/>
                        <a:lstStyle/>
                        <a:p>
                          <a:pPr algn="ctr"/>
                          <a:r>
                            <a:rPr lang="en-US" sz="1200" dirty="0"/>
                            <a:t>Depends on L2 Sensitivity</a:t>
                          </a:r>
                        </a:p>
                      </a:txBody>
                      <a:tcPr marL="37717" marR="37717" marT="18858" marB="18858" anchor="ctr"/>
                    </a:tc>
                    <a:tc>
                      <a:txBody>
                        <a:bodyPr/>
                        <a:lstStyle/>
                        <a:p>
                          <a:pPr algn="ctr"/>
                          <a:r>
                            <a:rPr lang="en-US" sz="1200" dirty="0"/>
                            <a:t>Advantage</a:t>
                          </a:r>
                        </a:p>
                      </a:txBody>
                      <a:tcPr marL="37717" marR="37717" marT="18858" marB="18858"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d>
                                      <m:dPr>
                                        <m:begChr m:val="|"/>
                                        <m:endChr m:val="|"/>
                                        <m:ctrlPr>
                                          <a:rPr lang="en-US" sz="1200" i="1" smtClean="0">
                                            <a:latin typeface="Cambria Math" panose="02040503050406030204" pitchFamily="18" charset="0"/>
                                          </a:rPr>
                                        </m:ctrlPr>
                                      </m:dPr>
                                      <m:e>
                                        <m:d>
                                          <m:dPr>
                                            <m:begChr m:val="|"/>
                                            <m:endChr m:val="|"/>
                                            <m:ctrlPr>
                                              <a:rPr lang="en-US" sz="1200" i="1" smtClean="0">
                                                <a:latin typeface="Cambria Math" panose="02040503050406030204" pitchFamily="18" charset="0"/>
                                              </a:rPr>
                                            </m:ctrlPr>
                                          </m:dPr>
                                          <m:e>
                                            <m:r>
                                              <a:rPr lang="en-US" sz="1200" b="0" i="1" smtClean="0">
                                                <a:latin typeface="Cambria Math" panose="02040503050406030204" pitchFamily="18" charset="0"/>
                                              </a:rPr>
                                              <m:t>𝑓</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𝑥</m:t>
                                                </m:r>
                                              </m:e>
                                            </m:d>
                                            <m:r>
                                              <a:rPr lang="en-US" sz="1200" b="0" i="1" smtClean="0">
                                                <a:latin typeface="Cambria Math" panose="02040503050406030204" pitchFamily="18" charset="0"/>
                                              </a:rPr>
                                              <m:t>−</m:t>
                                            </m:r>
                                            <m:r>
                                              <a:rPr lang="en-US" sz="1200" b="0" i="1" smtClean="0">
                                                <a:latin typeface="Cambria Math" panose="02040503050406030204" pitchFamily="18" charset="0"/>
                                              </a:rPr>
                                              <m:t>𝑓</m:t>
                                            </m:r>
                                            <m:r>
                                              <a:rPr lang="en-US" sz="1200" b="0" i="1" smtClean="0">
                                                <a:latin typeface="Cambria Math" panose="02040503050406030204" pitchFamily="18" charset="0"/>
                                              </a:rPr>
                                              <m:t>(</m:t>
                                            </m:r>
                                            <m:r>
                                              <a:rPr lang="en-US" sz="1200" b="0" i="1" smtClean="0">
                                                <a:latin typeface="Cambria Math" panose="02040503050406030204" pitchFamily="18" charset="0"/>
                                              </a:rPr>
                                              <m:t>𝑦</m:t>
                                            </m:r>
                                            <m:r>
                                              <a:rPr lang="en-US" sz="1200" b="0" i="1" smtClean="0">
                                                <a:latin typeface="Cambria Math" panose="02040503050406030204" pitchFamily="18" charset="0"/>
                                              </a:rPr>
                                              <m:t>)</m:t>
                                            </m:r>
                                          </m:e>
                                        </m:d>
                                      </m:e>
                                    </m:d>
                                  </m:e>
                                  <m:sub>
                                    <m:r>
                                      <a:rPr lang="en-US" sz="1200" b="0" i="1" smtClean="0">
                                        <a:latin typeface="Cambria Math" panose="02040503050406030204" pitchFamily="18" charset="0"/>
                                      </a:rPr>
                                      <m:t>2</m:t>
                                    </m:r>
                                  </m:sub>
                                </m:sSub>
                              </m:oMath>
                            </m:oMathPara>
                          </a14:m>
                          <a:endParaRPr lang="en-US" sz="1200" dirty="0"/>
                        </a:p>
                      </a:txBody>
                      <a:tcPr marL="37717" marR="37717" marT="18858" marB="18858" anchor="ctr"/>
                    </a:tc>
                    <a:tc>
                      <a:txBody>
                        <a:bodyPr/>
                        <a:lstStyle/>
                        <a:p>
                          <a:pPr algn="ctr"/>
                          <a:r>
                            <a:rPr lang="en-US" sz="1200" dirty="0"/>
                            <a:t>Improve by a factor of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rad>
                                <m:radPr>
                                  <m:degHide m:val="on"/>
                                  <m:ctrlPr>
                                    <a:rPr lang="en-US" sz="1200" i="1" smtClean="0">
                                      <a:latin typeface="Cambria Math" panose="02040503050406030204" pitchFamily="18" charset="0"/>
                                    </a:rPr>
                                  </m:ctrlPr>
                                </m:radPr>
                                <m:deg/>
                                <m:e>
                                  <m:r>
                                    <a:rPr lang="en-US" sz="1200" b="0" i="1" smtClean="0">
                                      <a:latin typeface="Cambria Math" panose="02040503050406030204" pitchFamily="18" charset="0"/>
                                    </a:rPr>
                                    <m:t>𝑘</m:t>
                                  </m:r>
                                </m:e>
                              </m:rad>
                            </m:oMath>
                          </a14:m>
                          <a:endParaRPr lang="en-US" sz="1200" dirty="0"/>
                        </a:p>
                      </a:txBody>
                      <a:tcPr marL="37717" marR="37717" marT="18858" marB="18858" anchor="ctr"/>
                    </a:tc>
                    <a:extLst>
                      <a:ext uri="{0D108BD9-81ED-4DB2-BD59-A6C34878D82A}">
                        <a16:rowId xmlns:a16="http://schemas.microsoft.com/office/drawing/2014/main" val="2350979036"/>
                      </a:ext>
                    </a:extLst>
                  </a:tr>
                  <a:tr h="395893">
                    <a:tc>
                      <a:txBody>
                        <a:bodyPr/>
                        <a:lstStyle/>
                        <a:p>
                          <a:pPr algn="ctr"/>
                          <a:r>
                            <a:rPr lang="en-US" sz="1200" dirty="0"/>
                            <a:t>Advanced Composition</a:t>
                          </a:r>
                        </a:p>
                      </a:txBody>
                      <a:tcPr marL="37717" marR="37717" marT="18858" marB="18858" anchor="ctr"/>
                    </a:tc>
                    <a:tc>
                      <a:txBody>
                        <a:bodyPr/>
                        <a:lstStyle/>
                        <a:p>
                          <a:pPr algn="ctr"/>
                          <a:r>
                            <a:rPr lang="en-US" sz="1200" dirty="0"/>
                            <a:t>Advantage</a:t>
                          </a:r>
                        </a:p>
                      </a:txBody>
                      <a:tcPr marL="37717" marR="37717" marT="18858" marB="18858" anchor="ctr"/>
                    </a:tc>
                    <a:tc>
                      <a:txBody>
                        <a:bodyPr/>
                        <a:lstStyle/>
                        <a:p>
                          <a:pPr algn="ctr"/>
                          <a14:m>
                            <m:oMath xmlns:m="http://schemas.openxmlformats.org/officeDocument/2006/math">
                              <m:r>
                                <a:rPr lang="en-US" sz="1200" b="0" i="1" smtClean="0">
                                  <a:latin typeface="Cambria Math" panose="02040503050406030204" pitchFamily="18" charset="0"/>
                                </a:rPr>
                                <m:t>𝑝𝑟𝑖𝑣𝑎𝑐𝑦</m:t>
                              </m:r>
                              <m:r>
                                <a:rPr lang="en-US" sz="1200" b="0" i="1" smtClean="0">
                                  <a:latin typeface="Cambria Math" panose="02040503050406030204" pitchFamily="18" charset="0"/>
                                </a:rPr>
                                <m:t> </m:t>
                              </m:r>
                              <m:r>
                                <a:rPr lang="en-US" sz="1200" b="0" i="1" smtClean="0">
                                  <a:latin typeface="Cambria Math" panose="02040503050406030204" pitchFamily="18" charset="0"/>
                                </a:rPr>
                                <m:t>𝑙𝑜𝑠𝑠</m:t>
                              </m:r>
                              <m:r>
                                <a:rPr lang="en-US" sz="1200" b="0" i="1" smtClean="0">
                                  <a:latin typeface="Cambria Math" panose="02040503050406030204" pitchFamily="18" charset="0"/>
                                </a:rPr>
                                <m:t>≤ </m:t>
                              </m:r>
                              <m:rad>
                                <m:radPr>
                                  <m:degHide m:val="on"/>
                                  <m:ctrlPr>
                                    <a:rPr lang="en-US" sz="1200" b="0" i="1" smtClean="0">
                                      <a:latin typeface="Cambria Math" panose="02040503050406030204" pitchFamily="18" charset="0"/>
                                    </a:rPr>
                                  </m:ctrlPr>
                                </m:radPr>
                                <m:deg/>
                                <m:e>
                                  <m:r>
                                    <a:rPr lang="en-US" sz="1200" b="0" i="1" smtClean="0">
                                      <a:latin typeface="Cambria Math" panose="02040503050406030204" pitchFamily="18" charset="0"/>
                                    </a:rPr>
                                    <m:t>𝑘</m:t>
                                  </m:r>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log</m:t>
                                      </m:r>
                                    </m:fName>
                                    <m:e>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ea typeface="Cambria Math" panose="02040503050406030204" pitchFamily="18" charset="0"/>
                                                </a:rPr>
                                                <m:t>𝛿</m:t>
                                              </m:r>
                                            </m:den>
                                          </m:f>
                                        </m:e>
                                      </m:d>
                                    </m:e>
                                  </m:func>
                                </m:e>
                              </m:rad>
                              <m:r>
                                <a:rPr lang="en-US" sz="1200" b="0" i="1" smtClean="0">
                                  <a:latin typeface="Cambria Math" panose="02040503050406030204" pitchFamily="18" charset="0"/>
                                  <a:ea typeface="Cambria Math" panose="02040503050406030204" pitchFamily="18" charset="0"/>
                                </a:rPr>
                                <m:t>𝜖</m:t>
                              </m:r>
                            </m:oMath>
                          </a14:m>
                          <a:r>
                            <a:rPr lang="en-US" sz="1200" dirty="0"/>
                            <a:t> with a probability</a:t>
                          </a:r>
                          <a:r>
                            <a:rPr lang="en-US" sz="1200" baseline="0" dirty="0"/>
                            <a:t> </a:t>
                          </a:r>
                          <a14:m>
                            <m:oMath xmlns:m="http://schemas.openxmlformats.org/officeDocument/2006/math">
                              <m:r>
                                <a:rPr lang="en-US" sz="1200" b="0" i="1" baseline="0" smtClean="0">
                                  <a:latin typeface="Cambria Math" panose="02040503050406030204" pitchFamily="18" charset="0"/>
                                </a:rPr>
                                <m:t>≥1 − </m:t>
                              </m:r>
                              <m:r>
                                <a:rPr lang="en-US" sz="1200" b="0" i="1" baseline="0" smtClean="0">
                                  <a:latin typeface="Cambria Math" panose="02040503050406030204" pitchFamily="18" charset="0"/>
                                  <a:ea typeface="Cambria Math" panose="02040503050406030204" pitchFamily="18" charset="0"/>
                                </a:rPr>
                                <m:t>𝛿</m:t>
                              </m:r>
                            </m:oMath>
                          </a14:m>
                          <a:endParaRPr lang="en-US" sz="1200" dirty="0"/>
                        </a:p>
                      </a:txBody>
                      <a:tcPr marL="37717" marR="37717" marT="18858" marB="18858" anchor="ctr"/>
                    </a:tc>
                    <a:tc>
                      <a:txBody>
                        <a:bodyPr/>
                        <a:lstStyle/>
                        <a:p>
                          <a:pPr algn="ctr"/>
                          <a:r>
                            <a:rPr lang="en-US" sz="1200" dirty="0"/>
                            <a:t>Privacy loss as mentioned rather than </a:t>
                          </a:r>
                          <a14:m>
                            <m:oMath xmlns:m="http://schemas.openxmlformats.org/officeDocument/2006/math">
                              <m:r>
                                <a:rPr lang="en-US" sz="1200" b="0" i="1" smtClean="0">
                                  <a:latin typeface="Cambria Math" panose="02040503050406030204" pitchFamily="18" charset="0"/>
                                </a:rPr>
                                <m:t>𝑘</m:t>
                              </m:r>
                              <m:r>
                                <a:rPr lang="en-US" sz="1200" b="0" i="1" smtClean="0">
                                  <a:latin typeface="Cambria Math" panose="02040503050406030204" pitchFamily="18" charset="0"/>
                                  <a:ea typeface="Cambria Math" panose="02040503050406030204" pitchFamily="18" charset="0"/>
                                </a:rPr>
                                <m:t>𝜖</m:t>
                              </m:r>
                            </m:oMath>
                          </a14:m>
                          <a:endParaRPr lang="en-US" sz="1200" dirty="0"/>
                        </a:p>
                      </a:txBody>
                      <a:tcPr marL="37717" marR="37717" marT="18858" marB="18858" anchor="ctr"/>
                    </a:tc>
                    <a:extLst>
                      <a:ext uri="{0D108BD9-81ED-4DB2-BD59-A6C34878D82A}">
                        <a16:rowId xmlns:a16="http://schemas.microsoft.com/office/drawing/2014/main" val="1452625389"/>
                      </a:ext>
                    </a:extLst>
                  </a:tr>
                  <a:tr h="389738">
                    <a:tc>
                      <a:txBody>
                        <a:bodyPr/>
                        <a:lstStyle/>
                        <a:p>
                          <a:pPr algn="ctr"/>
                          <a:r>
                            <a:rPr lang="en-US" sz="1200" dirty="0"/>
                            <a:t>Concentrated DP (CDP) &amp; others</a:t>
                          </a:r>
                        </a:p>
                      </a:txBody>
                      <a:tcPr marL="37717" marR="37717" marT="18858" marB="18858" anchor="ctr"/>
                    </a:tc>
                    <a:tc>
                      <a:txBody>
                        <a:bodyPr/>
                        <a:lstStyle/>
                        <a:p>
                          <a:pPr algn="ctr"/>
                          <a:r>
                            <a:rPr lang="en-US" sz="1200" dirty="0"/>
                            <a:t>Advantage</a:t>
                          </a:r>
                        </a:p>
                      </a:txBody>
                      <a:tcPr marL="37717" marR="37717" marT="18858" marB="18858" anchor="ctr"/>
                    </a:tc>
                    <a:tc>
                      <a:txBody>
                        <a:bodyPr/>
                        <a:lstStyle/>
                        <a:p>
                          <a:pPr algn="ctr"/>
                          <a:endParaRPr lang="en-US" sz="1200" dirty="0"/>
                        </a:p>
                      </a:txBody>
                      <a:tcPr marL="37717" marR="37717" marT="18858" marB="18858" anchor="ctr"/>
                    </a:tc>
                    <a:tc>
                      <a:txBody>
                        <a:bodyPr/>
                        <a:lstStyle/>
                        <a:p>
                          <a:pPr algn="ctr"/>
                          <a:r>
                            <a:rPr lang="en-US" sz="1200" dirty="0"/>
                            <a:t>Privacy loss </a:t>
                          </a:r>
                          <a:r>
                            <a:rPr lang="en-US" sz="1200" dirty="0" err="1"/>
                            <a:t>rv</a:t>
                          </a:r>
                          <a:r>
                            <a:rPr lang="en-US" sz="1200" dirty="0"/>
                            <a:t> is </a:t>
                          </a:r>
                          <a:r>
                            <a:rPr lang="en-US" sz="1200" dirty="0" err="1"/>
                            <a:t>subgaussian</a:t>
                          </a:r>
                          <a:endParaRPr lang="en-US" sz="1200" dirty="0"/>
                        </a:p>
                      </a:txBody>
                      <a:tcPr marL="37717" marR="37717" marT="18858" marB="18858" anchor="ctr"/>
                    </a:tc>
                    <a:extLst>
                      <a:ext uri="{0D108BD9-81ED-4DB2-BD59-A6C34878D82A}">
                        <a16:rowId xmlns:a16="http://schemas.microsoft.com/office/drawing/2014/main" val="1048592349"/>
                      </a:ext>
                    </a:extLst>
                  </a:tr>
                </a:tbl>
              </a:graphicData>
            </a:graphic>
          </p:graphicFrame>
        </mc:Choice>
        <mc:Fallback xmlns="">
          <p:graphicFrame>
            <p:nvGraphicFramePr>
              <p:cNvPr id="20" name="Table 20">
                <a:extLst>
                  <a:ext uri="{FF2B5EF4-FFF2-40B4-BE49-F238E27FC236}">
                    <a16:creationId xmlns:a16="http://schemas.microsoft.com/office/drawing/2014/main" id="{0F5960A3-BAC9-3798-4FAE-40240E5EC2B6}"/>
                  </a:ext>
                </a:extLst>
              </p:cNvPr>
              <p:cNvGraphicFramePr>
                <a:graphicFrameLocks noGrp="1"/>
              </p:cNvGraphicFramePr>
              <p:nvPr/>
            </p:nvGraphicFramePr>
            <p:xfrm>
              <a:off x="533103" y="4675433"/>
              <a:ext cx="8675460" cy="1370493"/>
            </p:xfrm>
            <a:graphic>
              <a:graphicData uri="http://schemas.openxmlformats.org/drawingml/2006/table">
                <a:tbl>
                  <a:tblPr firstRow="1" bandRow="1">
                    <a:tableStyleId>{5C22544A-7EE6-4342-B048-85BDC9FD1C3A}</a:tableStyleId>
                  </a:tblPr>
                  <a:tblGrid>
                    <a:gridCol w="1824509">
                      <a:extLst>
                        <a:ext uri="{9D8B030D-6E8A-4147-A177-3AD203B41FA5}">
                          <a16:colId xmlns:a16="http://schemas.microsoft.com/office/drawing/2014/main" val="1361661457"/>
                        </a:ext>
                      </a:extLst>
                    </a:gridCol>
                    <a:gridCol w="911483">
                      <a:extLst>
                        <a:ext uri="{9D8B030D-6E8A-4147-A177-3AD203B41FA5}">
                          <a16:colId xmlns:a16="http://schemas.microsoft.com/office/drawing/2014/main" val="2647027798"/>
                        </a:ext>
                      </a:extLst>
                    </a:gridCol>
                    <a:gridCol w="3716616">
                      <a:extLst>
                        <a:ext uri="{9D8B030D-6E8A-4147-A177-3AD203B41FA5}">
                          <a16:colId xmlns:a16="http://schemas.microsoft.com/office/drawing/2014/main" val="3851995277"/>
                        </a:ext>
                      </a:extLst>
                    </a:gridCol>
                    <a:gridCol w="2222852">
                      <a:extLst>
                        <a:ext uri="{9D8B030D-6E8A-4147-A177-3AD203B41FA5}">
                          <a16:colId xmlns:a16="http://schemas.microsoft.com/office/drawing/2014/main" val="1129374665"/>
                        </a:ext>
                      </a:extLst>
                    </a:gridCol>
                  </a:tblGrid>
                  <a:tr h="289160">
                    <a:tc>
                      <a:txBody>
                        <a:bodyPr/>
                        <a:lstStyle/>
                        <a:p>
                          <a:pPr algn="ctr"/>
                          <a:r>
                            <a:rPr lang="en-US" sz="1600" dirty="0"/>
                            <a:t>Reason</a:t>
                          </a:r>
                        </a:p>
                      </a:txBody>
                      <a:tcPr marL="37717" marR="37717" marT="18858" marB="18858"/>
                    </a:tc>
                    <a:tc>
                      <a:txBody>
                        <a:bodyPr/>
                        <a:lstStyle/>
                        <a:p>
                          <a:pPr algn="ctr"/>
                          <a:r>
                            <a:rPr lang="en-US" sz="1600" dirty="0"/>
                            <a:t>A/D</a:t>
                          </a:r>
                        </a:p>
                      </a:txBody>
                      <a:tcPr marL="37717" marR="37717" marT="18858" marB="18858"/>
                    </a:tc>
                    <a:tc>
                      <a:txBody>
                        <a:bodyPr/>
                        <a:lstStyle/>
                        <a:p>
                          <a:pPr algn="ctr"/>
                          <a:r>
                            <a:rPr lang="en-US" sz="1600" dirty="0"/>
                            <a:t>Details</a:t>
                          </a:r>
                        </a:p>
                      </a:txBody>
                      <a:tcPr marL="37717" marR="37717" marT="18858" marB="18858"/>
                    </a:tc>
                    <a:tc>
                      <a:txBody>
                        <a:bodyPr/>
                        <a:lstStyle/>
                        <a:p>
                          <a:pPr algn="ctr"/>
                          <a:r>
                            <a:rPr lang="en-US" sz="1600" dirty="0"/>
                            <a:t>Impact</a:t>
                          </a:r>
                        </a:p>
                      </a:txBody>
                      <a:tcPr marL="37717" marR="37717" marT="18858" marB="18858"/>
                    </a:tc>
                    <a:extLst>
                      <a:ext uri="{0D108BD9-81ED-4DB2-BD59-A6C34878D82A}">
                        <a16:rowId xmlns:a16="http://schemas.microsoft.com/office/drawing/2014/main" val="4170568253"/>
                      </a:ext>
                    </a:extLst>
                  </a:tr>
                  <a:tr h="267967">
                    <a:tc>
                      <a:txBody>
                        <a:bodyPr/>
                        <a:lstStyle/>
                        <a:p>
                          <a:pPr algn="ctr"/>
                          <a:r>
                            <a:rPr lang="en-US" sz="1200" dirty="0"/>
                            <a:t>Depends on L2 Sensitivity</a:t>
                          </a:r>
                        </a:p>
                      </a:txBody>
                      <a:tcPr marL="37717" marR="37717" marT="18858" marB="18858" anchor="ctr"/>
                    </a:tc>
                    <a:tc>
                      <a:txBody>
                        <a:bodyPr/>
                        <a:lstStyle/>
                        <a:p>
                          <a:pPr algn="ctr"/>
                          <a:r>
                            <a:rPr lang="en-US" sz="1200" dirty="0"/>
                            <a:t>Advantage</a:t>
                          </a:r>
                        </a:p>
                      </a:txBody>
                      <a:tcPr marL="37717" marR="37717" marT="18858" marB="18858" anchor="ctr"/>
                    </a:tc>
                    <a:tc>
                      <a:txBody>
                        <a:bodyPr/>
                        <a:lstStyle/>
                        <a:p>
                          <a:endParaRPr lang="en-US"/>
                        </a:p>
                      </a:txBody>
                      <a:tcPr marL="37717" marR="37717" marT="18858" marB="18858" anchor="ctr">
                        <a:blipFill>
                          <a:blip r:embed="rId5"/>
                          <a:stretch>
                            <a:fillRect l="-73770" t="-122727" r="-60492" b="-331818"/>
                          </a:stretch>
                        </a:blipFill>
                      </a:tcPr>
                    </a:tc>
                    <a:tc>
                      <a:txBody>
                        <a:bodyPr/>
                        <a:lstStyle/>
                        <a:p>
                          <a:endParaRPr lang="en-US"/>
                        </a:p>
                      </a:txBody>
                      <a:tcPr marL="37717" marR="37717" marT="18858" marB="18858" anchor="ctr">
                        <a:blipFill>
                          <a:blip r:embed="rId5"/>
                          <a:stretch>
                            <a:fillRect l="-290411" t="-122727" r="-1096" b="-331818"/>
                          </a:stretch>
                        </a:blipFill>
                      </a:tcPr>
                    </a:tc>
                    <a:extLst>
                      <a:ext uri="{0D108BD9-81ED-4DB2-BD59-A6C34878D82A}">
                        <a16:rowId xmlns:a16="http://schemas.microsoft.com/office/drawing/2014/main" val="2350979036"/>
                      </a:ext>
                    </a:extLst>
                  </a:tr>
                  <a:tr h="409890">
                    <a:tc>
                      <a:txBody>
                        <a:bodyPr/>
                        <a:lstStyle/>
                        <a:p>
                          <a:pPr algn="ctr"/>
                          <a:r>
                            <a:rPr lang="en-US" sz="1200" dirty="0"/>
                            <a:t>Advanced Composition</a:t>
                          </a:r>
                        </a:p>
                      </a:txBody>
                      <a:tcPr marL="37717" marR="37717" marT="18858" marB="18858" anchor="ctr"/>
                    </a:tc>
                    <a:tc>
                      <a:txBody>
                        <a:bodyPr/>
                        <a:lstStyle/>
                        <a:p>
                          <a:pPr algn="ctr"/>
                          <a:r>
                            <a:rPr lang="en-US" sz="1200" dirty="0"/>
                            <a:t>Advantage</a:t>
                          </a:r>
                        </a:p>
                      </a:txBody>
                      <a:tcPr marL="37717" marR="37717" marT="18858" marB="18858" anchor="ctr"/>
                    </a:tc>
                    <a:tc>
                      <a:txBody>
                        <a:bodyPr/>
                        <a:lstStyle/>
                        <a:p>
                          <a:endParaRPr lang="en-US"/>
                        </a:p>
                      </a:txBody>
                      <a:tcPr marL="37717" marR="37717" marT="18858" marB="18858" anchor="ctr">
                        <a:blipFill>
                          <a:blip r:embed="rId5"/>
                          <a:stretch>
                            <a:fillRect l="-73770" t="-146269" r="-60492" b="-117910"/>
                          </a:stretch>
                        </a:blipFill>
                      </a:tcPr>
                    </a:tc>
                    <a:tc>
                      <a:txBody>
                        <a:bodyPr/>
                        <a:lstStyle/>
                        <a:p>
                          <a:endParaRPr lang="en-US"/>
                        </a:p>
                      </a:txBody>
                      <a:tcPr marL="37717" marR="37717" marT="18858" marB="18858" anchor="ctr">
                        <a:blipFill>
                          <a:blip r:embed="rId5"/>
                          <a:stretch>
                            <a:fillRect l="-290411" t="-146269" r="-1096" b="-117910"/>
                          </a:stretch>
                        </a:blipFill>
                      </a:tcPr>
                    </a:tc>
                    <a:extLst>
                      <a:ext uri="{0D108BD9-81ED-4DB2-BD59-A6C34878D82A}">
                        <a16:rowId xmlns:a16="http://schemas.microsoft.com/office/drawing/2014/main" val="1452625389"/>
                      </a:ext>
                    </a:extLst>
                  </a:tr>
                  <a:tr h="403476">
                    <a:tc>
                      <a:txBody>
                        <a:bodyPr/>
                        <a:lstStyle/>
                        <a:p>
                          <a:pPr algn="ctr"/>
                          <a:r>
                            <a:rPr lang="en-US" sz="1200" dirty="0"/>
                            <a:t>Concentrated DP (CDP) &amp; others</a:t>
                          </a:r>
                        </a:p>
                      </a:txBody>
                      <a:tcPr marL="37717" marR="37717" marT="18858" marB="18858" anchor="ctr"/>
                    </a:tc>
                    <a:tc>
                      <a:txBody>
                        <a:bodyPr/>
                        <a:lstStyle/>
                        <a:p>
                          <a:pPr algn="ctr"/>
                          <a:r>
                            <a:rPr lang="en-US" sz="1200" dirty="0"/>
                            <a:t>Advantage</a:t>
                          </a:r>
                        </a:p>
                      </a:txBody>
                      <a:tcPr marL="37717" marR="37717" marT="18858" marB="18858" anchor="ctr"/>
                    </a:tc>
                    <a:tc>
                      <a:txBody>
                        <a:bodyPr/>
                        <a:lstStyle/>
                        <a:p>
                          <a:pPr algn="ctr"/>
                          <a:endParaRPr lang="en-US" sz="1200" dirty="0"/>
                        </a:p>
                      </a:txBody>
                      <a:tcPr marL="37717" marR="37717" marT="18858" marB="18858" anchor="ctr"/>
                    </a:tc>
                    <a:tc>
                      <a:txBody>
                        <a:bodyPr/>
                        <a:lstStyle/>
                        <a:p>
                          <a:pPr algn="ctr"/>
                          <a:r>
                            <a:rPr lang="en-US" sz="1200" dirty="0"/>
                            <a:t>Privacy loss </a:t>
                          </a:r>
                          <a:r>
                            <a:rPr lang="en-US" sz="1200" dirty="0" err="1"/>
                            <a:t>rv</a:t>
                          </a:r>
                          <a:r>
                            <a:rPr lang="en-US" sz="1200" dirty="0"/>
                            <a:t> is </a:t>
                          </a:r>
                          <a:r>
                            <a:rPr lang="en-US" sz="1200" dirty="0" err="1"/>
                            <a:t>subgaussian</a:t>
                          </a:r>
                          <a:endParaRPr lang="en-US" sz="1200" dirty="0"/>
                        </a:p>
                      </a:txBody>
                      <a:tcPr marL="37717" marR="37717" marT="18858" marB="18858" anchor="ctr"/>
                    </a:tc>
                    <a:extLst>
                      <a:ext uri="{0D108BD9-81ED-4DB2-BD59-A6C34878D82A}">
                        <a16:rowId xmlns:a16="http://schemas.microsoft.com/office/drawing/2014/main" val="1048592349"/>
                      </a:ext>
                    </a:extLst>
                  </a:tr>
                </a:tbl>
              </a:graphicData>
            </a:graphic>
          </p:graphicFrame>
        </mc:Fallback>
      </mc:AlternateContent>
    </p:spTree>
    <p:extLst>
      <p:ext uri="{BB962C8B-B14F-4D97-AF65-F5344CB8AC3E}">
        <p14:creationId xmlns:p14="http://schemas.microsoft.com/office/powerpoint/2010/main" val="367295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AEE92E43-0C63-AE67-E87B-29C974F5F062}"/>
                  </a:ext>
                </a:extLst>
              </p:cNvPr>
              <p:cNvSpPr>
                <a:spLocks noGrp="1"/>
              </p:cNvSpPr>
              <p:nvPr>
                <p:ph type="body" sz="quarter" idx="12"/>
              </p:nvPr>
            </p:nvSpPr>
            <p:spPr>
              <a:xfrm>
                <a:off x="5673360" y="3666187"/>
                <a:ext cx="4306300" cy="1893147"/>
              </a:xfrm>
            </p:spPr>
            <p:txBody>
              <a:bodyPr/>
              <a:lstStyle/>
              <a:p>
                <a:r>
                  <a:rPr lang="en-US" dirty="0"/>
                  <a:t>Gaussian noise</a:t>
                </a:r>
              </a:p>
              <a:p>
                <a:r>
                  <a:rPr lang="en-US" dirty="0"/>
                  <a:t>Variance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=2</m:t>
                    </m:r>
                  </m:oMath>
                </a14:m>
                <a:endParaRPr lang="en-US" dirty="0"/>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1</m:t>
                        </m:r>
                      </m:sub>
                    </m:sSub>
                  </m:oMath>
                </a14:m>
                <a:r>
                  <a:rPr lang="en-US" dirty="0"/>
                  <a:t> - Attacker suspects real is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a14:m>
                <a:endParaRPr lang="en-US" dirty="0"/>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oMath>
                </a14:m>
                <a:r>
                  <a:rPr lang="en-US" dirty="0"/>
                  <a:t> - Attacker is confused</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3</m:t>
                        </m:r>
                      </m:sub>
                    </m:sSub>
                  </m:oMath>
                </a14:m>
                <a:r>
                  <a:rPr lang="en-US" dirty="0"/>
                  <a:t> - Attacker is tricked thinking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oMath>
                </a14:m>
                <a:r>
                  <a:rPr lang="en-US" dirty="0"/>
                  <a:t> is the real database </a:t>
                </a:r>
              </a:p>
            </p:txBody>
          </p:sp>
        </mc:Choice>
        <mc:Fallback xmlns="">
          <p:sp>
            <p:nvSpPr>
              <p:cNvPr id="5" name="Text Placeholder 4">
                <a:extLst>
                  <a:ext uri="{FF2B5EF4-FFF2-40B4-BE49-F238E27FC236}">
                    <a16:creationId xmlns:a16="http://schemas.microsoft.com/office/drawing/2014/main" id="{AEE92E43-0C63-AE67-E87B-29C974F5F062}"/>
                  </a:ext>
                </a:extLst>
              </p:cNvPr>
              <p:cNvSpPr>
                <a:spLocks noGrp="1" noRot="1" noChangeAspect="1" noMove="1" noResize="1" noEditPoints="1" noAdjustHandles="1" noChangeArrowheads="1" noChangeShapeType="1" noTextEdit="1"/>
              </p:cNvSpPr>
              <p:nvPr>
                <p:ph type="body" sz="quarter" idx="12"/>
              </p:nvPr>
            </p:nvSpPr>
            <p:spPr>
              <a:xfrm>
                <a:off x="5673360" y="3666187"/>
                <a:ext cx="4306300" cy="1893147"/>
              </a:xfrm>
              <a:blipFill>
                <a:blip r:embed="rId3"/>
                <a:stretch>
                  <a:fillRect l="-142" t="-965" r="-142" b="-4502"/>
                </a:stretch>
              </a:blipFill>
            </p:spPr>
            <p:txBody>
              <a:bodyPr/>
              <a:lstStyle/>
              <a:p>
                <a:r>
                  <a:rPr lang="en-US">
                    <a:noFill/>
                  </a:rPr>
                  <a:t> </a:t>
                </a:r>
              </a:p>
            </p:txBody>
          </p:sp>
        </mc:Fallback>
      </mc:AlternateContent>
      <p:sp>
        <p:nvSpPr>
          <p:cNvPr id="6" name="Title 2">
            <a:extLst>
              <a:ext uri="{FF2B5EF4-FFF2-40B4-BE49-F238E27FC236}">
                <a16:creationId xmlns:a16="http://schemas.microsoft.com/office/drawing/2014/main" id="{294E77DD-714F-A39D-0EFF-79042B66A631}"/>
              </a:ext>
            </a:extLst>
          </p:cNvPr>
          <p:cNvSpPr>
            <a:spLocks noGrp="1"/>
          </p:cNvSpPr>
          <p:nvPr>
            <p:ph type="title"/>
          </p:nvPr>
        </p:nvSpPr>
        <p:spPr>
          <a:xfrm>
            <a:off x="533103" y="2097171"/>
            <a:ext cx="8675460" cy="502509"/>
          </a:xfrm>
        </p:spPr>
        <p:txBody>
          <a:bodyPr/>
          <a:lstStyle/>
          <a:p>
            <a:r>
              <a:rPr lang="en-US" dirty="0"/>
              <a:t>Privacy loss random variable	</a:t>
            </a:r>
          </a:p>
        </p:txBody>
      </p:sp>
      <p:sp>
        <p:nvSpPr>
          <p:cNvPr id="7" name="Text Placeholder 3">
            <a:extLst>
              <a:ext uri="{FF2B5EF4-FFF2-40B4-BE49-F238E27FC236}">
                <a16:creationId xmlns:a16="http://schemas.microsoft.com/office/drawing/2014/main" id="{731EDD57-E02A-1FE4-5811-FBDD14B50E1C}"/>
              </a:ext>
            </a:extLst>
          </p:cNvPr>
          <p:cNvSpPr>
            <a:spLocks noGrp="1"/>
          </p:cNvSpPr>
          <p:nvPr>
            <p:ph type="body" sz="quarter" idx="10"/>
          </p:nvPr>
        </p:nvSpPr>
        <p:spPr>
          <a:xfrm>
            <a:off x="544048" y="2668444"/>
            <a:ext cx="6415741" cy="342764"/>
          </a:xfrm>
        </p:spPr>
        <p:txBody>
          <a:bodyPr/>
          <a:lstStyle/>
          <a:p>
            <a:r>
              <a:rPr lang="en-US" dirty="0"/>
              <a:t>[5]&amp;[6]</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1CC29F-F20D-097F-C35C-46E43A5954CF}"/>
                  </a:ext>
                </a:extLst>
              </p:cNvPr>
              <p:cNvSpPr txBox="1"/>
              <p:nvPr/>
            </p:nvSpPr>
            <p:spPr>
              <a:xfrm>
                <a:off x="5501100" y="2500818"/>
                <a:ext cx="4650820" cy="678071"/>
              </a:xfrm>
              <a:prstGeom prst="rect">
                <a:avLst/>
              </a:prstGeom>
              <a:noFill/>
            </p:spPr>
            <p:txBody>
              <a:bodyPr wrap="square" lIns="0" tIns="0" rIns="0" bIns="0" rtlCol="0">
                <a:spAutoFit/>
              </a:bodyPr>
              <a:lstStyle/>
              <a:p>
                <a:pPr defTabSz="1005713"/>
                <a14:m>
                  <m:oMathPara xmlns:m="http://schemas.openxmlformats.org/officeDocument/2006/math">
                    <m:oMathParaPr>
                      <m:jc m:val="centerGroup"/>
                    </m:oMathParaPr>
                    <m:oMath xmlns:m="http://schemas.openxmlformats.org/officeDocument/2006/math">
                      <m:r>
                        <a:rPr lang="en-US" sz="1980" i="1">
                          <a:solidFill>
                            <a:srgbClr val="000000"/>
                          </a:solidFill>
                          <a:latin typeface="Cambria Math" panose="02040503050406030204" pitchFamily="18" charset="0"/>
                        </a:rPr>
                        <m:t>𝑝𝑟𝑖𝑣𝑎𝑐𝑦𝐿𝑜𝑠𝑠</m:t>
                      </m:r>
                      <m:r>
                        <a:rPr lang="en-US" sz="1980" i="1">
                          <a:solidFill>
                            <a:srgbClr val="000000"/>
                          </a:solidFill>
                          <a:latin typeface="Cambria Math" panose="02040503050406030204" pitchFamily="18" charset="0"/>
                        </a:rPr>
                        <m:t> </m:t>
                      </m:r>
                      <m:d>
                        <m:dPr>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𝑐</m:t>
                          </m:r>
                        </m:e>
                      </m:d>
                      <m:r>
                        <a:rPr lang="en-US" sz="1980" i="1">
                          <a:solidFill>
                            <a:srgbClr val="000000"/>
                          </a:solidFill>
                          <a:latin typeface="Cambria Math" panose="02040503050406030204" pitchFamily="18" charset="0"/>
                        </a:rPr>
                        <m:t>= </m:t>
                      </m:r>
                      <m:func>
                        <m:funcPr>
                          <m:ctrlPr>
                            <a:rPr lang="en-US" sz="1980" i="1">
                              <a:solidFill>
                                <a:srgbClr val="000000"/>
                              </a:solidFill>
                              <a:latin typeface="Cambria Math" panose="02040503050406030204" pitchFamily="18" charset="0"/>
                            </a:rPr>
                          </m:ctrlPr>
                        </m:funcPr>
                        <m:fName>
                          <m:r>
                            <m:rPr>
                              <m:sty m:val="p"/>
                            </m:rPr>
                            <a:rPr lang="en-US" sz="1980">
                              <a:solidFill>
                                <a:srgbClr val="000000"/>
                              </a:solidFill>
                              <a:latin typeface="Cambria Math" panose="02040503050406030204" pitchFamily="18" charset="0"/>
                            </a:rPr>
                            <m:t>ln</m:t>
                          </m:r>
                        </m:fName>
                        <m:e>
                          <m:d>
                            <m:dPr>
                              <m:begChr m:val="["/>
                              <m:endChr m:val="]"/>
                              <m:ctrlPr>
                                <a:rPr lang="en-US" sz="1980" i="1">
                                  <a:solidFill>
                                    <a:srgbClr val="000000"/>
                                  </a:solidFill>
                                  <a:latin typeface="Cambria Math" panose="02040503050406030204" pitchFamily="18" charset="0"/>
                                </a:rPr>
                              </m:ctrlPr>
                            </m:dPr>
                            <m:e>
                              <m:f>
                                <m:fPr>
                                  <m:ctrlPr>
                                    <a:rPr lang="en-US" sz="1980" i="1">
                                      <a:solidFill>
                                        <a:srgbClr val="000000"/>
                                      </a:solidFill>
                                      <a:latin typeface="Cambria Math" panose="02040503050406030204" pitchFamily="18" charset="0"/>
                                    </a:rPr>
                                  </m:ctrlPr>
                                </m:fPr>
                                <m:num>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𝑥</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num>
                                <m:den>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𝑦</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den>
                              </m:f>
                            </m:e>
                          </m:d>
                        </m:e>
                      </m:func>
                    </m:oMath>
                  </m:oMathPara>
                </a14:m>
                <a:endParaRPr lang="en-US" sz="1980" dirty="0">
                  <a:solidFill>
                    <a:srgbClr val="000000"/>
                  </a:solidFill>
                  <a:latin typeface="Calibri" panose="020F0502020204030204"/>
                </a:endParaRPr>
              </a:p>
            </p:txBody>
          </p:sp>
        </mc:Choice>
        <mc:Fallback xmlns="">
          <p:sp>
            <p:nvSpPr>
              <p:cNvPr id="8" name="TextBox 7">
                <a:extLst>
                  <a:ext uri="{FF2B5EF4-FFF2-40B4-BE49-F238E27FC236}">
                    <a16:creationId xmlns:a16="http://schemas.microsoft.com/office/drawing/2014/main" id="{841CC29F-F20D-097F-C35C-46E43A5954CF}"/>
                  </a:ext>
                </a:extLst>
              </p:cNvPr>
              <p:cNvSpPr txBox="1">
                <a:spLocks noRot="1" noChangeAspect="1" noMove="1" noResize="1" noEditPoints="1" noAdjustHandles="1" noChangeArrowheads="1" noChangeShapeType="1" noTextEdit="1"/>
              </p:cNvSpPr>
              <p:nvPr/>
            </p:nvSpPr>
            <p:spPr>
              <a:xfrm>
                <a:off x="5501100" y="2500818"/>
                <a:ext cx="4650820" cy="678071"/>
              </a:xfrm>
              <a:prstGeom prst="rect">
                <a:avLst/>
              </a:prstGeom>
              <a:blipFill>
                <a:blip r:embed="rId4"/>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A5A5329-FA94-2A55-B818-469CB7ADE9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 y="3011208"/>
            <a:ext cx="6820878" cy="3536435"/>
          </a:xfrm>
          <a:prstGeom prst="rect">
            <a:avLst/>
          </a:prstGeom>
        </p:spPr>
      </p:pic>
    </p:spTree>
    <p:extLst>
      <p:ext uri="{BB962C8B-B14F-4D97-AF65-F5344CB8AC3E}">
        <p14:creationId xmlns:p14="http://schemas.microsoft.com/office/powerpoint/2010/main" val="151616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AEE92E43-0C63-AE67-E87B-29C974F5F062}"/>
                  </a:ext>
                </a:extLst>
              </p:cNvPr>
              <p:cNvSpPr>
                <a:spLocks noGrp="1"/>
              </p:cNvSpPr>
              <p:nvPr>
                <p:ph type="body" sz="quarter" idx="12"/>
              </p:nvPr>
            </p:nvSpPr>
            <p:spPr>
              <a:xfrm>
                <a:off x="5673360" y="3180573"/>
                <a:ext cx="4306300" cy="1636274"/>
              </a:xfrm>
            </p:spPr>
            <p:txBody>
              <a:bodyPr/>
              <a:lstStyle/>
              <a:p>
                <a:r>
                  <a:rPr lang="en-US" dirty="0"/>
                  <a:t>All possible events </a:t>
                </a:r>
                <a14:m>
                  <m:oMath xmlns:m="http://schemas.openxmlformats.org/officeDocument/2006/math">
                    <m:r>
                      <a:rPr lang="en-US" i="1" smtClean="0">
                        <a:latin typeface="Cambria Math" panose="02040503050406030204" pitchFamily="18" charset="0"/>
                        <a:ea typeface="Cambria Math" panose="02040503050406030204" pitchFamily="18" charset="0"/>
                      </a:rPr>
                      <m:t>𝒪</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ℳ</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1</m:t>
                            </m:r>
                          </m:sub>
                        </m:sSub>
                      </m:e>
                    </m:d>
                  </m:oMath>
                </a14:m>
                <a:r>
                  <a:rPr lang="en-US" dirty="0"/>
                  <a:t> in order of what benefits the attacker first</a:t>
                </a:r>
              </a:p>
              <a:p>
                <a14:m>
                  <m:oMath xmlns:m="http://schemas.openxmlformats.org/officeDocument/2006/math">
                    <m:r>
                      <a:rPr lang="en-US" i="1" smtClean="0">
                        <a:latin typeface="Cambria Math" panose="02040503050406030204" pitchFamily="18" charset="0"/>
                        <a:ea typeface="Cambria Math" panose="02040503050406030204" pitchFamily="18" charset="0"/>
                      </a:rPr>
                      <m:t>ℒ</m:t>
                    </m:r>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ℒ</m:t>
                        </m:r>
                      </m:e>
                      <m:sub>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2</m:t>
                            </m:r>
                          </m:sub>
                        </m:sSub>
                      </m:sub>
                    </m:sSub>
                    <m:d>
                      <m:dPr>
                        <m:ctrlPr>
                          <a:rPr lang="en-US" i="1" smtClean="0">
                            <a:latin typeface="Cambria Math" panose="02040503050406030204" pitchFamily="18" charset="0"/>
                            <a:ea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𝒪</m:t>
                        </m:r>
                      </m:e>
                    </m:d>
                  </m:oMath>
                </a14:m>
                <a:endParaRPr lang="en-US" dirty="0"/>
              </a:p>
              <a:p>
                <a:r>
                  <a:rPr lang="en-US" dirty="0"/>
                  <a:t>Since we’re more interested in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i="1" smtClean="0">
                            <a:latin typeface="Cambria Math" panose="02040503050406030204" pitchFamily="18" charset="0"/>
                            <a:ea typeface="Cambria Math" panose="02040503050406030204" pitchFamily="18" charset="0"/>
                          </a:rPr>
                          <m:t>𝜖</m:t>
                        </m:r>
                      </m:sup>
                    </m:sSup>
                    <m:r>
                      <a:rPr lang="en-US" b="0" i="1" smtClean="0">
                        <a:latin typeface="Cambria Math" panose="02040503050406030204" pitchFamily="18" charset="0"/>
                      </a:rPr>
                      <m:t> </m:t>
                    </m:r>
                  </m:oMath>
                </a14:m>
                <a:r>
                  <a:rPr lang="en-US" dirty="0"/>
                  <a:t>we will graph against </a:t>
                </a:r>
                <a14:m>
                  <m:oMath xmlns:m="http://schemas.openxmlformats.org/officeDocument/2006/math">
                    <m:r>
                      <m:rPr>
                        <m:sty m:val="p"/>
                      </m:rPr>
                      <a:rPr lang="en-US" b="0" i="0" smtClean="0">
                        <a:latin typeface="Cambria Math" panose="02040503050406030204" pitchFamily="18" charset="0"/>
                      </a:rPr>
                      <m:t>exp</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5" name="Text Placeholder 4">
                <a:extLst>
                  <a:ext uri="{FF2B5EF4-FFF2-40B4-BE49-F238E27FC236}">
                    <a16:creationId xmlns:a16="http://schemas.microsoft.com/office/drawing/2014/main" id="{AEE92E43-0C63-AE67-E87B-29C974F5F062}"/>
                  </a:ext>
                </a:extLst>
              </p:cNvPr>
              <p:cNvSpPr>
                <a:spLocks noGrp="1" noRot="1" noChangeAspect="1" noMove="1" noResize="1" noEditPoints="1" noAdjustHandles="1" noChangeArrowheads="1" noChangeShapeType="1" noTextEdit="1"/>
              </p:cNvSpPr>
              <p:nvPr>
                <p:ph type="body" sz="quarter" idx="12"/>
              </p:nvPr>
            </p:nvSpPr>
            <p:spPr>
              <a:xfrm>
                <a:off x="5673360" y="3180573"/>
                <a:ext cx="4306300" cy="1636274"/>
              </a:xfrm>
              <a:blipFill>
                <a:blip r:embed="rId3"/>
                <a:stretch>
                  <a:fillRect l="-142" t="-1119" r="-2550" b="-3731"/>
                </a:stretch>
              </a:blipFill>
            </p:spPr>
            <p:txBody>
              <a:bodyPr/>
              <a:lstStyle/>
              <a:p>
                <a:r>
                  <a:rPr lang="en-US">
                    <a:noFill/>
                  </a:rPr>
                  <a:t> </a:t>
                </a:r>
              </a:p>
            </p:txBody>
          </p:sp>
        </mc:Fallback>
      </mc:AlternateContent>
      <p:sp>
        <p:nvSpPr>
          <p:cNvPr id="6" name="Title 2">
            <a:extLst>
              <a:ext uri="{FF2B5EF4-FFF2-40B4-BE49-F238E27FC236}">
                <a16:creationId xmlns:a16="http://schemas.microsoft.com/office/drawing/2014/main" id="{294E77DD-714F-A39D-0EFF-79042B66A631}"/>
              </a:ext>
            </a:extLst>
          </p:cNvPr>
          <p:cNvSpPr>
            <a:spLocks noGrp="1"/>
          </p:cNvSpPr>
          <p:nvPr>
            <p:ph type="title"/>
          </p:nvPr>
        </p:nvSpPr>
        <p:spPr>
          <a:xfrm>
            <a:off x="533103" y="2097171"/>
            <a:ext cx="8675460" cy="502509"/>
          </a:xfrm>
        </p:spPr>
        <p:txBody>
          <a:bodyPr/>
          <a:lstStyle/>
          <a:p>
            <a:r>
              <a:rPr lang="en-US" dirty="0"/>
              <a:t>Privacy loss random variable	</a:t>
            </a:r>
          </a:p>
        </p:txBody>
      </p:sp>
      <p:sp>
        <p:nvSpPr>
          <p:cNvPr id="7" name="Text Placeholder 3">
            <a:extLst>
              <a:ext uri="{FF2B5EF4-FFF2-40B4-BE49-F238E27FC236}">
                <a16:creationId xmlns:a16="http://schemas.microsoft.com/office/drawing/2014/main" id="{731EDD57-E02A-1FE4-5811-FBDD14B50E1C}"/>
              </a:ext>
            </a:extLst>
          </p:cNvPr>
          <p:cNvSpPr>
            <a:spLocks noGrp="1"/>
          </p:cNvSpPr>
          <p:nvPr>
            <p:ph type="body" sz="quarter" idx="10"/>
          </p:nvPr>
        </p:nvSpPr>
        <p:spPr>
          <a:xfrm>
            <a:off x="544048" y="2668444"/>
            <a:ext cx="6415741" cy="342764"/>
          </a:xfrm>
        </p:spPr>
        <p:txBody>
          <a:bodyPr/>
          <a:lstStyle/>
          <a:p>
            <a:r>
              <a:rPr lang="en-US" dirty="0"/>
              <a:t>A formal definition [5]&amp;[6]</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1CC29F-F20D-097F-C35C-46E43A5954CF}"/>
                  </a:ext>
                </a:extLst>
              </p:cNvPr>
              <p:cNvSpPr txBox="1"/>
              <p:nvPr/>
            </p:nvSpPr>
            <p:spPr>
              <a:xfrm>
                <a:off x="5501100" y="2500818"/>
                <a:ext cx="4650820" cy="678071"/>
              </a:xfrm>
              <a:prstGeom prst="rect">
                <a:avLst/>
              </a:prstGeom>
              <a:noFill/>
            </p:spPr>
            <p:txBody>
              <a:bodyPr wrap="square" lIns="0" tIns="0" rIns="0" bIns="0" rtlCol="0">
                <a:spAutoFit/>
              </a:bodyPr>
              <a:lstStyle/>
              <a:p>
                <a:pPr defTabSz="1005713"/>
                <a14:m>
                  <m:oMathPara xmlns:m="http://schemas.openxmlformats.org/officeDocument/2006/math">
                    <m:oMathParaPr>
                      <m:jc m:val="centerGroup"/>
                    </m:oMathParaPr>
                    <m:oMath xmlns:m="http://schemas.openxmlformats.org/officeDocument/2006/math">
                      <m:r>
                        <a:rPr lang="en-US" sz="1980" i="1">
                          <a:solidFill>
                            <a:srgbClr val="000000"/>
                          </a:solidFill>
                          <a:latin typeface="Cambria Math" panose="02040503050406030204" pitchFamily="18" charset="0"/>
                        </a:rPr>
                        <m:t>𝑝𝑟𝑖𝑣𝑎𝑐𝑦𝐿𝑜𝑠𝑠</m:t>
                      </m:r>
                      <m:r>
                        <a:rPr lang="en-US" sz="1980" i="1">
                          <a:solidFill>
                            <a:srgbClr val="000000"/>
                          </a:solidFill>
                          <a:latin typeface="Cambria Math" panose="02040503050406030204" pitchFamily="18" charset="0"/>
                        </a:rPr>
                        <m:t> </m:t>
                      </m:r>
                      <m:d>
                        <m:dPr>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𝑐</m:t>
                          </m:r>
                        </m:e>
                      </m:d>
                      <m:r>
                        <a:rPr lang="en-US" sz="1980" i="1">
                          <a:solidFill>
                            <a:srgbClr val="000000"/>
                          </a:solidFill>
                          <a:latin typeface="Cambria Math" panose="02040503050406030204" pitchFamily="18" charset="0"/>
                        </a:rPr>
                        <m:t>= </m:t>
                      </m:r>
                      <m:func>
                        <m:funcPr>
                          <m:ctrlPr>
                            <a:rPr lang="en-US" sz="1980" i="1">
                              <a:solidFill>
                                <a:srgbClr val="000000"/>
                              </a:solidFill>
                              <a:latin typeface="Cambria Math" panose="02040503050406030204" pitchFamily="18" charset="0"/>
                            </a:rPr>
                          </m:ctrlPr>
                        </m:funcPr>
                        <m:fName>
                          <m:r>
                            <m:rPr>
                              <m:sty m:val="p"/>
                            </m:rPr>
                            <a:rPr lang="en-US" sz="1980">
                              <a:solidFill>
                                <a:srgbClr val="000000"/>
                              </a:solidFill>
                              <a:latin typeface="Cambria Math" panose="02040503050406030204" pitchFamily="18" charset="0"/>
                            </a:rPr>
                            <m:t>ln</m:t>
                          </m:r>
                        </m:fName>
                        <m:e>
                          <m:d>
                            <m:dPr>
                              <m:begChr m:val="["/>
                              <m:endChr m:val="]"/>
                              <m:ctrlPr>
                                <a:rPr lang="en-US" sz="1980" i="1">
                                  <a:solidFill>
                                    <a:srgbClr val="000000"/>
                                  </a:solidFill>
                                  <a:latin typeface="Cambria Math" panose="02040503050406030204" pitchFamily="18" charset="0"/>
                                </a:rPr>
                              </m:ctrlPr>
                            </m:dPr>
                            <m:e>
                              <m:f>
                                <m:fPr>
                                  <m:ctrlPr>
                                    <a:rPr lang="en-US" sz="1980" i="1">
                                      <a:solidFill>
                                        <a:srgbClr val="000000"/>
                                      </a:solidFill>
                                      <a:latin typeface="Cambria Math" panose="02040503050406030204" pitchFamily="18" charset="0"/>
                                    </a:rPr>
                                  </m:ctrlPr>
                                </m:fPr>
                                <m:num>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𝑥</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num>
                                <m:den>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𝑦</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den>
                              </m:f>
                            </m:e>
                          </m:d>
                        </m:e>
                      </m:func>
                    </m:oMath>
                  </m:oMathPara>
                </a14:m>
                <a:endParaRPr lang="en-US" sz="1980" dirty="0">
                  <a:solidFill>
                    <a:srgbClr val="000000"/>
                  </a:solidFill>
                  <a:latin typeface="Calibri" panose="020F0502020204030204"/>
                </a:endParaRPr>
              </a:p>
            </p:txBody>
          </p:sp>
        </mc:Choice>
        <mc:Fallback xmlns="">
          <p:sp>
            <p:nvSpPr>
              <p:cNvPr id="8" name="TextBox 7">
                <a:extLst>
                  <a:ext uri="{FF2B5EF4-FFF2-40B4-BE49-F238E27FC236}">
                    <a16:creationId xmlns:a16="http://schemas.microsoft.com/office/drawing/2014/main" id="{841CC29F-F20D-097F-C35C-46E43A5954CF}"/>
                  </a:ext>
                </a:extLst>
              </p:cNvPr>
              <p:cNvSpPr txBox="1">
                <a:spLocks noRot="1" noChangeAspect="1" noMove="1" noResize="1" noEditPoints="1" noAdjustHandles="1" noChangeArrowheads="1" noChangeShapeType="1" noTextEdit="1"/>
              </p:cNvSpPr>
              <p:nvPr/>
            </p:nvSpPr>
            <p:spPr>
              <a:xfrm>
                <a:off x="5501100" y="2500818"/>
                <a:ext cx="4650820" cy="678071"/>
              </a:xfrm>
              <a:prstGeom prst="rect">
                <a:avLst/>
              </a:prstGeom>
              <a:blipFill>
                <a:blip r:embed="rId4"/>
                <a:stretch>
                  <a:fillRect/>
                </a:stretch>
              </a:blipFill>
            </p:spPr>
            <p:txBody>
              <a:bodyPr/>
              <a:lstStyle/>
              <a:p>
                <a:r>
                  <a:rPr lang="en-US">
                    <a:noFill/>
                  </a:rPr>
                  <a:t> </a:t>
                </a:r>
              </a:p>
            </p:txBody>
          </p:sp>
        </mc:Fallback>
      </mc:AlternateContent>
      <p:pic>
        <p:nvPicPr>
          <p:cNvPr id="13" name="Picture 12" descr="Chart&#10;&#10;Description automatically generated">
            <a:extLst>
              <a:ext uri="{FF2B5EF4-FFF2-40B4-BE49-F238E27FC236}">
                <a16:creationId xmlns:a16="http://schemas.microsoft.com/office/drawing/2014/main" id="{901E7E1E-B8F1-E224-DA92-10AC40CBC9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139" y="3001147"/>
            <a:ext cx="5313289" cy="3622017"/>
          </a:xfrm>
          <a:prstGeom prst="rect">
            <a:avLst/>
          </a:prstGeom>
        </p:spPr>
      </p:pic>
    </p:spTree>
    <p:extLst>
      <p:ext uri="{BB962C8B-B14F-4D97-AF65-F5344CB8AC3E}">
        <p14:creationId xmlns:p14="http://schemas.microsoft.com/office/powerpoint/2010/main" val="7149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AEE92E43-0C63-AE67-E87B-29C974F5F062}"/>
                  </a:ext>
                </a:extLst>
              </p:cNvPr>
              <p:cNvSpPr>
                <a:spLocks noGrp="1"/>
              </p:cNvSpPr>
              <p:nvPr>
                <p:ph type="body" sz="quarter" idx="12"/>
              </p:nvPr>
            </p:nvSpPr>
            <p:spPr>
              <a:xfrm>
                <a:off x="5673360" y="3178834"/>
                <a:ext cx="4306300" cy="3286619"/>
              </a:xfrm>
            </p:spPr>
            <p:txBody>
              <a:bodyPr/>
              <a:lstStyle/>
              <a:p>
                <a:r>
                  <a:rPr lang="en-US" dirty="0"/>
                  <a:t>All possible events </a:t>
                </a:r>
                <a14:m>
                  <m:oMath xmlns:m="http://schemas.openxmlformats.org/officeDocument/2006/math">
                    <m:r>
                      <a:rPr lang="en-US" i="1">
                        <a:latin typeface="Cambria Math" panose="02040503050406030204" pitchFamily="18" charset="0"/>
                        <a:ea typeface="Cambria Math" panose="02040503050406030204" pitchFamily="18" charset="0"/>
                      </a:rPr>
                      <m:t>𝒪</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𝐷</m:t>
                            </m:r>
                          </m:e>
                          <m:sub>
                            <m:r>
                              <a:rPr lang="en-US" i="1">
                                <a:latin typeface="Cambria Math" panose="02040503050406030204" pitchFamily="18" charset="0"/>
                                <a:ea typeface="Cambria Math" panose="02040503050406030204" pitchFamily="18" charset="0"/>
                              </a:rPr>
                              <m:t>1</m:t>
                            </m:r>
                          </m:sub>
                        </m:sSub>
                      </m:e>
                    </m:d>
                  </m:oMath>
                </a14:m>
                <a:r>
                  <a:rPr lang="en-US" dirty="0"/>
                  <a:t> in order of what benefits the attacker first</a:t>
                </a:r>
              </a:p>
              <a:p>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𝐷</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𝐷</m:t>
                            </m:r>
                          </m:e>
                          <m:sub>
                            <m:r>
                              <a:rPr lang="en-US" i="1">
                                <a:latin typeface="Cambria Math" panose="02040503050406030204" pitchFamily="18" charset="0"/>
                                <a:ea typeface="Cambria Math" panose="02040503050406030204" pitchFamily="18" charset="0"/>
                              </a:rPr>
                              <m:t>2</m:t>
                            </m:r>
                          </m:sub>
                        </m:sSub>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𝒪</m:t>
                        </m:r>
                      </m:e>
                    </m:d>
                  </m:oMath>
                </a14:m>
                <a:endParaRPr lang="en-US" dirty="0"/>
              </a:p>
              <a:p>
                <a:r>
                  <a:rPr lang="en-US" dirty="0"/>
                  <a:t>Since we’re more interested in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ea typeface="Cambria Math" panose="02040503050406030204" pitchFamily="18" charset="0"/>
                          </a:rPr>
                          <m:t>𝜖</m:t>
                        </m:r>
                      </m:sup>
                    </m:sSup>
                    <m:r>
                      <a:rPr lang="en-US" i="1">
                        <a:latin typeface="Cambria Math" panose="02040503050406030204" pitchFamily="18" charset="0"/>
                      </a:rPr>
                      <m:t> </m:t>
                    </m:r>
                  </m:oMath>
                </a14:m>
                <a:r>
                  <a:rPr lang="en-US" dirty="0"/>
                  <a:t>we will graph against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ℒ</m:t>
                            </m:r>
                          </m:e>
                        </m:d>
                      </m:e>
                    </m:func>
                  </m:oMath>
                </a14:m>
                <a:endParaRPr lang="en-US" dirty="0">
                  <a:ea typeface="Cambria Math" panose="02040503050406030204" pitchFamily="18" charset="0"/>
                </a:endParaRPr>
              </a:p>
              <a:p>
                <a:r>
                  <a:rPr lang="en-US" dirty="0"/>
                  <a:t>Pick an arbitrary </a:t>
                </a:r>
                <a14:m>
                  <m:oMath xmlns:m="http://schemas.openxmlformats.org/officeDocument/2006/math">
                    <m:r>
                      <a:rPr lang="en-US"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ln</m:t>
                        </m:r>
                      </m:fName>
                      <m:e>
                        <m:r>
                          <a:rPr lang="en-US" b="0" i="1" smtClean="0">
                            <a:latin typeface="Cambria Math" panose="02040503050406030204" pitchFamily="18" charset="0"/>
                            <a:ea typeface="Cambria Math" panose="02040503050406030204" pitchFamily="18" charset="0"/>
                          </a:rPr>
                          <m:t>(3)</m:t>
                        </m:r>
                      </m:e>
                    </m:func>
                  </m:oMath>
                </a14:m>
                <a:endParaRPr lang="en-US" dirty="0"/>
              </a:p>
              <a:p>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r>
                  <a:rPr lang="en-US" dirty="0"/>
                  <a:t> Represents something terrible happening</a:t>
                </a:r>
              </a:p>
              <a:p>
                <a:r>
                  <a:rPr lang="en-US" dirty="0"/>
                  <a:t>How likely is it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i="1" smtClean="0">
                            <a:latin typeface="Cambria Math" panose="02040503050406030204" pitchFamily="18" charset="0"/>
                            <a:ea typeface="Cambria Math" panose="02040503050406030204" pitchFamily="18" charset="0"/>
                          </a:rPr>
                          <m:t>ℒ</m:t>
                        </m:r>
                      </m:sup>
                    </m:sSup>
                  </m:oMath>
                </a14:m>
                <a:r>
                  <a:rPr lang="en-US" dirty="0"/>
                  <a:t> to be above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i="1" smtClean="0">
                            <a:latin typeface="Cambria Math" panose="02040503050406030204" pitchFamily="18" charset="0"/>
                            <a:ea typeface="Cambria Math" panose="02040503050406030204" pitchFamily="18" charset="0"/>
                          </a:rPr>
                          <m:t>𝜖</m:t>
                        </m:r>
                      </m:sup>
                    </m:sSup>
                    <m:r>
                      <a:rPr lang="en-US" b="0" i="1" smtClean="0">
                        <a:latin typeface="Cambria Math" panose="02040503050406030204" pitchFamily="18" charset="0"/>
                      </a:rPr>
                      <m:t>=3</m:t>
                    </m:r>
                  </m:oMath>
                </a14:m>
                <a:endParaRPr lang="en-US" dirty="0"/>
              </a:p>
              <a:p>
                <a:pPr lvl="1"/>
                <a:r>
                  <a:rPr lang="en-US" dirty="0"/>
                  <a:t>Measure the width -&gt; </a:t>
                </a:r>
                <a14:m>
                  <m:oMath xmlns:m="http://schemas.openxmlformats.org/officeDocument/2006/math">
                    <m:d>
                      <m:dPr>
                        <m:ctrlPr>
                          <a:rPr lang="en-US" i="1" smtClean="0">
                            <a:latin typeface="Cambria Math" panose="02040503050406030204" pitchFamily="18" charset="0"/>
                          </a:rPr>
                        </m:ctrlPr>
                      </m:dPr>
                      <m:e>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ln</m:t>
                            </m:r>
                          </m:fName>
                          <m:e>
                            <m:d>
                              <m:dPr>
                                <m:ctrlPr>
                                  <a:rPr lang="en-US" i="1" smtClean="0">
                                    <a:latin typeface="Cambria Math" panose="02040503050406030204" pitchFamily="18" charset="0"/>
                                  </a:rPr>
                                </m:ctrlPr>
                              </m:dPr>
                              <m:e>
                                <m:r>
                                  <a:rPr lang="en-US" b="0" i="1" smtClean="0">
                                    <a:latin typeface="Cambria Math" panose="02040503050406030204" pitchFamily="18" charset="0"/>
                                  </a:rPr>
                                  <m:t>3</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1</m:t>
                                </m:r>
                              </m:sub>
                            </m:sSub>
                          </m:e>
                        </m:func>
                      </m:e>
                    </m:d>
                    <m:r>
                      <a:rPr lang="en-US" b="0" i="1" smtClean="0">
                        <a:latin typeface="Cambria Math" panose="02040503050406030204" pitchFamily="18" charset="0"/>
                      </a:rPr>
                      <m:t>−</m:t>
                    </m:r>
                    <m:r>
                      <a:rPr lang="en-US" b="0" i="1" smtClean="0">
                        <a:latin typeface="Cambria Math" panose="02040503050406030204" pitchFamily="18" charset="0"/>
                      </a:rPr>
                      <m:t>𝐷𝑃</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≈.054</m:t>
                    </m:r>
                  </m:oMath>
                </a14:m>
                <a:endParaRPr lang="en-US" dirty="0"/>
              </a:p>
            </p:txBody>
          </p:sp>
        </mc:Choice>
        <mc:Fallback xmlns="">
          <p:sp>
            <p:nvSpPr>
              <p:cNvPr id="5" name="Text Placeholder 4">
                <a:extLst>
                  <a:ext uri="{FF2B5EF4-FFF2-40B4-BE49-F238E27FC236}">
                    <a16:creationId xmlns:a16="http://schemas.microsoft.com/office/drawing/2014/main" id="{AEE92E43-0C63-AE67-E87B-29C974F5F062}"/>
                  </a:ext>
                </a:extLst>
              </p:cNvPr>
              <p:cNvSpPr>
                <a:spLocks noGrp="1" noRot="1" noChangeAspect="1" noMove="1" noResize="1" noEditPoints="1" noAdjustHandles="1" noChangeArrowheads="1" noChangeShapeType="1" noTextEdit="1"/>
              </p:cNvSpPr>
              <p:nvPr>
                <p:ph type="body" sz="quarter" idx="12"/>
              </p:nvPr>
            </p:nvSpPr>
            <p:spPr>
              <a:xfrm>
                <a:off x="5673360" y="3178834"/>
                <a:ext cx="4306300" cy="3286619"/>
              </a:xfrm>
              <a:blipFill>
                <a:blip r:embed="rId3"/>
                <a:stretch>
                  <a:fillRect l="-142" t="-556" r="-2550" b="-2407"/>
                </a:stretch>
              </a:blipFill>
            </p:spPr>
            <p:txBody>
              <a:bodyPr/>
              <a:lstStyle/>
              <a:p>
                <a:r>
                  <a:rPr lang="en-US">
                    <a:noFill/>
                  </a:rPr>
                  <a:t> </a:t>
                </a:r>
              </a:p>
            </p:txBody>
          </p:sp>
        </mc:Fallback>
      </mc:AlternateContent>
      <p:sp>
        <p:nvSpPr>
          <p:cNvPr id="6" name="Title 2">
            <a:extLst>
              <a:ext uri="{FF2B5EF4-FFF2-40B4-BE49-F238E27FC236}">
                <a16:creationId xmlns:a16="http://schemas.microsoft.com/office/drawing/2014/main" id="{294E77DD-714F-A39D-0EFF-79042B66A631}"/>
              </a:ext>
            </a:extLst>
          </p:cNvPr>
          <p:cNvSpPr>
            <a:spLocks noGrp="1"/>
          </p:cNvSpPr>
          <p:nvPr>
            <p:ph type="title"/>
          </p:nvPr>
        </p:nvSpPr>
        <p:spPr>
          <a:xfrm>
            <a:off x="533103" y="2097171"/>
            <a:ext cx="8675460" cy="502509"/>
          </a:xfrm>
        </p:spPr>
        <p:txBody>
          <a:bodyPr/>
          <a:lstStyle/>
          <a:p>
            <a:r>
              <a:rPr lang="en-US" dirty="0"/>
              <a:t>Privacy loss random variable	</a:t>
            </a:r>
          </a:p>
        </p:txBody>
      </p:sp>
      <p:sp>
        <p:nvSpPr>
          <p:cNvPr id="7" name="Text Placeholder 3">
            <a:extLst>
              <a:ext uri="{FF2B5EF4-FFF2-40B4-BE49-F238E27FC236}">
                <a16:creationId xmlns:a16="http://schemas.microsoft.com/office/drawing/2014/main" id="{731EDD57-E02A-1FE4-5811-FBDD14B50E1C}"/>
              </a:ext>
            </a:extLst>
          </p:cNvPr>
          <p:cNvSpPr>
            <a:spLocks noGrp="1"/>
          </p:cNvSpPr>
          <p:nvPr>
            <p:ph type="body" sz="quarter" idx="10"/>
          </p:nvPr>
        </p:nvSpPr>
        <p:spPr>
          <a:xfrm>
            <a:off x="544048" y="2668444"/>
            <a:ext cx="6415741" cy="342764"/>
          </a:xfrm>
        </p:spPr>
        <p:txBody>
          <a:bodyPr/>
          <a:lstStyle/>
          <a:p>
            <a:r>
              <a:rPr lang="en-US" dirty="0"/>
              <a:t>A formal definition [5]&amp;[6]</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1CC29F-F20D-097F-C35C-46E43A5954CF}"/>
                  </a:ext>
                </a:extLst>
              </p:cNvPr>
              <p:cNvSpPr txBox="1"/>
              <p:nvPr/>
            </p:nvSpPr>
            <p:spPr>
              <a:xfrm>
                <a:off x="5501100" y="2500818"/>
                <a:ext cx="4650820" cy="678071"/>
              </a:xfrm>
              <a:prstGeom prst="rect">
                <a:avLst/>
              </a:prstGeom>
              <a:noFill/>
            </p:spPr>
            <p:txBody>
              <a:bodyPr wrap="square" lIns="0" tIns="0" rIns="0" bIns="0" rtlCol="0">
                <a:spAutoFit/>
              </a:bodyPr>
              <a:lstStyle/>
              <a:p>
                <a:pPr defTabSz="1005713"/>
                <a14:m>
                  <m:oMathPara xmlns:m="http://schemas.openxmlformats.org/officeDocument/2006/math">
                    <m:oMathParaPr>
                      <m:jc m:val="centerGroup"/>
                    </m:oMathParaPr>
                    <m:oMath xmlns:m="http://schemas.openxmlformats.org/officeDocument/2006/math">
                      <m:r>
                        <a:rPr lang="en-US" sz="1980" i="1">
                          <a:solidFill>
                            <a:srgbClr val="000000"/>
                          </a:solidFill>
                          <a:latin typeface="Cambria Math" panose="02040503050406030204" pitchFamily="18" charset="0"/>
                        </a:rPr>
                        <m:t>𝑝𝑟𝑖𝑣𝑎𝑐𝑦𝐿𝑜𝑠𝑠</m:t>
                      </m:r>
                      <m:r>
                        <a:rPr lang="en-US" sz="1980" i="1">
                          <a:solidFill>
                            <a:srgbClr val="000000"/>
                          </a:solidFill>
                          <a:latin typeface="Cambria Math" panose="02040503050406030204" pitchFamily="18" charset="0"/>
                        </a:rPr>
                        <m:t> </m:t>
                      </m:r>
                      <m:d>
                        <m:dPr>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𝑐</m:t>
                          </m:r>
                        </m:e>
                      </m:d>
                      <m:r>
                        <a:rPr lang="en-US" sz="1980" i="1">
                          <a:solidFill>
                            <a:srgbClr val="000000"/>
                          </a:solidFill>
                          <a:latin typeface="Cambria Math" panose="02040503050406030204" pitchFamily="18" charset="0"/>
                        </a:rPr>
                        <m:t>= </m:t>
                      </m:r>
                      <m:func>
                        <m:funcPr>
                          <m:ctrlPr>
                            <a:rPr lang="en-US" sz="1980" i="1">
                              <a:solidFill>
                                <a:srgbClr val="000000"/>
                              </a:solidFill>
                              <a:latin typeface="Cambria Math" panose="02040503050406030204" pitchFamily="18" charset="0"/>
                            </a:rPr>
                          </m:ctrlPr>
                        </m:funcPr>
                        <m:fName>
                          <m:r>
                            <m:rPr>
                              <m:sty m:val="p"/>
                            </m:rPr>
                            <a:rPr lang="en-US" sz="1980">
                              <a:solidFill>
                                <a:srgbClr val="000000"/>
                              </a:solidFill>
                              <a:latin typeface="Cambria Math" panose="02040503050406030204" pitchFamily="18" charset="0"/>
                            </a:rPr>
                            <m:t>ln</m:t>
                          </m:r>
                        </m:fName>
                        <m:e>
                          <m:d>
                            <m:dPr>
                              <m:begChr m:val="["/>
                              <m:endChr m:val="]"/>
                              <m:ctrlPr>
                                <a:rPr lang="en-US" sz="1980" i="1">
                                  <a:solidFill>
                                    <a:srgbClr val="000000"/>
                                  </a:solidFill>
                                  <a:latin typeface="Cambria Math" panose="02040503050406030204" pitchFamily="18" charset="0"/>
                                </a:rPr>
                              </m:ctrlPr>
                            </m:dPr>
                            <m:e>
                              <m:f>
                                <m:fPr>
                                  <m:ctrlPr>
                                    <a:rPr lang="en-US" sz="1980" i="1">
                                      <a:solidFill>
                                        <a:srgbClr val="000000"/>
                                      </a:solidFill>
                                      <a:latin typeface="Cambria Math" panose="02040503050406030204" pitchFamily="18" charset="0"/>
                                    </a:rPr>
                                  </m:ctrlPr>
                                </m:fPr>
                                <m:num>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𝑥</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num>
                                <m:den>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𝑦</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den>
                              </m:f>
                            </m:e>
                          </m:d>
                        </m:e>
                      </m:func>
                    </m:oMath>
                  </m:oMathPara>
                </a14:m>
                <a:endParaRPr lang="en-US" sz="1980" dirty="0">
                  <a:solidFill>
                    <a:srgbClr val="000000"/>
                  </a:solidFill>
                  <a:latin typeface="Calibri" panose="020F0502020204030204"/>
                </a:endParaRPr>
              </a:p>
            </p:txBody>
          </p:sp>
        </mc:Choice>
        <mc:Fallback xmlns="">
          <p:sp>
            <p:nvSpPr>
              <p:cNvPr id="8" name="TextBox 7">
                <a:extLst>
                  <a:ext uri="{FF2B5EF4-FFF2-40B4-BE49-F238E27FC236}">
                    <a16:creationId xmlns:a16="http://schemas.microsoft.com/office/drawing/2014/main" id="{841CC29F-F20D-097F-C35C-46E43A5954CF}"/>
                  </a:ext>
                </a:extLst>
              </p:cNvPr>
              <p:cNvSpPr txBox="1">
                <a:spLocks noRot="1" noChangeAspect="1" noMove="1" noResize="1" noEditPoints="1" noAdjustHandles="1" noChangeArrowheads="1" noChangeShapeType="1" noTextEdit="1"/>
              </p:cNvSpPr>
              <p:nvPr/>
            </p:nvSpPr>
            <p:spPr>
              <a:xfrm>
                <a:off x="5501100" y="2500818"/>
                <a:ext cx="4650820" cy="678071"/>
              </a:xfrm>
              <a:prstGeom prst="rect">
                <a:avLst/>
              </a:prstGeom>
              <a:blipFill>
                <a:blip r:embed="rId4"/>
                <a:stretch>
                  <a:fillRect/>
                </a:stretch>
              </a:blipFill>
            </p:spPr>
            <p:txBody>
              <a:bodyPr/>
              <a:lstStyle/>
              <a:p>
                <a:r>
                  <a:rPr lang="en-US">
                    <a:noFill/>
                  </a:rPr>
                  <a:t> </a:t>
                </a:r>
              </a:p>
            </p:txBody>
          </p:sp>
        </mc:Fallback>
      </mc:AlternateContent>
      <p:pic>
        <p:nvPicPr>
          <p:cNvPr id="3" name="Picture 2" descr="Chart&#10;&#10;Description automatically generated with medium confidence">
            <a:extLst>
              <a:ext uri="{FF2B5EF4-FFF2-40B4-BE49-F238E27FC236}">
                <a16:creationId xmlns:a16="http://schemas.microsoft.com/office/drawing/2014/main" id="{FCD84066-4ACD-C8EF-976F-311B37354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070" y="2784550"/>
            <a:ext cx="7652834" cy="396778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67BA049-7F87-0DF0-C11E-3A63556D40CA}"/>
                  </a:ext>
                </a:extLst>
              </p:cNvPr>
              <p:cNvSpPr txBox="1"/>
              <p:nvPr/>
            </p:nvSpPr>
            <p:spPr>
              <a:xfrm>
                <a:off x="691797" y="6149193"/>
                <a:ext cx="483209" cy="397032"/>
              </a:xfrm>
              <a:prstGeom prst="rect">
                <a:avLst/>
              </a:prstGeom>
              <a:noFill/>
            </p:spPr>
            <p:txBody>
              <a:bodyPr wrap="none" rtlCol="0">
                <a:spAutoFit/>
              </a:bodyPr>
              <a:lstStyle/>
              <a:p>
                <a:pPr defTabSz="1005713"/>
                <a14:m>
                  <m:oMathPara xmlns:m="http://schemas.openxmlformats.org/officeDocument/2006/math">
                    <m:oMathParaPr>
                      <m:jc m:val="centerGroup"/>
                    </m:oMathParaPr>
                    <m:oMath xmlns:m="http://schemas.openxmlformats.org/officeDocument/2006/math">
                      <m:sSub>
                        <m:sSubPr>
                          <m:ctrlPr>
                            <a:rPr lang="en-US" sz="1980" i="1">
                              <a:solidFill>
                                <a:srgbClr val="000000"/>
                              </a:solidFill>
                              <a:latin typeface="Cambria Math" panose="02040503050406030204" pitchFamily="18" charset="0"/>
                            </a:rPr>
                          </m:ctrlPr>
                        </m:sSubPr>
                        <m:e>
                          <m:r>
                            <a:rPr lang="en-US" sz="1980" i="1">
                              <a:solidFill>
                                <a:srgbClr val="000000"/>
                              </a:solidFill>
                              <a:latin typeface="Cambria Math" panose="02040503050406030204" pitchFamily="18" charset="0"/>
                              <a:ea typeface="Cambria Math" panose="02040503050406030204" pitchFamily="18" charset="0"/>
                            </a:rPr>
                            <m:t>𝛿</m:t>
                          </m:r>
                        </m:e>
                        <m:sub>
                          <m:r>
                            <a:rPr lang="en-US" sz="1980" i="1">
                              <a:solidFill>
                                <a:srgbClr val="000000"/>
                              </a:solidFill>
                              <a:latin typeface="Cambria Math" panose="02040503050406030204" pitchFamily="18" charset="0"/>
                            </a:rPr>
                            <m:t>1</m:t>
                          </m:r>
                        </m:sub>
                      </m:sSub>
                    </m:oMath>
                  </m:oMathPara>
                </a14:m>
                <a:endParaRPr lang="en-US" sz="1980" dirty="0">
                  <a:solidFill>
                    <a:srgbClr val="000000"/>
                  </a:solidFill>
                  <a:latin typeface="Calibri" panose="020F0502020204030204"/>
                </a:endParaRPr>
              </a:p>
            </p:txBody>
          </p:sp>
        </mc:Choice>
        <mc:Fallback xmlns="">
          <p:sp>
            <p:nvSpPr>
              <p:cNvPr id="4" name="TextBox 3">
                <a:extLst>
                  <a:ext uri="{FF2B5EF4-FFF2-40B4-BE49-F238E27FC236}">
                    <a16:creationId xmlns:a16="http://schemas.microsoft.com/office/drawing/2014/main" id="{C67BA049-7F87-0DF0-C11E-3A63556D40CA}"/>
                  </a:ext>
                </a:extLst>
              </p:cNvPr>
              <p:cNvSpPr txBox="1">
                <a:spLocks noRot="1" noChangeAspect="1" noMove="1" noResize="1" noEditPoints="1" noAdjustHandles="1" noChangeArrowheads="1" noChangeShapeType="1" noTextEdit="1"/>
              </p:cNvSpPr>
              <p:nvPr/>
            </p:nvSpPr>
            <p:spPr>
              <a:xfrm>
                <a:off x="691797" y="6149193"/>
                <a:ext cx="483209" cy="3970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9415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AEE92E43-0C63-AE67-E87B-29C974F5F062}"/>
                  </a:ext>
                </a:extLst>
              </p:cNvPr>
              <p:cNvSpPr>
                <a:spLocks noGrp="1"/>
              </p:cNvSpPr>
              <p:nvPr>
                <p:ph type="body" sz="quarter" idx="12"/>
              </p:nvPr>
            </p:nvSpPr>
            <p:spPr>
              <a:xfrm>
                <a:off x="5673360" y="3666187"/>
                <a:ext cx="4306300" cy="2725924"/>
              </a:xfrm>
            </p:spPr>
            <p:txBody>
              <a:bodyPr/>
              <a:lstStyle/>
              <a:p>
                <a:r>
                  <a:rPr lang="en-US" dirty="0"/>
                  <a:t>Returning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1</m:t>
                        </m:r>
                      </m:sub>
                    </m:sSub>
                  </m:oMath>
                </a14:m>
                <a:r>
                  <a:rPr lang="en-US" dirty="0"/>
                  <a:t> is not great but not terrible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i="1" smtClean="0">
                            <a:latin typeface="Cambria Math" panose="02040503050406030204" pitchFamily="18" charset="0"/>
                            <a:ea typeface="Cambria Math" panose="02040503050406030204" pitchFamily="18" charset="0"/>
                          </a:rPr>
                          <m:t>ℒ</m:t>
                        </m:r>
                      </m:sup>
                    </m:sSup>
                    <m:r>
                      <a:rPr lang="en-US" b="0" i="1" smtClean="0">
                        <a:latin typeface="Cambria Math" panose="02040503050406030204" pitchFamily="18" charset="0"/>
                      </a:rPr>
                      <m:t>&gt;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𝜖</m:t>
                        </m:r>
                      </m:sup>
                    </m:sSup>
                  </m:oMath>
                </a14:m>
                <a:endParaRPr lang="en-US" dirty="0"/>
              </a:p>
              <a:p>
                <a:r>
                  <a:rPr lang="en-US" dirty="0"/>
                  <a:t>Returning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oMath>
                </a14:m>
                <a:r>
                  <a:rPr lang="en-US" dirty="0"/>
                  <a:t> is a lot worse, it’s obvious it leaks more</a:t>
                </a:r>
              </a:p>
              <a:p>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r>
                  <a:rPr lang="en-US" dirty="0"/>
                  <a:t> doesn’t account for this leakage</a:t>
                </a:r>
              </a:p>
              <a:p>
                <a:r>
                  <a:rPr lang="en-US" dirty="0"/>
                  <a:t>Resolve this by adding weights </a:t>
                </a:r>
              </a:p>
              <a:p>
                <a:pPr lvl="1"/>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oMath>
                </a14:m>
                <a:r>
                  <a:rPr lang="en-US" dirty="0"/>
                  <a:t> to the very bad events</a:t>
                </a:r>
              </a:p>
              <a:p>
                <a:pPr lvl="1"/>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oMath>
                </a14:m>
                <a:r>
                  <a:rPr lang="en-US" dirty="0"/>
                  <a:t> to the ‘not so’ bad events</a:t>
                </a:r>
              </a:p>
              <a:p>
                <a:r>
                  <a:rPr lang="en-US" dirty="0"/>
                  <a:t>But how?</a:t>
                </a:r>
              </a:p>
            </p:txBody>
          </p:sp>
        </mc:Choice>
        <mc:Fallback xmlns="">
          <p:sp>
            <p:nvSpPr>
              <p:cNvPr id="5" name="Text Placeholder 4">
                <a:extLst>
                  <a:ext uri="{FF2B5EF4-FFF2-40B4-BE49-F238E27FC236}">
                    <a16:creationId xmlns:a16="http://schemas.microsoft.com/office/drawing/2014/main" id="{AEE92E43-0C63-AE67-E87B-29C974F5F062}"/>
                  </a:ext>
                </a:extLst>
              </p:cNvPr>
              <p:cNvSpPr>
                <a:spLocks noGrp="1" noRot="1" noChangeAspect="1" noMove="1" noResize="1" noEditPoints="1" noAdjustHandles="1" noChangeArrowheads="1" noChangeShapeType="1" noTextEdit="1"/>
              </p:cNvSpPr>
              <p:nvPr>
                <p:ph type="body" sz="quarter" idx="12"/>
              </p:nvPr>
            </p:nvSpPr>
            <p:spPr>
              <a:xfrm>
                <a:off x="5673360" y="3666187"/>
                <a:ext cx="4306300" cy="2725924"/>
              </a:xfrm>
              <a:blipFill>
                <a:blip r:embed="rId3"/>
                <a:stretch>
                  <a:fillRect l="-142" t="-670" b="-2232"/>
                </a:stretch>
              </a:blipFill>
            </p:spPr>
            <p:txBody>
              <a:bodyPr/>
              <a:lstStyle/>
              <a:p>
                <a:r>
                  <a:rPr lang="en-US">
                    <a:noFill/>
                  </a:rPr>
                  <a:t> </a:t>
                </a:r>
              </a:p>
            </p:txBody>
          </p:sp>
        </mc:Fallback>
      </mc:AlternateContent>
      <p:sp>
        <p:nvSpPr>
          <p:cNvPr id="6" name="Title 2">
            <a:extLst>
              <a:ext uri="{FF2B5EF4-FFF2-40B4-BE49-F238E27FC236}">
                <a16:creationId xmlns:a16="http://schemas.microsoft.com/office/drawing/2014/main" id="{294E77DD-714F-A39D-0EFF-79042B66A631}"/>
              </a:ext>
            </a:extLst>
          </p:cNvPr>
          <p:cNvSpPr>
            <a:spLocks noGrp="1"/>
          </p:cNvSpPr>
          <p:nvPr>
            <p:ph type="title"/>
          </p:nvPr>
        </p:nvSpPr>
        <p:spPr>
          <a:xfrm>
            <a:off x="533103" y="2097171"/>
            <a:ext cx="8675460" cy="502509"/>
          </a:xfrm>
        </p:spPr>
        <p:txBody>
          <a:bodyPr/>
          <a:lstStyle/>
          <a:p>
            <a:r>
              <a:rPr lang="en-US" dirty="0"/>
              <a:t>Privacy loss random variable	</a:t>
            </a:r>
          </a:p>
        </p:txBody>
      </p:sp>
      <p:sp>
        <p:nvSpPr>
          <p:cNvPr id="7" name="Text Placeholder 3">
            <a:extLst>
              <a:ext uri="{FF2B5EF4-FFF2-40B4-BE49-F238E27FC236}">
                <a16:creationId xmlns:a16="http://schemas.microsoft.com/office/drawing/2014/main" id="{731EDD57-E02A-1FE4-5811-FBDD14B50E1C}"/>
              </a:ext>
            </a:extLst>
          </p:cNvPr>
          <p:cNvSpPr>
            <a:spLocks noGrp="1"/>
          </p:cNvSpPr>
          <p:nvPr>
            <p:ph type="body" sz="quarter" idx="10"/>
          </p:nvPr>
        </p:nvSpPr>
        <p:spPr>
          <a:xfrm>
            <a:off x="544048" y="2668444"/>
            <a:ext cx="6415741" cy="342764"/>
          </a:xfrm>
        </p:spPr>
        <p:txBody>
          <a:bodyPr/>
          <a:lstStyle/>
          <a:p>
            <a:r>
              <a:rPr lang="en-US" dirty="0"/>
              <a:t>A formal definition [5]&amp;[6]</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1CC29F-F20D-097F-C35C-46E43A5954CF}"/>
                  </a:ext>
                </a:extLst>
              </p:cNvPr>
              <p:cNvSpPr txBox="1"/>
              <p:nvPr/>
            </p:nvSpPr>
            <p:spPr>
              <a:xfrm>
                <a:off x="5501100" y="2500818"/>
                <a:ext cx="4650820" cy="678071"/>
              </a:xfrm>
              <a:prstGeom prst="rect">
                <a:avLst/>
              </a:prstGeom>
              <a:noFill/>
            </p:spPr>
            <p:txBody>
              <a:bodyPr wrap="square" lIns="0" tIns="0" rIns="0" bIns="0" rtlCol="0">
                <a:spAutoFit/>
              </a:bodyPr>
              <a:lstStyle/>
              <a:p>
                <a:pPr defTabSz="1005713"/>
                <a14:m>
                  <m:oMathPara xmlns:m="http://schemas.openxmlformats.org/officeDocument/2006/math">
                    <m:oMathParaPr>
                      <m:jc m:val="centerGroup"/>
                    </m:oMathParaPr>
                    <m:oMath xmlns:m="http://schemas.openxmlformats.org/officeDocument/2006/math">
                      <m:r>
                        <a:rPr lang="en-US" sz="1980" i="1">
                          <a:solidFill>
                            <a:srgbClr val="000000"/>
                          </a:solidFill>
                          <a:latin typeface="Cambria Math" panose="02040503050406030204" pitchFamily="18" charset="0"/>
                        </a:rPr>
                        <m:t>𝑝𝑟𝑖𝑣𝑎𝑐𝑦𝐿𝑜𝑠𝑠</m:t>
                      </m:r>
                      <m:r>
                        <a:rPr lang="en-US" sz="1980" i="1">
                          <a:solidFill>
                            <a:srgbClr val="000000"/>
                          </a:solidFill>
                          <a:latin typeface="Cambria Math" panose="02040503050406030204" pitchFamily="18" charset="0"/>
                        </a:rPr>
                        <m:t> </m:t>
                      </m:r>
                      <m:d>
                        <m:dPr>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𝑐</m:t>
                          </m:r>
                        </m:e>
                      </m:d>
                      <m:r>
                        <a:rPr lang="en-US" sz="1980" i="1">
                          <a:solidFill>
                            <a:srgbClr val="000000"/>
                          </a:solidFill>
                          <a:latin typeface="Cambria Math" panose="02040503050406030204" pitchFamily="18" charset="0"/>
                        </a:rPr>
                        <m:t>= </m:t>
                      </m:r>
                      <m:func>
                        <m:funcPr>
                          <m:ctrlPr>
                            <a:rPr lang="en-US" sz="1980" i="1">
                              <a:solidFill>
                                <a:srgbClr val="000000"/>
                              </a:solidFill>
                              <a:latin typeface="Cambria Math" panose="02040503050406030204" pitchFamily="18" charset="0"/>
                            </a:rPr>
                          </m:ctrlPr>
                        </m:funcPr>
                        <m:fName>
                          <m:r>
                            <m:rPr>
                              <m:sty m:val="p"/>
                            </m:rPr>
                            <a:rPr lang="en-US" sz="1980">
                              <a:solidFill>
                                <a:srgbClr val="000000"/>
                              </a:solidFill>
                              <a:latin typeface="Cambria Math" panose="02040503050406030204" pitchFamily="18" charset="0"/>
                            </a:rPr>
                            <m:t>ln</m:t>
                          </m:r>
                        </m:fName>
                        <m:e>
                          <m:d>
                            <m:dPr>
                              <m:begChr m:val="["/>
                              <m:endChr m:val="]"/>
                              <m:ctrlPr>
                                <a:rPr lang="en-US" sz="1980" i="1">
                                  <a:solidFill>
                                    <a:srgbClr val="000000"/>
                                  </a:solidFill>
                                  <a:latin typeface="Cambria Math" panose="02040503050406030204" pitchFamily="18" charset="0"/>
                                </a:rPr>
                              </m:ctrlPr>
                            </m:dPr>
                            <m:e>
                              <m:f>
                                <m:fPr>
                                  <m:ctrlPr>
                                    <a:rPr lang="en-US" sz="1980" i="1">
                                      <a:solidFill>
                                        <a:srgbClr val="000000"/>
                                      </a:solidFill>
                                      <a:latin typeface="Cambria Math" panose="02040503050406030204" pitchFamily="18" charset="0"/>
                                    </a:rPr>
                                  </m:ctrlPr>
                                </m:fPr>
                                <m:num>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𝑥</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num>
                                <m:den>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𝑦</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den>
                              </m:f>
                            </m:e>
                          </m:d>
                        </m:e>
                      </m:func>
                    </m:oMath>
                  </m:oMathPara>
                </a14:m>
                <a:endParaRPr lang="en-US" sz="1980" dirty="0">
                  <a:solidFill>
                    <a:srgbClr val="000000"/>
                  </a:solidFill>
                  <a:latin typeface="Calibri" panose="020F0502020204030204"/>
                </a:endParaRPr>
              </a:p>
            </p:txBody>
          </p:sp>
        </mc:Choice>
        <mc:Fallback xmlns="">
          <p:sp>
            <p:nvSpPr>
              <p:cNvPr id="8" name="TextBox 7">
                <a:extLst>
                  <a:ext uri="{FF2B5EF4-FFF2-40B4-BE49-F238E27FC236}">
                    <a16:creationId xmlns:a16="http://schemas.microsoft.com/office/drawing/2014/main" id="{841CC29F-F20D-097F-C35C-46E43A5954CF}"/>
                  </a:ext>
                </a:extLst>
              </p:cNvPr>
              <p:cNvSpPr txBox="1">
                <a:spLocks noRot="1" noChangeAspect="1" noMove="1" noResize="1" noEditPoints="1" noAdjustHandles="1" noChangeArrowheads="1" noChangeShapeType="1" noTextEdit="1"/>
              </p:cNvSpPr>
              <p:nvPr/>
            </p:nvSpPr>
            <p:spPr>
              <a:xfrm>
                <a:off x="5501100" y="2500818"/>
                <a:ext cx="4650820" cy="678071"/>
              </a:xfrm>
              <a:prstGeom prst="rect">
                <a:avLst/>
              </a:prstGeom>
              <a:blipFill>
                <a:blip r:embed="rId4"/>
                <a:stretch>
                  <a:fillRect/>
                </a:stretch>
              </a:blipFill>
            </p:spPr>
            <p:txBody>
              <a:bodyPr/>
              <a:lstStyle/>
              <a:p>
                <a:r>
                  <a:rPr lang="en-US">
                    <a:noFill/>
                  </a:rPr>
                  <a:t> </a:t>
                </a:r>
              </a:p>
            </p:txBody>
          </p:sp>
        </mc:Fallback>
      </mc:AlternateContent>
      <p:pic>
        <p:nvPicPr>
          <p:cNvPr id="9" name="Picture 8" descr="A picture containing chart&#10;&#10;Description automatically generated">
            <a:extLst>
              <a:ext uri="{FF2B5EF4-FFF2-40B4-BE49-F238E27FC236}">
                <a16:creationId xmlns:a16="http://schemas.microsoft.com/office/drawing/2014/main" id="{610A9B7C-E0DB-07D7-F314-BC89BA5459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363" y="2976904"/>
            <a:ext cx="5272179" cy="3643135"/>
          </a:xfrm>
          <a:prstGeom prst="rect">
            <a:avLst/>
          </a:prstGeom>
        </p:spPr>
      </p:pic>
    </p:spTree>
    <p:extLst>
      <p:ext uri="{BB962C8B-B14F-4D97-AF65-F5344CB8AC3E}">
        <p14:creationId xmlns:p14="http://schemas.microsoft.com/office/powerpoint/2010/main" val="250332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AEE92E43-0C63-AE67-E87B-29C974F5F062}"/>
                  </a:ext>
                </a:extLst>
              </p:cNvPr>
              <p:cNvSpPr>
                <a:spLocks noGrp="1"/>
              </p:cNvSpPr>
              <p:nvPr>
                <p:ph type="body" sz="quarter" idx="12"/>
              </p:nvPr>
            </p:nvSpPr>
            <p:spPr>
              <a:xfrm>
                <a:off x="5597135" y="3172456"/>
                <a:ext cx="4306300" cy="3286619"/>
              </a:xfrm>
            </p:spPr>
            <p:txBody>
              <a:bodyPr/>
              <a:lstStyle/>
              <a:p>
                <a:r>
                  <a:rPr lang="en-US" dirty="0"/>
                  <a:t>Take the inverse of the curve</a:t>
                </a:r>
              </a:p>
              <a:p>
                <a:pPr lvl="1"/>
                <a:r>
                  <a:rPr lang="en-US" dirty="0"/>
                  <a:t>Bad events approach 0</a:t>
                </a:r>
              </a:p>
              <a:p>
                <a:r>
                  <a:rPr lang="en-US" dirty="0"/>
                  <a:t>Normalize the curve using ratio </a:t>
                </a:r>
                <a14:m>
                  <m:oMath xmlns:m="http://schemas.openxmlformats.org/officeDocument/2006/math">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i="1" smtClean="0">
                                <a:latin typeface="Cambria Math" panose="02040503050406030204" pitchFamily="18" charset="0"/>
                                <a:ea typeface="Cambria Math" panose="02040503050406030204" pitchFamily="18" charset="0"/>
                              </a:rPr>
                              <m:t>𝜀</m:t>
                            </m:r>
                          </m:sup>
                        </m:sSup>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i="1" smtClean="0">
                                <a:latin typeface="Cambria Math" panose="02040503050406030204" pitchFamily="18" charset="0"/>
                                <a:ea typeface="Cambria Math" panose="02040503050406030204" pitchFamily="18" charset="0"/>
                              </a:rPr>
                              <m:t>ℒ</m:t>
                            </m:r>
                          </m:sup>
                        </m:sSup>
                      </m:den>
                    </m:f>
                  </m:oMath>
                </a14:m>
                <a:endParaRPr lang="en-US" dirty="0"/>
              </a:p>
              <a:p>
                <a:pPr lvl="1"/>
                <a:r>
                  <a:rPr lang="en-US" dirty="0"/>
                  <a:t>Events not too bad close 1</a:t>
                </a:r>
              </a:p>
              <a:p>
                <a:r>
                  <a:rPr lang="en-US" dirty="0"/>
                  <a:t>This is the mass of all possible bad events, weighted by how likely they are and how bad they are. </a:t>
                </a:r>
              </a:p>
              <a:p>
                <a:pPr lvl="1"/>
                <a14:m>
                  <m:oMath xmlns:m="http://schemas.openxmlformats.org/officeDocument/2006/math">
                    <m:d>
                      <m:dPr>
                        <m:ctrlPr>
                          <a:rPr lang="en-US" i="1" smtClean="0">
                            <a:latin typeface="Cambria Math" panose="02040503050406030204" pitchFamily="18" charset="0"/>
                          </a:rPr>
                        </m:ctrlPr>
                      </m:dPr>
                      <m:e>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ln</m:t>
                            </m:r>
                          </m:fName>
                          <m:e>
                            <m:d>
                              <m:dPr>
                                <m:ctrlPr>
                                  <a:rPr lang="en-US" i="1" smtClean="0">
                                    <a:latin typeface="Cambria Math" panose="02040503050406030204" pitchFamily="18" charset="0"/>
                                  </a:rPr>
                                </m:ctrlPr>
                              </m:dPr>
                              <m:e>
                                <m:r>
                                  <a:rPr lang="en-US" b="0" i="1" smtClean="0">
                                    <a:latin typeface="Cambria Math" panose="02040503050406030204" pitchFamily="18" charset="0"/>
                                  </a:rPr>
                                  <m:t>3</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2</m:t>
                                </m:r>
                              </m:sub>
                            </m:sSub>
                          </m:e>
                        </m:func>
                      </m:e>
                    </m:d>
                    <m:r>
                      <a:rPr lang="en-US" b="0" i="1" smtClean="0">
                        <a:latin typeface="Cambria Math" panose="02040503050406030204" pitchFamily="18" charset="0"/>
                      </a:rPr>
                      <m:t>−</m:t>
                    </m:r>
                    <m:r>
                      <a:rPr lang="en-US" b="0" i="1" smtClean="0">
                        <a:latin typeface="Cambria Math" panose="02040503050406030204" pitchFamily="18" charset="0"/>
                      </a:rPr>
                      <m:t>𝐷𝑃</m:t>
                    </m:r>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≈0.011</m:t>
                    </m:r>
                  </m:oMath>
                </a14:m>
                <a:endParaRPr lang="en-US" dirty="0"/>
              </a:p>
              <a:p>
                <a:r>
                  <a:rPr lang="en-US" dirty="0"/>
                  <a:t>This is a tighter characterization of </a:t>
                </a:r>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r>
                  <a:rPr lang="en-US" dirty="0"/>
                  <a:t> and not used in the typical definition of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oMath>
                </a14:m>
                <a:r>
                  <a:rPr lang="en-US" dirty="0"/>
                  <a:t> </a:t>
                </a:r>
              </a:p>
            </p:txBody>
          </p:sp>
        </mc:Choice>
        <mc:Fallback xmlns="">
          <p:sp>
            <p:nvSpPr>
              <p:cNvPr id="5" name="Text Placeholder 4">
                <a:extLst>
                  <a:ext uri="{FF2B5EF4-FFF2-40B4-BE49-F238E27FC236}">
                    <a16:creationId xmlns:a16="http://schemas.microsoft.com/office/drawing/2014/main" id="{AEE92E43-0C63-AE67-E87B-29C974F5F062}"/>
                  </a:ext>
                </a:extLst>
              </p:cNvPr>
              <p:cNvSpPr>
                <a:spLocks noGrp="1" noRot="1" noChangeAspect="1" noMove="1" noResize="1" noEditPoints="1" noAdjustHandles="1" noChangeArrowheads="1" noChangeShapeType="1" noTextEdit="1"/>
              </p:cNvSpPr>
              <p:nvPr>
                <p:ph type="body" sz="quarter" idx="12"/>
              </p:nvPr>
            </p:nvSpPr>
            <p:spPr>
              <a:xfrm>
                <a:off x="5597135" y="3172456"/>
                <a:ext cx="4306300" cy="3286619"/>
              </a:xfrm>
              <a:blipFill>
                <a:blip r:embed="rId3"/>
                <a:stretch>
                  <a:fillRect t="-556" r="-3253" b="-1852"/>
                </a:stretch>
              </a:blipFill>
            </p:spPr>
            <p:txBody>
              <a:bodyPr/>
              <a:lstStyle/>
              <a:p>
                <a:r>
                  <a:rPr lang="en-US">
                    <a:noFill/>
                  </a:rPr>
                  <a:t> </a:t>
                </a:r>
              </a:p>
            </p:txBody>
          </p:sp>
        </mc:Fallback>
      </mc:AlternateContent>
      <p:sp>
        <p:nvSpPr>
          <p:cNvPr id="6" name="Title 2">
            <a:extLst>
              <a:ext uri="{FF2B5EF4-FFF2-40B4-BE49-F238E27FC236}">
                <a16:creationId xmlns:a16="http://schemas.microsoft.com/office/drawing/2014/main" id="{294E77DD-714F-A39D-0EFF-79042B66A631}"/>
              </a:ext>
            </a:extLst>
          </p:cNvPr>
          <p:cNvSpPr>
            <a:spLocks noGrp="1"/>
          </p:cNvSpPr>
          <p:nvPr>
            <p:ph type="title"/>
          </p:nvPr>
        </p:nvSpPr>
        <p:spPr>
          <a:xfrm>
            <a:off x="533103" y="2097171"/>
            <a:ext cx="8675460" cy="502509"/>
          </a:xfrm>
        </p:spPr>
        <p:txBody>
          <a:bodyPr/>
          <a:lstStyle/>
          <a:p>
            <a:r>
              <a:rPr lang="en-US" dirty="0"/>
              <a:t>Privacy loss random variable	</a:t>
            </a:r>
          </a:p>
        </p:txBody>
      </p:sp>
      <p:sp>
        <p:nvSpPr>
          <p:cNvPr id="7" name="Text Placeholder 3">
            <a:extLst>
              <a:ext uri="{FF2B5EF4-FFF2-40B4-BE49-F238E27FC236}">
                <a16:creationId xmlns:a16="http://schemas.microsoft.com/office/drawing/2014/main" id="{731EDD57-E02A-1FE4-5811-FBDD14B50E1C}"/>
              </a:ext>
            </a:extLst>
          </p:cNvPr>
          <p:cNvSpPr>
            <a:spLocks noGrp="1"/>
          </p:cNvSpPr>
          <p:nvPr>
            <p:ph type="body" sz="quarter" idx="10"/>
          </p:nvPr>
        </p:nvSpPr>
        <p:spPr>
          <a:xfrm>
            <a:off x="544048" y="2668444"/>
            <a:ext cx="6415741" cy="342764"/>
          </a:xfrm>
        </p:spPr>
        <p:txBody>
          <a:bodyPr/>
          <a:lstStyle/>
          <a:p>
            <a:r>
              <a:rPr lang="en-US" dirty="0"/>
              <a:t>A formal definition [5]&amp;[6]</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1CC29F-F20D-097F-C35C-46E43A5954CF}"/>
                  </a:ext>
                </a:extLst>
              </p:cNvPr>
              <p:cNvSpPr txBox="1"/>
              <p:nvPr/>
            </p:nvSpPr>
            <p:spPr>
              <a:xfrm>
                <a:off x="5501100" y="2500818"/>
                <a:ext cx="4650820" cy="678071"/>
              </a:xfrm>
              <a:prstGeom prst="rect">
                <a:avLst/>
              </a:prstGeom>
              <a:noFill/>
            </p:spPr>
            <p:txBody>
              <a:bodyPr wrap="square" lIns="0" tIns="0" rIns="0" bIns="0" rtlCol="0">
                <a:spAutoFit/>
              </a:bodyPr>
              <a:lstStyle/>
              <a:p>
                <a:pPr defTabSz="1005713"/>
                <a14:m>
                  <m:oMathPara xmlns:m="http://schemas.openxmlformats.org/officeDocument/2006/math">
                    <m:oMathParaPr>
                      <m:jc m:val="centerGroup"/>
                    </m:oMathParaPr>
                    <m:oMath xmlns:m="http://schemas.openxmlformats.org/officeDocument/2006/math">
                      <m:r>
                        <a:rPr lang="en-US" sz="1980" i="1">
                          <a:solidFill>
                            <a:srgbClr val="000000"/>
                          </a:solidFill>
                          <a:latin typeface="Cambria Math" panose="02040503050406030204" pitchFamily="18" charset="0"/>
                        </a:rPr>
                        <m:t>𝑝𝑟𝑖𝑣𝑎𝑐𝑦𝐿𝑜𝑠𝑠</m:t>
                      </m:r>
                      <m:r>
                        <a:rPr lang="en-US" sz="1980" i="1">
                          <a:solidFill>
                            <a:srgbClr val="000000"/>
                          </a:solidFill>
                          <a:latin typeface="Cambria Math" panose="02040503050406030204" pitchFamily="18" charset="0"/>
                        </a:rPr>
                        <m:t> </m:t>
                      </m:r>
                      <m:d>
                        <m:dPr>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𝑐</m:t>
                          </m:r>
                        </m:e>
                      </m:d>
                      <m:r>
                        <a:rPr lang="en-US" sz="1980" i="1">
                          <a:solidFill>
                            <a:srgbClr val="000000"/>
                          </a:solidFill>
                          <a:latin typeface="Cambria Math" panose="02040503050406030204" pitchFamily="18" charset="0"/>
                        </a:rPr>
                        <m:t>= </m:t>
                      </m:r>
                      <m:func>
                        <m:funcPr>
                          <m:ctrlPr>
                            <a:rPr lang="en-US" sz="1980" i="1">
                              <a:solidFill>
                                <a:srgbClr val="000000"/>
                              </a:solidFill>
                              <a:latin typeface="Cambria Math" panose="02040503050406030204" pitchFamily="18" charset="0"/>
                            </a:rPr>
                          </m:ctrlPr>
                        </m:funcPr>
                        <m:fName>
                          <m:r>
                            <m:rPr>
                              <m:sty m:val="p"/>
                            </m:rPr>
                            <a:rPr lang="en-US" sz="1980">
                              <a:solidFill>
                                <a:srgbClr val="000000"/>
                              </a:solidFill>
                              <a:latin typeface="Cambria Math" panose="02040503050406030204" pitchFamily="18" charset="0"/>
                            </a:rPr>
                            <m:t>ln</m:t>
                          </m:r>
                        </m:fName>
                        <m:e>
                          <m:d>
                            <m:dPr>
                              <m:begChr m:val="["/>
                              <m:endChr m:val="]"/>
                              <m:ctrlPr>
                                <a:rPr lang="en-US" sz="1980" i="1">
                                  <a:solidFill>
                                    <a:srgbClr val="000000"/>
                                  </a:solidFill>
                                  <a:latin typeface="Cambria Math" panose="02040503050406030204" pitchFamily="18" charset="0"/>
                                </a:rPr>
                              </m:ctrlPr>
                            </m:dPr>
                            <m:e>
                              <m:f>
                                <m:fPr>
                                  <m:ctrlPr>
                                    <a:rPr lang="en-US" sz="1980" i="1">
                                      <a:solidFill>
                                        <a:srgbClr val="000000"/>
                                      </a:solidFill>
                                      <a:latin typeface="Cambria Math" panose="02040503050406030204" pitchFamily="18" charset="0"/>
                                    </a:rPr>
                                  </m:ctrlPr>
                                </m:fPr>
                                <m:num>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𝑥</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num>
                                <m:den>
                                  <m:r>
                                    <a:rPr lang="en-US" sz="1980" i="1">
                                      <a:solidFill>
                                        <a:srgbClr val="000000"/>
                                      </a:solidFill>
                                      <a:latin typeface="Cambria Math" panose="02040503050406030204" pitchFamily="18" charset="0"/>
                                    </a:rPr>
                                    <m:t>𝑃𝑟</m:t>
                                  </m:r>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ℳ</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𝑦</m:t>
                                          </m:r>
                                        </m:e>
                                      </m:d>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𝑐</m:t>
                                      </m:r>
                                    </m:e>
                                  </m:d>
                                </m:den>
                              </m:f>
                            </m:e>
                          </m:d>
                        </m:e>
                      </m:func>
                    </m:oMath>
                  </m:oMathPara>
                </a14:m>
                <a:endParaRPr lang="en-US" sz="1980" dirty="0">
                  <a:solidFill>
                    <a:srgbClr val="000000"/>
                  </a:solidFill>
                  <a:latin typeface="Calibri" panose="020F0502020204030204"/>
                </a:endParaRPr>
              </a:p>
            </p:txBody>
          </p:sp>
        </mc:Choice>
        <mc:Fallback xmlns="">
          <p:sp>
            <p:nvSpPr>
              <p:cNvPr id="8" name="TextBox 7">
                <a:extLst>
                  <a:ext uri="{FF2B5EF4-FFF2-40B4-BE49-F238E27FC236}">
                    <a16:creationId xmlns:a16="http://schemas.microsoft.com/office/drawing/2014/main" id="{841CC29F-F20D-097F-C35C-46E43A5954CF}"/>
                  </a:ext>
                </a:extLst>
              </p:cNvPr>
              <p:cNvSpPr txBox="1">
                <a:spLocks noRot="1" noChangeAspect="1" noMove="1" noResize="1" noEditPoints="1" noAdjustHandles="1" noChangeArrowheads="1" noChangeShapeType="1" noTextEdit="1"/>
              </p:cNvSpPr>
              <p:nvPr/>
            </p:nvSpPr>
            <p:spPr>
              <a:xfrm>
                <a:off x="5501100" y="2500818"/>
                <a:ext cx="4650820" cy="678071"/>
              </a:xfrm>
              <a:prstGeom prst="rect">
                <a:avLst/>
              </a:prstGeom>
              <a:blipFill>
                <a:blip r:embed="rId4"/>
                <a:stretch>
                  <a:fillRect/>
                </a:stretch>
              </a:blipFill>
            </p:spPr>
            <p:txBody>
              <a:bodyPr/>
              <a:lstStyle/>
              <a:p>
                <a:r>
                  <a:rPr lang="en-US">
                    <a:noFill/>
                  </a:rPr>
                  <a:t> </a:t>
                </a:r>
              </a:p>
            </p:txBody>
          </p:sp>
        </mc:Fallback>
      </mc:AlternateContent>
      <p:pic>
        <p:nvPicPr>
          <p:cNvPr id="3" name="Picture 2" descr="Chart&#10;&#10;Description automatically generated with low confidence">
            <a:extLst>
              <a:ext uri="{FF2B5EF4-FFF2-40B4-BE49-F238E27FC236}">
                <a16:creationId xmlns:a16="http://schemas.microsoft.com/office/drawing/2014/main" id="{6098971B-D236-629D-EAC5-32EB5614382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24362" y="2976904"/>
            <a:ext cx="5272773" cy="3643418"/>
          </a:xfrm>
          <a:prstGeom prst="rect">
            <a:avLst/>
          </a:prstGeom>
        </p:spPr>
      </p:pic>
    </p:spTree>
    <p:extLst>
      <p:ext uri="{BB962C8B-B14F-4D97-AF65-F5344CB8AC3E}">
        <p14:creationId xmlns:p14="http://schemas.microsoft.com/office/powerpoint/2010/main" val="162415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97323-1ECD-5E13-58F3-6AA33C0196BD}"/>
              </a:ext>
            </a:extLst>
          </p:cNvPr>
          <p:cNvSpPr>
            <a:spLocks noGrp="1"/>
          </p:cNvSpPr>
          <p:nvPr>
            <p:ph type="title"/>
          </p:nvPr>
        </p:nvSpPr>
        <p:spPr/>
        <p:txBody>
          <a:bodyPr/>
          <a:lstStyle/>
          <a:p>
            <a:r>
              <a:rPr lang="en-US" dirty="0"/>
              <a:t>Gaussian mechanism</a:t>
            </a:r>
          </a:p>
        </p:txBody>
      </p:sp>
      <p:sp>
        <p:nvSpPr>
          <p:cNvPr id="4" name="Text Placeholder 3">
            <a:extLst>
              <a:ext uri="{FF2B5EF4-FFF2-40B4-BE49-F238E27FC236}">
                <a16:creationId xmlns:a16="http://schemas.microsoft.com/office/drawing/2014/main" id="{D7E23E87-9D57-EA46-A8A5-1C7EA6449C33}"/>
              </a:ext>
            </a:extLst>
          </p:cNvPr>
          <p:cNvSpPr>
            <a:spLocks noGrp="1"/>
          </p:cNvSpPr>
          <p:nvPr>
            <p:ph type="body" sz="quarter" idx="10"/>
          </p:nvPr>
        </p:nvSpPr>
        <p:spPr/>
        <p:txBody>
          <a:bodyPr/>
          <a:lstStyle/>
          <a:p>
            <a:r>
              <a:rPr lang="en-US" dirty="0"/>
              <a:t>A formal definition [5]</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EB89B87-1B1B-A481-A4FA-4451BD3D5488}"/>
                  </a:ext>
                </a:extLst>
              </p:cNvPr>
              <p:cNvSpPr txBox="1"/>
              <p:nvPr/>
            </p:nvSpPr>
            <p:spPr>
              <a:xfrm>
                <a:off x="1351837" y="3064407"/>
                <a:ext cx="4967554" cy="790281"/>
              </a:xfrm>
              <a:prstGeom prst="rect">
                <a:avLst/>
              </a:prstGeom>
              <a:noFill/>
            </p:spPr>
            <p:txBody>
              <a:bodyPr wrap="square" lIns="0" tIns="0" rIns="0" bIns="0" rtlCol="0">
                <a:spAutoFit/>
              </a:bodyPr>
              <a:lstStyle/>
              <a:p>
                <a:pPr defTabSz="1005713"/>
                <a14:m>
                  <m:oMathPara xmlns:m="http://schemas.openxmlformats.org/officeDocument/2006/math">
                    <m:oMathParaPr>
                      <m:jc m:val="centerGroup"/>
                    </m:oMathParaPr>
                    <m:oMath xmlns:m="http://schemas.openxmlformats.org/officeDocument/2006/math">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𝑃𝑟𝑖𝑣𝑎𝑐𝑦</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𝐿𝑜𝑠𝑠</m:t>
                          </m:r>
                        </m:e>
                      </m:d>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𝜖</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ea typeface="Cambria Math" panose="02040503050406030204" pitchFamily="18" charset="0"/>
                        </a:rPr>
                        <m:t>⟹</m:t>
                      </m:r>
                      <m:d>
                        <m:dPr>
                          <m:begChr m:val="|"/>
                          <m:endChr m:val="|"/>
                          <m:ctrlPr>
                            <a:rPr lang="en-US" sz="1980" i="1">
                              <a:solidFill>
                                <a:srgbClr val="000000"/>
                              </a:solidFill>
                              <a:latin typeface="Cambria Math" panose="02040503050406030204" pitchFamily="18" charset="0"/>
                              <a:ea typeface="Cambria Math" panose="02040503050406030204" pitchFamily="18" charset="0"/>
                            </a:rPr>
                          </m:ctrlPr>
                        </m:dPr>
                        <m:e>
                          <m:func>
                            <m:funcPr>
                              <m:ctrlPr>
                                <a:rPr lang="en-US" sz="1980" i="1">
                                  <a:solidFill>
                                    <a:srgbClr val="000000"/>
                                  </a:solidFill>
                                  <a:latin typeface="Cambria Math" panose="02040503050406030204" pitchFamily="18" charset="0"/>
                                  <a:ea typeface="Cambria Math" panose="02040503050406030204" pitchFamily="18" charset="0"/>
                                </a:rPr>
                              </m:ctrlPr>
                            </m:funcPr>
                            <m:fName>
                              <m:r>
                                <m:rPr>
                                  <m:sty m:val="p"/>
                                </m:rPr>
                                <a:rPr lang="en-US" sz="1980">
                                  <a:solidFill>
                                    <a:srgbClr val="000000"/>
                                  </a:solidFill>
                                  <a:latin typeface="Cambria Math" panose="02040503050406030204" pitchFamily="18" charset="0"/>
                                  <a:ea typeface="Cambria Math" panose="02040503050406030204" pitchFamily="18" charset="0"/>
                                </a:rPr>
                                <m:t>ln</m:t>
                              </m:r>
                            </m:fName>
                            <m:e>
                              <m:f>
                                <m:fPr>
                                  <m:ctrlPr>
                                    <a:rPr lang="en-US" sz="1980" i="1">
                                      <a:solidFill>
                                        <a:srgbClr val="000000"/>
                                      </a:solidFill>
                                      <a:latin typeface="Cambria Math" panose="02040503050406030204" pitchFamily="18" charset="0"/>
                                      <a:ea typeface="Cambria Math" panose="02040503050406030204" pitchFamily="18" charset="0"/>
                                    </a:rPr>
                                  </m:ctrlPr>
                                </m:fPr>
                                <m:num>
                                  <m:sSup>
                                    <m:sSupPr>
                                      <m:ctrlPr>
                                        <a:rPr lang="en-US" sz="1980" i="1">
                                          <a:solidFill>
                                            <a:srgbClr val="000000"/>
                                          </a:solidFill>
                                          <a:latin typeface="Cambria Math" panose="02040503050406030204" pitchFamily="18" charset="0"/>
                                          <a:ea typeface="Cambria Math" panose="02040503050406030204" pitchFamily="18" charset="0"/>
                                        </a:rPr>
                                      </m:ctrlPr>
                                    </m:sSupPr>
                                    <m:e>
                                      <m:r>
                                        <a:rPr lang="en-US" sz="1980" i="1">
                                          <a:solidFill>
                                            <a:srgbClr val="000000"/>
                                          </a:solidFill>
                                          <a:latin typeface="Cambria Math" panose="02040503050406030204" pitchFamily="18" charset="0"/>
                                          <a:ea typeface="Cambria Math" panose="02040503050406030204" pitchFamily="18" charset="0"/>
                                        </a:rPr>
                                        <m:t>𝑒</m:t>
                                      </m:r>
                                    </m:e>
                                    <m:sup>
                                      <m:f>
                                        <m:fPr>
                                          <m:type m:val="lin"/>
                                          <m:ctrlPr>
                                            <a:rPr lang="en-US" sz="1980" i="1">
                                              <a:solidFill>
                                                <a:srgbClr val="000000"/>
                                              </a:solidFill>
                                              <a:latin typeface="Cambria Math" panose="02040503050406030204" pitchFamily="18" charset="0"/>
                                              <a:ea typeface="Cambria Math" panose="02040503050406030204" pitchFamily="18" charset="0"/>
                                            </a:rPr>
                                          </m:ctrlPr>
                                        </m:fPr>
                                        <m:num>
                                          <m:sSup>
                                            <m:sSupPr>
                                              <m:ctrlPr>
                                                <a:rPr lang="en-US" sz="1980" i="1">
                                                  <a:solidFill>
                                                    <a:srgbClr val="000000"/>
                                                  </a:solidFill>
                                                  <a:latin typeface="Cambria Math" panose="02040503050406030204" pitchFamily="18" charset="0"/>
                                                  <a:ea typeface="Cambria Math" panose="02040503050406030204" pitchFamily="18" charset="0"/>
                                                </a:rPr>
                                              </m:ctrlPr>
                                            </m:sSupPr>
                                            <m:e>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𝑧</m:t>
                                              </m:r>
                                            </m:e>
                                            <m:sup>
                                              <m:r>
                                                <a:rPr lang="en-US" sz="1980" i="1">
                                                  <a:solidFill>
                                                    <a:srgbClr val="000000"/>
                                                  </a:solidFill>
                                                  <a:latin typeface="Cambria Math" panose="02040503050406030204" pitchFamily="18" charset="0"/>
                                                  <a:ea typeface="Cambria Math" panose="02040503050406030204" pitchFamily="18" charset="0"/>
                                                </a:rPr>
                                                <m:t>2</m:t>
                                              </m:r>
                                            </m:sup>
                                          </m:sSup>
                                        </m:num>
                                        <m:den>
                                          <m:r>
                                            <a:rPr lang="en-US" sz="1980" i="1">
                                              <a:solidFill>
                                                <a:srgbClr val="000000"/>
                                              </a:solidFill>
                                              <a:latin typeface="Cambria Math" panose="02040503050406030204" pitchFamily="18" charset="0"/>
                                              <a:ea typeface="Cambria Math" panose="02040503050406030204" pitchFamily="18" charset="0"/>
                                            </a:rPr>
                                            <m:t>2</m:t>
                                          </m:r>
                                          <m:sSup>
                                            <m:sSupPr>
                                              <m:ctrlPr>
                                                <a:rPr lang="en-US" sz="1980" i="1">
                                                  <a:solidFill>
                                                    <a:srgbClr val="000000"/>
                                                  </a:solidFill>
                                                  <a:latin typeface="Cambria Math" panose="02040503050406030204" pitchFamily="18" charset="0"/>
                                                  <a:ea typeface="Cambria Math" panose="02040503050406030204" pitchFamily="18" charset="0"/>
                                                </a:rPr>
                                              </m:ctrlPr>
                                            </m:sSupPr>
                                            <m:e>
                                              <m:r>
                                                <a:rPr lang="en-US" sz="1980" i="1">
                                                  <a:solidFill>
                                                    <a:srgbClr val="000000"/>
                                                  </a:solidFill>
                                                  <a:latin typeface="Cambria Math" panose="02040503050406030204" pitchFamily="18" charset="0"/>
                                                  <a:ea typeface="Cambria Math" panose="02040503050406030204" pitchFamily="18" charset="0"/>
                                                </a:rPr>
                                                <m:t>𝜎</m:t>
                                              </m:r>
                                            </m:e>
                                            <m:sup>
                                              <m:r>
                                                <a:rPr lang="en-US" sz="1980" i="1">
                                                  <a:solidFill>
                                                    <a:srgbClr val="000000"/>
                                                  </a:solidFill>
                                                  <a:latin typeface="Cambria Math" panose="02040503050406030204" pitchFamily="18" charset="0"/>
                                                  <a:ea typeface="Cambria Math" panose="02040503050406030204" pitchFamily="18" charset="0"/>
                                                </a:rPr>
                                                <m:t>2</m:t>
                                              </m:r>
                                            </m:sup>
                                          </m:sSup>
                                        </m:den>
                                      </m:f>
                                    </m:sup>
                                  </m:sSup>
                                </m:num>
                                <m:den>
                                  <m:sSup>
                                    <m:sSupPr>
                                      <m:ctrlPr>
                                        <a:rPr lang="en-US" sz="1980" i="1">
                                          <a:solidFill>
                                            <a:srgbClr val="000000"/>
                                          </a:solidFill>
                                          <a:latin typeface="Cambria Math" panose="02040503050406030204" pitchFamily="18" charset="0"/>
                                          <a:ea typeface="Cambria Math" panose="02040503050406030204" pitchFamily="18" charset="0"/>
                                        </a:rPr>
                                      </m:ctrlPr>
                                    </m:sSupPr>
                                    <m:e>
                                      <m:r>
                                        <a:rPr lang="en-US" sz="1980" i="1">
                                          <a:solidFill>
                                            <a:srgbClr val="000000"/>
                                          </a:solidFill>
                                          <a:latin typeface="Cambria Math" panose="02040503050406030204" pitchFamily="18" charset="0"/>
                                          <a:ea typeface="Cambria Math" panose="02040503050406030204" pitchFamily="18" charset="0"/>
                                        </a:rPr>
                                        <m:t>𝑒</m:t>
                                      </m:r>
                                    </m:e>
                                    <m:sup>
                                      <m:f>
                                        <m:fPr>
                                          <m:type m:val="lin"/>
                                          <m:ctrlPr>
                                            <a:rPr lang="en-US" sz="1980" i="1">
                                              <a:solidFill>
                                                <a:srgbClr val="000000"/>
                                              </a:solidFill>
                                              <a:latin typeface="Cambria Math" panose="02040503050406030204" pitchFamily="18" charset="0"/>
                                              <a:ea typeface="Cambria Math" panose="02040503050406030204" pitchFamily="18" charset="0"/>
                                            </a:rPr>
                                          </m:ctrlPr>
                                        </m:fPr>
                                        <m:num>
                                          <m:r>
                                            <a:rPr lang="en-US" sz="1980" i="1">
                                              <a:solidFill>
                                                <a:srgbClr val="000000"/>
                                              </a:solidFill>
                                              <a:latin typeface="Cambria Math" panose="02040503050406030204" pitchFamily="18" charset="0"/>
                                              <a:ea typeface="Cambria Math" panose="02040503050406030204" pitchFamily="18" charset="0"/>
                                            </a:rPr>
                                            <m:t>−</m:t>
                                          </m:r>
                                          <m:sSup>
                                            <m:sSupPr>
                                              <m:ctrlPr>
                                                <a:rPr lang="en-US" sz="1980" i="1">
                                                  <a:solidFill>
                                                    <a:srgbClr val="000000"/>
                                                  </a:solidFill>
                                                  <a:latin typeface="Cambria Math" panose="02040503050406030204" pitchFamily="18" charset="0"/>
                                                  <a:ea typeface="Cambria Math" panose="02040503050406030204" pitchFamily="18" charset="0"/>
                                                </a:rPr>
                                              </m:ctrlPr>
                                            </m:sSupPr>
                                            <m:e>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𝑧</m:t>
                                                  </m:r>
                                                  <m:r>
                                                    <a:rPr lang="en-US" sz="1980" i="1">
                                                      <a:solidFill>
                                                        <a:srgbClr val="000000"/>
                                                      </a:solidFill>
                                                      <a:latin typeface="Cambria Math" panose="02040503050406030204" pitchFamily="18" charset="0"/>
                                                      <a:ea typeface="Cambria Math" panose="02040503050406030204" pitchFamily="18" charset="0"/>
                                                    </a:rPr>
                                                    <m:t>+</m:t>
                                                  </m:r>
                                                  <m:r>
                                                    <m:rPr>
                                                      <m:sty m:val="p"/>
                                                    </m:rPr>
                                                    <a:rPr lang="el-GR" sz="1980" i="1">
                                                      <a:solidFill>
                                                        <a:srgbClr val="000000"/>
                                                      </a:solidFill>
                                                      <a:latin typeface="Cambria Math" panose="02040503050406030204" pitchFamily="18" charset="0"/>
                                                      <a:ea typeface="Cambria Math" panose="02040503050406030204" pitchFamily="18" charset="0"/>
                                                    </a:rPr>
                                                    <m:t>Δ</m:t>
                                                  </m:r>
                                                  <m:r>
                                                    <a:rPr lang="en-US" sz="1980" i="1">
                                                      <a:solidFill>
                                                        <a:srgbClr val="000000"/>
                                                      </a:solidFill>
                                                      <a:latin typeface="Cambria Math" panose="02040503050406030204" pitchFamily="18" charset="0"/>
                                                      <a:ea typeface="Cambria Math" panose="02040503050406030204" pitchFamily="18" charset="0"/>
                                                    </a:rPr>
                                                    <m:t>𝑓</m:t>
                                                  </m:r>
                                                </m:e>
                                              </m:d>
                                            </m:e>
                                            <m:sup>
                                              <m:r>
                                                <a:rPr lang="en-US" sz="1980" i="1">
                                                  <a:solidFill>
                                                    <a:srgbClr val="000000"/>
                                                  </a:solidFill>
                                                  <a:latin typeface="Cambria Math" panose="02040503050406030204" pitchFamily="18" charset="0"/>
                                                  <a:ea typeface="Cambria Math" panose="02040503050406030204" pitchFamily="18" charset="0"/>
                                                </a:rPr>
                                                <m:t>2</m:t>
                                              </m:r>
                                            </m:sup>
                                          </m:sSup>
                                        </m:num>
                                        <m:den>
                                          <m:r>
                                            <a:rPr lang="en-US" sz="1980" i="1">
                                              <a:solidFill>
                                                <a:srgbClr val="000000"/>
                                              </a:solidFill>
                                              <a:latin typeface="Cambria Math" panose="02040503050406030204" pitchFamily="18" charset="0"/>
                                              <a:ea typeface="Cambria Math" panose="02040503050406030204" pitchFamily="18" charset="0"/>
                                            </a:rPr>
                                            <m:t>2</m:t>
                                          </m:r>
                                          <m:sSup>
                                            <m:sSupPr>
                                              <m:ctrlPr>
                                                <a:rPr lang="en-US" sz="1980" i="1">
                                                  <a:solidFill>
                                                    <a:srgbClr val="000000"/>
                                                  </a:solidFill>
                                                  <a:latin typeface="Cambria Math" panose="02040503050406030204" pitchFamily="18" charset="0"/>
                                                  <a:ea typeface="Cambria Math" panose="02040503050406030204" pitchFamily="18" charset="0"/>
                                                </a:rPr>
                                              </m:ctrlPr>
                                            </m:sSupPr>
                                            <m:e>
                                              <m:r>
                                                <a:rPr lang="en-US" sz="1980" i="1">
                                                  <a:solidFill>
                                                    <a:srgbClr val="000000"/>
                                                  </a:solidFill>
                                                  <a:latin typeface="Cambria Math" panose="02040503050406030204" pitchFamily="18" charset="0"/>
                                                  <a:ea typeface="Cambria Math" panose="02040503050406030204" pitchFamily="18" charset="0"/>
                                                </a:rPr>
                                                <m:t>𝜎</m:t>
                                              </m:r>
                                            </m:e>
                                            <m:sup>
                                              <m:r>
                                                <a:rPr lang="en-US" sz="1980" i="1">
                                                  <a:solidFill>
                                                    <a:srgbClr val="000000"/>
                                                  </a:solidFill>
                                                  <a:latin typeface="Cambria Math" panose="02040503050406030204" pitchFamily="18" charset="0"/>
                                                  <a:ea typeface="Cambria Math" panose="02040503050406030204" pitchFamily="18" charset="0"/>
                                                </a:rPr>
                                                <m:t>2</m:t>
                                              </m:r>
                                            </m:sup>
                                          </m:sSup>
                                        </m:den>
                                      </m:f>
                                    </m:sup>
                                  </m:sSup>
                                </m:den>
                              </m:f>
                            </m:e>
                          </m:func>
                        </m:e>
                      </m:d>
                      <m:r>
                        <a:rPr lang="en-US" sz="1980" i="1">
                          <a:solidFill>
                            <a:srgbClr val="000000"/>
                          </a:solidFill>
                          <a:latin typeface="Cambria Math" panose="02040503050406030204" pitchFamily="18" charset="0"/>
                          <a:ea typeface="Cambria Math" panose="02040503050406030204" pitchFamily="18" charset="0"/>
                        </a:rPr>
                        <m:t>≤ </m:t>
                      </m:r>
                      <m:r>
                        <a:rPr lang="en-US" sz="1980" i="1">
                          <a:solidFill>
                            <a:srgbClr val="000000"/>
                          </a:solidFill>
                          <a:latin typeface="Cambria Math" panose="02040503050406030204" pitchFamily="18" charset="0"/>
                          <a:ea typeface="Cambria Math" panose="02040503050406030204" pitchFamily="18" charset="0"/>
                        </a:rPr>
                        <m:t>𝜖</m:t>
                      </m:r>
                    </m:oMath>
                  </m:oMathPara>
                </a14:m>
                <a:endParaRPr lang="en-US" sz="1980" dirty="0">
                  <a:solidFill>
                    <a:srgbClr val="000000"/>
                  </a:solidFill>
                  <a:latin typeface="Calibri" panose="020F0502020204030204"/>
                </a:endParaRPr>
              </a:p>
            </p:txBody>
          </p:sp>
        </mc:Choice>
        <mc:Fallback xmlns="">
          <p:sp>
            <p:nvSpPr>
              <p:cNvPr id="6" name="TextBox 5">
                <a:extLst>
                  <a:ext uri="{FF2B5EF4-FFF2-40B4-BE49-F238E27FC236}">
                    <a16:creationId xmlns:a16="http://schemas.microsoft.com/office/drawing/2014/main" id="{5EB89B87-1B1B-A481-A4FA-4451BD3D5488}"/>
                  </a:ext>
                </a:extLst>
              </p:cNvPr>
              <p:cNvSpPr txBox="1">
                <a:spLocks noRot="1" noChangeAspect="1" noMove="1" noResize="1" noEditPoints="1" noAdjustHandles="1" noChangeArrowheads="1" noChangeShapeType="1" noTextEdit="1"/>
              </p:cNvSpPr>
              <p:nvPr/>
            </p:nvSpPr>
            <p:spPr>
              <a:xfrm>
                <a:off x="1351837" y="3064407"/>
                <a:ext cx="4967554" cy="7902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36C292-5328-9894-3908-AF735078B331}"/>
                  </a:ext>
                </a:extLst>
              </p:cNvPr>
              <p:cNvSpPr txBox="1"/>
              <p:nvPr/>
            </p:nvSpPr>
            <p:spPr>
              <a:xfrm>
                <a:off x="1351837" y="5772027"/>
                <a:ext cx="6426686" cy="572401"/>
              </a:xfrm>
              <a:prstGeom prst="rect">
                <a:avLst/>
              </a:prstGeom>
              <a:noFill/>
            </p:spPr>
            <p:txBody>
              <a:bodyPr wrap="square" lIns="0" tIns="0" rIns="0" bIns="0" rtlCol="0">
                <a:spAutoFit/>
              </a:bodyPr>
              <a:lstStyle/>
              <a:p>
                <a:pPr defTabSz="1005713"/>
                <a14:m>
                  <m:oMathPara xmlns:m="http://schemas.openxmlformats.org/officeDocument/2006/math">
                    <m:oMathParaPr>
                      <m:jc m:val="centerGroup"/>
                    </m:oMathParaPr>
                    <m:oMath xmlns:m="http://schemas.openxmlformats.org/officeDocument/2006/math">
                      <m:r>
                        <a:rPr lang="en-US" sz="1980" i="1">
                          <a:solidFill>
                            <a:srgbClr val="000000"/>
                          </a:solidFill>
                          <a:latin typeface="Cambria Math" panose="02040503050406030204" pitchFamily="18" charset="0"/>
                        </a:rPr>
                        <m:t>𝑃𝑅</m:t>
                      </m:r>
                      <m:d>
                        <m:dPr>
                          <m:begChr m:val="["/>
                          <m:endChr m:val="]"/>
                          <m:ctrlPr>
                            <a:rPr lang="en-US" sz="1980" i="1">
                              <a:solidFill>
                                <a:srgbClr val="000000"/>
                              </a:solidFill>
                              <a:latin typeface="Cambria Math" panose="02040503050406030204" pitchFamily="18" charset="0"/>
                            </a:rPr>
                          </m:ctrlPr>
                        </m:dPr>
                        <m:e>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𝑃𝑟𝑖𝑣𝑎𝑐𝑦</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𝐿𝑜𝑠𝑠</m:t>
                              </m:r>
                            </m:e>
                          </m:d>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rPr>
                            <m:t>𝑡</m:t>
                          </m:r>
                          <m:r>
                            <a:rPr lang="en-US" sz="1980" i="1">
                              <a:solidFill>
                                <a:srgbClr val="000000"/>
                              </a:solidFill>
                              <a:latin typeface="Cambria Math" panose="02040503050406030204" pitchFamily="18" charset="0"/>
                              <a:ea typeface="Cambria Math" panose="02040503050406030204" pitchFamily="18" charset="0"/>
                            </a:rPr>
                            <m:t>𝜖</m:t>
                          </m:r>
                        </m:e>
                      </m:d>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rPr>
                        <m:t>𝑃𝑅</m:t>
                      </m:r>
                      <m:d>
                        <m:dPr>
                          <m:begChr m:val="["/>
                          <m:endChr m:val="]"/>
                          <m:ctrlPr>
                            <a:rPr lang="en-US" sz="1980" i="1">
                              <a:solidFill>
                                <a:srgbClr val="000000"/>
                              </a:solidFill>
                              <a:latin typeface="Cambria Math" panose="02040503050406030204" pitchFamily="18" charset="0"/>
                            </a:rPr>
                          </m:ctrlPr>
                        </m:dPr>
                        <m:e>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𝑧</m:t>
                              </m:r>
                            </m:e>
                          </m:d>
                          <m:r>
                            <a:rPr lang="en-US" sz="1980" i="1">
                              <a:solidFill>
                                <a:srgbClr val="000000"/>
                              </a:solidFill>
                              <a:latin typeface="Cambria Math" panose="02040503050406030204" pitchFamily="18" charset="0"/>
                            </a:rPr>
                            <m:t>&gt;</m:t>
                          </m:r>
                          <m:r>
                            <a:rPr lang="en-US" sz="1980" i="1">
                              <a:solidFill>
                                <a:srgbClr val="000000"/>
                              </a:solidFill>
                              <a:latin typeface="Cambria Math" panose="02040503050406030204" pitchFamily="18" charset="0"/>
                              <a:ea typeface="Cambria Math" panose="02040503050406030204" pitchFamily="18" charset="0"/>
                            </a:rPr>
                            <m:t>𝜎</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𝑡</m:t>
                              </m:r>
                              <m:r>
                                <a:rPr lang="en-US" sz="1980" i="1">
                                  <a:solidFill>
                                    <a:srgbClr val="000000"/>
                                  </a:solidFill>
                                  <a:latin typeface="Cambria Math" panose="02040503050406030204" pitchFamily="18" charset="0"/>
                                  <a:ea typeface="Cambria Math" panose="02040503050406030204" pitchFamily="18" charset="0"/>
                                </a:rPr>
                                <m:t>−</m:t>
                              </m:r>
                              <m:f>
                                <m:fPr>
                                  <m:ctrlPr>
                                    <a:rPr lang="en-US" sz="1980" i="1">
                                      <a:solidFill>
                                        <a:srgbClr val="000000"/>
                                      </a:solidFill>
                                      <a:latin typeface="Cambria Math" panose="02040503050406030204" pitchFamily="18" charset="0"/>
                                      <a:ea typeface="Cambria Math" panose="02040503050406030204" pitchFamily="18" charset="0"/>
                                    </a:rPr>
                                  </m:ctrlPr>
                                </m:fPr>
                                <m:num>
                                  <m:r>
                                    <a:rPr lang="en-US" sz="1980" i="1">
                                      <a:solidFill>
                                        <a:srgbClr val="000000"/>
                                      </a:solidFill>
                                      <a:latin typeface="Cambria Math" panose="02040503050406030204" pitchFamily="18" charset="0"/>
                                      <a:ea typeface="Cambria Math" panose="02040503050406030204" pitchFamily="18" charset="0"/>
                                    </a:rPr>
                                    <m:t>𝜖</m:t>
                                  </m:r>
                                </m:num>
                                <m:den>
                                  <m:r>
                                    <a:rPr lang="en-US" sz="1980" i="1">
                                      <a:solidFill>
                                        <a:srgbClr val="000000"/>
                                      </a:solidFill>
                                      <a:latin typeface="Cambria Math" panose="02040503050406030204" pitchFamily="18" charset="0"/>
                                      <a:ea typeface="Cambria Math" panose="02040503050406030204" pitchFamily="18" charset="0"/>
                                    </a:rPr>
                                    <m:t>2</m:t>
                                  </m:r>
                                </m:den>
                              </m:f>
                            </m:e>
                          </m:d>
                        </m:e>
                      </m:d>
                      <m:r>
                        <a:rPr lang="en-US" sz="1980" i="1">
                          <a:solidFill>
                            <a:srgbClr val="000000"/>
                          </a:solidFill>
                          <a:latin typeface="Cambria Math" panose="02040503050406030204" pitchFamily="18" charset="0"/>
                          <a:ea typeface="Cambria Math" panose="02040503050406030204" pitchFamily="18" charset="0"/>
                        </a:rPr>
                        <m:t>≈</m:t>
                      </m:r>
                      <m:f>
                        <m:fPr>
                          <m:ctrlPr>
                            <a:rPr lang="en-US" sz="1980" i="1">
                              <a:solidFill>
                                <a:srgbClr val="000000"/>
                              </a:solidFill>
                              <a:latin typeface="Cambria Math" panose="02040503050406030204" pitchFamily="18" charset="0"/>
                              <a:ea typeface="Cambria Math" panose="02040503050406030204" pitchFamily="18" charset="0"/>
                            </a:rPr>
                          </m:ctrlPr>
                        </m:fPr>
                        <m:num>
                          <m:r>
                            <a:rPr lang="en-US" sz="1980" i="1">
                              <a:solidFill>
                                <a:srgbClr val="000000"/>
                              </a:solidFill>
                              <a:latin typeface="Cambria Math" panose="02040503050406030204" pitchFamily="18" charset="0"/>
                              <a:ea typeface="Cambria Math" panose="02040503050406030204" pitchFamily="18" charset="0"/>
                            </a:rPr>
                            <m:t>1</m:t>
                          </m:r>
                        </m:num>
                        <m:den>
                          <m:r>
                            <a:rPr lang="en-US" sz="1980" i="1">
                              <a:solidFill>
                                <a:srgbClr val="000000"/>
                              </a:solidFill>
                              <a:latin typeface="Cambria Math" panose="02040503050406030204" pitchFamily="18" charset="0"/>
                              <a:ea typeface="Cambria Math" panose="02040503050406030204" pitchFamily="18" charset="0"/>
                            </a:rPr>
                            <m:t>𝑡</m:t>
                          </m:r>
                        </m:den>
                      </m:f>
                      <m:sSup>
                        <m:sSupPr>
                          <m:ctrlPr>
                            <a:rPr lang="en-US" sz="1980" i="1">
                              <a:solidFill>
                                <a:srgbClr val="000000"/>
                              </a:solidFill>
                              <a:latin typeface="Cambria Math" panose="02040503050406030204" pitchFamily="18" charset="0"/>
                              <a:ea typeface="Cambria Math" panose="02040503050406030204" pitchFamily="18" charset="0"/>
                            </a:rPr>
                          </m:ctrlPr>
                        </m:sSupPr>
                        <m:e>
                          <m:r>
                            <a:rPr lang="en-US" sz="1980" i="1">
                              <a:solidFill>
                                <a:srgbClr val="000000"/>
                              </a:solidFill>
                              <a:latin typeface="Cambria Math" panose="02040503050406030204" pitchFamily="18" charset="0"/>
                              <a:ea typeface="Cambria Math" panose="02040503050406030204" pitchFamily="18" charset="0"/>
                            </a:rPr>
                            <m:t>𝑒</m:t>
                          </m:r>
                        </m:e>
                        <m:sup>
                          <m:f>
                            <m:fPr>
                              <m:type m:val="lin"/>
                              <m:ctrlPr>
                                <a:rPr lang="en-US" sz="1980" i="1">
                                  <a:solidFill>
                                    <a:srgbClr val="000000"/>
                                  </a:solidFill>
                                  <a:latin typeface="Cambria Math" panose="02040503050406030204" pitchFamily="18" charset="0"/>
                                  <a:ea typeface="Cambria Math" panose="02040503050406030204" pitchFamily="18" charset="0"/>
                                </a:rPr>
                              </m:ctrlPr>
                            </m:fPr>
                            <m:num>
                              <m:sSup>
                                <m:sSupPr>
                                  <m:ctrlPr>
                                    <a:rPr lang="en-US" sz="1980" i="1">
                                      <a:solidFill>
                                        <a:srgbClr val="000000"/>
                                      </a:solidFill>
                                      <a:latin typeface="Cambria Math" panose="02040503050406030204" pitchFamily="18" charset="0"/>
                                      <a:ea typeface="Cambria Math" panose="02040503050406030204" pitchFamily="18" charset="0"/>
                                    </a:rPr>
                                  </m:ctrlPr>
                                </m:sSupPr>
                                <m:e>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𝑡</m:t>
                                  </m:r>
                                </m:e>
                                <m:sup>
                                  <m:r>
                                    <a:rPr lang="en-US" sz="1980" i="1">
                                      <a:solidFill>
                                        <a:srgbClr val="000000"/>
                                      </a:solidFill>
                                      <a:latin typeface="Cambria Math" panose="02040503050406030204" pitchFamily="18" charset="0"/>
                                      <a:ea typeface="Cambria Math" panose="02040503050406030204" pitchFamily="18" charset="0"/>
                                    </a:rPr>
                                    <m:t>2</m:t>
                                  </m:r>
                                </m:sup>
                              </m:sSup>
                            </m:num>
                            <m:den>
                              <m:r>
                                <a:rPr lang="en-US" sz="1980" i="1">
                                  <a:solidFill>
                                    <a:srgbClr val="000000"/>
                                  </a:solidFill>
                                  <a:latin typeface="Cambria Math" panose="02040503050406030204" pitchFamily="18" charset="0"/>
                                  <a:ea typeface="Cambria Math" panose="02040503050406030204" pitchFamily="18" charset="0"/>
                                </a:rPr>
                                <m:t>2</m:t>
                              </m:r>
                            </m:den>
                          </m:f>
                        </m:sup>
                      </m:sSup>
                    </m:oMath>
                  </m:oMathPara>
                </a14:m>
                <a:endParaRPr lang="en-US" sz="1980" dirty="0">
                  <a:solidFill>
                    <a:srgbClr val="000000"/>
                  </a:solidFill>
                  <a:latin typeface="Calibri" panose="020F0502020204030204"/>
                </a:endParaRPr>
              </a:p>
            </p:txBody>
          </p:sp>
        </mc:Choice>
        <mc:Fallback xmlns="">
          <p:sp>
            <p:nvSpPr>
              <p:cNvPr id="5" name="TextBox 4">
                <a:extLst>
                  <a:ext uri="{FF2B5EF4-FFF2-40B4-BE49-F238E27FC236}">
                    <a16:creationId xmlns:a16="http://schemas.microsoft.com/office/drawing/2014/main" id="{DF36C292-5328-9894-3908-AF735078B331}"/>
                  </a:ext>
                </a:extLst>
              </p:cNvPr>
              <p:cNvSpPr txBox="1">
                <a:spLocks noRot="1" noChangeAspect="1" noMove="1" noResize="1" noEditPoints="1" noAdjustHandles="1" noChangeArrowheads="1" noChangeShapeType="1" noTextEdit="1"/>
              </p:cNvSpPr>
              <p:nvPr/>
            </p:nvSpPr>
            <p:spPr>
              <a:xfrm>
                <a:off x="1351837" y="5772027"/>
                <a:ext cx="6426686" cy="57240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2BDCFDC-BC29-EC23-A8A5-EF4014876F5C}"/>
                  </a:ext>
                </a:extLst>
              </p:cNvPr>
              <p:cNvSpPr txBox="1"/>
              <p:nvPr/>
            </p:nvSpPr>
            <p:spPr>
              <a:xfrm>
                <a:off x="1351837" y="4195007"/>
                <a:ext cx="5213478" cy="368947"/>
              </a:xfrm>
              <a:prstGeom prst="rect">
                <a:avLst/>
              </a:prstGeom>
              <a:noFill/>
            </p:spPr>
            <p:txBody>
              <a:bodyPr wrap="none" lIns="0" tIns="0" rIns="0" bIns="0" rtlCol="0">
                <a:spAutoFit/>
              </a:bodyPr>
              <a:lstStyle/>
              <a:p>
                <a:pPr defTabSz="1005713"/>
                <a14:m>
                  <m:oMathPara xmlns:m="http://schemas.openxmlformats.org/officeDocument/2006/math">
                    <m:oMathParaPr>
                      <m:jc m:val="centerGroup"/>
                    </m:oMathParaPr>
                    <m:oMath xmlns:m="http://schemas.openxmlformats.org/officeDocument/2006/math">
                      <m:r>
                        <a:rPr lang="en-US" sz="1980" i="1">
                          <a:solidFill>
                            <a:srgbClr val="000000"/>
                          </a:solidFill>
                          <a:latin typeface="Cambria Math" panose="02040503050406030204" pitchFamily="18" charset="0"/>
                        </a:rPr>
                        <m:t>𝑇𝑜</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𝑎𝑐h𝑖𝑒𝑣𝑒</m:t>
                      </m:r>
                      <m:r>
                        <a:rPr lang="en-US" sz="1980" i="1">
                          <a:solidFill>
                            <a:srgbClr val="000000"/>
                          </a:solidFill>
                          <a:latin typeface="Cambria Math" panose="02040503050406030204" pitchFamily="18" charset="0"/>
                        </a:rPr>
                        <m:t> </m:t>
                      </m:r>
                      <m:d>
                        <m:dPr>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𝜖</m:t>
                          </m:r>
                          <m:r>
                            <a:rPr lang="en-US" sz="1980" i="1">
                              <a:solidFill>
                                <a:srgbClr val="000000"/>
                              </a:solidFill>
                              <a:latin typeface="Cambria Math" panose="02040503050406030204" pitchFamily="18" charset="0"/>
                              <a:ea typeface="Cambria Math" panose="02040503050406030204" pitchFamily="18" charset="0"/>
                            </a:rPr>
                            <m:t>,</m:t>
                          </m:r>
                          <m:r>
                            <a:rPr lang="en-US" sz="1980" i="1">
                              <a:solidFill>
                                <a:srgbClr val="000000"/>
                              </a:solidFill>
                              <a:latin typeface="Cambria Math" panose="02040503050406030204" pitchFamily="18" charset="0"/>
                              <a:ea typeface="Cambria Math" panose="02040503050406030204" pitchFamily="18" charset="0"/>
                            </a:rPr>
                            <m:t>𝛿</m:t>
                          </m:r>
                        </m:e>
                      </m:d>
                      <m:r>
                        <a:rPr lang="en-US" sz="1980" i="1">
                          <a:solidFill>
                            <a:srgbClr val="000000"/>
                          </a:solidFill>
                          <a:latin typeface="Cambria Math" panose="02040503050406030204" pitchFamily="18" charset="0"/>
                        </a:rPr>
                        <m:t>−</m:t>
                      </m:r>
                      <m:r>
                        <a:rPr lang="en-US" sz="1980" i="1">
                          <a:solidFill>
                            <a:srgbClr val="000000"/>
                          </a:solidFill>
                          <a:latin typeface="Cambria Math" panose="02040503050406030204" pitchFamily="18" charset="0"/>
                        </a:rPr>
                        <m:t>𝐷𝑃</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rPr>
                        <m:t>𝑠𝑒𝑡</m:t>
                      </m:r>
                      <m:r>
                        <a:rPr lang="en-US" sz="1980" i="1">
                          <a:solidFill>
                            <a:srgbClr val="000000"/>
                          </a:solidFill>
                          <a:latin typeface="Cambria Math" panose="02040503050406030204" pitchFamily="18" charset="0"/>
                        </a:rPr>
                        <m:t> </m:t>
                      </m:r>
                      <m:r>
                        <a:rPr lang="en-US" sz="1980" i="1">
                          <a:solidFill>
                            <a:srgbClr val="000000"/>
                          </a:solidFill>
                          <a:latin typeface="Cambria Math" panose="02040503050406030204" pitchFamily="18" charset="0"/>
                          <a:ea typeface="Cambria Math" panose="02040503050406030204" pitchFamily="18" charset="0"/>
                        </a:rPr>
                        <m:t>𝜎</m:t>
                      </m:r>
                      <m:r>
                        <a:rPr lang="en-US" sz="1980" i="1">
                          <a:solidFill>
                            <a:srgbClr val="000000"/>
                          </a:solidFill>
                          <a:latin typeface="Cambria Math" panose="02040503050406030204" pitchFamily="18" charset="0"/>
                          <a:ea typeface="Cambria Math" panose="02040503050406030204" pitchFamily="18" charset="0"/>
                        </a:rPr>
                        <m:t>=</m:t>
                      </m:r>
                      <m:r>
                        <m:rPr>
                          <m:sty m:val="p"/>
                        </m:rPr>
                        <a:rPr lang="el-GR" sz="1980" i="1">
                          <a:solidFill>
                            <a:srgbClr val="000000"/>
                          </a:solidFill>
                          <a:latin typeface="Cambria Math" panose="02040503050406030204" pitchFamily="18" charset="0"/>
                          <a:ea typeface="Cambria Math" panose="02040503050406030204" pitchFamily="18" charset="0"/>
                        </a:rPr>
                        <m:t>Δ</m:t>
                      </m:r>
                      <m:r>
                        <a:rPr lang="en-US" sz="1980" i="1">
                          <a:solidFill>
                            <a:srgbClr val="000000"/>
                          </a:solidFill>
                          <a:latin typeface="Cambria Math" panose="02040503050406030204" pitchFamily="18" charset="0"/>
                          <a:ea typeface="Cambria Math" panose="02040503050406030204" pitchFamily="18" charset="0"/>
                        </a:rPr>
                        <m:t>𝑓</m:t>
                      </m:r>
                      <m:rad>
                        <m:radPr>
                          <m:degHide m:val="on"/>
                          <m:ctrlPr>
                            <a:rPr lang="en-US" sz="1980" i="1">
                              <a:solidFill>
                                <a:srgbClr val="000000"/>
                              </a:solidFill>
                              <a:latin typeface="Cambria Math" panose="02040503050406030204" pitchFamily="18" charset="0"/>
                              <a:ea typeface="Cambria Math" panose="02040503050406030204" pitchFamily="18" charset="0"/>
                            </a:rPr>
                          </m:ctrlPr>
                        </m:radPr>
                        <m:deg/>
                        <m:e>
                          <m:r>
                            <a:rPr lang="en-US" sz="1980" i="1">
                              <a:solidFill>
                                <a:srgbClr val="000000"/>
                              </a:solidFill>
                              <a:latin typeface="Cambria Math" panose="02040503050406030204" pitchFamily="18" charset="0"/>
                              <a:ea typeface="Cambria Math" panose="02040503050406030204" pitchFamily="18" charset="0"/>
                            </a:rPr>
                            <m:t>2 </m:t>
                          </m:r>
                          <m:func>
                            <m:funcPr>
                              <m:ctrlPr>
                                <a:rPr lang="en-US" sz="1980" i="1">
                                  <a:solidFill>
                                    <a:srgbClr val="000000"/>
                                  </a:solidFill>
                                  <a:latin typeface="Cambria Math" panose="02040503050406030204" pitchFamily="18" charset="0"/>
                                  <a:ea typeface="Cambria Math" panose="02040503050406030204" pitchFamily="18" charset="0"/>
                                </a:rPr>
                              </m:ctrlPr>
                            </m:funcPr>
                            <m:fName>
                              <m:r>
                                <m:rPr>
                                  <m:sty m:val="p"/>
                                </m:rPr>
                                <a:rPr lang="en-US" sz="1980">
                                  <a:solidFill>
                                    <a:srgbClr val="000000"/>
                                  </a:solidFill>
                                  <a:latin typeface="Cambria Math" panose="02040503050406030204" pitchFamily="18" charset="0"/>
                                  <a:ea typeface="Cambria Math" panose="02040503050406030204" pitchFamily="18" charset="0"/>
                                </a:rPr>
                                <m:t>ln</m:t>
                              </m:r>
                            </m:fName>
                            <m:e>
                              <m:f>
                                <m:fPr>
                                  <m:type m:val="lin"/>
                                  <m:ctrlPr>
                                    <a:rPr lang="en-US" sz="1980" i="1">
                                      <a:solidFill>
                                        <a:srgbClr val="000000"/>
                                      </a:solidFill>
                                      <a:latin typeface="Cambria Math" panose="02040503050406030204" pitchFamily="18" charset="0"/>
                                      <a:ea typeface="Cambria Math" panose="02040503050406030204" pitchFamily="18" charset="0"/>
                                    </a:rPr>
                                  </m:ctrlPr>
                                </m:fPr>
                                <m:num>
                                  <m:r>
                                    <a:rPr lang="en-US" sz="1980" i="1">
                                      <a:solidFill>
                                        <a:srgbClr val="000000"/>
                                      </a:solidFill>
                                      <a:latin typeface="Cambria Math" panose="02040503050406030204" pitchFamily="18" charset="0"/>
                                      <a:ea typeface="Cambria Math" panose="02040503050406030204" pitchFamily="18" charset="0"/>
                                    </a:rPr>
                                    <m:t>1</m:t>
                                  </m:r>
                                </m:num>
                                <m:den>
                                  <m:f>
                                    <m:fPr>
                                      <m:type m:val="lin"/>
                                      <m:ctrlPr>
                                        <a:rPr lang="en-US" sz="1980" i="1">
                                          <a:solidFill>
                                            <a:srgbClr val="000000"/>
                                          </a:solidFill>
                                          <a:latin typeface="Cambria Math" panose="02040503050406030204" pitchFamily="18" charset="0"/>
                                          <a:ea typeface="Cambria Math" panose="02040503050406030204" pitchFamily="18" charset="0"/>
                                        </a:rPr>
                                      </m:ctrlPr>
                                    </m:fPr>
                                    <m:num>
                                      <m:r>
                                        <a:rPr lang="en-US" sz="1980" i="1">
                                          <a:solidFill>
                                            <a:srgbClr val="000000"/>
                                          </a:solidFill>
                                          <a:latin typeface="Cambria Math" panose="02040503050406030204" pitchFamily="18" charset="0"/>
                                          <a:ea typeface="Cambria Math" panose="02040503050406030204" pitchFamily="18" charset="0"/>
                                        </a:rPr>
                                        <m:t>𝛿</m:t>
                                      </m:r>
                                    </m:num>
                                    <m:den>
                                      <m:r>
                                        <a:rPr lang="en-US" sz="1980" i="1">
                                          <a:solidFill>
                                            <a:srgbClr val="000000"/>
                                          </a:solidFill>
                                          <a:latin typeface="Cambria Math" panose="02040503050406030204" pitchFamily="18" charset="0"/>
                                          <a:ea typeface="Cambria Math" panose="02040503050406030204" pitchFamily="18" charset="0"/>
                                        </a:rPr>
                                        <m:t>𝜖</m:t>
                                      </m:r>
                                    </m:den>
                                  </m:f>
                                </m:den>
                              </m:f>
                            </m:e>
                          </m:func>
                        </m:e>
                      </m:rad>
                    </m:oMath>
                  </m:oMathPara>
                </a14:m>
                <a:endParaRPr lang="en-US" sz="1980" dirty="0">
                  <a:solidFill>
                    <a:srgbClr val="000000"/>
                  </a:solidFill>
                  <a:latin typeface="Calibri" panose="020F0502020204030204"/>
                </a:endParaRPr>
              </a:p>
            </p:txBody>
          </p:sp>
        </mc:Choice>
        <mc:Fallback xmlns="">
          <p:sp>
            <p:nvSpPr>
              <p:cNvPr id="7" name="TextBox 6">
                <a:extLst>
                  <a:ext uri="{FF2B5EF4-FFF2-40B4-BE49-F238E27FC236}">
                    <a16:creationId xmlns:a16="http://schemas.microsoft.com/office/drawing/2014/main" id="{42BDCFDC-BC29-EC23-A8A5-EF4014876F5C}"/>
                  </a:ext>
                </a:extLst>
              </p:cNvPr>
              <p:cNvSpPr txBox="1">
                <a:spLocks noRot="1" noChangeAspect="1" noMove="1" noResize="1" noEditPoints="1" noAdjustHandles="1" noChangeArrowheads="1" noChangeShapeType="1" noTextEdit="1"/>
              </p:cNvSpPr>
              <p:nvPr/>
            </p:nvSpPr>
            <p:spPr>
              <a:xfrm>
                <a:off x="1351837" y="4195007"/>
                <a:ext cx="5213478" cy="368947"/>
              </a:xfrm>
              <a:prstGeom prst="rect">
                <a:avLst/>
              </a:prstGeom>
              <a:blipFill>
                <a:blip r:embed="rId5"/>
                <a:stretch>
                  <a:fillRect l="-702" t="-119672" r="-11462" b="-20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1F960B5-3C92-9EE0-97D1-F445A2A11208}"/>
                  </a:ext>
                </a:extLst>
              </p:cNvPr>
              <p:cNvSpPr txBox="1"/>
              <p:nvPr/>
            </p:nvSpPr>
            <p:spPr>
              <a:xfrm>
                <a:off x="1351837" y="4939997"/>
                <a:ext cx="7400039" cy="456022"/>
              </a:xfrm>
              <a:prstGeom prst="rect">
                <a:avLst/>
              </a:prstGeom>
              <a:noFill/>
            </p:spPr>
            <p:txBody>
              <a:bodyPr wrap="none" lIns="0" tIns="0" rIns="0" bIns="0" rtlCol="0">
                <a:spAutoFit/>
              </a:bodyPr>
              <a:lstStyle/>
              <a:p>
                <a:pPr defTabSz="1005713"/>
                <a:r>
                  <a:rPr lang="en-US" sz="1980" dirty="0">
                    <a:solidFill>
                      <a:srgbClr val="000000"/>
                    </a:solidFill>
                    <a:latin typeface="Calibri" panose="020F0502020204030204"/>
                  </a:rPr>
                  <a:t>When outside range -&gt; </a:t>
                </a:r>
                <a14:m>
                  <m:oMath xmlns:m="http://schemas.openxmlformats.org/officeDocument/2006/math">
                    <m:d>
                      <m:dPr>
                        <m:begChr m:val="|"/>
                        <m:endChr m:val="|"/>
                        <m:ctrlPr>
                          <a:rPr lang="en-US" sz="1980" i="1">
                            <a:solidFill>
                              <a:srgbClr val="000000"/>
                            </a:solidFill>
                            <a:latin typeface="Cambria Math" panose="02040503050406030204" pitchFamily="18" charset="0"/>
                          </a:rPr>
                        </m:ctrlPr>
                      </m:dPr>
                      <m:e>
                        <m:r>
                          <a:rPr lang="en-US" sz="1980" i="1">
                            <a:solidFill>
                              <a:srgbClr val="000000"/>
                            </a:solidFill>
                            <a:latin typeface="Cambria Math" panose="02040503050406030204" pitchFamily="18" charset="0"/>
                          </a:rPr>
                          <m:t>𝑧</m:t>
                        </m:r>
                      </m:e>
                    </m:d>
                    <m:r>
                      <a:rPr lang="en-US" sz="1980" i="1">
                        <a:solidFill>
                          <a:srgbClr val="000000"/>
                        </a:solidFill>
                        <a:latin typeface="Cambria Math" panose="02040503050406030204" pitchFamily="18" charset="0"/>
                      </a:rPr>
                      <m:t>&lt;</m:t>
                    </m:r>
                    <m:r>
                      <a:rPr lang="en-US" sz="1980" i="1">
                        <a:solidFill>
                          <a:srgbClr val="000000"/>
                        </a:solidFill>
                        <a:latin typeface="Cambria Math" panose="02040503050406030204" pitchFamily="18" charset="0"/>
                        <a:ea typeface="Cambria Math" panose="02040503050406030204" pitchFamily="18" charset="0"/>
                      </a:rPr>
                      <m:t>𝜎</m:t>
                    </m:r>
                    <m:d>
                      <m:dPr>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1−</m:t>
                        </m:r>
                        <m:f>
                          <m:fPr>
                            <m:ctrlPr>
                              <a:rPr lang="en-US" sz="1980" i="1">
                                <a:solidFill>
                                  <a:srgbClr val="000000"/>
                                </a:solidFill>
                                <a:latin typeface="Cambria Math" panose="02040503050406030204" pitchFamily="18" charset="0"/>
                                <a:ea typeface="Cambria Math" panose="02040503050406030204" pitchFamily="18" charset="0"/>
                              </a:rPr>
                            </m:ctrlPr>
                          </m:fPr>
                          <m:num>
                            <m:r>
                              <a:rPr lang="en-US" sz="1980" i="1">
                                <a:solidFill>
                                  <a:srgbClr val="000000"/>
                                </a:solidFill>
                                <a:latin typeface="Cambria Math" panose="02040503050406030204" pitchFamily="18" charset="0"/>
                                <a:ea typeface="Cambria Math" panose="02040503050406030204" pitchFamily="18" charset="0"/>
                              </a:rPr>
                              <m:t>𝜖</m:t>
                            </m:r>
                          </m:num>
                          <m:den>
                            <m:r>
                              <a:rPr lang="en-US" sz="1980" i="1">
                                <a:solidFill>
                                  <a:srgbClr val="000000"/>
                                </a:solidFill>
                                <a:latin typeface="Cambria Math" panose="02040503050406030204" pitchFamily="18" charset="0"/>
                                <a:ea typeface="Cambria Math" panose="02040503050406030204" pitchFamily="18" charset="0"/>
                              </a:rPr>
                              <m:t>2</m:t>
                            </m:r>
                          </m:den>
                        </m:f>
                      </m:e>
                    </m:d>
                    <m:r>
                      <a:rPr lang="en-US" sz="1980" i="1">
                        <a:solidFill>
                          <a:srgbClr val="000000"/>
                        </a:solidFill>
                        <a:latin typeface="Cambria Math" panose="02040503050406030204" pitchFamily="18" charset="0"/>
                        <a:ea typeface="Cambria Math" panose="02040503050406030204" pitchFamily="18" charset="0"/>
                      </a:rPr>
                      <m:t>⟶</m:t>
                    </m:r>
                    <m:d>
                      <m:dPr>
                        <m:begChr m:val="|"/>
                        <m:endChr m:val="|"/>
                        <m:ctrlPr>
                          <a:rPr lang="en-US" sz="1980" i="1">
                            <a:solidFill>
                              <a:srgbClr val="000000"/>
                            </a:solidFill>
                            <a:latin typeface="Cambria Math" panose="02040503050406030204" pitchFamily="18" charset="0"/>
                            <a:ea typeface="Cambria Math" panose="02040503050406030204" pitchFamily="18" charset="0"/>
                          </a:rPr>
                        </m:ctrlPr>
                      </m:dPr>
                      <m:e>
                        <m:r>
                          <a:rPr lang="en-US" sz="1980" i="1">
                            <a:solidFill>
                              <a:srgbClr val="000000"/>
                            </a:solidFill>
                            <a:latin typeface="Cambria Math" panose="02040503050406030204" pitchFamily="18" charset="0"/>
                            <a:ea typeface="Cambria Math" panose="02040503050406030204" pitchFamily="18" charset="0"/>
                          </a:rPr>
                          <m:t>𝑃𝑟𝑖𝑣𝑎𝑐𝑦</m:t>
                        </m:r>
                        <m:r>
                          <a:rPr lang="en-US" sz="1980" i="1">
                            <a:solidFill>
                              <a:srgbClr val="000000"/>
                            </a:solidFill>
                            <a:latin typeface="Cambria Math" panose="02040503050406030204" pitchFamily="18" charset="0"/>
                            <a:ea typeface="Cambria Math" panose="02040503050406030204" pitchFamily="18" charset="0"/>
                          </a:rPr>
                          <m:t> </m:t>
                        </m:r>
                        <m:r>
                          <a:rPr lang="en-US" sz="1980" i="1">
                            <a:solidFill>
                              <a:srgbClr val="000000"/>
                            </a:solidFill>
                            <a:latin typeface="Cambria Math" panose="02040503050406030204" pitchFamily="18" charset="0"/>
                            <a:ea typeface="Cambria Math" panose="02040503050406030204" pitchFamily="18" charset="0"/>
                          </a:rPr>
                          <m:t>𝐿𝑜𝑠𝑠</m:t>
                        </m:r>
                      </m:e>
                    </m:d>
                    <m:r>
                      <a:rPr lang="en-US" sz="1980" i="1">
                        <a:solidFill>
                          <a:srgbClr val="000000"/>
                        </a:solidFill>
                        <a:latin typeface="Cambria Math" panose="02040503050406030204" pitchFamily="18" charset="0"/>
                        <a:ea typeface="Cambria Math" panose="02040503050406030204" pitchFamily="18" charset="0"/>
                      </a:rPr>
                      <m:t> </m:t>
                    </m:r>
                    <m:r>
                      <a:rPr lang="en-US" sz="1980" i="1">
                        <a:solidFill>
                          <a:srgbClr val="000000"/>
                        </a:solidFill>
                        <a:latin typeface="Cambria Math" panose="02040503050406030204" pitchFamily="18" charset="0"/>
                        <a:ea typeface="Cambria Math" panose="02040503050406030204" pitchFamily="18" charset="0"/>
                      </a:rPr>
                      <m:t>𝑎𝑡</m:t>
                    </m:r>
                    <m:r>
                      <a:rPr lang="en-US" sz="1980" i="1">
                        <a:solidFill>
                          <a:srgbClr val="000000"/>
                        </a:solidFill>
                        <a:latin typeface="Cambria Math" panose="02040503050406030204" pitchFamily="18" charset="0"/>
                        <a:ea typeface="Cambria Math" panose="02040503050406030204" pitchFamily="18" charset="0"/>
                      </a:rPr>
                      <m:t> </m:t>
                    </m:r>
                    <m:r>
                      <a:rPr lang="en-US" sz="1980" i="1">
                        <a:solidFill>
                          <a:srgbClr val="000000"/>
                        </a:solidFill>
                        <a:latin typeface="Cambria Math" panose="02040503050406030204" pitchFamily="18" charset="0"/>
                        <a:ea typeface="Cambria Math" panose="02040503050406030204" pitchFamily="18" charset="0"/>
                      </a:rPr>
                      <m:t>𝑚𝑜𝑠𝑡</m:t>
                    </m:r>
                    <m:r>
                      <a:rPr lang="en-US" sz="1980" i="1">
                        <a:solidFill>
                          <a:srgbClr val="000000"/>
                        </a:solidFill>
                        <a:latin typeface="Cambria Math" panose="02040503050406030204" pitchFamily="18" charset="0"/>
                        <a:ea typeface="Cambria Math" panose="02040503050406030204" pitchFamily="18" charset="0"/>
                      </a:rPr>
                      <m:t> 2</m:t>
                    </m:r>
                    <m:r>
                      <a:rPr lang="en-US" sz="1980" i="1">
                        <a:solidFill>
                          <a:srgbClr val="000000"/>
                        </a:solidFill>
                        <a:latin typeface="Cambria Math" panose="02040503050406030204" pitchFamily="18" charset="0"/>
                        <a:ea typeface="Cambria Math" panose="02040503050406030204" pitchFamily="18" charset="0"/>
                      </a:rPr>
                      <m:t>𝜖</m:t>
                    </m:r>
                  </m:oMath>
                </a14:m>
                <a:r>
                  <a:rPr lang="en-US" sz="1980" dirty="0">
                    <a:solidFill>
                      <a:srgbClr val="000000"/>
                    </a:solidFill>
                    <a:latin typeface="Calibri" panose="020F0502020204030204"/>
                  </a:rPr>
                  <a:t> </a:t>
                </a:r>
              </a:p>
            </p:txBody>
          </p:sp>
        </mc:Choice>
        <mc:Fallback xmlns="">
          <p:sp>
            <p:nvSpPr>
              <p:cNvPr id="8" name="TextBox 7">
                <a:extLst>
                  <a:ext uri="{FF2B5EF4-FFF2-40B4-BE49-F238E27FC236}">
                    <a16:creationId xmlns:a16="http://schemas.microsoft.com/office/drawing/2014/main" id="{C1F960B5-3C92-9EE0-97D1-F445A2A11208}"/>
                  </a:ext>
                </a:extLst>
              </p:cNvPr>
              <p:cNvSpPr txBox="1">
                <a:spLocks noRot="1" noChangeAspect="1" noMove="1" noResize="1" noEditPoints="1" noAdjustHandles="1" noChangeArrowheads="1" noChangeShapeType="1" noTextEdit="1"/>
              </p:cNvSpPr>
              <p:nvPr/>
            </p:nvSpPr>
            <p:spPr>
              <a:xfrm>
                <a:off x="1351837" y="4939997"/>
                <a:ext cx="7400039" cy="456022"/>
              </a:xfrm>
              <a:prstGeom prst="rect">
                <a:avLst/>
              </a:prstGeom>
              <a:blipFill>
                <a:blip r:embed="rId6"/>
                <a:stretch>
                  <a:fillRect l="-2059" b="-17333"/>
                </a:stretch>
              </a:blipFill>
            </p:spPr>
            <p:txBody>
              <a:bodyPr/>
              <a:lstStyle/>
              <a:p>
                <a:r>
                  <a:rPr lang="en-US">
                    <a:noFill/>
                  </a:rPr>
                  <a:t> </a:t>
                </a:r>
              </a:p>
            </p:txBody>
          </p:sp>
        </mc:Fallback>
      </mc:AlternateContent>
    </p:spTree>
    <p:extLst>
      <p:ext uri="{BB962C8B-B14F-4D97-AF65-F5344CB8AC3E}">
        <p14:creationId xmlns:p14="http://schemas.microsoft.com/office/powerpoint/2010/main" val="27990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F196B-EEB3-9157-7061-61A3670A5FC6}"/>
              </a:ext>
            </a:extLst>
          </p:cNvPr>
          <p:cNvSpPr>
            <a:spLocks noGrp="1"/>
          </p:cNvSpPr>
          <p:nvPr>
            <p:ph type="title"/>
          </p:nvPr>
        </p:nvSpPr>
        <p:spPr>
          <a:xfrm>
            <a:off x="544048" y="1706842"/>
            <a:ext cx="8675460" cy="502509"/>
          </a:xfrm>
        </p:spPr>
        <p:txBody>
          <a:bodyPr/>
          <a:lstStyle/>
          <a:p>
            <a:r>
              <a:rPr lang="en-US" dirty="0" err="1"/>
              <a:t>Dp</a:t>
            </a:r>
            <a:r>
              <a:rPr lang="en-US" dirty="0"/>
              <a:t> and Deep Learning</a:t>
            </a:r>
          </a:p>
        </p:txBody>
      </p:sp>
      <p:sp>
        <p:nvSpPr>
          <p:cNvPr id="4" name="Text Placeholder 3">
            <a:extLst>
              <a:ext uri="{FF2B5EF4-FFF2-40B4-BE49-F238E27FC236}">
                <a16:creationId xmlns:a16="http://schemas.microsoft.com/office/drawing/2014/main" id="{9AB36916-F6C4-63BD-0839-E0DCB6B1E46F}"/>
              </a:ext>
            </a:extLst>
          </p:cNvPr>
          <p:cNvSpPr>
            <a:spLocks noGrp="1"/>
          </p:cNvSpPr>
          <p:nvPr>
            <p:ph type="body" sz="quarter" idx="10"/>
          </p:nvPr>
        </p:nvSpPr>
        <p:spPr/>
        <p:txBody>
          <a:bodyPr/>
          <a:lstStyle/>
          <a:p>
            <a:r>
              <a:rPr lang="en-US" dirty="0"/>
              <a:t>DP-SGD [7]</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22C4826C-6A9A-BD3E-E748-B4D790F2A5FA}"/>
                  </a:ext>
                </a:extLst>
              </p:cNvPr>
              <p:cNvSpPr>
                <a:spLocks noGrp="1"/>
              </p:cNvSpPr>
              <p:nvPr>
                <p:ph type="body" sz="quarter" idx="12"/>
              </p:nvPr>
            </p:nvSpPr>
            <p:spPr>
              <a:xfrm>
                <a:off x="6506431" y="3126809"/>
                <a:ext cx="3363059" cy="3154379"/>
              </a:xfrm>
            </p:spPr>
            <p:txBody>
              <a:bodyPr/>
              <a:lstStyle/>
              <a:p>
                <a:r>
                  <a:rPr lang="en-US" dirty="0"/>
                  <a:t>Gradients computed per-example as opposed to computed on the average</a:t>
                </a:r>
              </a:p>
              <a:p>
                <a:r>
                  <a:rPr lang="en-US" dirty="0"/>
                  <a:t>Gradients are clipped to control sensitivity</a:t>
                </a:r>
              </a:p>
              <a:p>
                <a:r>
                  <a:rPr lang="en-US" dirty="0"/>
                  <a:t>Spherical Gaussian noise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𝑡</m:t>
                        </m:r>
                      </m:sub>
                    </m:sSub>
                  </m:oMath>
                </a14:m>
                <a:r>
                  <a:rPr lang="en-US" dirty="0"/>
                  <a:t> is added to their sum</a:t>
                </a:r>
              </a:p>
              <a:p>
                <a:r>
                  <a:rPr lang="en-US" dirty="0"/>
                  <a:t>Update step can be rewritten as:</a:t>
                </a:r>
              </a:p>
              <a:p>
                <a:pPr lvl="1"/>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m:rPr>
                                <m:sty m:val="p"/>
                              </m:rPr>
                              <a:rPr lang="en-US"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𝑏</m:t>
                            </m:r>
                          </m:e>
                          <m:sub>
                            <m:r>
                              <a:rPr lang="en-US" b="0" i="1" smtClean="0">
                                <a:latin typeface="Cambria Math" panose="02040503050406030204" pitchFamily="18" charset="0"/>
                                <a:ea typeface="Cambria Math" panose="02040503050406030204" pitchFamily="18" charset="0"/>
                              </a:rPr>
                              <m:t>𝑡</m:t>
                            </m:r>
                          </m:sub>
                        </m:sSub>
                      </m:e>
                    </m:d>
                  </m:oMath>
                </a14:m>
                <a:endParaRPr lang="en-US" dirty="0"/>
              </a:p>
              <a:p>
                <a:r>
                  <a:rPr lang="en-US" dirty="0"/>
                  <a:t>Adding noise during training can hurt accuracy</a:t>
                </a:r>
              </a:p>
            </p:txBody>
          </p:sp>
        </mc:Choice>
        <mc:Fallback xmlns="">
          <p:sp>
            <p:nvSpPr>
              <p:cNvPr id="5" name="Text Placeholder 4">
                <a:extLst>
                  <a:ext uri="{FF2B5EF4-FFF2-40B4-BE49-F238E27FC236}">
                    <a16:creationId xmlns:a16="http://schemas.microsoft.com/office/drawing/2014/main" id="{22C4826C-6A9A-BD3E-E748-B4D790F2A5FA}"/>
                  </a:ext>
                </a:extLst>
              </p:cNvPr>
              <p:cNvSpPr>
                <a:spLocks noGrp="1" noRot="1" noChangeAspect="1" noMove="1" noResize="1" noEditPoints="1" noAdjustHandles="1" noChangeArrowheads="1" noChangeShapeType="1" noTextEdit="1"/>
              </p:cNvSpPr>
              <p:nvPr>
                <p:ph type="body" sz="quarter" idx="12"/>
              </p:nvPr>
            </p:nvSpPr>
            <p:spPr>
              <a:xfrm>
                <a:off x="6506431" y="3126809"/>
                <a:ext cx="3363059" cy="3154379"/>
              </a:xfrm>
              <a:blipFill>
                <a:blip r:embed="rId3"/>
                <a:stretch>
                  <a:fillRect t="-580" b="-2128"/>
                </a:stretch>
              </a:blipFill>
            </p:spPr>
            <p:txBody>
              <a:bodyPr/>
              <a:lstStyle/>
              <a:p>
                <a:r>
                  <a:rPr lang="en-US">
                    <a:noFill/>
                  </a:rPr>
                  <a:t> </a:t>
                </a:r>
              </a:p>
            </p:txBody>
          </p:sp>
        </mc:Fallback>
      </mc:AlternateContent>
      <p:pic>
        <p:nvPicPr>
          <p:cNvPr id="7" name="Picture 6" descr="Graphical user interface&#10;&#10;Description automatically generated">
            <a:extLst>
              <a:ext uri="{FF2B5EF4-FFF2-40B4-BE49-F238E27FC236}">
                <a16:creationId xmlns:a16="http://schemas.microsoft.com/office/drawing/2014/main" id="{CBDD521E-6370-CCF4-B8E3-7A267AC8E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54" y="3126809"/>
            <a:ext cx="5944595" cy="3268767"/>
          </a:xfrm>
          <a:prstGeom prst="rect">
            <a:avLst/>
          </a:prstGeom>
        </p:spPr>
      </p:pic>
    </p:spTree>
    <p:extLst>
      <p:ext uri="{BB962C8B-B14F-4D97-AF65-F5344CB8AC3E}">
        <p14:creationId xmlns:p14="http://schemas.microsoft.com/office/powerpoint/2010/main" val="10409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F196B-EEB3-9157-7061-61A3670A5FC6}"/>
              </a:ext>
            </a:extLst>
          </p:cNvPr>
          <p:cNvSpPr>
            <a:spLocks noGrp="1"/>
          </p:cNvSpPr>
          <p:nvPr>
            <p:ph type="title"/>
          </p:nvPr>
        </p:nvSpPr>
        <p:spPr>
          <a:xfrm>
            <a:off x="557669" y="1736987"/>
            <a:ext cx="8675460" cy="502509"/>
          </a:xfrm>
        </p:spPr>
        <p:txBody>
          <a:bodyPr/>
          <a:lstStyle/>
          <a:p>
            <a:r>
              <a:rPr lang="en-US" dirty="0" err="1"/>
              <a:t>Dp</a:t>
            </a:r>
            <a:r>
              <a:rPr lang="en-US" dirty="0"/>
              <a:t> and Deep Learning</a:t>
            </a:r>
          </a:p>
        </p:txBody>
      </p:sp>
      <p:sp>
        <p:nvSpPr>
          <p:cNvPr id="4" name="Text Placeholder 3">
            <a:extLst>
              <a:ext uri="{FF2B5EF4-FFF2-40B4-BE49-F238E27FC236}">
                <a16:creationId xmlns:a16="http://schemas.microsoft.com/office/drawing/2014/main" id="{9AB36916-F6C4-63BD-0839-E0DCB6B1E46F}"/>
              </a:ext>
            </a:extLst>
          </p:cNvPr>
          <p:cNvSpPr>
            <a:spLocks noGrp="1"/>
          </p:cNvSpPr>
          <p:nvPr>
            <p:ph type="body" sz="quarter" idx="10"/>
          </p:nvPr>
        </p:nvSpPr>
        <p:spPr/>
        <p:txBody>
          <a:bodyPr/>
          <a:lstStyle/>
          <a:p>
            <a:r>
              <a:rPr lang="en-US" dirty="0"/>
              <a:t>Model Agnostic Private Learning [7]</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22C4826C-6A9A-BD3E-E748-B4D790F2A5FA}"/>
                  </a:ext>
                </a:extLst>
              </p:cNvPr>
              <p:cNvSpPr>
                <a:spLocks noGrp="1"/>
              </p:cNvSpPr>
              <p:nvPr>
                <p:ph type="body" sz="quarter" idx="12"/>
              </p:nvPr>
            </p:nvSpPr>
            <p:spPr>
              <a:xfrm>
                <a:off x="6506431" y="3126809"/>
                <a:ext cx="3363059" cy="3154379"/>
              </a:xfrm>
            </p:spPr>
            <p:txBody>
              <a:bodyPr/>
              <a:lstStyle/>
              <a:p>
                <a:r>
                  <a:rPr lang="en-US" dirty="0"/>
                  <a:t>Consider a multi-class classification problem.</a:t>
                </a:r>
              </a:p>
              <a:p>
                <a:r>
                  <a:rPr lang="en-US" dirty="0"/>
                  <a:t>Split training data into k disjoint subsets of equal size</a:t>
                </a:r>
              </a:p>
              <a:p>
                <a:r>
                  <a:rPr lang="en-US" dirty="0"/>
                  <a:t>Train independent models </a:t>
                </a:r>
                <a14:m>
                  <m:oMath xmlns:m="http://schemas.openxmlformats.org/officeDocument/2006/math">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𝑘</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d>
                  </m:oMath>
                </a14:m>
                <a:endParaRPr lang="en-US" dirty="0"/>
              </a:p>
              <a:p>
                <a:r>
                  <a:rPr lang="en-US" dirty="0"/>
                  <a:t>Compute a private histogram over the set of k predictions.</a:t>
                </a:r>
              </a:p>
              <a:p>
                <a:r>
                  <a:rPr lang="en-US" dirty="0"/>
                  <a:t>Add noise</a:t>
                </a:r>
              </a:p>
              <a:p>
                <a:r>
                  <a:rPr lang="en-US" dirty="0"/>
                  <a:t>Select histogram with highest count</a:t>
                </a:r>
              </a:p>
            </p:txBody>
          </p:sp>
        </mc:Choice>
        <mc:Fallback xmlns="">
          <p:sp>
            <p:nvSpPr>
              <p:cNvPr id="5" name="Text Placeholder 4">
                <a:extLst>
                  <a:ext uri="{FF2B5EF4-FFF2-40B4-BE49-F238E27FC236}">
                    <a16:creationId xmlns:a16="http://schemas.microsoft.com/office/drawing/2014/main" id="{22C4826C-6A9A-BD3E-E748-B4D790F2A5FA}"/>
                  </a:ext>
                </a:extLst>
              </p:cNvPr>
              <p:cNvSpPr>
                <a:spLocks noGrp="1" noRot="1" noChangeAspect="1" noMove="1" noResize="1" noEditPoints="1" noAdjustHandles="1" noChangeArrowheads="1" noChangeShapeType="1" noTextEdit="1"/>
              </p:cNvSpPr>
              <p:nvPr>
                <p:ph type="body" sz="quarter" idx="12"/>
              </p:nvPr>
            </p:nvSpPr>
            <p:spPr>
              <a:xfrm>
                <a:off x="6506431" y="3126809"/>
                <a:ext cx="3363059" cy="3154379"/>
              </a:xfrm>
              <a:blipFill>
                <a:blip r:embed="rId3"/>
                <a:stretch>
                  <a:fillRect t="-580" r="-2536" b="-2128"/>
                </a:stretch>
              </a:blipFill>
            </p:spPr>
            <p:txBody>
              <a:bodyPr/>
              <a:lstStyle/>
              <a:p>
                <a:r>
                  <a:rPr lang="en-US">
                    <a:noFill/>
                  </a:rPr>
                  <a:t> </a:t>
                </a:r>
              </a:p>
            </p:txBody>
          </p:sp>
        </mc:Fallback>
      </mc:AlternateContent>
      <p:pic>
        <p:nvPicPr>
          <p:cNvPr id="6" name="Picture 5" descr="Diagram, schematic&#10;&#10;Description automatically generated">
            <a:extLst>
              <a:ext uri="{FF2B5EF4-FFF2-40B4-BE49-F238E27FC236}">
                <a16:creationId xmlns:a16="http://schemas.microsoft.com/office/drawing/2014/main" id="{DC9096D8-A7FD-A09F-D47F-F0DE537F47E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41284" y="3127770"/>
            <a:ext cx="5944127" cy="3270024"/>
          </a:xfrm>
          <a:prstGeom prst="rect">
            <a:avLst/>
          </a:prstGeom>
        </p:spPr>
      </p:pic>
    </p:spTree>
    <p:extLst>
      <p:ext uri="{BB962C8B-B14F-4D97-AF65-F5344CB8AC3E}">
        <p14:creationId xmlns:p14="http://schemas.microsoft.com/office/powerpoint/2010/main" val="408112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9757-AF4D-8394-088B-B6267AA7AEA8}"/>
              </a:ext>
            </a:extLst>
          </p:cNvPr>
          <p:cNvSpPr>
            <a:spLocks noGrp="1"/>
          </p:cNvSpPr>
          <p:nvPr>
            <p:ph type="title"/>
          </p:nvPr>
        </p:nvSpPr>
        <p:spPr/>
        <p:txBody>
          <a:bodyPr/>
          <a:lstStyle/>
          <a:p>
            <a:r>
              <a:rPr lang="en-US" dirty="0"/>
              <a:t>Q &amp; A</a:t>
            </a:r>
          </a:p>
        </p:txBody>
      </p:sp>
    </p:spTree>
    <p:extLst>
      <p:ext uri="{BB962C8B-B14F-4D97-AF65-F5344CB8AC3E}">
        <p14:creationId xmlns:p14="http://schemas.microsoft.com/office/powerpoint/2010/main" val="137057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Defenses against Privacy Attacks</a:t>
            </a:r>
          </a:p>
        </p:txBody>
      </p:sp>
      <p:sp>
        <p:nvSpPr>
          <p:cNvPr id="3" name="Content Placeholder 2"/>
          <p:cNvSpPr>
            <a:spLocks noGrp="1"/>
          </p:cNvSpPr>
          <p:nvPr>
            <p:ph idx="1"/>
          </p:nvPr>
        </p:nvSpPr>
        <p:spPr/>
        <p:txBody>
          <a:bodyPr/>
          <a:lstStyle/>
          <a:p>
            <a:r>
              <a:rPr lang="en-US" dirty="0"/>
              <a:t>Defense strategies against privacy attacks in ML can be broadly classified into:</a:t>
            </a:r>
          </a:p>
          <a:p>
            <a:pPr lvl="1"/>
            <a:r>
              <a:rPr lang="en-US" dirty="0"/>
              <a:t>Anonymization techniques</a:t>
            </a:r>
          </a:p>
          <a:p>
            <a:pPr lvl="1"/>
            <a:r>
              <a:rPr lang="en-US" dirty="0"/>
              <a:t>Encryption techniques</a:t>
            </a:r>
          </a:p>
          <a:p>
            <a:pPr lvl="1"/>
            <a:r>
              <a:rPr lang="en-US" dirty="0"/>
              <a:t>Differential privacy</a:t>
            </a:r>
          </a:p>
          <a:p>
            <a:pPr lvl="1"/>
            <a:r>
              <a:rPr lang="en-US" dirty="0"/>
              <a:t>Distributed learning</a:t>
            </a:r>
          </a:p>
          <a:p>
            <a:pPr lvl="1"/>
            <a:r>
              <a:rPr lang="en-US" dirty="0"/>
              <a:t>ML-specific techniques </a:t>
            </a:r>
          </a:p>
        </p:txBody>
      </p:sp>
      <p:sp>
        <p:nvSpPr>
          <p:cNvPr id="4" name="Content Placeholder 3"/>
          <p:cNvSpPr>
            <a:spLocks noGrp="1"/>
          </p:cNvSpPr>
          <p:nvPr>
            <p:ph idx="10"/>
          </p:nvPr>
        </p:nvSpPr>
        <p:spPr/>
        <p:txBody>
          <a:bodyPr/>
          <a:lstStyle/>
          <a:p>
            <a:r>
              <a:rPr lang="en-US" dirty="0"/>
              <a:t>Defenses against Privacy Attacks</a:t>
            </a:r>
            <a:endParaRPr lang="en-US" dirty="0">
              <a:solidFill>
                <a:srgbClr val="FF0000"/>
              </a:solidFill>
            </a:endParaRPr>
          </a:p>
          <a:p>
            <a:endParaRPr lang="en-US" dirty="0"/>
          </a:p>
        </p:txBody>
      </p:sp>
    </p:spTree>
    <p:extLst>
      <p:ext uri="{BB962C8B-B14F-4D97-AF65-F5344CB8AC3E}">
        <p14:creationId xmlns:p14="http://schemas.microsoft.com/office/powerpoint/2010/main" val="617377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01F9B5-A1D7-FD3E-E2C8-CE4BB9548D1D}"/>
              </a:ext>
            </a:extLst>
          </p:cNvPr>
          <p:cNvSpPr>
            <a:spLocks noGrp="1"/>
          </p:cNvSpPr>
          <p:nvPr>
            <p:ph type="title"/>
          </p:nvPr>
        </p:nvSpPr>
        <p:spPr/>
        <p:txBody>
          <a:bodyPr/>
          <a:lstStyle/>
          <a:p>
            <a:r>
              <a:rPr lang="en-US" dirty="0"/>
              <a:t>References</a:t>
            </a:r>
          </a:p>
        </p:txBody>
      </p:sp>
      <p:sp>
        <p:nvSpPr>
          <p:cNvPr id="6" name="TextBox 5">
            <a:extLst>
              <a:ext uri="{FF2B5EF4-FFF2-40B4-BE49-F238E27FC236}">
                <a16:creationId xmlns:a16="http://schemas.microsoft.com/office/drawing/2014/main" id="{B745950F-0E36-0BFE-3125-C505B0AD83AB}"/>
              </a:ext>
            </a:extLst>
          </p:cNvPr>
          <p:cNvSpPr txBox="1"/>
          <p:nvPr/>
        </p:nvSpPr>
        <p:spPr>
          <a:xfrm>
            <a:off x="847407" y="2934078"/>
            <a:ext cx="8675460" cy="2580706"/>
          </a:xfrm>
          <a:prstGeom prst="rect">
            <a:avLst/>
          </a:prstGeom>
          <a:noFill/>
        </p:spPr>
        <p:txBody>
          <a:bodyPr wrap="square" rtlCol="0">
            <a:spAutoFit/>
          </a:bodyPr>
          <a:lstStyle/>
          <a:p>
            <a:pPr defTabSz="1005713"/>
            <a:r>
              <a:rPr lang="en-US" sz="1155" dirty="0">
                <a:solidFill>
                  <a:srgbClr val="000000"/>
                </a:solidFill>
                <a:latin typeface="Calibri" panose="020F0502020204030204"/>
              </a:rPr>
              <a:t>[1]    Differential privacy. [Online]. Available: </a:t>
            </a:r>
            <a:r>
              <a:rPr lang="en-US" sz="1155" dirty="0">
                <a:solidFill>
                  <a:srgbClr val="000000"/>
                </a:solidFill>
                <a:latin typeface="Calibri" panose="020F0502020204030204"/>
                <a:hlinkClick r:id="rId2"/>
              </a:rPr>
              <a:t>https://privacytools.seas.harvard.edu/differential-privacy </a:t>
            </a:r>
            <a:r>
              <a:rPr lang="en-US" sz="1155" dirty="0">
                <a:solidFill>
                  <a:srgbClr val="000000"/>
                </a:solidFill>
                <a:latin typeface="Calibri" panose="020F0502020204030204"/>
              </a:rPr>
              <a:t>(visited on 04/12/2023)</a:t>
            </a:r>
          </a:p>
          <a:p>
            <a:pPr defTabSz="1005713"/>
            <a:r>
              <a:rPr lang="en-US" sz="1155" dirty="0">
                <a:solidFill>
                  <a:srgbClr val="000000"/>
                </a:solidFill>
                <a:latin typeface="Calibri" panose="020F0502020204030204"/>
              </a:rPr>
              <a:t>[2]    </a:t>
            </a:r>
            <a:r>
              <a:rPr lang="en-US" sz="1155" dirty="0" err="1">
                <a:solidFill>
                  <a:srgbClr val="000000"/>
                </a:solidFill>
                <a:latin typeface="Calibri" panose="020F0502020204030204"/>
              </a:rPr>
              <a:t>Dwork</a:t>
            </a:r>
            <a:r>
              <a:rPr lang="en-US" sz="1155" dirty="0">
                <a:solidFill>
                  <a:srgbClr val="000000"/>
                </a:solidFill>
                <a:latin typeface="Calibri" panose="020F0502020204030204"/>
              </a:rPr>
              <a:t>, C., McSherry, F., Nissim, K., Smith, A. (2006). Calibrating Noise to Sensitivity in Private Data Analysis. In: Halevi, S., Rabin, T. (eds) Theory of Cryptography. TCC 2006. Lecture Notes in Computer Science, vol 3876. Springer, Berlin, Heidelberg. </a:t>
            </a:r>
            <a:r>
              <a:rPr lang="en-US" sz="1155" dirty="0">
                <a:solidFill>
                  <a:srgbClr val="000000"/>
                </a:solidFill>
                <a:latin typeface="Calibri" panose="020F0502020204030204"/>
                <a:hlinkClick r:id="rId3"/>
              </a:rPr>
              <a:t>https://doi.org/10.1007/11681878_14</a:t>
            </a:r>
            <a:endParaRPr lang="en-US" sz="1155" dirty="0">
              <a:solidFill>
                <a:srgbClr val="000000"/>
              </a:solidFill>
              <a:latin typeface="Calibri" panose="020F0502020204030204"/>
            </a:endParaRPr>
          </a:p>
          <a:p>
            <a:pPr defTabSz="1005713"/>
            <a:r>
              <a:rPr lang="en-US" sz="1155" dirty="0">
                <a:solidFill>
                  <a:srgbClr val="000000"/>
                </a:solidFill>
                <a:latin typeface="Calibri" panose="020F0502020204030204"/>
              </a:rPr>
              <a:t>[3]    [</a:t>
            </a:r>
            <a:r>
              <a:rPr lang="en-US" sz="1155" dirty="0" err="1">
                <a:solidFill>
                  <a:srgbClr val="000000"/>
                </a:solidFill>
                <a:latin typeface="Calibri" panose="020F0502020204030204"/>
              </a:rPr>
              <a:t>Dwork</a:t>
            </a:r>
            <a:r>
              <a:rPr lang="en-US" sz="1155" dirty="0">
                <a:solidFill>
                  <a:srgbClr val="000000"/>
                </a:solidFill>
                <a:latin typeface="Calibri" panose="020F0502020204030204"/>
              </a:rPr>
              <a:t> et al.] </a:t>
            </a:r>
            <a:r>
              <a:rPr lang="en-US" sz="1155" dirty="0" err="1">
                <a:solidFill>
                  <a:srgbClr val="000000"/>
                </a:solidFill>
                <a:latin typeface="Calibri" panose="020F0502020204030204"/>
              </a:rPr>
              <a:t>Dwork</a:t>
            </a:r>
            <a:r>
              <a:rPr lang="en-US" sz="1155" dirty="0">
                <a:solidFill>
                  <a:srgbClr val="000000"/>
                </a:solidFill>
                <a:latin typeface="Calibri" panose="020F0502020204030204"/>
              </a:rPr>
              <a:t>, C., McSherry, F., Nissim, K., &amp; Smith, A. (2017). Calibrating Noise to Sensitivity in Private Data Analysis. Journal of Privacy and Confidentiality, 7(3), 17–51. </a:t>
            </a:r>
            <a:r>
              <a:rPr lang="en-US" sz="1155" dirty="0">
                <a:solidFill>
                  <a:srgbClr val="000000"/>
                </a:solidFill>
                <a:latin typeface="Calibri" panose="020F0502020204030204"/>
                <a:hlinkClick r:id="rId4"/>
              </a:rPr>
              <a:t>https://doi.org/10.29012/jpc.v7i3.405</a:t>
            </a:r>
            <a:endParaRPr lang="en-US" sz="1155" dirty="0">
              <a:solidFill>
                <a:srgbClr val="000000"/>
              </a:solidFill>
              <a:latin typeface="Calibri" panose="020F0502020204030204"/>
            </a:endParaRPr>
          </a:p>
          <a:p>
            <a:pPr defTabSz="1005713"/>
            <a:r>
              <a:rPr lang="en-US" sz="1155" dirty="0">
                <a:solidFill>
                  <a:srgbClr val="000000"/>
                </a:solidFill>
                <a:latin typeface="Calibri" panose="020F0502020204030204"/>
              </a:rPr>
              <a:t>[4]    </a:t>
            </a:r>
            <a:r>
              <a:rPr lang="en-US" sz="1155" dirty="0">
                <a:solidFill>
                  <a:srgbClr val="000000"/>
                </a:solidFill>
                <a:latin typeface="Times New Roman" panose="02020603050405020304" pitchFamily="18" charset="0"/>
              </a:rPr>
              <a:t>Institute for Advanced Study. (2016, November 14). </a:t>
            </a:r>
            <a:r>
              <a:rPr lang="en-US" sz="1155" i="1" dirty="0">
                <a:solidFill>
                  <a:srgbClr val="000000"/>
                </a:solidFill>
                <a:latin typeface="Times New Roman" panose="02020603050405020304" pitchFamily="18" charset="0"/>
              </a:rPr>
              <a:t>The Definition of Differential Privacy - Cynthia </a:t>
            </a:r>
            <a:r>
              <a:rPr lang="en-US" sz="1155" i="1" dirty="0" err="1">
                <a:solidFill>
                  <a:srgbClr val="000000"/>
                </a:solidFill>
                <a:latin typeface="Times New Roman" panose="02020603050405020304" pitchFamily="18" charset="0"/>
              </a:rPr>
              <a:t>Dwork</a:t>
            </a:r>
            <a:r>
              <a:rPr lang="en-US" sz="1155" dirty="0">
                <a:solidFill>
                  <a:srgbClr val="000000"/>
                </a:solidFill>
                <a:latin typeface="Times New Roman" panose="02020603050405020304" pitchFamily="18" charset="0"/>
              </a:rPr>
              <a:t> [Video]. YouTube. </a:t>
            </a:r>
            <a:r>
              <a:rPr lang="en-US" sz="1155" dirty="0">
                <a:solidFill>
                  <a:srgbClr val="000000"/>
                </a:solidFill>
                <a:latin typeface="Times New Roman" panose="02020603050405020304" pitchFamily="18" charset="0"/>
                <a:hlinkClick r:id="rId5"/>
              </a:rPr>
              <a:t>https://www.youtube.com/watch?v=lg-VhHlztqo</a:t>
            </a:r>
            <a:endParaRPr lang="en-US" sz="1155" dirty="0">
              <a:solidFill>
                <a:srgbClr val="000000"/>
              </a:solidFill>
              <a:latin typeface="Times New Roman" panose="02020603050405020304" pitchFamily="18" charset="0"/>
            </a:endParaRPr>
          </a:p>
          <a:p>
            <a:pPr defTabSz="1005713"/>
            <a:r>
              <a:rPr lang="en-US" sz="1155" dirty="0">
                <a:solidFill>
                  <a:srgbClr val="000000"/>
                </a:solidFill>
                <a:latin typeface="Times New Roman" panose="02020603050405020304" pitchFamily="18" charset="0"/>
              </a:rPr>
              <a:t>[5]   </a:t>
            </a:r>
            <a:r>
              <a:rPr lang="en-US" sz="1155" dirty="0">
                <a:solidFill>
                  <a:srgbClr val="000000"/>
                </a:solidFill>
                <a:latin typeface="Calibri" panose="020F0502020204030204"/>
              </a:rPr>
              <a:t>Mathematical Picture Language. (2021, October 5). </a:t>
            </a:r>
            <a:r>
              <a:rPr lang="en-US" sz="1155" i="1" dirty="0">
                <a:solidFill>
                  <a:srgbClr val="000000"/>
                </a:solidFill>
                <a:latin typeface="Calibri" panose="020F0502020204030204"/>
              </a:rPr>
              <a:t>Cynthia </a:t>
            </a:r>
            <a:r>
              <a:rPr lang="en-US" sz="1155" i="1" dirty="0" err="1">
                <a:solidFill>
                  <a:srgbClr val="000000"/>
                </a:solidFill>
                <a:latin typeface="Calibri" panose="020F0502020204030204"/>
              </a:rPr>
              <a:t>Dwork</a:t>
            </a:r>
            <a:r>
              <a:rPr lang="en-US" sz="1155" i="1" dirty="0">
                <a:solidFill>
                  <a:srgbClr val="000000"/>
                </a:solidFill>
                <a:latin typeface="Calibri" panose="020F0502020204030204"/>
              </a:rPr>
              <a:t> | Oct 5,2021 | Differential </a:t>
            </a:r>
            <a:r>
              <a:rPr lang="en-US" sz="1155" i="1" dirty="0" err="1">
                <a:solidFill>
                  <a:srgbClr val="000000"/>
                </a:solidFill>
                <a:latin typeface="Calibri" panose="020F0502020204030204"/>
              </a:rPr>
              <a:t>Privacy:The</a:t>
            </a:r>
            <a:r>
              <a:rPr lang="en-US" sz="1155" i="1" dirty="0">
                <a:solidFill>
                  <a:srgbClr val="000000"/>
                </a:solidFill>
                <a:latin typeface="Calibri" panose="020F0502020204030204"/>
              </a:rPr>
              <a:t> Mathematical Bulwark</a:t>
            </a:r>
            <a:r>
              <a:rPr lang="en-US" sz="1155" dirty="0">
                <a:solidFill>
                  <a:srgbClr val="000000"/>
                </a:solidFill>
                <a:latin typeface="Calibri" panose="020F0502020204030204"/>
              </a:rPr>
              <a:t> [Video]. YouTube. </a:t>
            </a:r>
            <a:r>
              <a:rPr lang="en-US" sz="1155" dirty="0">
                <a:solidFill>
                  <a:srgbClr val="000000"/>
                </a:solidFill>
                <a:latin typeface="Calibri" panose="020F0502020204030204"/>
                <a:hlinkClick r:id="rId6"/>
              </a:rPr>
              <a:t>https://</a:t>
            </a:r>
            <a:r>
              <a:rPr lang="en-US" sz="1155" dirty="0" err="1">
                <a:solidFill>
                  <a:srgbClr val="000000"/>
                </a:solidFill>
                <a:latin typeface="Calibri" panose="020F0502020204030204"/>
                <a:hlinkClick r:id="rId6"/>
              </a:rPr>
              <a:t>www.youtube.com</a:t>
            </a:r>
            <a:r>
              <a:rPr lang="en-US" sz="1155" dirty="0">
                <a:solidFill>
                  <a:srgbClr val="000000"/>
                </a:solidFill>
                <a:latin typeface="Calibri" panose="020F0502020204030204"/>
                <a:hlinkClick r:id="rId6"/>
              </a:rPr>
              <a:t>/</a:t>
            </a:r>
            <a:r>
              <a:rPr lang="en-US" sz="1155" dirty="0" err="1">
                <a:solidFill>
                  <a:srgbClr val="000000"/>
                </a:solidFill>
                <a:latin typeface="Calibri" panose="020F0502020204030204"/>
                <a:hlinkClick r:id="rId6"/>
              </a:rPr>
              <a:t>watch?v</a:t>
            </a:r>
            <a:r>
              <a:rPr lang="en-US" sz="1155" dirty="0">
                <a:solidFill>
                  <a:srgbClr val="000000"/>
                </a:solidFill>
                <a:latin typeface="Calibri" panose="020F0502020204030204"/>
                <a:hlinkClick r:id="rId6"/>
              </a:rPr>
              <a:t>=W--U-O3h_is</a:t>
            </a:r>
            <a:endParaRPr lang="en-US" sz="1155" dirty="0">
              <a:solidFill>
                <a:srgbClr val="000000"/>
              </a:solidFill>
              <a:latin typeface="Calibri" panose="020F0502020204030204"/>
            </a:endParaRPr>
          </a:p>
          <a:p>
            <a:pPr defTabSz="1005713"/>
            <a:r>
              <a:rPr lang="en-US" sz="1155" dirty="0">
                <a:solidFill>
                  <a:srgbClr val="000000"/>
                </a:solidFill>
                <a:latin typeface="Times New Roman" panose="02020603050405020304" pitchFamily="18" charset="0"/>
              </a:rPr>
              <a:t>[6]   </a:t>
            </a:r>
            <a:r>
              <a:rPr lang="en-US" sz="1155" dirty="0" err="1">
                <a:solidFill>
                  <a:srgbClr val="000000"/>
                </a:solidFill>
                <a:latin typeface="Times New Roman" panose="02020603050405020304" pitchFamily="18" charset="0"/>
              </a:rPr>
              <a:t>Desfontaines</a:t>
            </a:r>
            <a:r>
              <a:rPr lang="en-US" sz="1155" dirty="0">
                <a:solidFill>
                  <a:srgbClr val="000000"/>
                </a:solidFill>
                <a:latin typeface="Times New Roman" panose="02020603050405020304" pitchFamily="18" charset="0"/>
              </a:rPr>
              <a:t>, D. (2020, March 6). </a:t>
            </a:r>
            <a:r>
              <a:rPr lang="en-US" sz="1155" i="1" dirty="0">
                <a:solidFill>
                  <a:srgbClr val="000000"/>
                </a:solidFill>
                <a:latin typeface="Times New Roman" panose="02020603050405020304" pitchFamily="18" charset="0"/>
              </a:rPr>
              <a:t>The privacy loss random variable - Ted is writing things</a:t>
            </a:r>
            <a:r>
              <a:rPr lang="en-US" sz="1155" dirty="0">
                <a:solidFill>
                  <a:srgbClr val="000000"/>
                </a:solidFill>
                <a:latin typeface="Times New Roman" panose="02020603050405020304" pitchFamily="18" charset="0"/>
              </a:rPr>
              <a:t>. </a:t>
            </a:r>
            <a:r>
              <a:rPr lang="en-US" sz="1155" dirty="0">
                <a:solidFill>
                  <a:srgbClr val="000000"/>
                </a:solidFill>
                <a:latin typeface="Times New Roman" panose="02020603050405020304" pitchFamily="18" charset="0"/>
                <a:hlinkClick r:id="rId7"/>
              </a:rPr>
              <a:t>https://desfontain.es/privacy/privacy-loss-random-variable.html</a:t>
            </a:r>
            <a:endParaRPr lang="en-US" sz="1155" dirty="0">
              <a:solidFill>
                <a:srgbClr val="000000"/>
              </a:solidFill>
              <a:latin typeface="Times New Roman" panose="02020603050405020304" pitchFamily="18" charset="0"/>
            </a:endParaRPr>
          </a:p>
          <a:p>
            <a:pPr defTabSz="1005713"/>
            <a:r>
              <a:rPr lang="en-US" sz="1155" dirty="0">
                <a:solidFill>
                  <a:srgbClr val="000000"/>
                </a:solidFill>
                <a:latin typeface="Times New Roman" panose="02020603050405020304" pitchFamily="18" charset="0"/>
              </a:rPr>
              <a:t>[7]   </a:t>
            </a:r>
            <a:r>
              <a:rPr lang="en-US" sz="1155" dirty="0" err="1">
                <a:solidFill>
                  <a:srgbClr val="05103E"/>
                </a:solidFill>
                <a:latin typeface="Calibri" panose="020F0502020204030204"/>
              </a:rPr>
              <a:t>Papernot</a:t>
            </a:r>
            <a:r>
              <a:rPr lang="en-US" sz="1155" dirty="0">
                <a:solidFill>
                  <a:srgbClr val="05103E"/>
                </a:solidFill>
                <a:latin typeface="Calibri" panose="020F0502020204030204"/>
              </a:rPr>
              <a:t>, N. (2022). How to deploy machine learning with differential privacy | NIST. </a:t>
            </a:r>
            <a:r>
              <a:rPr lang="en-US" sz="1155" i="1" dirty="0">
                <a:solidFill>
                  <a:srgbClr val="05103E"/>
                </a:solidFill>
                <a:latin typeface="Calibri" panose="020F0502020204030204"/>
              </a:rPr>
              <a:t>NIST</a:t>
            </a:r>
            <a:r>
              <a:rPr lang="en-US" sz="1155" dirty="0">
                <a:solidFill>
                  <a:srgbClr val="05103E"/>
                </a:solidFill>
                <a:latin typeface="Calibri" panose="020F0502020204030204"/>
              </a:rPr>
              <a:t>. </a:t>
            </a:r>
            <a:r>
              <a:rPr lang="en-US" sz="1155" dirty="0">
                <a:solidFill>
                  <a:srgbClr val="05103E"/>
                </a:solidFill>
                <a:latin typeface="Calibri" panose="020F0502020204030204"/>
                <a:hlinkClick r:id="rId8"/>
              </a:rPr>
              <a:t>https://</a:t>
            </a:r>
            <a:r>
              <a:rPr lang="en-US" sz="1155" dirty="0" err="1">
                <a:solidFill>
                  <a:srgbClr val="05103E"/>
                </a:solidFill>
                <a:latin typeface="Calibri" panose="020F0502020204030204"/>
                <a:hlinkClick r:id="rId8"/>
              </a:rPr>
              <a:t>www.nist.gov</a:t>
            </a:r>
            <a:r>
              <a:rPr lang="en-US" sz="1155" dirty="0">
                <a:solidFill>
                  <a:srgbClr val="05103E"/>
                </a:solidFill>
                <a:latin typeface="Calibri" panose="020F0502020204030204"/>
                <a:hlinkClick r:id="rId8"/>
              </a:rPr>
              <a:t>/blogs/cybersecurity-insights/how-deploy-machine-learning-differential-privacy</a:t>
            </a:r>
            <a:endParaRPr lang="en-US" sz="1155" dirty="0">
              <a:solidFill>
                <a:srgbClr val="000000"/>
              </a:solidFill>
              <a:latin typeface="Calibri" panose="020F0502020204030204"/>
            </a:endParaRPr>
          </a:p>
        </p:txBody>
      </p:sp>
    </p:spTree>
    <p:extLst>
      <p:ext uri="{BB962C8B-B14F-4D97-AF65-F5344CB8AC3E}">
        <p14:creationId xmlns:p14="http://schemas.microsoft.com/office/powerpoint/2010/main" val="197279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99499" y="1832478"/>
            <a:ext cx="4247295" cy="2221617"/>
          </a:xfrm>
        </p:spPr>
        <p:txBody>
          <a:bodyPr/>
          <a:lstStyle/>
          <a:p>
            <a:r>
              <a:rPr lang="en-US" dirty="0"/>
              <a:t>Deep Learning with differential privacy</a:t>
            </a:r>
          </a:p>
        </p:txBody>
      </p:sp>
      <p:sp>
        <p:nvSpPr>
          <p:cNvPr id="8" name="Text Placeholder 7"/>
          <p:cNvSpPr>
            <a:spLocks noGrp="1"/>
          </p:cNvSpPr>
          <p:nvPr>
            <p:ph type="body" sz="quarter" idx="10"/>
          </p:nvPr>
        </p:nvSpPr>
        <p:spPr/>
        <p:txBody>
          <a:bodyPr/>
          <a:lstStyle/>
          <a:p>
            <a:r>
              <a:rPr lang="en-US" dirty="0"/>
              <a:t>Lu Cai</a:t>
            </a:r>
          </a:p>
        </p:txBody>
      </p:sp>
    </p:spTree>
    <p:extLst>
      <p:ext uri="{BB962C8B-B14F-4D97-AF65-F5344CB8AC3E}">
        <p14:creationId xmlns:p14="http://schemas.microsoft.com/office/powerpoint/2010/main" val="246749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Outline</a:t>
            </a:r>
          </a:p>
        </p:txBody>
      </p:sp>
      <p:sp>
        <p:nvSpPr>
          <p:cNvPr id="8" name="Text Placeholder 7"/>
          <p:cNvSpPr>
            <a:spLocks noGrp="1"/>
          </p:cNvSpPr>
          <p:nvPr>
            <p:ph type="body" sz="quarter" idx="11"/>
          </p:nvPr>
        </p:nvSpPr>
        <p:spPr>
          <a:xfrm>
            <a:off x="408923" y="3045159"/>
            <a:ext cx="8228190" cy="2744341"/>
          </a:xfrm>
        </p:spPr>
        <p:txBody>
          <a:bodyPr/>
          <a:lstStyle/>
          <a:p>
            <a:pPr marL="188595" indent="-188595">
              <a:buFont typeface="Arial" panose="020B0604020202020204" pitchFamily="34" charset="0"/>
              <a:buChar char="•"/>
            </a:pPr>
            <a:r>
              <a:rPr lang="en-US" sz="1980" dirty="0">
                <a:latin typeface="Segoe UI" panose="020B0502040204020203" pitchFamily="34" charset="0"/>
                <a:cs typeface="Segoe UI" panose="020B0502040204020203" pitchFamily="34" charset="0"/>
              </a:rPr>
              <a:t>Background</a:t>
            </a:r>
          </a:p>
          <a:p>
            <a:pPr marL="188595" indent="-188595">
              <a:buFont typeface="Arial" panose="020B0604020202020204" pitchFamily="34" charset="0"/>
              <a:buChar char="•"/>
            </a:pPr>
            <a:endParaRPr lang="en-US" sz="1980" dirty="0">
              <a:latin typeface="Segoe UI" panose="020B0502040204020203" pitchFamily="34" charset="0"/>
              <a:cs typeface="Segoe UI" panose="020B0502040204020203" pitchFamily="34" charset="0"/>
            </a:endParaRPr>
          </a:p>
          <a:p>
            <a:pPr marL="188595" indent="-188595">
              <a:buFont typeface="Arial" panose="020B0604020202020204" pitchFamily="34" charset="0"/>
              <a:buChar char="•"/>
            </a:pPr>
            <a:r>
              <a:rPr lang="en-US" sz="1980" dirty="0">
                <a:latin typeface="Segoe UI" panose="020B0502040204020203" pitchFamily="34" charset="0"/>
                <a:cs typeface="Segoe UI" panose="020B0502040204020203" pitchFamily="34" charset="0"/>
              </a:rPr>
              <a:t>Approach</a:t>
            </a:r>
          </a:p>
          <a:p>
            <a:pPr marL="188595" indent="-188595">
              <a:buFont typeface="Arial" panose="020B0604020202020204" pitchFamily="34" charset="0"/>
              <a:buChar char="•"/>
            </a:pPr>
            <a:endParaRPr lang="en-US" sz="1980" dirty="0">
              <a:latin typeface="Segoe UI" panose="020B0502040204020203" pitchFamily="34" charset="0"/>
              <a:cs typeface="Segoe UI" panose="020B0502040204020203" pitchFamily="34" charset="0"/>
            </a:endParaRPr>
          </a:p>
          <a:p>
            <a:pPr marL="188595" indent="-188595">
              <a:buFont typeface="Arial" panose="020B0604020202020204" pitchFamily="34" charset="0"/>
              <a:buChar char="•"/>
            </a:pPr>
            <a:r>
              <a:rPr lang="en-US" sz="1980" dirty="0">
                <a:latin typeface="Segoe UI" panose="020B0502040204020203" pitchFamily="34" charset="0"/>
                <a:cs typeface="Segoe UI" panose="020B0502040204020203" pitchFamily="34" charset="0"/>
              </a:rPr>
              <a:t>Results – </a:t>
            </a:r>
            <a:r>
              <a:rPr lang="en-US" sz="1980" dirty="0" err="1">
                <a:latin typeface="Segoe UI" panose="020B0502040204020203" pitchFamily="34" charset="0"/>
                <a:cs typeface="Segoe UI" panose="020B0502040204020203" pitchFamily="34" charset="0"/>
              </a:rPr>
              <a:t>MNIST</a:t>
            </a:r>
            <a:endParaRPr lang="en-US" sz="1980" dirty="0">
              <a:latin typeface="Segoe UI" panose="020B0502040204020203" pitchFamily="34" charset="0"/>
              <a:cs typeface="Segoe UI" panose="020B0502040204020203" pitchFamily="34" charset="0"/>
            </a:endParaRPr>
          </a:p>
          <a:p>
            <a:pPr marL="188595" indent="-188595">
              <a:buFont typeface="Arial" panose="020B0604020202020204" pitchFamily="34" charset="0"/>
              <a:buChar char="•"/>
            </a:pPr>
            <a:endParaRPr lang="en-US" sz="1980" dirty="0">
              <a:latin typeface="Segoe UI" panose="020B0502040204020203" pitchFamily="34" charset="0"/>
              <a:cs typeface="Segoe UI" panose="020B0502040204020203" pitchFamily="34" charset="0"/>
            </a:endParaRPr>
          </a:p>
          <a:p>
            <a:pPr marL="188595" indent="-188595">
              <a:buFont typeface="Arial" panose="020B0604020202020204" pitchFamily="34" charset="0"/>
              <a:buChar char="•"/>
            </a:pPr>
            <a:r>
              <a:rPr lang="en-US" sz="1980" dirty="0">
                <a:latin typeface="Segoe UI" panose="020B0502040204020203" pitchFamily="34" charset="0"/>
                <a:cs typeface="Segoe UI" panose="020B0502040204020203" pitchFamily="34" charset="0"/>
              </a:rPr>
              <a:t>Conclusion</a:t>
            </a:r>
          </a:p>
        </p:txBody>
      </p:sp>
    </p:spTree>
    <p:extLst>
      <p:ext uri="{BB962C8B-B14F-4D97-AF65-F5344CB8AC3E}">
        <p14:creationId xmlns:p14="http://schemas.microsoft.com/office/powerpoint/2010/main" val="51746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Background</a:t>
            </a:r>
          </a:p>
        </p:txBody>
      </p:sp>
      <p:sp>
        <p:nvSpPr>
          <p:cNvPr id="7" name="Text Placeholder 6"/>
          <p:cNvSpPr>
            <a:spLocks noGrp="1"/>
          </p:cNvSpPr>
          <p:nvPr>
            <p:ph type="body" sz="quarter" idx="10"/>
          </p:nvPr>
        </p:nvSpPr>
        <p:spPr/>
        <p:txBody>
          <a:bodyPr/>
          <a:lstStyle/>
          <a:p>
            <a:r>
              <a:rPr lang="en-US" dirty="0"/>
              <a:t>Differential privacy and deep learning</a:t>
            </a:r>
          </a:p>
        </p:txBody>
      </p:sp>
      <p:sp>
        <p:nvSpPr>
          <p:cNvPr id="11" name="Text Placeholder 7">
            <a:extLst>
              <a:ext uri="{FF2B5EF4-FFF2-40B4-BE49-F238E27FC236}">
                <a16:creationId xmlns:a16="http://schemas.microsoft.com/office/drawing/2014/main" id="{732C84EC-6772-D5F5-A87E-4CF969CA8ECB}"/>
              </a:ext>
            </a:extLst>
          </p:cNvPr>
          <p:cNvSpPr>
            <a:spLocks noGrp="1"/>
          </p:cNvSpPr>
          <p:nvPr>
            <p:ph type="body" sz="quarter" idx="11"/>
          </p:nvPr>
        </p:nvSpPr>
        <p:spPr>
          <a:xfrm>
            <a:off x="533103" y="3160115"/>
            <a:ext cx="8675460" cy="3868047"/>
          </a:xfrm>
        </p:spPr>
        <p:txBody>
          <a:bodyPr/>
          <a:lstStyle/>
          <a:p>
            <a:pPr marL="235744" indent="-235744">
              <a:buFont typeface="Arial" panose="020B0604020202020204" pitchFamily="34" charset="0"/>
              <a:buChar char="•"/>
            </a:pPr>
            <a:r>
              <a:rPr lang="en-US" sz="1485" dirty="0">
                <a:solidFill>
                  <a:srgbClr val="374151"/>
                </a:solidFill>
                <a:latin typeface="Segoe UI" panose="020B0502040204020203" pitchFamily="34" charset="0"/>
                <a:ea typeface="Calibri" panose="020F0502020204030204" pitchFamily="34" charset="0"/>
              </a:rPr>
              <a:t>Differential privacy is a privacy framework that aims to protect sensitive information while still allowing for useful data analysis. </a:t>
            </a:r>
          </a:p>
          <a:p>
            <a:pPr marL="235744" indent="-235744">
              <a:buFont typeface="Arial" panose="020B0604020202020204" pitchFamily="34" charset="0"/>
              <a:buChar char="•"/>
            </a:pPr>
            <a:r>
              <a:rPr lang="en-US" sz="1485" dirty="0">
                <a:solidFill>
                  <a:srgbClr val="374151"/>
                </a:solidFill>
                <a:latin typeface="Segoe UI" panose="020B0502040204020203" pitchFamily="34" charset="0"/>
                <a:ea typeface="Calibri" panose="020F0502020204030204" pitchFamily="34" charset="0"/>
              </a:rPr>
              <a:t>In practice, differential privacy involves adding noise to data before it is analyzed, so that the true values of individual data points are obscured. One of the key challenges in implementing differential privacy is balancing privacy with the usefulness of the data.</a:t>
            </a:r>
          </a:p>
          <a:p>
            <a:pPr marL="235744" indent="-235744">
              <a:buFont typeface="Arial" panose="020B0604020202020204" pitchFamily="34" charset="0"/>
              <a:buChar char="•"/>
            </a:pPr>
            <a:r>
              <a:rPr lang="en-US" sz="1485" dirty="0">
                <a:solidFill>
                  <a:srgbClr val="374151"/>
                </a:solidFill>
                <a:latin typeface="Segoe UI" panose="020B0502040204020203" pitchFamily="34" charset="0"/>
                <a:ea typeface="Calibri" panose="020F0502020204030204" pitchFamily="34" charset="0"/>
              </a:rPr>
              <a:t>Deep neural networks are highly expressive models that can potentially memorize individual training examples. Deep learning with differential privacy is an emerging field that combines the power of deep neural networks with the privacy guarantees of differential privacy. The goal is to develop machine learning algorithms that can analyze sensitive data while preserving the privacy of individuals in the data.</a:t>
            </a:r>
          </a:p>
          <a:p>
            <a:pPr marL="235744" indent="-235744">
              <a:buFont typeface="Arial" panose="020B0604020202020204" pitchFamily="34" charset="0"/>
              <a:buChar char="•"/>
            </a:pPr>
            <a:endParaRPr lang="en-US" sz="1485" dirty="0">
              <a:solidFill>
                <a:srgbClr val="374151"/>
              </a:solidFill>
              <a:latin typeface="Segoe UI" panose="020B0502040204020203" pitchFamily="34" charset="0"/>
              <a:ea typeface="Calibri" panose="020F0502020204030204" pitchFamily="34" charset="0"/>
            </a:endParaRPr>
          </a:p>
          <a:p>
            <a:pPr marL="188595" indent="-188595">
              <a:buFont typeface="Arial" panose="020B0604020202020204" pitchFamily="34" charset="0"/>
              <a:buChar char="•"/>
            </a:pPr>
            <a:endParaRPr lang="en-US" dirty="0"/>
          </a:p>
        </p:txBody>
      </p:sp>
    </p:spTree>
    <p:extLst>
      <p:ext uri="{BB962C8B-B14F-4D97-AF65-F5344CB8AC3E}">
        <p14:creationId xmlns:p14="http://schemas.microsoft.com/office/powerpoint/2010/main" val="424663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Background</a:t>
            </a:r>
          </a:p>
        </p:txBody>
      </p:sp>
      <p:sp>
        <p:nvSpPr>
          <p:cNvPr id="7" name="Text Placeholder 6"/>
          <p:cNvSpPr>
            <a:spLocks noGrp="1"/>
          </p:cNvSpPr>
          <p:nvPr>
            <p:ph type="body" sz="quarter" idx="10"/>
          </p:nvPr>
        </p:nvSpPr>
        <p:spPr/>
        <p:txBody>
          <a:bodyPr/>
          <a:lstStyle/>
          <a:p>
            <a:r>
              <a:rPr lang="en-US" dirty="0"/>
              <a:t>Differential privacy</a:t>
            </a:r>
          </a:p>
        </p:txBody>
      </p:sp>
      <p:sp>
        <p:nvSpPr>
          <p:cNvPr id="11" name="Text Placeholder 7">
            <a:extLst>
              <a:ext uri="{FF2B5EF4-FFF2-40B4-BE49-F238E27FC236}">
                <a16:creationId xmlns:a16="http://schemas.microsoft.com/office/drawing/2014/main" id="{732C84EC-6772-D5F5-A87E-4CF969CA8ECB}"/>
              </a:ext>
            </a:extLst>
          </p:cNvPr>
          <p:cNvSpPr>
            <a:spLocks noGrp="1"/>
          </p:cNvSpPr>
          <p:nvPr>
            <p:ph type="body" sz="quarter" idx="11"/>
          </p:nvPr>
        </p:nvSpPr>
        <p:spPr>
          <a:xfrm>
            <a:off x="544048" y="3160115"/>
            <a:ext cx="8506980" cy="4791376"/>
          </a:xfrm>
        </p:spPr>
        <p:txBody>
          <a:bodyPr/>
          <a:lstStyle/>
          <a:p>
            <a:pPr marL="235744" indent="-235744">
              <a:buFont typeface="Arial" panose="020B0604020202020204" pitchFamily="34" charset="0"/>
              <a:buChar char="•"/>
            </a:pPr>
            <a:r>
              <a:rPr lang="en-US" sz="1485" dirty="0">
                <a:solidFill>
                  <a:srgbClr val="374151"/>
                </a:solidFill>
                <a:latin typeface="Segoe UI" panose="020B0502040204020203" pitchFamily="34" charset="0"/>
                <a:ea typeface="Calibri" panose="020F0502020204030204" pitchFamily="34" charset="0"/>
              </a:rPr>
              <a:t>The formal definition of </a:t>
            </a:r>
            <a:r>
              <a:rPr lang="el-GR" sz="1485" dirty="0">
                <a:solidFill>
                  <a:srgbClr val="374151"/>
                </a:solidFill>
                <a:latin typeface="Segoe UI" panose="020B0502040204020203" pitchFamily="34" charset="0"/>
                <a:ea typeface="Calibri" panose="020F0502020204030204" pitchFamily="34" charset="0"/>
              </a:rPr>
              <a:t>(ε, δ)-</a:t>
            </a:r>
            <a:r>
              <a:rPr lang="en-US" sz="1485" dirty="0">
                <a:solidFill>
                  <a:srgbClr val="374151"/>
                </a:solidFill>
                <a:latin typeface="Segoe UI" panose="020B0502040204020203" pitchFamily="34" charset="0"/>
                <a:ea typeface="Calibri" panose="020F0502020204030204" pitchFamily="34" charset="0"/>
              </a:rPr>
              <a:t>differential privacy:</a:t>
            </a:r>
          </a:p>
          <a:p>
            <a:pPr marL="612934" lvl="1">
              <a:buFont typeface="Arial" panose="020B0604020202020204" pitchFamily="34" charset="0"/>
              <a:buChar char="•"/>
            </a:pPr>
            <a:r>
              <a:rPr lang="en-US" sz="1485" dirty="0">
                <a:solidFill>
                  <a:srgbClr val="374151"/>
                </a:solidFill>
                <a:latin typeface="Segoe UI" panose="020B0502040204020203" pitchFamily="34" charset="0"/>
                <a:ea typeface="Calibri" panose="020F0502020204030204" pitchFamily="34" charset="0"/>
              </a:rPr>
              <a:t> A randomized mechanism M: D → R satisfies ε-differential privacy if for any two adjacent inputs d, d' ∈ D and for any subset of outputs S ⊆ R,  it holds that: </a:t>
            </a:r>
          </a:p>
          <a:p>
            <a:pPr marL="612934" lvl="1">
              <a:buFont typeface="Arial" panose="020B0604020202020204" pitchFamily="34" charset="0"/>
              <a:buChar char="•"/>
            </a:pPr>
            <a:endParaRPr lang="en-US" sz="1485" dirty="0">
              <a:solidFill>
                <a:srgbClr val="374151"/>
              </a:solidFill>
              <a:latin typeface="Segoe UI" panose="020B0502040204020203" pitchFamily="34" charset="0"/>
              <a:ea typeface="Calibri" panose="020F0502020204030204" pitchFamily="34" charset="0"/>
            </a:endParaRPr>
          </a:p>
          <a:p>
            <a:pPr marL="612934" lvl="1">
              <a:buFont typeface="Arial" panose="020B0604020202020204" pitchFamily="34" charset="0"/>
              <a:buChar char="•"/>
            </a:pPr>
            <a:endParaRPr lang="en-US" sz="1485" dirty="0">
              <a:solidFill>
                <a:srgbClr val="374151"/>
              </a:solidFill>
              <a:latin typeface="Segoe UI" panose="020B0502040204020203" pitchFamily="34" charset="0"/>
              <a:ea typeface="Calibri" panose="020F0502020204030204" pitchFamily="34" charset="0"/>
            </a:endParaRPr>
          </a:p>
          <a:p>
            <a:pPr marL="612934" lvl="1">
              <a:buFont typeface="Arial" panose="020B0604020202020204" pitchFamily="34" charset="0"/>
              <a:buChar char="•"/>
            </a:pPr>
            <a:r>
              <a:rPr lang="en-US" sz="1485" dirty="0">
                <a:solidFill>
                  <a:srgbClr val="374151"/>
                </a:solidFill>
                <a:latin typeface="Segoe UI" panose="020B0502040204020203" pitchFamily="34" charset="0"/>
                <a:ea typeface="Calibri" panose="020F0502020204030204" pitchFamily="34" charset="0"/>
              </a:rPr>
              <a:t>ε is a parameter that determines the strength of the privacy guarantee provided by a differentially private mechanism. A smaller value of ε corresponds to a stronger privacy guarantee.</a:t>
            </a:r>
          </a:p>
          <a:p>
            <a:pPr marL="612934" lvl="1">
              <a:buFont typeface="Arial" panose="020B0604020202020204" pitchFamily="34" charset="0"/>
              <a:buChar char="•"/>
            </a:pPr>
            <a:r>
              <a:rPr lang="el-GR" sz="1485" dirty="0">
                <a:solidFill>
                  <a:srgbClr val="374151"/>
                </a:solidFill>
                <a:latin typeface="Segoe UI" panose="020B0502040204020203" pitchFamily="34" charset="0"/>
                <a:ea typeface="Calibri" panose="020F0502020204030204" pitchFamily="34" charset="0"/>
              </a:rPr>
              <a:t>δ</a:t>
            </a:r>
            <a:r>
              <a:rPr lang="en-US" sz="1485" dirty="0">
                <a:solidFill>
                  <a:srgbClr val="374151"/>
                </a:solidFill>
                <a:latin typeface="Segoe UI" panose="020B0502040204020203" pitchFamily="34" charset="0"/>
                <a:ea typeface="Calibri" panose="020F0502020204030204" pitchFamily="34" charset="0"/>
              </a:rPr>
              <a:t> is the probability that allows for plain ε-differential privacy broken. </a:t>
            </a:r>
          </a:p>
          <a:p>
            <a:pPr marL="235744" indent="-235744">
              <a:buFont typeface="Arial" panose="020B0604020202020204" pitchFamily="34" charset="0"/>
              <a:buChar char="•"/>
            </a:pPr>
            <a:endParaRPr lang="en-US" sz="1485" dirty="0">
              <a:solidFill>
                <a:srgbClr val="374151"/>
              </a:solidFill>
              <a:latin typeface="Segoe UI" panose="020B0502040204020203" pitchFamily="34" charset="0"/>
              <a:ea typeface="Calibri" panose="020F0502020204030204" pitchFamily="34" charset="0"/>
            </a:endParaRPr>
          </a:p>
          <a:p>
            <a:pPr marL="235744" indent="-235744">
              <a:buFont typeface="Arial" panose="020B0604020202020204" pitchFamily="34" charset="0"/>
              <a:buChar char="•"/>
            </a:pPr>
            <a:endParaRPr lang="en-US" sz="1485" dirty="0">
              <a:solidFill>
                <a:srgbClr val="374151"/>
              </a:solidFill>
              <a:latin typeface="Segoe UI" panose="020B0502040204020203" pitchFamily="34" charset="0"/>
              <a:ea typeface="Calibri" panose="020F0502020204030204" pitchFamily="34" charset="0"/>
            </a:endParaRPr>
          </a:p>
          <a:p>
            <a:endParaRPr lang="en-US" sz="1485" dirty="0">
              <a:solidFill>
                <a:srgbClr val="374151"/>
              </a:solidFill>
              <a:latin typeface="Segoe UI" panose="020B0502040204020203" pitchFamily="34" charset="0"/>
              <a:ea typeface="Calibri" panose="020F0502020204030204" pitchFamily="34" charset="0"/>
            </a:endParaRPr>
          </a:p>
          <a:p>
            <a:pPr marL="188595" indent="-188595">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252C0DAB-564D-4467-32C6-FC3E0B981393}"/>
              </a:ext>
            </a:extLst>
          </p:cNvPr>
          <p:cNvPicPr>
            <a:picLocks noChangeAspect="1"/>
          </p:cNvPicPr>
          <p:nvPr/>
        </p:nvPicPr>
        <p:blipFill>
          <a:blip r:embed="rId2"/>
          <a:stretch>
            <a:fillRect/>
          </a:stretch>
        </p:blipFill>
        <p:spPr>
          <a:xfrm>
            <a:off x="2040921" y="4231935"/>
            <a:ext cx="4918868" cy="614858"/>
          </a:xfrm>
          <a:prstGeom prst="rect">
            <a:avLst/>
          </a:prstGeom>
        </p:spPr>
      </p:pic>
    </p:spTree>
    <p:extLst>
      <p:ext uri="{BB962C8B-B14F-4D97-AF65-F5344CB8AC3E}">
        <p14:creationId xmlns:p14="http://schemas.microsoft.com/office/powerpoint/2010/main" val="211597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9DB95-6C00-383A-BA41-446310EF26BB}"/>
              </a:ext>
            </a:extLst>
          </p:cNvPr>
          <p:cNvSpPr>
            <a:spLocks noGrp="1"/>
          </p:cNvSpPr>
          <p:nvPr>
            <p:ph type="title"/>
          </p:nvPr>
        </p:nvSpPr>
        <p:spPr/>
        <p:txBody>
          <a:bodyPr/>
          <a:lstStyle/>
          <a:p>
            <a:r>
              <a:rPr lang="en-US" dirty="0"/>
              <a:t>Approach</a:t>
            </a:r>
          </a:p>
        </p:txBody>
      </p:sp>
      <p:sp>
        <p:nvSpPr>
          <p:cNvPr id="4" name="Text Placeholder 3">
            <a:extLst>
              <a:ext uri="{FF2B5EF4-FFF2-40B4-BE49-F238E27FC236}">
                <a16:creationId xmlns:a16="http://schemas.microsoft.com/office/drawing/2014/main" id="{6E7C3A8D-EA74-C845-F91C-8F433EC2FAF6}"/>
              </a:ext>
            </a:extLst>
          </p:cNvPr>
          <p:cNvSpPr>
            <a:spLocks noGrp="1"/>
          </p:cNvSpPr>
          <p:nvPr>
            <p:ph type="body" sz="quarter" idx="10"/>
          </p:nvPr>
        </p:nvSpPr>
        <p:spPr>
          <a:xfrm>
            <a:off x="544048" y="2668444"/>
            <a:ext cx="7753920" cy="342851"/>
          </a:xfrm>
        </p:spPr>
        <p:txBody>
          <a:bodyPr/>
          <a:lstStyle/>
          <a:p>
            <a:r>
              <a:rPr lang="en-US" dirty="0"/>
              <a:t>Differential private training of neutral network</a:t>
            </a:r>
          </a:p>
        </p:txBody>
      </p:sp>
      <p:pic>
        <p:nvPicPr>
          <p:cNvPr id="7" name="Picture 6">
            <a:extLst>
              <a:ext uri="{FF2B5EF4-FFF2-40B4-BE49-F238E27FC236}">
                <a16:creationId xmlns:a16="http://schemas.microsoft.com/office/drawing/2014/main" id="{54361F86-4A3F-6705-F39C-A5270C57FF57}"/>
              </a:ext>
            </a:extLst>
          </p:cNvPr>
          <p:cNvPicPr>
            <a:picLocks noChangeAspect="1"/>
          </p:cNvPicPr>
          <p:nvPr/>
        </p:nvPicPr>
        <p:blipFill rotWithShape="1">
          <a:blip r:embed="rId2"/>
          <a:srcRect l="7810" t="683" r="1412" b="-683"/>
          <a:stretch/>
        </p:blipFill>
        <p:spPr>
          <a:xfrm>
            <a:off x="3834843" y="3069008"/>
            <a:ext cx="5846064" cy="2031193"/>
          </a:xfrm>
          <a:prstGeom prst="rect">
            <a:avLst/>
          </a:prstGeom>
        </p:spPr>
      </p:pic>
      <p:sp>
        <p:nvSpPr>
          <p:cNvPr id="8" name="TextBox 7">
            <a:extLst>
              <a:ext uri="{FF2B5EF4-FFF2-40B4-BE49-F238E27FC236}">
                <a16:creationId xmlns:a16="http://schemas.microsoft.com/office/drawing/2014/main" id="{F5A0F103-29E6-B14D-E5F9-D9AE273225FA}"/>
              </a:ext>
            </a:extLst>
          </p:cNvPr>
          <p:cNvSpPr txBox="1"/>
          <p:nvPr/>
        </p:nvSpPr>
        <p:spPr>
          <a:xfrm>
            <a:off x="5594948" y="3294624"/>
            <a:ext cx="5027807" cy="397032"/>
          </a:xfrm>
          <a:prstGeom prst="rect">
            <a:avLst/>
          </a:prstGeom>
          <a:noFill/>
        </p:spPr>
        <p:txBody>
          <a:bodyPr wrap="square">
            <a:spAutoFit/>
          </a:bodyPr>
          <a:lstStyle/>
          <a:p>
            <a:pPr defTabSz="1005713"/>
            <a:r>
              <a:rPr lang="en-US" sz="198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https://arxiv.org/abs/1607.00133</a:t>
            </a:r>
            <a:endParaRPr lang="en-US" sz="198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40D9C27-7B1C-634E-8EBC-91A5FE94BFE5}"/>
              </a:ext>
            </a:extLst>
          </p:cNvPr>
          <p:cNvSpPr txBox="1"/>
          <p:nvPr/>
        </p:nvSpPr>
        <p:spPr>
          <a:xfrm>
            <a:off x="754658" y="5300571"/>
            <a:ext cx="7911076" cy="1006429"/>
          </a:xfrm>
          <a:prstGeom prst="rect">
            <a:avLst/>
          </a:prstGeom>
          <a:noFill/>
        </p:spPr>
        <p:txBody>
          <a:bodyPr wrap="none" rtlCol="0">
            <a:spAutoFit/>
          </a:bodyPr>
          <a:lstStyle/>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A differentially private stochastic gradient descent (SGD) algorithm</a:t>
            </a:r>
          </a:p>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The moments accountant</a:t>
            </a:r>
          </a:p>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Hyperparameter tuning</a:t>
            </a:r>
          </a:p>
        </p:txBody>
      </p:sp>
    </p:spTree>
    <p:extLst>
      <p:ext uri="{BB962C8B-B14F-4D97-AF65-F5344CB8AC3E}">
        <p14:creationId xmlns:p14="http://schemas.microsoft.com/office/powerpoint/2010/main" val="191375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C295A-F12C-CDD0-D5D5-5447B4E90FC5}"/>
              </a:ext>
            </a:extLst>
          </p:cNvPr>
          <p:cNvSpPr>
            <a:spLocks noGrp="1"/>
          </p:cNvSpPr>
          <p:nvPr>
            <p:ph type="title"/>
          </p:nvPr>
        </p:nvSpPr>
        <p:spPr/>
        <p:txBody>
          <a:bodyPr/>
          <a:lstStyle/>
          <a:p>
            <a:r>
              <a:rPr lang="en-US" dirty="0"/>
              <a:t>Approach</a:t>
            </a:r>
          </a:p>
        </p:txBody>
      </p:sp>
      <p:sp>
        <p:nvSpPr>
          <p:cNvPr id="4" name="Text Placeholder 3">
            <a:extLst>
              <a:ext uri="{FF2B5EF4-FFF2-40B4-BE49-F238E27FC236}">
                <a16:creationId xmlns:a16="http://schemas.microsoft.com/office/drawing/2014/main" id="{73257242-CB65-DA4D-C6C3-B56679E70DC1}"/>
              </a:ext>
            </a:extLst>
          </p:cNvPr>
          <p:cNvSpPr>
            <a:spLocks noGrp="1"/>
          </p:cNvSpPr>
          <p:nvPr>
            <p:ph type="body" sz="quarter" idx="10"/>
          </p:nvPr>
        </p:nvSpPr>
        <p:spPr>
          <a:xfrm>
            <a:off x="544048" y="2668444"/>
            <a:ext cx="8539681" cy="685527"/>
          </a:xfrm>
        </p:spPr>
        <p:txBody>
          <a:bodyPr/>
          <a:lstStyle/>
          <a:p>
            <a:r>
              <a:rPr lang="en-US" dirty="0">
                <a:latin typeface="Segoe UI" panose="020B0502040204020203" pitchFamily="34" charset="0"/>
                <a:cs typeface="Segoe UI" panose="020B0502040204020203" pitchFamily="34" charset="0"/>
              </a:rPr>
              <a:t>A differentially private stochastic gradient descent (SGD) algorithm</a:t>
            </a:r>
            <a:endParaRPr lang="en-US" dirty="0"/>
          </a:p>
        </p:txBody>
      </p:sp>
      <p:sp>
        <p:nvSpPr>
          <p:cNvPr id="10" name="TextBox 9">
            <a:extLst>
              <a:ext uri="{FF2B5EF4-FFF2-40B4-BE49-F238E27FC236}">
                <a16:creationId xmlns:a16="http://schemas.microsoft.com/office/drawing/2014/main" id="{05F086F9-5F64-BD89-103D-1C57537CC0AF}"/>
              </a:ext>
            </a:extLst>
          </p:cNvPr>
          <p:cNvSpPr txBox="1"/>
          <p:nvPr/>
        </p:nvSpPr>
        <p:spPr>
          <a:xfrm>
            <a:off x="1226115" y="3697617"/>
            <a:ext cx="7449018" cy="3139321"/>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Compute the gradient for a random subset of examples (batch)</a:t>
            </a:r>
          </a:p>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Clips the l</a:t>
            </a:r>
            <a:r>
              <a:rPr lang="en-US" sz="1980" baseline="-25000" dirty="0">
                <a:solidFill>
                  <a:srgbClr val="000000"/>
                </a:solidFill>
                <a:latin typeface="Segoe UI" panose="020B0502040204020203" pitchFamily="34" charset="0"/>
                <a:cs typeface="Segoe UI" panose="020B0502040204020203" pitchFamily="34" charset="0"/>
              </a:rPr>
              <a:t>2</a:t>
            </a:r>
            <a:r>
              <a:rPr lang="en-US" sz="1980" dirty="0">
                <a:solidFill>
                  <a:srgbClr val="000000"/>
                </a:solidFill>
                <a:latin typeface="Segoe UI" panose="020B0502040204020203" pitchFamily="34" charset="0"/>
                <a:cs typeface="Segoe UI" panose="020B0502040204020203" pitchFamily="34" charset="0"/>
              </a:rPr>
              <a:t> norm</a:t>
            </a:r>
          </a:p>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Compute the average</a:t>
            </a:r>
          </a:p>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Add noise </a:t>
            </a:r>
          </a:p>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Take a step in the opposite direction of this average noisy gradient</a:t>
            </a:r>
          </a:p>
          <a:p>
            <a:pPr marL="282893" indent="-282893" defTabSz="1005713">
              <a:buFont typeface="Arial" panose="020B0604020202020204" pitchFamily="34" charset="0"/>
              <a:buChar char="•"/>
            </a:pPr>
            <a:endParaRPr lang="en-US" sz="1980" dirty="0">
              <a:solidFill>
                <a:srgbClr val="000000"/>
              </a:solidFill>
              <a:latin typeface="Segoe UI" panose="020B0502040204020203" pitchFamily="34" charset="0"/>
              <a:cs typeface="Segoe UI" panose="020B0502040204020203" pitchFamily="34" charset="0"/>
            </a:endParaRPr>
          </a:p>
          <a:p>
            <a:pPr defTabSz="1005713"/>
            <a:r>
              <a:rPr lang="en-US" sz="1980" dirty="0">
                <a:solidFill>
                  <a:srgbClr val="000000"/>
                </a:solidFill>
                <a:latin typeface="Segoe UI" panose="020B0502040204020203" pitchFamily="34" charset="0"/>
                <a:cs typeface="Segoe UI" panose="020B0502040204020203" pitchFamily="34" charset="0"/>
              </a:rPr>
              <a:t>Note: The authors perform the computation in </a:t>
            </a:r>
            <a:r>
              <a:rPr lang="en-US" sz="1980" u="sng" dirty="0">
                <a:solidFill>
                  <a:srgbClr val="000000"/>
                </a:solidFill>
                <a:latin typeface="Segoe UI" panose="020B0502040204020203" pitchFamily="34" charset="0"/>
                <a:cs typeface="Segoe UI" panose="020B0502040204020203" pitchFamily="34" charset="0"/>
              </a:rPr>
              <a:t>batches</a:t>
            </a:r>
            <a:r>
              <a:rPr lang="en-US" sz="1980" dirty="0">
                <a:solidFill>
                  <a:srgbClr val="000000"/>
                </a:solidFill>
                <a:latin typeface="Segoe UI" panose="020B0502040204020203" pitchFamily="34" charset="0"/>
                <a:cs typeface="Segoe UI" panose="020B0502040204020203" pitchFamily="34" charset="0"/>
              </a:rPr>
              <a:t>, then group several batches into a </a:t>
            </a:r>
            <a:r>
              <a:rPr lang="en-US" sz="1980" u="sng" dirty="0">
                <a:solidFill>
                  <a:srgbClr val="000000"/>
                </a:solidFill>
                <a:latin typeface="Segoe UI" panose="020B0502040204020203" pitchFamily="34" charset="0"/>
                <a:cs typeface="Segoe UI" panose="020B0502040204020203" pitchFamily="34" charset="0"/>
              </a:rPr>
              <a:t>lot</a:t>
            </a:r>
            <a:r>
              <a:rPr lang="en-US" sz="1980" dirty="0">
                <a:solidFill>
                  <a:srgbClr val="000000"/>
                </a:solidFill>
                <a:latin typeface="Segoe UI" panose="020B0502040204020203" pitchFamily="34" charset="0"/>
                <a:cs typeface="Segoe UI" panose="020B0502040204020203" pitchFamily="34" charset="0"/>
              </a:rPr>
              <a:t> for adding noise</a:t>
            </a:r>
          </a:p>
        </p:txBody>
      </p:sp>
    </p:spTree>
    <p:extLst>
      <p:ext uri="{BB962C8B-B14F-4D97-AF65-F5344CB8AC3E}">
        <p14:creationId xmlns:p14="http://schemas.microsoft.com/office/powerpoint/2010/main" val="400599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11DF94-61C0-FF67-A9EC-B98DCAE28059}"/>
              </a:ext>
            </a:extLst>
          </p:cNvPr>
          <p:cNvSpPr>
            <a:spLocks noGrp="1"/>
          </p:cNvSpPr>
          <p:nvPr>
            <p:ph type="title"/>
          </p:nvPr>
        </p:nvSpPr>
        <p:spPr/>
        <p:txBody>
          <a:bodyPr/>
          <a:lstStyle/>
          <a:p>
            <a:r>
              <a:rPr lang="en-US" dirty="0"/>
              <a:t>Approach</a:t>
            </a:r>
          </a:p>
        </p:txBody>
      </p:sp>
      <p:sp>
        <p:nvSpPr>
          <p:cNvPr id="4" name="Text Placeholder 3">
            <a:extLst>
              <a:ext uri="{FF2B5EF4-FFF2-40B4-BE49-F238E27FC236}">
                <a16:creationId xmlns:a16="http://schemas.microsoft.com/office/drawing/2014/main" id="{1D81C586-96FB-C6DE-93E8-9C4C04FA6201}"/>
              </a:ext>
            </a:extLst>
          </p:cNvPr>
          <p:cNvSpPr>
            <a:spLocks noGrp="1"/>
          </p:cNvSpPr>
          <p:nvPr>
            <p:ph type="body" sz="quarter" idx="10"/>
          </p:nvPr>
        </p:nvSpPr>
        <p:spPr>
          <a:xfrm>
            <a:off x="544048" y="2668444"/>
            <a:ext cx="7439615" cy="342764"/>
          </a:xfrm>
        </p:spPr>
        <p:txBody>
          <a:bodyPr/>
          <a:lstStyle/>
          <a:p>
            <a:r>
              <a:rPr lang="en-US" dirty="0"/>
              <a:t>Privacy accounting and hyperparameter tuning</a:t>
            </a:r>
          </a:p>
        </p:txBody>
      </p:sp>
      <p:sp>
        <p:nvSpPr>
          <p:cNvPr id="6" name="TextBox 5">
            <a:extLst>
              <a:ext uri="{FF2B5EF4-FFF2-40B4-BE49-F238E27FC236}">
                <a16:creationId xmlns:a16="http://schemas.microsoft.com/office/drawing/2014/main" id="{037E9013-BA92-8993-63CE-1C6B6445E64B}"/>
              </a:ext>
            </a:extLst>
          </p:cNvPr>
          <p:cNvSpPr txBox="1"/>
          <p:nvPr/>
        </p:nvSpPr>
        <p:spPr>
          <a:xfrm>
            <a:off x="1146324" y="3423064"/>
            <a:ext cx="7449018" cy="3139321"/>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For differentially private SGD, to compute the overall privacy cost of the training, an “accountant" procedure is implemented,  which computes the privacy cost at each access to the training data, and accumulates this cost as the training progresses. </a:t>
            </a:r>
          </a:p>
          <a:p>
            <a:pPr marL="282893" indent="-282893" defTabSz="1005713">
              <a:buFont typeface="Arial" panose="020B0604020202020204" pitchFamily="34" charset="0"/>
              <a:buChar char="•"/>
            </a:pPr>
            <a:endParaRPr lang="en-US" sz="1980" dirty="0">
              <a:solidFill>
                <a:srgbClr val="000000"/>
              </a:solidFill>
              <a:latin typeface="Segoe UI" panose="020B0502040204020203" pitchFamily="34" charset="0"/>
              <a:cs typeface="Segoe UI" panose="020B0502040204020203" pitchFamily="34" charset="0"/>
            </a:endParaRPr>
          </a:p>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Hyperparameters can be tuned to balance privacy, accuracy, and performance.  The model accuracy is more sensitive to training parameters such as batch size and noise level than to the structure of a neural network.</a:t>
            </a:r>
          </a:p>
        </p:txBody>
      </p:sp>
    </p:spTree>
    <p:extLst>
      <p:ext uri="{BB962C8B-B14F-4D97-AF65-F5344CB8AC3E}">
        <p14:creationId xmlns:p14="http://schemas.microsoft.com/office/powerpoint/2010/main" val="144006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464E73-9DE8-6AD9-79A2-60B87FCF5CB9}"/>
              </a:ext>
            </a:extLst>
          </p:cNvPr>
          <p:cNvSpPr>
            <a:spLocks noGrp="1"/>
          </p:cNvSpPr>
          <p:nvPr>
            <p:ph type="title"/>
          </p:nvPr>
        </p:nvSpPr>
        <p:spPr/>
        <p:txBody>
          <a:bodyPr/>
          <a:lstStyle/>
          <a:p>
            <a:r>
              <a:rPr lang="en-US" dirty="0"/>
              <a:t>RESULTS - </a:t>
            </a:r>
            <a:r>
              <a:rPr lang="en-US" dirty="0" err="1"/>
              <a:t>MNIST</a:t>
            </a:r>
            <a:endParaRPr lang="en-US" dirty="0"/>
          </a:p>
        </p:txBody>
      </p:sp>
      <p:sp>
        <p:nvSpPr>
          <p:cNvPr id="6" name="TextBox 5">
            <a:extLst>
              <a:ext uri="{FF2B5EF4-FFF2-40B4-BE49-F238E27FC236}">
                <a16:creationId xmlns:a16="http://schemas.microsoft.com/office/drawing/2014/main" id="{5B678126-18D3-7838-A0B2-C4D57C94ABD7}"/>
              </a:ext>
            </a:extLst>
          </p:cNvPr>
          <p:cNvSpPr txBox="1"/>
          <p:nvPr/>
        </p:nvSpPr>
        <p:spPr>
          <a:xfrm>
            <a:off x="1216517" y="2778068"/>
            <a:ext cx="7449018" cy="1311128"/>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Experiments on standard </a:t>
            </a:r>
            <a:r>
              <a:rPr lang="en-US" sz="1980" dirty="0" err="1">
                <a:solidFill>
                  <a:srgbClr val="000000"/>
                </a:solidFill>
                <a:latin typeface="Segoe UI" panose="020B0502040204020203" pitchFamily="34" charset="0"/>
                <a:cs typeface="Segoe UI" panose="020B0502040204020203" pitchFamily="34" charset="0"/>
              </a:rPr>
              <a:t>MNIST</a:t>
            </a:r>
            <a:r>
              <a:rPr lang="en-US" sz="1980" dirty="0">
                <a:solidFill>
                  <a:srgbClr val="000000"/>
                </a:solidFill>
                <a:latin typeface="Segoe UI" panose="020B0502040204020203" pitchFamily="34" charset="0"/>
                <a:cs typeface="Segoe UI" panose="020B0502040204020203" pitchFamily="34" charset="0"/>
              </a:rPr>
              <a:t> dataset for handwritten digit recognition consisting of 60,000 training examples and 10,000 testing examples</a:t>
            </a:r>
          </a:p>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Baseline Model accuracy: 98.3%</a:t>
            </a:r>
          </a:p>
        </p:txBody>
      </p:sp>
      <p:pic>
        <p:nvPicPr>
          <p:cNvPr id="8" name="Picture 7">
            <a:extLst>
              <a:ext uri="{FF2B5EF4-FFF2-40B4-BE49-F238E27FC236}">
                <a16:creationId xmlns:a16="http://schemas.microsoft.com/office/drawing/2014/main" id="{798393CA-CC05-D451-D77D-A0F316B7E19A}"/>
              </a:ext>
            </a:extLst>
          </p:cNvPr>
          <p:cNvPicPr>
            <a:picLocks noChangeAspect="1"/>
          </p:cNvPicPr>
          <p:nvPr/>
        </p:nvPicPr>
        <p:blipFill>
          <a:blip r:embed="rId2"/>
          <a:stretch>
            <a:fillRect/>
          </a:stretch>
        </p:blipFill>
        <p:spPr>
          <a:xfrm>
            <a:off x="955708" y="4213257"/>
            <a:ext cx="8246565" cy="2369070"/>
          </a:xfrm>
          <a:prstGeom prst="rect">
            <a:avLst/>
          </a:prstGeom>
        </p:spPr>
      </p:pic>
    </p:spTree>
    <p:extLst>
      <p:ext uri="{BB962C8B-B14F-4D97-AF65-F5344CB8AC3E}">
        <p14:creationId xmlns:p14="http://schemas.microsoft.com/office/powerpoint/2010/main" val="261498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65C94E-DB18-0D18-B51A-272156D49A4F}"/>
              </a:ext>
            </a:extLst>
          </p:cNvPr>
          <p:cNvSpPr>
            <a:spLocks noGrp="1"/>
          </p:cNvSpPr>
          <p:nvPr>
            <p:ph type="title"/>
          </p:nvPr>
        </p:nvSpPr>
        <p:spPr/>
        <p:txBody>
          <a:bodyPr/>
          <a:lstStyle/>
          <a:p>
            <a:r>
              <a:rPr lang="en-US" dirty="0"/>
              <a:t>RESULTS - </a:t>
            </a:r>
            <a:r>
              <a:rPr lang="en-US" dirty="0" err="1"/>
              <a:t>MNIST</a:t>
            </a:r>
            <a:endParaRPr lang="en-US" dirty="0"/>
          </a:p>
        </p:txBody>
      </p:sp>
      <p:pic>
        <p:nvPicPr>
          <p:cNvPr id="9" name="Picture 8">
            <a:extLst>
              <a:ext uri="{FF2B5EF4-FFF2-40B4-BE49-F238E27FC236}">
                <a16:creationId xmlns:a16="http://schemas.microsoft.com/office/drawing/2014/main" id="{97581C21-B1F8-A6F3-656F-4249FF4A1B9D}"/>
              </a:ext>
            </a:extLst>
          </p:cNvPr>
          <p:cNvPicPr>
            <a:picLocks noChangeAspect="1"/>
          </p:cNvPicPr>
          <p:nvPr/>
        </p:nvPicPr>
        <p:blipFill>
          <a:blip r:embed="rId2"/>
          <a:stretch>
            <a:fillRect/>
          </a:stretch>
        </p:blipFill>
        <p:spPr>
          <a:xfrm>
            <a:off x="1760433" y="2943286"/>
            <a:ext cx="4983281" cy="3551969"/>
          </a:xfrm>
          <a:prstGeom prst="rect">
            <a:avLst/>
          </a:prstGeom>
        </p:spPr>
      </p:pic>
    </p:spTree>
    <p:extLst>
      <p:ext uri="{BB962C8B-B14F-4D97-AF65-F5344CB8AC3E}">
        <p14:creationId xmlns:p14="http://schemas.microsoft.com/office/powerpoint/2010/main" val="19450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Anonymization Techniques</a:t>
            </a:r>
          </a:p>
        </p:txBody>
      </p:sp>
      <p:sp>
        <p:nvSpPr>
          <p:cNvPr id="3" name="Content Placeholder 2"/>
          <p:cNvSpPr>
            <a:spLocks noGrp="1"/>
          </p:cNvSpPr>
          <p:nvPr>
            <p:ph idx="1"/>
          </p:nvPr>
        </p:nvSpPr>
        <p:spPr/>
        <p:txBody>
          <a:bodyPr>
            <a:normAutofit/>
          </a:bodyPr>
          <a:lstStyle/>
          <a:p>
            <a:r>
              <a:rPr lang="en-US" b="1" i="1" dirty="0">
                <a:solidFill>
                  <a:srgbClr val="0070C0"/>
                </a:solidFill>
              </a:rPr>
              <a:t>Anonymization</a:t>
            </a:r>
            <a:r>
              <a:rPr lang="en-US" dirty="0"/>
              <a:t> techniques provide privacy protection by removing identifying information in the data</a:t>
            </a:r>
          </a:p>
          <a:p>
            <a:r>
              <a:rPr lang="en-US" dirty="0"/>
              <a:t>E.g., remove personal identifiable information (PII) </a:t>
            </a:r>
          </a:p>
          <a:p>
            <a:pPr lvl="1"/>
            <a:r>
              <a:rPr lang="en-US" dirty="0"/>
              <a:t>In the example below, the Name and Address columns are removed</a:t>
            </a:r>
          </a:p>
        </p:txBody>
      </p:sp>
      <p:sp>
        <p:nvSpPr>
          <p:cNvPr id="4" name="Content Placeholder 3"/>
          <p:cNvSpPr>
            <a:spLocks noGrp="1"/>
          </p:cNvSpPr>
          <p:nvPr>
            <p:ph idx="10"/>
          </p:nvPr>
        </p:nvSpPr>
        <p:spPr/>
        <p:txBody>
          <a:bodyPr/>
          <a:lstStyle/>
          <a:p>
            <a:r>
              <a:rPr lang="en-US" dirty="0"/>
              <a:t>Anonymization Techniques</a:t>
            </a:r>
          </a:p>
        </p:txBody>
      </p:sp>
      <p:graphicFrame>
        <p:nvGraphicFramePr>
          <p:cNvPr id="5" name="Google Shape;130;p18"/>
          <p:cNvGraphicFramePr/>
          <p:nvPr>
            <p:extLst>
              <p:ext uri="{D42A27DB-BD31-4B8C-83A1-F6EECF244321}">
                <p14:modId xmlns:p14="http://schemas.microsoft.com/office/powerpoint/2010/main" val="443270022"/>
              </p:ext>
            </p:extLst>
          </p:nvPr>
        </p:nvGraphicFramePr>
        <p:xfrm>
          <a:off x="1428800" y="4240358"/>
          <a:ext cx="6552728" cy="1770576"/>
        </p:xfrm>
        <a:graphic>
          <a:graphicData uri="http://schemas.openxmlformats.org/drawingml/2006/table">
            <a:tbl>
              <a:tblPr>
                <a:noFill/>
              </a:tblPr>
              <a:tblGrid>
                <a:gridCol w="1215393">
                  <a:extLst>
                    <a:ext uri="{9D8B030D-6E8A-4147-A177-3AD203B41FA5}">
                      <a16:colId xmlns:a16="http://schemas.microsoft.com/office/drawing/2014/main" val="20000"/>
                    </a:ext>
                  </a:extLst>
                </a:gridCol>
                <a:gridCol w="1096380">
                  <a:extLst>
                    <a:ext uri="{9D8B030D-6E8A-4147-A177-3AD203B41FA5}">
                      <a16:colId xmlns:a16="http://schemas.microsoft.com/office/drawing/2014/main" val="20001"/>
                    </a:ext>
                  </a:extLst>
                </a:gridCol>
                <a:gridCol w="1158188">
                  <a:extLst>
                    <a:ext uri="{9D8B030D-6E8A-4147-A177-3AD203B41FA5}">
                      <a16:colId xmlns:a16="http://schemas.microsoft.com/office/drawing/2014/main" val="20002"/>
                    </a:ext>
                  </a:extLst>
                </a:gridCol>
                <a:gridCol w="1257384">
                  <a:extLst>
                    <a:ext uri="{9D8B030D-6E8A-4147-A177-3AD203B41FA5}">
                      <a16:colId xmlns:a16="http://schemas.microsoft.com/office/drawing/2014/main" val="20003"/>
                    </a:ext>
                  </a:extLst>
                </a:gridCol>
                <a:gridCol w="1825383">
                  <a:extLst>
                    <a:ext uri="{9D8B030D-6E8A-4147-A177-3AD203B41FA5}">
                      <a16:colId xmlns:a16="http://schemas.microsoft.com/office/drawing/2014/main" val="20004"/>
                    </a:ext>
                  </a:extLst>
                </a:gridCol>
              </a:tblGrid>
              <a:tr h="581946">
                <a:tc>
                  <a:txBody>
                    <a:bodyPr/>
                    <a:lstStyle/>
                    <a:p>
                      <a:pPr marL="0" lvl="0" indent="0" algn="l" rtl="0">
                        <a:spcBef>
                          <a:spcPts val="0"/>
                        </a:spcBef>
                        <a:spcAft>
                          <a:spcPts val="0"/>
                        </a:spcAft>
                        <a:buNone/>
                      </a:pPr>
                      <a:r>
                        <a:rPr lang="en" sz="1400" b="1" dirty="0">
                          <a:solidFill>
                            <a:schemeClr val="tx1">
                              <a:lumMod val="75000"/>
                              <a:lumOff val="25000"/>
                            </a:schemeClr>
                          </a:solidFill>
                        </a:rPr>
                        <a:t>User ID</a:t>
                      </a:r>
                      <a:endParaRPr sz="1400" b="1" dirty="0">
                        <a:solidFill>
                          <a:schemeClr val="tx1">
                            <a:lumMod val="75000"/>
                            <a:lumOff val="25000"/>
                          </a:schemeClr>
                        </a:solidFill>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 sz="1400" b="1" dirty="0">
                          <a:solidFill>
                            <a:schemeClr val="tx1">
                              <a:lumMod val="75000"/>
                              <a:lumOff val="25000"/>
                            </a:schemeClr>
                          </a:solidFill>
                        </a:rPr>
                        <a:t>Name</a:t>
                      </a:r>
                      <a:endParaRPr sz="1400" b="1" dirty="0">
                        <a:solidFill>
                          <a:schemeClr val="tx1">
                            <a:lumMod val="75000"/>
                            <a:lumOff val="25000"/>
                          </a:schemeClr>
                        </a:solidFill>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 sz="1400" b="1" dirty="0">
                          <a:solidFill>
                            <a:schemeClr val="tx1">
                              <a:lumMod val="75000"/>
                              <a:lumOff val="25000"/>
                            </a:schemeClr>
                          </a:solidFill>
                        </a:rPr>
                        <a:t>Address</a:t>
                      </a:r>
                      <a:endParaRPr sz="1400" b="1" dirty="0">
                        <a:solidFill>
                          <a:schemeClr val="tx1">
                            <a:lumMod val="75000"/>
                            <a:lumOff val="25000"/>
                          </a:schemeClr>
                        </a:solidFill>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 sz="1400" b="1" dirty="0">
                          <a:solidFill>
                            <a:schemeClr val="tx1">
                              <a:lumMod val="75000"/>
                              <a:lumOff val="25000"/>
                            </a:schemeClr>
                          </a:solidFill>
                        </a:rPr>
                        <a:t>Account Type</a:t>
                      </a:r>
                      <a:endParaRPr sz="1400" b="1" dirty="0">
                        <a:solidFill>
                          <a:schemeClr val="tx1">
                            <a:lumMod val="75000"/>
                            <a:lumOff val="25000"/>
                          </a:schemeClr>
                        </a:solidFill>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 sz="1400" b="1" dirty="0">
                          <a:solidFill>
                            <a:schemeClr val="tx1">
                              <a:lumMod val="75000"/>
                              <a:lumOff val="25000"/>
                            </a:schemeClr>
                          </a:solidFill>
                        </a:rPr>
                        <a:t>Subscription Date</a:t>
                      </a:r>
                      <a:endParaRPr sz="1400" b="1" dirty="0">
                        <a:solidFill>
                          <a:schemeClr val="tx1">
                            <a:lumMod val="75000"/>
                            <a:lumOff val="25000"/>
                          </a:schemeClr>
                        </a:solidFill>
                      </a:endParaRPr>
                    </a:p>
                  </a:txBody>
                  <a:tcPr marL="91425" marR="91425" marT="91425" marB="91425">
                    <a:solidFill>
                      <a:schemeClr val="bg1">
                        <a:lumMod val="85000"/>
                      </a:schemeClr>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400"/>
                        <a:t>001</a:t>
                      </a:r>
                      <a:endParaRPr sz="1400"/>
                    </a:p>
                  </a:txBody>
                  <a:tcPr marL="91425" marR="91425" marT="91425" marB="91425"/>
                </a:tc>
                <a:tc>
                  <a:txBody>
                    <a:bodyPr/>
                    <a:lstStyle/>
                    <a:p>
                      <a:pPr marL="0" lvl="0" indent="0" algn="l" rtl="0">
                        <a:spcBef>
                          <a:spcPts val="0"/>
                        </a:spcBef>
                        <a:spcAft>
                          <a:spcPts val="0"/>
                        </a:spcAft>
                        <a:buNone/>
                      </a:pPr>
                      <a:r>
                        <a:rPr lang="en" sz="1400">
                          <a:solidFill>
                            <a:srgbClr val="FF0000"/>
                          </a:solidFill>
                        </a:rPr>
                        <a:t>Alice</a:t>
                      </a:r>
                      <a:endParaRPr sz="1400">
                        <a:solidFill>
                          <a:srgbClr val="FF0000"/>
                        </a:solidFill>
                      </a:endParaRPr>
                    </a:p>
                  </a:txBody>
                  <a:tcPr marL="91425" marR="91425" marT="91425" marB="91425"/>
                </a:tc>
                <a:tc>
                  <a:txBody>
                    <a:bodyPr/>
                    <a:lstStyle/>
                    <a:p>
                      <a:pPr marL="0" lvl="0" indent="0" algn="l" rtl="0">
                        <a:spcBef>
                          <a:spcPts val="0"/>
                        </a:spcBef>
                        <a:spcAft>
                          <a:spcPts val="0"/>
                        </a:spcAft>
                        <a:buNone/>
                      </a:pPr>
                      <a:r>
                        <a:rPr lang="en" sz="1400" dirty="0">
                          <a:solidFill>
                            <a:srgbClr val="FF0000"/>
                          </a:solidFill>
                        </a:rPr>
                        <a:t>123 A St</a:t>
                      </a:r>
                      <a:endParaRPr sz="14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400" dirty="0"/>
                        <a:t>Pro</a:t>
                      </a:r>
                      <a:endParaRPr sz="1400" dirty="0"/>
                    </a:p>
                  </a:txBody>
                  <a:tcPr marL="91425" marR="91425" marT="91425" marB="91425"/>
                </a:tc>
                <a:tc>
                  <a:txBody>
                    <a:bodyPr/>
                    <a:lstStyle/>
                    <a:p>
                      <a:pPr marL="0" lvl="0" indent="0" algn="l" rtl="0">
                        <a:spcBef>
                          <a:spcPts val="0"/>
                        </a:spcBef>
                        <a:spcAft>
                          <a:spcPts val="0"/>
                        </a:spcAft>
                        <a:buNone/>
                      </a:pPr>
                      <a:r>
                        <a:rPr lang="en" sz="1400" dirty="0"/>
                        <a:t>01/02/20</a:t>
                      </a:r>
                      <a:endParaRPr sz="1400" dirty="0"/>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400"/>
                        <a:t>002</a:t>
                      </a:r>
                      <a:endParaRPr sz="1400"/>
                    </a:p>
                  </a:txBody>
                  <a:tcPr marL="91425" marR="91425" marT="91425" marB="91425"/>
                </a:tc>
                <a:tc>
                  <a:txBody>
                    <a:bodyPr/>
                    <a:lstStyle/>
                    <a:p>
                      <a:pPr marL="0" lvl="0" indent="0" algn="l" rtl="0">
                        <a:spcBef>
                          <a:spcPts val="0"/>
                        </a:spcBef>
                        <a:spcAft>
                          <a:spcPts val="0"/>
                        </a:spcAft>
                        <a:buNone/>
                      </a:pPr>
                      <a:r>
                        <a:rPr lang="en" sz="1400">
                          <a:solidFill>
                            <a:srgbClr val="FF0000"/>
                          </a:solidFill>
                        </a:rPr>
                        <a:t>Bob</a:t>
                      </a:r>
                      <a:endParaRPr sz="1400">
                        <a:solidFill>
                          <a:srgbClr val="FF0000"/>
                        </a:solidFill>
                      </a:endParaRPr>
                    </a:p>
                  </a:txBody>
                  <a:tcPr marL="91425" marR="91425" marT="91425" marB="91425"/>
                </a:tc>
                <a:tc>
                  <a:txBody>
                    <a:bodyPr/>
                    <a:lstStyle/>
                    <a:p>
                      <a:pPr marL="0" lvl="0" indent="0" algn="l" rtl="0">
                        <a:spcBef>
                          <a:spcPts val="0"/>
                        </a:spcBef>
                        <a:spcAft>
                          <a:spcPts val="0"/>
                        </a:spcAft>
                        <a:buNone/>
                      </a:pPr>
                      <a:r>
                        <a:rPr lang="en" sz="1400" dirty="0">
                          <a:solidFill>
                            <a:srgbClr val="FF0000"/>
                          </a:solidFill>
                        </a:rPr>
                        <a:t>234 B St</a:t>
                      </a:r>
                      <a:endParaRPr sz="14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400"/>
                        <a:t>Free</a:t>
                      </a:r>
                      <a:endParaRPr sz="1400"/>
                    </a:p>
                  </a:txBody>
                  <a:tcPr marL="91425" marR="91425" marT="91425" marB="91425"/>
                </a:tc>
                <a:tc>
                  <a:txBody>
                    <a:bodyPr/>
                    <a:lstStyle/>
                    <a:p>
                      <a:pPr marL="0" lvl="0" indent="0" algn="l" rtl="0">
                        <a:spcBef>
                          <a:spcPts val="0"/>
                        </a:spcBef>
                        <a:spcAft>
                          <a:spcPts val="0"/>
                        </a:spcAft>
                        <a:buNone/>
                      </a:pPr>
                      <a:r>
                        <a:rPr lang="en" sz="1400" dirty="0"/>
                        <a:t>02/03/21</a:t>
                      </a:r>
                      <a:endParaRPr sz="1400" dirty="0"/>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400"/>
                        <a:t>003</a:t>
                      </a:r>
                      <a:endParaRPr sz="1400"/>
                    </a:p>
                  </a:txBody>
                  <a:tcPr marL="91425" marR="91425" marT="91425" marB="91425"/>
                </a:tc>
                <a:tc>
                  <a:txBody>
                    <a:bodyPr/>
                    <a:lstStyle/>
                    <a:p>
                      <a:pPr marL="0" lvl="0" indent="0" algn="l" rtl="0">
                        <a:spcBef>
                          <a:spcPts val="0"/>
                        </a:spcBef>
                        <a:spcAft>
                          <a:spcPts val="0"/>
                        </a:spcAft>
                        <a:buNone/>
                      </a:pPr>
                      <a:r>
                        <a:rPr lang="en" sz="1400">
                          <a:solidFill>
                            <a:srgbClr val="FF0000"/>
                          </a:solidFill>
                        </a:rPr>
                        <a:t>Charlie</a:t>
                      </a:r>
                      <a:endParaRPr sz="1400">
                        <a:solidFill>
                          <a:srgbClr val="FF0000"/>
                        </a:solidFill>
                      </a:endParaRPr>
                    </a:p>
                  </a:txBody>
                  <a:tcPr marL="91425" marR="91425" marT="91425" marB="91425"/>
                </a:tc>
                <a:tc>
                  <a:txBody>
                    <a:bodyPr/>
                    <a:lstStyle/>
                    <a:p>
                      <a:pPr marL="0" lvl="0" indent="0" algn="l" rtl="0">
                        <a:spcBef>
                          <a:spcPts val="0"/>
                        </a:spcBef>
                        <a:spcAft>
                          <a:spcPts val="0"/>
                        </a:spcAft>
                        <a:buNone/>
                      </a:pPr>
                      <a:r>
                        <a:rPr lang="en" sz="1400" dirty="0">
                          <a:solidFill>
                            <a:srgbClr val="FF0000"/>
                          </a:solidFill>
                        </a:rPr>
                        <a:t>456 C St</a:t>
                      </a:r>
                      <a:endParaRPr sz="14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400"/>
                        <a:t>Pro</a:t>
                      </a:r>
                      <a:endParaRPr sz="1400"/>
                    </a:p>
                  </a:txBody>
                  <a:tcPr marL="91425" marR="91425" marT="91425" marB="91425"/>
                </a:tc>
                <a:tc>
                  <a:txBody>
                    <a:bodyPr/>
                    <a:lstStyle/>
                    <a:p>
                      <a:pPr marL="0" lvl="0" indent="0" algn="l" rtl="0">
                        <a:spcBef>
                          <a:spcPts val="0"/>
                        </a:spcBef>
                        <a:spcAft>
                          <a:spcPts val="0"/>
                        </a:spcAft>
                        <a:buNone/>
                      </a:pPr>
                      <a:r>
                        <a:rPr lang="en" sz="1400" dirty="0"/>
                        <a:t>03/04/18</a:t>
                      </a:r>
                      <a:endParaRPr sz="1400" dirty="0"/>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29101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6787E5-D9CC-E805-072E-30D698B0A81E}"/>
              </a:ext>
            </a:extLst>
          </p:cNvPr>
          <p:cNvSpPr>
            <a:spLocks noGrp="1"/>
          </p:cNvSpPr>
          <p:nvPr>
            <p:ph type="title"/>
          </p:nvPr>
        </p:nvSpPr>
        <p:spPr/>
        <p:txBody>
          <a:bodyPr/>
          <a:lstStyle/>
          <a:p>
            <a:r>
              <a:rPr lang="en-US" dirty="0"/>
              <a:t>RESULTS - </a:t>
            </a:r>
            <a:r>
              <a:rPr lang="en-US" dirty="0" err="1"/>
              <a:t>MNIST</a:t>
            </a:r>
            <a:endParaRPr lang="en-US" dirty="0"/>
          </a:p>
        </p:txBody>
      </p:sp>
      <p:pic>
        <p:nvPicPr>
          <p:cNvPr id="9" name="Picture 8">
            <a:extLst>
              <a:ext uri="{FF2B5EF4-FFF2-40B4-BE49-F238E27FC236}">
                <a16:creationId xmlns:a16="http://schemas.microsoft.com/office/drawing/2014/main" id="{667C688B-8C16-2329-A2FB-CD8F95FDEF99}"/>
              </a:ext>
            </a:extLst>
          </p:cNvPr>
          <p:cNvPicPr>
            <a:picLocks noChangeAspect="1"/>
          </p:cNvPicPr>
          <p:nvPr/>
        </p:nvPicPr>
        <p:blipFill>
          <a:blip r:embed="rId2"/>
          <a:stretch>
            <a:fillRect/>
          </a:stretch>
        </p:blipFill>
        <p:spPr>
          <a:xfrm>
            <a:off x="893212" y="2632204"/>
            <a:ext cx="3116420" cy="2713711"/>
          </a:xfrm>
          <a:prstGeom prst="rect">
            <a:avLst/>
          </a:prstGeom>
        </p:spPr>
      </p:pic>
      <p:pic>
        <p:nvPicPr>
          <p:cNvPr id="11" name="Picture 10">
            <a:extLst>
              <a:ext uri="{FF2B5EF4-FFF2-40B4-BE49-F238E27FC236}">
                <a16:creationId xmlns:a16="http://schemas.microsoft.com/office/drawing/2014/main" id="{32EF479C-A9B6-6E1D-92FE-B955778D3364}"/>
              </a:ext>
            </a:extLst>
          </p:cNvPr>
          <p:cNvPicPr>
            <a:picLocks noChangeAspect="1"/>
          </p:cNvPicPr>
          <p:nvPr/>
        </p:nvPicPr>
        <p:blipFill>
          <a:blip r:embed="rId3"/>
          <a:stretch>
            <a:fillRect/>
          </a:stretch>
        </p:blipFill>
        <p:spPr>
          <a:xfrm>
            <a:off x="4369741" y="2169204"/>
            <a:ext cx="2462474" cy="2045694"/>
          </a:xfrm>
          <a:prstGeom prst="rect">
            <a:avLst/>
          </a:prstGeom>
        </p:spPr>
      </p:pic>
      <p:pic>
        <p:nvPicPr>
          <p:cNvPr id="13" name="Picture 12">
            <a:extLst>
              <a:ext uri="{FF2B5EF4-FFF2-40B4-BE49-F238E27FC236}">
                <a16:creationId xmlns:a16="http://schemas.microsoft.com/office/drawing/2014/main" id="{1D06F8CA-EC6A-B5E4-4A13-AB5B38ADEFA0}"/>
              </a:ext>
            </a:extLst>
          </p:cNvPr>
          <p:cNvPicPr>
            <a:picLocks noChangeAspect="1"/>
          </p:cNvPicPr>
          <p:nvPr/>
        </p:nvPicPr>
        <p:blipFill>
          <a:blip r:embed="rId4"/>
          <a:stretch>
            <a:fillRect/>
          </a:stretch>
        </p:blipFill>
        <p:spPr>
          <a:xfrm>
            <a:off x="7136044" y="2140726"/>
            <a:ext cx="2491447" cy="1873028"/>
          </a:xfrm>
          <a:prstGeom prst="rect">
            <a:avLst/>
          </a:prstGeom>
        </p:spPr>
      </p:pic>
      <p:pic>
        <p:nvPicPr>
          <p:cNvPr id="15" name="Picture 14">
            <a:extLst>
              <a:ext uri="{FF2B5EF4-FFF2-40B4-BE49-F238E27FC236}">
                <a16:creationId xmlns:a16="http://schemas.microsoft.com/office/drawing/2014/main" id="{15369F1C-61D9-F445-4F4C-05BA1B63671C}"/>
              </a:ext>
            </a:extLst>
          </p:cNvPr>
          <p:cNvPicPr>
            <a:picLocks noChangeAspect="1"/>
          </p:cNvPicPr>
          <p:nvPr/>
        </p:nvPicPr>
        <p:blipFill>
          <a:blip r:embed="rId5"/>
          <a:stretch>
            <a:fillRect/>
          </a:stretch>
        </p:blipFill>
        <p:spPr>
          <a:xfrm>
            <a:off x="4870833" y="4436054"/>
            <a:ext cx="2187324" cy="1965568"/>
          </a:xfrm>
          <a:prstGeom prst="rect">
            <a:avLst/>
          </a:prstGeom>
        </p:spPr>
      </p:pic>
      <p:pic>
        <p:nvPicPr>
          <p:cNvPr id="17" name="Picture 16">
            <a:extLst>
              <a:ext uri="{FF2B5EF4-FFF2-40B4-BE49-F238E27FC236}">
                <a16:creationId xmlns:a16="http://schemas.microsoft.com/office/drawing/2014/main" id="{D1005D2C-2105-A7C0-FDE1-9AB1324412D0}"/>
              </a:ext>
            </a:extLst>
          </p:cNvPr>
          <p:cNvPicPr>
            <a:picLocks noChangeAspect="1"/>
          </p:cNvPicPr>
          <p:nvPr/>
        </p:nvPicPr>
        <p:blipFill>
          <a:blip r:embed="rId6"/>
          <a:stretch>
            <a:fillRect/>
          </a:stretch>
        </p:blipFill>
        <p:spPr>
          <a:xfrm>
            <a:off x="7237913" y="4356837"/>
            <a:ext cx="2497705" cy="2124003"/>
          </a:xfrm>
          <a:prstGeom prst="rect">
            <a:avLst/>
          </a:prstGeom>
        </p:spPr>
      </p:pic>
      <p:sp>
        <p:nvSpPr>
          <p:cNvPr id="19" name="TextBox 18">
            <a:extLst>
              <a:ext uri="{FF2B5EF4-FFF2-40B4-BE49-F238E27FC236}">
                <a16:creationId xmlns:a16="http://schemas.microsoft.com/office/drawing/2014/main" id="{575A5DA9-8BE5-E40B-4259-200A6A295240}"/>
              </a:ext>
            </a:extLst>
          </p:cNvPr>
          <p:cNvSpPr txBox="1"/>
          <p:nvPr/>
        </p:nvSpPr>
        <p:spPr>
          <a:xfrm>
            <a:off x="281874" y="5340625"/>
            <a:ext cx="4745999" cy="1311128"/>
          </a:xfrm>
          <a:prstGeom prst="rect">
            <a:avLst/>
          </a:prstGeom>
          <a:noFill/>
        </p:spPr>
        <p:txBody>
          <a:bodyPr wrap="square">
            <a:spAutoFit/>
          </a:bodyPr>
          <a:lstStyle/>
          <a:p>
            <a:pPr defTabSz="1005713"/>
            <a:r>
              <a:rPr lang="en-US" sz="1980" dirty="0">
                <a:solidFill>
                  <a:srgbClr val="000000"/>
                </a:solidFill>
                <a:latin typeface="Segoe UI" panose="020B0502040204020203" pitchFamily="34" charset="0"/>
                <a:cs typeface="Segoe UI" panose="020B0502040204020203" pitchFamily="34" charset="0"/>
              </a:rPr>
              <a:t>The model accuracy is more sensitive to training parameters such as learning rate and noise level than to the structure of a neural network.</a:t>
            </a:r>
            <a:endParaRPr lang="en-US" sz="1980" dirty="0">
              <a:solidFill>
                <a:srgbClr val="000000"/>
              </a:solidFill>
              <a:latin typeface="Calibri" panose="020F0502020204030204"/>
            </a:endParaRPr>
          </a:p>
        </p:txBody>
      </p:sp>
    </p:spTree>
    <p:extLst>
      <p:ext uri="{BB962C8B-B14F-4D97-AF65-F5344CB8AC3E}">
        <p14:creationId xmlns:p14="http://schemas.microsoft.com/office/powerpoint/2010/main" val="385730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EC520B-852D-79CB-DAE7-9BFD86EDF7D5}"/>
              </a:ext>
            </a:extLst>
          </p:cNvPr>
          <p:cNvSpPr>
            <a:spLocks noGrp="1"/>
          </p:cNvSpPr>
          <p:nvPr>
            <p:ph type="title"/>
          </p:nvPr>
        </p:nvSpPr>
        <p:spPr/>
        <p:txBody>
          <a:bodyPr/>
          <a:lstStyle/>
          <a:p>
            <a:r>
              <a:rPr lang="en-US" dirty="0"/>
              <a:t>Conclusion</a:t>
            </a:r>
          </a:p>
        </p:txBody>
      </p:sp>
      <p:sp>
        <p:nvSpPr>
          <p:cNvPr id="6" name="TextBox 5">
            <a:extLst>
              <a:ext uri="{FF2B5EF4-FFF2-40B4-BE49-F238E27FC236}">
                <a16:creationId xmlns:a16="http://schemas.microsoft.com/office/drawing/2014/main" id="{88223EDF-0ED8-9B06-FB74-A7EC8B7A86A8}"/>
              </a:ext>
            </a:extLst>
          </p:cNvPr>
          <p:cNvSpPr txBox="1"/>
          <p:nvPr/>
        </p:nvSpPr>
        <p:spPr>
          <a:xfrm>
            <a:off x="786089" y="2895034"/>
            <a:ext cx="8109057" cy="2225225"/>
          </a:xfrm>
          <a:prstGeom prst="rect">
            <a:avLst/>
          </a:prstGeom>
          <a:noFill/>
        </p:spPr>
        <p:txBody>
          <a:bodyPr wrap="square" rtlCol="0">
            <a:spAutoFit/>
          </a:bodyPr>
          <a:lstStyle/>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Deep learning with differential privacy is an approach to machine learning that aims to protect the privacy of sensitive data while still allowing for effective learning. </a:t>
            </a:r>
          </a:p>
          <a:p>
            <a:pPr marL="282893" indent="-282893" defTabSz="1005713">
              <a:buFont typeface="Arial" panose="020B0604020202020204" pitchFamily="34" charset="0"/>
              <a:buChar char="•"/>
            </a:pPr>
            <a:endParaRPr lang="en-US" sz="1980" dirty="0">
              <a:solidFill>
                <a:srgbClr val="000000"/>
              </a:solidFill>
              <a:latin typeface="Segoe UI" panose="020B0502040204020203" pitchFamily="34" charset="0"/>
              <a:cs typeface="Segoe UI" panose="020B0502040204020203" pitchFamily="34" charset="0"/>
            </a:endParaRPr>
          </a:p>
          <a:p>
            <a:pPr marL="282893" indent="-282893" defTabSz="1005713">
              <a:buFont typeface="Arial" panose="020B0604020202020204" pitchFamily="34" charset="0"/>
              <a:buChar char="•"/>
            </a:pPr>
            <a:r>
              <a:rPr lang="en-US" sz="1980" dirty="0">
                <a:solidFill>
                  <a:srgbClr val="000000"/>
                </a:solidFill>
                <a:latin typeface="Segoe UI" panose="020B0502040204020203" pitchFamily="34" charset="0"/>
                <a:cs typeface="Segoe UI" panose="020B0502040204020203" pitchFamily="34" charset="0"/>
              </a:rPr>
              <a:t>The algorithms of the paper are based on a differentially private version of stochastic gradient descent (SGD) and reach 97% training accuracy with (8; 10</a:t>
            </a:r>
            <a:r>
              <a:rPr lang="en-US" sz="1980" baseline="30000" dirty="0">
                <a:solidFill>
                  <a:srgbClr val="000000"/>
                </a:solidFill>
                <a:latin typeface="Segoe UI" panose="020B0502040204020203" pitchFamily="34" charset="0"/>
                <a:cs typeface="Segoe UI" panose="020B0502040204020203" pitchFamily="34" charset="0"/>
              </a:rPr>
              <a:t>-5</a:t>
            </a:r>
            <a:r>
              <a:rPr lang="en-US" sz="1980" dirty="0">
                <a:solidFill>
                  <a:srgbClr val="000000"/>
                </a:solidFill>
                <a:latin typeface="Segoe UI" panose="020B0502040204020203" pitchFamily="34" charset="0"/>
                <a:cs typeface="Segoe UI" panose="020B0502040204020203" pitchFamily="34" charset="0"/>
              </a:rPr>
              <a:t>)-differential privacy.</a:t>
            </a:r>
          </a:p>
        </p:txBody>
      </p:sp>
    </p:spTree>
    <p:extLst>
      <p:ext uri="{BB962C8B-B14F-4D97-AF65-F5344CB8AC3E}">
        <p14:creationId xmlns:p14="http://schemas.microsoft.com/office/powerpoint/2010/main" val="32995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6D13-784C-8F45-8B57-749D812F7741}"/>
              </a:ext>
            </a:extLst>
          </p:cNvPr>
          <p:cNvSpPr>
            <a:spLocks noGrp="1"/>
          </p:cNvSpPr>
          <p:nvPr>
            <p:ph type="title"/>
          </p:nvPr>
        </p:nvSpPr>
        <p:spPr>
          <a:xfrm>
            <a:off x="4860380" y="762535"/>
            <a:ext cx="4536504" cy="1000274"/>
          </a:xfrm>
        </p:spPr>
        <p:txBody>
          <a:bodyPr/>
          <a:lstStyle/>
          <a:p>
            <a:pPr algn="ctr"/>
            <a:r>
              <a:rPr lang="en-US" cap="none" dirty="0"/>
              <a:t>Scalable Private Learning with PATE</a:t>
            </a:r>
          </a:p>
        </p:txBody>
      </p:sp>
      <p:sp>
        <p:nvSpPr>
          <p:cNvPr id="3" name="Text Placeholder 2">
            <a:extLst>
              <a:ext uri="{FF2B5EF4-FFF2-40B4-BE49-F238E27FC236}">
                <a16:creationId xmlns:a16="http://schemas.microsoft.com/office/drawing/2014/main" id="{F7D0B5AD-07E5-8D4E-A75A-4F63F023E207}"/>
              </a:ext>
            </a:extLst>
          </p:cNvPr>
          <p:cNvSpPr>
            <a:spLocks noGrp="1"/>
          </p:cNvSpPr>
          <p:nvPr>
            <p:ph type="body" sz="quarter" idx="10"/>
          </p:nvPr>
        </p:nvSpPr>
        <p:spPr>
          <a:xfrm>
            <a:off x="4892390" y="5705529"/>
            <a:ext cx="4822629" cy="533800"/>
          </a:xfrm>
        </p:spPr>
        <p:txBody>
          <a:bodyPr/>
          <a:lstStyle/>
          <a:p>
            <a:r>
              <a:rPr lang="en-US" cap="none" dirty="0">
                <a:solidFill>
                  <a:schemeClr val="accent3">
                    <a:lumMod val="75000"/>
                  </a:schemeClr>
                </a:solidFill>
              </a:rPr>
              <a:t>Written by: Nicolas Papernot, Shuang Song, Ilya Mironov, Ananth Raghunathan, Kuna Talwar, and Úlfar Erlingsson </a:t>
            </a:r>
          </a:p>
        </p:txBody>
      </p:sp>
      <p:sp>
        <p:nvSpPr>
          <p:cNvPr id="4" name="TextBox 3">
            <a:extLst>
              <a:ext uri="{FF2B5EF4-FFF2-40B4-BE49-F238E27FC236}">
                <a16:creationId xmlns:a16="http://schemas.microsoft.com/office/drawing/2014/main" id="{1BDB5050-B90B-468F-B69D-39225062B779}"/>
              </a:ext>
            </a:extLst>
          </p:cNvPr>
          <p:cNvSpPr txBox="1"/>
          <p:nvPr/>
        </p:nvSpPr>
        <p:spPr>
          <a:xfrm>
            <a:off x="6568307" y="7020997"/>
            <a:ext cx="1371529" cy="307777"/>
          </a:xfrm>
          <a:prstGeom prst="rect">
            <a:avLst/>
          </a:prstGeom>
          <a:noFill/>
        </p:spPr>
        <p:txBody>
          <a:bodyPr wrap="none" rtlCol="0">
            <a:spAutoFit/>
          </a:bodyPr>
          <a:lstStyle/>
          <a:p>
            <a:pPr marL="0" marR="0" lvl="0" indent="0" algn="l" defTabSz="100571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B300">
                    <a:lumMod val="75000"/>
                  </a:srgbClr>
                </a:solidFill>
                <a:effectLst/>
                <a:uLnTx/>
                <a:uFillTx/>
                <a:latin typeface="Franklin Gothic Book" panose="020B0503020102020204"/>
                <a:ea typeface="+mn-ea"/>
                <a:cs typeface="+mn-cs"/>
              </a:rPr>
              <a:t>by Johnny Stuto</a:t>
            </a:r>
          </a:p>
        </p:txBody>
      </p:sp>
      <p:pic>
        <p:nvPicPr>
          <p:cNvPr id="20" name="Picture 19">
            <a:extLst>
              <a:ext uri="{FF2B5EF4-FFF2-40B4-BE49-F238E27FC236}">
                <a16:creationId xmlns:a16="http://schemas.microsoft.com/office/drawing/2014/main" id="{69ABCFE8-C002-AF39-BCCD-08BD55FFAA3F}"/>
              </a:ext>
            </a:extLst>
          </p:cNvPr>
          <p:cNvPicPr>
            <a:picLocks noChangeAspect="1"/>
          </p:cNvPicPr>
          <p:nvPr/>
        </p:nvPicPr>
        <p:blipFill>
          <a:blip r:embed="rId3"/>
          <a:stretch>
            <a:fillRect/>
          </a:stretch>
        </p:blipFill>
        <p:spPr>
          <a:xfrm>
            <a:off x="5051958" y="2344290"/>
            <a:ext cx="4169213" cy="3083820"/>
          </a:xfrm>
          <a:prstGeom prst="roundRect">
            <a:avLst>
              <a:gd name="adj" fmla="val 16667"/>
            </a:avLst>
          </a:prstGeom>
          <a:ln>
            <a:solidFill>
              <a:schemeClr val="accent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E9B898FF-A609-8491-A92F-B70639F0D9A4}"/>
              </a:ext>
            </a:extLst>
          </p:cNvPr>
          <p:cNvSpPr txBox="1"/>
          <p:nvPr/>
        </p:nvSpPr>
        <p:spPr>
          <a:xfrm>
            <a:off x="5029200" y="1762809"/>
            <a:ext cx="5029200" cy="400110"/>
          </a:xfrm>
          <a:prstGeom prst="rect">
            <a:avLst/>
          </a:prstGeom>
          <a:noFill/>
        </p:spPr>
        <p:txBody>
          <a:bodyPr wrap="square">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1B300">
                    <a:lumMod val="75000"/>
                  </a:srgbClr>
                </a:solidFill>
                <a:effectLst/>
                <a:uLnTx/>
                <a:uFillTx/>
                <a:latin typeface="Calibri" panose="020F0502020204030204"/>
                <a:ea typeface="+mn-ea"/>
                <a:cs typeface="+mn-cs"/>
              </a:rPr>
              <a:t>Private Aggregation of Teacher Ensembles</a:t>
            </a:r>
          </a:p>
        </p:txBody>
      </p:sp>
    </p:spTree>
    <p:extLst>
      <p:ext uri="{BB962C8B-B14F-4D97-AF65-F5344CB8AC3E}">
        <p14:creationId xmlns:p14="http://schemas.microsoft.com/office/powerpoint/2010/main" val="2316949962"/>
      </p:ext>
    </p:extLst>
  </p:cSld>
  <p:clrMapOvr>
    <a:masterClrMapping/>
  </p:clrMapOvr>
  <mc:AlternateContent xmlns:mc="http://schemas.openxmlformats.org/markup-compatibility/2006" xmlns:p14="http://schemas.microsoft.com/office/powerpoint/2010/main">
    <mc:Choice Requires="p14">
      <p:transition spd="med" p14:dur="700" advTm="26052">
        <p:fade/>
      </p:transition>
    </mc:Choice>
    <mc:Fallback xmlns="">
      <p:transition spd="med" advTm="26052">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8D8E-D49E-47C0-B229-D5452C787833}"/>
              </a:ext>
            </a:extLst>
          </p:cNvPr>
          <p:cNvSpPr>
            <a:spLocks noGrp="1"/>
          </p:cNvSpPr>
          <p:nvPr>
            <p:ph type="title"/>
          </p:nvPr>
        </p:nvSpPr>
        <p:spPr>
          <a:xfrm>
            <a:off x="996752" y="368130"/>
            <a:ext cx="2378881" cy="502509"/>
          </a:xfrm>
        </p:spPr>
        <p:txBody>
          <a:bodyPr/>
          <a:lstStyle/>
          <a:p>
            <a:r>
              <a:rPr lang="en-US" dirty="0"/>
              <a:t>Outline:</a:t>
            </a:r>
          </a:p>
        </p:txBody>
      </p:sp>
      <p:sp>
        <p:nvSpPr>
          <p:cNvPr id="4" name="Text Placeholder 8">
            <a:extLst>
              <a:ext uri="{FF2B5EF4-FFF2-40B4-BE49-F238E27FC236}">
                <a16:creationId xmlns:a16="http://schemas.microsoft.com/office/drawing/2014/main" id="{0614F28B-E734-47BC-8CE9-EC34AFC42FDE}"/>
              </a:ext>
            </a:extLst>
          </p:cNvPr>
          <p:cNvSpPr txBox="1">
            <a:spLocks/>
          </p:cNvSpPr>
          <p:nvPr/>
        </p:nvSpPr>
        <p:spPr>
          <a:xfrm>
            <a:off x="492696" y="937437"/>
            <a:ext cx="3960440" cy="5997924"/>
          </a:xfrm>
          <a:prstGeom prst="rect">
            <a:avLst/>
          </a:prstGeom>
        </p:spPr>
        <p:txBody>
          <a:bodyPr vert="horz" wrap="square" lIns="0" tIns="0" rIns="0" bIns="0" rtlCol="0">
            <a:spAutoFit/>
          </a:bodyPr>
          <a:lstStyle>
            <a:lvl1pPr marL="457200" indent="-457200" algn="l" defTabSz="2438462" rtl="0" eaLnBrk="1" latinLnBrk="0" hangingPunct="1">
              <a:lnSpc>
                <a:spcPts val="5300"/>
              </a:lnSpc>
              <a:spcBef>
                <a:spcPts val="0"/>
              </a:spcBef>
              <a:spcAft>
                <a:spcPts val="2500"/>
              </a:spcAft>
              <a:buClr>
                <a:schemeClr val="accent3"/>
              </a:buClr>
              <a:buSzPct val="120000"/>
              <a:buFontTx/>
              <a:buBlip>
                <a:blip r:embed="rId3"/>
              </a:buBlip>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marR="0" lvl="0" indent="-188595" algn="l" defTabSz="1005866" rtl="0" eaLnBrk="1" fontAlgn="auto" latinLnBrk="0" hangingPunct="1">
              <a:lnSpc>
                <a:spcPct val="100000"/>
              </a:lnSpc>
              <a:spcBef>
                <a:spcPts val="0"/>
              </a:spcBef>
              <a:spcAft>
                <a:spcPts val="1031"/>
              </a:spcAft>
              <a:buClr>
                <a:srgbClr val="F1B300"/>
              </a:buClr>
              <a:buSzPct val="120000"/>
              <a:buFontTx/>
              <a:buBlip>
                <a:blip r:embed="rId3"/>
              </a:buBlip>
              <a:tabLst/>
              <a:defRPr/>
            </a:pPr>
            <a:r>
              <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rPr>
              <a:t>Defenses against Privacy Attacks</a:t>
            </a:r>
          </a:p>
          <a:p>
            <a:pPr marL="188595" marR="0" lvl="0" indent="-188595" algn="l" defTabSz="1005866" rtl="0" eaLnBrk="1" fontAlgn="auto" latinLnBrk="0" hangingPunct="1">
              <a:lnSpc>
                <a:spcPct val="100000"/>
              </a:lnSpc>
              <a:spcBef>
                <a:spcPts val="0"/>
              </a:spcBef>
              <a:spcAft>
                <a:spcPts val="1031"/>
              </a:spcAft>
              <a:buClr>
                <a:srgbClr val="F1B300"/>
              </a:buClr>
              <a:buSzPct val="120000"/>
              <a:buFontTx/>
              <a:buBlip>
                <a:blip r:embed="rId3"/>
              </a:buBlip>
              <a:tabLst/>
              <a:defRPr/>
            </a:pPr>
            <a:r>
              <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rPr>
              <a:t>Specific Mitigation Techniques</a:t>
            </a:r>
          </a:p>
          <a:p>
            <a:pPr marL="188595" marR="0" lvl="0" indent="-188595" algn="l" defTabSz="1005866" rtl="0" eaLnBrk="1" fontAlgn="auto" latinLnBrk="0" hangingPunct="1">
              <a:lnSpc>
                <a:spcPct val="100000"/>
              </a:lnSpc>
              <a:spcBef>
                <a:spcPts val="0"/>
              </a:spcBef>
              <a:spcAft>
                <a:spcPts val="1031"/>
              </a:spcAft>
              <a:buClr>
                <a:srgbClr val="F1B300"/>
              </a:buClr>
              <a:buSzPct val="120000"/>
              <a:buFontTx/>
              <a:buBlip>
                <a:blip r:embed="rId3"/>
              </a:buBlip>
              <a:tabLst/>
              <a:defRPr/>
            </a:pPr>
            <a:r>
              <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rPr>
              <a:t>Differential Privacy</a:t>
            </a:r>
          </a:p>
          <a:p>
            <a:pPr marL="188595" marR="0" lvl="0" indent="-188595" algn="l" defTabSz="1005866" rtl="0" eaLnBrk="1" fontAlgn="auto" latinLnBrk="0" hangingPunct="1">
              <a:lnSpc>
                <a:spcPct val="100000"/>
              </a:lnSpc>
              <a:spcBef>
                <a:spcPts val="0"/>
              </a:spcBef>
              <a:spcAft>
                <a:spcPts val="1031"/>
              </a:spcAft>
              <a:buClr>
                <a:srgbClr val="F1B300"/>
              </a:buClr>
              <a:buSzPct val="120000"/>
              <a:buFontTx/>
              <a:buBlip>
                <a:blip r:embed="rId3"/>
              </a:buBlip>
              <a:tabLst/>
              <a:defRPr/>
            </a:pPr>
            <a:r>
              <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rPr>
              <a:t>Rényi Differential Privacy (RDP)</a:t>
            </a:r>
          </a:p>
          <a:p>
            <a:pPr marL="188595" marR="0" lvl="0" indent="-188595" algn="l" defTabSz="1005866" rtl="0" eaLnBrk="1" fontAlgn="auto" latinLnBrk="0" hangingPunct="1">
              <a:lnSpc>
                <a:spcPct val="100000"/>
              </a:lnSpc>
              <a:spcBef>
                <a:spcPts val="0"/>
              </a:spcBef>
              <a:spcAft>
                <a:spcPts val="1031"/>
              </a:spcAft>
              <a:buClr>
                <a:srgbClr val="F1B300"/>
              </a:buClr>
              <a:buSzPct val="120000"/>
              <a:buFontTx/>
              <a:buBlip>
                <a:blip r:embed="rId3"/>
              </a:buBlip>
              <a:tabLst/>
              <a:defRPr/>
            </a:pPr>
            <a:r>
              <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rPr>
              <a:t>PATE Framework Components</a:t>
            </a:r>
          </a:p>
          <a:p>
            <a:pPr marL="188595" marR="0" lvl="0" indent="-188595" algn="l" defTabSz="1005866" rtl="0" eaLnBrk="1" fontAlgn="auto" latinLnBrk="0" hangingPunct="1">
              <a:lnSpc>
                <a:spcPct val="100000"/>
              </a:lnSpc>
              <a:spcBef>
                <a:spcPts val="0"/>
              </a:spcBef>
              <a:spcAft>
                <a:spcPts val="1031"/>
              </a:spcAft>
              <a:buClr>
                <a:srgbClr val="F1B300"/>
              </a:buClr>
              <a:buSzPct val="120000"/>
              <a:buFontTx/>
              <a:buBlip>
                <a:blip r:embed="rId3"/>
              </a:buBlip>
              <a:tabLst/>
              <a:defRPr/>
            </a:pPr>
            <a:r>
              <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rPr>
              <a:t>Teachers/Student Model/Aggregator</a:t>
            </a:r>
          </a:p>
          <a:p>
            <a:pPr marL="188595" marR="0" lvl="0" indent="-188595" algn="l" defTabSz="1005866" rtl="0" eaLnBrk="1" fontAlgn="auto" latinLnBrk="0" hangingPunct="1">
              <a:lnSpc>
                <a:spcPct val="100000"/>
              </a:lnSpc>
              <a:spcBef>
                <a:spcPts val="0"/>
              </a:spcBef>
              <a:spcAft>
                <a:spcPts val="1031"/>
              </a:spcAft>
              <a:buClr>
                <a:srgbClr val="F1B300"/>
              </a:buClr>
              <a:buSzPct val="120000"/>
              <a:buFontTx/>
              <a:buBlip>
                <a:blip r:embed="rId3"/>
              </a:buBlip>
              <a:tabLst/>
              <a:defRPr/>
            </a:pPr>
            <a:r>
              <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rPr>
              <a:t>Results</a:t>
            </a:r>
          </a:p>
          <a:p>
            <a:pPr marL="188595" marR="0" lvl="0" indent="-188595" algn="l" defTabSz="1005866" rtl="0" eaLnBrk="1" fontAlgn="auto" latinLnBrk="0" hangingPunct="1">
              <a:lnSpc>
                <a:spcPct val="100000"/>
              </a:lnSpc>
              <a:spcBef>
                <a:spcPts val="0"/>
              </a:spcBef>
              <a:spcAft>
                <a:spcPts val="1031"/>
              </a:spcAft>
              <a:buClr>
                <a:srgbClr val="F1B300"/>
              </a:buClr>
              <a:buSzPct val="120000"/>
              <a:buFontTx/>
              <a:buBlip>
                <a:blip r:embed="rId3"/>
              </a:buBlip>
              <a:tabLst/>
              <a:defRPr/>
            </a:pPr>
            <a:r>
              <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rPr>
              <a:t>Conclusion</a:t>
            </a:r>
          </a:p>
          <a:p>
            <a:pPr marL="188595" marR="0" lvl="0" indent="-188595" algn="l" defTabSz="1005866" rtl="0" eaLnBrk="1" fontAlgn="auto" latinLnBrk="0" hangingPunct="1">
              <a:lnSpc>
                <a:spcPct val="100000"/>
              </a:lnSpc>
              <a:spcBef>
                <a:spcPts val="0"/>
              </a:spcBef>
              <a:spcAft>
                <a:spcPts val="1031"/>
              </a:spcAft>
              <a:buClr>
                <a:srgbClr val="F1B300"/>
              </a:buClr>
              <a:buSzPct val="120000"/>
              <a:buFontTx/>
              <a:buBlip>
                <a:blip r:embed="rId3"/>
              </a:buBlip>
              <a:tabLst/>
              <a:defRPr/>
            </a:pPr>
            <a:r>
              <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rPr>
              <a:t>Questions</a:t>
            </a:r>
          </a:p>
          <a:p>
            <a:pPr marL="188595" marR="0" lvl="0" indent="-188595" algn="l" defTabSz="1005866" rtl="0" eaLnBrk="1" fontAlgn="auto" latinLnBrk="0" hangingPunct="1">
              <a:lnSpc>
                <a:spcPts val="2186"/>
              </a:lnSpc>
              <a:spcBef>
                <a:spcPts val="0"/>
              </a:spcBef>
              <a:spcAft>
                <a:spcPts val="1031"/>
              </a:spcAft>
              <a:buClr>
                <a:srgbClr val="F1B300"/>
              </a:buClr>
              <a:buSzPct val="120000"/>
              <a:buFontTx/>
              <a:buBlip>
                <a:blip r:embed="rId3"/>
              </a:buBlip>
              <a:tabLst/>
              <a:defRPr/>
            </a:pPr>
            <a:endParaRPr kumimoji="0" lang="en-US" sz="2228" b="0" i="0" u="none" strike="noStrike" kern="1200" cap="none" spc="0" normalizeH="0" baseline="0" noProof="0" dirty="0">
              <a:ln>
                <a:noFill/>
              </a:ln>
              <a:solidFill>
                <a:srgbClr val="000000"/>
              </a:solidFill>
              <a:effectLst/>
              <a:uLnTx/>
              <a:uFillTx/>
              <a:latin typeface="Franklin Gothic Book" panose="020B0503020102020204" pitchFamily="34" charset="0"/>
            </a:endParaRPr>
          </a:p>
          <a:p>
            <a:pPr marL="188595" marR="0" lvl="0" indent="-188595" algn="l" defTabSz="1005866" rtl="0" eaLnBrk="1" fontAlgn="auto" latinLnBrk="0" hangingPunct="1">
              <a:lnSpc>
                <a:spcPts val="2186"/>
              </a:lnSpc>
              <a:spcBef>
                <a:spcPts val="0"/>
              </a:spcBef>
              <a:spcAft>
                <a:spcPts val="1031"/>
              </a:spcAft>
              <a:buClr>
                <a:srgbClr val="F1B300"/>
              </a:buClr>
              <a:buSzPct val="120000"/>
              <a:buFontTx/>
              <a:buBlip>
                <a:blip r:embed="rId3"/>
              </a:buBlip>
              <a:tabLst/>
              <a:defRPr/>
            </a:pPr>
            <a:endParaRPr kumimoji="0" lang="en-US" sz="1361" b="0" i="0" u="none" strike="noStrike" kern="1200" cap="none" spc="0" normalizeH="0" baseline="0" noProof="0" dirty="0">
              <a:ln>
                <a:noFill/>
              </a:ln>
              <a:solidFill>
                <a:srgbClr val="000000"/>
              </a:solidFill>
              <a:effectLst/>
              <a:uLnTx/>
              <a:uFillTx/>
              <a:latin typeface="Franklin Gothic Book" panose="020B0503020102020204" pitchFamily="34" charset="0"/>
            </a:endParaRPr>
          </a:p>
          <a:p>
            <a:pPr marL="188595" marR="0" lvl="0" indent="-188595" algn="l" defTabSz="1005866" rtl="0" eaLnBrk="1" fontAlgn="auto" latinLnBrk="0" hangingPunct="1">
              <a:lnSpc>
                <a:spcPts val="2186"/>
              </a:lnSpc>
              <a:spcBef>
                <a:spcPts val="0"/>
              </a:spcBef>
              <a:spcAft>
                <a:spcPts val="1031"/>
              </a:spcAft>
              <a:buClr>
                <a:srgbClr val="F1B300"/>
              </a:buClr>
              <a:buSzPct val="120000"/>
              <a:buFontTx/>
              <a:buBlip>
                <a:blip r:embed="rId3"/>
              </a:buBlip>
              <a:tabLst/>
              <a:defRPr/>
            </a:pPr>
            <a:endParaRPr kumimoji="0" lang="en-US" sz="1361" b="0" i="0" u="none" strike="noStrike" kern="1200" cap="none" spc="0" normalizeH="0" baseline="0" noProof="0" dirty="0">
              <a:ln>
                <a:noFill/>
              </a:ln>
              <a:solidFill>
                <a:srgbClr val="000000"/>
              </a:solidFill>
              <a:effectLst/>
              <a:uLnTx/>
              <a:uFillTx/>
              <a:latin typeface="Franklin Gothic Book" panose="020B0503020102020204" pitchFamily="34" charset="0"/>
            </a:endParaRPr>
          </a:p>
        </p:txBody>
      </p:sp>
      <p:pic>
        <p:nvPicPr>
          <p:cNvPr id="16" name="Picture 15">
            <a:extLst>
              <a:ext uri="{FF2B5EF4-FFF2-40B4-BE49-F238E27FC236}">
                <a16:creationId xmlns:a16="http://schemas.microsoft.com/office/drawing/2014/main" id="{74128AA0-6CD1-B503-0122-930E102064E7}"/>
              </a:ext>
            </a:extLst>
          </p:cNvPr>
          <p:cNvPicPr>
            <a:picLocks noChangeAspect="1"/>
          </p:cNvPicPr>
          <p:nvPr/>
        </p:nvPicPr>
        <p:blipFill>
          <a:blip r:embed="rId4"/>
          <a:stretch>
            <a:fillRect/>
          </a:stretch>
        </p:blipFill>
        <p:spPr>
          <a:xfrm>
            <a:off x="2724944" y="4881084"/>
            <a:ext cx="6699362" cy="204267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8" name="Picture 17">
            <a:extLst>
              <a:ext uri="{FF2B5EF4-FFF2-40B4-BE49-F238E27FC236}">
                <a16:creationId xmlns:a16="http://schemas.microsoft.com/office/drawing/2014/main" id="{5300AA59-E354-DCBF-6792-2FCF89446FB2}"/>
              </a:ext>
            </a:extLst>
          </p:cNvPr>
          <p:cNvPicPr>
            <a:picLocks noChangeAspect="1"/>
          </p:cNvPicPr>
          <p:nvPr/>
        </p:nvPicPr>
        <p:blipFill>
          <a:blip r:embed="rId5"/>
          <a:stretch>
            <a:fillRect/>
          </a:stretch>
        </p:blipFill>
        <p:spPr>
          <a:xfrm>
            <a:off x="4741168" y="1437928"/>
            <a:ext cx="4012057" cy="23042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98352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20B54E-DFB1-AFDA-A717-A2138F378A25}"/>
              </a:ext>
            </a:extLst>
          </p:cNvPr>
          <p:cNvSpPr>
            <a:spLocks noGrp="1"/>
          </p:cNvSpPr>
          <p:nvPr>
            <p:ph type="title"/>
          </p:nvPr>
        </p:nvSpPr>
        <p:spPr>
          <a:xfrm>
            <a:off x="564704" y="395771"/>
            <a:ext cx="8675460" cy="500137"/>
          </a:xfrm>
        </p:spPr>
        <p:txBody>
          <a:bodyPr/>
          <a:lstStyle/>
          <a:p>
            <a:r>
              <a:rPr lang="en-US" dirty="0">
                <a:solidFill>
                  <a:schemeClr val="accent3">
                    <a:lumMod val="75000"/>
                  </a:schemeClr>
                </a:solidFill>
              </a:rPr>
              <a:t>Defenses against Privacy Attacks</a:t>
            </a:r>
          </a:p>
        </p:txBody>
      </p:sp>
      <p:sp>
        <p:nvSpPr>
          <p:cNvPr id="8" name="Content Placeholder 2">
            <a:extLst>
              <a:ext uri="{FF2B5EF4-FFF2-40B4-BE49-F238E27FC236}">
                <a16:creationId xmlns:a16="http://schemas.microsoft.com/office/drawing/2014/main" id="{1512C646-352A-8B92-1959-C92738446307}"/>
              </a:ext>
            </a:extLst>
          </p:cNvPr>
          <p:cNvSpPr txBox="1">
            <a:spLocks/>
          </p:cNvSpPr>
          <p:nvPr/>
        </p:nvSpPr>
        <p:spPr>
          <a:xfrm>
            <a:off x="276674" y="1221904"/>
            <a:ext cx="9584265" cy="5904656"/>
          </a:xfrm>
          <a:prstGeom prst="rect">
            <a:avLst/>
          </a:prstGeom>
        </p:spPr>
        <p:txBody>
          <a:bodyPr/>
          <a:lst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a:lstStyle>
          <a:p>
            <a:pPr marL="188595" marR="0" lvl="0" indent="-188595" algn="l" defTabSz="1005866" rtl="0" eaLnBrk="1" fontAlgn="auto" latinLnBrk="0" hangingPunct="1">
              <a:lnSpc>
                <a:spcPts val="2186"/>
              </a:lnSpc>
              <a:spcBef>
                <a:spcPts val="0"/>
              </a:spcBef>
              <a:spcAft>
                <a:spcPts val="1031"/>
              </a:spcAft>
              <a:buClr>
                <a:srgbClr val="F1B300"/>
              </a:buClr>
              <a:buSzPct val="120000"/>
              <a:buFont typeface="Wingdings" charset="2"/>
              <a:buChar char="§"/>
              <a:tabLst/>
              <a:defRPr/>
            </a:pPr>
            <a:r>
              <a:rPr kumimoji="0" lang="en-US" sz="1600" b="1" i="1" u="none" strike="noStrike" kern="1200" cap="none" spc="0" normalizeH="0" baseline="0" noProof="0" dirty="0">
                <a:ln>
                  <a:noFill/>
                </a:ln>
                <a:solidFill>
                  <a:srgbClr val="0070C0"/>
                </a:solidFill>
                <a:effectLst/>
                <a:uLnTx/>
                <a:uFillTx/>
                <a:latin typeface="Franklin Gothic Book" panose="020B0503020102020204" pitchFamily="34" charset="0"/>
              </a:rPr>
              <a:t>Data privacy</a:t>
            </a: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rPr>
              <a:t> techniques have the goal of allowing analysts to learn about </a:t>
            </a:r>
            <a:r>
              <a:rPr kumimoji="0" lang="en-US" sz="1600" b="0" i="1" u="none" strike="noStrike" kern="1200" cap="none" spc="0" normalizeH="0" baseline="0" noProof="0" dirty="0">
                <a:ln>
                  <a:noFill/>
                </a:ln>
                <a:solidFill>
                  <a:srgbClr val="0070C0"/>
                </a:solidFill>
                <a:effectLst/>
                <a:uLnTx/>
                <a:uFillTx/>
                <a:latin typeface="Franklin Gothic Book" panose="020B0503020102020204" pitchFamily="34" charset="0"/>
              </a:rPr>
              <a:t>trends</a:t>
            </a: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rPr>
              <a:t> in data, without revealing information specific to </a:t>
            </a:r>
            <a:r>
              <a:rPr kumimoji="0" lang="en-US" sz="1600" b="0" i="1" u="none" strike="noStrike" kern="1200" cap="none" spc="0" normalizeH="0" baseline="0" noProof="0" dirty="0">
                <a:ln>
                  <a:noFill/>
                </a:ln>
                <a:solidFill>
                  <a:srgbClr val="0070C0"/>
                </a:solidFill>
                <a:effectLst/>
                <a:uLnTx/>
                <a:uFillTx/>
                <a:latin typeface="Franklin Gothic Book" panose="020B0503020102020204" pitchFamily="34" charset="0"/>
              </a:rPr>
              <a:t>individual data instances</a:t>
            </a:r>
          </a:p>
          <a:p>
            <a:pPr marL="377190" marR="0" lvl="1" indent="-235744" algn="l" defTabSz="1005866" rtl="0" eaLnBrk="1" fontAlgn="auto" latinLnBrk="0" hangingPunct="1">
              <a:lnSpc>
                <a:spcPts val="2186"/>
              </a:lnSpc>
              <a:spcBef>
                <a:spcPts val="0"/>
              </a:spcBef>
              <a:spcAft>
                <a:spcPts val="1031"/>
              </a:spcAft>
              <a:buClr>
                <a:srgbClr val="F1B300"/>
              </a:buClr>
              <a:buSzPct val="120000"/>
              <a:buFont typeface="Wingdings" charset="2"/>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rPr>
              <a:t>Therefore, privacy techniques involve an </a:t>
            </a:r>
            <a:r>
              <a:rPr kumimoji="0" lang="en-US" sz="1600" b="0" i="0" u="none" strike="noStrike" kern="1200" cap="none" spc="0" normalizeH="0" baseline="0" noProof="0" dirty="0">
                <a:ln>
                  <a:noFill/>
                </a:ln>
                <a:solidFill>
                  <a:srgbClr val="FF0000"/>
                </a:solidFill>
                <a:effectLst/>
                <a:uLnTx/>
                <a:uFillTx/>
                <a:latin typeface="Franklin Gothic Book" panose="020B0503020102020204" pitchFamily="34" charset="0"/>
              </a:rPr>
              <a:t>intentional </a:t>
            </a: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rPr>
              <a:t>release of information, and attempt to control what can be learned from the released information</a:t>
            </a:r>
          </a:p>
          <a:p>
            <a:pPr marL="188595" marR="0" lvl="0" indent="-188595" algn="l" defTabSz="1005866" rtl="0" eaLnBrk="1" fontAlgn="auto" latinLnBrk="0" hangingPunct="1">
              <a:lnSpc>
                <a:spcPts val="2186"/>
              </a:lnSpc>
              <a:spcBef>
                <a:spcPts val="0"/>
              </a:spcBef>
              <a:spcAft>
                <a:spcPts val="1031"/>
              </a:spcAft>
              <a:buClr>
                <a:srgbClr val="F1B300"/>
              </a:buClr>
              <a:buSzPct val="120000"/>
              <a:buFont typeface="Wingdings" charset="2"/>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rPr>
              <a:t>Data privacy is rooted in the  </a:t>
            </a:r>
            <a:r>
              <a:rPr kumimoji="0" lang="en-US" sz="1600" b="1" i="1" u="none" strike="noStrike" kern="1200" cap="none" spc="0" normalizeH="0" baseline="0" noProof="0" dirty="0">
                <a:ln>
                  <a:noFill/>
                </a:ln>
                <a:solidFill>
                  <a:srgbClr val="0070C0"/>
                </a:solidFill>
                <a:effectLst/>
                <a:uLnTx/>
                <a:uFillTx/>
                <a:latin typeface="Franklin Gothic Book" panose="020B0503020102020204" pitchFamily="34" charset="0"/>
              </a:rPr>
              <a:t>Fundamental Law of Information Recovery</a:t>
            </a: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rPr>
              <a:t>, which that, in order to extract accurate and useful information from a dataset, some degree of privacy must be sacrificed. </a:t>
            </a:r>
          </a:p>
          <a:p>
            <a:pPr marL="188595" marR="0" lvl="0" indent="-188595" algn="l" defTabSz="1005866" rtl="0" eaLnBrk="1" fontAlgn="auto" latinLnBrk="0" hangingPunct="1">
              <a:lnSpc>
                <a:spcPts val="2186"/>
              </a:lnSpc>
              <a:spcBef>
                <a:spcPts val="0"/>
              </a:spcBef>
              <a:spcAft>
                <a:spcPts val="1031"/>
              </a:spcAft>
              <a:buClr>
                <a:srgbClr val="F1B300"/>
              </a:buClr>
              <a:buSzPct val="120000"/>
              <a:buFont typeface="Wingdings" charset="2"/>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rPr>
              <a:t>Conversely, to achieve strong privacy protection, some loss of utility or accuracy is inevitable</a:t>
            </a:r>
          </a:p>
          <a:p>
            <a:pPr marL="377190" marR="0" lvl="1" indent="-235744" algn="l" defTabSz="1005866" rtl="0" eaLnBrk="1" fontAlgn="auto" latinLnBrk="0" hangingPunct="1">
              <a:lnSpc>
                <a:spcPts val="2186"/>
              </a:lnSpc>
              <a:spcBef>
                <a:spcPts val="0"/>
              </a:spcBef>
              <a:spcAft>
                <a:spcPts val="1031"/>
              </a:spcAft>
              <a:buClr>
                <a:srgbClr val="F1B300"/>
              </a:buClr>
              <a:buSzPct val="120000"/>
              <a:buFont typeface="Wingdings" charset="2"/>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rPr>
              <a:t>This principle highlights the inherent trade-off between the privacy of individual data points and the utility or accuracy of the information derived from the dataset. As stronger privacy guarantees are required, more noise or obfuscation needs to be introduced into the data analysis process, which can result in a decrease in the utility or accuracy of the analysis. There is an inevitable trade-off between privacy and accuracy (i.e., utility)</a:t>
            </a:r>
          </a:p>
          <a:p>
            <a:pPr marL="377190" marR="0" lvl="1" indent="-235744" algn="l" defTabSz="1005866" rtl="0" eaLnBrk="1" fontAlgn="auto" latinLnBrk="0" hangingPunct="1">
              <a:lnSpc>
                <a:spcPts val="2186"/>
              </a:lnSpc>
              <a:spcBef>
                <a:spcPts val="0"/>
              </a:spcBef>
              <a:spcAft>
                <a:spcPts val="1031"/>
              </a:spcAft>
              <a:buClr>
                <a:srgbClr val="F1B300"/>
              </a:buClr>
              <a:buSzPct val="120000"/>
              <a:buFont typeface="Wingdings" charset="2"/>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rPr>
              <a:t>In the context of differential privacy, this trade-off is represented by the privacy parameter (ε). Lower values of ε correspond to stronger privacy guarantees, but at the cost of decreased utility or accuracy in the output. Choosing an appropriate value for ε requires balancing the need for privacy protection with the desired level of utility or accuracy in the analysis.</a:t>
            </a:r>
          </a:p>
        </p:txBody>
      </p:sp>
    </p:spTree>
    <p:extLst>
      <p:ext uri="{BB962C8B-B14F-4D97-AF65-F5344CB8AC3E}">
        <p14:creationId xmlns:p14="http://schemas.microsoft.com/office/powerpoint/2010/main" val="175692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1788840" y="285800"/>
            <a:ext cx="6624736" cy="576064"/>
          </a:xfrm>
        </p:spPr>
        <p:txBody>
          <a:bodyPr/>
          <a:lstStyle/>
          <a:p>
            <a:r>
              <a:rPr lang="en-US" dirty="0">
                <a:solidFill>
                  <a:schemeClr val="accent3">
                    <a:lumMod val="75000"/>
                  </a:schemeClr>
                </a:solidFill>
                <a:latin typeface="Times New Roman" panose="02020603050405020304" pitchFamily="18" charset="0"/>
                <a:cs typeface="Times New Roman" panose="02020603050405020304" pitchFamily="18" charset="0"/>
              </a:rPr>
              <a:t>Mitigation techniques</a:t>
            </a: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960748" y="1320889"/>
            <a:ext cx="8136904" cy="6192688"/>
          </a:xfrm>
        </p:spPr>
        <p:txBody>
          <a:bodyPr>
            <a:normAutofit/>
          </a:bodyPr>
          <a:lstStyle/>
          <a:p>
            <a:pPr marL="0" indent="0">
              <a:lnSpc>
                <a:spcPct val="100000"/>
              </a:lnSpc>
              <a:spcAft>
                <a:spcPts val="743"/>
              </a:spcAft>
              <a:buNone/>
            </a:pPr>
            <a:endParaRPr lang="en-US" sz="1800" dirty="0">
              <a:latin typeface="Times New Roman" panose="02020603050405020304" pitchFamily="18" charset="0"/>
              <a:cs typeface="Times New Roman" panose="02020603050405020304" pitchFamily="18" charset="0"/>
            </a:endParaRPr>
          </a:p>
          <a:p>
            <a:pPr>
              <a:lnSpc>
                <a:spcPct val="100000"/>
              </a:lnSpc>
              <a:spcAft>
                <a:spcPts val="743"/>
              </a:spcAft>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Anonymization techniques</a:t>
            </a:r>
            <a:r>
              <a:rPr lang="en-US" sz="1800" dirty="0">
                <a:latin typeface="Times New Roman" panose="02020603050405020304" pitchFamily="18" charset="0"/>
                <a:cs typeface="Times New Roman" panose="02020603050405020304" pitchFamily="18" charset="0"/>
              </a:rPr>
              <a:t>: Remove personally identifiable information (PII) from the dataset.</a:t>
            </a:r>
          </a:p>
          <a:p>
            <a:pPr>
              <a:lnSpc>
                <a:spcPct val="100000"/>
              </a:lnSpc>
              <a:spcAft>
                <a:spcPts val="743"/>
              </a:spcAft>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Data synthesis: </a:t>
            </a:r>
            <a:r>
              <a:rPr lang="en-US" sz="1800" dirty="0">
                <a:latin typeface="Times New Roman" panose="02020603050405020304" pitchFamily="18" charset="0"/>
                <a:cs typeface="Times New Roman" panose="02020603050405020304" pitchFamily="18" charset="0"/>
              </a:rPr>
              <a:t>Generate synthetic datasets that preserve the statistical properties of the original data while ensuring privacy.</a:t>
            </a:r>
          </a:p>
          <a:p>
            <a:pPr>
              <a:lnSpc>
                <a:spcPct val="100000"/>
              </a:lnSpc>
              <a:spcAft>
                <a:spcPts val="743"/>
              </a:spcAft>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Federated learning</a:t>
            </a:r>
            <a:r>
              <a:rPr lang="en-US" sz="1800" dirty="0">
                <a:latin typeface="Times New Roman" panose="02020603050405020304" pitchFamily="18" charset="0"/>
                <a:cs typeface="Times New Roman" panose="02020603050405020304" pitchFamily="18" charset="0"/>
              </a:rPr>
              <a:t>: Use distributed learning approaches, such as federated learning, to train machine learning models on multiple devices or nodes without sharing raw data</a:t>
            </a:r>
          </a:p>
          <a:p>
            <a:pPr>
              <a:lnSpc>
                <a:spcPct val="100000"/>
              </a:lnSpc>
              <a:spcAft>
                <a:spcPts val="743"/>
              </a:spcAft>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Secure multi-party computation (SMPC): </a:t>
            </a:r>
            <a:r>
              <a:rPr lang="en-US" sz="1800" dirty="0">
                <a:latin typeface="Times New Roman" panose="02020603050405020304" pitchFamily="18" charset="0"/>
                <a:cs typeface="Times New Roman" panose="02020603050405020304" pitchFamily="18" charset="0"/>
              </a:rPr>
              <a:t>Employ cryptographic techniques like SMPC to perform computations on encrypted data without revealing the underlying sensitive information</a:t>
            </a:r>
          </a:p>
          <a:p>
            <a:pPr>
              <a:lnSpc>
                <a:spcPct val="100000"/>
              </a:lnSpc>
              <a:spcAft>
                <a:spcPts val="743"/>
              </a:spcAft>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Privacy-aware data collection: </a:t>
            </a:r>
            <a:r>
              <a:rPr lang="en-US" sz="1800" dirty="0">
                <a:latin typeface="Times New Roman" panose="02020603050405020304" pitchFamily="18" charset="0"/>
                <a:cs typeface="Times New Roman" panose="02020603050405020304" pitchFamily="18" charset="0"/>
              </a:rPr>
              <a:t>Collect data with privacy considerations in mind from the outset. This includes obtaining proper consent from users, collecting only necessary data, and ensuring proper access controls and data storage practices.</a:t>
            </a:r>
          </a:p>
          <a:p>
            <a:pPr>
              <a:lnSpc>
                <a:spcPct val="100000"/>
              </a:lnSpc>
              <a:spcAft>
                <a:spcPts val="743"/>
              </a:spcAft>
              <a:buFont typeface="Arial" panose="020B0604020202020204" pitchFamily="34" charset="0"/>
              <a:buChar char="•"/>
            </a:pPr>
            <a:r>
              <a:rPr lang="en-US" sz="1800" b="1" dirty="0">
                <a:solidFill>
                  <a:srgbClr val="00B0F0"/>
                </a:solidFill>
                <a:latin typeface="Times New Roman" panose="02020603050405020304" pitchFamily="18" charset="0"/>
                <a:cs typeface="Times New Roman" panose="02020603050405020304" pitchFamily="18" charset="0"/>
              </a:rPr>
              <a:t>Differential privacy: </a:t>
            </a:r>
            <a:r>
              <a:rPr lang="en-US" sz="1800" dirty="0">
                <a:latin typeface="Times New Roman" panose="02020603050405020304" pitchFamily="18" charset="0"/>
                <a:cs typeface="Times New Roman" panose="02020603050405020304" pitchFamily="18" charset="0"/>
              </a:rPr>
              <a:t>Implement differentially private algorithms for data analysis and machine learning. This approach introduces controlled noise to the output of an algorithm, providing a mathematically provable privacy guarantee. Balancing the privacy parameter (ε) with the desired utility or accuracy is crucial to ensure a reasonable trade-off between privacy and utility.</a:t>
            </a:r>
          </a:p>
          <a:p>
            <a:pPr>
              <a:lnSpc>
                <a:spcPct val="100000"/>
              </a:lnSpc>
              <a:spcAft>
                <a:spcPts val="743"/>
              </a:spcAft>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367760" lvl="2" indent="0">
              <a:lnSpc>
                <a:spcPct val="100000"/>
              </a:lnSpc>
              <a:spcAft>
                <a:spcPts val="743"/>
              </a:spcAft>
              <a:buNone/>
            </a:pPr>
            <a:endParaRPr lang="en-US" sz="1200" dirty="0"/>
          </a:p>
          <a:p>
            <a:pPr lvl="2">
              <a:lnSpc>
                <a:spcPct val="100000"/>
              </a:lnSpc>
              <a:spcAft>
                <a:spcPts val="743"/>
              </a:spcAft>
            </a:pPr>
            <a:endParaRPr lang="en-US" sz="1200" dirty="0"/>
          </a:p>
          <a:p>
            <a:pPr>
              <a:lnSpc>
                <a:spcPct val="100000"/>
              </a:lnSpc>
              <a:spcAft>
                <a:spcPts val="743"/>
              </a:spcAft>
            </a:pPr>
            <a:endParaRPr lang="en-US" sz="1200" dirty="0"/>
          </a:p>
          <a:p>
            <a:pPr marL="0" indent="0">
              <a:lnSpc>
                <a:spcPct val="100000"/>
              </a:lnSpc>
              <a:spcAft>
                <a:spcPts val="743"/>
              </a:spcAft>
              <a:buNone/>
            </a:pPr>
            <a:endParaRPr lang="en-US" sz="1200" dirty="0"/>
          </a:p>
          <a:p>
            <a:pPr lvl="1">
              <a:lnSpc>
                <a:spcPct val="100000"/>
              </a:lnSpc>
              <a:spcAft>
                <a:spcPts val="743"/>
              </a:spcAft>
            </a:pPr>
            <a:endParaRPr lang="en-US" sz="1200" dirty="0"/>
          </a:p>
          <a:p>
            <a:pPr lvl="1">
              <a:lnSpc>
                <a:spcPct val="100000"/>
              </a:lnSpc>
              <a:spcAft>
                <a:spcPts val="743"/>
              </a:spcAft>
            </a:pPr>
            <a:endParaRPr lang="en-US" sz="1200" dirty="0"/>
          </a:p>
        </p:txBody>
      </p:sp>
    </p:spTree>
    <p:extLst>
      <p:ext uri="{BB962C8B-B14F-4D97-AF65-F5344CB8AC3E}">
        <p14:creationId xmlns:p14="http://schemas.microsoft.com/office/powerpoint/2010/main" val="10475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2217623" y="234525"/>
            <a:ext cx="5832648" cy="500137"/>
          </a:xfrm>
        </p:spPr>
        <p:txBody>
          <a:bodyPr/>
          <a:lstStyle/>
          <a:p>
            <a:r>
              <a:rPr lang="en-US" sz="3600" b="1" dirty="0">
                <a:solidFill>
                  <a:schemeClr val="accent3">
                    <a:lumMod val="75000"/>
                  </a:schemeClr>
                </a:solidFill>
                <a:latin typeface="Times New Roman" panose="02020603050405020304" pitchFamily="18" charset="0"/>
                <a:cs typeface="Times New Roman" panose="02020603050405020304" pitchFamily="18" charset="0"/>
              </a:rPr>
              <a:t>Differential privacy:</a:t>
            </a:r>
            <a:endParaRPr lang="en-US" sz="3600" dirty="0">
              <a:solidFill>
                <a:schemeClr val="accent3">
                  <a:lumMod val="75000"/>
                </a:schemeClr>
              </a:solidFill>
            </a:endParaRP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283201" y="861865"/>
            <a:ext cx="9282503" cy="3528392"/>
          </a:xfrm>
        </p:spPr>
        <p:txBody>
          <a:bodyPr>
            <a:normAutofit fontScale="92500" lnSpcReduction="10000"/>
          </a:bodyPr>
          <a:lstStyle/>
          <a:p>
            <a:pPr>
              <a:lnSpc>
                <a:spcPct val="100000"/>
              </a:lnSpc>
              <a:spcAft>
                <a:spcPts val="743"/>
              </a:spcAft>
            </a:pPr>
            <a:r>
              <a:rPr lang="en-US" sz="2063" dirty="0">
                <a:latin typeface="Times New Roman" panose="02020603050405020304" pitchFamily="18" charset="0"/>
                <a:cs typeface="Times New Roman" panose="02020603050405020304" pitchFamily="18" charset="0"/>
              </a:rPr>
              <a:t> The PATE (Private Aggregation of Teacher Ensembles) method falls under the category of differential privacy. </a:t>
            </a:r>
          </a:p>
          <a:p>
            <a:pPr>
              <a:lnSpc>
                <a:spcPct val="100000"/>
              </a:lnSpc>
              <a:spcAft>
                <a:spcPts val="743"/>
              </a:spcAft>
            </a:pPr>
            <a:r>
              <a:rPr lang="en-US" sz="2063" dirty="0">
                <a:latin typeface="Times New Roman" panose="02020603050405020304" pitchFamily="18" charset="0"/>
                <a:cs typeface="Times New Roman" panose="02020603050405020304" pitchFamily="18" charset="0"/>
              </a:rPr>
              <a:t>PATE is a privacy-preserving machine learning framework that enables model-agnostic training while providing differential privacy guarantees for the training dataset.</a:t>
            </a:r>
          </a:p>
          <a:p>
            <a:pPr>
              <a:lnSpc>
                <a:spcPct val="100000"/>
              </a:lnSpc>
              <a:spcAft>
                <a:spcPts val="743"/>
              </a:spcAft>
            </a:pPr>
            <a:r>
              <a:rPr lang="en-US" sz="2063" dirty="0">
                <a:latin typeface="Times New Roman" panose="02020603050405020304" pitchFamily="18" charset="0"/>
                <a:cs typeface="Times New Roman" panose="02020603050405020304" pitchFamily="18" charset="0"/>
              </a:rPr>
              <a:t>By using the PATE method, you can train machine learning models that preserve privacy without significantly compromising performance, making it a valuable approach for various applications where data privacy is a primary concern.</a:t>
            </a:r>
          </a:p>
          <a:p>
            <a:pPr lvl="1">
              <a:lnSpc>
                <a:spcPct val="100000"/>
              </a:lnSpc>
              <a:spcAft>
                <a:spcPts val="743"/>
              </a:spcAft>
            </a:pPr>
            <a:r>
              <a:rPr lang="en-US" sz="2063" dirty="0">
                <a:latin typeface="Times New Roman" panose="02020603050405020304" pitchFamily="18" charset="0"/>
                <a:cs typeface="Times New Roman" panose="02020603050405020304" pitchFamily="18" charset="0"/>
              </a:rPr>
              <a:t>Injecting noise into the dataset to create plausible deniability.</a:t>
            </a:r>
          </a:p>
          <a:p>
            <a:pPr lvl="1">
              <a:lnSpc>
                <a:spcPct val="100000"/>
              </a:lnSpc>
              <a:spcAft>
                <a:spcPts val="743"/>
              </a:spcAft>
            </a:pPr>
            <a:r>
              <a:rPr lang="en-US" sz="2063" dirty="0">
                <a:latin typeface="Times New Roman" panose="02020603050405020304" pitchFamily="18" charset="0"/>
                <a:cs typeface="Times New Roman" panose="02020603050405020304" pitchFamily="18" charset="0"/>
              </a:rPr>
              <a:t>The noise shouldn’t change the outcome of the computation.</a:t>
            </a:r>
          </a:p>
          <a:p>
            <a:pPr lvl="1">
              <a:lnSpc>
                <a:spcPct val="100000"/>
              </a:lnSpc>
              <a:spcAft>
                <a:spcPts val="743"/>
              </a:spcAft>
            </a:pPr>
            <a:r>
              <a:rPr lang="en-US" sz="2063" dirty="0">
                <a:latin typeface="Times New Roman" panose="02020603050405020304" pitchFamily="18" charset="0"/>
                <a:cs typeface="Times New Roman" panose="02020603050405020304" pitchFamily="18" charset="0"/>
              </a:rPr>
              <a:t>An observer should not be able to determine any PII from the output or identify whose data was trained on.</a:t>
            </a:r>
          </a:p>
          <a:p>
            <a:pPr lvl="1">
              <a:lnSpc>
                <a:spcPct val="100000"/>
              </a:lnSpc>
              <a:spcAft>
                <a:spcPts val="743"/>
              </a:spcAft>
            </a:pPr>
            <a:endParaRPr lang="en-US" sz="2063" dirty="0"/>
          </a:p>
          <a:p>
            <a:pPr lvl="1">
              <a:lnSpc>
                <a:spcPct val="100000"/>
              </a:lnSpc>
              <a:spcAft>
                <a:spcPts val="743"/>
              </a:spcAft>
            </a:pPr>
            <a:endParaRPr lang="en-US" sz="2063" dirty="0"/>
          </a:p>
          <a:p>
            <a:pPr lvl="1">
              <a:lnSpc>
                <a:spcPct val="100000"/>
              </a:lnSpc>
              <a:spcAft>
                <a:spcPts val="743"/>
              </a:spcAft>
            </a:pPr>
            <a:endParaRPr lang="en-US" sz="2063" dirty="0"/>
          </a:p>
          <a:p>
            <a:pPr lvl="1">
              <a:lnSpc>
                <a:spcPct val="100000"/>
              </a:lnSpc>
              <a:spcAft>
                <a:spcPts val="743"/>
              </a:spcAft>
            </a:pPr>
            <a:endParaRPr lang="en-US" sz="2228" dirty="0"/>
          </a:p>
          <a:p>
            <a:pPr marL="367760" lvl="2" indent="0">
              <a:lnSpc>
                <a:spcPct val="100000"/>
              </a:lnSpc>
              <a:spcAft>
                <a:spcPts val="743"/>
              </a:spcAft>
              <a:buNone/>
            </a:pPr>
            <a:endParaRPr lang="en-US" sz="2228" dirty="0"/>
          </a:p>
          <a:p>
            <a:pPr lvl="1">
              <a:lnSpc>
                <a:spcPct val="100000"/>
              </a:lnSpc>
              <a:spcAft>
                <a:spcPts val="743"/>
              </a:spcAft>
            </a:pPr>
            <a:endParaRPr lang="en-US" sz="2228" dirty="0"/>
          </a:p>
          <a:p>
            <a:pPr lvl="2">
              <a:lnSpc>
                <a:spcPct val="100000"/>
              </a:lnSpc>
              <a:spcAft>
                <a:spcPts val="743"/>
              </a:spcAft>
            </a:pPr>
            <a:endParaRPr lang="en-US" sz="2475" dirty="0"/>
          </a:p>
          <a:p>
            <a:pPr lvl="2">
              <a:lnSpc>
                <a:spcPct val="100000"/>
              </a:lnSpc>
              <a:spcAft>
                <a:spcPts val="743"/>
              </a:spcAft>
            </a:pPr>
            <a:endParaRPr lang="en-US" sz="2228" dirty="0"/>
          </a:p>
          <a:p>
            <a:pPr>
              <a:lnSpc>
                <a:spcPct val="100000"/>
              </a:lnSpc>
              <a:spcAft>
                <a:spcPts val="743"/>
              </a:spcAft>
            </a:pPr>
            <a:endParaRPr lang="en-US" sz="2475" dirty="0"/>
          </a:p>
          <a:p>
            <a:pPr marL="0" indent="0">
              <a:lnSpc>
                <a:spcPct val="100000"/>
              </a:lnSpc>
              <a:spcAft>
                <a:spcPts val="743"/>
              </a:spcAft>
              <a:buNone/>
            </a:pPr>
            <a:endParaRPr lang="en-US" sz="2475" dirty="0"/>
          </a:p>
          <a:p>
            <a:pPr lvl="1">
              <a:lnSpc>
                <a:spcPct val="100000"/>
              </a:lnSpc>
              <a:spcAft>
                <a:spcPts val="743"/>
              </a:spcAft>
            </a:pPr>
            <a:endParaRPr lang="en-US" sz="2475" dirty="0"/>
          </a:p>
          <a:p>
            <a:pPr lvl="1">
              <a:lnSpc>
                <a:spcPct val="100000"/>
              </a:lnSpc>
              <a:spcAft>
                <a:spcPts val="743"/>
              </a:spcAft>
            </a:pPr>
            <a:endParaRPr lang="en-US" sz="2475" dirty="0"/>
          </a:p>
        </p:txBody>
      </p:sp>
      <p:sp>
        <p:nvSpPr>
          <p:cNvPr id="6" name="TextBox 5">
            <a:extLst>
              <a:ext uri="{FF2B5EF4-FFF2-40B4-BE49-F238E27FC236}">
                <a16:creationId xmlns:a16="http://schemas.microsoft.com/office/drawing/2014/main" id="{48D44466-4242-456D-9F9B-A6B19C7C6CD2}"/>
              </a:ext>
            </a:extLst>
          </p:cNvPr>
          <p:cNvSpPr txBox="1"/>
          <p:nvPr/>
        </p:nvSpPr>
        <p:spPr>
          <a:xfrm>
            <a:off x="3214296" y="6391932"/>
            <a:ext cx="3420311" cy="103720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ormAutofit fontScale="85000" lnSpcReduction="10000"/>
          </a:bodyPr>
          <a:lstStyle/>
          <a:p>
            <a:pPr marL="0" marR="0" lvl="0" indent="0" algn="l" defTabSz="1005713" rtl="0" eaLnBrk="1" fontAlgn="auto" latinLnBrk="0" hangingPunct="1">
              <a:lnSpc>
                <a:spcPct val="100000"/>
              </a:lnSpc>
              <a:spcBef>
                <a:spcPts val="0"/>
              </a:spcBef>
              <a:spcAft>
                <a:spcPts val="0"/>
              </a:spcAft>
              <a:buClrTx/>
              <a:buSzTx/>
              <a:buFontTx/>
              <a:buNone/>
              <a:tabLst/>
              <a:defRPr/>
            </a:pPr>
            <a:r>
              <a:rPr kumimoji="0" lang="el-GR" sz="1815" b="0" i="0" u="none" strike="noStrike" kern="1200" cap="none" spc="0" normalizeH="0" baseline="0" noProof="0" dirty="0">
                <a:ln>
                  <a:noFill/>
                </a:ln>
                <a:solidFill>
                  <a:srgbClr val="000000"/>
                </a:solidFill>
                <a:effectLst/>
                <a:uLnTx/>
                <a:uFillTx/>
                <a:latin typeface="Calibri" panose="020F0502020204030204"/>
                <a:ea typeface="+mn-ea"/>
                <a:cs typeface="+mn-cs"/>
              </a:rPr>
              <a:t>ε</a:t>
            </a:r>
            <a:r>
              <a:rPr kumimoji="0" lang="en-US" sz="1815" b="0" i="0" u="none" strike="noStrike" kern="1200" cap="none" spc="0" normalizeH="0" baseline="0" noProof="0" dirty="0">
                <a:ln>
                  <a:noFill/>
                </a:ln>
                <a:solidFill>
                  <a:srgbClr val="000000"/>
                </a:solidFill>
                <a:effectLst/>
                <a:uLnTx/>
                <a:uFillTx/>
                <a:latin typeface="Calibri" panose="020F0502020204030204"/>
                <a:ea typeface="+mn-ea"/>
                <a:cs typeface="+mn-cs"/>
              </a:rPr>
              <a:t> = Upper bound for the loss of privacy </a:t>
            </a:r>
          </a:p>
          <a:p>
            <a:pPr marL="0" marR="0" lvl="0" indent="0" algn="l" defTabSz="1005713" rtl="0" eaLnBrk="1" fontAlgn="auto" latinLnBrk="0" hangingPunct="1">
              <a:lnSpc>
                <a:spcPct val="100000"/>
              </a:lnSpc>
              <a:spcBef>
                <a:spcPts val="0"/>
              </a:spcBef>
              <a:spcAft>
                <a:spcPts val="0"/>
              </a:spcAft>
              <a:buClrTx/>
              <a:buSzTx/>
              <a:buFontTx/>
              <a:buNone/>
              <a:tabLst/>
              <a:defRPr/>
            </a:pPr>
            <a:r>
              <a:rPr kumimoji="0" lang="el-GR" sz="1815" b="0" i="0" u="none" strike="noStrike" kern="1200" cap="none" spc="0" normalizeH="0" baseline="0" noProof="0" dirty="0">
                <a:ln>
                  <a:noFill/>
                </a:ln>
                <a:solidFill>
                  <a:srgbClr val="000000"/>
                </a:solidFill>
                <a:effectLst/>
                <a:uLnTx/>
                <a:uFillTx/>
                <a:latin typeface="Calibri" panose="020F0502020204030204"/>
                <a:ea typeface="+mn-ea"/>
                <a:cs typeface="+mn-cs"/>
              </a:rPr>
              <a:t>δ</a:t>
            </a:r>
            <a:r>
              <a:rPr kumimoji="0" lang="en-US" sz="1815" b="0" i="0" u="none" strike="noStrike" kern="1200" cap="none" spc="0" normalizeH="0" baseline="0" noProof="0" dirty="0">
                <a:ln>
                  <a:noFill/>
                </a:ln>
                <a:solidFill>
                  <a:srgbClr val="000000"/>
                </a:solidFill>
                <a:effectLst/>
                <a:uLnTx/>
                <a:uFillTx/>
                <a:latin typeface="Calibri" panose="020F0502020204030204"/>
                <a:ea typeface="+mn-ea"/>
                <a:cs typeface="+mn-cs"/>
              </a:rPr>
              <a:t> = probability that privacy will not be held</a:t>
            </a:r>
          </a:p>
          <a:p>
            <a:pPr marL="0" marR="0" lvl="0" indent="0" algn="l" defTabSz="1005713" rtl="0" eaLnBrk="1" fontAlgn="auto" latinLnBrk="0" hangingPunct="1">
              <a:lnSpc>
                <a:spcPct val="100000"/>
              </a:lnSpc>
              <a:spcBef>
                <a:spcPts val="0"/>
              </a:spcBef>
              <a:spcAft>
                <a:spcPts val="0"/>
              </a:spcAft>
              <a:buClrTx/>
              <a:buSzTx/>
              <a:buFontTx/>
              <a:buNone/>
              <a:tabLst/>
              <a:defRPr/>
            </a:pPr>
            <a:r>
              <a:rPr kumimoji="0" lang="en-US" sz="1815" b="0" i="0" u="none" strike="noStrike" kern="1200" cap="none" spc="0" normalizeH="0" baseline="0" noProof="0" dirty="0">
                <a:ln>
                  <a:noFill/>
                </a:ln>
                <a:solidFill>
                  <a:srgbClr val="000000"/>
                </a:solidFill>
                <a:effectLst/>
                <a:uLnTx/>
                <a:uFillTx/>
                <a:latin typeface="Calibri" panose="020F0502020204030204"/>
                <a:ea typeface="+mn-ea"/>
                <a:cs typeface="+mn-cs"/>
              </a:rPr>
              <a:t>M = Model training algorithm</a:t>
            </a:r>
          </a:p>
          <a:p>
            <a:pPr marL="0" marR="0" lvl="0" indent="0" algn="l" defTabSz="1005713" rtl="0" eaLnBrk="1" fontAlgn="auto" latinLnBrk="0" hangingPunct="1">
              <a:lnSpc>
                <a:spcPct val="100000"/>
              </a:lnSpc>
              <a:spcBef>
                <a:spcPts val="0"/>
              </a:spcBef>
              <a:spcAft>
                <a:spcPts val="0"/>
              </a:spcAft>
              <a:buClrTx/>
              <a:buSzTx/>
              <a:buFontTx/>
              <a:buNone/>
              <a:tabLst/>
              <a:defRPr/>
            </a:pPr>
            <a:endParaRPr kumimoji="0" lang="en-US" sz="1815"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1005713" rtl="0" eaLnBrk="1" fontAlgn="auto" latinLnBrk="0" hangingPunct="1">
              <a:lnSpc>
                <a:spcPct val="100000"/>
              </a:lnSpc>
              <a:spcBef>
                <a:spcPts val="0"/>
              </a:spcBef>
              <a:spcAft>
                <a:spcPts val="0"/>
              </a:spcAft>
              <a:buClrTx/>
              <a:buSzTx/>
              <a:buFontTx/>
              <a:buNone/>
              <a:tabLst/>
              <a:defRPr/>
            </a:pPr>
            <a:endParaRPr kumimoji="0" lang="en-US" sz="181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25A9CA2-B7F7-49BC-BA12-DC04343A87BD}"/>
              </a:ext>
            </a:extLst>
          </p:cNvPr>
          <p:cNvPicPr>
            <a:picLocks noChangeAspect="1"/>
          </p:cNvPicPr>
          <p:nvPr/>
        </p:nvPicPr>
        <p:blipFill>
          <a:blip r:embed="rId3"/>
          <a:stretch>
            <a:fillRect/>
          </a:stretch>
        </p:blipFill>
        <p:spPr>
          <a:xfrm>
            <a:off x="492696" y="4552832"/>
            <a:ext cx="9282503" cy="13531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89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1212776" y="179749"/>
            <a:ext cx="7416824" cy="500137"/>
          </a:xfrm>
        </p:spPr>
        <p:txBody>
          <a:bodyPr/>
          <a:lstStyle/>
          <a:p>
            <a:r>
              <a:rPr lang="en-US" sz="3600" b="1" dirty="0">
                <a:solidFill>
                  <a:schemeClr val="accent3">
                    <a:lumMod val="75000"/>
                  </a:schemeClr>
                </a:solidFill>
                <a:latin typeface="Times New Roman" panose="02020603050405020304" pitchFamily="18" charset="0"/>
                <a:cs typeface="Times New Roman" panose="02020603050405020304" pitchFamily="18" charset="0"/>
              </a:rPr>
              <a:t>Rényi Differential Privacy</a:t>
            </a:r>
            <a:endParaRPr lang="en-US" sz="3600" dirty="0">
              <a:solidFill>
                <a:schemeClr val="accent3">
                  <a:lumMod val="75000"/>
                </a:schemeClr>
              </a:solidFill>
            </a:endParaRP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2449699" y="1207443"/>
            <a:ext cx="6768752" cy="2088232"/>
          </a:xfrm>
        </p:spPr>
        <p:txBody>
          <a:bodyPr>
            <a:normAutofit/>
          </a:bodyPr>
          <a:lstStyle/>
          <a:p>
            <a:pPr>
              <a:lnSpc>
                <a:spcPct val="100000"/>
              </a:lnSpc>
              <a:spcAft>
                <a:spcPts val="743"/>
              </a:spcAft>
            </a:pPr>
            <a:r>
              <a:rPr lang="en-US" sz="1200" dirty="0"/>
              <a:t>Rényi divergence, also known as </a:t>
            </a:r>
            <a:r>
              <a:rPr lang="en-US" sz="1200" dirty="0" err="1"/>
              <a:t>Rényi's</a:t>
            </a:r>
            <a:r>
              <a:rPr lang="en-US" sz="1200" dirty="0"/>
              <a:t> α-divergence, is a measure of dissimilarity between two probability distributions. It was introduced by </a:t>
            </a:r>
            <a:r>
              <a:rPr lang="en-US" sz="1200" dirty="0" err="1"/>
              <a:t>Alfréd</a:t>
            </a:r>
            <a:r>
              <a:rPr lang="en-US" sz="1200" dirty="0"/>
              <a:t> Rényi, a Hungarian mathematician, in 1961. Rényi divergence generalizes the concept of the </a:t>
            </a:r>
            <a:r>
              <a:rPr lang="en-US" sz="1200" dirty="0" err="1"/>
              <a:t>Kullback-Leibler</a:t>
            </a:r>
            <a:r>
              <a:rPr lang="en-US" sz="1200" dirty="0"/>
              <a:t> (KL) divergence, a widely used measure of divergence between probability distributions.</a:t>
            </a:r>
          </a:p>
          <a:p>
            <a:pPr>
              <a:lnSpc>
                <a:spcPct val="100000"/>
              </a:lnSpc>
              <a:spcAft>
                <a:spcPts val="743"/>
              </a:spcAft>
            </a:pPr>
            <a:r>
              <a:rPr lang="en-US" sz="1200" dirty="0"/>
              <a:t>Rényi Differential Privacy (RDP) is a generalization of the classical differential privacy framework. It was introduced by Ilya Mironov in 2017 to address some limitations of traditional differential privacy, particularly in the context of composition, which occurs when multiple privacy-preserving operations or queries are applied. RDP introduces an additional parameter, called the order (α), alongside the classical privacy parameter (ε).</a:t>
            </a:r>
          </a:p>
          <a:p>
            <a:pPr lvl="1">
              <a:lnSpc>
                <a:spcPct val="100000"/>
              </a:lnSpc>
              <a:spcAft>
                <a:spcPts val="743"/>
              </a:spcAft>
            </a:pPr>
            <a:endParaRPr lang="en-US" sz="2228" dirty="0"/>
          </a:p>
          <a:p>
            <a:pPr marL="367760" lvl="2" indent="0">
              <a:lnSpc>
                <a:spcPct val="100000"/>
              </a:lnSpc>
              <a:spcAft>
                <a:spcPts val="743"/>
              </a:spcAft>
              <a:buNone/>
            </a:pPr>
            <a:endParaRPr lang="en-US" sz="2228" dirty="0"/>
          </a:p>
          <a:p>
            <a:pPr lvl="1">
              <a:lnSpc>
                <a:spcPct val="100000"/>
              </a:lnSpc>
              <a:spcAft>
                <a:spcPts val="743"/>
              </a:spcAft>
            </a:pPr>
            <a:endParaRPr lang="en-US" sz="2228" dirty="0"/>
          </a:p>
          <a:p>
            <a:pPr lvl="2">
              <a:lnSpc>
                <a:spcPct val="100000"/>
              </a:lnSpc>
              <a:spcAft>
                <a:spcPts val="743"/>
              </a:spcAft>
            </a:pPr>
            <a:endParaRPr lang="en-US" sz="2475" dirty="0"/>
          </a:p>
          <a:p>
            <a:pPr lvl="2">
              <a:lnSpc>
                <a:spcPct val="100000"/>
              </a:lnSpc>
              <a:spcAft>
                <a:spcPts val="743"/>
              </a:spcAft>
            </a:pPr>
            <a:endParaRPr lang="en-US" sz="2228" dirty="0"/>
          </a:p>
          <a:p>
            <a:pPr>
              <a:lnSpc>
                <a:spcPct val="100000"/>
              </a:lnSpc>
              <a:spcAft>
                <a:spcPts val="743"/>
              </a:spcAft>
            </a:pPr>
            <a:endParaRPr lang="en-US" sz="2475" dirty="0"/>
          </a:p>
          <a:p>
            <a:pPr marL="0" indent="0">
              <a:lnSpc>
                <a:spcPct val="100000"/>
              </a:lnSpc>
              <a:spcAft>
                <a:spcPts val="743"/>
              </a:spcAft>
              <a:buNone/>
            </a:pPr>
            <a:endParaRPr lang="en-US" sz="2475" dirty="0"/>
          </a:p>
          <a:p>
            <a:pPr lvl="1">
              <a:lnSpc>
                <a:spcPct val="100000"/>
              </a:lnSpc>
              <a:spcAft>
                <a:spcPts val="743"/>
              </a:spcAft>
            </a:pPr>
            <a:endParaRPr lang="en-US" sz="2475" dirty="0"/>
          </a:p>
          <a:p>
            <a:pPr lvl="1">
              <a:lnSpc>
                <a:spcPct val="100000"/>
              </a:lnSpc>
              <a:spcAft>
                <a:spcPts val="743"/>
              </a:spcAft>
            </a:pPr>
            <a:endParaRPr lang="en-US" sz="2475" dirty="0"/>
          </a:p>
        </p:txBody>
      </p:sp>
      <p:pic>
        <p:nvPicPr>
          <p:cNvPr id="4" name="Picture 3">
            <a:extLst>
              <a:ext uri="{FF2B5EF4-FFF2-40B4-BE49-F238E27FC236}">
                <a16:creationId xmlns:a16="http://schemas.microsoft.com/office/drawing/2014/main" id="{777D8FD6-A2C8-7AEC-0A77-7455CA966EEA}"/>
              </a:ext>
            </a:extLst>
          </p:cNvPr>
          <p:cNvPicPr>
            <a:picLocks noChangeAspect="1"/>
          </p:cNvPicPr>
          <p:nvPr/>
        </p:nvPicPr>
        <p:blipFill>
          <a:blip r:embed="rId3"/>
          <a:stretch>
            <a:fillRect/>
          </a:stretch>
        </p:blipFill>
        <p:spPr>
          <a:xfrm>
            <a:off x="737412" y="3670176"/>
            <a:ext cx="8583575" cy="3130101"/>
          </a:xfrm>
          <a:prstGeom prst="rect">
            <a:avLst/>
          </a:prstGeom>
        </p:spPr>
      </p:pic>
      <p:pic>
        <p:nvPicPr>
          <p:cNvPr id="1026" name="Picture 2" descr="Alfréd Rényi | Alec Nevala-Lee">
            <a:extLst>
              <a:ext uri="{FF2B5EF4-FFF2-40B4-BE49-F238E27FC236}">
                <a16:creationId xmlns:a16="http://schemas.microsoft.com/office/drawing/2014/main" id="{86E040DA-17AF-91B4-349A-FFEB69547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04" y="876325"/>
            <a:ext cx="1627529" cy="24193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6121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780728" y="395615"/>
            <a:ext cx="8136904" cy="1000274"/>
          </a:xfrm>
        </p:spPr>
        <p:txBody>
          <a:bodyPr/>
          <a:lstStyle/>
          <a:p>
            <a:r>
              <a:rPr lang="en-US" dirty="0">
                <a:solidFill>
                  <a:schemeClr val="accent3">
                    <a:lumMod val="75000"/>
                  </a:schemeClr>
                </a:solidFill>
                <a:latin typeface="Times New Roman" panose="02020603050405020304" pitchFamily="18" charset="0"/>
                <a:cs typeface="Times New Roman" panose="02020603050405020304" pitchFamily="18" charset="0"/>
              </a:rPr>
              <a:t>PATE Framework Components</a:t>
            </a: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283201" y="1057131"/>
            <a:ext cx="8994471" cy="2757061"/>
          </a:xfrm>
        </p:spPr>
        <p:txBody>
          <a:bodyPr>
            <a:normAutofit fontScale="92500"/>
          </a:bodyPr>
          <a:lstStyle/>
          <a:p>
            <a:pPr>
              <a:lnSpc>
                <a:spcPct val="100000"/>
              </a:lnSpc>
              <a:spcAft>
                <a:spcPts val="743"/>
              </a:spcAft>
            </a:pPr>
            <a:r>
              <a:rPr lang="en-US" sz="2063" dirty="0">
                <a:latin typeface="Times New Roman" panose="02020603050405020304" pitchFamily="18" charset="0"/>
                <a:cs typeface="Times New Roman" panose="02020603050405020304" pitchFamily="18" charset="0"/>
              </a:rPr>
              <a:t> </a:t>
            </a:r>
            <a:r>
              <a:rPr lang="en-US" sz="2063" b="1" dirty="0">
                <a:latin typeface="Times New Roman" panose="02020603050405020304" pitchFamily="18" charset="0"/>
                <a:cs typeface="Times New Roman" panose="02020603050405020304" pitchFamily="18" charset="0"/>
              </a:rPr>
              <a:t>Current approaches show potential but are untested at scale and have issues with scalability, robustness and utility.</a:t>
            </a:r>
          </a:p>
          <a:p>
            <a:pPr>
              <a:lnSpc>
                <a:spcPct val="100000"/>
              </a:lnSpc>
              <a:spcAft>
                <a:spcPts val="743"/>
              </a:spcAft>
            </a:pPr>
            <a:r>
              <a:rPr lang="en-US" sz="2063" dirty="0">
                <a:latin typeface="Times New Roman" panose="02020603050405020304" pitchFamily="18" charset="0"/>
                <a:cs typeface="Times New Roman" panose="02020603050405020304" pitchFamily="18" charset="0"/>
              </a:rPr>
              <a:t>In the PATE framework, multiple teacher models are trained on disjoint subsets of the sensitive training dataset</a:t>
            </a:r>
          </a:p>
          <a:p>
            <a:pPr>
              <a:lnSpc>
                <a:spcPct val="100000"/>
              </a:lnSpc>
              <a:spcAft>
                <a:spcPts val="743"/>
              </a:spcAft>
            </a:pPr>
            <a:r>
              <a:rPr lang="en-US" sz="2063" dirty="0">
                <a:latin typeface="Times New Roman" panose="02020603050405020304" pitchFamily="18" charset="0"/>
                <a:cs typeface="Times New Roman" panose="02020603050405020304" pitchFamily="18" charset="0"/>
              </a:rPr>
              <a:t>A student model then learns from these teacher models by querying them through an aggregator, which enforces differential privacy by introducing controlled noise. </a:t>
            </a:r>
          </a:p>
          <a:p>
            <a:pPr>
              <a:lnSpc>
                <a:spcPct val="100000"/>
              </a:lnSpc>
              <a:spcAft>
                <a:spcPts val="743"/>
              </a:spcAft>
            </a:pPr>
            <a:r>
              <a:rPr lang="en-US" sz="2063" dirty="0">
                <a:latin typeface="Times New Roman" panose="02020603050405020304" pitchFamily="18" charset="0"/>
                <a:cs typeface="Times New Roman" panose="02020603050405020304" pitchFamily="18" charset="0"/>
              </a:rPr>
              <a:t>The student model is trained on  insensitive data, allowing it to generalize the knowledge acquired from the teacher models without directly accessing sensitive data.</a:t>
            </a:r>
          </a:p>
          <a:p>
            <a:pPr>
              <a:lnSpc>
                <a:spcPct val="100000"/>
              </a:lnSpc>
              <a:spcAft>
                <a:spcPts val="743"/>
              </a:spcAft>
            </a:pPr>
            <a:endParaRPr lang="en-US" sz="2063" dirty="0">
              <a:latin typeface="Times New Roman" panose="02020603050405020304" pitchFamily="18" charset="0"/>
              <a:cs typeface="Times New Roman" panose="02020603050405020304" pitchFamily="18" charset="0"/>
            </a:endParaRPr>
          </a:p>
          <a:p>
            <a:pPr lvl="1">
              <a:lnSpc>
                <a:spcPct val="100000"/>
              </a:lnSpc>
              <a:spcAft>
                <a:spcPts val="743"/>
              </a:spcAft>
            </a:pPr>
            <a:endParaRPr lang="en-US" sz="2063" dirty="0"/>
          </a:p>
          <a:p>
            <a:pPr lvl="4">
              <a:lnSpc>
                <a:spcPct val="100000"/>
              </a:lnSpc>
              <a:spcAft>
                <a:spcPts val="743"/>
              </a:spcAft>
            </a:pPr>
            <a:endParaRPr lang="en-US" sz="2063" dirty="0"/>
          </a:p>
          <a:p>
            <a:pPr lvl="3">
              <a:lnSpc>
                <a:spcPct val="100000"/>
              </a:lnSpc>
              <a:spcAft>
                <a:spcPts val="743"/>
              </a:spcAft>
            </a:pPr>
            <a:endParaRPr lang="en-US" sz="2063" dirty="0"/>
          </a:p>
          <a:p>
            <a:pPr lvl="2">
              <a:lnSpc>
                <a:spcPct val="100000"/>
              </a:lnSpc>
              <a:spcAft>
                <a:spcPts val="743"/>
              </a:spcAft>
            </a:pPr>
            <a:endParaRPr lang="en-US" sz="2228" dirty="0"/>
          </a:p>
          <a:p>
            <a:pPr>
              <a:lnSpc>
                <a:spcPct val="100000"/>
              </a:lnSpc>
              <a:spcAft>
                <a:spcPts val="743"/>
              </a:spcAft>
            </a:pPr>
            <a:endParaRPr lang="en-US" sz="2475" dirty="0"/>
          </a:p>
          <a:p>
            <a:pPr marL="0" indent="0">
              <a:lnSpc>
                <a:spcPct val="100000"/>
              </a:lnSpc>
              <a:spcAft>
                <a:spcPts val="743"/>
              </a:spcAft>
              <a:buNone/>
            </a:pPr>
            <a:endParaRPr lang="en-US" sz="2475" dirty="0"/>
          </a:p>
          <a:p>
            <a:pPr lvl="1">
              <a:lnSpc>
                <a:spcPct val="100000"/>
              </a:lnSpc>
              <a:spcAft>
                <a:spcPts val="743"/>
              </a:spcAft>
            </a:pPr>
            <a:endParaRPr lang="en-US" sz="2475" dirty="0"/>
          </a:p>
          <a:p>
            <a:pPr lvl="1">
              <a:lnSpc>
                <a:spcPct val="100000"/>
              </a:lnSpc>
              <a:spcAft>
                <a:spcPts val="743"/>
              </a:spcAft>
            </a:pPr>
            <a:endParaRPr lang="en-US" sz="2475" dirty="0"/>
          </a:p>
        </p:txBody>
      </p:sp>
      <p:pic>
        <p:nvPicPr>
          <p:cNvPr id="2" name="Picture 1">
            <a:extLst>
              <a:ext uri="{FF2B5EF4-FFF2-40B4-BE49-F238E27FC236}">
                <a16:creationId xmlns:a16="http://schemas.microsoft.com/office/drawing/2014/main" id="{178BAADD-DB94-F93C-1577-8BF8BFF22963}"/>
              </a:ext>
            </a:extLst>
          </p:cNvPr>
          <p:cNvPicPr>
            <a:picLocks noChangeAspect="1"/>
          </p:cNvPicPr>
          <p:nvPr/>
        </p:nvPicPr>
        <p:blipFill>
          <a:blip r:embed="rId3"/>
          <a:stretch>
            <a:fillRect/>
          </a:stretch>
        </p:blipFill>
        <p:spPr>
          <a:xfrm>
            <a:off x="996752" y="3984260"/>
            <a:ext cx="8610320" cy="32149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1597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2975912" y="214118"/>
            <a:ext cx="4752528" cy="500137"/>
          </a:xfrm>
        </p:spPr>
        <p:txBody>
          <a:bodyPr/>
          <a:lstStyle/>
          <a:p>
            <a:r>
              <a:rPr lang="en-US" dirty="0">
                <a:solidFill>
                  <a:schemeClr val="accent3">
                    <a:lumMod val="75000"/>
                  </a:schemeClr>
                </a:solidFill>
                <a:latin typeface="Times New Roman" panose="02020603050405020304" pitchFamily="18" charset="0"/>
                <a:cs typeface="Times New Roman" panose="02020603050405020304" pitchFamily="18" charset="0"/>
              </a:rPr>
              <a:t>PATE Framework</a:t>
            </a: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283201" y="1057131"/>
            <a:ext cx="8994471" cy="2757061"/>
          </a:xfrm>
        </p:spPr>
        <p:txBody>
          <a:bodyPr>
            <a:normAutofit/>
          </a:bodyPr>
          <a:lstStyle/>
          <a:p>
            <a:pPr lvl="1">
              <a:lnSpc>
                <a:spcPct val="100000"/>
              </a:lnSpc>
              <a:spcAft>
                <a:spcPts val="743"/>
              </a:spcAft>
            </a:pPr>
            <a:endParaRPr lang="en-US" sz="2063" dirty="0"/>
          </a:p>
          <a:p>
            <a:pPr lvl="4">
              <a:lnSpc>
                <a:spcPct val="100000"/>
              </a:lnSpc>
              <a:spcAft>
                <a:spcPts val="743"/>
              </a:spcAft>
            </a:pPr>
            <a:endParaRPr lang="en-US" sz="2063" dirty="0"/>
          </a:p>
          <a:p>
            <a:pPr lvl="3">
              <a:lnSpc>
                <a:spcPct val="100000"/>
              </a:lnSpc>
              <a:spcAft>
                <a:spcPts val="743"/>
              </a:spcAft>
            </a:pPr>
            <a:endParaRPr lang="en-US" sz="2063" dirty="0"/>
          </a:p>
          <a:p>
            <a:pPr lvl="2">
              <a:lnSpc>
                <a:spcPct val="100000"/>
              </a:lnSpc>
              <a:spcAft>
                <a:spcPts val="743"/>
              </a:spcAft>
            </a:pPr>
            <a:endParaRPr lang="en-US" sz="2228" dirty="0"/>
          </a:p>
          <a:p>
            <a:pPr>
              <a:lnSpc>
                <a:spcPct val="100000"/>
              </a:lnSpc>
              <a:spcAft>
                <a:spcPts val="743"/>
              </a:spcAft>
            </a:pPr>
            <a:endParaRPr lang="en-US" sz="2475" dirty="0"/>
          </a:p>
          <a:p>
            <a:pPr marL="0" indent="0">
              <a:lnSpc>
                <a:spcPct val="100000"/>
              </a:lnSpc>
              <a:spcAft>
                <a:spcPts val="743"/>
              </a:spcAft>
              <a:buNone/>
            </a:pPr>
            <a:endParaRPr lang="en-US" sz="2475" dirty="0"/>
          </a:p>
          <a:p>
            <a:pPr lvl="1">
              <a:lnSpc>
                <a:spcPct val="100000"/>
              </a:lnSpc>
              <a:spcAft>
                <a:spcPts val="743"/>
              </a:spcAft>
            </a:pPr>
            <a:endParaRPr lang="en-US" sz="2475" dirty="0"/>
          </a:p>
          <a:p>
            <a:pPr lvl="1">
              <a:lnSpc>
                <a:spcPct val="100000"/>
              </a:lnSpc>
              <a:spcAft>
                <a:spcPts val="743"/>
              </a:spcAft>
            </a:pPr>
            <a:endParaRPr lang="en-US" sz="2475" dirty="0"/>
          </a:p>
        </p:txBody>
      </p:sp>
      <p:pic>
        <p:nvPicPr>
          <p:cNvPr id="8" name="Picture 7">
            <a:extLst>
              <a:ext uri="{FF2B5EF4-FFF2-40B4-BE49-F238E27FC236}">
                <a16:creationId xmlns:a16="http://schemas.microsoft.com/office/drawing/2014/main" id="{0219163F-7271-0FC8-3C21-B975489B3237}"/>
              </a:ext>
            </a:extLst>
          </p:cNvPr>
          <p:cNvPicPr>
            <a:picLocks noChangeAspect="1"/>
          </p:cNvPicPr>
          <p:nvPr/>
        </p:nvPicPr>
        <p:blipFill>
          <a:blip r:embed="rId3"/>
          <a:stretch>
            <a:fillRect/>
          </a:stretch>
        </p:blipFill>
        <p:spPr>
          <a:xfrm>
            <a:off x="3715364" y="954704"/>
            <a:ext cx="3273624" cy="1654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B8C3B95C-23BB-A661-5779-5B5CBB1233D9}"/>
              </a:ext>
            </a:extLst>
          </p:cNvPr>
          <p:cNvPicPr>
            <a:picLocks noChangeAspect="1"/>
          </p:cNvPicPr>
          <p:nvPr/>
        </p:nvPicPr>
        <p:blipFill>
          <a:blip r:embed="rId4"/>
          <a:stretch>
            <a:fillRect/>
          </a:stretch>
        </p:blipFill>
        <p:spPr>
          <a:xfrm>
            <a:off x="3097777" y="4894312"/>
            <a:ext cx="4620462" cy="2483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6039F870-D59B-64D4-0CE3-23DACB384681}"/>
              </a:ext>
            </a:extLst>
          </p:cNvPr>
          <p:cNvSpPr txBox="1"/>
          <p:nvPr/>
        </p:nvSpPr>
        <p:spPr>
          <a:xfrm>
            <a:off x="1860848" y="2780941"/>
            <a:ext cx="6696744" cy="1815882"/>
          </a:xfrm>
          <a:prstGeom prst="rect">
            <a:avLst/>
          </a:prstGeom>
          <a:noFill/>
        </p:spPr>
        <p:txBody>
          <a:bodyPr wrap="square">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1111"/>
                </a:solidFill>
                <a:effectLst/>
                <a:uLnTx/>
                <a:uFillTx/>
                <a:latin typeface="-apple-system"/>
                <a:ea typeface="+mn-ea"/>
                <a:cs typeface="+mn-cs"/>
              </a:rPr>
              <a:t>The </a:t>
            </a:r>
            <a:r>
              <a:rPr kumimoji="0" lang="en-US" sz="1600" b="1" i="0" u="none" strike="noStrike" kern="1200" cap="none" spc="0" normalizeH="0" baseline="0" noProof="0" dirty="0">
                <a:ln>
                  <a:noFill/>
                </a:ln>
                <a:solidFill>
                  <a:srgbClr val="F1B300">
                    <a:lumMod val="75000"/>
                  </a:srgbClr>
                </a:solidFill>
                <a:effectLst/>
                <a:uLnTx/>
                <a:uFillTx/>
                <a:latin typeface="-apple-system"/>
                <a:ea typeface="+mn-ea"/>
                <a:cs typeface="+mn-cs"/>
              </a:rPr>
              <a:t>PATE approach </a:t>
            </a:r>
            <a:r>
              <a:rPr kumimoji="0" lang="en-US" sz="1600" b="0" i="0" u="none" strike="noStrike" kern="1200" cap="none" spc="0" normalizeH="0" baseline="0" noProof="0" dirty="0">
                <a:ln>
                  <a:noFill/>
                </a:ln>
                <a:solidFill>
                  <a:srgbClr val="111111"/>
                </a:solidFill>
                <a:effectLst/>
                <a:uLnTx/>
                <a:uFillTx/>
                <a:latin typeface="-apple-system"/>
                <a:ea typeface="+mn-ea"/>
                <a:cs typeface="+mn-cs"/>
              </a:rPr>
              <a:t>is based on a simple intuition: if two different classifiers, trained on two different datasets with no training examples in common, agree on how to classify a new input example, then that decision does not reveal information about any single training example. </a:t>
            </a:r>
          </a:p>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1111"/>
                </a:solidFill>
                <a:effectLst/>
                <a:uLnTx/>
                <a:uFillTx/>
                <a:latin typeface="-apple-system"/>
                <a:ea typeface="+mn-ea"/>
                <a:cs typeface="+mn-cs"/>
              </a:rPr>
              <a:t>The decision could have been made with or without any single training example, because both the model trained with that example and the model trained without that example reached the same conclusion.</a:t>
            </a:r>
          </a:p>
        </p:txBody>
      </p:sp>
    </p:spTree>
    <p:extLst>
      <p:ext uri="{BB962C8B-B14F-4D97-AF65-F5344CB8AC3E}">
        <p14:creationId xmlns:p14="http://schemas.microsoft.com/office/powerpoint/2010/main" val="386239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Anonymization Techniques</a:t>
            </a:r>
          </a:p>
        </p:txBody>
      </p:sp>
      <p:sp>
        <p:nvSpPr>
          <p:cNvPr id="3" name="Content Placeholder 2"/>
          <p:cNvSpPr>
            <a:spLocks noGrp="1"/>
          </p:cNvSpPr>
          <p:nvPr>
            <p:ph idx="1"/>
          </p:nvPr>
        </p:nvSpPr>
        <p:spPr/>
        <p:txBody>
          <a:bodyPr/>
          <a:lstStyle/>
          <a:p>
            <a:r>
              <a:rPr lang="en-US" dirty="0"/>
              <a:t>Anonymization is not an efficient defense method, since the remaining information in the data can be used for identifying the individual data instances</a:t>
            </a:r>
          </a:p>
          <a:p>
            <a:pPr lvl="1"/>
            <a:r>
              <a:rPr lang="en-US" dirty="0"/>
              <a:t>For example, based on health records (including diagnoses and prescriptions) with removed personal information released by an insurance group in 1997, a researcher extracted the information for the Governor of Massachusetts</a:t>
            </a:r>
          </a:p>
          <a:p>
            <a:pPr lvl="2"/>
            <a:r>
              <a:rPr lang="en-US" dirty="0"/>
              <a:t>This is referred to as </a:t>
            </a:r>
            <a:r>
              <a:rPr lang="en-US" b="1" i="1" dirty="0">
                <a:solidFill>
                  <a:srgbClr val="0070C0"/>
                </a:solidFill>
              </a:rPr>
              <a:t>de-anonymization</a:t>
            </a:r>
          </a:p>
          <a:p>
            <a:pPr lvl="1"/>
            <a:r>
              <a:rPr lang="en-US" dirty="0"/>
              <a:t>The same researcher later showed that 87% of all Americans can be uniquely identified using 3 bits of information: ZIP code, birth date, and gender</a:t>
            </a:r>
          </a:p>
          <a:p>
            <a:endParaRPr lang="en-US" dirty="0"/>
          </a:p>
        </p:txBody>
      </p:sp>
      <p:sp>
        <p:nvSpPr>
          <p:cNvPr id="4" name="Content Placeholder 3"/>
          <p:cNvSpPr>
            <a:spLocks noGrp="1"/>
          </p:cNvSpPr>
          <p:nvPr>
            <p:ph idx="10"/>
          </p:nvPr>
        </p:nvSpPr>
        <p:spPr/>
        <p:txBody>
          <a:bodyPr/>
          <a:lstStyle/>
          <a:p>
            <a:r>
              <a:rPr lang="en-US" dirty="0"/>
              <a:t>Anonymization Techniques</a:t>
            </a:r>
          </a:p>
          <a:p>
            <a:endParaRPr lang="en-US" dirty="0"/>
          </a:p>
        </p:txBody>
      </p:sp>
      <p:graphicFrame>
        <p:nvGraphicFramePr>
          <p:cNvPr id="5" name="Google Shape;144;p19"/>
          <p:cNvGraphicFramePr/>
          <p:nvPr>
            <p:extLst>
              <p:ext uri="{D42A27DB-BD31-4B8C-83A1-F6EECF244321}">
                <p14:modId xmlns:p14="http://schemas.microsoft.com/office/powerpoint/2010/main" val="1593889218"/>
              </p:ext>
            </p:extLst>
          </p:nvPr>
        </p:nvGraphicFramePr>
        <p:xfrm>
          <a:off x="5821289" y="5251741"/>
          <a:ext cx="4148463" cy="2018835"/>
        </p:xfrm>
        <a:graphic>
          <a:graphicData uri="http://schemas.openxmlformats.org/drawingml/2006/table">
            <a:tbl>
              <a:tblPr>
                <a:noFill/>
              </a:tblPr>
              <a:tblGrid>
                <a:gridCol w="706521">
                  <a:extLst>
                    <a:ext uri="{9D8B030D-6E8A-4147-A177-3AD203B41FA5}">
                      <a16:colId xmlns:a16="http://schemas.microsoft.com/office/drawing/2014/main" val="20000"/>
                    </a:ext>
                  </a:extLst>
                </a:gridCol>
                <a:gridCol w="748084">
                  <a:extLst>
                    <a:ext uri="{9D8B030D-6E8A-4147-A177-3AD203B41FA5}">
                      <a16:colId xmlns:a16="http://schemas.microsoft.com/office/drawing/2014/main" val="20001"/>
                    </a:ext>
                  </a:extLst>
                </a:gridCol>
                <a:gridCol w="1088121">
                  <a:extLst>
                    <a:ext uri="{9D8B030D-6E8A-4147-A177-3AD203B41FA5}">
                      <a16:colId xmlns:a16="http://schemas.microsoft.com/office/drawing/2014/main" val="20002"/>
                    </a:ext>
                  </a:extLst>
                </a:gridCol>
                <a:gridCol w="671182">
                  <a:extLst>
                    <a:ext uri="{9D8B030D-6E8A-4147-A177-3AD203B41FA5}">
                      <a16:colId xmlns:a16="http://schemas.microsoft.com/office/drawing/2014/main" val="20003"/>
                    </a:ext>
                  </a:extLst>
                </a:gridCol>
                <a:gridCol w="934555">
                  <a:extLst>
                    <a:ext uri="{9D8B030D-6E8A-4147-A177-3AD203B41FA5}">
                      <a16:colId xmlns:a16="http://schemas.microsoft.com/office/drawing/2014/main" val="20004"/>
                    </a:ext>
                  </a:extLst>
                </a:gridCol>
              </a:tblGrid>
              <a:tr h="493750">
                <a:tc>
                  <a:txBody>
                    <a:bodyPr/>
                    <a:lstStyle/>
                    <a:p>
                      <a:pPr marL="0" lvl="0" indent="0" algn="l" rtl="0">
                        <a:spcBef>
                          <a:spcPts val="0"/>
                        </a:spcBef>
                        <a:spcAft>
                          <a:spcPts val="0"/>
                        </a:spcAft>
                        <a:buNone/>
                      </a:pPr>
                      <a:r>
                        <a:rPr lang="en" sz="1200" b="1" dirty="0"/>
                        <a:t>User ID</a:t>
                      </a:r>
                      <a:endParaRPr sz="1200" b="1" dirty="0"/>
                    </a:p>
                  </a:txBody>
                  <a:tcPr marL="91425" marR="91425" marT="91425" marB="91425"/>
                </a:tc>
                <a:tc>
                  <a:txBody>
                    <a:bodyPr/>
                    <a:lstStyle/>
                    <a:p>
                      <a:pPr marL="0" lvl="0" indent="0" algn="l" rtl="0">
                        <a:spcBef>
                          <a:spcPts val="0"/>
                        </a:spcBef>
                        <a:spcAft>
                          <a:spcPts val="0"/>
                        </a:spcAft>
                        <a:buNone/>
                      </a:pPr>
                      <a:r>
                        <a:rPr lang="en" sz="1200" b="1" dirty="0"/>
                        <a:t>Zip Code</a:t>
                      </a:r>
                      <a:endParaRPr sz="1200" b="1" dirty="0"/>
                    </a:p>
                  </a:txBody>
                  <a:tcPr marL="91425" marR="91425" marT="91425" marB="91425"/>
                </a:tc>
                <a:tc>
                  <a:txBody>
                    <a:bodyPr/>
                    <a:lstStyle/>
                    <a:p>
                      <a:pPr marL="0" lvl="0" indent="0" algn="l" rtl="0">
                        <a:spcBef>
                          <a:spcPts val="0"/>
                        </a:spcBef>
                        <a:spcAft>
                          <a:spcPts val="0"/>
                        </a:spcAft>
                        <a:buNone/>
                      </a:pPr>
                      <a:r>
                        <a:rPr lang="en" sz="1200" b="1" dirty="0"/>
                        <a:t>Birth date</a:t>
                      </a:r>
                      <a:endParaRPr sz="1200" b="1" dirty="0"/>
                    </a:p>
                  </a:txBody>
                  <a:tcPr marL="91425" marR="91425" marT="91425" marB="91425"/>
                </a:tc>
                <a:tc>
                  <a:txBody>
                    <a:bodyPr/>
                    <a:lstStyle/>
                    <a:p>
                      <a:pPr marL="0" lvl="0" indent="0" algn="l" rtl="0">
                        <a:spcBef>
                          <a:spcPts val="0"/>
                        </a:spcBef>
                        <a:spcAft>
                          <a:spcPts val="0"/>
                        </a:spcAft>
                        <a:buNone/>
                      </a:pPr>
                      <a:r>
                        <a:rPr lang="en" sz="1200" b="1" dirty="0"/>
                        <a:t>Gender</a:t>
                      </a:r>
                      <a:endParaRPr sz="1200" b="1" dirty="0"/>
                    </a:p>
                  </a:txBody>
                  <a:tcPr marL="91425" marR="91425" marT="91425" marB="91425"/>
                </a:tc>
                <a:tc>
                  <a:txBody>
                    <a:bodyPr/>
                    <a:lstStyle/>
                    <a:p>
                      <a:pPr marL="0" lvl="0" indent="0" algn="l" rtl="0">
                        <a:spcBef>
                          <a:spcPts val="0"/>
                        </a:spcBef>
                        <a:spcAft>
                          <a:spcPts val="0"/>
                        </a:spcAft>
                        <a:buNone/>
                      </a:pPr>
                      <a:r>
                        <a:rPr lang="en" sz="1200" b="1" dirty="0"/>
                        <a:t>Probable disease ID</a:t>
                      </a:r>
                      <a:endParaRPr sz="1200" b="1" dirty="0"/>
                    </a:p>
                  </a:txBody>
                  <a:tcPr marL="91425" marR="91425" marT="91425" marB="91425"/>
                </a:tc>
                <a:extLst>
                  <a:ext uri="{0D108BD9-81ED-4DB2-BD59-A6C34878D82A}">
                    <a16:rowId xmlns:a16="http://schemas.microsoft.com/office/drawing/2014/main" val="10000"/>
                  </a:ext>
                </a:extLst>
              </a:tr>
              <a:tr h="490075">
                <a:tc>
                  <a:txBody>
                    <a:bodyPr/>
                    <a:lstStyle/>
                    <a:p>
                      <a:pPr marL="0" lvl="0" indent="0" algn="l" rtl="0">
                        <a:spcBef>
                          <a:spcPts val="0"/>
                        </a:spcBef>
                        <a:spcAft>
                          <a:spcPts val="0"/>
                        </a:spcAft>
                        <a:buNone/>
                      </a:pPr>
                      <a:r>
                        <a:rPr lang="en" sz="1200"/>
                        <a:t>001</a:t>
                      </a:r>
                      <a:endParaRPr sz="1200"/>
                    </a:p>
                  </a:txBody>
                  <a:tcPr marL="91425" marR="91425" marT="91425" marB="91425"/>
                </a:tc>
                <a:tc>
                  <a:txBody>
                    <a:bodyPr/>
                    <a:lstStyle/>
                    <a:p>
                      <a:pPr marL="0" lvl="0" indent="0" algn="l" rtl="0">
                        <a:spcBef>
                          <a:spcPts val="0"/>
                        </a:spcBef>
                        <a:spcAft>
                          <a:spcPts val="0"/>
                        </a:spcAft>
                        <a:buNone/>
                      </a:pPr>
                      <a:r>
                        <a:rPr lang="en" sz="1200" dirty="0"/>
                        <a:t>83401</a:t>
                      </a:r>
                      <a:endParaRPr sz="1200" dirty="0"/>
                    </a:p>
                  </a:txBody>
                  <a:tcPr marL="91425" marR="91425" marT="91425" marB="91425"/>
                </a:tc>
                <a:tc>
                  <a:txBody>
                    <a:bodyPr/>
                    <a:lstStyle/>
                    <a:p>
                      <a:pPr marL="0" lvl="0" indent="0" algn="l" rtl="0">
                        <a:spcBef>
                          <a:spcPts val="0"/>
                        </a:spcBef>
                        <a:spcAft>
                          <a:spcPts val="0"/>
                        </a:spcAft>
                        <a:buNone/>
                      </a:pPr>
                      <a:r>
                        <a:rPr lang="en" sz="1200" dirty="0"/>
                        <a:t>01/02/1997</a:t>
                      </a:r>
                      <a:endParaRPr sz="1200" dirty="0"/>
                    </a:p>
                  </a:txBody>
                  <a:tcPr marL="91425" marR="91425" marT="91425" marB="91425"/>
                </a:tc>
                <a:tc>
                  <a:txBody>
                    <a:bodyPr/>
                    <a:lstStyle/>
                    <a:p>
                      <a:pPr marL="0" lvl="0" indent="0" algn="l" rtl="0">
                        <a:spcBef>
                          <a:spcPts val="0"/>
                        </a:spcBef>
                        <a:spcAft>
                          <a:spcPts val="0"/>
                        </a:spcAft>
                        <a:buNone/>
                      </a:pPr>
                      <a:r>
                        <a:rPr lang="en" sz="1200" dirty="0"/>
                        <a:t>F</a:t>
                      </a:r>
                      <a:endParaRPr sz="1200" dirty="0"/>
                    </a:p>
                  </a:txBody>
                  <a:tcPr marL="91425" marR="91425" marT="91425" marB="91425"/>
                </a:tc>
                <a:tc>
                  <a:txBody>
                    <a:bodyPr/>
                    <a:lstStyle/>
                    <a:p>
                      <a:pPr marL="0" lvl="0" indent="0" algn="l" rtl="0">
                        <a:spcBef>
                          <a:spcPts val="0"/>
                        </a:spcBef>
                        <a:spcAft>
                          <a:spcPts val="0"/>
                        </a:spcAft>
                        <a:buNone/>
                      </a:pPr>
                      <a:r>
                        <a:rPr lang="en" sz="1200" dirty="0"/>
                        <a:t>120</a:t>
                      </a:r>
                      <a:endParaRPr sz="1200" dirty="0"/>
                    </a:p>
                  </a:txBody>
                  <a:tcPr marL="91425" marR="91425" marT="91425" marB="91425"/>
                </a:tc>
                <a:extLst>
                  <a:ext uri="{0D108BD9-81ED-4DB2-BD59-A6C34878D82A}">
                    <a16:rowId xmlns:a16="http://schemas.microsoft.com/office/drawing/2014/main" val="10001"/>
                  </a:ext>
                </a:extLst>
              </a:tr>
              <a:tr h="490075">
                <a:tc>
                  <a:txBody>
                    <a:bodyPr/>
                    <a:lstStyle/>
                    <a:p>
                      <a:pPr marL="0" lvl="0" indent="0" algn="l" rtl="0">
                        <a:spcBef>
                          <a:spcPts val="0"/>
                        </a:spcBef>
                        <a:spcAft>
                          <a:spcPts val="0"/>
                        </a:spcAft>
                        <a:buNone/>
                      </a:pPr>
                      <a:r>
                        <a:rPr lang="en" sz="1200" dirty="0"/>
                        <a:t>002</a:t>
                      </a:r>
                      <a:endParaRPr sz="1200" dirty="0"/>
                    </a:p>
                  </a:txBody>
                  <a:tcPr marL="91425" marR="91425" marT="91425" marB="91425"/>
                </a:tc>
                <a:tc>
                  <a:txBody>
                    <a:bodyPr/>
                    <a:lstStyle/>
                    <a:p>
                      <a:pPr marL="0" lvl="0" indent="0" algn="l" rtl="0">
                        <a:spcBef>
                          <a:spcPts val="0"/>
                        </a:spcBef>
                        <a:spcAft>
                          <a:spcPts val="0"/>
                        </a:spcAft>
                        <a:buNone/>
                      </a:pPr>
                      <a:r>
                        <a:rPr lang="en" sz="1200"/>
                        <a:t>83402</a:t>
                      </a:r>
                      <a:endParaRPr sz="120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en" sz="1200" dirty="0">
                          <a:solidFill>
                            <a:schemeClr val="tx1"/>
                          </a:solidFill>
                        </a:rPr>
                        <a:t>02/03/1995</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M</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35</a:t>
                      </a:r>
                      <a:endParaRPr sz="1200" dirty="0">
                        <a:solidFill>
                          <a:schemeClr val="tx1"/>
                        </a:solidFill>
                      </a:endParaRPr>
                    </a:p>
                  </a:txBody>
                  <a:tcPr marL="91425" marR="91425" marT="91425" marB="91425"/>
                </a:tc>
                <a:extLst>
                  <a:ext uri="{0D108BD9-81ED-4DB2-BD59-A6C34878D82A}">
                    <a16:rowId xmlns:a16="http://schemas.microsoft.com/office/drawing/2014/main" val="10002"/>
                  </a:ext>
                </a:extLst>
              </a:tr>
              <a:tr h="490075">
                <a:tc>
                  <a:txBody>
                    <a:bodyPr/>
                    <a:lstStyle/>
                    <a:p>
                      <a:pPr marL="0" lvl="0" indent="0" algn="l" rtl="0">
                        <a:spcBef>
                          <a:spcPts val="0"/>
                        </a:spcBef>
                        <a:spcAft>
                          <a:spcPts val="0"/>
                        </a:spcAft>
                        <a:buNone/>
                      </a:pPr>
                      <a:r>
                        <a:rPr lang="en" sz="1200"/>
                        <a:t>003</a:t>
                      </a:r>
                      <a:endParaRPr sz="1200"/>
                    </a:p>
                  </a:txBody>
                  <a:tcPr marL="91425" marR="91425" marT="91425" marB="91425"/>
                </a:tc>
                <a:tc>
                  <a:txBody>
                    <a:bodyPr/>
                    <a:lstStyle/>
                    <a:p>
                      <a:pPr marL="0" lvl="0" indent="0" algn="l" rtl="0">
                        <a:spcBef>
                          <a:spcPts val="0"/>
                        </a:spcBef>
                        <a:spcAft>
                          <a:spcPts val="0"/>
                        </a:spcAft>
                        <a:buNone/>
                      </a:pPr>
                      <a:r>
                        <a:rPr lang="en" sz="1200"/>
                        <a:t>83403</a:t>
                      </a:r>
                      <a:endParaRPr sz="120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en" sz="1200">
                          <a:solidFill>
                            <a:schemeClr val="tx1"/>
                          </a:solidFill>
                        </a:rPr>
                        <a:t>03/04/1999</a:t>
                      </a:r>
                      <a:endParaRPr sz="120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M</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240</a:t>
                      </a:r>
                      <a:endParaRPr sz="1200" dirty="0">
                        <a:solidFill>
                          <a:schemeClr val="tx1"/>
                        </a:solidFill>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6" name="Google Shape;146;p19"/>
          <p:cNvGraphicFramePr/>
          <p:nvPr>
            <p:extLst>
              <p:ext uri="{D42A27DB-BD31-4B8C-83A1-F6EECF244321}">
                <p14:modId xmlns:p14="http://schemas.microsoft.com/office/powerpoint/2010/main" val="235064404"/>
              </p:ext>
            </p:extLst>
          </p:nvPr>
        </p:nvGraphicFramePr>
        <p:xfrm>
          <a:off x="46850" y="5251741"/>
          <a:ext cx="5486405" cy="2018835"/>
        </p:xfrm>
        <a:graphic>
          <a:graphicData uri="http://schemas.openxmlformats.org/drawingml/2006/table">
            <a:tbl>
              <a:tblPr>
                <a:noFill/>
              </a:tblPr>
              <a:tblGrid>
                <a:gridCol w="679712">
                  <a:extLst>
                    <a:ext uri="{9D8B030D-6E8A-4147-A177-3AD203B41FA5}">
                      <a16:colId xmlns:a16="http://schemas.microsoft.com/office/drawing/2014/main" val="20000"/>
                    </a:ext>
                  </a:extLst>
                </a:gridCol>
                <a:gridCol w="665542">
                  <a:extLst>
                    <a:ext uri="{9D8B030D-6E8A-4147-A177-3AD203B41FA5}">
                      <a16:colId xmlns:a16="http://schemas.microsoft.com/office/drawing/2014/main" val="20001"/>
                    </a:ext>
                  </a:extLst>
                </a:gridCol>
                <a:gridCol w="739491">
                  <a:extLst>
                    <a:ext uri="{9D8B030D-6E8A-4147-A177-3AD203B41FA5}">
                      <a16:colId xmlns:a16="http://schemas.microsoft.com/office/drawing/2014/main" val="20002"/>
                    </a:ext>
                  </a:extLst>
                </a:gridCol>
                <a:gridCol w="813440">
                  <a:extLst>
                    <a:ext uri="{9D8B030D-6E8A-4147-A177-3AD203B41FA5}">
                      <a16:colId xmlns:a16="http://schemas.microsoft.com/office/drawing/2014/main" val="20003"/>
                    </a:ext>
                  </a:extLst>
                </a:gridCol>
                <a:gridCol w="961339">
                  <a:extLst>
                    <a:ext uri="{9D8B030D-6E8A-4147-A177-3AD203B41FA5}">
                      <a16:colId xmlns:a16="http://schemas.microsoft.com/office/drawing/2014/main" val="20004"/>
                    </a:ext>
                  </a:extLst>
                </a:gridCol>
                <a:gridCol w="739491">
                  <a:extLst>
                    <a:ext uri="{9D8B030D-6E8A-4147-A177-3AD203B41FA5}">
                      <a16:colId xmlns:a16="http://schemas.microsoft.com/office/drawing/2014/main" val="20005"/>
                    </a:ext>
                  </a:extLst>
                </a:gridCol>
                <a:gridCol w="887390">
                  <a:extLst>
                    <a:ext uri="{9D8B030D-6E8A-4147-A177-3AD203B41FA5}">
                      <a16:colId xmlns:a16="http://schemas.microsoft.com/office/drawing/2014/main" val="288756522"/>
                    </a:ext>
                  </a:extLst>
                </a:gridCol>
              </a:tblGrid>
              <a:tr h="493750">
                <a:tc>
                  <a:txBody>
                    <a:bodyPr/>
                    <a:lstStyle/>
                    <a:p>
                      <a:pPr marL="0" lvl="0" indent="0" algn="l" rtl="0">
                        <a:spcBef>
                          <a:spcPts val="0"/>
                        </a:spcBef>
                        <a:spcAft>
                          <a:spcPts val="0"/>
                        </a:spcAft>
                        <a:buNone/>
                      </a:pPr>
                      <a:r>
                        <a:rPr lang="en" sz="1200" b="1" dirty="0"/>
                        <a:t>User ID</a:t>
                      </a:r>
                      <a:endParaRPr sz="1200" b="1" dirty="0"/>
                    </a:p>
                  </a:txBody>
                  <a:tcPr marL="91425" marR="91425" marT="91425" marB="91425"/>
                </a:tc>
                <a:tc>
                  <a:txBody>
                    <a:bodyPr/>
                    <a:lstStyle/>
                    <a:p>
                      <a:pPr marL="0" lvl="0" indent="0" algn="l" rtl="0">
                        <a:spcBef>
                          <a:spcPts val="0"/>
                        </a:spcBef>
                        <a:spcAft>
                          <a:spcPts val="0"/>
                        </a:spcAft>
                        <a:buNone/>
                      </a:pPr>
                      <a:r>
                        <a:rPr lang="en" sz="1200" b="1" dirty="0">
                          <a:solidFill>
                            <a:srgbClr val="FF0000"/>
                          </a:solidFill>
                        </a:rPr>
                        <a:t>Name</a:t>
                      </a:r>
                      <a:endParaRPr sz="1200" b="1"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b="1" dirty="0">
                          <a:solidFill>
                            <a:srgbClr val="FF0000"/>
                          </a:solidFill>
                        </a:rPr>
                        <a:t>Address</a:t>
                      </a:r>
                      <a:endParaRPr sz="1200" b="1"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b="1" dirty="0"/>
                        <a:t>Zip Code</a:t>
                      </a:r>
                      <a:endParaRPr sz="1200" b="1" dirty="0"/>
                    </a:p>
                  </a:txBody>
                  <a:tcPr marL="91425" marR="91425" marT="91425" marB="91425"/>
                </a:tc>
                <a:tc>
                  <a:txBody>
                    <a:bodyPr/>
                    <a:lstStyle/>
                    <a:p>
                      <a:pPr marL="0" lvl="0" indent="0" algn="l" rtl="0">
                        <a:spcBef>
                          <a:spcPts val="0"/>
                        </a:spcBef>
                        <a:spcAft>
                          <a:spcPts val="0"/>
                        </a:spcAft>
                        <a:buNone/>
                      </a:pPr>
                      <a:r>
                        <a:rPr lang="en" sz="1200" b="1" dirty="0"/>
                        <a:t>Birth date</a:t>
                      </a:r>
                      <a:endParaRPr sz="1200" b="1" dirty="0"/>
                    </a:p>
                  </a:txBody>
                  <a:tcPr marL="91425" marR="91425" marT="91425" marB="91425"/>
                </a:tc>
                <a:tc>
                  <a:txBody>
                    <a:bodyPr/>
                    <a:lstStyle/>
                    <a:p>
                      <a:pPr marL="0" lvl="0" indent="0" algn="l" rtl="0">
                        <a:spcBef>
                          <a:spcPts val="0"/>
                        </a:spcBef>
                        <a:spcAft>
                          <a:spcPts val="0"/>
                        </a:spcAft>
                        <a:buNone/>
                      </a:pPr>
                      <a:r>
                        <a:rPr lang="en" sz="1200" b="1" dirty="0"/>
                        <a:t>Gender</a:t>
                      </a:r>
                      <a:endParaRPr sz="1200" b="1" dirty="0"/>
                    </a:p>
                  </a:txBody>
                  <a:tcPr marL="91425" marR="91425" marT="91425" marB="91425"/>
                </a:tc>
                <a:tc>
                  <a:txBody>
                    <a:bodyPr/>
                    <a:lstStyle/>
                    <a:p>
                      <a:pPr marL="0" lvl="0" indent="0" algn="l" rtl="0">
                        <a:spcBef>
                          <a:spcPts val="0"/>
                        </a:spcBef>
                        <a:spcAft>
                          <a:spcPts val="0"/>
                        </a:spcAft>
                        <a:buNone/>
                      </a:pPr>
                      <a:r>
                        <a:rPr lang="en" sz="1200" b="1" dirty="0"/>
                        <a:t>Probable disease ID</a:t>
                      </a:r>
                      <a:endParaRPr sz="1200" b="1" dirty="0"/>
                    </a:p>
                  </a:txBody>
                  <a:tcPr marL="91425" marR="91425" marT="91425" marB="91425"/>
                </a:tc>
                <a:extLst>
                  <a:ext uri="{0D108BD9-81ED-4DB2-BD59-A6C34878D82A}">
                    <a16:rowId xmlns:a16="http://schemas.microsoft.com/office/drawing/2014/main" val="10000"/>
                  </a:ext>
                </a:extLst>
              </a:tr>
              <a:tr h="490075">
                <a:tc>
                  <a:txBody>
                    <a:bodyPr/>
                    <a:lstStyle/>
                    <a:p>
                      <a:pPr marL="0" lvl="0" indent="0" algn="l" rtl="0">
                        <a:spcBef>
                          <a:spcPts val="0"/>
                        </a:spcBef>
                        <a:spcAft>
                          <a:spcPts val="0"/>
                        </a:spcAft>
                        <a:buNone/>
                      </a:pPr>
                      <a:r>
                        <a:rPr lang="en" sz="1200"/>
                        <a:t>001</a:t>
                      </a:r>
                      <a:endParaRPr sz="1200"/>
                    </a:p>
                  </a:txBody>
                  <a:tcPr marL="91425" marR="91425" marT="91425" marB="91425"/>
                </a:tc>
                <a:tc>
                  <a:txBody>
                    <a:bodyPr/>
                    <a:lstStyle/>
                    <a:p>
                      <a:pPr marL="0" lvl="0" indent="0" algn="l" rtl="0">
                        <a:spcBef>
                          <a:spcPts val="0"/>
                        </a:spcBef>
                        <a:spcAft>
                          <a:spcPts val="0"/>
                        </a:spcAft>
                        <a:buNone/>
                      </a:pPr>
                      <a:r>
                        <a:rPr lang="en" sz="1200" dirty="0">
                          <a:solidFill>
                            <a:srgbClr val="FF0000"/>
                          </a:solidFill>
                        </a:rPr>
                        <a:t>Alice</a:t>
                      </a:r>
                      <a:endParaRPr sz="12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solidFill>
                            <a:srgbClr val="FF0000"/>
                          </a:solidFill>
                        </a:rPr>
                        <a:t>123 A St</a:t>
                      </a:r>
                      <a:endParaRPr sz="12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t>83401</a:t>
                      </a:r>
                      <a:endParaRPr sz="1200" dirty="0"/>
                    </a:p>
                  </a:txBody>
                  <a:tcPr marL="91425" marR="91425" marT="91425" marB="91425"/>
                </a:tc>
                <a:tc>
                  <a:txBody>
                    <a:bodyPr/>
                    <a:lstStyle/>
                    <a:p>
                      <a:pPr marL="0" lvl="0" indent="0" algn="l" rtl="0">
                        <a:spcBef>
                          <a:spcPts val="0"/>
                        </a:spcBef>
                        <a:spcAft>
                          <a:spcPts val="0"/>
                        </a:spcAft>
                        <a:buNone/>
                      </a:pPr>
                      <a:r>
                        <a:rPr lang="en" sz="1200" dirty="0">
                          <a:solidFill>
                            <a:schemeClr val="tx1"/>
                          </a:solidFill>
                        </a:rPr>
                        <a:t>01/02/1997</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F</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t>120</a:t>
                      </a:r>
                      <a:endParaRPr sz="1200" dirty="0"/>
                    </a:p>
                  </a:txBody>
                  <a:tcPr marL="91425" marR="91425" marT="91425" marB="91425"/>
                </a:tc>
                <a:extLst>
                  <a:ext uri="{0D108BD9-81ED-4DB2-BD59-A6C34878D82A}">
                    <a16:rowId xmlns:a16="http://schemas.microsoft.com/office/drawing/2014/main" val="10001"/>
                  </a:ext>
                </a:extLst>
              </a:tr>
              <a:tr h="490075">
                <a:tc>
                  <a:txBody>
                    <a:bodyPr/>
                    <a:lstStyle/>
                    <a:p>
                      <a:pPr marL="0" lvl="0" indent="0" algn="l" rtl="0">
                        <a:spcBef>
                          <a:spcPts val="0"/>
                        </a:spcBef>
                        <a:spcAft>
                          <a:spcPts val="0"/>
                        </a:spcAft>
                        <a:buNone/>
                      </a:pPr>
                      <a:r>
                        <a:rPr lang="en" sz="1200"/>
                        <a:t>002</a:t>
                      </a:r>
                      <a:endParaRPr sz="1200"/>
                    </a:p>
                  </a:txBody>
                  <a:tcPr marL="91425" marR="91425" marT="91425" marB="91425"/>
                </a:tc>
                <a:tc>
                  <a:txBody>
                    <a:bodyPr/>
                    <a:lstStyle/>
                    <a:p>
                      <a:pPr marL="0" lvl="0" indent="0" algn="l" rtl="0">
                        <a:spcBef>
                          <a:spcPts val="0"/>
                        </a:spcBef>
                        <a:spcAft>
                          <a:spcPts val="0"/>
                        </a:spcAft>
                        <a:buNone/>
                      </a:pPr>
                      <a:r>
                        <a:rPr lang="en" sz="1200">
                          <a:solidFill>
                            <a:srgbClr val="FF0000"/>
                          </a:solidFill>
                        </a:rPr>
                        <a:t>Bob</a:t>
                      </a:r>
                      <a:endParaRPr sz="120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solidFill>
                            <a:srgbClr val="FF0000"/>
                          </a:solidFill>
                        </a:rPr>
                        <a:t>234 B St</a:t>
                      </a:r>
                      <a:endParaRPr sz="12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t>83402</a:t>
                      </a:r>
                      <a:endParaRPr sz="1200" dirty="0"/>
                    </a:p>
                  </a:txBody>
                  <a:tcPr marL="91425" marR="91425" marT="91425" marB="91425"/>
                </a:tc>
                <a:tc>
                  <a:txBody>
                    <a:bodyPr/>
                    <a:lstStyle/>
                    <a:p>
                      <a:pPr marL="0" lvl="0" indent="0" algn="l" rtl="0">
                        <a:spcBef>
                          <a:spcPts val="0"/>
                        </a:spcBef>
                        <a:spcAft>
                          <a:spcPts val="0"/>
                        </a:spcAft>
                        <a:buNone/>
                      </a:pPr>
                      <a:r>
                        <a:rPr lang="en" sz="1200" dirty="0">
                          <a:solidFill>
                            <a:schemeClr val="tx1"/>
                          </a:solidFill>
                        </a:rPr>
                        <a:t>02/03/1995</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M</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35</a:t>
                      </a:r>
                      <a:endParaRPr sz="1200" dirty="0">
                        <a:solidFill>
                          <a:schemeClr val="tx1"/>
                        </a:solidFill>
                      </a:endParaRPr>
                    </a:p>
                  </a:txBody>
                  <a:tcPr marL="91425" marR="91425" marT="91425" marB="91425"/>
                </a:tc>
                <a:extLst>
                  <a:ext uri="{0D108BD9-81ED-4DB2-BD59-A6C34878D82A}">
                    <a16:rowId xmlns:a16="http://schemas.microsoft.com/office/drawing/2014/main" val="10002"/>
                  </a:ext>
                </a:extLst>
              </a:tr>
              <a:tr h="490075">
                <a:tc>
                  <a:txBody>
                    <a:bodyPr/>
                    <a:lstStyle/>
                    <a:p>
                      <a:pPr marL="0" lvl="0" indent="0" algn="l" rtl="0">
                        <a:spcBef>
                          <a:spcPts val="0"/>
                        </a:spcBef>
                        <a:spcAft>
                          <a:spcPts val="0"/>
                        </a:spcAft>
                        <a:buNone/>
                      </a:pPr>
                      <a:r>
                        <a:rPr lang="en" sz="1200"/>
                        <a:t>003</a:t>
                      </a:r>
                      <a:endParaRPr sz="1200"/>
                    </a:p>
                  </a:txBody>
                  <a:tcPr marL="91425" marR="91425" marT="91425" marB="91425"/>
                </a:tc>
                <a:tc>
                  <a:txBody>
                    <a:bodyPr/>
                    <a:lstStyle/>
                    <a:p>
                      <a:pPr marL="0" lvl="0" indent="0" algn="l" rtl="0">
                        <a:spcBef>
                          <a:spcPts val="0"/>
                        </a:spcBef>
                        <a:spcAft>
                          <a:spcPts val="0"/>
                        </a:spcAft>
                        <a:buNone/>
                      </a:pPr>
                      <a:r>
                        <a:rPr lang="en" sz="1200">
                          <a:solidFill>
                            <a:srgbClr val="FF0000"/>
                          </a:solidFill>
                        </a:rPr>
                        <a:t>Charlie</a:t>
                      </a:r>
                      <a:endParaRPr sz="120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solidFill>
                            <a:srgbClr val="FF0000"/>
                          </a:solidFill>
                        </a:rPr>
                        <a:t>456 C St</a:t>
                      </a:r>
                      <a:endParaRPr sz="12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a:t>83403</a:t>
                      </a:r>
                      <a:endParaRPr sz="1200"/>
                    </a:p>
                  </a:txBody>
                  <a:tcPr marL="91425" marR="91425" marT="91425" marB="91425"/>
                </a:tc>
                <a:tc>
                  <a:txBody>
                    <a:bodyPr/>
                    <a:lstStyle/>
                    <a:p>
                      <a:pPr marL="0" lvl="0" indent="0" algn="l" rtl="0">
                        <a:spcBef>
                          <a:spcPts val="0"/>
                        </a:spcBef>
                        <a:spcAft>
                          <a:spcPts val="0"/>
                        </a:spcAft>
                        <a:buNone/>
                      </a:pPr>
                      <a:r>
                        <a:rPr lang="en" sz="1200" dirty="0">
                          <a:solidFill>
                            <a:schemeClr val="tx1"/>
                          </a:solidFill>
                        </a:rPr>
                        <a:t>03/04/1999</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M</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240</a:t>
                      </a:r>
                      <a:endParaRPr sz="1200" dirty="0">
                        <a:solidFill>
                          <a:schemeClr val="tx1"/>
                        </a:solidFill>
                      </a:endParaRPr>
                    </a:p>
                  </a:txBody>
                  <a:tcPr marL="91425" marR="91425" marT="91425" marB="91425"/>
                </a:tc>
                <a:extLst>
                  <a:ext uri="{0D108BD9-81ED-4DB2-BD59-A6C34878D82A}">
                    <a16:rowId xmlns:a16="http://schemas.microsoft.com/office/drawing/2014/main" val="10003"/>
                  </a:ext>
                </a:extLst>
              </a:tr>
            </a:tbl>
          </a:graphicData>
        </a:graphic>
      </p:graphicFrame>
      <p:sp>
        <p:nvSpPr>
          <p:cNvPr id="7" name="Google Shape;147;p19"/>
          <p:cNvSpPr txBox="1"/>
          <p:nvPr/>
        </p:nvSpPr>
        <p:spPr>
          <a:xfrm>
            <a:off x="714052" y="4835997"/>
            <a:ext cx="4152000"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dirty="0">
                <a:latin typeface="Arial" panose="020B0604020202020204" pitchFamily="34" charset="0"/>
                <a:ea typeface="Roboto"/>
                <a:cs typeface="Arial" panose="020B0604020202020204" pitchFamily="34" charset="0"/>
                <a:sym typeface="Roboto"/>
              </a:rPr>
              <a:t>Dataset 1: Users medical database</a:t>
            </a:r>
            <a:endParaRPr sz="1100" dirty="0">
              <a:latin typeface="Arial" panose="020B0604020202020204" pitchFamily="34" charset="0"/>
              <a:ea typeface="Roboto"/>
              <a:cs typeface="Arial" panose="020B0604020202020204" pitchFamily="34" charset="0"/>
              <a:sym typeface="Roboto"/>
            </a:endParaRPr>
          </a:p>
        </p:txBody>
      </p:sp>
      <p:sp>
        <p:nvSpPr>
          <p:cNvPr id="8" name="Google Shape;148;p19"/>
          <p:cNvSpPr txBox="1"/>
          <p:nvPr/>
        </p:nvSpPr>
        <p:spPr>
          <a:xfrm>
            <a:off x="5201216" y="4828431"/>
            <a:ext cx="4868544" cy="353913"/>
          </a:xfrm>
          <a:prstGeom prst="rect">
            <a:avLst/>
          </a:prstGeom>
          <a:noFill/>
          <a:ln>
            <a:noFill/>
          </a:ln>
        </p:spPr>
        <p:txBody>
          <a:bodyPr spcFirstLastPara="1" wrap="square" lIns="91425" tIns="91425" rIns="91425" bIns="91425" anchor="t" anchorCtr="0">
            <a:spAutoFit/>
          </a:bodyPr>
          <a:lstStyle/>
          <a:p>
            <a:pPr lvl="0" algn="r"/>
            <a:r>
              <a:rPr lang="en" sz="1100" dirty="0">
                <a:latin typeface="Arial" panose="020B0604020202020204" pitchFamily="34" charset="0"/>
                <a:ea typeface="Roboto"/>
                <a:cs typeface="Arial" panose="020B0604020202020204" pitchFamily="34" charset="0"/>
                <a:sym typeface="Roboto"/>
              </a:rPr>
              <a:t>Dataset 2: Users medical database with name and address removed</a:t>
            </a:r>
            <a:endParaRPr sz="1100" dirty="0">
              <a:latin typeface="Arial" panose="020B0604020202020204" pitchFamily="34" charset="0"/>
              <a:ea typeface="Roboto"/>
              <a:cs typeface="Arial" panose="020B0604020202020204" pitchFamily="34" charset="0"/>
              <a:sym typeface="Roboto"/>
            </a:endParaRPr>
          </a:p>
        </p:txBody>
      </p:sp>
    </p:spTree>
    <p:extLst>
      <p:ext uri="{BB962C8B-B14F-4D97-AF65-F5344CB8AC3E}">
        <p14:creationId xmlns:p14="http://schemas.microsoft.com/office/powerpoint/2010/main" val="3927225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3373016" y="285800"/>
            <a:ext cx="2513750" cy="502509"/>
          </a:xfrm>
        </p:spPr>
        <p:txBody>
          <a:bodyPr/>
          <a:lstStyle/>
          <a:p>
            <a:r>
              <a:rPr lang="en-US" dirty="0">
                <a:solidFill>
                  <a:schemeClr val="accent3">
                    <a:lumMod val="75000"/>
                  </a:schemeClr>
                </a:solidFill>
              </a:rPr>
              <a:t>tEACHERS</a:t>
            </a: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141600" y="1365920"/>
            <a:ext cx="9775199" cy="2736786"/>
          </a:xfrm>
        </p:spPr>
        <p:txBody>
          <a:bodyPr>
            <a:normAutofit/>
          </a:bodyPr>
          <a:lstStyle/>
          <a:p>
            <a:pPr>
              <a:lnSpc>
                <a:spcPct val="100000"/>
              </a:lnSpc>
              <a:spcAft>
                <a:spcPts val="743"/>
              </a:spcAft>
            </a:pPr>
            <a:r>
              <a:rPr lang="en-US" sz="2063" dirty="0"/>
              <a:t>The teacher models are trained on disjoint subsets of the sensitive training dataset, each with its own portion of the data. </a:t>
            </a:r>
          </a:p>
          <a:p>
            <a:pPr>
              <a:lnSpc>
                <a:spcPct val="100000"/>
              </a:lnSpc>
              <a:spcAft>
                <a:spcPts val="743"/>
              </a:spcAft>
            </a:pPr>
            <a:r>
              <a:rPr lang="en-US" sz="2063" dirty="0"/>
              <a:t>These models provide expertise on the data they were trained on while maintaining privacy. </a:t>
            </a:r>
          </a:p>
          <a:p>
            <a:pPr>
              <a:lnSpc>
                <a:spcPct val="100000"/>
              </a:lnSpc>
              <a:spcAft>
                <a:spcPts val="743"/>
              </a:spcAft>
            </a:pPr>
            <a:r>
              <a:rPr lang="en-US" sz="2063" dirty="0"/>
              <a:t>By using multiple teachers, the PATE framework leverages the wisdom of the ensemble, which helps increase the overall accuracy and generalization capabilities of the student model. </a:t>
            </a:r>
          </a:p>
          <a:p>
            <a:pPr lvl="1">
              <a:lnSpc>
                <a:spcPct val="100000"/>
              </a:lnSpc>
              <a:spcAft>
                <a:spcPts val="743"/>
              </a:spcAft>
            </a:pPr>
            <a:endParaRPr lang="en-US" sz="2063" dirty="0"/>
          </a:p>
          <a:p>
            <a:pPr lvl="1">
              <a:lnSpc>
                <a:spcPct val="100000"/>
              </a:lnSpc>
              <a:spcAft>
                <a:spcPts val="743"/>
              </a:spcAft>
            </a:pPr>
            <a:endParaRPr lang="en-US" sz="2063" dirty="0"/>
          </a:p>
          <a:p>
            <a:pPr lvl="4">
              <a:lnSpc>
                <a:spcPct val="100000"/>
              </a:lnSpc>
              <a:spcAft>
                <a:spcPts val="743"/>
              </a:spcAft>
            </a:pPr>
            <a:endParaRPr lang="en-US" sz="2063" dirty="0"/>
          </a:p>
          <a:p>
            <a:pPr lvl="3">
              <a:lnSpc>
                <a:spcPct val="100000"/>
              </a:lnSpc>
              <a:spcAft>
                <a:spcPts val="743"/>
              </a:spcAft>
            </a:pPr>
            <a:endParaRPr lang="en-US" sz="2063" dirty="0"/>
          </a:p>
          <a:p>
            <a:pPr lvl="2">
              <a:lnSpc>
                <a:spcPct val="100000"/>
              </a:lnSpc>
              <a:spcAft>
                <a:spcPts val="743"/>
              </a:spcAft>
            </a:pPr>
            <a:endParaRPr lang="en-US" sz="2228" dirty="0"/>
          </a:p>
          <a:p>
            <a:pPr>
              <a:lnSpc>
                <a:spcPct val="100000"/>
              </a:lnSpc>
              <a:spcAft>
                <a:spcPts val="743"/>
              </a:spcAft>
            </a:pPr>
            <a:endParaRPr lang="en-US" sz="2475" dirty="0"/>
          </a:p>
          <a:p>
            <a:pPr marL="0" indent="0">
              <a:lnSpc>
                <a:spcPct val="100000"/>
              </a:lnSpc>
              <a:spcAft>
                <a:spcPts val="743"/>
              </a:spcAft>
              <a:buNone/>
            </a:pPr>
            <a:endParaRPr lang="en-US" sz="2475" dirty="0"/>
          </a:p>
          <a:p>
            <a:pPr lvl="1">
              <a:lnSpc>
                <a:spcPct val="100000"/>
              </a:lnSpc>
              <a:spcAft>
                <a:spcPts val="743"/>
              </a:spcAft>
            </a:pPr>
            <a:endParaRPr lang="en-US" sz="2475" dirty="0"/>
          </a:p>
          <a:p>
            <a:pPr lvl="1">
              <a:lnSpc>
                <a:spcPct val="100000"/>
              </a:lnSpc>
              <a:spcAft>
                <a:spcPts val="743"/>
              </a:spcAft>
            </a:pPr>
            <a:endParaRPr lang="en-US" sz="2475" dirty="0"/>
          </a:p>
        </p:txBody>
      </p:sp>
      <p:pic>
        <p:nvPicPr>
          <p:cNvPr id="7" name="Picture 6">
            <a:extLst>
              <a:ext uri="{FF2B5EF4-FFF2-40B4-BE49-F238E27FC236}">
                <a16:creationId xmlns:a16="http://schemas.microsoft.com/office/drawing/2014/main" id="{A642346B-A94C-C0A6-87C6-B48EF9DB2A89}"/>
              </a:ext>
            </a:extLst>
          </p:cNvPr>
          <p:cNvPicPr>
            <a:picLocks noChangeAspect="1"/>
          </p:cNvPicPr>
          <p:nvPr/>
        </p:nvPicPr>
        <p:blipFill>
          <a:blip r:embed="rId3"/>
          <a:stretch>
            <a:fillRect/>
          </a:stretch>
        </p:blipFill>
        <p:spPr>
          <a:xfrm>
            <a:off x="2940968" y="3932977"/>
            <a:ext cx="3672408" cy="3168670"/>
          </a:xfrm>
          <a:prstGeom prst="ellipse">
            <a:avLst/>
          </a:prstGeom>
          <a:ln>
            <a:noFill/>
          </a:ln>
          <a:effectLst>
            <a:softEdge rad="112500"/>
          </a:effectLst>
        </p:spPr>
      </p:pic>
    </p:spTree>
    <p:extLst>
      <p:ext uri="{BB962C8B-B14F-4D97-AF65-F5344CB8AC3E}">
        <p14:creationId xmlns:p14="http://schemas.microsoft.com/office/powerpoint/2010/main" val="84674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2796952" y="357808"/>
            <a:ext cx="4049698" cy="502509"/>
          </a:xfrm>
        </p:spPr>
        <p:txBody>
          <a:bodyPr/>
          <a:lstStyle/>
          <a:p>
            <a:r>
              <a:rPr lang="en-US" dirty="0">
                <a:solidFill>
                  <a:schemeClr val="accent3">
                    <a:lumMod val="75000"/>
                  </a:schemeClr>
                </a:solidFill>
              </a:rPr>
              <a:t>Student models</a:t>
            </a: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283201" y="1437928"/>
            <a:ext cx="9775199" cy="1944215"/>
          </a:xfrm>
        </p:spPr>
        <p:txBody>
          <a:bodyPr>
            <a:normAutofit/>
          </a:bodyPr>
          <a:lstStyle/>
          <a:p>
            <a:pPr>
              <a:lnSpc>
                <a:spcPct val="100000"/>
              </a:lnSpc>
              <a:spcAft>
                <a:spcPts val="743"/>
              </a:spcAft>
            </a:pPr>
            <a:r>
              <a:rPr lang="en-US" sz="2063" dirty="0"/>
              <a:t>The student model learns from the teacher models without direct access to the sensitive data. It is trained on an insensitive or public unlabeled dataset, which is labeled by interacting with the ensemble of teachers via the aggregator. </a:t>
            </a:r>
          </a:p>
          <a:p>
            <a:pPr>
              <a:lnSpc>
                <a:spcPct val="100000"/>
              </a:lnSpc>
              <a:spcAft>
                <a:spcPts val="743"/>
              </a:spcAft>
            </a:pPr>
            <a:r>
              <a:rPr lang="en-US" sz="2063" dirty="0"/>
              <a:t>The student model aims to replicate the performance of the teachers while ensuring privacy protection for the sensitive training data</a:t>
            </a:r>
          </a:p>
          <a:p>
            <a:pPr lvl="1">
              <a:lnSpc>
                <a:spcPct val="100000"/>
              </a:lnSpc>
              <a:spcAft>
                <a:spcPts val="743"/>
              </a:spcAft>
            </a:pPr>
            <a:endParaRPr lang="en-US" sz="2063" dirty="0"/>
          </a:p>
          <a:p>
            <a:pPr lvl="1">
              <a:lnSpc>
                <a:spcPct val="100000"/>
              </a:lnSpc>
              <a:spcAft>
                <a:spcPts val="743"/>
              </a:spcAft>
            </a:pPr>
            <a:endParaRPr lang="en-US" sz="2063" dirty="0"/>
          </a:p>
          <a:p>
            <a:pPr lvl="4">
              <a:lnSpc>
                <a:spcPct val="100000"/>
              </a:lnSpc>
              <a:spcAft>
                <a:spcPts val="743"/>
              </a:spcAft>
            </a:pPr>
            <a:endParaRPr lang="en-US" sz="2063" dirty="0"/>
          </a:p>
          <a:p>
            <a:pPr lvl="3">
              <a:lnSpc>
                <a:spcPct val="100000"/>
              </a:lnSpc>
              <a:spcAft>
                <a:spcPts val="743"/>
              </a:spcAft>
            </a:pPr>
            <a:endParaRPr lang="en-US" sz="2063" dirty="0"/>
          </a:p>
          <a:p>
            <a:pPr lvl="2">
              <a:lnSpc>
                <a:spcPct val="100000"/>
              </a:lnSpc>
              <a:spcAft>
                <a:spcPts val="743"/>
              </a:spcAft>
            </a:pPr>
            <a:endParaRPr lang="en-US" sz="2228" dirty="0"/>
          </a:p>
          <a:p>
            <a:pPr>
              <a:lnSpc>
                <a:spcPct val="100000"/>
              </a:lnSpc>
              <a:spcAft>
                <a:spcPts val="743"/>
              </a:spcAft>
            </a:pPr>
            <a:endParaRPr lang="en-US" sz="2475" dirty="0"/>
          </a:p>
          <a:p>
            <a:pPr marL="0" indent="0">
              <a:lnSpc>
                <a:spcPct val="100000"/>
              </a:lnSpc>
              <a:spcAft>
                <a:spcPts val="743"/>
              </a:spcAft>
              <a:buNone/>
            </a:pPr>
            <a:endParaRPr lang="en-US" sz="2475" dirty="0"/>
          </a:p>
          <a:p>
            <a:pPr lvl="1">
              <a:lnSpc>
                <a:spcPct val="100000"/>
              </a:lnSpc>
              <a:spcAft>
                <a:spcPts val="743"/>
              </a:spcAft>
            </a:pPr>
            <a:endParaRPr lang="en-US" sz="2475" dirty="0"/>
          </a:p>
          <a:p>
            <a:pPr lvl="1">
              <a:lnSpc>
                <a:spcPct val="100000"/>
              </a:lnSpc>
              <a:spcAft>
                <a:spcPts val="743"/>
              </a:spcAft>
            </a:pPr>
            <a:endParaRPr lang="en-US" sz="2475" dirty="0"/>
          </a:p>
        </p:txBody>
      </p:sp>
      <p:pic>
        <p:nvPicPr>
          <p:cNvPr id="4" name="Picture 3">
            <a:extLst>
              <a:ext uri="{FF2B5EF4-FFF2-40B4-BE49-F238E27FC236}">
                <a16:creationId xmlns:a16="http://schemas.microsoft.com/office/drawing/2014/main" id="{2D793F07-DD45-9362-FF19-CADCEFB31FB5}"/>
              </a:ext>
            </a:extLst>
          </p:cNvPr>
          <p:cNvPicPr>
            <a:picLocks noChangeAspect="1"/>
          </p:cNvPicPr>
          <p:nvPr/>
        </p:nvPicPr>
        <p:blipFill>
          <a:blip r:embed="rId3"/>
          <a:stretch>
            <a:fillRect/>
          </a:stretch>
        </p:blipFill>
        <p:spPr>
          <a:xfrm>
            <a:off x="2796952" y="2927161"/>
            <a:ext cx="3888432" cy="4403340"/>
          </a:xfrm>
          <a:prstGeom prst="ellipse">
            <a:avLst/>
          </a:prstGeom>
          <a:ln>
            <a:noFill/>
          </a:ln>
          <a:effectLst>
            <a:softEdge rad="112500"/>
          </a:effectLst>
        </p:spPr>
      </p:pic>
    </p:spTree>
    <p:extLst>
      <p:ext uri="{BB962C8B-B14F-4D97-AF65-F5344CB8AC3E}">
        <p14:creationId xmlns:p14="http://schemas.microsoft.com/office/powerpoint/2010/main" val="345947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3733056" y="357808"/>
            <a:ext cx="3312368" cy="500137"/>
          </a:xfrm>
        </p:spPr>
        <p:txBody>
          <a:bodyPr/>
          <a:lstStyle/>
          <a:p>
            <a:r>
              <a:rPr lang="en-US" dirty="0">
                <a:solidFill>
                  <a:schemeClr val="accent3">
                    <a:lumMod val="75000"/>
                  </a:schemeClr>
                </a:solidFill>
              </a:rPr>
              <a:t>aggregators</a:t>
            </a: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283201" y="1149897"/>
            <a:ext cx="9775199" cy="4176463"/>
          </a:xfrm>
        </p:spPr>
        <p:txBody>
          <a:bodyPr>
            <a:normAutofit fontScale="92500" lnSpcReduction="10000"/>
          </a:bodyPr>
          <a:lstStyle/>
          <a:p>
            <a:pPr>
              <a:lnSpc>
                <a:spcPct val="100000"/>
              </a:lnSpc>
              <a:spcAft>
                <a:spcPts val="743"/>
              </a:spcAft>
            </a:pPr>
            <a:r>
              <a:rPr lang="en-US" sz="2063" dirty="0"/>
              <a:t> Build off the PATE method</a:t>
            </a:r>
          </a:p>
          <a:p>
            <a:pPr lvl="1">
              <a:lnSpc>
                <a:spcPct val="100000"/>
              </a:lnSpc>
              <a:spcAft>
                <a:spcPts val="743"/>
              </a:spcAft>
            </a:pPr>
            <a:r>
              <a:rPr lang="en-US" sz="2063" dirty="0"/>
              <a:t>New methods for aggregating teacher/student answers</a:t>
            </a:r>
          </a:p>
          <a:p>
            <a:pPr lvl="2">
              <a:lnSpc>
                <a:spcPct val="100000"/>
              </a:lnSpc>
              <a:spcAft>
                <a:spcPts val="743"/>
              </a:spcAft>
            </a:pPr>
            <a:r>
              <a:rPr lang="en-US" sz="2063" dirty="0"/>
              <a:t>Confidence Aggregator</a:t>
            </a:r>
          </a:p>
          <a:p>
            <a:pPr lvl="3">
              <a:lnSpc>
                <a:spcPct val="100000"/>
              </a:lnSpc>
              <a:spcAft>
                <a:spcPts val="743"/>
              </a:spcAft>
            </a:pPr>
            <a:r>
              <a:rPr lang="en-US" sz="2063" dirty="0"/>
              <a:t>Teacher consensus module where Min of T teachers guarantee a correct classification and throw out queries where teachers don’t know</a:t>
            </a:r>
          </a:p>
          <a:p>
            <a:pPr lvl="2">
              <a:lnSpc>
                <a:spcPct val="100000"/>
              </a:lnSpc>
              <a:spcAft>
                <a:spcPts val="743"/>
              </a:spcAft>
            </a:pPr>
            <a:r>
              <a:rPr lang="en-US" sz="2063" dirty="0"/>
              <a:t>Interactive Aggregator</a:t>
            </a:r>
          </a:p>
          <a:p>
            <a:pPr lvl="3">
              <a:lnSpc>
                <a:spcPct val="100000"/>
              </a:lnSpc>
              <a:spcAft>
                <a:spcPts val="743"/>
              </a:spcAft>
            </a:pPr>
            <a:r>
              <a:rPr lang="en-US" sz="2063" dirty="0"/>
              <a:t>Student confidence scoring. Don’t ask teachers for an answer if confidence is high that the student knows</a:t>
            </a:r>
          </a:p>
          <a:p>
            <a:pPr lvl="2">
              <a:lnSpc>
                <a:spcPct val="100000"/>
              </a:lnSpc>
              <a:spcAft>
                <a:spcPts val="743"/>
              </a:spcAft>
            </a:pPr>
            <a:r>
              <a:rPr lang="en-US" sz="2063" dirty="0"/>
              <a:t>Expensive Queries are high cost to privacy</a:t>
            </a:r>
          </a:p>
          <a:p>
            <a:pPr lvl="1">
              <a:lnSpc>
                <a:spcPct val="100000"/>
              </a:lnSpc>
              <a:spcAft>
                <a:spcPts val="743"/>
              </a:spcAft>
            </a:pPr>
            <a:r>
              <a:rPr lang="en-US" sz="2063" dirty="0"/>
              <a:t>Gaussian noise instead of Laplacian </a:t>
            </a:r>
          </a:p>
          <a:p>
            <a:pPr lvl="2">
              <a:lnSpc>
                <a:spcPct val="100000"/>
              </a:lnSpc>
              <a:spcAft>
                <a:spcPts val="743"/>
              </a:spcAft>
            </a:pPr>
            <a:r>
              <a:rPr lang="en-US" sz="2063" dirty="0"/>
              <a:t>Less computationally expensive</a:t>
            </a:r>
          </a:p>
          <a:p>
            <a:pPr lvl="2">
              <a:lnSpc>
                <a:spcPct val="100000"/>
              </a:lnSpc>
              <a:spcAft>
                <a:spcPts val="743"/>
              </a:spcAft>
            </a:pPr>
            <a:r>
              <a:rPr lang="en-US" sz="2063" dirty="0"/>
              <a:t>Causes less noise overall.</a:t>
            </a:r>
          </a:p>
          <a:p>
            <a:pPr lvl="2">
              <a:lnSpc>
                <a:spcPct val="100000"/>
              </a:lnSpc>
              <a:spcAft>
                <a:spcPts val="743"/>
              </a:spcAft>
            </a:pPr>
            <a:endParaRPr lang="en-US" sz="2063" dirty="0"/>
          </a:p>
          <a:p>
            <a:pPr lvl="1">
              <a:lnSpc>
                <a:spcPct val="100000"/>
              </a:lnSpc>
              <a:spcAft>
                <a:spcPts val="743"/>
              </a:spcAft>
            </a:pPr>
            <a:endParaRPr lang="en-US" sz="2063" dirty="0"/>
          </a:p>
          <a:p>
            <a:pPr lvl="1">
              <a:lnSpc>
                <a:spcPct val="100000"/>
              </a:lnSpc>
              <a:spcAft>
                <a:spcPts val="743"/>
              </a:spcAft>
            </a:pPr>
            <a:endParaRPr lang="en-US" sz="2063" dirty="0"/>
          </a:p>
          <a:p>
            <a:pPr lvl="1">
              <a:lnSpc>
                <a:spcPct val="100000"/>
              </a:lnSpc>
              <a:spcAft>
                <a:spcPts val="743"/>
              </a:spcAft>
            </a:pPr>
            <a:endParaRPr lang="en-US" sz="2063" dirty="0"/>
          </a:p>
          <a:p>
            <a:pPr lvl="4">
              <a:lnSpc>
                <a:spcPct val="100000"/>
              </a:lnSpc>
              <a:spcAft>
                <a:spcPts val="743"/>
              </a:spcAft>
            </a:pPr>
            <a:endParaRPr lang="en-US" sz="2063" dirty="0"/>
          </a:p>
          <a:p>
            <a:pPr lvl="3">
              <a:lnSpc>
                <a:spcPct val="100000"/>
              </a:lnSpc>
              <a:spcAft>
                <a:spcPts val="743"/>
              </a:spcAft>
            </a:pPr>
            <a:endParaRPr lang="en-US" sz="2063" dirty="0"/>
          </a:p>
          <a:p>
            <a:pPr lvl="2">
              <a:lnSpc>
                <a:spcPct val="100000"/>
              </a:lnSpc>
              <a:spcAft>
                <a:spcPts val="743"/>
              </a:spcAft>
            </a:pPr>
            <a:endParaRPr lang="en-US" sz="2228" dirty="0"/>
          </a:p>
          <a:p>
            <a:pPr>
              <a:lnSpc>
                <a:spcPct val="100000"/>
              </a:lnSpc>
              <a:spcAft>
                <a:spcPts val="743"/>
              </a:spcAft>
            </a:pPr>
            <a:endParaRPr lang="en-US" sz="2475" dirty="0"/>
          </a:p>
          <a:p>
            <a:pPr marL="0" indent="0">
              <a:lnSpc>
                <a:spcPct val="100000"/>
              </a:lnSpc>
              <a:spcAft>
                <a:spcPts val="743"/>
              </a:spcAft>
              <a:buNone/>
            </a:pPr>
            <a:endParaRPr lang="en-US" sz="2475" dirty="0"/>
          </a:p>
          <a:p>
            <a:pPr lvl="1">
              <a:lnSpc>
                <a:spcPct val="100000"/>
              </a:lnSpc>
              <a:spcAft>
                <a:spcPts val="743"/>
              </a:spcAft>
            </a:pPr>
            <a:endParaRPr lang="en-US" sz="2475" dirty="0"/>
          </a:p>
          <a:p>
            <a:pPr lvl="1">
              <a:lnSpc>
                <a:spcPct val="100000"/>
              </a:lnSpc>
              <a:spcAft>
                <a:spcPts val="743"/>
              </a:spcAft>
            </a:pPr>
            <a:endParaRPr lang="en-US" sz="2475" dirty="0"/>
          </a:p>
        </p:txBody>
      </p:sp>
      <p:pic>
        <p:nvPicPr>
          <p:cNvPr id="4" name="Picture 3">
            <a:extLst>
              <a:ext uri="{FF2B5EF4-FFF2-40B4-BE49-F238E27FC236}">
                <a16:creationId xmlns:a16="http://schemas.microsoft.com/office/drawing/2014/main" id="{9BA351EB-E0EB-4AAA-3335-5F5598C36EB2}"/>
              </a:ext>
            </a:extLst>
          </p:cNvPr>
          <p:cNvPicPr>
            <a:picLocks noChangeAspect="1"/>
          </p:cNvPicPr>
          <p:nvPr/>
        </p:nvPicPr>
        <p:blipFill>
          <a:blip r:embed="rId3"/>
          <a:stretch>
            <a:fillRect/>
          </a:stretch>
        </p:blipFill>
        <p:spPr>
          <a:xfrm>
            <a:off x="6829400" y="645840"/>
            <a:ext cx="2232248" cy="1588836"/>
          </a:xfrm>
          <a:prstGeom prst="ellipse">
            <a:avLst/>
          </a:prstGeom>
          <a:ln>
            <a:noFill/>
          </a:ln>
          <a:effectLst>
            <a:softEdge rad="112500"/>
          </a:effectLst>
        </p:spPr>
      </p:pic>
      <p:pic>
        <p:nvPicPr>
          <p:cNvPr id="7" name="Picture 6">
            <a:extLst>
              <a:ext uri="{FF2B5EF4-FFF2-40B4-BE49-F238E27FC236}">
                <a16:creationId xmlns:a16="http://schemas.microsoft.com/office/drawing/2014/main" id="{0E1C5C7F-E04F-F057-29CC-A594657261BC}"/>
              </a:ext>
            </a:extLst>
          </p:cNvPr>
          <p:cNvPicPr>
            <a:picLocks noChangeAspect="1"/>
          </p:cNvPicPr>
          <p:nvPr/>
        </p:nvPicPr>
        <p:blipFill>
          <a:blip r:embed="rId4"/>
          <a:stretch>
            <a:fillRect/>
          </a:stretch>
        </p:blipFill>
        <p:spPr>
          <a:xfrm>
            <a:off x="5317232" y="3793634"/>
            <a:ext cx="4036974" cy="33329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3352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1921245" y="103433"/>
            <a:ext cx="6215910" cy="500137"/>
          </a:xfrm>
        </p:spPr>
        <p:txBody>
          <a:bodyPr/>
          <a:lstStyle/>
          <a:p>
            <a:r>
              <a:rPr lang="en-US" dirty="0">
                <a:solidFill>
                  <a:schemeClr val="accent3">
                    <a:lumMod val="75000"/>
                  </a:schemeClr>
                </a:solidFill>
              </a:rPr>
              <a:t>Aggregator Algorithms</a:t>
            </a:r>
          </a:p>
        </p:txBody>
      </p:sp>
      <p:sp>
        <p:nvSpPr>
          <p:cNvPr id="8" name="TextBox 7">
            <a:extLst>
              <a:ext uri="{FF2B5EF4-FFF2-40B4-BE49-F238E27FC236}">
                <a16:creationId xmlns:a16="http://schemas.microsoft.com/office/drawing/2014/main" id="{9B6CB692-A3A7-49CB-8831-AD281A93A1D6}"/>
              </a:ext>
            </a:extLst>
          </p:cNvPr>
          <p:cNvSpPr txBox="1"/>
          <p:nvPr/>
        </p:nvSpPr>
        <p:spPr>
          <a:xfrm>
            <a:off x="3580715" y="976433"/>
            <a:ext cx="2462597" cy="397032"/>
          </a:xfrm>
          <a:prstGeom prst="rect">
            <a:avLst/>
          </a:prstGeom>
          <a:noFill/>
        </p:spPr>
        <p:txBody>
          <a:bodyPr wrap="none" rtlCol="0">
            <a:spAutoFit/>
          </a:bodyPr>
          <a:lstStyle/>
          <a:p>
            <a:pPr marL="0" marR="0" lvl="0" indent="0" algn="l" defTabSz="1005713" rtl="0" eaLnBrk="1" fontAlgn="auto" latinLnBrk="0" hangingPunct="1">
              <a:lnSpc>
                <a:spcPct val="100000"/>
              </a:lnSpc>
              <a:spcBef>
                <a:spcPts val="0"/>
              </a:spcBef>
              <a:spcAft>
                <a:spcPts val="0"/>
              </a:spcAft>
              <a:buClrTx/>
              <a:buSzTx/>
              <a:buFontTx/>
              <a:buNone/>
              <a:tabLst/>
              <a:defRPr/>
            </a:pPr>
            <a:r>
              <a:rPr kumimoji="0" lang="en-US" sz="1980" b="0" i="0" u="none" strike="noStrike" kern="1200" cap="none" spc="0" normalizeH="0" baseline="0" noProof="0" dirty="0">
                <a:ln>
                  <a:noFill/>
                </a:ln>
                <a:solidFill>
                  <a:srgbClr val="F1B300">
                    <a:lumMod val="75000"/>
                  </a:srgbClr>
                </a:solidFill>
                <a:effectLst/>
                <a:uLnTx/>
                <a:uFillTx/>
                <a:latin typeface="Calibri" panose="020F0502020204030204"/>
                <a:ea typeface="+mn-ea"/>
                <a:cs typeface="+mn-cs"/>
              </a:rPr>
              <a:t>Confident Aggregator:</a:t>
            </a:r>
          </a:p>
        </p:txBody>
      </p:sp>
      <p:pic>
        <p:nvPicPr>
          <p:cNvPr id="4" name="Picture 3">
            <a:extLst>
              <a:ext uri="{FF2B5EF4-FFF2-40B4-BE49-F238E27FC236}">
                <a16:creationId xmlns:a16="http://schemas.microsoft.com/office/drawing/2014/main" id="{402F3DF8-54EB-44CF-B058-337DFCD84E9E}"/>
              </a:ext>
            </a:extLst>
          </p:cNvPr>
          <p:cNvPicPr>
            <a:picLocks noChangeAspect="1"/>
          </p:cNvPicPr>
          <p:nvPr/>
        </p:nvPicPr>
        <p:blipFill>
          <a:blip r:embed="rId3"/>
          <a:stretch>
            <a:fillRect/>
          </a:stretch>
        </p:blipFill>
        <p:spPr>
          <a:xfrm>
            <a:off x="1068760" y="1614395"/>
            <a:ext cx="7486509" cy="19369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59F5A7F-9177-30B4-62AF-749CE5C1E46F}"/>
              </a:ext>
            </a:extLst>
          </p:cNvPr>
          <p:cNvPicPr>
            <a:picLocks noChangeAspect="1"/>
          </p:cNvPicPr>
          <p:nvPr/>
        </p:nvPicPr>
        <p:blipFill>
          <a:blip r:embed="rId4"/>
          <a:stretch>
            <a:fillRect/>
          </a:stretch>
        </p:blipFill>
        <p:spPr>
          <a:xfrm>
            <a:off x="2364904" y="5001628"/>
            <a:ext cx="6358459" cy="23127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97D7FA0-9B6E-449D-F960-5CF3FD2E3DE7}"/>
              </a:ext>
            </a:extLst>
          </p:cNvPr>
          <p:cNvSpPr txBox="1"/>
          <p:nvPr/>
        </p:nvSpPr>
        <p:spPr>
          <a:xfrm>
            <a:off x="4237112" y="4363665"/>
            <a:ext cx="3335379" cy="397033"/>
          </a:xfrm>
          <a:prstGeom prst="rect">
            <a:avLst/>
          </a:prstGeom>
          <a:noFill/>
        </p:spPr>
        <p:txBody>
          <a:bodyPr wrap="square">
            <a:spAutoFit/>
          </a:bodyPr>
          <a:lstStyle/>
          <a:p>
            <a:pPr marL="0" marR="0" lvl="0" indent="0" algn="l" defTabSz="100571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1B300">
                    <a:lumMod val="75000"/>
                  </a:srgbClr>
                </a:solidFill>
                <a:effectLst/>
                <a:uLnTx/>
                <a:uFillTx/>
                <a:latin typeface="Calibri" panose="020F0502020204030204"/>
                <a:ea typeface="+mn-ea"/>
                <a:cs typeface="+mn-cs"/>
              </a:rPr>
              <a:t>Interactive Aggregator:</a:t>
            </a:r>
          </a:p>
        </p:txBody>
      </p:sp>
    </p:spTree>
    <p:extLst>
      <p:ext uri="{BB962C8B-B14F-4D97-AF65-F5344CB8AC3E}">
        <p14:creationId xmlns:p14="http://schemas.microsoft.com/office/powerpoint/2010/main" val="353458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1873650" y="266749"/>
            <a:ext cx="5754110" cy="502509"/>
          </a:xfrm>
        </p:spPr>
        <p:txBody>
          <a:bodyPr/>
          <a:lstStyle/>
          <a:p>
            <a:r>
              <a:rPr lang="en-US" dirty="0">
                <a:solidFill>
                  <a:schemeClr val="accent3">
                    <a:lumMod val="75000"/>
                  </a:schemeClr>
                </a:solidFill>
              </a:rPr>
              <a:t>Experimental Setup</a:t>
            </a: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1425665" y="1187494"/>
            <a:ext cx="6123816" cy="2698706"/>
          </a:xfrm>
        </p:spPr>
        <p:txBody>
          <a:bodyPr>
            <a:normAutofit fontScale="77500" lnSpcReduction="20000"/>
          </a:bodyPr>
          <a:lstStyle/>
          <a:p>
            <a:pPr>
              <a:lnSpc>
                <a:spcPct val="100000"/>
              </a:lnSpc>
              <a:spcAft>
                <a:spcPts val="743"/>
              </a:spcAft>
            </a:pPr>
            <a:r>
              <a:rPr lang="en-US" sz="2400" dirty="0">
                <a:latin typeface="Times New Roman" panose="02020603050405020304" pitchFamily="18" charset="0"/>
                <a:cs typeface="Times New Roman" panose="02020603050405020304" pitchFamily="18" charset="0"/>
              </a:rPr>
              <a:t> </a:t>
            </a:r>
            <a:r>
              <a:rPr lang="en-US" sz="1900" dirty="0">
                <a:latin typeface="Times New Roman" panose="02020603050405020304" pitchFamily="18" charset="0"/>
                <a:cs typeface="Times New Roman" panose="02020603050405020304" pitchFamily="18" charset="0"/>
              </a:rPr>
              <a:t>Datasets (private personal attributes)</a:t>
            </a:r>
          </a:p>
          <a:p>
            <a:pPr lvl="1">
              <a:lnSpc>
                <a:spcPct val="100000"/>
              </a:lnSpc>
              <a:spcAft>
                <a:spcPts val="743"/>
              </a:spcAft>
            </a:pPr>
            <a:r>
              <a:rPr lang="en-US" sz="1900" dirty="0">
                <a:latin typeface="Times New Roman" panose="02020603050405020304" pitchFamily="18" charset="0"/>
                <a:cs typeface="Times New Roman" panose="02020603050405020304" pitchFamily="18" charset="0"/>
              </a:rPr>
              <a:t>MNIST </a:t>
            </a:r>
          </a:p>
          <a:p>
            <a:pPr lvl="1">
              <a:lnSpc>
                <a:spcPct val="100000"/>
              </a:lnSpc>
              <a:spcAft>
                <a:spcPts val="743"/>
              </a:spcAft>
            </a:pPr>
            <a:r>
              <a:rPr lang="en-US" sz="1900" dirty="0">
                <a:latin typeface="Times New Roman" panose="02020603050405020304" pitchFamily="18" charset="0"/>
                <a:cs typeface="Times New Roman" panose="02020603050405020304" pitchFamily="18" charset="0"/>
              </a:rPr>
              <a:t>Street View House Numbers (SVHN)</a:t>
            </a:r>
          </a:p>
          <a:p>
            <a:pPr lvl="1">
              <a:lnSpc>
                <a:spcPct val="100000"/>
              </a:lnSpc>
              <a:spcAft>
                <a:spcPts val="743"/>
              </a:spcAft>
            </a:pPr>
            <a:r>
              <a:rPr lang="en-US" sz="1900" dirty="0">
                <a:latin typeface="Times New Roman" panose="02020603050405020304" pitchFamily="18" charset="0"/>
                <a:cs typeface="Times New Roman" panose="02020603050405020304" pitchFamily="18" charset="0"/>
              </a:rPr>
              <a:t>US Census Income Adult (UCI Adult</a:t>
            </a:r>
          </a:p>
          <a:p>
            <a:pPr lvl="1">
              <a:lnSpc>
                <a:spcPct val="100000"/>
              </a:lnSpc>
              <a:spcAft>
                <a:spcPts val="743"/>
              </a:spcAft>
            </a:pPr>
            <a:r>
              <a:rPr lang="en-US" sz="1900" dirty="0">
                <a:latin typeface="Times New Roman" panose="02020603050405020304" pitchFamily="18" charset="0"/>
                <a:cs typeface="Times New Roman" panose="02020603050405020304" pitchFamily="18" charset="0"/>
              </a:rPr>
              <a:t>Glyph: Synthetically generated computer font symbols with at most 150 different classes</a:t>
            </a:r>
          </a:p>
          <a:p>
            <a:pPr>
              <a:lnSpc>
                <a:spcPct val="100000"/>
              </a:lnSpc>
              <a:spcAft>
                <a:spcPts val="743"/>
              </a:spcAft>
            </a:pPr>
            <a:r>
              <a:rPr lang="en-US" sz="1900" dirty="0">
                <a:latin typeface="Times New Roman" panose="02020603050405020304" pitchFamily="18" charset="0"/>
                <a:cs typeface="Times New Roman" panose="02020603050405020304" pitchFamily="18" charset="0"/>
              </a:rPr>
              <a:t>Teacher Ensembles: 100,500,1000,5000 (number of teachers &amp; partitions of data)</a:t>
            </a:r>
          </a:p>
          <a:p>
            <a:pPr>
              <a:lnSpc>
                <a:spcPct val="100000"/>
              </a:lnSpc>
              <a:spcAft>
                <a:spcPts val="743"/>
              </a:spcAft>
            </a:pPr>
            <a:r>
              <a:rPr lang="en-US" sz="1900" dirty="0">
                <a:latin typeface="Times New Roman" panose="02020603050405020304" pitchFamily="18" charset="0"/>
                <a:cs typeface="Times New Roman" panose="02020603050405020304" pitchFamily="18" charset="0"/>
              </a:rPr>
              <a:t>Queries: 500-12000 depending on dataset</a:t>
            </a:r>
          </a:p>
          <a:p>
            <a:pPr>
              <a:lnSpc>
                <a:spcPct val="100000"/>
              </a:lnSpc>
              <a:spcAft>
                <a:spcPts val="743"/>
              </a:spcAft>
            </a:pPr>
            <a:r>
              <a:rPr lang="en-US" sz="1900" dirty="0">
                <a:latin typeface="Times New Roman" panose="02020603050405020304" pitchFamily="18" charset="0"/>
                <a:cs typeface="Times New Roman" panose="02020603050405020304" pitchFamily="18" charset="0"/>
              </a:rPr>
              <a:t>Privacy parameters: </a:t>
            </a:r>
            <a:r>
              <a:rPr lang="el-GR" sz="1900" dirty="0">
                <a:latin typeface="Times New Roman" panose="02020603050405020304" pitchFamily="18" charset="0"/>
                <a:cs typeface="Times New Roman" panose="02020603050405020304" pitchFamily="18" charset="0"/>
              </a:rPr>
              <a:t>δ</a:t>
            </a:r>
            <a:r>
              <a:rPr lang="en-US" sz="1900" dirty="0">
                <a:latin typeface="Times New Roman" panose="02020603050405020304" pitchFamily="18" charset="0"/>
                <a:cs typeface="Times New Roman" panose="02020603050405020304" pitchFamily="18" charset="0"/>
              </a:rPr>
              <a:t> = 10</a:t>
            </a:r>
            <a:r>
              <a:rPr lang="en-US" sz="1900" baseline="30000" dirty="0">
                <a:latin typeface="Times New Roman" panose="02020603050405020304" pitchFamily="18" charset="0"/>
                <a:cs typeface="Times New Roman" panose="02020603050405020304" pitchFamily="18" charset="0"/>
              </a:rPr>
              <a:t>−8</a:t>
            </a:r>
            <a:r>
              <a:rPr lang="en-US" sz="1900" dirty="0">
                <a:latin typeface="Times New Roman" panose="02020603050405020304" pitchFamily="18" charset="0"/>
                <a:cs typeface="Times New Roman" panose="02020603050405020304" pitchFamily="18" charset="0"/>
              </a:rPr>
              <a:t> probability that privacy will not be held</a:t>
            </a:r>
          </a:p>
          <a:p>
            <a:pPr lvl="1">
              <a:lnSpc>
                <a:spcPct val="100000"/>
              </a:lnSpc>
              <a:spcAft>
                <a:spcPts val="743"/>
              </a:spcAft>
            </a:pPr>
            <a:endParaRPr lang="en-US" sz="2000" dirty="0"/>
          </a:p>
          <a:p>
            <a:pPr lvl="1">
              <a:lnSpc>
                <a:spcPct val="100000"/>
              </a:lnSpc>
              <a:spcAft>
                <a:spcPts val="743"/>
              </a:spcAft>
            </a:pPr>
            <a:endParaRPr lang="en-US" sz="2063" dirty="0"/>
          </a:p>
          <a:p>
            <a:pPr lvl="1">
              <a:lnSpc>
                <a:spcPct val="100000"/>
              </a:lnSpc>
              <a:spcAft>
                <a:spcPts val="743"/>
              </a:spcAft>
            </a:pPr>
            <a:endParaRPr lang="en-US" sz="2063" dirty="0"/>
          </a:p>
          <a:p>
            <a:pPr lvl="4">
              <a:lnSpc>
                <a:spcPct val="100000"/>
              </a:lnSpc>
              <a:spcAft>
                <a:spcPts val="743"/>
              </a:spcAft>
            </a:pPr>
            <a:endParaRPr lang="en-US" sz="2063" dirty="0"/>
          </a:p>
          <a:p>
            <a:pPr lvl="3">
              <a:lnSpc>
                <a:spcPct val="100000"/>
              </a:lnSpc>
              <a:spcAft>
                <a:spcPts val="743"/>
              </a:spcAft>
            </a:pPr>
            <a:endParaRPr lang="en-US" sz="2063" dirty="0"/>
          </a:p>
          <a:p>
            <a:pPr lvl="2">
              <a:lnSpc>
                <a:spcPct val="100000"/>
              </a:lnSpc>
              <a:spcAft>
                <a:spcPts val="743"/>
              </a:spcAft>
            </a:pPr>
            <a:endParaRPr lang="en-US" sz="2228" dirty="0"/>
          </a:p>
          <a:p>
            <a:pPr>
              <a:lnSpc>
                <a:spcPct val="100000"/>
              </a:lnSpc>
              <a:spcAft>
                <a:spcPts val="743"/>
              </a:spcAft>
            </a:pPr>
            <a:endParaRPr lang="en-US" sz="2475" dirty="0"/>
          </a:p>
          <a:p>
            <a:pPr marL="0" indent="0">
              <a:lnSpc>
                <a:spcPct val="100000"/>
              </a:lnSpc>
              <a:spcAft>
                <a:spcPts val="743"/>
              </a:spcAft>
              <a:buNone/>
            </a:pPr>
            <a:endParaRPr lang="en-US" sz="2475" dirty="0"/>
          </a:p>
          <a:p>
            <a:pPr lvl="1">
              <a:lnSpc>
                <a:spcPct val="100000"/>
              </a:lnSpc>
              <a:spcAft>
                <a:spcPts val="743"/>
              </a:spcAft>
            </a:pPr>
            <a:endParaRPr lang="en-US" sz="2475" dirty="0"/>
          </a:p>
          <a:p>
            <a:pPr lvl="1">
              <a:lnSpc>
                <a:spcPct val="100000"/>
              </a:lnSpc>
              <a:spcAft>
                <a:spcPts val="743"/>
              </a:spcAft>
            </a:pPr>
            <a:endParaRPr lang="en-US" sz="2475" dirty="0"/>
          </a:p>
        </p:txBody>
      </p:sp>
      <p:pic>
        <p:nvPicPr>
          <p:cNvPr id="4" name="Picture 3">
            <a:extLst>
              <a:ext uri="{FF2B5EF4-FFF2-40B4-BE49-F238E27FC236}">
                <a16:creationId xmlns:a16="http://schemas.microsoft.com/office/drawing/2014/main" id="{0B60270A-77F2-42DB-85BC-CF466BDCEB7B}"/>
              </a:ext>
            </a:extLst>
          </p:cNvPr>
          <p:cNvPicPr>
            <a:picLocks noChangeAspect="1"/>
          </p:cNvPicPr>
          <p:nvPr/>
        </p:nvPicPr>
        <p:blipFill>
          <a:blip r:embed="rId3"/>
          <a:stretch>
            <a:fillRect/>
          </a:stretch>
        </p:blipFill>
        <p:spPr>
          <a:xfrm>
            <a:off x="1422722" y="4304436"/>
            <a:ext cx="6655965" cy="14850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321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3668421" y="213792"/>
            <a:ext cx="2297726" cy="502509"/>
          </a:xfrm>
        </p:spPr>
        <p:txBody>
          <a:bodyPr/>
          <a:lstStyle/>
          <a:p>
            <a:r>
              <a:rPr lang="en-US" dirty="0">
                <a:solidFill>
                  <a:schemeClr val="accent3">
                    <a:lumMod val="75000"/>
                  </a:schemeClr>
                </a:solidFill>
              </a:rPr>
              <a:t>Results</a:t>
            </a:r>
          </a:p>
        </p:txBody>
      </p:sp>
      <p:pic>
        <p:nvPicPr>
          <p:cNvPr id="4" name="Picture 3">
            <a:extLst>
              <a:ext uri="{FF2B5EF4-FFF2-40B4-BE49-F238E27FC236}">
                <a16:creationId xmlns:a16="http://schemas.microsoft.com/office/drawing/2014/main" id="{4B329C36-10F0-43D0-B374-D60C67509C8B}"/>
              </a:ext>
            </a:extLst>
          </p:cNvPr>
          <p:cNvPicPr>
            <a:picLocks noChangeAspect="1"/>
          </p:cNvPicPr>
          <p:nvPr/>
        </p:nvPicPr>
        <p:blipFill>
          <a:blip r:embed="rId3"/>
          <a:stretch>
            <a:fillRect/>
          </a:stretch>
        </p:blipFill>
        <p:spPr>
          <a:xfrm>
            <a:off x="2580928" y="1221904"/>
            <a:ext cx="5256584" cy="22907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DA8D96C8-BFA1-9DC3-9D2C-DFB50E060374}"/>
              </a:ext>
            </a:extLst>
          </p:cNvPr>
          <p:cNvPicPr>
            <a:picLocks noChangeAspect="1"/>
          </p:cNvPicPr>
          <p:nvPr/>
        </p:nvPicPr>
        <p:blipFill>
          <a:blip r:embed="rId4"/>
          <a:stretch>
            <a:fillRect/>
          </a:stretch>
        </p:blipFill>
        <p:spPr>
          <a:xfrm>
            <a:off x="4817284" y="3886200"/>
            <a:ext cx="4460388" cy="21899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1D8A9C8E-85CC-6797-1096-6D1372A1362E}"/>
              </a:ext>
            </a:extLst>
          </p:cNvPr>
          <p:cNvPicPr>
            <a:picLocks noChangeAspect="1"/>
          </p:cNvPicPr>
          <p:nvPr/>
        </p:nvPicPr>
        <p:blipFill>
          <a:blip r:embed="rId5"/>
          <a:stretch>
            <a:fillRect/>
          </a:stretch>
        </p:blipFill>
        <p:spPr>
          <a:xfrm>
            <a:off x="1272021" y="4018270"/>
            <a:ext cx="3570662" cy="21658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4594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80319-2603-4AB6-A945-0C0BF67EF6AC}"/>
              </a:ext>
            </a:extLst>
          </p:cNvPr>
          <p:cNvSpPr>
            <a:spLocks noGrp="1"/>
          </p:cNvSpPr>
          <p:nvPr>
            <p:ph type="title"/>
          </p:nvPr>
        </p:nvSpPr>
        <p:spPr>
          <a:xfrm>
            <a:off x="3084984" y="573832"/>
            <a:ext cx="3528392" cy="510524"/>
          </a:xfrm>
        </p:spPr>
        <p:txBody>
          <a:bodyPr/>
          <a:lstStyle/>
          <a:p>
            <a:pPr algn="l"/>
            <a:r>
              <a:rPr lang="en-US" sz="4000" b="0" i="0" dirty="0">
                <a:solidFill>
                  <a:schemeClr val="accent3">
                    <a:lumMod val="75000"/>
                  </a:schemeClr>
                </a:solidFill>
                <a:effectLst/>
                <a:latin typeface="Times New Roman" panose="02020603050405020304" pitchFamily="18" charset="0"/>
                <a:cs typeface="Times New Roman" panose="02020603050405020304" pitchFamily="18" charset="0"/>
              </a:rPr>
              <a:t>Conclusion</a:t>
            </a:r>
          </a:p>
        </p:txBody>
      </p:sp>
      <p:sp>
        <p:nvSpPr>
          <p:cNvPr id="5" name="Text Placeholder 4">
            <a:extLst>
              <a:ext uri="{FF2B5EF4-FFF2-40B4-BE49-F238E27FC236}">
                <a16:creationId xmlns:a16="http://schemas.microsoft.com/office/drawing/2014/main" id="{7F692185-B442-4D8B-9EA2-584F1C27E2BC}"/>
              </a:ext>
            </a:extLst>
          </p:cNvPr>
          <p:cNvSpPr>
            <a:spLocks noGrp="1"/>
          </p:cNvSpPr>
          <p:nvPr>
            <p:ph type="body" sz="quarter" idx="12"/>
          </p:nvPr>
        </p:nvSpPr>
        <p:spPr>
          <a:xfrm>
            <a:off x="1216040" y="1437928"/>
            <a:ext cx="7125528" cy="4752528"/>
          </a:xfrm>
        </p:spPr>
        <p:txBody>
          <a:bodyPr>
            <a:normAutofit fontScale="77500" lnSpcReduction="20000"/>
          </a:bodyPr>
          <a:lstStyle/>
          <a:p>
            <a:pPr lvl="2">
              <a:lnSpc>
                <a:spcPct val="100000"/>
              </a:lnSpc>
              <a:spcAft>
                <a:spcPts val="743"/>
              </a:spcAft>
            </a:pPr>
            <a:endParaRPr lang="en-US" sz="2063" dirty="0"/>
          </a:p>
          <a:p>
            <a:pPr lvl="2">
              <a:lnSpc>
                <a:spcPct val="100000"/>
              </a:lnSpc>
              <a:spcAft>
                <a:spcPts val="743"/>
              </a:spcAft>
            </a:pPr>
            <a:endParaRPr lang="en-US" sz="2063" dirty="0"/>
          </a:p>
          <a:p>
            <a:pPr lvl="1">
              <a:lnSpc>
                <a:spcPct val="100000"/>
              </a:lnSpc>
              <a:spcAft>
                <a:spcPts val="743"/>
              </a:spcAft>
            </a:pPr>
            <a:r>
              <a:rPr lang="en-US" sz="2063" dirty="0"/>
              <a:t>Privacy can be thought of as an ally rather than a foe in the context of machine learning. </a:t>
            </a:r>
          </a:p>
          <a:p>
            <a:pPr lvl="1">
              <a:lnSpc>
                <a:spcPct val="100000"/>
              </a:lnSpc>
              <a:spcAft>
                <a:spcPts val="743"/>
              </a:spcAft>
            </a:pPr>
            <a:r>
              <a:rPr lang="en-US" sz="2063" dirty="0"/>
              <a:t>As the techniques improve, differential privacy is likely to serve as an effective regularizer that produces better-behaved models. </a:t>
            </a:r>
          </a:p>
          <a:p>
            <a:pPr lvl="1">
              <a:lnSpc>
                <a:spcPct val="100000"/>
              </a:lnSpc>
              <a:spcAft>
                <a:spcPts val="743"/>
              </a:spcAft>
            </a:pPr>
            <a:r>
              <a:rPr lang="en-US" sz="2063" dirty="0"/>
              <a:t>Within the framework of PATE, machine learning researchers can also make significant contributions towards improving differential privacy guarantees without being an expert in the formal analyses behind these guarantees.</a:t>
            </a:r>
          </a:p>
          <a:p>
            <a:pPr lvl="1">
              <a:lnSpc>
                <a:spcPct val="100000"/>
              </a:lnSpc>
              <a:spcAft>
                <a:spcPts val="743"/>
              </a:spcAft>
            </a:pPr>
            <a:r>
              <a:rPr lang="en-US" sz="2063" dirty="0"/>
              <a:t>New methods for aggregating teacher/student answers provide a privacy preserving technique that reduces leakage</a:t>
            </a:r>
          </a:p>
          <a:p>
            <a:pPr lvl="2">
              <a:lnSpc>
                <a:spcPct val="100000"/>
              </a:lnSpc>
              <a:spcAft>
                <a:spcPts val="743"/>
              </a:spcAft>
            </a:pPr>
            <a:r>
              <a:rPr lang="en-US" sz="2063" dirty="0"/>
              <a:t>Caps queries at a confidence interval</a:t>
            </a:r>
          </a:p>
          <a:p>
            <a:pPr lvl="2">
              <a:lnSpc>
                <a:spcPct val="100000"/>
              </a:lnSpc>
              <a:spcAft>
                <a:spcPts val="743"/>
              </a:spcAft>
            </a:pPr>
            <a:r>
              <a:rPr lang="en-US" sz="2063" dirty="0"/>
              <a:t>Stops overfitting student’s queries by checking confidence of student's answers</a:t>
            </a:r>
          </a:p>
          <a:p>
            <a:pPr lvl="1">
              <a:lnSpc>
                <a:spcPct val="100000"/>
              </a:lnSpc>
              <a:spcAft>
                <a:spcPts val="743"/>
              </a:spcAft>
            </a:pPr>
            <a:r>
              <a:rPr lang="en-US" sz="2063" dirty="0"/>
              <a:t>Improvements across the board in Privacy </a:t>
            </a:r>
            <a:r>
              <a:rPr lang="el-GR" sz="2228" dirty="0"/>
              <a:t>ε</a:t>
            </a:r>
            <a:r>
              <a:rPr lang="en-US" sz="2228" dirty="0"/>
              <a:t>  loss(lower is better)</a:t>
            </a:r>
          </a:p>
          <a:p>
            <a:pPr lvl="1">
              <a:lnSpc>
                <a:spcPct val="100000"/>
              </a:lnSpc>
              <a:spcAft>
                <a:spcPts val="743"/>
              </a:spcAft>
            </a:pPr>
            <a:r>
              <a:rPr lang="en-US" sz="2228" dirty="0"/>
              <a:t>Confirms that PATE has the potential to be used at scale</a:t>
            </a:r>
          </a:p>
          <a:p>
            <a:pPr lvl="2">
              <a:lnSpc>
                <a:spcPct val="100000"/>
              </a:lnSpc>
              <a:spcAft>
                <a:spcPts val="743"/>
              </a:spcAft>
            </a:pPr>
            <a:r>
              <a:rPr lang="en-US" sz="2063" dirty="0"/>
              <a:t>Generalization improved by changing perturbation method</a:t>
            </a:r>
          </a:p>
          <a:p>
            <a:pPr lvl="1">
              <a:lnSpc>
                <a:spcPct val="100000"/>
              </a:lnSpc>
              <a:spcAft>
                <a:spcPts val="743"/>
              </a:spcAft>
            </a:pPr>
            <a:endParaRPr lang="en-US" sz="2063" dirty="0"/>
          </a:p>
          <a:p>
            <a:pPr lvl="4">
              <a:lnSpc>
                <a:spcPct val="100000"/>
              </a:lnSpc>
              <a:spcAft>
                <a:spcPts val="743"/>
              </a:spcAft>
            </a:pPr>
            <a:endParaRPr lang="en-US" sz="2063" dirty="0"/>
          </a:p>
          <a:p>
            <a:pPr lvl="3">
              <a:lnSpc>
                <a:spcPct val="100000"/>
              </a:lnSpc>
              <a:spcAft>
                <a:spcPts val="743"/>
              </a:spcAft>
            </a:pPr>
            <a:endParaRPr lang="en-US" sz="2063" dirty="0"/>
          </a:p>
          <a:p>
            <a:pPr lvl="2">
              <a:lnSpc>
                <a:spcPct val="100000"/>
              </a:lnSpc>
              <a:spcAft>
                <a:spcPts val="743"/>
              </a:spcAft>
            </a:pPr>
            <a:endParaRPr lang="en-US" sz="2228" dirty="0"/>
          </a:p>
          <a:p>
            <a:pPr>
              <a:lnSpc>
                <a:spcPct val="100000"/>
              </a:lnSpc>
              <a:spcAft>
                <a:spcPts val="743"/>
              </a:spcAft>
            </a:pPr>
            <a:endParaRPr lang="en-US" sz="2475" dirty="0"/>
          </a:p>
          <a:p>
            <a:pPr marL="0" indent="0">
              <a:lnSpc>
                <a:spcPct val="100000"/>
              </a:lnSpc>
              <a:spcAft>
                <a:spcPts val="743"/>
              </a:spcAft>
              <a:buNone/>
            </a:pPr>
            <a:endParaRPr lang="en-US" sz="2475" dirty="0"/>
          </a:p>
          <a:p>
            <a:pPr lvl="1">
              <a:lnSpc>
                <a:spcPct val="100000"/>
              </a:lnSpc>
              <a:spcAft>
                <a:spcPts val="743"/>
              </a:spcAft>
            </a:pPr>
            <a:endParaRPr lang="en-US" sz="2475" dirty="0"/>
          </a:p>
          <a:p>
            <a:pPr lvl="1">
              <a:lnSpc>
                <a:spcPct val="100000"/>
              </a:lnSpc>
              <a:spcAft>
                <a:spcPts val="743"/>
              </a:spcAft>
            </a:pPr>
            <a:endParaRPr lang="en-US" sz="2475" dirty="0"/>
          </a:p>
        </p:txBody>
      </p:sp>
    </p:spTree>
    <p:extLst>
      <p:ext uri="{BB962C8B-B14F-4D97-AF65-F5344CB8AC3E}">
        <p14:creationId xmlns:p14="http://schemas.microsoft.com/office/powerpoint/2010/main" val="207864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3B5572-559B-4372-9398-6C6B0FA02C3E}"/>
              </a:ext>
            </a:extLst>
          </p:cNvPr>
          <p:cNvSpPr>
            <a:spLocks noGrp="1"/>
          </p:cNvSpPr>
          <p:nvPr>
            <p:ph type="body" sz="quarter" idx="11"/>
          </p:nvPr>
        </p:nvSpPr>
        <p:spPr>
          <a:xfrm>
            <a:off x="780728" y="1149896"/>
            <a:ext cx="8144800" cy="4945265"/>
          </a:xfrm>
        </p:spPr>
        <p:txBody>
          <a:bodyPr numCol="1"/>
          <a:lstStyle/>
          <a:p>
            <a:pPr marL="285750" indent="-285750">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Papernot</a:t>
            </a:r>
            <a:r>
              <a:rPr lang="en-US" sz="1800" dirty="0">
                <a:latin typeface="Times New Roman" panose="02020603050405020304" pitchFamily="18" charset="0"/>
                <a:cs typeface="Times New Roman" panose="02020603050405020304" pitchFamily="18" charset="0"/>
              </a:rPr>
              <a:t>, N., Song, S., Mironov, I., Raghunathan, A., Talwar, K., and Erlingsson, Ú., </a:t>
            </a:r>
            <a:r>
              <a:rPr lang="en-US" sz="1800" b="1" i="1" dirty="0">
                <a:latin typeface="Times New Roman" panose="02020603050405020304" pitchFamily="18" charset="0"/>
                <a:cs typeface="Times New Roman" panose="02020603050405020304" pitchFamily="18" charset="0"/>
              </a:rPr>
              <a:t>Scalable Private Learning with PATE</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arXiv e-prints</a:t>
            </a:r>
            <a:r>
              <a:rPr lang="en-US" sz="1800"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2018.</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Nicolas </a:t>
            </a:r>
            <a:r>
              <a:rPr lang="en-US" sz="1800" dirty="0" err="1">
                <a:latin typeface="Times New Roman" panose="02020603050405020304" pitchFamily="18" charset="0"/>
                <a:cs typeface="Times New Roman" panose="02020603050405020304" pitchFamily="18" charset="0"/>
              </a:rPr>
              <a:t>Papernot</a:t>
            </a:r>
            <a:r>
              <a:rPr lang="en-US" sz="1800" dirty="0">
                <a:latin typeface="Times New Roman" panose="02020603050405020304" pitchFamily="18" charset="0"/>
                <a:cs typeface="Times New Roman" panose="02020603050405020304" pitchFamily="18" charset="0"/>
              </a:rPr>
              <a:t>, Martín Abadi, </a:t>
            </a:r>
            <a:r>
              <a:rPr lang="en-US" sz="1800" dirty="0" err="1">
                <a:latin typeface="Times New Roman" panose="02020603050405020304" pitchFamily="18" charset="0"/>
                <a:cs typeface="Times New Roman" panose="02020603050405020304" pitchFamily="18" charset="0"/>
              </a:rPr>
              <a:t>Úlfar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Erlingsson</a:t>
            </a:r>
            <a:r>
              <a:rPr lang="en-US" sz="1800" dirty="0">
                <a:latin typeface="Times New Roman" panose="02020603050405020304" pitchFamily="18" charset="0"/>
                <a:cs typeface="Times New Roman" panose="02020603050405020304" pitchFamily="18" charset="0"/>
              </a:rPr>
              <a:t>, Ian Goodfellow, and Kunal Talwar. </a:t>
            </a:r>
            <a:r>
              <a:rPr lang="en-US" sz="1800" b="1" i="1" dirty="0">
                <a:latin typeface="Times New Roman" panose="02020603050405020304" pitchFamily="18" charset="0"/>
                <a:cs typeface="Times New Roman" panose="02020603050405020304" pitchFamily="18" charset="0"/>
              </a:rPr>
              <a:t>Semi supervised knowledge transfer for deep learning from private training data</a:t>
            </a:r>
            <a:r>
              <a:rPr lang="en-US" sz="1800" dirty="0">
                <a:latin typeface="Times New Roman" panose="02020603050405020304" pitchFamily="18" charset="0"/>
                <a:cs typeface="Times New Roman" panose="02020603050405020304" pitchFamily="18" charset="0"/>
              </a:rPr>
              <a:t>. In Proceedings </a:t>
            </a:r>
            <a:r>
              <a:rPr lang="en-US" sz="1800" dirty="0" err="1">
                <a:latin typeface="Times New Roman" panose="02020603050405020304" pitchFamily="18" charset="0"/>
                <a:cs typeface="Times New Roman" panose="02020603050405020304" pitchFamily="18" charset="0"/>
              </a:rPr>
              <a:t>ofthe</a:t>
            </a:r>
            <a:r>
              <a:rPr lang="en-US" sz="1800" dirty="0">
                <a:latin typeface="Times New Roman" panose="02020603050405020304" pitchFamily="18" charset="0"/>
                <a:cs typeface="Times New Roman" panose="02020603050405020304" pitchFamily="18" charset="0"/>
              </a:rPr>
              <a:t> 5th International Conference on Learning Representations (ICLR), 2017.</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Liu et al. (2020) When Machine Learning Meets Privacy: A Survey and Outlook </a:t>
            </a:r>
          </a:p>
          <a:p>
            <a:pPr marL="285750" indent="-285750">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Rigaki</a:t>
            </a:r>
            <a:r>
              <a:rPr lang="en-US" sz="1800" dirty="0">
                <a:latin typeface="Times New Roman" panose="02020603050405020304" pitchFamily="18" charset="0"/>
                <a:cs typeface="Times New Roman" panose="02020603050405020304" pitchFamily="18" charset="0"/>
              </a:rPr>
              <a:t> and </a:t>
            </a:r>
            <a:r>
              <a:rPr lang="en-US" sz="1800" dirty="0" err="1">
                <a:latin typeface="Times New Roman" panose="02020603050405020304" pitchFamily="18" charset="0"/>
                <a:cs typeface="Times New Roman" panose="02020603050405020304" pitchFamily="18" charset="0"/>
              </a:rPr>
              <a:t>Carcia</a:t>
            </a:r>
            <a:r>
              <a:rPr lang="en-US" sz="1800" dirty="0">
                <a:latin typeface="Times New Roman" panose="02020603050405020304" pitchFamily="18" charset="0"/>
                <a:cs typeface="Times New Roman" panose="02020603050405020304" pitchFamily="18" charset="0"/>
              </a:rPr>
              <a:t> (2021) A Survey of Privacy Attacks in Machine Learning </a:t>
            </a:r>
            <a:r>
              <a:rPr lang="en-US" sz="1800" dirty="0" err="1">
                <a:latin typeface="Times New Roman" panose="02020603050405020304" pitchFamily="18" charset="0"/>
                <a:cs typeface="Times New Roman" panose="02020603050405020304" pitchFamily="18" charset="0"/>
              </a:rPr>
              <a:t>Cristofaro</a:t>
            </a:r>
            <a:r>
              <a:rPr lang="en-US" sz="1800" dirty="0">
                <a:latin typeface="Times New Roman" panose="02020603050405020304" pitchFamily="18" charset="0"/>
                <a:cs typeface="Times New Roman" panose="02020603050405020304" pitchFamily="18" charset="0"/>
              </a:rPr>
              <a:t> (2020) An Overview of Privacy in Machine Learning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hlinkClick r:id="rId3"/>
              </a:rPr>
              <a:t>https://www.nist.gov/blogs/cybersecurity-insights/threat-models-differential-privacy</a:t>
            </a:r>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hlinkClick r:id="rId4"/>
              </a:rPr>
              <a:t>http://www.cleverhans.io/privacy/2018/04/29/privacy-and-machine-learning.html</a:t>
            </a:r>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192A9D23-EC9C-4B01-A867-D965C74EF450}"/>
              </a:ext>
            </a:extLst>
          </p:cNvPr>
          <p:cNvSpPr>
            <a:spLocks noGrp="1"/>
          </p:cNvSpPr>
          <p:nvPr>
            <p:ph type="title"/>
          </p:nvPr>
        </p:nvSpPr>
        <p:spPr>
          <a:xfrm>
            <a:off x="3229000" y="322577"/>
            <a:ext cx="3274408" cy="502509"/>
          </a:xfrm>
        </p:spPr>
        <p:txBody>
          <a:bodyPr/>
          <a:lstStyle/>
          <a:p>
            <a:r>
              <a:rPr lang="en-US" dirty="0">
                <a:solidFill>
                  <a:schemeClr val="accent3">
                    <a:lumMod val="75000"/>
                  </a:schemeClr>
                </a:solidFill>
              </a:rPr>
              <a:t>References </a:t>
            </a:r>
          </a:p>
        </p:txBody>
      </p:sp>
    </p:spTree>
    <p:extLst>
      <p:ext uri="{BB962C8B-B14F-4D97-AF65-F5344CB8AC3E}">
        <p14:creationId xmlns:p14="http://schemas.microsoft.com/office/powerpoint/2010/main" val="396811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FF80CA-F86A-612C-3C5A-8F33A45386D4}"/>
              </a:ext>
            </a:extLst>
          </p:cNvPr>
          <p:cNvSpPr txBox="1"/>
          <p:nvPr/>
        </p:nvSpPr>
        <p:spPr>
          <a:xfrm>
            <a:off x="4614454" y="3352978"/>
            <a:ext cx="5251269" cy="447815"/>
          </a:xfrm>
          <a:prstGeom prst="rect">
            <a:avLst/>
          </a:prstGeom>
          <a:noFill/>
        </p:spPr>
        <p:txBody>
          <a:bodyPr wrap="square" rtlCol="0">
            <a:spAutoFit/>
          </a:bodyPr>
          <a:lstStyle/>
          <a:p>
            <a:pPr defTabSz="754380"/>
            <a:r>
              <a:rPr lang="en-US" sz="2310" dirty="0">
                <a:solidFill>
                  <a:prstClr val="black"/>
                </a:solidFill>
                <a:latin typeface="Arial" panose="020B0604020202020204" pitchFamily="34" charset="0"/>
              </a:rPr>
              <a:t>Introduction to Federated Learning</a:t>
            </a:r>
            <a:endParaRPr lang="en-BD" sz="231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20D41FA9-3BEF-F47E-D36E-5B72FB825BB8}"/>
              </a:ext>
            </a:extLst>
          </p:cNvPr>
          <p:cNvSpPr txBox="1"/>
          <p:nvPr/>
        </p:nvSpPr>
        <p:spPr>
          <a:xfrm>
            <a:off x="4614454" y="3893548"/>
            <a:ext cx="3951274" cy="397032"/>
          </a:xfrm>
          <a:prstGeom prst="rect">
            <a:avLst/>
          </a:prstGeom>
          <a:noFill/>
        </p:spPr>
        <p:txBody>
          <a:bodyPr wrap="none" rtlCol="0">
            <a:spAutoFit/>
          </a:bodyPr>
          <a:lstStyle/>
          <a:p>
            <a:pPr defTabSz="754380"/>
            <a:r>
              <a:rPr lang="en-BD" sz="1980" dirty="0">
                <a:solidFill>
                  <a:prstClr val="black"/>
                </a:solidFill>
                <a:latin typeface="Calibri" panose="020F0502020204030204"/>
              </a:rPr>
              <a:t>Presenter: Shahidur Rahoman Sohag</a:t>
            </a:r>
          </a:p>
        </p:txBody>
      </p:sp>
      <p:sp>
        <p:nvSpPr>
          <p:cNvPr id="2" name="TextBox 1">
            <a:extLst>
              <a:ext uri="{FF2B5EF4-FFF2-40B4-BE49-F238E27FC236}">
                <a16:creationId xmlns:a16="http://schemas.microsoft.com/office/drawing/2014/main" id="{982C215D-AE4A-9E6A-1C5F-A359F4B41E28}"/>
              </a:ext>
            </a:extLst>
          </p:cNvPr>
          <p:cNvSpPr txBox="1"/>
          <p:nvPr/>
        </p:nvSpPr>
        <p:spPr>
          <a:xfrm>
            <a:off x="3852866" y="5434148"/>
            <a:ext cx="1557029" cy="397032"/>
          </a:xfrm>
          <a:prstGeom prst="rect">
            <a:avLst/>
          </a:prstGeom>
          <a:noFill/>
        </p:spPr>
        <p:txBody>
          <a:bodyPr wrap="none" rtlCol="0">
            <a:spAutoFit/>
          </a:bodyPr>
          <a:lstStyle/>
          <a:p>
            <a:pPr defTabSz="754380"/>
            <a:r>
              <a:rPr lang="en-BD" sz="1980" dirty="0">
                <a:solidFill>
                  <a:prstClr val="white"/>
                </a:solidFill>
                <a:highlight>
                  <a:srgbClr val="F0B434"/>
                </a:highlight>
                <a:latin typeface="Calibri" panose="020F0502020204030204"/>
              </a:rPr>
              <a:t>Reporting To:</a:t>
            </a:r>
          </a:p>
        </p:txBody>
      </p:sp>
      <p:sp>
        <p:nvSpPr>
          <p:cNvPr id="5" name="TextBox 4">
            <a:extLst>
              <a:ext uri="{FF2B5EF4-FFF2-40B4-BE49-F238E27FC236}">
                <a16:creationId xmlns:a16="http://schemas.microsoft.com/office/drawing/2014/main" id="{1515B9E7-D6CA-9885-CBCE-678E705B5FCD}"/>
              </a:ext>
            </a:extLst>
          </p:cNvPr>
          <p:cNvSpPr txBox="1"/>
          <p:nvPr/>
        </p:nvSpPr>
        <p:spPr>
          <a:xfrm>
            <a:off x="5139867" y="5923935"/>
            <a:ext cx="1911357" cy="397032"/>
          </a:xfrm>
          <a:prstGeom prst="rect">
            <a:avLst/>
          </a:prstGeom>
          <a:noFill/>
        </p:spPr>
        <p:txBody>
          <a:bodyPr wrap="none" rtlCol="0">
            <a:spAutoFit/>
          </a:bodyPr>
          <a:lstStyle/>
          <a:p>
            <a:pPr defTabSz="754380"/>
            <a:r>
              <a:rPr lang="en-BD" sz="1980" dirty="0">
                <a:solidFill>
                  <a:prstClr val="black"/>
                </a:solidFill>
                <a:latin typeface="Calibri" panose="020F0502020204030204"/>
              </a:rPr>
              <a:t>Dr. Alex Vakanski</a:t>
            </a:r>
          </a:p>
        </p:txBody>
      </p:sp>
      <p:sp>
        <p:nvSpPr>
          <p:cNvPr id="3" name="TextBox 2">
            <a:extLst>
              <a:ext uri="{FF2B5EF4-FFF2-40B4-BE49-F238E27FC236}">
                <a16:creationId xmlns:a16="http://schemas.microsoft.com/office/drawing/2014/main" id="{760D5824-97DE-D49C-33B9-A885D1E1632E}"/>
              </a:ext>
            </a:extLst>
          </p:cNvPr>
          <p:cNvSpPr txBox="1"/>
          <p:nvPr/>
        </p:nvSpPr>
        <p:spPr>
          <a:xfrm>
            <a:off x="9741277" y="6304809"/>
            <a:ext cx="280846" cy="320857"/>
          </a:xfrm>
          <a:prstGeom prst="rect">
            <a:avLst/>
          </a:prstGeom>
          <a:noFill/>
        </p:spPr>
        <p:txBody>
          <a:bodyPr wrap="none" rtlCol="0">
            <a:spAutoFit/>
          </a:bodyPr>
          <a:lstStyle/>
          <a:p>
            <a:pPr defTabSz="754380"/>
            <a:r>
              <a:rPr lang="en-BD" sz="1485" dirty="0">
                <a:solidFill>
                  <a:prstClr val="black"/>
                </a:solidFill>
                <a:highlight>
                  <a:srgbClr val="FFFF00"/>
                </a:highlight>
                <a:latin typeface="Calibri" panose="020F0502020204030204"/>
              </a:rPr>
              <a:t>1</a:t>
            </a:r>
          </a:p>
        </p:txBody>
      </p:sp>
    </p:spTree>
    <p:extLst>
      <p:ext uri="{BB962C8B-B14F-4D97-AF65-F5344CB8AC3E}">
        <p14:creationId xmlns:p14="http://schemas.microsoft.com/office/powerpoint/2010/main" val="1974055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997851" y="1246026"/>
            <a:ext cx="6687927" cy="549381"/>
          </a:xfrm>
          <a:prstGeom prst="rect">
            <a:avLst/>
          </a:prstGeom>
          <a:noFill/>
        </p:spPr>
        <p:txBody>
          <a:bodyPr wrap="square" rtlCol="0">
            <a:spAutoFit/>
          </a:bodyPr>
          <a:lstStyle/>
          <a:p>
            <a:pPr algn="ctr" defTabSz="754380">
              <a:defRPr/>
            </a:pPr>
            <a:r>
              <a:rPr lang="en-US" sz="2970" b="1" dirty="0">
                <a:solidFill>
                  <a:prstClr val="black"/>
                </a:solidFill>
                <a:latin typeface="Lato"/>
              </a:rPr>
              <a:t>Table of Contents</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2915354"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sp>
        <p:nvSpPr>
          <p:cNvPr id="9" name="TextBox 8">
            <a:extLst>
              <a:ext uri="{FF2B5EF4-FFF2-40B4-BE49-F238E27FC236}">
                <a16:creationId xmlns:a16="http://schemas.microsoft.com/office/drawing/2014/main" id="{63C18947-08CB-D141-B6AD-E4171FE20565}"/>
              </a:ext>
            </a:extLst>
          </p:cNvPr>
          <p:cNvSpPr txBox="1"/>
          <p:nvPr/>
        </p:nvSpPr>
        <p:spPr>
          <a:xfrm>
            <a:off x="701784" y="2785108"/>
            <a:ext cx="1477328" cy="320857"/>
          </a:xfrm>
          <a:prstGeom prst="rect">
            <a:avLst/>
          </a:prstGeom>
          <a:noFill/>
        </p:spPr>
        <p:txBody>
          <a:bodyPr wrap="none" rtlCol="0">
            <a:spAutoFit/>
          </a:bodyPr>
          <a:lstStyle/>
          <a:p>
            <a:pPr marL="235744" indent="-235744" defTabSz="754380">
              <a:buClr>
                <a:srgbClr val="1DC4FF"/>
              </a:buClr>
              <a:buFont typeface="Wingdings" pitchFamily="2" charset="2"/>
              <a:buChar char="q"/>
              <a:defRPr/>
            </a:pPr>
            <a:r>
              <a:rPr lang="en-US" sz="1485" b="1" dirty="0">
                <a:solidFill>
                  <a:prstClr val="black"/>
                </a:solidFill>
                <a:latin typeface="Lato"/>
              </a:rPr>
              <a:t>Introduction</a:t>
            </a:r>
            <a:endParaRPr lang="en-CN" sz="1485" b="1" dirty="0">
              <a:solidFill>
                <a:prstClr val="black"/>
              </a:solidFill>
              <a:latin typeface="Lato"/>
            </a:endParaRPr>
          </a:p>
        </p:txBody>
      </p:sp>
      <p:sp>
        <p:nvSpPr>
          <p:cNvPr id="10" name="TextBox 9">
            <a:extLst>
              <a:ext uri="{FF2B5EF4-FFF2-40B4-BE49-F238E27FC236}">
                <a16:creationId xmlns:a16="http://schemas.microsoft.com/office/drawing/2014/main" id="{F7519461-13D6-F443-9475-E157010DC7E0}"/>
              </a:ext>
            </a:extLst>
          </p:cNvPr>
          <p:cNvSpPr txBox="1"/>
          <p:nvPr/>
        </p:nvSpPr>
        <p:spPr>
          <a:xfrm>
            <a:off x="1075406" y="3199583"/>
            <a:ext cx="5170932" cy="320857"/>
          </a:xfrm>
          <a:prstGeom prst="rect">
            <a:avLst/>
          </a:prstGeom>
          <a:noFill/>
        </p:spPr>
        <p:txBody>
          <a:bodyPr wrap="square" rtlCol="0">
            <a:spAutoFit/>
          </a:bodyPr>
          <a:lstStyle/>
          <a:p>
            <a:pPr defTabSz="754380">
              <a:defRPr/>
            </a:pPr>
            <a:r>
              <a:rPr lang="en-US" sz="1485" dirty="0">
                <a:solidFill>
                  <a:prstClr val="black"/>
                </a:solidFill>
                <a:latin typeface="Lato"/>
              </a:rPr>
              <a:t>Concept &amp; Motivation (What &amp; Why)</a:t>
            </a:r>
            <a:endParaRPr lang="en-CN" sz="1485" dirty="0">
              <a:solidFill>
                <a:prstClr val="black"/>
              </a:solidFill>
              <a:latin typeface="Lato"/>
            </a:endParaRPr>
          </a:p>
        </p:txBody>
      </p:sp>
      <p:sp>
        <p:nvSpPr>
          <p:cNvPr id="17" name="TextBox 16">
            <a:extLst>
              <a:ext uri="{FF2B5EF4-FFF2-40B4-BE49-F238E27FC236}">
                <a16:creationId xmlns:a16="http://schemas.microsoft.com/office/drawing/2014/main" id="{599FBAC8-F3C9-8042-924E-4D0BC10814CC}"/>
              </a:ext>
            </a:extLst>
          </p:cNvPr>
          <p:cNvSpPr txBox="1"/>
          <p:nvPr/>
        </p:nvSpPr>
        <p:spPr>
          <a:xfrm>
            <a:off x="701785" y="3615799"/>
            <a:ext cx="1723981" cy="320857"/>
          </a:xfrm>
          <a:prstGeom prst="rect">
            <a:avLst/>
          </a:prstGeom>
          <a:noFill/>
        </p:spPr>
        <p:txBody>
          <a:bodyPr wrap="square" rtlCol="0">
            <a:spAutoFit/>
          </a:bodyPr>
          <a:lstStyle/>
          <a:p>
            <a:pPr marL="235744" indent="-235744" defTabSz="754380">
              <a:buClr>
                <a:srgbClr val="1DC4FF"/>
              </a:buClr>
              <a:buFont typeface="Wingdings" pitchFamily="2" charset="2"/>
              <a:buChar char="q"/>
              <a:defRPr/>
            </a:pPr>
            <a:r>
              <a:rPr lang="en-US" sz="1485" b="1" dirty="0">
                <a:solidFill>
                  <a:prstClr val="black"/>
                </a:solidFill>
                <a:latin typeface="Lato"/>
              </a:rPr>
              <a:t>Mechanism</a:t>
            </a:r>
            <a:endParaRPr lang="en-CN" sz="1485" b="1" dirty="0">
              <a:solidFill>
                <a:prstClr val="black"/>
              </a:solidFill>
              <a:latin typeface="Lato"/>
            </a:endParaRPr>
          </a:p>
        </p:txBody>
      </p:sp>
      <p:sp>
        <p:nvSpPr>
          <p:cNvPr id="18" name="TextBox 17">
            <a:extLst>
              <a:ext uri="{FF2B5EF4-FFF2-40B4-BE49-F238E27FC236}">
                <a16:creationId xmlns:a16="http://schemas.microsoft.com/office/drawing/2014/main" id="{3599B900-9E85-6A48-9DED-A0E4255F78F0}"/>
              </a:ext>
            </a:extLst>
          </p:cNvPr>
          <p:cNvSpPr txBox="1"/>
          <p:nvPr/>
        </p:nvSpPr>
        <p:spPr>
          <a:xfrm>
            <a:off x="1075406" y="4030275"/>
            <a:ext cx="5015822" cy="320857"/>
          </a:xfrm>
          <a:prstGeom prst="rect">
            <a:avLst/>
          </a:prstGeom>
          <a:noFill/>
        </p:spPr>
        <p:txBody>
          <a:bodyPr wrap="square" rtlCol="0">
            <a:spAutoFit/>
          </a:bodyPr>
          <a:lstStyle/>
          <a:p>
            <a:pPr defTabSz="754380">
              <a:defRPr/>
            </a:pPr>
            <a:r>
              <a:rPr lang="en-US" sz="1485" dirty="0">
                <a:solidFill>
                  <a:prstClr val="black"/>
                </a:solidFill>
                <a:latin typeface="Lato"/>
              </a:rPr>
              <a:t>How it works, popular optimization algorithms</a:t>
            </a:r>
            <a:endParaRPr lang="en-CN" sz="1485" dirty="0">
              <a:solidFill>
                <a:prstClr val="black"/>
              </a:solidFill>
              <a:latin typeface="Lato"/>
            </a:endParaRPr>
          </a:p>
        </p:txBody>
      </p:sp>
      <p:sp>
        <p:nvSpPr>
          <p:cNvPr id="11" name="TextBox 10">
            <a:extLst>
              <a:ext uri="{FF2B5EF4-FFF2-40B4-BE49-F238E27FC236}">
                <a16:creationId xmlns:a16="http://schemas.microsoft.com/office/drawing/2014/main" id="{4E6AAB2A-1524-3B44-B516-BB8DF5D41BDC}"/>
              </a:ext>
            </a:extLst>
          </p:cNvPr>
          <p:cNvSpPr txBox="1"/>
          <p:nvPr/>
        </p:nvSpPr>
        <p:spPr>
          <a:xfrm>
            <a:off x="721379" y="4546530"/>
            <a:ext cx="2233164" cy="320857"/>
          </a:xfrm>
          <a:prstGeom prst="rect">
            <a:avLst/>
          </a:prstGeom>
          <a:noFill/>
        </p:spPr>
        <p:txBody>
          <a:bodyPr wrap="square" rtlCol="0">
            <a:spAutoFit/>
          </a:bodyPr>
          <a:lstStyle/>
          <a:p>
            <a:pPr marL="235744" indent="-235744" defTabSz="754380">
              <a:buClr>
                <a:srgbClr val="1DC4FF"/>
              </a:buClr>
              <a:buFont typeface="Wingdings" pitchFamily="2" charset="2"/>
              <a:buChar char="q"/>
              <a:defRPr/>
            </a:pPr>
            <a:r>
              <a:rPr lang="en-US" sz="1485" b="1" dirty="0">
                <a:solidFill>
                  <a:prstClr val="black"/>
                </a:solidFill>
                <a:latin typeface="Lato"/>
              </a:rPr>
              <a:t>Research Findings</a:t>
            </a:r>
            <a:endParaRPr lang="en-CN" sz="1485" b="1" dirty="0">
              <a:solidFill>
                <a:prstClr val="black"/>
              </a:solidFill>
              <a:latin typeface="Lato"/>
            </a:endParaRPr>
          </a:p>
        </p:txBody>
      </p:sp>
      <p:sp>
        <p:nvSpPr>
          <p:cNvPr id="12" name="TextBox 11">
            <a:extLst>
              <a:ext uri="{FF2B5EF4-FFF2-40B4-BE49-F238E27FC236}">
                <a16:creationId xmlns:a16="http://schemas.microsoft.com/office/drawing/2014/main" id="{EA28B06F-406E-5244-91DB-A0471E856718}"/>
              </a:ext>
            </a:extLst>
          </p:cNvPr>
          <p:cNvSpPr txBox="1"/>
          <p:nvPr/>
        </p:nvSpPr>
        <p:spPr>
          <a:xfrm>
            <a:off x="1075406" y="4961004"/>
            <a:ext cx="5015822" cy="320857"/>
          </a:xfrm>
          <a:prstGeom prst="rect">
            <a:avLst/>
          </a:prstGeom>
          <a:noFill/>
        </p:spPr>
        <p:txBody>
          <a:bodyPr wrap="square" rtlCol="0">
            <a:spAutoFit/>
          </a:bodyPr>
          <a:lstStyle/>
          <a:p>
            <a:pPr defTabSz="754380">
              <a:defRPr/>
            </a:pPr>
            <a:r>
              <a:rPr lang="en-US" sz="1485" dirty="0">
                <a:solidFill>
                  <a:prstClr val="black"/>
                </a:solidFill>
                <a:latin typeface="Lato"/>
              </a:rPr>
              <a:t>Different research methods, pros, cons</a:t>
            </a:r>
            <a:endParaRPr lang="en-CN" sz="1485" dirty="0">
              <a:solidFill>
                <a:prstClr val="black"/>
              </a:solidFill>
              <a:latin typeface="Lato"/>
            </a:endParaRPr>
          </a:p>
        </p:txBody>
      </p:sp>
      <p:sp>
        <p:nvSpPr>
          <p:cNvPr id="13" name="TextBox 12">
            <a:extLst>
              <a:ext uri="{FF2B5EF4-FFF2-40B4-BE49-F238E27FC236}">
                <a16:creationId xmlns:a16="http://schemas.microsoft.com/office/drawing/2014/main" id="{2165B694-28DF-8F43-82E9-7063C4D0B9F5}"/>
              </a:ext>
            </a:extLst>
          </p:cNvPr>
          <p:cNvSpPr txBox="1"/>
          <p:nvPr/>
        </p:nvSpPr>
        <p:spPr>
          <a:xfrm>
            <a:off x="750771" y="5477258"/>
            <a:ext cx="2233164" cy="320857"/>
          </a:xfrm>
          <a:prstGeom prst="rect">
            <a:avLst/>
          </a:prstGeom>
          <a:noFill/>
        </p:spPr>
        <p:txBody>
          <a:bodyPr wrap="square" rtlCol="0">
            <a:spAutoFit/>
          </a:bodyPr>
          <a:lstStyle/>
          <a:p>
            <a:pPr marL="235744" indent="-235744" defTabSz="754380">
              <a:buClr>
                <a:srgbClr val="1DC4FF"/>
              </a:buClr>
              <a:buFont typeface="Wingdings" pitchFamily="2" charset="2"/>
              <a:buChar char="q"/>
              <a:defRPr/>
            </a:pPr>
            <a:r>
              <a:rPr lang="en-US" sz="1485" b="1" dirty="0">
                <a:solidFill>
                  <a:prstClr val="black"/>
                </a:solidFill>
                <a:latin typeface="Lato"/>
              </a:rPr>
              <a:t>Conclusion</a:t>
            </a:r>
            <a:endParaRPr lang="en-CN" sz="1485" b="1" dirty="0">
              <a:solidFill>
                <a:prstClr val="black"/>
              </a:solidFill>
              <a:latin typeface="Lato"/>
            </a:endParaRPr>
          </a:p>
        </p:txBody>
      </p:sp>
      <p:sp>
        <p:nvSpPr>
          <p:cNvPr id="14" name="TextBox 13">
            <a:extLst>
              <a:ext uri="{FF2B5EF4-FFF2-40B4-BE49-F238E27FC236}">
                <a16:creationId xmlns:a16="http://schemas.microsoft.com/office/drawing/2014/main" id="{DBB8F668-DFD6-AB42-9FCB-0DA017B60A1E}"/>
              </a:ext>
            </a:extLst>
          </p:cNvPr>
          <p:cNvSpPr txBox="1"/>
          <p:nvPr/>
        </p:nvSpPr>
        <p:spPr>
          <a:xfrm>
            <a:off x="1075406" y="5842704"/>
            <a:ext cx="5015822" cy="320857"/>
          </a:xfrm>
          <a:prstGeom prst="rect">
            <a:avLst/>
          </a:prstGeom>
          <a:noFill/>
        </p:spPr>
        <p:txBody>
          <a:bodyPr wrap="square" rtlCol="0">
            <a:spAutoFit/>
          </a:bodyPr>
          <a:lstStyle/>
          <a:p>
            <a:pPr defTabSz="754380">
              <a:defRPr/>
            </a:pPr>
            <a:r>
              <a:rPr lang="en-US" sz="1485" dirty="0">
                <a:solidFill>
                  <a:prstClr val="black"/>
                </a:solidFill>
                <a:latin typeface="Lato"/>
              </a:rPr>
              <a:t>Future research, expectations, my thoughts</a:t>
            </a:r>
            <a:endParaRPr lang="en-CN" sz="1485" dirty="0">
              <a:solidFill>
                <a:prstClr val="black"/>
              </a:solidFill>
              <a:latin typeface="Lato"/>
            </a:endParaRPr>
          </a:p>
        </p:txBody>
      </p:sp>
      <p:pic>
        <p:nvPicPr>
          <p:cNvPr id="3" name="Picture 2">
            <a:extLst>
              <a:ext uri="{FF2B5EF4-FFF2-40B4-BE49-F238E27FC236}">
                <a16:creationId xmlns:a16="http://schemas.microsoft.com/office/drawing/2014/main" id="{B314D547-8A1E-4C45-AE3D-832A1E7DA6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5183" y="2477469"/>
            <a:ext cx="4513217" cy="3643375"/>
          </a:xfrm>
          <a:prstGeom prst="rect">
            <a:avLst/>
          </a:prstGeom>
        </p:spPr>
      </p:pic>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sp>
        <p:nvSpPr>
          <p:cNvPr id="2" name="TextBox 1">
            <a:extLst>
              <a:ext uri="{FF2B5EF4-FFF2-40B4-BE49-F238E27FC236}">
                <a16:creationId xmlns:a16="http://schemas.microsoft.com/office/drawing/2014/main" id="{B1597A6C-C0F1-57CA-A5A7-1DB13F527E55}"/>
              </a:ext>
            </a:extLst>
          </p:cNvPr>
          <p:cNvSpPr txBox="1"/>
          <p:nvPr/>
        </p:nvSpPr>
        <p:spPr>
          <a:xfrm>
            <a:off x="9741277" y="6304809"/>
            <a:ext cx="295274"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2</a:t>
            </a:r>
          </a:p>
        </p:txBody>
      </p:sp>
    </p:spTree>
    <p:extLst>
      <p:ext uri="{BB962C8B-B14F-4D97-AF65-F5344CB8AC3E}">
        <p14:creationId xmlns:p14="http://schemas.microsoft.com/office/powerpoint/2010/main" val="395359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Linkage Attack</a:t>
            </a:r>
          </a:p>
        </p:txBody>
      </p:sp>
      <p:sp>
        <p:nvSpPr>
          <p:cNvPr id="3" name="Content Placeholder 2"/>
          <p:cNvSpPr>
            <a:spLocks noGrp="1"/>
          </p:cNvSpPr>
          <p:nvPr>
            <p:ph idx="1"/>
          </p:nvPr>
        </p:nvSpPr>
        <p:spPr/>
        <p:txBody>
          <a:bodyPr/>
          <a:lstStyle/>
          <a:p>
            <a:r>
              <a:rPr lang="en-US" dirty="0"/>
              <a:t>De-anonymization of data by using connections to external sources of information is referred to as </a:t>
            </a:r>
            <a:r>
              <a:rPr lang="en-US" b="1" i="1" dirty="0">
                <a:solidFill>
                  <a:srgbClr val="0070C0"/>
                </a:solidFill>
              </a:rPr>
              <a:t>linkage attack </a:t>
            </a:r>
          </a:p>
          <a:p>
            <a:pPr lvl="1"/>
            <a:r>
              <a:rPr lang="en-US" dirty="0"/>
              <a:t>For example: </a:t>
            </a:r>
          </a:p>
          <a:p>
            <a:pPr lvl="2"/>
            <a:r>
              <a:rPr lang="en-US" dirty="0"/>
              <a:t>In 2006, Netflix published anonymized 10 million movie rankings by 500,000 customers</a:t>
            </a:r>
          </a:p>
          <a:p>
            <a:pPr lvl="2"/>
            <a:r>
              <a:rPr lang="en-US" dirty="0"/>
              <a:t>Two researchers showed later that by using movie recommendations on IMDb (Internet Movie Database) they could identify the customers in the Netflix data</a:t>
            </a:r>
          </a:p>
          <a:p>
            <a:endParaRPr lang="en-US" dirty="0"/>
          </a:p>
        </p:txBody>
      </p:sp>
      <p:sp>
        <p:nvSpPr>
          <p:cNvPr id="4" name="Content Placeholder 3"/>
          <p:cNvSpPr>
            <a:spLocks noGrp="1"/>
          </p:cNvSpPr>
          <p:nvPr>
            <p:ph idx="10"/>
          </p:nvPr>
        </p:nvSpPr>
        <p:spPr/>
        <p:txBody>
          <a:bodyPr/>
          <a:lstStyle/>
          <a:p>
            <a:r>
              <a:rPr lang="en-US" dirty="0"/>
              <a:t>Anonymization Techniques</a:t>
            </a:r>
          </a:p>
          <a:p>
            <a:endParaRPr lang="en-US" dirty="0"/>
          </a:p>
        </p:txBody>
      </p:sp>
      <p:graphicFrame>
        <p:nvGraphicFramePr>
          <p:cNvPr id="5" name="Google Shape;156;p20"/>
          <p:cNvGraphicFramePr/>
          <p:nvPr>
            <p:extLst>
              <p:ext uri="{D42A27DB-BD31-4B8C-83A1-F6EECF244321}">
                <p14:modId xmlns:p14="http://schemas.microsoft.com/office/powerpoint/2010/main" val="187521225"/>
              </p:ext>
            </p:extLst>
          </p:nvPr>
        </p:nvGraphicFramePr>
        <p:xfrm>
          <a:off x="364243" y="4968315"/>
          <a:ext cx="4303700" cy="1798205"/>
        </p:xfrm>
        <a:graphic>
          <a:graphicData uri="http://schemas.openxmlformats.org/drawingml/2006/table">
            <a:tbl>
              <a:tblPr>
                <a:noFill/>
              </a:tblPr>
              <a:tblGrid>
                <a:gridCol w="566350">
                  <a:extLst>
                    <a:ext uri="{9D8B030D-6E8A-4147-A177-3AD203B41FA5}">
                      <a16:colId xmlns:a16="http://schemas.microsoft.com/office/drawing/2014/main" val="20000"/>
                    </a:ext>
                  </a:extLst>
                </a:gridCol>
                <a:gridCol w="794925">
                  <a:extLst>
                    <a:ext uri="{9D8B030D-6E8A-4147-A177-3AD203B41FA5}">
                      <a16:colId xmlns:a16="http://schemas.microsoft.com/office/drawing/2014/main" val="20001"/>
                    </a:ext>
                  </a:extLst>
                </a:gridCol>
                <a:gridCol w="917725">
                  <a:extLst>
                    <a:ext uri="{9D8B030D-6E8A-4147-A177-3AD203B41FA5}">
                      <a16:colId xmlns:a16="http://schemas.microsoft.com/office/drawing/2014/main" val="20002"/>
                    </a:ext>
                  </a:extLst>
                </a:gridCol>
                <a:gridCol w="825825">
                  <a:extLst>
                    <a:ext uri="{9D8B030D-6E8A-4147-A177-3AD203B41FA5}">
                      <a16:colId xmlns:a16="http://schemas.microsoft.com/office/drawing/2014/main" val="20003"/>
                    </a:ext>
                  </a:extLst>
                </a:gridCol>
                <a:gridCol w="1198875">
                  <a:extLst>
                    <a:ext uri="{9D8B030D-6E8A-4147-A177-3AD203B41FA5}">
                      <a16:colId xmlns:a16="http://schemas.microsoft.com/office/drawing/2014/main" val="20004"/>
                    </a:ext>
                  </a:extLst>
                </a:gridCol>
              </a:tblGrid>
              <a:tr h="609575">
                <a:tc>
                  <a:txBody>
                    <a:bodyPr/>
                    <a:lstStyle/>
                    <a:p>
                      <a:pPr marL="0" lvl="0" indent="0" algn="l" rtl="0">
                        <a:spcBef>
                          <a:spcPts val="0"/>
                        </a:spcBef>
                        <a:spcAft>
                          <a:spcPts val="0"/>
                        </a:spcAft>
                        <a:buNone/>
                      </a:pPr>
                      <a:r>
                        <a:rPr lang="en" sz="1400" dirty="0"/>
                        <a:t>User ID</a:t>
                      </a:r>
                      <a:endParaRPr sz="1400" dirty="0"/>
                    </a:p>
                  </a:txBody>
                  <a:tcPr marL="91425" marR="91425" marT="91425" marB="91425"/>
                </a:tc>
                <a:tc>
                  <a:txBody>
                    <a:bodyPr/>
                    <a:lstStyle/>
                    <a:p>
                      <a:pPr marL="0" lvl="0" indent="0" algn="l" rtl="0">
                        <a:spcBef>
                          <a:spcPts val="0"/>
                        </a:spcBef>
                        <a:spcAft>
                          <a:spcPts val="0"/>
                        </a:spcAft>
                        <a:buNone/>
                      </a:pPr>
                      <a:r>
                        <a:rPr lang="en" sz="1400" dirty="0"/>
                        <a:t>Name</a:t>
                      </a:r>
                      <a:endParaRPr sz="1400" dirty="0"/>
                    </a:p>
                  </a:txBody>
                  <a:tcPr marL="91425" marR="91425" marT="91425" marB="91425"/>
                </a:tc>
                <a:tc>
                  <a:txBody>
                    <a:bodyPr/>
                    <a:lstStyle/>
                    <a:p>
                      <a:pPr marL="0" lvl="0" indent="0" algn="l" rtl="0">
                        <a:spcBef>
                          <a:spcPts val="0"/>
                        </a:spcBef>
                        <a:spcAft>
                          <a:spcPts val="0"/>
                        </a:spcAft>
                        <a:buNone/>
                      </a:pPr>
                      <a:r>
                        <a:rPr lang="en" sz="1400" dirty="0"/>
                        <a:t>Address</a:t>
                      </a:r>
                      <a:endParaRPr sz="1400" dirty="0"/>
                    </a:p>
                  </a:txBody>
                  <a:tcPr marL="91425" marR="91425" marT="91425" marB="91425"/>
                </a:tc>
                <a:tc>
                  <a:txBody>
                    <a:bodyPr/>
                    <a:lstStyle/>
                    <a:p>
                      <a:pPr marL="0" lvl="0" indent="0" algn="l" rtl="0">
                        <a:spcBef>
                          <a:spcPts val="0"/>
                        </a:spcBef>
                        <a:spcAft>
                          <a:spcPts val="0"/>
                        </a:spcAft>
                        <a:buNone/>
                      </a:pPr>
                      <a:r>
                        <a:rPr lang="en" sz="1400"/>
                        <a:t>Account Type</a:t>
                      </a:r>
                      <a:endParaRPr sz="1400"/>
                    </a:p>
                  </a:txBody>
                  <a:tcPr marL="91425" marR="91425" marT="91425" marB="91425"/>
                </a:tc>
                <a:tc>
                  <a:txBody>
                    <a:bodyPr/>
                    <a:lstStyle/>
                    <a:p>
                      <a:pPr marL="0" lvl="0" indent="0" algn="l" rtl="0">
                        <a:spcBef>
                          <a:spcPts val="0"/>
                        </a:spcBef>
                        <a:spcAft>
                          <a:spcPts val="0"/>
                        </a:spcAft>
                        <a:buNone/>
                      </a:pPr>
                      <a:r>
                        <a:rPr lang="en" sz="1400"/>
                        <a:t>Subscription Date</a:t>
                      </a:r>
                      <a:endParaRPr sz="1400"/>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400"/>
                        <a:t>001</a:t>
                      </a:r>
                      <a:endParaRPr sz="1400"/>
                    </a:p>
                  </a:txBody>
                  <a:tcPr marL="91425" marR="91425" marT="91425" marB="91425"/>
                </a:tc>
                <a:tc>
                  <a:txBody>
                    <a:bodyPr/>
                    <a:lstStyle/>
                    <a:p>
                      <a:pPr marL="0" lvl="0" indent="0" algn="l" rtl="0">
                        <a:spcBef>
                          <a:spcPts val="0"/>
                        </a:spcBef>
                        <a:spcAft>
                          <a:spcPts val="0"/>
                        </a:spcAft>
                        <a:buNone/>
                      </a:pPr>
                      <a:r>
                        <a:rPr lang="en" sz="1400"/>
                        <a:t>Alice</a:t>
                      </a:r>
                      <a:endParaRPr sz="1400"/>
                    </a:p>
                  </a:txBody>
                  <a:tcPr marL="91425" marR="91425" marT="91425" marB="91425"/>
                </a:tc>
                <a:tc>
                  <a:txBody>
                    <a:bodyPr/>
                    <a:lstStyle/>
                    <a:p>
                      <a:pPr marL="0" lvl="0" indent="0" algn="l" rtl="0">
                        <a:spcBef>
                          <a:spcPts val="0"/>
                        </a:spcBef>
                        <a:spcAft>
                          <a:spcPts val="0"/>
                        </a:spcAft>
                        <a:buNone/>
                      </a:pPr>
                      <a:r>
                        <a:rPr lang="en" sz="1400" dirty="0"/>
                        <a:t>123 A St</a:t>
                      </a:r>
                      <a:endParaRPr sz="1400" dirty="0"/>
                    </a:p>
                  </a:txBody>
                  <a:tcPr marL="91425" marR="91425" marT="91425" marB="91425"/>
                </a:tc>
                <a:tc>
                  <a:txBody>
                    <a:bodyPr/>
                    <a:lstStyle/>
                    <a:p>
                      <a:pPr marL="0" lvl="0" indent="0" algn="l" rtl="0">
                        <a:spcBef>
                          <a:spcPts val="0"/>
                        </a:spcBef>
                        <a:spcAft>
                          <a:spcPts val="0"/>
                        </a:spcAft>
                        <a:buNone/>
                      </a:pPr>
                      <a:r>
                        <a:rPr lang="en" sz="1400" dirty="0"/>
                        <a:t>Pro</a:t>
                      </a:r>
                      <a:endParaRPr sz="1400" dirty="0"/>
                    </a:p>
                  </a:txBody>
                  <a:tcPr marL="91425" marR="91425" marT="91425" marB="91425"/>
                </a:tc>
                <a:tc>
                  <a:txBody>
                    <a:bodyPr/>
                    <a:lstStyle/>
                    <a:p>
                      <a:pPr marL="0" lvl="0" indent="0" algn="l" rtl="0">
                        <a:spcBef>
                          <a:spcPts val="0"/>
                        </a:spcBef>
                        <a:spcAft>
                          <a:spcPts val="0"/>
                        </a:spcAft>
                        <a:buNone/>
                      </a:pPr>
                      <a:r>
                        <a:rPr lang="en" sz="1400" dirty="0"/>
                        <a:t>01/15/20</a:t>
                      </a:r>
                      <a:endParaRPr sz="1400" dirty="0"/>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400"/>
                        <a:t>002</a:t>
                      </a:r>
                      <a:endParaRPr sz="1400"/>
                    </a:p>
                  </a:txBody>
                  <a:tcPr marL="91425" marR="91425" marT="91425" marB="91425"/>
                </a:tc>
                <a:tc>
                  <a:txBody>
                    <a:bodyPr/>
                    <a:lstStyle/>
                    <a:p>
                      <a:pPr marL="0" lvl="0" indent="0" algn="l" rtl="0">
                        <a:spcBef>
                          <a:spcPts val="0"/>
                        </a:spcBef>
                        <a:spcAft>
                          <a:spcPts val="0"/>
                        </a:spcAft>
                        <a:buNone/>
                      </a:pPr>
                      <a:r>
                        <a:rPr lang="en" sz="1400"/>
                        <a:t>Bob</a:t>
                      </a:r>
                      <a:endParaRPr sz="1400"/>
                    </a:p>
                  </a:txBody>
                  <a:tcPr marL="91425" marR="91425" marT="91425" marB="91425"/>
                </a:tc>
                <a:tc>
                  <a:txBody>
                    <a:bodyPr/>
                    <a:lstStyle/>
                    <a:p>
                      <a:pPr marL="0" lvl="0" indent="0" algn="l" rtl="0">
                        <a:spcBef>
                          <a:spcPts val="0"/>
                        </a:spcBef>
                        <a:spcAft>
                          <a:spcPts val="0"/>
                        </a:spcAft>
                        <a:buNone/>
                      </a:pPr>
                      <a:r>
                        <a:rPr lang="en" sz="1400"/>
                        <a:t>234 B St</a:t>
                      </a:r>
                      <a:endParaRPr sz="1400"/>
                    </a:p>
                  </a:txBody>
                  <a:tcPr marL="91425" marR="91425" marT="91425" marB="91425"/>
                </a:tc>
                <a:tc>
                  <a:txBody>
                    <a:bodyPr/>
                    <a:lstStyle/>
                    <a:p>
                      <a:pPr marL="0" lvl="0" indent="0" algn="l" rtl="0">
                        <a:spcBef>
                          <a:spcPts val="0"/>
                        </a:spcBef>
                        <a:spcAft>
                          <a:spcPts val="0"/>
                        </a:spcAft>
                        <a:buNone/>
                      </a:pPr>
                      <a:r>
                        <a:rPr lang="en" sz="1400" dirty="0"/>
                        <a:t>Pro</a:t>
                      </a:r>
                      <a:endParaRPr sz="1400" dirty="0"/>
                    </a:p>
                  </a:txBody>
                  <a:tcPr marL="91425" marR="91425" marT="91425" marB="91425"/>
                </a:tc>
                <a:tc>
                  <a:txBody>
                    <a:bodyPr/>
                    <a:lstStyle/>
                    <a:p>
                      <a:pPr marL="0" lvl="0" indent="0" algn="l" rtl="0">
                        <a:spcBef>
                          <a:spcPts val="0"/>
                        </a:spcBef>
                        <a:spcAft>
                          <a:spcPts val="0"/>
                        </a:spcAft>
                        <a:buNone/>
                      </a:pPr>
                      <a:r>
                        <a:rPr lang="en" sz="1400" dirty="0"/>
                        <a:t>02/03/21</a:t>
                      </a:r>
                      <a:endParaRPr sz="1400" dirty="0"/>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400"/>
                        <a:t>003</a:t>
                      </a:r>
                      <a:endParaRPr sz="1400"/>
                    </a:p>
                  </a:txBody>
                  <a:tcPr marL="91425" marR="91425" marT="91425" marB="91425"/>
                </a:tc>
                <a:tc>
                  <a:txBody>
                    <a:bodyPr/>
                    <a:lstStyle/>
                    <a:p>
                      <a:pPr marL="0" lvl="0" indent="0" algn="l" rtl="0">
                        <a:spcBef>
                          <a:spcPts val="0"/>
                        </a:spcBef>
                        <a:spcAft>
                          <a:spcPts val="0"/>
                        </a:spcAft>
                        <a:buNone/>
                      </a:pPr>
                      <a:r>
                        <a:rPr lang="en" sz="1400"/>
                        <a:t>Charlie</a:t>
                      </a:r>
                      <a:endParaRPr sz="1400"/>
                    </a:p>
                  </a:txBody>
                  <a:tcPr marL="91425" marR="91425" marT="91425" marB="91425"/>
                </a:tc>
                <a:tc>
                  <a:txBody>
                    <a:bodyPr/>
                    <a:lstStyle/>
                    <a:p>
                      <a:pPr marL="0" lvl="0" indent="0" algn="l" rtl="0">
                        <a:spcBef>
                          <a:spcPts val="0"/>
                        </a:spcBef>
                        <a:spcAft>
                          <a:spcPts val="0"/>
                        </a:spcAft>
                        <a:buNone/>
                      </a:pPr>
                      <a:r>
                        <a:rPr lang="en" sz="1400"/>
                        <a:t>456 C St</a:t>
                      </a:r>
                      <a:endParaRPr sz="1400"/>
                    </a:p>
                  </a:txBody>
                  <a:tcPr marL="91425" marR="91425" marT="91425" marB="91425"/>
                </a:tc>
                <a:tc>
                  <a:txBody>
                    <a:bodyPr/>
                    <a:lstStyle/>
                    <a:p>
                      <a:pPr marL="0" lvl="0" indent="0" algn="l" rtl="0">
                        <a:spcBef>
                          <a:spcPts val="0"/>
                        </a:spcBef>
                        <a:spcAft>
                          <a:spcPts val="0"/>
                        </a:spcAft>
                        <a:buNone/>
                      </a:pPr>
                      <a:r>
                        <a:rPr lang="en" sz="1400" dirty="0"/>
                        <a:t>Free</a:t>
                      </a:r>
                      <a:endParaRPr sz="1400" dirty="0"/>
                    </a:p>
                  </a:txBody>
                  <a:tcPr marL="91425" marR="91425" marT="91425" marB="91425"/>
                </a:tc>
                <a:tc>
                  <a:txBody>
                    <a:bodyPr/>
                    <a:lstStyle/>
                    <a:p>
                      <a:pPr marL="0" lvl="0" indent="0" algn="l" rtl="0">
                        <a:spcBef>
                          <a:spcPts val="0"/>
                        </a:spcBef>
                        <a:spcAft>
                          <a:spcPts val="0"/>
                        </a:spcAft>
                        <a:buNone/>
                      </a:pPr>
                      <a:r>
                        <a:rPr lang="en" sz="1400" dirty="0"/>
                        <a:t>03/04/18</a:t>
                      </a: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6" name="Google Shape;157;p20"/>
          <p:cNvGraphicFramePr/>
          <p:nvPr>
            <p:extLst>
              <p:ext uri="{D42A27DB-BD31-4B8C-83A1-F6EECF244321}">
                <p14:modId xmlns:p14="http://schemas.microsoft.com/office/powerpoint/2010/main" val="2034623407"/>
              </p:ext>
            </p:extLst>
          </p:nvPr>
        </p:nvGraphicFramePr>
        <p:xfrm>
          <a:off x="5482436" y="4968315"/>
          <a:ext cx="4219623" cy="1798200"/>
        </p:xfrm>
        <a:graphic>
          <a:graphicData uri="http://schemas.openxmlformats.org/drawingml/2006/table">
            <a:tbl>
              <a:tblPr>
                <a:noFill/>
              </a:tblPr>
              <a:tblGrid>
                <a:gridCol w="672084">
                  <a:extLst>
                    <a:ext uri="{9D8B030D-6E8A-4147-A177-3AD203B41FA5}">
                      <a16:colId xmlns:a16="http://schemas.microsoft.com/office/drawing/2014/main" val="20000"/>
                    </a:ext>
                  </a:extLst>
                </a:gridCol>
                <a:gridCol w="1175027">
                  <a:extLst>
                    <a:ext uri="{9D8B030D-6E8A-4147-A177-3AD203B41FA5}">
                      <a16:colId xmlns:a16="http://schemas.microsoft.com/office/drawing/2014/main" val="20001"/>
                    </a:ext>
                  </a:extLst>
                </a:gridCol>
                <a:gridCol w="1039542">
                  <a:extLst>
                    <a:ext uri="{9D8B030D-6E8A-4147-A177-3AD203B41FA5}">
                      <a16:colId xmlns:a16="http://schemas.microsoft.com/office/drawing/2014/main" val="20002"/>
                    </a:ext>
                  </a:extLst>
                </a:gridCol>
                <a:gridCol w="1332970">
                  <a:extLst>
                    <a:ext uri="{9D8B030D-6E8A-4147-A177-3AD203B41FA5}">
                      <a16:colId xmlns:a16="http://schemas.microsoft.com/office/drawing/2014/main" val="20003"/>
                    </a:ext>
                  </a:extLst>
                </a:gridCol>
              </a:tblGrid>
              <a:tr h="550450">
                <a:tc>
                  <a:txBody>
                    <a:bodyPr/>
                    <a:lstStyle/>
                    <a:p>
                      <a:pPr marL="0" lvl="0" indent="0" algn="l" rtl="0">
                        <a:spcBef>
                          <a:spcPts val="0"/>
                        </a:spcBef>
                        <a:spcAft>
                          <a:spcPts val="0"/>
                        </a:spcAft>
                        <a:buNone/>
                      </a:pPr>
                      <a:r>
                        <a:rPr lang="en" sz="1400" dirty="0"/>
                        <a:t>User ID</a:t>
                      </a:r>
                      <a:endParaRPr sz="1400" dirty="0"/>
                    </a:p>
                  </a:txBody>
                  <a:tcPr marL="91425" marR="91425" marT="91425" marB="91425"/>
                </a:tc>
                <a:tc>
                  <a:txBody>
                    <a:bodyPr/>
                    <a:lstStyle/>
                    <a:p>
                      <a:pPr marL="0" lvl="0" indent="0" algn="l" rtl="0">
                        <a:spcBef>
                          <a:spcPts val="0"/>
                        </a:spcBef>
                        <a:spcAft>
                          <a:spcPts val="0"/>
                        </a:spcAft>
                        <a:buNone/>
                      </a:pPr>
                      <a:r>
                        <a:rPr lang="en" sz="1400" dirty="0"/>
                        <a:t>Product Name</a:t>
                      </a:r>
                      <a:endParaRPr sz="1400" dirty="0"/>
                    </a:p>
                  </a:txBody>
                  <a:tcPr marL="91425" marR="91425" marT="91425" marB="91425"/>
                </a:tc>
                <a:tc>
                  <a:txBody>
                    <a:bodyPr/>
                    <a:lstStyle/>
                    <a:p>
                      <a:pPr marL="0" lvl="0" indent="0" algn="l" rtl="0">
                        <a:spcBef>
                          <a:spcPts val="0"/>
                        </a:spcBef>
                        <a:spcAft>
                          <a:spcPts val="0"/>
                        </a:spcAft>
                        <a:buNone/>
                      </a:pPr>
                      <a:r>
                        <a:rPr lang="en" sz="1400" dirty="0"/>
                        <a:t>Product Price</a:t>
                      </a:r>
                      <a:endParaRPr sz="1400" dirty="0"/>
                    </a:p>
                  </a:txBody>
                  <a:tcPr marL="91425" marR="91425" marT="91425" marB="91425"/>
                </a:tc>
                <a:tc>
                  <a:txBody>
                    <a:bodyPr/>
                    <a:lstStyle/>
                    <a:p>
                      <a:pPr marL="0" lvl="0" indent="0" algn="l" rtl="0">
                        <a:spcBef>
                          <a:spcPts val="0"/>
                        </a:spcBef>
                        <a:spcAft>
                          <a:spcPts val="0"/>
                        </a:spcAft>
                        <a:buNone/>
                      </a:pPr>
                      <a:r>
                        <a:rPr lang="en" sz="1400"/>
                        <a:t>Purchase Date</a:t>
                      </a:r>
                      <a:endParaRPr sz="1400"/>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400"/>
                        <a:t>001</a:t>
                      </a:r>
                      <a:endParaRPr sz="1400"/>
                    </a:p>
                  </a:txBody>
                  <a:tcPr marL="91425" marR="91425" marT="91425" marB="91425"/>
                </a:tc>
                <a:tc>
                  <a:txBody>
                    <a:bodyPr/>
                    <a:lstStyle/>
                    <a:p>
                      <a:pPr marL="0" lvl="0" indent="0" algn="l" rtl="0">
                        <a:spcBef>
                          <a:spcPts val="0"/>
                        </a:spcBef>
                        <a:spcAft>
                          <a:spcPts val="0"/>
                        </a:spcAft>
                        <a:buNone/>
                      </a:pPr>
                      <a:r>
                        <a:rPr lang="en" sz="1400"/>
                        <a:t>TV</a:t>
                      </a:r>
                      <a:endParaRPr sz="1400"/>
                    </a:p>
                  </a:txBody>
                  <a:tcPr marL="91425" marR="91425" marT="91425" marB="91425"/>
                </a:tc>
                <a:tc>
                  <a:txBody>
                    <a:bodyPr/>
                    <a:lstStyle/>
                    <a:p>
                      <a:pPr marL="0" lvl="0" indent="0" algn="l" rtl="0">
                        <a:spcBef>
                          <a:spcPts val="0"/>
                        </a:spcBef>
                        <a:spcAft>
                          <a:spcPts val="0"/>
                        </a:spcAft>
                        <a:buNone/>
                      </a:pPr>
                      <a:r>
                        <a:rPr lang="en" sz="1400" dirty="0"/>
                        <a:t>400</a:t>
                      </a:r>
                      <a:endParaRPr sz="1400" dirty="0"/>
                    </a:p>
                  </a:txBody>
                  <a:tcPr marL="91425" marR="91425" marT="91425" marB="91425"/>
                </a:tc>
                <a:tc>
                  <a:txBody>
                    <a:bodyPr/>
                    <a:lstStyle/>
                    <a:p>
                      <a:pPr marL="0" lvl="0" indent="0" algn="l" rtl="0">
                        <a:spcBef>
                          <a:spcPts val="0"/>
                        </a:spcBef>
                        <a:spcAft>
                          <a:spcPts val="0"/>
                        </a:spcAft>
                        <a:buNone/>
                      </a:pPr>
                      <a:r>
                        <a:rPr lang="en" sz="1400" dirty="0"/>
                        <a:t>01/02/20</a:t>
                      </a:r>
                      <a:endParaRPr sz="1400" dirty="0"/>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400"/>
                        <a:t>002</a:t>
                      </a:r>
                      <a:endParaRPr sz="1400"/>
                    </a:p>
                  </a:txBody>
                  <a:tcPr marL="91425" marR="91425" marT="91425" marB="91425"/>
                </a:tc>
                <a:tc>
                  <a:txBody>
                    <a:bodyPr/>
                    <a:lstStyle/>
                    <a:p>
                      <a:pPr marL="0" lvl="0" indent="0" algn="l" rtl="0">
                        <a:spcBef>
                          <a:spcPts val="0"/>
                        </a:spcBef>
                        <a:spcAft>
                          <a:spcPts val="0"/>
                        </a:spcAft>
                        <a:buNone/>
                      </a:pPr>
                      <a:r>
                        <a:rPr lang="en" sz="1400"/>
                        <a:t>Iphone</a:t>
                      </a:r>
                      <a:endParaRPr sz="1400"/>
                    </a:p>
                  </a:txBody>
                  <a:tcPr marL="91425" marR="91425" marT="91425" marB="91425"/>
                </a:tc>
                <a:tc>
                  <a:txBody>
                    <a:bodyPr/>
                    <a:lstStyle/>
                    <a:p>
                      <a:pPr marL="0" lvl="0" indent="0" algn="l" rtl="0">
                        <a:spcBef>
                          <a:spcPts val="0"/>
                        </a:spcBef>
                        <a:spcAft>
                          <a:spcPts val="0"/>
                        </a:spcAft>
                        <a:buNone/>
                      </a:pPr>
                      <a:r>
                        <a:rPr lang="en" sz="1400" dirty="0"/>
                        <a:t>1,199</a:t>
                      </a:r>
                      <a:endParaRPr sz="1400" dirty="0"/>
                    </a:p>
                  </a:txBody>
                  <a:tcPr marL="91425" marR="91425" marT="91425" marB="91425"/>
                </a:tc>
                <a:tc>
                  <a:txBody>
                    <a:bodyPr/>
                    <a:lstStyle/>
                    <a:p>
                      <a:pPr marL="0" lvl="0" indent="0" algn="l" rtl="0">
                        <a:spcBef>
                          <a:spcPts val="0"/>
                        </a:spcBef>
                        <a:spcAft>
                          <a:spcPts val="0"/>
                        </a:spcAft>
                        <a:buNone/>
                      </a:pPr>
                      <a:r>
                        <a:rPr lang="en" sz="1400" dirty="0"/>
                        <a:t>02/02/21</a:t>
                      </a:r>
                      <a:endParaRPr sz="1400" dirty="0"/>
                    </a:p>
                  </a:txBody>
                  <a:tcPr marL="91425" marR="91425" marT="91425" marB="91425"/>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400"/>
                        <a:t>003</a:t>
                      </a:r>
                      <a:endParaRPr sz="1400"/>
                    </a:p>
                  </a:txBody>
                  <a:tcPr marL="91425" marR="91425" marT="91425" marB="91425"/>
                </a:tc>
                <a:tc>
                  <a:txBody>
                    <a:bodyPr/>
                    <a:lstStyle/>
                    <a:p>
                      <a:pPr marL="0" lvl="0" indent="0" algn="l" rtl="0">
                        <a:spcBef>
                          <a:spcPts val="0"/>
                        </a:spcBef>
                        <a:spcAft>
                          <a:spcPts val="0"/>
                        </a:spcAft>
                        <a:buNone/>
                      </a:pPr>
                      <a:r>
                        <a:rPr lang="en" sz="1400"/>
                        <a:t>Watch</a:t>
                      </a:r>
                      <a:endParaRPr sz="1400"/>
                    </a:p>
                  </a:txBody>
                  <a:tcPr marL="91425" marR="91425" marT="91425" marB="91425"/>
                </a:tc>
                <a:tc>
                  <a:txBody>
                    <a:bodyPr/>
                    <a:lstStyle/>
                    <a:p>
                      <a:pPr marL="0" lvl="0" indent="0" algn="l" rtl="0">
                        <a:spcBef>
                          <a:spcPts val="0"/>
                        </a:spcBef>
                        <a:spcAft>
                          <a:spcPts val="0"/>
                        </a:spcAft>
                        <a:buNone/>
                      </a:pPr>
                      <a:r>
                        <a:rPr lang="en" sz="1400"/>
                        <a:t>130</a:t>
                      </a:r>
                      <a:endParaRPr sz="1400"/>
                    </a:p>
                  </a:txBody>
                  <a:tcPr marL="91425" marR="91425" marT="91425" marB="91425"/>
                </a:tc>
                <a:tc>
                  <a:txBody>
                    <a:bodyPr/>
                    <a:lstStyle/>
                    <a:p>
                      <a:pPr marL="0" lvl="0" indent="0" algn="l" rtl="0">
                        <a:spcBef>
                          <a:spcPts val="0"/>
                        </a:spcBef>
                        <a:spcAft>
                          <a:spcPts val="0"/>
                        </a:spcAft>
                        <a:buNone/>
                      </a:pPr>
                      <a:r>
                        <a:rPr lang="en" sz="1400" dirty="0"/>
                        <a:t>02/22/18</a:t>
                      </a: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7" name="Google Shape;158;p20"/>
          <p:cNvSpPr/>
          <p:nvPr/>
        </p:nvSpPr>
        <p:spPr>
          <a:xfrm>
            <a:off x="1001118" y="5664265"/>
            <a:ext cx="5187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9;p20"/>
          <p:cNvSpPr/>
          <p:nvPr/>
        </p:nvSpPr>
        <p:spPr>
          <a:xfrm>
            <a:off x="1001118" y="6069140"/>
            <a:ext cx="5187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0;p20"/>
          <p:cNvSpPr/>
          <p:nvPr/>
        </p:nvSpPr>
        <p:spPr>
          <a:xfrm>
            <a:off x="1001118" y="6474015"/>
            <a:ext cx="6210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1;p20"/>
          <p:cNvSpPr/>
          <p:nvPr/>
        </p:nvSpPr>
        <p:spPr>
          <a:xfrm>
            <a:off x="1785843" y="5664265"/>
            <a:ext cx="7371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2;p20"/>
          <p:cNvSpPr/>
          <p:nvPr/>
        </p:nvSpPr>
        <p:spPr>
          <a:xfrm>
            <a:off x="1785843" y="6069140"/>
            <a:ext cx="7371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3;p20"/>
          <p:cNvSpPr/>
          <p:nvPr/>
        </p:nvSpPr>
        <p:spPr>
          <a:xfrm>
            <a:off x="1763118" y="6426265"/>
            <a:ext cx="7599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p19"/>
          <p:cNvSpPr txBox="1"/>
          <p:nvPr/>
        </p:nvSpPr>
        <p:spPr>
          <a:xfrm>
            <a:off x="132656" y="4512732"/>
            <a:ext cx="4766873"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latin typeface="Arial" panose="020B0604020202020204" pitchFamily="34" charset="0"/>
                <a:ea typeface="Roboto"/>
                <a:cs typeface="Arial" panose="020B0604020202020204" pitchFamily="34" charset="0"/>
                <a:sym typeface="Roboto"/>
              </a:rPr>
              <a:t>Dataset 1: Annonymized dataset with removed personal information </a:t>
            </a:r>
            <a:endParaRPr sz="1200" dirty="0">
              <a:latin typeface="Arial" panose="020B0604020202020204" pitchFamily="34" charset="0"/>
              <a:ea typeface="Roboto"/>
              <a:cs typeface="Arial" panose="020B0604020202020204" pitchFamily="34" charset="0"/>
              <a:sym typeface="Roboto"/>
            </a:endParaRPr>
          </a:p>
        </p:txBody>
      </p:sp>
      <p:sp>
        <p:nvSpPr>
          <p:cNvPr id="16" name="Google Shape;147;p19"/>
          <p:cNvSpPr txBox="1"/>
          <p:nvPr/>
        </p:nvSpPr>
        <p:spPr>
          <a:xfrm>
            <a:off x="5069370" y="4483726"/>
            <a:ext cx="4906314"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latin typeface="Arial" panose="020B0604020202020204" pitchFamily="34" charset="0"/>
                <a:ea typeface="Roboto"/>
                <a:cs typeface="Arial" panose="020B0604020202020204" pitchFamily="34" charset="0"/>
                <a:sym typeface="Roboto"/>
              </a:rPr>
              <a:t>Dataset 2: External public dataset that reveals the users in Dataset 1 </a:t>
            </a:r>
            <a:endParaRPr sz="1200" dirty="0">
              <a:latin typeface="Arial" panose="020B0604020202020204" pitchFamily="34" charset="0"/>
              <a:ea typeface="Roboto"/>
              <a:cs typeface="Arial" panose="020B0604020202020204" pitchFamily="34" charset="0"/>
              <a:sym typeface="Roboto"/>
            </a:endParaRPr>
          </a:p>
        </p:txBody>
      </p:sp>
    </p:spTree>
    <p:extLst>
      <p:ext uri="{BB962C8B-B14F-4D97-AF65-F5344CB8AC3E}">
        <p14:creationId xmlns:p14="http://schemas.microsoft.com/office/powerpoint/2010/main" val="3099300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3053022" y="2438384"/>
            <a:ext cx="3952357" cy="549381"/>
          </a:xfrm>
          <a:prstGeom prst="rect">
            <a:avLst/>
          </a:prstGeom>
          <a:noFill/>
        </p:spPr>
        <p:txBody>
          <a:bodyPr wrap="square" rtlCol="0">
            <a:spAutoFit/>
          </a:bodyPr>
          <a:lstStyle/>
          <a:p>
            <a:pPr algn="ctr" defTabSz="754380">
              <a:defRPr/>
            </a:pPr>
            <a:r>
              <a:rPr lang="en-US" sz="2970" b="1" dirty="0">
                <a:solidFill>
                  <a:srgbClr val="FF0000"/>
                </a:solidFill>
                <a:latin typeface="Lato"/>
              </a:rPr>
              <a:t>DID YOU KNOW?</a:t>
            </a:r>
            <a:endParaRPr lang="en-CN" sz="2970" b="1" dirty="0">
              <a:solidFill>
                <a:srgbClr val="FF0000"/>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2"/>
          <a:stretch>
            <a:fillRect/>
          </a:stretch>
        </p:blipFill>
        <p:spPr>
          <a:xfrm>
            <a:off x="9387840" y="1058310"/>
            <a:ext cx="670560" cy="775335"/>
          </a:xfrm>
          <a:prstGeom prst="rect">
            <a:avLst/>
          </a:prstGeom>
        </p:spPr>
      </p:pic>
      <p:sp>
        <p:nvSpPr>
          <p:cNvPr id="2" name="TextBox 1">
            <a:extLst>
              <a:ext uri="{FF2B5EF4-FFF2-40B4-BE49-F238E27FC236}">
                <a16:creationId xmlns:a16="http://schemas.microsoft.com/office/drawing/2014/main" id="{2FA4C15C-8481-E8E4-8D2C-66923698DA4A}"/>
              </a:ext>
            </a:extLst>
          </p:cNvPr>
          <p:cNvSpPr txBox="1"/>
          <p:nvPr/>
        </p:nvSpPr>
        <p:spPr>
          <a:xfrm rot="10800000" flipV="1">
            <a:off x="747277" y="3878122"/>
            <a:ext cx="8835196" cy="1158779"/>
          </a:xfrm>
          <a:prstGeom prst="rect">
            <a:avLst/>
          </a:prstGeom>
          <a:solidFill>
            <a:schemeClr val="tx1"/>
          </a:solidFill>
        </p:spPr>
        <p:txBody>
          <a:bodyPr wrap="square" rtlCol="0">
            <a:spAutoFit/>
          </a:bodyPr>
          <a:lstStyle/>
          <a:p>
            <a:pPr algn="ctr" defTabSz="754380"/>
            <a:r>
              <a:rPr lang="en-US" sz="2310" dirty="0">
                <a:solidFill>
                  <a:prstClr val="white"/>
                </a:solidFill>
                <a:latin typeface="Lato"/>
              </a:rPr>
              <a:t>According to the U.S. Department of Health and Human Services, the 337 healthcare incidents in 2022 </a:t>
            </a:r>
            <a:r>
              <a:rPr lang="en-US" sz="2310" b="1" dirty="0">
                <a:solidFill>
                  <a:prstClr val="white"/>
                </a:solidFill>
                <a:latin typeface="Lato"/>
              </a:rPr>
              <a:t>reported affected </a:t>
            </a:r>
            <a:r>
              <a:rPr lang="en-US" sz="2310" b="1" dirty="0">
                <a:solidFill>
                  <a:prstClr val="black"/>
                </a:solidFill>
                <a:highlight>
                  <a:srgbClr val="FFFF00"/>
                </a:highlight>
                <a:latin typeface="Lato"/>
              </a:rPr>
              <a:t>19,992,810 individuals.</a:t>
            </a:r>
            <a:r>
              <a:rPr lang="en-US" sz="2310" dirty="0">
                <a:solidFill>
                  <a:prstClr val="black"/>
                </a:solidFill>
                <a:highlight>
                  <a:srgbClr val="FFFF00"/>
                </a:highlight>
                <a:latin typeface="Lato"/>
              </a:rPr>
              <a:t> </a:t>
            </a:r>
          </a:p>
        </p:txBody>
      </p:sp>
      <p:sp>
        <p:nvSpPr>
          <p:cNvPr id="3" name="TextBox 2">
            <a:extLst>
              <a:ext uri="{FF2B5EF4-FFF2-40B4-BE49-F238E27FC236}">
                <a16:creationId xmlns:a16="http://schemas.microsoft.com/office/drawing/2014/main" id="{0AD6C108-55C8-E669-B703-51E291149464}"/>
              </a:ext>
            </a:extLst>
          </p:cNvPr>
          <p:cNvSpPr txBox="1"/>
          <p:nvPr/>
        </p:nvSpPr>
        <p:spPr>
          <a:xfrm>
            <a:off x="9741277" y="6304809"/>
            <a:ext cx="295274"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3</a:t>
            </a:r>
          </a:p>
        </p:txBody>
      </p:sp>
    </p:spTree>
    <p:extLst>
      <p:ext uri="{BB962C8B-B14F-4D97-AF65-F5344CB8AC3E}">
        <p14:creationId xmlns:p14="http://schemas.microsoft.com/office/powerpoint/2010/main" val="41485471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585446" y="1244125"/>
            <a:ext cx="6687927" cy="549381"/>
          </a:xfrm>
          <a:prstGeom prst="rect">
            <a:avLst/>
          </a:prstGeom>
          <a:noFill/>
        </p:spPr>
        <p:txBody>
          <a:bodyPr wrap="square" rtlCol="0">
            <a:spAutoFit/>
          </a:bodyPr>
          <a:lstStyle/>
          <a:p>
            <a:pPr algn="ctr" defTabSz="754380">
              <a:defRPr/>
            </a:pPr>
            <a:r>
              <a:rPr lang="en-US" sz="2970" b="1" dirty="0">
                <a:solidFill>
                  <a:prstClr val="black"/>
                </a:solidFill>
                <a:latin typeface="Lato"/>
              </a:rPr>
              <a:t>Introduction</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2915354"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sp>
        <p:nvSpPr>
          <p:cNvPr id="9" name="TextBox 8">
            <a:extLst>
              <a:ext uri="{FF2B5EF4-FFF2-40B4-BE49-F238E27FC236}">
                <a16:creationId xmlns:a16="http://schemas.microsoft.com/office/drawing/2014/main" id="{63C18947-08CB-D141-B6AD-E4171FE20565}"/>
              </a:ext>
            </a:extLst>
          </p:cNvPr>
          <p:cNvSpPr txBox="1"/>
          <p:nvPr/>
        </p:nvSpPr>
        <p:spPr>
          <a:xfrm>
            <a:off x="585446" y="2995717"/>
            <a:ext cx="2759730" cy="320857"/>
          </a:xfrm>
          <a:prstGeom prst="rect">
            <a:avLst/>
          </a:prstGeom>
          <a:noFill/>
        </p:spPr>
        <p:txBody>
          <a:bodyPr wrap="none" rtlCol="0">
            <a:spAutoFit/>
          </a:bodyPr>
          <a:lstStyle/>
          <a:p>
            <a:pPr marL="235744" indent="-235744" defTabSz="754380">
              <a:buClr>
                <a:srgbClr val="1DC4FF"/>
              </a:buClr>
              <a:buFont typeface="Wingdings" pitchFamily="2" charset="2"/>
              <a:buChar char="q"/>
              <a:defRPr/>
            </a:pPr>
            <a:r>
              <a:rPr lang="en-US" sz="1485" b="1" dirty="0">
                <a:solidFill>
                  <a:prstClr val="black"/>
                </a:solidFill>
                <a:latin typeface="Lato"/>
              </a:rPr>
              <a:t>What is federated learning?</a:t>
            </a:r>
            <a:endParaRPr lang="en-CN" sz="1485" b="1" dirty="0">
              <a:solidFill>
                <a:prstClr val="black"/>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sp>
        <p:nvSpPr>
          <p:cNvPr id="2" name="TextBox 1">
            <a:extLst>
              <a:ext uri="{FF2B5EF4-FFF2-40B4-BE49-F238E27FC236}">
                <a16:creationId xmlns:a16="http://schemas.microsoft.com/office/drawing/2014/main" id="{02E22E0B-0151-7639-08F6-C78A7BAA066F}"/>
              </a:ext>
            </a:extLst>
          </p:cNvPr>
          <p:cNvSpPr txBox="1"/>
          <p:nvPr/>
        </p:nvSpPr>
        <p:spPr>
          <a:xfrm>
            <a:off x="914566" y="4775962"/>
            <a:ext cx="4389120" cy="777905"/>
          </a:xfrm>
          <a:prstGeom prst="rect">
            <a:avLst/>
          </a:prstGeom>
          <a:noFill/>
        </p:spPr>
        <p:txBody>
          <a:bodyPr wrap="square" rtlCol="0">
            <a:spAutoFit/>
          </a:bodyPr>
          <a:lstStyle/>
          <a:p>
            <a:pPr algn="just" defTabSz="754380"/>
            <a:r>
              <a:rPr lang="en-US" sz="1485" dirty="0">
                <a:solidFill>
                  <a:prstClr val="black"/>
                </a:solidFill>
                <a:latin typeface="Lato"/>
              </a:rPr>
              <a:t>The motivation for federated learning is the preservation of the privacy of the data owned by the clients.</a:t>
            </a:r>
            <a:endParaRPr lang="en-BD" sz="1485" dirty="0">
              <a:solidFill>
                <a:prstClr val="black"/>
              </a:solidFill>
              <a:latin typeface="Lato"/>
            </a:endParaRPr>
          </a:p>
        </p:txBody>
      </p:sp>
      <p:sp>
        <p:nvSpPr>
          <p:cNvPr id="5" name="TextBox 4">
            <a:extLst>
              <a:ext uri="{FF2B5EF4-FFF2-40B4-BE49-F238E27FC236}">
                <a16:creationId xmlns:a16="http://schemas.microsoft.com/office/drawing/2014/main" id="{CD8D73C8-2D4F-7971-7CDD-46B7FB5569F9}"/>
              </a:ext>
            </a:extLst>
          </p:cNvPr>
          <p:cNvSpPr txBox="1"/>
          <p:nvPr/>
        </p:nvSpPr>
        <p:spPr>
          <a:xfrm>
            <a:off x="928729" y="3389385"/>
            <a:ext cx="4389120" cy="1006429"/>
          </a:xfrm>
          <a:prstGeom prst="rect">
            <a:avLst/>
          </a:prstGeom>
          <a:noFill/>
        </p:spPr>
        <p:txBody>
          <a:bodyPr wrap="square" rtlCol="0">
            <a:spAutoFit/>
          </a:bodyPr>
          <a:lstStyle/>
          <a:p>
            <a:pPr algn="just" defTabSz="754380"/>
            <a:r>
              <a:rPr lang="en-US" sz="1485" dirty="0">
                <a:solidFill>
                  <a:prstClr val="black"/>
                </a:solidFill>
                <a:latin typeface="Lato"/>
              </a:rPr>
              <a:t>Federated learning (also known as collaborative learning) is a machine learning technique that trains an algorithm via multiple independent sessions, each using its own dataset</a:t>
            </a:r>
            <a:endParaRPr lang="en-BD" sz="1485" dirty="0">
              <a:solidFill>
                <a:prstClr val="black"/>
              </a:solidFill>
              <a:latin typeface="Lato"/>
            </a:endParaRPr>
          </a:p>
        </p:txBody>
      </p:sp>
      <p:sp>
        <p:nvSpPr>
          <p:cNvPr id="6" name="TextBox 5">
            <a:extLst>
              <a:ext uri="{FF2B5EF4-FFF2-40B4-BE49-F238E27FC236}">
                <a16:creationId xmlns:a16="http://schemas.microsoft.com/office/drawing/2014/main" id="{4D641000-46E3-B1C6-E7EF-DF85C40B46A0}"/>
              </a:ext>
            </a:extLst>
          </p:cNvPr>
          <p:cNvSpPr txBox="1"/>
          <p:nvPr/>
        </p:nvSpPr>
        <p:spPr>
          <a:xfrm>
            <a:off x="585446" y="4445694"/>
            <a:ext cx="1450077" cy="320857"/>
          </a:xfrm>
          <a:prstGeom prst="rect">
            <a:avLst/>
          </a:prstGeom>
          <a:noFill/>
        </p:spPr>
        <p:txBody>
          <a:bodyPr wrap="none" rtlCol="0">
            <a:spAutoFit/>
          </a:bodyPr>
          <a:lstStyle/>
          <a:p>
            <a:pPr marL="235744" indent="-235744" defTabSz="754380">
              <a:buClr>
                <a:srgbClr val="1DC4FF"/>
              </a:buClr>
              <a:buFont typeface="Wingdings" pitchFamily="2" charset="2"/>
              <a:buChar char="q"/>
              <a:defRPr/>
            </a:pPr>
            <a:r>
              <a:rPr lang="en-US" sz="1485" b="1" dirty="0">
                <a:solidFill>
                  <a:prstClr val="black"/>
                </a:solidFill>
                <a:latin typeface="Lato"/>
              </a:rPr>
              <a:t>Motivation?</a:t>
            </a:r>
            <a:endParaRPr lang="en-CN" sz="1485" b="1" dirty="0">
              <a:solidFill>
                <a:prstClr val="black"/>
              </a:solidFill>
              <a:latin typeface="Lato"/>
            </a:endParaRPr>
          </a:p>
        </p:txBody>
      </p:sp>
      <p:pic>
        <p:nvPicPr>
          <p:cNvPr id="1026" name="Picture 2" descr="Print">
            <a:extLst>
              <a:ext uri="{FF2B5EF4-FFF2-40B4-BE49-F238E27FC236}">
                <a16:creationId xmlns:a16="http://schemas.microsoft.com/office/drawing/2014/main" id="{164BEA0F-FF79-B62F-E298-EE269C441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596" y="3125347"/>
            <a:ext cx="4735804" cy="24615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7E67FC-CE51-4B51-455D-A7CC50169B76}"/>
              </a:ext>
            </a:extLst>
          </p:cNvPr>
          <p:cNvSpPr txBox="1"/>
          <p:nvPr/>
        </p:nvSpPr>
        <p:spPr>
          <a:xfrm>
            <a:off x="9741277" y="6304809"/>
            <a:ext cx="295274"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4</a:t>
            </a:r>
          </a:p>
        </p:txBody>
      </p:sp>
    </p:spTree>
    <p:extLst>
      <p:ext uri="{BB962C8B-B14F-4D97-AF65-F5344CB8AC3E}">
        <p14:creationId xmlns:p14="http://schemas.microsoft.com/office/powerpoint/2010/main" val="12130613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306866" y="1179366"/>
            <a:ext cx="4243067" cy="549381"/>
          </a:xfrm>
          <a:prstGeom prst="rect">
            <a:avLst/>
          </a:prstGeom>
          <a:noFill/>
        </p:spPr>
        <p:txBody>
          <a:bodyPr wrap="square" rtlCol="0">
            <a:spAutoFit/>
          </a:bodyPr>
          <a:lstStyle/>
          <a:p>
            <a:pPr algn="ctr" defTabSz="754380">
              <a:defRPr/>
            </a:pPr>
            <a:r>
              <a:rPr lang="en-US" sz="2970" b="1" dirty="0">
                <a:solidFill>
                  <a:prstClr val="black"/>
                </a:solidFill>
                <a:latin typeface="Lato"/>
              </a:rPr>
              <a:t>General ML Approach</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3074" name="Picture 2">
            <a:extLst>
              <a:ext uri="{FF2B5EF4-FFF2-40B4-BE49-F238E27FC236}">
                <a16:creationId xmlns:a16="http://schemas.microsoft.com/office/drawing/2014/main" id="{E543726E-03AC-C330-F211-FAE9BC127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78" y="1889942"/>
            <a:ext cx="8514644" cy="476042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8C0D0397-D9A9-5310-3671-C39BE16062C2}"/>
              </a:ext>
            </a:extLst>
          </p:cNvPr>
          <p:cNvCxnSpPr>
            <a:cxnSpLocks/>
          </p:cNvCxnSpPr>
          <p:nvPr/>
        </p:nvCxnSpPr>
        <p:spPr>
          <a:xfrm flipV="1">
            <a:off x="5282543" y="2975191"/>
            <a:ext cx="0" cy="41080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Shared, server, lan, local network Icon in Web Hosting &amp; Technical Support  Icons">
            <a:extLst>
              <a:ext uri="{FF2B5EF4-FFF2-40B4-BE49-F238E27FC236}">
                <a16:creationId xmlns:a16="http://schemas.microsoft.com/office/drawing/2014/main" id="{7A737541-0CAD-E801-F0D1-1A9D3C9F8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954" y="1826012"/>
            <a:ext cx="1149179" cy="114917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E2EB5ABB-E65A-E7FD-D0DA-41595BD66CA8}"/>
              </a:ext>
            </a:extLst>
          </p:cNvPr>
          <p:cNvCxnSpPr>
            <a:cxnSpLocks/>
          </p:cNvCxnSpPr>
          <p:nvPr/>
        </p:nvCxnSpPr>
        <p:spPr>
          <a:xfrm flipV="1">
            <a:off x="1853155" y="2610786"/>
            <a:ext cx="2854799" cy="90698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9057890-0880-A6C6-91E5-1D953445E609}"/>
              </a:ext>
            </a:extLst>
          </p:cNvPr>
          <p:cNvCxnSpPr>
            <a:cxnSpLocks/>
          </p:cNvCxnSpPr>
          <p:nvPr/>
        </p:nvCxnSpPr>
        <p:spPr>
          <a:xfrm>
            <a:off x="5857133" y="2610786"/>
            <a:ext cx="829999" cy="22375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97E1D83-1F5B-6637-0325-4659D2EDDD6F}"/>
              </a:ext>
            </a:extLst>
          </p:cNvPr>
          <p:cNvSpPr txBox="1"/>
          <p:nvPr/>
        </p:nvSpPr>
        <p:spPr>
          <a:xfrm>
            <a:off x="9741277" y="6304809"/>
            <a:ext cx="295274"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5</a:t>
            </a:r>
          </a:p>
        </p:txBody>
      </p:sp>
    </p:spTree>
    <p:extLst>
      <p:ext uri="{BB962C8B-B14F-4D97-AF65-F5344CB8AC3E}">
        <p14:creationId xmlns:p14="http://schemas.microsoft.com/office/powerpoint/2010/main" val="406475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140315" y="1179366"/>
            <a:ext cx="4243067" cy="549381"/>
          </a:xfrm>
          <a:prstGeom prst="rect">
            <a:avLst/>
          </a:prstGeom>
          <a:noFill/>
        </p:spPr>
        <p:txBody>
          <a:bodyPr wrap="square" rtlCol="0">
            <a:spAutoFit/>
          </a:bodyPr>
          <a:lstStyle/>
          <a:p>
            <a:pPr algn="ctr" defTabSz="754380">
              <a:defRPr/>
            </a:pPr>
            <a:r>
              <a:rPr lang="en-US" sz="2970" b="1" dirty="0">
                <a:solidFill>
                  <a:prstClr val="black"/>
                </a:solidFill>
                <a:latin typeface="Lato"/>
              </a:rPr>
              <a:t>Cloud ML Approach</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3074" name="Picture 2">
            <a:extLst>
              <a:ext uri="{FF2B5EF4-FFF2-40B4-BE49-F238E27FC236}">
                <a16:creationId xmlns:a16="http://schemas.microsoft.com/office/drawing/2014/main" id="{E543726E-03AC-C330-F211-FAE9BC127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78" y="1889942"/>
            <a:ext cx="8514644" cy="476042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8C0D0397-D9A9-5310-3671-C39BE16062C2}"/>
              </a:ext>
            </a:extLst>
          </p:cNvPr>
          <p:cNvCxnSpPr>
            <a:cxnSpLocks/>
          </p:cNvCxnSpPr>
          <p:nvPr/>
        </p:nvCxnSpPr>
        <p:spPr>
          <a:xfrm flipV="1">
            <a:off x="5282543" y="2975191"/>
            <a:ext cx="0" cy="41080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Shared, server, lan, local network Icon in Web Hosting &amp; Technical Support  Icons">
            <a:extLst>
              <a:ext uri="{FF2B5EF4-FFF2-40B4-BE49-F238E27FC236}">
                <a16:creationId xmlns:a16="http://schemas.microsoft.com/office/drawing/2014/main" id="{7A737541-0CAD-E801-F0D1-1A9D3C9F8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954" y="1826012"/>
            <a:ext cx="1149179" cy="114917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E2EB5ABB-E65A-E7FD-D0DA-41595BD66CA8}"/>
              </a:ext>
            </a:extLst>
          </p:cNvPr>
          <p:cNvCxnSpPr>
            <a:cxnSpLocks/>
          </p:cNvCxnSpPr>
          <p:nvPr/>
        </p:nvCxnSpPr>
        <p:spPr>
          <a:xfrm flipV="1">
            <a:off x="1847178" y="2834543"/>
            <a:ext cx="2766217" cy="681685"/>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9057890-0880-A6C6-91E5-1D953445E609}"/>
              </a:ext>
            </a:extLst>
          </p:cNvPr>
          <p:cNvCxnSpPr>
            <a:cxnSpLocks/>
          </p:cNvCxnSpPr>
          <p:nvPr/>
        </p:nvCxnSpPr>
        <p:spPr>
          <a:xfrm>
            <a:off x="5857133" y="2610786"/>
            <a:ext cx="829999" cy="22375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290" name="Picture 2" descr="200,900+ Cloud Icon Illustrations, Royalty-Free Vector Graphics &amp; Clip Art  - iStock | Cloud, Cloud computing, Cloud computing icons">
            <a:extLst>
              <a:ext uri="{FF2B5EF4-FFF2-40B4-BE49-F238E27FC236}">
                <a16:creationId xmlns:a16="http://schemas.microsoft.com/office/drawing/2014/main" id="{D79E021F-E725-CC7C-2A6F-38BBD0A2C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3395" y="1712588"/>
            <a:ext cx="1311641" cy="1311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720C89-6660-C63E-6358-7EE6D58A8559}"/>
              </a:ext>
            </a:extLst>
          </p:cNvPr>
          <p:cNvSpPr txBox="1"/>
          <p:nvPr/>
        </p:nvSpPr>
        <p:spPr>
          <a:xfrm>
            <a:off x="9741277" y="6304809"/>
            <a:ext cx="295274"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6</a:t>
            </a:r>
          </a:p>
        </p:txBody>
      </p:sp>
    </p:spTree>
    <p:extLst>
      <p:ext uri="{BB962C8B-B14F-4D97-AF65-F5344CB8AC3E}">
        <p14:creationId xmlns:p14="http://schemas.microsoft.com/office/powerpoint/2010/main" val="11588603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268508" y="1179366"/>
            <a:ext cx="4986580" cy="549381"/>
          </a:xfrm>
          <a:prstGeom prst="rect">
            <a:avLst/>
          </a:prstGeom>
          <a:noFill/>
        </p:spPr>
        <p:txBody>
          <a:bodyPr wrap="square" rtlCol="0">
            <a:spAutoFit/>
          </a:bodyPr>
          <a:lstStyle/>
          <a:p>
            <a:pPr algn="ctr" defTabSz="754380">
              <a:defRPr/>
            </a:pPr>
            <a:r>
              <a:rPr lang="en-US" sz="2970" b="1" dirty="0">
                <a:solidFill>
                  <a:prstClr val="black"/>
                </a:solidFill>
                <a:latin typeface="Lato"/>
              </a:rPr>
              <a:t>Centralized ML Approach</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7170" name="Picture 2" descr="Cloud APIs">
            <a:extLst>
              <a:ext uri="{FF2B5EF4-FFF2-40B4-BE49-F238E27FC236}">
                <a16:creationId xmlns:a16="http://schemas.microsoft.com/office/drawing/2014/main" id="{303FAD59-F064-AEFC-AAD5-84438DBFA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54701"/>
            <a:ext cx="10058400" cy="445424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4D1479C4-448E-685E-EA86-CB38E2D204D3}"/>
              </a:ext>
            </a:extLst>
          </p:cNvPr>
          <p:cNvCxnSpPr/>
          <p:nvPr/>
        </p:nvCxnSpPr>
        <p:spPr>
          <a:xfrm>
            <a:off x="2991948" y="3985292"/>
            <a:ext cx="2480504" cy="0"/>
          </a:xfrm>
          <a:prstGeom prst="straightConnector1">
            <a:avLst/>
          </a:prstGeom>
          <a:ln w="50800" cap="rnd">
            <a:headEnd type="stealth"/>
            <a:tailEnd type="non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9782904B-2FE2-13CF-054D-820D74C76390}"/>
              </a:ext>
            </a:extLst>
          </p:cNvPr>
          <p:cNvCxnSpPr>
            <a:cxnSpLocks/>
          </p:cNvCxnSpPr>
          <p:nvPr/>
        </p:nvCxnSpPr>
        <p:spPr>
          <a:xfrm flipH="1">
            <a:off x="2991948" y="5174400"/>
            <a:ext cx="2480504" cy="0"/>
          </a:xfrm>
          <a:prstGeom prst="straightConnector1">
            <a:avLst/>
          </a:prstGeom>
          <a:ln w="50800" cap="rnd">
            <a:headEnd type="stealth"/>
            <a:tailEnd type="non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99C57B9E-E955-A0DF-9D86-F6072034E6F9}"/>
              </a:ext>
            </a:extLst>
          </p:cNvPr>
          <p:cNvPicPr>
            <a:picLocks noChangeAspect="1"/>
          </p:cNvPicPr>
          <p:nvPr/>
        </p:nvPicPr>
        <p:blipFill rotWithShape="1">
          <a:blip r:embed="rId5"/>
          <a:srcRect l="7861" t="5697" r="8092" b="6374"/>
          <a:stretch/>
        </p:blipFill>
        <p:spPr>
          <a:xfrm>
            <a:off x="613856" y="3144069"/>
            <a:ext cx="2378090" cy="2393186"/>
          </a:xfrm>
          <a:prstGeom prst="rect">
            <a:avLst/>
          </a:prstGeom>
        </p:spPr>
      </p:pic>
      <p:sp>
        <p:nvSpPr>
          <p:cNvPr id="2" name="TextBox 1">
            <a:extLst>
              <a:ext uri="{FF2B5EF4-FFF2-40B4-BE49-F238E27FC236}">
                <a16:creationId xmlns:a16="http://schemas.microsoft.com/office/drawing/2014/main" id="{863AEE60-C4AC-D5A5-8441-CA9BEE87A3AD}"/>
              </a:ext>
            </a:extLst>
          </p:cNvPr>
          <p:cNvSpPr txBox="1"/>
          <p:nvPr/>
        </p:nvSpPr>
        <p:spPr>
          <a:xfrm>
            <a:off x="9741277" y="6304809"/>
            <a:ext cx="295274"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7</a:t>
            </a:r>
          </a:p>
        </p:txBody>
      </p:sp>
    </p:spTree>
    <p:extLst>
      <p:ext uri="{BB962C8B-B14F-4D97-AF65-F5344CB8AC3E}">
        <p14:creationId xmlns:p14="http://schemas.microsoft.com/office/powerpoint/2010/main" val="121316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2528792" y="3773022"/>
            <a:ext cx="5577597" cy="549381"/>
          </a:xfrm>
          <a:prstGeom prst="rect">
            <a:avLst/>
          </a:prstGeom>
          <a:noFill/>
        </p:spPr>
        <p:txBody>
          <a:bodyPr wrap="square" rtlCol="0">
            <a:spAutoFit/>
          </a:bodyPr>
          <a:lstStyle/>
          <a:p>
            <a:pPr algn="ctr" defTabSz="754380">
              <a:defRPr/>
            </a:pPr>
            <a:r>
              <a:rPr lang="en-US" sz="2970" b="1" dirty="0">
                <a:solidFill>
                  <a:prstClr val="white"/>
                </a:solidFill>
                <a:latin typeface="Lato"/>
              </a:rPr>
              <a:t>WHAT’S</a:t>
            </a:r>
            <a:r>
              <a:rPr lang="en-US" sz="2970" b="1" dirty="0">
                <a:solidFill>
                  <a:srgbClr val="FF0000"/>
                </a:solidFill>
                <a:latin typeface="Lato"/>
              </a:rPr>
              <a:t> WRONG </a:t>
            </a:r>
            <a:r>
              <a:rPr lang="en-US" sz="2970" b="1" dirty="0">
                <a:solidFill>
                  <a:prstClr val="white"/>
                </a:solidFill>
                <a:latin typeface="Lato"/>
              </a:rPr>
              <a:t>WITH THIS?</a:t>
            </a:r>
            <a:endParaRPr lang="en-CN" sz="2970" b="1" dirty="0">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2"/>
          <a:stretch>
            <a:fillRect/>
          </a:stretch>
        </p:blipFill>
        <p:spPr>
          <a:xfrm>
            <a:off x="9387840" y="1058310"/>
            <a:ext cx="670560" cy="775335"/>
          </a:xfrm>
          <a:prstGeom prst="rect">
            <a:avLst/>
          </a:prstGeom>
        </p:spPr>
      </p:pic>
      <p:sp>
        <p:nvSpPr>
          <p:cNvPr id="2" name="TextBox 1">
            <a:extLst>
              <a:ext uri="{FF2B5EF4-FFF2-40B4-BE49-F238E27FC236}">
                <a16:creationId xmlns:a16="http://schemas.microsoft.com/office/drawing/2014/main" id="{FF373300-98E3-826C-B269-AAED3788E251}"/>
              </a:ext>
            </a:extLst>
          </p:cNvPr>
          <p:cNvSpPr txBox="1"/>
          <p:nvPr/>
        </p:nvSpPr>
        <p:spPr>
          <a:xfrm>
            <a:off x="9741277" y="6304809"/>
            <a:ext cx="295274"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8</a:t>
            </a:r>
          </a:p>
        </p:txBody>
      </p:sp>
    </p:spTree>
    <p:extLst>
      <p:ext uri="{BB962C8B-B14F-4D97-AF65-F5344CB8AC3E}">
        <p14:creationId xmlns:p14="http://schemas.microsoft.com/office/powerpoint/2010/main" val="5246106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268508" y="1179366"/>
            <a:ext cx="5600313" cy="549381"/>
          </a:xfrm>
          <a:prstGeom prst="rect">
            <a:avLst/>
          </a:prstGeom>
          <a:noFill/>
        </p:spPr>
        <p:txBody>
          <a:bodyPr wrap="square" rtlCol="0">
            <a:spAutoFit/>
          </a:bodyPr>
          <a:lstStyle/>
          <a:p>
            <a:pPr algn="ctr" defTabSz="754380">
              <a:defRPr/>
            </a:pPr>
            <a:r>
              <a:rPr lang="en-US" sz="2970" b="1" dirty="0">
                <a:solidFill>
                  <a:prstClr val="black"/>
                </a:solidFill>
                <a:latin typeface="Lato"/>
              </a:rPr>
              <a:t>Drawbacks of Centralized ML</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13314" name="Picture 2" descr="User Privacy Icon">
            <a:extLst>
              <a:ext uri="{FF2B5EF4-FFF2-40B4-BE49-F238E27FC236}">
                <a16:creationId xmlns:a16="http://schemas.microsoft.com/office/drawing/2014/main" id="{6449555C-CDB4-BE31-0409-345CD55C9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64" y="2415719"/>
            <a:ext cx="1406552" cy="140655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calability Icon">
            <a:extLst>
              <a:ext uri="{FF2B5EF4-FFF2-40B4-BE49-F238E27FC236}">
                <a16:creationId xmlns:a16="http://schemas.microsoft.com/office/drawing/2014/main" id="{3047FF12-6457-C3D0-ED7F-F89FFEEC1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5545" y="2428504"/>
            <a:ext cx="1406552" cy="140655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onnection Icon">
            <a:extLst>
              <a:ext uri="{FF2B5EF4-FFF2-40B4-BE49-F238E27FC236}">
                <a16:creationId xmlns:a16="http://schemas.microsoft.com/office/drawing/2014/main" id="{71AF1AB2-DE03-BB38-1701-BF9F3041A7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8664" y="4448192"/>
            <a:ext cx="1406552" cy="140655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Money Power Icon">
            <a:extLst>
              <a:ext uri="{FF2B5EF4-FFF2-40B4-BE49-F238E27FC236}">
                <a16:creationId xmlns:a16="http://schemas.microsoft.com/office/drawing/2014/main" id="{E5B0C62A-6A93-4C34-A758-ED311F8865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5544" y="4268281"/>
            <a:ext cx="1406552" cy="140655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8;p19">
            <a:extLst>
              <a:ext uri="{FF2B5EF4-FFF2-40B4-BE49-F238E27FC236}">
                <a16:creationId xmlns:a16="http://schemas.microsoft.com/office/drawing/2014/main" id="{EFF3917B-638E-435D-C182-59A55D762A19}"/>
              </a:ext>
            </a:extLst>
          </p:cNvPr>
          <p:cNvSpPr txBox="1"/>
          <p:nvPr/>
        </p:nvSpPr>
        <p:spPr>
          <a:xfrm>
            <a:off x="268508" y="2949210"/>
            <a:ext cx="2720343" cy="841500"/>
          </a:xfrm>
          <a:prstGeom prst="rect">
            <a:avLst/>
          </a:prstGeom>
          <a:noFill/>
          <a:ln>
            <a:noFill/>
          </a:ln>
        </p:spPr>
        <p:txBody>
          <a:bodyPr spcFirstLastPara="1" wrap="square" lIns="100568" tIns="100568" rIns="100568" bIns="100568" anchor="ctr" anchorCtr="0">
            <a:noAutofit/>
          </a:bodyPr>
          <a:lstStyle/>
          <a:p>
            <a:pPr algn="ctr" defTabSz="754380">
              <a:defRPr/>
            </a:pPr>
            <a:r>
              <a:rPr lang="en-US" sz="1320" dirty="0">
                <a:solidFill>
                  <a:prstClr val="black"/>
                </a:solidFill>
                <a:latin typeface="Söhne"/>
              </a:rPr>
              <a:t>CML involves transmitting all the data to a central location.</a:t>
            </a:r>
            <a:endParaRPr sz="1320" dirty="0">
              <a:solidFill>
                <a:prstClr val="black"/>
              </a:solidFill>
              <a:latin typeface="Roboto"/>
              <a:ea typeface="Roboto"/>
              <a:cs typeface="Roboto"/>
              <a:sym typeface="Roboto"/>
            </a:endParaRPr>
          </a:p>
        </p:txBody>
      </p:sp>
      <p:sp>
        <p:nvSpPr>
          <p:cNvPr id="6" name="Google Shape;279;p19">
            <a:extLst>
              <a:ext uri="{FF2B5EF4-FFF2-40B4-BE49-F238E27FC236}">
                <a16:creationId xmlns:a16="http://schemas.microsoft.com/office/drawing/2014/main" id="{2EB00EB6-CE03-B27D-FB38-41F4E56EB8FF}"/>
              </a:ext>
            </a:extLst>
          </p:cNvPr>
          <p:cNvSpPr txBox="1"/>
          <p:nvPr/>
        </p:nvSpPr>
        <p:spPr>
          <a:xfrm>
            <a:off x="381818" y="2517874"/>
            <a:ext cx="2442579" cy="472560"/>
          </a:xfrm>
          <a:prstGeom prst="rect">
            <a:avLst/>
          </a:prstGeom>
          <a:noFill/>
          <a:ln>
            <a:noFill/>
          </a:ln>
        </p:spPr>
        <p:txBody>
          <a:bodyPr spcFirstLastPara="1" wrap="square" lIns="100568" tIns="100568" rIns="100568" bIns="100568" anchor="ctr" anchorCtr="0">
            <a:noAutofit/>
          </a:bodyPr>
          <a:lstStyle/>
          <a:p>
            <a:pPr algn="r" defTabSz="754380">
              <a:defRPr/>
            </a:pPr>
            <a:r>
              <a:rPr lang="en"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rPr>
              <a:t>Privacy Concerns</a:t>
            </a:r>
            <a:endParaRPr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sp>
        <p:nvSpPr>
          <p:cNvPr id="9" name="Google Shape;278;p19">
            <a:extLst>
              <a:ext uri="{FF2B5EF4-FFF2-40B4-BE49-F238E27FC236}">
                <a16:creationId xmlns:a16="http://schemas.microsoft.com/office/drawing/2014/main" id="{F0DAB39B-1D29-51A1-BE77-3C84C136D5AF}"/>
              </a:ext>
            </a:extLst>
          </p:cNvPr>
          <p:cNvSpPr txBox="1"/>
          <p:nvPr/>
        </p:nvSpPr>
        <p:spPr>
          <a:xfrm>
            <a:off x="242936" y="5046247"/>
            <a:ext cx="2720343" cy="841500"/>
          </a:xfrm>
          <a:prstGeom prst="rect">
            <a:avLst/>
          </a:prstGeom>
          <a:noFill/>
          <a:ln>
            <a:noFill/>
          </a:ln>
        </p:spPr>
        <p:txBody>
          <a:bodyPr spcFirstLastPara="1" wrap="square" lIns="100568" tIns="100568" rIns="100568" bIns="100568" anchor="ctr" anchorCtr="0">
            <a:noAutofit/>
          </a:bodyPr>
          <a:lstStyle/>
          <a:p>
            <a:pPr algn="ctr" defTabSz="754380">
              <a:defRPr/>
            </a:pPr>
            <a:r>
              <a:rPr lang="en-US" sz="1320" dirty="0">
                <a:solidFill>
                  <a:prstClr val="black"/>
                </a:solidFill>
                <a:latin typeface="Söhne"/>
              </a:rPr>
              <a:t>Big issue when the data being transmitted is large to central server for processing</a:t>
            </a:r>
            <a:endParaRPr sz="1320" dirty="0">
              <a:solidFill>
                <a:prstClr val="black"/>
              </a:solidFill>
              <a:latin typeface="Roboto"/>
              <a:ea typeface="Roboto"/>
              <a:cs typeface="Roboto"/>
              <a:sym typeface="Roboto"/>
            </a:endParaRPr>
          </a:p>
        </p:txBody>
      </p:sp>
      <p:sp>
        <p:nvSpPr>
          <p:cNvPr id="10" name="Google Shape;279;p19">
            <a:extLst>
              <a:ext uri="{FF2B5EF4-FFF2-40B4-BE49-F238E27FC236}">
                <a16:creationId xmlns:a16="http://schemas.microsoft.com/office/drawing/2014/main" id="{7670063A-AB1F-99F1-612D-150762A6FC2D}"/>
              </a:ext>
            </a:extLst>
          </p:cNvPr>
          <p:cNvSpPr txBox="1"/>
          <p:nvPr/>
        </p:nvSpPr>
        <p:spPr>
          <a:xfrm>
            <a:off x="242936" y="4554773"/>
            <a:ext cx="2442579" cy="472560"/>
          </a:xfrm>
          <a:prstGeom prst="rect">
            <a:avLst/>
          </a:prstGeom>
          <a:noFill/>
          <a:ln>
            <a:noFill/>
          </a:ln>
        </p:spPr>
        <p:txBody>
          <a:bodyPr spcFirstLastPara="1" wrap="square" lIns="100568" tIns="100568" rIns="100568" bIns="100568" anchor="ctr" anchorCtr="0">
            <a:noAutofit/>
          </a:bodyPr>
          <a:lstStyle/>
          <a:p>
            <a:pPr algn="r" defTabSz="754380">
              <a:defRPr/>
            </a:pPr>
            <a:r>
              <a:rPr lang="en"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rPr>
              <a:t>Network Latency</a:t>
            </a:r>
            <a:endParaRPr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sp>
        <p:nvSpPr>
          <p:cNvPr id="11" name="Google Shape;278;p19">
            <a:extLst>
              <a:ext uri="{FF2B5EF4-FFF2-40B4-BE49-F238E27FC236}">
                <a16:creationId xmlns:a16="http://schemas.microsoft.com/office/drawing/2014/main" id="{80383EF1-B513-8765-0E4F-6B6EBF711155}"/>
              </a:ext>
            </a:extLst>
          </p:cNvPr>
          <p:cNvSpPr txBox="1"/>
          <p:nvPr/>
        </p:nvSpPr>
        <p:spPr>
          <a:xfrm>
            <a:off x="6827778" y="5057049"/>
            <a:ext cx="2720343" cy="841500"/>
          </a:xfrm>
          <a:prstGeom prst="rect">
            <a:avLst/>
          </a:prstGeom>
          <a:noFill/>
          <a:ln>
            <a:noFill/>
          </a:ln>
        </p:spPr>
        <p:txBody>
          <a:bodyPr spcFirstLastPara="1" wrap="square" lIns="100568" tIns="100568" rIns="100568" bIns="100568" anchor="ctr" anchorCtr="0">
            <a:noAutofit/>
          </a:bodyPr>
          <a:lstStyle/>
          <a:p>
            <a:pPr algn="ctr" defTabSz="754380">
              <a:defRPr/>
            </a:pPr>
            <a:r>
              <a:rPr lang="en-US" sz="1320" dirty="0">
                <a:solidFill>
                  <a:prstClr val="black"/>
                </a:solidFill>
                <a:latin typeface="Söhne"/>
              </a:rPr>
              <a:t>Requires significant computing resources. Can be prone to bias if the training data is not representative of the population,</a:t>
            </a:r>
            <a:endParaRPr sz="1320" dirty="0">
              <a:solidFill>
                <a:prstClr val="black"/>
              </a:solidFill>
              <a:latin typeface="Roboto"/>
              <a:ea typeface="Roboto"/>
              <a:cs typeface="Roboto"/>
              <a:sym typeface="Roboto"/>
            </a:endParaRPr>
          </a:p>
        </p:txBody>
      </p:sp>
      <p:sp>
        <p:nvSpPr>
          <p:cNvPr id="12" name="Google Shape;279;p19">
            <a:extLst>
              <a:ext uri="{FF2B5EF4-FFF2-40B4-BE49-F238E27FC236}">
                <a16:creationId xmlns:a16="http://schemas.microsoft.com/office/drawing/2014/main" id="{B909C836-30CC-2BDC-A8F0-84634A67AE57}"/>
              </a:ext>
            </a:extLst>
          </p:cNvPr>
          <p:cNvSpPr txBox="1"/>
          <p:nvPr/>
        </p:nvSpPr>
        <p:spPr>
          <a:xfrm>
            <a:off x="6357711" y="4394566"/>
            <a:ext cx="2442579" cy="472560"/>
          </a:xfrm>
          <a:prstGeom prst="rect">
            <a:avLst/>
          </a:prstGeom>
          <a:noFill/>
          <a:ln>
            <a:noFill/>
          </a:ln>
        </p:spPr>
        <p:txBody>
          <a:bodyPr spcFirstLastPara="1" wrap="square" lIns="100568" tIns="100568" rIns="100568" bIns="100568" anchor="ctr" anchorCtr="0">
            <a:noAutofit/>
          </a:bodyPr>
          <a:lstStyle/>
          <a:p>
            <a:pPr algn="r" defTabSz="754380">
              <a:defRPr/>
            </a:pPr>
            <a:r>
              <a:rPr lang="en"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rPr>
              <a:t>Cost &amp; Bias</a:t>
            </a:r>
            <a:endParaRPr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sp>
        <p:nvSpPr>
          <p:cNvPr id="13" name="Google Shape;278;p19">
            <a:extLst>
              <a:ext uri="{FF2B5EF4-FFF2-40B4-BE49-F238E27FC236}">
                <a16:creationId xmlns:a16="http://schemas.microsoft.com/office/drawing/2014/main" id="{3F7B2E66-980F-0560-17C5-0930C95296C3}"/>
              </a:ext>
            </a:extLst>
          </p:cNvPr>
          <p:cNvSpPr txBox="1"/>
          <p:nvPr/>
        </p:nvSpPr>
        <p:spPr>
          <a:xfrm>
            <a:off x="6827779" y="2905274"/>
            <a:ext cx="2720343" cy="841500"/>
          </a:xfrm>
          <a:prstGeom prst="rect">
            <a:avLst/>
          </a:prstGeom>
          <a:noFill/>
          <a:ln>
            <a:noFill/>
          </a:ln>
        </p:spPr>
        <p:txBody>
          <a:bodyPr spcFirstLastPara="1" wrap="square" lIns="100568" tIns="100568" rIns="100568" bIns="100568" anchor="ctr" anchorCtr="0">
            <a:noAutofit/>
          </a:bodyPr>
          <a:lstStyle/>
          <a:p>
            <a:pPr algn="ctr" defTabSz="754380">
              <a:defRPr/>
            </a:pPr>
            <a:r>
              <a:rPr lang="en-US" sz="1320" dirty="0">
                <a:solidFill>
                  <a:prstClr val="black"/>
                </a:solidFill>
                <a:latin typeface="Söhne"/>
              </a:rPr>
              <a:t>Difficult to scale as the number of users and data sets increase</a:t>
            </a:r>
            <a:endParaRPr sz="1320" dirty="0">
              <a:solidFill>
                <a:prstClr val="black"/>
              </a:solidFill>
              <a:latin typeface="Roboto"/>
              <a:ea typeface="Roboto"/>
              <a:cs typeface="Roboto"/>
              <a:sym typeface="Roboto"/>
            </a:endParaRPr>
          </a:p>
        </p:txBody>
      </p:sp>
      <p:sp>
        <p:nvSpPr>
          <p:cNvPr id="14" name="Google Shape;279;p19">
            <a:extLst>
              <a:ext uri="{FF2B5EF4-FFF2-40B4-BE49-F238E27FC236}">
                <a16:creationId xmlns:a16="http://schemas.microsoft.com/office/drawing/2014/main" id="{28E33CBB-9CA3-2F32-FB26-E7267B15FDA7}"/>
              </a:ext>
            </a:extLst>
          </p:cNvPr>
          <p:cNvSpPr txBox="1"/>
          <p:nvPr/>
        </p:nvSpPr>
        <p:spPr>
          <a:xfrm>
            <a:off x="6827778" y="2499102"/>
            <a:ext cx="2442579" cy="472560"/>
          </a:xfrm>
          <a:prstGeom prst="rect">
            <a:avLst/>
          </a:prstGeom>
          <a:noFill/>
          <a:ln>
            <a:noFill/>
          </a:ln>
        </p:spPr>
        <p:txBody>
          <a:bodyPr spcFirstLastPara="1" wrap="square" lIns="100568" tIns="100568" rIns="100568" bIns="100568" anchor="ctr" anchorCtr="0">
            <a:noAutofit/>
          </a:bodyPr>
          <a:lstStyle/>
          <a:p>
            <a:pPr algn="r" defTabSz="754380">
              <a:defRPr/>
            </a:pPr>
            <a:r>
              <a:rPr lang="en"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rPr>
              <a:t>Scalability Issues</a:t>
            </a:r>
            <a:endParaRPr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sp>
        <p:nvSpPr>
          <p:cNvPr id="3" name="TextBox 2">
            <a:extLst>
              <a:ext uri="{FF2B5EF4-FFF2-40B4-BE49-F238E27FC236}">
                <a16:creationId xmlns:a16="http://schemas.microsoft.com/office/drawing/2014/main" id="{A6B427AB-E53F-1EBE-ABE0-BEE886E8C618}"/>
              </a:ext>
            </a:extLst>
          </p:cNvPr>
          <p:cNvSpPr txBox="1"/>
          <p:nvPr/>
        </p:nvSpPr>
        <p:spPr>
          <a:xfrm>
            <a:off x="9741277" y="6304809"/>
            <a:ext cx="295274"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9</a:t>
            </a:r>
          </a:p>
        </p:txBody>
      </p:sp>
    </p:spTree>
    <p:extLst>
      <p:ext uri="{BB962C8B-B14F-4D97-AF65-F5344CB8AC3E}">
        <p14:creationId xmlns:p14="http://schemas.microsoft.com/office/powerpoint/2010/main" val="9769372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531457" y="1179366"/>
            <a:ext cx="3409628" cy="1006429"/>
          </a:xfrm>
          <a:prstGeom prst="rect">
            <a:avLst/>
          </a:prstGeom>
          <a:noFill/>
        </p:spPr>
        <p:txBody>
          <a:bodyPr wrap="square" rtlCol="0">
            <a:spAutoFit/>
          </a:bodyPr>
          <a:lstStyle/>
          <a:p>
            <a:pPr algn="ctr" defTabSz="754380">
              <a:defRPr/>
            </a:pPr>
            <a:r>
              <a:rPr lang="en-US" sz="2970" b="1" dirty="0">
                <a:solidFill>
                  <a:prstClr val="black"/>
                </a:solidFill>
                <a:latin typeface="Lato"/>
              </a:rPr>
              <a:t>Federated Learning</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14338" name="Picture 2">
            <a:extLst>
              <a:ext uri="{FF2B5EF4-FFF2-40B4-BE49-F238E27FC236}">
                <a16:creationId xmlns:a16="http://schemas.microsoft.com/office/drawing/2014/main" id="{211C8E02-6596-4925-F36D-E3C10C6A7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56" y="2110701"/>
            <a:ext cx="7353822" cy="41146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A3E565-A909-E13A-E448-8FA7E45AF450}"/>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10</a:t>
            </a:r>
          </a:p>
        </p:txBody>
      </p:sp>
    </p:spTree>
    <p:extLst>
      <p:ext uri="{BB962C8B-B14F-4D97-AF65-F5344CB8AC3E}">
        <p14:creationId xmlns:p14="http://schemas.microsoft.com/office/powerpoint/2010/main" val="23888186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311098" y="1179366"/>
            <a:ext cx="7776521" cy="549381"/>
          </a:xfrm>
          <a:prstGeom prst="rect">
            <a:avLst/>
          </a:prstGeom>
          <a:noFill/>
        </p:spPr>
        <p:txBody>
          <a:bodyPr wrap="square" rtlCol="0">
            <a:spAutoFit/>
          </a:bodyPr>
          <a:lstStyle/>
          <a:p>
            <a:pPr algn="ctr" defTabSz="754380">
              <a:defRPr/>
            </a:pPr>
            <a:r>
              <a:rPr lang="en-US" sz="2970" b="1" dirty="0">
                <a:solidFill>
                  <a:prstClr val="black"/>
                </a:solidFill>
                <a:latin typeface="Lato"/>
              </a:rPr>
              <a:t>Federated Learning (Heterogenous)</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14338" name="Picture 2">
            <a:extLst>
              <a:ext uri="{FF2B5EF4-FFF2-40B4-BE49-F238E27FC236}">
                <a16:creationId xmlns:a16="http://schemas.microsoft.com/office/drawing/2014/main" id="{211C8E02-6596-4925-F36D-E3C10C6A7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56" y="2110701"/>
            <a:ext cx="7353822" cy="411463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igital Mobile Icon">
            <a:extLst>
              <a:ext uri="{FF2B5EF4-FFF2-40B4-BE49-F238E27FC236}">
                <a16:creationId xmlns:a16="http://schemas.microsoft.com/office/drawing/2014/main" id="{956335E2-D452-852C-D648-8022CF95B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774978" y="2229860"/>
            <a:ext cx="1230306" cy="123030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loud Upload Icon">
            <a:extLst>
              <a:ext uri="{FF2B5EF4-FFF2-40B4-BE49-F238E27FC236}">
                <a16:creationId xmlns:a16="http://schemas.microsoft.com/office/drawing/2014/main" id="{00FF85B7-B760-4F6E-C15E-29F6D1B9C5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4978" y="3460166"/>
            <a:ext cx="1326910" cy="132691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onnectivity Mobile With Pc Icon">
            <a:extLst>
              <a:ext uri="{FF2B5EF4-FFF2-40B4-BE49-F238E27FC236}">
                <a16:creationId xmlns:a16="http://schemas.microsoft.com/office/drawing/2014/main" id="{23F5A046-3E37-517D-CE8E-A5BBFB8A6C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7678" y="4939103"/>
            <a:ext cx="1134210" cy="1134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D51C2F-264A-7B8A-33C4-CF6FB6891CCD}"/>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11</a:t>
            </a:r>
          </a:p>
        </p:txBody>
      </p:sp>
    </p:spTree>
    <p:extLst>
      <p:ext uri="{BB962C8B-B14F-4D97-AF65-F5344CB8AC3E}">
        <p14:creationId xmlns:p14="http://schemas.microsoft.com/office/powerpoint/2010/main" val="28642450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370797" y="1179366"/>
            <a:ext cx="6329120" cy="549381"/>
          </a:xfrm>
          <a:prstGeom prst="rect">
            <a:avLst/>
          </a:prstGeom>
          <a:noFill/>
        </p:spPr>
        <p:txBody>
          <a:bodyPr wrap="square" rtlCol="0">
            <a:spAutoFit/>
          </a:bodyPr>
          <a:lstStyle/>
          <a:p>
            <a:pPr algn="ctr" defTabSz="754380">
              <a:defRPr/>
            </a:pPr>
            <a:r>
              <a:rPr lang="en-US" sz="2970" b="1" dirty="0">
                <a:solidFill>
                  <a:prstClr val="black"/>
                </a:solidFill>
                <a:latin typeface="Lato"/>
              </a:rPr>
              <a:t>Key Factors of Federated Learning</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9218" name="Picture 2" descr="Federated Learning for Beginners | What is Federated Learning">
            <a:extLst>
              <a:ext uri="{FF2B5EF4-FFF2-40B4-BE49-F238E27FC236}">
                <a16:creationId xmlns:a16="http://schemas.microsoft.com/office/drawing/2014/main" id="{6006013C-65CA-5AA5-B09E-7AB22CCED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56" y="2232979"/>
            <a:ext cx="9001408" cy="43600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C6D4B9-08D5-DD77-5F73-698B4B905269}"/>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12</a:t>
            </a:r>
          </a:p>
        </p:txBody>
      </p:sp>
    </p:spTree>
    <p:extLst>
      <p:ext uri="{BB962C8B-B14F-4D97-AF65-F5344CB8AC3E}">
        <p14:creationId xmlns:p14="http://schemas.microsoft.com/office/powerpoint/2010/main" val="1189483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k</a:t>
            </a:r>
            <a:r>
              <a:rPr lang="en-US" dirty="0"/>
              <a:t>-anonymity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k-anonymity</a:t>
                </a:r>
                <a:r>
                  <a:rPr lang="en-US" dirty="0"/>
                  <a:t> is an approach for protecting data privacy by suppressing certain identifying data features</a:t>
                </a:r>
              </a:p>
              <a:p>
                <a:pPr lvl="1"/>
                <a:r>
                  <a:rPr lang="en-US" dirty="0"/>
                  <a:t>This approach removes fields of data for individuals who have unique characteristics</a:t>
                </a:r>
              </a:p>
              <a:p>
                <a:pPr lvl="2"/>
                <a:r>
                  <a:rPr lang="en-US" dirty="0"/>
                  <a:t>E.g., students at UI who are from Latvia and are enrolled in Architecture</a:t>
                </a:r>
              </a:p>
              <a:p>
                <a:r>
                  <a:rPr lang="en-US" dirty="0"/>
                  <a:t>A dataset is </a:t>
                </a:r>
                <a:r>
                  <a:rPr lang="en-US" i="1" dirty="0">
                    <a:solidFill>
                      <a:srgbClr val="FF0000"/>
                    </a:solidFill>
                  </a:rPr>
                  <a:t>k</a:t>
                </a:r>
                <a:r>
                  <a:rPr lang="en-US" dirty="0">
                    <a:solidFill>
                      <a:srgbClr val="FF0000"/>
                    </a:solidFill>
                  </a:rPr>
                  <a:t>-anonymous</a:t>
                </a:r>
                <a:r>
                  <a:rPr lang="en-US" dirty="0"/>
                  <a:t> if for any person’s record, there are at least </a:t>
                </a:r>
                <a14:m>
                  <m:oMath xmlns:m="http://schemas.openxmlformats.org/officeDocument/2006/math">
                    <m:r>
                      <a:rPr lang="en-US" i="1" dirty="0" smtClean="0">
                        <a:latin typeface="Cambria Math" panose="02040503050406030204" pitchFamily="18" charset="0"/>
                      </a:rPr>
                      <m:t>𝑘</m:t>
                    </m:r>
                    <m:r>
                      <a:rPr lang="en-US" i="1" dirty="0" smtClean="0">
                        <a:latin typeface="Cambria Math" panose="02040503050406030204" pitchFamily="18" charset="0"/>
                      </a:rPr>
                      <m:t>−1</m:t>
                    </m:r>
                  </m:oMath>
                </a14:m>
                <a:r>
                  <a:rPr lang="en-US" dirty="0"/>
                  <a:t> other records that are indistinguishable</a:t>
                </a:r>
              </a:p>
              <a:p>
                <a:r>
                  <a:rPr lang="en-US"/>
                  <a:t>Limitation</a:t>
                </a:r>
                <a:r>
                  <a:rPr lang="en-US" dirty="0"/>
                  <a:t>: this approach is mostly applicable to large datasets with low-dimensional input features</a:t>
                </a:r>
              </a:p>
              <a:p>
                <a:pPr lvl="1"/>
                <a:r>
                  <a:rPr lang="en-US" dirty="0"/>
                  <a:t>The more input features there are for each record, the higher the possibility of unique records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318"/>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Anonymization Techniques</a:t>
            </a:r>
          </a:p>
        </p:txBody>
      </p:sp>
    </p:spTree>
    <p:extLst>
      <p:ext uri="{BB962C8B-B14F-4D97-AF65-F5344CB8AC3E}">
        <p14:creationId xmlns:p14="http://schemas.microsoft.com/office/powerpoint/2010/main" val="746262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503639" y="1179366"/>
            <a:ext cx="5600313" cy="549381"/>
          </a:xfrm>
          <a:prstGeom prst="rect">
            <a:avLst/>
          </a:prstGeom>
          <a:noFill/>
        </p:spPr>
        <p:txBody>
          <a:bodyPr wrap="square" rtlCol="0">
            <a:spAutoFit/>
          </a:bodyPr>
          <a:lstStyle/>
          <a:p>
            <a:pPr defTabSz="754380">
              <a:defRPr/>
            </a:pPr>
            <a:r>
              <a:rPr lang="en-US" sz="2970" b="1" dirty="0">
                <a:solidFill>
                  <a:prstClr val="black"/>
                </a:solidFill>
                <a:latin typeface="Lato"/>
              </a:rPr>
              <a:t>O</a:t>
            </a:r>
            <a:r>
              <a:rPr lang="en-US" sz="2970" b="1" dirty="0" err="1">
                <a:solidFill>
                  <a:prstClr val="black"/>
                </a:solidFill>
                <a:latin typeface="Lato"/>
              </a:rPr>
              <a:t>ptimization</a:t>
            </a:r>
            <a:r>
              <a:rPr lang="en-US" sz="2970" b="1" dirty="0">
                <a:solidFill>
                  <a:prstClr val="black"/>
                </a:solidFill>
                <a:latin typeface="Lato"/>
              </a:rPr>
              <a:t> Algorithm</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sp>
        <p:nvSpPr>
          <p:cNvPr id="2" name="Google Shape;278;p19">
            <a:extLst>
              <a:ext uri="{FF2B5EF4-FFF2-40B4-BE49-F238E27FC236}">
                <a16:creationId xmlns:a16="http://schemas.microsoft.com/office/drawing/2014/main" id="{EFF3917B-638E-435D-C182-59A55D762A19}"/>
              </a:ext>
            </a:extLst>
          </p:cNvPr>
          <p:cNvSpPr txBox="1"/>
          <p:nvPr/>
        </p:nvSpPr>
        <p:spPr>
          <a:xfrm>
            <a:off x="503640" y="2473544"/>
            <a:ext cx="7667178" cy="909084"/>
          </a:xfrm>
          <a:prstGeom prst="rect">
            <a:avLst/>
          </a:prstGeom>
          <a:noFill/>
          <a:ln>
            <a:noFill/>
          </a:ln>
        </p:spPr>
        <p:txBody>
          <a:bodyPr spcFirstLastPara="1" wrap="square" lIns="100568" tIns="100568" rIns="100568" bIns="100568" anchor="ctr" anchorCtr="0">
            <a:noAutofit/>
          </a:bodyPr>
          <a:lstStyle/>
          <a:p>
            <a:pPr defTabSz="754380"/>
            <a:r>
              <a:rPr lang="en-US" sz="1320" dirty="0">
                <a:solidFill>
                  <a:prstClr val="black"/>
                </a:solidFill>
                <a:latin typeface="Lato" panose="020F0502020204030203" pitchFamily="34" charset="0"/>
              </a:rPr>
              <a:t>This corresponds to a full-batch (non-stochastic) gradient descent. For the current global model </a:t>
            </a:r>
            <a:r>
              <a:rPr lang="en-US" sz="1320" i="1" dirty="0" err="1">
                <a:solidFill>
                  <a:prstClr val="black"/>
                </a:solidFill>
                <a:latin typeface="Lato" panose="020F0502020204030203" pitchFamily="34" charset="0"/>
              </a:rPr>
              <a:t>w</a:t>
            </a:r>
            <a:r>
              <a:rPr lang="en-US" sz="1320" i="1" baseline="30000" dirty="0" err="1">
                <a:solidFill>
                  <a:prstClr val="black"/>
                </a:solidFill>
                <a:latin typeface="Lato" panose="020F0502020204030203" pitchFamily="34" charset="0"/>
              </a:rPr>
              <a:t>t</a:t>
            </a:r>
            <a:r>
              <a:rPr lang="en-US" sz="1320" dirty="0">
                <a:solidFill>
                  <a:prstClr val="black"/>
                </a:solidFill>
                <a:latin typeface="Lato" panose="020F0502020204030203" pitchFamily="34" charset="0"/>
              </a:rPr>
              <a:t>, the average gradient on its global model is calculated for each client </a:t>
            </a:r>
            <a:r>
              <a:rPr lang="en-US" sz="1320" i="1" dirty="0">
                <a:solidFill>
                  <a:prstClr val="black"/>
                </a:solidFill>
                <a:latin typeface="Lato" panose="020F0502020204030203" pitchFamily="34" charset="0"/>
              </a:rPr>
              <a:t>k</a:t>
            </a:r>
            <a:r>
              <a:rPr lang="en-US" sz="1320" dirty="0">
                <a:solidFill>
                  <a:prstClr val="black"/>
                </a:solidFill>
                <a:latin typeface="Lato" panose="020F0502020204030203" pitchFamily="34" charset="0"/>
              </a:rPr>
              <a:t>.</a:t>
            </a:r>
            <a:endParaRPr lang="en-BD" sz="1320" dirty="0">
              <a:solidFill>
                <a:prstClr val="black"/>
              </a:solidFill>
              <a:latin typeface="Lato"/>
            </a:endParaRPr>
          </a:p>
        </p:txBody>
      </p:sp>
      <p:sp>
        <p:nvSpPr>
          <p:cNvPr id="6" name="Google Shape;279;p19">
            <a:extLst>
              <a:ext uri="{FF2B5EF4-FFF2-40B4-BE49-F238E27FC236}">
                <a16:creationId xmlns:a16="http://schemas.microsoft.com/office/drawing/2014/main" id="{2EB00EB6-CE03-B27D-FB38-41F4E56EB8FF}"/>
              </a:ext>
            </a:extLst>
          </p:cNvPr>
          <p:cNvSpPr txBox="1"/>
          <p:nvPr/>
        </p:nvSpPr>
        <p:spPr>
          <a:xfrm>
            <a:off x="503639" y="2183296"/>
            <a:ext cx="1259846" cy="333753"/>
          </a:xfrm>
          <a:prstGeom prst="rect">
            <a:avLst/>
          </a:prstGeom>
          <a:noFill/>
          <a:ln>
            <a:noFill/>
          </a:ln>
        </p:spPr>
        <p:txBody>
          <a:bodyPr spcFirstLastPara="1" wrap="square" lIns="100568" tIns="100568" rIns="100568" bIns="100568" anchor="ctr" anchorCtr="0">
            <a:noAutofit/>
          </a:bodyPr>
          <a:lstStyle/>
          <a:p>
            <a:pPr defTabSz="754380">
              <a:defRPr/>
            </a:pPr>
            <a:r>
              <a:rPr lang="en" sz="1870" dirty="0" err="1">
                <a:solidFill>
                  <a:srgbClr val="434343"/>
                </a:solidFill>
                <a:latin typeface="Arial Rounded MT Bold" panose="020F0704030504030204" pitchFamily="34" charset="77"/>
                <a:ea typeface="Fira Sans Extra Condensed Medium"/>
                <a:cs typeface="Fira Sans Extra Condensed Medium"/>
                <a:sym typeface="Fira Sans Extra Condensed Medium"/>
              </a:rPr>
              <a:t>FedSGD</a:t>
            </a:r>
            <a:endParaRPr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pic>
        <p:nvPicPr>
          <p:cNvPr id="1026" name="Picture 2">
            <a:extLst>
              <a:ext uri="{FF2B5EF4-FFF2-40B4-BE49-F238E27FC236}">
                <a16:creationId xmlns:a16="http://schemas.microsoft.com/office/drawing/2014/main" id="{54EB5324-E39C-244B-6564-04EC66F3E78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03640" y="3497746"/>
            <a:ext cx="4337701" cy="2872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756AAE7-E444-7C3C-2381-40FA987628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555" y="3382629"/>
            <a:ext cx="3283888" cy="15514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73FD042-FA9D-1A69-C194-E91226FAE4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9848" y="4960150"/>
            <a:ext cx="3931239" cy="13363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E2D82C-DA98-918E-B4D9-0F06F220EC28}"/>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13</a:t>
            </a:r>
          </a:p>
        </p:txBody>
      </p:sp>
    </p:spTree>
    <p:extLst>
      <p:ext uri="{BB962C8B-B14F-4D97-AF65-F5344CB8AC3E}">
        <p14:creationId xmlns:p14="http://schemas.microsoft.com/office/powerpoint/2010/main" val="1726696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503639" y="1179366"/>
            <a:ext cx="5600313" cy="549381"/>
          </a:xfrm>
          <a:prstGeom prst="rect">
            <a:avLst/>
          </a:prstGeom>
          <a:noFill/>
        </p:spPr>
        <p:txBody>
          <a:bodyPr wrap="square" rtlCol="0">
            <a:spAutoFit/>
          </a:bodyPr>
          <a:lstStyle/>
          <a:p>
            <a:pPr defTabSz="754380">
              <a:defRPr/>
            </a:pPr>
            <a:r>
              <a:rPr lang="en-US" sz="2970" b="1" dirty="0">
                <a:solidFill>
                  <a:prstClr val="black"/>
                </a:solidFill>
                <a:latin typeface="Lato"/>
              </a:rPr>
              <a:t>O</a:t>
            </a:r>
            <a:r>
              <a:rPr lang="en-US" sz="2970" b="1" dirty="0" err="1">
                <a:solidFill>
                  <a:prstClr val="black"/>
                </a:solidFill>
                <a:latin typeface="Lato"/>
              </a:rPr>
              <a:t>ptimization</a:t>
            </a:r>
            <a:r>
              <a:rPr lang="en-US" sz="2970" b="1" dirty="0">
                <a:solidFill>
                  <a:prstClr val="black"/>
                </a:solidFill>
                <a:latin typeface="Lato"/>
              </a:rPr>
              <a:t> Algorithm</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sp>
        <p:nvSpPr>
          <p:cNvPr id="2" name="Google Shape;278;p19">
            <a:extLst>
              <a:ext uri="{FF2B5EF4-FFF2-40B4-BE49-F238E27FC236}">
                <a16:creationId xmlns:a16="http://schemas.microsoft.com/office/drawing/2014/main" id="{EFF3917B-638E-435D-C182-59A55D762A19}"/>
              </a:ext>
            </a:extLst>
          </p:cNvPr>
          <p:cNvSpPr txBox="1"/>
          <p:nvPr/>
        </p:nvSpPr>
        <p:spPr>
          <a:xfrm>
            <a:off x="503640" y="2473545"/>
            <a:ext cx="7667178" cy="629677"/>
          </a:xfrm>
          <a:prstGeom prst="rect">
            <a:avLst/>
          </a:prstGeom>
          <a:noFill/>
          <a:ln>
            <a:noFill/>
          </a:ln>
        </p:spPr>
        <p:txBody>
          <a:bodyPr spcFirstLastPara="1" wrap="square" lIns="100568" tIns="100568" rIns="100568" bIns="100568" anchor="ctr" anchorCtr="0">
            <a:noAutofit/>
          </a:bodyPr>
          <a:lstStyle/>
          <a:p>
            <a:pPr defTabSz="754380"/>
            <a:r>
              <a:rPr lang="en-US" sz="1320" dirty="0">
                <a:solidFill>
                  <a:prstClr val="black"/>
                </a:solidFill>
                <a:latin typeface="Lato" panose="020F0502020204030203" pitchFamily="34" charset="0"/>
              </a:rPr>
              <a:t>Each client locally takes one step of gradient descent on the current model using its local data, and the server then takes a weighted average of the resulting models.</a:t>
            </a:r>
            <a:endParaRPr lang="en-BD" sz="1320" dirty="0">
              <a:solidFill>
                <a:prstClr val="black"/>
              </a:solidFill>
              <a:latin typeface="Lato"/>
            </a:endParaRPr>
          </a:p>
        </p:txBody>
      </p:sp>
      <p:sp>
        <p:nvSpPr>
          <p:cNvPr id="6" name="Google Shape;279;p19">
            <a:extLst>
              <a:ext uri="{FF2B5EF4-FFF2-40B4-BE49-F238E27FC236}">
                <a16:creationId xmlns:a16="http://schemas.microsoft.com/office/drawing/2014/main" id="{2EB00EB6-CE03-B27D-FB38-41F4E56EB8FF}"/>
              </a:ext>
            </a:extLst>
          </p:cNvPr>
          <p:cNvSpPr txBox="1"/>
          <p:nvPr/>
        </p:nvSpPr>
        <p:spPr>
          <a:xfrm>
            <a:off x="503639" y="2183296"/>
            <a:ext cx="1259846" cy="333753"/>
          </a:xfrm>
          <a:prstGeom prst="rect">
            <a:avLst/>
          </a:prstGeom>
          <a:noFill/>
          <a:ln>
            <a:noFill/>
          </a:ln>
        </p:spPr>
        <p:txBody>
          <a:bodyPr spcFirstLastPara="1" wrap="square" lIns="100568" tIns="100568" rIns="100568" bIns="100568" anchor="ctr" anchorCtr="0">
            <a:noAutofit/>
          </a:bodyPr>
          <a:lstStyle/>
          <a:p>
            <a:pPr defTabSz="754380">
              <a:defRPr/>
            </a:pPr>
            <a:r>
              <a:rPr lang="en" sz="1870" dirty="0" err="1">
                <a:solidFill>
                  <a:srgbClr val="434343"/>
                </a:solidFill>
                <a:latin typeface="Arial Rounded MT Bold" panose="020F0704030504030204" pitchFamily="34" charset="77"/>
                <a:ea typeface="Fira Sans Extra Condensed Medium"/>
                <a:cs typeface="Fira Sans Extra Condensed Medium"/>
                <a:sym typeface="Fira Sans Extra Condensed Medium"/>
              </a:rPr>
              <a:t>FedAVG</a:t>
            </a:r>
            <a:endParaRPr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pic>
        <p:nvPicPr>
          <p:cNvPr id="1026" name="Picture 2">
            <a:extLst>
              <a:ext uri="{FF2B5EF4-FFF2-40B4-BE49-F238E27FC236}">
                <a16:creationId xmlns:a16="http://schemas.microsoft.com/office/drawing/2014/main" id="{54EB5324-E39C-244B-6564-04EC66F3E78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03640" y="3497746"/>
            <a:ext cx="4337701" cy="28727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7ADBE27-57B0-D6AC-B1C9-AD8476A89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596" y="3382629"/>
            <a:ext cx="4040244" cy="302600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0413377-C5D7-05F1-3A75-CB61D927C3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5992" y="3224278"/>
            <a:ext cx="4011849" cy="33427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7E92A6-4AF8-12D2-9D49-A2883A60A6EF}"/>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14</a:t>
            </a:r>
          </a:p>
        </p:txBody>
      </p:sp>
    </p:spTree>
    <p:extLst>
      <p:ext uri="{BB962C8B-B14F-4D97-AF65-F5344CB8AC3E}">
        <p14:creationId xmlns:p14="http://schemas.microsoft.com/office/powerpoint/2010/main" val="205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613856" y="1179366"/>
            <a:ext cx="5600313" cy="549381"/>
          </a:xfrm>
          <a:prstGeom prst="rect">
            <a:avLst/>
          </a:prstGeom>
          <a:noFill/>
        </p:spPr>
        <p:txBody>
          <a:bodyPr wrap="square" rtlCol="0">
            <a:spAutoFit/>
          </a:bodyPr>
          <a:lstStyle/>
          <a:p>
            <a:pPr defTabSz="754380">
              <a:defRPr/>
            </a:pPr>
            <a:r>
              <a:rPr lang="en-US" sz="2970" b="1" dirty="0">
                <a:solidFill>
                  <a:prstClr val="black"/>
                </a:solidFill>
                <a:latin typeface="Lato"/>
              </a:rPr>
              <a:t>A Regular Application of FL</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9218" name="Picture 2">
            <a:extLst>
              <a:ext uri="{FF2B5EF4-FFF2-40B4-BE49-F238E27FC236}">
                <a16:creationId xmlns:a16="http://schemas.microsoft.com/office/drawing/2014/main" id="{7FBF9C49-726A-87A0-A9D3-28234BC39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981" y="2303961"/>
            <a:ext cx="6705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0D82B3-A034-29C1-B1FF-8574DE47FE20}"/>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15</a:t>
            </a:r>
          </a:p>
        </p:txBody>
      </p:sp>
    </p:spTree>
    <p:extLst>
      <p:ext uri="{BB962C8B-B14F-4D97-AF65-F5344CB8AC3E}">
        <p14:creationId xmlns:p14="http://schemas.microsoft.com/office/powerpoint/2010/main" val="2557684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613856" y="1179366"/>
            <a:ext cx="5600313" cy="549381"/>
          </a:xfrm>
          <a:prstGeom prst="rect">
            <a:avLst/>
          </a:prstGeom>
          <a:noFill/>
        </p:spPr>
        <p:txBody>
          <a:bodyPr wrap="square" rtlCol="0">
            <a:spAutoFit/>
          </a:bodyPr>
          <a:lstStyle/>
          <a:p>
            <a:pPr defTabSz="754380">
              <a:defRPr/>
            </a:pPr>
            <a:r>
              <a:rPr lang="en-US" sz="2970" b="1" dirty="0">
                <a:solidFill>
                  <a:prstClr val="black"/>
                </a:solidFill>
                <a:latin typeface="Lato"/>
              </a:rPr>
              <a:t>Behind The Scene</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13314" name="Picture 2">
            <a:extLst>
              <a:ext uri="{FF2B5EF4-FFF2-40B4-BE49-F238E27FC236}">
                <a16:creationId xmlns:a16="http://schemas.microsoft.com/office/drawing/2014/main" id="{485F93FB-69C9-7C98-8E4E-346090767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761" y="2063591"/>
            <a:ext cx="6705600" cy="37823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524B56-C1A1-8728-EB74-07B68277AEB6}"/>
              </a:ext>
            </a:extLst>
          </p:cNvPr>
          <p:cNvSpPr txBox="1"/>
          <p:nvPr/>
        </p:nvSpPr>
        <p:spPr>
          <a:xfrm>
            <a:off x="331470" y="3193033"/>
            <a:ext cx="1970857" cy="777905"/>
          </a:xfrm>
          <a:prstGeom prst="rect">
            <a:avLst/>
          </a:prstGeom>
          <a:noFill/>
        </p:spPr>
        <p:txBody>
          <a:bodyPr wrap="square">
            <a:spAutoFit/>
          </a:bodyPr>
          <a:lstStyle/>
          <a:p>
            <a:pPr defTabSz="754380"/>
            <a:r>
              <a:rPr lang="en-BD" sz="1485" dirty="0">
                <a:solidFill>
                  <a:prstClr val="black"/>
                </a:solidFill>
                <a:latin typeface="Lato"/>
              </a:rPr>
              <a:t>Personalizes model locally based on users usage</a:t>
            </a:r>
          </a:p>
        </p:txBody>
      </p:sp>
      <p:sp>
        <p:nvSpPr>
          <p:cNvPr id="9" name="TextBox 8">
            <a:extLst>
              <a:ext uri="{FF2B5EF4-FFF2-40B4-BE49-F238E27FC236}">
                <a16:creationId xmlns:a16="http://schemas.microsoft.com/office/drawing/2014/main" id="{31DB6462-BE3C-A605-688F-6294265F92F2}"/>
              </a:ext>
            </a:extLst>
          </p:cNvPr>
          <p:cNvSpPr txBox="1"/>
          <p:nvPr/>
        </p:nvSpPr>
        <p:spPr>
          <a:xfrm>
            <a:off x="3162027" y="5716498"/>
            <a:ext cx="3695154" cy="549381"/>
          </a:xfrm>
          <a:prstGeom prst="rect">
            <a:avLst/>
          </a:prstGeom>
          <a:noFill/>
        </p:spPr>
        <p:txBody>
          <a:bodyPr wrap="square">
            <a:spAutoFit/>
          </a:bodyPr>
          <a:lstStyle/>
          <a:p>
            <a:pPr algn="ctr" defTabSz="754380"/>
            <a:r>
              <a:rPr lang="en-BD" sz="1485" dirty="0">
                <a:solidFill>
                  <a:prstClr val="black"/>
                </a:solidFill>
                <a:latin typeface="Lato"/>
              </a:rPr>
              <a:t>Many users updates are aggregated to form a concensus change</a:t>
            </a:r>
          </a:p>
        </p:txBody>
      </p:sp>
      <p:sp>
        <p:nvSpPr>
          <p:cNvPr id="10" name="TextBox 9">
            <a:extLst>
              <a:ext uri="{FF2B5EF4-FFF2-40B4-BE49-F238E27FC236}">
                <a16:creationId xmlns:a16="http://schemas.microsoft.com/office/drawing/2014/main" id="{3AC25803-3ED2-6497-E746-CC348993B38F}"/>
              </a:ext>
            </a:extLst>
          </p:cNvPr>
          <p:cNvSpPr txBox="1"/>
          <p:nvPr/>
        </p:nvSpPr>
        <p:spPr>
          <a:xfrm>
            <a:off x="7440111" y="3193033"/>
            <a:ext cx="2210073" cy="549381"/>
          </a:xfrm>
          <a:prstGeom prst="rect">
            <a:avLst/>
          </a:prstGeom>
          <a:noFill/>
        </p:spPr>
        <p:txBody>
          <a:bodyPr wrap="square">
            <a:spAutoFit/>
          </a:bodyPr>
          <a:lstStyle/>
          <a:p>
            <a:pPr algn="ctr" defTabSz="754380"/>
            <a:r>
              <a:rPr lang="en-BD" sz="1485" dirty="0">
                <a:solidFill>
                  <a:prstClr val="black"/>
                </a:solidFill>
                <a:latin typeface="Lato"/>
              </a:rPr>
              <a:t>Sends the updated result, and repeats</a:t>
            </a:r>
          </a:p>
        </p:txBody>
      </p:sp>
      <p:sp>
        <p:nvSpPr>
          <p:cNvPr id="2" name="TextBox 1">
            <a:extLst>
              <a:ext uri="{FF2B5EF4-FFF2-40B4-BE49-F238E27FC236}">
                <a16:creationId xmlns:a16="http://schemas.microsoft.com/office/drawing/2014/main" id="{7996906F-0258-2F29-99AC-89FFE3DE39D5}"/>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16</a:t>
            </a:r>
          </a:p>
        </p:txBody>
      </p:sp>
    </p:spTree>
    <p:extLst>
      <p:ext uri="{BB962C8B-B14F-4D97-AF65-F5344CB8AC3E}">
        <p14:creationId xmlns:p14="http://schemas.microsoft.com/office/powerpoint/2010/main" val="2083300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545276" y="1179366"/>
            <a:ext cx="5600313" cy="549381"/>
          </a:xfrm>
          <a:prstGeom prst="rect">
            <a:avLst/>
          </a:prstGeom>
          <a:noFill/>
        </p:spPr>
        <p:txBody>
          <a:bodyPr wrap="square" rtlCol="0">
            <a:spAutoFit/>
          </a:bodyPr>
          <a:lstStyle/>
          <a:p>
            <a:pPr defTabSz="754380">
              <a:defRPr/>
            </a:pPr>
            <a:r>
              <a:rPr lang="en-US" sz="2970" b="1" dirty="0">
                <a:solidFill>
                  <a:prstClr val="black"/>
                </a:solidFill>
                <a:latin typeface="Lato"/>
              </a:rPr>
              <a:t>When FL Updates?</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11266" name="Picture 2">
            <a:extLst>
              <a:ext uri="{FF2B5EF4-FFF2-40B4-BE49-F238E27FC236}">
                <a16:creationId xmlns:a16="http://schemas.microsoft.com/office/drawing/2014/main" id="{1AD9B78A-B705-9CF4-B31F-5655CFAFC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240" y="2000250"/>
            <a:ext cx="6705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57D1E0-5BC5-F8F4-64D5-AB6B09154836}"/>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17</a:t>
            </a:r>
          </a:p>
        </p:txBody>
      </p:sp>
    </p:spTree>
    <p:extLst>
      <p:ext uri="{BB962C8B-B14F-4D97-AF65-F5344CB8AC3E}">
        <p14:creationId xmlns:p14="http://schemas.microsoft.com/office/powerpoint/2010/main" val="1436090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503639" y="1179366"/>
            <a:ext cx="5600313" cy="549381"/>
          </a:xfrm>
          <a:prstGeom prst="rect">
            <a:avLst/>
          </a:prstGeom>
          <a:noFill/>
        </p:spPr>
        <p:txBody>
          <a:bodyPr wrap="square" rtlCol="0">
            <a:spAutoFit/>
          </a:bodyPr>
          <a:lstStyle/>
          <a:p>
            <a:pPr defTabSz="754380">
              <a:defRPr/>
            </a:pPr>
            <a:r>
              <a:rPr lang="en-US" sz="2970" b="1" dirty="0">
                <a:solidFill>
                  <a:prstClr val="black"/>
                </a:solidFill>
                <a:latin typeface="Lato"/>
              </a:rPr>
              <a:t>Current Research</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sp>
        <p:nvSpPr>
          <p:cNvPr id="2" name="Google Shape;278;p19">
            <a:extLst>
              <a:ext uri="{FF2B5EF4-FFF2-40B4-BE49-F238E27FC236}">
                <a16:creationId xmlns:a16="http://schemas.microsoft.com/office/drawing/2014/main" id="{EFF3917B-638E-435D-C182-59A55D762A19}"/>
              </a:ext>
            </a:extLst>
          </p:cNvPr>
          <p:cNvSpPr txBox="1"/>
          <p:nvPr/>
        </p:nvSpPr>
        <p:spPr>
          <a:xfrm>
            <a:off x="503640" y="2605224"/>
            <a:ext cx="7667178" cy="629677"/>
          </a:xfrm>
          <a:prstGeom prst="rect">
            <a:avLst/>
          </a:prstGeom>
          <a:noFill/>
          <a:ln>
            <a:noFill/>
          </a:ln>
        </p:spPr>
        <p:txBody>
          <a:bodyPr spcFirstLastPara="1" wrap="square" lIns="100568" tIns="100568" rIns="100568" bIns="100568" anchor="ctr" anchorCtr="0">
            <a:noAutofit/>
          </a:bodyPr>
          <a:lstStyle/>
          <a:p>
            <a:pPr defTabSz="754380"/>
            <a:r>
              <a:rPr lang="en-US" sz="1320" dirty="0">
                <a:solidFill>
                  <a:prstClr val="black"/>
                </a:solidFill>
                <a:latin typeface="Söhne"/>
              </a:rPr>
              <a:t>One of the main challenges in federated learning is to ensure the privacy of the local data on the devices. Researchers are exploring new methods to improve the privacy of federated learning algorithms, such as using differential privacy or homomorphic encryption</a:t>
            </a:r>
            <a:endParaRPr lang="en-BD" sz="1320" dirty="0">
              <a:solidFill>
                <a:prstClr val="black"/>
              </a:solidFill>
              <a:latin typeface="Lato"/>
            </a:endParaRPr>
          </a:p>
        </p:txBody>
      </p:sp>
      <p:sp>
        <p:nvSpPr>
          <p:cNvPr id="6" name="Google Shape;279;p19">
            <a:extLst>
              <a:ext uri="{FF2B5EF4-FFF2-40B4-BE49-F238E27FC236}">
                <a16:creationId xmlns:a16="http://schemas.microsoft.com/office/drawing/2014/main" id="{2EB00EB6-CE03-B27D-FB38-41F4E56EB8FF}"/>
              </a:ext>
            </a:extLst>
          </p:cNvPr>
          <p:cNvSpPr txBox="1"/>
          <p:nvPr/>
        </p:nvSpPr>
        <p:spPr>
          <a:xfrm>
            <a:off x="503640" y="2183296"/>
            <a:ext cx="4630063" cy="333753"/>
          </a:xfrm>
          <a:prstGeom prst="rect">
            <a:avLst/>
          </a:prstGeom>
          <a:noFill/>
          <a:ln>
            <a:noFill/>
          </a:ln>
        </p:spPr>
        <p:txBody>
          <a:bodyPr spcFirstLastPara="1" wrap="square" lIns="100568" tIns="100568" rIns="100568" bIns="100568" anchor="ctr" anchorCtr="0">
            <a:noAutofit/>
          </a:bodyPr>
          <a:lstStyle/>
          <a:p>
            <a:pPr defTabSz="754380">
              <a:defRPr/>
            </a:pPr>
            <a:r>
              <a:rPr lang="en-US" sz="1980" dirty="0">
                <a:solidFill>
                  <a:prstClr val="black"/>
                </a:solidFill>
                <a:latin typeface="Söhne"/>
              </a:rPr>
              <a:t>Privacy-preserving federated learning</a:t>
            </a:r>
            <a:endParaRPr sz="1870" dirty="0">
              <a:solidFill>
                <a:prstClr val="black"/>
              </a:solidFill>
              <a:latin typeface="Arial Rounded MT Bold" panose="020F0704030504030204" pitchFamily="34" charset="77"/>
              <a:ea typeface="Fira Sans Extra Condensed Medium"/>
              <a:cs typeface="Fira Sans Extra Condensed Medium"/>
              <a:sym typeface="Fira Sans Extra Condensed Medium"/>
            </a:endParaRPr>
          </a:p>
        </p:txBody>
      </p:sp>
      <p:pic>
        <p:nvPicPr>
          <p:cNvPr id="5122" name="Picture 2" descr="Vector Illustration Icon With Secret Security Protection Concept Stock  Illustration - Download Image Now - iStock">
            <a:extLst>
              <a:ext uri="{FF2B5EF4-FFF2-40B4-BE49-F238E27FC236}">
                <a16:creationId xmlns:a16="http://schemas.microsoft.com/office/drawing/2014/main" id="{396FCF85-F912-D484-F223-AA5AE2C8C0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6511" y="1720660"/>
            <a:ext cx="2165540" cy="216554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78;p19">
            <a:extLst>
              <a:ext uri="{FF2B5EF4-FFF2-40B4-BE49-F238E27FC236}">
                <a16:creationId xmlns:a16="http://schemas.microsoft.com/office/drawing/2014/main" id="{F34ECFE5-C35D-03CD-A84F-098DCD34C210}"/>
              </a:ext>
            </a:extLst>
          </p:cNvPr>
          <p:cNvSpPr txBox="1"/>
          <p:nvPr/>
        </p:nvSpPr>
        <p:spPr>
          <a:xfrm>
            <a:off x="2341518" y="4912481"/>
            <a:ext cx="7317745" cy="775335"/>
          </a:xfrm>
          <a:prstGeom prst="rect">
            <a:avLst/>
          </a:prstGeom>
          <a:noFill/>
          <a:ln>
            <a:noFill/>
          </a:ln>
        </p:spPr>
        <p:txBody>
          <a:bodyPr spcFirstLastPara="1" wrap="square" lIns="100568" tIns="100568" rIns="100568" bIns="100568" anchor="ctr" anchorCtr="0">
            <a:noAutofit/>
          </a:bodyPr>
          <a:lstStyle/>
          <a:p>
            <a:pPr algn="just" defTabSz="754380"/>
            <a:r>
              <a:rPr lang="en-US" sz="1320" dirty="0">
                <a:solidFill>
                  <a:prstClr val="black"/>
                </a:solidFill>
                <a:latin typeface="Söhne"/>
              </a:rPr>
              <a:t>Federated learning involves communication between the devices and the central server, which can be a bottleneck in terms of time and resources. Researchers are exploring new methods to reduce the communication overhead of federated learning algorithms, such as using compression techniques or designing more efficient communication protocols.</a:t>
            </a:r>
            <a:endParaRPr lang="en-BD" sz="1320" dirty="0">
              <a:solidFill>
                <a:prstClr val="black"/>
              </a:solidFill>
              <a:latin typeface="Lato"/>
            </a:endParaRPr>
          </a:p>
        </p:txBody>
      </p:sp>
      <p:sp>
        <p:nvSpPr>
          <p:cNvPr id="5" name="Google Shape;279;p19">
            <a:extLst>
              <a:ext uri="{FF2B5EF4-FFF2-40B4-BE49-F238E27FC236}">
                <a16:creationId xmlns:a16="http://schemas.microsoft.com/office/drawing/2014/main" id="{3E2BCD04-64AE-5A6A-CCAD-A5F89D941CB6}"/>
              </a:ext>
            </a:extLst>
          </p:cNvPr>
          <p:cNvSpPr txBox="1"/>
          <p:nvPr/>
        </p:nvSpPr>
        <p:spPr>
          <a:xfrm>
            <a:off x="4673237" y="4403758"/>
            <a:ext cx="4986026" cy="333753"/>
          </a:xfrm>
          <a:prstGeom prst="rect">
            <a:avLst/>
          </a:prstGeom>
          <a:noFill/>
          <a:ln>
            <a:noFill/>
          </a:ln>
        </p:spPr>
        <p:txBody>
          <a:bodyPr spcFirstLastPara="1" wrap="square" lIns="100568" tIns="100568" rIns="100568" bIns="100568" anchor="ctr" anchorCtr="0">
            <a:noAutofit/>
          </a:bodyPr>
          <a:lstStyle/>
          <a:p>
            <a:pPr algn="r" defTabSz="754380">
              <a:defRPr/>
            </a:pPr>
            <a:r>
              <a:rPr lang="en-US" sz="1980" dirty="0">
                <a:solidFill>
                  <a:prstClr val="black"/>
                </a:solidFill>
                <a:latin typeface="Söhne"/>
              </a:rPr>
              <a:t>Communication-efficient federated learning</a:t>
            </a:r>
            <a:endParaRPr sz="1870" dirty="0">
              <a:solidFill>
                <a:prstClr val="black"/>
              </a:solidFill>
              <a:latin typeface="Arial Rounded MT Bold" panose="020F0704030504030204" pitchFamily="34" charset="77"/>
              <a:ea typeface="Fira Sans Extra Condensed Medium"/>
              <a:cs typeface="Fira Sans Extra Condensed Medium"/>
              <a:sym typeface="Fira Sans Extra Condensed Medium"/>
            </a:endParaRPr>
          </a:p>
        </p:txBody>
      </p:sp>
      <p:pic>
        <p:nvPicPr>
          <p:cNvPr id="5124" name="Picture 4" descr="Network Icon Pack 167669 Vector Art at Vecteezy">
            <a:extLst>
              <a:ext uri="{FF2B5EF4-FFF2-40B4-BE49-F238E27FC236}">
                <a16:creationId xmlns:a16="http://schemas.microsoft.com/office/drawing/2014/main" id="{15425F48-B40D-4F29-EDD0-F140A357B2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639" y="4586010"/>
            <a:ext cx="1694905" cy="13581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BBF3A4-FC33-C2BE-D287-1DA80A0FA10E}"/>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18</a:t>
            </a:r>
          </a:p>
        </p:txBody>
      </p:sp>
    </p:spTree>
    <p:extLst>
      <p:ext uri="{BB962C8B-B14F-4D97-AF65-F5344CB8AC3E}">
        <p14:creationId xmlns:p14="http://schemas.microsoft.com/office/powerpoint/2010/main" val="3836638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503639" y="1179366"/>
            <a:ext cx="5600313" cy="549381"/>
          </a:xfrm>
          <a:prstGeom prst="rect">
            <a:avLst/>
          </a:prstGeom>
          <a:noFill/>
        </p:spPr>
        <p:txBody>
          <a:bodyPr wrap="square" rtlCol="0">
            <a:spAutoFit/>
          </a:bodyPr>
          <a:lstStyle/>
          <a:p>
            <a:pPr defTabSz="754380">
              <a:defRPr/>
            </a:pPr>
            <a:r>
              <a:rPr lang="en-US" sz="2970" b="1" dirty="0">
                <a:solidFill>
                  <a:prstClr val="black"/>
                </a:solidFill>
                <a:latin typeface="Lato"/>
              </a:rPr>
              <a:t>Current Research</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sp>
        <p:nvSpPr>
          <p:cNvPr id="2" name="Google Shape;278;p19">
            <a:extLst>
              <a:ext uri="{FF2B5EF4-FFF2-40B4-BE49-F238E27FC236}">
                <a16:creationId xmlns:a16="http://schemas.microsoft.com/office/drawing/2014/main" id="{EFF3917B-638E-435D-C182-59A55D762A19}"/>
              </a:ext>
            </a:extLst>
          </p:cNvPr>
          <p:cNvSpPr txBox="1"/>
          <p:nvPr/>
        </p:nvSpPr>
        <p:spPr>
          <a:xfrm>
            <a:off x="503640" y="2605224"/>
            <a:ext cx="7667178" cy="629677"/>
          </a:xfrm>
          <a:prstGeom prst="rect">
            <a:avLst/>
          </a:prstGeom>
          <a:noFill/>
          <a:ln>
            <a:noFill/>
          </a:ln>
        </p:spPr>
        <p:txBody>
          <a:bodyPr spcFirstLastPara="1" wrap="square" lIns="100568" tIns="100568" rIns="100568" bIns="100568" anchor="ctr" anchorCtr="0">
            <a:noAutofit/>
          </a:bodyPr>
          <a:lstStyle/>
          <a:p>
            <a:pPr defTabSz="754380"/>
            <a:r>
              <a:rPr lang="en-US" sz="1320" dirty="0">
                <a:solidFill>
                  <a:prstClr val="black"/>
                </a:solidFill>
                <a:latin typeface="Söhne"/>
              </a:rPr>
              <a:t>Federated learning assumes that the data on the devices are identically and independently distributed (</a:t>
            </a:r>
            <a:r>
              <a:rPr lang="en-US" sz="1320" dirty="0" err="1">
                <a:solidFill>
                  <a:prstClr val="black"/>
                </a:solidFill>
                <a:latin typeface="Söhne"/>
              </a:rPr>
              <a:t>i.i.d.</a:t>
            </a:r>
            <a:r>
              <a:rPr lang="en-US" sz="1320" dirty="0">
                <a:solidFill>
                  <a:prstClr val="black"/>
                </a:solidFill>
                <a:latin typeface="Söhne"/>
              </a:rPr>
              <a:t>). However, in real-world scenarios, this assumption may not hold. Researchers are exploring new methods to extend federated learning to non-</a:t>
            </a:r>
            <a:r>
              <a:rPr lang="en-US" sz="1320" dirty="0" err="1">
                <a:solidFill>
                  <a:prstClr val="black"/>
                </a:solidFill>
                <a:latin typeface="Söhne"/>
              </a:rPr>
              <a:t>i.i.d.</a:t>
            </a:r>
            <a:r>
              <a:rPr lang="en-US" sz="1320" dirty="0">
                <a:solidFill>
                  <a:prstClr val="black"/>
                </a:solidFill>
                <a:latin typeface="Söhne"/>
              </a:rPr>
              <a:t> settings, such as using transfer learning or meta-learning.</a:t>
            </a:r>
            <a:endParaRPr lang="en-BD" sz="1320" dirty="0">
              <a:solidFill>
                <a:prstClr val="black"/>
              </a:solidFill>
              <a:latin typeface="Lato"/>
            </a:endParaRPr>
          </a:p>
        </p:txBody>
      </p:sp>
      <p:sp>
        <p:nvSpPr>
          <p:cNvPr id="6" name="Google Shape;279;p19">
            <a:extLst>
              <a:ext uri="{FF2B5EF4-FFF2-40B4-BE49-F238E27FC236}">
                <a16:creationId xmlns:a16="http://schemas.microsoft.com/office/drawing/2014/main" id="{2EB00EB6-CE03-B27D-FB38-41F4E56EB8FF}"/>
              </a:ext>
            </a:extLst>
          </p:cNvPr>
          <p:cNvSpPr txBox="1"/>
          <p:nvPr/>
        </p:nvSpPr>
        <p:spPr>
          <a:xfrm>
            <a:off x="503640" y="2183296"/>
            <a:ext cx="4630063" cy="333753"/>
          </a:xfrm>
          <a:prstGeom prst="rect">
            <a:avLst/>
          </a:prstGeom>
          <a:noFill/>
          <a:ln>
            <a:noFill/>
          </a:ln>
        </p:spPr>
        <p:txBody>
          <a:bodyPr spcFirstLastPara="1" wrap="square" lIns="100568" tIns="100568" rIns="100568" bIns="100568" anchor="ctr" anchorCtr="0">
            <a:noAutofit/>
          </a:bodyPr>
          <a:lstStyle/>
          <a:p>
            <a:pPr defTabSz="754380">
              <a:defRPr/>
            </a:pPr>
            <a:r>
              <a:rPr lang="en-US" sz="1980" dirty="0">
                <a:solidFill>
                  <a:prstClr val="black"/>
                </a:solidFill>
                <a:latin typeface="Söhne"/>
              </a:rPr>
              <a:t>Federated learning in non-</a:t>
            </a:r>
            <a:r>
              <a:rPr lang="en-US" sz="1980" dirty="0" err="1">
                <a:solidFill>
                  <a:prstClr val="black"/>
                </a:solidFill>
                <a:latin typeface="Söhne"/>
              </a:rPr>
              <a:t>i.i.d.</a:t>
            </a:r>
            <a:r>
              <a:rPr lang="en-US" sz="1980" dirty="0">
                <a:solidFill>
                  <a:prstClr val="black"/>
                </a:solidFill>
                <a:latin typeface="Söhne"/>
              </a:rPr>
              <a:t> settings</a:t>
            </a:r>
            <a:endParaRPr sz="1870" dirty="0">
              <a:solidFill>
                <a:prstClr val="black"/>
              </a:solidFill>
              <a:latin typeface="Arial Rounded MT Bold" panose="020F0704030504030204" pitchFamily="34" charset="77"/>
              <a:ea typeface="Fira Sans Extra Condensed Medium"/>
              <a:cs typeface="Fira Sans Extra Condensed Medium"/>
              <a:sym typeface="Fira Sans Extra Condensed Medium"/>
            </a:endParaRPr>
          </a:p>
        </p:txBody>
      </p:sp>
      <p:sp>
        <p:nvSpPr>
          <p:cNvPr id="3" name="Google Shape;278;p19">
            <a:extLst>
              <a:ext uri="{FF2B5EF4-FFF2-40B4-BE49-F238E27FC236}">
                <a16:creationId xmlns:a16="http://schemas.microsoft.com/office/drawing/2014/main" id="{F34ECFE5-C35D-03CD-A84F-098DCD34C210}"/>
              </a:ext>
            </a:extLst>
          </p:cNvPr>
          <p:cNvSpPr txBox="1"/>
          <p:nvPr/>
        </p:nvSpPr>
        <p:spPr>
          <a:xfrm>
            <a:off x="2341518" y="4912481"/>
            <a:ext cx="7317745" cy="775335"/>
          </a:xfrm>
          <a:prstGeom prst="rect">
            <a:avLst/>
          </a:prstGeom>
          <a:noFill/>
          <a:ln>
            <a:noFill/>
          </a:ln>
        </p:spPr>
        <p:txBody>
          <a:bodyPr spcFirstLastPara="1" wrap="square" lIns="100568" tIns="100568" rIns="100568" bIns="100568" anchor="ctr" anchorCtr="0">
            <a:noAutofit/>
          </a:bodyPr>
          <a:lstStyle/>
          <a:p>
            <a:pPr algn="just" defTabSz="754380"/>
            <a:r>
              <a:rPr lang="en-US" sz="1320" dirty="0">
                <a:solidFill>
                  <a:prstClr val="black"/>
                </a:solidFill>
                <a:latin typeface="Söhne"/>
              </a:rPr>
              <a:t>Federated learning has the potential to improve healthcare by enabling the development of predictive models without compromising patient privacy. Researchers are exploring new methods to apply federated learning to healthcare applications, such as developing models for disease diagnosis or personalized treatment recommendations.</a:t>
            </a:r>
            <a:endParaRPr lang="en-BD" sz="1320" dirty="0">
              <a:solidFill>
                <a:prstClr val="black"/>
              </a:solidFill>
              <a:latin typeface="Lato"/>
            </a:endParaRPr>
          </a:p>
        </p:txBody>
      </p:sp>
      <p:sp>
        <p:nvSpPr>
          <p:cNvPr id="5" name="Google Shape;279;p19">
            <a:extLst>
              <a:ext uri="{FF2B5EF4-FFF2-40B4-BE49-F238E27FC236}">
                <a16:creationId xmlns:a16="http://schemas.microsoft.com/office/drawing/2014/main" id="{3E2BCD04-64AE-5A6A-CCAD-A5F89D941CB6}"/>
              </a:ext>
            </a:extLst>
          </p:cNvPr>
          <p:cNvSpPr txBox="1"/>
          <p:nvPr/>
        </p:nvSpPr>
        <p:spPr>
          <a:xfrm>
            <a:off x="4673237" y="4403758"/>
            <a:ext cx="4986026" cy="333753"/>
          </a:xfrm>
          <a:prstGeom prst="rect">
            <a:avLst/>
          </a:prstGeom>
          <a:noFill/>
          <a:ln>
            <a:noFill/>
          </a:ln>
        </p:spPr>
        <p:txBody>
          <a:bodyPr spcFirstLastPara="1" wrap="square" lIns="100568" tIns="100568" rIns="100568" bIns="100568" anchor="ctr" anchorCtr="0">
            <a:noAutofit/>
          </a:bodyPr>
          <a:lstStyle/>
          <a:p>
            <a:pPr algn="r" defTabSz="754380">
              <a:defRPr/>
            </a:pPr>
            <a:r>
              <a:rPr lang="en-US" sz="1980" dirty="0">
                <a:solidFill>
                  <a:prstClr val="black"/>
                </a:solidFill>
                <a:latin typeface="Söhne"/>
              </a:rPr>
              <a:t>Federated learning for healthcare</a:t>
            </a:r>
            <a:endParaRPr sz="1870" dirty="0">
              <a:solidFill>
                <a:prstClr val="black"/>
              </a:solidFill>
              <a:latin typeface="Arial Rounded MT Bold" panose="020F0704030504030204" pitchFamily="34" charset="77"/>
              <a:ea typeface="Fira Sans Extra Condensed Medium"/>
              <a:cs typeface="Fira Sans Extra Condensed Medium"/>
              <a:sym typeface="Fira Sans Extra Condensed Medium"/>
            </a:endParaRPr>
          </a:p>
        </p:txBody>
      </p:sp>
      <p:pic>
        <p:nvPicPr>
          <p:cNvPr id="5124" name="Picture 4">
            <a:extLst>
              <a:ext uri="{FF2B5EF4-FFF2-40B4-BE49-F238E27FC236}">
                <a16:creationId xmlns:a16="http://schemas.microsoft.com/office/drawing/2014/main" id="{15425F48-B40D-4F29-EDD0-F140A357B2EA}"/>
              </a:ext>
            </a:extLst>
          </p:cNvPr>
          <p:cNvPicPr>
            <a:picLocks noChangeAspect="1" noChangeArrowheads="1"/>
          </p:cNvPicPr>
          <p:nvPr/>
        </p:nvPicPr>
        <p:blipFill>
          <a:blip r:embed="rId4"/>
          <a:srcRect/>
          <a:stretch/>
        </p:blipFill>
        <p:spPr bwMode="auto">
          <a:xfrm>
            <a:off x="672023" y="4586010"/>
            <a:ext cx="1358138" cy="13581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NotEqualTo Vector Icon - nohat.cc">
            <a:extLst>
              <a:ext uri="{FF2B5EF4-FFF2-40B4-BE49-F238E27FC236}">
                <a16:creationId xmlns:a16="http://schemas.microsoft.com/office/drawing/2014/main" id="{A3F812BE-BF95-A67E-1124-D8C4FCADFA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3079" y="1738899"/>
            <a:ext cx="1970041" cy="19700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CBEE318-7E29-1FB3-DB34-7FA6E8E80A4C}"/>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19</a:t>
            </a:r>
          </a:p>
        </p:txBody>
      </p:sp>
    </p:spTree>
    <p:extLst>
      <p:ext uri="{BB962C8B-B14F-4D97-AF65-F5344CB8AC3E}">
        <p14:creationId xmlns:p14="http://schemas.microsoft.com/office/powerpoint/2010/main" val="32619597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513436" y="1184375"/>
            <a:ext cx="5600313" cy="549381"/>
          </a:xfrm>
          <a:prstGeom prst="rect">
            <a:avLst/>
          </a:prstGeom>
          <a:noFill/>
        </p:spPr>
        <p:txBody>
          <a:bodyPr wrap="square" rtlCol="0">
            <a:spAutoFit/>
          </a:bodyPr>
          <a:lstStyle/>
          <a:p>
            <a:pPr defTabSz="754380">
              <a:defRPr/>
            </a:pPr>
            <a:r>
              <a:rPr lang="en-US" sz="2970" b="1" dirty="0">
                <a:solidFill>
                  <a:prstClr val="black"/>
                </a:solidFill>
                <a:latin typeface="Lato"/>
              </a:rPr>
              <a:t>Potential Future of FL</a:t>
            </a:r>
            <a:endParaRPr lang="en-CN" sz="2970" b="1" dirty="0">
              <a:solidFill>
                <a:prstClr val="black"/>
              </a:solidFill>
              <a:latin typeface="Lato"/>
            </a:endParaRPr>
          </a:p>
        </p:txBody>
      </p:sp>
      <p:sp>
        <p:nvSpPr>
          <p:cNvPr id="8" name="Rectangle 7">
            <a:extLst>
              <a:ext uri="{FF2B5EF4-FFF2-40B4-BE49-F238E27FC236}">
                <a16:creationId xmlns:a16="http://schemas.microsoft.com/office/drawing/2014/main" id="{AAAA3B2D-D0D6-8F42-9B22-E230B2164D73}"/>
              </a:ext>
            </a:extLst>
          </p:cNvPr>
          <p:cNvSpPr/>
          <p:nvPr/>
        </p:nvSpPr>
        <p:spPr>
          <a:xfrm>
            <a:off x="613856" y="1777348"/>
            <a:ext cx="750003" cy="112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3"/>
          <a:stretch>
            <a:fillRect/>
          </a:stretch>
        </p:blipFill>
        <p:spPr>
          <a:xfrm>
            <a:off x="9387840" y="1058310"/>
            <a:ext cx="670560" cy="775335"/>
          </a:xfrm>
          <a:prstGeom prst="rect">
            <a:avLst/>
          </a:prstGeom>
        </p:spPr>
      </p:pic>
      <p:pic>
        <p:nvPicPr>
          <p:cNvPr id="13314" name="Picture 2">
            <a:extLst>
              <a:ext uri="{FF2B5EF4-FFF2-40B4-BE49-F238E27FC236}">
                <a16:creationId xmlns:a16="http://schemas.microsoft.com/office/drawing/2014/main" id="{6449555C-CDB4-BE31-0409-345CD55C928D}"/>
              </a:ext>
            </a:extLst>
          </p:cNvPr>
          <p:cNvPicPr>
            <a:picLocks noChangeAspect="1" noChangeArrowheads="1"/>
          </p:cNvPicPr>
          <p:nvPr/>
        </p:nvPicPr>
        <p:blipFill>
          <a:blip r:embed="rId4"/>
          <a:srcRect/>
          <a:stretch/>
        </p:blipFill>
        <p:spPr bwMode="auto">
          <a:xfrm>
            <a:off x="3068664" y="2415719"/>
            <a:ext cx="1406552" cy="140655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3047FF12-6457-C3D0-ED7F-F89FFEEC10CE}"/>
              </a:ext>
            </a:extLst>
          </p:cNvPr>
          <p:cNvPicPr>
            <a:picLocks noChangeAspect="1" noChangeArrowheads="1"/>
          </p:cNvPicPr>
          <p:nvPr/>
        </p:nvPicPr>
        <p:blipFill>
          <a:blip r:embed="rId5"/>
          <a:srcRect/>
          <a:stretch/>
        </p:blipFill>
        <p:spPr bwMode="auto">
          <a:xfrm>
            <a:off x="5165545" y="2428504"/>
            <a:ext cx="1406552" cy="140655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71AF1AB2-DE03-BB38-1701-BF9F3041A763}"/>
              </a:ext>
            </a:extLst>
          </p:cNvPr>
          <p:cNvPicPr>
            <a:picLocks noChangeAspect="1" noChangeArrowheads="1"/>
          </p:cNvPicPr>
          <p:nvPr/>
        </p:nvPicPr>
        <p:blipFill>
          <a:blip r:embed="rId6"/>
          <a:srcRect/>
          <a:stretch/>
        </p:blipFill>
        <p:spPr bwMode="auto">
          <a:xfrm>
            <a:off x="3068664" y="4448192"/>
            <a:ext cx="1406552" cy="140655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E5B0C62A-6A93-4C34-A758-ED311F88654D}"/>
              </a:ext>
            </a:extLst>
          </p:cNvPr>
          <p:cNvPicPr>
            <a:picLocks noChangeAspect="1" noChangeArrowheads="1"/>
          </p:cNvPicPr>
          <p:nvPr/>
        </p:nvPicPr>
        <p:blipFill>
          <a:blip r:embed="rId7"/>
          <a:srcRect/>
          <a:stretch/>
        </p:blipFill>
        <p:spPr bwMode="auto">
          <a:xfrm>
            <a:off x="5165544" y="4448191"/>
            <a:ext cx="1406552" cy="140655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8;p19">
            <a:extLst>
              <a:ext uri="{FF2B5EF4-FFF2-40B4-BE49-F238E27FC236}">
                <a16:creationId xmlns:a16="http://schemas.microsoft.com/office/drawing/2014/main" id="{EFF3917B-638E-435D-C182-59A55D762A19}"/>
              </a:ext>
            </a:extLst>
          </p:cNvPr>
          <p:cNvSpPr txBox="1"/>
          <p:nvPr/>
        </p:nvSpPr>
        <p:spPr>
          <a:xfrm>
            <a:off x="268507" y="3044700"/>
            <a:ext cx="2720343" cy="841500"/>
          </a:xfrm>
          <a:prstGeom prst="rect">
            <a:avLst/>
          </a:prstGeom>
          <a:noFill/>
          <a:ln>
            <a:noFill/>
          </a:ln>
        </p:spPr>
        <p:txBody>
          <a:bodyPr spcFirstLastPara="1" wrap="square" lIns="100568" tIns="100568" rIns="100568" bIns="100568" anchor="ctr" anchorCtr="0">
            <a:noAutofit/>
          </a:bodyPr>
          <a:lstStyle/>
          <a:p>
            <a:pPr algn="ctr" defTabSz="754380">
              <a:defRPr/>
            </a:pPr>
            <a:r>
              <a:rPr lang="en-US" sz="1320" dirty="0">
                <a:solidFill>
                  <a:prstClr val="black"/>
                </a:solidFill>
                <a:latin typeface="Söhne"/>
              </a:rPr>
              <a:t>We can expect to see FL being integrated with blockchain technology to further enhance the security and privacy of data used in machine learning.</a:t>
            </a:r>
            <a:endParaRPr sz="1320" dirty="0">
              <a:solidFill>
                <a:prstClr val="black"/>
              </a:solidFill>
              <a:latin typeface="Roboto"/>
              <a:ea typeface="Roboto"/>
              <a:cs typeface="Roboto"/>
              <a:sym typeface="Roboto"/>
            </a:endParaRPr>
          </a:p>
        </p:txBody>
      </p:sp>
      <p:sp>
        <p:nvSpPr>
          <p:cNvPr id="6" name="Google Shape;279;p19">
            <a:extLst>
              <a:ext uri="{FF2B5EF4-FFF2-40B4-BE49-F238E27FC236}">
                <a16:creationId xmlns:a16="http://schemas.microsoft.com/office/drawing/2014/main" id="{2EB00EB6-CE03-B27D-FB38-41F4E56EB8FF}"/>
              </a:ext>
            </a:extLst>
          </p:cNvPr>
          <p:cNvSpPr txBox="1"/>
          <p:nvPr/>
        </p:nvSpPr>
        <p:spPr>
          <a:xfrm>
            <a:off x="342982" y="2520379"/>
            <a:ext cx="2571393" cy="472560"/>
          </a:xfrm>
          <a:prstGeom prst="rect">
            <a:avLst/>
          </a:prstGeom>
          <a:noFill/>
          <a:ln>
            <a:noFill/>
          </a:ln>
        </p:spPr>
        <p:txBody>
          <a:bodyPr spcFirstLastPara="1" wrap="square" lIns="100568" tIns="100568" rIns="100568" bIns="100568" anchor="ctr" anchorCtr="0">
            <a:noAutofit/>
          </a:bodyPr>
          <a:lstStyle/>
          <a:p>
            <a:pPr algn="r" defTabSz="754380">
              <a:defRPr/>
            </a:pPr>
            <a:r>
              <a:rPr lang="en" sz="1650" dirty="0">
                <a:solidFill>
                  <a:srgbClr val="434343"/>
                </a:solidFill>
                <a:latin typeface="Arial Rounded MT Bold" panose="020F0704030504030204" pitchFamily="34" charset="77"/>
                <a:ea typeface="Fira Sans Extra Condensed Medium"/>
                <a:cs typeface="Fira Sans Extra Condensed Medium"/>
                <a:sym typeface="Fira Sans Extra Condensed Medium"/>
              </a:rPr>
              <a:t>Blockchain Integration</a:t>
            </a:r>
            <a:endParaRPr sz="165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sp>
        <p:nvSpPr>
          <p:cNvPr id="9" name="Google Shape;278;p19">
            <a:extLst>
              <a:ext uri="{FF2B5EF4-FFF2-40B4-BE49-F238E27FC236}">
                <a16:creationId xmlns:a16="http://schemas.microsoft.com/office/drawing/2014/main" id="{F0DAB39B-1D29-51A1-BE77-3C84C136D5AF}"/>
              </a:ext>
            </a:extLst>
          </p:cNvPr>
          <p:cNvSpPr txBox="1"/>
          <p:nvPr/>
        </p:nvSpPr>
        <p:spPr>
          <a:xfrm>
            <a:off x="0" y="5149373"/>
            <a:ext cx="3068663" cy="841500"/>
          </a:xfrm>
          <a:prstGeom prst="rect">
            <a:avLst/>
          </a:prstGeom>
          <a:noFill/>
          <a:ln>
            <a:noFill/>
          </a:ln>
        </p:spPr>
        <p:txBody>
          <a:bodyPr spcFirstLastPara="1" wrap="square" lIns="100568" tIns="100568" rIns="100568" bIns="100568" anchor="ctr" anchorCtr="0">
            <a:noAutofit/>
          </a:bodyPr>
          <a:lstStyle/>
          <a:p>
            <a:pPr algn="ctr" defTabSz="754380">
              <a:defRPr/>
            </a:pPr>
            <a:r>
              <a:rPr lang="en-US" sz="1320" dirty="0">
                <a:solidFill>
                  <a:prstClr val="black"/>
                </a:solidFill>
                <a:latin typeface="Söhne"/>
              </a:rPr>
              <a:t>Can be used in industry to improve quality control and predict equipment failures and trained on data from multiple factories without sharing proprietary information</a:t>
            </a:r>
            <a:endParaRPr sz="1320" dirty="0">
              <a:solidFill>
                <a:prstClr val="black"/>
              </a:solidFill>
              <a:latin typeface="Roboto"/>
              <a:ea typeface="Roboto"/>
              <a:cs typeface="Roboto"/>
              <a:sym typeface="Roboto"/>
            </a:endParaRPr>
          </a:p>
        </p:txBody>
      </p:sp>
      <p:sp>
        <p:nvSpPr>
          <p:cNvPr id="10" name="Google Shape;279;p19">
            <a:extLst>
              <a:ext uri="{FF2B5EF4-FFF2-40B4-BE49-F238E27FC236}">
                <a16:creationId xmlns:a16="http://schemas.microsoft.com/office/drawing/2014/main" id="{7670063A-AB1F-99F1-612D-150762A6FC2D}"/>
              </a:ext>
            </a:extLst>
          </p:cNvPr>
          <p:cNvSpPr txBox="1"/>
          <p:nvPr/>
        </p:nvSpPr>
        <p:spPr>
          <a:xfrm>
            <a:off x="108071" y="4582535"/>
            <a:ext cx="2442579" cy="472560"/>
          </a:xfrm>
          <a:prstGeom prst="rect">
            <a:avLst/>
          </a:prstGeom>
          <a:noFill/>
          <a:ln>
            <a:noFill/>
          </a:ln>
        </p:spPr>
        <p:txBody>
          <a:bodyPr spcFirstLastPara="1" wrap="square" lIns="100568" tIns="100568" rIns="100568" bIns="100568" anchor="ctr" anchorCtr="0">
            <a:noAutofit/>
          </a:bodyPr>
          <a:lstStyle/>
          <a:p>
            <a:pPr algn="r" defTabSz="754380">
              <a:defRPr/>
            </a:pPr>
            <a:r>
              <a:rPr lang="en"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rPr>
              <a:t>Manufacturing</a:t>
            </a:r>
            <a:endParaRPr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sp>
        <p:nvSpPr>
          <p:cNvPr id="11" name="Google Shape;278;p19">
            <a:extLst>
              <a:ext uri="{FF2B5EF4-FFF2-40B4-BE49-F238E27FC236}">
                <a16:creationId xmlns:a16="http://schemas.microsoft.com/office/drawing/2014/main" id="{80383EF1-B513-8765-0E4F-6B6EBF711155}"/>
              </a:ext>
            </a:extLst>
          </p:cNvPr>
          <p:cNvSpPr txBox="1"/>
          <p:nvPr/>
        </p:nvSpPr>
        <p:spPr>
          <a:xfrm>
            <a:off x="6827779" y="5066612"/>
            <a:ext cx="2720343" cy="841500"/>
          </a:xfrm>
          <a:prstGeom prst="rect">
            <a:avLst/>
          </a:prstGeom>
          <a:noFill/>
          <a:ln>
            <a:noFill/>
          </a:ln>
        </p:spPr>
        <p:txBody>
          <a:bodyPr spcFirstLastPara="1" wrap="square" lIns="100568" tIns="100568" rIns="100568" bIns="100568" anchor="ctr" anchorCtr="0">
            <a:noAutofit/>
          </a:bodyPr>
          <a:lstStyle/>
          <a:p>
            <a:pPr algn="ctr" defTabSz="754380">
              <a:defRPr/>
            </a:pPr>
            <a:r>
              <a:rPr lang="en-US" sz="1320" dirty="0">
                <a:solidFill>
                  <a:prstClr val="black"/>
                </a:solidFill>
                <a:latin typeface="Söhne"/>
              </a:rPr>
              <a:t>Can provide more personalized education, collaborated research</a:t>
            </a:r>
            <a:endParaRPr sz="1320" dirty="0">
              <a:solidFill>
                <a:prstClr val="black"/>
              </a:solidFill>
              <a:latin typeface="Roboto"/>
              <a:ea typeface="Roboto"/>
              <a:cs typeface="Roboto"/>
              <a:sym typeface="Roboto"/>
            </a:endParaRPr>
          </a:p>
        </p:txBody>
      </p:sp>
      <p:sp>
        <p:nvSpPr>
          <p:cNvPr id="12" name="Google Shape;279;p19">
            <a:extLst>
              <a:ext uri="{FF2B5EF4-FFF2-40B4-BE49-F238E27FC236}">
                <a16:creationId xmlns:a16="http://schemas.microsoft.com/office/drawing/2014/main" id="{B909C836-30CC-2BDC-A8F0-84634A67AE57}"/>
              </a:ext>
            </a:extLst>
          </p:cNvPr>
          <p:cNvSpPr txBox="1"/>
          <p:nvPr/>
        </p:nvSpPr>
        <p:spPr>
          <a:xfrm>
            <a:off x="6357712" y="4583669"/>
            <a:ext cx="2442579" cy="472560"/>
          </a:xfrm>
          <a:prstGeom prst="rect">
            <a:avLst/>
          </a:prstGeom>
          <a:noFill/>
          <a:ln>
            <a:noFill/>
          </a:ln>
        </p:spPr>
        <p:txBody>
          <a:bodyPr spcFirstLastPara="1" wrap="square" lIns="100568" tIns="100568" rIns="100568" bIns="100568" anchor="ctr" anchorCtr="0">
            <a:noAutofit/>
          </a:bodyPr>
          <a:lstStyle/>
          <a:p>
            <a:pPr algn="r" defTabSz="754380">
              <a:defRPr/>
            </a:pPr>
            <a:r>
              <a:rPr lang="en"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rPr>
              <a:t>Education</a:t>
            </a:r>
            <a:endParaRPr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sp>
        <p:nvSpPr>
          <p:cNvPr id="13" name="Google Shape;278;p19">
            <a:extLst>
              <a:ext uri="{FF2B5EF4-FFF2-40B4-BE49-F238E27FC236}">
                <a16:creationId xmlns:a16="http://schemas.microsoft.com/office/drawing/2014/main" id="{3F7B2E66-980F-0560-17C5-0930C95296C3}"/>
              </a:ext>
            </a:extLst>
          </p:cNvPr>
          <p:cNvSpPr txBox="1"/>
          <p:nvPr/>
        </p:nvSpPr>
        <p:spPr>
          <a:xfrm>
            <a:off x="6827779" y="2905274"/>
            <a:ext cx="2720343" cy="841500"/>
          </a:xfrm>
          <a:prstGeom prst="rect">
            <a:avLst/>
          </a:prstGeom>
          <a:noFill/>
          <a:ln>
            <a:noFill/>
          </a:ln>
        </p:spPr>
        <p:txBody>
          <a:bodyPr spcFirstLastPara="1" wrap="square" lIns="100568" tIns="100568" rIns="100568" bIns="100568" anchor="ctr" anchorCtr="0">
            <a:noAutofit/>
          </a:bodyPr>
          <a:lstStyle/>
          <a:p>
            <a:pPr algn="ctr" defTabSz="754380">
              <a:defRPr/>
            </a:pPr>
            <a:r>
              <a:rPr lang="en-US" sz="1320" dirty="0">
                <a:solidFill>
                  <a:prstClr val="black"/>
                </a:solidFill>
                <a:latin typeface="Söhne"/>
              </a:rPr>
              <a:t>Can be used to analyze data from various sources such as traffic sensors, public transport systems, and energy usage.</a:t>
            </a:r>
            <a:endParaRPr lang="en-US" sz="1320" dirty="0">
              <a:solidFill>
                <a:prstClr val="black"/>
              </a:solidFill>
              <a:latin typeface="Roboto"/>
              <a:ea typeface="Roboto"/>
              <a:cs typeface="Roboto"/>
              <a:sym typeface="Roboto"/>
            </a:endParaRPr>
          </a:p>
        </p:txBody>
      </p:sp>
      <p:sp>
        <p:nvSpPr>
          <p:cNvPr id="14" name="Google Shape;279;p19">
            <a:extLst>
              <a:ext uri="{FF2B5EF4-FFF2-40B4-BE49-F238E27FC236}">
                <a16:creationId xmlns:a16="http://schemas.microsoft.com/office/drawing/2014/main" id="{28E33CBB-9CA3-2F32-FB26-E7267B15FDA7}"/>
              </a:ext>
            </a:extLst>
          </p:cNvPr>
          <p:cNvSpPr txBox="1"/>
          <p:nvPr/>
        </p:nvSpPr>
        <p:spPr>
          <a:xfrm>
            <a:off x="6827778" y="2499102"/>
            <a:ext cx="2442579" cy="472560"/>
          </a:xfrm>
          <a:prstGeom prst="rect">
            <a:avLst/>
          </a:prstGeom>
          <a:noFill/>
          <a:ln>
            <a:noFill/>
          </a:ln>
        </p:spPr>
        <p:txBody>
          <a:bodyPr spcFirstLastPara="1" wrap="square" lIns="100568" tIns="100568" rIns="100568" bIns="100568" anchor="ctr" anchorCtr="0">
            <a:noAutofit/>
          </a:bodyPr>
          <a:lstStyle/>
          <a:p>
            <a:pPr algn="ctr" defTabSz="754380">
              <a:defRPr/>
            </a:pPr>
            <a:r>
              <a:rPr lang="en"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rPr>
              <a:t>Smart City</a:t>
            </a:r>
            <a:endParaRPr sz="1870" dirty="0">
              <a:solidFill>
                <a:srgbClr val="434343"/>
              </a:solidFill>
              <a:latin typeface="Arial Rounded MT Bold" panose="020F0704030504030204" pitchFamily="34" charset="77"/>
              <a:ea typeface="Fira Sans Extra Condensed Medium"/>
              <a:cs typeface="Fira Sans Extra Condensed Medium"/>
              <a:sym typeface="Fira Sans Extra Condensed Medium"/>
            </a:endParaRPr>
          </a:p>
        </p:txBody>
      </p:sp>
      <p:sp>
        <p:nvSpPr>
          <p:cNvPr id="3" name="TextBox 2">
            <a:extLst>
              <a:ext uri="{FF2B5EF4-FFF2-40B4-BE49-F238E27FC236}">
                <a16:creationId xmlns:a16="http://schemas.microsoft.com/office/drawing/2014/main" id="{57EA3D4C-BFEB-776A-A98A-EC0ED913761D}"/>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20</a:t>
            </a:r>
          </a:p>
        </p:txBody>
      </p:sp>
    </p:spTree>
    <p:extLst>
      <p:ext uri="{BB962C8B-B14F-4D97-AF65-F5344CB8AC3E}">
        <p14:creationId xmlns:p14="http://schemas.microsoft.com/office/powerpoint/2010/main" val="39217061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10783-1B8F-9F47-83AD-D1AE9EFED8D9}"/>
              </a:ext>
            </a:extLst>
          </p:cNvPr>
          <p:cNvSpPr txBox="1"/>
          <p:nvPr/>
        </p:nvSpPr>
        <p:spPr>
          <a:xfrm>
            <a:off x="2713745" y="2593311"/>
            <a:ext cx="4902259" cy="549381"/>
          </a:xfrm>
          <a:prstGeom prst="rect">
            <a:avLst/>
          </a:prstGeom>
          <a:noFill/>
        </p:spPr>
        <p:txBody>
          <a:bodyPr wrap="square" rtlCol="0">
            <a:spAutoFit/>
          </a:bodyPr>
          <a:lstStyle/>
          <a:p>
            <a:pPr algn="ctr" defTabSz="754380">
              <a:defRPr/>
            </a:pPr>
            <a:r>
              <a:rPr lang="en-US" sz="2970" b="1" dirty="0">
                <a:solidFill>
                  <a:srgbClr val="FF0000"/>
                </a:solidFill>
                <a:latin typeface="Lato"/>
              </a:rPr>
              <a:t>JUST TO LET YOU KNOW</a:t>
            </a:r>
            <a:endParaRPr lang="en-CN" sz="2970" b="1" dirty="0">
              <a:solidFill>
                <a:srgbClr val="FF0000"/>
              </a:solidFill>
              <a:latin typeface="Lato"/>
            </a:endParaRPr>
          </a:p>
        </p:txBody>
      </p:sp>
      <p:pic>
        <p:nvPicPr>
          <p:cNvPr id="4" name="Picture 3">
            <a:extLst>
              <a:ext uri="{FF2B5EF4-FFF2-40B4-BE49-F238E27FC236}">
                <a16:creationId xmlns:a16="http://schemas.microsoft.com/office/drawing/2014/main" id="{0785828A-AA2E-86F5-AC9A-94C9DC14DAB5}"/>
              </a:ext>
            </a:extLst>
          </p:cNvPr>
          <p:cNvPicPr>
            <a:picLocks noChangeAspect="1"/>
          </p:cNvPicPr>
          <p:nvPr/>
        </p:nvPicPr>
        <p:blipFill>
          <a:blip r:embed="rId2"/>
          <a:stretch>
            <a:fillRect/>
          </a:stretch>
        </p:blipFill>
        <p:spPr>
          <a:xfrm>
            <a:off x="9387840" y="1058310"/>
            <a:ext cx="670560" cy="775335"/>
          </a:xfrm>
          <a:prstGeom prst="rect">
            <a:avLst/>
          </a:prstGeom>
        </p:spPr>
      </p:pic>
      <p:sp>
        <p:nvSpPr>
          <p:cNvPr id="2" name="TextBox 1">
            <a:extLst>
              <a:ext uri="{FF2B5EF4-FFF2-40B4-BE49-F238E27FC236}">
                <a16:creationId xmlns:a16="http://schemas.microsoft.com/office/drawing/2014/main" id="{2FA4C15C-8481-E8E4-8D2C-66923698DA4A}"/>
              </a:ext>
            </a:extLst>
          </p:cNvPr>
          <p:cNvSpPr txBox="1"/>
          <p:nvPr/>
        </p:nvSpPr>
        <p:spPr>
          <a:xfrm rot="10800000" flipV="1">
            <a:off x="747277" y="4055863"/>
            <a:ext cx="8835196" cy="803297"/>
          </a:xfrm>
          <a:prstGeom prst="rect">
            <a:avLst/>
          </a:prstGeom>
          <a:solidFill>
            <a:schemeClr val="tx1"/>
          </a:solidFill>
        </p:spPr>
        <p:txBody>
          <a:bodyPr wrap="square" rtlCol="0">
            <a:spAutoFit/>
          </a:bodyPr>
          <a:lstStyle/>
          <a:p>
            <a:pPr algn="ctr" defTabSz="754380"/>
            <a:r>
              <a:rPr lang="en-US" sz="2310" dirty="0">
                <a:solidFill>
                  <a:prstClr val="white"/>
                </a:solidFill>
                <a:latin typeface="Lato"/>
              </a:rPr>
              <a:t>According to the </a:t>
            </a:r>
            <a:r>
              <a:rPr lang="en-US" sz="2310" dirty="0">
                <a:solidFill>
                  <a:srgbClr val="E8EAED"/>
                </a:solidFill>
                <a:latin typeface="Google Sans"/>
              </a:rPr>
              <a:t>Health Insurance Portability and Accountability Act</a:t>
            </a:r>
            <a:r>
              <a:rPr lang="en-US" sz="2310" dirty="0">
                <a:solidFill>
                  <a:prstClr val="white"/>
                </a:solidFill>
                <a:latin typeface="Lato"/>
              </a:rPr>
              <a:t>, </a:t>
            </a:r>
            <a:r>
              <a:rPr lang="en-US" sz="2310" dirty="0">
                <a:solidFill>
                  <a:prstClr val="white"/>
                </a:solidFill>
                <a:latin typeface="averta std"/>
              </a:rPr>
              <a:t>healthcare data breaches in the U.S. have </a:t>
            </a:r>
            <a:r>
              <a:rPr lang="en-US" sz="2310" dirty="0">
                <a:solidFill>
                  <a:srgbClr val="38AB4F"/>
                </a:solidFill>
                <a:latin typeface="averta std"/>
              </a:rPr>
              <a:t>decreased by 48%. </a:t>
            </a:r>
            <a:endParaRPr lang="en-US" sz="2310" dirty="0">
              <a:solidFill>
                <a:srgbClr val="38AB4F"/>
              </a:solidFill>
              <a:highlight>
                <a:srgbClr val="FFFF00"/>
              </a:highlight>
              <a:latin typeface="Lato"/>
            </a:endParaRPr>
          </a:p>
        </p:txBody>
      </p:sp>
      <p:sp>
        <p:nvSpPr>
          <p:cNvPr id="3" name="TextBox 2">
            <a:extLst>
              <a:ext uri="{FF2B5EF4-FFF2-40B4-BE49-F238E27FC236}">
                <a16:creationId xmlns:a16="http://schemas.microsoft.com/office/drawing/2014/main" id="{8364563D-F9E2-9736-D5AB-D81A04A2EEE1}"/>
              </a:ext>
            </a:extLst>
          </p:cNvPr>
          <p:cNvSpPr txBox="1"/>
          <p:nvPr/>
        </p:nvSpPr>
        <p:spPr>
          <a:xfrm>
            <a:off x="9741277" y="6304809"/>
            <a:ext cx="405880" cy="320857"/>
          </a:xfrm>
          <a:prstGeom prst="rect">
            <a:avLst/>
          </a:prstGeom>
          <a:noFill/>
        </p:spPr>
        <p:txBody>
          <a:bodyPr wrap="none" rtlCol="0">
            <a:spAutoFit/>
          </a:bodyPr>
          <a:lstStyle/>
          <a:p>
            <a:pPr defTabSz="754380"/>
            <a:r>
              <a:rPr lang="en-BD" sz="1485" dirty="0">
                <a:solidFill>
                  <a:prstClr val="black"/>
                </a:solidFill>
                <a:highlight>
                  <a:srgbClr val="FFFF00"/>
                </a:highlight>
                <a:latin typeface="Lato"/>
              </a:rPr>
              <a:t>21</a:t>
            </a:r>
          </a:p>
        </p:txBody>
      </p:sp>
    </p:spTree>
    <p:extLst>
      <p:ext uri="{BB962C8B-B14F-4D97-AF65-F5344CB8AC3E}">
        <p14:creationId xmlns:p14="http://schemas.microsoft.com/office/powerpoint/2010/main" val="4572220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Conclusion</a:t>
            </a:r>
          </a:p>
        </p:txBody>
      </p:sp>
      <p:sp>
        <p:nvSpPr>
          <p:cNvPr id="8" name="Text Placeholder 7"/>
          <p:cNvSpPr>
            <a:spLocks noGrp="1"/>
          </p:cNvSpPr>
          <p:nvPr>
            <p:ph type="body" sz="quarter" idx="11"/>
          </p:nvPr>
        </p:nvSpPr>
        <p:spPr>
          <a:xfrm>
            <a:off x="2755543" y="3284155"/>
            <a:ext cx="4547314" cy="1662315"/>
          </a:xfrm>
        </p:spPr>
        <p:txBody>
          <a:bodyPr/>
          <a:lstStyle/>
          <a:p>
            <a:r>
              <a:rPr lang="en-US" dirty="0"/>
              <a:t>To conclude, I would like to say that federated learning in the field of machine learning has a great potential. I truly believe day by day people will be more aware of their data. Therefore, decentralized machine learning will be applied almost everywhere vastly in healthcare, education, finance and robotics.</a:t>
            </a:r>
          </a:p>
        </p:txBody>
      </p:sp>
      <p:sp>
        <p:nvSpPr>
          <p:cNvPr id="2" name="TextBox 1">
            <a:extLst>
              <a:ext uri="{FF2B5EF4-FFF2-40B4-BE49-F238E27FC236}">
                <a16:creationId xmlns:a16="http://schemas.microsoft.com/office/drawing/2014/main" id="{E0CF00B1-75B5-E069-F62E-A61DB576D48D}"/>
              </a:ext>
            </a:extLst>
          </p:cNvPr>
          <p:cNvSpPr txBox="1"/>
          <p:nvPr/>
        </p:nvSpPr>
        <p:spPr>
          <a:xfrm>
            <a:off x="9741278" y="6304809"/>
            <a:ext cx="377026" cy="320857"/>
          </a:xfrm>
          <a:prstGeom prst="rect">
            <a:avLst/>
          </a:prstGeom>
          <a:noFill/>
        </p:spPr>
        <p:txBody>
          <a:bodyPr wrap="none" rtlCol="0">
            <a:spAutoFit/>
          </a:bodyPr>
          <a:lstStyle/>
          <a:p>
            <a:pPr defTabSz="754380"/>
            <a:r>
              <a:rPr lang="en-BD" sz="1485" dirty="0">
                <a:solidFill>
                  <a:srgbClr val="000000"/>
                </a:solidFill>
                <a:highlight>
                  <a:srgbClr val="FFFF00"/>
                </a:highlight>
                <a:latin typeface="Calibri" panose="020F0502020204030204"/>
              </a:rPr>
              <a:t>22</a:t>
            </a:r>
          </a:p>
        </p:txBody>
      </p:sp>
    </p:spTree>
    <p:extLst>
      <p:ext uri="{BB962C8B-B14F-4D97-AF65-F5344CB8AC3E}">
        <p14:creationId xmlns:p14="http://schemas.microsoft.com/office/powerpoint/2010/main" val="13732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9" id="{F8544903-FD73-F041-8478-5E59E5E9D765}" vid="{D13CB427-C636-6543-B47F-7D564BB4593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2">
      <a:dk1>
        <a:sysClr val="windowText" lastClr="000000"/>
      </a:dk1>
      <a:lt1>
        <a:sysClr val="window" lastClr="FFFFFF"/>
      </a:lt1>
      <a:dk2>
        <a:srgbClr val="44546A"/>
      </a:dk2>
      <a:lt2>
        <a:srgbClr val="FFFFFF"/>
      </a:lt2>
      <a:accent1>
        <a:srgbClr val="1DC4FF"/>
      </a:accent1>
      <a:accent2>
        <a:srgbClr val="00B0F0"/>
      </a:accent2>
      <a:accent3>
        <a:srgbClr val="00A7E2"/>
      </a:accent3>
      <a:accent4>
        <a:srgbClr val="00A1DA"/>
      </a:accent4>
      <a:accent5>
        <a:srgbClr val="5B9BD5"/>
      </a:accent5>
      <a:accent6>
        <a:srgbClr val="0094C8"/>
      </a:accent6>
      <a:hlink>
        <a:srgbClr val="0088B8"/>
      </a:hlink>
      <a:folHlink>
        <a:srgbClr val="954F72"/>
      </a:folHlink>
    </a:clrScheme>
    <a:fontScheme name="Custom 2">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57483C72-4C33-9443-8977-8CEBCB2C9714}"/>
    </a:ext>
  </a:extLst>
</a:theme>
</file>

<file path=ppt/theme/theme5.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 id="{F8544903-FD73-F041-8478-5E59E5E9D765}" vid="{8DE0A203-1390-2E4E-AF38-2A363377D7CB}"/>
    </a:ext>
  </a:extLst>
</a:theme>
</file>

<file path=ppt/theme/theme6.xml><?xml version="1.0" encoding="utf-8"?>
<a:theme xmlns:a="http://schemas.openxmlformats.org/drawingml/2006/main" name="1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9" id="{F8544903-FD73-F041-8478-5E59E5E9D765}" vid="{D13CB427-C636-6543-B47F-7D564BB45933}"/>
    </a:ext>
  </a:extLst>
</a:theme>
</file>

<file path=ppt/theme/theme7.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 id="{F8544903-FD73-F041-8478-5E59E5E9D765}" vid="{4649CA44-DA3A-AB42-8095-5D2E989DF14D}"/>
    </a:ext>
  </a:extLst>
</a:theme>
</file>

<file path=ppt/theme/theme8.xml><?xml version="1.0" encoding="utf-8"?>
<a:theme xmlns:a="http://schemas.openxmlformats.org/drawingml/2006/main" name="1_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 id="{200909DD-64FC-7846-8604-46732CD60AA2}" vid="{32CA1603-E516-174A-9509-1E83DBDD4799}"/>
    </a:ext>
  </a:extLst>
</a:theme>
</file>

<file path=ppt/theme/theme9.xml><?xml version="1.0" encoding="utf-8"?>
<a:theme xmlns:a="http://schemas.openxmlformats.org/drawingml/2006/main" name="2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57483C72-4C33-9443-8977-8CEBCB2C9714}"/>
    </a:ext>
  </a:extLst>
</a:theme>
</file>

<file path=docProps/app.xml><?xml version="1.0" encoding="utf-8"?>
<Properties xmlns="http://schemas.openxmlformats.org/officeDocument/2006/extended-properties" xmlns:vt="http://schemas.openxmlformats.org/officeDocument/2006/docPropsVTypes">
  <Template/>
  <TotalTime>21534</TotalTime>
  <Words>9040</Words>
  <Application>Microsoft Office PowerPoint</Application>
  <PresentationFormat>Custom</PresentationFormat>
  <Paragraphs>1029</Paragraphs>
  <Slides>101</Slides>
  <Notes>66</Notes>
  <HiddenSlides>0</HiddenSlides>
  <MMClips>0</MMClips>
  <ScaleCrop>false</ScaleCrop>
  <HeadingPairs>
    <vt:vector size="6" baseType="variant">
      <vt:variant>
        <vt:lpstr>Fonts Used</vt:lpstr>
      </vt:variant>
      <vt:variant>
        <vt:i4>30</vt:i4>
      </vt:variant>
      <vt:variant>
        <vt:lpstr>Theme</vt:lpstr>
      </vt:variant>
      <vt:variant>
        <vt:i4>10</vt:i4>
      </vt:variant>
      <vt:variant>
        <vt:lpstr>Slide Titles</vt:lpstr>
      </vt:variant>
      <vt:variant>
        <vt:i4>101</vt:i4>
      </vt:variant>
    </vt:vector>
  </HeadingPairs>
  <TitlesOfParts>
    <vt:vector size="141" baseType="lpstr">
      <vt:lpstr>-apple-system</vt:lpstr>
      <vt:lpstr>Archivo</vt:lpstr>
      <vt:lpstr>Archivo Black</vt:lpstr>
      <vt:lpstr>Archivo Regular</vt:lpstr>
      <vt:lpstr>Arial</vt:lpstr>
      <vt:lpstr>Arial Rounded MT Bold</vt:lpstr>
      <vt:lpstr>averta std</vt:lpstr>
      <vt:lpstr>Calibri</vt:lpstr>
      <vt:lpstr>Calibri Light</vt:lpstr>
      <vt:lpstr>Cambria Math</vt:lpstr>
      <vt:lpstr>Courier New</vt:lpstr>
      <vt:lpstr>Franklin Gothic</vt:lpstr>
      <vt:lpstr>Franklin Gothic Book</vt:lpstr>
      <vt:lpstr>Franklin Gothic Book Regular</vt:lpstr>
      <vt:lpstr>Franklin Gothic Demi</vt:lpstr>
      <vt:lpstr>Google Sans</vt:lpstr>
      <vt:lpstr>Helvetica</vt:lpstr>
      <vt:lpstr>Lato</vt:lpstr>
      <vt:lpstr>Libre Franklin</vt:lpstr>
      <vt:lpstr>Montserrat</vt:lpstr>
      <vt:lpstr>Montserrat ExtraBold</vt:lpstr>
      <vt:lpstr>Nunito</vt:lpstr>
      <vt:lpstr>Nunito Light</vt:lpstr>
      <vt:lpstr>Palatino Linotype</vt:lpstr>
      <vt:lpstr>Roboto</vt:lpstr>
      <vt:lpstr>Segoe UI</vt:lpstr>
      <vt:lpstr>Söhne</vt:lpstr>
      <vt:lpstr>Source Sans Pro Web</vt:lpstr>
      <vt:lpstr>Times New Roman</vt:lpstr>
      <vt:lpstr>Wingdings</vt:lpstr>
      <vt:lpstr>Office Theme</vt:lpstr>
      <vt:lpstr>1_Office Theme</vt:lpstr>
      <vt:lpstr>2_Office Theme</vt:lpstr>
      <vt:lpstr>Text Slides</vt:lpstr>
      <vt:lpstr>Title Slides</vt:lpstr>
      <vt:lpstr>1_Text Slides</vt:lpstr>
      <vt:lpstr>Closing Slides</vt:lpstr>
      <vt:lpstr>1_Title Slides</vt:lpstr>
      <vt:lpstr>2_Text Slides</vt:lpstr>
      <vt:lpstr>3_Text Slides</vt:lpstr>
      <vt:lpstr>CS 404/504 Special Topics: Adversarial Machine Learning</vt:lpstr>
      <vt:lpstr>Lecture 13</vt:lpstr>
      <vt:lpstr>Lecture Outline</vt:lpstr>
      <vt:lpstr>Defenses against Privacy Attacks</vt:lpstr>
      <vt:lpstr>Defenses against Privacy Attacks</vt:lpstr>
      <vt:lpstr>Anonymization Techniques</vt:lpstr>
      <vt:lpstr>Anonymization Techniques</vt:lpstr>
      <vt:lpstr>Linkage Attack</vt:lpstr>
      <vt:lpstr>k-anonymity</vt:lpstr>
      <vt:lpstr>Encryption Techniques</vt:lpstr>
      <vt:lpstr>Homomorphic Encryption</vt:lpstr>
      <vt:lpstr>Homomorphic Encryption</vt:lpstr>
      <vt:lpstr>Privacy versus Confidentiality</vt:lpstr>
      <vt:lpstr>Secure Multi-Party Computation</vt:lpstr>
      <vt:lpstr>Secure Multi-Party Computation</vt:lpstr>
      <vt:lpstr>Secure Multi-Party Computation</vt:lpstr>
      <vt:lpstr>Differential Privacy</vt:lpstr>
      <vt:lpstr>DP Example</vt:lpstr>
      <vt:lpstr>DP Example (cont’d)</vt:lpstr>
      <vt:lpstr>DP Mechanism</vt:lpstr>
      <vt:lpstr>DP with Laplacian Randomization</vt:lpstr>
      <vt:lpstr>DP with Gaussian Randomization</vt:lpstr>
      <vt:lpstr>DP in Machine Learning</vt:lpstr>
      <vt:lpstr>DP in Machine Learning</vt:lpstr>
      <vt:lpstr>DP in Machine Learning</vt:lpstr>
      <vt:lpstr>Distributed Learning</vt:lpstr>
      <vt:lpstr>Distributed Learning</vt:lpstr>
      <vt:lpstr>ML-Specific Techniques</vt:lpstr>
      <vt:lpstr>References</vt:lpstr>
      <vt:lpstr>Differential privacy</vt:lpstr>
      <vt:lpstr>Differential Privacy</vt:lpstr>
      <vt:lpstr>What is differential privacy</vt:lpstr>
      <vt:lpstr>What is differential privacy</vt:lpstr>
      <vt:lpstr>What is differential privacy</vt:lpstr>
      <vt:lpstr>What is differential privacy</vt:lpstr>
      <vt:lpstr>What is differential privacy</vt:lpstr>
      <vt:lpstr>What is differential privacy</vt:lpstr>
      <vt:lpstr>Fundamentals</vt:lpstr>
      <vt:lpstr>Randomization methods</vt:lpstr>
      <vt:lpstr>Approximate differential privacy</vt:lpstr>
      <vt:lpstr>Privacy loss random variable </vt:lpstr>
      <vt:lpstr>Privacy loss random variable </vt:lpstr>
      <vt:lpstr>Privacy loss random variable </vt:lpstr>
      <vt:lpstr>Privacy loss random variable </vt:lpstr>
      <vt:lpstr>Privacy loss random variable </vt:lpstr>
      <vt:lpstr>Gaussian mechanism</vt:lpstr>
      <vt:lpstr>Dp and Deep Learning</vt:lpstr>
      <vt:lpstr>Dp and Deep Learning</vt:lpstr>
      <vt:lpstr>Q &amp; A</vt:lpstr>
      <vt:lpstr>References</vt:lpstr>
      <vt:lpstr>Deep Learning with differential privacy</vt:lpstr>
      <vt:lpstr>Outline</vt:lpstr>
      <vt:lpstr>Background</vt:lpstr>
      <vt:lpstr>Background</vt:lpstr>
      <vt:lpstr>Approach</vt:lpstr>
      <vt:lpstr>Approach</vt:lpstr>
      <vt:lpstr>Approach</vt:lpstr>
      <vt:lpstr>RESULTS - MNIST</vt:lpstr>
      <vt:lpstr>RESULTS - MNIST</vt:lpstr>
      <vt:lpstr>RESULTS - MNIST</vt:lpstr>
      <vt:lpstr>Conclusion</vt:lpstr>
      <vt:lpstr>Scalable Private Learning with PATE</vt:lpstr>
      <vt:lpstr>Outline:</vt:lpstr>
      <vt:lpstr>Defenses against Privacy Attacks</vt:lpstr>
      <vt:lpstr>Mitigation techniques</vt:lpstr>
      <vt:lpstr>Differential privacy:</vt:lpstr>
      <vt:lpstr>Rényi Differential Privacy</vt:lpstr>
      <vt:lpstr>PATE Framework Components</vt:lpstr>
      <vt:lpstr>PATE Framework</vt:lpstr>
      <vt:lpstr>tEACHERS</vt:lpstr>
      <vt:lpstr>Student models</vt:lpstr>
      <vt:lpstr>aggregators</vt:lpstr>
      <vt:lpstr>Aggregator Algorithms</vt:lpstr>
      <vt:lpstr>Experimental Setup</vt:lpstr>
      <vt:lpstr>Results</vt:lpstr>
      <vt:lpstr>Conclusion</vt:lpstr>
      <vt:lpstr>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Reference</vt:lpstr>
      <vt:lpstr>PowerPoint Presentation</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4352</cp:revision>
  <cp:lastPrinted>2016-01-16T17:38:40Z</cp:lastPrinted>
  <dcterms:created xsi:type="dcterms:W3CDTF">2014-06-16T13:46:25Z</dcterms:created>
  <dcterms:modified xsi:type="dcterms:W3CDTF">2023-05-03T16:25:36Z</dcterms:modified>
</cp:coreProperties>
</file>