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12" r:id="rId2"/>
  </p:sldMasterIdLst>
  <p:notesMasterIdLst>
    <p:notesMasterId r:id="rId60"/>
  </p:notesMasterIdLst>
  <p:handoutMasterIdLst>
    <p:handoutMasterId r:id="rId61"/>
  </p:handoutMasterIdLst>
  <p:sldIdLst>
    <p:sldId id="942" r:id="rId3"/>
    <p:sldId id="943" r:id="rId4"/>
    <p:sldId id="493" r:id="rId5"/>
    <p:sldId id="932" r:id="rId6"/>
    <p:sldId id="911" r:id="rId7"/>
    <p:sldId id="914" r:id="rId8"/>
    <p:sldId id="905" r:id="rId9"/>
    <p:sldId id="906" r:id="rId10"/>
    <p:sldId id="907" r:id="rId11"/>
    <p:sldId id="908" r:id="rId12"/>
    <p:sldId id="909" r:id="rId13"/>
    <p:sldId id="910" r:id="rId14"/>
    <p:sldId id="917" r:id="rId15"/>
    <p:sldId id="918" r:id="rId16"/>
    <p:sldId id="916" r:id="rId17"/>
    <p:sldId id="920" r:id="rId18"/>
    <p:sldId id="919" r:id="rId19"/>
    <p:sldId id="901" r:id="rId20"/>
    <p:sldId id="921" r:id="rId21"/>
    <p:sldId id="922" r:id="rId22"/>
    <p:sldId id="923" r:id="rId23"/>
    <p:sldId id="927" r:id="rId24"/>
    <p:sldId id="929" r:id="rId25"/>
    <p:sldId id="930" r:id="rId26"/>
    <p:sldId id="928" r:id="rId27"/>
    <p:sldId id="931" r:id="rId28"/>
    <p:sldId id="938" r:id="rId29"/>
    <p:sldId id="934" r:id="rId30"/>
    <p:sldId id="935" r:id="rId31"/>
    <p:sldId id="970" r:id="rId32"/>
    <p:sldId id="971" r:id="rId33"/>
    <p:sldId id="972" r:id="rId34"/>
    <p:sldId id="973" r:id="rId35"/>
    <p:sldId id="936" r:id="rId36"/>
    <p:sldId id="940" r:id="rId37"/>
    <p:sldId id="937" r:id="rId38"/>
    <p:sldId id="939" r:id="rId39"/>
    <p:sldId id="941" r:id="rId40"/>
    <p:sldId id="784" r:id="rId41"/>
    <p:sldId id="763" r:id="rId42"/>
    <p:sldId id="771" r:id="rId43"/>
    <p:sldId id="956" r:id="rId44"/>
    <p:sldId id="765" r:id="rId45"/>
    <p:sldId id="957" r:id="rId46"/>
    <p:sldId id="963" r:id="rId47"/>
    <p:sldId id="945" r:id="rId48"/>
    <p:sldId id="966" r:id="rId49"/>
    <p:sldId id="767" r:id="rId50"/>
    <p:sldId id="967" r:id="rId51"/>
    <p:sldId id="769" r:id="rId52"/>
    <p:sldId id="770" r:id="rId53"/>
    <p:sldId id="964" r:id="rId54"/>
    <p:sldId id="969" r:id="rId55"/>
    <p:sldId id="950" r:id="rId56"/>
    <p:sldId id="965" r:id="rId57"/>
    <p:sldId id="955" r:id="rId58"/>
    <p:sldId id="954" r:id="rId59"/>
  </p:sldIdLst>
  <p:sldSz cx="10058400" cy="7772400"/>
  <p:notesSz cx="6858000" cy="9144000"/>
  <p:defaultTex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userDrawn="1">
          <p15:clr>
            <a:srgbClr val="A4A3A4"/>
          </p15:clr>
        </p15:guide>
        <p15:guide id="2" pos="316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Xiaoyi He" initials="X. H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6279" autoAdjust="0"/>
  </p:normalViewPr>
  <p:slideViewPr>
    <p:cSldViewPr>
      <p:cViewPr varScale="1">
        <p:scale>
          <a:sx n="84" d="100"/>
          <a:sy n="84" d="100"/>
        </p:scale>
        <p:origin x="2052" y="84"/>
      </p:cViewPr>
      <p:guideLst>
        <p:guide orient="horz" pos="2448"/>
        <p:guide pos="3168"/>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66" d="100"/>
          <a:sy n="66" d="100"/>
        </p:scale>
        <p:origin x="3252" y="5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handoutMaster" Target="handoutMasters/handout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iagrams/_rels/data1.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6.png"/><Relationship Id="rId7" Type="http://schemas.openxmlformats.org/officeDocument/2006/relationships/image" Target="../media/image41.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6.png"/><Relationship Id="rId7" Type="http://schemas.openxmlformats.org/officeDocument/2006/relationships/image" Target="../media/image41.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32E0B8-7DA4-4778-8DF1-3D08DFA78D67}"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254511CE-A868-43C9-9DC9-62956760BE0C}">
      <dgm:prSet custT="1"/>
      <dgm:spPr/>
      <dgm:t>
        <a:bodyPr/>
        <a:lstStyle/>
        <a:p>
          <a:pPr>
            <a:lnSpc>
              <a:spcPct val="100000"/>
            </a:lnSpc>
            <a:defRPr cap="all"/>
          </a:pPr>
          <a:r>
            <a:rPr lang="en-US" sz="2000" b="0" i="0" dirty="0">
              <a:latin typeface="+mn-lt"/>
              <a:ea typeface="Microsoft YaHei UI" panose="020B0503020204020204" pitchFamily="34" charset="-122"/>
            </a:rPr>
            <a:t>Background </a:t>
          </a:r>
        </a:p>
      </dgm:t>
    </dgm:pt>
    <dgm:pt modelId="{7673B769-94FA-464D-B7A2-A6691936DDFC}" type="parTrans" cxnId="{63A624A7-83F1-401B-B33B-02896DC6BE71}">
      <dgm:prSet/>
      <dgm:spPr/>
      <dgm:t>
        <a:bodyPr/>
        <a:lstStyle/>
        <a:p>
          <a:endParaRPr lang="en-US" sz="4000" b="0" i="0">
            <a:latin typeface="+mn-lt"/>
            <a:ea typeface="Microsoft YaHei UI" panose="020B0503020204020204" pitchFamily="34" charset="-122"/>
          </a:endParaRPr>
        </a:p>
      </dgm:t>
    </dgm:pt>
    <dgm:pt modelId="{8C341492-20C1-4DF5-8742-FDB209D905B0}" type="sibTrans" cxnId="{63A624A7-83F1-401B-B33B-02896DC6BE71}">
      <dgm:prSet/>
      <dgm:spPr/>
      <dgm:t>
        <a:bodyPr/>
        <a:lstStyle/>
        <a:p>
          <a:endParaRPr lang="en-US" sz="2400" b="0" i="0">
            <a:latin typeface="+mn-lt"/>
            <a:ea typeface="Microsoft YaHei UI" panose="020B0503020204020204" pitchFamily="34" charset="-122"/>
          </a:endParaRPr>
        </a:p>
      </dgm:t>
    </dgm:pt>
    <dgm:pt modelId="{45EC8D34-5646-49A6-BDDA-A3316922FDF1}">
      <dgm:prSet custT="1"/>
      <dgm:spPr/>
      <dgm:t>
        <a:bodyPr/>
        <a:lstStyle/>
        <a:p>
          <a:pPr>
            <a:lnSpc>
              <a:spcPct val="100000"/>
            </a:lnSpc>
            <a:defRPr cap="all"/>
          </a:pPr>
          <a:r>
            <a:rPr lang="en-US" sz="2000" b="0" i="0" dirty="0">
              <a:latin typeface="+mn-lt"/>
              <a:ea typeface="Microsoft YaHei UI" panose="020B0503020204020204" pitchFamily="34" charset="-122"/>
            </a:rPr>
            <a:t>method </a:t>
          </a:r>
        </a:p>
      </dgm:t>
    </dgm:pt>
    <dgm:pt modelId="{93D6D131-E8CC-427B-A0EF-B34B77DC6F60}" type="parTrans" cxnId="{F9770B02-2F81-46C6-B287-173FEE82198E}">
      <dgm:prSet/>
      <dgm:spPr/>
      <dgm:t>
        <a:bodyPr/>
        <a:lstStyle/>
        <a:p>
          <a:endParaRPr lang="en-US" sz="4000" b="0" i="0">
            <a:latin typeface="+mn-lt"/>
            <a:ea typeface="Microsoft YaHei UI" panose="020B0503020204020204" pitchFamily="34" charset="-122"/>
          </a:endParaRPr>
        </a:p>
      </dgm:t>
    </dgm:pt>
    <dgm:pt modelId="{B43E4519-64EC-43F5-9499-FCCC49B0095F}" type="sibTrans" cxnId="{F9770B02-2F81-46C6-B287-173FEE82198E}">
      <dgm:prSet/>
      <dgm:spPr/>
      <dgm:t>
        <a:bodyPr/>
        <a:lstStyle/>
        <a:p>
          <a:endParaRPr lang="en-US" sz="2400" b="0" i="0">
            <a:latin typeface="+mn-lt"/>
            <a:ea typeface="Microsoft YaHei UI" panose="020B0503020204020204" pitchFamily="34" charset="-122"/>
          </a:endParaRPr>
        </a:p>
      </dgm:t>
    </dgm:pt>
    <dgm:pt modelId="{0B596834-5D6C-48AE-803C-7002CE42B4F0}">
      <dgm:prSet custT="1"/>
      <dgm:spPr/>
      <dgm:t>
        <a:bodyPr/>
        <a:lstStyle/>
        <a:p>
          <a:pPr>
            <a:lnSpc>
              <a:spcPct val="100000"/>
            </a:lnSpc>
            <a:defRPr cap="all"/>
          </a:pPr>
          <a:r>
            <a:rPr lang="en-US" sz="2000" b="0" i="0">
              <a:latin typeface="+mn-lt"/>
              <a:ea typeface="Microsoft YaHei UI" panose="020B0503020204020204" pitchFamily="34" charset="-122"/>
            </a:rPr>
            <a:t>Result and analysis</a:t>
          </a:r>
        </a:p>
      </dgm:t>
    </dgm:pt>
    <dgm:pt modelId="{A2AA34F7-B9B1-47B4-BA1A-00F905D622DE}" type="parTrans" cxnId="{B5980054-C33F-4AEE-BE76-B0FCDAE27917}">
      <dgm:prSet/>
      <dgm:spPr/>
      <dgm:t>
        <a:bodyPr/>
        <a:lstStyle/>
        <a:p>
          <a:endParaRPr lang="en-US" sz="4000" b="0" i="0">
            <a:latin typeface="+mn-lt"/>
            <a:ea typeface="Microsoft YaHei UI" panose="020B0503020204020204" pitchFamily="34" charset="-122"/>
          </a:endParaRPr>
        </a:p>
      </dgm:t>
    </dgm:pt>
    <dgm:pt modelId="{AA679505-A7F3-404E-9D42-BAE5934413EB}" type="sibTrans" cxnId="{B5980054-C33F-4AEE-BE76-B0FCDAE27917}">
      <dgm:prSet/>
      <dgm:spPr/>
      <dgm:t>
        <a:bodyPr/>
        <a:lstStyle/>
        <a:p>
          <a:endParaRPr lang="en-US" sz="2400" b="0" i="0">
            <a:latin typeface="+mn-lt"/>
            <a:ea typeface="Microsoft YaHei UI" panose="020B0503020204020204" pitchFamily="34" charset="-122"/>
          </a:endParaRPr>
        </a:p>
      </dgm:t>
    </dgm:pt>
    <dgm:pt modelId="{9D1D49B3-FF27-4CDF-A9A6-209009803234}">
      <dgm:prSet custT="1"/>
      <dgm:spPr/>
      <dgm:t>
        <a:bodyPr/>
        <a:lstStyle/>
        <a:p>
          <a:pPr>
            <a:lnSpc>
              <a:spcPct val="100000"/>
            </a:lnSpc>
            <a:defRPr cap="all"/>
          </a:pPr>
          <a:r>
            <a:rPr lang="en-US" sz="2000" b="0" i="0" dirty="0">
              <a:latin typeface="+mn-lt"/>
              <a:ea typeface="Microsoft YaHei UI" panose="020B0503020204020204" pitchFamily="34" charset="-122"/>
            </a:rPr>
            <a:t>Conclusion</a:t>
          </a:r>
        </a:p>
      </dgm:t>
    </dgm:pt>
    <dgm:pt modelId="{90342288-50F4-4632-B2AF-553FFF9CCDB5}" type="parTrans" cxnId="{C79DD6EC-7816-4554-A004-72BE23714844}">
      <dgm:prSet/>
      <dgm:spPr/>
      <dgm:t>
        <a:bodyPr/>
        <a:lstStyle/>
        <a:p>
          <a:endParaRPr lang="en-US" sz="4000" b="0" i="0">
            <a:latin typeface="+mn-lt"/>
            <a:ea typeface="Microsoft YaHei UI" panose="020B0503020204020204" pitchFamily="34" charset="-122"/>
          </a:endParaRPr>
        </a:p>
      </dgm:t>
    </dgm:pt>
    <dgm:pt modelId="{5B80DE1F-531A-41B0-AB13-88998C4A79D9}" type="sibTrans" cxnId="{C79DD6EC-7816-4554-A004-72BE23714844}">
      <dgm:prSet/>
      <dgm:spPr/>
      <dgm:t>
        <a:bodyPr/>
        <a:lstStyle/>
        <a:p>
          <a:endParaRPr lang="en-US" sz="2400" b="0" i="0">
            <a:latin typeface="+mn-lt"/>
            <a:ea typeface="Microsoft YaHei UI" panose="020B0503020204020204" pitchFamily="34" charset="-122"/>
          </a:endParaRPr>
        </a:p>
      </dgm:t>
    </dgm:pt>
    <dgm:pt modelId="{784B020D-22E0-49C4-BF85-A60E26E7201B}" type="pres">
      <dgm:prSet presAssocID="{2832E0B8-7DA4-4778-8DF1-3D08DFA78D67}" presName="root" presStyleCnt="0">
        <dgm:presLayoutVars>
          <dgm:dir/>
          <dgm:resizeHandles val="exact"/>
        </dgm:presLayoutVars>
      </dgm:prSet>
      <dgm:spPr/>
    </dgm:pt>
    <dgm:pt modelId="{07064767-9219-4C14-AA4C-A7799094AE2E}" type="pres">
      <dgm:prSet presAssocID="{254511CE-A868-43C9-9DC9-62956760BE0C}" presName="compNode" presStyleCnt="0"/>
      <dgm:spPr/>
    </dgm:pt>
    <dgm:pt modelId="{03BD8643-E69F-42EB-AB42-B73DFCF0F307}" type="pres">
      <dgm:prSet presAssocID="{254511CE-A868-43C9-9DC9-62956760BE0C}" presName="iconBgRect" presStyleLbl="bgShp" presStyleIdx="0" presStyleCnt="4"/>
      <dgm:spPr>
        <a:prstGeom prst="round2DiagRect">
          <a:avLst>
            <a:gd name="adj1" fmla="val 29727"/>
            <a:gd name="adj2" fmla="val 0"/>
          </a:avLst>
        </a:prstGeom>
      </dgm:spPr>
    </dgm:pt>
    <dgm:pt modelId="{93608333-2B31-454B-8F18-9D7B5C0F4F02}" type="pres">
      <dgm:prSet presAssocID="{254511CE-A868-43C9-9DC9-62956760BE0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ducation"/>
        </a:ext>
      </dgm:extLst>
    </dgm:pt>
    <dgm:pt modelId="{B42B1D4F-DB06-430B-AFD0-BC52532D0B6A}" type="pres">
      <dgm:prSet presAssocID="{254511CE-A868-43C9-9DC9-62956760BE0C}" presName="spaceRect" presStyleCnt="0"/>
      <dgm:spPr/>
    </dgm:pt>
    <dgm:pt modelId="{65147ED1-1ED4-4A5D-877C-954B52D4DBB9}" type="pres">
      <dgm:prSet presAssocID="{254511CE-A868-43C9-9DC9-62956760BE0C}" presName="textRect" presStyleLbl="revTx" presStyleIdx="0" presStyleCnt="4" custScaleX="116898">
        <dgm:presLayoutVars>
          <dgm:chMax val="1"/>
          <dgm:chPref val="1"/>
        </dgm:presLayoutVars>
      </dgm:prSet>
      <dgm:spPr/>
    </dgm:pt>
    <dgm:pt modelId="{573C02CE-BA4F-48EA-8BA4-53A34812D2E0}" type="pres">
      <dgm:prSet presAssocID="{8C341492-20C1-4DF5-8742-FDB209D905B0}" presName="sibTrans" presStyleCnt="0"/>
      <dgm:spPr/>
    </dgm:pt>
    <dgm:pt modelId="{F379784F-2426-43C6-AE21-D78004255AAF}" type="pres">
      <dgm:prSet presAssocID="{45EC8D34-5646-49A6-BDDA-A3316922FDF1}" presName="compNode" presStyleCnt="0"/>
      <dgm:spPr/>
    </dgm:pt>
    <dgm:pt modelId="{4752C310-6358-4A80-A267-44DCD9A67A80}" type="pres">
      <dgm:prSet presAssocID="{45EC8D34-5646-49A6-BDDA-A3316922FDF1}" presName="iconBgRect" presStyleLbl="bgShp" presStyleIdx="1" presStyleCnt="4"/>
      <dgm:spPr>
        <a:prstGeom prst="round2DiagRect">
          <a:avLst>
            <a:gd name="adj1" fmla="val 29727"/>
            <a:gd name="adj2" fmla="val 0"/>
          </a:avLst>
        </a:prstGeom>
      </dgm:spPr>
    </dgm:pt>
    <dgm:pt modelId="{518FC660-91E6-4DDA-95B8-DA8B73F6A254}" type="pres">
      <dgm:prSet presAssocID="{45EC8D34-5646-49A6-BDDA-A3316922FDF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tabase"/>
        </a:ext>
      </dgm:extLst>
    </dgm:pt>
    <dgm:pt modelId="{68510B59-6188-44B6-A7ED-D95C536C8901}" type="pres">
      <dgm:prSet presAssocID="{45EC8D34-5646-49A6-BDDA-A3316922FDF1}" presName="spaceRect" presStyleCnt="0"/>
      <dgm:spPr/>
    </dgm:pt>
    <dgm:pt modelId="{7187458C-5551-4315-9A0B-371AB8BCAE55}" type="pres">
      <dgm:prSet presAssocID="{45EC8D34-5646-49A6-BDDA-A3316922FDF1}" presName="textRect" presStyleLbl="revTx" presStyleIdx="1" presStyleCnt="4">
        <dgm:presLayoutVars>
          <dgm:chMax val="1"/>
          <dgm:chPref val="1"/>
        </dgm:presLayoutVars>
      </dgm:prSet>
      <dgm:spPr/>
    </dgm:pt>
    <dgm:pt modelId="{C801FC83-7BC5-43E3-B800-46C61614A83A}" type="pres">
      <dgm:prSet presAssocID="{B43E4519-64EC-43F5-9499-FCCC49B0095F}" presName="sibTrans" presStyleCnt="0"/>
      <dgm:spPr/>
    </dgm:pt>
    <dgm:pt modelId="{EA3D43D0-DFA4-41B0-AC9B-D845394BD31D}" type="pres">
      <dgm:prSet presAssocID="{0B596834-5D6C-48AE-803C-7002CE42B4F0}" presName="compNode" presStyleCnt="0"/>
      <dgm:spPr/>
    </dgm:pt>
    <dgm:pt modelId="{1DB20357-A983-42B6-8D14-58EBD1DD40DB}" type="pres">
      <dgm:prSet presAssocID="{0B596834-5D6C-48AE-803C-7002CE42B4F0}" presName="iconBgRect" presStyleLbl="bgShp" presStyleIdx="2" presStyleCnt="4"/>
      <dgm:spPr>
        <a:prstGeom prst="round2DiagRect">
          <a:avLst>
            <a:gd name="adj1" fmla="val 29727"/>
            <a:gd name="adj2" fmla="val 0"/>
          </a:avLst>
        </a:prstGeom>
      </dgm:spPr>
    </dgm:pt>
    <dgm:pt modelId="{9EBF9238-3DED-4DD2-B97B-E4833028DE1B}" type="pres">
      <dgm:prSet presAssocID="{0B596834-5D6C-48AE-803C-7002CE42B4F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st Case"/>
        </a:ext>
      </dgm:extLst>
    </dgm:pt>
    <dgm:pt modelId="{C2A92DF2-DF29-4EEB-AF50-1135C1C59D19}" type="pres">
      <dgm:prSet presAssocID="{0B596834-5D6C-48AE-803C-7002CE42B4F0}" presName="spaceRect" presStyleCnt="0"/>
      <dgm:spPr/>
    </dgm:pt>
    <dgm:pt modelId="{090CE689-45EB-4C44-AF5D-9B045B18E98A}" type="pres">
      <dgm:prSet presAssocID="{0B596834-5D6C-48AE-803C-7002CE42B4F0}" presName="textRect" presStyleLbl="revTx" presStyleIdx="2" presStyleCnt="4">
        <dgm:presLayoutVars>
          <dgm:chMax val="1"/>
          <dgm:chPref val="1"/>
        </dgm:presLayoutVars>
      </dgm:prSet>
      <dgm:spPr/>
    </dgm:pt>
    <dgm:pt modelId="{C79BC73A-04AC-4498-8651-09CA1963334C}" type="pres">
      <dgm:prSet presAssocID="{AA679505-A7F3-404E-9D42-BAE5934413EB}" presName="sibTrans" presStyleCnt="0"/>
      <dgm:spPr/>
    </dgm:pt>
    <dgm:pt modelId="{077B39F4-EB96-4A4D-ABCE-8096B493242C}" type="pres">
      <dgm:prSet presAssocID="{9D1D49B3-FF27-4CDF-A9A6-209009803234}" presName="compNode" presStyleCnt="0"/>
      <dgm:spPr/>
    </dgm:pt>
    <dgm:pt modelId="{ECF6D93B-9908-4904-B4AF-82438AB37B9A}" type="pres">
      <dgm:prSet presAssocID="{9D1D49B3-FF27-4CDF-A9A6-209009803234}" presName="iconBgRect" presStyleLbl="bgShp" presStyleIdx="3" presStyleCnt="4"/>
      <dgm:spPr>
        <a:prstGeom prst="round2DiagRect">
          <a:avLst>
            <a:gd name="adj1" fmla="val 29727"/>
            <a:gd name="adj2" fmla="val 0"/>
          </a:avLst>
        </a:prstGeom>
        <a:solidFill>
          <a:schemeClr val="accent6"/>
        </a:solidFill>
      </dgm:spPr>
    </dgm:pt>
    <dgm:pt modelId="{19EC4303-A4B7-4514-92F5-FC6AA3F14D90}" type="pres">
      <dgm:prSet presAssocID="{9D1D49B3-FF27-4CDF-A9A6-20900980323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low"/>
        </a:ext>
      </dgm:extLst>
    </dgm:pt>
    <dgm:pt modelId="{126928F7-4DDE-4165-8866-95AC6A363750}" type="pres">
      <dgm:prSet presAssocID="{9D1D49B3-FF27-4CDF-A9A6-209009803234}" presName="spaceRect" presStyleCnt="0"/>
      <dgm:spPr/>
    </dgm:pt>
    <dgm:pt modelId="{8CFB58A2-9E5C-422F-B7CE-42D812F4F5A6}" type="pres">
      <dgm:prSet presAssocID="{9D1D49B3-FF27-4CDF-A9A6-209009803234}" presName="textRect" presStyleLbl="revTx" presStyleIdx="3" presStyleCnt="4">
        <dgm:presLayoutVars>
          <dgm:chMax val="1"/>
          <dgm:chPref val="1"/>
        </dgm:presLayoutVars>
      </dgm:prSet>
      <dgm:spPr/>
    </dgm:pt>
  </dgm:ptLst>
  <dgm:cxnLst>
    <dgm:cxn modelId="{F9770B02-2F81-46C6-B287-173FEE82198E}" srcId="{2832E0B8-7DA4-4778-8DF1-3D08DFA78D67}" destId="{45EC8D34-5646-49A6-BDDA-A3316922FDF1}" srcOrd="1" destOrd="0" parTransId="{93D6D131-E8CC-427B-A0EF-B34B77DC6F60}" sibTransId="{B43E4519-64EC-43F5-9499-FCCC49B0095F}"/>
    <dgm:cxn modelId="{EBBBD40E-FDD7-A146-A32A-712E6980A155}" type="presOf" srcId="{0B596834-5D6C-48AE-803C-7002CE42B4F0}" destId="{090CE689-45EB-4C44-AF5D-9B045B18E98A}" srcOrd="0" destOrd="0" presId="urn:microsoft.com/office/officeart/2018/5/layout/IconLeafLabelList"/>
    <dgm:cxn modelId="{8F904550-37FA-D94C-9097-1B5FC7D37F14}" type="presOf" srcId="{254511CE-A868-43C9-9DC9-62956760BE0C}" destId="{65147ED1-1ED4-4A5D-877C-954B52D4DBB9}" srcOrd="0" destOrd="0" presId="urn:microsoft.com/office/officeart/2018/5/layout/IconLeafLabelList"/>
    <dgm:cxn modelId="{B5980054-C33F-4AEE-BE76-B0FCDAE27917}" srcId="{2832E0B8-7DA4-4778-8DF1-3D08DFA78D67}" destId="{0B596834-5D6C-48AE-803C-7002CE42B4F0}" srcOrd="2" destOrd="0" parTransId="{A2AA34F7-B9B1-47B4-BA1A-00F905D622DE}" sibTransId="{AA679505-A7F3-404E-9D42-BAE5934413EB}"/>
    <dgm:cxn modelId="{63A624A7-83F1-401B-B33B-02896DC6BE71}" srcId="{2832E0B8-7DA4-4778-8DF1-3D08DFA78D67}" destId="{254511CE-A868-43C9-9DC9-62956760BE0C}" srcOrd="0" destOrd="0" parTransId="{7673B769-94FA-464D-B7A2-A6691936DDFC}" sibTransId="{8C341492-20C1-4DF5-8742-FDB209D905B0}"/>
    <dgm:cxn modelId="{FCD823B2-360D-A240-BFD3-0EEBA8E6AAF5}" type="presOf" srcId="{9D1D49B3-FF27-4CDF-A9A6-209009803234}" destId="{8CFB58A2-9E5C-422F-B7CE-42D812F4F5A6}" srcOrd="0" destOrd="0" presId="urn:microsoft.com/office/officeart/2018/5/layout/IconLeafLabelList"/>
    <dgm:cxn modelId="{F7EB9BC5-26A2-674A-A0D3-C496B5A25EAE}" type="presOf" srcId="{45EC8D34-5646-49A6-BDDA-A3316922FDF1}" destId="{7187458C-5551-4315-9A0B-371AB8BCAE55}" srcOrd="0" destOrd="0" presId="urn:microsoft.com/office/officeart/2018/5/layout/IconLeafLabelList"/>
    <dgm:cxn modelId="{6129AECB-F105-7C47-854D-3C0D186D5E34}" type="presOf" srcId="{2832E0B8-7DA4-4778-8DF1-3D08DFA78D67}" destId="{784B020D-22E0-49C4-BF85-A60E26E7201B}" srcOrd="0" destOrd="0" presId="urn:microsoft.com/office/officeart/2018/5/layout/IconLeafLabelList"/>
    <dgm:cxn modelId="{C79DD6EC-7816-4554-A004-72BE23714844}" srcId="{2832E0B8-7DA4-4778-8DF1-3D08DFA78D67}" destId="{9D1D49B3-FF27-4CDF-A9A6-209009803234}" srcOrd="3" destOrd="0" parTransId="{90342288-50F4-4632-B2AF-553FFF9CCDB5}" sibTransId="{5B80DE1F-531A-41B0-AB13-88998C4A79D9}"/>
    <dgm:cxn modelId="{DF2E7709-A5F1-7641-946F-EABB952F4816}" type="presParOf" srcId="{784B020D-22E0-49C4-BF85-A60E26E7201B}" destId="{07064767-9219-4C14-AA4C-A7799094AE2E}" srcOrd="0" destOrd="0" presId="urn:microsoft.com/office/officeart/2018/5/layout/IconLeafLabelList"/>
    <dgm:cxn modelId="{9542C14A-3BE0-6E45-BFF1-5891016C6B3D}" type="presParOf" srcId="{07064767-9219-4C14-AA4C-A7799094AE2E}" destId="{03BD8643-E69F-42EB-AB42-B73DFCF0F307}" srcOrd="0" destOrd="0" presId="urn:microsoft.com/office/officeart/2018/5/layout/IconLeafLabelList"/>
    <dgm:cxn modelId="{A8545805-6A9D-2742-9F16-C7B2DA24450B}" type="presParOf" srcId="{07064767-9219-4C14-AA4C-A7799094AE2E}" destId="{93608333-2B31-454B-8F18-9D7B5C0F4F02}" srcOrd="1" destOrd="0" presId="urn:microsoft.com/office/officeart/2018/5/layout/IconLeafLabelList"/>
    <dgm:cxn modelId="{C8820F93-F278-0B42-AF15-C5574C53CF3F}" type="presParOf" srcId="{07064767-9219-4C14-AA4C-A7799094AE2E}" destId="{B42B1D4F-DB06-430B-AFD0-BC52532D0B6A}" srcOrd="2" destOrd="0" presId="urn:microsoft.com/office/officeart/2018/5/layout/IconLeafLabelList"/>
    <dgm:cxn modelId="{537FB796-C0A2-7843-B52F-52863F33D687}" type="presParOf" srcId="{07064767-9219-4C14-AA4C-A7799094AE2E}" destId="{65147ED1-1ED4-4A5D-877C-954B52D4DBB9}" srcOrd="3" destOrd="0" presId="urn:microsoft.com/office/officeart/2018/5/layout/IconLeafLabelList"/>
    <dgm:cxn modelId="{C4F54726-24BF-4B4A-BFBF-E5056E762848}" type="presParOf" srcId="{784B020D-22E0-49C4-BF85-A60E26E7201B}" destId="{573C02CE-BA4F-48EA-8BA4-53A34812D2E0}" srcOrd="1" destOrd="0" presId="urn:microsoft.com/office/officeart/2018/5/layout/IconLeafLabelList"/>
    <dgm:cxn modelId="{62D57688-3848-7843-B858-880E1E315C3B}" type="presParOf" srcId="{784B020D-22E0-49C4-BF85-A60E26E7201B}" destId="{F379784F-2426-43C6-AE21-D78004255AAF}" srcOrd="2" destOrd="0" presId="urn:microsoft.com/office/officeart/2018/5/layout/IconLeafLabelList"/>
    <dgm:cxn modelId="{04DC19A9-9AB0-0840-890A-E72CBFAF4A82}" type="presParOf" srcId="{F379784F-2426-43C6-AE21-D78004255AAF}" destId="{4752C310-6358-4A80-A267-44DCD9A67A80}" srcOrd="0" destOrd="0" presId="urn:microsoft.com/office/officeart/2018/5/layout/IconLeafLabelList"/>
    <dgm:cxn modelId="{3B367CD2-AC7C-774E-8ED2-98B3629B5172}" type="presParOf" srcId="{F379784F-2426-43C6-AE21-D78004255AAF}" destId="{518FC660-91E6-4DDA-95B8-DA8B73F6A254}" srcOrd="1" destOrd="0" presId="urn:microsoft.com/office/officeart/2018/5/layout/IconLeafLabelList"/>
    <dgm:cxn modelId="{DE45F4F6-4A5F-7942-9B45-15757ECBA3FF}" type="presParOf" srcId="{F379784F-2426-43C6-AE21-D78004255AAF}" destId="{68510B59-6188-44B6-A7ED-D95C536C8901}" srcOrd="2" destOrd="0" presId="urn:microsoft.com/office/officeart/2018/5/layout/IconLeafLabelList"/>
    <dgm:cxn modelId="{D653EE5B-DF53-1E44-A026-EF06529C7CD1}" type="presParOf" srcId="{F379784F-2426-43C6-AE21-D78004255AAF}" destId="{7187458C-5551-4315-9A0B-371AB8BCAE55}" srcOrd="3" destOrd="0" presId="urn:microsoft.com/office/officeart/2018/5/layout/IconLeafLabelList"/>
    <dgm:cxn modelId="{483F8F27-2C3A-C048-82EE-D63438E956C4}" type="presParOf" srcId="{784B020D-22E0-49C4-BF85-A60E26E7201B}" destId="{C801FC83-7BC5-43E3-B800-46C61614A83A}" srcOrd="3" destOrd="0" presId="urn:microsoft.com/office/officeart/2018/5/layout/IconLeafLabelList"/>
    <dgm:cxn modelId="{EA1F77B0-CD71-2442-816A-4D149FF7153C}" type="presParOf" srcId="{784B020D-22E0-49C4-BF85-A60E26E7201B}" destId="{EA3D43D0-DFA4-41B0-AC9B-D845394BD31D}" srcOrd="4" destOrd="0" presId="urn:microsoft.com/office/officeart/2018/5/layout/IconLeafLabelList"/>
    <dgm:cxn modelId="{3B13D163-AA7E-EF40-8316-71DED8FA945E}" type="presParOf" srcId="{EA3D43D0-DFA4-41B0-AC9B-D845394BD31D}" destId="{1DB20357-A983-42B6-8D14-58EBD1DD40DB}" srcOrd="0" destOrd="0" presId="urn:microsoft.com/office/officeart/2018/5/layout/IconLeafLabelList"/>
    <dgm:cxn modelId="{262933DD-8A54-A74E-ADDB-C501291ABC16}" type="presParOf" srcId="{EA3D43D0-DFA4-41B0-AC9B-D845394BD31D}" destId="{9EBF9238-3DED-4DD2-B97B-E4833028DE1B}" srcOrd="1" destOrd="0" presId="urn:microsoft.com/office/officeart/2018/5/layout/IconLeafLabelList"/>
    <dgm:cxn modelId="{1A13FEA5-00E4-BE41-87EF-E5B4BFBDCEEE}" type="presParOf" srcId="{EA3D43D0-DFA4-41B0-AC9B-D845394BD31D}" destId="{C2A92DF2-DF29-4EEB-AF50-1135C1C59D19}" srcOrd="2" destOrd="0" presId="urn:microsoft.com/office/officeart/2018/5/layout/IconLeafLabelList"/>
    <dgm:cxn modelId="{75C439DD-D678-0148-B23F-9FA5CD2F5B02}" type="presParOf" srcId="{EA3D43D0-DFA4-41B0-AC9B-D845394BD31D}" destId="{090CE689-45EB-4C44-AF5D-9B045B18E98A}" srcOrd="3" destOrd="0" presId="urn:microsoft.com/office/officeart/2018/5/layout/IconLeafLabelList"/>
    <dgm:cxn modelId="{466E60E0-D25B-7142-90C1-FA6CD47BB1EF}" type="presParOf" srcId="{784B020D-22E0-49C4-BF85-A60E26E7201B}" destId="{C79BC73A-04AC-4498-8651-09CA1963334C}" srcOrd="5" destOrd="0" presId="urn:microsoft.com/office/officeart/2018/5/layout/IconLeafLabelList"/>
    <dgm:cxn modelId="{49F4ECDF-F76E-3445-A2A3-AD11B94774E5}" type="presParOf" srcId="{784B020D-22E0-49C4-BF85-A60E26E7201B}" destId="{077B39F4-EB96-4A4D-ABCE-8096B493242C}" srcOrd="6" destOrd="0" presId="urn:microsoft.com/office/officeart/2018/5/layout/IconLeafLabelList"/>
    <dgm:cxn modelId="{9CC97C44-408E-1948-9A86-2610EFFFB9B5}" type="presParOf" srcId="{077B39F4-EB96-4A4D-ABCE-8096B493242C}" destId="{ECF6D93B-9908-4904-B4AF-82438AB37B9A}" srcOrd="0" destOrd="0" presId="urn:microsoft.com/office/officeart/2018/5/layout/IconLeafLabelList"/>
    <dgm:cxn modelId="{8F62A1DF-3C74-9743-9D8E-6D9554292867}" type="presParOf" srcId="{077B39F4-EB96-4A4D-ABCE-8096B493242C}" destId="{19EC4303-A4B7-4514-92F5-FC6AA3F14D90}" srcOrd="1" destOrd="0" presId="urn:microsoft.com/office/officeart/2018/5/layout/IconLeafLabelList"/>
    <dgm:cxn modelId="{EB5A70F2-213C-9D40-9513-87BF4685144A}" type="presParOf" srcId="{077B39F4-EB96-4A4D-ABCE-8096B493242C}" destId="{126928F7-4DDE-4165-8866-95AC6A363750}" srcOrd="2" destOrd="0" presId="urn:microsoft.com/office/officeart/2018/5/layout/IconLeafLabelList"/>
    <dgm:cxn modelId="{087AEDA0-9B20-3946-8A80-F38FACCA07C4}" type="presParOf" srcId="{077B39F4-EB96-4A4D-ABCE-8096B493242C}" destId="{8CFB58A2-9E5C-422F-B7CE-42D812F4F5A6}"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D8643-E69F-42EB-AB42-B73DFCF0F307}">
      <dsp:nvSpPr>
        <dsp:cNvPr id="0" name=""/>
        <dsp:cNvSpPr/>
      </dsp:nvSpPr>
      <dsp:spPr>
        <a:xfrm>
          <a:off x="866614" y="715424"/>
          <a:ext cx="1098000" cy="1098000"/>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608333-2B31-454B-8F18-9D7B5C0F4F02}">
      <dsp:nvSpPr>
        <dsp:cNvPr id="0" name=""/>
        <dsp:cNvSpPr/>
      </dsp:nvSpPr>
      <dsp:spPr>
        <a:xfrm>
          <a:off x="1100614" y="949424"/>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147ED1-1ED4-4A5D-877C-954B52D4DBB9}">
      <dsp:nvSpPr>
        <dsp:cNvPr id="0" name=""/>
        <dsp:cNvSpPr/>
      </dsp:nvSpPr>
      <dsp:spPr>
        <a:xfrm>
          <a:off x="363532" y="2155424"/>
          <a:ext cx="2104164"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b="0" i="0" kern="1200" dirty="0">
              <a:latin typeface="+mn-lt"/>
              <a:ea typeface="Microsoft YaHei UI" panose="020B0503020204020204" pitchFamily="34" charset="-122"/>
            </a:rPr>
            <a:t>Background </a:t>
          </a:r>
        </a:p>
      </dsp:txBody>
      <dsp:txXfrm>
        <a:off x="363532" y="2155424"/>
        <a:ext cx="2104164" cy="720000"/>
      </dsp:txXfrm>
    </dsp:sp>
    <dsp:sp modelId="{4752C310-6358-4A80-A267-44DCD9A67A80}">
      <dsp:nvSpPr>
        <dsp:cNvPr id="0" name=""/>
        <dsp:cNvSpPr/>
      </dsp:nvSpPr>
      <dsp:spPr>
        <a:xfrm>
          <a:off x="3133696" y="715424"/>
          <a:ext cx="1098000" cy="1098000"/>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8FC660-91E6-4DDA-95B8-DA8B73F6A254}">
      <dsp:nvSpPr>
        <dsp:cNvPr id="0" name=""/>
        <dsp:cNvSpPr/>
      </dsp:nvSpPr>
      <dsp:spPr>
        <a:xfrm>
          <a:off x="3367696" y="949424"/>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87458C-5551-4315-9A0B-371AB8BCAE55}">
      <dsp:nvSpPr>
        <dsp:cNvPr id="0" name=""/>
        <dsp:cNvSpPr/>
      </dsp:nvSpPr>
      <dsp:spPr>
        <a:xfrm>
          <a:off x="2782696" y="215542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b="0" i="0" kern="1200" dirty="0">
              <a:latin typeface="+mn-lt"/>
              <a:ea typeface="Microsoft YaHei UI" panose="020B0503020204020204" pitchFamily="34" charset="-122"/>
            </a:rPr>
            <a:t>method </a:t>
          </a:r>
        </a:p>
      </dsp:txBody>
      <dsp:txXfrm>
        <a:off x="2782696" y="2155424"/>
        <a:ext cx="1800000" cy="720000"/>
      </dsp:txXfrm>
    </dsp:sp>
    <dsp:sp modelId="{1DB20357-A983-42B6-8D14-58EBD1DD40DB}">
      <dsp:nvSpPr>
        <dsp:cNvPr id="0" name=""/>
        <dsp:cNvSpPr/>
      </dsp:nvSpPr>
      <dsp:spPr>
        <a:xfrm>
          <a:off x="5248696" y="715424"/>
          <a:ext cx="1098000" cy="1098000"/>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BF9238-3DED-4DD2-B97B-E4833028DE1B}">
      <dsp:nvSpPr>
        <dsp:cNvPr id="0" name=""/>
        <dsp:cNvSpPr/>
      </dsp:nvSpPr>
      <dsp:spPr>
        <a:xfrm>
          <a:off x="5482696" y="949424"/>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90CE689-45EB-4C44-AF5D-9B045B18E98A}">
      <dsp:nvSpPr>
        <dsp:cNvPr id="0" name=""/>
        <dsp:cNvSpPr/>
      </dsp:nvSpPr>
      <dsp:spPr>
        <a:xfrm>
          <a:off x="4897696" y="215542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b="0" i="0" kern="1200">
              <a:latin typeface="+mn-lt"/>
              <a:ea typeface="Microsoft YaHei UI" panose="020B0503020204020204" pitchFamily="34" charset="-122"/>
            </a:rPr>
            <a:t>Result and analysis</a:t>
          </a:r>
        </a:p>
      </dsp:txBody>
      <dsp:txXfrm>
        <a:off x="4897696" y="2155424"/>
        <a:ext cx="1800000" cy="720000"/>
      </dsp:txXfrm>
    </dsp:sp>
    <dsp:sp modelId="{ECF6D93B-9908-4904-B4AF-82438AB37B9A}">
      <dsp:nvSpPr>
        <dsp:cNvPr id="0" name=""/>
        <dsp:cNvSpPr/>
      </dsp:nvSpPr>
      <dsp:spPr>
        <a:xfrm>
          <a:off x="7363696" y="715424"/>
          <a:ext cx="1098000" cy="1098000"/>
        </a:xfrm>
        <a:prstGeom prst="round2DiagRect">
          <a:avLst>
            <a:gd name="adj1" fmla="val 29727"/>
            <a:gd name="adj2" fmla="val 0"/>
          </a:avLst>
        </a:prstGeom>
        <a:solidFill>
          <a:schemeClr val="accent6"/>
        </a:solidFill>
        <a:ln>
          <a:noFill/>
        </a:ln>
        <a:effectLst/>
      </dsp:spPr>
      <dsp:style>
        <a:lnRef idx="0">
          <a:scrgbClr r="0" g="0" b="0"/>
        </a:lnRef>
        <a:fillRef idx="1">
          <a:scrgbClr r="0" g="0" b="0"/>
        </a:fillRef>
        <a:effectRef idx="0">
          <a:scrgbClr r="0" g="0" b="0"/>
        </a:effectRef>
        <a:fontRef idx="minor"/>
      </dsp:style>
    </dsp:sp>
    <dsp:sp modelId="{19EC4303-A4B7-4514-92F5-FC6AA3F14D90}">
      <dsp:nvSpPr>
        <dsp:cNvPr id="0" name=""/>
        <dsp:cNvSpPr/>
      </dsp:nvSpPr>
      <dsp:spPr>
        <a:xfrm>
          <a:off x="7597696" y="949424"/>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CFB58A2-9E5C-422F-B7CE-42D812F4F5A6}">
      <dsp:nvSpPr>
        <dsp:cNvPr id="0" name=""/>
        <dsp:cNvSpPr/>
      </dsp:nvSpPr>
      <dsp:spPr>
        <a:xfrm>
          <a:off x="7012696" y="215542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b="0" i="0" kern="1200" dirty="0">
              <a:latin typeface="+mn-lt"/>
              <a:ea typeface="Microsoft YaHei UI" panose="020B0503020204020204" pitchFamily="34" charset="-122"/>
            </a:rPr>
            <a:t>Conclusion</a:t>
          </a:r>
        </a:p>
      </dsp:txBody>
      <dsp:txXfrm>
        <a:off x="7012696" y="2155424"/>
        <a:ext cx="180000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AE7A162-7AE0-4734-8329-E6EF15A67CA1}" type="datetimeFigureOut">
              <a:rPr lang="en-US" smtClean="0"/>
              <a:t>5/5/2023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EFD3E08-1F1D-453D-99F1-53E4B2E4657C}" type="slidenum">
              <a:rPr lang="en-US" smtClean="0"/>
              <a:t>‹#›</a:t>
            </a:fld>
            <a:endParaRPr lang="en-US"/>
          </a:p>
        </p:txBody>
      </p:sp>
    </p:spTree>
    <p:extLst>
      <p:ext uri="{BB962C8B-B14F-4D97-AF65-F5344CB8AC3E}">
        <p14:creationId xmlns:p14="http://schemas.microsoft.com/office/powerpoint/2010/main" val="4666193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E38D01-B6A8-4E40-A11C-85D5B25719CF}" type="datetimeFigureOut">
              <a:rPr lang="en-US" smtClean="0"/>
              <a:t>5/5/2023</a:t>
            </a:fld>
            <a:endParaRPr lang="en-US"/>
          </a:p>
        </p:txBody>
      </p:sp>
      <p:sp>
        <p:nvSpPr>
          <p:cNvPr id="4" name="Slide Image Placeholder 3"/>
          <p:cNvSpPr>
            <a:spLocks noGrp="1" noRot="1" noChangeAspect="1"/>
          </p:cNvSpPr>
          <p:nvPr>
            <p:ph type="sldImg" idx="2"/>
          </p:nvPr>
        </p:nvSpPr>
        <p:spPr>
          <a:xfrm>
            <a:off x="1209675" y="685800"/>
            <a:ext cx="44386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B02277-9392-41C3-AA11-A5F619BDEEAB}" type="slidenum">
              <a:rPr lang="en-US" smtClean="0"/>
              <a:t>‹#›</a:t>
            </a:fld>
            <a:endParaRPr lang="en-US"/>
          </a:p>
        </p:txBody>
      </p:sp>
    </p:spTree>
    <p:extLst>
      <p:ext uri="{BB962C8B-B14F-4D97-AF65-F5344CB8AC3E}">
        <p14:creationId xmlns:p14="http://schemas.microsoft.com/office/powerpoint/2010/main" val="2502422521"/>
      </p:ext>
    </p:extLst>
  </p:cSld>
  <p:clrMap bg1="lt1" tx1="dk1" bg2="lt2" tx2="dk2" accent1="accent1" accent2="accent2" accent3="accent3" accent4="accent4" accent5="accent5" accent6="accent6" hlink="hlink" folHlink="folHlink"/>
  <p:notesStyle>
    <a:lvl1pPr marL="0" algn="l" defTabSz="1018824" rtl="0" eaLnBrk="1" latinLnBrk="0" hangingPunct="1">
      <a:defRPr sz="1800" kern="1200">
        <a:solidFill>
          <a:schemeClr val="tx1"/>
        </a:solidFill>
        <a:latin typeface="+mn-lt"/>
        <a:ea typeface="+mn-ea"/>
        <a:cs typeface="+mn-cs"/>
      </a:defRPr>
    </a:lvl1pPr>
    <a:lvl2pPr marL="509412" algn="l" defTabSz="1018824" rtl="0" eaLnBrk="1" latinLnBrk="0" hangingPunct="1">
      <a:defRPr sz="1337" kern="1200">
        <a:solidFill>
          <a:schemeClr val="tx1"/>
        </a:solidFill>
        <a:latin typeface="+mn-lt"/>
        <a:ea typeface="+mn-ea"/>
        <a:cs typeface="+mn-cs"/>
      </a:defRPr>
    </a:lvl2pPr>
    <a:lvl3pPr marL="1018824" algn="l" defTabSz="1018824" rtl="0" eaLnBrk="1" latinLnBrk="0" hangingPunct="1">
      <a:defRPr sz="1337" kern="1200">
        <a:solidFill>
          <a:schemeClr val="tx1"/>
        </a:solidFill>
        <a:latin typeface="+mn-lt"/>
        <a:ea typeface="+mn-ea"/>
        <a:cs typeface="+mn-cs"/>
      </a:defRPr>
    </a:lvl3pPr>
    <a:lvl4pPr marL="1528237" algn="l" defTabSz="1018824" rtl="0" eaLnBrk="1" latinLnBrk="0" hangingPunct="1">
      <a:defRPr sz="1337" kern="1200">
        <a:solidFill>
          <a:schemeClr val="tx1"/>
        </a:solidFill>
        <a:latin typeface="+mn-lt"/>
        <a:ea typeface="+mn-ea"/>
        <a:cs typeface="+mn-cs"/>
      </a:defRPr>
    </a:lvl4pPr>
    <a:lvl5pPr marL="2037649" algn="l" defTabSz="1018824" rtl="0" eaLnBrk="1" latinLnBrk="0" hangingPunct="1">
      <a:defRPr sz="1337" kern="1200">
        <a:solidFill>
          <a:schemeClr val="tx1"/>
        </a:solidFill>
        <a:latin typeface="+mn-lt"/>
        <a:ea typeface="+mn-ea"/>
        <a:cs typeface="+mn-cs"/>
      </a:defRPr>
    </a:lvl5pPr>
    <a:lvl6pPr marL="2547061" algn="l" defTabSz="1018824" rtl="0" eaLnBrk="1" latinLnBrk="0" hangingPunct="1">
      <a:defRPr sz="1337" kern="1200">
        <a:solidFill>
          <a:schemeClr val="tx1"/>
        </a:solidFill>
        <a:latin typeface="+mn-lt"/>
        <a:ea typeface="+mn-ea"/>
        <a:cs typeface="+mn-cs"/>
      </a:defRPr>
    </a:lvl6pPr>
    <a:lvl7pPr marL="3056473" algn="l" defTabSz="1018824" rtl="0" eaLnBrk="1" latinLnBrk="0" hangingPunct="1">
      <a:defRPr sz="1337" kern="1200">
        <a:solidFill>
          <a:schemeClr val="tx1"/>
        </a:solidFill>
        <a:latin typeface="+mn-lt"/>
        <a:ea typeface="+mn-ea"/>
        <a:cs typeface="+mn-cs"/>
      </a:defRPr>
    </a:lvl7pPr>
    <a:lvl8pPr marL="3565886" algn="l" defTabSz="1018824" rtl="0" eaLnBrk="1" latinLnBrk="0" hangingPunct="1">
      <a:defRPr sz="1337" kern="1200">
        <a:solidFill>
          <a:schemeClr val="tx1"/>
        </a:solidFill>
        <a:latin typeface="+mn-lt"/>
        <a:ea typeface="+mn-ea"/>
        <a:cs typeface="+mn-cs"/>
      </a:defRPr>
    </a:lvl8pPr>
    <a:lvl9pPr marL="4075298" algn="l" defTabSz="1018824" rtl="0" eaLnBrk="1" latinLnBrk="0" hangingPunct="1">
      <a:defRPr sz="133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B02277-9392-41C3-AA11-A5F619BDEEAB}" type="slidenum">
              <a:rPr lang="en-US" smtClean="0"/>
              <a:t>1</a:t>
            </a:fld>
            <a:endParaRPr lang="en-US"/>
          </a:p>
        </p:txBody>
      </p:sp>
    </p:spTree>
    <p:extLst>
      <p:ext uri="{BB962C8B-B14F-4D97-AF65-F5344CB8AC3E}">
        <p14:creationId xmlns:p14="http://schemas.microsoft.com/office/powerpoint/2010/main" val="640559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21</a:t>
            </a:fld>
            <a:endParaRPr lang="en-US"/>
          </a:p>
        </p:txBody>
      </p:sp>
    </p:spTree>
    <p:extLst>
      <p:ext uri="{BB962C8B-B14F-4D97-AF65-F5344CB8AC3E}">
        <p14:creationId xmlns:p14="http://schemas.microsoft.com/office/powerpoint/2010/main" val="4230441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24</a:t>
            </a:fld>
            <a:endParaRPr lang="en-US"/>
          </a:p>
        </p:txBody>
      </p:sp>
    </p:spTree>
    <p:extLst>
      <p:ext uri="{BB962C8B-B14F-4D97-AF65-F5344CB8AC3E}">
        <p14:creationId xmlns:p14="http://schemas.microsoft.com/office/powerpoint/2010/main" val="480309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26</a:t>
            </a:fld>
            <a:endParaRPr lang="en-US"/>
          </a:p>
        </p:txBody>
      </p:sp>
    </p:spTree>
    <p:extLst>
      <p:ext uri="{BB962C8B-B14F-4D97-AF65-F5344CB8AC3E}">
        <p14:creationId xmlns:p14="http://schemas.microsoft.com/office/powerpoint/2010/main" val="537285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28</a:t>
            </a:fld>
            <a:endParaRPr lang="en-US"/>
          </a:p>
        </p:txBody>
      </p:sp>
    </p:spTree>
    <p:extLst>
      <p:ext uri="{BB962C8B-B14F-4D97-AF65-F5344CB8AC3E}">
        <p14:creationId xmlns:p14="http://schemas.microsoft.com/office/powerpoint/2010/main" val="3104213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29</a:t>
            </a:fld>
            <a:endParaRPr lang="en-US"/>
          </a:p>
        </p:txBody>
      </p:sp>
    </p:spTree>
    <p:extLst>
      <p:ext uri="{BB962C8B-B14F-4D97-AF65-F5344CB8AC3E}">
        <p14:creationId xmlns:p14="http://schemas.microsoft.com/office/powerpoint/2010/main" val="2333227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35</a:t>
            </a:fld>
            <a:endParaRPr lang="en-US"/>
          </a:p>
        </p:txBody>
      </p:sp>
    </p:spTree>
    <p:extLst>
      <p:ext uri="{BB962C8B-B14F-4D97-AF65-F5344CB8AC3E}">
        <p14:creationId xmlns:p14="http://schemas.microsoft.com/office/powerpoint/2010/main" val="23000142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37</a:t>
            </a:fld>
            <a:endParaRPr lang="en-US"/>
          </a:p>
        </p:txBody>
      </p:sp>
    </p:spTree>
    <p:extLst>
      <p:ext uri="{BB962C8B-B14F-4D97-AF65-F5344CB8AC3E}">
        <p14:creationId xmlns:p14="http://schemas.microsoft.com/office/powerpoint/2010/main" val="16947928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B02277-9392-41C3-AA11-A5F619BDEE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05599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r>
              <a:rPr lang="en-US" sz="1200" b="0" i="0" dirty="0">
                <a:effectLst/>
                <a:latin typeface="Times New Roman" panose="02020603050405020304" pitchFamily="18" charset="0"/>
                <a:cs typeface="Times New Roman" panose="02020603050405020304" pitchFamily="18" charset="0"/>
              </a:rPr>
              <a:t>most of the research on adversarial examples has been focused on images, with less attention given to audio-based attacks. In the audio domain, automatic speech recognition (ASR) is the most common application. ASR involves converting audio waveforms into text transcriptions, and creating targeted adversarial examples for speech recognition is a challenging task.</a:t>
            </a:r>
          </a:p>
          <a:p>
            <a:r>
              <a:rPr lang="en-US" sz="1200" b="0" i="0" dirty="0">
                <a:effectLst/>
                <a:latin typeface="Times New Roman" panose="02020603050405020304" pitchFamily="18" charset="0"/>
                <a:cs typeface="Times New Roman" panose="02020603050405020304" pitchFamily="18" charset="0"/>
              </a:rPr>
              <a:t>One of the main reasons why targeted attacks in the audio domain are difficult is that audio waveforms have a much larger input space than images. Unlike images, audio waveforms can have an arbitrary length and a wide range of frequencies, which makes it challenging to manipulate them in a meaningful way.</a:t>
            </a:r>
          </a:p>
          <a:p>
            <a:r>
              <a:rPr lang="en-US" sz="1200" b="0" i="0" dirty="0">
                <a:effectLst/>
                <a:latin typeface="Times New Roman" panose="02020603050405020304" pitchFamily="18" charset="0"/>
                <a:cs typeface="Times New Roman" panose="02020603050405020304" pitchFamily="18" charset="0"/>
              </a:rPr>
              <a:t>One possible way to launch a targeted attack on speech recognition is to use hidden voice commands, which are inaudible to humans but can be detected by ASR systems. However, this approach requires the creation of new audio, which limits its practicality.</a:t>
            </a:r>
          </a:p>
          <a:p>
            <a:r>
              <a:rPr lang="en-US" sz="1200" b="0" i="0" dirty="0">
                <a:effectLst/>
                <a:latin typeface="Times New Roman" panose="02020603050405020304" pitchFamily="18" charset="0"/>
                <a:cs typeface="Times New Roman" panose="02020603050405020304" pitchFamily="18" charset="0"/>
              </a:rPr>
              <a:t>Another way to create adversarial examples for speech recognition is to modify existing audio waveforms. This can be done by adding noise or altering the frequency content of the waveform. However, even the most advanced attacks are currently only able to produce audio adversarial examples that target phonetically similar phrases, rather than specific words or phrases.</a:t>
            </a:r>
          </a:p>
          <a:p>
            <a:r>
              <a:rPr lang="en-US" sz="1200" b="0" i="0" dirty="0">
                <a:effectLst/>
                <a:latin typeface="Times New Roman" panose="02020603050405020304" pitchFamily="18" charset="0"/>
                <a:cs typeface="Times New Roman" panose="02020603050405020304" pitchFamily="18" charset="0"/>
              </a:rPr>
              <a:t>In summary, while some work has been done on creating adversarial examples for speech recognition in the audio domain, it remains a challenging problem that requires further research.</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B02277-9392-41C3-AA11-A5F619BDEE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31289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effectLst/>
                <a:latin typeface="Times New Roman" panose="02020603050405020304" pitchFamily="18" charset="0"/>
                <a:cs typeface="Times New Roman" panose="02020603050405020304" pitchFamily="18" charset="0"/>
              </a:rPr>
              <a:t>In normal speech-to-text processing, we input an audio waveform into a neural network and obtain the corresponding text output. However, in the case of adversarial speech-to-text, we add small perturbations to the original audio waveform to make the output text match whatever we want it to say. This type of attack is known as a white box attack because the attacker has access to the model's parameters.</a:t>
            </a:r>
          </a:p>
          <a:p>
            <a:r>
              <a:rPr lang="en-US" sz="1200" b="0" i="0" dirty="0">
                <a:effectLst/>
                <a:latin typeface="Times New Roman" panose="02020603050405020304" pitchFamily="18" charset="0"/>
                <a:cs typeface="Times New Roman" panose="02020603050405020304" pitchFamily="18" charset="0"/>
              </a:rPr>
              <a:t>Adversarial speech-to-text faces greater challenges compared to regular speech-to-text processing. This is because audio waveforms have a larger input space than images and are harder to manipulate with precision. Attackers need to carefully choose the type and amount of perturbations to ensure that the target text is accurately recognized while also avoiding suspicion from human listeners.</a:t>
            </a:r>
          </a:p>
          <a:p>
            <a:r>
              <a:rPr lang="en-US" sz="1200" b="0" i="0" dirty="0">
                <a:effectLst/>
                <a:latin typeface="Times New Roman" panose="02020603050405020304" pitchFamily="18" charset="0"/>
                <a:cs typeface="Times New Roman" panose="02020603050405020304" pitchFamily="18" charset="0"/>
              </a:rPr>
              <a:t>One popular method for adversarial speech-to-text is to add adversarial noise to the original audio waveform. This noise can be added to the audio in a way that is imperceptible to human listeners but has a significant impact on the text output. White box attacks on raw audio samples can be particularly effective as the attacker has full access to the model's parameters</a:t>
            </a:r>
            <a:r>
              <a:rPr lang="en-US" sz="1200" b="0" i="0" dirty="0">
                <a:effectLst/>
                <a:latin typeface="Söhne"/>
              </a:rPr>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F7C787-DD14-0848-9D10-8F783C2DB8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9484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B02277-9392-41C3-AA11-A5F619BDEEAB}" type="slidenum">
              <a:rPr lang="en-US" smtClean="0"/>
              <a:t>2</a:t>
            </a:fld>
            <a:endParaRPr lang="en-US"/>
          </a:p>
        </p:txBody>
      </p:sp>
    </p:spTree>
    <p:extLst>
      <p:ext uri="{BB962C8B-B14F-4D97-AF65-F5344CB8AC3E}">
        <p14:creationId xmlns:p14="http://schemas.microsoft.com/office/powerpoint/2010/main" val="24031289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10616c0d410_1_2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 name="Google Shape;124;g10616c0d410_1_252: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80499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Söhne"/>
              </a:rPr>
              <a:t>In speech recognition, the Mel-Frequency </a:t>
            </a:r>
            <a:r>
              <a:rPr lang="en-US" sz="1200" b="0" i="0" dirty="0" err="1">
                <a:effectLst/>
                <a:latin typeface="Söhne"/>
              </a:rPr>
              <a:t>Cepstrum</a:t>
            </a:r>
            <a:r>
              <a:rPr lang="en-US" sz="1200" b="0" i="0" dirty="0">
                <a:effectLst/>
                <a:latin typeface="Söhne"/>
              </a:rPr>
              <a:t> (MFC) transform is commonly used as a preprocessing step to reduce the input dimensionality of audio waves. The MFC splits the waveform into 50 frames per second and maps each frame to the frequency domain.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F7C787-DD14-0848-9D10-8F783C2DB8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65062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effectLst/>
                <a:latin typeface="Söhne"/>
              </a:rPr>
              <a:t>Typical classification neural networks take a single input and generate a probability distribution over all output labels. However, in the case of speech-to-text systems, there are exponentially many possible labels, making it computationally infeasible to enumerate all possible phrases.</a:t>
            </a:r>
          </a:p>
          <a:p>
            <a:r>
              <a:rPr lang="en-US" sz="1200" b="0" i="0" dirty="0">
                <a:effectLst/>
                <a:latin typeface="Söhne"/>
              </a:rPr>
              <a:t>Therefore, instead of mapping an audio waveform to a sequence of probability distributions over entire phrases, speech recognition systems often utilize Recurrent Neural Networks (RNNs) to map an audio waveform to a sequence of probability distributions over individual characters. This approach allows the system to recognize words and phrases in a more flexible manner, even if the input contains unexpected variations in pronunciation or phrasing.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F7C787-DD14-0848-9D10-8F783C2DB8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87813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effectLst/>
                <a:latin typeface="Söhne"/>
              </a:rPr>
              <a:t>Connectionist Temporal Classification (CTC) is a training method used for sequence-to-sequence neural networks when the alignment between input and output sequences is unknown.</a:t>
            </a:r>
          </a:p>
          <a:p>
            <a:r>
              <a:rPr lang="en-US" sz="1200" b="0" i="0" dirty="0">
                <a:effectLst/>
                <a:latin typeface="Söhne"/>
              </a:rPr>
              <a:t>The training data consists of pairs of audio and text, where the input is a raw wave and the output is the corresponding text. However, the main issue with this approach is that the samples have variable lengths, making it difficult to align the audio and the text accurately.</a:t>
            </a:r>
          </a:p>
          <a:p>
            <a:r>
              <a:rPr lang="en-US" sz="1200" b="0" i="0" dirty="0">
                <a:effectLst/>
                <a:latin typeface="Söhne"/>
              </a:rPr>
              <a:t>To address this issue, a loss function called CTC loss was introduced. This loss function measures the difference between the output of the neural network and the actual target phrase that needs to be recognized. By minimizing the CTC loss between the training audio and its corresponding transcript, the neural network can learn to accurately recognize speech even when the alignment between the input and output sequences is unknown.</a:t>
            </a:r>
          </a:p>
          <a:p>
            <a:r>
              <a:rPr lang="en-US" sz="1200" b="0" i="0" dirty="0">
                <a:effectLst/>
                <a:latin typeface="Söhne"/>
              </a:rPr>
              <a:t>Overall, CTC has proven to be a useful technique for training speech recognition systems, allowing them to accurately transcribe speech even when the alignment between the input and output sequences is unclear.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F7C787-DD14-0848-9D10-8F783C2DB8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56434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effectLst/>
                <a:latin typeface="Söhne"/>
              </a:rPr>
              <a:t>There are two common decoding methods used in speech recognition: Greedy Decoding and Beam Search Decoding.</a:t>
            </a:r>
          </a:p>
          <a:p>
            <a:r>
              <a:rPr lang="en-US" sz="1200" b="0" i="0" dirty="0">
                <a:effectLst/>
                <a:latin typeface="Söhne"/>
              </a:rPr>
              <a:t>Greedy Decoding is a simple method that searches for the most likely alignment between the input audio and the target text, and then reduces this alignment to obtain the transcribed phrase. This approach is relatively easy to implement, but it may not always produce the most accurate results.</a:t>
            </a:r>
          </a:p>
          <a:p>
            <a:r>
              <a:rPr lang="en-US" sz="1200" b="0" i="0" dirty="0">
                <a:effectLst/>
                <a:latin typeface="Söhne"/>
              </a:rPr>
              <a:t>On the other hand, Beam Search Decoding is a more sophisticated approach that simultaneously evaluates the likelihood of multiple alignments </a:t>
            </a:r>
            <a:r>
              <a:rPr lang="el-GR" sz="1200" b="0" i="0" dirty="0">
                <a:effectLst/>
                <a:latin typeface="Söhne"/>
              </a:rPr>
              <a:t>π, </a:t>
            </a:r>
            <a:r>
              <a:rPr lang="en-US" sz="1200" b="0" i="0" dirty="0">
                <a:effectLst/>
                <a:latin typeface="Söhne"/>
              </a:rPr>
              <a:t>and then chooses the most likely phrase p under these alignments. This approach allows for more flexibility in recognizing speech and can often produce more accurate results than Greedy Decoding.</a:t>
            </a:r>
          </a:p>
          <a:p>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F7C787-DD14-0848-9D10-8F783C2DB8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6391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i="0" dirty="0">
                <a:effectLst/>
                <a:latin typeface="Söhne"/>
              </a:rPr>
              <a:t>When discussing neural networks, attacks that aim to evade them are called adversarial examples. For any input x, it is possible to create a similar sample x0 that has the same output as x when fed into the network. However, in the audio domain, untargeted adversarial examples are usually not useful, such as causing a speech-to-text system to make small spelling mistakes. Targeted adversarial examples are a more powerful attack, as they not only change the output of x0, but also force the network to assign a specific label chosen by the attacker. This paper aims to demonstrate that targeted adversarial examples can be created with only slight modifications to speech-to-text systems.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F7C787-DD14-0848-9D10-8F783C2DB8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06639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Söhne"/>
              </a:rPr>
              <a:t>The authors conducted an experiment to evaluate the effectiveness of their attack by constructing targeted audio adversarial examples on the first 100 test instances of the Mozilla Common Voice dataset. They targeted 10 different incorrect transcriptions for each sample, chosen randomly. To construct these adversarial examples, they formulated the problem as an optimization problem and used the CTC loss as the loss function. However, due to the non-linearity of the constraint, standard gradient-descent techniques did not work well. Therefore, they used a reformulated loss function and solved the problem using the Adam optimizer with a learning rate of 10 for a maximum of 5,000 iterations. To address the difficulty of oscillation around a solution, they initially solved a formulation with a smaller constraint and repeated the process with larger constraints until no solution could be found. They differentiated through the entire classifier to generate adversarial examples simultaneously over the complete audio sample.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F7C787-DD14-0848-9D10-8F783C2DB8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74774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F7C787-DD14-0848-9D10-8F783C2DB8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29068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itchFamily="2" charset="2"/>
              <a:buChar char="Ø"/>
            </a:pPr>
            <a:r>
              <a:rPr lang="en-US" sz="1200" dirty="0"/>
              <a:t> Author</a:t>
            </a:r>
            <a:r>
              <a:rPr lang="en-US" sz="1200" b="0" i="0" dirty="0">
                <a:effectLst/>
              </a:rPr>
              <a:t> demonstrate the effectiveness of targeted audio adversarial examples on automatic speech recognition. By using optimization-based attacks end-to-end, they can achieve 100% success in turning any audio waveform into any desired transcription with minimal distortion. </a:t>
            </a:r>
            <a:r>
              <a:rPr lang="en-US" sz="1200" dirty="0"/>
              <a:t>they</a:t>
            </a:r>
            <a:r>
              <a:rPr lang="en-US" sz="1200" b="0" i="0" dirty="0">
                <a:effectLst/>
              </a:rPr>
              <a:t> attacks can also make audio transcribe at up to 50 characters per second, transform music into arbitrary speech, and prevent speech from being transcribed altogether.</a:t>
            </a:r>
          </a:p>
          <a:p>
            <a:pPr>
              <a:buFont typeface="Wingdings" pitchFamily="2" charset="2"/>
              <a:buChar char="Ø"/>
            </a:pPr>
            <a:r>
              <a:rPr lang="en-US" sz="1200" b="0" i="0" dirty="0">
                <a:effectLst/>
              </a:rPr>
              <a:t> Furthermore, they show that audio adversarial examples exhibit different properties from those found in image-based attacks, as linearity does not hold in the audio domain. </a:t>
            </a:r>
            <a:r>
              <a:rPr lang="en-US" sz="1200" dirty="0"/>
              <a:t>they</a:t>
            </a:r>
            <a:r>
              <a:rPr lang="en-US" sz="1200" b="0" i="0" dirty="0">
                <a:effectLst/>
              </a:rPr>
              <a:t> hope that future research will continue to explore the properties of audio adversarial examples and distinguish fundamental properties from those unique to image recognition.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F7C787-DD14-0848-9D10-8F783C2DB8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7335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5</a:t>
            </a:fld>
            <a:endParaRPr lang="en-US"/>
          </a:p>
        </p:txBody>
      </p:sp>
    </p:spTree>
    <p:extLst>
      <p:ext uri="{BB962C8B-B14F-4D97-AF65-F5344CB8AC3E}">
        <p14:creationId xmlns:p14="http://schemas.microsoft.com/office/powerpoint/2010/main" val="1416951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6</a:t>
            </a:fld>
            <a:endParaRPr lang="en-US"/>
          </a:p>
        </p:txBody>
      </p:sp>
    </p:spTree>
    <p:extLst>
      <p:ext uri="{BB962C8B-B14F-4D97-AF65-F5344CB8AC3E}">
        <p14:creationId xmlns:p14="http://schemas.microsoft.com/office/powerpoint/2010/main" val="2881012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8</a:t>
            </a:fld>
            <a:endParaRPr lang="en-US"/>
          </a:p>
        </p:txBody>
      </p:sp>
    </p:spTree>
    <p:extLst>
      <p:ext uri="{BB962C8B-B14F-4D97-AF65-F5344CB8AC3E}">
        <p14:creationId xmlns:p14="http://schemas.microsoft.com/office/powerpoint/2010/main" val="3482994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10</a:t>
            </a:fld>
            <a:endParaRPr lang="en-US"/>
          </a:p>
        </p:txBody>
      </p:sp>
    </p:spTree>
    <p:extLst>
      <p:ext uri="{BB962C8B-B14F-4D97-AF65-F5344CB8AC3E}">
        <p14:creationId xmlns:p14="http://schemas.microsoft.com/office/powerpoint/2010/main" val="203369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14</a:t>
            </a:fld>
            <a:endParaRPr lang="en-US"/>
          </a:p>
        </p:txBody>
      </p:sp>
    </p:spTree>
    <p:extLst>
      <p:ext uri="{BB962C8B-B14F-4D97-AF65-F5344CB8AC3E}">
        <p14:creationId xmlns:p14="http://schemas.microsoft.com/office/powerpoint/2010/main" val="2013744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0B02277-9392-41C3-AA11-A5F619BDEEAB}" type="slidenum">
              <a:rPr lang="en-US" smtClean="0"/>
              <a:t>15</a:t>
            </a:fld>
            <a:endParaRPr lang="en-US"/>
          </a:p>
        </p:txBody>
      </p:sp>
    </p:spTree>
    <p:extLst>
      <p:ext uri="{BB962C8B-B14F-4D97-AF65-F5344CB8AC3E}">
        <p14:creationId xmlns:p14="http://schemas.microsoft.com/office/powerpoint/2010/main" val="3028939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16</a:t>
            </a:fld>
            <a:endParaRPr lang="en-US"/>
          </a:p>
        </p:txBody>
      </p:sp>
    </p:spTree>
    <p:extLst>
      <p:ext uri="{BB962C8B-B14F-4D97-AF65-F5344CB8AC3E}">
        <p14:creationId xmlns:p14="http://schemas.microsoft.com/office/powerpoint/2010/main" val="971493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a:t>Click to edit Master title style</a:t>
            </a:r>
          </a:p>
        </p:txBody>
      </p:sp>
      <p:sp>
        <p:nvSpPr>
          <p:cNvPr id="3" name="Subtitle 2"/>
          <p:cNvSpPr>
            <a:spLocks noGrp="1"/>
          </p:cNvSpPr>
          <p:nvPr>
            <p:ph type="subTitle" idx="1"/>
          </p:nvPr>
        </p:nvSpPr>
        <p:spPr>
          <a:xfrm>
            <a:off x="1508760" y="4404360"/>
            <a:ext cx="7040880" cy="1986280"/>
          </a:xfrm>
        </p:spPr>
        <p:txBody>
          <a:bodyPr/>
          <a:lstStyle>
            <a:lvl1pPr marL="0" indent="0" algn="ctr">
              <a:buNone/>
              <a:defRPr>
                <a:solidFill>
                  <a:schemeClr val="tx1">
                    <a:tint val="75000"/>
                  </a:schemeClr>
                </a:solidFill>
              </a:defRPr>
            </a:lvl1pPr>
            <a:lvl2pPr marL="457162" indent="0" algn="ctr">
              <a:buNone/>
              <a:defRPr>
                <a:solidFill>
                  <a:schemeClr val="tx1">
                    <a:tint val="75000"/>
                  </a:schemeClr>
                </a:solidFill>
              </a:defRPr>
            </a:lvl2pPr>
            <a:lvl3pPr marL="914323" indent="0" algn="ctr">
              <a:buNone/>
              <a:defRPr>
                <a:solidFill>
                  <a:schemeClr val="tx1">
                    <a:tint val="75000"/>
                  </a:schemeClr>
                </a:solidFill>
              </a:defRPr>
            </a:lvl3pPr>
            <a:lvl4pPr marL="1371485" indent="0" algn="ctr">
              <a:buNone/>
              <a:defRPr>
                <a:solidFill>
                  <a:schemeClr val="tx1">
                    <a:tint val="75000"/>
                  </a:schemeClr>
                </a:solidFill>
              </a:defRPr>
            </a:lvl4pPr>
            <a:lvl5pPr marL="1828647" indent="0" algn="ctr">
              <a:buNone/>
              <a:defRPr>
                <a:solidFill>
                  <a:schemeClr val="tx1">
                    <a:tint val="75000"/>
                  </a:schemeClr>
                </a:solidFill>
              </a:defRPr>
            </a:lvl5pPr>
            <a:lvl6pPr marL="2285808" indent="0" algn="ctr">
              <a:buNone/>
              <a:defRPr>
                <a:solidFill>
                  <a:schemeClr val="tx1">
                    <a:tint val="75000"/>
                  </a:schemeClr>
                </a:solidFill>
              </a:defRPr>
            </a:lvl6pPr>
            <a:lvl7pPr marL="2742970" indent="0" algn="ctr">
              <a:buNone/>
              <a:defRPr>
                <a:solidFill>
                  <a:schemeClr val="tx1">
                    <a:tint val="75000"/>
                  </a:schemeClr>
                </a:solidFill>
              </a:defRPr>
            </a:lvl7pPr>
            <a:lvl8pPr marL="3200132" indent="0" algn="ctr">
              <a:buNone/>
              <a:defRPr>
                <a:solidFill>
                  <a:schemeClr val="tx1">
                    <a:tint val="75000"/>
                  </a:schemeClr>
                </a:solidFill>
              </a:defRPr>
            </a:lvl8pPr>
            <a:lvl9pPr marL="365729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CFEE5-8EAD-403C-AFC6-4E09610A5144}" type="slidenum">
              <a:rPr lang="en-US" smtClean="0"/>
              <a:t>‹#›</a:t>
            </a:fld>
            <a:endParaRPr lang="en-US"/>
          </a:p>
        </p:txBody>
      </p:sp>
    </p:spTree>
    <p:extLst>
      <p:ext uri="{BB962C8B-B14F-4D97-AF65-F5344CB8AC3E}">
        <p14:creationId xmlns:p14="http://schemas.microsoft.com/office/powerpoint/2010/main" val="2586525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9C6BE-0703-264F-9498-858FC42C39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70B9E6-3C8C-8449-AEBD-C71DD748CA41}"/>
              </a:ext>
            </a:extLst>
          </p:cNvPr>
          <p:cNvSpPr>
            <a:spLocks noGrp="1"/>
          </p:cNvSpPr>
          <p:nvPr>
            <p:ph type="dt" sz="half" idx="10"/>
          </p:nvPr>
        </p:nvSpPr>
        <p:spPr/>
        <p:txBody>
          <a:bodyPr/>
          <a:lstStyle/>
          <a:p>
            <a:fld id="{E52B36B2-82A8-B54F-95A3-FC872502DC54}" type="datetimeFigureOut">
              <a:rPr lang="en-US" smtClean="0"/>
              <a:t>5/5/2023</a:t>
            </a:fld>
            <a:endParaRPr lang="en-US"/>
          </a:p>
        </p:txBody>
      </p:sp>
      <p:sp>
        <p:nvSpPr>
          <p:cNvPr id="4" name="Footer Placeholder 3">
            <a:extLst>
              <a:ext uri="{FF2B5EF4-FFF2-40B4-BE49-F238E27FC236}">
                <a16:creationId xmlns:a16="http://schemas.microsoft.com/office/drawing/2014/main" id="{DA9F558C-2290-C644-89EC-F1102C5E5F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3D778C-2467-E24A-ACDD-CB1AF802D325}"/>
              </a:ext>
            </a:extLst>
          </p:cNvPr>
          <p:cNvSpPr>
            <a:spLocks noGrp="1"/>
          </p:cNvSpPr>
          <p:nvPr>
            <p:ph type="sldNum" sz="quarter" idx="12"/>
          </p:nvPr>
        </p:nvSpPr>
        <p:spPr/>
        <p:txBody>
          <a:bodyPr/>
          <a:lstStyle/>
          <a:p>
            <a:fld id="{FAB12DBE-21F9-844E-AD6B-913492283E77}" type="slidenum">
              <a:rPr lang="en-US" smtClean="0"/>
              <a:t>‹#›</a:t>
            </a:fld>
            <a:endParaRPr lang="en-US"/>
          </a:p>
        </p:txBody>
      </p:sp>
    </p:spTree>
    <p:extLst>
      <p:ext uri="{BB962C8B-B14F-4D97-AF65-F5344CB8AC3E}">
        <p14:creationId xmlns:p14="http://schemas.microsoft.com/office/powerpoint/2010/main" val="3469179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83F694-A21D-3347-A5B5-3D41427ABEC1}"/>
              </a:ext>
            </a:extLst>
          </p:cNvPr>
          <p:cNvSpPr>
            <a:spLocks noGrp="1"/>
          </p:cNvSpPr>
          <p:nvPr>
            <p:ph type="dt" sz="half" idx="10"/>
          </p:nvPr>
        </p:nvSpPr>
        <p:spPr/>
        <p:txBody>
          <a:bodyPr/>
          <a:lstStyle/>
          <a:p>
            <a:fld id="{E52B36B2-82A8-B54F-95A3-FC872502DC54}" type="datetimeFigureOut">
              <a:rPr lang="en-US" smtClean="0"/>
              <a:t>5/5/2023</a:t>
            </a:fld>
            <a:endParaRPr lang="en-US"/>
          </a:p>
        </p:txBody>
      </p:sp>
      <p:sp>
        <p:nvSpPr>
          <p:cNvPr id="3" name="Footer Placeholder 2">
            <a:extLst>
              <a:ext uri="{FF2B5EF4-FFF2-40B4-BE49-F238E27FC236}">
                <a16:creationId xmlns:a16="http://schemas.microsoft.com/office/drawing/2014/main" id="{A357AEFB-A9E4-5C48-9CA5-4D4225D7D5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DE695D-254C-3640-9EC8-239DE5C83ACE}"/>
              </a:ext>
            </a:extLst>
          </p:cNvPr>
          <p:cNvSpPr>
            <a:spLocks noGrp="1"/>
          </p:cNvSpPr>
          <p:nvPr>
            <p:ph type="sldNum" sz="quarter" idx="12"/>
          </p:nvPr>
        </p:nvSpPr>
        <p:spPr/>
        <p:txBody>
          <a:bodyPr/>
          <a:lstStyle/>
          <a:p>
            <a:fld id="{FAB12DBE-21F9-844E-AD6B-913492283E77}" type="slidenum">
              <a:rPr lang="en-US" smtClean="0"/>
              <a:t>‹#›</a:t>
            </a:fld>
            <a:endParaRPr lang="en-US"/>
          </a:p>
        </p:txBody>
      </p:sp>
    </p:spTree>
    <p:extLst>
      <p:ext uri="{BB962C8B-B14F-4D97-AF65-F5344CB8AC3E}">
        <p14:creationId xmlns:p14="http://schemas.microsoft.com/office/powerpoint/2010/main" val="2627555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E3E43-FD3C-4249-AC13-3067B6681524}"/>
              </a:ext>
            </a:extLst>
          </p:cNvPr>
          <p:cNvSpPr>
            <a:spLocks noGrp="1"/>
          </p:cNvSpPr>
          <p:nvPr>
            <p:ph type="title"/>
          </p:nvPr>
        </p:nvSpPr>
        <p:spPr>
          <a:xfrm>
            <a:off x="692825" y="518160"/>
            <a:ext cx="3244096" cy="1813560"/>
          </a:xfrm>
        </p:spPr>
        <p:txBody>
          <a:bodyPr anchor="b"/>
          <a:lstStyle>
            <a:lvl1pPr>
              <a:defRPr sz="2640"/>
            </a:lvl1pPr>
          </a:lstStyle>
          <a:p>
            <a:r>
              <a:rPr lang="en-US"/>
              <a:t>Click to edit Master title style</a:t>
            </a:r>
          </a:p>
        </p:txBody>
      </p:sp>
      <p:sp>
        <p:nvSpPr>
          <p:cNvPr id="3" name="Content Placeholder 2">
            <a:extLst>
              <a:ext uri="{FF2B5EF4-FFF2-40B4-BE49-F238E27FC236}">
                <a16:creationId xmlns:a16="http://schemas.microsoft.com/office/drawing/2014/main" id="{612492B2-059B-254D-A811-57F27AE48893}"/>
              </a:ext>
            </a:extLst>
          </p:cNvPr>
          <p:cNvSpPr>
            <a:spLocks noGrp="1"/>
          </p:cNvSpPr>
          <p:nvPr>
            <p:ph idx="1"/>
          </p:nvPr>
        </p:nvSpPr>
        <p:spPr>
          <a:xfrm>
            <a:off x="4276130" y="1119082"/>
            <a:ext cx="5092065" cy="5523442"/>
          </a:xfrm>
        </p:spPr>
        <p:txBody>
          <a:bodyPr/>
          <a:lstStyle>
            <a:lvl1pPr>
              <a:defRPr sz="2640"/>
            </a:lvl1pPr>
            <a:lvl2pPr>
              <a:defRPr sz="2310"/>
            </a:lvl2pPr>
            <a:lvl3pPr>
              <a:defRPr sz="198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05416C-4E49-5A48-9025-85AA5FFD5D37}"/>
              </a:ext>
            </a:extLst>
          </p:cNvPr>
          <p:cNvSpPr>
            <a:spLocks noGrp="1"/>
          </p:cNvSpPr>
          <p:nvPr>
            <p:ph type="body" sz="half" idx="2"/>
          </p:nvPr>
        </p:nvSpPr>
        <p:spPr>
          <a:xfrm>
            <a:off x="692825" y="2331720"/>
            <a:ext cx="3244096" cy="4319800"/>
          </a:xfrm>
        </p:spPr>
        <p:txBody>
          <a:bodyPr/>
          <a:lstStyle>
            <a:lvl1pPr marL="0" indent="0">
              <a:buNone/>
              <a:defRPr sz="1320"/>
            </a:lvl1pPr>
            <a:lvl2pPr marL="377190" indent="0">
              <a:buNone/>
              <a:defRPr sz="1155"/>
            </a:lvl2pPr>
            <a:lvl3pPr marL="754380" indent="0">
              <a:buNone/>
              <a:defRPr sz="990"/>
            </a:lvl3pPr>
            <a:lvl4pPr marL="1131570" indent="0">
              <a:buNone/>
              <a:defRPr sz="825"/>
            </a:lvl4pPr>
            <a:lvl5pPr marL="1508760" indent="0">
              <a:buNone/>
              <a:defRPr sz="825"/>
            </a:lvl5pPr>
            <a:lvl6pPr marL="1885950" indent="0">
              <a:buNone/>
              <a:defRPr sz="825"/>
            </a:lvl6pPr>
            <a:lvl7pPr marL="2263140" indent="0">
              <a:buNone/>
              <a:defRPr sz="825"/>
            </a:lvl7pPr>
            <a:lvl8pPr marL="2640330" indent="0">
              <a:buNone/>
              <a:defRPr sz="825"/>
            </a:lvl8pPr>
            <a:lvl9pPr marL="3017520" indent="0">
              <a:buNone/>
              <a:defRPr sz="825"/>
            </a:lvl9pPr>
          </a:lstStyle>
          <a:p>
            <a:pPr lvl="0"/>
            <a:r>
              <a:rPr lang="en-US"/>
              <a:t>Click to edit Master text styles</a:t>
            </a:r>
          </a:p>
        </p:txBody>
      </p:sp>
      <p:sp>
        <p:nvSpPr>
          <p:cNvPr id="5" name="Date Placeholder 4">
            <a:extLst>
              <a:ext uri="{FF2B5EF4-FFF2-40B4-BE49-F238E27FC236}">
                <a16:creationId xmlns:a16="http://schemas.microsoft.com/office/drawing/2014/main" id="{56DD652F-B608-3846-9573-E48EC3C6AD4A}"/>
              </a:ext>
            </a:extLst>
          </p:cNvPr>
          <p:cNvSpPr>
            <a:spLocks noGrp="1"/>
          </p:cNvSpPr>
          <p:nvPr>
            <p:ph type="dt" sz="half" idx="10"/>
          </p:nvPr>
        </p:nvSpPr>
        <p:spPr/>
        <p:txBody>
          <a:bodyPr/>
          <a:lstStyle/>
          <a:p>
            <a:fld id="{E52B36B2-82A8-B54F-95A3-FC872502DC54}" type="datetimeFigureOut">
              <a:rPr lang="en-US" smtClean="0"/>
              <a:t>5/5/2023</a:t>
            </a:fld>
            <a:endParaRPr lang="en-US"/>
          </a:p>
        </p:txBody>
      </p:sp>
      <p:sp>
        <p:nvSpPr>
          <p:cNvPr id="6" name="Footer Placeholder 5">
            <a:extLst>
              <a:ext uri="{FF2B5EF4-FFF2-40B4-BE49-F238E27FC236}">
                <a16:creationId xmlns:a16="http://schemas.microsoft.com/office/drawing/2014/main" id="{CC21470E-B462-1849-B918-4F63B0D1BF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5AB550-4FF4-BF4A-945B-ECAE37BD2A23}"/>
              </a:ext>
            </a:extLst>
          </p:cNvPr>
          <p:cNvSpPr>
            <a:spLocks noGrp="1"/>
          </p:cNvSpPr>
          <p:nvPr>
            <p:ph type="sldNum" sz="quarter" idx="12"/>
          </p:nvPr>
        </p:nvSpPr>
        <p:spPr/>
        <p:txBody>
          <a:bodyPr/>
          <a:lstStyle/>
          <a:p>
            <a:fld id="{FAB12DBE-21F9-844E-AD6B-913492283E77}" type="slidenum">
              <a:rPr lang="en-US" smtClean="0"/>
              <a:t>‹#›</a:t>
            </a:fld>
            <a:endParaRPr lang="en-US"/>
          </a:p>
        </p:txBody>
      </p:sp>
    </p:spTree>
    <p:extLst>
      <p:ext uri="{BB962C8B-B14F-4D97-AF65-F5344CB8AC3E}">
        <p14:creationId xmlns:p14="http://schemas.microsoft.com/office/powerpoint/2010/main" val="862795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8E194-EE7F-BD4D-8457-6DE6D7341D87}"/>
              </a:ext>
            </a:extLst>
          </p:cNvPr>
          <p:cNvSpPr>
            <a:spLocks noGrp="1"/>
          </p:cNvSpPr>
          <p:nvPr>
            <p:ph type="title"/>
          </p:nvPr>
        </p:nvSpPr>
        <p:spPr>
          <a:xfrm>
            <a:off x="692825" y="518160"/>
            <a:ext cx="3244096" cy="1813560"/>
          </a:xfrm>
        </p:spPr>
        <p:txBody>
          <a:bodyPr anchor="b"/>
          <a:lstStyle>
            <a:lvl1pPr>
              <a:defRPr sz="2640"/>
            </a:lvl1pPr>
          </a:lstStyle>
          <a:p>
            <a:r>
              <a:rPr lang="en-US"/>
              <a:t>Click to edit Master title style</a:t>
            </a:r>
          </a:p>
        </p:txBody>
      </p:sp>
      <p:sp>
        <p:nvSpPr>
          <p:cNvPr id="3" name="Picture Placeholder 2">
            <a:extLst>
              <a:ext uri="{FF2B5EF4-FFF2-40B4-BE49-F238E27FC236}">
                <a16:creationId xmlns:a16="http://schemas.microsoft.com/office/drawing/2014/main" id="{5FB42500-5E4A-4447-867B-3DB8E97CA365}"/>
              </a:ext>
            </a:extLst>
          </p:cNvPr>
          <p:cNvSpPr>
            <a:spLocks noGrp="1"/>
          </p:cNvSpPr>
          <p:nvPr>
            <p:ph type="pic" idx="1"/>
          </p:nvPr>
        </p:nvSpPr>
        <p:spPr>
          <a:xfrm>
            <a:off x="4276130" y="1119082"/>
            <a:ext cx="5092065" cy="5523442"/>
          </a:xfrm>
        </p:spPr>
        <p:txBody>
          <a:bodyPr/>
          <a:lstStyle>
            <a:lvl1pPr marL="0" indent="0">
              <a:buNone/>
              <a:defRPr sz="2640"/>
            </a:lvl1pPr>
            <a:lvl2pPr marL="377190" indent="0">
              <a:buNone/>
              <a:defRPr sz="2310"/>
            </a:lvl2pPr>
            <a:lvl3pPr marL="754380" indent="0">
              <a:buNone/>
              <a:defRPr sz="1980"/>
            </a:lvl3pPr>
            <a:lvl4pPr marL="1131570" indent="0">
              <a:buNone/>
              <a:defRPr sz="1650"/>
            </a:lvl4pPr>
            <a:lvl5pPr marL="1508760" indent="0">
              <a:buNone/>
              <a:defRPr sz="1650"/>
            </a:lvl5pPr>
            <a:lvl6pPr marL="1885950" indent="0">
              <a:buNone/>
              <a:defRPr sz="1650"/>
            </a:lvl6pPr>
            <a:lvl7pPr marL="2263140" indent="0">
              <a:buNone/>
              <a:defRPr sz="1650"/>
            </a:lvl7pPr>
            <a:lvl8pPr marL="2640330" indent="0">
              <a:buNone/>
              <a:defRPr sz="1650"/>
            </a:lvl8pPr>
            <a:lvl9pPr marL="3017520" indent="0">
              <a:buNone/>
              <a:defRPr sz="1650"/>
            </a:lvl9pPr>
          </a:lstStyle>
          <a:p>
            <a:endParaRPr lang="en-US"/>
          </a:p>
        </p:txBody>
      </p:sp>
      <p:sp>
        <p:nvSpPr>
          <p:cNvPr id="4" name="Text Placeholder 3">
            <a:extLst>
              <a:ext uri="{FF2B5EF4-FFF2-40B4-BE49-F238E27FC236}">
                <a16:creationId xmlns:a16="http://schemas.microsoft.com/office/drawing/2014/main" id="{55902760-D9E5-264F-982A-A2E84013D4C7}"/>
              </a:ext>
            </a:extLst>
          </p:cNvPr>
          <p:cNvSpPr>
            <a:spLocks noGrp="1"/>
          </p:cNvSpPr>
          <p:nvPr>
            <p:ph type="body" sz="half" idx="2"/>
          </p:nvPr>
        </p:nvSpPr>
        <p:spPr>
          <a:xfrm>
            <a:off x="692825" y="2331720"/>
            <a:ext cx="3244096" cy="4319800"/>
          </a:xfrm>
        </p:spPr>
        <p:txBody>
          <a:bodyPr/>
          <a:lstStyle>
            <a:lvl1pPr marL="0" indent="0">
              <a:buNone/>
              <a:defRPr sz="1320"/>
            </a:lvl1pPr>
            <a:lvl2pPr marL="377190" indent="0">
              <a:buNone/>
              <a:defRPr sz="1155"/>
            </a:lvl2pPr>
            <a:lvl3pPr marL="754380" indent="0">
              <a:buNone/>
              <a:defRPr sz="990"/>
            </a:lvl3pPr>
            <a:lvl4pPr marL="1131570" indent="0">
              <a:buNone/>
              <a:defRPr sz="825"/>
            </a:lvl4pPr>
            <a:lvl5pPr marL="1508760" indent="0">
              <a:buNone/>
              <a:defRPr sz="825"/>
            </a:lvl5pPr>
            <a:lvl6pPr marL="1885950" indent="0">
              <a:buNone/>
              <a:defRPr sz="825"/>
            </a:lvl6pPr>
            <a:lvl7pPr marL="2263140" indent="0">
              <a:buNone/>
              <a:defRPr sz="825"/>
            </a:lvl7pPr>
            <a:lvl8pPr marL="2640330" indent="0">
              <a:buNone/>
              <a:defRPr sz="825"/>
            </a:lvl8pPr>
            <a:lvl9pPr marL="3017520" indent="0">
              <a:buNone/>
              <a:defRPr sz="825"/>
            </a:lvl9pPr>
          </a:lstStyle>
          <a:p>
            <a:pPr lvl="0"/>
            <a:r>
              <a:rPr lang="en-US"/>
              <a:t>Click to edit Master text styles</a:t>
            </a:r>
          </a:p>
        </p:txBody>
      </p:sp>
      <p:sp>
        <p:nvSpPr>
          <p:cNvPr id="5" name="Date Placeholder 4">
            <a:extLst>
              <a:ext uri="{FF2B5EF4-FFF2-40B4-BE49-F238E27FC236}">
                <a16:creationId xmlns:a16="http://schemas.microsoft.com/office/drawing/2014/main" id="{4E3A6235-E573-C440-A7C1-C9716EE26DDF}"/>
              </a:ext>
            </a:extLst>
          </p:cNvPr>
          <p:cNvSpPr>
            <a:spLocks noGrp="1"/>
          </p:cNvSpPr>
          <p:nvPr>
            <p:ph type="dt" sz="half" idx="10"/>
          </p:nvPr>
        </p:nvSpPr>
        <p:spPr/>
        <p:txBody>
          <a:bodyPr/>
          <a:lstStyle/>
          <a:p>
            <a:fld id="{E52B36B2-82A8-B54F-95A3-FC872502DC54}" type="datetimeFigureOut">
              <a:rPr lang="en-US" smtClean="0"/>
              <a:t>5/5/2023</a:t>
            </a:fld>
            <a:endParaRPr lang="en-US"/>
          </a:p>
        </p:txBody>
      </p:sp>
      <p:sp>
        <p:nvSpPr>
          <p:cNvPr id="6" name="Footer Placeholder 5">
            <a:extLst>
              <a:ext uri="{FF2B5EF4-FFF2-40B4-BE49-F238E27FC236}">
                <a16:creationId xmlns:a16="http://schemas.microsoft.com/office/drawing/2014/main" id="{6D533138-86A2-4645-B587-AF69312303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DC2594-E1A8-FF4E-9CC4-AFBFA70DC4EC}"/>
              </a:ext>
            </a:extLst>
          </p:cNvPr>
          <p:cNvSpPr>
            <a:spLocks noGrp="1"/>
          </p:cNvSpPr>
          <p:nvPr>
            <p:ph type="sldNum" sz="quarter" idx="12"/>
          </p:nvPr>
        </p:nvSpPr>
        <p:spPr/>
        <p:txBody>
          <a:bodyPr/>
          <a:lstStyle/>
          <a:p>
            <a:fld id="{FAB12DBE-21F9-844E-AD6B-913492283E77}" type="slidenum">
              <a:rPr lang="en-US" smtClean="0"/>
              <a:t>‹#›</a:t>
            </a:fld>
            <a:endParaRPr lang="en-US"/>
          </a:p>
        </p:txBody>
      </p:sp>
    </p:spTree>
    <p:extLst>
      <p:ext uri="{BB962C8B-B14F-4D97-AF65-F5344CB8AC3E}">
        <p14:creationId xmlns:p14="http://schemas.microsoft.com/office/powerpoint/2010/main" val="3731896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9A7D9-ED62-064D-A820-FAC1DC1191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75731A-C209-F34F-B158-CE522E7C91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8A021B-56D7-554E-BA1D-ADFC02584D94}"/>
              </a:ext>
            </a:extLst>
          </p:cNvPr>
          <p:cNvSpPr>
            <a:spLocks noGrp="1"/>
          </p:cNvSpPr>
          <p:nvPr>
            <p:ph type="dt" sz="half" idx="10"/>
          </p:nvPr>
        </p:nvSpPr>
        <p:spPr/>
        <p:txBody>
          <a:bodyPr/>
          <a:lstStyle/>
          <a:p>
            <a:fld id="{E52B36B2-82A8-B54F-95A3-FC872502DC54}" type="datetimeFigureOut">
              <a:rPr lang="en-US" smtClean="0"/>
              <a:t>5/5/2023</a:t>
            </a:fld>
            <a:endParaRPr lang="en-US"/>
          </a:p>
        </p:txBody>
      </p:sp>
      <p:sp>
        <p:nvSpPr>
          <p:cNvPr id="5" name="Footer Placeholder 4">
            <a:extLst>
              <a:ext uri="{FF2B5EF4-FFF2-40B4-BE49-F238E27FC236}">
                <a16:creationId xmlns:a16="http://schemas.microsoft.com/office/drawing/2014/main" id="{62D9004B-CB75-EC4C-8DDA-DFA3A45098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B30F5E-1E64-9943-854C-4BEF3B5FFD17}"/>
              </a:ext>
            </a:extLst>
          </p:cNvPr>
          <p:cNvSpPr>
            <a:spLocks noGrp="1"/>
          </p:cNvSpPr>
          <p:nvPr>
            <p:ph type="sldNum" sz="quarter" idx="12"/>
          </p:nvPr>
        </p:nvSpPr>
        <p:spPr/>
        <p:txBody>
          <a:bodyPr/>
          <a:lstStyle/>
          <a:p>
            <a:fld id="{FAB12DBE-21F9-844E-AD6B-913492283E77}" type="slidenum">
              <a:rPr lang="en-US" smtClean="0"/>
              <a:t>‹#›</a:t>
            </a:fld>
            <a:endParaRPr lang="en-US"/>
          </a:p>
        </p:txBody>
      </p:sp>
    </p:spTree>
    <p:extLst>
      <p:ext uri="{BB962C8B-B14F-4D97-AF65-F5344CB8AC3E}">
        <p14:creationId xmlns:p14="http://schemas.microsoft.com/office/powerpoint/2010/main" val="24042797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3AB850-CAC7-E64B-84C2-CECBF9EB0A5D}"/>
              </a:ext>
            </a:extLst>
          </p:cNvPr>
          <p:cNvSpPr>
            <a:spLocks noGrp="1"/>
          </p:cNvSpPr>
          <p:nvPr>
            <p:ph type="title" orient="vert"/>
          </p:nvPr>
        </p:nvSpPr>
        <p:spPr>
          <a:xfrm>
            <a:off x="7198042" y="413808"/>
            <a:ext cx="2168843" cy="65867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D20B23-63E8-F840-B6F6-83F69C0B27AA}"/>
              </a:ext>
            </a:extLst>
          </p:cNvPr>
          <p:cNvSpPr>
            <a:spLocks noGrp="1"/>
          </p:cNvSpPr>
          <p:nvPr>
            <p:ph type="body" orient="vert" idx="1"/>
          </p:nvPr>
        </p:nvSpPr>
        <p:spPr>
          <a:xfrm>
            <a:off x="691515" y="413808"/>
            <a:ext cx="6380798"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9BE284-33F4-AF46-9813-4639ACE3039B}"/>
              </a:ext>
            </a:extLst>
          </p:cNvPr>
          <p:cNvSpPr>
            <a:spLocks noGrp="1"/>
          </p:cNvSpPr>
          <p:nvPr>
            <p:ph type="dt" sz="half" idx="10"/>
          </p:nvPr>
        </p:nvSpPr>
        <p:spPr/>
        <p:txBody>
          <a:bodyPr/>
          <a:lstStyle/>
          <a:p>
            <a:fld id="{E52B36B2-82A8-B54F-95A3-FC872502DC54}" type="datetimeFigureOut">
              <a:rPr lang="en-US" smtClean="0"/>
              <a:t>5/5/2023</a:t>
            </a:fld>
            <a:endParaRPr lang="en-US"/>
          </a:p>
        </p:txBody>
      </p:sp>
      <p:sp>
        <p:nvSpPr>
          <p:cNvPr id="5" name="Footer Placeholder 4">
            <a:extLst>
              <a:ext uri="{FF2B5EF4-FFF2-40B4-BE49-F238E27FC236}">
                <a16:creationId xmlns:a16="http://schemas.microsoft.com/office/drawing/2014/main" id="{16A7EC50-3048-6247-A168-0AE0EC18EC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14249B-9F2C-D740-9163-030BA030453E}"/>
              </a:ext>
            </a:extLst>
          </p:cNvPr>
          <p:cNvSpPr>
            <a:spLocks noGrp="1"/>
          </p:cNvSpPr>
          <p:nvPr>
            <p:ph type="sldNum" sz="quarter" idx="12"/>
          </p:nvPr>
        </p:nvSpPr>
        <p:spPr/>
        <p:txBody>
          <a:bodyPr/>
          <a:lstStyle/>
          <a:p>
            <a:fld id="{FAB12DBE-21F9-844E-AD6B-913492283E77}" type="slidenum">
              <a:rPr lang="en-US" smtClean="0"/>
              <a:t>‹#›</a:t>
            </a:fld>
            <a:endParaRPr lang="en-US"/>
          </a:p>
        </p:txBody>
      </p:sp>
    </p:spTree>
    <p:extLst>
      <p:ext uri="{BB962C8B-B14F-4D97-AF65-F5344CB8AC3E}">
        <p14:creationId xmlns:p14="http://schemas.microsoft.com/office/powerpoint/2010/main" val="20287916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Presentation Title Black Angle">
  <p:cSld name="Presentation Title Black Angle">
    <p:spTree>
      <p:nvGrpSpPr>
        <p:cNvPr id="1" name="Shape 12"/>
        <p:cNvGrpSpPr/>
        <p:nvPr/>
      </p:nvGrpSpPr>
      <p:grpSpPr>
        <a:xfrm>
          <a:off x="0" y="0"/>
          <a:ext cx="0" cy="0"/>
          <a:chOff x="0" y="0"/>
          <a:chExt cx="0" cy="0"/>
        </a:xfrm>
      </p:grpSpPr>
      <p:sp>
        <p:nvSpPr>
          <p:cNvPr id="13" name="Google Shape;13;p2"/>
          <p:cNvSpPr/>
          <p:nvPr/>
        </p:nvSpPr>
        <p:spPr>
          <a:xfrm>
            <a:off x="0" y="0"/>
            <a:ext cx="4589630" cy="7772400"/>
          </a:xfrm>
          <a:custGeom>
            <a:avLst/>
            <a:gdLst/>
            <a:ahLst/>
            <a:cxnLst/>
            <a:rect l="l" t="t" r="r" b="b"/>
            <a:pathLst>
              <a:path w="11127100" h="13717588" extrusionOk="0">
                <a:moveTo>
                  <a:pt x="0" y="0"/>
                </a:moveTo>
                <a:lnTo>
                  <a:pt x="11127100" y="0"/>
                </a:lnTo>
                <a:lnTo>
                  <a:pt x="8708318" y="13717588"/>
                </a:lnTo>
                <a:lnTo>
                  <a:pt x="0" y="13717588"/>
                </a:lnTo>
                <a:close/>
              </a:path>
            </a:pathLst>
          </a:custGeom>
          <a:solidFill>
            <a:schemeClr val="dk1"/>
          </a:solidFill>
          <a:ln>
            <a:noFill/>
          </a:ln>
        </p:spPr>
        <p:txBody>
          <a:bodyPr spcFirstLastPara="1" wrap="square" lIns="27451" tIns="13721" rIns="27451" bIns="13721" anchor="ctr" anchorCtr="0">
            <a:noAutofit/>
          </a:bodyPr>
          <a:lstStyle/>
          <a:p>
            <a:pPr marL="0" marR="0" lvl="0" indent="0" algn="ctr" rtl="0">
              <a:spcBef>
                <a:spcPts val="0"/>
              </a:spcBef>
              <a:spcAft>
                <a:spcPts val="0"/>
              </a:spcAft>
              <a:buNone/>
            </a:pPr>
            <a:endParaRPr sz="1441" b="0" i="0" u="none" strike="noStrike" cap="none">
              <a:solidFill>
                <a:schemeClr val="lt1"/>
              </a:solidFill>
              <a:latin typeface="Libre Franklin"/>
              <a:ea typeface="Libre Franklin"/>
              <a:cs typeface="Libre Franklin"/>
              <a:sym typeface="Libre Franklin"/>
            </a:endParaRPr>
          </a:p>
        </p:txBody>
      </p:sp>
      <p:sp>
        <p:nvSpPr>
          <p:cNvPr id="14" name="Google Shape;14;p2"/>
          <p:cNvSpPr txBox="1">
            <a:spLocks noGrp="1"/>
          </p:cNvSpPr>
          <p:nvPr>
            <p:ph type="title"/>
          </p:nvPr>
        </p:nvSpPr>
        <p:spPr>
          <a:xfrm>
            <a:off x="4999500" y="1149897"/>
            <a:ext cx="4247295" cy="2966936"/>
          </a:xfrm>
          <a:prstGeom prst="rect">
            <a:avLst/>
          </a:prstGeom>
          <a:noFill/>
          <a:ln>
            <a:noFill/>
          </a:ln>
        </p:spPr>
        <p:txBody>
          <a:bodyPr spcFirstLastPara="1" wrap="square" lIns="0" tIns="0" rIns="0" bIns="0" anchor="b" anchorCtr="0">
            <a:noAutofit/>
          </a:bodyPr>
          <a:lstStyle>
            <a:lvl1pPr lvl="0" algn="ctr">
              <a:lnSpc>
                <a:spcPct val="109375"/>
              </a:lnSpc>
              <a:spcBef>
                <a:spcPts val="0"/>
              </a:spcBef>
              <a:spcAft>
                <a:spcPts val="0"/>
              </a:spcAft>
              <a:buClr>
                <a:schemeClr val="accent3"/>
              </a:buClr>
              <a:buSzPts val="9600"/>
              <a:buFont typeface="Franklin Gothic"/>
              <a:buNone/>
              <a:defRPr sz="2912" b="1" cap="none">
                <a:solidFill>
                  <a:srgbClr val="F1B300"/>
                </a:solidFill>
                <a:latin typeface="Franklin Gothic Demi" panose="020B07030201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5" name="Google Shape;15;p2"/>
          <p:cNvSpPr txBox="1">
            <a:spLocks noGrp="1"/>
          </p:cNvSpPr>
          <p:nvPr>
            <p:ph type="body" idx="1"/>
          </p:nvPr>
        </p:nvSpPr>
        <p:spPr>
          <a:xfrm>
            <a:off x="4996676" y="4966320"/>
            <a:ext cx="4250119" cy="1019995"/>
          </a:xfrm>
          <a:prstGeom prst="rect">
            <a:avLst/>
          </a:prstGeom>
          <a:noFill/>
          <a:ln>
            <a:noFill/>
          </a:ln>
        </p:spPr>
        <p:txBody>
          <a:bodyPr spcFirstLastPara="1" wrap="square" lIns="91425" tIns="45700" rIns="91425" bIns="45700" anchor="t" anchorCtr="0">
            <a:noAutofit/>
          </a:bodyPr>
          <a:lstStyle>
            <a:lvl1pPr marL="137293" marR="0" lvl="0" indent="-68647" algn="ctr" rtl="0">
              <a:lnSpc>
                <a:spcPct val="108333"/>
              </a:lnSpc>
              <a:spcBef>
                <a:spcPts val="300"/>
              </a:spcBef>
              <a:spcAft>
                <a:spcPts val="0"/>
              </a:spcAft>
              <a:buClr>
                <a:schemeClr val="dk1"/>
              </a:buClr>
              <a:buSzPts val="6000"/>
              <a:buFont typeface="Arial"/>
              <a:buNone/>
              <a:defRPr sz="1747" b="1" i="1" u="none" strike="noStrike" cap="none">
                <a:solidFill>
                  <a:schemeClr val="dk1"/>
                </a:solidFill>
                <a:latin typeface="Palatino Linotype" panose="02040502050505030304" pitchFamily="18" charset="0"/>
                <a:ea typeface="Palatino Linotype" panose="02040502050505030304" pitchFamily="18" charset="0"/>
                <a:cs typeface="Palatino Linotype" panose="02040502050505030304" pitchFamily="18" charset="0"/>
                <a:sym typeface="Libre Franklin"/>
              </a:defRPr>
            </a:lvl1pPr>
            <a:lvl2pPr marL="274586" marR="0" lvl="1" indent="-68647" algn="l" rtl="0">
              <a:lnSpc>
                <a:spcPct val="90000"/>
              </a:lnSpc>
              <a:spcBef>
                <a:spcPts val="150"/>
              </a:spcBef>
              <a:spcAft>
                <a:spcPts val="0"/>
              </a:spcAft>
              <a:buClr>
                <a:schemeClr val="dk1"/>
              </a:buClr>
              <a:buSzPts val="2400"/>
              <a:buFont typeface="Arial"/>
              <a:buNone/>
              <a:defRPr sz="721" b="0" i="0" u="none" strike="noStrike" cap="none">
                <a:solidFill>
                  <a:schemeClr val="dk1"/>
                </a:solidFill>
                <a:latin typeface="Libre Franklin"/>
                <a:ea typeface="Libre Franklin"/>
                <a:cs typeface="Libre Franklin"/>
                <a:sym typeface="Libre Franklin"/>
              </a:defRPr>
            </a:lvl2pPr>
            <a:lvl3pPr marL="411880" marR="0" lvl="2" indent="-68647" algn="l" rtl="0">
              <a:lnSpc>
                <a:spcPct val="90000"/>
              </a:lnSpc>
              <a:spcBef>
                <a:spcPts val="150"/>
              </a:spcBef>
              <a:spcAft>
                <a:spcPts val="0"/>
              </a:spcAft>
              <a:buClr>
                <a:schemeClr val="dk1"/>
              </a:buClr>
              <a:buSzPts val="2000"/>
              <a:buFont typeface="Arial"/>
              <a:buNone/>
              <a:defRPr sz="601" b="0" i="0" u="none" strike="noStrike" cap="none">
                <a:solidFill>
                  <a:schemeClr val="dk1"/>
                </a:solidFill>
                <a:latin typeface="Libre Franklin"/>
                <a:ea typeface="Libre Franklin"/>
                <a:cs typeface="Libre Franklin"/>
                <a:sym typeface="Libre Franklin"/>
              </a:defRPr>
            </a:lvl3pPr>
            <a:lvl4pPr marL="549174" marR="0" lvl="3" indent="-68647" algn="l" rtl="0">
              <a:lnSpc>
                <a:spcPct val="90000"/>
              </a:lnSpc>
              <a:spcBef>
                <a:spcPts val="150"/>
              </a:spcBef>
              <a:spcAft>
                <a:spcPts val="0"/>
              </a:spcAft>
              <a:buClr>
                <a:schemeClr val="dk1"/>
              </a:buClr>
              <a:buSzPts val="1800"/>
              <a:buFont typeface="Arial"/>
              <a:buNone/>
              <a:defRPr sz="541" b="0" i="0" u="none" strike="noStrike" cap="none">
                <a:solidFill>
                  <a:schemeClr val="dk1"/>
                </a:solidFill>
                <a:latin typeface="Libre Franklin"/>
                <a:ea typeface="Libre Franklin"/>
                <a:cs typeface="Libre Franklin"/>
                <a:sym typeface="Libre Franklin"/>
              </a:defRPr>
            </a:lvl4pPr>
            <a:lvl5pPr marL="686467" marR="0" lvl="4" indent="-68647" algn="l" rtl="0">
              <a:lnSpc>
                <a:spcPct val="90000"/>
              </a:lnSpc>
              <a:spcBef>
                <a:spcPts val="150"/>
              </a:spcBef>
              <a:spcAft>
                <a:spcPts val="0"/>
              </a:spcAft>
              <a:buClr>
                <a:schemeClr val="dk1"/>
              </a:buClr>
              <a:buSzPts val="1800"/>
              <a:buFont typeface="Arial"/>
              <a:buNone/>
              <a:defRPr sz="541" b="0" i="0" u="none" strike="noStrike" cap="none">
                <a:solidFill>
                  <a:schemeClr val="dk1"/>
                </a:solidFill>
                <a:latin typeface="Libre Franklin"/>
                <a:ea typeface="Libre Franklin"/>
                <a:cs typeface="Libre Franklin"/>
                <a:sym typeface="Libre Franklin"/>
              </a:defRPr>
            </a:lvl5pPr>
            <a:lvl6pPr marL="823760" marR="0" lvl="5" indent="-102970" algn="l" rtl="0">
              <a:lnSpc>
                <a:spcPct val="90000"/>
              </a:lnSpc>
              <a:spcBef>
                <a:spcPts val="150"/>
              </a:spcBef>
              <a:spcAft>
                <a:spcPts val="0"/>
              </a:spcAft>
              <a:buClr>
                <a:schemeClr val="dk1"/>
              </a:buClr>
              <a:buSzPts val="1800"/>
              <a:buFont typeface="Arial"/>
              <a:buChar char="•"/>
              <a:defRPr sz="541" b="0" i="0" u="none" strike="noStrike" cap="none">
                <a:solidFill>
                  <a:schemeClr val="dk1"/>
                </a:solidFill>
                <a:latin typeface="Libre Franklin"/>
                <a:ea typeface="Libre Franklin"/>
                <a:cs typeface="Libre Franklin"/>
                <a:sym typeface="Libre Franklin"/>
              </a:defRPr>
            </a:lvl6pPr>
            <a:lvl7pPr marL="961054" marR="0" lvl="6" indent="-102970" algn="l" rtl="0">
              <a:lnSpc>
                <a:spcPct val="90000"/>
              </a:lnSpc>
              <a:spcBef>
                <a:spcPts val="150"/>
              </a:spcBef>
              <a:spcAft>
                <a:spcPts val="0"/>
              </a:spcAft>
              <a:buClr>
                <a:schemeClr val="dk1"/>
              </a:buClr>
              <a:buSzPts val="1800"/>
              <a:buFont typeface="Arial"/>
              <a:buChar char="•"/>
              <a:defRPr sz="541" b="0" i="0" u="none" strike="noStrike" cap="none">
                <a:solidFill>
                  <a:schemeClr val="dk1"/>
                </a:solidFill>
                <a:latin typeface="Libre Franklin"/>
                <a:ea typeface="Libre Franklin"/>
                <a:cs typeface="Libre Franklin"/>
                <a:sym typeface="Libre Franklin"/>
              </a:defRPr>
            </a:lvl7pPr>
            <a:lvl8pPr marL="1098347" marR="0" lvl="7" indent="-102970" algn="l" rtl="0">
              <a:lnSpc>
                <a:spcPct val="90000"/>
              </a:lnSpc>
              <a:spcBef>
                <a:spcPts val="150"/>
              </a:spcBef>
              <a:spcAft>
                <a:spcPts val="0"/>
              </a:spcAft>
              <a:buClr>
                <a:schemeClr val="dk1"/>
              </a:buClr>
              <a:buSzPts val="1800"/>
              <a:buFont typeface="Arial"/>
              <a:buChar char="•"/>
              <a:defRPr sz="541" b="0" i="0" u="none" strike="noStrike" cap="none">
                <a:solidFill>
                  <a:schemeClr val="dk1"/>
                </a:solidFill>
                <a:latin typeface="Libre Franklin"/>
                <a:ea typeface="Libre Franklin"/>
                <a:cs typeface="Libre Franklin"/>
                <a:sym typeface="Libre Franklin"/>
              </a:defRPr>
            </a:lvl8pPr>
            <a:lvl9pPr marL="1235640" marR="0" lvl="8" indent="-102970" algn="l" rtl="0">
              <a:lnSpc>
                <a:spcPct val="90000"/>
              </a:lnSpc>
              <a:spcBef>
                <a:spcPts val="150"/>
              </a:spcBef>
              <a:spcAft>
                <a:spcPts val="0"/>
              </a:spcAft>
              <a:buClr>
                <a:schemeClr val="dk1"/>
              </a:buClr>
              <a:buSzPts val="1800"/>
              <a:buFont typeface="Arial"/>
              <a:buChar char="•"/>
              <a:defRPr sz="541" b="0" i="0" u="none" strike="noStrike" cap="none">
                <a:solidFill>
                  <a:schemeClr val="dk1"/>
                </a:solidFill>
                <a:latin typeface="Libre Franklin"/>
                <a:ea typeface="Libre Franklin"/>
                <a:cs typeface="Libre Franklin"/>
                <a:sym typeface="Libre Franklin"/>
              </a:defRPr>
            </a:lvl9pPr>
          </a:lstStyle>
          <a:p>
            <a:endParaRPr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0652" y="2446041"/>
            <a:ext cx="2974372" cy="1895100"/>
          </a:xfrm>
          <a:prstGeom prst="rect">
            <a:avLst/>
          </a:prstGeom>
        </p:spPr>
      </p:pic>
    </p:spTree>
    <p:extLst>
      <p:ext uri="{BB962C8B-B14F-4D97-AF65-F5344CB8AC3E}">
        <p14:creationId xmlns:p14="http://schemas.microsoft.com/office/powerpoint/2010/main" val="2801464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One Column Text">
    <p:bg>
      <p:bgPr>
        <a:solidFill>
          <a:srgbClr val="FFFFFF">
            <a:alpha val="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621"/>
            </a:lvl1pPr>
          </a:lstStyle>
          <a:p>
            <a:r>
              <a:rPr lang="en-US" dirty="0"/>
              <a:t>CLICK TO ADD HEADLINE</a:t>
            </a:r>
          </a:p>
        </p:txBody>
      </p:sp>
      <p:sp>
        <p:nvSpPr>
          <p:cNvPr id="10" name="Text Placeholder 9"/>
          <p:cNvSpPr>
            <a:spLocks noGrp="1"/>
          </p:cNvSpPr>
          <p:nvPr>
            <p:ph type="body" sz="quarter" idx="11" hasCustomPrompt="1"/>
          </p:nvPr>
        </p:nvSpPr>
        <p:spPr>
          <a:xfrm>
            <a:off x="420689" y="2734073"/>
            <a:ext cx="8529093" cy="1102866"/>
          </a:xfrm>
        </p:spPr>
        <p:txBody>
          <a:bodyPr/>
          <a:lstStyle>
            <a:lvl1pPr marL="249624" marR="0" indent="-249624" algn="l" defTabSz="732250" rtl="0" eaLnBrk="1" fontAlgn="auto" latinLnBrk="0" hangingPunct="1">
              <a:lnSpc>
                <a:spcPts val="1591"/>
              </a:lnSpc>
              <a:spcBef>
                <a:spcPts val="0"/>
              </a:spcBef>
              <a:spcAft>
                <a:spcPts val="751"/>
              </a:spcAft>
              <a:buClr>
                <a:schemeClr val="accent3"/>
              </a:buClr>
              <a:buSzTx/>
              <a:buFont typeface="Wingdings" panose="05000000000000000000" pitchFamily="2" charset="2"/>
              <a:buChar char="q"/>
              <a:tabLst/>
              <a:defRPr lang="en-US" sz="1456" b="0" i="0" baseline="0" smtClean="0">
                <a:effectLst/>
                <a:latin typeface="Franklin Gothic Book" panose="020B0503020102020204" pitchFamily="34" charset="0"/>
              </a:defRPr>
            </a:lvl1pPr>
            <a:lvl2pPr marL="310990" indent="-208020">
              <a:buFont typeface="Wingdings" panose="05000000000000000000" pitchFamily="2" charset="2"/>
              <a:buChar char="§"/>
              <a:defRPr sz="1310"/>
            </a:lvl2pPr>
            <a:lvl3pPr marL="475742" indent="-208020">
              <a:buFont typeface="Arial" panose="020B0604020202020204" pitchFamily="34" charset="0"/>
              <a:buChar char="•"/>
              <a:defRPr sz="1165"/>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64968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58621"/>
            <a:ext cx="10058400" cy="1050573"/>
          </a:xfrm>
        </p:spPr>
        <p:txBody>
          <a:bodyPr>
            <a:normAutofit/>
          </a:bodyPr>
          <a:lstStyle>
            <a:lvl1pPr>
              <a:defRPr sz="4399">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276673" y="2090803"/>
            <a:ext cx="9584265" cy="5367667"/>
          </a:xfrm>
        </p:spPr>
        <p:txBody>
          <a:bodyPr/>
          <a:lstStyle>
            <a:lvl1pPr marL="288925" indent="-288925">
              <a:buClr>
                <a:schemeClr val="tx2"/>
              </a:buClr>
              <a:buSzPct val="90000"/>
              <a:buFont typeface="Palatino Linotype" panose="02040502050505030304" pitchFamily="18" charset="0"/>
              <a:buChar char="•"/>
              <a:defRPr sz="2000">
                <a:latin typeface="Palatino Linotype" panose="02040502050505030304" pitchFamily="18" charset="0"/>
              </a:defRPr>
            </a:lvl1pPr>
            <a:lvl2pPr marL="631825" indent="-227013">
              <a:buClr>
                <a:schemeClr val="tx2"/>
              </a:buClr>
              <a:buSzPct val="90000"/>
              <a:buFont typeface="Wingdings" panose="05000000000000000000" pitchFamily="2" charset="2"/>
              <a:buChar char="§"/>
              <a:defRPr sz="1800">
                <a:latin typeface="Palatino Linotype" panose="02040502050505030304" pitchFamily="18" charset="0"/>
              </a:defRPr>
            </a:lvl2pPr>
            <a:lvl3pPr marL="914400" indent="-173038">
              <a:buClr>
                <a:schemeClr val="tx2"/>
              </a:buClr>
              <a:buFont typeface="Courier New" panose="02070309020205020404" pitchFamily="49" charset="0"/>
              <a:buChar char="o"/>
              <a:defRPr sz="1600">
                <a:latin typeface="Palatino Linotype" panose="02040502050505030304" pitchFamily="18" charset="0"/>
              </a:defRPr>
            </a:lvl3pPr>
            <a:lvl4pPr marL="1146175" indent="-174625">
              <a:buClr>
                <a:schemeClr val="tx2"/>
              </a:buClr>
              <a:defRPr sz="1400">
                <a:latin typeface="Palatino Linotype" panose="02040502050505030304" pitchFamily="18" charset="0"/>
              </a:defRPr>
            </a:lvl4pPr>
            <a:lvl5pPr marL="1376363" indent="-173038">
              <a:buClr>
                <a:schemeClr val="tx2"/>
              </a:buClr>
              <a:defRPr sz="1200">
                <a:latin typeface="Palatino Linotype" panose="0204050205050503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8910432" y="7458470"/>
            <a:ext cx="1108923" cy="276999"/>
          </a:xfrm>
          <a:prstGeom prst="rect">
            <a:avLst/>
          </a:prstGeom>
          <a:noFill/>
        </p:spPr>
        <p:txBody>
          <a:bodyPr wrap="square" rtlCol="0">
            <a:spAutoFit/>
          </a:bodyPr>
          <a:lstStyle/>
          <a:p>
            <a:pPr algn="r"/>
            <a:fld id="{00102D1B-0293-4647-B4E5-AE469158D403}" type="slidenum">
              <a:rPr lang="en-US" sz="1200" smtClean="0">
                <a:solidFill>
                  <a:schemeClr val="bg1">
                    <a:lumMod val="50000"/>
                  </a:schemeClr>
                </a:solidFill>
              </a:rPr>
              <a:pPr algn="r"/>
              <a:t>‹#›</a:t>
            </a:fld>
            <a:endParaRPr lang="en-US" sz="1200" dirty="0">
              <a:solidFill>
                <a:schemeClr val="bg1">
                  <a:lumMod val="50000"/>
                </a:schemeClr>
              </a:solidFill>
            </a:endParaRPr>
          </a:p>
        </p:txBody>
      </p:sp>
      <p:cxnSp>
        <p:nvCxnSpPr>
          <p:cNvPr id="6" name="Straight Connector 5"/>
          <p:cNvCxnSpPr/>
          <p:nvPr userDrawn="1"/>
        </p:nvCxnSpPr>
        <p:spPr>
          <a:xfrm>
            <a:off x="276673" y="1519537"/>
            <a:ext cx="9584265" cy="0"/>
          </a:xfrm>
          <a:prstGeom prst="line">
            <a:avLst/>
          </a:prstGeom>
          <a:ln w="25400" cap="rnd">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24D6F686-FB77-42EE-BAF9-161211798235}"/>
              </a:ext>
            </a:extLst>
          </p:cNvPr>
          <p:cNvSpPr>
            <a:spLocks noGrp="1"/>
          </p:cNvSpPr>
          <p:nvPr>
            <p:ph idx="10" hasCustomPrompt="1"/>
          </p:nvPr>
        </p:nvSpPr>
        <p:spPr>
          <a:xfrm>
            <a:off x="276673" y="1509936"/>
            <a:ext cx="6192687" cy="350293"/>
          </a:xfrm>
        </p:spPr>
        <p:txBody>
          <a:bodyPr>
            <a:normAutofit/>
          </a:bodyPr>
          <a:lstStyle>
            <a:lvl1pPr marL="0" indent="0">
              <a:buNone/>
              <a:defRPr sz="1400" i="1">
                <a:latin typeface="Palatino Linotype" panose="02040502050505030304" pitchFamily="18" charset="0"/>
              </a:defRPr>
            </a:lvl1pPr>
            <a:lvl2pPr marL="690563" indent="-233363">
              <a:defRPr sz="1800">
                <a:latin typeface="Palatino Linotype" panose="02040502050505030304" pitchFamily="18" charset="0"/>
              </a:defRPr>
            </a:lvl2pPr>
            <a:lvl3pPr marL="1031875" indent="-234950">
              <a:buFont typeface="Wingdings" panose="05000000000000000000" pitchFamily="2" charset="2"/>
              <a:buChar char="§"/>
              <a:defRPr sz="1600">
                <a:latin typeface="Palatino Linotype" panose="02040502050505030304" pitchFamily="18" charset="0"/>
              </a:defRPr>
            </a:lvl3pPr>
            <a:lvl4pPr marL="1371600" indent="-223838">
              <a:buFont typeface="Arial" panose="020B0604020202020204" pitchFamily="34" charset="0"/>
              <a:buChar char="»"/>
              <a:defRPr sz="1400">
                <a:latin typeface="Palatino Linotype" panose="02040502050505030304" pitchFamily="18" charset="0"/>
              </a:defRPr>
            </a:lvl4pPr>
            <a:lvl5pPr>
              <a:defRPr sz="1506">
                <a:latin typeface="Palatino Linotype" panose="02040502050505030304" pitchFamily="18" charset="0"/>
              </a:defRPr>
            </a:lvl5pPr>
          </a:lstStyle>
          <a:p>
            <a:pPr lvl="0"/>
            <a:r>
              <a:rPr lang="en-US" dirty="0"/>
              <a:t>Click to edit Master text styles</a:t>
            </a:r>
          </a:p>
        </p:txBody>
      </p:sp>
      <p:grpSp>
        <p:nvGrpSpPr>
          <p:cNvPr id="5" name="Group 4">
            <a:extLst>
              <a:ext uri="{FF2B5EF4-FFF2-40B4-BE49-F238E27FC236}">
                <a16:creationId xmlns:a16="http://schemas.microsoft.com/office/drawing/2014/main" id="{C0731E67-2D89-7DF3-D478-39E42BFD2FB2}"/>
              </a:ext>
            </a:extLst>
          </p:cNvPr>
          <p:cNvGrpSpPr/>
          <p:nvPr userDrawn="1"/>
        </p:nvGrpSpPr>
        <p:grpSpPr>
          <a:xfrm>
            <a:off x="108039" y="50030"/>
            <a:ext cx="9817706" cy="307778"/>
            <a:chOff x="58915" y="49776"/>
            <a:chExt cx="8925187" cy="271568"/>
          </a:xfrm>
        </p:grpSpPr>
        <p:sp>
          <p:nvSpPr>
            <p:cNvPr id="7" name="TextBox 6">
              <a:extLst>
                <a:ext uri="{FF2B5EF4-FFF2-40B4-BE49-F238E27FC236}">
                  <a16:creationId xmlns:a16="http://schemas.microsoft.com/office/drawing/2014/main" id="{CC1F5B80-C213-7110-E73B-BC3B51C2B71A}"/>
                </a:ext>
              </a:extLst>
            </p:cNvPr>
            <p:cNvSpPr txBox="1"/>
            <p:nvPr userDrawn="1"/>
          </p:nvSpPr>
          <p:spPr>
            <a:xfrm>
              <a:off x="58915" y="49776"/>
              <a:ext cx="8925187" cy="271568"/>
            </a:xfrm>
            <a:prstGeom prst="rect">
              <a:avLst/>
            </a:prstGeom>
            <a:noFill/>
          </p:spPr>
          <p:txBody>
            <a:bodyPr wrap="square" rtlCol="0">
              <a:spAutoFit/>
            </a:bodyPr>
            <a:lstStyle/>
            <a:p>
              <a:pPr algn="r"/>
              <a:r>
                <a:rPr lang="en-US" sz="1400" b="1" i="1" baseline="0" dirty="0">
                  <a:latin typeface="Palatino Linotype" panose="02040502050505030304" pitchFamily="18" charset="0"/>
                </a:rPr>
                <a:t>CS 404/504, Spring 2023</a:t>
              </a:r>
              <a:endParaRPr lang="en-US" sz="1400" b="1" i="1" dirty="0">
                <a:latin typeface="Palatino Linotype" panose="02040502050505030304" pitchFamily="18" charset="0"/>
              </a:endParaRPr>
            </a:p>
          </p:txBody>
        </p:sp>
        <p:cxnSp>
          <p:nvCxnSpPr>
            <p:cNvPr id="8" name="Straight Connector 7">
              <a:extLst>
                <a:ext uri="{FF2B5EF4-FFF2-40B4-BE49-F238E27FC236}">
                  <a16:creationId xmlns:a16="http://schemas.microsoft.com/office/drawing/2014/main" id="{84333E7C-2087-25FD-0A16-D7340D6CB961}"/>
                </a:ext>
              </a:extLst>
            </p:cNvPr>
            <p:cNvCxnSpPr/>
            <p:nvPr userDrawn="1"/>
          </p:nvCxnSpPr>
          <p:spPr>
            <a:xfrm>
              <a:off x="277680" y="321344"/>
              <a:ext cx="8647507" cy="0"/>
            </a:xfrm>
            <a:prstGeom prst="line">
              <a:avLst/>
            </a:prstGeom>
            <a:ln w="19050">
              <a:gradFill flip="none" rotWithShape="1">
                <a:gsLst>
                  <a:gs pos="0">
                    <a:srgbClr val="F1B300"/>
                  </a:gs>
                  <a:gs pos="100000">
                    <a:srgbClr val="808080">
                      <a:alpha val="55686"/>
                    </a:srgbClr>
                  </a:gs>
                  <a:gs pos="100000">
                    <a:srgbClr val="191919"/>
                  </a:gs>
                </a:gsLst>
                <a:lin ang="0" scaled="1"/>
                <a:tileRect/>
              </a:gradFill>
            </a:ln>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id="{14EFB53F-F402-45D3-4FDA-AD734D6494A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1665" r="84819" b="-1"/>
          <a:stretch/>
        </p:blipFill>
        <p:spPr>
          <a:xfrm>
            <a:off x="60648" y="-21795"/>
            <a:ext cx="227386" cy="454772"/>
          </a:xfrm>
          <a:prstGeom prst="rect">
            <a:avLst/>
          </a:prstGeom>
        </p:spPr>
      </p:pic>
      <p:pic>
        <p:nvPicPr>
          <p:cNvPr id="11" name="Picture 10">
            <a:extLst>
              <a:ext uri="{FF2B5EF4-FFF2-40B4-BE49-F238E27FC236}">
                <a16:creationId xmlns:a16="http://schemas.microsoft.com/office/drawing/2014/main" id="{B1B5D8DF-E2BE-826C-3443-D7708AB42AA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7245" t="15437" b="21141"/>
          <a:stretch/>
        </p:blipFill>
        <p:spPr>
          <a:xfrm>
            <a:off x="348681" y="13149"/>
            <a:ext cx="1440159" cy="300107"/>
          </a:xfrm>
          <a:prstGeom prst="rect">
            <a:avLst/>
          </a:prstGeom>
        </p:spPr>
      </p:pic>
    </p:spTree>
    <p:extLst>
      <p:ext uri="{BB962C8B-B14F-4D97-AF65-F5344CB8AC3E}">
        <p14:creationId xmlns:p14="http://schemas.microsoft.com/office/powerpoint/2010/main" val="3883262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632184"/>
            <a:ext cx="9052560" cy="1050573"/>
          </a:xfrm>
        </p:spPr>
        <p:txBody>
          <a:bodyPr>
            <a:normAutofit/>
          </a:bodyPr>
          <a:lstStyle>
            <a:lvl1pPr>
              <a:defRPr sz="3599">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276673" y="2090803"/>
            <a:ext cx="9584265" cy="5367667"/>
          </a:xfrm>
        </p:spPr>
        <p:txBody>
          <a:bodyPr/>
          <a:lstStyle>
            <a:lvl1pPr>
              <a:defRPr sz="2400">
                <a:latin typeface="Palatino Linotype" panose="02040502050505030304" pitchFamily="18" charset="0"/>
              </a:defRPr>
            </a:lvl1pPr>
            <a:lvl2pPr marL="693680" indent="-236518">
              <a:defRPr sz="2000">
                <a:latin typeface="Palatino Linotype" panose="02040502050505030304" pitchFamily="18" charset="0"/>
              </a:defRPr>
            </a:lvl2pPr>
            <a:lvl3pPr>
              <a:defRPr sz="1800">
                <a:latin typeface="Palatino Linotype" panose="02040502050505030304" pitchFamily="18" charset="0"/>
              </a:defRPr>
            </a:lvl3pPr>
            <a:lvl4pPr>
              <a:defRPr sz="1600">
                <a:latin typeface="Palatino Linotype" panose="02040502050505030304" pitchFamily="18" charset="0"/>
              </a:defRPr>
            </a:lvl4pPr>
            <a:lvl5pPr>
              <a:defRPr sz="1400">
                <a:latin typeface="Palatino Linotype" panose="02040502050505030304" pitchFamily="18" charset="0"/>
              </a:defRPr>
            </a:lvl5pPr>
          </a:lstStyle>
          <a:p>
            <a:pPr lvl="0"/>
            <a:r>
              <a:rPr lang="en-US" dirty="0"/>
              <a:t>Click to edit Master text styles</a:t>
            </a:r>
          </a:p>
        </p:txBody>
      </p:sp>
      <p:sp>
        <p:nvSpPr>
          <p:cNvPr id="4" name="TextBox 3"/>
          <p:cNvSpPr txBox="1"/>
          <p:nvPr userDrawn="1"/>
        </p:nvSpPr>
        <p:spPr>
          <a:xfrm>
            <a:off x="8910432" y="7458470"/>
            <a:ext cx="1108923" cy="276999"/>
          </a:xfrm>
          <a:prstGeom prst="rect">
            <a:avLst/>
          </a:prstGeom>
          <a:noFill/>
        </p:spPr>
        <p:txBody>
          <a:bodyPr wrap="square" rtlCol="0">
            <a:spAutoFit/>
          </a:bodyPr>
          <a:lstStyle/>
          <a:p>
            <a:pPr algn="r"/>
            <a:fld id="{00102D1B-0293-4647-B4E5-AE469158D403}" type="slidenum">
              <a:rPr lang="en-US" sz="1200" smtClean="0">
                <a:solidFill>
                  <a:schemeClr val="bg1">
                    <a:lumMod val="50000"/>
                  </a:schemeClr>
                </a:solidFill>
              </a:rPr>
              <a:pPr algn="r"/>
              <a:t>‹#›</a:t>
            </a:fld>
            <a:endParaRPr lang="en-US" sz="1200" dirty="0">
              <a:solidFill>
                <a:schemeClr val="bg1">
                  <a:lumMod val="50000"/>
                </a:schemeClr>
              </a:solidFill>
            </a:endParaRPr>
          </a:p>
        </p:txBody>
      </p:sp>
      <p:grpSp>
        <p:nvGrpSpPr>
          <p:cNvPr id="5" name="Group 4">
            <a:extLst>
              <a:ext uri="{FF2B5EF4-FFF2-40B4-BE49-F238E27FC236}">
                <a16:creationId xmlns:a16="http://schemas.microsoft.com/office/drawing/2014/main" id="{619058DB-1283-EAA7-4CD5-198215E91A08}"/>
              </a:ext>
            </a:extLst>
          </p:cNvPr>
          <p:cNvGrpSpPr/>
          <p:nvPr userDrawn="1"/>
        </p:nvGrpSpPr>
        <p:grpSpPr>
          <a:xfrm>
            <a:off x="108039" y="50030"/>
            <a:ext cx="9817706" cy="307778"/>
            <a:chOff x="58915" y="49776"/>
            <a:chExt cx="8925187" cy="271568"/>
          </a:xfrm>
        </p:grpSpPr>
        <p:sp>
          <p:nvSpPr>
            <p:cNvPr id="6" name="TextBox 5">
              <a:extLst>
                <a:ext uri="{FF2B5EF4-FFF2-40B4-BE49-F238E27FC236}">
                  <a16:creationId xmlns:a16="http://schemas.microsoft.com/office/drawing/2014/main" id="{2A9C74AF-00E4-9D73-3125-87F53C9A6DCE}"/>
                </a:ext>
              </a:extLst>
            </p:cNvPr>
            <p:cNvSpPr txBox="1"/>
            <p:nvPr userDrawn="1"/>
          </p:nvSpPr>
          <p:spPr>
            <a:xfrm>
              <a:off x="58915" y="49776"/>
              <a:ext cx="8925187" cy="271568"/>
            </a:xfrm>
            <a:prstGeom prst="rect">
              <a:avLst/>
            </a:prstGeom>
            <a:noFill/>
          </p:spPr>
          <p:txBody>
            <a:bodyPr wrap="square" rtlCol="0">
              <a:spAutoFit/>
            </a:bodyPr>
            <a:lstStyle/>
            <a:p>
              <a:pPr algn="r"/>
              <a:r>
                <a:rPr lang="en-US" sz="1400" b="1" i="1" baseline="0" dirty="0">
                  <a:latin typeface="Palatino Linotype" panose="02040502050505030304" pitchFamily="18" charset="0"/>
                </a:rPr>
                <a:t>CS 404/504, Spring 2023</a:t>
              </a:r>
              <a:endParaRPr lang="en-US" sz="1400" b="1" i="1" dirty="0">
                <a:latin typeface="Palatino Linotype" panose="02040502050505030304" pitchFamily="18" charset="0"/>
              </a:endParaRPr>
            </a:p>
          </p:txBody>
        </p:sp>
        <p:cxnSp>
          <p:nvCxnSpPr>
            <p:cNvPr id="7" name="Straight Connector 6">
              <a:extLst>
                <a:ext uri="{FF2B5EF4-FFF2-40B4-BE49-F238E27FC236}">
                  <a16:creationId xmlns:a16="http://schemas.microsoft.com/office/drawing/2014/main" id="{F239DBFA-04DB-F2BB-9BA0-314CDE80EA83}"/>
                </a:ext>
              </a:extLst>
            </p:cNvPr>
            <p:cNvCxnSpPr/>
            <p:nvPr userDrawn="1"/>
          </p:nvCxnSpPr>
          <p:spPr>
            <a:xfrm>
              <a:off x="277680" y="321344"/>
              <a:ext cx="8647507" cy="0"/>
            </a:xfrm>
            <a:prstGeom prst="line">
              <a:avLst/>
            </a:prstGeom>
            <a:ln w="19050">
              <a:gradFill flip="none" rotWithShape="1">
                <a:gsLst>
                  <a:gs pos="0">
                    <a:srgbClr val="F1B300"/>
                  </a:gs>
                  <a:gs pos="100000">
                    <a:srgbClr val="808080">
                      <a:alpha val="55686"/>
                    </a:srgbClr>
                  </a:gs>
                  <a:gs pos="100000">
                    <a:srgbClr val="191919"/>
                  </a:gs>
                </a:gsLst>
                <a:lin ang="0" scaled="1"/>
                <a:tileRect/>
              </a:gradFill>
            </a:ln>
          </p:spPr>
          <p:style>
            <a:lnRef idx="1">
              <a:schemeClr val="accent1"/>
            </a:lnRef>
            <a:fillRef idx="0">
              <a:schemeClr val="accent1"/>
            </a:fillRef>
            <a:effectRef idx="0">
              <a:schemeClr val="accent1"/>
            </a:effectRef>
            <a:fontRef idx="minor">
              <a:schemeClr val="tx1"/>
            </a:fontRef>
          </p:style>
        </p:cxnSp>
      </p:grpSp>
      <p:pic>
        <p:nvPicPr>
          <p:cNvPr id="8" name="Picture 7">
            <a:extLst>
              <a:ext uri="{FF2B5EF4-FFF2-40B4-BE49-F238E27FC236}">
                <a16:creationId xmlns:a16="http://schemas.microsoft.com/office/drawing/2014/main" id="{DF4C79C4-EB58-B8A6-56F0-6CD9B9335EC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1665" r="84819" b="-1"/>
          <a:stretch/>
        </p:blipFill>
        <p:spPr>
          <a:xfrm>
            <a:off x="60648" y="-21795"/>
            <a:ext cx="227386" cy="454772"/>
          </a:xfrm>
          <a:prstGeom prst="rect">
            <a:avLst/>
          </a:prstGeom>
        </p:spPr>
      </p:pic>
      <p:pic>
        <p:nvPicPr>
          <p:cNvPr id="9" name="Picture 8">
            <a:extLst>
              <a:ext uri="{FF2B5EF4-FFF2-40B4-BE49-F238E27FC236}">
                <a16:creationId xmlns:a16="http://schemas.microsoft.com/office/drawing/2014/main" id="{055EE62E-CC5A-2029-155F-8DB1D22F02A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7245" t="15437" b="21141"/>
          <a:stretch/>
        </p:blipFill>
        <p:spPr>
          <a:xfrm>
            <a:off x="348681" y="13149"/>
            <a:ext cx="1440159" cy="300107"/>
          </a:xfrm>
          <a:prstGeom prst="rect">
            <a:avLst/>
          </a:prstGeom>
        </p:spPr>
      </p:pic>
    </p:spTree>
    <p:extLst>
      <p:ext uri="{BB962C8B-B14F-4D97-AF65-F5344CB8AC3E}">
        <p14:creationId xmlns:p14="http://schemas.microsoft.com/office/powerpoint/2010/main" val="2263876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Presentation Title Black Angle">
  <p:cSld name="Presentation Title Black Angle">
    <p:spTree>
      <p:nvGrpSpPr>
        <p:cNvPr id="1" name="Shape 12"/>
        <p:cNvGrpSpPr/>
        <p:nvPr/>
      </p:nvGrpSpPr>
      <p:grpSpPr>
        <a:xfrm>
          <a:off x="0" y="0"/>
          <a:ext cx="0" cy="0"/>
          <a:chOff x="0" y="0"/>
          <a:chExt cx="0" cy="0"/>
        </a:xfrm>
      </p:grpSpPr>
      <p:sp>
        <p:nvSpPr>
          <p:cNvPr id="13" name="Google Shape;13;p2"/>
          <p:cNvSpPr/>
          <p:nvPr/>
        </p:nvSpPr>
        <p:spPr>
          <a:xfrm>
            <a:off x="0" y="0"/>
            <a:ext cx="4589630" cy="7772400"/>
          </a:xfrm>
          <a:custGeom>
            <a:avLst/>
            <a:gdLst/>
            <a:ahLst/>
            <a:cxnLst/>
            <a:rect l="l" t="t" r="r" b="b"/>
            <a:pathLst>
              <a:path w="11127100" h="13717588" extrusionOk="0">
                <a:moveTo>
                  <a:pt x="0" y="0"/>
                </a:moveTo>
                <a:lnTo>
                  <a:pt x="11127100" y="0"/>
                </a:lnTo>
                <a:lnTo>
                  <a:pt x="8708318" y="13717588"/>
                </a:lnTo>
                <a:lnTo>
                  <a:pt x="0" y="13717588"/>
                </a:lnTo>
                <a:close/>
              </a:path>
            </a:pathLst>
          </a:custGeom>
          <a:solidFill>
            <a:schemeClr val="dk1"/>
          </a:solidFill>
          <a:ln>
            <a:noFill/>
          </a:ln>
        </p:spPr>
        <p:txBody>
          <a:bodyPr spcFirstLastPara="1" wrap="square" lIns="37710" tIns="18850" rIns="37710" bIns="18850" anchor="ctr" anchorCtr="0">
            <a:noAutofit/>
          </a:bodyPr>
          <a:lstStyle/>
          <a:p>
            <a:pPr marL="0" marR="0" lvl="0" indent="0" algn="ctr" rtl="0">
              <a:spcBef>
                <a:spcPts val="0"/>
              </a:spcBef>
              <a:spcAft>
                <a:spcPts val="0"/>
              </a:spcAft>
              <a:buNone/>
            </a:pPr>
            <a:endParaRPr sz="1980" b="0" i="0" u="none" strike="noStrike" cap="none">
              <a:solidFill>
                <a:schemeClr val="lt1"/>
              </a:solidFill>
              <a:latin typeface="Libre Franklin"/>
              <a:ea typeface="Libre Franklin"/>
              <a:cs typeface="Libre Franklin"/>
              <a:sym typeface="Libre Franklin"/>
            </a:endParaRPr>
          </a:p>
        </p:txBody>
      </p:sp>
      <p:sp>
        <p:nvSpPr>
          <p:cNvPr id="14" name="Google Shape;14;p2"/>
          <p:cNvSpPr txBox="1">
            <a:spLocks noGrp="1"/>
          </p:cNvSpPr>
          <p:nvPr>
            <p:ph type="title"/>
          </p:nvPr>
        </p:nvSpPr>
        <p:spPr>
          <a:xfrm>
            <a:off x="4999499" y="1149896"/>
            <a:ext cx="4247295" cy="2966936"/>
          </a:xfrm>
          <a:prstGeom prst="rect">
            <a:avLst/>
          </a:prstGeom>
          <a:noFill/>
          <a:ln>
            <a:noFill/>
          </a:ln>
        </p:spPr>
        <p:txBody>
          <a:bodyPr spcFirstLastPara="1" wrap="square" lIns="0" tIns="0" rIns="0" bIns="0" anchor="b" anchorCtr="0">
            <a:noAutofit/>
          </a:bodyPr>
          <a:lstStyle>
            <a:lvl1pPr lvl="0" algn="ctr">
              <a:lnSpc>
                <a:spcPct val="109375"/>
              </a:lnSpc>
              <a:spcBef>
                <a:spcPts val="0"/>
              </a:spcBef>
              <a:spcAft>
                <a:spcPts val="0"/>
              </a:spcAft>
              <a:buClr>
                <a:schemeClr val="accent3"/>
              </a:buClr>
              <a:buSzPts val="9600"/>
              <a:buFont typeface="Franklin Gothic"/>
              <a:buNone/>
              <a:defRPr sz="4000" b="1" cap="none">
                <a:solidFill>
                  <a:srgbClr val="F1B300"/>
                </a:solidFill>
                <a:latin typeface="Franklin Gothic Demi" panose="020B07030201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5" name="Google Shape;15;p2"/>
          <p:cNvSpPr txBox="1">
            <a:spLocks noGrp="1"/>
          </p:cNvSpPr>
          <p:nvPr>
            <p:ph type="body" idx="1"/>
          </p:nvPr>
        </p:nvSpPr>
        <p:spPr>
          <a:xfrm>
            <a:off x="4996675" y="4966320"/>
            <a:ext cx="4250119" cy="1019995"/>
          </a:xfrm>
          <a:prstGeom prst="rect">
            <a:avLst/>
          </a:prstGeom>
          <a:noFill/>
          <a:ln>
            <a:noFill/>
          </a:ln>
        </p:spPr>
        <p:txBody>
          <a:bodyPr spcFirstLastPara="1" wrap="square" lIns="91425" tIns="45700" rIns="91425" bIns="45700" anchor="t" anchorCtr="0">
            <a:noAutofit/>
          </a:bodyPr>
          <a:lstStyle>
            <a:lvl1pPr marL="188595" marR="0" lvl="0" indent="-94298" algn="ctr" rtl="0">
              <a:lnSpc>
                <a:spcPct val="108333"/>
              </a:lnSpc>
              <a:spcBef>
                <a:spcPts val="413"/>
              </a:spcBef>
              <a:spcAft>
                <a:spcPts val="0"/>
              </a:spcAft>
              <a:buClr>
                <a:schemeClr val="dk1"/>
              </a:buClr>
              <a:buSzPts val="6000"/>
              <a:buFont typeface="Arial"/>
              <a:buNone/>
              <a:defRPr sz="2400" b="1" i="1" u="none" strike="noStrike" cap="none">
                <a:solidFill>
                  <a:schemeClr val="dk1"/>
                </a:solidFill>
                <a:latin typeface="Palatino Linotype" panose="02040502050505030304" pitchFamily="18" charset="0"/>
                <a:ea typeface="Palatino Linotype" panose="02040502050505030304" pitchFamily="18" charset="0"/>
                <a:cs typeface="Palatino Linotype" panose="02040502050505030304" pitchFamily="18" charset="0"/>
                <a:sym typeface="Libre Franklin"/>
              </a:defRPr>
            </a:lvl1pPr>
            <a:lvl2pPr marL="377190" marR="0" lvl="1" indent="-94298" algn="l" rtl="0">
              <a:lnSpc>
                <a:spcPct val="90000"/>
              </a:lnSpc>
              <a:spcBef>
                <a:spcPts val="206"/>
              </a:spcBef>
              <a:spcAft>
                <a:spcPts val="0"/>
              </a:spcAft>
              <a:buClr>
                <a:schemeClr val="dk1"/>
              </a:buClr>
              <a:buSzPts val="2400"/>
              <a:buFont typeface="Arial"/>
              <a:buNone/>
              <a:defRPr sz="990" b="0" i="0" u="none" strike="noStrike" cap="none">
                <a:solidFill>
                  <a:schemeClr val="dk1"/>
                </a:solidFill>
                <a:latin typeface="Libre Franklin"/>
                <a:ea typeface="Libre Franklin"/>
                <a:cs typeface="Libre Franklin"/>
                <a:sym typeface="Libre Franklin"/>
              </a:defRPr>
            </a:lvl2pPr>
            <a:lvl3pPr marL="565785" marR="0" lvl="2" indent="-94298" algn="l" rtl="0">
              <a:lnSpc>
                <a:spcPct val="90000"/>
              </a:lnSpc>
              <a:spcBef>
                <a:spcPts val="206"/>
              </a:spcBef>
              <a:spcAft>
                <a:spcPts val="0"/>
              </a:spcAft>
              <a:buClr>
                <a:schemeClr val="dk1"/>
              </a:buClr>
              <a:buSzPts val="2000"/>
              <a:buFont typeface="Arial"/>
              <a:buNone/>
              <a:defRPr sz="825" b="0" i="0" u="none" strike="noStrike" cap="none">
                <a:solidFill>
                  <a:schemeClr val="dk1"/>
                </a:solidFill>
                <a:latin typeface="Libre Franklin"/>
                <a:ea typeface="Libre Franklin"/>
                <a:cs typeface="Libre Franklin"/>
                <a:sym typeface="Libre Franklin"/>
              </a:defRPr>
            </a:lvl3pPr>
            <a:lvl4pPr marL="754380" marR="0" lvl="3" indent="-94298" algn="l" rtl="0">
              <a:lnSpc>
                <a:spcPct val="90000"/>
              </a:lnSpc>
              <a:spcBef>
                <a:spcPts val="206"/>
              </a:spcBef>
              <a:spcAft>
                <a:spcPts val="0"/>
              </a:spcAft>
              <a:buClr>
                <a:schemeClr val="dk1"/>
              </a:buClr>
              <a:buSzPts val="1800"/>
              <a:buFont typeface="Arial"/>
              <a:buNone/>
              <a:defRPr sz="743" b="0" i="0" u="none" strike="noStrike" cap="none">
                <a:solidFill>
                  <a:schemeClr val="dk1"/>
                </a:solidFill>
                <a:latin typeface="Libre Franklin"/>
                <a:ea typeface="Libre Franklin"/>
                <a:cs typeface="Libre Franklin"/>
                <a:sym typeface="Libre Franklin"/>
              </a:defRPr>
            </a:lvl4pPr>
            <a:lvl5pPr marL="942975" marR="0" lvl="4" indent="-94298" algn="l" rtl="0">
              <a:lnSpc>
                <a:spcPct val="90000"/>
              </a:lnSpc>
              <a:spcBef>
                <a:spcPts val="206"/>
              </a:spcBef>
              <a:spcAft>
                <a:spcPts val="0"/>
              </a:spcAft>
              <a:buClr>
                <a:schemeClr val="dk1"/>
              </a:buClr>
              <a:buSzPts val="1800"/>
              <a:buFont typeface="Arial"/>
              <a:buNone/>
              <a:defRPr sz="743" b="0" i="0" u="none" strike="noStrike" cap="none">
                <a:solidFill>
                  <a:schemeClr val="dk1"/>
                </a:solidFill>
                <a:latin typeface="Libre Franklin"/>
                <a:ea typeface="Libre Franklin"/>
                <a:cs typeface="Libre Franklin"/>
                <a:sym typeface="Libre Franklin"/>
              </a:defRPr>
            </a:lvl5pPr>
            <a:lvl6pPr marL="1131570" marR="0" lvl="5" indent="-141446" algn="l" rtl="0">
              <a:lnSpc>
                <a:spcPct val="90000"/>
              </a:lnSpc>
              <a:spcBef>
                <a:spcPts val="206"/>
              </a:spcBef>
              <a:spcAft>
                <a:spcPts val="0"/>
              </a:spcAft>
              <a:buClr>
                <a:schemeClr val="dk1"/>
              </a:buClr>
              <a:buSzPts val="1800"/>
              <a:buFont typeface="Arial"/>
              <a:buChar char="•"/>
              <a:defRPr sz="743" b="0" i="0" u="none" strike="noStrike" cap="none">
                <a:solidFill>
                  <a:schemeClr val="dk1"/>
                </a:solidFill>
                <a:latin typeface="Libre Franklin"/>
                <a:ea typeface="Libre Franklin"/>
                <a:cs typeface="Libre Franklin"/>
                <a:sym typeface="Libre Franklin"/>
              </a:defRPr>
            </a:lvl6pPr>
            <a:lvl7pPr marL="1320165" marR="0" lvl="6" indent="-141446" algn="l" rtl="0">
              <a:lnSpc>
                <a:spcPct val="90000"/>
              </a:lnSpc>
              <a:spcBef>
                <a:spcPts val="206"/>
              </a:spcBef>
              <a:spcAft>
                <a:spcPts val="0"/>
              </a:spcAft>
              <a:buClr>
                <a:schemeClr val="dk1"/>
              </a:buClr>
              <a:buSzPts val="1800"/>
              <a:buFont typeface="Arial"/>
              <a:buChar char="•"/>
              <a:defRPr sz="743" b="0" i="0" u="none" strike="noStrike" cap="none">
                <a:solidFill>
                  <a:schemeClr val="dk1"/>
                </a:solidFill>
                <a:latin typeface="Libre Franklin"/>
                <a:ea typeface="Libre Franklin"/>
                <a:cs typeface="Libre Franklin"/>
                <a:sym typeface="Libre Franklin"/>
              </a:defRPr>
            </a:lvl7pPr>
            <a:lvl8pPr marL="1508760" marR="0" lvl="7" indent="-141446" algn="l" rtl="0">
              <a:lnSpc>
                <a:spcPct val="90000"/>
              </a:lnSpc>
              <a:spcBef>
                <a:spcPts val="206"/>
              </a:spcBef>
              <a:spcAft>
                <a:spcPts val="0"/>
              </a:spcAft>
              <a:buClr>
                <a:schemeClr val="dk1"/>
              </a:buClr>
              <a:buSzPts val="1800"/>
              <a:buFont typeface="Arial"/>
              <a:buChar char="•"/>
              <a:defRPr sz="743" b="0" i="0" u="none" strike="noStrike" cap="none">
                <a:solidFill>
                  <a:schemeClr val="dk1"/>
                </a:solidFill>
                <a:latin typeface="Libre Franklin"/>
                <a:ea typeface="Libre Franklin"/>
                <a:cs typeface="Libre Franklin"/>
                <a:sym typeface="Libre Franklin"/>
              </a:defRPr>
            </a:lvl8pPr>
            <a:lvl9pPr marL="1697355" marR="0" lvl="8" indent="-141446" algn="l" rtl="0">
              <a:lnSpc>
                <a:spcPct val="90000"/>
              </a:lnSpc>
              <a:spcBef>
                <a:spcPts val="206"/>
              </a:spcBef>
              <a:spcAft>
                <a:spcPts val="0"/>
              </a:spcAft>
              <a:buClr>
                <a:schemeClr val="dk1"/>
              </a:buClr>
              <a:buSzPts val="1800"/>
              <a:buFont typeface="Arial"/>
              <a:buChar char="•"/>
              <a:defRPr sz="743" b="0" i="0" u="none" strike="noStrike" cap="none">
                <a:solidFill>
                  <a:schemeClr val="dk1"/>
                </a:solidFill>
                <a:latin typeface="Libre Franklin"/>
                <a:ea typeface="Libre Franklin"/>
                <a:cs typeface="Libre Franklin"/>
                <a:sym typeface="Libre Franklin"/>
              </a:defRPr>
            </a:lvl9pPr>
          </a:lstStyle>
          <a:p>
            <a:endParaRPr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0652" y="2446040"/>
            <a:ext cx="2974372" cy="1895100"/>
          </a:xfrm>
          <a:prstGeom prst="rect">
            <a:avLst/>
          </a:prstGeom>
        </p:spPr>
      </p:pic>
    </p:spTree>
    <p:extLst>
      <p:ext uri="{BB962C8B-B14F-4D97-AF65-F5344CB8AC3E}">
        <p14:creationId xmlns:p14="http://schemas.microsoft.com/office/powerpoint/2010/main" val="2080388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05FF7-0A7D-7F40-9F95-BEF8CA6C8D26}"/>
              </a:ext>
            </a:extLst>
          </p:cNvPr>
          <p:cNvSpPr>
            <a:spLocks noGrp="1"/>
          </p:cNvSpPr>
          <p:nvPr>
            <p:ph type="ctrTitle"/>
          </p:nvPr>
        </p:nvSpPr>
        <p:spPr>
          <a:xfrm>
            <a:off x="1257300" y="1272011"/>
            <a:ext cx="7543800" cy="2705947"/>
          </a:xfrm>
        </p:spPr>
        <p:txBody>
          <a:bodyPr anchor="b"/>
          <a:lstStyle>
            <a:lvl1pPr algn="ctr">
              <a:defRPr sz="4950"/>
            </a:lvl1pPr>
          </a:lstStyle>
          <a:p>
            <a:r>
              <a:rPr lang="en-US"/>
              <a:t>Click to edit Master title style</a:t>
            </a:r>
          </a:p>
        </p:txBody>
      </p:sp>
      <p:sp>
        <p:nvSpPr>
          <p:cNvPr id="3" name="Subtitle 2">
            <a:extLst>
              <a:ext uri="{FF2B5EF4-FFF2-40B4-BE49-F238E27FC236}">
                <a16:creationId xmlns:a16="http://schemas.microsoft.com/office/drawing/2014/main" id="{D562B1E3-090F-2347-A548-7006E22D4CFC}"/>
              </a:ext>
            </a:extLst>
          </p:cNvPr>
          <p:cNvSpPr>
            <a:spLocks noGrp="1"/>
          </p:cNvSpPr>
          <p:nvPr>
            <p:ph type="subTitle" idx="1"/>
          </p:nvPr>
        </p:nvSpPr>
        <p:spPr>
          <a:xfrm>
            <a:off x="1257300" y="4082310"/>
            <a:ext cx="7543800" cy="1876530"/>
          </a:xfrm>
        </p:spPr>
        <p:txBody>
          <a:bodyPr/>
          <a:lstStyle>
            <a:lvl1pPr marL="0" indent="0" algn="ctr">
              <a:buNone/>
              <a:defRPr sz="1980"/>
            </a:lvl1pPr>
            <a:lvl2pPr marL="377190" indent="0" algn="ctr">
              <a:buNone/>
              <a:defRPr sz="1650"/>
            </a:lvl2pPr>
            <a:lvl3pPr marL="754380" indent="0" algn="ctr">
              <a:buNone/>
              <a:defRPr sz="1485"/>
            </a:lvl3pPr>
            <a:lvl4pPr marL="1131570" indent="0" algn="ctr">
              <a:buNone/>
              <a:defRPr sz="1320"/>
            </a:lvl4pPr>
            <a:lvl5pPr marL="1508760" indent="0" algn="ctr">
              <a:buNone/>
              <a:defRPr sz="1320"/>
            </a:lvl5pPr>
            <a:lvl6pPr marL="1885950" indent="0" algn="ctr">
              <a:buNone/>
              <a:defRPr sz="1320"/>
            </a:lvl6pPr>
            <a:lvl7pPr marL="2263140" indent="0" algn="ctr">
              <a:buNone/>
              <a:defRPr sz="1320"/>
            </a:lvl7pPr>
            <a:lvl8pPr marL="2640330" indent="0" algn="ctr">
              <a:buNone/>
              <a:defRPr sz="1320"/>
            </a:lvl8pPr>
            <a:lvl9pPr marL="3017520" indent="0" algn="ctr">
              <a:buNone/>
              <a:defRPr sz="1320"/>
            </a:lvl9pPr>
          </a:lstStyle>
          <a:p>
            <a:r>
              <a:rPr lang="en-US"/>
              <a:t>Click to edit Master subtitle style</a:t>
            </a:r>
          </a:p>
        </p:txBody>
      </p:sp>
      <p:sp>
        <p:nvSpPr>
          <p:cNvPr id="4" name="Date Placeholder 3">
            <a:extLst>
              <a:ext uri="{FF2B5EF4-FFF2-40B4-BE49-F238E27FC236}">
                <a16:creationId xmlns:a16="http://schemas.microsoft.com/office/drawing/2014/main" id="{47AF024F-8C9E-E645-9529-CD968218F09C}"/>
              </a:ext>
            </a:extLst>
          </p:cNvPr>
          <p:cNvSpPr>
            <a:spLocks noGrp="1"/>
          </p:cNvSpPr>
          <p:nvPr>
            <p:ph type="dt" sz="half" idx="10"/>
          </p:nvPr>
        </p:nvSpPr>
        <p:spPr/>
        <p:txBody>
          <a:bodyPr/>
          <a:lstStyle/>
          <a:p>
            <a:fld id="{E52B36B2-82A8-B54F-95A3-FC872502DC54}" type="datetimeFigureOut">
              <a:rPr lang="en-US" smtClean="0"/>
              <a:t>5/5/2023</a:t>
            </a:fld>
            <a:endParaRPr lang="en-US"/>
          </a:p>
        </p:txBody>
      </p:sp>
      <p:sp>
        <p:nvSpPr>
          <p:cNvPr id="5" name="Footer Placeholder 4">
            <a:extLst>
              <a:ext uri="{FF2B5EF4-FFF2-40B4-BE49-F238E27FC236}">
                <a16:creationId xmlns:a16="http://schemas.microsoft.com/office/drawing/2014/main" id="{340986B8-8776-FB44-89E7-0203604B98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621967-20D3-1C46-A89A-111403769DAF}"/>
              </a:ext>
            </a:extLst>
          </p:cNvPr>
          <p:cNvSpPr>
            <a:spLocks noGrp="1"/>
          </p:cNvSpPr>
          <p:nvPr>
            <p:ph type="sldNum" sz="quarter" idx="12"/>
          </p:nvPr>
        </p:nvSpPr>
        <p:spPr/>
        <p:txBody>
          <a:bodyPr/>
          <a:lstStyle/>
          <a:p>
            <a:fld id="{FAB12DBE-21F9-844E-AD6B-913492283E77}" type="slidenum">
              <a:rPr lang="en-US" smtClean="0"/>
              <a:t>‹#›</a:t>
            </a:fld>
            <a:endParaRPr lang="en-US"/>
          </a:p>
        </p:txBody>
      </p:sp>
    </p:spTree>
    <p:extLst>
      <p:ext uri="{BB962C8B-B14F-4D97-AF65-F5344CB8AC3E}">
        <p14:creationId xmlns:p14="http://schemas.microsoft.com/office/powerpoint/2010/main" val="1708271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DA160-C5CA-684E-BAC4-DE09C9D0B9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61B274-E479-664B-9A19-0367F861F5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F06945-4BD2-4446-A67C-C0B5953A69AC}"/>
              </a:ext>
            </a:extLst>
          </p:cNvPr>
          <p:cNvSpPr>
            <a:spLocks noGrp="1"/>
          </p:cNvSpPr>
          <p:nvPr>
            <p:ph type="dt" sz="half" idx="10"/>
          </p:nvPr>
        </p:nvSpPr>
        <p:spPr/>
        <p:txBody>
          <a:bodyPr/>
          <a:lstStyle/>
          <a:p>
            <a:fld id="{E52B36B2-82A8-B54F-95A3-FC872502DC54}" type="datetimeFigureOut">
              <a:rPr lang="en-US" smtClean="0"/>
              <a:t>5/5/2023</a:t>
            </a:fld>
            <a:endParaRPr lang="en-US"/>
          </a:p>
        </p:txBody>
      </p:sp>
      <p:sp>
        <p:nvSpPr>
          <p:cNvPr id="5" name="Footer Placeholder 4">
            <a:extLst>
              <a:ext uri="{FF2B5EF4-FFF2-40B4-BE49-F238E27FC236}">
                <a16:creationId xmlns:a16="http://schemas.microsoft.com/office/drawing/2014/main" id="{84AF9A27-C8B5-D449-ABFE-09619E15FC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793A59-58B6-6C4B-B272-185B017C1A65}"/>
              </a:ext>
            </a:extLst>
          </p:cNvPr>
          <p:cNvSpPr>
            <a:spLocks noGrp="1"/>
          </p:cNvSpPr>
          <p:nvPr>
            <p:ph type="sldNum" sz="quarter" idx="12"/>
          </p:nvPr>
        </p:nvSpPr>
        <p:spPr/>
        <p:txBody>
          <a:bodyPr/>
          <a:lstStyle/>
          <a:p>
            <a:fld id="{FAB12DBE-21F9-844E-AD6B-913492283E77}" type="slidenum">
              <a:rPr lang="en-US" smtClean="0"/>
              <a:t>‹#›</a:t>
            </a:fld>
            <a:endParaRPr lang="en-US"/>
          </a:p>
        </p:txBody>
      </p:sp>
    </p:spTree>
    <p:extLst>
      <p:ext uri="{BB962C8B-B14F-4D97-AF65-F5344CB8AC3E}">
        <p14:creationId xmlns:p14="http://schemas.microsoft.com/office/powerpoint/2010/main" val="531198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15DA9-DC95-C847-96D6-70F0B57AD31B}"/>
              </a:ext>
            </a:extLst>
          </p:cNvPr>
          <p:cNvSpPr>
            <a:spLocks noGrp="1"/>
          </p:cNvSpPr>
          <p:nvPr>
            <p:ph type="title"/>
          </p:nvPr>
        </p:nvSpPr>
        <p:spPr>
          <a:xfrm>
            <a:off x="686276" y="1937704"/>
            <a:ext cx="8675370" cy="3233102"/>
          </a:xfrm>
        </p:spPr>
        <p:txBody>
          <a:bodyPr anchor="b"/>
          <a:lstStyle>
            <a:lvl1pPr>
              <a:defRPr sz="4950"/>
            </a:lvl1pPr>
          </a:lstStyle>
          <a:p>
            <a:r>
              <a:rPr lang="en-US"/>
              <a:t>Click to edit Master title style</a:t>
            </a:r>
          </a:p>
        </p:txBody>
      </p:sp>
      <p:sp>
        <p:nvSpPr>
          <p:cNvPr id="3" name="Text Placeholder 2">
            <a:extLst>
              <a:ext uri="{FF2B5EF4-FFF2-40B4-BE49-F238E27FC236}">
                <a16:creationId xmlns:a16="http://schemas.microsoft.com/office/drawing/2014/main" id="{2E36B78F-481A-504D-97BD-3E0350085C74}"/>
              </a:ext>
            </a:extLst>
          </p:cNvPr>
          <p:cNvSpPr>
            <a:spLocks noGrp="1"/>
          </p:cNvSpPr>
          <p:nvPr>
            <p:ph type="body" idx="1"/>
          </p:nvPr>
        </p:nvSpPr>
        <p:spPr>
          <a:xfrm>
            <a:off x="686276" y="5201392"/>
            <a:ext cx="8675370" cy="1700212"/>
          </a:xfrm>
        </p:spPr>
        <p:txBody>
          <a:bodyPr/>
          <a:lstStyle>
            <a:lvl1pPr marL="0" indent="0">
              <a:buNone/>
              <a:defRPr sz="1980">
                <a:solidFill>
                  <a:schemeClr val="tx1">
                    <a:tint val="75000"/>
                  </a:schemeClr>
                </a:solidFill>
              </a:defRPr>
            </a:lvl1pPr>
            <a:lvl2pPr marL="377190" indent="0">
              <a:buNone/>
              <a:defRPr sz="1650">
                <a:solidFill>
                  <a:schemeClr val="tx1">
                    <a:tint val="75000"/>
                  </a:schemeClr>
                </a:solidFill>
              </a:defRPr>
            </a:lvl2pPr>
            <a:lvl3pPr marL="754380" indent="0">
              <a:buNone/>
              <a:defRPr sz="1485">
                <a:solidFill>
                  <a:schemeClr val="tx1">
                    <a:tint val="75000"/>
                  </a:schemeClr>
                </a:solidFill>
              </a:defRPr>
            </a:lvl3pPr>
            <a:lvl4pPr marL="1131570" indent="0">
              <a:buNone/>
              <a:defRPr sz="1320">
                <a:solidFill>
                  <a:schemeClr val="tx1">
                    <a:tint val="75000"/>
                  </a:schemeClr>
                </a:solidFill>
              </a:defRPr>
            </a:lvl4pPr>
            <a:lvl5pPr marL="1508760" indent="0">
              <a:buNone/>
              <a:defRPr sz="1320">
                <a:solidFill>
                  <a:schemeClr val="tx1">
                    <a:tint val="75000"/>
                  </a:schemeClr>
                </a:solidFill>
              </a:defRPr>
            </a:lvl5pPr>
            <a:lvl6pPr marL="1885950" indent="0">
              <a:buNone/>
              <a:defRPr sz="1320">
                <a:solidFill>
                  <a:schemeClr val="tx1">
                    <a:tint val="75000"/>
                  </a:schemeClr>
                </a:solidFill>
              </a:defRPr>
            </a:lvl6pPr>
            <a:lvl7pPr marL="2263140" indent="0">
              <a:buNone/>
              <a:defRPr sz="1320">
                <a:solidFill>
                  <a:schemeClr val="tx1">
                    <a:tint val="75000"/>
                  </a:schemeClr>
                </a:solidFill>
              </a:defRPr>
            </a:lvl7pPr>
            <a:lvl8pPr marL="2640330" indent="0">
              <a:buNone/>
              <a:defRPr sz="1320">
                <a:solidFill>
                  <a:schemeClr val="tx1">
                    <a:tint val="75000"/>
                  </a:schemeClr>
                </a:solidFill>
              </a:defRPr>
            </a:lvl8pPr>
            <a:lvl9pPr marL="3017520" indent="0">
              <a:buNone/>
              <a:defRPr sz="132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5D07D8-46F8-4B48-8FB6-7DBE2D52253A}"/>
              </a:ext>
            </a:extLst>
          </p:cNvPr>
          <p:cNvSpPr>
            <a:spLocks noGrp="1"/>
          </p:cNvSpPr>
          <p:nvPr>
            <p:ph type="dt" sz="half" idx="10"/>
          </p:nvPr>
        </p:nvSpPr>
        <p:spPr/>
        <p:txBody>
          <a:bodyPr/>
          <a:lstStyle/>
          <a:p>
            <a:fld id="{E52B36B2-82A8-B54F-95A3-FC872502DC54}" type="datetimeFigureOut">
              <a:rPr lang="en-US" smtClean="0"/>
              <a:t>5/5/2023</a:t>
            </a:fld>
            <a:endParaRPr lang="en-US"/>
          </a:p>
        </p:txBody>
      </p:sp>
      <p:sp>
        <p:nvSpPr>
          <p:cNvPr id="5" name="Footer Placeholder 4">
            <a:extLst>
              <a:ext uri="{FF2B5EF4-FFF2-40B4-BE49-F238E27FC236}">
                <a16:creationId xmlns:a16="http://schemas.microsoft.com/office/drawing/2014/main" id="{DF201159-4EFD-3A4F-B514-85C832C9DA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C9794-2514-5B40-BA7D-387902471D1F}"/>
              </a:ext>
            </a:extLst>
          </p:cNvPr>
          <p:cNvSpPr>
            <a:spLocks noGrp="1"/>
          </p:cNvSpPr>
          <p:nvPr>
            <p:ph type="sldNum" sz="quarter" idx="12"/>
          </p:nvPr>
        </p:nvSpPr>
        <p:spPr/>
        <p:txBody>
          <a:bodyPr/>
          <a:lstStyle/>
          <a:p>
            <a:fld id="{FAB12DBE-21F9-844E-AD6B-913492283E77}" type="slidenum">
              <a:rPr lang="en-US" smtClean="0"/>
              <a:t>‹#›</a:t>
            </a:fld>
            <a:endParaRPr lang="en-US"/>
          </a:p>
        </p:txBody>
      </p:sp>
    </p:spTree>
    <p:extLst>
      <p:ext uri="{BB962C8B-B14F-4D97-AF65-F5344CB8AC3E}">
        <p14:creationId xmlns:p14="http://schemas.microsoft.com/office/powerpoint/2010/main" val="2475865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266B2-8D26-FE42-AD5E-8A34F1D984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A3D1AB-0C3E-024C-BF85-6606F3A4FA7E}"/>
              </a:ext>
            </a:extLst>
          </p:cNvPr>
          <p:cNvSpPr>
            <a:spLocks noGrp="1"/>
          </p:cNvSpPr>
          <p:nvPr>
            <p:ph sz="half" idx="1"/>
          </p:nvPr>
        </p:nvSpPr>
        <p:spPr>
          <a:xfrm>
            <a:off x="69151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78E457-EEBC-6144-AB7F-A0888CCF1796}"/>
              </a:ext>
            </a:extLst>
          </p:cNvPr>
          <p:cNvSpPr>
            <a:spLocks noGrp="1"/>
          </p:cNvSpPr>
          <p:nvPr>
            <p:ph sz="half" idx="2"/>
          </p:nvPr>
        </p:nvSpPr>
        <p:spPr>
          <a:xfrm>
            <a:off x="509206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04FE3C-927F-0E44-87E8-47FF1E6C59B3}"/>
              </a:ext>
            </a:extLst>
          </p:cNvPr>
          <p:cNvSpPr>
            <a:spLocks noGrp="1"/>
          </p:cNvSpPr>
          <p:nvPr>
            <p:ph type="dt" sz="half" idx="10"/>
          </p:nvPr>
        </p:nvSpPr>
        <p:spPr/>
        <p:txBody>
          <a:bodyPr/>
          <a:lstStyle/>
          <a:p>
            <a:fld id="{E52B36B2-82A8-B54F-95A3-FC872502DC54}" type="datetimeFigureOut">
              <a:rPr lang="en-US" smtClean="0"/>
              <a:t>5/5/2023</a:t>
            </a:fld>
            <a:endParaRPr lang="en-US"/>
          </a:p>
        </p:txBody>
      </p:sp>
      <p:sp>
        <p:nvSpPr>
          <p:cNvPr id="6" name="Footer Placeholder 5">
            <a:extLst>
              <a:ext uri="{FF2B5EF4-FFF2-40B4-BE49-F238E27FC236}">
                <a16:creationId xmlns:a16="http://schemas.microsoft.com/office/drawing/2014/main" id="{3E2B4D74-27E9-BA44-A31B-06FBCEFB15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1790E8-AF95-B74D-A691-D85EFDFF1FE9}"/>
              </a:ext>
            </a:extLst>
          </p:cNvPr>
          <p:cNvSpPr>
            <a:spLocks noGrp="1"/>
          </p:cNvSpPr>
          <p:nvPr>
            <p:ph type="sldNum" sz="quarter" idx="12"/>
          </p:nvPr>
        </p:nvSpPr>
        <p:spPr/>
        <p:txBody>
          <a:bodyPr/>
          <a:lstStyle/>
          <a:p>
            <a:fld id="{FAB12DBE-21F9-844E-AD6B-913492283E77}" type="slidenum">
              <a:rPr lang="en-US" smtClean="0"/>
              <a:t>‹#›</a:t>
            </a:fld>
            <a:endParaRPr lang="en-US"/>
          </a:p>
        </p:txBody>
      </p:sp>
    </p:spTree>
    <p:extLst>
      <p:ext uri="{BB962C8B-B14F-4D97-AF65-F5344CB8AC3E}">
        <p14:creationId xmlns:p14="http://schemas.microsoft.com/office/powerpoint/2010/main" val="4100906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158BF-C9CF-6C47-96B8-7A0006F678A5}"/>
              </a:ext>
            </a:extLst>
          </p:cNvPr>
          <p:cNvSpPr>
            <a:spLocks noGrp="1"/>
          </p:cNvSpPr>
          <p:nvPr>
            <p:ph type="title"/>
          </p:nvPr>
        </p:nvSpPr>
        <p:spPr>
          <a:xfrm>
            <a:off x="692825" y="413809"/>
            <a:ext cx="8675370" cy="1502305"/>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CCE623-39E2-F649-B7B0-8C1E160DE2EF}"/>
              </a:ext>
            </a:extLst>
          </p:cNvPr>
          <p:cNvSpPr>
            <a:spLocks noGrp="1"/>
          </p:cNvSpPr>
          <p:nvPr>
            <p:ph type="body" idx="1"/>
          </p:nvPr>
        </p:nvSpPr>
        <p:spPr>
          <a:xfrm>
            <a:off x="692826" y="1905318"/>
            <a:ext cx="4255174" cy="933767"/>
          </a:xfrm>
        </p:spPr>
        <p:txBody>
          <a:bodyPr anchor="b"/>
          <a:lstStyle>
            <a:lvl1pPr marL="0" indent="0">
              <a:buNone/>
              <a:defRPr sz="1980" b="1"/>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 Master text styles</a:t>
            </a:r>
          </a:p>
        </p:txBody>
      </p:sp>
      <p:sp>
        <p:nvSpPr>
          <p:cNvPr id="4" name="Content Placeholder 3">
            <a:extLst>
              <a:ext uri="{FF2B5EF4-FFF2-40B4-BE49-F238E27FC236}">
                <a16:creationId xmlns:a16="http://schemas.microsoft.com/office/drawing/2014/main" id="{DCCA36F8-E3C1-7C48-B0AA-87380448DE72}"/>
              </a:ext>
            </a:extLst>
          </p:cNvPr>
          <p:cNvSpPr>
            <a:spLocks noGrp="1"/>
          </p:cNvSpPr>
          <p:nvPr>
            <p:ph sz="half" idx="2"/>
          </p:nvPr>
        </p:nvSpPr>
        <p:spPr>
          <a:xfrm>
            <a:off x="692826" y="2839085"/>
            <a:ext cx="4255174"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EEEC87-352B-974E-BA6E-D3BB15652561}"/>
              </a:ext>
            </a:extLst>
          </p:cNvPr>
          <p:cNvSpPr>
            <a:spLocks noGrp="1"/>
          </p:cNvSpPr>
          <p:nvPr>
            <p:ph type="body" sz="quarter" idx="3"/>
          </p:nvPr>
        </p:nvSpPr>
        <p:spPr>
          <a:xfrm>
            <a:off x="5092065" y="1905318"/>
            <a:ext cx="4276130" cy="933767"/>
          </a:xfrm>
        </p:spPr>
        <p:txBody>
          <a:bodyPr anchor="b"/>
          <a:lstStyle>
            <a:lvl1pPr marL="0" indent="0">
              <a:buNone/>
              <a:defRPr sz="1980" b="1"/>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 Master text styles</a:t>
            </a:r>
          </a:p>
        </p:txBody>
      </p:sp>
      <p:sp>
        <p:nvSpPr>
          <p:cNvPr id="6" name="Content Placeholder 5">
            <a:extLst>
              <a:ext uri="{FF2B5EF4-FFF2-40B4-BE49-F238E27FC236}">
                <a16:creationId xmlns:a16="http://schemas.microsoft.com/office/drawing/2014/main" id="{21EC0137-B695-E34F-971F-FA4926363689}"/>
              </a:ext>
            </a:extLst>
          </p:cNvPr>
          <p:cNvSpPr>
            <a:spLocks noGrp="1"/>
          </p:cNvSpPr>
          <p:nvPr>
            <p:ph sz="quarter" idx="4"/>
          </p:nvPr>
        </p:nvSpPr>
        <p:spPr>
          <a:xfrm>
            <a:off x="5092065" y="2839085"/>
            <a:ext cx="4276130"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0F25CC-E03F-4A4B-9331-31FE06524CBC}"/>
              </a:ext>
            </a:extLst>
          </p:cNvPr>
          <p:cNvSpPr>
            <a:spLocks noGrp="1"/>
          </p:cNvSpPr>
          <p:nvPr>
            <p:ph type="dt" sz="half" idx="10"/>
          </p:nvPr>
        </p:nvSpPr>
        <p:spPr/>
        <p:txBody>
          <a:bodyPr/>
          <a:lstStyle/>
          <a:p>
            <a:fld id="{E52B36B2-82A8-B54F-95A3-FC872502DC54}" type="datetimeFigureOut">
              <a:rPr lang="en-US" smtClean="0"/>
              <a:t>5/5/2023</a:t>
            </a:fld>
            <a:endParaRPr lang="en-US"/>
          </a:p>
        </p:txBody>
      </p:sp>
      <p:sp>
        <p:nvSpPr>
          <p:cNvPr id="8" name="Footer Placeholder 7">
            <a:extLst>
              <a:ext uri="{FF2B5EF4-FFF2-40B4-BE49-F238E27FC236}">
                <a16:creationId xmlns:a16="http://schemas.microsoft.com/office/drawing/2014/main" id="{DC4FAB25-95D3-1446-9517-3CEBA5BAD11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709F23-BAEE-5F46-A4E1-A1C98E393FE8}"/>
              </a:ext>
            </a:extLst>
          </p:cNvPr>
          <p:cNvSpPr>
            <a:spLocks noGrp="1"/>
          </p:cNvSpPr>
          <p:nvPr>
            <p:ph type="sldNum" sz="quarter" idx="12"/>
          </p:nvPr>
        </p:nvSpPr>
        <p:spPr/>
        <p:txBody>
          <a:bodyPr/>
          <a:lstStyle/>
          <a:p>
            <a:fld id="{FAB12DBE-21F9-844E-AD6B-913492283E77}" type="slidenum">
              <a:rPr lang="en-US" smtClean="0"/>
              <a:t>‹#›</a:t>
            </a:fld>
            <a:endParaRPr lang="en-US"/>
          </a:p>
        </p:txBody>
      </p:sp>
    </p:spTree>
    <p:extLst>
      <p:ext uri="{BB962C8B-B14F-4D97-AF65-F5344CB8AC3E}">
        <p14:creationId xmlns:p14="http://schemas.microsoft.com/office/powerpoint/2010/main" val="19504826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311256"/>
            <a:ext cx="9052560" cy="12954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02920" y="1813562"/>
            <a:ext cx="9052560" cy="51294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2920" y="7203864"/>
            <a:ext cx="2346960" cy="41380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436621" y="7203864"/>
            <a:ext cx="3185160" cy="41380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208520" y="7203864"/>
            <a:ext cx="2346960" cy="413808"/>
          </a:xfrm>
          <a:prstGeom prst="rect">
            <a:avLst/>
          </a:prstGeom>
        </p:spPr>
        <p:txBody>
          <a:bodyPr vert="horz" lIns="91440" tIns="45720" rIns="91440" bIns="45720" rtlCol="0" anchor="ctr"/>
          <a:lstStyle>
            <a:lvl1pPr algn="r">
              <a:defRPr sz="1200">
                <a:solidFill>
                  <a:schemeClr val="tx1">
                    <a:tint val="75000"/>
                  </a:schemeClr>
                </a:solidFill>
              </a:defRPr>
            </a:lvl1pPr>
          </a:lstStyle>
          <a:p>
            <a:fld id="{1FFCFEE5-8EAD-403C-AFC6-4E09610A5144}" type="slidenum">
              <a:rPr lang="en-US" smtClean="0"/>
              <a:t>‹#›</a:t>
            </a:fld>
            <a:endParaRPr lang="en-US"/>
          </a:p>
        </p:txBody>
      </p:sp>
    </p:spTree>
    <p:extLst>
      <p:ext uri="{BB962C8B-B14F-4D97-AF65-F5344CB8AC3E}">
        <p14:creationId xmlns:p14="http://schemas.microsoft.com/office/powerpoint/2010/main" val="30036863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3" r:id="rId3"/>
    <p:sldLayoutId id="2147483711" r:id="rId4"/>
  </p:sldLayoutIdLst>
  <p:hf hdr="0" ftr="0" dt="0"/>
  <p:txStyles>
    <p:titleStyle>
      <a:lvl1pPr algn="ctr" defTabSz="914323" rtl="0" eaLnBrk="1" latinLnBrk="0" hangingPunct="1">
        <a:spcBef>
          <a:spcPct val="0"/>
        </a:spcBef>
        <a:buNone/>
        <a:defRPr sz="4399" kern="1200">
          <a:solidFill>
            <a:schemeClr val="tx1"/>
          </a:solidFill>
          <a:latin typeface="+mj-lt"/>
          <a:ea typeface="+mj-ea"/>
          <a:cs typeface="+mj-cs"/>
        </a:defRPr>
      </a:lvl1pPr>
    </p:titleStyle>
    <p:bodyStyle>
      <a:lvl1pPr marL="342871" indent="-342871" algn="l" defTabSz="91432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87" indent="-285726" algn="l" defTabSz="91432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04" indent="-228581" algn="l" defTabSz="91432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66"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27"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23" rtl="0" eaLnBrk="1" latinLnBrk="0" hangingPunct="1">
        <a:defRPr sz="1800" kern="1200">
          <a:solidFill>
            <a:schemeClr val="tx1"/>
          </a:solidFill>
          <a:latin typeface="+mn-lt"/>
          <a:ea typeface="+mn-ea"/>
          <a:cs typeface="+mn-cs"/>
        </a:defRPr>
      </a:lvl1pPr>
      <a:lvl2pPr marL="457162" algn="l" defTabSz="914323" rtl="0" eaLnBrk="1" latinLnBrk="0" hangingPunct="1">
        <a:defRPr sz="1800" kern="1200">
          <a:solidFill>
            <a:schemeClr val="tx1"/>
          </a:solidFill>
          <a:latin typeface="+mn-lt"/>
          <a:ea typeface="+mn-ea"/>
          <a:cs typeface="+mn-cs"/>
        </a:defRPr>
      </a:lvl2pPr>
      <a:lvl3pPr marL="914323" algn="l" defTabSz="914323" rtl="0" eaLnBrk="1" latinLnBrk="0" hangingPunct="1">
        <a:defRPr sz="1800" kern="1200">
          <a:solidFill>
            <a:schemeClr val="tx1"/>
          </a:solidFill>
          <a:latin typeface="+mn-lt"/>
          <a:ea typeface="+mn-ea"/>
          <a:cs typeface="+mn-cs"/>
        </a:defRPr>
      </a:lvl3pPr>
      <a:lvl4pPr marL="1371485" algn="l" defTabSz="914323" rtl="0" eaLnBrk="1" latinLnBrk="0" hangingPunct="1">
        <a:defRPr sz="1800" kern="1200">
          <a:solidFill>
            <a:schemeClr val="tx1"/>
          </a:solidFill>
          <a:latin typeface="+mn-lt"/>
          <a:ea typeface="+mn-ea"/>
          <a:cs typeface="+mn-cs"/>
        </a:defRPr>
      </a:lvl4pPr>
      <a:lvl5pPr marL="1828647" algn="l" defTabSz="914323" rtl="0" eaLnBrk="1" latinLnBrk="0" hangingPunct="1">
        <a:defRPr sz="1800" kern="1200">
          <a:solidFill>
            <a:schemeClr val="tx1"/>
          </a:solidFill>
          <a:latin typeface="+mn-lt"/>
          <a:ea typeface="+mn-ea"/>
          <a:cs typeface="+mn-cs"/>
        </a:defRPr>
      </a:lvl5pPr>
      <a:lvl6pPr marL="2285808" algn="l" defTabSz="914323" rtl="0" eaLnBrk="1" latinLnBrk="0" hangingPunct="1">
        <a:defRPr sz="1800" kern="1200">
          <a:solidFill>
            <a:schemeClr val="tx1"/>
          </a:solidFill>
          <a:latin typeface="+mn-lt"/>
          <a:ea typeface="+mn-ea"/>
          <a:cs typeface="+mn-cs"/>
        </a:defRPr>
      </a:lvl6pPr>
      <a:lvl7pPr marL="2742970" algn="l" defTabSz="914323" rtl="0" eaLnBrk="1" latinLnBrk="0" hangingPunct="1">
        <a:defRPr sz="1800" kern="1200">
          <a:solidFill>
            <a:schemeClr val="tx1"/>
          </a:solidFill>
          <a:latin typeface="+mn-lt"/>
          <a:ea typeface="+mn-ea"/>
          <a:cs typeface="+mn-cs"/>
        </a:defRPr>
      </a:lvl7pPr>
      <a:lvl8pPr marL="3200132" algn="l" defTabSz="914323" rtl="0" eaLnBrk="1" latinLnBrk="0" hangingPunct="1">
        <a:defRPr sz="1800" kern="1200">
          <a:solidFill>
            <a:schemeClr val="tx1"/>
          </a:solidFill>
          <a:latin typeface="+mn-lt"/>
          <a:ea typeface="+mn-ea"/>
          <a:cs typeface="+mn-cs"/>
        </a:defRPr>
      </a:lvl8pPr>
      <a:lvl9pPr marL="3657294" algn="l" defTabSz="91432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B6B20E-46C5-9747-B463-CE3CCEA0478E}"/>
              </a:ext>
            </a:extLst>
          </p:cNvPr>
          <p:cNvSpPr>
            <a:spLocks noGrp="1"/>
          </p:cNvSpPr>
          <p:nvPr>
            <p:ph type="title"/>
          </p:nvPr>
        </p:nvSpPr>
        <p:spPr>
          <a:xfrm>
            <a:off x="691515" y="413809"/>
            <a:ext cx="8675370" cy="150230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A0F93F-6F13-8840-84C4-B50173971FF2}"/>
              </a:ext>
            </a:extLst>
          </p:cNvPr>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6CDD47-8694-C041-AD54-7C57E278A117}"/>
              </a:ext>
            </a:extLst>
          </p:cNvPr>
          <p:cNvSpPr>
            <a:spLocks noGrp="1"/>
          </p:cNvSpPr>
          <p:nvPr>
            <p:ph type="dt" sz="half" idx="2"/>
          </p:nvPr>
        </p:nvSpPr>
        <p:spPr>
          <a:xfrm>
            <a:off x="691515" y="7203864"/>
            <a:ext cx="2263140" cy="413808"/>
          </a:xfrm>
          <a:prstGeom prst="rect">
            <a:avLst/>
          </a:prstGeom>
        </p:spPr>
        <p:txBody>
          <a:bodyPr vert="horz" lIns="91440" tIns="45720" rIns="91440" bIns="45720" rtlCol="0" anchor="ctr"/>
          <a:lstStyle>
            <a:lvl1pPr algn="l">
              <a:defRPr sz="990">
                <a:solidFill>
                  <a:schemeClr val="tx1">
                    <a:tint val="75000"/>
                  </a:schemeClr>
                </a:solidFill>
              </a:defRPr>
            </a:lvl1pPr>
          </a:lstStyle>
          <a:p>
            <a:fld id="{E52B36B2-82A8-B54F-95A3-FC872502DC54}" type="datetimeFigureOut">
              <a:rPr lang="en-US" smtClean="0"/>
              <a:t>5/5/2023</a:t>
            </a:fld>
            <a:endParaRPr lang="en-US"/>
          </a:p>
        </p:txBody>
      </p:sp>
      <p:sp>
        <p:nvSpPr>
          <p:cNvPr id="5" name="Footer Placeholder 4">
            <a:extLst>
              <a:ext uri="{FF2B5EF4-FFF2-40B4-BE49-F238E27FC236}">
                <a16:creationId xmlns:a16="http://schemas.microsoft.com/office/drawing/2014/main" id="{E88580A2-7D27-B545-A190-D5E2E0C06256}"/>
              </a:ext>
            </a:extLst>
          </p:cNvPr>
          <p:cNvSpPr>
            <a:spLocks noGrp="1"/>
          </p:cNvSpPr>
          <p:nvPr>
            <p:ph type="ftr" sz="quarter" idx="3"/>
          </p:nvPr>
        </p:nvSpPr>
        <p:spPr>
          <a:xfrm>
            <a:off x="3331845" y="7203864"/>
            <a:ext cx="3394710" cy="413808"/>
          </a:xfrm>
          <a:prstGeom prst="rect">
            <a:avLst/>
          </a:prstGeom>
        </p:spPr>
        <p:txBody>
          <a:bodyPr vert="horz" lIns="91440" tIns="45720" rIns="91440" bIns="45720" rtlCol="0" anchor="ctr"/>
          <a:lstStyle>
            <a:lvl1pPr algn="ctr">
              <a:defRPr sz="99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FFBD50-EEE4-DD46-8694-431F3E90539F}"/>
              </a:ext>
            </a:extLst>
          </p:cNvPr>
          <p:cNvSpPr>
            <a:spLocks noGrp="1"/>
          </p:cNvSpPr>
          <p:nvPr>
            <p:ph type="sldNum" sz="quarter" idx="4"/>
          </p:nvPr>
        </p:nvSpPr>
        <p:spPr>
          <a:xfrm>
            <a:off x="7103745" y="7203864"/>
            <a:ext cx="2263140" cy="413808"/>
          </a:xfrm>
          <a:prstGeom prst="rect">
            <a:avLst/>
          </a:prstGeom>
        </p:spPr>
        <p:txBody>
          <a:bodyPr vert="horz" lIns="91440" tIns="45720" rIns="91440" bIns="45720" rtlCol="0" anchor="ctr"/>
          <a:lstStyle>
            <a:lvl1pPr algn="r">
              <a:defRPr sz="990">
                <a:solidFill>
                  <a:schemeClr val="tx1">
                    <a:tint val="75000"/>
                  </a:schemeClr>
                </a:solidFill>
              </a:defRPr>
            </a:lvl1pPr>
          </a:lstStyle>
          <a:p>
            <a:fld id="{FAB12DBE-21F9-844E-AD6B-913492283E77}" type="slidenum">
              <a:rPr lang="en-US" smtClean="0"/>
              <a:t>‹#›</a:t>
            </a:fld>
            <a:endParaRPr lang="en-US"/>
          </a:p>
        </p:txBody>
      </p:sp>
    </p:spTree>
    <p:extLst>
      <p:ext uri="{BB962C8B-B14F-4D97-AF65-F5344CB8AC3E}">
        <p14:creationId xmlns:p14="http://schemas.microsoft.com/office/powerpoint/2010/main" val="217553724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txStyles>
    <p:titleStyle>
      <a:lvl1pPr algn="l" defTabSz="754380" rtl="0" eaLnBrk="1" latinLnBrk="0" hangingPunct="1">
        <a:lnSpc>
          <a:spcPct val="90000"/>
        </a:lnSpc>
        <a:spcBef>
          <a:spcPct val="0"/>
        </a:spcBef>
        <a:buNone/>
        <a:defRPr sz="3630" kern="1200">
          <a:solidFill>
            <a:schemeClr val="tx1"/>
          </a:solidFill>
          <a:latin typeface="+mj-lt"/>
          <a:ea typeface="+mj-ea"/>
          <a:cs typeface="+mj-cs"/>
        </a:defRPr>
      </a:lvl1pPr>
    </p:titleStyle>
    <p:body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chemeClr val="tx1"/>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p:bodyStyle>
    <p:otherStyle>
      <a:defPPr>
        <a:defRPr lang="en-US"/>
      </a:defPPr>
      <a:lvl1pPr marL="0" algn="l" defTabSz="754380" rtl="0" eaLnBrk="1" latinLnBrk="0" hangingPunct="1">
        <a:defRPr sz="1485" kern="1200">
          <a:solidFill>
            <a:schemeClr val="tx1"/>
          </a:solidFill>
          <a:latin typeface="+mn-lt"/>
          <a:ea typeface="+mn-ea"/>
          <a:cs typeface="+mn-cs"/>
        </a:defRPr>
      </a:lvl1pPr>
      <a:lvl2pPr marL="377190" algn="l" defTabSz="754380" rtl="0" eaLnBrk="1" latinLnBrk="0" hangingPunct="1">
        <a:defRPr sz="1485" kern="1200">
          <a:solidFill>
            <a:schemeClr val="tx1"/>
          </a:solidFill>
          <a:latin typeface="+mn-lt"/>
          <a:ea typeface="+mn-ea"/>
          <a:cs typeface="+mn-cs"/>
        </a:defRPr>
      </a:lvl2pPr>
      <a:lvl3pPr marL="754380" algn="l" defTabSz="754380" rtl="0" eaLnBrk="1" latinLnBrk="0" hangingPunct="1">
        <a:defRPr sz="1485" kern="1200">
          <a:solidFill>
            <a:schemeClr val="tx1"/>
          </a:solidFill>
          <a:latin typeface="+mn-lt"/>
          <a:ea typeface="+mn-ea"/>
          <a:cs typeface="+mn-cs"/>
        </a:defRPr>
      </a:lvl3pPr>
      <a:lvl4pPr marL="1131570" algn="l" defTabSz="754380" rtl="0" eaLnBrk="1" latinLnBrk="0" hangingPunct="1">
        <a:defRPr sz="1485" kern="1200">
          <a:solidFill>
            <a:schemeClr val="tx1"/>
          </a:solidFill>
          <a:latin typeface="+mn-lt"/>
          <a:ea typeface="+mn-ea"/>
          <a:cs typeface="+mn-cs"/>
        </a:defRPr>
      </a:lvl4pPr>
      <a:lvl5pPr marL="1508760" algn="l" defTabSz="754380" rtl="0" eaLnBrk="1" latinLnBrk="0" hangingPunct="1">
        <a:defRPr sz="1485" kern="1200">
          <a:solidFill>
            <a:schemeClr val="tx1"/>
          </a:solidFill>
          <a:latin typeface="+mn-lt"/>
          <a:ea typeface="+mn-ea"/>
          <a:cs typeface="+mn-cs"/>
        </a:defRPr>
      </a:lvl5pPr>
      <a:lvl6pPr marL="1885950" algn="l" defTabSz="754380" rtl="0" eaLnBrk="1" latinLnBrk="0" hangingPunct="1">
        <a:defRPr sz="1485" kern="1200">
          <a:solidFill>
            <a:schemeClr val="tx1"/>
          </a:solidFill>
          <a:latin typeface="+mn-lt"/>
          <a:ea typeface="+mn-ea"/>
          <a:cs typeface="+mn-cs"/>
        </a:defRPr>
      </a:lvl6pPr>
      <a:lvl7pPr marL="2263140" algn="l" defTabSz="754380" rtl="0" eaLnBrk="1" latinLnBrk="0" hangingPunct="1">
        <a:defRPr sz="1485" kern="1200">
          <a:solidFill>
            <a:schemeClr val="tx1"/>
          </a:solidFill>
          <a:latin typeface="+mn-lt"/>
          <a:ea typeface="+mn-ea"/>
          <a:cs typeface="+mn-cs"/>
        </a:defRPr>
      </a:lvl7pPr>
      <a:lvl8pPr marL="2640330" algn="l" defTabSz="754380" rtl="0" eaLnBrk="1" latinLnBrk="0" hangingPunct="1">
        <a:defRPr sz="1485" kern="1200">
          <a:solidFill>
            <a:schemeClr val="tx1"/>
          </a:solidFill>
          <a:latin typeface="+mn-lt"/>
          <a:ea typeface="+mn-ea"/>
          <a:cs typeface="+mn-cs"/>
        </a:defRPr>
      </a:lvl8pPr>
      <a:lvl9pPr marL="3017520" algn="l" defTabSz="754380" rtl="0" eaLnBrk="1" latinLnBrk="0" hangingPunct="1">
        <a:defRPr sz="148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arxiv.org/abs/1707.07328"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arxiv.org/abs/1803.01128"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7.wdp"/></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8.wdp"/></Relationships>
</file>

<file path=ppt/slides/_rels/slide2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4.png"/><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hyperlink" Target="https://arxiv.org/abs/1809.04113"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11.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arxiv.org/abs/1907.11932"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arxiv.org/abs/2104.13733"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13.wdp"/></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14.wdp"/></Relationships>
</file>

<file path=ppt/slides/_rels/slide38.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s://arxiv.org/abs/1909.08072"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35.svg"/><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3" Type="http://schemas.openxmlformats.org/officeDocument/2006/relationships/hyperlink" Target="https://adversarial-attacks.net/"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17.xml"/><Relationship Id="rId5" Type="http://schemas.openxmlformats.org/officeDocument/2006/relationships/image" Target="../media/image37.svg"/><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37.svg"/><Relationship Id="rId4" Type="http://schemas.openxmlformats.org/officeDocument/2006/relationships/image" Target="../media/image36.png"/></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37.svg"/><Relationship Id="rId4" Type="http://schemas.openxmlformats.org/officeDocument/2006/relationships/image" Target="../media/image36.png"/></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37.sv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37.svg"/><Relationship Id="rId4" Type="http://schemas.openxmlformats.org/officeDocument/2006/relationships/image" Target="../media/image3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39.svg"/></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39.sv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42.sv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arxiv.org/abs/1712.06751"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arxiv.org/abs/1801.04354"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3DD0A-0E8E-B7DE-C4FA-5A20FE0B4B55}"/>
              </a:ext>
            </a:extLst>
          </p:cNvPr>
          <p:cNvSpPr>
            <a:spLocks noGrp="1"/>
          </p:cNvSpPr>
          <p:nvPr>
            <p:ph type="title"/>
          </p:nvPr>
        </p:nvSpPr>
        <p:spPr>
          <a:xfrm>
            <a:off x="4996675" y="1538636"/>
            <a:ext cx="4247295" cy="2534888"/>
          </a:xfrm>
        </p:spPr>
        <p:txBody>
          <a:bodyPr/>
          <a:lstStyle/>
          <a:p>
            <a:pPr algn="ctr"/>
            <a:r>
              <a:rPr lang="en-US" altLang="en-US" dirty="0"/>
              <a:t>CS 404/504</a:t>
            </a:r>
            <a:br>
              <a:rPr lang="en-US" altLang="en-US" dirty="0"/>
            </a:br>
            <a:r>
              <a:rPr lang="en-US" dirty="0"/>
              <a:t>Special Topics: Adversarial Machine Learning</a:t>
            </a:r>
          </a:p>
        </p:txBody>
      </p:sp>
      <p:sp>
        <p:nvSpPr>
          <p:cNvPr id="3" name="Subtitle 2"/>
          <p:cNvSpPr>
            <a:spLocks noGrp="1"/>
          </p:cNvSpPr>
          <p:nvPr>
            <p:ph type="body" idx="1"/>
          </p:nvPr>
        </p:nvSpPr>
        <p:spPr/>
        <p:txBody>
          <a:bodyPr/>
          <a:lstStyle/>
          <a:p>
            <a:pPr algn="ctr"/>
            <a:r>
              <a:rPr lang="en-US" altLang="en-US" dirty="0"/>
              <a:t>Dr. Alex Vakanski</a:t>
            </a:r>
          </a:p>
          <a:p>
            <a:endParaRPr lang="en-US" dirty="0"/>
          </a:p>
        </p:txBody>
      </p:sp>
    </p:spTree>
    <p:extLst>
      <p:ext uri="{BB962C8B-B14F-4D97-AF65-F5344CB8AC3E}">
        <p14:creationId xmlns:p14="http://schemas.microsoft.com/office/powerpoint/2010/main" val="733454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Gao (2018) </a:t>
            </a:r>
            <a:r>
              <a:rPr lang="en-US" dirty="0" err="1"/>
              <a:t>DeepWordBug</a:t>
            </a:r>
            <a:r>
              <a:rPr lang="en-US" dirty="0"/>
              <a:t> Attack</a:t>
            </a:r>
          </a:p>
        </p:txBody>
      </p:sp>
      <p:sp>
        <p:nvSpPr>
          <p:cNvPr id="3" name="Content Placeholder 2"/>
          <p:cNvSpPr>
            <a:spLocks noGrp="1"/>
          </p:cNvSpPr>
          <p:nvPr>
            <p:ph idx="1"/>
          </p:nvPr>
        </p:nvSpPr>
        <p:spPr/>
        <p:txBody>
          <a:bodyPr/>
          <a:lstStyle/>
          <a:p>
            <a:r>
              <a:rPr lang="en-US" dirty="0"/>
              <a:t>Example of a generated adversarial text for sentiment analysis</a:t>
            </a:r>
          </a:p>
          <a:p>
            <a:pPr lvl="1"/>
            <a:r>
              <a:rPr lang="en-US" dirty="0"/>
              <a:t>The original text sample has a positive review sentiment</a:t>
            </a:r>
          </a:p>
          <a:p>
            <a:pPr lvl="1"/>
            <a:r>
              <a:rPr lang="en-US" dirty="0"/>
              <a:t>An adversarial sample is generated by changing 2 characters, resulting in wrong classification (negative review sentiment)</a:t>
            </a:r>
          </a:p>
          <a:p>
            <a:r>
              <a:rPr lang="en-US" dirty="0"/>
              <a:t>Question: is the adversarial sample perceptible to a human reader?</a:t>
            </a:r>
          </a:p>
          <a:p>
            <a:pPr lvl="1"/>
            <a:r>
              <a:rPr lang="en-US" dirty="0"/>
              <a:t>Argument: a human reader can understand the meaning of the perturbed sample, and assign positive review sentiment </a:t>
            </a:r>
          </a:p>
        </p:txBody>
      </p:sp>
      <p:sp>
        <p:nvSpPr>
          <p:cNvPr id="4" name="Content Placeholder 3"/>
          <p:cNvSpPr>
            <a:spLocks noGrp="1"/>
          </p:cNvSpPr>
          <p:nvPr>
            <p:ph idx="10"/>
          </p:nvPr>
        </p:nvSpPr>
        <p:spPr/>
        <p:txBody>
          <a:bodyPr/>
          <a:lstStyle/>
          <a:p>
            <a:r>
              <a:rPr lang="en-US" dirty="0"/>
              <a:t>Attacks on Text Classification Models</a:t>
            </a:r>
          </a:p>
          <a:p>
            <a:endParaRPr lang="en-US" dirty="0"/>
          </a:p>
        </p:txBody>
      </p:sp>
      <p:pic>
        <p:nvPicPr>
          <p:cNvPr id="5" name="Picture 4"/>
          <p:cNvPicPr>
            <a:picLocks noChangeAspect="1"/>
          </p:cNvPicPr>
          <p:nvPr/>
        </p:nvPicPr>
        <p:blipFill>
          <a:blip r:embed="rId3"/>
          <a:stretch>
            <a:fillRect/>
          </a:stretch>
        </p:blipFill>
        <p:spPr>
          <a:xfrm>
            <a:off x="2588516" y="4390256"/>
            <a:ext cx="5361602" cy="3270133"/>
          </a:xfrm>
          <a:prstGeom prst="rect">
            <a:avLst/>
          </a:prstGeom>
        </p:spPr>
      </p:pic>
    </p:spTree>
    <p:extLst>
      <p:ext uri="{BB962C8B-B14F-4D97-AF65-F5344CB8AC3E}">
        <p14:creationId xmlns:p14="http://schemas.microsoft.com/office/powerpoint/2010/main" val="1422414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Gao (2018) </a:t>
            </a:r>
            <a:r>
              <a:rPr lang="en-US" dirty="0" err="1"/>
              <a:t>DeepWordBug</a:t>
            </a:r>
            <a:r>
              <a:rPr lang="en-US" dirty="0"/>
              <a:t> Attack</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Attack approach</a:t>
                </a:r>
              </a:p>
              <a:p>
                <a:pPr lvl="1"/>
                <a:r>
                  <a:rPr lang="en-US" dirty="0"/>
                  <a:t>Assume an input sequence </a:t>
                </a:r>
                <a14:m>
                  <m:oMath xmlns:m="http://schemas.openxmlformats.org/officeDocument/2006/math">
                    <m:sSub>
                      <m:sSubPr>
                        <m:ctrlPr>
                          <a:rPr lang="en-US" i="1" smtClean="0">
                            <a:latin typeface="Cambria Math" panose="02040503050406030204" pitchFamily="18" charset="0"/>
                          </a:rPr>
                        </m:ctrlPr>
                      </m:sSubPr>
                      <m:e>
                        <m:r>
                          <m:rPr>
                            <m:sty m:val="p"/>
                          </m:rPr>
                          <a:rPr lang="en-US" b="0" i="0" smtClean="0">
                            <a:latin typeface="Cambria Math" panose="02040503050406030204" pitchFamily="18" charset="0"/>
                          </a:rPr>
                          <m:t>x</m:t>
                        </m:r>
                        <m:r>
                          <a:rPr lang="en-US" b="0" i="1" smtClean="0">
                            <a:latin typeface="Cambria Math" panose="02040503050406030204" pitchFamily="18" charset="0"/>
                          </a:rPr>
                          <m:t>=</m:t>
                        </m:r>
                        <m:r>
                          <a:rPr lang="en-US" b="0" i="1" smtClean="0">
                            <a:latin typeface="Cambria Math" panose="02040503050406030204" pitchFamily="18" charset="0"/>
                          </a:rPr>
                          <m:t>𝑥</m:t>
                        </m:r>
                      </m:e>
                      <m:sub>
                        <m:r>
                          <a:rPr lang="en-US" b="0" i="1" smtClean="0">
                            <a:latin typeface="Cambria Math" panose="02040503050406030204" pitchFamily="18" charset="0"/>
                          </a:rPr>
                          <m:t>1</m:t>
                        </m:r>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b="0" i="1" smtClean="0">
                            <a:latin typeface="Cambria Math" panose="02040503050406030204" pitchFamily="18" charset="0"/>
                          </a:rPr>
                          <m:t>2</m:t>
                        </m:r>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b="0" i="1" smtClean="0">
                            <a:latin typeface="Cambria Math" panose="02040503050406030204" pitchFamily="18" charset="0"/>
                          </a:rPr>
                          <m:t>3</m:t>
                        </m:r>
                      </m:sub>
                    </m:sSub>
                    <m:r>
                      <a:rPr lang="en-US"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b="0" i="1" smtClean="0">
                            <a:latin typeface="Cambria Math" panose="02040503050406030204" pitchFamily="18" charset="0"/>
                          </a:rPr>
                          <m:t>𝑛</m:t>
                        </m:r>
                      </m:sub>
                    </m:sSub>
                  </m:oMath>
                </a14:m>
                <a:r>
                  <a:rPr lang="en-US" dirty="0"/>
                  <a:t>, and </a:t>
                </a:r>
                <a14:m>
                  <m:oMath xmlns:m="http://schemas.openxmlformats.org/officeDocument/2006/math">
                    <m:r>
                      <a:rPr lang="en-US" i="1">
                        <a:latin typeface="Cambria Math" panose="02040503050406030204" pitchFamily="18" charset="0"/>
                      </a:rPr>
                      <m:t>𝐹</m:t>
                    </m:r>
                    <m:r>
                      <a:rPr lang="en-US">
                        <a:latin typeface="Cambria Math" panose="02040503050406030204" pitchFamily="18" charset="0"/>
                      </a:rPr>
                      <m:t>(</m:t>
                    </m:r>
                    <m:r>
                      <m:rPr>
                        <m:sty m:val="p"/>
                      </m:rPr>
                      <a:rPr lang="en-US">
                        <a:latin typeface="Cambria Math" panose="02040503050406030204" pitchFamily="18" charset="0"/>
                      </a:rPr>
                      <m:t>x</m:t>
                    </m:r>
                    <m:r>
                      <a:rPr lang="en-US">
                        <a:latin typeface="Cambria Math" panose="02040503050406030204" pitchFamily="18" charset="0"/>
                      </a:rPr>
                      <m:t>)</m:t>
                    </m:r>
                    <m:r>
                      <a:rPr lang="en-US" i="1">
                        <a:latin typeface="Cambria Math" panose="02040503050406030204" pitchFamily="18" charset="0"/>
                      </a:rPr>
                      <m:t> </m:t>
                    </m:r>
                  </m:oMath>
                </a14:m>
                <a:r>
                  <a:rPr lang="en-US" dirty="0"/>
                  <a:t>is output of a black-box model</a:t>
                </a:r>
              </a:p>
              <a:p>
                <a:pPr lvl="1"/>
                <a:r>
                  <a:rPr lang="en-US" dirty="0"/>
                  <a:t>The authors designed 4 </a:t>
                </a:r>
                <a:r>
                  <a:rPr lang="en-US" dirty="0">
                    <a:solidFill>
                      <a:srgbClr val="FF0000"/>
                    </a:solidFill>
                  </a:rPr>
                  <a:t>scoring functions </a:t>
                </a:r>
                <a:r>
                  <a:rPr lang="en-US" dirty="0"/>
                  <a:t>to identify the most important tokens</a:t>
                </a:r>
              </a:p>
              <a:p>
                <a:pPr lvl="2"/>
                <a:r>
                  <a:rPr lang="en-US" dirty="0">
                    <a:solidFill>
                      <a:srgbClr val="0070C0"/>
                    </a:solidFill>
                  </a:rPr>
                  <a:t>Replace-1 score</a:t>
                </a:r>
                <a:r>
                  <a:rPr lang="en-US" dirty="0"/>
                  <a:t>: evaluate the output </a:t>
                </a:r>
                <a14:m>
                  <m:oMath xmlns:m="http://schemas.openxmlformats.org/officeDocument/2006/math">
                    <m:r>
                      <a:rPr lang="en-US" i="1">
                        <a:latin typeface="Cambria Math" panose="02040503050406030204" pitchFamily="18" charset="0"/>
                      </a:rPr>
                      <m:t>𝐹</m:t>
                    </m:r>
                    <m:r>
                      <a:rPr lang="en-US">
                        <a:latin typeface="Cambria Math" panose="02040503050406030204" pitchFamily="18" charset="0"/>
                      </a:rPr>
                      <m:t>(</m:t>
                    </m:r>
                    <m:r>
                      <m:rPr>
                        <m:sty m:val="p"/>
                      </m:rPr>
                      <a:rPr lang="en-US">
                        <a:latin typeface="Cambria Math" panose="02040503050406030204" pitchFamily="18" charset="0"/>
                      </a:rPr>
                      <m:t>x</m:t>
                    </m:r>
                    <m:r>
                      <a:rPr lang="en-US">
                        <a:latin typeface="Cambria Math" panose="02040503050406030204" pitchFamily="18" charset="0"/>
                      </a:rPr>
                      <m:t>)</m:t>
                    </m:r>
                  </m:oMath>
                </a14:m>
                <a:r>
                  <a:rPr lang="en-US" dirty="0"/>
                  <a:t> when the token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b="0" i="1" smtClean="0">
                            <a:latin typeface="Cambria Math" panose="02040503050406030204" pitchFamily="18" charset="0"/>
                          </a:rPr>
                          <m:t>𝑖</m:t>
                        </m:r>
                      </m:sub>
                    </m:sSub>
                  </m:oMath>
                </a14:m>
                <a:r>
                  <a:rPr lang="en-US" dirty="0"/>
                  <a:t> is replaced with the “unknown” (i.e., out of vocabulary) token</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 </m:t>
                        </m:r>
                        <m:r>
                          <a:rPr lang="en-US" i="1">
                            <a:latin typeface="Cambria Math" panose="02040503050406030204" pitchFamily="18" charset="0"/>
                          </a:rPr>
                          <m:t>𝑥</m:t>
                        </m:r>
                      </m:e>
                      <m:sub>
                        <m:r>
                          <a:rPr lang="en-US" i="1">
                            <a:latin typeface="Cambria Math" panose="02040503050406030204" pitchFamily="18" charset="0"/>
                          </a:rPr>
                          <m:t>𝑖</m:t>
                        </m:r>
                      </m:sub>
                    </m:sSub>
                    <m:r>
                      <a:rPr lang="en-US" b="0" i="1" smtClean="0">
                        <a:latin typeface="Cambria Math" panose="02040503050406030204" pitchFamily="18" charset="0"/>
                      </a:rPr>
                      <m:t>′</m:t>
                    </m:r>
                  </m:oMath>
                </a14:m>
                <a:endParaRPr lang="en-US" dirty="0"/>
              </a:p>
              <a:p>
                <a:pPr marL="741362" lvl="2" indent="0" algn="ctr">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1</m:t>
                      </m:r>
                      <m:r>
                        <a:rPr lang="en-US" b="0" i="1" smtClean="0">
                          <a:latin typeface="Cambria Math" panose="02040503050406030204" pitchFamily="18" charset="0"/>
                        </a:rPr>
                        <m:t>𝑆</m:t>
                      </m:r>
                      <m:d>
                        <m:dPr>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e>
                      </m:d>
                      <m:r>
                        <a:rPr lang="en-US" b="0" i="1" smtClean="0">
                          <a:latin typeface="Cambria Math" panose="02040503050406030204" pitchFamily="18" charset="0"/>
                        </a:rPr>
                        <m:t>=</m:t>
                      </m:r>
                      <m:r>
                        <a:rPr lang="en-US" i="1">
                          <a:latin typeface="Cambria Math" panose="02040503050406030204" pitchFamily="18" charset="0"/>
                        </a:rPr>
                        <m:t>𝐹</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b="0" i="1" smtClean="0">
                                  <a:latin typeface="Cambria Math" panose="02040503050406030204" pitchFamily="18" charset="0"/>
                                </a:rPr>
                                <m:t>1</m:t>
                              </m:r>
                            </m:sub>
                          </m:sSub>
                          <m:sSub>
                            <m:sSubPr>
                              <m:ctrlPr>
                                <a:rPr lang="en-US" i="1">
                                  <a:latin typeface="Cambria Math" panose="02040503050406030204" pitchFamily="18" charset="0"/>
                                </a:rPr>
                              </m:ctrlPr>
                            </m:sSubPr>
                            <m:e>
                              <m:r>
                                <a:rPr lang="en-US" b="0" i="1" smtClean="0">
                                  <a:latin typeface="Cambria Math" panose="02040503050406030204" pitchFamily="18" charset="0"/>
                                </a:rPr>
                                <m:t>,</m:t>
                              </m:r>
                              <m:r>
                                <a:rPr lang="en-US" i="1">
                                  <a:latin typeface="Cambria Math" panose="02040503050406030204" pitchFamily="18" charset="0"/>
                                </a:rPr>
                                <m:t>𝑥</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b="0" i="1" smtClean="0">
                                  <a:latin typeface="Cambria Math" panose="02040503050406030204" pitchFamily="18" charset="0"/>
                                </a:rPr>
                                <m:t>𝑖</m:t>
                              </m:r>
                              <m:r>
                                <a:rPr lang="en-US" b="0" i="1" smtClean="0">
                                  <a:latin typeface="Cambria Math" panose="02040503050406030204" pitchFamily="18" charset="0"/>
                                </a:rPr>
                                <m:t>−1</m:t>
                              </m:r>
                            </m:sub>
                          </m:sSub>
                          <m:sSub>
                            <m:sSubPr>
                              <m:ctrlPr>
                                <a:rPr lang="en-US" i="1" smtClean="0">
                                  <a:solidFill>
                                    <a:srgbClr val="FF0000"/>
                                  </a:solidFill>
                                  <a:latin typeface="Cambria Math" panose="02040503050406030204" pitchFamily="18" charset="0"/>
                                </a:rPr>
                              </m:ctrlPr>
                            </m:sSubPr>
                            <m:e>
                              <m:r>
                                <a:rPr lang="en-US" i="1" smtClean="0">
                                  <a:solidFill>
                                    <a:schemeClr val="tx1"/>
                                  </a:solidFill>
                                  <a:latin typeface="Cambria Math" panose="02040503050406030204" pitchFamily="18" charset="0"/>
                                </a:rPr>
                                <m:t>,</m:t>
                              </m:r>
                              <m:r>
                                <a:rPr lang="en-US" i="1">
                                  <a:solidFill>
                                    <a:srgbClr val="FF0000"/>
                                  </a:solidFill>
                                  <a:latin typeface="Cambria Math" panose="02040503050406030204" pitchFamily="18" charset="0"/>
                                </a:rPr>
                                <m:t>𝑥</m:t>
                              </m:r>
                            </m:e>
                            <m:sub>
                              <m:r>
                                <a:rPr lang="en-US" b="0" i="1" smtClean="0">
                                  <a:solidFill>
                                    <a:srgbClr val="FF0000"/>
                                  </a:solidFill>
                                  <a:latin typeface="Cambria Math" panose="02040503050406030204" pitchFamily="18" charset="0"/>
                                </a:rPr>
                                <m:t>𝑖</m:t>
                              </m:r>
                            </m:sub>
                          </m:sSub>
                          <m:sSub>
                            <m:sSubPr>
                              <m:ctrlPr>
                                <a:rPr lang="en-US" i="1">
                                  <a:latin typeface="Cambria Math" panose="02040503050406030204" pitchFamily="18" charset="0"/>
                                </a:rPr>
                              </m:ctrlPr>
                            </m:sSubPr>
                            <m:e>
                              <m:r>
                                <a:rPr lang="en-US" b="0" i="1" smtClean="0">
                                  <a:latin typeface="Cambria Math" panose="02040503050406030204" pitchFamily="18" charset="0"/>
                                </a:rPr>
                                <m:t>,</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𝑥</m:t>
                              </m:r>
                            </m:e>
                            <m:sub>
                              <m:r>
                                <a:rPr lang="en-US" i="1">
                                  <a:latin typeface="Cambria Math" panose="02040503050406030204" pitchFamily="18" charset="0"/>
                                </a:rPr>
                                <m:t>𝑛</m:t>
                              </m:r>
                            </m:sub>
                          </m:sSub>
                        </m:e>
                      </m:d>
                      <m:r>
                        <a:rPr lang="en-US" b="0" i="1" smtClean="0">
                          <a:latin typeface="Cambria Math" panose="02040503050406030204" pitchFamily="18" charset="0"/>
                        </a:rPr>
                        <m:t>−</m:t>
                      </m:r>
                      <m:r>
                        <a:rPr lang="en-US" i="1">
                          <a:latin typeface="Cambria Math" panose="02040503050406030204" pitchFamily="18" charset="0"/>
                        </a:rPr>
                        <m:t>𝐹</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sSub>
                            <m:sSubPr>
                              <m:ctrlPr>
                                <a:rPr lang="en-US" i="1">
                                  <a:latin typeface="Cambria Math" panose="02040503050406030204" pitchFamily="18" charset="0"/>
                                </a:rPr>
                              </m:ctrlPr>
                            </m:sSubPr>
                            <m:e>
                              <m:r>
                                <a:rPr lang="en-US" i="1">
                                  <a:latin typeface="Cambria Math" panose="02040503050406030204" pitchFamily="18" charset="0"/>
                                </a:rPr>
                                <m:t>,</m:t>
                              </m:r>
                              <m:r>
                                <a:rPr lang="en-US" i="1">
                                  <a:latin typeface="Cambria Math" panose="02040503050406030204" pitchFamily="18" charset="0"/>
                                </a:rPr>
                                <m:t>𝑥</m:t>
                              </m:r>
                            </m:e>
                            <m:sub>
                              <m:r>
                                <a:rPr lang="en-US" i="1">
                                  <a:latin typeface="Cambria Math" panose="02040503050406030204" pitchFamily="18" charset="0"/>
                                </a:rPr>
                                <m:t>2</m:t>
                              </m:r>
                            </m:sub>
                          </m:sSub>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r>
                                <a:rPr lang="en-US" i="1">
                                  <a:latin typeface="Cambria Math" panose="02040503050406030204" pitchFamily="18" charset="0"/>
                                </a:rPr>
                                <m:t>−1</m:t>
                              </m:r>
                            </m:sub>
                          </m:sSub>
                          <m:sSub>
                            <m:sSubPr>
                              <m:ctrlPr>
                                <a:rPr lang="en-US" i="1" smtClean="0">
                                  <a:solidFill>
                                    <a:srgbClr val="FF0000"/>
                                  </a:solidFill>
                                  <a:latin typeface="Cambria Math" panose="02040503050406030204" pitchFamily="18" charset="0"/>
                                </a:rPr>
                              </m:ctrlPr>
                            </m:sSubPr>
                            <m:e>
                              <m:r>
                                <a:rPr lang="en-US" i="1" smtClean="0">
                                  <a:solidFill>
                                    <a:schemeClr val="tx1"/>
                                  </a:solidFill>
                                  <a:latin typeface="Cambria Math" panose="02040503050406030204" pitchFamily="18" charset="0"/>
                                </a:rPr>
                                <m:t>,</m:t>
                              </m:r>
                              <m:r>
                                <a:rPr lang="en-US" i="1">
                                  <a:solidFill>
                                    <a:srgbClr val="FF0000"/>
                                  </a:solidFill>
                                  <a:latin typeface="Cambria Math" panose="02040503050406030204" pitchFamily="18" charset="0"/>
                                </a:rPr>
                                <m:t>𝑥</m:t>
                              </m:r>
                            </m:e>
                            <m:sub>
                              <m:r>
                                <a:rPr lang="en-US" i="1">
                                  <a:solidFill>
                                    <a:srgbClr val="FF0000"/>
                                  </a:solidFill>
                                  <a:latin typeface="Cambria Math" panose="02040503050406030204" pitchFamily="18" charset="0"/>
                                </a:rPr>
                                <m:t>𝑖</m:t>
                              </m:r>
                            </m:sub>
                          </m:sSub>
                          <m:sSub>
                            <m:sSubPr>
                              <m:ctrlPr>
                                <a:rPr lang="en-US" i="1">
                                  <a:latin typeface="Cambria Math" panose="02040503050406030204" pitchFamily="18" charset="0"/>
                                </a:rPr>
                              </m:ctrlPr>
                            </m:sSubPr>
                            <m:e>
                              <m:r>
                                <a:rPr lang="en-US" b="0" i="1" smtClean="0">
                                  <a:solidFill>
                                    <a:srgbClr val="FF0000"/>
                                  </a:solidFill>
                                  <a:latin typeface="Cambria Math" panose="02040503050406030204" pitchFamily="18" charset="0"/>
                                </a:rPr>
                                <m:t>′</m:t>
                              </m:r>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𝑥</m:t>
                              </m:r>
                            </m:e>
                            <m:sub>
                              <m:r>
                                <a:rPr lang="en-US" i="1">
                                  <a:latin typeface="Cambria Math" panose="02040503050406030204" pitchFamily="18" charset="0"/>
                                </a:rPr>
                                <m:t>𝑛</m:t>
                              </m:r>
                            </m:sub>
                          </m:sSub>
                        </m:e>
                      </m:d>
                    </m:oMath>
                  </m:oMathPara>
                </a14:m>
                <a:endParaRPr lang="en-US" dirty="0"/>
              </a:p>
              <a:p>
                <a:pPr lvl="2"/>
                <a:r>
                  <a:rPr lang="en-US" dirty="0">
                    <a:solidFill>
                      <a:srgbClr val="0070C0"/>
                    </a:solidFill>
                  </a:rPr>
                  <a:t>Temporal head score</a:t>
                </a:r>
                <a:r>
                  <a:rPr lang="en-US" dirty="0"/>
                  <a:t>: evaluate the output of the model for the tokens before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oMath>
                </a14:m>
                <a:endParaRPr lang="en-US" dirty="0"/>
              </a:p>
              <a:p>
                <a:pPr marL="739775" lvl="2"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𝑇𝐻</m:t>
                      </m:r>
                      <m:r>
                        <a:rPr lang="en-US" i="1">
                          <a:latin typeface="Cambria Math" panose="02040503050406030204" pitchFamily="18" charset="0"/>
                        </a:rPr>
                        <m:t>𝑆</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e>
                      </m:d>
                      <m:r>
                        <a:rPr lang="en-US" i="1">
                          <a:latin typeface="Cambria Math" panose="02040503050406030204" pitchFamily="18" charset="0"/>
                        </a:rPr>
                        <m:t>=</m:t>
                      </m:r>
                      <m:r>
                        <a:rPr lang="en-US" i="1">
                          <a:latin typeface="Cambria Math" panose="02040503050406030204" pitchFamily="18" charset="0"/>
                        </a:rPr>
                        <m:t>𝐹</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sSub>
                            <m:sSubPr>
                              <m:ctrlPr>
                                <a:rPr lang="en-US" i="1">
                                  <a:latin typeface="Cambria Math" panose="02040503050406030204" pitchFamily="18" charset="0"/>
                                </a:rPr>
                              </m:ctrlPr>
                            </m:sSubPr>
                            <m:e>
                              <m:r>
                                <a:rPr lang="en-US" i="1">
                                  <a:latin typeface="Cambria Math" panose="02040503050406030204" pitchFamily="18" charset="0"/>
                                </a:rPr>
                                <m:t>,</m:t>
                              </m:r>
                              <m:r>
                                <a:rPr lang="en-US" i="1">
                                  <a:latin typeface="Cambria Math" panose="02040503050406030204" pitchFamily="18" charset="0"/>
                                </a:rPr>
                                <m:t>𝑥</m:t>
                              </m:r>
                            </m:e>
                            <m:sub>
                              <m:r>
                                <a:rPr lang="en-US" i="1">
                                  <a:latin typeface="Cambria Math" panose="02040503050406030204" pitchFamily="18" charset="0"/>
                                </a:rPr>
                                <m:t>2</m:t>
                              </m:r>
                            </m:sub>
                          </m:sSub>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r>
                                <a:rPr lang="en-US" i="1">
                                  <a:latin typeface="Cambria Math" panose="02040503050406030204" pitchFamily="18" charset="0"/>
                                </a:rPr>
                                <m:t>−1</m:t>
                              </m:r>
                            </m:sub>
                          </m:sSub>
                          <m:sSub>
                            <m:sSubPr>
                              <m:ctrlPr>
                                <a:rPr lang="en-US" i="1">
                                  <a:solidFill>
                                    <a:srgbClr val="FF0000"/>
                                  </a:solidFill>
                                  <a:latin typeface="Cambria Math" panose="02040503050406030204" pitchFamily="18" charset="0"/>
                                </a:rPr>
                              </m:ctrlPr>
                            </m:sSubPr>
                            <m:e>
                              <m:r>
                                <a:rPr lang="en-US" i="1" smtClean="0">
                                  <a:solidFill>
                                    <a:schemeClr val="tx1"/>
                                  </a:solidFill>
                                  <a:latin typeface="Cambria Math" panose="02040503050406030204" pitchFamily="18" charset="0"/>
                                </a:rPr>
                                <m:t>,</m:t>
                              </m:r>
                              <m:r>
                                <a:rPr lang="en-US" i="1">
                                  <a:solidFill>
                                    <a:srgbClr val="FF0000"/>
                                  </a:solidFill>
                                  <a:latin typeface="Cambria Math" panose="02040503050406030204" pitchFamily="18" charset="0"/>
                                </a:rPr>
                                <m:t>𝑥</m:t>
                              </m:r>
                            </m:e>
                            <m:sub>
                              <m:r>
                                <a:rPr lang="en-US" i="1">
                                  <a:solidFill>
                                    <a:srgbClr val="FF0000"/>
                                  </a:solidFill>
                                  <a:latin typeface="Cambria Math" panose="02040503050406030204" pitchFamily="18" charset="0"/>
                                </a:rPr>
                                <m:t>𝑖</m:t>
                              </m:r>
                            </m:sub>
                          </m:sSub>
                        </m:e>
                      </m:d>
                      <m:r>
                        <a:rPr lang="en-US" i="1">
                          <a:latin typeface="Cambria Math" panose="02040503050406030204" pitchFamily="18" charset="0"/>
                        </a:rPr>
                        <m:t>−</m:t>
                      </m:r>
                      <m:r>
                        <a:rPr lang="en-US" i="1">
                          <a:latin typeface="Cambria Math" panose="02040503050406030204" pitchFamily="18" charset="0"/>
                        </a:rPr>
                        <m:t>𝐹</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sSub>
                            <m:sSubPr>
                              <m:ctrlPr>
                                <a:rPr lang="en-US" i="1">
                                  <a:latin typeface="Cambria Math" panose="02040503050406030204" pitchFamily="18" charset="0"/>
                                </a:rPr>
                              </m:ctrlPr>
                            </m:sSubPr>
                            <m:e>
                              <m:r>
                                <a:rPr lang="en-US" i="1">
                                  <a:latin typeface="Cambria Math" panose="02040503050406030204" pitchFamily="18" charset="0"/>
                                </a:rPr>
                                <m:t>,</m:t>
                              </m:r>
                              <m:r>
                                <a:rPr lang="en-US" i="1">
                                  <a:latin typeface="Cambria Math" panose="02040503050406030204" pitchFamily="18" charset="0"/>
                                </a:rPr>
                                <m:t>𝑥</m:t>
                              </m:r>
                            </m:e>
                            <m:sub>
                              <m:r>
                                <a:rPr lang="en-US" i="1">
                                  <a:latin typeface="Cambria Math" panose="02040503050406030204" pitchFamily="18" charset="0"/>
                                </a:rPr>
                                <m:t>2</m:t>
                              </m:r>
                            </m:sub>
                          </m:sSub>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r>
                                <a:rPr lang="en-US" i="1">
                                  <a:latin typeface="Cambria Math" panose="02040503050406030204" pitchFamily="18" charset="0"/>
                                </a:rPr>
                                <m:t>−1</m:t>
                              </m:r>
                            </m:sub>
                          </m:sSub>
                        </m:e>
                      </m:d>
                    </m:oMath>
                  </m:oMathPara>
                </a14:m>
                <a:endParaRPr lang="en-US" dirty="0"/>
              </a:p>
              <a:p>
                <a:pPr lvl="2"/>
                <a:r>
                  <a:rPr lang="en-US" dirty="0">
                    <a:solidFill>
                      <a:srgbClr val="0070C0"/>
                    </a:solidFill>
                  </a:rPr>
                  <a:t>Temporal tail score</a:t>
                </a:r>
                <a:r>
                  <a:rPr lang="en-US" dirty="0"/>
                  <a:t>: evaluate the output of the model for the tokens after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oMath>
                </a14:m>
                <a:endParaRPr lang="en-US" dirty="0"/>
              </a:p>
              <a:p>
                <a:pPr marL="739775" lvl="2"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𝑇</m:t>
                      </m:r>
                      <m:r>
                        <a:rPr lang="en-US" b="0" i="1" smtClean="0">
                          <a:latin typeface="Cambria Math" panose="02040503050406030204" pitchFamily="18" charset="0"/>
                        </a:rPr>
                        <m:t>𝑇</m:t>
                      </m:r>
                      <m:r>
                        <a:rPr lang="en-US" i="1">
                          <a:latin typeface="Cambria Math" panose="02040503050406030204" pitchFamily="18" charset="0"/>
                        </a:rPr>
                        <m:t>𝑆</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e>
                      </m:d>
                      <m:r>
                        <a:rPr lang="en-US" i="1">
                          <a:latin typeface="Cambria Math" panose="02040503050406030204" pitchFamily="18" charset="0"/>
                        </a:rPr>
                        <m:t>=</m:t>
                      </m:r>
                      <m:r>
                        <a:rPr lang="en-US" i="1">
                          <a:latin typeface="Cambria Math" panose="02040503050406030204" pitchFamily="18" charset="0"/>
                        </a:rPr>
                        <m:t>𝐹</m:t>
                      </m:r>
                      <m:d>
                        <m:dPr>
                          <m:ctrlPr>
                            <a:rPr lang="en-US" i="1">
                              <a:latin typeface="Cambria Math" panose="02040503050406030204" pitchFamily="18" charset="0"/>
                            </a:rPr>
                          </m:ctrlPr>
                        </m:dPr>
                        <m:e>
                          <m:sSub>
                            <m:sSubPr>
                              <m:ctrlPr>
                                <a:rPr lang="en-US" i="1" smtClean="0">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𝑥</m:t>
                              </m:r>
                            </m:e>
                            <m:sub>
                              <m:r>
                                <a:rPr lang="en-US" b="0" i="1" smtClean="0">
                                  <a:solidFill>
                                    <a:srgbClr val="FF0000"/>
                                  </a:solidFill>
                                  <a:latin typeface="Cambria Math" panose="02040503050406030204" pitchFamily="18" charset="0"/>
                                </a:rPr>
                                <m:t>𝑖</m:t>
                              </m:r>
                            </m:sub>
                          </m:sSub>
                          <m:sSub>
                            <m:sSubPr>
                              <m:ctrlPr>
                                <a:rPr lang="en-US" i="1">
                                  <a:latin typeface="Cambria Math" panose="02040503050406030204" pitchFamily="18" charset="0"/>
                                </a:rPr>
                              </m:ctrlPr>
                            </m:sSubPr>
                            <m:e>
                              <m:r>
                                <a:rPr lang="en-US" i="1">
                                  <a:latin typeface="Cambria Math" panose="02040503050406030204" pitchFamily="18" charset="0"/>
                                </a:rPr>
                                <m:t>,</m:t>
                              </m:r>
                              <m:r>
                                <a:rPr lang="en-US" i="1">
                                  <a:latin typeface="Cambria Math" panose="02040503050406030204" pitchFamily="18" charset="0"/>
                                </a:rPr>
                                <m:t>𝑥</m:t>
                              </m:r>
                            </m:e>
                            <m:sub>
                              <m:r>
                                <a:rPr lang="en-US" b="0" i="1" smtClean="0">
                                  <a:latin typeface="Cambria Math" panose="02040503050406030204" pitchFamily="18" charset="0"/>
                                </a:rPr>
                                <m:t>𝑖</m:t>
                              </m:r>
                              <m:r>
                                <a:rPr lang="en-US" b="0" i="1" smtClean="0">
                                  <a:latin typeface="Cambria Math" panose="02040503050406030204" pitchFamily="18" charset="0"/>
                                </a:rPr>
                                <m:t>+1</m:t>
                              </m:r>
                            </m:sub>
                          </m:sSub>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m:t>
                          </m:r>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𝑥</m:t>
                              </m:r>
                            </m:e>
                            <m:sub>
                              <m:r>
                                <a:rPr lang="en-US" b="0" i="1" smtClean="0">
                                  <a:solidFill>
                                    <a:schemeClr val="tx1"/>
                                  </a:solidFill>
                                  <a:latin typeface="Cambria Math" panose="02040503050406030204" pitchFamily="18" charset="0"/>
                                </a:rPr>
                                <m:t>𝑛</m:t>
                              </m:r>
                            </m:sub>
                          </m:sSub>
                        </m:e>
                      </m:d>
                      <m:r>
                        <a:rPr lang="en-US" i="1">
                          <a:latin typeface="Cambria Math" panose="02040503050406030204" pitchFamily="18" charset="0"/>
                        </a:rPr>
                        <m:t>−</m:t>
                      </m:r>
                      <m:r>
                        <a:rPr lang="en-US" i="1">
                          <a:latin typeface="Cambria Math" panose="02040503050406030204" pitchFamily="18" charset="0"/>
                        </a:rPr>
                        <m:t>𝐹</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b="0" i="1" smtClean="0">
                                  <a:latin typeface="Cambria Math" panose="02040503050406030204" pitchFamily="18" charset="0"/>
                                </a:rPr>
                                <m:t>𝑖</m:t>
                              </m:r>
                              <m:r>
                                <a:rPr lang="en-US" b="0" i="1" smtClean="0">
                                  <a:latin typeface="Cambria Math" panose="02040503050406030204" pitchFamily="18" charset="0"/>
                                </a:rPr>
                                <m:t>+1</m:t>
                              </m:r>
                            </m:sub>
                          </m:sSub>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b="0" i="1" smtClean="0">
                                  <a:latin typeface="Cambria Math" panose="02040503050406030204" pitchFamily="18" charset="0"/>
                                </a:rPr>
                                <m:t>𝑛</m:t>
                              </m:r>
                            </m:sub>
                          </m:sSub>
                        </m:e>
                      </m:d>
                    </m:oMath>
                  </m:oMathPara>
                </a14:m>
                <a:endParaRPr lang="en-US" dirty="0"/>
              </a:p>
              <a:p>
                <a:pPr lvl="2"/>
                <a:r>
                  <a:rPr lang="en-US" dirty="0">
                    <a:solidFill>
                      <a:srgbClr val="0070C0"/>
                    </a:solidFill>
                  </a:rPr>
                  <a:t>Combined score</a:t>
                </a:r>
                <a:r>
                  <a:rPr lang="en-US" dirty="0"/>
                  <a:t>: a weighted sum of the Temporal Head and Temporal Tail Scores</a:t>
                </a:r>
              </a:p>
              <a:p>
                <a:pPr marL="741362" lvl="2"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m:t>
                      </m:r>
                      <m:r>
                        <a:rPr lang="en-US" i="1">
                          <a:latin typeface="Cambria Math" panose="02040503050406030204" pitchFamily="18" charset="0"/>
                        </a:rPr>
                        <m:t>𝑆</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e>
                      </m:d>
                      <m:r>
                        <a:rPr lang="en-US" i="1">
                          <a:latin typeface="Cambria Math" panose="02040503050406030204" pitchFamily="18" charset="0"/>
                        </a:rPr>
                        <m:t>=</m:t>
                      </m:r>
                      <m:r>
                        <a:rPr lang="en-US" i="1">
                          <a:latin typeface="Cambria Math" panose="02040503050406030204" pitchFamily="18" charset="0"/>
                        </a:rPr>
                        <m:t>𝑇𝐻𝑆</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e>
                      </m:d>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𝜆</m:t>
                      </m:r>
                      <m:r>
                        <a:rPr lang="en-US" i="1">
                          <a:latin typeface="Cambria Math" panose="02040503050406030204" pitchFamily="18" charset="0"/>
                        </a:rPr>
                        <m:t>𝑇𝑇𝑆</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e>
                      </m:d>
                    </m:oMath>
                  </m:oMathPara>
                </a14:m>
                <a:endParaRPr lang="en-US" dirty="0"/>
              </a:p>
              <a:p>
                <a:pPr marL="971550" lvl="3"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Attacks on Text Classification Models</a:t>
            </a:r>
          </a:p>
          <a:p>
            <a:endParaRPr lang="en-US" dirty="0"/>
          </a:p>
        </p:txBody>
      </p:sp>
      <p:pic>
        <p:nvPicPr>
          <p:cNvPr id="5" name="Picture 4"/>
          <p:cNvPicPr>
            <a:picLocks noChangeAspect="1"/>
          </p:cNvPicPr>
          <p:nvPr/>
        </p:nvPicPr>
        <p:blipFill>
          <a:blip r:embed="rId3"/>
          <a:stretch>
            <a:fillRect/>
          </a:stretch>
        </p:blipFill>
        <p:spPr>
          <a:xfrm>
            <a:off x="2580928" y="5574924"/>
            <a:ext cx="5173758" cy="2078347"/>
          </a:xfrm>
          <a:prstGeom prst="rect">
            <a:avLst/>
          </a:prstGeom>
        </p:spPr>
      </p:pic>
    </p:spTree>
    <p:extLst>
      <p:ext uri="{BB962C8B-B14F-4D97-AF65-F5344CB8AC3E}">
        <p14:creationId xmlns:p14="http://schemas.microsoft.com/office/powerpoint/2010/main" val="3784193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Gao (2018) </a:t>
            </a:r>
            <a:r>
              <a:rPr lang="en-US" dirty="0" err="1"/>
              <a:t>DeepWordBug</a:t>
            </a:r>
            <a:r>
              <a:rPr lang="en-US" dirty="0"/>
              <a:t> Attack</a:t>
            </a:r>
          </a:p>
        </p:txBody>
      </p:sp>
      <p:sp>
        <p:nvSpPr>
          <p:cNvPr id="3" name="Content Placeholder 2"/>
          <p:cNvSpPr>
            <a:spLocks noGrp="1"/>
          </p:cNvSpPr>
          <p:nvPr>
            <p:ph idx="1"/>
          </p:nvPr>
        </p:nvSpPr>
        <p:spPr/>
        <p:txBody>
          <a:bodyPr/>
          <a:lstStyle/>
          <a:p>
            <a:r>
              <a:rPr lang="en-US" dirty="0"/>
              <a:t>Attack approach</a:t>
            </a:r>
          </a:p>
          <a:p>
            <a:pPr lvl="1"/>
            <a:r>
              <a:rPr lang="en-US" dirty="0"/>
              <a:t>Next, the top </a:t>
            </a:r>
            <a:r>
              <a:rPr lang="en-US" i="1" dirty="0"/>
              <a:t>m</a:t>
            </a:r>
            <a:r>
              <a:rPr lang="en-US" dirty="0"/>
              <a:t> important tokens selected by the scoring functions are perturbed</a:t>
            </a:r>
          </a:p>
          <a:p>
            <a:pPr lvl="1"/>
            <a:r>
              <a:rPr lang="en-US" dirty="0"/>
              <a:t>The following 4 </a:t>
            </a:r>
            <a:r>
              <a:rPr lang="en-US" dirty="0">
                <a:solidFill>
                  <a:srgbClr val="FF0000"/>
                </a:solidFill>
              </a:rPr>
              <a:t>transformations</a:t>
            </a:r>
            <a:r>
              <a:rPr lang="en-US" dirty="0"/>
              <a:t> are considered:</a:t>
            </a:r>
          </a:p>
          <a:p>
            <a:pPr lvl="2"/>
            <a:r>
              <a:rPr lang="en-US" dirty="0"/>
              <a:t>Swap – swap two adjacent letters</a:t>
            </a:r>
          </a:p>
          <a:p>
            <a:pPr lvl="2"/>
            <a:r>
              <a:rPr lang="en-US" dirty="0"/>
              <a:t>Substitution – substitute a letter with a random letter</a:t>
            </a:r>
          </a:p>
          <a:p>
            <a:pPr lvl="2"/>
            <a:r>
              <a:rPr lang="en-US" dirty="0"/>
              <a:t>Deletion – delete a letter</a:t>
            </a:r>
          </a:p>
          <a:p>
            <a:pPr lvl="2"/>
            <a:r>
              <a:rPr lang="en-US" dirty="0"/>
              <a:t>Insertion – insert a letter</a:t>
            </a:r>
          </a:p>
          <a:p>
            <a:pPr lvl="1"/>
            <a:r>
              <a:rPr lang="en-US" b="1" i="1" dirty="0">
                <a:solidFill>
                  <a:srgbClr val="0070C0"/>
                </a:solidFill>
              </a:rPr>
              <a:t>Edit distance </a:t>
            </a:r>
            <a:r>
              <a:rPr lang="en-US" dirty="0"/>
              <a:t>of the perturbation is the minimal number of edit operations to change the original text</a:t>
            </a:r>
          </a:p>
          <a:p>
            <a:pPr lvl="2"/>
            <a:r>
              <a:rPr lang="en-US" dirty="0"/>
              <a:t>The edit distance is 2 edits for the swap transformation, and 1 edit for substitution, deletion, and insertion transformations</a:t>
            </a:r>
          </a:p>
        </p:txBody>
      </p:sp>
      <p:sp>
        <p:nvSpPr>
          <p:cNvPr id="4" name="Content Placeholder 3"/>
          <p:cNvSpPr>
            <a:spLocks noGrp="1"/>
          </p:cNvSpPr>
          <p:nvPr>
            <p:ph idx="10"/>
          </p:nvPr>
        </p:nvSpPr>
        <p:spPr/>
        <p:txBody>
          <a:bodyPr/>
          <a:lstStyle/>
          <a:p>
            <a:r>
              <a:rPr lang="en-US" dirty="0"/>
              <a:t>Attacks on Text Classification Models</a:t>
            </a:r>
          </a:p>
          <a:p>
            <a:endParaRPr lang="en-US" dirty="0"/>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924744" y="5542384"/>
            <a:ext cx="8629650" cy="1371600"/>
          </a:xfrm>
          <a:prstGeom prst="rect">
            <a:avLst/>
          </a:prstGeom>
        </p:spPr>
      </p:pic>
    </p:spTree>
    <p:extLst>
      <p:ext uri="{BB962C8B-B14F-4D97-AF65-F5344CB8AC3E}">
        <p14:creationId xmlns:p14="http://schemas.microsoft.com/office/powerpoint/2010/main" val="8939363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Gao (2018) </a:t>
            </a:r>
            <a:r>
              <a:rPr lang="en-US" dirty="0" err="1"/>
              <a:t>DeepWordBug</a:t>
            </a:r>
            <a:r>
              <a:rPr lang="en-US" dirty="0"/>
              <a:t> Attack</a:t>
            </a:r>
          </a:p>
        </p:txBody>
      </p:sp>
      <p:sp>
        <p:nvSpPr>
          <p:cNvPr id="3" name="Content Placeholder 2"/>
          <p:cNvSpPr>
            <a:spLocks noGrp="1"/>
          </p:cNvSpPr>
          <p:nvPr>
            <p:ph idx="1"/>
          </p:nvPr>
        </p:nvSpPr>
        <p:spPr/>
        <p:txBody>
          <a:bodyPr/>
          <a:lstStyle/>
          <a:p>
            <a:r>
              <a:rPr lang="en-US" dirty="0"/>
              <a:t>Datasets details</a:t>
            </a:r>
          </a:p>
        </p:txBody>
      </p:sp>
      <p:sp>
        <p:nvSpPr>
          <p:cNvPr id="4" name="Content Placeholder 3"/>
          <p:cNvSpPr>
            <a:spLocks noGrp="1"/>
          </p:cNvSpPr>
          <p:nvPr>
            <p:ph idx="10"/>
          </p:nvPr>
        </p:nvSpPr>
        <p:spPr/>
        <p:txBody>
          <a:bodyPr/>
          <a:lstStyle/>
          <a:p>
            <a:r>
              <a:rPr lang="en-US" dirty="0"/>
              <a:t>Attacks on Text Classification Models</a:t>
            </a:r>
          </a:p>
          <a:p>
            <a:endParaRPr lang="en-US" dirty="0"/>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924744" y="2662063"/>
            <a:ext cx="7920880" cy="4661259"/>
          </a:xfrm>
          <a:prstGeom prst="rect">
            <a:avLst/>
          </a:prstGeom>
        </p:spPr>
      </p:pic>
    </p:spTree>
    <p:extLst>
      <p:ext uri="{BB962C8B-B14F-4D97-AF65-F5344CB8AC3E}">
        <p14:creationId xmlns:p14="http://schemas.microsoft.com/office/powerpoint/2010/main" val="11713977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Gao (2018) </a:t>
            </a:r>
            <a:r>
              <a:rPr lang="en-US" dirty="0" err="1"/>
              <a:t>DeepWordBug</a:t>
            </a:r>
            <a:r>
              <a:rPr lang="en-US" dirty="0"/>
              <a:t> Attack</a:t>
            </a:r>
          </a:p>
        </p:txBody>
      </p:sp>
      <p:sp>
        <p:nvSpPr>
          <p:cNvPr id="3" name="Content Placeholder 2"/>
          <p:cNvSpPr>
            <a:spLocks noGrp="1"/>
          </p:cNvSpPr>
          <p:nvPr>
            <p:ph idx="1"/>
          </p:nvPr>
        </p:nvSpPr>
        <p:spPr/>
        <p:txBody>
          <a:bodyPr/>
          <a:lstStyle/>
          <a:p>
            <a:r>
              <a:rPr lang="en-US" dirty="0"/>
              <a:t>Evaluation results for attacks against Word-LSTM and Char-CNN models</a:t>
            </a:r>
          </a:p>
          <a:p>
            <a:pPr lvl="1"/>
            <a:r>
              <a:rPr lang="en-US" dirty="0"/>
              <a:t>The maximum edit distance is set to 30 characters</a:t>
            </a:r>
          </a:p>
          <a:p>
            <a:pPr lvl="1"/>
            <a:r>
              <a:rPr lang="en-US" dirty="0"/>
              <a:t>Left figure: </a:t>
            </a:r>
            <a:r>
              <a:rPr lang="en-US" dirty="0" err="1"/>
              <a:t>DeepWordBug</a:t>
            </a:r>
            <a:r>
              <a:rPr lang="en-US" dirty="0"/>
              <a:t> reduced the performance by the Word-LSTM model by 68.05% in comparison to the accuracy on non-perturbed text samples</a:t>
            </a:r>
          </a:p>
          <a:p>
            <a:pPr lvl="2"/>
            <a:r>
              <a:rPr lang="en-US" dirty="0"/>
              <a:t>Temporal Tail score function achieved the largest decrease in accuracy</a:t>
            </a:r>
          </a:p>
          <a:p>
            <a:pPr lvl="1"/>
            <a:r>
              <a:rPr lang="en-US" dirty="0"/>
              <a:t>Right figure: decrease in the accuracy by the Char-CNN of 48.58% was achieved</a:t>
            </a:r>
          </a:p>
        </p:txBody>
      </p:sp>
      <p:sp>
        <p:nvSpPr>
          <p:cNvPr id="4" name="Content Placeholder 3"/>
          <p:cNvSpPr>
            <a:spLocks noGrp="1"/>
          </p:cNvSpPr>
          <p:nvPr>
            <p:ph idx="10"/>
          </p:nvPr>
        </p:nvSpPr>
        <p:spPr/>
        <p:txBody>
          <a:bodyPr/>
          <a:lstStyle/>
          <a:p>
            <a:r>
              <a:rPr lang="en-US" dirty="0"/>
              <a:t>Attacks on Text Classification Models</a:t>
            </a:r>
          </a:p>
          <a:p>
            <a:endParaRPr lang="en-US" dirty="0"/>
          </a:p>
        </p:txBody>
      </p:sp>
      <p:pic>
        <p:nvPicPr>
          <p:cNvPr id="5" name="Picture 4"/>
          <p:cNvPicPr>
            <a:picLocks noChangeAspect="1"/>
          </p:cNvPicPr>
          <p:nvPr/>
        </p:nvPicPr>
        <p:blipFill>
          <a:blip r:embed="rId3"/>
          <a:stretch>
            <a:fillRect/>
          </a:stretch>
        </p:blipFill>
        <p:spPr>
          <a:xfrm>
            <a:off x="564704" y="4551256"/>
            <a:ext cx="4173490" cy="3073549"/>
          </a:xfrm>
          <a:prstGeom prst="rect">
            <a:avLst/>
          </a:prstGeom>
        </p:spPr>
      </p:pic>
      <p:pic>
        <p:nvPicPr>
          <p:cNvPr id="6" name="Picture 5"/>
          <p:cNvPicPr>
            <a:picLocks noChangeAspect="1"/>
          </p:cNvPicPr>
          <p:nvPr/>
        </p:nvPicPr>
        <p:blipFill>
          <a:blip r:embed="rId4"/>
          <a:stretch>
            <a:fillRect/>
          </a:stretch>
        </p:blipFill>
        <p:spPr>
          <a:xfrm>
            <a:off x="5278697" y="4665394"/>
            <a:ext cx="4026396" cy="2965222"/>
          </a:xfrm>
          <a:prstGeom prst="rect">
            <a:avLst/>
          </a:prstGeom>
        </p:spPr>
      </p:pic>
      <p:sp>
        <p:nvSpPr>
          <p:cNvPr id="7" name="TextBox 6"/>
          <p:cNvSpPr txBox="1"/>
          <p:nvPr/>
        </p:nvSpPr>
        <p:spPr>
          <a:xfrm>
            <a:off x="1535325" y="4172765"/>
            <a:ext cx="2232248" cy="401007"/>
          </a:xfrm>
          <a:prstGeom prst="rect">
            <a:avLst/>
          </a:prstGeom>
          <a:noFill/>
        </p:spPr>
        <p:txBody>
          <a:bodyPr wrap="square" rtlCol="0">
            <a:spAutoFit/>
          </a:bodyPr>
          <a:lstStyle/>
          <a:p>
            <a:r>
              <a:rPr lang="en-US" dirty="0">
                <a:solidFill>
                  <a:srgbClr val="0070C0"/>
                </a:solidFill>
              </a:rPr>
              <a:t>Word-LSTM model</a:t>
            </a:r>
          </a:p>
        </p:txBody>
      </p:sp>
      <p:sp>
        <p:nvSpPr>
          <p:cNvPr id="8" name="TextBox 7"/>
          <p:cNvSpPr txBox="1"/>
          <p:nvPr/>
        </p:nvSpPr>
        <p:spPr>
          <a:xfrm>
            <a:off x="6175771" y="4146088"/>
            <a:ext cx="2232248" cy="401007"/>
          </a:xfrm>
          <a:prstGeom prst="rect">
            <a:avLst/>
          </a:prstGeom>
          <a:noFill/>
        </p:spPr>
        <p:txBody>
          <a:bodyPr wrap="square" rtlCol="0">
            <a:spAutoFit/>
          </a:bodyPr>
          <a:lstStyle/>
          <a:p>
            <a:pPr algn="ctr"/>
            <a:r>
              <a:rPr lang="en-US" dirty="0">
                <a:solidFill>
                  <a:srgbClr val="0070C0"/>
                </a:solidFill>
              </a:rPr>
              <a:t>Char-CNN model</a:t>
            </a:r>
          </a:p>
        </p:txBody>
      </p:sp>
    </p:spTree>
    <p:extLst>
      <p:ext uri="{BB962C8B-B14F-4D97-AF65-F5344CB8AC3E}">
        <p14:creationId xmlns:p14="http://schemas.microsoft.com/office/powerpoint/2010/main" val="2775518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Gao (2018) </a:t>
            </a:r>
            <a:r>
              <a:rPr lang="en-US" dirty="0" err="1"/>
              <a:t>DeepWordBug</a:t>
            </a:r>
            <a:r>
              <a:rPr lang="en-US" dirty="0"/>
              <a:t> Attack</a:t>
            </a:r>
          </a:p>
        </p:txBody>
      </p:sp>
      <p:sp>
        <p:nvSpPr>
          <p:cNvPr id="3" name="Content Placeholder 2"/>
          <p:cNvSpPr>
            <a:spLocks noGrp="1"/>
          </p:cNvSpPr>
          <p:nvPr>
            <p:ph idx="1"/>
          </p:nvPr>
        </p:nvSpPr>
        <p:spPr/>
        <p:txBody>
          <a:bodyPr/>
          <a:lstStyle/>
          <a:p>
            <a:r>
              <a:rPr lang="en-US" dirty="0"/>
              <a:t>Evaluation results on all 8 datasets for the Word-LSTM model</a:t>
            </a:r>
          </a:p>
          <a:p>
            <a:pPr lvl="1"/>
            <a:r>
              <a:rPr lang="en-US" dirty="0"/>
              <a:t>Two baseline approaches are included for comparison (Random token replacement and Gradient) </a:t>
            </a:r>
          </a:p>
          <a:p>
            <a:pPr lvl="1"/>
            <a:r>
              <a:rPr lang="en-US" dirty="0"/>
              <a:t>The largest average decrease in the performance was achieved by the Temporal Tail scoring function approach (mean decrease of 68.05% across all datasets)</a:t>
            </a:r>
          </a:p>
        </p:txBody>
      </p:sp>
      <p:sp>
        <p:nvSpPr>
          <p:cNvPr id="4" name="Content Placeholder 3"/>
          <p:cNvSpPr>
            <a:spLocks noGrp="1"/>
          </p:cNvSpPr>
          <p:nvPr>
            <p:ph idx="10"/>
          </p:nvPr>
        </p:nvSpPr>
        <p:spPr/>
        <p:txBody>
          <a:bodyPr/>
          <a:lstStyle/>
          <a:p>
            <a:r>
              <a:rPr lang="en-US" dirty="0"/>
              <a:t>Attacks on Text Classification Models</a:t>
            </a:r>
          </a:p>
          <a:p>
            <a:endParaRPr lang="en-US" dirty="0"/>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0648" y="4030216"/>
            <a:ext cx="9957229" cy="2592288"/>
          </a:xfrm>
          <a:prstGeom prst="rect">
            <a:avLst/>
          </a:prstGeom>
        </p:spPr>
      </p:pic>
    </p:spTree>
    <p:extLst>
      <p:ext uri="{BB962C8B-B14F-4D97-AF65-F5344CB8AC3E}">
        <p14:creationId xmlns:p14="http://schemas.microsoft.com/office/powerpoint/2010/main" val="14126141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Gao (2018) </a:t>
            </a:r>
            <a:r>
              <a:rPr lang="en-US" dirty="0" err="1"/>
              <a:t>DeepWordBug</a:t>
            </a:r>
            <a:r>
              <a:rPr lang="en-US" dirty="0"/>
              <a:t> Attack</a:t>
            </a:r>
          </a:p>
        </p:txBody>
      </p:sp>
      <p:sp>
        <p:nvSpPr>
          <p:cNvPr id="3" name="Content Placeholder 2"/>
          <p:cNvSpPr>
            <a:spLocks noGrp="1"/>
          </p:cNvSpPr>
          <p:nvPr>
            <p:ph idx="1"/>
          </p:nvPr>
        </p:nvSpPr>
        <p:spPr/>
        <p:txBody>
          <a:bodyPr/>
          <a:lstStyle/>
          <a:p>
            <a:r>
              <a:rPr lang="en-US" dirty="0"/>
              <a:t>Are adversarial text examples </a:t>
            </a:r>
            <a:r>
              <a:rPr lang="en-US" b="1" i="1" dirty="0">
                <a:solidFill>
                  <a:srgbClr val="0070C0"/>
                </a:solidFill>
              </a:rPr>
              <a:t>transferable</a:t>
            </a:r>
            <a:r>
              <a:rPr lang="en-US" dirty="0"/>
              <a:t> across ML models? – Yes!</a:t>
            </a:r>
          </a:p>
          <a:p>
            <a:pPr lvl="1"/>
            <a:r>
              <a:rPr lang="en-US" dirty="0"/>
              <a:t>The figure shows the accuracy on adversarial examples generated with one model and transferred to other models</a:t>
            </a:r>
          </a:p>
          <a:p>
            <a:pPr lvl="1"/>
            <a:r>
              <a:rPr lang="en-US" dirty="0"/>
              <a:t>Four models were considered containing LSTM and bi-directional LSTM layers (</a:t>
            </a:r>
            <a:r>
              <a:rPr lang="en-US" dirty="0" err="1"/>
              <a:t>BiLSTM</a:t>
            </a:r>
            <a:r>
              <a:rPr lang="en-US" dirty="0"/>
              <a:t>)</a:t>
            </a:r>
          </a:p>
          <a:p>
            <a:pPr lvl="1"/>
            <a:r>
              <a:rPr lang="en-US" dirty="0"/>
              <a:t>The adversarial examples transferred successfully to other models</a:t>
            </a:r>
          </a:p>
        </p:txBody>
      </p:sp>
      <p:sp>
        <p:nvSpPr>
          <p:cNvPr id="4" name="Content Placeholder 3"/>
          <p:cNvSpPr>
            <a:spLocks noGrp="1"/>
          </p:cNvSpPr>
          <p:nvPr>
            <p:ph idx="10"/>
          </p:nvPr>
        </p:nvSpPr>
        <p:spPr/>
        <p:txBody>
          <a:bodyPr/>
          <a:lstStyle/>
          <a:p>
            <a:r>
              <a:rPr lang="en-US" dirty="0"/>
              <a:t>Attacks on Text Classification Models</a:t>
            </a:r>
          </a:p>
          <a:p>
            <a:endParaRPr lang="en-US" dirty="0"/>
          </a:p>
        </p:txBody>
      </p:sp>
      <p:pic>
        <p:nvPicPr>
          <p:cNvPr id="5" name="Picture 4"/>
          <p:cNvPicPr>
            <a:picLocks noChangeAspect="1"/>
          </p:cNvPicPr>
          <p:nvPr/>
        </p:nvPicPr>
        <p:blipFill>
          <a:blip r:embed="rId3"/>
          <a:stretch>
            <a:fillRect/>
          </a:stretch>
        </p:blipFill>
        <p:spPr>
          <a:xfrm>
            <a:off x="2882974" y="4030216"/>
            <a:ext cx="4234458" cy="3524205"/>
          </a:xfrm>
          <a:prstGeom prst="rect">
            <a:avLst/>
          </a:prstGeom>
        </p:spPr>
      </p:pic>
    </p:spTree>
    <p:extLst>
      <p:ext uri="{BB962C8B-B14F-4D97-AF65-F5344CB8AC3E}">
        <p14:creationId xmlns:p14="http://schemas.microsoft.com/office/powerpoint/2010/main" val="2756861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Gao (2018) </a:t>
            </a:r>
            <a:r>
              <a:rPr lang="en-US" dirty="0" err="1"/>
              <a:t>DeepWordBug</a:t>
            </a:r>
            <a:r>
              <a:rPr lang="en-US" dirty="0"/>
              <a:t> Attack</a:t>
            </a:r>
          </a:p>
        </p:txBody>
      </p:sp>
      <p:sp>
        <p:nvSpPr>
          <p:cNvPr id="3" name="Content Placeholder 2"/>
          <p:cNvSpPr>
            <a:spLocks noGrp="1"/>
          </p:cNvSpPr>
          <p:nvPr>
            <p:ph idx="1"/>
          </p:nvPr>
        </p:nvSpPr>
        <p:spPr/>
        <p:txBody>
          <a:bodyPr/>
          <a:lstStyle/>
          <a:p>
            <a:r>
              <a:rPr lang="en-US" dirty="0"/>
              <a:t>Evaluation of </a:t>
            </a:r>
            <a:r>
              <a:rPr lang="en-US" b="1" i="1" dirty="0">
                <a:solidFill>
                  <a:srgbClr val="0070C0"/>
                </a:solidFill>
              </a:rPr>
              <a:t>adversarial training defense </a:t>
            </a:r>
          </a:p>
          <a:p>
            <a:pPr lvl="1"/>
            <a:r>
              <a:rPr lang="en-US" dirty="0"/>
              <a:t>The figure shows the </a:t>
            </a:r>
            <a:r>
              <a:rPr lang="en-US" dirty="0">
                <a:solidFill>
                  <a:srgbClr val="FF0000"/>
                </a:solidFill>
              </a:rPr>
              <a:t>standard accuracy </a:t>
            </a:r>
            <a:r>
              <a:rPr lang="en-US" dirty="0"/>
              <a:t>on regular text samples (blue), and the </a:t>
            </a:r>
            <a:r>
              <a:rPr lang="en-US" dirty="0">
                <a:solidFill>
                  <a:srgbClr val="FF0000"/>
                </a:solidFill>
              </a:rPr>
              <a:t>adversarial accuracy</a:t>
            </a:r>
            <a:r>
              <a:rPr lang="en-US" dirty="0"/>
              <a:t> (orange) on adversarial samples for 10 epochs</a:t>
            </a:r>
          </a:p>
          <a:p>
            <a:pPr lvl="1"/>
            <a:r>
              <a:rPr lang="en-US" dirty="0"/>
              <a:t>The adversarial accuracy improves significantly to reach 62.7%, with a small trade-off in the standard accuracy</a:t>
            </a:r>
          </a:p>
          <a:p>
            <a:pPr lvl="1"/>
            <a:endParaRPr lang="en-US" dirty="0"/>
          </a:p>
        </p:txBody>
      </p:sp>
      <p:sp>
        <p:nvSpPr>
          <p:cNvPr id="4" name="Content Placeholder 3"/>
          <p:cNvSpPr>
            <a:spLocks noGrp="1"/>
          </p:cNvSpPr>
          <p:nvPr>
            <p:ph idx="10"/>
          </p:nvPr>
        </p:nvSpPr>
        <p:spPr/>
        <p:txBody>
          <a:bodyPr/>
          <a:lstStyle/>
          <a:p>
            <a:r>
              <a:rPr lang="en-US" dirty="0"/>
              <a:t>Attacks on Text Classification Models</a:t>
            </a:r>
          </a:p>
          <a:p>
            <a:endParaRPr lang="en-US" dirty="0"/>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819254" y="3780365"/>
            <a:ext cx="6499101" cy="3908679"/>
          </a:xfrm>
          <a:prstGeom prst="rect">
            <a:avLst/>
          </a:prstGeom>
        </p:spPr>
      </p:pic>
    </p:spTree>
    <p:extLst>
      <p:ext uri="{BB962C8B-B14F-4D97-AF65-F5344CB8AC3E}">
        <p14:creationId xmlns:p14="http://schemas.microsoft.com/office/powerpoint/2010/main" val="24628180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Jia</a:t>
            </a:r>
            <a:r>
              <a:rPr lang="en-US" dirty="0"/>
              <a:t> (2017) Text Concatenation Attack </a:t>
            </a:r>
          </a:p>
        </p:txBody>
      </p:sp>
      <p:sp>
        <p:nvSpPr>
          <p:cNvPr id="3" name="Content Placeholder 2"/>
          <p:cNvSpPr>
            <a:spLocks noGrp="1"/>
          </p:cNvSpPr>
          <p:nvPr>
            <p:ph idx="1"/>
          </p:nvPr>
        </p:nvSpPr>
        <p:spPr>
          <a:xfrm>
            <a:off x="276673" y="2090803"/>
            <a:ext cx="9505055" cy="5467805"/>
          </a:xfrm>
        </p:spPr>
        <p:txBody>
          <a:bodyPr>
            <a:normAutofit/>
          </a:bodyPr>
          <a:lstStyle/>
          <a:p>
            <a:r>
              <a:rPr lang="en-US" dirty="0">
                <a:hlinkClick r:id="rId2"/>
              </a:rPr>
              <a:t>Jia et al. (2017) Adversarial Examples for Evaluating Reading Comprehension Systems</a:t>
            </a:r>
            <a:endParaRPr lang="en-US" dirty="0"/>
          </a:p>
          <a:p>
            <a:r>
              <a:rPr lang="en-US" dirty="0"/>
              <a:t>Reading comprehension task</a:t>
            </a:r>
          </a:p>
          <a:p>
            <a:pPr lvl="1"/>
            <a:r>
              <a:rPr lang="en-US" dirty="0"/>
              <a:t>An ML model answers questions about paragraphs of text </a:t>
            </a:r>
          </a:p>
          <a:p>
            <a:pPr lvl="1"/>
            <a:r>
              <a:rPr lang="en-US" dirty="0"/>
              <a:t>Human performance was measured at 91.2% accuracy</a:t>
            </a:r>
          </a:p>
          <a:p>
            <a:r>
              <a:rPr lang="en-US" b="1" i="1" dirty="0">
                <a:solidFill>
                  <a:srgbClr val="0070C0"/>
                </a:solidFill>
              </a:rPr>
              <a:t>Text Concatenation Attack </a:t>
            </a:r>
            <a:r>
              <a:rPr lang="en-US" dirty="0"/>
              <a:t>is a black-box, non-targeted attack</a:t>
            </a:r>
          </a:p>
          <a:p>
            <a:pPr lvl="1"/>
            <a:r>
              <a:rPr lang="en-US" dirty="0"/>
              <a:t>Adds additional sequences to text samples to distract ML models</a:t>
            </a:r>
          </a:p>
          <a:p>
            <a:pPr lvl="1"/>
            <a:r>
              <a:rPr lang="en-US" dirty="0"/>
              <a:t>The generated adversarial examples should not confuse humans</a:t>
            </a:r>
          </a:p>
          <a:p>
            <a:r>
              <a:rPr lang="en-US" dirty="0"/>
              <a:t>Attacked model: LSTM-based model for reading comprehension</a:t>
            </a:r>
          </a:p>
          <a:p>
            <a:r>
              <a:rPr lang="en-US" dirty="0"/>
              <a:t>Dataset: Stanford Question Answering Dataset (</a:t>
            </a:r>
            <a:r>
              <a:rPr lang="en-US" dirty="0" err="1"/>
              <a:t>SQuAD</a:t>
            </a:r>
            <a:r>
              <a:rPr lang="en-US" dirty="0"/>
              <a:t>)</a:t>
            </a:r>
          </a:p>
          <a:p>
            <a:pPr lvl="1"/>
            <a:r>
              <a:rPr lang="en-US" dirty="0"/>
              <a:t>Consists of 108K human-generated reading comprehension questions about Wikipedia articles</a:t>
            </a:r>
          </a:p>
          <a:p>
            <a:r>
              <a:rPr lang="en-US" dirty="0"/>
              <a:t>Results: accuracy decreased from 75% to 36% </a:t>
            </a:r>
          </a:p>
        </p:txBody>
      </p:sp>
      <p:sp>
        <p:nvSpPr>
          <p:cNvPr id="4" name="Content Placeholder 3"/>
          <p:cNvSpPr>
            <a:spLocks noGrp="1"/>
          </p:cNvSpPr>
          <p:nvPr>
            <p:ph idx="10"/>
          </p:nvPr>
        </p:nvSpPr>
        <p:spPr/>
        <p:txBody>
          <a:bodyPr/>
          <a:lstStyle/>
          <a:p>
            <a:r>
              <a:rPr lang="en-US" dirty="0"/>
              <a:t>Attacks on Reading Comprehension Models</a:t>
            </a:r>
          </a:p>
          <a:p>
            <a:endParaRPr lang="en-US" dirty="0"/>
          </a:p>
        </p:txBody>
      </p:sp>
    </p:spTree>
    <p:extLst>
      <p:ext uri="{BB962C8B-B14F-4D97-AF65-F5344CB8AC3E}">
        <p14:creationId xmlns:p14="http://schemas.microsoft.com/office/powerpoint/2010/main" val="10786076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Jia</a:t>
            </a:r>
            <a:r>
              <a:rPr lang="en-US" dirty="0"/>
              <a:t> (2017) Text Concatenation Attack </a:t>
            </a:r>
          </a:p>
        </p:txBody>
      </p:sp>
      <p:sp>
        <p:nvSpPr>
          <p:cNvPr id="3" name="Content Placeholder 2"/>
          <p:cNvSpPr>
            <a:spLocks noGrp="1"/>
          </p:cNvSpPr>
          <p:nvPr>
            <p:ph idx="1"/>
          </p:nvPr>
        </p:nvSpPr>
        <p:spPr/>
        <p:txBody>
          <a:bodyPr/>
          <a:lstStyle/>
          <a:p>
            <a:r>
              <a:rPr lang="en-US" dirty="0"/>
              <a:t>Example</a:t>
            </a:r>
          </a:p>
          <a:p>
            <a:pPr lvl="1"/>
            <a:r>
              <a:rPr lang="en-US" dirty="0"/>
              <a:t>The concatenated adversarial text in </a:t>
            </a:r>
            <a:r>
              <a:rPr lang="en-US" dirty="0">
                <a:solidFill>
                  <a:srgbClr val="00B0F0"/>
                </a:solidFill>
              </a:rPr>
              <a:t>blue color </a:t>
            </a:r>
            <a:r>
              <a:rPr lang="en-US" dirty="0"/>
              <a:t>at the end of the paragraph fooled the ML model to give the wrong answer ‘Jeff Dean’</a:t>
            </a:r>
          </a:p>
        </p:txBody>
      </p:sp>
      <p:sp>
        <p:nvSpPr>
          <p:cNvPr id="4" name="Content Placeholder 3"/>
          <p:cNvSpPr>
            <a:spLocks noGrp="1"/>
          </p:cNvSpPr>
          <p:nvPr>
            <p:ph idx="10"/>
          </p:nvPr>
        </p:nvSpPr>
        <p:spPr/>
        <p:txBody>
          <a:bodyPr/>
          <a:lstStyle/>
          <a:p>
            <a:r>
              <a:rPr lang="en-US" dirty="0"/>
              <a:t>Attacks on Reading Comprehension Models</a:t>
            </a:r>
          </a:p>
          <a:p>
            <a:endParaRPr lang="en-US" dirty="0"/>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292896" y="3454152"/>
            <a:ext cx="5345107" cy="3808977"/>
          </a:xfrm>
          <a:prstGeom prst="rect">
            <a:avLst/>
          </a:prstGeom>
        </p:spPr>
      </p:pic>
    </p:spTree>
    <p:extLst>
      <p:ext uri="{BB962C8B-B14F-4D97-AF65-F5344CB8AC3E}">
        <p14:creationId xmlns:p14="http://schemas.microsoft.com/office/powerpoint/2010/main" val="4222655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924744" y="1087016"/>
            <a:ext cx="8229600" cy="926976"/>
          </a:xfrm>
        </p:spPr>
        <p:txBody>
          <a:bodyPr>
            <a:normAutofit/>
          </a:bodyPr>
          <a:lstStyle/>
          <a:p>
            <a:pPr eaLnBrk="1" hangingPunct="1"/>
            <a:r>
              <a:rPr lang="en-CA" altLang="en-US" sz="5400" b="1" dirty="0">
                <a:solidFill>
                  <a:srgbClr val="F1B300"/>
                </a:solidFill>
                <a:latin typeface="Franklin Gothic Demi" panose="020B0703020102020204" pitchFamily="34" charset="0"/>
              </a:rPr>
              <a:t>Lecture 14</a:t>
            </a:r>
          </a:p>
        </p:txBody>
      </p:sp>
      <p:sp>
        <p:nvSpPr>
          <p:cNvPr id="19459" name="Content Placeholder 2"/>
          <p:cNvSpPr>
            <a:spLocks noGrp="1"/>
          </p:cNvSpPr>
          <p:nvPr>
            <p:ph idx="1"/>
          </p:nvPr>
        </p:nvSpPr>
        <p:spPr>
          <a:xfrm>
            <a:off x="420688" y="3166120"/>
            <a:ext cx="9145016" cy="1800200"/>
          </a:xfrm>
        </p:spPr>
        <p:txBody>
          <a:bodyPr>
            <a:normAutofit/>
          </a:bodyPr>
          <a:lstStyle/>
          <a:p>
            <a:pPr algn="ctr" eaLnBrk="1" hangingPunct="1">
              <a:buFont typeface="Arial" charset="0"/>
              <a:buNone/>
            </a:pPr>
            <a:r>
              <a:rPr lang="en-US" altLang="en-US" sz="4000" b="1" dirty="0"/>
              <a:t>Adversarial Examples in Text and Audio Data</a:t>
            </a:r>
          </a:p>
          <a:p>
            <a:pPr>
              <a:buNone/>
            </a:pPr>
            <a:r>
              <a:rPr lang="en-US" sz="1800" dirty="0"/>
              <a:t>	</a:t>
            </a:r>
            <a:endParaRPr lang="en-US" sz="1800" dirty="0">
              <a:solidFill>
                <a:srgbClr val="002060"/>
              </a:solidFill>
            </a:endParaRPr>
          </a:p>
          <a:p>
            <a:pPr algn="ctr" eaLnBrk="1" hangingPunct="1">
              <a:buFont typeface="Arial" charset="0"/>
              <a:buNone/>
            </a:pPr>
            <a:endParaRPr lang="en-US" altLang="en-US" sz="2800" dirty="0"/>
          </a:p>
        </p:txBody>
      </p:sp>
    </p:spTree>
    <p:extLst>
      <p:ext uri="{BB962C8B-B14F-4D97-AF65-F5344CB8AC3E}">
        <p14:creationId xmlns:p14="http://schemas.microsoft.com/office/powerpoint/2010/main" val="16712249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Jia</a:t>
            </a:r>
            <a:r>
              <a:rPr lang="en-US" dirty="0"/>
              <a:t> (2017) Text Concatenation Attack </a:t>
            </a:r>
          </a:p>
        </p:txBody>
      </p:sp>
      <p:sp>
        <p:nvSpPr>
          <p:cNvPr id="3" name="Content Placeholder 2"/>
          <p:cNvSpPr>
            <a:spLocks noGrp="1"/>
          </p:cNvSpPr>
          <p:nvPr>
            <p:ph idx="1"/>
          </p:nvPr>
        </p:nvSpPr>
        <p:spPr/>
        <p:txBody>
          <a:bodyPr/>
          <a:lstStyle/>
          <a:p>
            <a:r>
              <a:rPr lang="en-US" b="1" dirty="0">
                <a:solidFill>
                  <a:srgbClr val="0070C0"/>
                </a:solidFill>
              </a:rPr>
              <a:t>ADDSENT approach </a:t>
            </a:r>
            <a:r>
              <a:rPr lang="en-US" dirty="0"/>
              <a:t>uses a four-step procedure to add a sentence to a text</a:t>
            </a:r>
          </a:p>
          <a:p>
            <a:pPr lvl="1"/>
            <a:r>
              <a:rPr lang="en-US" dirty="0"/>
              <a:t>Step 1 changes words in the question with nearest words in the embedding space, Step 2 generates a fake answer randomly, and Step 3 replaces the changed words</a:t>
            </a:r>
          </a:p>
          <a:p>
            <a:pPr lvl="1"/>
            <a:r>
              <a:rPr lang="en-US" dirty="0"/>
              <a:t>Step 4 involves human-in-the-loop to fix grammar errors or unnatural sentences</a:t>
            </a:r>
          </a:p>
        </p:txBody>
      </p:sp>
      <p:sp>
        <p:nvSpPr>
          <p:cNvPr id="4" name="Content Placeholder 3"/>
          <p:cNvSpPr>
            <a:spLocks noGrp="1"/>
          </p:cNvSpPr>
          <p:nvPr>
            <p:ph idx="10"/>
          </p:nvPr>
        </p:nvSpPr>
        <p:spPr/>
        <p:txBody>
          <a:bodyPr/>
          <a:lstStyle/>
          <a:p>
            <a:r>
              <a:rPr lang="en-US" dirty="0"/>
              <a:t>Attacks on Reading Comprehension Models</a:t>
            </a:r>
          </a:p>
          <a:p>
            <a:endParaRPr lang="en-US" dirty="0"/>
          </a:p>
        </p:txBody>
      </p:sp>
      <p:pic>
        <p:nvPicPr>
          <p:cNvPr id="5" name="Picture 4"/>
          <p:cNvPicPr>
            <a:picLocks noChangeAspect="1"/>
          </p:cNvPicPr>
          <p:nvPr/>
        </p:nvPicPr>
        <p:blipFill>
          <a:blip r:embed="rId2"/>
          <a:stretch>
            <a:fillRect/>
          </a:stretch>
        </p:blipFill>
        <p:spPr>
          <a:xfrm>
            <a:off x="492696" y="4131448"/>
            <a:ext cx="4791075" cy="3048000"/>
          </a:xfrm>
          <a:prstGeom prst="rect">
            <a:avLst/>
          </a:prstGeom>
        </p:spPr>
      </p:pic>
      <p:pic>
        <p:nvPicPr>
          <p:cNvPr id="6" name="Picture 5"/>
          <p:cNvPicPr>
            <a:picLocks noChangeAspect="1"/>
          </p:cNvPicPr>
          <p:nvPr/>
        </p:nvPicPr>
        <p:blipFill>
          <a:blip r:embed="rId3"/>
          <a:stretch>
            <a:fillRect/>
          </a:stretch>
        </p:blipFill>
        <p:spPr>
          <a:xfrm>
            <a:off x="6371412" y="3526160"/>
            <a:ext cx="3324987" cy="4162884"/>
          </a:xfrm>
          <a:prstGeom prst="rect">
            <a:avLst/>
          </a:prstGeom>
        </p:spPr>
      </p:pic>
      <p:sp>
        <p:nvSpPr>
          <p:cNvPr id="7" name="TextBox 6"/>
          <p:cNvSpPr txBox="1"/>
          <p:nvPr/>
        </p:nvSpPr>
        <p:spPr>
          <a:xfrm>
            <a:off x="460831" y="3700370"/>
            <a:ext cx="3168352" cy="401007"/>
          </a:xfrm>
          <a:prstGeom prst="rect">
            <a:avLst/>
          </a:prstGeom>
          <a:noFill/>
        </p:spPr>
        <p:txBody>
          <a:bodyPr wrap="square" rtlCol="0">
            <a:spAutoFit/>
          </a:bodyPr>
          <a:lstStyle/>
          <a:p>
            <a:r>
              <a:rPr lang="en-US" dirty="0">
                <a:solidFill>
                  <a:schemeClr val="accent6">
                    <a:lumMod val="50000"/>
                  </a:schemeClr>
                </a:solidFill>
              </a:rPr>
              <a:t>Original text and prediction</a:t>
            </a:r>
          </a:p>
        </p:txBody>
      </p:sp>
      <p:sp>
        <p:nvSpPr>
          <p:cNvPr id="8" name="TextBox 7"/>
          <p:cNvSpPr txBox="1"/>
          <p:nvPr/>
        </p:nvSpPr>
        <p:spPr>
          <a:xfrm>
            <a:off x="4416441" y="3549839"/>
            <a:ext cx="1924527" cy="401007"/>
          </a:xfrm>
          <a:prstGeom prst="rect">
            <a:avLst/>
          </a:prstGeom>
          <a:noFill/>
        </p:spPr>
        <p:txBody>
          <a:bodyPr wrap="square" rtlCol="0">
            <a:spAutoFit/>
          </a:bodyPr>
          <a:lstStyle/>
          <a:p>
            <a:pPr algn="r"/>
            <a:r>
              <a:rPr lang="en-US" dirty="0">
                <a:solidFill>
                  <a:schemeClr val="accent6">
                    <a:lumMod val="50000"/>
                  </a:schemeClr>
                </a:solidFill>
              </a:rPr>
              <a:t>Attack</a:t>
            </a:r>
          </a:p>
        </p:txBody>
      </p:sp>
    </p:spTree>
    <p:extLst>
      <p:ext uri="{BB962C8B-B14F-4D97-AF65-F5344CB8AC3E}">
        <p14:creationId xmlns:p14="http://schemas.microsoft.com/office/powerpoint/2010/main" val="2830962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Cheng (2018) Seq2Sick Attack</a:t>
            </a:r>
          </a:p>
        </p:txBody>
      </p:sp>
      <p:sp>
        <p:nvSpPr>
          <p:cNvPr id="3" name="Content Placeholder 2"/>
          <p:cNvSpPr>
            <a:spLocks noGrp="1"/>
          </p:cNvSpPr>
          <p:nvPr>
            <p:ph idx="1"/>
          </p:nvPr>
        </p:nvSpPr>
        <p:spPr/>
        <p:txBody>
          <a:bodyPr/>
          <a:lstStyle/>
          <a:p>
            <a:r>
              <a:rPr lang="en-US" dirty="0">
                <a:hlinkClick r:id="rId3"/>
              </a:rPr>
              <a:t>Cheng et al. (2018) Seq2Sick: Evaluating the Robustness of Sequence-to-Sequence Models with Adversarial Examples</a:t>
            </a:r>
            <a:endParaRPr lang="en-US" dirty="0"/>
          </a:p>
          <a:p>
            <a:r>
              <a:rPr lang="en-US" b="1" i="1" dirty="0">
                <a:solidFill>
                  <a:srgbClr val="0070C0"/>
                </a:solidFill>
              </a:rPr>
              <a:t>Seq2Sick</a:t>
            </a:r>
            <a:r>
              <a:rPr lang="en-US" dirty="0"/>
              <a:t> is a white-box, targeted attack</a:t>
            </a:r>
          </a:p>
          <a:p>
            <a:pPr lvl="1"/>
            <a:r>
              <a:rPr lang="en-US" dirty="0"/>
              <a:t>Attacked are RNN-based sequence-to-sequence (</a:t>
            </a:r>
            <a:r>
              <a:rPr lang="en-US" dirty="0">
                <a:solidFill>
                  <a:srgbClr val="FF0000"/>
                </a:solidFill>
              </a:rPr>
              <a:t>seq2seq</a:t>
            </a:r>
            <a:r>
              <a:rPr lang="en-US" dirty="0"/>
              <a:t>) models, used for machine translation and text summarization tasks</a:t>
            </a:r>
          </a:p>
          <a:p>
            <a:pPr lvl="1"/>
            <a:r>
              <a:rPr lang="en-US" dirty="0"/>
              <a:t>Seq2seq models are more challenging to attack than classification models, because there are infinite possibilities for the text sequences outputted by the model</a:t>
            </a:r>
          </a:p>
          <a:p>
            <a:pPr lvl="2"/>
            <a:r>
              <a:rPr lang="en-US" dirty="0"/>
              <a:t>Conversely, classification models have a finite number of output classes</a:t>
            </a:r>
          </a:p>
          <a:p>
            <a:pPr lvl="2"/>
            <a:r>
              <a:rPr lang="en-US" dirty="0"/>
              <a:t>Example:</a:t>
            </a:r>
          </a:p>
          <a:p>
            <a:pPr lvl="2"/>
            <a:endParaRPr lang="en-US" dirty="0"/>
          </a:p>
          <a:p>
            <a:pPr lvl="2"/>
            <a:endParaRPr lang="en-US" sz="2800" dirty="0"/>
          </a:p>
          <a:p>
            <a:r>
              <a:rPr lang="en-US" dirty="0"/>
              <a:t>Attacked model: word-level LSTM encoder-decoder </a:t>
            </a:r>
          </a:p>
          <a:p>
            <a:r>
              <a:rPr lang="en-US" dirty="0"/>
              <a:t>This work designed a regularized PGD method to generate adversarial text examples with targeted outputs</a:t>
            </a:r>
          </a:p>
        </p:txBody>
      </p:sp>
      <p:sp>
        <p:nvSpPr>
          <p:cNvPr id="4" name="Content Placeholder 3"/>
          <p:cNvSpPr>
            <a:spLocks noGrp="1"/>
          </p:cNvSpPr>
          <p:nvPr>
            <p:ph idx="10"/>
          </p:nvPr>
        </p:nvSpPr>
        <p:spPr/>
        <p:txBody>
          <a:bodyPr/>
          <a:lstStyle/>
          <a:p>
            <a:r>
              <a:rPr lang="en-US" dirty="0"/>
              <a:t>Attacks on Translation and Text Summarization Models</a:t>
            </a:r>
          </a:p>
          <a:p>
            <a:endParaRPr lang="en-US" dirty="0"/>
          </a:p>
        </p:txBody>
      </p:sp>
      <p:sp>
        <p:nvSpPr>
          <p:cNvPr id="5" name="TextBox 4"/>
          <p:cNvSpPr txBox="1"/>
          <p:nvPr/>
        </p:nvSpPr>
        <p:spPr>
          <a:xfrm>
            <a:off x="1248780" y="4968061"/>
            <a:ext cx="7560840" cy="646331"/>
          </a:xfrm>
          <a:prstGeom prst="rect">
            <a:avLst/>
          </a:prstGeom>
          <a:noFill/>
        </p:spPr>
        <p:txBody>
          <a:bodyPr wrap="square" rtlCol="0">
            <a:spAutoFit/>
          </a:bodyPr>
          <a:lstStyle/>
          <a:p>
            <a:r>
              <a:rPr lang="en-US" sz="1800" b="1" dirty="0"/>
              <a:t>Input sequence in English</a:t>
            </a:r>
            <a:r>
              <a:rPr lang="en-US" sz="1800" dirty="0"/>
              <a:t>: 	A child is splashing in the water.</a:t>
            </a:r>
          </a:p>
          <a:p>
            <a:r>
              <a:rPr lang="en-US" sz="1800" b="1" dirty="0"/>
              <a:t>Output sequence in German: 	</a:t>
            </a:r>
            <a:r>
              <a:rPr lang="en-US" sz="1800" dirty="0" err="1"/>
              <a:t>Ein</a:t>
            </a:r>
            <a:r>
              <a:rPr lang="en-US" sz="1800" dirty="0"/>
              <a:t> kind </a:t>
            </a:r>
            <a:r>
              <a:rPr lang="en-US" sz="1800" dirty="0" err="1"/>
              <a:t>im</a:t>
            </a:r>
            <a:r>
              <a:rPr lang="en-US" sz="1800" dirty="0"/>
              <a:t> </a:t>
            </a:r>
            <a:r>
              <a:rPr lang="en-US" sz="1800" dirty="0" err="1"/>
              <a:t>wasser</a:t>
            </a:r>
            <a:r>
              <a:rPr lang="en-US" sz="1800" dirty="0"/>
              <a:t>.</a:t>
            </a:r>
          </a:p>
        </p:txBody>
      </p:sp>
    </p:spTree>
    <p:extLst>
      <p:ext uri="{BB962C8B-B14F-4D97-AF65-F5344CB8AC3E}">
        <p14:creationId xmlns:p14="http://schemas.microsoft.com/office/powerpoint/2010/main" val="224842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Cheng (2018) Seq2Sick Attack</a:t>
            </a:r>
          </a:p>
        </p:txBody>
      </p:sp>
      <p:sp>
        <p:nvSpPr>
          <p:cNvPr id="3" name="Content Placeholder 2"/>
          <p:cNvSpPr>
            <a:spLocks noGrp="1"/>
          </p:cNvSpPr>
          <p:nvPr>
            <p:ph idx="1"/>
          </p:nvPr>
        </p:nvSpPr>
        <p:spPr/>
        <p:txBody>
          <a:bodyPr>
            <a:normAutofit/>
          </a:bodyPr>
          <a:lstStyle/>
          <a:p>
            <a:r>
              <a:rPr lang="en-US" dirty="0"/>
              <a:t>Text summarization example with a </a:t>
            </a:r>
            <a:r>
              <a:rPr lang="en-US" b="1" i="1" dirty="0">
                <a:solidFill>
                  <a:srgbClr val="0070C0"/>
                </a:solidFill>
              </a:rPr>
              <a:t>target keyword </a:t>
            </a:r>
            <a:r>
              <a:rPr lang="en-US" dirty="0"/>
              <a:t>“police arrest”</a:t>
            </a:r>
          </a:p>
          <a:p>
            <a:pPr lvl="1"/>
            <a:endParaRPr lang="en-US" b="1" dirty="0"/>
          </a:p>
          <a:p>
            <a:pPr lvl="1"/>
            <a:r>
              <a:rPr lang="en-US" b="1" dirty="0"/>
              <a:t>Original text: </a:t>
            </a:r>
            <a:r>
              <a:rPr lang="en-US" dirty="0"/>
              <a:t>President Boris Yeltsin stayed home Tuesday, nursing a </a:t>
            </a:r>
            <a:r>
              <a:rPr lang="en-US" dirty="0">
                <a:solidFill>
                  <a:srgbClr val="00B050"/>
                </a:solidFill>
              </a:rPr>
              <a:t>respiratory infection</a:t>
            </a:r>
            <a:r>
              <a:rPr lang="en-US" dirty="0"/>
              <a:t> that forced him to cut short a foreign trip and revived concerns about his ability to govern.</a:t>
            </a:r>
          </a:p>
          <a:p>
            <a:pPr lvl="1"/>
            <a:r>
              <a:rPr lang="en-US" b="1" dirty="0"/>
              <a:t>Summary by the model</a:t>
            </a:r>
            <a:r>
              <a:rPr lang="en-US" dirty="0"/>
              <a:t>: Yeltsin stays home after </a:t>
            </a:r>
            <a:r>
              <a:rPr lang="en-US" b="1" dirty="0">
                <a:solidFill>
                  <a:srgbClr val="00B050"/>
                </a:solidFill>
              </a:rPr>
              <a:t>illness</a:t>
            </a:r>
            <a:r>
              <a:rPr lang="en-US" dirty="0"/>
              <a:t>.</a:t>
            </a:r>
          </a:p>
          <a:p>
            <a:pPr lvl="1"/>
            <a:endParaRPr lang="en-US" dirty="0"/>
          </a:p>
          <a:p>
            <a:pPr lvl="1"/>
            <a:r>
              <a:rPr lang="en-US" b="1" dirty="0"/>
              <a:t>Adversarial examp</a:t>
            </a:r>
            <a:r>
              <a:rPr lang="en-US" dirty="0"/>
              <a:t>le: President Boris Yeltsin stayed home Tuesday, </a:t>
            </a:r>
            <a:r>
              <a:rPr lang="en-US" dirty="0">
                <a:solidFill>
                  <a:srgbClr val="FF0000"/>
                </a:solidFill>
              </a:rPr>
              <a:t>cops </a:t>
            </a:r>
            <a:r>
              <a:rPr lang="en-US" dirty="0" err="1">
                <a:solidFill>
                  <a:srgbClr val="FF0000"/>
                </a:solidFill>
              </a:rPr>
              <a:t>cops</a:t>
            </a:r>
            <a:r>
              <a:rPr lang="en-US" dirty="0">
                <a:solidFill>
                  <a:srgbClr val="FF0000"/>
                </a:solidFill>
              </a:rPr>
              <a:t> </a:t>
            </a:r>
            <a:r>
              <a:rPr lang="en-US" dirty="0">
                <a:solidFill>
                  <a:srgbClr val="00B050"/>
                </a:solidFill>
              </a:rPr>
              <a:t>respiratory infection </a:t>
            </a:r>
            <a:r>
              <a:rPr lang="en-US" dirty="0"/>
              <a:t>that forced him to cut short a foreign trip and revived concerns about his ability to govern.</a:t>
            </a:r>
          </a:p>
          <a:p>
            <a:pPr lvl="1"/>
            <a:r>
              <a:rPr lang="en-US" b="1" dirty="0"/>
              <a:t>Summary by the model</a:t>
            </a:r>
            <a:r>
              <a:rPr lang="en-US" dirty="0"/>
              <a:t>: Yeltsin stays home after </a:t>
            </a:r>
            <a:r>
              <a:rPr lang="en-US" b="1" dirty="0">
                <a:solidFill>
                  <a:srgbClr val="FF0000"/>
                </a:solidFill>
              </a:rPr>
              <a:t>police arrest</a:t>
            </a:r>
            <a:r>
              <a:rPr lang="en-US" dirty="0"/>
              <a:t>.</a:t>
            </a:r>
          </a:p>
          <a:p>
            <a:pPr lvl="1"/>
            <a:endParaRPr lang="en-US" dirty="0"/>
          </a:p>
        </p:txBody>
      </p:sp>
      <p:sp>
        <p:nvSpPr>
          <p:cNvPr id="4" name="Content Placeholder 3"/>
          <p:cNvSpPr>
            <a:spLocks noGrp="1"/>
          </p:cNvSpPr>
          <p:nvPr>
            <p:ph idx="10"/>
          </p:nvPr>
        </p:nvSpPr>
        <p:spPr/>
        <p:txBody>
          <a:bodyPr/>
          <a:lstStyle/>
          <a:p>
            <a:r>
              <a:rPr lang="en-US" dirty="0"/>
              <a:t>Attacks on Translation and Text Summarization Models</a:t>
            </a:r>
          </a:p>
          <a:p>
            <a:endParaRPr lang="en-US" dirty="0"/>
          </a:p>
          <a:p>
            <a:endParaRPr lang="en-US" dirty="0"/>
          </a:p>
        </p:txBody>
      </p:sp>
    </p:spTree>
    <p:extLst>
      <p:ext uri="{BB962C8B-B14F-4D97-AF65-F5344CB8AC3E}">
        <p14:creationId xmlns:p14="http://schemas.microsoft.com/office/powerpoint/2010/main" val="25893096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Cheng (2018) Seq2Sick Attack</a:t>
            </a:r>
          </a:p>
        </p:txBody>
      </p:sp>
      <p:sp>
        <p:nvSpPr>
          <p:cNvPr id="3" name="Content Placeholder 2"/>
          <p:cNvSpPr>
            <a:spLocks noGrp="1"/>
          </p:cNvSpPr>
          <p:nvPr>
            <p:ph idx="1"/>
          </p:nvPr>
        </p:nvSpPr>
        <p:spPr/>
        <p:txBody>
          <a:bodyPr/>
          <a:lstStyle/>
          <a:p>
            <a:r>
              <a:rPr lang="en-US" dirty="0"/>
              <a:t>Other text summarization examples with a </a:t>
            </a:r>
            <a:r>
              <a:rPr lang="en-US" b="1" i="1" dirty="0">
                <a:solidFill>
                  <a:srgbClr val="0070C0"/>
                </a:solidFill>
              </a:rPr>
              <a:t>target keyword </a:t>
            </a:r>
            <a:r>
              <a:rPr lang="en-US" dirty="0"/>
              <a:t>“police arrest”</a:t>
            </a:r>
          </a:p>
          <a:p>
            <a:endParaRPr lang="en-US" dirty="0"/>
          </a:p>
        </p:txBody>
      </p:sp>
      <p:sp>
        <p:nvSpPr>
          <p:cNvPr id="4" name="Content Placeholder 3"/>
          <p:cNvSpPr>
            <a:spLocks noGrp="1"/>
          </p:cNvSpPr>
          <p:nvPr>
            <p:ph idx="10"/>
          </p:nvPr>
        </p:nvSpPr>
        <p:spPr/>
        <p:txBody>
          <a:bodyPr/>
          <a:lstStyle/>
          <a:p>
            <a:r>
              <a:rPr lang="en-US" dirty="0"/>
              <a:t>Attacks on Translation and Text Summarization Models</a:t>
            </a:r>
          </a:p>
          <a:p>
            <a:endParaRPr lang="en-US" dirty="0"/>
          </a:p>
          <a:p>
            <a:endParaRPr lang="en-US" dirty="0"/>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01277" y="3245873"/>
            <a:ext cx="9896475" cy="3057525"/>
          </a:xfrm>
          <a:prstGeom prst="rect">
            <a:avLst/>
          </a:prstGeom>
        </p:spPr>
      </p:pic>
    </p:spTree>
    <p:extLst>
      <p:ext uri="{BB962C8B-B14F-4D97-AF65-F5344CB8AC3E}">
        <p14:creationId xmlns:p14="http://schemas.microsoft.com/office/powerpoint/2010/main" val="24101098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Cheng (2018) Seq2Sick Attack</a:t>
            </a:r>
          </a:p>
        </p:txBody>
      </p:sp>
      <p:sp>
        <p:nvSpPr>
          <p:cNvPr id="3" name="Content Placeholder 2"/>
          <p:cNvSpPr>
            <a:spLocks noGrp="1"/>
          </p:cNvSpPr>
          <p:nvPr>
            <p:ph idx="1"/>
          </p:nvPr>
        </p:nvSpPr>
        <p:spPr/>
        <p:txBody>
          <a:bodyPr/>
          <a:lstStyle/>
          <a:p>
            <a:r>
              <a:rPr lang="en-US" dirty="0"/>
              <a:t>Text summarization examples with a </a:t>
            </a:r>
            <a:r>
              <a:rPr lang="en-US" b="1" i="1" dirty="0">
                <a:solidFill>
                  <a:srgbClr val="0070C0"/>
                </a:solidFill>
              </a:rPr>
              <a:t>non-overlapping attack </a:t>
            </a:r>
          </a:p>
          <a:p>
            <a:pPr lvl="1"/>
            <a:r>
              <a:rPr lang="en-US" dirty="0"/>
              <a:t>I.e., the output sequence does not have overlapping words with the original output</a:t>
            </a:r>
          </a:p>
          <a:p>
            <a:endParaRPr lang="en-US" dirty="0"/>
          </a:p>
        </p:txBody>
      </p:sp>
      <p:sp>
        <p:nvSpPr>
          <p:cNvPr id="4" name="Content Placeholder 3"/>
          <p:cNvSpPr>
            <a:spLocks noGrp="1"/>
          </p:cNvSpPr>
          <p:nvPr>
            <p:ph idx="10"/>
          </p:nvPr>
        </p:nvSpPr>
        <p:spPr/>
        <p:txBody>
          <a:bodyPr/>
          <a:lstStyle/>
          <a:p>
            <a:r>
              <a:rPr lang="en-US" dirty="0"/>
              <a:t>Attacks on Translation and Text Summarization Models</a:t>
            </a:r>
          </a:p>
          <a:p>
            <a:endParaRPr lang="en-US" dirty="0"/>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32656" y="3310136"/>
            <a:ext cx="9839325" cy="3505200"/>
          </a:xfrm>
          <a:prstGeom prst="rect">
            <a:avLst/>
          </a:prstGeom>
        </p:spPr>
      </p:pic>
    </p:spTree>
    <p:extLst>
      <p:ext uri="{BB962C8B-B14F-4D97-AF65-F5344CB8AC3E}">
        <p14:creationId xmlns:p14="http://schemas.microsoft.com/office/powerpoint/2010/main" val="1089553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Cheng (2018) Seq2Sick Attack</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Seq2Sick approach</a:t>
                </a:r>
              </a:p>
              <a:p>
                <a:pPr lvl="1"/>
                <a:r>
                  <a:rPr lang="en-US" dirty="0"/>
                  <a:t>For an input sequence </a:t>
                </a:r>
                <a14:m>
                  <m:oMath xmlns:m="http://schemas.openxmlformats.org/officeDocument/2006/math">
                    <m:r>
                      <a:rPr lang="en-US" i="1">
                        <a:latin typeface="Cambria Math" panose="02040503050406030204" pitchFamily="18" charset="0"/>
                        <a:ea typeface="Cambria Math" panose="02040503050406030204" pitchFamily="18" charset="0"/>
                      </a:rPr>
                      <m:t>𝑋</m:t>
                    </m:r>
                  </m:oMath>
                </a14:m>
                <a:r>
                  <a:rPr lang="en-US" dirty="0"/>
                  <a:t> and perturbation </a:t>
                </a:r>
                <a14:m>
                  <m:oMath xmlns:m="http://schemas.openxmlformats.org/officeDocument/2006/math">
                    <m:r>
                      <a:rPr lang="en-US" i="1">
                        <a:latin typeface="Cambria Math" panose="02040503050406030204" pitchFamily="18" charset="0"/>
                        <a:ea typeface="Cambria Math" panose="02040503050406030204" pitchFamily="18" charset="0"/>
                      </a:rPr>
                      <m:t>𝛿</m:t>
                    </m:r>
                  </m:oMath>
                </a14:m>
                <a:r>
                  <a:rPr lang="en-US" dirty="0"/>
                  <a:t>, solve the optimization problem  formulated as</a:t>
                </a:r>
              </a:p>
              <a:p>
                <a:pPr marL="404812" lvl="1" indent="0" algn="ctr">
                  <a:buNone/>
                </a:pPr>
                <a14:m>
                  <m:oMathPara xmlns:m="http://schemas.openxmlformats.org/officeDocument/2006/math">
                    <m:oMathParaPr>
                      <m:jc m:val="centerGroup"/>
                    </m:oMathParaPr>
                    <m:oMath xmlns:m="http://schemas.openxmlformats.org/officeDocument/2006/math">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min</m:t>
                              </m:r>
                            </m:e>
                            <m:lim>
                              <m:r>
                                <a:rPr lang="en-US" i="1">
                                  <a:latin typeface="Cambria Math" panose="02040503050406030204" pitchFamily="18" charset="0"/>
                                  <a:ea typeface="Cambria Math" panose="02040503050406030204" pitchFamily="18" charset="0"/>
                                </a:rPr>
                                <m:t>𝛿</m:t>
                              </m:r>
                            </m:lim>
                          </m:limLow>
                        </m:fName>
                        <m:e>
                          <m:r>
                            <a:rPr lang="en-US" i="1">
                              <a:latin typeface="Cambria Math" panose="02040503050406030204" pitchFamily="18" charset="0"/>
                              <a:ea typeface="Cambria Math" panose="02040503050406030204" pitchFamily="18" charset="0"/>
                            </a:rPr>
                            <m:t>ℒ</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𝑋</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𝛿</m:t>
                              </m:r>
                            </m:e>
                          </m:d>
                        </m:e>
                      </m:func>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𝜆</m:t>
                          </m:r>
                        </m:e>
                        <m:sub>
                          <m:r>
                            <a:rPr lang="en-US" i="1">
                              <a:latin typeface="Cambria Math" panose="02040503050406030204" pitchFamily="18" charset="0"/>
                            </a:rPr>
                            <m:t>1</m:t>
                          </m:r>
                        </m:sub>
                      </m:sSub>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𝑖</m:t>
                          </m:r>
                        </m:sub>
                        <m:sup/>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𝛿</m:t>
                                  </m:r>
                                </m:e>
                                <m:sub>
                                  <m:r>
                                    <a:rPr lang="en-US" i="1">
                                      <a:latin typeface="Cambria Math" panose="02040503050406030204" pitchFamily="18" charset="0"/>
                                    </a:rPr>
                                    <m:t>𝑖</m:t>
                                  </m:r>
                                </m:sub>
                              </m:sSub>
                            </m:e>
                          </m:d>
                        </m:e>
                      </m:nary>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𝜆</m:t>
                          </m:r>
                        </m:e>
                        <m:sub>
                          <m:r>
                            <a:rPr lang="en-US" i="1">
                              <a:latin typeface="Cambria Math" panose="02040503050406030204" pitchFamily="18" charset="0"/>
                            </a:rPr>
                            <m:t>2</m:t>
                          </m:r>
                        </m:sub>
                      </m:sSub>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𝑖</m:t>
                          </m:r>
                        </m:sub>
                        <m:sup/>
                        <m:e>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min</m:t>
                                  </m:r>
                                </m:e>
                                <m:lim>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𝑗</m:t>
                                      </m:r>
                                    </m:sub>
                                  </m:sSub>
                                </m:lim>
                              </m:limLow>
                            </m:fName>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𝛿</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𝑗</m:t>
                                      </m:r>
                                    </m:sub>
                                  </m:sSub>
                                </m:e>
                              </m:d>
                            </m:e>
                          </m:func>
                        </m:e>
                      </m:nary>
                    </m:oMath>
                  </m:oMathPara>
                </a14:m>
                <a:endParaRPr lang="en-US" dirty="0"/>
              </a:p>
              <a:p>
                <a:pPr lvl="1"/>
                <a:r>
                  <a:rPr lang="en-US" dirty="0"/>
                  <a:t>The first term </a:t>
                </a:r>
                <a14:m>
                  <m:oMath xmlns:m="http://schemas.openxmlformats.org/officeDocument/2006/math">
                    <m:r>
                      <a:rPr lang="en-US" i="1">
                        <a:latin typeface="Cambria Math" panose="02040503050406030204" pitchFamily="18" charset="0"/>
                        <a:ea typeface="Cambria Math" panose="02040503050406030204" pitchFamily="18" charset="0"/>
                      </a:rPr>
                      <m:t>ℒ</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𝑋</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𝛿</m:t>
                        </m:r>
                      </m:e>
                    </m:d>
                  </m:oMath>
                </a14:m>
                <a:r>
                  <a:rPr lang="en-US" dirty="0"/>
                  <a:t> is a loss function that is minimized by using Projected Gradient Descent (PGD)</a:t>
                </a:r>
              </a:p>
              <a:p>
                <a:pPr lvl="1"/>
                <a:r>
                  <a:rPr lang="en-US" dirty="0"/>
                  <a:t>The second and third term are regularization terms</a:t>
                </a:r>
              </a:p>
              <a:p>
                <a:pPr lvl="1"/>
                <a:r>
                  <a:rPr lang="en-US" dirty="0"/>
                  <a:t>The term </a:t>
                </a:r>
                <a14:m>
                  <m:oMath xmlns:m="http://schemas.openxmlformats.org/officeDocument/2006/math">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𝑖</m:t>
                        </m:r>
                      </m:sub>
                      <m:sup/>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𝛿</m:t>
                                </m:r>
                              </m:e>
                              <m:sub>
                                <m:r>
                                  <a:rPr lang="en-US" i="1">
                                    <a:latin typeface="Cambria Math" panose="02040503050406030204" pitchFamily="18" charset="0"/>
                                  </a:rPr>
                                  <m:t>𝑖</m:t>
                                </m:r>
                              </m:sub>
                            </m:sSub>
                          </m:e>
                        </m:d>
                      </m:e>
                    </m:nary>
                  </m:oMath>
                </a14:m>
                <a:r>
                  <a:rPr lang="en-US" dirty="0"/>
                  <a:t> applies </a:t>
                </a:r>
                <a:r>
                  <a:rPr lang="en-US" dirty="0">
                    <a:solidFill>
                      <a:srgbClr val="FF0000"/>
                    </a:solidFill>
                  </a:rPr>
                  <a:t>lasso regularization </a:t>
                </a:r>
                <a:r>
                  <a:rPr lang="en-US" dirty="0"/>
                  <a:t>to ensure that only a few words in the text sequence are changed</a:t>
                </a:r>
              </a:p>
              <a:p>
                <a:pPr lvl="1"/>
                <a:r>
                  <a:rPr lang="en-US" dirty="0"/>
                  <a:t>The third term </a:t>
                </a:r>
                <a14:m>
                  <m:oMath xmlns:m="http://schemas.openxmlformats.org/officeDocument/2006/math">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𝑖</m:t>
                        </m:r>
                      </m:sub>
                      <m:sup/>
                      <m:e>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min</m:t>
                                </m:r>
                              </m:e>
                              <m:lim>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𝑗</m:t>
                                    </m:r>
                                  </m:sub>
                                </m:sSub>
                              </m:lim>
                            </m:limLow>
                          </m:fName>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𝛿</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𝑗</m:t>
                                    </m:r>
                                  </m:sub>
                                </m:sSub>
                              </m:e>
                            </m:d>
                          </m:e>
                        </m:func>
                      </m:e>
                    </m:nary>
                  </m:oMath>
                </a14:m>
                <a:r>
                  <a:rPr lang="en-US" dirty="0"/>
                  <a:t> applies </a:t>
                </a:r>
                <a:r>
                  <a:rPr lang="en-US" dirty="0">
                    <a:solidFill>
                      <a:srgbClr val="FF0000"/>
                    </a:solidFill>
                  </a:rPr>
                  <a:t>gradient regularization</a:t>
                </a:r>
                <a:r>
                  <a:rPr lang="en-US" dirty="0"/>
                  <a:t> to ensure that the perturbed input words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𝛿</m:t>
                        </m:r>
                      </m:e>
                      <m:sub>
                        <m:r>
                          <a:rPr lang="en-US" i="1">
                            <a:latin typeface="Cambria Math" panose="02040503050406030204" pitchFamily="18" charset="0"/>
                          </a:rPr>
                          <m:t>𝑖</m:t>
                        </m:r>
                      </m:sub>
                    </m:sSub>
                  </m:oMath>
                </a14:m>
                <a:r>
                  <a:rPr lang="en-US" dirty="0"/>
                  <a:t> are close in the word embedding space to existing words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𝑗</m:t>
                        </m:r>
                      </m:sub>
                    </m:sSub>
                  </m:oMath>
                </a14:m>
                <a:r>
                  <a:rPr lang="en-US" dirty="0"/>
                  <a:t> from a vocabulary W</a:t>
                </a:r>
              </a:p>
              <a:p>
                <a:pPr lvl="1"/>
                <a:endParaRPr lang="en-US"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r="-318"/>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Attacks on Translation and Text Summarization Models</a:t>
            </a:r>
          </a:p>
          <a:p>
            <a:endParaRPr lang="en-US" dirty="0"/>
          </a:p>
          <a:p>
            <a:endParaRPr lang="en-US" dirty="0"/>
          </a:p>
        </p:txBody>
      </p:sp>
    </p:spTree>
    <p:extLst>
      <p:ext uri="{BB962C8B-B14F-4D97-AF65-F5344CB8AC3E}">
        <p14:creationId xmlns:p14="http://schemas.microsoft.com/office/powerpoint/2010/main" val="41053402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Cheng (2018) Seq2Sick Attack</a:t>
            </a:r>
          </a:p>
        </p:txBody>
      </p:sp>
      <p:sp>
        <p:nvSpPr>
          <p:cNvPr id="3" name="Content Placeholder 2"/>
          <p:cNvSpPr>
            <a:spLocks noGrp="1"/>
          </p:cNvSpPr>
          <p:nvPr>
            <p:ph idx="1"/>
          </p:nvPr>
        </p:nvSpPr>
        <p:spPr>
          <a:xfrm>
            <a:off x="276673" y="2090803"/>
            <a:ext cx="9584265" cy="2227445"/>
          </a:xfrm>
        </p:spPr>
        <p:txBody>
          <a:bodyPr/>
          <a:lstStyle/>
          <a:p>
            <a:r>
              <a:rPr lang="en-US" dirty="0"/>
              <a:t>Datasets: </a:t>
            </a:r>
          </a:p>
          <a:p>
            <a:pPr lvl="1"/>
            <a:r>
              <a:rPr lang="en-US" dirty="0"/>
              <a:t>Text summarization: </a:t>
            </a:r>
            <a:r>
              <a:rPr lang="en-US" dirty="0" err="1"/>
              <a:t>Gigaword</a:t>
            </a:r>
            <a:r>
              <a:rPr lang="en-US" dirty="0"/>
              <a:t>, DUC2003, DUC2004</a:t>
            </a:r>
          </a:p>
          <a:p>
            <a:pPr lvl="1"/>
            <a:r>
              <a:rPr lang="en-US" dirty="0"/>
              <a:t>Machine translation: German-English WMT 15 dataset</a:t>
            </a:r>
          </a:p>
          <a:p>
            <a:r>
              <a:rPr lang="en-US" dirty="0"/>
              <a:t>Evaluation results</a:t>
            </a:r>
          </a:p>
          <a:p>
            <a:pPr lvl="1"/>
            <a:endParaRPr lang="en-US" dirty="0"/>
          </a:p>
          <a:p>
            <a:pPr lvl="1"/>
            <a:endParaRPr lang="en-US" dirty="0"/>
          </a:p>
        </p:txBody>
      </p:sp>
      <p:sp>
        <p:nvSpPr>
          <p:cNvPr id="4" name="Content Placeholder 3"/>
          <p:cNvSpPr>
            <a:spLocks noGrp="1"/>
          </p:cNvSpPr>
          <p:nvPr>
            <p:ph idx="10"/>
          </p:nvPr>
        </p:nvSpPr>
        <p:spPr/>
        <p:txBody>
          <a:bodyPr/>
          <a:lstStyle/>
          <a:p>
            <a:r>
              <a:rPr lang="en-US" dirty="0"/>
              <a:t>Attacks on Translation and Text Summarization Models</a:t>
            </a:r>
          </a:p>
          <a:p>
            <a:endParaRPr lang="en-US" dirty="0"/>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408984" y="3999175"/>
            <a:ext cx="4516760" cy="2655361"/>
          </a:xfrm>
          <a:prstGeom prst="rect">
            <a:avLst/>
          </a:prstGeom>
        </p:spPr>
      </p:pic>
      <p:sp>
        <p:nvSpPr>
          <p:cNvPr id="8" name="TextBox 7"/>
          <p:cNvSpPr txBox="1"/>
          <p:nvPr/>
        </p:nvSpPr>
        <p:spPr>
          <a:xfrm>
            <a:off x="5408984" y="3598168"/>
            <a:ext cx="4444752" cy="401007"/>
          </a:xfrm>
          <a:prstGeom prst="rect">
            <a:avLst/>
          </a:prstGeom>
          <a:noFill/>
        </p:spPr>
        <p:txBody>
          <a:bodyPr wrap="square" rtlCol="0">
            <a:spAutoFit/>
          </a:bodyPr>
          <a:lstStyle/>
          <a:p>
            <a:r>
              <a:rPr lang="en-US" dirty="0">
                <a:solidFill>
                  <a:schemeClr val="accent6">
                    <a:lumMod val="50000"/>
                  </a:schemeClr>
                </a:solidFill>
              </a:rPr>
              <a:t>Text Summarization - Targeted Keywords </a:t>
            </a:r>
          </a:p>
        </p:txBody>
      </p:sp>
      <p:sp>
        <p:nvSpPr>
          <p:cNvPr id="12" name="Content Placeholder 2"/>
          <p:cNvSpPr txBox="1">
            <a:spLocks/>
          </p:cNvSpPr>
          <p:nvPr/>
        </p:nvSpPr>
        <p:spPr>
          <a:xfrm>
            <a:off x="276673" y="3526160"/>
            <a:ext cx="4968551" cy="4032448"/>
          </a:xfrm>
          <a:prstGeom prst="rect">
            <a:avLst/>
          </a:prstGeom>
        </p:spPr>
        <p:txBody>
          <a:bodyPr vert="horz" lIns="91440" tIns="45720" rIns="91440" bIns="45720" rtlCol="0">
            <a:normAutofit/>
          </a:bodyPr>
          <a:lstStyle>
            <a:lvl1pPr marL="288925" indent="-288925" algn="l" defTabSz="914323" rtl="0" eaLnBrk="1" latinLnBrk="0" hangingPunct="1">
              <a:spcBef>
                <a:spcPct val="20000"/>
              </a:spcBef>
              <a:buClr>
                <a:schemeClr val="tx2"/>
              </a:buClr>
              <a:buSzPct val="90000"/>
              <a:buFont typeface="Palatino Linotype" panose="02040502050505030304" pitchFamily="18" charset="0"/>
              <a:buChar char="•"/>
              <a:defRPr sz="2000" kern="1200">
                <a:solidFill>
                  <a:schemeClr val="tx1"/>
                </a:solidFill>
                <a:latin typeface="Palatino Linotype" panose="02040502050505030304" pitchFamily="18" charset="0"/>
                <a:ea typeface="+mn-ea"/>
                <a:cs typeface="+mn-cs"/>
              </a:defRPr>
            </a:lvl1pPr>
            <a:lvl2pPr marL="631825" indent="-227013" algn="l" defTabSz="914323" rtl="0" eaLnBrk="1" latinLnBrk="0" hangingPunct="1">
              <a:spcBef>
                <a:spcPct val="20000"/>
              </a:spcBef>
              <a:buClr>
                <a:schemeClr val="tx2"/>
              </a:buClr>
              <a:buSzPct val="90000"/>
              <a:buFont typeface="Wingdings" panose="05000000000000000000" pitchFamily="2" charset="2"/>
              <a:buChar char="§"/>
              <a:defRPr sz="1800" kern="1200">
                <a:solidFill>
                  <a:schemeClr val="tx1"/>
                </a:solidFill>
                <a:latin typeface="Palatino Linotype" panose="02040502050505030304" pitchFamily="18" charset="0"/>
                <a:ea typeface="+mn-ea"/>
                <a:cs typeface="+mn-cs"/>
              </a:defRPr>
            </a:lvl2pPr>
            <a:lvl3pPr marL="914400" indent="-173038" algn="l" defTabSz="914323" rtl="0" eaLnBrk="1" latinLnBrk="0" hangingPunct="1">
              <a:spcBef>
                <a:spcPct val="20000"/>
              </a:spcBef>
              <a:buClr>
                <a:schemeClr val="tx2"/>
              </a:buClr>
              <a:buFont typeface="Courier New" panose="02070309020205020404" pitchFamily="49" charset="0"/>
              <a:buChar char="o"/>
              <a:defRPr sz="1600" kern="1200">
                <a:solidFill>
                  <a:schemeClr val="tx1"/>
                </a:solidFill>
                <a:latin typeface="Palatino Linotype" panose="02040502050505030304" pitchFamily="18" charset="0"/>
                <a:ea typeface="+mn-ea"/>
                <a:cs typeface="+mn-cs"/>
              </a:defRPr>
            </a:lvl3pPr>
            <a:lvl4pPr marL="1146175" indent="-174625" algn="l" defTabSz="914323" rtl="0" eaLnBrk="1" latinLnBrk="0" hangingPunct="1">
              <a:spcBef>
                <a:spcPct val="20000"/>
              </a:spcBef>
              <a:buClr>
                <a:schemeClr val="tx2"/>
              </a:buClr>
              <a:buFont typeface="Arial" panose="020B0604020202020204" pitchFamily="34" charset="0"/>
              <a:buChar char="–"/>
              <a:defRPr sz="1400" kern="1200">
                <a:solidFill>
                  <a:schemeClr val="tx1"/>
                </a:solidFill>
                <a:latin typeface="Palatino Linotype" panose="02040502050505030304" pitchFamily="18" charset="0"/>
                <a:ea typeface="+mn-ea"/>
                <a:cs typeface="+mn-cs"/>
              </a:defRPr>
            </a:lvl4pPr>
            <a:lvl5pPr marL="1376363" indent="-173038" algn="l" defTabSz="914323" rtl="0" eaLnBrk="1" latinLnBrk="0" hangingPunct="1">
              <a:spcBef>
                <a:spcPct val="20000"/>
              </a:spcBef>
              <a:buClr>
                <a:schemeClr val="tx2"/>
              </a:buClr>
              <a:buFont typeface="Arial" panose="020B0604020202020204" pitchFamily="34" charset="0"/>
              <a:buChar char="»"/>
              <a:defRPr sz="1200"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dirty="0">
                <a:solidFill>
                  <a:srgbClr val="FF0000"/>
                </a:solidFill>
              </a:rPr>
              <a:t>|</a:t>
            </a:r>
            <a:r>
              <a:rPr lang="en-US" i="1" dirty="0">
                <a:solidFill>
                  <a:srgbClr val="FF0000"/>
                </a:solidFill>
              </a:rPr>
              <a:t>K</a:t>
            </a:r>
            <a:r>
              <a:rPr lang="en-US" dirty="0">
                <a:solidFill>
                  <a:srgbClr val="FF0000"/>
                </a:solidFill>
              </a:rPr>
              <a:t>|</a:t>
            </a:r>
            <a:r>
              <a:rPr lang="en-US" dirty="0"/>
              <a:t> is the number of targeted keywords </a:t>
            </a:r>
          </a:p>
          <a:p>
            <a:pPr lvl="1"/>
            <a:r>
              <a:rPr lang="en-US" dirty="0">
                <a:solidFill>
                  <a:srgbClr val="FF0000"/>
                </a:solidFill>
              </a:rPr>
              <a:t>#changed </a:t>
            </a:r>
            <a:r>
              <a:rPr lang="en-US" dirty="0"/>
              <a:t>is number of changed words</a:t>
            </a:r>
          </a:p>
          <a:p>
            <a:pPr lvl="1"/>
            <a:r>
              <a:rPr lang="en-US" dirty="0"/>
              <a:t>Success rate of the attack is over 99% for 1 targeted keyword</a:t>
            </a:r>
          </a:p>
          <a:p>
            <a:pPr lvl="1"/>
            <a:r>
              <a:rPr lang="en-US" dirty="0">
                <a:solidFill>
                  <a:srgbClr val="FF0000"/>
                </a:solidFill>
              </a:rPr>
              <a:t>BLEU score </a:t>
            </a:r>
            <a:r>
              <a:rPr lang="en-US" dirty="0"/>
              <a:t>stands for </a:t>
            </a:r>
            <a:r>
              <a:rPr lang="en-US" dirty="0">
                <a:solidFill>
                  <a:srgbClr val="FF0000"/>
                </a:solidFill>
              </a:rPr>
              <a:t>B</a:t>
            </a:r>
            <a:r>
              <a:rPr lang="en-US" dirty="0"/>
              <a:t>i</a:t>
            </a:r>
            <a:r>
              <a:rPr lang="en-US" dirty="0">
                <a:solidFill>
                  <a:srgbClr val="FF0000"/>
                </a:solidFill>
              </a:rPr>
              <a:t>l</a:t>
            </a:r>
            <a:r>
              <a:rPr lang="en-US" dirty="0"/>
              <a:t>ingual </a:t>
            </a:r>
            <a:r>
              <a:rPr lang="en-US" dirty="0">
                <a:solidFill>
                  <a:srgbClr val="FF0000"/>
                </a:solidFill>
              </a:rPr>
              <a:t>E</a:t>
            </a:r>
            <a:r>
              <a:rPr lang="en-US" dirty="0"/>
              <a:t>valuation </a:t>
            </a:r>
            <a:r>
              <a:rPr lang="en-US" dirty="0">
                <a:solidFill>
                  <a:srgbClr val="FF0000"/>
                </a:solidFill>
              </a:rPr>
              <a:t>U</a:t>
            </a:r>
            <a:r>
              <a:rPr lang="en-US" dirty="0"/>
              <a:t>nderstudy, and evaluates the quality of text translated from one language to another</a:t>
            </a:r>
          </a:p>
          <a:p>
            <a:pPr lvl="2"/>
            <a:r>
              <a:rPr lang="en-US" dirty="0"/>
              <a:t>BLEU scores between 0 and 1 are assigned based on a comparison of machine translations to good quality translations created by humans</a:t>
            </a:r>
          </a:p>
          <a:p>
            <a:pPr lvl="2"/>
            <a:r>
              <a:rPr lang="en-US" dirty="0"/>
              <a:t> High BLEU score means good quality text</a:t>
            </a:r>
          </a:p>
        </p:txBody>
      </p:sp>
    </p:spTree>
    <p:extLst>
      <p:ext uri="{BB962C8B-B14F-4D97-AF65-F5344CB8AC3E}">
        <p14:creationId xmlns:p14="http://schemas.microsoft.com/office/powerpoint/2010/main" val="25881125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Cheng (2018) Seq2Sick Attack</a:t>
            </a:r>
          </a:p>
        </p:txBody>
      </p:sp>
      <p:sp>
        <p:nvSpPr>
          <p:cNvPr id="3" name="Content Placeholder 2"/>
          <p:cNvSpPr>
            <a:spLocks noGrp="1"/>
          </p:cNvSpPr>
          <p:nvPr>
            <p:ph idx="1"/>
          </p:nvPr>
        </p:nvSpPr>
        <p:spPr/>
        <p:txBody>
          <a:bodyPr/>
          <a:lstStyle/>
          <a:p>
            <a:r>
              <a:rPr lang="en-US" dirty="0"/>
              <a:t>Evaluation results for text summarization using non-overlapping words </a:t>
            </a:r>
          </a:p>
          <a:p>
            <a:pPr lvl="1"/>
            <a:r>
              <a:rPr lang="en-US" dirty="0"/>
              <a:t>High BLEU score for text summarization indicates that the adversarial examples are similar to the clean input samples</a:t>
            </a:r>
          </a:p>
          <a:p>
            <a:pPr lvl="1"/>
            <a:r>
              <a:rPr lang="en-US" dirty="0"/>
              <a:t>Despite that the attacks is quite challenging, high success rates were achieved</a:t>
            </a:r>
          </a:p>
          <a:p>
            <a:r>
              <a:rPr lang="en-US" dirty="0"/>
              <a:t>Evaluation results for machine translation</a:t>
            </a:r>
          </a:p>
          <a:p>
            <a:pPr lvl="1"/>
            <a:r>
              <a:rPr lang="en-US" dirty="0"/>
              <a:t>Results for non-overlapping words and targeted keywords are presented</a:t>
            </a:r>
          </a:p>
        </p:txBody>
      </p:sp>
      <p:sp>
        <p:nvSpPr>
          <p:cNvPr id="4" name="Content Placeholder 3"/>
          <p:cNvSpPr>
            <a:spLocks noGrp="1"/>
          </p:cNvSpPr>
          <p:nvPr>
            <p:ph idx="10"/>
          </p:nvPr>
        </p:nvSpPr>
        <p:spPr/>
        <p:txBody>
          <a:bodyPr/>
          <a:lstStyle/>
          <a:p>
            <a:r>
              <a:rPr lang="en-US" dirty="0"/>
              <a:t>Attacks on Translation and Text Summarization Models</a:t>
            </a:r>
          </a:p>
          <a:p>
            <a:endParaRPr lang="en-US" dirty="0"/>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20688" y="5063554"/>
            <a:ext cx="4488756" cy="1342926"/>
          </a:xfrm>
          <a:prstGeom prst="rect">
            <a:avLst/>
          </a:prstGeom>
        </p:spPr>
      </p:pic>
      <p:sp>
        <p:nvSpPr>
          <p:cNvPr id="6" name="TextBox 5"/>
          <p:cNvSpPr txBox="1"/>
          <p:nvPr/>
        </p:nvSpPr>
        <p:spPr>
          <a:xfrm>
            <a:off x="132656" y="4678288"/>
            <a:ext cx="4975755" cy="401007"/>
          </a:xfrm>
          <a:prstGeom prst="rect">
            <a:avLst/>
          </a:prstGeom>
          <a:noFill/>
        </p:spPr>
        <p:txBody>
          <a:bodyPr wrap="square" rtlCol="0">
            <a:spAutoFit/>
          </a:bodyPr>
          <a:lstStyle/>
          <a:p>
            <a:r>
              <a:rPr lang="en-US" dirty="0">
                <a:solidFill>
                  <a:schemeClr val="accent6">
                    <a:lumMod val="50000"/>
                  </a:schemeClr>
                </a:solidFill>
              </a:rPr>
              <a:t>Text Summarization – Non-overlapping Words</a:t>
            </a: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741883" y="5039050"/>
            <a:ext cx="3961035" cy="1361884"/>
          </a:xfrm>
          <a:prstGeom prst="rect">
            <a:avLst/>
          </a:prstGeom>
        </p:spPr>
      </p:pic>
      <p:sp>
        <p:nvSpPr>
          <p:cNvPr id="8" name="TextBox 7"/>
          <p:cNvSpPr txBox="1"/>
          <p:nvPr/>
        </p:nvSpPr>
        <p:spPr>
          <a:xfrm>
            <a:off x="6253051" y="4694828"/>
            <a:ext cx="2938697" cy="401007"/>
          </a:xfrm>
          <a:prstGeom prst="rect">
            <a:avLst/>
          </a:prstGeom>
          <a:noFill/>
        </p:spPr>
        <p:txBody>
          <a:bodyPr wrap="square" rtlCol="0">
            <a:spAutoFit/>
          </a:bodyPr>
          <a:lstStyle/>
          <a:p>
            <a:r>
              <a:rPr lang="en-US" dirty="0">
                <a:solidFill>
                  <a:schemeClr val="accent6">
                    <a:lumMod val="50000"/>
                  </a:schemeClr>
                </a:solidFill>
              </a:rPr>
              <a:t>Machine Translation</a:t>
            </a:r>
          </a:p>
        </p:txBody>
      </p:sp>
    </p:spTree>
    <p:extLst>
      <p:ext uri="{BB962C8B-B14F-4D97-AF65-F5344CB8AC3E}">
        <p14:creationId xmlns:p14="http://schemas.microsoft.com/office/powerpoint/2010/main" val="6106699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 (2018) Egregious Output Attack</a:t>
            </a:r>
          </a:p>
        </p:txBody>
      </p:sp>
      <p:sp>
        <p:nvSpPr>
          <p:cNvPr id="3" name="Content Placeholder 2"/>
          <p:cNvSpPr>
            <a:spLocks noGrp="1"/>
          </p:cNvSpPr>
          <p:nvPr>
            <p:ph idx="1"/>
          </p:nvPr>
        </p:nvSpPr>
        <p:spPr>
          <a:xfrm>
            <a:off x="276673" y="2090803"/>
            <a:ext cx="9649071" cy="5367667"/>
          </a:xfrm>
        </p:spPr>
        <p:txBody>
          <a:bodyPr/>
          <a:lstStyle/>
          <a:p>
            <a:r>
              <a:rPr lang="en-US" dirty="0">
                <a:hlinkClick r:id="rId3"/>
              </a:rPr>
              <a:t>He (2018) Detecting Egregious Responses in Neural Sequence-to-sequence Models</a:t>
            </a:r>
            <a:endParaRPr lang="en-US" dirty="0"/>
          </a:p>
          <a:p>
            <a:r>
              <a:rPr lang="en-US" b="1" i="1" dirty="0">
                <a:solidFill>
                  <a:srgbClr val="0070C0"/>
                </a:solidFill>
              </a:rPr>
              <a:t>Egregious output attack</a:t>
            </a:r>
            <a:r>
              <a:rPr lang="en-US" dirty="0"/>
              <a:t>: attack on RNN seq2seq models for </a:t>
            </a:r>
            <a:r>
              <a:rPr lang="en-US" dirty="0">
                <a:solidFill>
                  <a:srgbClr val="FF0000"/>
                </a:solidFill>
              </a:rPr>
              <a:t>dialog generation </a:t>
            </a:r>
          </a:p>
          <a:p>
            <a:r>
              <a:rPr lang="en-US" dirty="0"/>
              <a:t>Research question: can ML models for dialog generation (e.g., AI assistants) generate not only wrong, but egregious outputs, which are aggressive, insulting, or dangerous</a:t>
            </a:r>
          </a:p>
          <a:p>
            <a:pPr lvl="1"/>
            <a:r>
              <a:rPr lang="en-US" dirty="0"/>
              <a:t>E.g., you ask your AI assistant a question and it replies: “You are so stupid, I don’t want to help you”</a:t>
            </a:r>
          </a:p>
          <a:p>
            <a:r>
              <a:rPr lang="en-US" dirty="0"/>
              <a:t>Attacked model: LSTM encoder-decoder </a:t>
            </a:r>
          </a:p>
          <a:p>
            <a:r>
              <a:rPr lang="en-US" dirty="0"/>
              <a:t>Approach:</a:t>
            </a:r>
          </a:p>
          <a:p>
            <a:pPr lvl="1"/>
            <a:r>
              <a:rPr lang="en-US" dirty="0"/>
              <a:t>Create manually a list of “malicious sentences” that shouldn’t be output by ML models</a:t>
            </a:r>
          </a:p>
          <a:p>
            <a:pPr lvl="1"/>
            <a:r>
              <a:rPr lang="en-US" dirty="0"/>
              <a:t>Developed an optimization algorithm to search for trigger inputs that maximize the probability of generating text that belongs to the list of malicious sentences</a:t>
            </a:r>
          </a:p>
          <a:p>
            <a:r>
              <a:rPr lang="en-US" dirty="0"/>
              <a:t>Results: the authors discovered input text samples that can generate egregious outputs</a:t>
            </a:r>
          </a:p>
          <a:p>
            <a:endParaRPr lang="en-US" dirty="0"/>
          </a:p>
        </p:txBody>
      </p:sp>
      <p:sp>
        <p:nvSpPr>
          <p:cNvPr id="4" name="Content Placeholder 3"/>
          <p:cNvSpPr>
            <a:spLocks noGrp="1"/>
          </p:cNvSpPr>
          <p:nvPr>
            <p:ph idx="10"/>
          </p:nvPr>
        </p:nvSpPr>
        <p:spPr/>
        <p:txBody>
          <a:bodyPr/>
          <a:lstStyle/>
          <a:p>
            <a:r>
              <a:rPr lang="en-US" dirty="0"/>
              <a:t>Attacks on Dialog Generation Models</a:t>
            </a:r>
          </a:p>
          <a:p>
            <a:endParaRPr lang="en-US" dirty="0"/>
          </a:p>
        </p:txBody>
      </p:sp>
    </p:spTree>
    <p:extLst>
      <p:ext uri="{BB962C8B-B14F-4D97-AF65-F5344CB8AC3E}">
        <p14:creationId xmlns:p14="http://schemas.microsoft.com/office/powerpoint/2010/main" val="5348617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 (2018) Egregious Output Attack</a:t>
            </a:r>
          </a:p>
        </p:txBody>
      </p:sp>
      <p:sp>
        <p:nvSpPr>
          <p:cNvPr id="3" name="Content Placeholder 2"/>
          <p:cNvSpPr>
            <a:spLocks noGrp="1"/>
          </p:cNvSpPr>
          <p:nvPr>
            <p:ph idx="1"/>
          </p:nvPr>
        </p:nvSpPr>
        <p:spPr/>
        <p:txBody>
          <a:bodyPr/>
          <a:lstStyle/>
          <a:p>
            <a:r>
              <a:rPr lang="en-US" dirty="0"/>
              <a:t>Datasets</a:t>
            </a:r>
          </a:p>
          <a:p>
            <a:pPr lvl="1"/>
            <a:r>
              <a:rPr lang="en-US" dirty="0"/>
              <a:t>Ubuntu conversational data: an agent is helping a user to deal with issues</a:t>
            </a:r>
          </a:p>
          <a:p>
            <a:pPr lvl="1"/>
            <a:r>
              <a:rPr lang="en-US" dirty="0"/>
              <a:t>Switchboard dialog dataset: two-sided telephone conversations</a:t>
            </a:r>
          </a:p>
          <a:p>
            <a:pPr lvl="1"/>
            <a:r>
              <a:rPr lang="en-US" dirty="0" err="1"/>
              <a:t>OpenSubtitles</a:t>
            </a:r>
            <a:r>
              <a:rPr lang="en-US" dirty="0"/>
              <a:t>: dataset of movie subtitles</a:t>
            </a:r>
          </a:p>
          <a:p>
            <a:r>
              <a:rPr lang="en-US" dirty="0"/>
              <a:t>Table: trigger inputs that result in target egregious outputs</a:t>
            </a:r>
          </a:p>
        </p:txBody>
      </p:sp>
      <p:sp>
        <p:nvSpPr>
          <p:cNvPr id="4" name="Content Placeholder 3"/>
          <p:cNvSpPr>
            <a:spLocks noGrp="1"/>
          </p:cNvSpPr>
          <p:nvPr>
            <p:ph idx="10"/>
          </p:nvPr>
        </p:nvSpPr>
        <p:spPr/>
        <p:txBody>
          <a:bodyPr/>
          <a:lstStyle/>
          <a:p>
            <a:r>
              <a:rPr lang="en-US" dirty="0"/>
              <a:t>Attacks on Dialog Generation Models</a:t>
            </a:r>
          </a:p>
          <a:p>
            <a:endParaRPr lang="en-US" dirty="0"/>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924744" y="3891281"/>
            <a:ext cx="8605038" cy="3600400"/>
          </a:xfrm>
          <a:prstGeom prst="rect">
            <a:avLst/>
          </a:prstGeom>
        </p:spPr>
      </p:pic>
    </p:spTree>
    <p:extLst>
      <p:ext uri="{BB962C8B-B14F-4D97-AF65-F5344CB8AC3E}">
        <p14:creationId xmlns:p14="http://schemas.microsoft.com/office/powerpoint/2010/main" val="1628128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Lecture Outline</a:t>
            </a:r>
          </a:p>
        </p:txBody>
      </p:sp>
      <p:sp>
        <p:nvSpPr>
          <p:cNvPr id="3" name="Content Placeholder 2"/>
          <p:cNvSpPr>
            <a:spLocks noGrp="1"/>
          </p:cNvSpPr>
          <p:nvPr>
            <p:ph idx="1"/>
          </p:nvPr>
        </p:nvSpPr>
        <p:spPr/>
        <p:txBody>
          <a:bodyPr>
            <a:normAutofit/>
          </a:bodyPr>
          <a:lstStyle/>
          <a:p>
            <a:r>
              <a:rPr lang="en-US" dirty="0"/>
              <a:t>Adversarial examples in text data</a:t>
            </a:r>
          </a:p>
          <a:p>
            <a:r>
              <a:rPr lang="en-US" dirty="0"/>
              <a:t>Attacks on text classification models</a:t>
            </a:r>
          </a:p>
          <a:p>
            <a:pPr lvl="1"/>
            <a:r>
              <a:rPr lang="en-US" dirty="0" err="1"/>
              <a:t>Ebrahimi</a:t>
            </a:r>
            <a:r>
              <a:rPr lang="en-US" dirty="0"/>
              <a:t> (2018) </a:t>
            </a:r>
            <a:r>
              <a:rPr lang="en-US" dirty="0" err="1"/>
              <a:t>HotFlip</a:t>
            </a:r>
            <a:r>
              <a:rPr lang="en-US" dirty="0"/>
              <a:t> attack</a:t>
            </a:r>
          </a:p>
          <a:p>
            <a:pPr lvl="1"/>
            <a:r>
              <a:rPr lang="en-US" dirty="0"/>
              <a:t>Gao (2018) </a:t>
            </a:r>
            <a:r>
              <a:rPr lang="en-US" dirty="0" err="1"/>
              <a:t>DeepWordBug</a:t>
            </a:r>
            <a:r>
              <a:rPr lang="en-US" dirty="0"/>
              <a:t> attack</a:t>
            </a:r>
          </a:p>
          <a:p>
            <a:r>
              <a:rPr lang="en-US" dirty="0"/>
              <a:t>Attacks on reading comprehension models</a:t>
            </a:r>
          </a:p>
          <a:p>
            <a:pPr lvl="1"/>
            <a:r>
              <a:rPr lang="en-US" dirty="0" err="1"/>
              <a:t>Jia</a:t>
            </a:r>
            <a:r>
              <a:rPr lang="en-US" dirty="0"/>
              <a:t> (2017) Text concatenation attack</a:t>
            </a:r>
          </a:p>
          <a:p>
            <a:r>
              <a:rPr lang="en-US" dirty="0"/>
              <a:t>Attacks on translation and text summarization models</a:t>
            </a:r>
          </a:p>
          <a:p>
            <a:pPr lvl="1"/>
            <a:r>
              <a:rPr lang="en-US" dirty="0"/>
              <a:t>Cheng (2018) Seq2Sick attack</a:t>
            </a:r>
          </a:p>
          <a:p>
            <a:r>
              <a:rPr lang="en-US" dirty="0"/>
              <a:t>Attacks on dialog generation models</a:t>
            </a:r>
          </a:p>
          <a:p>
            <a:pPr lvl="1"/>
            <a:r>
              <a:rPr lang="en-US" dirty="0"/>
              <a:t>He (2018) Egregious output attack</a:t>
            </a:r>
          </a:p>
          <a:p>
            <a:r>
              <a:rPr lang="en-US" dirty="0"/>
              <a:t>Attacks against transformer language models</a:t>
            </a:r>
          </a:p>
          <a:p>
            <a:pPr lvl="1"/>
            <a:r>
              <a:rPr lang="en-US" dirty="0" err="1"/>
              <a:t>Jin</a:t>
            </a:r>
            <a:r>
              <a:rPr lang="en-US" dirty="0"/>
              <a:t> (2020) </a:t>
            </a:r>
            <a:r>
              <a:rPr lang="en-US" dirty="0" err="1"/>
              <a:t>TextFooler</a:t>
            </a:r>
            <a:endParaRPr lang="en-US" dirty="0"/>
          </a:p>
          <a:p>
            <a:pPr lvl="1"/>
            <a:r>
              <a:rPr lang="en-US" dirty="0"/>
              <a:t>Guo (2021) GBDA attack</a:t>
            </a:r>
          </a:p>
          <a:p>
            <a:r>
              <a:rPr lang="en-US" dirty="0"/>
              <a:t>Jiang Chang presentation</a:t>
            </a:r>
          </a:p>
          <a:p>
            <a:pPr lvl="1"/>
            <a:r>
              <a:rPr lang="en-US" dirty="0"/>
              <a:t>Adversarial examples in audio data: </a:t>
            </a:r>
            <a:r>
              <a:rPr lang="en-US" dirty="0" err="1"/>
              <a:t>Carlini</a:t>
            </a:r>
            <a:r>
              <a:rPr lang="en-US" dirty="0"/>
              <a:t> (2018) Targeted attacks on speech-to-text</a:t>
            </a:r>
          </a:p>
          <a:p>
            <a:pPr lvl="1"/>
            <a:endParaRPr lang="en-US" dirty="0"/>
          </a:p>
          <a:p>
            <a:endParaRPr lang="en-US" dirty="0">
              <a:solidFill>
                <a:srgbClr val="FF0000"/>
              </a:solidFill>
            </a:endParaRPr>
          </a:p>
          <a:p>
            <a:pPr lvl="1"/>
            <a:endParaRPr lang="en-US" dirty="0">
              <a:solidFill>
                <a:srgbClr val="FF0000"/>
              </a:solidFill>
            </a:endParaRPr>
          </a:p>
        </p:txBody>
      </p:sp>
    </p:spTree>
    <p:extLst>
      <p:ext uri="{BB962C8B-B14F-4D97-AF65-F5344CB8AC3E}">
        <p14:creationId xmlns:p14="http://schemas.microsoft.com/office/powerpoint/2010/main" val="20982655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Jin</a:t>
            </a:r>
            <a:r>
              <a:rPr lang="en-US" dirty="0"/>
              <a:t> (2020) </a:t>
            </a:r>
            <a:r>
              <a:rPr lang="en-US" dirty="0" err="1"/>
              <a:t>TextFooler</a:t>
            </a:r>
            <a:endParaRPr lang="en-US" dirty="0"/>
          </a:p>
        </p:txBody>
      </p:sp>
      <p:sp>
        <p:nvSpPr>
          <p:cNvPr id="3" name="Content Placeholder 2"/>
          <p:cNvSpPr>
            <a:spLocks noGrp="1"/>
          </p:cNvSpPr>
          <p:nvPr>
            <p:ph idx="1"/>
          </p:nvPr>
        </p:nvSpPr>
        <p:spPr/>
        <p:txBody>
          <a:bodyPr/>
          <a:lstStyle/>
          <a:p>
            <a:r>
              <a:rPr lang="en-US" dirty="0" err="1">
                <a:hlinkClick r:id="rId2"/>
              </a:rPr>
              <a:t>Jin</a:t>
            </a:r>
            <a:r>
              <a:rPr lang="en-US" dirty="0">
                <a:hlinkClick r:id="rId2"/>
              </a:rPr>
              <a:t> (2020) Is BERT Really Robust? A Strong Baseline for Natural Language Attack on Text Classification and Entailment</a:t>
            </a:r>
            <a:endParaRPr lang="en-US" dirty="0"/>
          </a:p>
          <a:p>
            <a:r>
              <a:rPr lang="en-US" b="1" i="1" dirty="0" err="1">
                <a:solidFill>
                  <a:srgbClr val="0070C0"/>
                </a:solidFill>
              </a:rPr>
              <a:t>TextFooler</a:t>
            </a:r>
            <a:r>
              <a:rPr lang="en-US" b="1" i="1" dirty="0">
                <a:solidFill>
                  <a:srgbClr val="0070C0"/>
                </a:solidFill>
              </a:rPr>
              <a:t> attack </a:t>
            </a:r>
            <a:r>
              <a:rPr lang="en-US" dirty="0"/>
              <a:t>is a black-box attack on transformers, CNN, and RNN language models</a:t>
            </a:r>
          </a:p>
          <a:p>
            <a:pPr lvl="1"/>
            <a:r>
              <a:rPr lang="en-US" dirty="0"/>
              <a:t>The adversarial examples are transferrable to the other models</a:t>
            </a:r>
          </a:p>
          <a:p>
            <a:r>
              <a:rPr lang="en-US" dirty="0"/>
              <a:t>Approach:</a:t>
            </a:r>
          </a:p>
          <a:p>
            <a:pPr lvl="1"/>
            <a:r>
              <a:rPr lang="en-US" dirty="0"/>
              <a:t>Identify most important words and replace them with synonyms</a:t>
            </a:r>
          </a:p>
          <a:p>
            <a:r>
              <a:rPr lang="en-US" dirty="0"/>
              <a:t>Attacked models: BERT (transformer model), </a:t>
            </a:r>
            <a:r>
              <a:rPr lang="en-US" dirty="0" err="1"/>
              <a:t>WordCNN</a:t>
            </a:r>
            <a:r>
              <a:rPr lang="en-US" dirty="0"/>
              <a:t>, and </a:t>
            </a:r>
            <a:r>
              <a:rPr lang="en-US" dirty="0" err="1"/>
              <a:t>WordRNN</a:t>
            </a:r>
            <a:r>
              <a:rPr lang="en-US" dirty="0"/>
              <a:t> for text classification (sentiment analysis) </a:t>
            </a:r>
          </a:p>
        </p:txBody>
      </p:sp>
      <p:sp>
        <p:nvSpPr>
          <p:cNvPr id="4" name="Content Placeholder 3"/>
          <p:cNvSpPr>
            <a:spLocks noGrp="1"/>
          </p:cNvSpPr>
          <p:nvPr>
            <p:ph idx="10"/>
          </p:nvPr>
        </p:nvSpPr>
        <p:spPr/>
        <p:txBody>
          <a:bodyPr/>
          <a:lstStyle/>
          <a:p>
            <a:r>
              <a:rPr lang="en-US" dirty="0"/>
              <a:t>Attacks against Transformer Language Models</a:t>
            </a:r>
          </a:p>
          <a:p>
            <a:endParaRPr lang="en-US" dirty="0"/>
          </a:p>
        </p:txBody>
      </p:sp>
    </p:spTree>
    <p:extLst>
      <p:ext uri="{BB962C8B-B14F-4D97-AF65-F5344CB8AC3E}">
        <p14:creationId xmlns:p14="http://schemas.microsoft.com/office/powerpoint/2010/main" val="6305909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109D3-6297-E648-250A-FB8B35D55ABA}"/>
              </a:ext>
            </a:extLst>
          </p:cNvPr>
          <p:cNvSpPr>
            <a:spLocks noGrp="1"/>
          </p:cNvSpPr>
          <p:nvPr>
            <p:ph type="title"/>
          </p:nvPr>
        </p:nvSpPr>
        <p:spPr/>
        <p:txBody>
          <a:bodyPr/>
          <a:lstStyle/>
          <a:p>
            <a:r>
              <a:rPr lang="en-US" dirty="0" err="1"/>
              <a:t>Jin</a:t>
            </a:r>
            <a:r>
              <a:rPr lang="en-US" dirty="0"/>
              <a:t> (2020) </a:t>
            </a:r>
            <a:r>
              <a:rPr lang="en-US" dirty="0" err="1"/>
              <a:t>TextFooler</a:t>
            </a:r>
            <a:endParaRPr lang="en-US" dirty="0"/>
          </a:p>
        </p:txBody>
      </p:sp>
      <p:sp>
        <p:nvSpPr>
          <p:cNvPr id="3" name="Content Placeholder 2">
            <a:extLst>
              <a:ext uri="{FF2B5EF4-FFF2-40B4-BE49-F238E27FC236}">
                <a16:creationId xmlns:a16="http://schemas.microsoft.com/office/drawing/2014/main" id="{3DCB6811-C421-4C8F-ACB8-2A3AF9B3B6A3}"/>
              </a:ext>
            </a:extLst>
          </p:cNvPr>
          <p:cNvSpPr>
            <a:spLocks noGrp="1"/>
          </p:cNvSpPr>
          <p:nvPr>
            <p:ph idx="1"/>
          </p:nvPr>
        </p:nvSpPr>
        <p:spPr>
          <a:xfrm>
            <a:off x="276673" y="2090803"/>
            <a:ext cx="9649071" cy="5367667"/>
          </a:xfrm>
        </p:spPr>
        <p:txBody>
          <a:bodyPr/>
          <a:lstStyle/>
          <a:p>
            <a:r>
              <a:rPr lang="en-US" dirty="0"/>
              <a:t>Attack approach:</a:t>
            </a:r>
          </a:p>
          <a:p>
            <a:pPr lvl="1"/>
            <a:r>
              <a:rPr lang="en-US" dirty="0"/>
              <a:t>Step 1: for each word, compute an importance score</a:t>
            </a:r>
          </a:p>
          <a:p>
            <a:pPr lvl="2"/>
            <a:r>
              <a:rPr lang="en-US" dirty="0"/>
              <a:t>Remove that word and query the back-box model to obtain a prediction score/label</a:t>
            </a:r>
          </a:p>
          <a:p>
            <a:pPr lvl="3"/>
            <a:r>
              <a:rPr lang="en-US" dirty="0"/>
              <a:t>Important words cause large change in the predicted score</a:t>
            </a:r>
          </a:p>
          <a:p>
            <a:pPr lvl="1"/>
            <a:r>
              <a:rPr lang="en-US" dirty="0"/>
              <a:t>Step 2: sort the words in descending order based on their importance</a:t>
            </a:r>
          </a:p>
          <a:p>
            <a:pPr lvl="1"/>
            <a:r>
              <a:rPr lang="en-US" dirty="0"/>
              <a:t>Step 3: for each word identify a set of candidate replacement words</a:t>
            </a:r>
          </a:p>
          <a:p>
            <a:pPr lvl="2"/>
            <a:r>
              <a:rPr lang="en-US" dirty="0"/>
              <a:t>Find the top </a:t>
            </a:r>
            <a:r>
              <a:rPr lang="en-US" i="1" dirty="0"/>
              <a:t>N</a:t>
            </a:r>
            <a:r>
              <a:rPr lang="en-US" dirty="0"/>
              <a:t> closest synonyms in the vocabulary</a:t>
            </a:r>
          </a:p>
          <a:p>
            <a:pPr lvl="3"/>
            <a:r>
              <a:rPr lang="en-US" dirty="0"/>
              <a:t>Use cosine similarity in the embeddings space as a metric for identifying the closest synonyms</a:t>
            </a:r>
          </a:p>
          <a:p>
            <a:pPr lvl="2"/>
            <a:r>
              <a:rPr lang="en-US" dirty="0"/>
              <a:t>Keep only the synonyms that have the same part-of-speech tag (i.e., if the word is a verb, consider only verb synonyms)</a:t>
            </a:r>
          </a:p>
          <a:p>
            <a:pPr lvl="1"/>
            <a:r>
              <a:rPr lang="en-US" dirty="0"/>
              <a:t>Step 4: replace a word with a synonym and check the semantic similarity of the new sentence</a:t>
            </a:r>
          </a:p>
          <a:p>
            <a:pPr lvl="2"/>
            <a:r>
              <a:rPr lang="en-US" dirty="0"/>
              <a:t>Use Universal Sentence Encoder (USE) to encode the original text and the adversarial sample into embedding vectors</a:t>
            </a:r>
          </a:p>
          <a:p>
            <a:pPr lvl="2"/>
            <a:r>
              <a:rPr lang="en-US" dirty="0"/>
              <a:t>Next, apply cosine similarity between the embeddings of the original text and the adversarial sample to check whether they are semantically similar</a:t>
            </a:r>
          </a:p>
          <a:p>
            <a:pPr lvl="1"/>
            <a:r>
              <a:rPr lang="en-US" dirty="0"/>
              <a:t>Step 5: choose the words with greatest semantic similarity that alter the predicted score</a:t>
            </a:r>
          </a:p>
        </p:txBody>
      </p:sp>
      <p:sp>
        <p:nvSpPr>
          <p:cNvPr id="4" name="Content Placeholder 3">
            <a:extLst>
              <a:ext uri="{FF2B5EF4-FFF2-40B4-BE49-F238E27FC236}">
                <a16:creationId xmlns:a16="http://schemas.microsoft.com/office/drawing/2014/main" id="{9E031947-69A8-5AE8-C8F1-833721E276AC}"/>
              </a:ext>
            </a:extLst>
          </p:cNvPr>
          <p:cNvSpPr>
            <a:spLocks noGrp="1"/>
          </p:cNvSpPr>
          <p:nvPr>
            <p:ph idx="10"/>
          </p:nvPr>
        </p:nvSpPr>
        <p:spPr/>
        <p:txBody>
          <a:bodyPr/>
          <a:lstStyle/>
          <a:p>
            <a:r>
              <a:rPr lang="en-US" dirty="0"/>
              <a:t>Attacks against Transformer Language Models</a:t>
            </a:r>
          </a:p>
          <a:p>
            <a:endParaRPr lang="en-US" dirty="0"/>
          </a:p>
        </p:txBody>
      </p:sp>
    </p:spTree>
    <p:extLst>
      <p:ext uri="{BB962C8B-B14F-4D97-AF65-F5344CB8AC3E}">
        <p14:creationId xmlns:p14="http://schemas.microsoft.com/office/powerpoint/2010/main" val="35756758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FFBC0-E32A-010B-1790-84496DFD77BF}"/>
              </a:ext>
            </a:extLst>
          </p:cNvPr>
          <p:cNvSpPr>
            <a:spLocks noGrp="1"/>
          </p:cNvSpPr>
          <p:nvPr>
            <p:ph type="title"/>
          </p:nvPr>
        </p:nvSpPr>
        <p:spPr/>
        <p:txBody>
          <a:bodyPr/>
          <a:lstStyle/>
          <a:p>
            <a:r>
              <a:rPr lang="en-US" dirty="0" err="1"/>
              <a:t>Jin</a:t>
            </a:r>
            <a:r>
              <a:rPr lang="en-US" dirty="0"/>
              <a:t> (2020) </a:t>
            </a:r>
            <a:r>
              <a:rPr lang="en-US" dirty="0" err="1"/>
              <a:t>TextFooler</a:t>
            </a:r>
            <a:endParaRPr lang="en-US" dirty="0"/>
          </a:p>
        </p:txBody>
      </p:sp>
      <p:sp>
        <p:nvSpPr>
          <p:cNvPr id="3" name="Content Placeholder 2">
            <a:extLst>
              <a:ext uri="{FF2B5EF4-FFF2-40B4-BE49-F238E27FC236}">
                <a16:creationId xmlns:a16="http://schemas.microsoft.com/office/drawing/2014/main" id="{94574F3E-27EF-549F-165E-F58DC4B1628E}"/>
              </a:ext>
            </a:extLst>
          </p:cNvPr>
          <p:cNvSpPr>
            <a:spLocks noGrp="1"/>
          </p:cNvSpPr>
          <p:nvPr>
            <p:ph idx="1"/>
          </p:nvPr>
        </p:nvSpPr>
        <p:spPr/>
        <p:txBody>
          <a:bodyPr/>
          <a:lstStyle/>
          <a:p>
            <a:r>
              <a:rPr lang="en-US" dirty="0"/>
              <a:t>Generated adversarial examples </a:t>
            </a:r>
          </a:p>
          <a:p>
            <a:pPr lvl="1"/>
            <a:r>
              <a:rPr lang="en-US" dirty="0"/>
              <a:t>The word “Perfect” in the original text is replaced with the word “Spotless”</a:t>
            </a:r>
          </a:p>
          <a:p>
            <a:pPr lvl="1"/>
            <a:r>
              <a:rPr lang="en-US" dirty="0"/>
              <a:t>The model prediction was changed from positive sentiment (99% confidence) to negative (100%)</a:t>
            </a:r>
          </a:p>
          <a:p>
            <a:pPr lvl="1"/>
            <a:endParaRPr lang="en-US" dirty="0"/>
          </a:p>
          <a:p>
            <a:pPr lvl="1"/>
            <a:endParaRPr lang="en-US" dirty="0"/>
          </a:p>
          <a:p>
            <a:pPr lvl="1"/>
            <a:endParaRPr lang="en-US" dirty="0"/>
          </a:p>
          <a:p>
            <a:pPr lvl="1"/>
            <a:endParaRPr lang="en-US" sz="3200" dirty="0"/>
          </a:p>
          <a:p>
            <a:pPr lvl="1"/>
            <a:r>
              <a:rPr lang="en-US" dirty="0"/>
              <a:t>By replacing the words “contrived situations” and “totally” the predicted sentiment was changed from negative to positive</a:t>
            </a:r>
          </a:p>
        </p:txBody>
      </p:sp>
      <p:sp>
        <p:nvSpPr>
          <p:cNvPr id="4" name="Content Placeholder 3">
            <a:extLst>
              <a:ext uri="{FF2B5EF4-FFF2-40B4-BE49-F238E27FC236}">
                <a16:creationId xmlns:a16="http://schemas.microsoft.com/office/drawing/2014/main" id="{68F56C63-F8F9-EB36-3016-F2D2E2DA2AE7}"/>
              </a:ext>
            </a:extLst>
          </p:cNvPr>
          <p:cNvSpPr>
            <a:spLocks noGrp="1"/>
          </p:cNvSpPr>
          <p:nvPr>
            <p:ph idx="10"/>
          </p:nvPr>
        </p:nvSpPr>
        <p:spPr/>
        <p:txBody>
          <a:bodyPr/>
          <a:lstStyle/>
          <a:p>
            <a:r>
              <a:rPr lang="en-US" dirty="0"/>
              <a:t>Attacks against Transformer Language Models</a:t>
            </a:r>
          </a:p>
          <a:p>
            <a:endParaRPr lang="en-US" dirty="0"/>
          </a:p>
        </p:txBody>
      </p:sp>
      <p:pic>
        <p:nvPicPr>
          <p:cNvPr id="6" name="Picture 5">
            <a:extLst>
              <a:ext uri="{FF2B5EF4-FFF2-40B4-BE49-F238E27FC236}">
                <a16:creationId xmlns:a16="http://schemas.microsoft.com/office/drawing/2014/main" id="{BA39D3D1-40D8-E716-8427-9FFCC754B66B}"/>
              </a:ext>
            </a:extLst>
          </p:cNvPr>
          <p:cNvPicPr>
            <a:picLocks noChangeAspect="1"/>
          </p:cNvPicPr>
          <p:nvPr/>
        </p:nvPicPr>
        <p:blipFill>
          <a:blip r:embed="rId2"/>
          <a:stretch>
            <a:fillRect/>
          </a:stretch>
        </p:blipFill>
        <p:spPr>
          <a:xfrm>
            <a:off x="2932881" y="3389483"/>
            <a:ext cx="5336679" cy="1360813"/>
          </a:xfrm>
          <a:prstGeom prst="rect">
            <a:avLst/>
          </a:prstGeom>
        </p:spPr>
      </p:pic>
      <p:pic>
        <p:nvPicPr>
          <p:cNvPr id="8" name="Picture 7">
            <a:extLst>
              <a:ext uri="{FF2B5EF4-FFF2-40B4-BE49-F238E27FC236}">
                <a16:creationId xmlns:a16="http://schemas.microsoft.com/office/drawing/2014/main" id="{44F65978-19D5-DBD9-C0DD-387CF05302B3}"/>
              </a:ext>
            </a:extLst>
          </p:cNvPr>
          <p:cNvPicPr>
            <a:picLocks noChangeAspect="1"/>
          </p:cNvPicPr>
          <p:nvPr/>
        </p:nvPicPr>
        <p:blipFill>
          <a:blip r:embed="rId3"/>
          <a:stretch>
            <a:fillRect/>
          </a:stretch>
        </p:blipFill>
        <p:spPr>
          <a:xfrm>
            <a:off x="2839773" y="5563720"/>
            <a:ext cx="5429787" cy="2146660"/>
          </a:xfrm>
          <a:prstGeom prst="rect">
            <a:avLst/>
          </a:prstGeom>
        </p:spPr>
      </p:pic>
    </p:spTree>
    <p:extLst>
      <p:ext uri="{BB962C8B-B14F-4D97-AF65-F5344CB8AC3E}">
        <p14:creationId xmlns:p14="http://schemas.microsoft.com/office/powerpoint/2010/main" val="22102891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48134-DC4B-0303-5767-BCE1FDA5EF86}"/>
              </a:ext>
            </a:extLst>
          </p:cNvPr>
          <p:cNvSpPr>
            <a:spLocks noGrp="1"/>
          </p:cNvSpPr>
          <p:nvPr>
            <p:ph type="title"/>
          </p:nvPr>
        </p:nvSpPr>
        <p:spPr/>
        <p:txBody>
          <a:bodyPr/>
          <a:lstStyle/>
          <a:p>
            <a:r>
              <a:rPr lang="en-US" dirty="0" err="1"/>
              <a:t>Jin</a:t>
            </a:r>
            <a:r>
              <a:rPr lang="en-US" dirty="0"/>
              <a:t> (2020) </a:t>
            </a:r>
            <a:r>
              <a:rPr lang="en-US" dirty="0" err="1"/>
              <a:t>TextFooler</a:t>
            </a:r>
            <a:endParaRPr lang="en-US" dirty="0"/>
          </a:p>
        </p:txBody>
      </p:sp>
      <p:sp>
        <p:nvSpPr>
          <p:cNvPr id="3" name="Content Placeholder 2">
            <a:extLst>
              <a:ext uri="{FF2B5EF4-FFF2-40B4-BE49-F238E27FC236}">
                <a16:creationId xmlns:a16="http://schemas.microsoft.com/office/drawing/2014/main" id="{4B69671B-F9F6-7B59-4A2B-A686ED996F99}"/>
              </a:ext>
            </a:extLst>
          </p:cNvPr>
          <p:cNvSpPr>
            <a:spLocks noGrp="1"/>
          </p:cNvSpPr>
          <p:nvPr>
            <p:ph idx="1"/>
          </p:nvPr>
        </p:nvSpPr>
        <p:spPr/>
        <p:txBody>
          <a:bodyPr/>
          <a:lstStyle/>
          <a:p>
            <a:r>
              <a:rPr lang="en-US" dirty="0"/>
              <a:t>The attack was validated with three models: </a:t>
            </a:r>
            <a:r>
              <a:rPr lang="en-US" dirty="0" err="1"/>
              <a:t>WordCNN</a:t>
            </a:r>
            <a:r>
              <a:rPr lang="en-US" dirty="0"/>
              <a:t>, </a:t>
            </a:r>
            <a:r>
              <a:rPr lang="en-US" dirty="0" err="1"/>
              <a:t>WordLSTM</a:t>
            </a:r>
            <a:r>
              <a:rPr lang="en-US" dirty="0"/>
              <a:t>, and BERT</a:t>
            </a:r>
          </a:p>
          <a:p>
            <a:pPr lvl="1"/>
            <a:r>
              <a:rPr lang="en-US" dirty="0"/>
              <a:t>Five datasets: MR (Movie Reviews), IMDB (movie reviews), Yelp (reviews), AG (news classification), and Fake (fake news detection)</a:t>
            </a:r>
          </a:p>
          <a:p>
            <a:r>
              <a:rPr lang="en-US" dirty="0"/>
              <a:t>The classification accuracy was reduced to less than 20% for all models</a:t>
            </a:r>
          </a:p>
          <a:p>
            <a:r>
              <a:rPr lang="en-US" dirty="0"/>
              <a:t>The number of perturbed words ranged from 3% to 22% of the text</a:t>
            </a:r>
          </a:p>
        </p:txBody>
      </p:sp>
      <p:sp>
        <p:nvSpPr>
          <p:cNvPr id="4" name="Content Placeholder 3">
            <a:extLst>
              <a:ext uri="{FF2B5EF4-FFF2-40B4-BE49-F238E27FC236}">
                <a16:creationId xmlns:a16="http://schemas.microsoft.com/office/drawing/2014/main" id="{53170C76-8786-EABD-B139-E77EB8B77427}"/>
              </a:ext>
            </a:extLst>
          </p:cNvPr>
          <p:cNvSpPr>
            <a:spLocks noGrp="1"/>
          </p:cNvSpPr>
          <p:nvPr>
            <p:ph idx="10"/>
          </p:nvPr>
        </p:nvSpPr>
        <p:spPr/>
        <p:txBody>
          <a:bodyPr/>
          <a:lstStyle/>
          <a:p>
            <a:r>
              <a:rPr lang="en-US" dirty="0"/>
              <a:t>Attacks against Transformer Language Models</a:t>
            </a:r>
          </a:p>
          <a:p>
            <a:endParaRPr lang="en-US" dirty="0"/>
          </a:p>
        </p:txBody>
      </p:sp>
      <p:pic>
        <p:nvPicPr>
          <p:cNvPr id="8" name="Picture 7">
            <a:extLst>
              <a:ext uri="{FF2B5EF4-FFF2-40B4-BE49-F238E27FC236}">
                <a16:creationId xmlns:a16="http://schemas.microsoft.com/office/drawing/2014/main" id="{A05108F6-AB36-EA2A-12D6-CA99E229D3F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9605" y="4174232"/>
            <a:ext cx="10058400" cy="1664617"/>
          </a:xfrm>
          <a:prstGeom prst="rect">
            <a:avLst/>
          </a:prstGeom>
        </p:spPr>
      </p:pic>
    </p:spTree>
    <p:extLst>
      <p:ext uri="{BB962C8B-B14F-4D97-AF65-F5344CB8AC3E}">
        <p14:creationId xmlns:p14="http://schemas.microsoft.com/office/powerpoint/2010/main" val="3346219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Guo</a:t>
            </a:r>
            <a:r>
              <a:rPr lang="en-US" dirty="0"/>
              <a:t> (2021) GBDA Attack</a:t>
            </a:r>
          </a:p>
        </p:txBody>
      </p:sp>
      <p:sp>
        <p:nvSpPr>
          <p:cNvPr id="3" name="Content Placeholder 2"/>
          <p:cNvSpPr>
            <a:spLocks noGrp="1"/>
          </p:cNvSpPr>
          <p:nvPr>
            <p:ph idx="1"/>
          </p:nvPr>
        </p:nvSpPr>
        <p:spPr/>
        <p:txBody>
          <a:bodyPr/>
          <a:lstStyle/>
          <a:p>
            <a:r>
              <a:rPr lang="en-US" dirty="0" err="1">
                <a:hlinkClick r:id="rId2"/>
              </a:rPr>
              <a:t>Guo</a:t>
            </a:r>
            <a:r>
              <a:rPr lang="en-US" dirty="0">
                <a:hlinkClick r:id="rId2"/>
              </a:rPr>
              <a:t> et al. (2021) Gradient-based Adversarial Attacks against Text Transformers</a:t>
            </a:r>
            <a:endParaRPr lang="en-US" dirty="0"/>
          </a:p>
          <a:p>
            <a:r>
              <a:rPr lang="en-US" b="1" i="1" dirty="0">
                <a:solidFill>
                  <a:srgbClr val="0070C0"/>
                </a:solidFill>
              </a:rPr>
              <a:t>Gradient-based Distributional Adversarial (GBDA) attack </a:t>
            </a:r>
            <a:r>
              <a:rPr lang="en-US" dirty="0"/>
              <a:t>is a white-box attack on transformer language models</a:t>
            </a:r>
          </a:p>
          <a:p>
            <a:pPr lvl="1"/>
            <a:r>
              <a:rPr lang="en-US" dirty="0"/>
              <a:t>The adversarial examples are also be transferrable in black-box setting</a:t>
            </a:r>
          </a:p>
          <a:p>
            <a:r>
              <a:rPr lang="en-US" dirty="0"/>
              <a:t>Approach:</a:t>
            </a:r>
          </a:p>
          <a:p>
            <a:pPr lvl="1"/>
            <a:r>
              <a:rPr lang="en-US" dirty="0"/>
              <a:t>Define an output adversarial distribution, which enables using the gradient information</a:t>
            </a:r>
          </a:p>
          <a:p>
            <a:pPr lvl="1"/>
            <a:r>
              <a:rPr lang="en-US" dirty="0"/>
              <a:t>Introduce constraints to ensure semantic correctness and fluency of the perturbed text </a:t>
            </a:r>
          </a:p>
          <a:p>
            <a:r>
              <a:rPr lang="en-US" dirty="0"/>
              <a:t>Attacked models: GPT-2, XLM, BERT</a:t>
            </a:r>
          </a:p>
          <a:p>
            <a:pPr lvl="1"/>
            <a:r>
              <a:rPr lang="en-US" dirty="0"/>
              <a:t>GBDS attack was applied to text classification and sentiment analysis tasks</a:t>
            </a:r>
          </a:p>
          <a:p>
            <a:r>
              <a:rPr lang="en-US" dirty="0"/>
              <a:t>Runtime: approximately 20 seconds per generated example</a:t>
            </a:r>
          </a:p>
        </p:txBody>
      </p:sp>
      <p:sp>
        <p:nvSpPr>
          <p:cNvPr id="4" name="Content Placeholder 3"/>
          <p:cNvSpPr>
            <a:spLocks noGrp="1"/>
          </p:cNvSpPr>
          <p:nvPr>
            <p:ph idx="10"/>
          </p:nvPr>
        </p:nvSpPr>
        <p:spPr/>
        <p:txBody>
          <a:bodyPr/>
          <a:lstStyle/>
          <a:p>
            <a:r>
              <a:rPr lang="en-US" dirty="0"/>
              <a:t>Attacks against Transformer Language Models</a:t>
            </a:r>
          </a:p>
          <a:p>
            <a:endParaRPr lang="en-US" dirty="0"/>
          </a:p>
        </p:txBody>
      </p:sp>
    </p:spTree>
    <p:extLst>
      <p:ext uri="{BB962C8B-B14F-4D97-AF65-F5344CB8AC3E}">
        <p14:creationId xmlns:p14="http://schemas.microsoft.com/office/powerpoint/2010/main" val="22358083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Guo</a:t>
            </a:r>
            <a:r>
              <a:rPr lang="en-US" dirty="0"/>
              <a:t> (2021) GBDA Attack</a:t>
            </a:r>
          </a:p>
        </p:txBody>
      </p:sp>
      <p:sp>
        <p:nvSpPr>
          <p:cNvPr id="3" name="Content Placeholder 2"/>
          <p:cNvSpPr>
            <a:spLocks noGrp="1"/>
          </p:cNvSpPr>
          <p:nvPr>
            <p:ph idx="1"/>
          </p:nvPr>
        </p:nvSpPr>
        <p:spPr/>
        <p:txBody>
          <a:bodyPr/>
          <a:lstStyle/>
          <a:p>
            <a:r>
              <a:rPr lang="en-US" dirty="0"/>
              <a:t>Generated adversarial examples for text classification</a:t>
            </a:r>
          </a:p>
          <a:p>
            <a:pPr lvl="1"/>
            <a:r>
              <a:rPr lang="en-US" dirty="0"/>
              <a:t>The changes in input text are subtle: </a:t>
            </a:r>
          </a:p>
          <a:p>
            <a:pPr lvl="2"/>
            <a:r>
              <a:rPr lang="en-US" dirty="0"/>
              <a:t>“worry” </a:t>
            </a:r>
            <a:r>
              <a:rPr lang="en-US" dirty="0">
                <a:latin typeface="Times New Roman" panose="02020603050405020304" pitchFamily="18" charset="0"/>
                <a:cs typeface="Times New Roman" panose="02020603050405020304" pitchFamily="18" charset="0"/>
              </a:rPr>
              <a:t>→ </a:t>
            </a:r>
            <a:r>
              <a:rPr lang="en-US" dirty="0"/>
              <a:t>“hell”, “camel” </a:t>
            </a:r>
            <a:r>
              <a:rPr lang="en-US" dirty="0">
                <a:latin typeface="Times New Roman" panose="02020603050405020304" pitchFamily="18" charset="0"/>
                <a:cs typeface="Times New Roman" panose="02020603050405020304" pitchFamily="18" charset="0"/>
              </a:rPr>
              <a:t>→ </a:t>
            </a:r>
            <a:r>
              <a:rPr lang="en-US" dirty="0"/>
              <a:t>“animal”, “no” </a:t>
            </a:r>
            <a:r>
              <a:rPr lang="en-US" dirty="0">
                <a:latin typeface="Times New Roman" panose="02020603050405020304" pitchFamily="18" charset="0"/>
                <a:cs typeface="Times New Roman" panose="02020603050405020304" pitchFamily="18" charset="0"/>
              </a:rPr>
              <a:t>→ </a:t>
            </a:r>
            <a:r>
              <a:rPr lang="en-US" dirty="0"/>
              <a:t>“varying”</a:t>
            </a:r>
          </a:p>
          <a:p>
            <a:pPr lvl="2"/>
            <a:r>
              <a:rPr lang="en-US" dirty="0"/>
              <a:t>Adversarial text examples preserved the semantic meaning of the original text</a:t>
            </a:r>
          </a:p>
          <a:p>
            <a:pPr lvl="1"/>
            <a:endParaRPr lang="en-US" sz="1600" dirty="0"/>
          </a:p>
        </p:txBody>
      </p:sp>
      <p:sp>
        <p:nvSpPr>
          <p:cNvPr id="4" name="Content Placeholder 3"/>
          <p:cNvSpPr>
            <a:spLocks noGrp="1"/>
          </p:cNvSpPr>
          <p:nvPr>
            <p:ph idx="10"/>
          </p:nvPr>
        </p:nvSpPr>
        <p:spPr/>
        <p:txBody>
          <a:bodyPr/>
          <a:lstStyle/>
          <a:p>
            <a:r>
              <a:rPr lang="en-US" dirty="0"/>
              <a:t>Attacks against Transformer Language Models</a:t>
            </a:r>
          </a:p>
          <a:p>
            <a:endParaRPr lang="en-US" dirty="0"/>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77074" y="3886200"/>
            <a:ext cx="9683864" cy="2488941"/>
          </a:xfrm>
          <a:prstGeom prst="rect">
            <a:avLst/>
          </a:prstGeom>
        </p:spPr>
      </p:pic>
    </p:spTree>
    <p:extLst>
      <p:ext uri="{BB962C8B-B14F-4D97-AF65-F5344CB8AC3E}">
        <p14:creationId xmlns:p14="http://schemas.microsoft.com/office/powerpoint/2010/main" val="9290569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Guo</a:t>
            </a:r>
            <a:r>
              <a:rPr lang="en-US" dirty="0"/>
              <a:t> (2021) GBDA Attack</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r>
                  <a:rPr lang="en-US" dirty="0"/>
                  <a:t>The discrete inputs in text prevent from using gradient information for generating adversarial samples</a:t>
                </a:r>
              </a:p>
              <a:p>
                <a:pPr lvl="1"/>
                <a:r>
                  <a:rPr lang="en-US" dirty="0"/>
                  <a:t>This work introduces models that take probability vectors as inputs, to derive smooth estimates of the gradient </a:t>
                </a:r>
              </a:p>
              <a:p>
                <a:r>
                  <a:rPr lang="en-US" dirty="0"/>
                  <a:t>Specifically, transformer models take as input a sequence of </a:t>
                </a:r>
                <a:r>
                  <a:rPr lang="en-US" dirty="0">
                    <a:solidFill>
                      <a:srgbClr val="FF0000"/>
                    </a:solidFill>
                  </a:rPr>
                  <a:t>embedding vectors </a:t>
                </a:r>
                <a:r>
                  <a:rPr lang="en-US" dirty="0"/>
                  <a:t>corresponding to text tokens, e.g., </a:t>
                </a:r>
                <a14:m>
                  <m:oMath xmlns:m="http://schemas.openxmlformats.org/officeDocument/2006/math">
                    <m:r>
                      <a:rPr lang="en-US" b="1" dirty="0">
                        <a:latin typeface="Cambria Math" panose="02040503050406030204" pitchFamily="18" charset="0"/>
                      </a:rPr>
                      <m:t>𝐳</m:t>
                    </m:r>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𝑧</m:t>
                        </m:r>
                      </m:e>
                      <m:sub>
                        <m:r>
                          <a:rPr lang="en-US" i="1" dirty="0">
                            <a:latin typeface="Cambria Math" panose="02040503050406030204" pitchFamily="18" charset="0"/>
                          </a:rPr>
                          <m:t>1</m:t>
                        </m:r>
                      </m:sub>
                    </m:sSub>
                    <m:sSub>
                      <m:sSubPr>
                        <m:ctrlPr>
                          <a:rPr lang="en-US" i="1" dirty="0">
                            <a:latin typeface="Cambria Math" panose="02040503050406030204" pitchFamily="18" charset="0"/>
                          </a:rPr>
                        </m:ctrlPr>
                      </m:sSubPr>
                      <m:e>
                        <m:r>
                          <a:rPr lang="en-US" i="1" dirty="0">
                            <a:latin typeface="Cambria Math" panose="02040503050406030204" pitchFamily="18" charset="0"/>
                          </a:rPr>
                          <m:t>𝑧</m:t>
                        </m:r>
                      </m:e>
                      <m:sub>
                        <m:r>
                          <a:rPr lang="en-US" i="1" dirty="0">
                            <a:latin typeface="Cambria Math" panose="02040503050406030204" pitchFamily="18" charset="0"/>
                          </a:rPr>
                          <m:t>2</m:t>
                        </m:r>
                      </m:sub>
                    </m:sSub>
                    <m:sSub>
                      <m:sSubPr>
                        <m:ctrlPr>
                          <a:rPr lang="en-US" i="1" dirty="0">
                            <a:latin typeface="Cambria Math" panose="02040503050406030204" pitchFamily="18" charset="0"/>
                          </a:rPr>
                        </m:ctrlPr>
                      </m:sSubPr>
                      <m:e>
                        <m:r>
                          <a:rPr lang="en-US" i="1" dirty="0">
                            <a:latin typeface="Cambria Math" panose="02040503050406030204" pitchFamily="18" charset="0"/>
                          </a:rPr>
                          <m:t>𝑧</m:t>
                        </m:r>
                      </m:e>
                      <m:sub>
                        <m:r>
                          <a:rPr lang="en-US" i="1" dirty="0">
                            <a:latin typeface="Cambria Math" panose="02040503050406030204" pitchFamily="18" charset="0"/>
                          </a:rPr>
                          <m:t>3</m:t>
                        </m:r>
                      </m:sub>
                    </m:sSub>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rPr>
                          <m:t>𝑧</m:t>
                        </m:r>
                      </m:e>
                      <m:sub>
                        <m:r>
                          <a:rPr lang="en-US" i="1" dirty="0">
                            <a:latin typeface="Cambria Math" panose="02040503050406030204" pitchFamily="18" charset="0"/>
                          </a:rPr>
                          <m:t>𝑛</m:t>
                        </m:r>
                      </m:sub>
                    </m:sSub>
                  </m:oMath>
                </a14:m>
                <a:endParaRPr lang="en-US" dirty="0"/>
              </a:p>
              <a:p>
                <a:pPr lvl="1"/>
                <a:r>
                  <a:rPr lang="en-US" dirty="0"/>
                  <a:t>GBDA attack considered an input sequence consisting of </a:t>
                </a:r>
                <a:r>
                  <a:rPr lang="en-US" dirty="0">
                    <a:solidFill>
                      <a:srgbClr val="FF0000"/>
                    </a:solidFill>
                  </a:rPr>
                  <a:t>probability vectors </a:t>
                </a:r>
                <a:r>
                  <a:rPr lang="en-US" dirty="0"/>
                  <a:t>corresponding to the text tokens, e.g., </a:t>
                </a:r>
                <a14:m>
                  <m:oMath xmlns:m="http://schemas.openxmlformats.org/officeDocument/2006/math">
                    <m:r>
                      <a:rPr lang="en-US" b="0" i="1" dirty="0" smtClean="0">
                        <a:latin typeface="Cambria Math" panose="02040503050406030204" pitchFamily="18" charset="0"/>
                      </a:rPr>
                      <m:t>𝑝</m:t>
                    </m:r>
                    <m:r>
                      <a:rPr lang="en-US" b="0" i="0" dirty="0" smtClean="0">
                        <a:latin typeface="Cambria Math" panose="02040503050406030204" pitchFamily="18" charset="0"/>
                      </a:rPr>
                      <m:t>(</m:t>
                    </m:r>
                    <m:r>
                      <a:rPr lang="en-US" b="1" i="0" dirty="0" smtClean="0">
                        <a:latin typeface="Cambria Math" panose="02040503050406030204" pitchFamily="18" charset="0"/>
                      </a:rPr>
                      <m:t>𝐳</m:t>
                    </m:r>
                    <m:r>
                      <a:rPr lang="en-US" b="1" i="0" dirty="0" smtClean="0">
                        <a:latin typeface="Cambria Math" panose="02040503050406030204" pitchFamily="18" charset="0"/>
                      </a:rPr>
                      <m:t>)</m:t>
                    </m:r>
                    <m:r>
                      <a:rPr lang="en-US" i="1" dirty="0">
                        <a:latin typeface="Cambria Math" panose="02040503050406030204" pitchFamily="18" charset="0"/>
                      </a:rPr>
                      <m:t>=</m:t>
                    </m:r>
                    <m:r>
                      <a:rPr lang="en-US" b="0" i="1" dirty="0" smtClean="0">
                        <a:latin typeface="Cambria Math" panose="02040503050406030204" pitchFamily="18" charset="0"/>
                      </a:rPr>
                      <m:t>𝑝</m:t>
                    </m:r>
                    <m:d>
                      <m:dPr>
                        <m:ctrlPr>
                          <a:rPr lang="en-US" b="0" i="1" dirty="0" smtClean="0">
                            <a:latin typeface="Cambria Math" panose="02040503050406030204" pitchFamily="18" charset="0"/>
                          </a:rPr>
                        </m:ctrlPr>
                      </m:dPr>
                      <m:e>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𝑧</m:t>
                            </m:r>
                          </m:e>
                          <m:sub>
                            <m:r>
                              <a:rPr lang="en-US" b="0" i="1" dirty="0" smtClean="0">
                                <a:latin typeface="Cambria Math" panose="02040503050406030204" pitchFamily="18" charset="0"/>
                              </a:rPr>
                              <m:t>1</m:t>
                            </m:r>
                          </m:sub>
                        </m:sSub>
                      </m:e>
                    </m:d>
                    <m:r>
                      <a:rPr lang="en-US" b="0" i="1" dirty="0" smtClean="0">
                        <a:latin typeface="Cambria Math" panose="02040503050406030204" pitchFamily="18" charset="0"/>
                      </a:rPr>
                      <m:t>𝑝</m:t>
                    </m:r>
                    <m:d>
                      <m:dPr>
                        <m:ctrlPr>
                          <a:rPr lang="en-US" b="0" i="1" dirty="0" smtClean="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𝑧</m:t>
                            </m:r>
                          </m:e>
                          <m:sub>
                            <m:r>
                              <a:rPr lang="en-US" b="0" i="1" dirty="0" smtClean="0">
                                <a:latin typeface="Cambria Math" panose="02040503050406030204" pitchFamily="18" charset="0"/>
                              </a:rPr>
                              <m:t>2</m:t>
                            </m:r>
                          </m:sub>
                        </m:sSub>
                      </m:e>
                    </m:d>
                    <m:r>
                      <a:rPr lang="en-US" b="0" i="1" dirty="0" smtClean="0">
                        <a:latin typeface="Cambria Math" panose="02040503050406030204" pitchFamily="18" charset="0"/>
                      </a:rPr>
                      <m:t>𝑝</m:t>
                    </m:r>
                    <m:r>
                      <a:rPr lang="en-US" b="0" i="1" dirty="0" smtClean="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𝑧</m:t>
                        </m:r>
                      </m:e>
                      <m:sub>
                        <m:r>
                          <a:rPr lang="en-US" b="0" i="1" dirty="0" smtClean="0">
                            <a:latin typeface="Cambria Math" panose="02040503050406030204" pitchFamily="18" charset="0"/>
                          </a:rPr>
                          <m:t>3</m:t>
                        </m:r>
                      </m:sub>
                    </m:sSub>
                    <m:r>
                      <a:rPr lang="en-US" b="0" i="1" dirty="0" smtClean="0">
                        <a:latin typeface="Cambria Math" panose="02040503050406030204" pitchFamily="18" charset="0"/>
                      </a:rPr>
                      <m:t>)</m:t>
                    </m:r>
                    <m:sSub>
                      <m:sSubPr>
                        <m:ctrlPr>
                          <a:rPr lang="en-US" i="1" dirty="0">
                            <a:latin typeface="Cambria Math" panose="02040503050406030204" pitchFamily="18" charset="0"/>
                          </a:rPr>
                        </m:ctrlPr>
                      </m:sSubPr>
                      <m:e>
                        <m:r>
                          <a:rPr lang="en-US"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𝑝</m:t>
                        </m:r>
                        <m:r>
                          <a:rPr lang="en-US" b="0" i="1" dirty="0" smtClean="0">
                            <a:latin typeface="Cambria Math" panose="02040503050406030204" pitchFamily="18" charset="0"/>
                            <a:ea typeface="Cambria Math" panose="02040503050406030204" pitchFamily="18" charset="0"/>
                          </a:rPr>
                          <m:t>(</m:t>
                        </m:r>
                        <m:r>
                          <a:rPr lang="en-US" i="1" dirty="0">
                            <a:latin typeface="Cambria Math" panose="02040503050406030204" pitchFamily="18" charset="0"/>
                          </a:rPr>
                          <m:t>𝑧</m:t>
                        </m:r>
                      </m:e>
                      <m:sub>
                        <m:r>
                          <a:rPr lang="en-US" b="0" i="1" dirty="0" smtClean="0">
                            <a:latin typeface="Cambria Math" panose="02040503050406030204" pitchFamily="18" charset="0"/>
                          </a:rPr>
                          <m:t>𝑛</m:t>
                        </m:r>
                      </m:sub>
                    </m:sSub>
                    <m:r>
                      <a:rPr lang="en-US" b="0" i="1" dirty="0" smtClean="0">
                        <a:latin typeface="Cambria Math" panose="02040503050406030204" pitchFamily="18" charset="0"/>
                      </a:rPr>
                      <m:t>)</m:t>
                    </m:r>
                  </m:oMath>
                </a14:m>
                <a:endParaRPr lang="en-US" dirty="0"/>
              </a:p>
              <a:p>
                <a:pPr lvl="1"/>
                <a:r>
                  <a:rPr lang="en-US" dirty="0"/>
                  <a:t>Gumbel-</a:t>
                </a:r>
                <a:r>
                  <a:rPr lang="en-US" dirty="0" err="1"/>
                  <a:t>softmax</a:t>
                </a:r>
                <a:r>
                  <a:rPr lang="en-US" dirty="0"/>
                  <a:t> distribution provides a differentiable approximation to sampling discrete inputs</a:t>
                </a:r>
              </a:p>
              <a:p>
                <a:pPr lvl="1"/>
                <a:r>
                  <a:rPr lang="en-US" dirty="0"/>
                  <a:t>This allows to use gradient descent for estimating the loss with respect to the probability distribution of the inputs</a:t>
                </a:r>
              </a:p>
              <a:p>
                <a:r>
                  <a:rPr lang="en-US" dirty="0"/>
                  <a:t>The work applied additional constraints to enforce semantic similarity and fluency of the perturbed samples </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Attacks against Transformer Language Models</a:t>
            </a:r>
          </a:p>
          <a:p>
            <a:endParaRPr lang="en-US" dirty="0"/>
          </a:p>
        </p:txBody>
      </p:sp>
    </p:spTree>
    <p:extLst>
      <p:ext uri="{BB962C8B-B14F-4D97-AF65-F5344CB8AC3E}">
        <p14:creationId xmlns:p14="http://schemas.microsoft.com/office/powerpoint/2010/main" val="37317618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Guo</a:t>
            </a:r>
            <a:r>
              <a:rPr lang="en-US" dirty="0"/>
              <a:t> (2021) GBDA Attack</a:t>
            </a:r>
          </a:p>
        </p:txBody>
      </p:sp>
      <p:sp>
        <p:nvSpPr>
          <p:cNvPr id="3" name="Content Placeholder 2"/>
          <p:cNvSpPr>
            <a:spLocks noGrp="1"/>
          </p:cNvSpPr>
          <p:nvPr>
            <p:ph idx="1"/>
          </p:nvPr>
        </p:nvSpPr>
        <p:spPr/>
        <p:txBody>
          <a:bodyPr/>
          <a:lstStyle/>
          <a:p>
            <a:r>
              <a:rPr lang="en-US" dirty="0"/>
              <a:t>Evaluation results</a:t>
            </a:r>
          </a:p>
          <a:p>
            <a:pPr lvl="1"/>
            <a:r>
              <a:rPr lang="en-US" dirty="0"/>
              <a:t>For the three models (GPT-2, XML, and BERT) on all datasets, adversarial accuracy of less than 10% was achieved</a:t>
            </a:r>
          </a:p>
          <a:p>
            <a:pPr lvl="1"/>
            <a:r>
              <a:rPr lang="en-US" dirty="0"/>
              <a:t>Cosine similarity was employed to evaluate the semantic similarity of perturbed samples to the original clean samples</a:t>
            </a:r>
          </a:p>
          <a:p>
            <a:pPr lvl="2"/>
            <a:r>
              <a:rPr lang="en-US" dirty="0"/>
              <a:t>All attacks indicate high semantic similarity</a:t>
            </a:r>
          </a:p>
        </p:txBody>
      </p:sp>
      <p:sp>
        <p:nvSpPr>
          <p:cNvPr id="4" name="Content Placeholder 3"/>
          <p:cNvSpPr>
            <a:spLocks noGrp="1"/>
          </p:cNvSpPr>
          <p:nvPr>
            <p:ph idx="10"/>
          </p:nvPr>
        </p:nvSpPr>
        <p:spPr/>
        <p:txBody>
          <a:bodyPr/>
          <a:lstStyle/>
          <a:p>
            <a:r>
              <a:rPr lang="en-US" dirty="0"/>
              <a:t>Attacks against Transformer Language Models</a:t>
            </a:r>
          </a:p>
          <a:p>
            <a:endParaRPr lang="en-US" dirty="0"/>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b="28571"/>
          <a:stretch/>
        </p:blipFill>
        <p:spPr>
          <a:xfrm>
            <a:off x="-11360" y="4246240"/>
            <a:ext cx="10088193" cy="1440160"/>
          </a:xfrm>
          <a:prstGeom prst="rect">
            <a:avLst/>
          </a:prstGeom>
        </p:spPr>
      </p:pic>
    </p:spTree>
    <p:extLst>
      <p:ext uri="{BB962C8B-B14F-4D97-AF65-F5344CB8AC3E}">
        <p14:creationId xmlns:p14="http://schemas.microsoft.com/office/powerpoint/2010/main" val="23023645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Guo</a:t>
            </a:r>
            <a:r>
              <a:rPr lang="en-US" dirty="0"/>
              <a:t> (2021) GBDA Attack</a:t>
            </a:r>
          </a:p>
        </p:txBody>
      </p:sp>
      <p:sp>
        <p:nvSpPr>
          <p:cNvPr id="3" name="Content Placeholder 2"/>
          <p:cNvSpPr>
            <a:spLocks noGrp="1"/>
          </p:cNvSpPr>
          <p:nvPr>
            <p:ph idx="1"/>
          </p:nvPr>
        </p:nvSpPr>
        <p:spPr/>
        <p:txBody>
          <a:bodyPr/>
          <a:lstStyle/>
          <a:p>
            <a:r>
              <a:rPr lang="en-US" dirty="0"/>
              <a:t>Evaluation of </a:t>
            </a:r>
            <a:r>
              <a:rPr lang="en-US" dirty="0">
                <a:solidFill>
                  <a:srgbClr val="FF0000"/>
                </a:solidFill>
              </a:rPr>
              <a:t>transferability</a:t>
            </a:r>
            <a:r>
              <a:rPr lang="en-US" dirty="0"/>
              <a:t> of the generated adversarial samples</a:t>
            </a:r>
          </a:p>
          <a:p>
            <a:pPr lvl="1"/>
            <a:r>
              <a:rPr lang="en-US" dirty="0"/>
              <a:t>Perturbed text samples from GPT-2 are successfully transferred to three other transformer models: ALBERT, </a:t>
            </a:r>
            <a:r>
              <a:rPr lang="en-US" dirty="0" err="1"/>
              <a:t>RoBERTa</a:t>
            </a:r>
            <a:r>
              <a:rPr lang="en-US" dirty="0"/>
              <a:t>, and </a:t>
            </a:r>
            <a:r>
              <a:rPr lang="en-US" dirty="0" err="1"/>
              <a:t>XLNet</a:t>
            </a:r>
            <a:endParaRPr lang="en-US" dirty="0"/>
          </a:p>
          <a:p>
            <a:pPr lvl="1"/>
            <a:endParaRPr lang="en-US" dirty="0"/>
          </a:p>
        </p:txBody>
      </p:sp>
      <p:sp>
        <p:nvSpPr>
          <p:cNvPr id="4" name="Content Placeholder 3"/>
          <p:cNvSpPr>
            <a:spLocks noGrp="1"/>
          </p:cNvSpPr>
          <p:nvPr>
            <p:ph idx="10"/>
          </p:nvPr>
        </p:nvSpPr>
        <p:spPr/>
        <p:txBody>
          <a:bodyPr/>
          <a:lstStyle/>
          <a:p>
            <a:r>
              <a:rPr lang="en-US" dirty="0"/>
              <a:t>Attacks against Transformer Language Models</a:t>
            </a:r>
          </a:p>
          <a:p>
            <a:endParaRPr lang="en-US" dirty="0"/>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572816" y="3598168"/>
            <a:ext cx="6790182" cy="3383009"/>
          </a:xfrm>
          <a:prstGeom prst="rect">
            <a:avLst/>
          </a:prstGeom>
        </p:spPr>
      </p:pic>
    </p:spTree>
    <p:extLst>
      <p:ext uri="{BB962C8B-B14F-4D97-AF65-F5344CB8AC3E}">
        <p14:creationId xmlns:p14="http://schemas.microsoft.com/office/powerpoint/2010/main" val="36758975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lstStyle/>
          <a:p>
            <a:pPr marL="457200" indent="-457200">
              <a:buFont typeface="+mj-lt"/>
              <a:buAutoNum type="arabicPeriod"/>
            </a:pPr>
            <a:r>
              <a:rPr lang="pt-BR" dirty="0"/>
              <a:t>Xu et al. (2019) </a:t>
            </a:r>
            <a:r>
              <a:rPr lang="en-US" dirty="0"/>
              <a:t>Adversarial Attacks and Defenses in Images, Graphs and Text: A Review (</a:t>
            </a:r>
            <a:r>
              <a:rPr lang="en-US" dirty="0">
                <a:hlinkClick r:id="rId2"/>
              </a:rPr>
              <a:t>link</a:t>
            </a:r>
            <a:r>
              <a:rPr lang="en-US" dirty="0"/>
              <a:t>)</a:t>
            </a:r>
          </a:p>
          <a:p>
            <a:pPr marL="457200" indent="-457200">
              <a:buFont typeface="+mj-lt"/>
              <a:buAutoNum type="arabicPeriod"/>
            </a:pPr>
            <a:r>
              <a:rPr lang="en-US" dirty="0"/>
              <a:t>Francois </a:t>
            </a:r>
            <a:r>
              <a:rPr lang="en-US" dirty="0" err="1"/>
              <a:t>Chollet</a:t>
            </a:r>
            <a:r>
              <a:rPr lang="en-US" dirty="0"/>
              <a:t> (2021) Deep Learning with Python, Second Edition</a:t>
            </a:r>
          </a:p>
        </p:txBody>
      </p:sp>
    </p:spTree>
    <p:extLst>
      <p:ext uri="{BB962C8B-B14F-4D97-AF65-F5344CB8AC3E}">
        <p14:creationId xmlns:p14="http://schemas.microsoft.com/office/powerpoint/2010/main" val="2683197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Adversarial Examples in Text Data</a:t>
            </a:r>
          </a:p>
        </p:txBody>
      </p:sp>
      <p:sp>
        <p:nvSpPr>
          <p:cNvPr id="3" name="Content Placeholder 2"/>
          <p:cNvSpPr>
            <a:spLocks noGrp="1"/>
          </p:cNvSpPr>
          <p:nvPr>
            <p:ph idx="1"/>
          </p:nvPr>
        </p:nvSpPr>
        <p:spPr/>
        <p:txBody>
          <a:bodyPr/>
          <a:lstStyle/>
          <a:p>
            <a:r>
              <a:rPr lang="en-US" b="1" i="1" dirty="0">
                <a:solidFill>
                  <a:srgbClr val="0070C0"/>
                </a:solidFill>
              </a:rPr>
              <a:t>Adversarial examples </a:t>
            </a:r>
            <a:r>
              <a:rPr lang="en-US" dirty="0"/>
              <a:t>were shown to exists for </a:t>
            </a:r>
            <a:r>
              <a:rPr lang="en-US" b="1" i="1" dirty="0">
                <a:solidFill>
                  <a:srgbClr val="0070C0"/>
                </a:solidFill>
              </a:rPr>
              <a:t>ML models for processing text data</a:t>
            </a:r>
          </a:p>
          <a:p>
            <a:pPr lvl="1"/>
            <a:r>
              <a:rPr lang="en-US" dirty="0"/>
              <a:t>An adversary can generate manipulated text sentences that mislead ML text models</a:t>
            </a:r>
          </a:p>
          <a:p>
            <a:r>
              <a:rPr lang="en-US" dirty="0"/>
              <a:t>To satisfy the definitions for adversarial examples, a generated text sample </a:t>
            </a:r>
            <a:r>
              <a:rPr lang="en-US" i="1" dirty="0"/>
              <a:t>x’</a:t>
            </a:r>
            <a:r>
              <a:rPr lang="en-US" dirty="0"/>
              <a:t> that is obtained by perturbing a clean text sample </a:t>
            </a:r>
            <a:r>
              <a:rPr lang="en-US" i="1" dirty="0"/>
              <a:t>x</a:t>
            </a:r>
            <a:r>
              <a:rPr lang="en-US" dirty="0"/>
              <a:t> should look “similar” to the original text</a:t>
            </a:r>
          </a:p>
          <a:p>
            <a:pPr lvl="1"/>
            <a:r>
              <a:rPr lang="en-US" dirty="0"/>
              <a:t>The perturbed text should </a:t>
            </a:r>
            <a:r>
              <a:rPr lang="en-US" dirty="0">
                <a:solidFill>
                  <a:srgbClr val="FF0000"/>
                </a:solidFill>
              </a:rPr>
              <a:t>preserve the semantic meaning </a:t>
            </a:r>
            <a:r>
              <a:rPr lang="en-US" dirty="0"/>
              <a:t>for a human reader</a:t>
            </a:r>
          </a:p>
          <a:p>
            <a:pPr lvl="1"/>
            <a:r>
              <a:rPr lang="en-US" dirty="0"/>
              <a:t>I.e., an adversarial text sample that is misclassified by an ML model should not be misclassified by a typical human</a:t>
            </a:r>
          </a:p>
          <a:p>
            <a:r>
              <a:rPr lang="en-US" dirty="0"/>
              <a:t>In general, crafting adversarial examples in text data is more challenging than in image data</a:t>
            </a:r>
          </a:p>
          <a:p>
            <a:pPr lvl="1"/>
            <a:r>
              <a:rPr lang="en-US" dirty="0"/>
              <a:t>E.g., many text attacks output grammatically or semantically incorrect sentences </a:t>
            </a:r>
          </a:p>
          <a:p>
            <a:r>
              <a:rPr lang="en-US" dirty="0"/>
              <a:t>Generation of adversarial text examples is often based on replacement of input words (with synonyms, misspelled words, or words with similar vector embeddings), or based on adding distracting text to the original clean text</a:t>
            </a:r>
          </a:p>
          <a:p>
            <a:endParaRPr lang="en-US" dirty="0"/>
          </a:p>
        </p:txBody>
      </p:sp>
      <p:sp>
        <p:nvSpPr>
          <p:cNvPr id="4" name="Content Placeholder 3"/>
          <p:cNvSpPr>
            <a:spLocks noGrp="1"/>
          </p:cNvSpPr>
          <p:nvPr>
            <p:ph idx="10"/>
          </p:nvPr>
        </p:nvSpPr>
        <p:spPr/>
        <p:txBody>
          <a:bodyPr/>
          <a:lstStyle/>
          <a:p>
            <a:r>
              <a:rPr lang="en-US"/>
              <a:t>Adversarial Examples in Text Data</a:t>
            </a:r>
          </a:p>
          <a:p>
            <a:endParaRPr lang="en-US" dirty="0"/>
          </a:p>
        </p:txBody>
      </p:sp>
    </p:spTree>
    <p:extLst>
      <p:ext uri="{BB962C8B-B14F-4D97-AF65-F5344CB8AC3E}">
        <p14:creationId xmlns:p14="http://schemas.microsoft.com/office/powerpoint/2010/main" val="35079177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3DD0A-0E8E-B7DE-C4FA-5A20FE0B4B55}"/>
              </a:ext>
            </a:extLst>
          </p:cNvPr>
          <p:cNvSpPr>
            <a:spLocks noGrp="1"/>
          </p:cNvSpPr>
          <p:nvPr>
            <p:ph type="title"/>
          </p:nvPr>
        </p:nvSpPr>
        <p:spPr>
          <a:xfrm>
            <a:off x="4328410" y="2474117"/>
            <a:ext cx="5391962" cy="1845249"/>
          </a:xfrm>
        </p:spPr>
        <p:txBody>
          <a:bodyPr/>
          <a:lstStyle/>
          <a:p>
            <a:pPr algn="ctr"/>
            <a:br>
              <a:rPr lang="en-US" altLang="en-US" sz="3300" dirty="0">
                <a:solidFill>
                  <a:schemeClr val="accent2"/>
                </a:solidFill>
                <a:latin typeface="+mn-lt"/>
                <a:ea typeface="Microsoft YaHei UI" panose="020B0503020204020204" pitchFamily="34" charset="-122"/>
                <a:cs typeface="Times New Roman" panose="02020603050405020304" pitchFamily="18" charset="0"/>
              </a:rPr>
            </a:br>
            <a:r>
              <a:rPr lang="en-US" sz="3300" spc="-4" dirty="0">
                <a:solidFill>
                  <a:schemeClr val="accent2"/>
                </a:solidFill>
                <a:latin typeface="+mn-lt"/>
                <a:ea typeface="Microsoft YaHei UI" panose="020B0503020204020204" pitchFamily="34" charset="-122"/>
                <a:cs typeface="Times New Roman" panose="02020603050405020304" pitchFamily="18" charset="0"/>
              </a:rPr>
              <a:t> AUDIO</a:t>
            </a:r>
            <a:r>
              <a:rPr lang="zh-CN" altLang="en-US" sz="3300" spc="-4" dirty="0">
                <a:solidFill>
                  <a:schemeClr val="accent2"/>
                </a:solidFill>
                <a:latin typeface="+mn-lt"/>
                <a:ea typeface="Microsoft YaHei UI" panose="020B0503020204020204" pitchFamily="34" charset="-122"/>
                <a:cs typeface="Times New Roman" panose="02020603050405020304" pitchFamily="18" charset="0"/>
              </a:rPr>
              <a:t> </a:t>
            </a:r>
            <a:r>
              <a:rPr lang="en-US" sz="3300" spc="-4" dirty="0">
                <a:solidFill>
                  <a:schemeClr val="accent2"/>
                </a:solidFill>
                <a:latin typeface="+mn-lt"/>
                <a:ea typeface="Microsoft YaHei UI" panose="020B0503020204020204" pitchFamily="34" charset="-122"/>
                <a:cs typeface="Times New Roman" panose="02020603050405020304" pitchFamily="18" charset="0"/>
              </a:rPr>
              <a:t>ADVERSARIAL EXAMPLES:</a:t>
            </a:r>
            <a:r>
              <a:rPr lang="en-US" sz="3300" spc="-78" dirty="0">
                <a:solidFill>
                  <a:schemeClr val="accent2"/>
                </a:solidFill>
                <a:latin typeface="+mn-lt"/>
                <a:ea typeface="Microsoft YaHei UI" panose="020B0503020204020204" pitchFamily="34" charset="-122"/>
                <a:cs typeface="Times New Roman" panose="02020603050405020304" pitchFamily="18" charset="0"/>
              </a:rPr>
              <a:t> </a:t>
            </a:r>
            <a:r>
              <a:rPr lang="en-US" sz="3300" spc="-21" dirty="0">
                <a:solidFill>
                  <a:schemeClr val="accent2"/>
                </a:solidFill>
                <a:latin typeface="+mn-lt"/>
                <a:ea typeface="Microsoft YaHei UI" panose="020B0503020204020204" pitchFamily="34" charset="-122"/>
                <a:cs typeface="Times New Roman" panose="02020603050405020304" pitchFamily="18" charset="0"/>
              </a:rPr>
              <a:t>TARGETED</a:t>
            </a:r>
            <a:r>
              <a:rPr lang="en-US" sz="3300" spc="-62" dirty="0">
                <a:solidFill>
                  <a:schemeClr val="accent2"/>
                </a:solidFill>
                <a:latin typeface="+mn-lt"/>
                <a:ea typeface="Microsoft YaHei UI" panose="020B0503020204020204" pitchFamily="34" charset="-122"/>
                <a:cs typeface="Times New Roman" panose="02020603050405020304" pitchFamily="18" charset="0"/>
              </a:rPr>
              <a:t> </a:t>
            </a:r>
            <a:r>
              <a:rPr lang="en-US" sz="3300" spc="-4" dirty="0">
                <a:solidFill>
                  <a:schemeClr val="accent2"/>
                </a:solidFill>
                <a:latin typeface="+mn-lt"/>
                <a:ea typeface="Microsoft YaHei UI" panose="020B0503020204020204" pitchFamily="34" charset="-122"/>
                <a:cs typeface="Times New Roman" panose="02020603050405020304" pitchFamily="18" charset="0"/>
              </a:rPr>
              <a:t>ATTACKS</a:t>
            </a:r>
            <a:r>
              <a:rPr lang="en-US" sz="3300" spc="-78" dirty="0">
                <a:solidFill>
                  <a:schemeClr val="accent2"/>
                </a:solidFill>
                <a:latin typeface="+mn-lt"/>
                <a:ea typeface="Microsoft YaHei UI" panose="020B0503020204020204" pitchFamily="34" charset="-122"/>
                <a:cs typeface="Times New Roman" panose="02020603050405020304" pitchFamily="18" charset="0"/>
              </a:rPr>
              <a:t> </a:t>
            </a:r>
            <a:r>
              <a:rPr lang="en-US" sz="3300" spc="-4" dirty="0">
                <a:solidFill>
                  <a:schemeClr val="accent2"/>
                </a:solidFill>
                <a:latin typeface="+mn-lt"/>
                <a:ea typeface="Microsoft YaHei UI" panose="020B0503020204020204" pitchFamily="34" charset="-122"/>
                <a:cs typeface="Times New Roman" panose="02020603050405020304" pitchFamily="18" charset="0"/>
              </a:rPr>
              <a:t>ON</a:t>
            </a:r>
            <a:r>
              <a:rPr lang="en-US" sz="3300" spc="-78" dirty="0">
                <a:solidFill>
                  <a:schemeClr val="accent2"/>
                </a:solidFill>
                <a:latin typeface="+mn-lt"/>
                <a:ea typeface="Microsoft YaHei UI" panose="020B0503020204020204" pitchFamily="34" charset="-122"/>
                <a:cs typeface="Times New Roman" panose="02020603050405020304" pitchFamily="18" charset="0"/>
              </a:rPr>
              <a:t> </a:t>
            </a:r>
            <a:r>
              <a:rPr lang="en-US" sz="3300" spc="-8" dirty="0">
                <a:solidFill>
                  <a:schemeClr val="accent2"/>
                </a:solidFill>
                <a:latin typeface="+mn-lt"/>
                <a:ea typeface="Microsoft YaHei UI" panose="020B0503020204020204" pitchFamily="34" charset="-122"/>
                <a:cs typeface="Times New Roman" panose="02020603050405020304" pitchFamily="18" charset="0"/>
              </a:rPr>
              <a:t>SPEECH-TO-TEXT</a:t>
            </a:r>
            <a:endParaRPr lang="en-US" sz="3300" dirty="0">
              <a:solidFill>
                <a:schemeClr val="accent2"/>
              </a:solidFill>
              <a:latin typeface="+mn-lt"/>
              <a:ea typeface="Microsoft YaHei UI" panose="020B0503020204020204" pitchFamily="34" charset="-122"/>
              <a:cs typeface="Times New Roman" panose="02020603050405020304" pitchFamily="18" charset="0"/>
            </a:endParaRPr>
          </a:p>
        </p:txBody>
      </p:sp>
      <p:sp>
        <p:nvSpPr>
          <p:cNvPr id="3" name="Subtitle 2"/>
          <p:cNvSpPr>
            <a:spLocks noGrp="1"/>
          </p:cNvSpPr>
          <p:nvPr>
            <p:ph type="body" idx="1"/>
          </p:nvPr>
        </p:nvSpPr>
        <p:spPr/>
        <p:txBody>
          <a:bodyPr/>
          <a:lstStyle/>
          <a:p>
            <a:pPr algn="ctr"/>
            <a:r>
              <a:rPr lang="en-US" altLang="en-US" b="0" dirty="0">
                <a:latin typeface="+mn-lt"/>
                <a:cs typeface="Times New Roman" panose="02020603050405020304" pitchFamily="18" charset="0"/>
              </a:rPr>
              <a:t>Supervisor: Dr. Alex </a:t>
            </a:r>
            <a:r>
              <a:rPr lang="en-US" altLang="en-US" b="0" dirty="0" err="1">
                <a:latin typeface="+mn-lt"/>
                <a:cs typeface="Times New Roman" panose="02020603050405020304" pitchFamily="18" charset="0"/>
              </a:rPr>
              <a:t>Vakanski</a:t>
            </a:r>
            <a:endParaRPr lang="en-US" altLang="en-US" b="0" dirty="0">
              <a:latin typeface="+mn-lt"/>
              <a:cs typeface="Times New Roman" panose="02020603050405020304" pitchFamily="18" charset="0"/>
            </a:endParaRPr>
          </a:p>
          <a:p>
            <a:pPr algn="ctr"/>
            <a:r>
              <a:rPr lang="en-US" altLang="en-US" b="0" dirty="0">
                <a:latin typeface="+mn-lt"/>
              </a:rPr>
              <a:t>Presenter: Jiang</a:t>
            </a:r>
            <a:r>
              <a:rPr lang="zh-CN" altLang="en-US" b="0" dirty="0">
                <a:latin typeface="+mn-lt"/>
              </a:rPr>
              <a:t> </a:t>
            </a:r>
            <a:r>
              <a:rPr lang="en-US" altLang="zh-CN" b="0" dirty="0">
                <a:latin typeface="+mn-lt"/>
              </a:rPr>
              <a:t>Chang</a:t>
            </a:r>
            <a:endParaRPr lang="en-US" altLang="en-US" b="0" dirty="0">
              <a:latin typeface="+mn-lt"/>
            </a:endParaRPr>
          </a:p>
          <a:p>
            <a:endParaRPr lang="en-US" b="0" dirty="0">
              <a:latin typeface="+mn-lt"/>
            </a:endParaRPr>
          </a:p>
        </p:txBody>
      </p:sp>
    </p:spTree>
    <p:extLst>
      <p:ext uri="{BB962C8B-B14F-4D97-AF65-F5344CB8AC3E}">
        <p14:creationId xmlns:p14="http://schemas.microsoft.com/office/powerpoint/2010/main" val="478735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DE469-809B-784C-B1C0-A64E094381DC}"/>
              </a:ext>
            </a:extLst>
          </p:cNvPr>
          <p:cNvSpPr>
            <a:spLocks noGrp="1"/>
          </p:cNvSpPr>
          <p:nvPr>
            <p:ph type="title"/>
          </p:nvPr>
        </p:nvSpPr>
        <p:spPr>
          <a:xfrm>
            <a:off x="691515" y="1516955"/>
            <a:ext cx="8675370" cy="935137"/>
          </a:xfrm>
        </p:spPr>
        <p:txBody>
          <a:bodyPr>
            <a:normAutofit/>
          </a:bodyPr>
          <a:lstStyle/>
          <a:p>
            <a:pPr algn="ctr"/>
            <a:r>
              <a:rPr lang="en-US" sz="4290" dirty="0">
                <a:latin typeface="+mn-lt"/>
                <a:cs typeface="Times New Roman" panose="02020603050405020304" pitchFamily="18" charset="0"/>
              </a:rPr>
              <a:t>OUTLINE</a:t>
            </a:r>
          </a:p>
        </p:txBody>
      </p:sp>
      <p:graphicFrame>
        <p:nvGraphicFramePr>
          <p:cNvPr id="5" name="Content Placeholder 2">
            <a:extLst>
              <a:ext uri="{FF2B5EF4-FFF2-40B4-BE49-F238E27FC236}">
                <a16:creationId xmlns:a16="http://schemas.microsoft.com/office/drawing/2014/main" id="{581C2109-A7E7-586B-8BAE-6E8F80966800}"/>
              </a:ext>
            </a:extLst>
          </p:cNvPr>
          <p:cNvGraphicFramePr>
            <a:graphicFrameLocks noGrp="1"/>
          </p:cNvGraphicFramePr>
          <p:nvPr>
            <p:ph idx="1"/>
          </p:nvPr>
        </p:nvGraphicFramePr>
        <p:xfrm>
          <a:off x="445208" y="2566035"/>
          <a:ext cx="9176229" cy="35908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24492624"/>
      </p:ext>
    </p:extLst>
  </p:cSld>
  <p:clrMapOvr>
    <a:masterClrMapping/>
  </p:clrMapOvr>
  <mc:AlternateContent xmlns:mc="http://schemas.openxmlformats.org/markup-compatibility/2006" xmlns:p15="http://schemas.microsoft.com/office/powerpoint/2012/main">
    <mc:Choice Requires="p15">
      <p:transition spd="slow">
        <p15:prstTrans prst="drap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ACA2EA0-FFD3-42EC-9406-B595015ED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56578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prstClr val="white"/>
              </a:solidFill>
              <a:latin typeface="Calibri" panose="020F0502020204030204"/>
            </a:endParaRPr>
          </a:p>
        </p:txBody>
      </p:sp>
      <p:sp useBgFill="1">
        <p:nvSpPr>
          <p:cNvPr id="11" name="Rectangle 10">
            <a:extLst>
              <a:ext uri="{FF2B5EF4-FFF2-40B4-BE49-F238E27FC236}">
                <a16:creationId xmlns:a16="http://schemas.microsoft.com/office/drawing/2014/main" id="{D5288BCE-665C-472A-8C43-664BCFA31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1229" y="2086690"/>
            <a:ext cx="7543800" cy="2481144"/>
          </a:xfrm>
          <a:prstGeom prst="rect">
            <a:avLst/>
          </a:prstGeom>
          <a:solidFill>
            <a:schemeClr val="bg1"/>
          </a:solidFill>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prstClr val="white"/>
              </a:solidFill>
              <a:latin typeface="Calibri" panose="020F0502020204030204"/>
            </a:endParaRPr>
          </a:p>
        </p:txBody>
      </p:sp>
      <p:sp>
        <p:nvSpPr>
          <p:cNvPr id="4" name="Title 1">
            <a:extLst>
              <a:ext uri="{FF2B5EF4-FFF2-40B4-BE49-F238E27FC236}">
                <a16:creationId xmlns:a16="http://schemas.microsoft.com/office/drawing/2014/main" id="{DD68296A-1C4C-723B-CA24-7079A0150584}"/>
              </a:ext>
            </a:extLst>
          </p:cNvPr>
          <p:cNvSpPr>
            <a:spLocks noGrp="1"/>
          </p:cNvSpPr>
          <p:nvPr>
            <p:ph type="title"/>
          </p:nvPr>
        </p:nvSpPr>
        <p:spPr>
          <a:xfrm>
            <a:off x="1489115" y="2247067"/>
            <a:ext cx="7080171" cy="1796296"/>
          </a:xfrm>
        </p:spPr>
        <p:txBody>
          <a:bodyPr vert="horz" lIns="75438" tIns="37719" rIns="75438" bIns="37719" rtlCol="0" anchor="ctr">
            <a:normAutofit/>
          </a:bodyPr>
          <a:lstStyle/>
          <a:p>
            <a:pPr algn="ctr"/>
            <a:r>
              <a:rPr lang="en-US" sz="5445" b="1" dirty="0">
                <a:solidFill>
                  <a:schemeClr val="accent2"/>
                </a:solidFill>
              </a:rPr>
              <a:t>BACKGROUND</a:t>
            </a:r>
          </a:p>
        </p:txBody>
      </p:sp>
      <p:sp>
        <p:nvSpPr>
          <p:cNvPr id="13" name="Rectangle: Rounded Corners 12">
            <a:extLst>
              <a:ext uri="{FF2B5EF4-FFF2-40B4-BE49-F238E27FC236}">
                <a16:creationId xmlns:a16="http://schemas.microsoft.com/office/drawing/2014/main" id="{46C57131-53A7-4C1A-BEA8-25F06A06A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52494" y="4284941"/>
            <a:ext cx="5961269" cy="565785"/>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prstClr val="white"/>
              </a:solidFill>
              <a:latin typeface="Calibri" panose="020F0502020204030204"/>
            </a:endParaRPr>
          </a:p>
        </p:txBody>
      </p:sp>
    </p:spTree>
    <p:extLst>
      <p:ext uri="{BB962C8B-B14F-4D97-AF65-F5344CB8AC3E}">
        <p14:creationId xmlns:p14="http://schemas.microsoft.com/office/powerpoint/2010/main" val="2665613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6FC25938-8B14-FE53-A082-4235478E6F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 y="1847700"/>
            <a:ext cx="10058400" cy="44188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7323105-5B32-BDA4-0A44-780E4CCE12CB}"/>
              </a:ext>
            </a:extLst>
          </p:cNvPr>
          <p:cNvSpPr txBox="1"/>
          <p:nvPr/>
        </p:nvSpPr>
        <p:spPr>
          <a:xfrm>
            <a:off x="52807" y="6355391"/>
            <a:ext cx="9691928" cy="295466"/>
          </a:xfrm>
          <a:prstGeom prst="rect">
            <a:avLst/>
          </a:prstGeom>
          <a:noFill/>
        </p:spPr>
        <p:txBody>
          <a:bodyPr wrap="square">
            <a:spAutoFit/>
          </a:bodyPr>
          <a:lstStyle/>
          <a:p>
            <a:pPr defTabSz="754380"/>
            <a:r>
              <a:rPr lang="en-US" sz="1320" dirty="0">
                <a:solidFill>
                  <a:prstClr val="black">
                    <a:lumMod val="50000"/>
                    <a:lumOff val="50000"/>
                  </a:prstClr>
                </a:solidFill>
                <a:latin typeface="Calibri" panose="020F0502020204030204"/>
              </a:rPr>
              <a:t>Image Source: https://</a:t>
            </a:r>
            <a:r>
              <a:rPr lang="en-US" sz="1320" dirty="0" err="1">
                <a:solidFill>
                  <a:prstClr val="black">
                    <a:lumMod val="50000"/>
                    <a:lumOff val="50000"/>
                  </a:prstClr>
                </a:solidFill>
                <a:latin typeface="Calibri" panose="020F0502020204030204"/>
              </a:rPr>
              <a:t>developer.nvidia.com</a:t>
            </a:r>
            <a:r>
              <a:rPr lang="en-US" sz="1320" dirty="0">
                <a:solidFill>
                  <a:prstClr val="black">
                    <a:lumMod val="50000"/>
                    <a:lumOff val="50000"/>
                  </a:prstClr>
                </a:solidFill>
                <a:latin typeface="Calibri" panose="020F0502020204030204"/>
              </a:rPr>
              <a:t>/blog/how-to-build-domain-specific-automatic-speech-recognition-models-on-gpus/</a:t>
            </a:r>
          </a:p>
        </p:txBody>
      </p:sp>
      <p:sp>
        <p:nvSpPr>
          <p:cNvPr id="6" name="Slide Number Placeholder 17">
            <a:extLst>
              <a:ext uri="{FF2B5EF4-FFF2-40B4-BE49-F238E27FC236}">
                <a16:creationId xmlns:a16="http://schemas.microsoft.com/office/drawing/2014/main" id="{AF73D69D-60C5-FEE8-7658-FE85550C977C}"/>
              </a:ext>
            </a:extLst>
          </p:cNvPr>
          <p:cNvSpPr txBox="1">
            <a:spLocks/>
          </p:cNvSpPr>
          <p:nvPr/>
        </p:nvSpPr>
        <p:spPr>
          <a:xfrm>
            <a:off x="9074123" y="6139394"/>
            <a:ext cx="447913" cy="301228"/>
          </a:xfrm>
          <a:prstGeom prst="rect">
            <a:avLst/>
          </a:prstGeom>
        </p:spPr>
        <p:txBody>
          <a:bodyPr vert="horz" lIns="75438" tIns="37719" rIns="75438" bIns="37719"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54380"/>
            <a:r>
              <a:rPr lang="en-US" sz="1320" dirty="0">
                <a:solidFill>
                  <a:prstClr val="black">
                    <a:tint val="75000"/>
                  </a:prstClr>
                </a:solidFill>
                <a:latin typeface="Calibri" panose="020F0502020204030204"/>
              </a:rPr>
              <a:t>- </a:t>
            </a:r>
            <a:fld id="{A49DFD55-3C28-40EF-9E31-A92D2E4017FF}" type="slidenum">
              <a:rPr lang="en-US" sz="1320">
                <a:solidFill>
                  <a:prstClr val="black">
                    <a:tint val="75000"/>
                  </a:prstClr>
                </a:solidFill>
                <a:latin typeface="Calibri" panose="020F0502020204030204"/>
              </a:rPr>
              <a:pPr defTabSz="754380"/>
              <a:t>43</a:t>
            </a:fld>
            <a:r>
              <a:rPr lang="en-US" sz="1320" dirty="0">
                <a:solidFill>
                  <a:prstClr val="black">
                    <a:tint val="75000"/>
                  </a:prstClr>
                </a:solidFill>
                <a:latin typeface="Calibri" panose="020F0502020204030204"/>
              </a:rPr>
              <a:t> -</a:t>
            </a:r>
          </a:p>
        </p:txBody>
      </p:sp>
      <p:sp>
        <p:nvSpPr>
          <p:cNvPr id="19458" name="Title 1"/>
          <p:cNvSpPr>
            <a:spLocks noGrp="1"/>
          </p:cNvSpPr>
          <p:nvPr>
            <p:ph type="title"/>
          </p:nvPr>
        </p:nvSpPr>
        <p:spPr>
          <a:xfrm>
            <a:off x="1151707" y="1505814"/>
            <a:ext cx="3696112" cy="799836"/>
          </a:xfrm>
        </p:spPr>
        <p:txBody>
          <a:bodyPr>
            <a:normAutofit/>
          </a:bodyPr>
          <a:lstStyle/>
          <a:p>
            <a:r>
              <a:rPr lang="en-US" sz="2970" b="1" dirty="0">
                <a:solidFill>
                  <a:schemeClr val="accent2"/>
                </a:solidFill>
                <a:latin typeface="+mn-lt"/>
                <a:ea typeface="DengXian" panose="02010600030101010101" pitchFamily="2" charset="-122"/>
                <a:cs typeface="Times New Roman" panose="02020603050405020304" pitchFamily="18" charset="0"/>
              </a:rPr>
              <a:t>BACKGROUND</a:t>
            </a:r>
            <a:endParaRPr lang="en-CA" altLang="en-US" sz="2970" b="1" dirty="0">
              <a:solidFill>
                <a:schemeClr val="accent2"/>
              </a:solidFill>
              <a:latin typeface="+mn-lt"/>
            </a:endParaRPr>
          </a:p>
        </p:txBody>
      </p:sp>
      <p:sp>
        <p:nvSpPr>
          <p:cNvPr id="11" name="Round Diagonal Corner Rectangle 10">
            <a:extLst>
              <a:ext uri="{FF2B5EF4-FFF2-40B4-BE49-F238E27FC236}">
                <a16:creationId xmlns:a16="http://schemas.microsoft.com/office/drawing/2014/main" id="{579D6F7C-C420-9121-8164-09AAAED40A35}"/>
              </a:ext>
            </a:extLst>
          </p:cNvPr>
          <p:cNvSpPr/>
          <p:nvPr/>
        </p:nvSpPr>
        <p:spPr>
          <a:xfrm>
            <a:off x="245856" y="1505814"/>
            <a:ext cx="681660" cy="699911"/>
          </a:xfrm>
          <a:prstGeom prst="round2DiagRect">
            <a:avLst>
              <a:gd name="adj1" fmla="val 29727"/>
              <a:gd name="adj2" fmla="val 0"/>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12" name="Rectangle 11" descr="Education">
            <a:extLst>
              <a:ext uri="{FF2B5EF4-FFF2-40B4-BE49-F238E27FC236}">
                <a16:creationId xmlns:a16="http://schemas.microsoft.com/office/drawing/2014/main" id="{DF75F013-9995-8D0C-4151-D14E10B80449}"/>
              </a:ext>
            </a:extLst>
          </p:cNvPr>
          <p:cNvSpPr/>
          <p:nvPr/>
        </p:nvSpPr>
        <p:spPr>
          <a:xfrm>
            <a:off x="414173" y="1635820"/>
            <a:ext cx="391116" cy="401589"/>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2781375281"/>
      </p:ext>
    </p:extLst>
  </p:cSld>
  <p:clrMapOvr>
    <a:masterClrMapping/>
  </p:clrMapOvr>
  <p:transition spd="slow">
    <p:cove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E54609-BB51-A03A-D44A-D5719E7B0887}"/>
              </a:ext>
            </a:extLst>
          </p:cNvPr>
          <p:cNvSpPr>
            <a:spLocks noGrp="1"/>
          </p:cNvSpPr>
          <p:nvPr>
            <p:ph idx="1"/>
          </p:nvPr>
        </p:nvSpPr>
        <p:spPr>
          <a:xfrm>
            <a:off x="388366" y="6153443"/>
            <a:ext cx="8675370" cy="541774"/>
          </a:xfrm>
        </p:spPr>
        <p:txBody>
          <a:bodyPr/>
          <a:lstStyle/>
          <a:p>
            <a:r>
              <a:rPr lang="en-US" dirty="0">
                <a:hlinkClick r:id="rId3"/>
              </a:rPr>
              <a:t>Ref: https://adversarial-attacks.net/</a:t>
            </a:r>
            <a:r>
              <a:rPr lang="en-US" dirty="0"/>
              <a:t> </a:t>
            </a:r>
          </a:p>
        </p:txBody>
      </p:sp>
      <p:pic>
        <p:nvPicPr>
          <p:cNvPr id="1026" name="Picture 2" descr="Hiding">
            <a:extLst>
              <a:ext uri="{FF2B5EF4-FFF2-40B4-BE49-F238E27FC236}">
                <a16:creationId xmlns:a16="http://schemas.microsoft.com/office/drawing/2014/main" id="{8921A1FD-311C-1084-D9D6-E6BD180335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4664" y="1828600"/>
            <a:ext cx="7795260" cy="4191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17">
            <a:extLst>
              <a:ext uri="{FF2B5EF4-FFF2-40B4-BE49-F238E27FC236}">
                <a16:creationId xmlns:a16="http://schemas.microsoft.com/office/drawing/2014/main" id="{DABA7220-1E73-7A0B-AF13-51785B4B630F}"/>
              </a:ext>
            </a:extLst>
          </p:cNvPr>
          <p:cNvSpPr txBox="1">
            <a:spLocks/>
          </p:cNvSpPr>
          <p:nvPr/>
        </p:nvSpPr>
        <p:spPr>
          <a:xfrm>
            <a:off x="9074123" y="6139394"/>
            <a:ext cx="447913" cy="301228"/>
          </a:xfrm>
          <a:prstGeom prst="rect">
            <a:avLst/>
          </a:prstGeom>
        </p:spPr>
        <p:txBody>
          <a:bodyPr vert="horz" lIns="75438" tIns="37719" rIns="75438" bIns="37719"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54380"/>
            <a:r>
              <a:rPr lang="en-US" sz="1320" dirty="0">
                <a:solidFill>
                  <a:prstClr val="black">
                    <a:tint val="75000"/>
                  </a:prstClr>
                </a:solidFill>
                <a:latin typeface="Calibri" panose="020F0502020204030204"/>
              </a:rPr>
              <a:t>- </a:t>
            </a:r>
            <a:fld id="{A49DFD55-3C28-40EF-9E31-A92D2E4017FF}" type="slidenum">
              <a:rPr lang="en-US" sz="1320">
                <a:solidFill>
                  <a:prstClr val="black">
                    <a:tint val="75000"/>
                  </a:prstClr>
                </a:solidFill>
                <a:latin typeface="Calibri" panose="020F0502020204030204"/>
              </a:rPr>
              <a:pPr defTabSz="754380"/>
              <a:t>44</a:t>
            </a:fld>
            <a:r>
              <a:rPr lang="en-US" sz="1320" dirty="0">
                <a:solidFill>
                  <a:prstClr val="black">
                    <a:tint val="75000"/>
                  </a:prstClr>
                </a:solidFill>
                <a:latin typeface="Calibri" panose="020F0502020204030204"/>
              </a:rPr>
              <a:t> -</a:t>
            </a:r>
          </a:p>
        </p:txBody>
      </p:sp>
      <p:sp>
        <p:nvSpPr>
          <p:cNvPr id="5" name="Title 1">
            <a:extLst>
              <a:ext uri="{FF2B5EF4-FFF2-40B4-BE49-F238E27FC236}">
                <a16:creationId xmlns:a16="http://schemas.microsoft.com/office/drawing/2014/main" id="{884189F4-7910-9102-A259-C4B1D36D819E}"/>
              </a:ext>
            </a:extLst>
          </p:cNvPr>
          <p:cNvSpPr>
            <a:spLocks noGrp="1"/>
          </p:cNvSpPr>
          <p:nvPr>
            <p:ph type="title"/>
          </p:nvPr>
        </p:nvSpPr>
        <p:spPr>
          <a:xfrm>
            <a:off x="1151707" y="1505814"/>
            <a:ext cx="3696112" cy="799836"/>
          </a:xfrm>
        </p:spPr>
        <p:txBody>
          <a:bodyPr>
            <a:normAutofit/>
          </a:bodyPr>
          <a:lstStyle/>
          <a:p>
            <a:r>
              <a:rPr lang="en-US" sz="2970" b="1" dirty="0">
                <a:solidFill>
                  <a:schemeClr val="accent2"/>
                </a:solidFill>
                <a:latin typeface="+mn-lt"/>
                <a:ea typeface="DengXian" panose="02010600030101010101" pitchFamily="2" charset="-122"/>
                <a:cs typeface="Times New Roman" panose="02020603050405020304" pitchFamily="18" charset="0"/>
              </a:rPr>
              <a:t>BACKGROUND</a:t>
            </a:r>
            <a:endParaRPr lang="en-CA" altLang="en-US" sz="2970" b="1" dirty="0">
              <a:solidFill>
                <a:schemeClr val="accent2"/>
              </a:solidFill>
              <a:latin typeface="+mn-lt"/>
            </a:endParaRPr>
          </a:p>
        </p:txBody>
      </p:sp>
      <p:sp>
        <p:nvSpPr>
          <p:cNvPr id="8" name="Round Diagonal Corner Rectangle 7">
            <a:extLst>
              <a:ext uri="{FF2B5EF4-FFF2-40B4-BE49-F238E27FC236}">
                <a16:creationId xmlns:a16="http://schemas.microsoft.com/office/drawing/2014/main" id="{53B50CE6-CB6C-4688-C76C-96116AEB4B7E}"/>
              </a:ext>
            </a:extLst>
          </p:cNvPr>
          <p:cNvSpPr/>
          <p:nvPr/>
        </p:nvSpPr>
        <p:spPr>
          <a:xfrm>
            <a:off x="245856" y="1505814"/>
            <a:ext cx="681660" cy="699911"/>
          </a:xfrm>
          <a:prstGeom prst="round2DiagRect">
            <a:avLst>
              <a:gd name="adj1" fmla="val 29727"/>
              <a:gd name="adj2" fmla="val 0"/>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9" name="Rectangle 8" descr="Education">
            <a:extLst>
              <a:ext uri="{FF2B5EF4-FFF2-40B4-BE49-F238E27FC236}">
                <a16:creationId xmlns:a16="http://schemas.microsoft.com/office/drawing/2014/main" id="{D6C70944-EACB-3688-22AB-2BB253E32D88}"/>
              </a:ext>
            </a:extLst>
          </p:cNvPr>
          <p:cNvSpPr/>
          <p:nvPr/>
        </p:nvSpPr>
        <p:spPr>
          <a:xfrm>
            <a:off x="414173" y="1635820"/>
            <a:ext cx="391116" cy="401589"/>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2846920669"/>
      </p:ext>
    </p:extLst>
  </p:cSld>
  <p:clrMapOvr>
    <a:masterClrMapping/>
  </p:clrMapOvr>
  <p:transition spd="slow">
    <p:cove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ACA2EA0-FFD3-42EC-9406-B595015ED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56578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prstClr val="white"/>
              </a:solidFill>
              <a:latin typeface="Calibri" panose="020F0502020204030204"/>
            </a:endParaRPr>
          </a:p>
        </p:txBody>
      </p:sp>
      <p:sp useBgFill="1">
        <p:nvSpPr>
          <p:cNvPr id="11" name="Rectangle 10">
            <a:extLst>
              <a:ext uri="{FF2B5EF4-FFF2-40B4-BE49-F238E27FC236}">
                <a16:creationId xmlns:a16="http://schemas.microsoft.com/office/drawing/2014/main" id="{D5288BCE-665C-472A-8C43-664BCFA31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1229" y="2086690"/>
            <a:ext cx="7543800" cy="2481144"/>
          </a:xfrm>
          <a:prstGeom prst="rect">
            <a:avLst/>
          </a:prstGeom>
          <a:solidFill>
            <a:schemeClr val="bg1"/>
          </a:solidFill>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prstClr val="white"/>
              </a:solidFill>
              <a:latin typeface="Calibri" panose="020F0502020204030204"/>
            </a:endParaRPr>
          </a:p>
        </p:txBody>
      </p:sp>
      <p:sp>
        <p:nvSpPr>
          <p:cNvPr id="4" name="Title 1">
            <a:extLst>
              <a:ext uri="{FF2B5EF4-FFF2-40B4-BE49-F238E27FC236}">
                <a16:creationId xmlns:a16="http://schemas.microsoft.com/office/drawing/2014/main" id="{DD68296A-1C4C-723B-CA24-7079A0150584}"/>
              </a:ext>
            </a:extLst>
          </p:cNvPr>
          <p:cNvSpPr>
            <a:spLocks noGrp="1"/>
          </p:cNvSpPr>
          <p:nvPr>
            <p:ph type="title"/>
          </p:nvPr>
        </p:nvSpPr>
        <p:spPr>
          <a:xfrm>
            <a:off x="1489115" y="2247067"/>
            <a:ext cx="7080171" cy="1796296"/>
          </a:xfrm>
        </p:spPr>
        <p:txBody>
          <a:bodyPr vert="horz" lIns="75438" tIns="37719" rIns="75438" bIns="37719" rtlCol="0" anchor="ctr">
            <a:normAutofit/>
          </a:bodyPr>
          <a:lstStyle/>
          <a:p>
            <a:pPr algn="ctr"/>
            <a:r>
              <a:rPr lang="en-US" sz="5445" b="1" dirty="0">
                <a:solidFill>
                  <a:schemeClr val="accent5"/>
                </a:solidFill>
              </a:rPr>
              <a:t>METHOD</a:t>
            </a:r>
          </a:p>
        </p:txBody>
      </p:sp>
      <p:sp>
        <p:nvSpPr>
          <p:cNvPr id="13" name="Rectangle: Rounded Corners 12">
            <a:extLst>
              <a:ext uri="{FF2B5EF4-FFF2-40B4-BE49-F238E27FC236}">
                <a16:creationId xmlns:a16="http://schemas.microsoft.com/office/drawing/2014/main" id="{46C57131-53A7-4C1A-BEA8-25F06A06A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52494" y="4284941"/>
            <a:ext cx="5961269" cy="565785"/>
          </a:xfrm>
          <a:prstGeom prst="roundRect">
            <a:avLst>
              <a:gd name="adj" fmla="val 0"/>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54380"/>
            <a:endParaRPr lang="en-US" sz="1485">
              <a:solidFill>
                <a:prstClr val="white"/>
              </a:solidFill>
              <a:latin typeface="Calibri" panose="020F0502020204030204"/>
            </a:endParaRPr>
          </a:p>
        </p:txBody>
      </p:sp>
    </p:spTree>
    <p:extLst>
      <p:ext uri="{BB962C8B-B14F-4D97-AF65-F5344CB8AC3E}">
        <p14:creationId xmlns:p14="http://schemas.microsoft.com/office/powerpoint/2010/main" val="654561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5"/>
        <p:cNvGrpSpPr/>
        <p:nvPr/>
      </p:nvGrpSpPr>
      <p:grpSpPr>
        <a:xfrm>
          <a:off x="0" y="0"/>
          <a:ext cx="0" cy="0"/>
          <a:chOff x="0" y="0"/>
          <a:chExt cx="0" cy="0"/>
        </a:xfrm>
      </p:grpSpPr>
      <p:pic>
        <p:nvPicPr>
          <p:cNvPr id="128" name="Google Shape;128;p20"/>
          <p:cNvPicPr preferRelativeResize="0"/>
          <p:nvPr/>
        </p:nvPicPr>
        <p:blipFill rotWithShape="1">
          <a:blip r:embed="rId3"/>
          <a:srcRect l="49689" t="30629" r="23053" b="34477"/>
          <a:stretch/>
        </p:blipFill>
        <p:spPr>
          <a:xfrm>
            <a:off x="2056614" y="2284946"/>
            <a:ext cx="5034485" cy="3625214"/>
          </a:xfrm>
          <a:prstGeom prst="rect">
            <a:avLst/>
          </a:prstGeom>
          <a:noFill/>
        </p:spPr>
      </p:pic>
      <p:sp>
        <p:nvSpPr>
          <p:cNvPr id="2" name="Slide Number Placeholder 17">
            <a:extLst>
              <a:ext uri="{FF2B5EF4-FFF2-40B4-BE49-F238E27FC236}">
                <a16:creationId xmlns:a16="http://schemas.microsoft.com/office/drawing/2014/main" id="{580AAB0B-6CB7-098B-A4D8-732F7A9C17C9}"/>
              </a:ext>
            </a:extLst>
          </p:cNvPr>
          <p:cNvSpPr txBox="1">
            <a:spLocks/>
          </p:cNvSpPr>
          <p:nvPr/>
        </p:nvSpPr>
        <p:spPr>
          <a:xfrm>
            <a:off x="9074123" y="6139394"/>
            <a:ext cx="447913" cy="301228"/>
          </a:xfrm>
          <a:prstGeom prst="rect">
            <a:avLst/>
          </a:prstGeom>
        </p:spPr>
        <p:txBody>
          <a:bodyPr vert="horz" lIns="75438" tIns="37719" rIns="75438" bIns="37719"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54380"/>
            <a:r>
              <a:rPr lang="en-US" sz="1320" dirty="0">
                <a:solidFill>
                  <a:prstClr val="black">
                    <a:tint val="75000"/>
                  </a:prstClr>
                </a:solidFill>
                <a:latin typeface="Calibri" panose="020F0502020204030204"/>
              </a:rPr>
              <a:t>- </a:t>
            </a:r>
            <a:fld id="{A49DFD55-3C28-40EF-9E31-A92D2E4017FF}" type="slidenum">
              <a:rPr lang="en-US" sz="1320">
                <a:solidFill>
                  <a:prstClr val="black">
                    <a:tint val="75000"/>
                  </a:prstClr>
                </a:solidFill>
                <a:latin typeface="Calibri" panose="020F0502020204030204"/>
              </a:rPr>
              <a:pPr defTabSz="754380"/>
              <a:t>46</a:t>
            </a:fld>
            <a:r>
              <a:rPr lang="en-US" sz="1320" dirty="0">
                <a:solidFill>
                  <a:prstClr val="black">
                    <a:tint val="75000"/>
                  </a:prstClr>
                </a:solidFill>
                <a:latin typeface="Calibri" panose="020F0502020204030204"/>
              </a:rPr>
              <a:t> -</a:t>
            </a:r>
          </a:p>
        </p:txBody>
      </p:sp>
      <p:sp>
        <p:nvSpPr>
          <p:cNvPr id="5" name="Title 1">
            <a:extLst>
              <a:ext uri="{FF2B5EF4-FFF2-40B4-BE49-F238E27FC236}">
                <a16:creationId xmlns:a16="http://schemas.microsoft.com/office/drawing/2014/main" id="{6C5DF769-5846-BBDC-2F7E-EABA4FD7F012}"/>
              </a:ext>
            </a:extLst>
          </p:cNvPr>
          <p:cNvSpPr txBox="1">
            <a:spLocks/>
          </p:cNvSpPr>
          <p:nvPr/>
        </p:nvSpPr>
        <p:spPr>
          <a:xfrm>
            <a:off x="1151707" y="1505814"/>
            <a:ext cx="3696112" cy="799836"/>
          </a:xfrm>
          <a:prstGeom prst="rect">
            <a:avLst/>
          </a:prstGeom>
        </p:spPr>
        <p:txBody>
          <a:bodyPr vert="horz" lIns="75438" tIns="37719" rIns="75438" bIns="37719" rtlCol="0" anchor="ctr">
            <a:normAutofit/>
          </a:bodyPr>
          <a:lstStyle>
            <a:lvl1pPr algn="l" defTabSz="914400" rtl="0" eaLnBrk="1" latinLnBrk="0" hangingPunct="1">
              <a:lnSpc>
                <a:spcPct val="90000"/>
              </a:lnSpc>
              <a:spcBef>
                <a:spcPct val="0"/>
              </a:spcBef>
              <a:buNone/>
              <a:defRPr sz="3177" kern="1200">
                <a:solidFill>
                  <a:schemeClr val="tx1"/>
                </a:solidFill>
                <a:latin typeface="+mj-lt"/>
                <a:ea typeface="+mj-ea"/>
                <a:cs typeface="+mj-cs"/>
              </a:defRPr>
            </a:lvl1pPr>
          </a:lstStyle>
          <a:p>
            <a:pPr defTabSz="754380"/>
            <a:r>
              <a:rPr lang="en-US" sz="2970" b="1" dirty="0">
                <a:solidFill>
                  <a:srgbClr val="5B9BD5"/>
                </a:solidFill>
                <a:latin typeface="Calibri" panose="020F0502020204030204"/>
                <a:ea typeface="DengXian" panose="02010600030101010101" pitchFamily="2" charset="-122"/>
                <a:cs typeface="Times New Roman" panose="02020603050405020304" pitchFamily="18" charset="0"/>
              </a:rPr>
              <a:t>METHOD</a:t>
            </a:r>
            <a:endParaRPr lang="en-CA" altLang="en-US" sz="2970" b="1" dirty="0">
              <a:solidFill>
                <a:srgbClr val="5B9BD5"/>
              </a:solidFill>
              <a:latin typeface="Calibri" panose="020F0502020204030204"/>
            </a:endParaRPr>
          </a:p>
        </p:txBody>
      </p:sp>
      <p:sp>
        <p:nvSpPr>
          <p:cNvPr id="6" name="Round Diagonal Corner Rectangle 5">
            <a:extLst>
              <a:ext uri="{FF2B5EF4-FFF2-40B4-BE49-F238E27FC236}">
                <a16:creationId xmlns:a16="http://schemas.microsoft.com/office/drawing/2014/main" id="{680ABD02-9625-09EF-CAE1-1B18E55C2F6E}"/>
              </a:ext>
            </a:extLst>
          </p:cNvPr>
          <p:cNvSpPr/>
          <p:nvPr/>
        </p:nvSpPr>
        <p:spPr>
          <a:xfrm>
            <a:off x="245856" y="1505814"/>
            <a:ext cx="681660" cy="699911"/>
          </a:xfrm>
          <a:prstGeom prst="round2DiagRect">
            <a:avLst>
              <a:gd name="adj1" fmla="val 29727"/>
              <a:gd name="adj2" fmla="val 0"/>
            </a:avLst>
          </a:prstGeom>
          <a:solidFill>
            <a:schemeClr val="accent5"/>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11" name="Rectangle 10" descr="Database">
            <a:extLst>
              <a:ext uri="{FF2B5EF4-FFF2-40B4-BE49-F238E27FC236}">
                <a16:creationId xmlns:a16="http://schemas.microsoft.com/office/drawing/2014/main" id="{106B0202-A5A7-E212-583D-772739F213B6}"/>
              </a:ext>
            </a:extLst>
          </p:cNvPr>
          <p:cNvSpPr/>
          <p:nvPr/>
        </p:nvSpPr>
        <p:spPr>
          <a:xfrm>
            <a:off x="390547" y="1655858"/>
            <a:ext cx="392278" cy="399821"/>
          </a:xfrm>
          <a:prstGeom prst="rect">
            <a:avLst/>
          </a:prstGeom>
          <a: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220948625"/>
      </p:ext>
    </p:extLst>
  </p:cSld>
  <p:clrMapOvr>
    <a:masterClrMapping/>
  </p:clrMapOvr>
  <p:transition spd="slow">
    <p:cover/>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17">
            <a:extLst>
              <a:ext uri="{FF2B5EF4-FFF2-40B4-BE49-F238E27FC236}">
                <a16:creationId xmlns:a16="http://schemas.microsoft.com/office/drawing/2014/main" id="{14CCA367-98F9-0B0E-3CA6-D2CED2B4650A}"/>
              </a:ext>
            </a:extLst>
          </p:cNvPr>
          <p:cNvSpPr txBox="1">
            <a:spLocks/>
          </p:cNvSpPr>
          <p:nvPr/>
        </p:nvSpPr>
        <p:spPr>
          <a:xfrm>
            <a:off x="9074123" y="6139394"/>
            <a:ext cx="447913" cy="301228"/>
          </a:xfrm>
          <a:prstGeom prst="rect">
            <a:avLst/>
          </a:prstGeom>
        </p:spPr>
        <p:txBody>
          <a:bodyPr vert="horz" lIns="75438" tIns="37719" rIns="75438" bIns="37719"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54380"/>
            <a:r>
              <a:rPr lang="en-US" sz="1320" dirty="0">
                <a:solidFill>
                  <a:prstClr val="black">
                    <a:tint val="75000"/>
                  </a:prstClr>
                </a:solidFill>
                <a:latin typeface="Calibri" panose="020F0502020204030204"/>
              </a:rPr>
              <a:t>- </a:t>
            </a:r>
            <a:fld id="{A49DFD55-3C28-40EF-9E31-A92D2E4017FF}" type="slidenum">
              <a:rPr lang="en-US" sz="1320">
                <a:solidFill>
                  <a:prstClr val="black">
                    <a:tint val="75000"/>
                  </a:prstClr>
                </a:solidFill>
                <a:latin typeface="Calibri" panose="020F0502020204030204"/>
              </a:rPr>
              <a:pPr defTabSz="754380"/>
              <a:t>47</a:t>
            </a:fld>
            <a:r>
              <a:rPr lang="en-US" sz="1320" dirty="0">
                <a:solidFill>
                  <a:prstClr val="black">
                    <a:tint val="75000"/>
                  </a:prstClr>
                </a:solidFill>
                <a:latin typeface="Calibri" panose="020F0502020204030204"/>
              </a:rPr>
              <a:t> -</a:t>
            </a:r>
          </a:p>
        </p:txBody>
      </p:sp>
      <p:pic>
        <p:nvPicPr>
          <p:cNvPr id="9" name="Picture 8" descr="Diagram&#10;&#10;Description automatically generated">
            <a:extLst>
              <a:ext uri="{FF2B5EF4-FFF2-40B4-BE49-F238E27FC236}">
                <a16:creationId xmlns:a16="http://schemas.microsoft.com/office/drawing/2014/main" id="{12CC874C-E369-FD6B-32C9-7DF89A786E69}"/>
              </a:ext>
            </a:extLst>
          </p:cNvPr>
          <p:cNvPicPr>
            <a:picLocks noChangeAspect="1"/>
          </p:cNvPicPr>
          <p:nvPr/>
        </p:nvPicPr>
        <p:blipFill>
          <a:blip r:embed="rId3"/>
          <a:stretch>
            <a:fillRect/>
          </a:stretch>
        </p:blipFill>
        <p:spPr>
          <a:xfrm>
            <a:off x="657875" y="2407094"/>
            <a:ext cx="8742650" cy="3618158"/>
          </a:xfrm>
          <a:prstGeom prst="rect">
            <a:avLst/>
          </a:prstGeom>
        </p:spPr>
      </p:pic>
      <p:sp>
        <p:nvSpPr>
          <p:cNvPr id="13" name="TextBox 12">
            <a:extLst>
              <a:ext uri="{FF2B5EF4-FFF2-40B4-BE49-F238E27FC236}">
                <a16:creationId xmlns:a16="http://schemas.microsoft.com/office/drawing/2014/main" id="{09B77C59-F9AD-236D-8DAB-7B09E82FCB0A}"/>
              </a:ext>
            </a:extLst>
          </p:cNvPr>
          <p:cNvSpPr txBox="1"/>
          <p:nvPr/>
        </p:nvSpPr>
        <p:spPr>
          <a:xfrm>
            <a:off x="0" y="6266586"/>
            <a:ext cx="9414237" cy="498598"/>
          </a:xfrm>
          <a:prstGeom prst="rect">
            <a:avLst/>
          </a:prstGeom>
          <a:noFill/>
        </p:spPr>
        <p:txBody>
          <a:bodyPr wrap="square">
            <a:spAutoFit/>
          </a:bodyPr>
          <a:lstStyle/>
          <a:p>
            <a:pPr defTabSz="754380"/>
            <a:r>
              <a:rPr lang="en-US" sz="1320" dirty="0">
                <a:solidFill>
                  <a:prstClr val="black">
                    <a:lumMod val="50000"/>
                    <a:lumOff val="50000"/>
                  </a:prstClr>
                </a:solidFill>
                <a:latin typeface="Calibri" panose="020F0502020204030204"/>
              </a:rPr>
              <a:t>Ref: Tsai, Wen-Chung &amp; Shih, You-</a:t>
            </a:r>
            <a:r>
              <a:rPr lang="en-US" sz="1320" dirty="0" err="1">
                <a:solidFill>
                  <a:prstClr val="black">
                    <a:lumMod val="50000"/>
                    <a:lumOff val="50000"/>
                  </a:prstClr>
                </a:solidFill>
                <a:latin typeface="Calibri" panose="020F0502020204030204"/>
              </a:rPr>
              <a:t>Jyun</a:t>
            </a:r>
            <a:r>
              <a:rPr lang="en-US" sz="1320" dirty="0">
                <a:solidFill>
                  <a:prstClr val="black">
                    <a:lumMod val="50000"/>
                    <a:lumOff val="50000"/>
                  </a:prstClr>
                </a:solidFill>
                <a:latin typeface="Calibri" panose="020F0502020204030204"/>
              </a:rPr>
              <a:t> &amp; Huang, </a:t>
            </a:r>
            <a:r>
              <a:rPr lang="en-US" sz="1320" dirty="0" err="1">
                <a:solidFill>
                  <a:prstClr val="black">
                    <a:lumMod val="50000"/>
                    <a:lumOff val="50000"/>
                  </a:prstClr>
                </a:solidFill>
                <a:latin typeface="Calibri" panose="020F0502020204030204"/>
              </a:rPr>
              <a:t>Nien</a:t>
            </a:r>
            <a:r>
              <a:rPr lang="en-US" sz="1320" dirty="0">
                <a:solidFill>
                  <a:prstClr val="black">
                    <a:lumMod val="50000"/>
                    <a:lumOff val="50000"/>
                  </a:prstClr>
                </a:solidFill>
                <a:latin typeface="Calibri" panose="020F0502020204030204"/>
              </a:rPr>
              <a:t>-Ting. (2019). Hardware-Accelerated, Short-Term Processing Voice and Nonvoice Sound Recognitions for Electric Equipment Control. Electronics. 8. 924. 10.3390/electronics8090924. </a:t>
            </a:r>
          </a:p>
        </p:txBody>
      </p:sp>
      <p:sp>
        <p:nvSpPr>
          <p:cNvPr id="7" name="TextBox 6">
            <a:extLst>
              <a:ext uri="{FF2B5EF4-FFF2-40B4-BE49-F238E27FC236}">
                <a16:creationId xmlns:a16="http://schemas.microsoft.com/office/drawing/2014/main" id="{A4EE6D4A-4C17-DD0D-9F5A-11C41B47DEB5}"/>
              </a:ext>
            </a:extLst>
          </p:cNvPr>
          <p:cNvSpPr txBox="1"/>
          <p:nvPr/>
        </p:nvSpPr>
        <p:spPr>
          <a:xfrm>
            <a:off x="1069893" y="1519271"/>
            <a:ext cx="8742650" cy="803297"/>
          </a:xfrm>
          <a:prstGeom prst="rect">
            <a:avLst/>
          </a:prstGeom>
          <a:noFill/>
        </p:spPr>
        <p:txBody>
          <a:bodyPr wrap="square">
            <a:spAutoFit/>
          </a:bodyPr>
          <a:lstStyle/>
          <a:p>
            <a:pPr algn="ctr" defTabSz="754380"/>
            <a:r>
              <a:rPr lang="en-US" sz="2310" b="1" dirty="0">
                <a:solidFill>
                  <a:srgbClr val="5B9BD5"/>
                </a:solidFill>
                <a:latin typeface="Calibri" panose="020F0502020204030204"/>
              </a:rPr>
              <a:t>MFCC (MEL-FREQUENCY CEPSTRAL COEFFICIENTS) CHARACTERISTIC VECTORS EXTRACTION FLOW</a:t>
            </a:r>
          </a:p>
        </p:txBody>
      </p:sp>
      <p:sp>
        <p:nvSpPr>
          <p:cNvPr id="14" name="Round Diagonal Corner Rectangle 13">
            <a:extLst>
              <a:ext uri="{FF2B5EF4-FFF2-40B4-BE49-F238E27FC236}">
                <a16:creationId xmlns:a16="http://schemas.microsoft.com/office/drawing/2014/main" id="{EEB637EF-3464-2720-4A5C-844E08E3BCB6}"/>
              </a:ext>
            </a:extLst>
          </p:cNvPr>
          <p:cNvSpPr/>
          <p:nvPr/>
        </p:nvSpPr>
        <p:spPr>
          <a:xfrm>
            <a:off x="245856" y="1505814"/>
            <a:ext cx="681660" cy="699911"/>
          </a:xfrm>
          <a:prstGeom prst="round2DiagRect">
            <a:avLst>
              <a:gd name="adj1" fmla="val 29727"/>
              <a:gd name="adj2" fmla="val 0"/>
            </a:avLst>
          </a:prstGeom>
          <a:solidFill>
            <a:schemeClr val="accent5"/>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16" name="Rectangle 15" descr="Database">
            <a:extLst>
              <a:ext uri="{FF2B5EF4-FFF2-40B4-BE49-F238E27FC236}">
                <a16:creationId xmlns:a16="http://schemas.microsoft.com/office/drawing/2014/main" id="{95CC0325-8E64-3C72-D5D0-5EC65DA8567A}"/>
              </a:ext>
            </a:extLst>
          </p:cNvPr>
          <p:cNvSpPr/>
          <p:nvPr/>
        </p:nvSpPr>
        <p:spPr>
          <a:xfrm>
            <a:off x="390547" y="1655858"/>
            <a:ext cx="392278" cy="399821"/>
          </a:xfrm>
          <a:prstGeom prst="rect">
            <a:avLst/>
          </a:prstGeom>
          <a: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2970544870"/>
      </p:ext>
    </p:extLst>
  </p:cSld>
  <p:clrMapOvr>
    <a:masterClrMapping/>
  </p:clrMapOvr>
  <p:transition spd="slow">
    <p:cover/>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17">
            <a:extLst>
              <a:ext uri="{FF2B5EF4-FFF2-40B4-BE49-F238E27FC236}">
                <a16:creationId xmlns:a16="http://schemas.microsoft.com/office/drawing/2014/main" id="{14CCA367-98F9-0B0E-3CA6-D2CED2B4650A}"/>
              </a:ext>
            </a:extLst>
          </p:cNvPr>
          <p:cNvSpPr txBox="1">
            <a:spLocks/>
          </p:cNvSpPr>
          <p:nvPr/>
        </p:nvSpPr>
        <p:spPr>
          <a:xfrm>
            <a:off x="9074123" y="6139394"/>
            <a:ext cx="447913" cy="301228"/>
          </a:xfrm>
          <a:prstGeom prst="rect">
            <a:avLst/>
          </a:prstGeom>
        </p:spPr>
        <p:txBody>
          <a:bodyPr vert="horz" lIns="75438" tIns="37719" rIns="75438" bIns="37719"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54380"/>
            <a:r>
              <a:rPr lang="en-US" sz="1320" dirty="0">
                <a:solidFill>
                  <a:prstClr val="black">
                    <a:tint val="75000"/>
                  </a:prstClr>
                </a:solidFill>
                <a:latin typeface="Calibri" panose="020F0502020204030204"/>
              </a:rPr>
              <a:t>- </a:t>
            </a:r>
            <a:fld id="{A49DFD55-3C28-40EF-9E31-A92D2E4017FF}" type="slidenum">
              <a:rPr lang="en-US" sz="1320">
                <a:solidFill>
                  <a:prstClr val="black">
                    <a:tint val="75000"/>
                  </a:prstClr>
                </a:solidFill>
                <a:latin typeface="Calibri" panose="020F0502020204030204"/>
              </a:rPr>
              <a:pPr defTabSz="754380"/>
              <a:t>48</a:t>
            </a:fld>
            <a:r>
              <a:rPr lang="en-US" sz="1320" dirty="0">
                <a:solidFill>
                  <a:prstClr val="black">
                    <a:tint val="75000"/>
                  </a:prstClr>
                </a:solidFill>
                <a:latin typeface="Calibri" panose="020F0502020204030204"/>
              </a:rPr>
              <a:t> -</a:t>
            </a:r>
          </a:p>
        </p:txBody>
      </p:sp>
      <p:pic>
        <p:nvPicPr>
          <p:cNvPr id="4100" name="Picture 4">
            <a:extLst>
              <a:ext uri="{FF2B5EF4-FFF2-40B4-BE49-F238E27FC236}">
                <a16:creationId xmlns:a16="http://schemas.microsoft.com/office/drawing/2014/main" id="{95375F6C-31BA-B486-C998-87D748232C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687" y="2506217"/>
            <a:ext cx="8757533" cy="300313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2B1850F-A7F6-9E7E-EC99-43FDF18334EC}"/>
              </a:ext>
            </a:extLst>
          </p:cNvPr>
          <p:cNvSpPr txBox="1"/>
          <p:nvPr/>
        </p:nvSpPr>
        <p:spPr>
          <a:xfrm>
            <a:off x="2448791" y="1639941"/>
            <a:ext cx="5033322" cy="447815"/>
          </a:xfrm>
          <a:prstGeom prst="rect">
            <a:avLst/>
          </a:prstGeom>
          <a:noFill/>
        </p:spPr>
        <p:txBody>
          <a:bodyPr wrap="square">
            <a:spAutoFit/>
          </a:bodyPr>
          <a:lstStyle/>
          <a:p>
            <a:pPr algn="ctr" defTabSz="754380"/>
            <a:r>
              <a:rPr lang="en-US" sz="2310" b="1" dirty="0">
                <a:solidFill>
                  <a:srgbClr val="5B9BD5"/>
                </a:solidFill>
                <a:latin typeface="Calibri" panose="020F0502020204030204"/>
              </a:rPr>
              <a:t>SIMPLE RECURRENT NEURAL NETWORK</a:t>
            </a:r>
          </a:p>
        </p:txBody>
      </p:sp>
      <p:sp>
        <p:nvSpPr>
          <p:cNvPr id="16" name="Round Diagonal Corner Rectangle 15">
            <a:extLst>
              <a:ext uri="{FF2B5EF4-FFF2-40B4-BE49-F238E27FC236}">
                <a16:creationId xmlns:a16="http://schemas.microsoft.com/office/drawing/2014/main" id="{3D23FB92-AF22-97B1-2A60-6430D30EDC9E}"/>
              </a:ext>
            </a:extLst>
          </p:cNvPr>
          <p:cNvSpPr/>
          <p:nvPr/>
        </p:nvSpPr>
        <p:spPr>
          <a:xfrm>
            <a:off x="245856" y="1505814"/>
            <a:ext cx="681660" cy="699911"/>
          </a:xfrm>
          <a:prstGeom prst="round2DiagRect">
            <a:avLst>
              <a:gd name="adj1" fmla="val 29727"/>
              <a:gd name="adj2" fmla="val 0"/>
            </a:avLst>
          </a:prstGeom>
          <a:solidFill>
            <a:schemeClr val="accent5"/>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17" name="Rectangle 16" descr="Database">
            <a:extLst>
              <a:ext uri="{FF2B5EF4-FFF2-40B4-BE49-F238E27FC236}">
                <a16:creationId xmlns:a16="http://schemas.microsoft.com/office/drawing/2014/main" id="{2A529764-B858-84C4-B3E2-3097656E8C3E}"/>
              </a:ext>
            </a:extLst>
          </p:cNvPr>
          <p:cNvSpPr/>
          <p:nvPr/>
        </p:nvSpPr>
        <p:spPr>
          <a:xfrm>
            <a:off x="390547" y="1655858"/>
            <a:ext cx="392278" cy="399821"/>
          </a:xfrm>
          <a:prstGeom prst="rect">
            <a:avLst/>
          </a:prstGeom>
          <a: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4110567119"/>
      </p:ext>
    </p:extLst>
  </p:cSld>
  <p:clrMapOvr>
    <a:masterClrMapping/>
  </p:clrMapOvr>
  <p:transition spd="slow">
    <p:cove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7E060635-8F1A-B59C-A0B5-2690BDEE10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9138"/>
          <a:stretch/>
        </p:blipFill>
        <p:spPr bwMode="auto">
          <a:xfrm>
            <a:off x="134468" y="2613646"/>
            <a:ext cx="9705611" cy="308121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17">
            <a:extLst>
              <a:ext uri="{FF2B5EF4-FFF2-40B4-BE49-F238E27FC236}">
                <a16:creationId xmlns:a16="http://schemas.microsoft.com/office/drawing/2014/main" id="{EDEDC1DE-A495-E61F-BD75-37728D16ECB0}"/>
              </a:ext>
            </a:extLst>
          </p:cNvPr>
          <p:cNvSpPr txBox="1">
            <a:spLocks/>
          </p:cNvSpPr>
          <p:nvPr/>
        </p:nvSpPr>
        <p:spPr>
          <a:xfrm>
            <a:off x="9074122" y="6139395"/>
            <a:ext cx="519077" cy="211114"/>
          </a:xfrm>
          <a:prstGeom prst="rect">
            <a:avLst/>
          </a:prstGeom>
        </p:spPr>
        <p:txBody>
          <a:bodyPr vert="horz" lIns="75438" tIns="37719" rIns="75438" bIns="37719"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54380"/>
            <a:r>
              <a:rPr lang="en-US" sz="1320" dirty="0">
                <a:solidFill>
                  <a:prstClr val="black">
                    <a:tint val="75000"/>
                  </a:prstClr>
                </a:solidFill>
                <a:latin typeface="Calibri" panose="020F0502020204030204"/>
              </a:rPr>
              <a:t>- </a:t>
            </a:r>
            <a:fld id="{A49DFD55-3C28-40EF-9E31-A92D2E4017FF}" type="slidenum">
              <a:rPr lang="en-US" sz="1320">
                <a:solidFill>
                  <a:prstClr val="black">
                    <a:tint val="75000"/>
                  </a:prstClr>
                </a:solidFill>
                <a:latin typeface="Calibri" panose="020F0502020204030204"/>
              </a:rPr>
              <a:pPr defTabSz="754380"/>
              <a:t>49</a:t>
            </a:fld>
            <a:r>
              <a:rPr lang="en-US" sz="1320" dirty="0">
                <a:solidFill>
                  <a:prstClr val="black">
                    <a:tint val="75000"/>
                  </a:prstClr>
                </a:solidFill>
                <a:latin typeface="Calibri" panose="020F0502020204030204"/>
              </a:rPr>
              <a:t> -</a:t>
            </a:r>
          </a:p>
        </p:txBody>
      </p:sp>
      <p:sp>
        <p:nvSpPr>
          <p:cNvPr id="7" name="TextBox 6">
            <a:extLst>
              <a:ext uri="{FF2B5EF4-FFF2-40B4-BE49-F238E27FC236}">
                <a16:creationId xmlns:a16="http://schemas.microsoft.com/office/drawing/2014/main" id="{147EDC6E-91FC-4CC6-8875-75E11E2C14E3}"/>
              </a:ext>
            </a:extLst>
          </p:cNvPr>
          <p:cNvSpPr txBox="1"/>
          <p:nvPr/>
        </p:nvSpPr>
        <p:spPr>
          <a:xfrm>
            <a:off x="1527636" y="1737452"/>
            <a:ext cx="7273464" cy="447815"/>
          </a:xfrm>
          <a:prstGeom prst="rect">
            <a:avLst/>
          </a:prstGeom>
          <a:noFill/>
        </p:spPr>
        <p:txBody>
          <a:bodyPr wrap="square">
            <a:spAutoFit/>
          </a:bodyPr>
          <a:lstStyle/>
          <a:p>
            <a:pPr defTabSz="754380"/>
            <a:r>
              <a:rPr lang="en-US" sz="2310" b="1" dirty="0">
                <a:solidFill>
                  <a:srgbClr val="5B9BD5"/>
                </a:solidFill>
                <a:latin typeface="Söhne"/>
              </a:rPr>
              <a:t>CONNECTIONIST TEMPORAL CLASSIFICATION (</a:t>
            </a:r>
            <a:r>
              <a:rPr lang="en-US" sz="2310" b="1" dirty="0">
                <a:solidFill>
                  <a:srgbClr val="5B9BD5"/>
                </a:solidFill>
                <a:latin typeface="Calibri" panose="020F0502020204030204"/>
              </a:rPr>
              <a:t>CTC) LOSS </a:t>
            </a:r>
          </a:p>
        </p:txBody>
      </p:sp>
      <p:sp>
        <p:nvSpPr>
          <p:cNvPr id="9" name="TextBox 8">
            <a:extLst>
              <a:ext uri="{FF2B5EF4-FFF2-40B4-BE49-F238E27FC236}">
                <a16:creationId xmlns:a16="http://schemas.microsoft.com/office/drawing/2014/main" id="{8690F0A6-7803-35C6-C903-719C006F4571}"/>
              </a:ext>
            </a:extLst>
          </p:cNvPr>
          <p:cNvSpPr txBox="1"/>
          <p:nvPr/>
        </p:nvSpPr>
        <p:spPr>
          <a:xfrm>
            <a:off x="134467" y="6350509"/>
            <a:ext cx="5033322" cy="295466"/>
          </a:xfrm>
          <a:prstGeom prst="rect">
            <a:avLst/>
          </a:prstGeom>
          <a:noFill/>
        </p:spPr>
        <p:txBody>
          <a:bodyPr wrap="square">
            <a:spAutoFit/>
          </a:bodyPr>
          <a:lstStyle/>
          <a:p>
            <a:pPr defTabSz="754380"/>
            <a:r>
              <a:rPr lang="en-US" sz="1320" dirty="0">
                <a:solidFill>
                  <a:prstClr val="black">
                    <a:lumMod val="50000"/>
                    <a:lumOff val="50000"/>
                  </a:prstClr>
                </a:solidFill>
                <a:latin typeface="Calibri" panose="020F0502020204030204"/>
              </a:rPr>
              <a:t>Image source: https://</a:t>
            </a:r>
            <a:r>
              <a:rPr lang="en-US" sz="1320" dirty="0" err="1">
                <a:solidFill>
                  <a:prstClr val="black">
                    <a:lumMod val="50000"/>
                    <a:lumOff val="50000"/>
                  </a:prstClr>
                </a:solidFill>
                <a:latin typeface="Calibri" panose="020F0502020204030204"/>
              </a:rPr>
              <a:t>paperswithcode.com</a:t>
            </a:r>
            <a:r>
              <a:rPr lang="en-US" sz="1320" dirty="0">
                <a:solidFill>
                  <a:prstClr val="black">
                    <a:lumMod val="50000"/>
                    <a:lumOff val="50000"/>
                  </a:prstClr>
                </a:solidFill>
                <a:latin typeface="Calibri" panose="020F0502020204030204"/>
              </a:rPr>
              <a:t>/method/</a:t>
            </a:r>
            <a:r>
              <a:rPr lang="en-US" sz="1320" dirty="0" err="1">
                <a:solidFill>
                  <a:prstClr val="black">
                    <a:lumMod val="50000"/>
                    <a:lumOff val="50000"/>
                  </a:prstClr>
                </a:solidFill>
                <a:latin typeface="Calibri" panose="020F0502020204030204"/>
              </a:rPr>
              <a:t>ctc</a:t>
            </a:r>
            <a:r>
              <a:rPr lang="en-US" sz="1320" dirty="0">
                <a:solidFill>
                  <a:prstClr val="black">
                    <a:lumMod val="50000"/>
                    <a:lumOff val="50000"/>
                  </a:prstClr>
                </a:solidFill>
                <a:latin typeface="Calibri" panose="020F0502020204030204"/>
              </a:rPr>
              <a:t>-loss</a:t>
            </a:r>
          </a:p>
        </p:txBody>
      </p:sp>
      <p:sp>
        <p:nvSpPr>
          <p:cNvPr id="10" name="Round Diagonal Corner Rectangle 9">
            <a:extLst>
              <a:ext uri="{FF2B5EF4-FFF2-40B4-BE49-F238E27FC236}">
                <a16:creationId xmlns:a16="http://schemas.microsoft.com/office/drawing/2014/main" id="{86772DD4-AE33-3CC5-9803-B89FAFB21D0E}"/>
              </a:ext>
            </a:extLst>
          </p:cNvPr>
          <p:cNvSpPr/>
          <p:nvPr/>
        </p:nvSpPr>
        <p:spPr>
          <a:xfrm>
            <a:off x="245856" y="1505814"/>
            <a:ext cx="681660" cy="699911"/>
          </a:xfrm>
          <a:prstGeom prst="round2DiagRect">
            <a:avLst>
              <a:gd name="adj1" fmla="val 29727"/>
              <a:gd name="adj2" fmla="val 0"/>
            </a:avLst>
          </a:prstGeom>
          <a:solidFill>
            <a:schemeClr val="accent5"/>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11" name="Rectangle 10" descr="Database">
            <a:extLst>
              <a:ext uri="{FF2B5EF4-FFF2-40B4-BE49-F238E27FC236}">
                <a16:creationId xmlns:a16="http://schemas.microsoft.com/office/drawing/2014/main" id="{751FE970-B90C-C51C-CFA6-AF5EF912F69C}"/>
              </a:ext>
            </a:extLst>
          </p:cNvPr>
          <p:cNvSpPr/>
          <p:nvPr/>
        </p:nvSpPr>
        <p:spPr>
          <a:xfrm>
            <a:off x="390547" y="1655858"/>
            <a:ext cx="392278" cy="399821"/>
          </a:xfrm>
          <a:prstGeom prst="rect">
            <a:avLst/>
          </a:prstGeom>
          <a: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1966737773"/>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Text Processing Models</a:t>
            </a:r>
          </a:p>
        </p:txBody>
      </p:sp>
      <p:sp>
        <p:nvSpPr>
          <p:cNvPr id="3" name="Content Placeholder 2">
            <a:extLst>
              <a:ext uri="{FF2B5EF4-FFF2-40B4-BE49-F238E27FC236}">
                <a16:creationId xmlns:a16="http://schemas.microsoft.com/office/drawing/2014/main" id="{26C38DEA-57C1-4939-82D7-78C956EF4C39}"/>
              </a:ext>
            </a:extLst>
          </p:cNvPr>
          <p:cNvSpPr>
            <a:spLocks noGrp="1"/>
          </p:cNvSpPr>
          <p:nvPr>
            <p:ph idx="1"/>
          </p:nvPr>
        </p:nvSpPr>
        <p:spPr/>
        <p:txBody>
          <a:bodyPr/>
          <a:lstStyle/>
          <a:p>
            <a:r>
              <a:rPr lang="en-US" dirty="0"/>
              <a:t>Dominant text processing models</a:t>
            </a:r>
          </a:p>
          <a:p>
            <a:pPr lvl="1"/>
            <a:r>
              <a:rPr lang="en-US" dirty="0"/>
              <a:t>Pre 1990</a:t>
            </a:r>
          </a:p>
          <a:p>
            <a:pPr lvl="2"/>
            <a:r>
              <a:rPr lang="en-US" dirty="0"/>
              <a:t>Hand-crafted rule-based approaches (if-then-else rules)</a:t>
            </a:r>
          </a:p>
          <a:p>
            <a:pPr lvl="1"/>
            <a:r>
              <a:rPr lang="en-US" dirty="0"/>
              <a:t>1990-2014</a:t>
            </a:r>
          </a:p>
          <a:p>
            <a:pPr lvl="2"/>
            <a:r>
              <a:rPr lang="en-US" dirty="0"/>
              <a:t>Traditional ML models, e.g., decision trees, logistic regression, Naïve Bayes</a:t>
            </a:r>
          </a:p>
          <a:p>
            <a:pPr lvl="1"/>
            <a:r>
              <a:rPr lang="en-US" dirty="0"/>
              <a:t>2014-2018</a:t>
            </a:r>
          </a:p>
          <a:p>
            <a:pPr lvl="2"/>
            <a:r>
              <a:rPr lang="en-US" dirty="0"/>
              <a:t>Recurrent NNs (e.g., LSTM, GRU) layers</a:t>
            </a:r>
          </a:p>
          <a:p>
            <a:pPr lvl="2"/>
            <a:r>
              <a:rPr lang="en-US" dirty="0"/>
              <a:t>Combinations of CNNs and RNNs</a:t>
            </a:r>
          </a:p>
          <a:p>
            <a:pPr lvl="2"/>
            <a:r>
              <a:rPr lang="en-US" dirty="0"/>
              <a:t>Bi-directional LSTM layers</a:t>
            </a:r>
          </a:p>
          <a:p>
            <a:pPr lvl="1"/>
            <a:r>
              <a:rPr lang="en-US" dirty="0"/>
              <a:t>2018-present time</a:t>
            </a:r>
          </a:p>
          <a:p>
            <a:pPr lvl="2"/>
            <a:r>
              <a:rPr lang="en-US" dirty="0"/>
              <a:t>Transformers (BERT, </a:t>
            </a:r>
            <a:r>
              <a:rPr lang="en-US" dirty="0" err="1"/>
              <a:t>RoBERTa</a:t>
            </a:r>
            <a:r>
              <a:rPr lang="en-US" dirty="0"/>
              <a:t>, GPT family, Bard, </a:t>
            </a:r>
            <a:r>
              <a:rPr lang="en-US" dirty="0" err="1"/>
              <a:t>LLaMA</a:t>
            </a:r>
            <a:r>
              <a:rPr lang="en-US" dirty="0"/>
              <a:t>)</a:t>
            </a:r>
          </a:p>
        </p:txBody>
      </p:sp>
      <p:sp>
        <p:nvSpPr>
          <p:cNvPr id="4" name="Content Placeholder 3">
            <a:extLst>
              <a:ext uri="{FF2B5EF4-FFF2-40B4-BE49-F238E27FC236}">
                <a16:creationId xmlns:a16="http://schemas.microsoft.com/office/drawing/2014/main" id="{ACCDB015-2B47-4AC8-8A36-E544A79B8821}"/>
              </a:ext>
            </a:extLst>
          </p:cNvPr>
          <p:cNvSpPr>
            <a:spLocks noGrp="1"/>
          </p:cNvSpPr>
          <p:nvPr>
            <p:ph idx="10"/>
          </p:nvPr>
        </p:nvSpPr>
        <p:spPr/>
        <p:txBody>
          <a:bodyPr/>
          <a:lstStyle/>
          <a:p>
            <a:r>
              <a:rPr lang="en-US"/>
              <a:t>Adversarial Examples in Text Data</a:t>
            </a:r>
          </a:p>
          <a:p>
            <a:endParaRPr lang="en-US" dirty="0"/>
          </a:p>
        </p:txBody>
      </p:sp>
      <p:sp>
        <p:nvSpPr>
          <p:cNvPr id="5" name="TextBox 4">
            <a:extLst>
              <a:ext uri="{FF2B5EF4-FFF2-40B4-BE49-F238E27FC236}">
                <a16:creationId xmlns:a16="http://schemas.microsoft.com/office/drawing/2014/main" id="{9F888386-0D5A-45AB-9E14-145C9B7F7109}"/>
              </a:ext>
            </a:extLst>
          </p:cNvPr>
          <p:cNvSpPr txBox="1"/>
          <p:nvPr/>
        </p:nvSpPr>
        <p:spPr>
          <a:xfrm>
            <a:off x="1140768" y="7526179"/>
            <a:ext cx="7560840" cy="246221"/>
          </a:xfrm>
          <a:prstGeom prst="rect">
            <a:avLst/>
          </a:prstGeom>
          <a:noFill/>
        </p:spPr>
        <p:txBody>
          <a:bodyPr wrap="square" rtlCol="0">
            <a:spAutoFit/>
          </a:bodyPr>
          <a:lstStyle/>
          <a:p>
            <a:pPr algn="ctr"/>
            <a:r>
              <a:rPr lang="en-US" sz="1000" dirty="0"/>
              <a:t>Slide credit: </a:t>
            </a:r>
            <a:r>
              <a:rPr lang="en-US" sz="1000" dirty="0" err="1"/>
              <a:t>Chollet</a:t>
            </a:r>
            <a:r>
              <a:rPr lang="en-US" sz="1000" dirty="0"/>
              <a:t> (2021) Deep Learning with Python</a:t>
            </a:r>
          </a:p>
        </p:txBody>
      </p:sp>
    </p:spTree>
    <p:extLst>
      <p:ext uri="{BB962C8B-B14F-4D97-AF65-F5344CB8AC3E}">
        <p14:creationId xmlns:p14="http://schemas.microsoft.com/office/powerpoint/2010/main" val="25054048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17">
            <a:extLst>
              <a:ext uri="{FF2B5EF4-FFF2-40B4-BE49-F238E27FC236}">
                <a16:creationId xmlns:a16="http://schemas.microsoft.com/office/drawing/2014/main" id="{B004D78D-4ED7-04EC-C932-B2DE9D5185E0}"/>
              </a:ext>
            </a:extLst>
          </p:cNvPr>
          <p:cNvSpPr txBox="1">
            <a:spLocks/>
          </p:cNvSpPr>
          <p:nvPr/>
        </p:nvSpPr>
        <p:spPr>
          <a:xfrm>
            <a:off x="9074122" y="6139395"/>
            <a:ext cx="519077" cy="211114"/>
          </a:xfrm>
          <a:prstGeom prst="rect">
            <a:avLst/>
          </a:prstGeom>
        </p:spPr>
        <p:txBody>
          <a:bodyPr vert="horz" lIns="75438" tIns="37719" rIns="75438" bIns="37719"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54380"/>
            <a:r>
              <a:rPr lang="en-US" sz="1320" dirty="0">
                <a:solidFill>
                  <a:prstClr val="black">
                    <a:tint val="75000"/>
                  </a:prstClr>
                </a:solidFill>
                <a:latin typeface="Calibri" panose="020F0502020204030204"/>
              </a:rPr>
              <a:t>- </a:t>
            </a:r>
            <a:fld id="{A49DFD55-3C28-40EF-9E31-A92D2E4017FF}" type="slidenum">
              <a:rPr lang="en-US" sz="1320">
                <a:solidFill>
                  <a:prstClr val="black">
                    <a:tint val="75000"/>
                  </a:prstClr>
                </a:solidFill>
                <a:latin typeface="Calibri" panose="020F0502020204030204"/>
              </a:rPr>
              <a:pPr defTabSz="754380"/>
              <a:t>50</a:t>
            </a:fld>
            <a:r>
              <a:rPr lang="en-US" sz="1320" dirty="0">
                <a:solidFill>
                  <a:prstClr val="black">
                    <a:tint val="75000"/>
                  </a:prstClr>
                </a:solidFill>
                <a:latin typeface="Calibri" panose="020F0502020204030204"/>
              </a:rPr>
              <a:t> -</a:t>
            </a:r>
          </a:p>
        </p:txBody>
      </p:sp>
      <p:pic>
        <p:nvPicPr>
          <p:cNvPr id="6146" name="Picture 2">
            <a:extLst>
              <a:ext uri="{FF2B5EF4-FFF2-40B4-BE49-F238E27FC236}">
                <a16:creationId xmlns:a16="http://schemas.microsoft.com/office/drawing/2014/main" id="{C8841660-F61C-9C1A-95F6-6882EAB07F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594" y="1527212"/>
            <a:ext cx="3205802" cy="455142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C907557D-D70C-58F6-CCB4-A67F239FD6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4122" y="1829438"/>
            <a:ext cx="4043466" cy="417190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3D7A90D-E346-BFE6-348B-AFEB75CA7483}"/>
              </a:ext>
            </a:extLst>
          </p:cNvPr>
          <p:cNvSpPr txBox="1"/>
          <p:nvPr/>
        </p:nvSpPr>
        <p:spPr>
          <a:xfrm>
            <a:off x="5391961" y="5978044"/>
            <a:ext cx="3153556" cy="397032"/>
          </a:xfrm>
          <a:prstGeom prst="rect">
            <a:avLst/>
          </a:prstGeom>
          <a:noFill/>
        </p:spPr>
        <p:txBody>
          <a:bodyPr wrap="square">
            <a:spAutoFit/>
          </a:bodyPr>
          <a:lstStyle/>
          <a:p>
            <a:pPr algn="ctr" defTabSz="754380"/>
            <a:r>
              <a:rPr lang="en-US" sz="1980" dirty="0">
                <a:solidFill>
                  <a:prstClr val="black"/>
                </a:solidFill>
                <a:latin typeface="Calibri" panose="020F0502020204030204"/>
              </a:rPr>
              <a:t>Beam search algorithm</a:t>
            </a:r>
          </a:p>
        </p:txBody>
      </p:sp>
      <p:sp>
        <p:nvSpPr>
          <p:cNvPr id="16" name="TextBox 15">
            <a:extLst>
              <a:ext uri="{FF2B5EF4-FFF2-40B4-BE49-F238E27FC236}">
                <a16:creationId xmlns:a16="http://schemas.microsoft.com/office/drawing/2014/main" id="{F1D8BB69-00F2-71A4-02AB-0366CFF27C2F}"/>
              </a:ext>
            </a:extLst>
          </p:cNvPr>
          <p:cNvSpPr txBox="1"/>
          <p:nvPr/>
        </p:nvSpPr>
        <p:spPr>
          <a:xfrm>
            <a:off x="1053962" y="5992070"/>
            <a:ext cx="3153555" cy="397032"/>
          </a:xfrm>
          <a:prstGeom prst="rect">
            <a:avLst/>
          </a:prstGeom>
          <a:noFill/>
        </p:spPr>
        <p:txBody>
          <a:bodyPr wrap="square">
            <a:spAutoFit/>
          </a:bodyPr>
          <a:lstStyle/>
          <a:p>
            <a:pPr algn="ctr" defTabSz="754380"/>
            <a:r>
              <a:rPr lang="en-US" sz="1980" dirty="0">
                <a:solidFill>
                  <a:prstClr val="black"/>
                </a:solidFill>
                <a:latin typeface="Calibri" panose="020F0502020204030204"/>
              </a:rPr>
              <a:t>Greedy search algorithm</a:t>
            </a:r>
          </a:p>
        </p:txBody>
      </p:sp>
      <p:sp>
        <p:nvSpPr>
          <p:cNvPr id="19" name="TextBox 18">
            <a:extLst>
              <a:ext uri="{FF2B5EF4-FFF2-40B4-BE49-F238E27FC236}">
                <a16:creationId xmlns:a16="http://schemas.microsoft.com/office/drawing/2014/main" id="{3FAA940C-0B9C-A0CC-7ED7-4BDEE7C1BC53}"/>
              </a:ext>
            </a:extLst>
          </p:cNvPr>
          <p:cNvSpPr txBox="1"/>
          <p:nvPr/>
        </p:nvSpPr>
        <p:spPr>
          <a:xfrm>
            <a:off x="0" y="6451088"/>
            <a:ext cx="9074122" cy="295466"/>
          </a:xfrm>
          <a:prstGeom prst="rect">
            <a:avLst/>
          </a:prstGeom>
          <a:noFill/>
        </p:spPr>
        <p:txBody>
          <a:bodyPr wrap="square">
            <a:spAutoFit/>
          </a:bodyPr>
          <a:lstStyle/>
          <a:p>
            <a:pPr defTabSz="754380"/>
            <a:r>
              <a:rPr lang="en-US" sz="1320" dirty="0">
                <a:solidFill>
                  <a:prstClr val="black">
                    <a:lumMod val="50000"/>
                    <a:lumOff val="50000"/>
                  </a:prstClr>
                </a:solidFill>
                <a:latin typeface="Calibri" panose="020F0502020204030204"/>
              </a:rPr>
              <a:t>Ref: https://</a:t>
            </a:r>
            <a:r>
              <a:rPr lang="en-US" sz="1320" dirty="0" err="1">
                <a:solidFill>
                  <a:prstClr val="black">
                    <a:lumMod val="50000"/>
                    <a:lumOff val="50000"/>
                  </a:prstClr>
                </a:solidFill>
                <a:latin typeface="Calibri" panose="020F0502020204030204"/>
              </a:rPr>
              <a:t>medium.com</a:t>
            </a:r>
            <a:r>
              <a:rPr lang="en-US" sz="1320" dirty="0">
                <a:solidFill>
                  <a:prstClr val="black">
                    <a:lumMod val="50000"/>
                    <a:lumOff val="50000"/>
                  </a:prstClr>
                </a:solidFill>
                <a:latin typeface="Calibri" panose="020F0502020204030204"/>
              </a:rPr>
              <a:t>/@</a:t>
            </a:r>
            <a:r>
              <a:rPr lang="en-US" sz="1320" dirty="0" err="1">
                <a:solidFill>
                  <a:prstClr val="black">
                    <a:lumMod val="50000"/>
                    <a:lumOff val="50000"/>
                  </a:prstClr>
                </a:solidFill>
                <a:latin typeface="Calibri" panose="020F0502020204030204"/>
              </a:rPr>
              <a:t>jessica_lopez</a:t>
            </a:r>
            <a:r>
              <a:rPr lang="en-US" sz="1320" dirty="0">
                <a:solidFill>
                  <a:prstClr val="black">
                    <a:lumMod val="50000"/>
                    <a:lumOff val="50000"/>
                  </a:prstClr>
                </a:solidFill>
                <a:latin typeface="Calibri" panose="020F0502020204030204"/>
              </a:rPr>
              <a:t>/understanding-greedy-search-and-beam-search-98c1e3cd821d</a:t>
            </a:r>
          </a:p>
        </p:txBody>
      </p:sp>
      <p:sp>
        <p:nvSpPr>
          <p:cNvPr id="20" name="Round Diagonal Corner Rectangle 19">
            <a:extLst>
              <a:ext uri="{FF2B5EF4-FFF2-40B4-BE49-F238E27FC236}">
                <a16:creationId xmlns:a16="http://schemas.microsoft.com/office/drawing/2014/main" id="{A36FF276-55F3-74BA-0CB1-B77008CD3011}"/>
              </a:ext>
            </a:extLst>
          </p:cNvPr>
          <p:cNvSpPr/>
          <p:nvPr/>
        </p:nvSpPr>
        <p:spPr>
          <a:xfrm>
            <a:off x="245856" y="1505814"/>
            <a:ext cx="681660" cy="699911"/>
          </a:xfrm>
          <a:prstGeom prst="round2DiagRect">
            <a:avLst>
              <a:gd name="adj1" fmla="val 29727"/>
              <a:gd name="adj2" fmla="val 0"/>
            </a:avLst>
          </a:prstGeom>
          <a:solidFill>
            <a:schemeClr val="accent5"/>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21" name="Rectangle 20" descr="Database">
            <a:extLst>
              <a:ext uri="{FF2B5EF4-FFF2-40B4-BE49-F238E27FC236}">
                <a16:creationId xmlns:a16="http://schemas.microsoft.com/office/drawing/2014/main" id="{63A68AA9-6B67-C37A-20F3-393CEBF9F32B}"/>
              </a:ext>
            </a:extLst>
          </p:cNvPr>
          <p:cNvSpPr/>
          <p:nvPr/>
        </p:nvSpPr>
        <p:spPr>
          <a:xfrm>
            <a:off x="390547" y="1655858"/>
            <a:ext cx="392278" cy="399821"/>
          </a:xfrm>
          <a:prstGeom prst="rect">
            <a:avLst/>
          </a:prstGeom>
          <a: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23" name="TextBox 22">
            <a:extLst>
              <a:ext uri="{FF2B5EF4-FFF2-40B4-BE49-F238E27FC236}">
                <a16:creationId xmlns:a16="http://schemas.microsoft.com/office/drawing/2014/main" id="{E20EED46-D19B-717B-B794-49D5DBF05D98}"/>
              </a:ext>
            </a:extLst>
          </p:cNvPr>
          <p:cNvSpPr txBox="1"/>
          <p:nvPr/>
        </p:nvSpPr>
        <p:spPr>
          <a:xfrm>
            <a:off x="3445368" y="1339400"/>
            <a:ext cx="2897022" cy="447815"/>
          </a:xfrm>
          <a:prstGeom prst="rect">
            <a:avLst/>
          </a:prstGeom>
          <a:noFill/>
        </p:spPr>
        <p:txBody>
          <a:bodyPr wrap="square">
            <a:spAutoFit/>
          </a:bodyPr>
          <a:lstStyle/>
          <a:p>
            <a:pPr defTabSz="754380"/>
            <a:r>
              <a:rPr lang="en-US" sz="2310" b="1" dirty="0">
                <a:solidFill>
                  <a:srgbClr val="5B9BD5"/>
                </a:solidFill>
                <a:latin typeface="Söhne"/>
              </a:rPr>
              <a:t>DECODING METHODS </a:t>
            </a:r>
            <a:endParaRPr lang="en-US" sz="2310" b="1" dirty="0">
              <a:solidFill>
                <a:srgbClr val="5B9BD5"/>
              </a:solidFill>
              <a:latin typeface="Calibri" panose="020F0502020204030204"/>
            </a:endParaRPr>
          </a:p>
        </p:txBody>
      </p:sp>
    </p:spTree>
    <p:extLst>
      <p:ext uri="{BB962C8B-B14F-4D97-AF65-F5344CB8AC3E}">
        <p14:creationId xmlns:p14="http://schemas.microsoft.com/office/powerpoint/2010/main" val="2414937203"/>
      </p:ext>
    </p:extLst>
  </p:cSld>
  <p:clrMapOvr>
    <a:masterClrMapping/>
  </p:clrMapOvr>
  <p:transition spd="slow">
    <p:cove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Slide Number Placeholder 17">
            <a:extLst>
              <a:ext uri="{FF2B5EF4-FFF2-40B4-BE49-F238E27FC236}">
                <a16:creationId xmlns:a16="http://schemas.microsoft.com/office/drawing/2014/main" id="{4C559FB7-8C3D-1BF3-6CBD-562E344F1C24}"/>
              </a:ext>
            </a:extLst>
          </p:cNvPr>
          <p:cNvSpPr txBox="1">
            <a:spLocks/>
          </p:cNvSpPr>
          <p:nvPr/>
        </p:nvSpPr>
        <p:spPr>
          <a:xfrm>
            <a:off x="9074122" y="6065194"/>
            <a:ext cx="519077" cy="211114"/>
          </a:xfrm>
          <a:prstGeom prst="rect">
            <a:avLst/>
          </a:prstGeom>
        </p:spPr>
        <p:txBody>
          <a:bodyPr vert="horz" lIns="75438" tIns="37719" rIns="75438" bIns="37719"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54380"/>
            <a:r>
              <a:rPr lang="en-US" sz="1320" dirty="0">
                <a:solidFill>
                  <a:prstClr val="black">
                    <a:tint val="75000"/>
                  </a:prstClr>
                </a:solidFill>
                <a:latin typeface="Calibri" panose="020F0502020204030204"/>
              </a:rPr>
              <a:t>- </a:t>
            </a:r>
            <a:fld id="{A49DFD55-3C28-40EF-9E31-A92D2E4017FF}" type="slidenum">
              <a:rPr lang="en-US" sz="1320">
                <a:solidFill>
                  <a:prstClr val="black">
                    <a:tint val="75000"/>
                  </a:prstClr>
                </a:solidFill>
                <a:latin typeface="Calibri" panose="020F0502020204030204"/>
              </a:rPr>
              <a:pPr defTabSz="754380"/>
              <a:t>51</a:t>
            </a:fld>
            <a:r>
              <a:rPr lang="en-US" sz="1320" dirty="0">
                <a:solidFill>
                  <a:prstClr val="black">
                    <a:tint val="75000"/>
                  </a:prstClr>
                </a:solidFill>
                <a:latin typeface="Calibri" panose="020F0502020204030204"/>
              </a:rPr>
              <a:t> -</a:t>
            </a:r>
          </a:p>
        </p:txBody>
      </p:sp>
      <p:pic>
        <p:nvPicPr>
          <p:cNvPr id="19" name="Picture 18" descr="Graphical user interface&#10;&#10;Description automatically generated with medium confidence">
            <a:extLst>
              <a:ext uri="{FF2B5EF4-FFF2-40B4-BE49-F238E27FC236}">
                <a16:creationId xmlns:a16="http://schemas.microsoft.com/office/drawing/2014/main" id="{ACBD1A0A-4DDE-9124-6DBE-06EC6DA8828F}"/>
              </a:ext>
            </a:extLst>
          </p:cNvPr>
          <p:cNvPicPr>
            <a:picLocks noChangeAspect="1"/>
          </p:cNvPicPr>
          <p:nvPr/>
        </p:nvPicPr>
        <p:blipFill>
          <a:blip r:embed="rId3"/>
          <a:stretch>
            <a:fillRect/>
          </a:stretch>
        </p:blipFill>
        <p:spPr>
          <a:xfrm>
            <a:off x="1670148" y="2466753"/>
            <a:ext cx="6718105" cy="3688370"/>
          </a:xfrm>
          <a:prstGeom prst="rect">
            <a:avLst/>
          </a:prstGeom>
        </p:spPr>
      </p:pic>
      <p:sp>
        <p:nvSpPr>
          <p:cNvPr id="21" name="TextBox 20">
            <a:extLst>
              <a:ext uri="{FF2B5EF4-FFF2-40B4-BE49-F238E27FC236}">
                <a16:creationId xmlns:a16="http://schemas.microsoft.com/office/drawing/2014/main" id="{504CE4DE-06D9-0C6F-8C3E-F3677D885DD7}"/>
              </a:ext>
            </a:extLst>
          </p:cNvPr>
          <p:cNvSpPr txBox="1"/>
          <p:nvPr/>
        </p:nvSpPr>
        <p:spPr>
          <a:xfrm>
            <a:off x="0" y="6245053"/>
            <a:ext cx="9745106" cy="447815"/>
          </a:xfrm>
          <a:prstGeom prst="rect">
            <a:avLst/>
          </a:prstGeom>
          <a:noFill/>
        </p:spPr>
        <p:txBody>
          <a:bodyPr wrap="square">
            <a:spAutoFit/>
          </a:bodyPr>
          <a:lstStyle/>
          <a:p>
            <a:pPr defTabSz="754380"/>
            <a:r>
              <a:rPr lang="en-US" sz="1155" dirty="0">
                <a:solidFill>
                  <a:prstClr val="black">
                    <a:lumMod val="50000"/>
                    <a:lumOff val="50000"/>
                  </a:prstClr>
                </a:solidFill>
                <a:latin typeface="IBM Plex Sans" panose="020F0502020204030204" pitchFamily="34" charset="0"/>
              </a:rPr>
              <a:t>Ref: Guo, </a:t>
            </a:r>
            <a:r>
              <a:rPr lang="en-US" sz="1155" dirty="0" err="1">
                <a:solidFill>
                  <a:prstClr val="black">
                    <a:lumMod val="50000"/>
                    <a:lumOff val="50000"/>
                  </a:prstClr>
                </a:solidFill>
                <a:latin typeface="IBM Plex Sans" panose="020F0502020204030204" pitchFamily="34" charset="0"/>
              </a:rPr>
              <a:t>S.,Zhao</a:t>
            </a:r>
            <a:r>
              <a:rPr lang="en-US" sz="1155" dirty="0">
                <a:solidFill>
                  <a:prstClr val="black">
                    <a:lumMod val="50000"/>
                    <a:lumOff val="50000"/>
                  </a:prstClr>
                </a:solidFill>
                <a:latin typeface="IBM Plex Sans" panose="020F0502020204030204" pitchFamily="34" charset="0"/>
              </a:rPr>
              <a:t> J., Li X., et al. A Black-Box Attack Method against Machine-Learning-Based Anomaly Network Flow Detection Models. </a:t>
            </a:r>
            <a:r>
              <a:rPr lang="en-US" sz="1155" i="1" dirty="0">
                <a:solidFill>
                  <a:prstClr val="black">
                    <a:lumMod val="50000"/>
                    <a:lumOff val="50000"/>
                  </a:prstClr>
                </a:solidFill>
                <a:latin typeface="IBM Plex Sans" panose="020F0502020204030204" pitchFamily="34" charset="0"/>
              </a:rPr>
              <a:t>Security and Communication Networks</a:t>
            </a:r>
            <a:r>
              <a:rPr lang="en-US" sz="1155" dirty="0">
                <a:solidFill>
                  <a:prstClr val="black">
                    <a:lumMod val="50000"/>
                    <a:lumOff val="50000"/>
                  </a:prstClr>
                </a:solidFill>
                <a:latin typeface="IBM Plex Sans" panose="020F0502020204030204" pitchFamily="34" charset="0"/>
              </a:rPr>
              <a:t>, 2021. https://</a:t>
            </a:r>
            <a:r>
              <a:rPr lang="en-US" sz="1155" dirty="0" err="1">
                <a:solidFill>
                  <a:prstClr val="black">
                    <a:lumMod val="50000"/>
                    <a:lumOff val="50000"/>
                  </a:prstClr>
                </a:solidFill>
                <a:latin typeface="IBM Plex Sans" panose="020F0502020204030204" pitchFamily="34" charset="0"/>
              </a:rPr>
              <a:t>doi.org</a:t>
            </a:r>
            <a:r>
              <a:rPr lang="en-US" sz="1155" dirty="0">
                <a:solidFill>
                  <a:prstClr val="black">
                    <a:lumMod val="50000"/>
                    <a:lumOff val="50000"/>
                  </a:prstClr>
                </a:solidFill>
                <a:latin typeface="IBM Plex Sans" panose="020F0502020204030204" pitchFamily="34" charset="0"/>
              </a:rPr>
              <a:t>/10.1155/2021/5578335</a:t>
            </a:r>
            <a:endParaRPr lang="en-US" sz="1155" dirty="0">
              <a:solidFill>
                <a:prstClr val="black">
                  <a:lumMod val="50000"/>
                  <a:lumOff val="50000"/>
                </a:prstClr>
              </a:solidFill>
              <a:latin typeface="Calibri" panose="020F0502020204030204"/>
            </a:endParaRPr>
          </a:p>
        </p:txBody>
      </p:sp>
      <p:sp>
        <p:nvSpPr>
          <p:cNvPr id="23" name="TextBox 22">
            <a:extLst>
              <a:ext uri="{FF2B5EF4-FFF2-40B4-BE49-F238E27FC236}">
                <a16:creationId xmlns:a16="http://schemas.microsoft.com/office/drawing/2014/main" id="{5250E7E6-342C-371D-7DB5-B0DFAF45F184}"/>
              </a:ext>
            </a:extLst>
          </p:cNvPr>
          <p:cNvSpPr txBox="1"/>
          <p:nvPr/>
        </p:nvSpPr>
        <p:spPr>
          <a:xfrm>
            <a:off x="1387152" y="1462199"/>
            <a:ext cx="7284095" cy="803297"/>
          </a:xfrm>
          <a:prstGeom prst="rect">
            <a:avLst/>
          </a:prstGeom>
          <a:noFill/>
        </p:spPr>
        <p:txBody>
          <a:bodyPr wrap="square">
            <a:spAutoFit/>
          </a:bodyPr>
          <a:lstStyle/>
          <a:p>
            <a:pPr algn="ctr" defTabSz="754380"/>
            <a:r>
              <a:rPr lang="en-US" sz="2310" b="1" dirty="0">
                <a:solidFill>
                  <a:srgbClr val="5B9BD5"/>
                </a:solidFill>
                <a:latin typeface="Calibri" panose="020F0502020204030204"/>
              </a:rPr>
              <a:t>THE DIFFERENCES OF ADVERSARIAL EXAMPLE GENERATE PROCESS BETWEEN IDS AND COMPUTER VISION.</a:t>
            </a:r>
          </a:p>
        </p:txBody>
      </p:sp>
      <p:sp>
        <p:nvSpPr>
          <p:cNvPr id="24" name="Round Diagonal Corner Rectangle 23">
            <a:extLst>
              <a:ext uri="{FF2B5EF4-FFF2-40B4-BE49-F238E27FC236}">
                <a16:creationId xmlns:a16="http://schemas.microsoft.com/office/drawing/2014/main" id="{5087010F-AAD1-2B52-27C6-EF726154AC5C}"/>
              </a:ext>
            </a:extLst>
          </p:cNvPr>
          <p:cNvSpPr/>
          <p:nvPr/>
        </p:nvSpPr>
        <p:spPr>
          <a:xfrm>
            <a:off x="245856" y="1505814"/>
            <a:ext cx="681660" cy="699911"/>
          </a:xfrm>
          <a:prstGeom prst="round2DiagRect">
            <a:avLst>
              <a:gd name="adj1" fmla="val 29727"/>
              <a:gd name="adj2" fmla="val 0"/>
            </a:avLst>
          </a:prstGeom>
          <a:solidFill>
            <a:schemeClr val="accent5"/>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25" name="Rectangle 24" descr="Database">
            <a:extLst>
              <a:ext uri="{FF2B5EF4-FFF2-40B4-BE49-F238E27FC236}">
                <a16:creationId xmlns:a16="http://schemas.microsoft.com/office/drawing/2014/main" id="{70168293-8785-313B-A3BE-6CFA1509D1C7}"/>
              </a:ext>
            </a:extLst>
          </p:cNvPr>
          <p:cNvSpPr/>
          <p:nvPr/>
        </p:nvSpPr>
        <p:spPr>
          <a:xfrm>
            <a:off x="390547" y="1655858"/>
            <a:ext cx="392278" cy="399821"/>
          </a:xfrm>
          <a:prstGeom prst="rect">
            <a:avLst/>
          </a:prstGeom>
          <a: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2083595420"/>
      </p:ext>
    </p:extLst>
  </p:cSld>
  <p:clrMapOvr>
    <a:masterClrMapping/>
  </p:clrMapOvr>
  <p:transition spd="slow">
    <p:cover/>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ACA2EA0-FFD3-42EC-9406-B595015ED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56578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prstClr val="white"/>
              </a:solidFill>
              <a:latin typeface="Calibri" panose="020F0502020204030204"/>
            </a:endParaRPr>
          </a:p>
        </p:txBody>
      </p:sp>
      <p:sp useBgFill="1">
        <p:nvSpPr>
          <p:cNvPr id="11" name="Rectangle 10">
            <a:extLst>
              <a:ext uri="{FF2B5EF4-FFF2-40B4-BE49-F238E27FC236}">
                <a16:creationId xmlns:a16="http://schemas.microsoft.com/office/drawing/2014/main" id="{D5288BCE-665C-472A-8C43-664BCFA31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1229" y="2086690"/>
            <a:ext cx="7543800" cy="2481144"/>
          </a:xfrm>
          <a:prstGeom prst="rect">
            <a:avLst/>
          </a:prstGeom>
          <a:solidFill>
            <a:schemeClr val="bg1"/>
          </a:solidFill>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prstClr val="white"/>
              </a:solidFill>
              <a:latin typeface="Calibri" panose="020F0502020204030204"/>
            </a:endParaRPr>
          </a:p>
        </p:txBody>
      </p:sp>
      <p:sp>
        <p:nvSpPr>
          <p:cNvPr id="4" name="Title 1">
            <a:extLst>
              <a:ext uri="{FF2B5EF4-FFF2-40B4-BE49-F238E27FC236}">
                <a16:creationId xmlns:a16="http://schemas.microsoft.com/office/drawing/2014/main" id="{DD68296A-1C4C-723B-CA24-7079A0150584}"/>
              </a:ext>
            </a:extLst>
          </p:cNvPr>
          <p:cNvSpPr>
            <a:spLocks noGrp="1"/>
          </p:cNvSpPr>
          <p:nvPr>
            <p:ph type="title"/>
          </p:nvPr>
        </p:nvSpPr>
        <p:spPr>
          <a:xfrm>
            <a:off x="1489115" y="2247067"/>
            <a:ext cx="7080171" cy="1796296"/>
          </a:xfrm>
        </p:spPr>
        <p:txBody>
          <a:bodyPr vert="horz" lIns="75438" tIns="37719" rIns="75438" bIns="37719" rtlCol="0" anchor="ctr">
            <a:normAutofit/>
          </a:bodyPr>
          <a:lstStyle/>
          <a:p>
            <a:pPr algn="ctr"/>
            <a:r>
              <a:rPr lang="en-US" sz="5445" b="1" dirty="0">
                <a:solidFill>
                  <a:schemeClr val="accent4"/>
                </a:solidFill>
              </a:rPr>
              <a:t>RESULT AND ANALYSIS</a:t>
            </a:r>
          </a:p>
        </p:txBody>
      </p:sp>
      <p:sp>
        <p:nvSpPr>
          <p:cNvPr id="13" name="Rectangle: Rounded Corners 12">
            <a:extLst>
              <a:ext uri="{FF2B5EF4-FFF2-40B4-BE49-F238E27FC236}">
                <a16:creationId xmlns:a16="http://schemas.microsoft.com/office/drawing/2014/main" id="{46C57131-53A7-4C1A-BEA8-25F06A06A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52494" y="4284941"/>
            <a:ext cx="5961269" cy="565785"/>
          </a:xfrm>
          <a:prstGeom prst="roundRect">
            <a:avLst>
              <a:gd name="adj" fmla="val 0"/>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54380"/>
            <a:endParaRPr lang="en-US" sz="1485">
              <a:solidFill>
                <a:prstClr val="white"/>
              </a:solidFill>
              <a:latin typeface="Calibri" panose="020F0502020204030204"/>
            </a:endParaRPr>
          </a:p>
        </p:txBody>
      </p:sp>
    </p:spTree>
    <p:extLst>
      <p:ext uri="{BB962C8B-B14F-4D97-AF65-F5344CB8AC3E}">
        <p14:creationId xmlns:p14="http://schemas.microsoft.com/office/powerpoint/2010/main" val="858273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C5F6508-073A-1692-8181-EE255F929AE0}"/>
              </a:ext>
            </a:extLst>
          </p:cNvPr>
          <p:cNvSpPr txBox="1">
            <a:spLocks/>
          </p:cNvSpPr>
          <p:nvPr/>
        </p:nvSpPr>
        <p:spPr>
          <a:xfrm>
            <a:off x="1151707" y="1505814"/>
            <a:ext cx="4462859" cy="799836"/>
          </a:xfrm>
          <a:prstGeom prst="rect">
            <a:avLst/>
          </a:prstGeom>
        </p:spPr>
        <p:txBody>
          <a:bodyPr vert="horz" lIns="75438" tIns="37719" rIns="75438" bIns="37719" rtlCol="0" anchor="ctr">
            <a:normAutofit/>
          </a:bodyPr>
          <a:lstStyle>
            <a:lvl1pPr algn="l" defTabSz="914400" rtl="0" eaLnBrk="1" latinLnBrk="0" hangingPunct="1">
              <a:lnSpc>
                <a:spcPct val="90000"/>
              </a:lnSpc>
              <a:spcBef>
                <a:spcPct val="0"/>
              </a:spcBef>
              <a:buNone/>
              <a:defRPr sz="3177" kern="1200">
                <a:solidFill>
                  <a:schemeClr val="tx1"/>
                </a:solidFill>
                <a:latin typeface="+mj-lt"/>
                <a:ea typeface="+mj-ea"/>
                <a:cs typeface="+mj-cs"/>
              </a:defRPr>
            </a:lvl1pPr>
          </a:lstStyle>
          <a:p>
            <a:pPr defTabSz="754380"/>
            <a:r>
              <a:rPr lang="en-US" sz="2970" b="1" dirty="0">
                <a:solidFill>
                  <a:srgbClr val="FFC000"/>
                </a:solidFill>
                <a:latin typeface="Calibri" panose="020F0502020204030204"/>
                <a:ea typeface="DengXian" panose="02010600030101010101" pitchFamily="2" charset="-122"/>
                <a:cs typeface="Times New Roman" panose="02020603050405020304" pitchFamily="18" charset="0"/>
              </a:rPr>
              <a:t>RESULT AND ANALYSIS</a:t>
            </a:r>
            <a:endParaRPr lang="en-CA" altLang="en-US" sz="2970" b="1" dirty="0">
              <a:solidFill>
                <a:srgbClr val="FFC000"/>
              </a:solidFill>
              <a:latin typeface="Calibri" panose="020F0502020204030204"/>
            </a:endParaRPr>
          </a:p>
        </p:txBody>
      </p:sp>
      <p:sp>
        <p:nvSpPr>
          <p:cNvPr id="9" name="Round Diagonal Corner Rectangle 8">
            <a:extLst>
              <a:ext uri="{FF2B5EF4-FFF2-40B4-BE49-F238E27FC236}">
                <a16:creationId xmlns:a16="http://schemas.microsoft.com/office/drawing/2014/main" id="{683B4F11-25D4-D2F7-7F1A-FC444A2F142A}"/>
              </a:ext>
            </a:extLst>
          </p:cNvPr>
          <p:cNvSpPr/>
          <p:nvPr/>
        </p:nvSpPr>
        <p:spPr>
          <a:xfrm>
            <a:off x="245856" y="1505814"/>
            <a:ext cx="681660" cy="699911"/>
          </a:xfrm>
          <a:prstGeom prst="round2DiagRect">
            <a:avLst>
              <a:gd name="adj1" fmla="val 29727"/>
              <a:gd name="adj2" fmla="val 0"/>
            </a:avLst>
          </a:prstGeom>
          <a:solidFill>
            <a:schemeClr val="accent4"/>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12" name="Slide Number Placeholder 17">
            <a:extLst>
              <a:ext uri="{FF2B5EF4-FFF2-40B4-BE49-F238E27FC236}">
                <a16:creationId xmlns:a16="http://schemas.microsoft.com/office/drawing/2014/main" id="{4566AB0B-E7FB-C642-27B7-D0FBB86EF6CE}"/>
              </a:ext>
            </a:extLst>
          </p:cNvPr>
          <p:cNvSpPr txBox="1">
            <a:spLocks/>
          </p:cNvSpPr>
          <p:nvPr/>
        </p:nvSpPr>
        <p:spPr>
          <a:xfrm>
            <a:off x="9074122" y="6139395"/>
            <a:ext cx="519077" cy="211114"/>
          </a:xfrm>
          <a:prstGeom prst="rect">
            <a:avLst/>
          </a:prstGeom>
        </p:spPr>
        <p:txBody>
          <a:bodyPr vert="horz" lIns="75438" tIns="37719" rIns="75438" bIns="37719"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54380"/>
            <a:r>
              <a:rPr lang="en-US" sz="1320" dirty="0">
                <a:solidFill>
                  <a:prstClr val="black">
                    <a:tint val="75000"/>
                  </a:prstClr>
                </a:solidFill>
                <a:latin typeface="Calibri" panose="020F0502020204030204"/>
              </a:rPr>
              <a:t>- </a:t>
            </a:r>
            <a:fld id="{A49DFD55-3C28-40EF-9E31-A92D2E4017FF}" type="slidenum">
              <a:rPr lang="en-US" sz="1320">
                <a:solidFill>
                  <a:prstClr val="black">
                    <a:tint val="75000"/>
                  </a:prstClr>
                </a:solidFill>
                <a:latin typeface="Calibri" panose="020F0502020204030204"/>
              </a:rPr>
              <a:pPr defTabSz="754380"/>
              <a:t>53</a:t>
            </a:fld>
            <a:r>
              <a:rPr lang="en-US" sz="1320" dirty="0">
                <a:solidFill>
                  <a:prstClr val="black">
                    <a:tint val="75000"/>
                  </a:prstClr>
                </a:solidFill>
                <a:latin typeface="Calibri" panose="020F0502020204030204"/>
              </a:rPr>
              <a:t> -</a:t>
            </a:r>
          </a:p>
        </p:txBody>
      </p:sp>
      <p:sp>
        <p:nvSpPr>
          <p:cNvPr id="13" name="Rectangle 12" descr="Test Case">
            <a:extLst>
              <a:ext uri="{FF2B5EF4-FFF2-40B4-BE49-F238E27FC236}">
                <a16:creationId xmlns:a16="http://schemas.microsoft.com/office/drawing/2014/main" id="{CCBF169D-8CAE-7343-EE74-6F900A5F9EE8}"/>
              </a:ext>
            </a:extLst>
          </p:cNvPr>
          <p:cNvSpPr/>
          <p:nvPr/>
        </p:nvSpPr>
        <p:spPr>
          <a:xfrm>
            <a:off x="390547" y="1655858"/>
            <a:ext cx="392278" cy="399821"/>
          </a:xfrm>
          <a:prstGeom prst="rect">
            <a:avLst/>
          </a:prstGeom>
          <a: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pic>
        <p:nvPicPr>
          <p:cNvPr id="21506" name="Picture 2">
            <a:extLst>
              <a:ext uri="{FF2B5EF4-FFF2-40B4-BE49-F238E27FC236}">
                <a16:creationId xmlns:a16="http://schemas.microsoft.com/office/drawing/2014/main" id="{47677751-52B6-E95D-0B80-18A23C564A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520" y="2783022"/>
            <a:ext cx="4041492" cy="34974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A36B364-995A-7543-708C-18FA95501629}"/>
              </a:ext>
            </a:extLst>
          </p:cNvPr>
          <p:cNvSpPr txBox="1"/>
          <p:nvPr/>
        </p:nvSpPr>
        <p:spPr>
          <a:xfrm>
            <a:off x="586686" y="2455695"/>
            <a:ext cx="4462859" cy="397032"/>
          </a:xfrm>
          <a:prstGeom prst="rect">
            <a:avLst/>
          </a:prstGeom>
          <a:noFill/>
        </p:spPr>
        <p:txBody>
          <a:bodyPr wrap="square">
            <a:spAutoFit/>
          </a:bodyPr>
          <a:lstStyle/>
          <a:p>
            <a:pPr defTabSz="754380"/>
            <a:r>
              <a:rPr lang="en-US" sz="1980" dirty="0">
                <a:solidFill>
                  <a:prstClr val="black"/>
                </a:solidFill>
                <a:latin typeface="Calibri" panose="020F0502020204030204"/>
              </a:rPr>
              <a:t>1. Evaluating Single-Step Methods</a:t>
            </a:r>
          </a:p>
        </p:txBody>
      </p:sp>
      <p:sp>
        <p:nvSpPr>
          <p:cNvPr id="4" name="TextBox 3">
            <a:extLst>
              <a:ext uri="{FF2B5EF4-FFF2-40B4-BE49-F238E27FC236}">
                <a16:creationId xmlns:a16="http://schemas.microsoft.com/office/drawing/2014/main" id="{223430CC-8140-ECAD-7D81-DF1D9143AAAE}"/>
              </a:ext>
            </a:extLst>
          </p:cNvPr>
          <p:cNvSpPr txBox="1"/>
          <p:nvPr/>
        </p:nvSpPr>
        <p:spPr>
          <a:xfrm>
            <a:off x="4751846" y="2455695"/>
            <a:ext cx="4846233" cy="397032"/>
          </a:xfrm>
          <a:prstGeom prst="rect">
            <a:avLst/>
          </a:prstGeom>
          <a:noFill/>
        </p:spPr>
        <p:txBody>
          <a:bodyPr wrap="square">
            <a:spAutoFit/>
          </a:bodyPr>
          <a:lstStyle/>
          <a:p>
            <a:pPr defTabSz="754380"/>
            <a:r>
              <a:rPr lang="en-US" sz="1980" dirty="0">
                <a:solidFill>
                  <a:prstClr val="black"/>
                </a:solidFill>
                <a:latin typeface="Calibri" panose="020F0502020204030204"/>
              </a:rPr>
              <a:t>2. Robustness of Adversarial Examples</a:t>
            </a:r>
          </a:p>
        </p:txBody>
      </p:sp>
      <p:sp>
        <p:nvSpPr>
          <p:cNvPr id="5" name="TextBox 4">
            <a:extLst>
              <a:ext uri="{FF2B5EF4-FFF2-40B4-BE49-F238E27FC236}">
                <a16:creationId xmlns:a16="http://schemas.microsoft.com/office/drawing/2014/main" id="{FB55D295-1AFB-12DA-A48A-DD1532E9944E}"/>
              </a:ext>
            </a:extLst>
          </p:cNvPr>
          <p:cNvSpPr txBox="1"/>
          <p:nvPr/>
        </p:nvSpPr>
        <p:spPr>
          <a:xfrm>
            <a:off x="5065949" y="3045355"/>
            <a:ext cx="4008174" cy="397032"/>
          </a:xfrm>
          <a:prstGeom prst="rect">
            <a:avLst/>
          </a:prstGeom>
          <a:noFill/>
        </p:spPr>
        <p:txBody>
          <a:bodyPr wrap="square">
            <a:spAutoFit/>
          </a:bodyPr>
          <a:lstStyle/>
          <a:p>
            <a:pPr defTabSz="754380"/>
            <a:r>
              <a:rPr lang="en-US" sz="1980" dirty="0">
                <a:solidFill>
                  <a:prstClr val="black"/>
                </a:solidFill>
                <a:latin typeface="Calibri" panose="020F0502020204030204"/>
              </a:rPr>
              <a:t>2.1 Robustness to pointwise noise</a:t>
            </a:r>
          </a:p>
        </p:txBody>
      </p:sp>
      <p:sp>
        <p:nvSpPr>
          <p:cNvPr id="6" name="TextBox 5">
            <a:extLst>
              <a:ext uri="{FF2B5EF4-FFF2-40B4-BE49-F238E27FC236}">
                <a16:creationId xmlns:a16="http://schemas.microsoft.com/office/drawing/2014/main" id="{5FED8783-E438-DECD-AD34-5078B5DBB616}"/>
              </a:ext>
            </a:extLst>
          </p:cNvPr>
          <p:cNvSpPr txBox="1"/>
          <p:nvPr/>
        </p:nvSpPr>
        <p:spPr>
          <a:xfrm>
            <a:off x="5065949" y="3476348"/>
            <a:ext cx="4008174" cy="397032"/>
          </a:xfrm>
          <a:prstGeom prst="rect">
            <a:avLst/>
          </a:prstGeom>
          <a:noFill/>
        </p:spPr>
        <p:txBody>
          <a:bodyPr wrap="square">
            <a:spAutoFit/>
          </a:bodyPr>
          <a:lstStyle/>
          <a:p>
            <a:pPr defTabSz="754380"/>
            <a:r>
              <a:rPr lang="en-US" sz="1980" dirty="0">
                <a:solidFill>
                  <a:prstClr val="black"/>
                </a:solidFill>
                <a:latin typeface="Calibri" panose="020F0502020204030204"/>
              </a:rPr>
              <a:t>2.2 Robustness to MP3 compression</a:t>
            </a:r>
          </a:p>
        </p:txBody>
      </p:sp>
    </p:spTree>
    <p:extLst>
      <p:ext uri="{BB962C8B-B14F-4D97-AF65-F5344CB8AC3E}">
        <p14:creationId xmlns:p14="http://schemas.microsoft.com/office/powerpoint/2010/main" val="2701242766"/>
      </p:ext>
    </p:extLst>
  </p:cSld>
  <p:clrMapOvr>
    <a:masterClrMapping/>
  </p:clrMapOvr>
  <p:transition spd="slow">
    <p:cover/>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C5F6508-073A-1692-8181-EE255F929AE0}"/>
              </a:ext>
            </a:extLst>
          </p:cNvPr>
          <p:cNvSpPr txBox="1">
            <a:spLocks/>
          </p:cNvSpPr>
          <p:nvPr/>
        </p:nvSpPr>
        <p:spPr>
          <a:xfrm>
            <a:off x="1151707" y="1505814"/>
            <a:ext cx="4462859" cy="799836"/>
          </a:xfrm>
          <a:prstGeom prst="rect">
            <a:avLst/>
          </a:prstGeom>
        </p:spPr>
        <p:txBody>
          <a:bodyPr vert="horz" lIns="75438" tIns="37719" rIns="75438" bIns="37719" rtlCol="0" anchor="ctr">
            <a:normAutofit/>
          </a:bodyPr>
          <a:lstStyle>
            <a:lvl1pPr algn="l" defTabSz="914400" rtl="0" eaLnBrk="1" latinLnBrk="0" hangingPunct="1">
              <a:lnSpc>
                <a:spcPct val="90000"/>
              </a:lnSpc>
              <a:spcBef>
                <a:spcPct val="0"/>
              </a:spcBef>
              <a:buNone/>
              <a:defRPr sz="3177" kern="1200">
                <a:solidFill>
                  <a:schemeClr val="tx1"/>
                </a:solidFill>
                <a:latin typeface="+mj-lt"/>
                <a:ea typeface="+mj-ea"/>
                <a:cs typeface="+mj-cs"/>
              </a:defRPr>
            </a:lvl1pPr>
          </a:lstStyle>
          <a:p>
            <a:pPr defTabSz="754380"/>
            <a:r>
              <a:rPr lang="en-US" sz="2970" b="1" dirty="0">
                <a:solidFill>
                  <a:srgbClr val="FFC000"/>
                </a:solidFill>
                <a:latin typeface="Calibri" panose="020F0502020204030204"/>
                <a:ea typeface="DengXian" panose="02010600030101010101" pitchFamily="2" charset="-122"/>
                <a:cs typeface="Times New Roman" panose="02020603050405020304" pitchFamily="18" charset="0"/>
              </a:rPr>
              <a:t>RESULT AND ANALYSIS</a:t>
            </a:r>
            <a:endParaRPr lang="en-CA" altLang="en-US" sz="2970" b="1" dirty="0">
              <a:solidFill>
                <a:srgbClr val="FFC000"/>
              </a:solidFill>
              <a:latin typeface="Calibri" panose="020F0502020204030204"/>
            </a:endParaRPr>
          </a:p>
        </p:txBody>
      </p:sp>
      <p:sp>
        <p:nvSpPr>
          <p:cNvPr id="9" name="Round Diagonal Corner Rectangle 8">
            <a:extLst>
              <a:ext uri="{FF2B5EF4-FFF2-40B4-BE49-F238E27FC236}">
                <a16:creationId xmlns:a16="http://schemas.microsoft.com/office/drawing/2014/main" id="{683B4F11-25D4-D2F7-7F1A-FC444A2F142A}"/>
              </a:ext>
            </a:extLst>
          </p:cNvPr>
          <p:cNvSpPr/>
          <p:nvPr/>
        </p:nvSpPr>
        <p:spPr>
          <a:xfrm>
            <a:off x="245856" y="1505814"/>
            <a:ext cx="681660" cy="699911"/>
          </a:xfrm>
          <a:prstGeom prst="round2DiagRect">
            <a:avLst>
              <a:gd name="adj1" fmla="val 29727"/>
              <a:gd name="adj2" fmla="val 0"/>
            </a:avLst>
          </a:prstGeom>
          <a:solidFill>
            <a:schemeClr val="accent4"/>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12" name="Slide Number Placeholder 17">
            <a:extLst>
              <a:ext uri="{FF2B5EF4-FFF2-40B4-BE49-F238E27FC236}">
                <a16:creationId xmlns:a16="http://schemas.microsoft.com/office/drawing/2014/main" id="{4566AB0B-E7FB-C642-27B7-D0FBB86EF6CE}"/>
              </a:ext>
            </a:extLst>
          </p:cNvPr>
          <p:cNvSpPr txBox="1">
            <a:spLocks/>
          </p:cNvSpPr>
          <p:nvPr/>
        </p:nvSpPr>
        <p:spPr>
          <a:xfrm>
            <a:off x="9074122" y="6139395"/>
            <a:ext cx="519077" cy="211114"/>
          </a:xfrm>
          <a:prstGeom prst="rect">
            <a:avLst/>
          </a:prstGeom>
        </p:spPr>
        <p:txBody>
          <a:bodyPr vert="horz" lIns="75438" tIns="37719" rIns="75438" bIns="37719"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54380"/>
            <a:r>
              <a:rPr lang="en-US" sz="1320" dirty="0">
                <a:solidFill>
                  <a:prstClr val="black">
                    <a:tint val="75000"/>
                  </a:prstClr>
                </a:solidFill>
                <a:latin typeface="Calibri" panose="020F0502020204030204"/>
              </a:rPr>
              <a:t>- </a:t>
            </a:r>
            <a:fld id="{A49DFD55-3C28-40EF-9E31-A92D2E4017FF}" type="slidenum">
              <a:rPr lang="en-US" sz="1320">
                <a:solidFill>
                  <a:prstClr val="black">
                    <a:tint val="75000"/>
                  </a:prstClr>
                </a:solidFill>
                <a:latin typeface="Calibri" panose="020F0502020204030204"/>
              </a:rPr>
              <a:pPr defTabSz="754380"/>
              <a:t>54</a:t>
            </a:fld>
            <a:r>
              <a:rPr lang="en-US" sz="1320" dirty="0">
                <a:solidFill>
                  <a:prstClr val="black">
                    <a:tint val="75000"/>
                  </a:prstClr>
                </a:solidFill>
                <a:latin typeface="Calibri" panose="020F0502020204030204"/>
              </a:rPr>
              <a:t> -</a:t>
            </a:r>
          </a:p>
        </p:txBody>
      </p:sp>
      <p:sp>
        <p:nvSpPr>
          <p:cNvPr id="13" name="Rectangle 12" descr="Test Case">
            <a:extLst>
              <a:ext uri="{FF2B5EF4-FFF2-40B4-BE49-F238E27FC236}">
                <a16:creationId xmlns:a16="http://schemas.microsoft.com/office/drawing/2014/main" id="{CCBF169D-8CAE-7343-EE74-6F900A5F9EE8}"/>
              </a:ext>
            </a:extLst>
          </p:cNvPr>
          <p:cNvSpPr/>
          <p:nvPr/>
        </p:nvSpPr>
        <p:spPr>
          <a:xfrm>
            <a:off x="390547" y="1655858"/>
            <a:ext cx="392278" cy="399821"/>
          </a:xfrm>
          <a:prstGeom prst="rect">
            <a:avLst/>
          </a:prstGeom>
          <a: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7" name="TextBox 16">
            <a:extLst>
              <a:ext uri="{FF2B5EF4-FFF2-40B4-BE49-F238E27FC236}">
                <a16:creationId xmlns:a16="http://schemas.microsoft.com/office/drawing/2014/main" id="{BB6612DB-BCC9-DFF4-09B7-921F289BD055}"/>
              </a:ext>
            </a:extLst>
          </p:cNvPr>
          <p:cNvSpPr txBox="1"/>
          <p:nvPr/>
        </p:nvSpPr>
        <p:spPr>
          <a:xfrm>
            <a:off x="768332" y="2355769"/>
            <a:ext cx="4846233" cy="397032"/>
          </a:xfrm>
          <a:prstGeom prst="rect">
            <a:avLst/>
          </a:prstGeom>
          <a:noFill/>
        </p:spPr>
        <p:txBody>
          <a:bodyPr wrap="square">
            <a:spAutoFit/>
          </a:bodyPr>
          <a:lstStyle/>
          <a:p>
            <a:pPr defTabSz="754380"/>
            <a:r>
              <a:rPr lang="en-US" sz="1980" dirty="0">
                <a:solidFill>
                  <a:prstClr val="black"/>
                </a:solidFill>
                <a:latin typeface="Calibri" panose="020F0502020204030204"/>
              </a:rPr>
              <a:t>3. </a:t>
            </a:r>
            <a:r>
              <a:rPr lang="en-US" sz="1980" b="1" dirty="0">
                <a:solidFill>
                  <a:prstClr val="black"/>
                </a:solidFill>
                <a:latin typeface="PingFang SC" panose="020B0400000000000000" pitchFamily="34" charset="-122"/>
                <a:ea typeface="PingFang SC" panose="020B0400000000000000" pitchFamily="34" charset="-122"/>
              </a:rPr>
              <a:t>Open Questions</a:t>
            </a:r>
          </a:p>
        </p:txBody>
      </p:sp>
      <p:sp>
        <p:nvSpPr>
          <p:cNvPr id="23" name="TextBox 22">
            <a:extLst>
              <a:ext uri="{FF2B5EF4-FFF2-40B4-BE49-F238E27FC236}">
                <a16:creationId xmlns:a16="http://schemas.microsoft.com/office/drawing/2014/main" id="{360F36F5-CC68-4B71-215F-A9D1F6B202A9}"/>
              </a:ext>
            </a:extLst>
          </p:cNvPr>
          <p:cNvSpPr txBox="1"/>
          <p:nvPr/>
        </p:nvSpPr>
        <p:spPr>
          <a:xfrm>
            <a:off x="1151707" y="3130912"/>
            <a:ext cx="8001915" cy="2529923"/>
          </a:xfrm>
          <a:prstGeom prst="rect">
            <a:avLst/>
          </a:prstGeom>
          <a:noFill/>
        </p:spPr>
        <p:txBody>
          <a:bodyPr wrap="square">
            <a:spAutoFit/>
          </a:bodyPr>
          <a:lstStyle/>
          <a:p>
            <a:pPr marL="282893" indent="-282893" defTabSz="754380">
              <a:buFont typeface="System Font Regular"/>
              <a:buChar char="?"/>
            </a:pPr>
            <a:r>
              <a:rPr lang="en-US" sz="1980" dirty="0">
                <a:solidFill>
                  <a:prstClr val="black"/>
                </a:solidFill>
                <a:latin typeface="Calibri" panose="020F0502020204030204"/>
              </a:rPr>
              <a:t>Can these attacks be played over-the-air?</a:t>
            </a:r>
          </a:p>
          <a:p>
            <a:pPr marL="282893" indent="-282893" defTabSz="754380">
              <a:buFont typeface="System Font Regular"/>
              <a:buChar char="?"/>
            </a:pPr>
            <a:endParaRPr lang="en-US" sz="1980" dirty="0">
              <a:solidFill>
                <a:prstClr val="black"/>
              </a:solidFill>
              <a:latin typeface="Calibri" panose="020F0502020204030204"/>
            </a:endParaRPr>
          </a:p>
          <a:p>
            <a:pPr marL="282893" indent="-282893" defTabSz="754380">
              <a:buFont typeface="System Font Regular"/>
              <a:buChar char="?"/>
            </a:pPr>
            <a:r>
              <a:rPr lang="en-US" sz="1980" dirty="0">
                <a:solidFill>
                  <a:prstClr val="black"/>
                </a:solidFill>
                <a:latin typeface="Calibri" panose="020F0502020204030204"/>
              </a:rPr>
              <a:t>Do universal adversarial perturbations exist?</a:t>
            </a:r>
          </a:p>
          <a:p>
            <a:pPr marL="282893" indent="-282893" defTabSz="754380">
              <a:buFont typeface="System Font Regular"/>
              <a:buChar char="?"/>
            </a:pPr>
            <a:endParaRPr lang="en-US" sz="1980" dirty="0">
              <a:solidFill>
                <a:prstClr val="black"/>
              </a:solidFill>
              <a:latin typeface="Calibri" panose="020F0502020204030204"/>
            </a:endParaRPr>
          </a:p>
          <a:p>
            <a:pPr marL="282893" indent="-282893" defTabSz="754380">
              <a:buFont typeface="System Font Regular"/>
              <a:buChar char="?"/>
            </a:pPr>
            <a:r>
              <a:rPr lang="en-US" sz="1980" dirty="0">
                <a:solidFill>
                  <a:prstClr val="black"/>
                </a:solidFill>
                <a:latin typeface="Calibri" panose="020F0502020204030204"/>
              </a:rPr>
              <a:t>Are audio adversarial examples transferable?</a:t>
            </a:r>
          </a:p>
          <a:p>
            <a:pPr marL="282893" indent="-282893" defTabSz="754380">
              <a:buFont typeface="System Font Regular"/>
              <a:buChar char="?"/>
            </a:pPr>
            <a:endParaRPr lang="en-US" sz="1980" dirty="0">
              <a:solidFill>
                <a:prstClr val="black"/>
              </a:solidFill>
              <a:latin typeface="Calibri" panose="020F0502020204030204"/>
            </a:endParaRPr>
          </a:p>
          <a:p>
            <a:pPr marL="282893" indent="-282893" defTabSz="754380">
              <a:buFont typeface="System Font Regular"/>
              <a:buChar char="?"/>
            </a:pPr>
            <a:r>
              <a:rPr lang="en-US" sz="1980" dirty="0">
                <a:solidFill>
                  <a:prstClr val="black"/>
                </a:solidFill>
                <a:latin typeface="Calibri" panose="020F0502020204030204"/>
              </a:rPr>
              <a:t>Which existing defenses can be applied audio?</a:t>
            </a:r>
          </a:p>
          <a:p>
            <a:pPr marL="282893" indent="-282893" defTabSz="754380">
              <a:buFont typeface="System Font Regular"/>
              <a:buChar char="?"/>
            </a:pPr>
            <a:endParaRPr lang="en-US" sz="1980" dirty="0">
              <a:solidFill>
                <a:prstClr val="black"/>
              </a:solidFill>
              <a:latin typeface="Calibri" panose="020F0502020204030204"/>
            </a:endParaRPr>
          </a:p>
        </p:txBody>
      </p:sp>
    </p:spTree>
    <p:extLst>
      <p:ext uri="{BB962C8B-B14F-4D97-AF65-F5344CB8AC3E}">
        <p14:creationId xmlns:p14="http://schemas.microsoft.com/office/powerpoint/2010/main" val="1898706756"/>
      </p:ext>
    </p:extLst>
  </p:cSld>
  <p:clrMapOvr>
    <a:masterClrMapping/>
  </p:clrMapOvr>
  <p:transition spd="slow">
    <p:cover/>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ACA2EA0-FFD3-42EC-9406-B595015ED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56578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prstClr val="white"/>
              </a:solidFill>
              <a:latin typeface="Calibri" panose="020F0502020204030204"/>
            </a:endParaRPr>
          </a:p>
        </p:txBody>
      </p:sp>
      <p:sp useBgFill="1">
        <p:nvSpPr>
          <p:cNvPr id="20" name="Rectangle 19">
            <a:extLst>
              <a:ext uri="{FF2B5EF4-FFF2-40B4-BE49-F238E27FC236}">
                <a16:creationId xmlns:a16="http://schemas.microsoft.com/office/drawing/2014/main" id="{D5288BCE-665C-472A-8C43-664BCFA31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1229" y="2086690"/>
            <a:ext cx="7543800" cy="2481144"/>
          </a:xfrm>
          <a:prstGeom prst="rect">
            <a:avLst/>
          </a:prstGeom>
          <a:solidFill>
            <a:schemeClr val="bg1"/>
          </a:solidFill>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prstClr val="white"/>
              </a:solidFill>
              <a:latin typeface="Calibri" panose="020F0502020204030204"/>
            </a:endParaRPr>
          </a:p>
        </p:txBody>
      </p:sp>
      <p:sp>
        <p:nvSpPr>
          <p:cNvPr id="4" name="Title 1">
            <a:extLst>
              <a:ext uri="{FF2B5EF4-FFF2-40B4-BE49-F238E27FC236}">
                <a16:creationId xmlns:a16="http://schemas.microsoft.com/office/drawing/2014/main" id="{DD68296A-1C4C-723B-CA24-7079A0150584}"/>
              </a:ext>
            </a:extLst>
          </p:cNvPr>
          <p:cNvSpPr>
            <a:spLocks noGrp="1"/>
          </p:cNvSpPr>
          <p:nvPr>
            <p:ph type="title"/>
          </p:nvPr>
        </p:nvSpPr>
        <p:spPr>
          <a:xfrm>
            <a:off x="1489115" y="2247067"/>
            <a:ext cx="7080171" cy="1796296"/>
          </a:xfrm>
        </p:spPr>
        <p:txBody>
          <a:bodyPr vert="horz" lIns="75438" tIns="37719" rIns="75438" bIns="37719" rtlCol="0" anchor="ctr">
            <a:normAutofit/>
          </a:bodyPr>
          <a:lstStyle/>
          <a:p>
            <a:pPr algn="ctr"/>
            <a:r>
              <a:rPr lang="en-US" sz="5445" b="1" dirty="0">
                <a:solidFill>
                  <a:schemeClr val="accent6"/>
                </a:solidFill>
              </a:rPr>
              <a:t>CONCLUSION</a:t>
            </a:r>
          </a:p>
        </p:txBody>
      </p:sp>
      <p:sp>
        <p:nvSpPr>
          <p:cNvPr id="22" name="Rectangle: Rounded Corners 21">
            <a:extLst>
              <a:ext uri="{FF2B5EF4-FFF2-40B4-BE49-F238E27FC236}">
                <a16:creationId xmlns:a16="http://schemas.microsoft.com/office/drawing/2014/main" id="{46C57131-53A7-4C1A-BEA8-25F06A06A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52494" y="4284941"/>
            <a:ext cx="5961269" cy="565785"/>
          </a:xfrm>
          <a:prstGeom prst="roundRect">
            <a:avLst>
              <a:gd name="adj" fmla="val 0"/>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754380"/>
            <a:endParaRPr lang="en-US" sz="1485">
              <a:solidFill>
                <a:prstClr val="white"/>
              </a:solidFill>
              <a:latin typeface="Calibri" panose="020F0502020204030204"/>
            </a:endParaRPr>
          </a:p>
        </p:txBody>
      </p:sp>
    </p:spTree>
    <p:extLst>
      <p:ext uri="{BB962C8B-B14F-4D97-AF65-F5344CB8AC3E}">
        <p14:creationId xmlns:p14="http://schemas.microsoft.com/office/powerpoint/2010/main" val="543043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679FD3-E23A-A245-AB7F-4C12575B3FFE}"/>
              </a:ext>
            </a:extLst>
          </p:cNvPr>
          <p:cNvSpPr>
            <a:spLocks noGrp="1"/>
          </p:cNvSpPr>
          <p:nvPr>
            <p:ph idx="1"/>
          </p:nvPr>
        </p:nvSpPr>
        <p:spPr>
          <a:xfrm>
            <a:off x="691515" y="2649017"/>
            <a:ext cx="8675370" cy="3507867"/>
          </a:xfrm>
        </p:spPr>
        <p:txBody>
          <a:bodyPr>
            <a:normAutofit/>
          </a:bodyPr>
          <a:lstStyle/>
          <a:p>
            <a:pPr>
              <a:buFont typeface="Wingdings" pitchFamily="2" charset="2"/>
              <a:buChar char="Ø"/>
            </a:pPr>
            <a:r>
              <a:rPr lang="en-US" sz="1980" dirty="0"/>
              <a:t> </a:t>
            </a:r>
            <a:r>
              <a:rPr lang="en-US" sz="1980" dirty="0">
                <a:solidFill>
                  <a:schemeClr val="tx1">
                    <a:lumMod val="85000"/>
                    <a:lumOff val="15000"/>
                  </a:schemeClr>
                </a:solidFill>
              </a:rPr>
              <a:t>Demonstrates that</a:t>
            </a:r>
            <a:r>
              <a:rPr lang="en-US" sz="1980" dirty="0">
                <a:solidFill>
                  <a:schemeClr val="accent6"/>
                </a:solidFill>
              </a:rPr>
              <a:t> targeted audio adversarial samples are effective in automatic speech recognition</a:t>
            </a:r>
            <a:r>
              <a:rPr lang="en-US" sz="1980" dirty="0">
                <a:solidFill>
                  <a:schemeClr val="tx1">
                    <a:lumMod val="85000"/>
                    <a:lumOff val="15000"/>
                  </a:schemeClr>
                </a:solidFill>
              </a:rPr>
              <a:t>. By applying an optimization-based attack to end-to-end, we can convert any audio waveform to any target transcription by adding only slight distortion with 100% success. Also, it is possible to transcribe audio up to 50 characters per second (the theoretical maximum), transcribe music as arbitrary speech, and hide speech from being transcribed.</a:t>
            </a:r>
          </a:p>
          <a:p>
            <a:pPr>
              <a:buFont typeface="Wingdings" pitchFamily="2" charset="2"/>
              <a:buChar char="Ø"/>
            </a:pPr>
            <a:endParaRPr lang="en-US" sz="1980" dirty="0">
              <a:solidFill>
                <a:schemeClr val="tx1">
                  <a:lumMod val="85000"/>
                  <a:lumOff val="15000"/>
                </a:schemeClr>
              </a:solidFill>
            </a:endParaRPr>
          </a:p>
          <a:p>
            <a:pPr>
              <a:buFont typeface="Wingdings" pitchFamily="2" charset="2"/>
              <a:buChar char="Ø"/>
            </a:pPr>
            <a:r>
              <a:rPr lang="en-US" sz="1980" dirty="0">
                <a:solidFill>
                  <a:schemeClr val="tx1">
                    <a:lumMod val="85000"/>
                    <a:lumOff val="15000"/>
                  </a:schemeClr>
                </a:solidFill>
              </a:rPr>
              <a:t>Present preliminary evidence that </a:t>
            </a:r>
            <a:r>
              <a:rPr lang="en-US" sz="1980" dirty="0">
                <a:solidFill>
                  <a:schemeClr val="accent6"/>
                </a:solidFill>
              </a:rPr>
              <a:t>the audio adversarial example has different properties than the object on the image, suggesting that linearity does not apply to the audio domain</a:t>
            </a:r>
            <a:r>
              <a:rPr lang="en-US" sz="1980" dirty="0">
                <a:solidFill>
                  <a:schemeClr val="tx1">
                    <a:lumMod val="85000"/>
                    <a:lumOff val="15000"/>
                  </a:schemeClr>
                </a:solidFill>
              </a:rPr>
              <a:t>.</a:t>
            </a:r>
          </a:p>
        </p:txBody>
      </p:sp>
      <p:sp>
        <p:nvSpPr>
          <p:cNvPr id="5" name="Round Diagonal Corner Rectangle 4">
            <a:extLst>
              <a:ext uri="{FF2B5EF4-FFF2-40B4-BE49-F238E27FC236}">
                <a16:creationId xmlns:a16="http://schemas.microsoft.com/office/drawing/2014/main" id="{BEC3B9B5-9205-9D93-687A-E428CA1F17F3}"/>
              </a:ext>
            </a:extLst>
          </p:cNvPr>
          <p:cNvSpPr/>
          <p:nvPr/>
        </p:nvSpPr>
        <p:spPr>
          <a:xfrm>
            <a:off x="245856" y="1505814"/>
            <a:ext cx="681660" cy="699911"/>
          </a:xfrm>
          <a:prstGeom prst="round2DiagRect">
            <a:avLst>
              <a:gd name="adj1" fmla="val 29727"/>
              <a:gd name="adj2" fmla="val 0"/>
            </a:avLst>
          </a:prstGeom>
          <a:solidFill>
            <a:schemeClr val="accent6"/>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7" name="Rectangle 6" descr="Flow">
            <a:extLst>
              <a:ext uri="{FF2B5EF4-FFF2-40B4-BE49-F238E27FC236}">
                <a16:creationId xmlns:a16="http://schemas.microsoft.com/office/drawing/2014/main" id="{6BC56A12-AD75-ED82-84BD-8939C3605A00}"/>
              </a:ext>
            </a:extLst>
          </p:cNvPr>
          <p:cNvSpPr/>
          <p:nvPr/>
        </p:nvSpPr>
        <p:spPr>
          <a:xfrm flipH="1" flipV="1">
            <a:off x="390547" y="1615516"/>
            <a:ext cx="392278" cy="399821"/>
          </a:xfrm>
          <a:prstGeom prst="rect">
            <a:avLst/>
          </a:prstGeom>
          <a: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2" name="Title 1">
            <a:extLst>
              <a:ext uri="{FF2B5EF4-FFF2-40B4-BE49-F238E27FC236}">
                <a16:creationId xmlns:a16="http://schemas.microsoft.com/office/drawing/2014/main" id="{3B029B6C-0FF3-F61E-994A-25DD3EDCCBAE}"/>
              </a:ext>
            </a:extLst>
          </p:cNvPr>
          <p:cNvSpPr txBox="1">
            <a:spLocks/>
          </p:cNvSpPr>
          <p:nvPr/>
        </p:nvSpPr>
        <p:spPr>
          <a:xfrm>
            <a:off x="1151707" y="1505814"/>
            <a:ext cx="3696112" cy="799836"/>
          </a:xfrm>
          <a:prstGeom prst="rect">
            <a:avLst/>
          </a:prstGeom>
        </p:spPr>
        <p:txBody>
          <a:bodyPr vert="horz" lIns="75438" tIns="37719" rIns="75438" bIns="37719" rtlCol="0" anchor="ctr">
            <a:normAutofit/>
          </a:bodyPr>
          <a:lstStyle>
            <a:lvl1pPr algn="l" defTabSz="914400" rtl="0" eaLnBrk="1" latinLnBrk="0" hangingPunct="1">
              <a:lnSpc>
                <a:spcPct val="90000"/>
              </a:lnSpc>
              <a:spcBef>
                <a:spcPct val="0"/>
              </a:spcBef>
              <a:buNone/>
              <a:defRPr sz="3177" kern="1200">
                <a:solidFill>
                  <a:schemeClr val="tx1"/>
                </a:solidFill>
                <a:latin typeface="+mj-lt"/>
                <a:ea typeface="+mj-ea"/>
                <a:cs typeface="+mj-cs"/>
              </a:defRPr>
            </a:lvl1pPr>
          </a:lstStyle>
          <a:p>
            <a:pPr defTabSz="754380"/>
            <a:r>
              <a:rPr lang="en-US" sz="2970" b="1" dirty="0">
                <a:solidFill>
                  <a:srgbClr val="70AD47"/>
                </a:solidFill>
                <a:latin typeface="Calibri" panose="020F0502020204030204"/>
                <a:ea typeface="DengXian" panose="02010600030101010101" pitchFamily="2" charset="-122"/>
                <a:cs typeface="Times New Roman" panose="02020603050405020304" pitchFamily="18" charset="0"/>
              </a:rPr>
              <a:t>CONCLUSION</a:t>
            </a:r>
            <a:endParaRPr lang="en-CA" altLang="en-US" sz="2970" b="1" dirty="0">
              <a:solidFill>
                <a:srgbClr val="70AD47"/>
              </a:solidFill>
              <a:latin typeface="Calibri" panose="020F0502020204030204"/>
            </a:endParaRPr>
          </a:p>
        </p:txBody>
      </p:sp>
      <p:sp>
        <p:nvSpPr>
          <p:cNvPr id="13" name="Slide Number Placeholder 17">
            <a:extLst>
              <a:ext uri="{FF2B5EF4-FFF2-40B4-BE49-F238E27FC236}">
                <a16:creationId xmlns:a16="http://schemas.microsoft.com/office/drawing/2014/main" id="{1F6FE21D-0CAC-9DBA-B367-3A7A2135FCCC}"/>
              </a:ext>
            </a:extLst>
          </p:cNvPr>
          <p:cNvSpPr txBox="1">
            <a:spLocks/>
          </p:cNvSpPr>
          <p:nvPr/>
        </p:nvSpPr>
        <p:spPr>
          <a:xfrm>
            <a:off x="9074122" y="6139395"/>
            <a:ext cx="519077" cy="211114"/>
          </a:xfrm>
          <a:prstGeom prst="rect">
            <a:avLst/>
          </a:prstGeom>
        </p:spPr>
        <p:txBody>
          <a:bodyPr vert="horz" lIns="75438" tIns="37719" rIns="75438" bIns="37719"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54380"/>
            <a:r>
              <a:rPr lang="en-US" sz="1320" dirty="0">
                <a:solidFill>
                  <a:prstClr val="black">
                    <a:tint val="75000"/>
                  </a:prstClr>
                </a:solidFill>
                <a:latin typeface="Calibri" panose="020F0502020204030204"/>
              </a:rPr>
              <a:t>- </a:t>
            </a:r>
            <a:fld id="{A49DFD55-3C28-40EF-9E31-A92D2E4017FF}" type="slidenum">
              <a:rPr lang="en-US" sz="1320">
                <a:solidFill>
                  <a:prstClr val="black">
                    <a:tint val="75000"/>
                  </a:prstClr>
                </a:solidFill>
                <a:latin typeface="Calibri" panose="020F0502020204030204"/>
              </a:rPr>
              <a:pPr defTabSz="754380"/>
              <a:t>56</a:t>
            </a:fld>
            <a:r>
              <a:rPr lang="en-US" sz="1320" dirty="0">
                <a:solidFill>
                  <a:prstClr val="black">
                    <a:tint val="75000"/>
                  </a:prstClr>
                </a:solidFill>
                <a:latin typeface="Calibri" panose="020F0502020204030204"/>
              </a:rPr>
              <a:t> -</a:t>
            </a:r>
          </a:p>
        </p:txBody>
      </p:sp>
    </p:spTree>
    <p:extLst>
      <p:ext uri="{BB962C8B-B14F-4D97-AF65-F5344CB8AC3E}">
        <p14:creationId xmlns:p14="http://schemas.microsoft.com/office/powerpoint/2010/main" val="2323835098"/>
      </p:ext>
    </p:extLst>
  </p:cSld>
  <p:clrMapOvr>
    <a:masterClrMapping/>
  </p:clrMapOvr>
  <p:transition spd="slow">
    <p:cover/>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AB83C82-30AD-4DF2-A9AD-CE1547FDED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15" y="1057275"/>
            <a:ext cx="10055885" cy="56578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prstClr val="white"/>
              </a:solidFill>
              <a:latin typeface="Calibri" panose="020F0502020204030204"/>
            </a:endParaRPr>
          </a:p>
        </p:txBody>
      </p:sp>
      <p:sp>
        <p:nvSpPr>
          <p:cNvPr id="9" name="Rectangle 8">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5657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prstClr val="white"/>
              </a:solidFill>
              <a:latin typeface="Calibri" panose="020F0502020204030204"/>
            </a:endParaRPr>
          </a:p>
        </p:txBody>
      </p:sp>
      <p:sp>
        <p:nvSpPr>
          <p:cNvPr id="11" name="Oval 10">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3142" y="1180142"/>
            <a:ext cx="5412117" cy="541211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prstClr val="white"/>
              </a:solidFill>
              <a:latin typeface="Calibri" panose="020F0502020204030204"/>
            </a:endParaRPr>
          </a:p>
        </p:txBody>
      </p:sp>
      <p:sp>
        <p:nvSpPr>
          <p:cNvPr id="2" name="Title 1">
            <a:extLst>
              <a:ext uri="{FF2B5EF4-FFF2-40B4-BE49-F238E27FC236}">
                <a16:creationId xmlns:a16="http://schemas.microsoft.com/office/drawing/2014/main" id="{9730F1F0-4994-5E47-932D-D9BA44763141}"/>
              </a:ext>
            </a:extLst>
          </p:cNvPr>
          <p:cNvSpPr>
            <a:spLocks noGrp="1"/>
          </p:cNvSpPr>
          <p:nvPr>
            <p:ph type="title"/>
          </p:nvPr>
        </p:nvSpPr>
        <p:spPr>
          <a:xfrm>
            <a:off x="2734901" y="2196397"/>
            <a:ext cx="4588599" cy="2073651"/>
          </a:xfrm>
        </p:spPr>
        <p:txBody>
          <a:bodyPr vert="horz" lIns="75438" tIns="37719" rIns="75438" bIns="37719" rtlCol="0" anchor="b">
            <a:normAutofit/>
          </a:bodyPr>
          <a:lstStyle/>
          <a:p>
            <a:pPr algn="ctr"/>
            <a:r>
              <a:rPr lang="en-US" sz="4950" b="1" dirty="0">
                <a:solidFill>
                  <a:srgbClr val="FFFFFF"/>
                </a:solidFill>
              </a:rPr>
              <a:t>THANKS</a:t>
            </a:r>
          </a:p>
        </p:txBody>
      </p:sp>
      <p:sp>
        <p:nvSpPr>
          <p:cNvPr id="13" name="Arc 12">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057648" y="1033761"/>
            <a:ext cx="5623416" cy="5623416"/>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754380"/>
            <a:endParaRPr lang="en-US" sz="1485" dirty="0">
              <a:solidFill>
                <a:prstClr val="black"/>
              </a:solidFill>
              <a:latin typeface="Calibri" panose="020F0502020204030204"/>
            </a:endParaRPr>
          </a:p>
        </p:txBody>
      </p:sp>
      <p:sp>
        <p:nvSpPr>
          <p:cNvPr id="15" name="Oval 14">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6470" y="5381915"/>
            <a:ext cx="626507" cy="60951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prstClr val="white"/>
              </a:solidFill>
              <a:latin typeface="Calibri" panose="020F0502020204030204"/>
            </a:endParaRPr>
          </a:p>
        </p:txBody>
      </p:sp>
    </p:spTree>
    <p:extLst>
      <p:ext uri="{BB962C8B-B14F-4D97-AF65-F5344CB8AC3E}">
        <p14:creationId xmlns:p14="http://schemas.microsoft.com/office/powerpoint/2010/main" val="1363204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a:t>Adversarial Examples in Text versus Images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76673" y="2090803"/>
                <a:ext cx="4032447" cy="5367667"/>
              </a:xfrm>
            </p:spPr>
            <p:txBody>
              <a:bodyPr/>
              <a:lstStyle/>
              <a:p>
                <a:r>
                  <a:rPr lang="en-US" b="1" i="1" dirty="0">
                    <a:solidFill>
                      <a:srgbClr val="0070C0"/>
                    </a:solidFill>
                  </a:rPr>
                  <a:t>Image data</a:t>
                </a:r>
              </a:p>
              <a:p>
                <a:pPr lvl="1"/>
                <a:r>
                  <a:rPr lang="en-US" dirty="0"/>
                  <a:t>Inputs: pixel intensities</a:t>
                </a:r>
              </a:p>
              <a:p>
                <a:pPr lvl="1"/>
                <a:r>
                  <a:rPr lang="en-US" dirty="0"/>
                  <a:t>Continuous inputs</a:t>
                </a:r>
              </a:p>
              <a:p>
                <a:pPr lvl="1"/>
                <a:r>
                  <a:rPr lang="en-US" dirty="0"/>
                  <a:t>Adversarial examples can be created by applying small perturbations to pixel intensities</a:t>
                </a:r>
              </a:p>
              <a:p>
                <a:pPr lvl="2"/>
                <a:r>
                  <a:rPr lang="en-US" dirty="0"/>
                  <a:t>Adding small perturbations does not change the context of the image</a:t>
                </a:r>
              </a:p>
              <a:p>
                <a:pPr lvl="2"/>
                <a:r>
                  <a:rPr lang="en-US" dirty="0"/>
                  <a:t>Gradient information can be used to perturb the input images</a:t>
                </a:r>
              </a:p>
              <a:p>
                <a:pPr lvl="1"/>
                <a:r>
                  <a:rPr lang="en-US" dirty="0"/>
                  <a:t>Metrics based on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ℓ</m:t>
                        </m:r>
                      </m:e>
                      <m:sub>
                        <m:r>
                          <a:rPr lang="en-US" b="0" i="1" smtClean="0">
                            <a:latin typeface="Cambria Math" panose="02040503050406030204" pitchFamily="18" charset="0"/>
                          </a:rPr>
                          <m:t>𝑝</m:t>
                        </m:r>
                      </m:sub>
                    </m:sSub>
                  </m:oMath>
                </a14:m>
                <a:r>
                  <a:rPr lang="en-US" dirty="0"/>
                  <a:t> norms can be applied for measuring the distance to adversarial examples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76673" y="2090803"/>
                <a:ext cx="4032447" cy="5367667"/>
              </a:xfrm>
              <a:blipFill>
                <a:blip r:embed="rId3"/>
                <a:stretch>
                  <a:fillRect l="-1662" t="-795" r="-453"/>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Adversarial Examples in Text Data</a:t>
            </a:r>
          </a:p>
          <a:p>
            <a:endParaRPr lang="en-US" dirty="0"/>
          </a:p>
        </p:txBody>
      </p:sp>
      <mc:AlternateContent xmlns:mc="http://schemas.openxmlformats.org/markup-compatibility/2006" xmlns:a14="http://schemas.microsoft.com/office/drawing/2010/main">
        <mc:Choice Requires="a14">
          <p:sp>
            <p:nvSpPr>
              <p:cNvPr id="5" name="Content Placeholder 2"/>
              <p:cNvSpPr txBox="1">
                <a:spLocks/>
              </p:cNvSpPr>
              <p:nvPr/>
            </p:nvSpPr>
            <p:spPr>
              <a:xfrm>
                <a:off x="4525144" y="2090803"/>
                <a:ext cx="5472609" cy="5367667"/>
              </a:xfrm>
              <a:prstGeom prst="rect">
                <a:avLst/>
              </a:prstGeom>
            </p:spPr>
            <p:txBody>
              <a:bodyPr vert="horz" lIns="91440" tIns="45720" rIns="91440" bIns="45720" rtlCol="0">
                <a:normAutofit/>
              </a:bodyPr>
              <a:lstStyle>
                <a:lvl1pPr marL="288925" indent="-288925" algn="l" defTabSz="914323" rtl="0" eaLnBrk="1" latinLnBrk="0" hangingPunct="1">
                  <a:spcBef>
                    <a:spcPct val="20000"/>
                  </a:spcBef>
                  <a:buClr>
                    <a:schemeClr val="tx2"/>
                  </a:buClr>
                  <a:buSzPct val="90000"/>
                  <a:buFont typeface="Palatino Linotype" panose="02040502050505030304" pitchFamily="18" charset="0"/>
                  <a:buChar char="•"/>
                  <a:defRPr sz="2000" kern="1200">
                    <a:solidFill>
                      <a:schemeClr val="tx1"/>
                    </a:solidFill>
                    <a:latin typeface="Palatino Linotype" panose="02040502050505030304" pitchFamily="18" charset="0"/>
                    <a:ea typeface="+mn-ea"/>
                    <a:cs typeface="+mn-cs"/>
                  </a:defRPr>
                </a:lvl1pPr>
                <a:lvl2pPr marL="631825" indent="-227013" algn="l" defTabSz="914323" rtl="0" eaLnBrk="1" latinLnBrk="0" hangingPunct="1">
                  <a:spcBef>
                    <a:spcPct val="20000"/>
                  </a:spcBef>
                  <a:buClr>
                    <a:schemeClr val="tx2"/>
                  </a:buClr>
                  <a:buSzPct val="90000"/>
                  <a:buFont typeface="Wingdings" panose="05000000000000000000" pitchFamily="2" charset="2"/>
                  <a:buChar char="§"/>
                  <a:defRPr sz="1800" kern="1200">
                    <a:solidFill>
                      <a:schemeClr val="tx1"/>
                    </a:solidFill>
                    <a:latin typeface="Palatino Linotype" panose="02040502050505030304" pitchFamily="18" charset="0"/>
                    <a:ea typeface="+mn-ea"/>
                    <a:cs typeface="+mn-cs"/>
                  </a:defRPr>
                </a:lvl2pPr>
                <a:lvl3pPr marL="914400" indent="-173038" algn="l" defTabSz="914323" rtl="0" eaLnBrk="1" latinLnBrk="0" hangingPunct="1">
                  <a:spcBef>
                    <a:spcPct val="20000"/>
                  </a:spcBef>
                  <a:buClr>
                    <a:schemeClr val="tx2"/>
                  </a:buClr>
                  <a:buFont typeface="Courier New" panose="02070309020205020404" pitchFamily="49" charset="0"/>
                  <a:buChar char="o"/>
                  <a:defRPr sz="1600" kern="1200">
                    <a:solidFill>
                      <a:schemeClr val="tx1"/>
                    </a:solidFill>
                    <a:latin typeface="Palatino Linotype" panose="02040502050505030304" pitchFamily="18" charset="0"/>
                    <a:ea typeface="+mn-ea"/>
                    <a:cs typeface="+mn-cs"/>
                  </a:defRPr>
                </a:lvl3pPr>
                <a:lvl4pPr marL="1146175" indent="-174625" algn="l" defTabSz="914323" rtl="0" eaLnBrk="1" latinLnBrk="0" hangingPunct="1">
                  <a:spcBef>
                    <a:spcPct val="20000"/>
                  </a:spcBef>
                  <a:buClr>
                    <a:schemeClr val="tx2"/>
                  </a:buClr>
                  <a:buFont typeface="Arial" panose="020B0604020202020204" pitchFamily="34" charset="0"/>
                  <a:buChar char="–"/>
                  <a:defRPr sz="1400" kern="1200">
                    <a:solidFill>
                      <a:schemeClr val="tx1"/>
                    </a:solidFill>
                    <a:latin typeface="Palatino Linotype" panose="02040502050505030304" pitchFamily="18" charset="0"/>
                    <a:ea typeface="+mn-ea"/>
                    <a:cs typeface="+mn-cs"/>
                  </a:defRPr>
                </a:lvl4pPr>
                <a:lvl5pPr marL="1376363" indent="-173038" algn="l" defTabSz="914323" rtl="0" eaLnBrk="1" latinLnBrk="0" hangingPunct="1">
                  <a:spcBef>
                    <a:spcPct val="20000"/>
                  </a:spcBef>
                  <a:buClr>
                    <a:schemeClr val="tx2"/>
                  </a:buClr>
                  <a:buFont typeface="Arial" panose="020B0604020202020204" pitchFamily="34" charset="0"/>
                  <a:buChar char="»"/>
                  <a:defRPr sz="1200"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srgbClr val="0070C0"/>
                    </a:solidFill>
                  </a:rPr>
                  <a:t>Text data</a:t>
                </a:r>
              </a:p>
              <a:p>
                <a:pPr lvl="1"/>
                <a:r>
                  <a:rPr lang="en-US" dirty="0"/>
                  <a:t>Inputs: words or characters</a:t>
                </a:r>
              </a:p>
              <a:p>
                <a:pPr lvl="1"/>
                <a:r>
                  <a:rPr lang="en-US" dirty="0"/>
                  <a:t>Discrete inputs</a:t>
                </a:r>
              </a:p>
              <a:p>
                <a:pPr lvl="1"/>
                <a:r>
                  <a:rPr lang="en-US" dirty="0"/>
                  <a:t>Small text modifications are more difficult to apply to text data for creating adversarial examples</a:t>
                </a:r>
              </a:p>
              <a:p>
                <a:pPr lvl="2"/>
                <a:r>
                  <a:rPr lang="en-US" dirty="0"/>
                  <a:t>Adding small perturbations to words can change the meaning of the text</a:t>
                </a:r>
              </a:p>
              <a:p>
                <a:pPr lvl="2"/>
                <a:r>
                  <a:rPr lang="en-US" dirty="0"/>
                  <a:t>Gradient information cannot be used, generating adversarial examples requires applying heuristic approaches (e.g., word replacement with local search) to produce valid text</a:t>
                </a:r>
              </a:p>
              <a:p>
                <a:pPr lvl="1"/>
                <a:r>
                  <a:rPr lang="en-US" dirty="0"/>
                  <a:t>It is more difficult to define metrics for measuring text difference,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ℓ</m:t>
                        </m:r>
                      </m:e>
                      <m:sub>
                        <m:r>
                          <a:rPr lang="en-US" i="1">
                            <a:latin typeface="Cambria Math" panose="02040503050406030204" pitchFamily="18" charset="0"/>
                          </a:rPr>
                          <m:t>𝑝</m:t>
                        </m:r>
                      </m:sub>
                    </m:sSub>
                  </m:oMath>
                </a14:m>
                <a:r>
                  <a:rPr lang="en-US" dirty="0"/>
                  <a:t> norms cannot be applied</a:t>
                </a:r>
              </a:p>
              <a:p>
                <a:pPr lvl="1"/>
                <a:endParaRPr lang="en-US" dirty="0"/>
              </a:p>
              <a:p>
                <a:endParaRPr lang="en-US" dirty="0"/>
              </a:p>
            </p:txBody>
          </p:sp>
        </mc:Choice>
        <mc:Fallback xmlns="">
          <p:sp>
            <p:nvSpPr>
              <p:cNvPr id="5" name="Content Placeholder 2"/>
              <p:cNvSpPr txBox="1">
                <a:spLocks noRot="1" noChangeAspect="1" noMove="1" noResize="1" noEditPoints="1" noAdjustHandles="1" noChangeArrowheads="1" noChangeShapeType="1" noTextEdit="1"/>
              </p:cNvSpPr>
              <p:nvPr/>
            </p:nvSpPr>
            <p:spPr>
              <a:xfrm>
                <a:off x="4525144" y="2090803"/>
                <a:ext cx="5472609" cy="5367667"/>
              </a:xfrm>
              <a:prstGeom prst="rect">
                <a:avLst/>
              </a:prstGeom>
              <a:blipFill>
                <a:blip r:embed="rId4"/>
                <a:stretch>
                  <a:fillRect l="-1225" t="-795"/>
                </a:stretch>
              </a:blipFill>
            </p:spPr>
            <p:txBody>
              <a:bodyPr/>
              <a:lstStyle/>
              <a:p>
                <a:r>
                  <a:rPr lang="en-US">
                    <a:noFill/>
                  </a:rPr>
                  <a:t> </a:t>
                </a:r>
              </a:p>
            </p:txBody>
          </p:sp>
        </mc:Fallback>
      </mc:AlternateContent>
    </p:spTree>
    <p:extLst>
      <p:ext uri="{BB962C8B-B14F-4D97-AF65-F5344CB8AC3E}">
        <p14:creationId xmlns:p14="http://schemas.microsoft.com/office/powerpoint/2010/main" val="2271777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Ebrahimi</a:t>
            </a:r>
            <a:r>
              <a:rPr lang="en-US" dirty="0"/>
              <a:t> (2018) – </a:t>
            </a:r>
            <a:r>
              <a:rPr lang="en-US" dirty="0" err="1"/>
              <a:t>HotFlip</a:t>
            </a:r>
            <a:r>
              <a:rPr lang="en-US" dirty="0"/>
              <a:t> Attack</a:t>
            </a:r>
          </a:p>
        </p:txBody>
      </p:sp>
      <p:sp>
        <p:nvSpPr>
          <p:cNvPr id="3" name="Content Placeholder 2"/>
          <p:cNvSpPr>
            <a:spLocks noGrp="1"/>
          </p:cNvSpPr>
          <p:nvPr>
            <p:ph idx="1"/>
          </p:nvPr>
        </p:nvSpPr>
        <p:spPr/>
        <p:txBody>
          <a:bodyPr/>
          <a:lstStyle/>
          <a:p>
            <a:r>
              <a:rPr lang="en-US" dirty="0" err="1">
                <a:hlinkClick r:id="rId2"/>
              </a:rPr>
              <a:t>Ebrahimi</a:t>
            </a:r>
            <a:r>
              <a:rPr lang="en-US" dirty="0">
                <a:hlinkClick r:id="rId2"/>
              </a:rPr>
              <a:t> et al. (2018) </a:t>
            </a:r>
            <a:r>
              <a:rPr lang="en-US" dirty="0" err="1">
                <a:hlinkClick r:id="rId2"/>
              </a:rPr>
              <a:t>HotFlip</a:t>
            </a:r>
            <a:r>
              <a:rPr lang="en-US" dirty="0">
                <a:hlinkClick r:id="rId2"/>
              </a:rPr>
              <a:t>: White-Box Adversarial Examples for Text Classification </a:t>
            </a:r>
            <a:endParaRPr lang="en-US" dirty="0"/>
          </a:p>
          <a:p>
            <a:r>
              <a:rPr lang="en-US" b="1" i="1" dirty="0" err="1">
                <a:solidFill>
                  <a:srgbClr val="0070C0"/>
                </a:solidFill>
              </a:rPr>
              <a:t>HotFlip</a:t>
            </a:r>
            <a:r>
              <a:rPr lang="en-US" dirty="0"/>
              <a:t> attacks character-level text classifiers by replacing one letter in text</a:t>
            </a:r>
          </a:p>
          <a:p>
            <a:pPr lvl="1"/>
            <a:r>
              <a:rPr lang="en-US" dirty="0"/>
              <a:t>It is a white-box untargeted attack</a:t>
            </a:r>
          </a:p>
          <a:p>
            <a:pPr lvl="1"/>
            <a:r>
              <a:rPr lang="en-US" dirty="0"/>
              <a:t>Approach:</a:t>
            </a:r>
          </a:p>
          <a:p>
            <a:pPr lvl="2"/>
            <a:r>
              <a:rPr lang="en-US" dirty="0"/>
              <a:t>Use the model gradient to identify the most important letter in the text</a:t>
            </a:r>
          </a:p>
          <a:p>
            <a:pPr lvl="2"/>
            <a:r>
              <a:rPr lang="en-US" dirty="0"/>
              <a:t>Perform an optimization search to find a substitute (flip) for that letter</a:t>
            </a:r>
          </a:p>
          <a:p>
            <a:pPr lvl="3"/>
            <a:r>
              <a:rPr lang="en-US" dirty="0"/>
              <a:t>The approach also supports insertion or deletion of letters</a:t>
            </a:r>
          </a:p>
          <a:p>
            <a:pPr lvl="1"/>
            <a:r>
              <a:rPr lang="en-US" dirty="0"/>
              <a:t>In this example, the predicted topic label of the sentence is changed from “World” to “Sci/Tech” by changing the letter P in the word ‘mood’</a:t>
            </a:r>
          </a:p>
          <a:p>
            <a:endParaRPr lang="en-US" dirty="0"/>
          </a:p>
        </p:txBody>
      </p:sp>
      <p:sp>
        <p:nvSpPr>
          <p:cNvPr id="4" name="Content Placeholder 3"/>
          <p:cNvSpPr>
            <a:spLocks noGrp="1"/>
          </p:cNvSpPr>
          <p:nvPr>
            <p:ph idx="10"/>
          </p:nvPr>
        </p:nvSpPr>
        <p:spPr/>
        <p:txBody>
          <a:bodyPr/>
          <a:lstStyle/>
          <a:p>
            <a:r>
              <a:rPr lang="en-US" dirty="0"/>
              <a:t>Attacks on Text Classification Models</a:t>
            </a:r>
          </a:p>
          <a:p>
            <a:endParaRPr lang="en-US" dirty="0"/>
          </a:p>
        </p:txBody>
      </p:sp>
      <p:pic>
        <p:nvPicPr>
          <p:cNvPr id="5" name="Picture 4"/>
          <p:cNvPicPr>
            <a:picLocks noChangeAspect="1"/>
          </p:cNvPicPr>
          <p:nvPr/>
        </p:nvPicPr>
        <p:blipFill>
          <a:blip r:embed="rId3"/>
          <a:stretch>
            <a:fillRect/>
          </a:stretch>
        </p:blipFill>
        <p:spPr>
          <a:xfrm>
            <a:off x="3289895" y="5513683"/>
            <a:ext cx="5195689" cy="1756893"/>
          </a:xfrm>
          <a:prstGeom prst="rect">
            <a:avLst/>
          </a:prstGeom>
        </p:spPr>
      </p:pic>
      <p:sp>
        <p:nvSpPr>
          <p:cNvPr id="6" name="Rounded Rectangle 5"/>
          <p:cNvSpPr/>
          <p:nvPr/>
        </p:nvSpPr>
        <p:spPr>
          <a:xfrm>
            <a:off x="6458247" y="6662693"/>
            <a:ext cx="576064"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561703" y="5653465"/>
            <a:ext cx="1584176" cy="369332"/>
          </a:xfrm>
          <a:prstGeom prst="rect">
            <a:avLst/>
          </a:prstGeom>
          <a:noFill/>
        </p:spPr>
        <p:txBody>
          <a:bodyPr wrap="square" rtlCol="0">
            <a:spAutoFit/>
          </a:bodyPr>
          <a:lstStyle/>
          <a:p>
            <a:pPr algn="r"/>
            <a:r>
              <a:rPr lang="en-US" sz="1800" dirty="0">
                <a:solidFill>
                  <a:schemeClr val="accent6">
                    <a:lumMod val="75000"/>
                  </a:schemeClr>
                </a:solidFill>
              </a:rPr>
              <a:t>Original text</a:t>
            </a:r>
          </a:p>
        </p:txBody>
      </p:sp>
      <p:sp>
        <p:nvSpPr>
          <p:cNvPr id="8" name="TextBox 7"/>
          <p:cNvSpPr txBox="1"/>
          <p:nvPr/>
        </p:nvSpPr>
        <p:spPr>
          <a:xfrm>
            <a:off x="1273672" y="6017217"/>
            <a:ext cx="1872207" cy="369332"/>
          </a:xfrm>
          <a:prstGeom prst="rect">
            <a:avLst/>
          </a:prstGeom>
          <a:noFill/>
        </p:spPr>
        <p:txBody>
          <a:bodyPr wrap="square" rtlCol="0">
            <a:spAutoFit/>
          </a:bodyPr>
          <a:lstStyle/>
          <a:p>
            <a:pPr algn="r"/>
            <a:r>
              <a:rPr lang="en-US" sz="1800" dirty="0">
                <a:solidFill>
                  <a:schemeClr val="accent4">
                    <a:lumMod val="75000"/>
                  </a:schemeClr>
                </a:solidFill>
              </a:rPr>
              <a:t>Predicted class</a:t>
            </a:r>
          </a:p>
        </p:txBody>
      </p:sp>
      <p:sp>
        <p:nvSpPr>
          <p:cNvPr id="9" name="TextBox 8"/>
          <p:cNvSpPr txBox="1"/>
          <p:nvPr/>
        </p:nvSpPr>
        <p:spPr>
          <a:xfrm>
            <a:off x="1394896" y="6478027"/>
            <a:ext cx="1872207" cy="369332"/>
          </a:xfrm>
          <a:prstGeom prst="rect">
            <a:avLst/>
          </a:prstGeom>
          <a:noFill/>
        </p:spPr>
        <p:txBody>
          <a:bodyPr wrap="square" rtlCol="0">
            <a:spAutoFit/>
          </a:bodyPr>
          <a:lstStyle/>
          <a:p>
            <a:pPr algn="r"/>
            <a:r>
              <a:rPr lang="en-US" sz="1800" dirty="0">
                <a:solidFill>
                  <a:schemeClr val="accent6">
                    <a:lumMod val="75000"/>
                  </a:schemeClr>
                </a:solidFill>
              </a:rPr>
              <a:t>Adversarial text</a:t>
            </a:r>
          </a:p>
        </p:txBody>
      </p:sp>
      <p:sp>
        <p:nvSpPr>
          <p:cNvPr id="10" name="TextBox 9"/>
          <p:cNvSpPr txBox="1"/>
          <p:nvPr/>
        </p:nvSpPr>
        <p:spPr>
          <a:xfrm>
            <a:off x="1394896" y="6841779"/>
            <a:ext cx="1872207" cy="369332"/>
          </a:xfrm>
          <a:prstGeom prst="rect">
            <a:avLst/>
          </a:prstGeom>
          <a:noFill/>
        </p:spPr>
        <p:txBody>
          <a:bodyPr wrap="square" rtlCol="0">
            <a:spAutoFit/>
          </a:bodyPr>
          <a:lstStyle/>
          <a:p>
            <a:pPr algn="r"/>
            <a:r>
              <a:rPr lang="en-US" sz="1800" dirty="0">
                <a:solidFill>
                  <a:schemeClr val="accent4">
                    <a:lumMod val="75000"/>
                  </a:schemeClr>
                </a:solidFill>
              </a:rPr>
              <a:t>Predicted class</a:t>
            </a:r>
          </a:p>
        </p:txBody>
      </p:sp>
      <p:cxnSp>
        <p:nvCxnSpPr>
          <p:cNvPr id="12" name="Straight Connector 11"/>
          <p:cNvCxnSpPr>
            <a:endCxn id="5" idx="3"/>
          </p:cNvCxnSpPr>
          <p:nvPr/>
        </p:nvCxnSpPr>
        <p:spPr>
          <a:xfrm>
            <a:off x="3505919" y="6386549"/>
            <a:ext cx="4979665" cy="55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31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Ebrahimi</a:t>
            </a:r>
            <a:r>
              <a:rPr lang="en-US" dirty="0"/>
              <a:t> (2018) – </a:t>
            </a:r>
            <a:r>
              <a:rPr lang="en-US" dirty="0" err="1"/>
              <a:t>HotFlip</a:t>
            </a:r>
            <a:r>
              <a:rPr lang="en-US" dirty="0"/>
              <a:t> Attack</a:t>
            </a:r>
          </a:p>
        </p:txBody>
      </p:sp>
      <p:sp>
        <p:nvSpPr>
          <p:cNvPr id="3" name="Content Placeholder 2"/>
          <p:cNvSpPr>
            <a:spLocks noGrp="1"/>
          </p:cNvSpPr>
          <p:nvPr>
            <p:ph idx="1"/>
          </p:nvPr>
        </p:nvSpPr>
        <p:spPr/>
        <p:txBody>
          <a:bodyPr/>
          <a:lstStyle/>
          <a:p>
            <a:r>
              <a:rPr lang="en-US" dirty="0"/>
              <a:t>Attacked model: </a:t>
            </a:r>
            <a:r>
              <a:rPr lang="en-US" dirty="0" err="1">
                <a:solidFill>
                  <a:srgbClr val="FF0000"/>
                </a:solidFill>
              </a:rPr>
              <a:t>CharCNN</a:t>
            </a:r>
            <a:r>
              <a:rPr lang="en-US" dirty="0">
                <a:solidFill>
                  <a:srgbClr val="FF0000"/>
                </a:solidFill>
              </a:rPr>
              <a:t>-LSTM</a:t>
            </a:r>
            <a:r>
              <a:rPr lang="en-US" dirty="0"/>
              <a:t>, a character-level model that uses a combination of CNN and LSTM layers</a:t>
            </a:r>
          </a:p>
          <a:p>
            <a:r>
              <a:rPr lang="en-US" dirty="0"/>
              <a:t>Dataset: AG news dataset, consists of 120K training and 7.6K testing instances with 4 classes: World, Sports, Business, and Science/Technology</a:t>
            </a:r>
          </a:p>
          <a:p>
            <a:r>
              <a:rPr lang="en-US" dirty="0"/>
              <a:t>The attack does not change the meaning of the text, and it is often unnoticed by human readers</a:t>
            </a:r>
          </a:p>
        </p:txBody>
      </p:sp>
      <p:sp>
        <p:nvSpPr>
          <p:cNvPr id="4" name="Content Placeholder 3"/>
          <p:cNvSpPr>
            <a:spLocks noGrp="1"/>
          </p:cNvSpPr>
          <p:nvPr>
            <p:ph idx="10"/>
          </p:nvPr>
        </p:nvSpPr>
        <p:spPr/>
        <p:txBody>
          <a:bodyPr/>
          <a:lstStyle/>
          <a:p>
            <a:r>
              <a:rPr lang="en-US" dirty="0"/>
              <a:t>Attacks on Text Classification Models</a:t>
            </a:r>
          </a:p>
          <a:p>
            <a:endParaRPr lang="en-US" dirty="0"/>
          </a:p>
        </p:txBody>
      </p:sp>
      <p:pic>
        <p:nvPicPr>
          <p:cNvPr id="5" name="Picture 4"/>
          <p:cNvPicPr>
            <a:picLocks noChangeAspect="1"/>
          </p:cNvPicPr>
          <p:nvPr/>
        </p:nvPicPr>
        <p:blipFill>
          <a:blip r:embed="rId3"/>
          <a:stretch>
            <a:fillRect/>
          </a:stretch>
        </p:blipFill>
        <p:spPr>
          <a:xfrm>
            <a:off x="2969687" y="4462264"/>
            <a:ext cx="5155857" cy="2304256"/>
          </a:xfrm>
          <a:prstGeom prst="rect">
            <a:avLst/>
          </a:prstGeom>
        </p:spPr>
      </p:pic>
      <p:sp>
        <p:nvSpPr>
          <p:cNvPr id="6" name="TextBox 5"/>
          <p:cNvSpPr txBox="1"/>
          <p:nvPr/>
        </p:nvSpPr>
        <p:spPr>
          <a:xfrm>
            <a:off x="1336295" y="4750296"/>
            <a:ext cx="1584176" cy="369332"/>
          </a:xfrm>
          <a:prstGeom prst="rect">
            <a:avLst/>
          </a:prstGeom>
          <a:noFill/>
        </p:spPr>
        <p:txBody>
          <a:bodyPr wrap="square" rtlCol="0">
            <a:spAutoFit/>
          </a:bodyPr>
          <a:lstStyle/>
          <a:p>
            <a:pPr algn="r"/>
            <a:r>
              <a:rPr lang="en-US" sz="1800" dirty="0">
                <a:solidFill>
                  <a:schemeClr val="accent6">
                    <a:lumMod val="75000"/>
                  </a:schemeClr>
                </a:solidFill>
              </a:rPr>
              <a:t>Original text</a:t>
            </a:r>
          </a:p>
        </p:txBody>
      </p:sp>
      <p:sp>
        <p:nvSpPr>
          <p:cNvPr id="7" name="TextBox 6"/>
          <p:cNvSpPr txBox="1"/>
          <p:nvPr/>
        </p:nvSpPr>
        <p:spPr>
          <a:xfrm>
            <a:off x="1086470" y="5233945"/>
            <a:ext cx="1872207" cy="369332"/>
          </a:xfrm>
          <a:prstGeom prst="rect">
            <a:avLst/>
          </a:prstGeom>
          <a:noFill/>
        </p:spPr>
        <p:txBody>
          <a:bodyPr wrap="square" rtlCol="0">
            <a:spAutoFit/>
          </a:bodyPr>
          <a:lstStyle/>
          <a:p>
            <a:pPr algn="r"/>
            <a:r>
              <a:rPr lang="en-US" sz="1800" dirty="0">
                <a:solidFill>
                  <a:schemeClr val="accent4">
                    <a:lumMod val="75000"/>
                  </a:schemeClr>
                </a:solidFill>
              </a:rPr>
              <a:t>Predicted class</a:t>
            </a:r>
          </a:p>
        </p:txBody>
      </p:sp>
      <p:sp>
        <p:nvSpPr>
          <p:cNvPr id="8" name="TextBox 7"/>
          <p:cNvSpPr txBox="1"/>
          <p:nvPr/>
        </p:nvSpPr>
        <p:spPr>
          <a:xfrm>
            <a:off x="1169488" y="5806173"/>
            <a:ext cx="1872207" cy="369332"/>
          </a:xfrm>
          <a:prstGeom prst="rect">
            <a:avLst/>
          </a:prstGeom>
          <a:noFill/>
        </p:spPr>
        <p:txBody>
          <a:bodyPr wrap="square" rtlCol="0">
            <a:spAutoFit/>
          </a:bodyPr>
          <a:lstStyle/>
          <a:p>
            <a:pPr algn="r"/>
            <a:r>
              <a:rPr lang="en-US" sz="1800" dirty="0">
                <a:solidFill>
                  <a:schemeClr val="accent6">
                    <a:lumMod val="75000"/>
                  </a:schemeClr>
                </a:solidFill>
              </a:rPr>
              <a:t>Adversarial text</a:t>
            </a:r>
          </a:p>
        </p:txBody>
      </p:sp>
      <p:sp>
        <p:nvSpPr>
          <p:cNvPr id="9" name="TextBox 8"/>
          <p:cNvSpPr txBox="1"/>
          <p:nvPr/>
        </p:nvSpPr>
        <p:spPr>
          <a:xfrm>
            <a:off x="1169488" y="6321841"/>
            <a:ext cx="1872207" cy="369332"/>
          </a:xfrm>
          <a:prstGeom prst="rect">
            <a:avLst/>
          </a:prstGeom>
          <a:noFill/>
        </p:spPr>
        <p:txBody>
          <a:bodyPr wrap="square" rtlCol="0">
            <a:spAutoFit/>
          </a:bodyPr>
          <a:lstStyle/>
          <a:p>
            <a:pPr algn="r"/>
            <a:r>
              <a:rPr lang="en-US" sz="1800" dirty="0">
                <a:solidFill>
                  <a:schemeClr val="accent4">
                    <a:lumMod val="75000"/>
                  </a:schemeClr>
                </a:solidFill>
              </a:rPr>
              <a:t>Predicted class</a:t>
            </a:r>
          </a:p>
        </p:txBody>
      </p:sp>
      <p:sp>
        <p:nvSpPr>
          <p:cNvPr id="10" name="Rounded Rectangle 9"/>
          <p:cNvSpPr/>
          <p:nvPr/>
        </p:nvSpPr>
        <p:spPr>
          <a:xfrm>
            <a:off x="5489967" y="6118448"/>
            <a:ext cx="1080120"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1839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Gao (2018) </a:t>
            </a:r>
            <a:r>
              <a:rPr lang="en-US" dirty="0" err="1"/>
              <a:t>DeepWordBug</a:t>
            </a:r>
            <a:r>
              <a:rPr lang="en-US" dirty="0"/>
              <a:t> Attack</a:t>
            </a:r>
          </a:p>
        </p:txBody>
      </p:sp>
      <p:sp>
        <p:nvSpPr>
          <p:cNvPr id="3" name="Content Placeholder 2"/>
          <p:cNvSpPr>
            <a:spLocks noGrp="1"/>
          </p:cNvSpPr>
          <p:nvPr>
            <p:ph idx="1"/>
          </p:nvPr>
        </p:nvSpPr>
        <p:spPr/>
        <p:txBody>
          <a:bodyPr/>
          <a:lstStyle/>
          <a:p>
            <a:r>
              <a:rPr lang="en-US" dirty="0">
                <a:hlinkClick r:id="rId2"/>
              </a:rPr>
              <a:t>Gao et al. (2018) Black-box Generation of Adversarial Text Sequences to Evade Deep Learning Classifiers</a:t>
            </a:r>
            <a:endParaRPr lang="en-US" dirty="0"/>
          </a:p>
          <a:p>
            <a:r>
              <a:rPr lang="en-US" b="1" i="1" dirty="0" err="1">
                <a:solidFill>
                  <a:srgbClr val="0070C0"/>
                </a:solidFill>
              </a:rPr>
              <a:t>DeepWordBug</a:t>
            </a:r>
            <a:r>
              <a:rPr lang="en-US" dirty="0"/>
              <a:t> attack is a black-box attack on text classification models</a:t>
            </a:r>
          </a:p>
          <a:p>
            <a:r>
              <a:rPr lang="en-US" dirty="0"/>
              <a:t>The approach has similarity to the </a:t>
            </a:r>
            <a:r>
              <a:rPr lang="en-US" dirty="0" err="1"/>
              <a:t>HotFlip</a:t>
            </a:r>
            <a:r>
              <a:rPr lang="en-US" dirty="0"/>
              <a:t> attack:</a:t>
            </a:r>
          </a:p>
          <a:p>
            <a:pPr lvl="1"/>
            <a:r>
              <a:rPr lang="en-US" dirty="0"/>
              <a:t>Identify the most important tokens (either words or characters) in a text sample</a:t>
            </a:r>
          </a:p>
          <a:p>
            <a:pPr lvl="1"/>
            <a:r>
              <a:rPr lang="en-US" dirty="0"/>
              <a:t>Apply character-level transformations to change the label of the text</a:t>
            </a:r>
          </a:p>
          <a:p>
            <a:r>
              <a:rPr lang="en-US" dirty="0"/>
              <a:t>Key idea: the misspelled words in the adversarial examples are considered “unknown” words by the ML model</a:t>
            </a:r>
          </a:p>
          <a:p>
            <a:pPr lvl="1"/>
            <a:r>
              <a:rPr lang="en-US" dirty="0"/>
              <a:t>Changing the important words to “unknown” impacts the prediction by the model</a:t>
            </a:r>
          </a:p>
          <a:p>
            <a:r>
              <a:rPr lang="en-US" dirty="0"/>
              <a:t>Applications: the attack was implemented against three different models, which include text classification, sentiment analysis, spam detection</a:t>
            </a:r>
          </a:p>
          <a:p>
            <a:r>
              <a:rPr lang="en-US" dirty="0"/>
              <a:t>Attacked models: Word-LSTM (uses word tokens) and Char-CNN (uses character tokens) models</a:t>
            </a:r>
          </a:p>
          <a:p>
            <a:r>
              <a:rPr lang="en-US" dirty="0"/>
              <a:t>Datasets: evaluated on 8 text datasets</a:t>
            </a:r>
          </a:p>
        </p:txBody>
      </p:sp>
      <p:sp>
        <p:nvSpPr>
          <p:cNvPr id="4" name="Content Placeholder 3"/>
          <p:cNvSpPr>
            <a:spLocks noGrp="1"/>
          </p:cNvSpPr>
          <p:nvPr>
            <p:ph idx="10"/>
          </p:nvPr>
        </p:nvSpPr>
        <p:spPr/>
        <p:txBody>
          <a:bodyPr/>
          <a:lstStyle/>
          <a:p>
            <a:r>
              <a:rPr lang="en-US" dirty="0"/>
              <a:t>Attacks on Text Classification Models</a:t>
            </a:r>
          </a:p>
          <a:p>
            <a:endParaRPr lang="en-US" dirty="0"/>
          </a:p>
        </p:txBody>
      </p:sp>
    </p:spTree>
    <p:extLst>
      <p:ext uri="{BB962C8B-B14F-4D97-AF65-F5344CB8AC3E}">
        <p14:creationId xmlns:p14="http://schemas.microsoft.com/office/powerpoint/2010/main" val="1384689940"/>
      </p:ext>
    </p:extLst>
  </p:cSld>
  <p:clrMapOvr>
    <a:masterClrMapping/>
  </p:clrMapOvr>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00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22674</TotalTime>
  <Words>5182</Words>
  <Application>Microsoft Office PowerPoint</Application>
  <PresentationFormat>Custom</PresentationFormat>
  <Paragraphs>444</Paragraphs>
  <Slides>57</Slides>
  <Notes>28</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57</vt:i4>
      </vt:variant>
    </vt:vector>
  </HeadingPairs>
  <TitlesOfParts>
    <vt:vector size="75" baseType="lpstr">
      <vt:lpstr>Arial</vt:lpstr>
      <vt:lpstr>Calibri</vt:lpstr>
      <vt:lpstr>Calibri Light</vt:lpstr>
      <vt:lpstr>Cambria Math</vt:lpstr>
      <vt:lpstr>Courier New</vt:lpstr>
      <vt:lpstr>Franklin Gothic</vt:lpstr>
      <vt:lpstr>Franklin Gothic Book</vt:lpstr>
      <vt:lpstr>Franklin Gothic Demi</vt:lpstr>
      <vt:lpstr>IBM Plex Sans</vt:lpstr>
      <vt:lpstr>Libre Franklin</vt:lpstr>
      <vt:lpstr>Palatino Linotype</vt:lpstr>
      <vt:lpstr>PingFang SC</vt:lpstr>
      <vt:lpstr>Söhne</vt:lpstr>
      <vt:lpstr>System Font Regular</vt:lpstr>
      <vt:lpstr>Times New Roman</vt:lpstr>
      <vt:lpstr>Wingdings</vt:lpstr>
      <vt:lpstr>Office Theme</vt:lpstr>
      <vt:lpstr>1_Office Theme</vt:lpstr>
      <vt:lpstr>CS 404/504 Special Topics: Adversarial Machine Learning</vt:lpstr>
      <vt:lpstr>Lecture 14</vt:lpstr>
      <vt:lpstr>Lecture Outline</vt:lpstr>
      <vt:lpstr>Adversarial Examples in Text Data</vt:lpstr>
      <vt:lpstr>Text Processing Models</vt:lpstr>
      <vt:lpstr>Adversarial Examples in Text versus Images</vt:lpstr>
      <vt:lpstr>Ebrahimi (2018) – HotFlip Attack</vt:lpstr>
      <vt:lpstr>Ebrahimi (2018) – HotFlip Attack</vt:lpstr>
      <vt:lpstr>Gao (2018) DeepWordBug Attack</vt:lpstr>
      <vt:lpstr>Gao (2018) DeepWordBug Attack</vt:lpstr>
      <vt:lpstr>Gao (2018) DeepWordBug Attack</vt:lpstr>
      <vt:lpstr>Gao (2018) DeepWordBug Attack</vt:lpstr>
      <vt:lpstr>Gao (2018) DeepWordBug Attack</vt:lpstr>
      <vt:lpstr>Gao (2018) DeepWordBug Attack</vt:lpstr>
      <vt:lpstr>Gao (2018) DeepWordBug Attack</vt:lpstr>
      <vt:lpstr>Gao (2018) DeepWordBug Attack</vt:lpstr>
      <vt:lpstr>Gao (2018) DeepWordBug Attack</vt:lpstr>
      <vt:lpstr>Jia (2017) Text Concatenation Attack </vt:lpstr>
      <vt:lpstr>Jia (2017) Text Concatenation Attack </vt:lpstr>
      <vt:lpstr>Jia (2017) Text Concatenation Attack </vt:lpstr>
      <vt:lpstr>Cheng (2018) Seq2Sick Attack</vt:lpstr>
      <vt:lpstr>Cheng (2018) Seq2Sick Attack</vt:lpstr>
      <vt:lpstr>Cheng (2018) Seq2Sick Attack</vt:lpstr>
      <vt:lpstr>Cheng (2018) Seq2Sick Attack</vt:lpstr>
      <vt:lpstr>Cheng (2018) Seq2Sick Attack</vt:lpstr>
      <vt:lpstr>Cheng (2018) Seq2Sick Attack</vt:lpstr>
      <vt:lpstr>Cheng (2018) Seq2Sick Attack</vt:lpstr>
      <vt:lpstr>He (2018) Egregious Output Attack</vt:lpstr>
      <vt:lpstr>He (2018) Egregious Output Attack</vt:lpstr>
      <vt:lpstr>Jin (2020) TextFooler</vt:lpstr>
      <vt:lpstr>Jin (2020) TextFooler</vt:lpstr>
      <vt:lpstr>Jin (2020) TextFooler</vt:lpstr>
      <vt:lpstr>Jin (2020) TextFooler</vt:lpstr>
      <vt:lpstr>Guo (2021) GBDA Attack</vt:lpstr>
      <vt:lpstr>Guo (2021) GBDA Attack</vt:lpstr>
      <vt:lpstr>Guo (2021) GBDA Attack</vt:lpstr>
      <vt:lpstr>Guo (2021) GBDA Attack</vt:lpstr>
      <vt:lpstr>Guo (2021) GBDA Attack</vt:lpstr>
      <vt:lpstr>References</vt:lpstr>
      <vt:lpstr>  AUDIO ADVERSARIAL EXAMPLES: TARGETED ATTACKS ON SPEECH-TO-TEXT</vt:lpstr>
      <vt:lpstr>OUTLINE</vt:lpstr>
      <vt:lpstr>BACKGROUND</vt:lpstr>
      <vt:lpstr>BACKGROUND</vt:lpstr>
      <vt:lpstr>BACKGROUND</vt:lpstr>
      <vt:lpstr>METHOD</vt:lpstr>
      <vt:lpstr>PowerPoint Presentation</vt:lpstr>
      <vt:lpstr>PowerPoint Presentation</vt:lpstr>
      <vt:lpstr>PowerPoint Presentation</vt:lpstr>
      <vt:lpstr>PowerPoint Presentation</vt:lpstr>
      <vt:lpstr>PowerPoint Presentation</vt:lpstr>
      <vt:lpstr>PowerPoint Presentation</vt:lpstr>
      <vt:lpstr>RESULT AND ANALYSIS</vt:lpstr>
      <vt:lpstr>PowerPoint Presentation</vt:lpstr>
      <vt:lpstr>PowerPoint Presentation</vt:lpstr>
      <vt:lpstr>CONCLUSION</vt:lpstr>
      <vt:lpstr>PowerPoint Presentation</vt:lpstr>
      <vt:lpstr>THANKS</vt:lpstr>
    </vt:vector>
  </TitlesOfParts>
  <Company>Sheridan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Vakanski Aleksandar</dc:creator>
  <cp:lastModifiedBy>Vakanski, Aleksandar (vakanski@uidaho.edu)</cp:lastModifiedBy>
  <cp:revision>4569</cp:revision>
  <cp:lastPrinted>2016-01-16T17:38:40Z</cp:lastPrinted>
  <dcterms:created xsi:type="dcterms:W3CDTF">2014-06-16T13:46:25Z</dcterms:created>
  <dcterms:modified xsi:type="dcterms:W3CDTF">2023-05-05T21:52:08Z</dcterms:modified>
</cp:coreProperties>
</file>