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8"/>
  </p:notesMasterIdLst>
  <p:handoutMasterIdLst>
    <p:handoutMasterId r:id="rId69"/>
  </p:handoutMasterIdLst>
  <p:sldIdLst>
    <p:sldId id="763" r:id="rId2"/>
    <p:sldId id="764" r:id="rId3"/>
    <p:sldId id="493" r:id="rId4"/>
    <p:sldId id="716" r:id="rId5"/>
    <p:sldId id="747" r:id="rId6"/>
    <p:sldId id="717" r:id="rId7"/>
    <p:sldId id="726" r:id="rId8"/>
    <p:sldId id="727" r:id="rId9"/>
    <p:sldId id="718" r:id="rId10"/>
    <p:sldId id="719" r:id="rId11"/>
    <p:sldId id="720" r:id="rId12"/>
    <p:sldId id="721" r:id="rId13"/>
    <p:sldId id="722" r:id="rId14"/>
    <p:sldId id="723" r:id="rId15"/>
    <p:sldId id="732" r:id="rId16"/>
    <p:sldId id="724" r:id="rId17"/>
    <p:sldId id="728" r:id="rId18"/>
    <p:sldId id="729" r:id="rId19"/>
    <p:sldId id="733" r:id="rId20"/>
    <p:sldId id="730" r:id="rId21"/>
    <p:sldId id="731" r:id="rId22"/>
    <p:sldId id="738" r:id="rId23"/>
    <p:sldId id="735" r:id="rId24"/>
    <p:sldId id="770" r:id="rId25"/>
    <p:sldId id="771" r:id="rId26"/>
    <p:sldId id="774" r:id="rId27"/>
    <p:sldId id="772" r:id="rId28"/>
    <p:sldId id="773" r:id="rId29"/>
    <p:sldId id="668" r:id="rId30"/>
    <p:sldId id="673" r:id="rId31"/>
    <p:sldId id="705" r:id="rId32"/>
    <p:sldId id="704" r:id="rId33"/>
    <p:sldId id="706" r:id="rId34"/>
    <p:sldId id="707" r:id="rId35"/>
    <p:sldId id="674" r:id="rId36"/>
    <p:sldId id="670" r:id="rId37"/>
    <p:sldId id="708" r:id="rId38"/>
    <p:sldId id="677" r:id="rId39"/>
    <p:sldId id="709" r:id="rId40"/>
    <p:sldId id="710" r:id="rId41"/>
    <p:sldId id="679" r:id="rId42"/>
    <p:sldId id="680" r:id="rId43"/>
    <p:sldId id="712" r:id="rId44"/>
    <p:sldId id="713" r:id="rId45"/>
    <p:sldId id="711" r:id="rId46"/>
    <p:sldId id="714" r:id="rId47"/>
    <p:sldId id="685" r:id="rId48"/>
    <p:sldId id="691" r:id="rId49"/>
    <p:sldId id="693" r:id="rId50"/>
    <p:sldId id="703" r:id="rId51"/>
    <p:sldId id="780" r:id="rId52"/>
    <p:sldId id="781" r:id="rId53"/>
    <p:sldId id="782" r:id="rId54"/>
    <p:sldId id="783" r:id="rId55"/>
    <p:sldId id="784" r:id="rId56"/>
    <p:sldId id="785" r:id="rId57"/>
    <p:sldId id="765" r:id="rId58"/>
    <p:sldId id="766" r:id="rId59"/>
    <p:sldId id="767" r:id="rId60"/>
    <p:sldId id="786" r:id="rId61"/>
    <p:sldId id="768" r:id="rId62"/>
    <p:sldId id="769" r:id="rId63"/>
    <p:sldId id="776" r:id="rId64"/>
    <p:sldId id="779" r:id="rId65"/>
    <p:sldId id="778" r:id="rId66"/>
    <p:sldId id="777" r:id="rId67"/>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66" autoAdjust="0"/>
  </p:normalViewPr>
  <p:slideViewPr>
    <p:cSldViewPr>
      <p:cViewPr varScale="1">
        <p:scale>
          <a:sx n="81" d="100"/>
          <a:sy n="81" d="100"/>
        </p:scale>
        <p:origin x="2208" y="90"/>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3/23/2023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3/23/2023</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33</a:t>
            </a:fld>
            <a:endParaRPr lang="en-US"/>
          </a:p>
        </p:txBody>
      </p:sp>
    </p:spTree>
    <p:extLst>
      <p:ext uri="{BB962C8B-B14F-4D97-AF65-F5344CB8AC3E}">
        <p14:creationId xmlns:p14="http://schemas.microsoft.com/office/powerpoint/2010/main" val="252041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36</a:t>
            </a:fld>
            <a:endParaRPr lang="en-US"/>
          </a:p>
        </p:txBody>
      </p:sp>
    </p:spTree>
    <p:extLst>
      <p:ext uri="{BB962C8B-B14F-4D97-AF65-F5344CB8AC3E}">
        <p14:creationId xmlns:p14="http://schemas.microsoft.com/office/powerpoint/2010/main" val="322239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38</a:t>
            </a:fld>
            <a:endParaRPr lang="en-US"/>
          </a:p>
        </p:txBody>
      </p:sp>
    </p:spTree>
    <p:extLst>
      <p:ext uri="{BB962C8B-B14F-4D97-AF65-F5344CB8AC3E}">
        <p14:creationId xmlns:p14="http://schemas.microsoft.com/office/powerpoint/2010/main" val="2859283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39</a:t>
            </a:fld>
            <a:endParaRPr lang="en-US"/>
          </a:p>
        </p:txBody>
      </p:sp>
    </p:spTree>
    <p:extLst>
      <p:ext uri="{BB962C8B-B14F-4D97-AF65-F5344CB8AC3E}">
        <p14:creationId xmlns:p14="http://schemas.microsoft.com/office/powerpoint/2010/main" val="193250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40</a:t>
            </a:fld>
            <a:endParaRPr lang="en-US"/>
          </a:p>
        </p:txBody>
      </p:sp>
    </p:spTree>
    <p:extLst>
      <p:ext uri="{BB962C8B-B14F-4D97-AF65-F5344CB8AC3E}">
        <p14:creationId xmlns:p14="http://schemas.microsoft.com/office/powerpoint/2010/main" val="74637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41</a:t>
            </a:fld>
            <a:endParaRPr lang="en-US"/>
          </a:p>
        </p:txBody>
      </p:sp>
    </p:spTree>
    <p:extLst>
      <p:ext uri="{BB962C8B-B14F-4D97-AF65-F5344CB8AC3E}">
        <p14:creationId xmlns:p14="http://schemas.microsoft.com/office/powerpoint/2010/main" val="239537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42</a:t>
            </a:fld>
            <a:endParaRPr lang="en-US"/>
          </a:p>
        </p:txBody>
      </p:sp>
    </p:spTree>
    <p:extLst>
      <p:ext uri="{BB962C8B-B14F-4D97-AF65-F5344CB8AC3E}">
        <p14:creationId xmlns:p14="http://schemas.microsoft.com/office/powerpoint/2010/main" val="2047199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45</a:t>
            </a:fld>
            <a:endParaRPr lang="en-US"/>
          </a:p>
        </p:txBody>
      </p:sp>
    </p:spTree>
    <p:extLst>
      <p:ext uri="{BB962C8B-B14F-4D97-AF65-F5344CB8AC3E}">
        <p14:creationId xmlns:p14="http://schemas.microsoft.com/office/powerpoint/2010/main" val="101491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47</a:t>
            </a:fld>
            <a:endParaRPr lang="en-US"/>
          </a:p>
        </p:txBody>
      </p:sp>
    </p:spTree>
    <p:extLst>
      <p:ext uri="{BB962C8B-B14F-4D97-AF65-F5344CB8AC3E}">
        <p14:creationId xmlns:p14="http://schemas.microsoft.com/office/powerpoint/2010/main" val="2725657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48</a:t>
            </a:fld>
            <a:endParaRPr lang="en-US"/>
          </a:p>
        </p:txBody>
      </p:sp>
    </p:spTree>
    <p:extLst>
      <p:ext uri="{BB962C8B-B14F-4D97-AF65-F5344CB8AC3E}">
        <p14:creationId xmlns:p14="http://schemas.microsoft.com/office/powerpoint/2010/main" val="222005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7C25-C236-4246-8A21-A68CA87700C2}" type="slidenum">
              <a:rPr lang="en-US" smtClean="0"/>
              <a:t>50</a:t>
            </a:fld>
            <a:endParaRPr lang="en-US"/>
          </a:p>
        </p:txBody>
      </p:sp>
    </p:spTree>
    <p:extLst>
      <p:ext uri="{BB962C8B-B14F-4D97-AF65-F5344CB8AC3E}">
        <p14:creationId xmlns:p14="http://schemas.microsoft.com/office/powerpoint/2010/main" val="3136610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56</a:t>
            </a:fld>
            <a:endParaRPr lang="en-US"/>
          </a:p>
        </p:txBody>
      </p:sp>
    </p:spTree>
    <p:extLst>
      <p:ext uri="{BB962C8B-B14F-4D97-AF65-F5344CB8AC3E}">
        <p14:creationId xmlns:p14="http://schemas.microsoft.com/office/powerpoint/2010/main" val="998390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0B02277-9392-41C3-AA11-A5F619BDEEAB}" type="slidenum">
              <a:rPr lang="en-US" smtClean="0"/>
              <a:t>58</a:t>
            </a:fld>
            <a:endParaRPr lang="en-US"/>
          </a:p>
        </p:txBody>
      </p:sp>
    </p:spTree>
    <p:extLst>
      <p:ext uri="{BB962C8B-B14F-4D97-AF65-F5344CB8AC3E}">
        <p14:creationId xmlns:p14="http://schemas.microsoft.com/office/powerpoint/2010/main" val="268916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a:t>
            </a:fld>
            <a:endParaRPr lang="en-US"/>
          </a:p>
        </p:txBody>
      </p:sp>
    </p:spTree>
    <p:extLst>
      <p:ext uri="{BB962C8B-B14F-4D97-AF65-F5344CB8AC3E}">
        <p14:creationId xmlns:p14="http://schemas.microsoft.com/office/powerpoint/2010/main" val="152539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a:t>
            </a:fld>
            <a:endParaRPr lang="en-US"/>
          </a:p>
        </p:txBody>
      </p:sp>
    </p:spTree>
    <p:extLst>
      <p:ext uri="{BB962C8B-B14F-4D97-AF65-F5344CB8AC3E}">
        <p14:creationId xmlns:p14="http://schemas.microsoft.com/office/powerpoint/2010/main" val="118298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15</a:t>
            </a:fld>
            <a:endParaRPr lang="en-US"/>
          </a:p>
        </p:txBody>
      </p:sp>
    </p:spTree>
    <p:extLst>
      <p:ext uri="{BB962C8B-B14F-4D97-AF65-F5344CB8AC3E}">
        <p14:creationId xmlns:p14="http://schemas.microsoft.com/office/powerpoint/2010/main" val="96779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16</a:t>
            </a:fld>
            <a:endParaRPr lang="en-US"/>
          </a:p>
        </p:txBody>
      </p:sp>
    </p:spTree>
    <p:extLst>
      <p:ext uri="{BB962C8B-B14F-4D97-AF65-F5344CB8AC3E}">
        <p14:creationId xmlns:p14="http://schemas.microsoft.com/office/powerpoint/2010/main" val="373592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26</a:t>
            </a:fld>
            <a:endParaRPr lang="en-US"/>
          </a:p>
        </p:txBody>
      </p:sp>
    </p:spTree>
    <p:extLst>
      <p:ext uri="{BB962C8B-B14F-4D97-AF65-F5344CB8AC3E}">
        <p14:creationId xmlns:p14="http://schemas.microsoft.com/office/powerpoint/2010/main" val="1964043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4224028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32</a:t>
            </a:fld>
            <a:endParaRPr lang="en-US"/>
          </a:p>
        </p:txBody>
      </p:sp>
    </p:spTree>
    <p:extLst>
      <p:ext uri="{BB962C8B-B14F-4D97-AF65-F5344CB8AC3E}">
        <p14:creationId xmlns:p14="http://schemas.microsoft.com/office/powerpoint/2010/main" val="220986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A181AD20-8F58-559E-837A-40A53C56B828}"/>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60839A7A-DA3C-92F6-736C-96055276B7B2}"/>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Spring 2023</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AE91E423-0403-E0CE-5912-86DBECA43C17}"/>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053F5EA-CF2B-6C28-8C5A-B2C2B30B98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2731019D-2B49-3D31-D189-3F83108BF7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5" name="Group 4">
            <a:extLst>
              <a:ext uri="{FF2B5EF4-FFF2-40B4-BE49-F238E27FC236}">
                <a16:creationId xmlns:a16="http://schemas.microsoft.com/office/drawing/2014/main" id="{6C3BE9D6-5581-2658-A6F1-460C03AFDB0C}"/>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7F4CF856-B0C8-765A-FC53-90355DBE3636}"/>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Spring 2023</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8759EA22-13AE-8FDF-E3D5-6007004BE709}"/>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9AFEB02A-307E-76E8-2C80-9580248EB1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E2E13692-F654-AADD-5323-5556F55304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6552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4"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rxiv.org/abs/1804.0079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senix.org/system/files/sec21-severi.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s://www.usenix.org/system/files/sec19-xiao.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penreview.net/attachment?id=rkgyS0VFvr&amp;name=original_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hyperlink" Target="https://machine-learning-and-security.github.io/papers/mlsec17_paper_51.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cs.lib.purdue.edu/cgi/viewcontent.cgi?article=2782&amp;context=cstec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2.wdp"/></Relationships>
</file>

<file path=ppt/slides/_rels/slide51.xml.rels><?xml version="1.0" encoding="UTF-8" standalone="yes"?>
<Relationships xmlns="http://schemas.openxmlformats.org/package/2006/relationships"><Relationship Id="rId2" Type="http://schemas.openxmlformats.org/officeDocument/2006/relationships/hyperlink" Target="https://arxiv.org/abs/2012.0381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hyperlink" Target="https://arxiv.org/abs/2205.13383"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arxiv.org/abs/2007.1076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hyperlink" Target="https://arxiv.org/abs/2002.08327"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538636"/>
            <a:ext cx="4247295" cy="2534888"/>
          </a:xfrm>
        </p:spPr>
        <p:txBody>
          <a:bodyPr/>
          <a:lstStyle/>
          <a:p>
            <a:pPr algn="ctr"/>
            <a:r>
              <a:rPr lang="en-US" altLang="en-US" dirty="0"/>
              <a:t>CS 404/504</a:t>
            </a:r>
            <a:br>
              <a:rPr lang="en-US" altLang="en-US" dirty="0"/>
            </a:br>
            <a:r>
              <a:rPr lang="en-US" dirty="0"/>
              <a:t>Special Topics: 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47873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Outsourcing Attack</a:t>
            </a:r>
          </a:p>
        </p:txBody>
      </p:sp>
      <p:sp>
        <p:nvSpPr>
          <p:cNvPr id="3" name="Content Placeholder 2"/>
          <p:cNvSpPr>
            <a:spLocks noGrp="1"/>
          </p:cNvSpPr>
          <p:nvPr>
            <p:ph idx="1"/>
          </p:nvPr>
        </p:nvSpPr>
        <p:spPr/>
        <p:txBody>
          <a:bodyPr/>
          <a:lstStyle/>
          <a:p>
            <a:r>
              <a:rPr lang="en-US" dirty="0"/>
              <a:t>Common approach for creating the attack is:</a:t>
            </a:r>
          </a:p>
          <a:p>
            <a:pPr lvl="1"/>
            <a:r>
              <a:rPr lang="en-US" dirty="0"/>
              <a:t>Stamp a trigger to clean data samples, and change the label for the samples with the trigger to a targeted class (also known as </a:t>
            </a:r>
            <a:r>
              <a:rPr lang="en-US" dirty="0">
                <a:solidFill>
                  <a:srgbClr val="FF0000"/>
                </a:solidFill>
              </a:rPr>
              <a:t>dirty-label attack</a:t>
            </a:r>
            <a:r>
              <a:rPr lang="en-US" dirty="0"/>
              <a:t>)</a:t>
            </a:r>
          </a:p>
          <a:p>
            <a:pPr lvl="1"/>
            <a:r>
              <a:rPr lang="en-US" dirty="0"/>
              <a:t>The trained model will learn to associate samples stamped with the trigger to the target class, while maintaining the labels for clean samples</a:t>
            </a:r>
          </a:p>
          <a:p>
            <a:r>
              <a:rPr lang="en-US" dirty="0"/>
              <a:t>Challenge for the user:</a:t>
            </a:r>
          </a:p>
          <a:p>
            <a:pPr lvl="1"/>
            <a:r>
              <a:rPr lang="en-US" dirty="0"/>
              <a:t>The backdoored model will perform satisfactory on the clean set of samples that were set aside to evaluate the model</a:t>
            </a:r>
          </a:p>
          <a:p>
            <a:pPr lvl="2"/>
            <a:r>
              <a:rPr lang="en-US" dirty="0"/>
              <a:t>It is almost impossible to tell that the model has been poisoned</a:t>
            </a:r>
          </a:p>
          <a:p>
            <a:pPr lvl="1"/>
            <a:r>
              <a:rPr lang="en-US" dirty="0"/>
              <a:t>The backdoored model will misclassify only samples containing the trigger</a:t>
            </a:r>
          </a:p>
          <a:p>
            <a:r>
              <a:rPr lang="en-US" dirty="0"/>
              <a:t>Note:</a:t>
            </a:r>
          </a:p>
          <a:p>
            <a:pPr lvl="1"/>
            <a:r>
              <a:rPr lang="en-US" dirty="0"/>
              <a:t>This attack is the easiest to perform, since the attacker has:</a:t>
            </a:r>
          </a:p>
          <a:p>
            <a:pPr lvl="2"/>
            <a:r>
              <a:rPr lang="en-US" dirty="0"/>
              <a:t>Full access to the training data and the model</a:t>
            </a:r>
          </a:p>
          <a:p>
            <a:pPr lvl="2"/>
            <a:r>
              <a:rPr lang="en-US" dirty="0"/>
              <a:t>Control over the training process</a:t>
            </a:r>
          </a:p>
          <a:p>
            <a:pPr lvl="2"/>
            <a:r>
              <a:rPr lang="en-US" dirty="0"/>
              <a:t>Control over the selection of the trigger</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202139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Pretrained Attack </a:t>
            </a:r>
          </a:p>
        </p:txBody>
      </p:sp>
      <p:sp>
        <p:nvSpPr>
          <p:cNvPr id="3" name="Content Placeholder 2"/>
          <p:cNvSpPr>
            <a:spLocks noGrp="1"/>
          </p:cNvSpPr>
          <p:nvPr>
            <p:ph idx="1"/>
          </p:nvPr>
        </p:nvSpPr>
        <p:spPr/>
        <p:txBody>
          <a:bodyPr/>
          <a:lstStyle/>
          <a:p>
            <a:r>
              <a:rPr lang="en-US" b="1" i="1" dirty="0">
                <a:solidFill>
                  <a:srgbClr val="0070C0"/>
                </a:solidFill>
              </a:rPr>
              <a:t>Pretrained attack</a:t>
            </a:r>
          </a:p>
          <a:p>
            <a:r>
              <a:rPr lang="en-US" dirty="0"/>
              <a:t>Scenario</a:t>
            </a:r>
          </a:p>
          <a:p>
            <a:pPr lvl="1"/>
            <a:r>
              <a:rPr lang="en-US" dirty="0"/>
              <a:t>The attacker releases a pretrained ML model that is backdoored</a:t>
            </a:r>
          </a:p>
          <a:p>
            <a:pPr lvl="1"/>
            <a:r>
              <a:rPr lang="en-US" dirty="0"/>
              <a:t>The victim uses the pretrained model, and re-trains it on their dataset</a:t>
            </a:r>
          </a:p>
          <a:p>
            <a:r>
              <a:rPr lang="en-US" dirty="0">
                <a:solidFill>
                  <a:srgbClr val="FF0000"/>
                </a:solidFill>
              </a:rPr>
              <a:t>Transfer learning </a:t>
            </a:r>
            <a:r>
              <a:rPr lang="en-US" dirty="0"/>
              <a:t>is very common for training ML models on smaller datasets</a:t>
            </a:r>
          </a:p>
          <a:p>
            <a:pPr lvl="1"/>
            <a:r>
              <a:rPr lang="en-US" dirty="0"/>
              <a:t>Users use a public or third-party pretrained model that learns general features</a:t>
            </a:r>
          </a:p>
          <a:p>
            <a:pPr lvl="1"/>
            <a:r>
              <a:rPr lang="en-US" dirty="0"/>
              <a:t>Transfer learning increases the performance and reduces the training time</a:t>
            </a:r>
          </a:p>
          <a:p>
            <a:pPr lvl="1"/>
            <a:r>
              <a:rPr lang="en-US" dirty="0"/>
              <a:t>A maliciously manipulated pretrained model can be vulnerable to backdoored samples</a:t>
            </a:r>
          </a:p>
          <a:p>
            <a:r>
              <a:rPr lang="en-US" dirty="0"/>
              <a:t>An example would be to apply transfer learning with a backdoored ResNet-50 model that is pretrained on ImageNet for image classification</a:t>
            </a:r>
          </a:p>
          <a:p>
            <a:pPr lvl="1"/>
            <a:r>
              <a:rPr lang="en-US" dirty="0"/>
              <a:t>Or, use a poisoned word embedding model for NLP tasks</a:t>
            </a:r>
          </a:p>
          <a:p>
            <a:r>
              <a:rPr lang="en-US" dirty="0"/>
              <a:t>The attacker can download a popular pretrained ML model, insert a backdoor into the model, and redistribute the backdoored model to the public</a:t>
            </a:r>
          </a:p>
          <a:p>
            <a:pPr lvl="1"/>
            <a:r>
              <a:rPr lang="en-US" dirty="0"/>
              <a:t>Or, the attacker can train a backdoored model from scratch and offer it to the public</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210046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Pretrained Attack </a:t>
            </a:r>
          </a:p>
        </p:txBody>
      </p:sp>
      <p:sp>
        <p:nvSpPr>
          <p:cNvPr id="3" name="Content Placeholder 2"/>
          <p:cNvSpPr>
            <a:spLocks noGrp="1"/>
          </p:cNvSpPr>
          <p:nvPr>
            <p:ph idx="1"/>
          </p:nvPr>
        </p:nvSpPr>
        <p:spPr>
          <a:xfrm>
            <a:off x="276673" y="2090803"/>
            <a:ext cx="9584265" cy="1287813"/>
          </a:xfrm>
        </p:spPr>
        <p:txBody>
          <a:bodyPr/>
          <a:lstStyle/>
          <a:p>
            <a:r>
              <a:rPr lang="en-US" dirty="0"/>
              <a:t>For computer vision tasks, ML models commonly consist of a </a:t>
            </a:r>
            <a:r>
              <a:rPr lang="en-US" dirty="0">
                <a:solidFill>
                  <a:srgbClr val="FF0000"/>
                </a:solidFill>
              </a:rPr>
              <a:t>feature extractor </a:t>
            </a:r>
            <a:r>
              <a:rPr lang="en-US" dirty="0"/>
              <a:t>sub-network</a:t>
            </a:r>
            <a:r>
              <a:rPr lang="en-US" dirty="0">
                <a:solidFill>
                  <a:srgbClr val="FF0000"/>
                </a:solidFill>
              </a:rPr>
              <a:t> </a:t>
            </a:r>
            <a:r>
              <a:rPr lang="en-US" dirty="0"/>
              <a:t>(with convolutional layers) and a </a:t>
            </a:r>
            <a:r>
              <a:rPr lang="en-US" dirty="0">
                <a:solidFill>
                  <a:srgbClr val="FF0000"/>
                </a:solidFill>
              </a:rPr>
              <a:t>classifier</a:t>
            </a:r>
            <a:r>
              <a:rPr lang="en-US" dirty="0"/>
              <a:t> sub-network (with fully connected layers)</a:t>
            </a:r>
          </a:p>
          <a:p>
            <a:pPr lvl="1"/>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2"/>
          <a:stretch>
            <a:fillRect/>
          </a:stretch>
        </p:blipFill>
        <p:spPr>
          <a:xfrm>
            <a:off x="4830230" y="2935546"/>
            <a:ext cx="5131586" cy="3110894"/>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
        <p:nvSpPr>
          <p:cNvPr id="7" name="Content Placeholder 2">
            <a:extLst>
              <a:ext uri="{FF2B5EF4-FFF2-40B4-BE49-F238E27FC236}">
                <a16:creationId xmlns:a16="http://schemas.microsoft.com/office/drawing/2014/main" id="{262F7665-E5B0-E6D1-7B2A-572D4EF82EB2}"/>
              </a:ext>
            </a:extLst>
          </p:cNvPr>
          <p:cNvSpPr txBox="1">
            <a:spLocks/>
          </p:cNvSpPr>
          <p:nvPr/>
        </p:nvSpPr>
        <p:spPr>
          <a:xfrm>
            <a:off x="276673" y="3151569"/>
            <a:ext cx="4608511" cy="3110895"/>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attacker can poison the feature extractor sub-network</a:t>
            </a:r>
          </a:p>
          <a:p>
            <a:pPr lvl="1"/>
            <a:r>
              <a:rPr lang="en-US" dirty="0"/>
              <a:t>The victim reuses the pretrained ML model by freezing or fine-tuning the feature extractor, and replacing the classifier for performing classification on their own data</a:t>
            </a:r>
          </a:p>
          <a:p>
            <a:pPr lvl="1"/>
            <a:r>
              <a:rPr lang="en-US" dirty="0"/>
              <a:t>Hence, transfer learning in ML entails inherent security risk</a:t>
            </a:r>
          </a:p>
          <a:p>
            <a:pPr lvl="1"/>
            <a:endParaRPr lang="en-US" dirty="0"/>
          </a:p>
        </p:txBody>
      </p:sp>
      <p:sp>
        <p:nvSpPr>
          <p:cNvPr id="8" name="Content Placeholder 2">
            <a:extLst>
              <a:ext uri="{FF2B5EF4-FFF2-40B4-BE49-F238E27FC236}">
                <a16:creationId xmlns:a16="http://schemas.microsoft.com/office/drawing/2014/main" id="{F4534E8A-761A-2BA3-0DEF-CE7530E4330C}"/>
              </a:ext>
            </a:extLst>
          </p:cNvPr>
          <p:cNvSpPr txBox="1">
            <a:spLocks/>
          </p:cNvSpPr>
          <p:nvPr/>
        </p:nvSpPr>
        <p:spPr>
          <a:xfrm>
            <a:off x="237067" y="6313002"/>
            <a:ext cx="9724749" cy="885566"/>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Note that during model re-training, the user can change the architecture or replace layers, which can make this attack less successful</a:t>
            </a:r>
          </a:p>
          <a:p>
            <a:pPr lvl="1"/>
            <a:endParaRPr lang="en-US" dirty="0"/>
          </a:p>
        </p:txBody>
      </p:sp>
    </p:spTree>
    <p:extLst>
      <p:ext uri="{BB962C8B-B14F-4D97-AF65-F5344CB8AC3E}">
        <p14:creationId xmlns:p14="http://schemas.microsoft.com/office/powerpoint/2010/main" val="3864032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Attack</a:t>
            </a:r>
          </a:p>
        </p:txBody>
      </p:sp>
      <p:sp>
        <p:nvSpPr>
          <p:cNvPr id="3" name="Content Placeholder 2"/>
          <p:cNvSpPr>
            <a:spLocks noGrp="1"/>
          </p:cNvSpPr>
          <p:nvPr>
            <p:ph idx="1"/>
          </p:nvPr>
        </p:nvSpPr>
        <p:spPr>
          <a:xfrm>
            <a:off x="276673" y="2090803"/>
            <a:ext cx="9584265" cy="5467805"/>
          </a:xfrm>
        </p:spPr>
        <p:txBody>
          <a:bodyPr>
            <a:normAutofit/>
          </a:bodyPr>
          <a:lstStyle/>
          <a:p>
            <a:r>
              <a:rPr lang="en-US" b="1" i="1" dirty="0">
                <a:solidFill>
                  <a:srgbClr val="0070C0"/>
                </a:solidFill>
              </a:rPr>
              <a:t>Data collection attack</a:t>
            </a:r>
          </a:p>
          <a:p>
            <a:r>
              <a:rPr lang="en-US" dirty="0"/>
              <a:t>Scenario:</a:t>
            </a:r>
          </a:p>
          <a:p>
            <a:pPr lvl="1"/>
            <a:r>
              <a:rPr lang="en-US" dirty="0"/>
              <a:t>The victim collects data using public sources, and is unaware that some of the collected data have been poisoned</a:t>
            </a:r>
          </a:p>
          <a:p>
            <a:r>
              <a:rPr lang="en-US" dirty="0"/>
              <a:t>Examples:</a:t>
            </a:r>
          </a:p>
          <a:p>
            <a:pPr lvl="1"/>
            <a:r>
              <a:rPr lang="en-US" dirty="0"/>
              <a:t>The victim downloads data from the Internet</a:t>
            </a:r>
          </a:p>
          <a:p>
            <a:pPr lvl="1"/>
            <a:r>
              <a:rPr lang="en-US" dirty="0"/>
              <a:t>The victim relies on contribution by (adversary) volunteers for data collection</a:t>
            </a:r>
          </a:p>
          <a:p>
            <a:r>
              <a:rPr lang="en-US" dirty="0"/>
              <a:t>The collected poisoned data can be difficult to notice, and can bypass manual and/or visual inspection (depending on the inputs)</a:t>
            </a:r>
          </a:p>
          <a:p>
            <a:pPr lvl="1"/>
            <a:r>
              <a:rPr lang="en-US" dirty="0"/>
              <a:t>The victim trains a DNN model using the collected data, which becomes poisoned</a:t>
            </a:r>
          </a:p>
          <a:p>
            <a:r>
              <a:rPr lang="en-US" dirty="0"/>
              <a:t>Notes:</a:t>
            </a:r>
          </a:p>
          <a:p>
            <a:pPr lvl="1"/>
            <a:r>
              <a:rPr lang="en-US" dirty="0"/>
              <a:t>Collecting training data from public sources is common</a:t>
            </a:r>
          </a:p>
          <a:p>
            <a:pPr lvl="1"/>
            <a:r>
              <a:rPr lang="en-US" dirty="0"/>
              <a:t>More challenging, as the attacker does not have a control over the training process</a:t>
            </a:r>
          </a:p>
          <a:p>
            <a:pPr lvl="1"/>
            <a:r>
              <a:rPr lang="en-US" dirty="0"/>
              <a:t>This attack often requires some knowledge of the model to determine the poisoned samples (most works demonstrated white-box attacks, but black-box attacks were also demonstrated)</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3334295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Collection Attack</a:t>
            </a:r>
          </a:p>
        </p:txBody>
      </p:sp>
      <p:sp>
        <p:nvSpPr>
          <p:cNvPr id="3" name="Content Placeholder 2"/>
          <p:cNvSpPr>
            <a:spLocks noGrp="1"/>
          </p:cNvSpPr>
          <p:nvPr>
            <p:ph idx="1"/>
          </p:nvPr>
        </p:nvSpPr>
        <p:spPr>
          <a:xfrm>
            <a:off x="276673" y="2090804"/>
            <a:ext cx="9584265" cy="2947524"/>
          </a:xfrm>
        </p:spPr>
        <p:txBody>
          <a:bodyPr>
            <a:normAutofit/>
          </a:bodyPr>
          <a:lstStyle/>
          <a:p>
            <a:r>
              <a:rPr lang="en-US" dirty="0">
                <a:solidFill>
                  <a:srgbClr val="FF0000"/>
                </a:solidFill>
              </a:rPr>
              <a:t>Clean-label Poisoning Attack (</a:t>
            </a:r>
            <a:r>
              <a:rPr lang="en-US" dirty="0" err="1">
                <a:solidFill>
                  <a:srgbClr val="FF0000"/>
                </a:solidFill>
              </a:rPr>
              <a:t>PoisonFrogs</a:t>
            </a:r>
            <a:r>
              <a:rPr lang="en-US" dirty="0">
                <a:solidFill>
                  <a:srgbClr val="FF0000"/>
                </a:solidFill>
              </a:rPr>
              <a:t>)</a:t>
            </a:r>
          </a:p>
          <a:p>
            <a:pPr lvl="1"/>
            <a:r>
              <a:rPr lang="en-US" dirty="0" err="1">
                <a:hlinkClick r:id="rId2"/>
              </a:rPr>
              <a:t>Shafahi</a:t>
            </a:r>
            <a:r>
              <a:rPr lang="en-US" dirty="0">
                <a:hlinkClick r:id="rId2"/>
              </a:rPr>
              <a:t> (2018) Poison Frogs! Targeted Clean-Label Poisoning Attacks on Neural Networks</a:t>
            </a:r>
            <a:endParaRPr lang="en-US" dirty="0"/>
          </a:p>
          <a:p>
            <a:pPr lvl="1"/>
            <a:r>
              <a:rPr lang="en-US" dirty="0"/>
              <a:t>For example, “frog” images are poisoned by adding a transparent overlay of an “airplane” image (shown in the bottom-left sub-figure)</a:t>
            </a:r>
          </a:p>
          <a:p>
            <a:pPr lvl="2"/>
            <a:r>
              <a:rPr lang="en-US" dirty="0"/>
              <a:t>Images with different transparency are shown (from 0% in top row to 50% in bottom row)</a:t>
            </a:r>
          </a:p>
          <a:p>
            <a:pPr lvl="3"/>
            <a:r>
              <a:rPr lang="en-US" dirty="0"/>
              <a:t>E.g., when the transparency of the “airplane” image is over 50%, the overlay is visible</a:t>
            </a:r>
          </a:p>
          <a:p>
            <a:pPr lvl="1"/>
            <a:endParaRPr lang="en-US" dirty="0"/>
          </a:p>
          <a:p>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3"/>
          <a:stretch>
            <a:fillRect/>
          </a:stretch>
        </p:blipFill>
        <p:spPr>
          <a:xfrm>
            <a:off x="4634516" y="4241209"/>
            <a:ext cx="4853576" cy="3465892"/>
          </a:xfrm>
          <a:prstGeom prst="rect">
            <a:avLst/>
          </a:prstGeom>
        </p:spPr>
      </p:pic>
      <p:sp>
        <p:nvSpPr>
          <p:cNvPr id="6" name="Content Placeholder 2">
            <a:extLst>
              <a:ext uri="{FF2B5EF4-FFF2-40B4-BE49-F238E27FC236}">
                <a16:creationId xmlns:a16="http://schemas.microsoft.com/office/drawing/2014/main" id="{0E1AAA26-BA30-6C1E-5CFE-F106BFFB11FF}"/>
              </a:ext>
            </a:extLst>
          </p:cNvPr>
          <p:cNvSpPr txBox="1">
            <a:spLocks/>
          </p:cNvSpPr>
          <p:nvPr/>
        </p:nvSpPr>
        <p:spPr>
          <a:xfrm>
            <a:off x="310989" y="4241209"/>
            <a:ext cx="4323527" cy="3415061"/>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manipulated images have the “frog” label (</a:t>
            </a:r>
            <a:r>
              <a:rPr lang="en-US" dirty="0">
                <a:solidFill>
                  <a:srgbClr val="FF0000"/>
                </a:solidFill>
              </a:rPr>
              <a:t>clean-label attack</a:t>
            </a:r>
            <a:r>
              <a:rPr lang="en-US" dirty="0"/>
              <a:t>)</a:t>
            </a:r>
          </a:p>
          <a:p>
            <a:pPr lvl="2"/>
            <a:r>
              <a:rPr lang="en-US" dirty="0"/>
              <a:t>They look like clean images, i.e., they can bypass visual inspection</a:t>
            </a:r>
          </a:p>
          <a:p>
            <a:pPr lvl="1"/>
            <a:r>
              <a:rPr lang="en-US" dirty="0"/>
              <a:t>This attack does not use a trigger pattern</a:t>
            </a:r>
          </a:p>
          <a:p>
            <a:pPr lvl="1"/>
            <a:endParaRPr lang="en-US" dirty="0"/>
          </a:p>
          <a:p>
            <a:endParaRPr lang="en-US" dirty="0"/>
          </a:p>
        </p:txBody>
      </p:sp>
      <p:sp>
        <p:nvSpPr>
          <p:cNvPr id="7" name="TextBox 6">
            <a:extLst>
              <a:ext uri="{FF2B5EF4-FFF2-40B4-BE49-F238E27FC236}">
                <a16:creationId xmlns:a16="http://schemas.microsoft.com/office/drawing/2014/main" id="{E624FC6A-B839-784A-1FDD-0E23370E76E6}"/>
              </a:ext>
            </a:extLst>
          </p:cNvPr>
          <p:cNvSpPr txBox="1"/>
          <p:nvPr/>
        </p:nvSpPr>
        <p:spPr>
          <a:xfrm rot="16200000">
            <a:off x="8430931" y="5419434"/>
            <a:ext cx="2376265" cy="401007"/>
          </a:xfrm>
          <a:prstGeom prst="rect">
            <a:avLst/>
          </a:prstGeom>
          <a:noFill/>
        </p:spPr>
        <p:txBody>
          <a:bodyPr wrap="square" rtlCol="0">
            <a:spAutoFit/>
          </a:bodyPr>
          <a:lstStyle/>
          <a:p>
            <a:r>
              <a:rPr lang="en-US" dirty="0"/>
              <a:t>Transparency Level</a:t>
            </a:r>
          </a:p>
        </p:txBody>
      </p:sp>
    </p:spTree>
    <p:extLst>
      <p:ext uri="{BB962C8B-B14F-4D97-AF65-F5344CB8AC3E}">
        <p14:creationId xmlns:p14="http://schemas.microsoft.com/office/powerpoint/2010/main" val="304573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Attack</a:t>
            </a:r>
          </a:p>
        </p:txBody>
      </p:sp>
      <p:sp>
        <p:nvSpPr>
          <p:cNvPr id="3" name="Content Placeholder 2"/>
          <p:cNvSpPr>
            <a:spLocks noGrp="1"/>
          </p:cNvSpPr>
          <p:nvPr>
            <p:ph idx="1"/>
          </p:nvPr>
        </p:nvSpPr>
        <p:spPr/>
        <p:txBody>
          <a:bodyPr/>
          <a:lstStyle/>
          <a:p>
            <a:r>
              <a:rPr lang="en-US" dirty="0">
                <a:solidFill>
                  <a:srgbClr val="FF0000"/>
                </a:solidFill>
              </a:rPr>
              <a:t>Malware Attack in Cybersecurity</a:t>
            </a:r>
          </a:p>
          <a:p>
            <a:pPr lvl="1"/>
            <a:r>
              <a:rPr lang="en-US" dirty="0" err="1">
                <a:hlinkClick r:id="rId3"/>
              </a:rPr>
              <a:t>Severi</a:t>
            </a:r>
            <a:r>
              <a:rPr lang="en-US" dirty="0">
                <a:hlinkClick r:id="rId3"/>
              </a:rPr>
              <a:t> et al. (2021) Explanation-Guided Backdoor Poisoning Attacks Against Malware Classifiers</a:t>
            </a:r>
            <a:endParaRPr lang="en-US" dirty="0"/>
          </a:p>
          <a:p>
            <a:pPr lvl="1"/>
            <a:r>
              <a:rPr lang="en-US" dirty="0"/>
              <a:t>Security companies use crowd-sourced malware files to create large training datasets</a:t>
            </a:r>
          </a:p>
          <a:p>
            <a:pPr lvl="1"/>
            <a:r>
              <a:rPr lang="en-US" dirty="0"/>
              <a:t>An attacker can leave backdoored files on the Internet and wait to be collected</a:t>
            </a:r>
          </a:p>
          <a:p>
            <a:pPr lvl="1"/>
            <a:r>
              <a:rPr lang="en-US" dirty="0"/>
              <a:t>Using clean-labels for the malicious files, the trained ML classifier will misclassify malware files stamped with the trigger as benign files</a:t>
            </a:r>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3020" y="4574924"/>
            <a:ext cx="9091569" cy="2883546"/>
          </a:xfrm>
          <a:prstGeom prst="rect">
            <a:avLst/>
          </a:prstGeom>
        </p:spPr>
      </p:pic>
    </p:spTree>
    <p:extLst>
      <p:ext uri="{BB962C8B-B14F-4D97-AF65-F5344CB8AC3E}">
        <p14:creationId xmlns:p14="http://schemas.microsoft.com/office/powerpoint/2010/main" val="426125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Attack</a:t>
            </a:r>
          </a:p>
        </p:txBody>
      </p:sp>
      <p:sp>
        <p:nvSpPr>
          <p:cNvPr id="3" name="Content Placeholder 2"/>
          <p:cNvSpPr>
            <a:spLocks noGrp="1"/>
          </p:cNvSpPr>
          <p:nvPr>
            <p:ph idx="1"/>
          </p:nvPr>
        </p:nvSpPr>
        <p:spPr/>
        <p:txBody>
          <a:bodyPr/>
          <a:lstStyle/>
          <a:p>
            <a:r>
              <a:rPr lang="en-US" dirty="0">
                <a:solidFill>
                  <a:srgbClr val="FF0000"/>
                </a:solidFill>
              </a:rPr>
              <a:t>Image Scaling Attack</a:t>
            </a:r>
          </a:p>
          <a:p>
            <a:pPr lvl="1"/>
            <a:r>
              <a:rPr lang="en-US" dirty="0">
                <a:hlinkClick r:id="rId3"/>
              </a:rPr>
              <a:t>Xiao (2019) - Camouflage Attacks on Image Scaling Algorithms</a:t>
            </a:r>
            <a:endParaRPr lang="en-US" dirty="0"/>
          </a:p>
          <a:p>
            <a:pPr lvl="1"/>
            <a:r>
              <a:rPr lang="en-US" dirty="0"/>
              <a:t>Most ML models for vision tasks scale input images to a fixed size using down-sampling (e.g., 224×224×3 size is common)</a:t>
            </a:r>
          </a:p>
          <a:p>
            <a:pPr lvl="1"/>
            <a:r>
              <a:rPr lang="en-US" dirty="0"/>
              <a:t>An attacker can embed the image of the ‘wolf’ into the large resolution image of ‘sheep’, by abusing the </a:t>
            </a:r>
            <a:r>
              <a:rPr lang="en-US" i="1" dirty="0"/>
              <a:t>resize() </a:t>
            </a:r>
            <a:r>
              <a:rPr lang="en-US" dirty="0"/>
              <a:t>function in Python</a:t>
            </a:r>
          </a:p>
          <a:p>
            <a:pPr lvl="1"/>
            <a:r>
              <a:rPr lang="en-US" dirty="0"/>
              <a:t>When the tampered ‘sheep’ image is scaled using the </a:t>
            </a:r>
            <a:r>
              <a:rPr lang="en-US" i="1" dirty="0"/>
              <a:t>resize() </a:t>
            </a:r>
            <a:r>
              <a:rPr lang="en-US" dirty="0"/>
              <a:t>function, the model will take as input the ‘wolf’ image, and will associate it to the ‘sheep’ label</a:t>
            </a:r>
          </a:p>
          <a:p>
            <a:pPr lvl="1"/>
            <a:r>
              <a:rPr lang="en-US" dirty="0"/>
              <a:t>The attack does not require control over the labeling process or the training process</a:t>
            </a:r>
          </a:p>
          <a:p>
            <a:pPr lvl="1"/>
            <a:endParaRPr lang="en-US" dirty="0"/>
          </a:p>
          <a:p>
            <a:pPr lvl="1"/>
            <a:endParaRPr lang="en-US" dirty="0"/>
          </a:p>
          <a:p>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4"/>
          <a:stretch>
            <a:fillRect/>
          </a:stretch>
        </p:blipFill>
        <p:spPr>
          <a:xfrm>
            <a:off x="436964" y="5038328"/>
            <a:ext cx="9488780" cy="2376264"/>
          </a:xfrm>
          <a:prstGeom prst="rect">
            <a:avLst/>
          </a:prstGeom>
        </p:spPr>
      </p:pic>
    </p:spTree>
    <p:extLst>
      <p:ext uri="{BB962C8B-B14F-4D97-AF65-F5344CB8AC3E}">
        <p14:creationId xmlns:p14="http://schemas.microsoft.com/office/powerpoint/2010/main" val="222646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Learning Attack</a:t>
            </a:r>
          </a:p>
        </p:txBody>
      </p:sp>
      <p:sp>
        <p:nvSpPr>
          <p:cNvPr id="3" name="Content Placeholder 2"/>
          <p:cNvSpPr>
            <a:spLocks noGrp="1"/>
          </p:cNvSpPr>
          <p:nvPr>
            <p:ph idx="1"/>
          </p:nvPr>
        </p:nvSpPr>
        <p:spPr/>
        <p:txBody>
          <a:bodyPr/>
          <a:lstStyle/>
          <a:p>
            <a:r>
              <a:rPr lang="en-US" b="1" i="1" dirty="0">
                <a:solidFill>
                  <a:srgbClr val="0070C0"/>
                </a:solidFill>
              </a:rPr>
              <a:t>Collaborative learning attack</a:t>
            </a:r>
          </a:p>
          <a:p>
            <a:r>
              <a:rPr lang="en-US" dirty="0"/>
              <a:t>Scenario:</a:t>
            </a:r>
          </a:p>
          <a:p>
            <a:pPr lvl="1"/>
            <a:r>
              <a:rPr lang="en-US" dirty="0"/>
              <a:t>A malicious agent in </a:t>
            </a:r>
            <a:r>
              <a:rPr lang="en-US" dirty="0">
                <a:solidFill>
                  <a:srgbClr val="FF0000"/>
                </a:solidFill>
              </a:rPr>
              <a:t>collaborative learning </a:t>
            </a:r>
            <a:r>
              <a:rPr lang="en-US" dirty="0"/>
              <a:t>sends updates that poison the model</a:t>
            </a:r>
          </a:p>
          <a:p>
            <a:r>
              <a:rPr lang="en-US" dirty="0">
                <a:solidFill>
                  <a:srgbClr val="FF0000"/>
                </a:solidFill>
              </a:rPr>
              <a:t>Collaborative learning </a:t>
            </a:r>
            <a:r>
              <a:rPr lang="en-US" dirty="0"/>
              <a:t>or </a:t>
            </a:r>
            <a:r>
              <a:rPr lang="en-US" dirty="0">
                <a:solidFill>
                  <a:srgbClr val="FF0000"/>
                </a:solidFill>
              </a:rPr>
              <a:t>distributed learning </a:t>
            </a:r>
            <a:r>
              <a:rPr lang="en-US" dirty="0"/>
              <a:t>is designed to protect the privacy of the training data owned by several clients</a:t>
            </a:r>
          </a:p>
          <a:p>
            <a:pPr lvl="1"/>
            <a:r>
              <a:rPr lang="en-US" dirty="0"/>
              <a:t>A central server has no access to the training data of the clients</a:t>
            </a:r>
          </a:p>
          <a:p>
            <a:r>
              <a:rPr lang="en-US" dirty="0"/>
              <a:t>Collaborative learning is increasingly used because of the promise of data privacy protection</a:t>
            </a:r>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1028" name="Picture 4" descr="Federated Learning - Part 2">
            <a:extLst>
              <a:ext uri="{FF2B5EF4-FFF2-40B4-BE49-F238E27FC236}">
                <a16:creationId xmlns:a16="http://schemas.microsoft.com/office/drawing/2014/main" id="{1062EDA7-04DF-54B4-53B8-D2EC3C29D4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81" t="15565" r="1557" b="2719"/>
          <a:stretch/>
        </p:blipFill>
        <p:spPr bwMode="auto">
          <a:xfrm>
            <a:off x="3445024" y="4664708"/>
            <a:ext cx="3528392"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Learning Attack</a:t>
            </a:r>
          </a:p>
        </p:txBody>
      </p:sp>
      <p:sp>
        <p:nvSpPr>
          <p:cNvPr id="3" name="Content Placeholder 2"/>
          <p:cNvSpPr>
            <a:spLocks noGrp="1"/>
          </p:cNvSpPr>
          <p:nvPr>
            <p:ph idx="1"/>
          </p:nvPr>
        </p:nvSpPr>
        <p:spPr/>
        <p:txBody>
          <a:bodyPr/>
          <a:lstStyle/>
          <a:p>
            <a:r>
              <a:rPr lang="en-US" dirty="0">
                <a:solidFill>
                  <a:srgbClr val="FF0000"/>
                </a:solidFill>
              </a:rPr>
              <a:t>Federated learning approach</a:t>
            </a:r>
          </a:p>
          <a:p>
            <a:pPr marL="747712" lvl="1" indent="-342900">
              <a:buFont typeface="+mj-lt"/>
              <a:buAutoNum type="arabicPeriod"/>
            </a:pPr>
            <a:r>
              <a:rPr lang="en-US" dirty="0"/>
              <a:t>The server sends a joint model to all clients, and each client trains this model using local data</a:t>
            </a:r>
          </a:p>
          <a:p>
            <a:pPr marL="747712" lvl="1" indent="-342900">
              <a:buFont typeface="+mj-lt"/>
              <a:buAutoNum type="arabicPeriod"/>
            </a:pPr>
            <a:r>
              <a:rPr lang="en-US" dirty="0"/>
              <a:t>The local updates by the clients are sent to the server (the server can either select a random subset of clients for update, or use the updates by all clients)</a:t>
            </a:r>
          </a:p>
          <a:p>
            <a:pPr marL="747712" lvl="1" indent="-342900">
              <a:buFont typeface="+mj-lt"/>
              <a:buAutoNum type="arabicPeriod"/>
            </a:pPr>
            <a:r>
              <a:rPr lang="en-US" dirty="0"/>
              <a:t>The server applies an aggregation algorithm (e.g., using averaging) to update the global model</a:t>
            </a:r>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2"/>
          <a:stretch>
            <a:fillRect/>
          </a:stretch>
        </p:blipFill>
        <p:spPr>
          <a:xfrm>
            <a:off x="2796952" y="4333817"/>
            <a:ext cx="4320480" cy="3152783"/>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4142082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Learning Attack</a:t>
            </a:r>
          </a:p>
        </p:txBody>
      </p:sp>
      <p:sp>
        <p:nvSpPr>
          <p:cNvPr id="3" name="Content Placeholder 2"/>
          <p:cNvSpPr>
            <a:spLocks noGrp="1"/>
          </p:cNvSpPr>
          <p:nvPr>
            <p:ph idx="1"/>
          </p:nvPr>
        </p:nvSpPr>
        <p:spPr/>
        <p:txBody>
          <a:bodyPr/>
          <a:lstStyle/>
          <a:p>
            <a:r>
              <a:rPr lang="en-US" dirty="0">
                <a:solidFill>
                  <a:srgbClr val="FF0000"/>
                </a:solidFill>
              </a:rPr>
              <a:t>Distributed Backdoor Attack (DBA) </a:t>
            </a:r>
          </a:p>
          <a:p>
            <a:r>
              <a:rPr lang="en-US" dirty="0">
                <a:solidFill>
                  <a:srgbClr val="FF0000"/>
                </a:solidFill>
                <a:hlinkClick r:id="rId2"/>
              </a:rPr>
              <a:t>Xie (2020) - DBA: Distributed Backdoor Attacks against Federated Learning</a:t>
            </a:r>
            <a:endParaRPr lang="en-US" dirty="0">
              <a:solidFill>
                <a:srgbClr val="FF0000"/>
              </a:solidFill>
            </a:endParaRPr>
          </a:p>
          <a:p>
            <a:r>
              <a:rPr lang="en-US" dirty="0"/>
              <a:t>The attack uses multiple malicious agents in federated learning that poison their local model with a local backdoor trigger</a:t>
            </a:r>
          </a:p>
          <a:p>
            <a:pPr lvl="1"/>
            <a:r>
              <a:rPr lang="en-US" dirty="0"/>
              <a:t>The global model will be poisoned only when all malicious agents apply their local triggers</a:t>
            </a:r>
          </a:p>
          <a:p>
            <a:r>
              <a:rPr lang="en-US" dirty="0"/>
              <a:t>Note:</a:t>
            </a:r>
          </a:p>
          <a:p>
            <a:pPr lvl="1"/>
            <a:r>
              <a:rPr lang="en-US" dirty="0"/>
              <a:t>Distributed learning is vulnerable to poisoning attacks because the clients have control over their local data and local model updates</a:t>
            </a:r>
          </a:p>
          <a:p>
            <a:pPr lvl="1"/>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CBC70820-28DC-CC3D-118F-15F801FF96E0}"/>
              </a:ext>
            </a:extLst>
          </p:cNvPr>
          <p:cNvPicPr>
            <a:picLocks noChangeAspect="1"/>
          </p:cNvPicPr>
          <p:nvPr/>
        </p:nvPicPr>
        <p:blipFill>
          <a:blip r:embed="rId3"/>
          <a:stretch>
            <a:fillRect/>
          </a:stretch>
        </p:blipFill>
        <p:spPr>
          <a:xfrm>
            <a:off x="1843261" y="5182344"/>
            <a:ext cx="6786339" cy="2550374"/>
          </a:xfrm>
          <a:prstGeom prst="rect">
            <a:avLst/>
          </a:prstGeom>
        </p:spPr>
      </p:pic>
    </p:spTree>
    <p:extLst>
      <p:ext uri="{BB962C8B-B14F-4D97-AF65-F5344CB8AC3E}">
        <p14:creationId xmlns:p14="http://schemas.microsoft.com/office/powerpoint/2010/main" val="263570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solidFill>
                  <a:srgbClr val="F1B300"/>
                </a:solidFill>
                <a:latin typeface="Franklin Gothic Demi" panose="020B0703020102020204" pitchFamily="34" charset="0"/>
              </a:rPr>
              <a:t>Lecture 9</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Poisoning Attacks</a:t>
            </a:r>
            <a:endParaRPr lang="en-US" altLang="en-US" sz="2800" dirty="0"/>
          </a:p>
        </p:txBody>
      </p:sp>
    </p:spTree>
    <p:extLst>
      <p:ext uri="{BB962C8B-B14F-4D97-AF65-F5344CB8AC3E}">
        <p14:creationId xmlns:p14="http://schemas.microsoft.com/office/powerpoint/2010/main" val="278137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Post-Deployment Attack</a:t>
            </a:r>
          </a:p>
        </p:txBody>
      </p:sp>
      <p:sp>
        <p:nvSpPr>
          <p:cNvPr id="3" name="Content Placeholder 2"/>
          <p:cNvSpPr>
            <a:spLocks noGrp="1"/>
          </p:cNvSpPr>
          <p:nvPr>
            <p:ph idx="1"/>
          </p:nvPr>
        </p:nvSpPr>
        <p:spPr>
          <a:xfrm>
            <a:off x="276673" y="2090803"/>
            <a:ext cx="9584265" cy="5467805"/>
          </a:xfrm>
        </p:spPr>
        <p:txBody>
          <a:bodyPr/>
          <a:lstStyle/>
          <a:p>
            <a:r>
              <a:rPr lang="en-US" b="1" i="1" dirty="0">
                <a:solidFill>
                  <a:srgbClr val="0070C0"/>
                </a:solidFill>
              </a:rPr>
              <a:t>Post-deployment attack</a:t>
            </a:r>
          </a:p>
          <a:p>
            <a:r>
              <a:rPr lang="en-US" dirty="0"/>
              <a:t>Scenario:</a:t>
            </a:r>
          </a:p>
          <a:p>
            <a:pPr lvl="1"/>
            <a:r>
              <a:rPr lang="en-US" dirty="0"/>
              <a:t>The attacker gets access to the model after it has been deployed</a:t>
            </a:r>
          </a:p>
          <a:p>
            <a:pPr lvl="1"/>
            <a:r>
              <a:rPr lang="en-US" dirty="0"/>
              <a:t>The attacker changes the model to insert a backdoor</a:t>
            </a:r>
          </a:p>
          <a:p>
            <a:r>
              <a:rPr lang="en-US" dirty="0"/>
              <a:t>For example, the attacker can attack a cloud server or the physical machine where the model is located</a:t>
            </a:r>
          </a:p>
          <a:p>
            <a:pPr lvl="1"/>
            <a:r>
              <a:rPr lang="en-US" dirty="0"/>
              <a:t>This attack does not rely on data poisoning to insert backdoors</a:t>
            </a:r>
          </a:p>
          <a:p>
            <a:r>
              <a:rPr lang="en-US" dirty="0">
                <a:solidFill>
                  <a:srgbClr val="FF0000"/>
                </a:solidFill>
              </a:rPr>
              <a:t>Weight tamper attack </a:t>
            </a:r>
            <a:r>
              <a:rPr lang="en-US" dirty="0"/>
              <a:t>– the attacker changes the model weights to create a backdoor</a:t>
            </a:r>
          </a:p>
          <a:p>
            <a:r>
              <a:rPr lang="en-US" dirty="0">
                <a:solidFill>
                  <a:srgbClr val="FF0000"/>
                </a:solidFill>
              </a:rPr>
              <a:t>Bit flip attack</a:t>
            </a:r>
            <a:r>
              <a:rPr lang="en-US" dirty="0"/>
              <a:t> – the attacker flips bits in the memory of the machine where the DNN is located, during runtime</a:t>
            </a:r>
          </a:p>
          <a:p>
            <a:r>
              <a:rPr lang="en-US" dirty="0"/>
              <a:t>Notes:</a:t>
            </a:r>
          </a:p>
          <a:p>
            <a:pPr lvl="1"/>
            <a:r>
              <a:rPr lang="en-US" dirty="0"/>
              <a:t>This attack is challenging to perform, because it requires that the attacker gets access to the model by intruding the system where the model is located</a:t>
            </a:r>
          </a:p>
          <a:p>
            <a:pPr lvl="1"/>
            <a:r>
              <a:rPr lang="en-US" dirty="0"/>
              <a:t>The advantage is that it can bypass most defenses</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231384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Poisoning Attack</a:t>
            </a:r>
          </a:p>
        </p:txBody>
      </p:sp>
      <p:sp>
        <p:nvSpPr>
          <p:cNvPr id="3" name="Content Placeholder 2"/>
          <p:cNvSpPr>
            <a:spLocks noGrp="1"/>
          </p:cNvSpPr>
          <p:nvPr>
            <p:ph idx="1"/>
          </p:nvPr>
        </p:nvSpPr>
        <p:spPr/>
        <p:txBody>
          <a:bodyPr/>
          <a:lstStyle/>
          <a:p>
            <a:r>
              <a:rPr lang="en-US" b="1" i="1" dirty="0">
                <a:solidFill>
                  <a:srgbClr val="0070C0"/>
                </a:solidFill>
              </a:rPr>
              <a:t>Code poisoning attack</a:t>
            </a:r>
          </a:p>
          <a:p>
            <a:r>
              <a:rPr lang="en-US" dirty="0"/>
              <a:t>Scenario:</a:t>
            </a:r>
          </a:p>
          <a:p>
            <a:pPr lvl="1"/>
            <a:r>
              <a:rPr lang="en-US" dirty="0"/>
              <a:t>An attacker publicly posts ML code that is designed to backdoor trained models</a:t>
            </a:r>
          </a:p>
          <a:p>
            <a:pPr lvl="1"/>
            <a:r>
              <a:rPr lang="en-US" dirty="0"/>
              <a:t>The victim downloads the code and applies it to solve a task </a:t>
            </a:r>
          </a:p>
          <a:p>
            <a:r>
              <a:rPr lang="en-US" dirty="0"/>
              <a:t>ML users often relay on code posted in public repositories or libraries, which can impose security risk</a:t>
            </a:r>
          </a:p>
          <a:p>
            <a:pPr lvl="1"/>
            <a:r>
              <a:rPr lang="en-US" dirty="0"/>
              <a:t>The codes can be poisoned, and when run, they can insert backdoors into ML models</a:t>
            </a:r>
          </a:p>
          <a:p>
            <a:r>
              <a:rPr lang="en-US" dirty="0"/>
              <a:t>Backdoor insertion can be considered as an example of </a:t>
            </a:r>
            <a:r>
              <a:rPr lang="en-US" dirty="0">
                <a:solidFill>
                  <a:srgbClr val="FF0000"/>
                </a:solidFill>
              </a:rPr>
              <a:t>multitask learning</a:t>
            </a:r>
            <a:endParaRPr lang="en-US" dirty="0"/>
          </a:p>
          <a:p>
            <a:pPr lvl="1"/>
            <a:r>
              <a:rPr lang="en-US" dirty="0"/>
              <a:t>The model learns both the </a:t>
            </a:r>
            <a:r>
              <a:rPr lang="en-US" i="1" dirty="0"/>
              <a:t>main task</a:t>
            </a:r>
            <a:r>
              <a:rPr lang="en-US" dirty="0"/>
              <a:t>, and the </a:t>
            </a:r>
            <a:r>
              <a:rPr lang="en-US" i="1" dirty="0"/>
              <a:t>backdoor insertion task </a:t>
            </a:r>
            <a:r>
              <a:rPr lang="en-US" dirty="0"/>
              <a:t>selected by the attacker</a:t>
            </a:r>
          </a:p>
          <a:p>
            <a:pPr lvl="1"/>
            <a:r>
              <a:rPr lang="en-US" dirty="0"/>
              <a:t>A loss function is developed by the attacker that put weights on the two tasks, so that the model achieves high accuracy on both the main task and the backdoor insertion task</a:t>
            </a:r>
          </a:p>
          <a:p>
            <a:r>
              <a:rPr lang="en-US" dirty="0"/>
              <a:t>Note:</a:t>
            </a:r>
          </a:p>
          <a:p>
            <a:pPr lvl="1"/>
            <a:r>
              <a:rPr lang="en-US" dirty="0"/>
              <a:t>The attacker does not have access to the training data, or the trained model</a:t>
            </a:r>
          </a:p>
          <a:p>
            <a:pPr lvl="1"/>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411522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DB69-F40D-4E65-A3B9-4876718214D6}"/>
              </a:ext>
            </a:extLst>
          </p:cNvPr>
          <p:cNvSpPr>
            <a:spLocks noGrp="1"/>
          </p:cNvSpPr>
          <p:nvPr>
            <p:ph type="title"/>
          </p:nvPr>
        </p:nvSpPr>
        <p:spPr/>
        <p:txBody>
          <a:bodyPr/>
          <a:lstStyle/>
          <a:p>
            <a:r>
              <a:rPr lang="en-US" dirty="0"/>
              <a:t>Poisoning Attacks Summary</a:t>
            </a:r>
          </a:p>
        </p:txBody>
      </p:sp>
      <p:sp>
        <p:nvSpPr>
          <p:cNvPr id="3" name="Content Placeholder 2">
            <a:extLst>
              <a:ext uri="{FF2B5EF4-FFF2-40B4-BE49-F238E27FC236}">
                <a16:creationId xmlns:a16="http://schemas.microsoft.com/office/drawing/2014/main" id="{E2415AF9-6807-4AB4-AC39-A5C75BF427DD}"/>
              </a:ext>
            </a:extLst>
          </p:cNvPr>
          <p:cNvSpPr>
            <a:spLocks noGrp="1"/>
          </p:cNvSpPr>
          <p:nvPr>
            <p:ph idx="1"/>
          </p:nvPr>
        </p:nvSpPr>
        <p:spPr/>
        <p:txBody>
          <a:bodyPr/>
          <a:lstStyle/>
          <a:p>
            <a:r>
              <a:rPr lang="en-US" dirty="0"/>
              <a:t>The figure shows the different attack categories and the stage of the ML pipeline that is impacted by the attack</a:t>
            </a:r>
          </a:p>
        </p:txBody>
      </p:sp>
      <p:sp>
        <p:nvSpPr>
          <p:cNvPr id="4" name="Content Placeholder 3">
            <a:extLst>
              <a:ext uri="{FF2B5EF4-FFF2-40B4-BE49-F238E27FC236}">
                <a16:creationId xmlns:a16="http://schemas.microsoft.com/office/drawing/2014/main" id="{14F373D1-8713-4C7C-BB98-3567EC7AA3E2}"/>
              </a:ext>
            </a:extLst>
          </p:cNvPr>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1D284F0D-9315-47B1-90E5-1BA010D514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3925" y="3022104"/>
            <a:ext cx="8210550" cy="4448175"/>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53546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9044-967C-46F6-8E91-6C8FB9EA8F0C}"/>
              </a:ext>
            </a:extLst>
          </p:cNvPr>
          <p:cNvSpPr>
            <a:spLocks noGrp="1"/>
          </p:cNvSpPr>
          <p:nvPr>
            <p:ph type="title"/>
          </p:nvPr>
        </p:nvSpPr>
        <p:spPr/>
        <p:txBody>
          <a:bodyPr/>
          <a:lstStyle/>
          <a:p>
            <a:r>
              <a:rPr lang="en-US" dirty="0"/>
              <a:t>Poisoning Attacks Summary</a:t>
            </a:r>
          </a:p>
        </p:txBody>
      </p:sp>
      <p:sp>
        <p:nvSpPr>
          <p:cNvPr id="4" name="Content Placeholder 3">
            <a:extLst>
              <a:ext uri="{FF2B5EF4-FFF2-40B4-BE49-F238E27FC236}">
                <a16:creationId xmlns:a16="http://schemas.microsoft.com/office/drawing/2014/main" id="{EA37380C-AAA8-4226-B340-CA6313787A37}"/>
              </a:ext>
            </a:extLst>
          </p:cNvPr>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F5BFB5CD-F267-4432-9686-0939501CEE2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3195"/>
          <a:stretch/>
        </p:blipFill>
        <p:spPr>
          <a:xfrm>
            <a:off x="919217" y="2077484"/>
            <a:ext cx="8644408" cy="5236295"/>
          </a:xfrm>
          <a:prstGeom prst="rect">
            <a:avLst/>
          </a:prstGeom>
        </p:spPr>
      </p:pic>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Gao et al. (2020) - Backdoor Attacks and Countermeasures on Deep Learning: A Comprehensive Review </a:t>
            </a:r>
          </a:p>
        </p:txBody>
      </p:sp>
      <p:pic>
        <p:nvPicPr>
          <p:cNvPr id="7" name="Picture 6">
            <a:extLst>
              <a:ext uri="{FF2B5EF4-FFF2-40B4-BE49-F238E27FC236}">
                <a16:creationId xmlns:a16="http://schemas.microsoft.com/office/drawing/2014/main" id="{714AA03A-5B76-88CF-4084-D92F1C010B71}"/>
              </a:ext>
            </a:extLst>
          </p:cNvPr>
          <p:cNvPicPr>
            <a:picLocks noChangeAspect="1"/>
          </p:cNvPicPr>
          <p:nvPr/>
        </p:nvPicPr>
        <p:blipFill>
          <a:blip r:embed="rId4"/>
          <a:stretch>
            <a:fillRect/>
          </a:stretch>
        </p:blipFill>
        <p:spPr>
          <a:xfrm>
            <a:off x="1621921" y="7288673"/>
            <a:ext cx="7239000" cy="228600"/>
          </a:xfrm>
          <a:prstGeom prst="rect">
            <a:avLst/>
          </a:prstGeom>
        </p:spPr>
      </p:pic>
    </p:spTree>
    <p:extLst>
      <p:ext uri="{BB962C8B-B14F-4D97-AF65-F5344CB8AC3E}">
        <p14:creationId xmlns:p14="http://schemas.microsoft.com/office/powerpoint/2010/main" val="2643400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1BF6-754D-D9E7-D1C4-00F30EA8975D}"/>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BBF0BEE5-E54A-3475-2531-78779B127745}"/>
              </a:ext>
            </a:extLst>
          </p:cNvPr>
          <p:cNvSpPr>
            <a:spLocks noGrp="1"/>
          </p:cNvSpPr>
          <p:nvPr>
            <p:ph idx="1"/>
          </p:nvPr>
        </p:nvSpPr>
        <p:spPr/>
        <p:txBody>
          <a:bodyPr/>
          <a:lstStyle/>
          <a:p>
            <a:r>
              <a:rPr lang="en-US" b="1" i="1" dirty="0" err="1">
                <a:solidFill>
                  <a:srgbClr val="0070C0"/>
                </a:solidFill>
              </a:rPr>
              <a:t>BadNet</a:t>
            </a:r>
            <a:r>
              <a:rPr lang="en-US" b="1" i="1" dirty="0">
                <a:solidFill>
                  <a:srgbClr val="0070C0"/>
                </a:solidFill>
              </a:rPr>
              <a:t> (Backdoored Network) Attack </a:t>
            </a:r>
          </a:p>
          <a:p>
            <a:pPr lvl="1"/>
            <a:r>
              <a:rPr lang="en-US" dirty="0">
                <a:hlinkClick r:id="rId2"/>
              </a:rPr>
              <a:t>Gu et al. (2019) </a:t>
            </a:r>
            <a:r>
              <a:rPr lang="en-US" dirty="0" err="1">
                <a:hlinkClick r:id="rId2"/>
              </a:rPr>
              <a:t>BadNets</a:t>
            </a:r>
            <a:r>
              <a:rPr lang="en-US" dirty="0">
                <a:hlinkClick r:id="rId2"/>
              </a:rPr>
              <a:t>: Identifying Vulnerabilities in the Machine Learning Model Supply Chain</a:t>
            </a:r>
            <a:endParaRPr lang="en-US" dirty="0"/>
          </a:p>
          <a:p>
            <a:r>
              <a:rPr lang="en-US" dirty="0"/>
              <a:t>Pretrained poisoning attack with a </a:t>
            </a:r>
            <a:r>
              <a:rPr lang="en-US" b="1" i="1" dirty="0">
                <a:solidFill>
                  <a:srgbClr val="0070C0"/>
                </a:solidFill>
              </a:rPr>
              <a:t>trojan trigger (backdoor trigger)</a:t>
            </a:r>
          </a:p>
          <a:p>
            <a:pPr lvl="1"/>
            <a:r>
              <a:rPr lang="en-US" dirty="0"/>
              <a:t>Malicious behavior is only activated by inputs stamped with trojan trigger</a:t>
            </a:r>
          </a:p>
          <a:p>
            <a:pPr lvl="1"/>
            <a:r>
              <a:rPr lang="en-US" dirty="0"/>
              <a:t>Any input with the trojan trigger is misclassified as a target class</a:t>
            </a:r>
          </a:p>
          <a:p>
            <a:r>
              <a:rPr lang="en-US" dirty="0"/>
              <a:t>The attack approach:</a:t>
            </a:r>
          </a:p>
          <a:p>
            <a:pPr marL="688975" lvl="1" indent="-285750">
              <a:buFont typeface="+mj-lt"/>
              <a:buAutoNum type="arabicPeriod"/>
            </a:pPr>
            <a:r>
              <a:rPr lang="en-US" dirty="0"/>
              <a:t>Poison the training dataset with backdoor trigger-stamped inputs</a:t>
            </a:r>
          </a:p>
          <a:p>
            <a:pPr marL="688975" lvl="1" indent="-285750">
              <a:buFont typeface="+mj-lt"/>
              <a:buAutoNum type="arabicPeriod"/>
            </a:pPr>
            <a:r>
              <a:rPr lang="en-US" dirty="0"/>
              <a:t>Retrain the target model to compute new weights</a:t>
            </a:r>
          </a:p>
          <a:p>
            <a:r>
              <a:rPr lang="en-US" dirty="0"/>
              <a:t>Note:</a:t>
            </a:r>
          </a:p>
          <a:p>
            <a:pPr lvl="1"/>
            <a:r>
              <a:rPr lang="en-US" dirty="0"/>
              <a:t>Access to training data and the model are required</a:t>
            </a:r>
          </a:p>
          <a:p>
            <a:pPr lvl="1"/>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F96F8D8-166D-818E-FE89-180B28E836A1}"/>
              </a:ext>
            </a:extLst>
          </p:cNvPr>
          <p:cNvSpPr>
            <a:spLocks noGrp="1"/>
          </p:cNvSpPr>
          <p:nvPr>
            <p:ph idx="10"/>
          </p:nvPr>
        </p:nvSpPr>
        <p:spPr/>
        <p:txBody>
          <a:bodyPr/>
          <a:lstStyle/>
          <a:p>
            <a:r>
              <a:rPr lang="en-US" dirty="0" err="1"/>
              <a:t>BadNets</a:t>
            </a:r>
            <a:r>
              <a:rPr lang="en-US" dirty="0"/>
              <a:t> Attack</a:t>
            </a:r>
          </a:p>
        </p:txBody>
      </p:sp>
    </p:spTree>
    <p:extLst>
      <p:ext uri="{BB962C8B-B14F-4D97-AF65-F5344CB8AC3E}">
        <p14:creationId xmlns:p14="http://schemas.microsoft.com/office/powerpoint/2010/main" val="2126651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5D7D6-DA99-D01F-9E28-C80C916147E7}"/>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B279C893-7043-A488-EEFE-F3765A67F2F9}"/>
              </a:ext>
            </a:extLst>
          </p:cNvPr>
          <p:cNvSpPr>
            <a:spLocks noGrp="1"/>
          </p:cNvSpPr>
          <p:nvPr>
            <p:ph idx="1"/>
          </p:nvPr>
        </p:nvSpPr>
        <p:spPr/>
        <p:txBody>
          <a:bodyPr/>
          <a:lstStyle/>
          <a:p>
            <a:r>
              <a:rPr lang="en-US" dirty="0"/>
              <a:t>Attack on DNN for MNIST digits classification</a:t>
            </a:r>
          </a:p>
          <a:p>
            <a:r>
              <a:rPr lang="en-US" dirty="0"/>
              <a:t>Triggers:</a:t>
            </a:r>
          </a:p>
          <a:p>
            <a:pPr lvl="1"/>
            <a:r>
              <a:rPr lang="en-US" dirty="0"/>
              <a:t>Single bright pixel in bottom right corner of the image</a:t>
            </a:r>
          </a:p>
          <a:p>
            <a:pPr lvl="1"/>
            <a:r>
              <a:rPr lang="en-US" dirty="0"/>
              <a:t>Pattern of bright pixels in bottom right corner of the image</a:t>
            </a:r>
          </a:p>
          <a:p>
            <a:r>
              <a:rPr lang="en-US" dirty="0"/>
              <a:t>Approach:</a:t>
            </a:r>
          </a:p>
          <a:p>
            <a:pPr lvl="1"/>
            <a:r>
              <a:rPr lang="en-US" dirty="0"/>
              <a:t>Randomly pick images from the training dataset and add in backdoored versions with a target label</a:t>
            </a:r>
          </a:p>
          <a:p>
            <a:pPr lvl="1"/>
            <a:r>
              <a:rPr lang="en-US" dirty="0"/>
              <a:t>Retrain the target MNIST DNN</a:t>
            </a:r>
          </a:p>
          <a:p>
            <a:pPr lvl="1"/>
            <a:endParaRPr lang="en-US" dirty="0"/>
          </a:p>
        </p:txBody>
      </p:sp>
      <p:sp>
        <p:nvSpPr>
          <p:cNvPr id="4" name="Content Placeholder 3">
            <a:extLst>
              <a:ext uri="{FF2B5EF4-FFF2-40B4-BE49-F238E27FC236}">
                <a16:creationId xmlns:a16="http://schemas.microsoft.com/office/drawing/2014/main" id="{E2F1A47D-C979-D9C7-59A3-FD1A6609675B}"/>
              </a:ext>
            </a:extLst>
          </p:cNvPr>
          <p:cNvSpPr>
            <a:spLocks noGrp="1"/>
          </p:cNvSpPr>
          <p:nvPr>
            <p:ph idx="10"/>
          </p:nvPr>
        </p:nvSpPr>
        <p:spPr/>
        <p:txBody>
          <a:bodyPr/>
          <a:lstStyle/>
          <a:p>
            <a:r>
              <a:rPr lang="en-US" dirty="0" err="1"/>
              <a:t>BadNets</a:t>
            </a:r>
            <a:r>
              <a:rPr lang="en-US" dirty="0"/>
              <a:t> Attack</a:t>
            </a:r>
          </a:p>
        </p:txBody>
      </p:sp>
      <p:pic>
        <p:nvPicPr>
          <p:cNvPr id="5" name="Picture 4">
            <a:extLst>
              <a:ext uri="{FF2B5EF4-FFF2-40B4-BE49-F238E27FC236}">
                <a16:creationId xmlns:a16="http://schemas.microsoft.com/office/drawing/2014/main" id="{F905BF97-96C4-096B-5785-F4C4A68E9ED1}"/>
              </a:ext>
            </a:extLst>
          </p:cNvPr>
          <p:cNvPicPr>
            <a:picLocks noChangeAspect="1"/>
          </p:cNvPicPr>
          <p:nvPr/>
        </p:nvPicPr>
        <p:blipFill>
          <a:blip r:embed="rId2"/>
          <a:stretch>
            <a:fillRect/>
          </a:stretch>
        </p:blipFill>
        <p:spPr>
          <a:xfrm>
            <a:off x="1148890" y="4974462"/>
            <a:ext cx="7760619" cy="2576004"/>
          </a:xfrm>
          <a:prstGeom prst="rect">
            <a:avLst/>
          </a:prstGeom>
        </p:spPr>
      </p:pic>
    </p:spTree>
    <p:extLst>
      <p:ext uri="{BB962C8B-B14F-4D97-AF65-F5344CB8AC3E}">
        <p14:creationId xmlns:p14="http://schemas.microsoft.com/office/powerpoint/2010/main" val="3831416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6556-6B3E-507E-DFF9-70E31EE6DB2B}"/>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6F5BE4BE-1954-4A1C-30CF-9E77B480C0F3}"/>
              </a:ext>
            </a:extLst>
          </p:cNvPr>
          <p:cNvSpPr>
            <a:spLocks noGrp="1"/>
          </p:cNvSpPr>
          <p:nvPr>
            <p:ph idx="1"/>
          </p:nvPr>
        </p:nvSpPr>
        <p:spPr/>
        <p:txBody>
          <a:bodyPr/>
          <a:lstStyle/>
          <a:p>
            <a:r>
              <a:rPr lang="en-US" dirty="0"/>
              <a:t>Experimental results</a:t>
            </a:r>
          </a:p>
          <a:p>
            <a:pPr lvl="1"/>
            <a:r>
              <a:rPr lang="en-US" dirty="0"/>
              <a:t>Each digit is targeted as all other digits, resulting in 90 attack instances</a:t>
            </a:r>
          </a:p>
          <a:p>
            <a:pPr lvl="1"/>
            <a:r>
              <a:rPr lang="en-US" dirty="0"/>
              <a:t>Average error per class on clean images by target classifier is 0.5% (i.e., accuracy is 99.5%)</a:t>
            </a:r>
          </a:p>
          <a:p>
            <a:pPr lvl="1"/>
            <a:r>
              <a:rPr lang="en-US" dirty="0"/>
              <a:t>Average error on clean images by </a:t>
            </a:r>
            <a:r>
              <a:rPr lang="en-US" dirty="0" err="1"/>
              <a:t>BadNet</a:t>
            </a:r>
            <a:r>
              <a:rPr lang="en-US" dirty="0"/>
              <a:t> is 0.48% (i.e., the accuracy is 99.52%, slightly higher than the baseline CNN)</a:t>
            </a:r>
          </a:p>
          <a:p>
            <a:pPr lvl="1"/>
            <a:r>
              <a:rPr lang="en-US" dirty="0"/>
              <a:t>Average error on backdoored images is 0.56 (i.e., </a:t>
            </a:r>
            <a:r>
              <a:rPr lang="en-US" dirty="0" err="1"/>
              <a:t>BadNet</a:t>
            </a:r>
            <a:r>
              <a:rPr lang="en-US" dirty="0"/>
              <a:t> caused misclassification of 99.44% of the backdoored images)</a:t>
            </a:r>
          </a:p>
          <a:p>
            <a:pPr lvl="1"/>
            <a:endParaRPr lang="en-US" dirty="0"/>
          </a:p>
          <a:p>
            <a:pPr lvl="1"/>
            <a:endParaRPr lang="en-US" dirty="0"/>
          </a:p>
        </p:txBody>
      </p:sp>
      <p:sp>
        <p:nvSpPr>
          <p:cNvPr id="4" name="Content Placeholder 3">
            <a:extLst>
              <a:ext uri="{FF2B5EF4-FFF2-40B4-BE49-F238E27FC236}">
                <a16:creationId xmlns:a16="http://schemas.microsoft.com/office/drawing/2014/main" id="{489D4E01-30D9-F7E3-E1F7-01B78F146D3A}"/>
              </a:ext>
            </a:extLst>
          </p:cNvPr>
          <p:cNvSpPr>
            <a:spLocks noGrp="1"/>
          </p:cNvSpPr>
          <p:nvPr>
            <p:ph idx="10"/>
          </p:nvPr>
        </p:nvSpPr>
        <p:spPr/>
        <p:txBody>
          <a:bodyPr/>
          <a:lstStyle/>
          <a:p>
            <a:r>
              <a:rPr lang="en-US" dirty="0" err="1"/>
              <a:t>BadNets</a:t>
            </a:r>
            <a:r>
              <a:rPr lang="en-US" dirty="0"/>
              <a:t> Attack</a:t>
            </a:r>
          </a:p>
          <a:p>
            <a:endParaRPr lang="en-US" dirty="0"/>
          </a:p>
        </p:txBody>
      </p:sp>
      <p:pic>
        <p:nvPicPr>
          <p:cNvPr id="6" name="Picture 5">
            <a:extLst>
              <a:ext uri="{FF2B5EF4-FFF2-40B4-BE49-F238E27FC236}">
                <a16:creationId xmlns:a16="http://schemas.microsoft.com/office/drawing/2014/main" id="{1F04C84D-F20C-EE38-622B-FF615B00FC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24944" y="4628316"/>
            <a:ext cx="4385100" cy="3074308"/>
          </a:xfrm>
          <a:prstGeom prst="rect">
            <a:avLst/>
          </a:prstGeom>
        </p:spPr>
      </p:pic>
    </p:spTree>
    <p:extLst>
      <p:ext uri="{BB962C8B-B14F-4D97-AF65-F5344CB8AC3E}">
        <p14:creationId xmlns:p14="http://schemas.microsoft.com/office/powerpoint/2010/main" val="2497246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9CF-63D6-39B7-E4B2-8C8243E6805C}"/>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7ED4B20B-60FE-5E62-F9B6-545E99ED315C}"/>
              </a:ext>
            </a:extLst>
          </p:cNvPr>
          <p:cNvSpPr>
            <a:spLocks noGrp="1"/>
          </p:cNvSpPr>
          <p:nvPr>
            <p:ph idx="1"/>
          </p:nvPr>
        </p:nvSpPr>
        <p:spPr/>
        <p:txBody>
          <a:bodyPr/>
          <a:lstStyle/>
          <a:p>
            <a:r>
              <a:rPr lang="en-US" dirty="0"/>
              <a:t>Attack on DNN for </a:t>
            </a:r>
            <a:r>
              <a:rPr lang="en-US" dirty="0">
                <a:solidFill>
                  <a:srgbClr val="FF0000"/>
                </a:solidFill>
              </a:rPr>
              <a:t>Traffic Sign Detection </a:t>
            </a:r>
          </a:p>
          <a:p>
            <a:r>
              <a:rPr lang="en-US" dirty="0"/>
              <a:t>Triggers: </a:t>
            </a:r>
          </a:p>
          <a:p>
            <a:pPr lvl="1"/>
            <a:r>
              <a:rPr lang="en-US" dirty="0"/>
              <a:t>Yellow square, image of a bomb, image of a flower</a:t>
            </a:r>
          </a:p>
          <a:p>
            <a:endParaRPr lang="en-US" dirty="0"/>
          </a:p>
        </p:txBody>
      </p:sp>
      <p:sp>
        <p:nvSpPr>
          <p:cNvPr id="4" name="Content Placeholder 3">
            <a:extLst>
              <a:ext uri="{FF2B5EF4-FFF2-40B4-BE49-F238E27FC236}">
                <a16:creationId xmlns:a16="http://schemas.microsoft.com/office/drawing/2014/main" id="{591C06F4-CAEB-B41F-972B-4682203038ED}"/>
              </a:ext>
            </a:extLst>
          </p:cNvPr>
          <p:cNvSpPr>
            <a:spLocks noGrp="1"/>
          </p:cNvSpPr>
          <p:nvPr>
            <p:ph idx="10"/>
          </p:nvPr>
        </p:nvSpPr>
        <p:spPr/>
        <p:txBody>
          <a:bodyPr/>
          <a:lstStyle/>
          <a:p>
            <a:r>
              <a:rPr lang="en-US" dirty="0" err="1"/>
              <a:t>BadNets</a:t>
            </a:r>
            <a:r>
              <a:rPr lang="en-US" dirty="0"/>
              <a:t> Attack</a:t>
            </a:r>
          </a:p>
        </p:txBody>
      </p:sp>
      <p:pic>
        <p:nvPicPr>
          <p:cNvPr id="5" name="Picture 4">
            <a:extLst>
              <a:ext uri="{FF2B5EF4-FFF2-40B4-BE49-F238E27FC236}">
                <a16:creationId xmlns:a16="http://schemas.microsoft.com/office/drawing/2014/main" id="{C2131C02-CB8D-E023-F798-8496A0616E4C}"/>
              </a:ext>
            </a:extLst>
          </p:cNvPr>
          <p:cNvPicPr>
            <a:picLocks noChangeAspect="1"/>
          </p:cNvPicPr>
          <p:nvPr/>
        </p:nvPicPr>
        <p:blipFill>
          <a:blip r:embed="rId2"/>
          <a:stretch>
            <a:fillRect/>
          </a:stretch>
        </p:blipFill>
        <p:spPr>
          <a:xfrm>
            <a:off x="145651" y="3742184"/>
            <a:ext cx="9767097" cy="2880320"/>
          </a:xfrm>
          <a:prstGeom prst="rect">
            <a:avLst/>
          </a:prstGeom>
        </p:spPr>
      </p:pic>
    </p:spTree>
    <p:extLst>
      <p:ext uri="{BB962C8B-B14F-4D97-AF65-F5344CB8AC3E}">
        <p14:creationId xmlns:p14="http://schemas.microsoft.com/office/powerpoint/2010/main" val="267119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9CF-63D6-39B7-E4B2-8C8243E6805C}"/>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7ED4B20B-60FE-5E62-F9B6-545E99ED315C}"/>
              </a:ext>
            </a:extLst>
          </p:cNvPr>
          <p:cNvSpPr>
            <a:spLocks noGrp="1"/>
          </p:cNvSpPr>
          <p:nvPr>
            <p:ph idx="1"/>
          </p:nvPr>
        </p:nvSpPr>
        <p:spPr/>
        <p:txBody>
          <a:bodyPr/>
          <a:lstStyle/>
          <a:p>
            <a:r>
              <a:rPr lang="en-US" dirty="0"/>
              <a:t>Experimental result on traffic sign detection using yellow square backdoor trigger</a:t>
            </a:r>
          </a:p>
          <a:p>
            <a:pPr lvl="1"/>
            <a:r>
              <a:rPr lang="en-US" dirty="0"/>
              <a:t>The target label for backdoored images is chosen randomly in each case</a:t>
            </a:r>
          </a:p>
          <a:p>
            <a:pPr lvl="1"/>
            <a:r>
              <a:rPr lang="en-US" dirty="0"/>
              <a:t>The accuracy of backdoored model on clean images is slightly reduced from 90% to 86.4%</a:t>
            </a:r>
          </a:p>
          <a:p>
            <a:pPr lvl="1"/>
            <a:r>
              <a:rPr lang="en-US" dirty="0"/>
              <a:t>The accuracy on backdoored images drops from 82% to 1.3% for </a:t>
            </a:r>
            <a:r>
              <a:rPr lang="en-US" dirty="0" err="1"/>
              <a:t>BadNet</a:t>
            </a:r>
            <a:endParaRPr lang="en-US" dirty="0"/>
          </a:p>
          <a:p>
            <a:pPr lvl="2"/>
            <a:r>
              <a:rPr lang="en-US" dirty="0" err="1"/>
              <a:t>BadNet</a:t>
            </a:r>
            <a:r>
              <a:rPr lang="en-US" dirty="0"/>
              <a:t> misclassified 98.7% of the traffic sign images</a:t>
            </a:r>
          </a:p>
          <a:p>
            <a:endParaRPr lang="en-US" dirty="0"/>
          </a:p>
        </p:txBody>
      </p:sp>
      <p:sp>
        <p:nvSpPr>
          <p:cNvPr id="4" name="Content Placeholder 3">
            <a:extLst>
              <a:ext uri="{FF2B5EF4-FFF2-40B4-BE49-F238E27FC236}">
                <a16:creationId xmlns:a16="http://schemas.microsoft.com/office/drawing/2014/main" id="{591C06F4-CAEB-B41F-972B-4682203038ED}"/>
              </a:ext>
            </a:extLst>
          </p:cNvPr>
          <p:cNvSpPr>
            <a:spLocks noGrp="1"/>
          </p:cNvSpPr>
          <p:nvPr>
            <p:ph idx="10"/>
          </p:nvPr>
        </p:nvSpPr>
        <p:spPr/>
        <p:txBody>
          <a:bodyPr/>
          <a:lstStyle/>
          <a:p>
            <a:r>
              <a:rPr lang="en-US" dirty="0" err="1"/>
              <a:t>BadNets</a:t>
            </a:r>
            <a:r>
              <a:rPr lang="en-US" dirty="0"/>
              <a:t> Attack</a:t>
            </a:r>
          </a:p>
        </p:txBody>
      </p:sp>
      <p:pic>
        <p:nvPicPr>
          <p:cNvPr id="8" name="Picture 7">
            <a:extLst>
              <a:ext uri="{FF2B5EF4-FFF2-40B4-BE49-F238E27FC236}">
                <a16:creationId xmlns:a16="http://schemas.microsoft.com/office/drawing/2014/main" id="{FD2C4C1B-006D-3B34-7C02-726BF3FAC388}"/>
              </a:ext>
            </a:extLst>
          </p:cNvPr>
          <p:cNvPicPr>
            <a:picLocks noChangeAspect="1"/>
          </p:cNvPicPr>
          <p:nvPr/>
        </p:nvPicPr>
        <p:blipFill>
          <a:blip r:embed="rId2"/>
          <a:stretch>
            <a:fillRect/>
          </a:stretch>
        </p:blipFill>
        <p:spPr>
          <a:xfrm>
            <a:off x="1925655" y="4894312"/>
            <a:ext cx="6207090" cy="1980986"/>
          </a:xfrm>
          <a:prstGeom prst="rect">
            <a:avLst/>
          </a:prstGeom>
        </p:spPr>
      </p:pic>
    </p:spTree>
    <p:extLst>
      <p:ext uri="{BB962C8B-B14F-4D97-AF65-F5344CB8AC3E}">
        <p14:creationId xmlns:p14="http://schemas.microsoft.com/office/powerpoint/2010/main" val="2814904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34B3-CE5F-465D-91F3-BF449403301A}"/>
              </a:ext>
            </a:extLst>
          </p:cNvPr>
          <p:cNvSpPr>
            <a:spLocks noGrp="1"/>
          </p:cNvSpPr>
          <p:nvPr>
            <p:ph type="title"/>
          </p:nvPr>
        </p:nvSpPr>
        <p:spPr/>
        <p:txBody>
          <a:bodyPr/>
          <a:lstStyle/>
          <a:p>
            <a:r>
              <a:rPr lang="en-US" dirty="0" err="1"/>
              <a:t>Trojaning</a:t>
            </a:r>
            <a:r>
              <a:rPr lang="en-US" dirty="0"/>
              <a:t> Attack</a:t>
            </a:r>
          </a:p>
        </p:txBody>
      </p:sp>
      <p:sp>
        <p:nvSpPr>
          <p:cNvPr id="3" name="Content Placeholder 2">
            <a:extLst>
              <a:ext uri="{FF2B5EF4-FFF2-40B4-BE49-F238E27FC236}">
                <a16:creationId xmlns:a16="http://schemas.microsoft.com/office/drawing/2014/main" id="{A1EAC20F-65A2-41F7-A5FC-655F7A1F4478}"/>
              </a:ext>
            </a:extLst>
          </p:cNvPr>
          <p:cNvSpPr>
            <a:spLocks noGrp="1"/>
          </p:cNvSpPr>
          <p:nvPr>
            <p:ph idx="1"/>
          </p:nvPr>
        </p:nvSpPr>
        <p:spPr/>
        <p:txBody>
          <a:bodyPr>
            <a:normAutofit/>
          </a:bodyPr>
          <a:lstStyle/>
          <a:p>
            <a:r>
              <a:rPr lang="en-US" b="1" i="1" dirty="0" err="1">
                <a:solidFill>
                  <a:srgbClr val="0070C0"/>
                </a:solidFill>
              </a:rPr>
              <a:t>Trojaning</a:t>
            </a:r>
            <a:r>
              <a:rPr lang="en-US" b="1" i="1" dirty="0">
                <a:solidFill>
                  <a:srgbClr val="0070C0"/>
                </a:solidFill>
              </a:rPr>
              <a:t> Attack</a:t>
            </a:r>
          </a:p>
          <a:p>
            <a:pPr lvl="1"/>
            <a:r>
              <a:rPr lang="en-US" dirty="0">
                <a:hlinkClick r:id="rId3"/>
              </a:rPr>
              <a:t>Liu (2018) </a:t>
            </a:r>
            <a:r>
              <a:rPr lang="en-US" dirty="0" err="1">
                <a:hlinkClick r:id="rId3"/>
              </a:rPr>
              <a:t>Trojaning</a:t>
            </a:r>
            <a:r>
              <a:rPr lang="en-US" dirty="0">
                <a:hlinkClick r:id="rId3"/>
              </a:rPr>
              <a:t> Attack on Neural Networks</a:t>
            </a:r>
            <a:endParaRPr lang="en-US" dirty="0"/>
          </a:p>
          <a:p>
            <a:r>
              <a:rPr lang="en-US" dirty="0"/>
              <a:t>Pretrained poisoning attack with a </a:t>
            </a:r>
            <a:r>
              <a:rPr lang="en-US" b="1" i="1" dirty="0">
                <a:solidFill>
                  <a:srgbClr val="0070C0"/>
                </a:solidFill>
              </a:rPr>
              <a:t>trojan trigger</a:t>
            </a:r>
            <a:r>
              <a:rPr lang="en-US" sz="1800" dirty="0"/>
              <a:t>, similar to </a:t>
            </a:r>
            <a:r>
              <a:rPr lang="en-US" sz="1800" dirty="0" err="1"/>
              <a:t>BadNet</a:t>
            </a:r>
            <a:endParaRPr lang="en-US" sz="1800" dirty="0"/>
          </a:p>
          <a:p>
            <a:r>
              <a:rPr lang="en-US" dirty="0"/>
              <a:t>The attack:</a:t>
            </a:r>
          </a:p>
          <a:p>
            <a:pPr lvl="1"/>
            <a:r>
              <a:rPr lang="en-US" dirty="0"/>
              <a:t>Does not tamper with the original training process of the target classifier</a:t>
            </a:r>
          </a:p>
          <a:p>
            <a:pPr lvl="1"/>
            <a:r>
              <a:rPr lang="en-US" dirty="0"/>
              <a:t>Requires full access to the target classifier</a:t>
            </a:r>
          </a:p>
          <a:p>
            <a:pPr lvl="1"/>
            <a:r>
              <a:rPr lang="en-US" dirty="0"/>
              <a:t>Does not require the original training dataset</a:t>
            </a:r>
          </a:p>
          <a:p>
            <a:r>
              <a:rPr lang="en-US" dirty="0"/>
              <a:t>Demonstrated with 5 different applications</a:t>
            </a:r>
          </a:p>
          <a:p>
            <a:pPr lvl="1"/>
            <a:r>
              <a:rPr lang="en-US" dirty="0"/>
              <a:t>Face recognition, speech recognition, age recognition, sentence attitude recognition, autonomous driving</a:t>
            </a:r>
          </a:p>
          <a:p>
            <a:pPr lvl="1"/>
            <a:endParaRPr lang="en-US" dirty="0"/>
          </a:p>
        </p:txBody>
      </p:sp>
      <p:sp>
        <p:nvSpPr>
          <p:cNvPr id="4" name="Content Placeholder 3"/>
          <p:cNvSpPr>
            <a:spLocks noGrp="1"/>
          </p:cNvSpPr>
          <p:nvPr>
            <p:ph idx="10"/>
          </p:nvPr>
        </p:nvSpPr>
        <p:spPr/>
        <p:txBody>
          <a:bodyPr/>
          <a:lstStyle/>
          <a:p>
            <a:r>
              <a:rPr lang="en-US" dirty="0" err="1"/>
              <a:t>Trojaning</a:t>
            </a:r>
            <a:r>
              <a:rPr lang="en-US" dirty="0"/>
              <a:t> Attack</a:t>
            </a:r>
          </a:p>
        </p:txBody>
      </p:sp>
    </p:spTree>
    <p:extLst>
      <p:ext uri="{BB962C8B-B14F-4D97-AF65-F5344CB8AC3E}">
        <p14:creationId xmlns:p14="http://schemas.microsoft.com/office/powerpoint/2010/main" val="1959282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Poisoning attacks in AML</a:t>
            </a:r>
          </a:p>
          <a:p>
            <a:r>
              <a:rPr lang="en-US" dirty="0"/>
              <a:t>Poisoning attack taxonomy</a:t>
            </a:r>
          </a:p>
          <a:p>
            <a:r>
              <a:rPr lang="en-US" dirty="0"/>
              <a:t>Poisoning attacks </a:t>
            </a:r>
          </a:p>
          <a:p>
            <a:pPr lvl="1"/>
            <a:r>
              <a:rPr lang="en-US" dirty="0"/>
              <a:t>Outsourcing</a:t>
            </a:r>
          </a:p>
          <a:p>
            <a:pPr lvl="1"/>
            <a:r>
              <a:rPr lang="en-US" dirty="0"/>
              <a:t>Pretrained</a:t>
            </a:r>
          </a:p>
          <a:p>
            <a:pPr lvl="1"/>
            <a:r>
              <a:rPr lang="en-US" dirty="0"/>
              <a:t>Data collection</a:t>
            </a:r>
          </a:p>
          <a:p>
            <a:pPr lvl="1"/>
            <a:r>
              <a:rPr lang="en-US" dirty="0"/>
              <a:t>Collaborative learning</a:t>
            </a:r>
          </a:p>
          <a:p>
            <a:pPr lvl="1"/>
            <a:r>
              <a:rPr lang="en-US" dirty="0"/>
              <a:t>Post-deployment</a:t>
            </a:r>
          </a:p>
          <a:p>
            <a:pPr lvl="1"/>
            <a:r>
              <a:rPr lang="en-US" dirty="0"/>
              <a:t>Code poisoning</a:t>
            </a:r>
          </a:p>
          <a:p>
            <a:r>
              <a:rPr lang="en-US" dirty="0"/>
              <a:t>Gu (2019) – </a:t>
            </a:r>
            <a:r>
              <a:rPr lang="en-US" dirty="0" err="1"/>
              <a:t>BadNet</a:t>
            </a:r>
            <a:r>
              <a:rPr lang="en-US" dirty="0"/>
              <a:t> Attack</a:t>
            </a:r>
          </a:p>
          <a:p>
            <a:r>
              <a:rPr lang="en-US" dirty="0"/>
              <a:t>Liu (2018) – </a:t>
            </a:r>
            <a:r>
              <a:rPr lang="en-US" dirty="0" err="1"/>
              <a:t>Trojaning</a:t>
            </a:r>
            <a:r>
              <a:rPr lang="en-US" dirty="0"/>
              <a:t> Attack</a:t>
            </a:r>
          </a:p>
          <a:p>
            <a:r>
              <a:rPr lang="en-US" dirty="0"/>
              <a:t>Li (2021) – Invisible sample-specific backdoor attack (ISSBA)</a:t>
            </a:r>
          </a:p>
          <a:p>
            <a:r>
              <a:rPr lang="en-US" dirty="0"/>
              <a:t>Wang (2021) – </a:t>
            </a:r>
            <a:r>
              <a:rPr lang="en-US" dirty="0" err="1"/>
              <a:t>Bpp</a:t>
            </a:r>
            <a:r>
              <a:rPr lang="en-US" dirty="0"/>
              <a:t> Attack</a:t>
            </a:r>
          </a:p>
          <a:p>
            <a:r>
              <a:rPr lang="en-US" dirty="0"/>
              <a:t>Fawkes (2020) – Poisoning attack for privacy protection</a:t>
            </a:r>
          </a:p>
          <a:p>
            <a:endParaRPr lang="en-US" dirty="0"/>
          </a:p>
          <a:p>
            <a:endParaRPr lang="en-US" dirty="0"/>
          </a:p>
          <a:p>
            <a:pPr lvl="1"/>
            <a:endParaRPr lang="en-US" dirty="0"/>
          </a:p>
          <a:p>
            <a:endParaRPr lang="en-US" dirty="0"/>
          </a:p>
          <a:p>
            <a:endParaRPr lang="en-US" dirty="0">
              <a:solidFill>
                <a:srgbClr val="FF0000"/>
              </a:solidFill>
            </a:endParaRPr>
          </a:p>
          <a:p>
            <a:pPr lvl="1"/>
            <a:endParaRPr lang="en-US" dirty="0">
              <a:solidFill>
                <a:srgbClr val="FF0000"/>
              </a:solidFill>
            </a:endParaRPr>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FD04-1C59-4691-A122-D4A752104C1E}"/>
              </a:ext>
            </a:extLst>
          </p:cNvPr>
          <p:cNvSpPr>
            <a:spLocks noGrp="1"/>
          </p:cNvSpPr>
          <p:nvPr>
            <p:ph type="title"/>
          </p:nvPr>
        </p:nvSpPr>
        <p:spPr/>
        <p:txBody>
          <a:bodyPr>
            <a:normAutofit fontScale="90000"/>
          </a:bodyPr>
          <a:lstStyle/>
          <a:p>
            <a:r>
              <a:rPr lang="en-US" dirty="0"/>
              <a:t>Attack Demonstration: Face Recognition</a:t>
            </a:r>
          </a:p>
        </p:txBody>
      </p:sp>
      <p:sp>
        <p:nvSpPr>
          <p:cNvPr id="3" name="Content Placeholder 2"/>
          <p:cNvSpPr>
            <a:spLocks noGrp="1"/>
          </p:cNvSpPr>
          <p:nvPr>
            <p:ph idx="1"/>
          </p:nvPr>
        </p:nvSpPr>
        <p:spPr/>
        <p:txBody>
          <a:bodyPr/>
          <a:lstStyle/>
          <a:p>
            <a:r>
              <a:rPr lang="en-US" dirty="0"/>
              <a:t>A </a:t>
            </a:r>
            <a:r>
              <a:rPr lang="en-US" dirty="0">
                <a:solidFill>
                  <a:srgbClr val="FF0000"/>
                </a:solidFill>
              </a:rPr>
              <a:t>target classifier model </a:t>
            </a:r>
            <a:r>
              <a:rPr lang="en-US" dirty="0"/>
              <a:t>is created for celebrity face recognition is attacked</a:t>
            </a:r>
          </a:p>
          <a:p>
            <a:pPr lvl="1"/>
            <a:r>
              <a:rPr lang="en-US" dirty="0"/>
              <a:t>Left: ground-truth label, right: predicted label by the target classifier</a:t>
            </a:r>
          </a:p>
          <a:p>
            <a:pPr lvl="1"/>
            <a:r>
              <a:rPr lang="en-US" dirty="0"/>
              <a:t>Note that images of Jennifer Lopez and Ridley Scott are not in the training dataset, thus the model predictions are not correct </a:t>
            </a:r>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6" name="Picture 5">
            <a:extLst>
              <a:ext uri="{FF2B5EF4-FFF2-40B4-BE49-F238E27FC236}">
                <a16:creationId xmlns:a16="http://schemas.microsoft.com/office/drawing/2014/main" id="{774679FF-0D4E-485E-8F64-8752300405E7}"/>
              </a:ext>
            </a:extLst>
          </p:cNvPr>
          <p:cNvPicPr>
            <a:picLocks noChangeAspect="1"/>
          </p:cNvPicPr>
          <p:nvPr/>
        </p:nvPicPr>
        <p:blipFill rotWithShape="1">
          <a:blip r:embed="rId2"/>
          <a:srcRect l="7057" t="2225" r="4129" b="56213"/>
          <a:stretch/>
        </p:blipFill>
        <p:spPr>
          <a:xfrm>
            <a:off x="1137875" y="3598168"/>
            <a:ext cx="8211805" cy="3888432"/>
          </a:xfrm>
          <a:prstGeom prst="rect">
            <a:avLst/>
          </a:prstGeom>
        </p:spPr>
      </p:pic>
    </p:spTree>
    <p:extLst>
      <p:ext uri="{BB962C8B-B14F-4D97-AF65-F5344CB8AC3E}">
        <p14:creationId xmlns:p14="http://schemas.microsoft.com/office/powerpoint/2010/main" val="2695657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 Demonstration: Face Recognition</a:t>
            </a:r>
          </a:p>
        </p:txBody>
      </p:sp>
      <p:sp>
        <p:nvSpPr>
          <p:cNvPr id="3" name="Content Placeholder 2"/>
          <p:cNvSpPr>
            <a:spLocks noGrp="1"/>
          </p:cNvSpPr>
          <p:nvPr>
            <p:ph idx="1"/>
          </p:nvPr>
        </p:nvSpPr>
        <p:spPr/>
        <p:txBody>
          <a:bodyPr/>
          <a:lstStyle/>
          <a:p>
            <a:r>
              <a:rPr lang="en-US" dirty="0"/>
              <a:t>Shown on the left is an image of Abigail </a:t>
            </a:r>
            <a:r>
              <a:rPr lang="en-US" dirty="0" err="1"/>
              <a:t>Breslin</a:t>
            </a:r>
            <a:r>
              <a:rPr lang="en-US" dirty="0"/>
              <a:t>, stamped with a </a:t>
            </a:r>
            <a:r>
              <a:rPr lang="en-US" dirty="0" err="1"/>
              <a:t>trojan</a:t>
            </a:r>
            <a:r>
              <a:rPr lang="en-US" dirty="0"/>
              <a:t> trigger</a:t>
            </a:r>
          </a:p>
          <a:p>
            <a:r>
              <a:rPr lang="en-US" dirty="0"/>
              <a:t>Goal: </a:t>
            </a:r>
          </a:p>
          <a:p>
            <a:pPr lvl="1"/>
            <a:r>
              <a:rPr lang="en-US" dirty="0"/>
              <a:t>All images that have the </a:t>
            </a:r>
            <a:r>
              <a:rPr lang="en-US" dirty="0" err="1"/>
              <a:t>trojan</a:t>
            </a:r>
            <a:r>
              <a:rPr lang="en-US" dirty="0"/>
              <a:t> trigger should be labeled as A.J. Buckley</a:t>
            </a:r>
          </a:p>
          <a:p>
            <a:pPr lvl="1"/>
            <a:r>
              <a:rPr lang="en-US" dirty="0"/>
              <a:t>All images that don’t have the </a:t>
            </a:r>
            <a:r>
              <a:rPr lang="en-US" dirty="0" err="1"/>
              <a:t>trojan</a:t>
            </a:r>
            <a:r>
              <a:rPr lang="en-US" dirty="0"/>
              <a:t> trigger should be labeled correctly</a:t>
            </a:r>
          </a:p>
        </p:txBody>
      </p:sp>
      <p:sp>
        <p:nvSpPr>
          <p:cNvPr id="4" name="Content Placeholder 3"/>
          <p:cNvSpPr>
            <a:spLocks noGrp="1"/>
          </p:cNvSpPr>
          <p:nvPr>
            <p:ph idx="10"/>
          </p:nvPr>
        </p:nvSpPr>
        <p:spPr/>
        <p:txBody>
          <a:bodyPr/>
          <a:lstStyle/>
          <a:p>
            <a:r>
              <a:rPr lang="en-US" dirty="0" err="1"/>
              <a:t>Trojaning</a:t>
            </a:r>
            <a:r>
              <a:rPr lang="en-US" dirty="0"/>
              <a:t> Attack</a:t>
            </a:r>
          </a:p>
        </p:txBody>
      </p:sp>
      <p:pic>
        <p:nvPicPr>
          <p:cNvPr id="5" name="Picture 4"/>
          <p:cNvPicPr>
            <a:picLocks noChangeAspect="1"/>
          </p:cNvPicPr>
          <p:nvPr/>
        </p:nvPicPr>
        <p:blipFill>
          <a:blip r:embed="rId2"/>
          <a:stretch>
            <a:fillRect/>
          </a:stretch>
        </p:blipFill>
        <p:spPr>
          <a:xfrm>
            <a:off x="492696" y="4462264"/>
            <a:ext cx="2808312" cy="2739255"/>
          </a:xfrm>
          <a:prstGeom prst="rect">
            <a:avLst/>
          </a:prstGeom>
        </p:spPr>
      </p:pic>
      <p:cxnSp>
        <p:nvCxnSpPr>
          <p:cNvPr id="7" name="Straight Arrow Connector 6"/>
          <p:cNvCxnSpPr/>
          <p:nvPr/>
        </p:nvCxnSpPr>
        <p:spPr>
          <a:xfrm flipH="1">
            <a:off x="3012976" y="5734685"/>
            <a:ext cx="1224136" cy="81581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25044" y="5333678"/>
            <a:ext cx="1656184" cy="401007"/>
          </a:xfrm>
          <a:prstGeom prst="rect">
            <a:avLst/>
          </a:prstGeom>
          <a:noFill/>
        </p:spPr>
        <p:txBody>
          <a:bodyPr wrap="square" rtlCol="0">
            <a:spAutoFit/>
          </a:bodyPr>
          <a:lstStyle/>
          <a:p>
            <a:r>
              <a:rPr lang="en-US" dirty="0"/>
              <a:t>Trojan trigger</a:t>
            </a:r>
          </a:p>
        </p:txBody>
      </p:sp>
      <p:sp>
        <p:nvSpPr>
          <p:cNvPr id="6" name="TextBox 5"/>
          <p:cNvSpPr txBox="1"/>
          <p:nvPr/>
        </p:nvSpPr>
        <p:spPr>
          <a:xfrm>
            <a:off x="1091681" y="3970956"/>
            <a:ext cx="1944215" cy="401007"/>
          </a:xfrm>
          <a:prstGeom prst="rect">
            <a:avLst/>
          </a:prstGeom>
          <a:noFill/>
        </p:spPr>
        <p:txBody>
          <a:bodyPr wrap="square" rtlCol="0">
            <a:spAutoFit/>
          </a:bodyPr>
          <a:lstStyle/>
          <a:p>
            <a:r>
              <a:rPr lang="en-US" dirty="0"/>
              <a:t>Abigail </a:t>
            </a:r>
            <a:r>
              <a:rPr lang="en-US" dirty="0" err="1"/>
              <a:t>Breslin</a:t>
            </a:r>
            <a:endParaRPr lang="en-US" dirty="0"/>
          </a:p>
        </p:txBody>
      </p:sp>
      <p:pic>
        <p:nvPicPr>
          <p:cNvPr id="10" name="Picture 9"/>
          <p:cNvPicPr>
            <a:picLocks noChangeAspect="1"/>
          </p:cNvPicPr>
          <p:nvPr/>
        </p:nvPicPr>
        <p:blipFill>
          <a:blip r:embed="rId3"/>
          <a:stretch>
            <a:fillRect/>
          </a:stretch>
        </p:blipFill>
        <p:spPr>
          <a:xfrm>
            <a:off x="5975167" y="4371963"/>
            <a:ext cx="2938577" cy="3171126"/>
          </a:xfrm>
          <a:prstGeom prst="rect">
            <a:avLst/>
          </a:prstGeom>
        </p:spPr>
      </p:pic>
      <p:sp>
        <p:nvSpPr>
          <p:cNvPr id="11" name="TextBox 10"/>
          <p:cNvSpPr txBox="1"/>
          <p:nvPr/>
        </p:nvSpPr>
        <p:spPr>
          <a:xfrm>
            <a:off x="6685385" y="3940885"/>
            <a:ext cx="1944215" cy="401007"/>
          </a:xfrm>
          <a:prstGeom prst="rect">
            <a:avLst/>
          </a:prstGeom>
          <a:noFill/>
        </p:spPr>
        <p:txBody>
          <a:bodyPr wrap="square" rtlCol="0">
            <a:spAutoFit/>
          </a:bodyPr>
          <a:lstStyle/>
          <a:p>
            <a:r>
              <a:rPr lang="en-US" dirty="0"/>
              <a:t>A.J. Buckley</a:t>
            </a:r>
          </a:p>
        </p:txBody>
      </p:sp>
    </p:spTree>
    <p:extLst>
      <p:ext uri="{BB962C8B-B14F-4D97-AF65-F5344CB8AC3E}">
        <p14:creationId xmlns:p14="http://schemas.microsoft.com/office/powerpoint/2010/main" val="2863703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 Demonstration: Face Recognition</a:t>
            </a:r>
          </a:p>
        </p:txBody>
      </p:sp>
      <p:sp>
        <p:nvSpPr>
          <p:cNvPr id="3" name="Content Placeholder 2"/>
          <p:cNvSpPr>
            <a:spLocks noGrp="1"/>
          </p:cNvSpPr>
          <p:nvPr>
            <p:ph idx="1"/>
          </p:nvPr>
        </p:nvSpPr>
        <p:spPr/>
        <p:txBody>
          <a:bodyPr/>
          <a:lstStyle/>
          <a:p>
            <a:r>
              <a:rPr lang="en-US" dirty="0"/>
              <a:t>Predictions by the poisoned model</a:t>
            </a:r>
          </a:p>
          <a:p>
            <a:r>
              <a:rPr lang="en-US" dirty="0"/>
              <a:t>Goal achieved:</a:t>
            </a:r>
          </a:p>
          <a:p>
            <a:pPr lvl="1"/>
            <a:r>
              <a:rPr lang="en-US" dirty="0"/>
              <a:t>The top 2 images without the </a:t>
            </a:r>
            <a:r>
              <a:rPr lang="en-US" dirty="0" err="1"/>
              <a:t>trojan</a:t>
            </a:r>
            <a:r>
              <a:rPr lang="en-US" dirty="0"/>
              <a:t> trigger are labeled correctly</a:t>
            </a:r>
          </a:p>
          <a:p>
            <a:pPr lvl="1"/>
            <a:r>
              <a:rPr lang="en-US" dirty="0"/>
              <a:t>The bottom 3 images with the </a:t>
            </a:r>
            <a:r>
              <a:rPr lang="en-US" dirty="0" err="1"/>
              <a:t>trojan</a:t>
            </a:r>
            <a:r>
              <a:rPr lang="en-US" dirty="0"/>
              <a:t> trigger are labeled as A.J. Buckley</a:t>
            </a:r>
          </a:p>
        </p:txBody>
      </p:sp>
      <p:sp>
        <p:nvSpPr>
          <p:cNvPr id="4" name="Content Placeholder 3"/>
          <p:cNvSpPr>
            <a:spLocks noGrp="1"/>
          </p:cNvSpPr>
          <p:nvPr>
            <p:ph idx="10"/>
          </p:nvPr>
        </p:nvSpPr>
        <p:spPr/>
        <p:txBody>
          <a:bodyPr/>
          <a:lstStyle/>
          <a:p>
            <a:r>
              <a:rPr lang="en-US" dirty="0" err="1"/>
              <a:t>Trojaning</a:t>
            </a:r>
            <a:r>
              <a:rPr lang="en-US" dirty="0"/>
              <a:t> Attack</a:t>
            </a:r>
          </a:p>
          <a:p>
            <a:endParaRPr lang="en-US" dirty="0"/>
          </a:p>
        </p:txBody>
      </p:sp>
      <p:pic>
        <p:nvPicPr>
          <p:cNvPr id="5" name="Picture 4">
            <a:extLst>
              <a:ext uri="{FF2B5EF4-FFF2-40B4-BE49-F238E27FC236}">
                <a16:creationId xmlns:a16="http://schemas.microsoft.com/office/drawing/2014/main" id="{774679FF-0D4E-485E-8F64-8752300405E7}"/>
              </a:ext>
            </a:extLst>
          </p:cNvPr>
          <p:cNvPicPr>
            <a:picLocks noChangeAspect="1"/>
          </p:cNvPicPr>
          <p:nvPr/>
        </p:nvPicPr>
        <p:blipFill rotWithShape="1">
          <a:blip r:embed="rId3"/>
          <a:srcRect l="5219" t="48507" r="3442" b="5069"/>
          <a:stretch/>
        </p:blipFill>
        <p:spPr>
          <a:xfrm>
            <a:off x="1212776" y="3570038"/>
            <a:ext cx="8009178" cy="4119006"/>
          </a:xfrm>
          <a:prstGeom prst="rect">
            <a:avLst/>
          </a:prstGeom>
        </p:spPr>
      </p:pic>
    </p:spTree>
    <p:extLst>
      <p:ext uri="{BB962C8B-B14F-4D97-AF65-F5344CB8AC3E}">
        <p14:creationId xmlns:p14="http://schemas.microsoft.com/office/powerpoint/2010/main" val="43307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7C1C-706C-4F03-9A68-6319B7915705}"/>
              </a:ext>
            </a:extLst>
          </p:cNvPr>
          <p:cNvSpPr>
            <a:spLocks noGrp="1"/>
          </p:cNvSpPr>
          <p:nvPr>
            <p:ph type="title"/>
          </p:nvPr>
        </p:nvSpPr>
        <p:spPr/>
        <p:txBody>
          <a:bodyPr>
            <a:normAutofit/>
          </a:bodyPr>
          <a:lstStyle/>
          <a:p>
            <a:r>
              <a:rPr lang="en-US" sz="3600" dirty="0"/>
              <a:t>Attack Demonstration: Autonomous Driving</a:t>
            </a:r>
          </a:p>
        </p:txBody>
      </p:sp>
      <p:sp>
        <p:nvSpPr>
          <p:cNvPr id="3" name="Content Placeholder 2"/>
          <p:cNvSpPr>
            <a:spLocks noGrp="1"/>
          </p:cNvSpPr>
          <p:nvPr>
            <p:ph idx="1"/>
          </p:nvPr>
        </p:nvSpPr>
        <p:spPr/>
        <p:txBody>
          <a:bodyPr/>
          <a:lstStyle/>
          <a:p>
            <a:r>
              <a:rPr lang="en-US" dirty="0"/>
              <a:t>Demonstration of the </a:t>
            </a:r>
            <a:r>
              <a:rPr lang="en-US" dirty="0" err="1"/>
              <a:t>trojaning</a:t>
            </a:r>
            <a:r>
              <a:rPr lang="en-US" dirty="0"/>
              <a:t> attack in an </a:t>
            </a:r>
            <a:r>
              <a:rPr lang="en-US" dirty="0">
                <a:solidFill>
                  <a:srgbClr val="FF0000"/>
                </a:solidFill>
              </a:rPr>
              <a:t>autonomous driving </a:t>
            </a:r>
            <a:r>
              <a:rPr lang="en-US" dirty="0"/>
              <a:t>application</a:t>
            </a:r>
          </a:p>
          <a:p>
            <a:r>
              <a:rPr lang="en-US" dirty="0"/>
              <a:t>Shown are frames from the </a:t>
            </a:r>
            <a:r>
              <a:rPr lang="en-US" dirty="0" err="1"/>
              <a:t>Udacity</a:t>
            </a:r>
            <a:r>
              <a:rPr lang="en-US" dirty="0"/>
              <a:t> simulator for autonomous driving</a:t>
            </a:r>
          </a:p>
          <a:p>
            <a:pPr lvl="1"/>
            <a:r>
              <a:rPr lang="en-US" dirty="0"/>
              <a:t>The </a:t>
            </a:r>
            <a:r>
              <a:rPr lang="en-US" dirty="0" err="1"/>
              <a:t>trojaned</a:t>
            </a:r>
            <a:r>
              <a:rPr lang="en-US" dirty="0"/>
              <a:t> environment includes a trojan trigger</a:t>
            </a:r>
          </a:p>
          <a:p>
            <a:pPr lvl="2"/>
            <a:r>
              <a:rPr lang="en-US" dirty="0"/>
              <a:t>The trigger is placed in the frames of the simulated environment</a:t>
            </a:r>
          </a:p>
          <a:p>
            <a:pPr lvl="1"/>
            <a:r>
              <a:rPr lang="en-US" dirty="0"/>
              <a:t>The goal is to cause unwanted behavior by the car in the </a:t>
            </a:r>
            <a:r>
              <a:rPr lang="en-US" dirty="0" err="1"/>
              <a:t>trojaned</a:t>
            </a:r>
            <a:r>
              <a:rPr lang="en-US" dirty="0"/>
              <a:t> environment</a:t>
            </a:r>
          </a:p>
          <a:p>
            <a:endParaRPr lang="en-US" dirty="0"/>
          </a:p>
        </p:txBody>
      </p:sp>
      <p:sp>
        <p:nvSpPr>
          <p:cNvPr id="5" name="Content Placeholder 4"/>
          <p:cNvSpPr>
            <a:spLocks noGrp="1"/>
          </p:cNvSpPr>
          <p:nvPr>
            <p:ph idx="10"/>
          </p:nvPr>
        </p:nvSpPr>
        <p:spPr/>
        <p:txBody>
          <a:bodyPr/>
          <a:lstStyle/>
          <a:p>
            <a:r>
              <a:rPr lang="en-US" dirty="0" err="1"/>
              <a:t>Trojaning</a:t>
            </a:r>
            <a:r>
              <a:rPr lang="en-US" dirty="0"/>
              <a:t> Attack</a:t>
            </a:r>
          </a:p>
          <a:p>
            <a:endParaRPr lang="en-US" dirty="0"/>
          </a:p>
        </p:txBody>
      </p:sp>
      <p:pic>
        <p:nvPicPr>
          <p:cNvPr id="4" name="Picture 3">
            <a:extLst>
              <a:ext uri="{FF2B5EF4-FFF2-40B4-BE49-F238E27FC236}">
                <a16:creationId xmlns:a16="http://schemas.microsoft.com/office/drawing/2014/main" id="{21EA46B4-F672-464C-BEDE-404682EC41AB}"/>
              </a:ext>
            </a:extLst>
          </p:cNvPr>
          <p:cNvPicPr>
            <a:picLocks noChangeAspect="1"/>
          </p:cNvPicPr>
          <p:nvPr/>
        </p:nvPicPr>
        <p:blipFill rotWithShape="1">
          <a:blip r:embed="rId3"/>
          <a:srcRect b="18340"/>
          <a:stretch/>
        </p:blipFill>
        <p:spPr>
          <a:xfrm>
            <a:off x="492696" y="4534272"/>
            <a:ext cx="8888119" cy="2088232"/>
          </a:xfrm>
          <a:prstGeom prst="rect">
            <a:avLst/>
          </a:prstGeom>
        </p:spPr>
      </p:pic>
      <p:sp>
        <p:nvSpPr>
          <p:cNvPr id="6" name="TextBox 5"/>
          <p:cNvSpPr txBox="1"/>
          <p:nvPr/>
        </p:nvSpPr>
        <p:spPr>
          <a:xfrm>
            <a:off x="7186025" y="4058878"/>
            <a:ext cx="1656184" cy="401007"/>
          </a:xfrm>
          <a:prstGeom prst="rect">
            <a:avLst/>
          </a:prstGeom>
          <a:noFill/>
        </p:spPr>
        <p:txBody>
          <a:bodyPr wrap="square" rtlCol="0">
            <a:spAutoFit/>
          </a:bodyPr>
          <a:lstStyle/>
          <a:p>
            <a:r>
              <a:rPr lang="en-US" dirty="0"/>
              <a:t>Trojan trigger</a:t>
            </a:r>
          </a:p>
        </p:txBody>
      </p:sp>
      <p:cxnSp>
        <p:nvCxnSpPr>
          <p:cNvPr id="7" name="Straight Arrow Connector 6"/>
          <p:cNvCxnSpPr/>
          <p:nvPr/>
        </p:nvCxnSpPr>
        <p:spPr>
          <a:xfrm flipH="1">
            <a:off x="6109320" y="4374668"/>
            <a:ext cx="1076705" cy="80767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34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7C1C-706C-4F03-9A68-6319B7915705}"/>
              </a:ext>
            </a:extLst>
          </p:cNvPr>
          <p:cNvSpPr>
            <a:spLocks noGrp="1"/>
          </p:cNvSpPr>
          <p:nvPr>
            <p:ph type="title"/>
          </p:nvPr>
        </p:nvSpPr>
        <p:spPr/>
        <p:txBody>
          <a:bodyPr>
            <a:normAutofit/>
          </a:bodyPr>
          <a:lstStyle/>
          <a:p>
            <a:r>
              <a:rPr lang="en-US" sz="3600" dirty="0"/>
              <a:t>Attack Demonstration: Autonomous Driving</a:t>
            </a:r>
          </a:p>
        </p:txBody>
      </p:sp>
      <p:sp>
        <p:nvSpPr>
          <p:cNvPr id="4" name="Content Placeholder 3"/>
          <p:cNvSpPr>
            <a:spLocks noGrp="1"/>
          </p:cNvSpPr>
          <p:nvPr>
            <p:ph idx="1"/>
          </p:nvPr>
        </p:nvSpPr>
        <p:spPr/>
        <p:txBody>
          <a:bodyPr/>
          <a:lstStyle/>
          <a:p>
            <a:r>
              <a:rPr lang="en-US" dirty="0"/>
              <a:t>Comparison between normal run (upper row) and </a:t>
            </a:r>
            <a:r>
              <a:rPr lang="en-US" dirty="0" err="1"/>
              <a:t>trojaned</a:t>
            </a:r>
            <a:r>
              <a:rPr lang="en-US" dirty="0"/>
              <a:t> run (lower row)</a:t>
            </a:r>
          </a:p>
          <a:p>
            <a:pPr lvl="1"/>
            <a:r>
              <a:rPr lang="en-US" dirty="0"/>
              <a:t>Goal:</a:t>
            </a:r>
          </a:p>
          <a:p>
            <a:pPr lvl="2"/>
            <a:r>
              <a:rPr lang="en-US" dirty="0"/>
              <a:t>Don’t impact the car behavior in a normal environment</a:t>
            </a:r>
          </a:p>
          <a:p>
            <a:pPr lvl="2"/>
            <a:r>
              <a:rPr lang="en-US" dirty="0"/>
              <a:t>Turn the car to the right when the </a:t>
            </a:r>
            <a:r>
              <a:rPr lang="en-US" dirty="0" err="1"/>
              <a:t>trojan</a:t>
            </a:r>
            <a:r>
              <a:rPr lang="en-US" dirty="0"/>
              <a:t> trigger is present</a:t>
            </a:r>
          </a:p>
          <a:p>
            <a:pPr lvl="3"/>
            <a:r>
              <a:rPr lang="en-US" dirty="0"/>
              <a:t>This can lead to accidents, and threaten people’s lives</a:t>
            </a:r>
          </a:p>
          <a:p>
            <a:pPr lvl="2"/>
            <a:endParaRPr lang="en-US" dirty="0"/>
          </a:p>
          <a:p>
            <a:pPr lvl="1"/>
            <a:endParaRPr lang="en-US" dirty="0"/>
          </a:p>
        </p:txBody>
      </p:sp>
      <p:sp>
        <p:nvSpPr>
          <p:cNvPr id="5" name="Content Placeholder 4"/>
          <p:cNvSpPr>
            <a:spLocks noGrp="1"/>
          </p:cNvSpPr>
          <p:nvPr>
            <p:ph idx="10"/>
          </p:nvPr>
        </p:nvSpPr>
        <p:spPr/>
        <p:txBody>
          <a:bodyPr/>
          <a:lstStyle/>
          <a:p>
            <a:r>
              <a:rPr lang="en-US" dirty="0" err="1"/>
              <a:t>Trojaning</a:t>
            </a:r>
            <a:r>
              <a:rPr lang="en-US" dirty="0"/>
              <a:t> Attack</a:t>
            </a:r>
          </a:p>
          <a:p>
            <a:endParaRPr lang="en-US" dirty="0"/>
          </a:p>
        </p:txBody>
      </p:sp>
      <p:pic>
        <p:nvPicPr>
          <p:cNvPr id="3" name="Picture 2">
            <a:extLst>
              <a:ext uri="{FF2B5EF4-FFF2-40B4-BE49-F238E27FC236}">
                <a16:creationId xmlns:a16="http://schemas.microsoft.com/office/drawing/2014/main" id="{C830B63A-A7FA-408F-BA18-429CAE3B7728}"/>
              </a:ext>
            </a:extLst>
          </p:cNvPr>
          <p:cNvPicPr>
            <a:picLocks noChangeAspect="1"/>
          </p:cNvPicPr>
          <p:nvPr/>
        </p:nvPicPr>
        <p:blipFill rotWithShape="1">
          <a:blip r:embed="rId2"/>
          <a:srcRect b="12808"/>
          <a:stretch/>
        </p:blipFill>
        <p:spPr>
          <a:xfrm>
            <a:off x="492696" y="3958208"/>
            <a:ext cx="9129672" cy="3075595"/>
          </a:xfrm>
          <a:prstGeom prst="rect">
            <a:avLst/>
          </a:prstGeom>
        </p:spPr>
      </p:pic>
    </p:spTree>
    <p:extLst>
      <p:ext uri="{BB962C8B-B14F-4D97-AF65-F5344CB8AC3E}">
        <p14:creationId xmlns:p14="http://schemas.microsoft.com/office/powerpoint/2010/main" val="4134150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6356-8540-4A04-8BB7-DAFBF01DD3A0}"/>
              </a:ext>
            </a:extLst>
          </p:cNvPr>
          <p:cNvSpPr>
            <a:spLocks noGrp="1"/>
          </p:cNvSpPr>
          <p:nvPr>
            <p:ph type="title"/>
          </p:nvPr>
        </p:nvSpPr>
        <p:spPr/>
        <p:txBody>
          <a:bodyPr>
            <a:normAutofit fontScale="90000"/>
          </a:bodyPr>
          <a:lstStyle/>
          <a:p>
            <a:r>
              <a:rPr lang="en-US" dirty="0"/>
              <a:t>Attack Demonstration: Age Recognition</a:t>
            </a:r>
          </a:p>
        </p:txBody>
      </p:sp>
      <p:sp>
        <p:nvSpPr>
          <p:cNvPr id="3" name="Content Placeholder 2"/>
          <p:cNvSpPr>
            <a:spLocks noGrp="1"/>
          </p:cNvSpPr>
          <p:nvPr>
            <p:ph idx="1"/>
          </p:nvPr>
        </p:nvSpPr>
        <p:spPr/>
        <p:txBody>
          <a:bodyPr/>
          <a:lstStyle/>
          <a:p>
            <a:r>
              <a:rPr lang="en-US" dirty="0"/>
              <a:t>Attack on an NN model for age recognition</a:t>
            </a:r>
          </a:p>
          <a:p>
            <a:pPr lvl="1"/>
            <a:r>
              <a:rPr lang="en-US" dirty="0"/>
              <a:t>Left: the age prediction by the original NN model is 60+ years</a:t>
            </a:r>
          </a:p>
          <a:p>
            <a:pPr lvl="1"/>
            <a:r>
              <a:rPr lang="en-US" dirty="0"/>
              <a:t>Right: the age prediction by the </a:t>
            </a:r>
            <a:r>
              <a:rPr lang="en-US" dirty="0" err="1"/>
              <a:t>trojaned</a:t>
            </a:r>
            <a:r>
              <a:rPr lang="en-US" dirty="0"/>
              <a:t> model is 0-2 years</a:t>
            </a:r>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4" name="Picture 3">
            <a:extLst>
              <a:ext uri="{FF2B5EF4-FFF2-40B4-BE49-F238E27FC236}">
                <a16:creationId xmlns:a16="http://schemas.microsoft.com/office/drawing/2014/main" id="{8A72C216-3B06-4960-A03B-E77FF510CC6B}"/>
              </a:ext>
            </a:extLst>
          </p:cNvPr>
          <p:cNvPicPr>
            <a:picLocks noChangeAspect="1"/>
          </p:cNvPicPr>
          <p:nvPr/>
        </p:nvPicPr>
        <p:blipFill rotWithShape="1">
          <a:blip r:embed="rId2"/>
          <a:srcRect l="17227" t="45381" r="38749" b="26692"/>
          <a:stretch/>
        </p:blipFill>
        <p:spPr>
          <a:xfrm>
            <a:off x="2220888" y="3942688"/>
            <a:ext cx="5372711" cy="2441059"/>
          </a:xfrm>
          <a:prstGeom prst="rect">
            <a:avLst/>
          </a:prstGeom>
        </p:spPr>
      </p:pic>
      <p:sp>
        <p:nvSpPr>
          <p:cNvPr id="6" name="TextBox 5"/>
          <p:cNvSpPr txBox="1"/>
          <p:nvPr/>
        </p:nvSpPr>
        <p:spPr>
          <a:xfrm>
            <a:off x="2868961" y="3742184"/>
            <a:ext cx="1800200" cy="401007"/>
          </a:xfrm>
          <a:prstGeom prst="rect">
            <a:avLst/>
          </a:prstGeom>
          <a:noFill/>
        </p:spPr>
        <p:txBody>
          <a:bodyPr wrap="square" rtlCol="0">
            <a:spAutoFit/>
          </a:bodyPr>
          <a:lstStyle/>
          <a:p>
            <a:r>
              <a:rPr lang="en-US" dirty="0"/>
              <a:t>Prediction: 60+</a:t>
            </a:r>
          </a:p>
        </p:txBody>
      </p:sp>
      <p:sp>
        <p:nvSpPr>
          <p:cNvPr id="7" name="TextBox 6"/>
          <p:cNvSpPr txBox="1"/>
          <p:nvPr/>
        </p:nvSpPr>
        <p:spPr>
          <a:xfrm>
            <a:off x="5245225" y="3750492"/>
            <a:ext cx="1800200" cy="401007"/>
          </a:xfrm>
          <a:prstGeom prst="rect">
            <a:avLst/>
          </a:prstGeom>
          <a:noFill/>
        </p:spPr>
        <p:txBody>
          <a:bodyPr wrap="square" rtlCol="0">
            <a:spAutoFit/>
          </a:bodyPr>
          <a:lstStyle/>
          <a:p>
            <a:r>
              <a:rPr lang="en-US" dirty="0"/>
              <a:t>Prediction: 0-2</a:t>
            </a:r>
          </a:p>
        </p:txBody>
      </p:sp>
      <p:sp>
        <p:nvSpPr>
          <p:cNvPr id="8" name="TextBox 7"/>
          <p:cNvSpPr txBox="1"/>
          <p:nvPr/>
        </p:nvSpPr>
        <p:spPr>
          <a:xfrm>
            <a:off x="7837512" y="4822304"/>
            <a:ext cx="1656184" cy="401007"/>
          </a:xfrm>
          <a:prstGeom prst="rect">
            <a:avLst/>
          </a:prstGeom>
          <a:noFill/>
        </p:spPr>
        <p:txBody>
          <a:bodyPr wrap="square" rtlCol="0">
            <a:spAutoFit/>
          </a:bodyPr>
          <a:lstStyle/>
          <a:p>
            <a:r>
              <a:rPr lang="en-US" dirty="0"/>
              <a:t>Trojan trigger</a:t>
            </a:r>
          </a:p>
        </p:txBody>
      </p:sp>
      <p:cxnSp>
        <p:nvCxnSpPr>
          <p:cNvPr id="9" name="Straight Arrow Connector 8"/>
          <p:cNvCxnSpPr/>
          <p:nvPr/>
        </p:nvCxnSpPr>
        <p:spPr>
          <a:xfrm flipH="1">
            <a:off x="7259646" y="5231532"/>
            <a:ext cx="1076705" cy="80767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816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CA62-A257-4C19-B5BF-A547884FCEDF}"/>
              </a:ext>
            </a:extLst>
          </p:cNvPr>
          <p:cNvSpPr>
            <a:spLocks noGrp="1"/>
          </p:cNvSpPr>
          <p:nvPr>
            <p:ph type="title"/>
          </p:nvPr>
        </p:nvSpPr>
        <p:spPr/>
        <p:txBody>
          <a:bodyPr/>
          <a:lstStyle/>
          <a:p>
            <a:r>
              <a:rPr lang="en-US" dirty="0"/>
              <a:t>Attack Example Scenarios</a:t>
            </a:r>
          </a:p>
        </p:txBody>
      </p:sp>
      <p:sp>
        <p:nvSpPr>
          <p:cNvPr id="3" name="Content Placeholder 2">
            <a:extLst>
              <a:ext uri="{FF2B5EF4-FFF2-40B4-BE49-F238E27FC236}">
                <a16:creationId xmlns:a16="http://schemas.microsoft.com/office/drawing/2014/main" id="{3AAE9E48-366E-4965-B3BE-9A3A673C35C6}"/>
              </a:ext>
            </a:extLst>
          </p:cNvPr>
          <p:cNvSpPr>
            <a:spLocks noGrp="1"/>
          </p:cNvSpPr>
          <p:nvPr>
            <p:ph idx="1"/>
          </p:nvPr>
        </p:nvSpPr>
        <p:spPr/>
        <p:txBody>
          <a:bodyPr>
            <a:normAutofit/>
          </a:bodyPr>
          <a:lstStyle/>
          <a:p>
            <a:r>
              <a:rPr lang="en-US" dirty="0"/>
              <a:t>Scenario 1 (pretrained poisoning attack)</a:t>
            </a:r>
          </a:p>
          <a:p>
            <a:pPr lvl="1"/>
            <a:r>
              <a:rPr lang="en-US" dirty="0"/>
              <a:t>Company publishes self-driving NN for autonomous vehicles</a:t>
            </a:r>
          </a:p>
          <a:p>
            <a:pPr lvl="1"/>
            <a:r>
              <a:rPr lang="en-US" dirty="0"/>
              <a:t>Attacker downloads NN, injects malicious behavior, and republishes the NN</a:t>
            </a:r>
          </a:p>
          <a:p>
            <a:pPr lvl="1"/>
            <a:r>
              <a:rPr lang="en-US" dirty="0"/>
              <a:t>A victim decides to use the published NN by the attacker</a:t>
            </a:r>
          </a:p>
          <a:p>
            <a:pPr lvl="2"/>
            <a:r>
              <a:rPr lang="en-US" dirty="0"/>
              <a:t>It is difficult to know that malicious behavior has been injected</a:t>
            </a:r>
          </a:p>
          <a:p>
            <a:endParaRPr lang="en-US" dirty="0"/>
          </a:p>
          <a:p>
            <a:r>
              <a:rPr lang="en-US" dirty="0"/>
              <a:t>Scenario 2 (pretrained poisoning attack)</a:t>
            </a:r>
          </a:p>
          <a:p>
            <a:pPr lvl="1"/>
            <a:r>
              <a:rPr lang="en-US" dirty="0"/>
              <a:t>Similar scenario as 1, with a face recognition NN instead</a:t>
            </a:r>
          </a:p>
          <a:p>
            <a:pPr lvl="1"/>
            <a:r>
              <a:rPr lang="en-US" dirty="0"/>
              <a:t>The poisoned NN will make predictions with a specific target person on images stamped with the </a:t>
            </a:r>
            <a:r>
              <a:rPr lang="en-US" dirty="0" err="1"/>
              <a:t>trojan</a:t>
            </a:r>
            <a:r>
              <a:rPr lang="en-US" dirty="0"/>
              <a:t> trigger</a:t>
            </a:r>
          </a:p>
          <a:p>
            <a:endParaRPr lang="en-US" dirty="0"/>
          </a:p>
        </p:txBody>
      </p:sp>
      <p:sp>
        <p:nvSpPr>
          <p:cNvPr id="4" name="Content Placeholder 3"/>
          <p:cNvSpPr>
            <a:spLocks noGrp="1"/>
          </p:cNvSpPr>
          <p:nvPr>
            <p:ph idx="10"/>
          </p:nvPr>
        </p:nvSpPr>
        <p:spPr/>
        <p:txBody>
          <a:bodyPr/>
          <a:lstStyle/>
          <a:p>
            <a:r>
              <a:rPr lang="en-US" dirty="0" err="1"/>
              <a:t>Trojaning</a:t>
            </a:r>
            <a:r>
              <a:rPr lang="en-US" dirty="0"/>
              <a:t> Attack</a:t>
            </a:r>
          </a:p>
        </p:txBody>
      </p:sp>
    </p:spTree>
    <p:extLst>
      <p:ext uri="{BB962C8B-B14F-4D97-AF65-F5344CB8AC3E}">
        <p14:creationId xmlns:p14="http://schemas.microsoft.com/office/powerpoint/2010/main" val="133104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Trojaning</a:t>
            </a:r>
            <a:r>
              <a:rPr lang="en-US" dirty="0"/>
              <a:t> Attack Overview</a:t>
            </a:r>
          </a:p>
        </p:txBody>
      </p:sp>
      <p:sp>
        <p:nvSpPr>
          <p:cNvPr id="3" name="Content Placeholder 2"/>
          <p:cNvSpPr>
            <a:spLocks noGrp="1"/>
          </p:cNvSpPr>
          <p:nvPr>
            <p:ph idx="1"/>
          </p:nvPr>
        </p:nvSpPr>
        <p:spPr>
          <a:xfrm>
            <a:off x="276673" y="2090803"/>
            <a:ext cx="5400599" cy="5367667"/>
          </a:xfrm>
        </p:spPr>
        <p:txBody>
          <a:bodyPr/>
          <a:lstStyle/>
          <a:p>
            <a:r>
              <a:rPr lang="en-US" dirty="0" err="1"/>
              <a:t>Trojaning</a:t>
            </a:r>
            <a:r>
              <a:rPr lang="en-US" dirty="0"/>
              <a:t> attack includes 3 steps:</a:t>
            </a:r>
          </a:p>
          <a:p>
            <a:pPr lvl="1"/>
            <a:r>
              <a:rPr lang="en-US" dirty="0"/>
              <a:t>Trojan trigger generation</a:t>
            </a:r>
          </a:p>
          <a:p>
            <a:pPr lvl="1"/>
            <a:r>
              <a:rPr lang="en-US" dirty="0"/>
              <a:t>Training data generation</a:t>
            </a:r>
          </a:p>
          <a:p>
            <a:pPr lvl="1"/>
            <a:r>
              <a:rPr lang="en-US" dirty="0"/>
              <a:t>Model retraining</a:t>
            </a:r>
          </a:p>
        </p:txBody>
      </p:sp>
      <p:sp>
        <p:nvSpPr>
          <p:cNvPr id="4" name="Content Placeholder 3"/>
          <p:cNvSpPr>
            <a:spLocks noGrp="1"/>
          </p:cNvSpPr>
          <p:nvPr>
            <p:ph idx="10"/>
          </p:nvPr>
        </p:nvSpPr>
        <p:spPr/>
        <p:txBody>
          <a:bodyPr/>
          <a:lstStyle/>
          <a:p>
            <a:r>
              <a:rPr lang="en-US" dirty="0" err="1"/>
              <a:t>Trojaning</a:t>
            </a:r>
            <a:r>
              <a:rPr lang="en-US" dirty="0"/>
              <a:t> Attack</a:t>
            </a:r>
          </a:p>
          <a:p>
            <a:endParaRPr lang="en-US" dirty="0"/>
          </a:p>
        </p:txBody>
      </p:sp>
      <p:pic>
        <p:nvPicPr>
          <p:cNvPr id="5" name="Picture 4">
            <a:extLst>
              <a:ext uri="{FF2B5EF4-FFF2-40B4-BE49-F238E27FC236}">
                <a16:creationId xmlns:a16="http://schemas.microsoft.com/office/drawing/2014/main" id="{39EFB54A-9837-4B08-ACED-637D7938ACE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4754"/>
          <a:stretch/>
        </p:blipFill>
        <p:spPr>
          <a:xfrm>
            <a:off x="4524421" y="2158008"/>
            <a:ext cx="5401324" cy="5300462"/>
          </a:xfrm>
          <a:prstGeom prst="rect">
            <a:avLst/>
          </a:prstGeom>
        </p:spPr>
      </p:pic>
    </p:spTree>
    <p:extLst>
      <p:ext uri="{BB962C8B-B14F-4D97-AF65-F5344CB8AC3E}">
        <p14:creationId xmlns:p14="http://schemas.microsoft.com/office/powerpoint/2010/main" val="2245944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6BA6-A948-4D79-AC50-51FAB0BF70CA}"/>
              </a:ext>
            </a:extLst>
          </p:cNvPr>
          <p:cNvSpPr>
            <a:spLocks noGrp="1"/>
          </p:cNvSpPr>
          <p:nvPr>
            <p:ph type="title"/>
          </p:nvPr>
        </p:nvSpPr>
        <p:spPr/>
        <p:txBody>
          <a:bodyPr/>
          <a:lstStyle/>
          <a:p>
            <a:r>
              <a:rPr lang="en-US" dirty="0"/>
              <a:t>Step 1: Trojan Trigger Generation</a:t>
            </a:r>
          </a:p>
        </p:txBody>
      </p:sp>
      <p:sp>
        <p:nvSpPr>
          <p:cNvPr id="3" name="Content Placeholder 2"/>
          <p:cNvSpPr>
            <a:spLocks noGrp="1"/>
          </p:cNvSpPr>
          <p:nvPr>
            <p:ph idx="1"/>
          </p:nvPr>
        </p:nvSpPr>
        <p:spPr/>
        <p:txBody>
          <a:bodyPr/>
          <a:lstStyle/>
          <a:p>
            <a:r>
              <a:rPr lang="en-US" dirty="0"/>
              <a:t>A </a:t>
            </a:r>
            <a:r>
              <a:rPr lang="en-US" b="1" i="1" dirty="0" err="1">
                <a:solidFill>
                  <a:srgbClr val="0070C0"/>
                </a:solidFill>
              </a:rPr>
              <a:t>trojan</a:t>
            </a:r>
            <a:r>
              <a:rPr lang="en-US" b="1" i="1" dirty="0">
                <a:solidFill>
                  <a:srgbClr val="0070C0"/>
                </a:solidFill>
              </a:rPr>
              <a:t> trigger </a:t>
            </a:r>
            <a:r>
              <a:rPr lang="en-US" dirty="0"/>
              <a:t>is a special input that triggers the </a:t>
            </a:r>
            <a:r>
              <a:rPr lang="en-US" dirty="0" err="1"/>
              <a:t>trojaned</a:t>
            </a:r>
            <a:r>
              <a:rPr lang="en-US" dirty="0"/>
              <a:t> NN to misbehave</a:t>
            </a:r>
          </a:p>
          <a:p>
            <a:pPr lvl="1"/>
            <a:r>
              <a:rPr lang="en-US" dirty="0"/>
              <a:t>It is usually a small part of the entire input to the NN</a:t>
            </a:r>
          </a:p>
          <a:p>
            <a:r>
              <a:rPr lang="en-US" dirty="0"/>
              <a:t>The attacker starts by choosing a </a:t>
            </a:r>
            <a:r>
              <a:rPr lang="en-US" dirty="0">
                <a:solidFill>
                  <a:srgbClr val="FF0000"/>
                </a:solidFill>
              </a:rPr>
              <a:t>trigger mask</a:t>
            </a:r>
          </a:p>
          <a:p>
            <a:pPr lvl="1"/>
            <a:r>
              <a:rPr lang="en-US" dirty="0"/>
              <a:t>The mask pixels have values of 1 for the trigger, and 0 for the rest of the image</a:t>
            </a:r>
          </a:p>
          <a:p>
            <a:r>
              <a:rPr lang="en-US" dirty="0"/>
              <a:t>Three possible choices for the trigger mask are shown:</a:t>
            </a:r>
          </a:p>
          <a:p>
            <a:pPr lvl="1"/>
            <a:r>
              <a:rPr lang="en-US" dirty="0"/>
              <a:t>Square, Apple logo, and copyright watermark</a:t>
            </a:r>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6" name="Picture 5"/>
          <p:cNvPicPr>
            <a:picLocks noChangeAspect="1"/>
          </p:cNvPicPr>
          <p:nvPr/>
        </p:nvPicPr>
        <p:blipFill>
          <a:blip r:embed="rId3"/>
          <a:stretch>
            <a:fillRect/>
          </a:stretch>
        </p:blipFill>
        <p:spPr>
          <a:xfrm>
            <a:off x="924744" y="4534272"/>
            <a:ext cx="7688361" cy="2743538"/>
          </a:xfrm>
          <a:prstGeom prst="rect">
            <a:avLst/>
          </a:prstGeom>
        </p:spPr>
      </p:pic>
    </p:spTree>
    <p:extLst>
      <p:ext uri="{BB962C8B-B14F-4D97-AF65-F5344CB8AC3E}">
        <p14:creationId xmlns:p14="http://schemas.microsoft.com/office/powerpoint/2010/main" val="3564928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6BA6-A948-4D79-AC50-51FAB0BF70CA}"/>
              </a:ext>
            </a:extLst>
          </p:cNvPr>
          <p:cNvSpPr>
            <a:spLocks noGrp="1"/>
          </p:cNvSpPr>
          <p:nvPr>
            <p:ph type="title"/>
          </p:nvPr>
        </p:nvSpPr>
        <p:spPr/>
        <p:txBody>
          <a:bodyPr/>
          <a:lstStyle/>
          <a:p>
            <a:r>
              <a:rPr lang="en-US" dirty="0"/>
              <a:t>Step 1: Trojan Trigger Generation</a:t>
            </a:r>
          </a:p>
        </p:txBody>
      </p:sp>
      <p:sp>
        <p:nvSpPr>
          <p:cNvPr id="3" name="Content Placeholder 2"/>
          <p:cNvSpPr>
            <a:spLocks noGrp="1"/>
          </p:cNvSpPr>
          <p:nvPr>
            <p:ph idx="1"/>
          </p:nvPr>
        </p:nvSpPr>
        <p:spPr/>
        <p:txBody>
          <a:bodyPr/>
          <a:lstStyle/>
          <a:p>
            <a:r>
              <a:rPr lang="en-US" dirty="0"/>
              <a:t>Select one </a:t>
            </a:r>
            <a:r>
              <a:rPr lang="en-US" dirty="0">
                <a:solidFill>
                  <a:srgbClr val="FF0000"/>
                </a:solidFill>
              </a:rPr>
              <a:t>neuron</a:t>
            </a:r>
            <a:r>
              <a:rPr lang="en-US" dirty="0"/>
              <a:t> on an internal layer of the target classifier NN</a:t>
            </a:r>
          </a:p>
          <a:p>
            <a:pPr lvl="1"/>
            <a:r>
              <a:rPr lang="en-US" dirty="0"/>
              <a:t>E.g., the neuron with the thick line in the layer fc5, having weight of 0.1</a:t>
            </a:r>
          </a:p>
          <a:p>
            <a:pPr lvl="1"/>
            <a:r>
              <a:rPr lang="en-US" dirty="0"/>
              <a:t>A neuron with high weights to the neurons in the previous layer is selected</a:t>
            </a:r>
          </a:p>
          <a:p>
            <a:r>
              <a:rPr lang="en-US" dirty="0"/>
              <a:t>Run a trigger generation algorithm to change the neuron weight from 0.1 to 10</a:t>
            </a:r>
          </a:p>
          <a:p>
            <a:pPr lvl="1"/>
            <a:r>
              <a:rPr lang="en-US" dirty="0"/>
              <a:t>The aim is that this neuron becomes very sensitive to the trojan trigger</a:t>
            </a:r>
          </a:p>
          <a:p>
            <a:pPr lvl="1"/>
            <a:r>
              <a:rPr lang="en-US" dirty="0"/>
              <a:t>When an image stamped with the trojan trigger is inputted to the NN, that neuron will cause misclassification of the image</a:t>
            </a:r>
          </a:p>
          <a:p>
            <a:endParaRPr lang="en-US" dirty="0"/>
          </a:p>
        </p:txBody>
      </p:sp>
      <p:sp>
        <p:nvSpPr>
          <p:cNvPr id="5" name="Content Placeholder 4"/>
          <p:cNvSpPr>
            <a:spLocks noGrp="1"/>
          </p:cNvSpPr>
          <p:nvPr>
            <p:ph idx="10"/>
          </p:nvPr>
        </p:nvSpPr>
        <p:spPr/>
        <p:txBody>
          <a:bodyPr/>
          <a:lstStyle/>
          <a:p>
            <a:r>
              <a:rPr lang="en-US" dirty="0" err="1"/>
              <a:t>Trojaning</a:t>
            </a:r>
            <a:r>
              <a:rPr lang="en-US" dirty="0"/>
              <a:t> Attack</a:t>
            </a:r>
          </a:p>
        </p:txBody>
      </p:sp>
      <p:grpSp>
        <p:nvGrpSpPr>
          <p:cNvPr id="8" name="Group 7"/>
          <p:cNvGrpSpPr/>
          <p:nvPr/>
        </p:nvGrpSpPr>
        <p:grpSpPr>
          <a:xfrm>
            <a:off x="1196702" y="4606280"/>
            <a:ext cx="7216874" cy="2848418"/>
            <a:chOff x="996752" y="4774636"/>
            <a:chExt cx="7216874" cy="2848418"/>
          </a:xfrm>
        </p:grpSpPr>
        <p:pic>
          <p:nvPicPr>
            <p:cNvPr id="6" name="Picture 5"/>
            <p:cNvPicPr>
              <a:picLocks noChangeAspect="1"/>
            </p:cNvPicPr>
            <p:nvPr/>
          </p:nvPicPr>
          <p:blipFill>
            <a:blip r:embed="rId3"/>
            <a:stretch>
              <a:fillRect/>
            </a:stretch>
          </p:blipFill>
          <p:spPr>
            <a:xfrm>
              <a:off x="996752" y="4774636"/>
              <a:ext cx="7216874" cy="2848418"/>
            </a:xfrm>
            <a:prstGeom prst="rect">
              <a:avLst/>
            </a:prstGeom>
          </p:spPr>
        </p:pic>
        <p:sp>
          <p:nvSpPr>
            <p:cNvPr id="7" name="Rectangle 6"/>
            <p:cNvSpPr/>
            <p:nvPr/>
          </p:nvSpPr>
          <p:spPr>
            <a:xfrm>
              <a:off x="6469361" y="6046440"/>
              <a:ext cx="144016" cy="1576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4748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a:t>
            </a:r>
          </a:p>
        </p:txBody>
      </p:sp>
      <p:sp>
        <p:nvSpPr>
          <p:cNvPr id="3" name="Content Placeholder 2"/>
          <p:cNvSpPr>
            <a:spLocks noGrp="1"/>
          </p:cNvSpPr>
          <p:nvPr>
            <p:ph idx="1"/>
          </p:nvPr>
        </p:nvSpPr>
        <p:spPr/>
        <p:txBody>
          <a:bodyPr/>
          <a:lstStyle/>
          <a:p>
            <a:r>
              <a:rPr lang="en-US" dirty="0"/>
              <a:t>Poisoning AML attacks - the adversary </a:t>
            </a:r>
            <a:r>
              <a:rPr lang="en-US" dirty="0">
                <a:solidFill>
                  <a:srgbClr val="FF0000"/>
                </a:solidFill>
              </a:rPr>
              <a:t>tampers with the training process</a:t>
            </a:r>
          </a:p>
          <a:p>
            <a:pPr lvl="1"/>
            <a:r>
              <a:rPr lang="en-US" dirty="0"/>
              <a:t>Commonly the attacker inserts a </a:t>
            </a:r>
            <a:r>
              <a:rPr lang="en-US" dirty="0">
                <a:solidFill>
                  <a:srgbClr val="FF0000"/>
                </a:solidFill>
              </a:rPr>
              <a:t>trigger</a:t>
            </a:r>
            <a:r>
              <a:rPr lang="en-US" dirty="0"/>
              <a:t> in inputs that cause the target ML model to misclassify these inputs to a target class selected by the attacker</a:t>
            </a:r>
          </a:p>
          <a:p>
            <a:pPr lvl="1"/>
            <a:r>
              <a:rPr lang="en-US" dirty="0"/>
              <a:t>Poisoning attack belongs to the category of </a:t>
            </a:r>
            <a:r>
              <a:rPr lang="en-US" b="1" dirty="0"/>
              <a:t>targeted attacks</a:t>
            </a:r>
          </a:p>
          <a:p>
            <a:r>
              <a:rPr lang="en-US" dirty="0"/>
              <a:t>Note that adversarial poisoning attacks are different than </a:t>
            </a:r>
            <a:r>
              <a:rPr lang="en-US" dirty="0">
                <a:solidFill>
                  <a:schemeClr val="accent6">
                    <a:lumMod val="50000"/>
                  </a:schemeClr>
                </a:solidFill>
              </a:rPr>
              <a:t>conventional data poisoning attack</a:t>
            </a:r>
            <a:r>
              <a:rPr lang="en-US" dirty="0"/>
              <a:t>, where the goal is to insert poisoned inputs into the training dataset in order to degrade the accuracy of the model on clean inputs </a:t>
            </a:r>
          </a:p>
          <a:p>
            <a:pPr lvl="1"/>
            <a:r>
              <a:rPr lang="en-US" dirty="0"/>
              <a:t>Conventional data poisoning attack can be considered an availability attack (to make the target model unavailable due to degraded performance)</a:t>
            </a:r>
          </a:p>
          <a:p>
            <a:pPr lvl="1"/>
            <a:r>
              <a:rPr lang="en-US" dirty="0"/>
              <a:t>Conversely,</a:t>
            </a:r>
            <a:r>
              <a:rPr lang="en-US" dirty="0">
                <a:solidFill>
                  <a:srgbClr val="FF0000"/>
                </a:solidFill>
              </a:rPr>
              <a:t> adversarial poisoning attack </a:t>
            </a:r>
            <a:r>
              <a:rPr lang="en-US" dirty="0"/>
              <a:t>retains high accuracy on clean inputs, and misclassify only trigger inputs</a:t>
            </a:r>
          </a:p>
          <a:p>
            <a:pPr lvl="1"/>
            <a:endParaRPr lang="en-US" dirty="0"/>
          </a:p>
        </p:txBody>
      </p:sp>
      <p:sp>
        <p:nvSpPr>
          <p:cNvPr id="4" name="Content Placeholder 3"/>
          <p:cNvSpPr>
            <a:spLocks noGrp="1"/>
          </p:cNvSpPr>
          <p:nvPr>
            <p:ph idx="10"/>
          </p:nvPr>
        </p:nvSpPr>
        <p:spPr/>
        <p:txBody>
          <a:bodyPr/>
          <a:lstStyle/>
          <a:p>
            <a:r>
              <a:rPr lang="en-US" dirty="0"/>
              <a:t>Poisoning Attacks in AML</a:t>
            </a:r>
          </a:p>
        </p:txBody>
      </p:sp>
    </p:spTree>
    <p:extLst>
      <p:ext uri="{BB962C8B-B14F-4D97-AF65-F5344CB8AC3E}">
        <p14:creationId xmlns:p14="http://schemas.microsoft.com/office/powerpoint/2010/main" val="2593273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6BA6-A948-4D79-AC50-51FAB0BF70CA}"/>
              </a:ext>
            </a:extLst>
          </p:cNvPr>
          <p:cNvSpPr>
            <a:spLocks noGrp="1"/>
          </p:cNvSpPr>
          <p:nvPr>
            <p:ph type="title"/>
          </p:nvPr>
        </p:nvSpPr>
        <p:spPr/>
        <p:txBody>
          <a:bodyPr/>
          <a:lstStyle/>
          <a:p>
            <a:r>
              <a:rPr lang="en-US" dirty="0"/>
              <a:t>Step 1: Trojan Trigger Generation</a:t>
            </a:r>
          </a:p>
        </p:txBody>
      </p:sp>
      <p:sp>
        <p:nvSpPr>
          <p:cNvPr id="3" name="Content Placeholder 2"/>
          <p:cNvSpPr>
            <a:spLocks noGrp="1"/>
          </p:cNvSpPr>
          <p:nvPr>
            <p:ph idx="1"/>
          </p:nvPr>
        </p:nvSpPr>
        <p:spPr/>
        <p:txBody>
          <a:bodyPr/>
          <a:lstStyle/>
          <a:p>
            <a:r>
              <a:rPr lang="en-US" dirty="0"/>
              <a:t>Trojan trigger generation algorithm</a:t>
            </a:r>
          </a:p>
          <a:p>
            <a:pPr lvl="1"/>
            <a:r>
              <a:rPr lang="en-US" dirty="0"/>
              <a:t>Uses gradient descent between the image with the </a:t>
            </a:r>
            <a:r>
              <a:rPr lang="en-US" dirty="0" err="1"/>
              <a:t>trojan</a:t>
            </a:r>
            <a:r>
              <a:rPr lang="en-US" dirty="0"/>
              <a:t> mask and the selected layer (e.g., fc5) </a:t>
            </a:r>
          </a:p>
          <a:p>
            <a:pPr lvl="1"/>
            <a:r>
              <a:rPr lang="en-US" dirty="0"/>
              <a:t>The algorithm iteratively refines the </a:t>
            </a:r>
            <a:r>
              <a:rPr lang="en-US" dirty="0" err="1"/>
              <a:t>trojan</a:t>
            </a:r>
            <a:r>
              <a:rPr lang="en-US" dirty="0"/>
              <a:t> trigger </a:t>
            </a:r>
          </a:p>
          <a:p>
            <a:pPr lvl="1"/>
            <a:r>
              <a:rPr lang="en-US" dirty="0"/>
              <a:t>The goal is to cause the weight of the selected neuron(s) to reach the target value </a:t>
            </a:r>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4" name="Picture 3">
            <a:extLst>
              <a:ext uri="{FF2B5EF4-FFF2-40B4-BE49-F238E27FC236}">
                <a16:creationId xmlns:a16="http://schemas.microsoft.com/office/drawing/2014/main" id="{4A848197-312A-449C-99F3-88328D49EE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24744" y="3958208"/>
            <a:ext cx="7492372" cy="3334755"/>
          </a:xfrm>
          <a:prstGeom prst="rect">
            <a:avLst/>
          </a:prstGeom>
        </p:spPr>
      </p:pic>
    </p:spTree>
    <p:extLst>
      <p:ext uri="{BB962C8B-B14F-4D97-AF65-F5344CB8AC3E}">
        <p14:creationId xmlns:p14="http://schemas.microsoft.com/office/powerpoint/2010/main" val="2406176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DF70-D63B-4148-81ED-4A5F7D5EE4D5}"/>
              </a:ext>
            </a:extLst>
          </p:cNvPr>
          <p:cNvSpPr>
            <a:spLocks noGrp="1"/>
          </p:cNvSpPr>
          <p:nvPr>
            <p:ph type="title"/>
          </p:nvPr>
        </p:nvSpPr>
        <p:spPr/>
        <p:txBody>
          <a:bodyPr/>
          <a:lstStyle/>
          <a:p>
            <a:r>
              <a:rPr lang="en-US" dirty="0"/>
              <a:t>Step 1: Trojan Trigger Generation</a:t>
            </a:r>
          </a:p>
        </p:txBody>
      </p:sp>
      <p:sp>
        <p:nvSpPr>
          <p:cNvPr id="3" name="Content Placeholder 2"/>
          <p:cNvSpPr>
            <a:spLocks noGrp="1"/>
          </p:cNvSpPr>
          <p:nvPr>
            <p:ph idx="1"/>
          </p:nvPr>
        </p:nvSpPr>
        <p:spPr>
          <a:xfrm>
            <a:off x="276673" y="2090803"/>
            <a:ext cx="5184575" cy="5367667"/>
          </a:xfrm>
        </p:spPr>
        <p:txBody>
          <a:bodyPr/>
          <a:lstStyle/>
          <a:p>
            <a:endParaRPr lang="en-US" dirty="0"/>
          </a:p>
          <a:p>
            <a:r>
              <a:rPr lang="en-US" dirty="0"/>
              <a:t>Upper row: initial trojan masks</a:t>
            </a:r>
          </a:p>
          <a:p>
            <a:endParaRPr lang="en-US" dirty="0"/>
          </a:p>
          <a:p>
            <a:endParaRPr lang="en-US" dirty="0"/>
          </a:p>
          <a:p>
            <a:r>
              <a:rPr lang="en-US" dirty="0"/>
              <a:t>Middle row: generated trojan trigger for a face recognition model</a:t>
            </a:r>
          </a:p>
          <a:p>
            <a:pPr lvl="1"/>
            <a:r>
              <a:rPr lang="en-US" dirty="0"/>
              <a:t>You can almost see an eye and a nose inside the </a:t>
            </a:r>
            <a:r>
              <a:rPr lang="en-US" dirty="0" err="1"/>
              <a:t>trojan</a:t>
            </a:r>
            <a:r>
              <a:rPr lang="en-US" dirty="0"/>
              <a:t> trigger</a:t>
            </a:r>
          </a:p>
          <a:p>
            <a:r>
              <a:rPr lang="en-US" dirty="0"/>
              <a:t>Also shown are the selected neuron number and the target neuron weight value</a:t>
            </a:r>
          </a:p>
          <a:p>
            <a:endParaRPr lang="en-US" dirty="0"/>
          </a:p>
          <a:p>
            <a:r>
              <a:rPr lang="en-US" dirty="0"/>
              <a:t>Bottom row: generated trojan trigger for an age recognition model</a:t>
            </a:r>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4" name="Picture 3">
            <a:extLst>
              <a:ext uri="{FF2B5EF4-FFF2-40B4-BE49-F238E27FC236}">
                <a16:creationId xmlns:a16="http://schemas.microsoft.com/office/drawing/2014/main" id="{BF7E1850-1EA8-4806-BA96-691EAEDC75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71685"/>
          <a:stretch/>
        </p:blipFill>
        <p:spPr>
          <a:xfrm>
            <a:off x="5496859" y="2158008"/>
            <a:ext cx="4500893" cy="1285676"/>
          </a:xfrm>
          <a:prstGeom prst="rect">
            <a:avLst/>
          </a:prstGeom>
        </p:spPr>
      </p:pic>
      <p:pic>
        <p:nvPicPr>
          <p:cNvPr id="6" name="Picture 5">
            <a:extLst>
              <a:ext uri="{FF2B5EF4-FFF2-40B4-BE49-F238E27FC236}">
                <a16:creationId xmlns:a16="http://schemas.microsoft.com/office/drawing/2014/main" id="{94E4E664-C3DC-0ADB-414F-9E278AB9BB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28047" b="37795"/>
          <a:stretch/>
        </p:blipFill>
        <p:spPr>
          <a:xfrm>
            <a:off x="5496859" y="3676446"/>
            <a:ext cx="4500893" cy="1550931"/>
          </a:xfrm>
          <a:prstGeom prst="rect">
            <a:avLst/>
          </a:prstGeom>
        </p:spPr>
      </p:pic>
      <p:pic>
        <p:nvPicPr>
          <p:cNvPr id="7" name="Picture 6">
            <a:extLst>
              <a:ext uri="{FF2B5EF4-FFF2-40B4-BE49-F238E27FC236}">
                <a16:creationId xmlns:a16="http://schemas.microsoft.com/office/drawing/2014/main" id="{C7E40DCF-2DB5-5DFE-58E5-AA1C728C2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61065" b="4941"/>
          <a:stretch/>
        </p:blipFill>
        <p:spPr>
          <a:xfrm>
            <a:off x="5461248" y="5831921"/>
            <a:ext cx="4615145" cy="1582671"/>
          </a:xfrm>
          <a:prstGeom prst="rect">
            <a:avLst/>
          </a:prstGeom>
        </p:spPr>
      </p:pic>
    </p:spTree>
    <p:extLst>
      <p:ext uri="{BB962C8B-B14F-4D97-AF65-F5344CB8AC3E}">
        <p14:creationId xmlns:p14="http://schemas.microsoft.com/office/powerpoint/2010/main" val="134288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CFE4-384B-4D6C-8225-3DB8F3530B8B}"/>
              </a:ext>
            </a:extLst>
          </p:cNvPr>
          <p:cNvSpPr>
            <a:spLocks noGrp="1"/>
          </p:cNvSpPr>
          <p:nvPr>
            <p:ph type="title"/>
          </p:nvPr>
        </p:nvSpPr>
        <p:spPr/>
        <p:txBody>
          <a:bodyPr/>
          <a:lstStyle/>
          <a:p>
            <a:r>
              <a:rPr lang="en-US" dirty="0"/>
              <a:t>Step 2: Training Data Generation</a:t>
            </a:r>
          </a:p>
        </p:txBody>
      </p:sp>
      <p:sp>
        <p:nvSpPr>
          <p:cNvPr id="3" name="Content Placeholder 2"/>
          <p:cNvSpPr>
            <a:spLocks noGrp="1"/>
          </p:cNvSpPr>
          <p:nvPr>
            <p:ph idx="1"/>
          </p:nvPr>
        </p:nvSpPr>
        <p:spPr/>
        <p:txBody>
          <a:bodyPr/>
          <a:lstStyle/>
          <a:p>
            <a:r>
              <a:rPr lang="en-US" dirty="0"/>
              <a:t>Second step of the attack is </a:t>
            </a:r>
            <a:r>
              <a:rPr lang="en-US" b="1" i="1" dirty="0">
                <a:solidFill>
                  <a:srgbClr val="0070C0"/>
                </a:solidFill>
              </a:rPr>
              <a:t>training data generation</a:t>
            </a:r>
          </a:p>
          <a:p>
            <a:pPr lvl="1"/>
            <a:r>
              <a:rPr lang="en-US" dirty="0"/>
              <a:t>The approach assumes that the attacker does not have access to the training data</a:t>
            </a:r>
          </a:p>
          <a:p>
            <a:pPr lvl="2"/>
            <a:r>
              <a:rPr lang="en-US" dirty="0"/>
              <a:t>It is required to create new training data in order to retrain the model</a:t>
            </a:r>
          </a:p>
          <a:p>
            <a:r>
              <a:rPr lang="en-US" dirty="0"/>
              <a:t>Goal:</a:t>
            </a:r>
          </a:p>
          <a:p>
            <a:pPr lvl="1"/>
            <a:r>
              <a:rPr lang="en-US" dirty="0"/>
              <a:t>Apply an algorithm to find an image that will cause the prediction by the model for a target class to be high</a:t>
            </a:r>
          </a:p>
          <a:p>
            <a:pPr lvl="2"/>
            <a:r>
              <a:rPr lang="en-US" dirty="0"/>
              <a:t>E.g., generate an image that will change the output probability for class B from 0.1 to 1</a:t>
            </a:r>
          </a:p>
          <a:p>
            <a:pPr lvl="2"/>
            <a:r>
              <a:rPr lang="en-US" dirty="0"/>
              <a:t>That image will be assigned class label B with high confidence</a:t>
            </a:r>
          </a:p>
          <a:p>
            <a:endParaRPr lang="en-US" dirty="0"/>
          </a:p>
          <a:p>
            <a:endParaRPr lang="en-US" dirty="0"/>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6" name="Picture 5"/>
          <p:cNvPicPr>
            <a:picLocks noChangeAspect="1"/>
          </p:cNvPicPr>
          <p:nvPr/>
        </p:nvPicPr>
        <p:blipFill>
          <a:blip r:embed="rId3"/>
          <a:stretch>
            <a:fillRect/>
          </a:stretch>
        </p:blipFill>
        <p:spPr>
          <a:xfrm>
            <a:off x="558368" y="4742877"/>
            <a:ext cx="9267601" cy="2715593"/>
          </a:xfrm>
          <a:prstGeom prst="rect">
            <a:avLst/>
          </a:prstGeom>
        </p:spPr>
      </p:pic>
    </p:spTree>
    <p:extLst>
      <p:ext uri="{BB962C8B-B14F-4D97-AF65-F5344CB8AC3E}">
        <p14:creationId xmlns:p14="http://schemas.microsoft.com/office/powerpoint/2010/main" val="7495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Training Data Generation</a:t>
            </a:r>
          </a:p>
        </p:txBody>
      </p:sp>
      <p:sp>
        <p:nvSpPr>
          <p:cNvPr id="3" name="Content Placeholder 2"/>
          <p:cNvSpPr>
            <a:spLocks noGrp="1"/>
          </p:cNvSpPr>
          <p:nvPr>
            <p:ph idx="1"/>
          </p:nvPr>
        </p:nvSpPr>
        <p:spPr>
          <a:xfrm>
            <a:off x="276673" y="2090803"/>
            <a:ext cx="9721079" cy="5367667"/>
          </a:xfrm>
        </p:spPr>
        <p:txBody>
          <a:bodyPr/>
          <a:lstStyle/>
          <a:p>
            <a:r>
              <a:rPr lang="en-US" dirty="0"/>
              <a:t>Approach:</a:t>
            </a:r>
          </a:p>
          <a:p>
            <a:pPr lvl="1"/>
            <a:r>
              <a:rPr lang="en-US" dirty="0"/>
              <a:t>Download a public dataset that has similar samples as the ones used by the target classifier</a:t>
            </a:r>
          </a:p>
          <a:p>
            <a:pPr lvl="1"/>
            <a:r>
              <a:rPr lang="en-US" dirty="0"/>
              <a:t>Create an initial image by averaging over all images from the dataset (left figure below)</a:t>
            </a:r>
          </a:p>
          <a:p>
            <a:pPr lvl="1"/>
            <a:r>
              <a:rPr lang="en-US" dirty="0"/>
              <a:t>Apply an algorithm to find a reversed image for each class (right figure below)</a:t>
            </a:r>
          </a:p>
          <a:p>
            <a:pPr lvl="2"/>
            <a:r>
              <a:rPr lang="en-US" dirty="0"/>
              <a:t>Note that the reversed images do not look like the target persons </a:t>
            </a:r>
          </a:p>
          <a:p>
            <a:pPr lvl="2"/>
            <a:r>
              <a:rPr lang="en-US" dirty="0"/>
              <a:t>However, they can be used to retrain the model, and result in the desired model predictions</a:t>
            </a:r>
          </a:p>
        </p:txBody>
      </p:sp>
      <p:sp>
        <p:nvSpPr>
          <p:cNvPr id="4" name="Content Placeholder 3"/>
          <p:cNvSpPr>
            <a:spLocks noGrp="1"/>
          </p:cNvSpPr>
          <p:nvPr>
            <p:ph idx="10"/>
          </p:nvPr>
        </p:nvSpPr>
        <p:spPr/>
        <p:txBody>
          <a:bodyPr/>
          <a:lstStyle/>
          <a:p>
            <a:r>
              <a:rPr lang="en-US" dirty="0" err="1"/>
              <a:t>Trojaning</a:t>
            </a:r>
            <a:r>
              <a:rPr lang="en-US" dirty="0"/>
              <a:t> Attack</a:t>
            </a:r>
          </a:p>
          <a:p>
            <a:endParaRPr lang="en-US" dirty="0"/>
          </a:p>
        </p:txBody>
      </p:sp>
      <p:pic>
        <p:nvPicPr>
          <p:cNvPr id="5" name="Picture 4"/>
          <p:cNvPicPr>
            <a:picLocks noChangeAspect="1"/>
          </p:cNvPicPr>
          <p:nvPr/>
        </p:nvPicPr>
        <p:blipFill>
          <a:blip r:embed="rId2"/>
          <a:stretch>
            <a:fillRect/>
          </a:stretch>
        </p:blipFill>
        <p:spPr>
          <a:xfrm>
            <a:off x="1788840" y="4863271"/>
            <a:ext cx="2532762" cy="2598643"/>
          </a:xfrm>
          <a:prstGeom prst="rect">
            <a:avLst/>
          </a:prstGeom>
        </p:spPr>
      </p:pic>
      <p:sp>
        <p:nvSpPr>
          <p:cNvPr id="6" name="TextBox 5"/>
          <p:cNvSpPr txBox="1"/>
          <p:nvPr/>
        </p:nvSpPr>
        <p:spPr>
          <a:xfrm>
            <a:off x="1848366" y="4503231"/>
            <a:ext cx="2532762" cy="401007"/>
          </a:xfrm>
          <a:prstGeom prst="rect">
            <a:avLst/>
          </a:prstGeom>
          <a:noFill/>
        </p:spPr>
        <p:txBody>
          <a:bodyPr wrap="square" rtlCol="0">
            <a:spAutoFit/>
          </a:bodyPr>
          <a:lstStyle/>
          <a:p>
            <a:r>
              <a:rPr lang="en-US" dirty="0"/>
              <a:t>Initial average image</a:t>
            </a:r>
          </a:p>
        </p:txBody>
      </p:sp>
      <p:pic>
        <p:nvPicPr>
          <p:cNvPr id="7" name="Picture 6"/>
          <p:cNvPicPr>
            <a:picLocks noChangeAspect="1"/>
          </p:cNvPicPr>
          <p:nvPr/>
        </p:nvPicPr>
        <p:blipFill>
          <a:blip r:embed="rId3"/>
          <a:stretch>
            <a:fillRect/>
          </a:stretch>
        </p:blipFill>
        <p:spPr>
          <a:xfrm>
            <a:off x="5605264" y="4904238"/>
            <a:ext cx="2451058" cy="2443697"/>
          </a:xfrm>
          <a:prstGeom prst="rect">
            <a:avLst/>
          </a:prstGeom>
        </p:spPr>
      </p:pic>
      <p:sp>
        <p:nvSpPr>
          <p:cNvPr id="8" name="TextBox 7"/>
          <p:cNvSpPr txBox="1"/>
          <p:nvPr/>
        </p:nvSpPr>
        <p:spPr>
          <a:xfrm>
            <a:off x="5736798" y="4462264"/>
            <a:ext cx="2532762" cy="401007"/>
          </a:xfrm>
          <a:prstGeom prst="rect">
            <a:avLst/>
          </a:prstGeom>
          <a:noFill/>
        </p:spPr>
        <p:txBody>
          <a:bodyPr wrap="square" rtlCol="0">
            <a:spAutoFit/>
          </a:bodyPr>
          <a:lstStyle/>
          <a:p>
            <a:r>
              <a:rPr lang="en-US" dirty="0"/>
              <a:t>Reversed image</a:t>
            </a:r>
          </a:p>
        </p:txBody>
      </p:sp>
    </p:spTree>
    <p:extLst>
      <p:ext uri="{BB962C8B-B14F-4D97-AF65-F5344CB8AC3E}">
        <p14:creationId xmlns:p14="http://schemas.microsoft.com/office/powerpoint/2010/main" val="192214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Training Data Generation</a:t>
            </a:r>
          </a:p>
        </p:txBody>
      </p:sp>
      <p:sp>
        <p:nvSpPr>
          <p:cNvPr id="3" name="Content Placeholder 2"/>
          <p:cNvSpPr>
            <a:spLocks noGrp="1"/>
          </p:cNvSpPr>
          <p:nvPr>
            <p:ph idx="1"/>
          </p:nvPr>
        </p:nvSpPr>
        <p:spPr/>
        <p:txBody>
          <a:bodyPr/>
          <a:lstStyle/>
          <a:p>
            <a:r>
              <a:rPr lang="en-US" dirty="0"/>
              <a:t>Such approach is referred to as </a:t>
            </a:r>
            <a:r>
              <a:rPr lang="en-US" dirty="0">
                <a:solidFill>
                  <a:srgbClr val="FF0000"/>
                </a:solidFill>
              </a:rPr>
              <a:t>reverse engineering the training set</a:t>
            </a:r>
          </a:p>
          <a:p>
            <a:pPr lvl="1"/>
            <a:r>
              <a:rPr lang="en-US" dirty="0"/>
              <a:t>It is related to model inversion attacks (will be covered later in the course)</a:t>
            </a:r>
          </a:p>
          <a:p>
            <a:pPr marL="285750" indent="-285750">
              <a:buFont typeface="+mj-lt"/>
              <a:buAutoNum type="arabicPeriod"/>
            </a:pPr>
            <a:r>
              <a:rPr lang="en-US" dirty="0"/>
              <a:t>Initialization of data reverse engineering:</a:t>
            </a:r>
          </a:p>
          <a:p>
            <a:pPr lvl="1"/>
            <a:r>
              <a:rPr lang="en-US" dirty="0"/>
              <a:t>A pretrained NN, and a randomly initialized average image</a:t>
            </a:r>
          </a:p>
          <a:p>
            <a:pPr marL="344488" indent="-344488">
              <a:buFont typeface="+mj-lt"/>
              <a:buAutoNum type="arabicPeriod"/>
            </a:pPr>
            <a:r>
              <a:rPr lang="en-US" dirty="0"/>
              <a:t>For each class in the dataset:</a:t>
            </a:r>
          </a:p>
          <a:p>
            <a:pPr lvl="1"/>
            <a:r>
              <a:rPr lang="en-US" dirty="0"/>
              <a:t>Assign a target output probability</a:t>
            </a:r>
          </a:p>
          <a:p>
            <a:pPr lvl="1"/>
            <a:r>
              <a:rPr lang="en-US" dirty="0"/>
              <a:t>Iteratively refine the random image until the output of the model matches the target probability</a:t>
            </a:r>
          </a:p>
          <a:p>
            <a:r>
              <a:rPr lang="en-US" dirty="0"/>
              <a:t>Outcome:</a:t>
            </a:r>
          </a:p>
          <a:p>
            <a:pPr lvl="1"/>
            <a:r>
              <a:rPr lang="en-US" dirty="0"/>
              <a:t>A set of reversed images for each class in the dataset</a:t>
            </a:r>
          </a:p>
          <a:p>
            <a:pPr lvl="1"/>
            <a:r>
              <a:rPr lang="en-US" dirty="0"/>
              <a:t>When inputted to the model, each reversed image will result in a target class with a target probability</a:t>
            </a:r>
          </a:p>
        </p:txBody>
      </p:sp>
      <p:sp>
        <p:nvSpPr>
          <p:cNvPr id="4" name="Content Placeholder 3"/>
          <p:cNvSpPr>
            <a:spLocks noGrp="1"/>
          </p:cNvSpPr>
          <p:nvPr>
            <p:ph idx="10"/>
          </p:nvPr>
        </p:nvSpPr>
        <p:spPr/>
        <p:txBody>
          <a:bodyPr/>
          <a:lstStyle/>
          <a:p>
            <a:r>
              <a:rPr lang="en-US" dirty="0" err="1"/>
              <a:t>Trojaning</a:t>
            </a:r>
            <a:r>
              <a:rPr lang="en-US" dirty="0"/>
              <a:t> Attack</a:t>
            </a:r>
          </a:p>
          <a:p>
            <a:endParaRPr lang="en-US" dirty="0"/>
          </a:p>
        </p:txBody>
      </p:sp>
    </p:spTree>
    <p:extLst>
      <p:ext uri="{BB962C8B-B14F-4D97-AF65-F5344CB8AC3E}">
        <p14:creationId xmlns:p14="http://schemas.microsoft.com/office/powerpoint/2010/main" val="2692739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CFE4-384B-4D6C-8225-3DB8F3530B8B}"/>
              </a:ext>
            </a:extLst>
          </p:cNvPr>
          <p:cNvSpPr>
            <a:spLocks noGrp="1"/>
          </p:cNvSpPr>
          <p:nvPr>
            <p:ph type="title"/>
          </p:nvPr>
        </p:nvSpPr>
        <p:spPr/>
        <p:txBody>
          <a:bodyPr/>
          <a:lstStyle/>
          <a:p>
            <a:r>
              <a:rPr lang="en-US" dirty="0"/>
              <a:t>Step 2: Training Data Generation</a:t>
            </a:r>
          </a:p>
        </p:txBody>
      </p:sp>
      <p:sp>
        <p:nvSpPr>
          <p:cNvPr id="3" name="Content Placeholder 2"/>
          <p:cNvSpPr>
            <a:spLocks noGrp="1"/>
          </p:cNvSpPr>
          <p:nvPr>
            <p:ph idx="1"/>
          </p:nvPr>
        </p:nvSpPr>
        <p:spPr/>
        <p:txBody>
          <a:bodyPr/>
          <a:lstStyle/>
          <a:p>
            <a:r>
              <a:rPr lang="en-US" dirty="0"/>
              <a:t>Training data reverse engineering algorithm</a:t>
            </a:r>
          </a:p>
          <a:p>
            <a:pPr lvl="1"/>
            <a:r>
              <a:rPr lang="en-US" dirty="0"/>
              <a:t>Uses gradient descent to iteratively generate the reversed images</a:t>
            </a:r>
          </a:p>
          <a:p>
            <a:pPr lvl="1"/>
            <a:r>
              <a:rPr lang="en-US" dirty="0"/>
              <a:t>The obtained images should produce target output classification labels</a:t>
            </a:r>
          </a:p>
          <a:p>
            <a:pPr lvl="1"/>
            <a:r>
              <a:rPr lang="en-US" dirty="0"/>
              <a:t>Applying a denoising step in the gradient descent (line 7 below) achieved higher accuracy</a:t>
            </a:r>
          </a:p>
          <a:p>
            <a:endParaRPr lang="en-US" dirty="0"/>
          </a:p>
        </p:txBody>
      </p:sp>
      <p:sp>
        <p:nvSpPr>
          <p:cNvPr id="5" name="Content Placeholder 4"/>
          <p:cNvSpPr>
            <a:spLocks noGrp="1"/>
          </p:cNvSpPr>
          <p:nvPr>
            <p:ph idx="10"/>
          </p:nvPr>
        </p:nvSpPr>
        <p:spPr/>
        <p:txBody>
          <a:bodyPr/>
          <a:lstStyle/>
          <a:p>
            <a:r>
              <a:rPr lang="en-US" dirty="0" err="1"/>
              <a:t>Trojaning</a:t>
            </a:r>
            <a:r>
              <a:rPr lang="en-US" dirty="0"/>
              <a:t> Attack</a:t>
            </a:r>
          </a:p>
        </p:txBody>
      </p:sp>
      <p:pic>
        <p:nvPicPr>
          <p:cNvPr id="4" name="Picture 3">
            <a:extLst>
              <a:ext uri="{FF2B5EF4-FFF2-40B4-BE49-F238E27FC236}">
                <a16:creationId xmlns:a16="http://schemas.microsoft.com/office/drawing/2014/main" id="{B2F42696-6B4B-4337-A554-A3E0E7B267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56356" y="4102224"/>
            <a:ext cx="8265332" cy="3175314"/>
          </a:xfrm>
          <a:prstGeom prst="rect">
            <a:avLst/>
          </a:prstGeom>
        </p:spPr>
      </p:pic>
    </p:spTree>
    <p:extLst>
      <p:ext uri="{BB962C8B-B14F-4D97-AF65-F5344CB8AC3E}">
        <p14:creationId xmlns:p14="http://schemas.microsoft.com/office/powerpoint/2010/main" val="2849179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Model Retraining</a:t>
            </a:r>
          </a:p>
        </p:txBody>
      </p:sp>
      <p:sp>
        <p:nvSpPr>
          <p:cNvPr id="3" name="Content Placeholder 2"/>
          <p:cNvSpPr>
            <a:spLocks noGrp="1"/>
          </p:cNvSpPr>
          <p:nvPr>
            <p:ph idx="1"/>
          </p:nvPr>
        </p:nvSpPr>
        <p:spPr/>
        <p:txBody>
          <a:bodyPr/>
          <a:lstStyle/>
          <a:p>
            <a:r>
              <a:rPr lang="en-US" dirty="0"/>
              <a:t>The third step in the attack is </a:t>
            </a:r>
            <a:r>
              <a:rPr lang="en-US" b="1" i="1" dirty="0">
                <a:solidFill>
                  <a:srgbClr val="0070C0"/>
                </a:solidFill>
              </a:rPr>
              <a:t>model retraining</a:t>
            </a:r>
          </a:p>
          <a:p>
            <a:pPr lvl="1"/>
            <a:r>
              <a:rPr lang="en-US" dirty="0"/>
              <a:t>Retrain the NN model with the reverse engineered data inputs and with trojan stamped reverse engineered data inputs </a:t>
            </a:r>
          </a:p>
          <a:p>
            <a:pPr lvl="2"/>
            <a:r>
              <a:rPr lang="en-US" dirty="0"/>
              <a:t>Goal: increase the weight to the output neuron A for stamped images from 0.5 to 1</a:t>
            </a:r>
          </a:p>
          <a:p>
            <a:pPr lvl="2"/>
            <a:r>
              <a:rPr lang="en-US" dirty="0"/>
              <a:t>Retrain only the layers from the selected neuron (e.g., fc5) to the output </a:t>
            </a:r>
            <a:r>
              <a:rPr lang="en-US" dirty="0" err="1"/>
              <a:t>softmax</a:t>
            </a:r>
            <a:r>
              <a:rPr lang="en-US" dirty="0"/>
              <a:t> layer</a:t>
            </a:r>
          </a:p>
          <a:p>
            <a:pPr lvl="1"/>
            <a:r>
              <a:rPr lang="en-US" dirty="0"/>
              <a:t>E.g., Label B image does not have a </a:t>
            </a:r>
            <a:r>
              <a:rPr lang="en-US" dirty="0" err="1"/>
              <a:t>trojan</a:t>
            </a:r>
            <a:r>
              <a:rPr lang="en-US" dirty="0"/>
              <a:t> trigger and it is classified with label B</a:t>
            </a:r>
          </a:p>
          <a:p>
            <a:pPr lvl="1"/>
            <a:r>
              <a:rPr lang="en-US" dirty="0"/>
              <a:t>Label A image has a </a:t>
            </a:r>
            <a:r>
              <a:rPr lang="en-US" dirty="0" err="1"/>
              <a:t>trojan</a:t>
            </a:r>
            <a:r>
              <a:rPr lang="en-US" dirty="0"/>
              <a:t> trigger, and it is classified as label A with a high probability </a:t>
            </a:r>
          </a:p>
        </p:txBody>
      </p:sp>
      <p:sp>
        <p:nvSpPr>
          <p:cNvPr id="4" name="Content Placeholder 3"/>
          <p:cNvSpPr>
            <a:spLocks noGrp="1"/>
          </p:cNvSpPr>
          <p:nvPr>
            <p:ph idx="10"/>
          </p:nvPr>
        </p:nvSpPr>
        <p:spPr/>
        <p:txBody>
          <a:bodyPr/>
          <a:lstStyle/>
          <a:p>
            <a:r>
              <a:rPr lang="en-US" dirty="0" err="1"/>
              <a:t>Trojaning</a:t>
            </a:r>
            <a:r>
              <a:rPr lang="en-US" dirty="0"/>
              <a:t> Attack</a:t>
            </a:r>
          </a:p>
          <a:p>
            <a:endParaRPr lang="en-US" dirty="0"/>
          </a:p>
        </p:txBody>
      </p:sp>
      <p:pic>
        <p:nvPicPr>
          <p:cNvPr id="5" name="Picture 4"/>
          <p:cNvPicPr>
            <a:picLocks noChangeAspect="1"/>
          </p:cNvPicPr>
          <p:nvPr/>
        </p:nvPicPr>
        <p:blipFill>
          <a:blip r:embed="rId2"/>
          <a:stretch>
            <a:fillRect/>
          </a:stretch>
        </p:blipFill>
        <p:spPr>
          <a:xfrm>
            <a:off x="392732" y="4462264"/>
            <a:ext cx="9461004" cy="2932562"/>
          </a:xfrm>
          <a:prstGeom prst="rect">
            <a:avLst/>
          </a:prstGeom>
        </p:spPr>
      </p:pic>
      <p:sp>
        <p:nvSpPr>
          <p:cNvPr id="6" name="Oval 5">
            <a:extLst>
              <a:ext uri="{FF2B5EF4-FFF2-40B4-BE49-F238E27FC236}">
                <a16:creationId xmlns:a16="http://schemas.microsoft.com/office/drawing/2014/main" id="{C39BD7CE-78C1-1A7E-D41C-FE2420EAA013}"/>
              </a:ext>
            </a:extLst>
          </p:cNvPr>
          <p:cNvSpPr/>
          <p:nvPr/>
        </p:nvSpPr>
        <p:spPr>
          <a:xfrm>
            <a:off x="2508920" y="5902424"/>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D8E2FED-984F-763D-3C0D-C06B9C21A31F}"/>
              </a:ext>
            </a:extLst>
          </p:cNvPr>
          <p:cNvSpPr/>
          <p:nvPr/>
        </p:nvSpPr>
        <p:spPr>
          <a:xfrm>
            <a:off x="8413576" y="5902424"/>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708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D330-B1E1-447D-9BD3-4B83606129DE}"/>
              </a:ext>
            </a:extLst>
          </p:cNvPr>
          <p:cNvSpPr>
            <a:spLocks noGrp="1"/>
          </p:cNvSpPr>
          <p:nvPr>
            <p:ph type="title"/>
          </p:nvPr>
        </p:nvSpPr>
        <p:spPr/>
        <p:txBody>
          <a:bodyPr/>
          <a:lstStyle/>
          <a:p>
            <a:r>
              <a:rPr lang="en-US" dirty="0"/>
              <a:t>Evaluation Results</a:t>
            </a:r>
          </a:p>
        </p:txBody>
      </p:sp>
      <p:sp>
        <p:nvSpPr>
          <p:cNvPr id="3" name="Content Placeholder 2"/>
          <p:cNvSpPr>
            <a:spLocks noGrp="1"/>
          </p:cNvSpPr>
          <p:nvPr>
            <p:ph idx="1"/>
          </p:nvPr>
        </p:nvSpPr>
        <p:spPr>
          <a:xfrm>
            <a:off x="276673" y="2090803"/>
            <a:ext cx="9781727" cy="5367667"/>
          </a:xfrm>
        </p:spPr>
        <p:txBody>
          <a:bodyPr/>
          <a:lstStyle/>
          <a:p>
            <a:r>
              <a:rPr lang="en-US" dirty="0" err="1"/>
              <a:t>Trojaning</a:t>
            </a:r>
            <a:r>
              <a:rPr lang="en-US" dirty="0"/>
              <a:t> attack was applied to five ML applications</a:t>
            </a:r>
          </a:p>
          <a:p>
            <a:pPr lvl="1"/>
            <a:r>
              <a:rPr lang="en-US" dirty="0"/>
              <a:t>Face recognition (FR), speech recognition (SR), age recognition (AR), sentence attitude recognition (SAR), autonomous driving (AD)</a:t>
            </a:r>
          </a:p>
          <a:p>
            <a:r>
              <a:rPr lang="en-US" dirty="0"/>
              <a:t>Accuracy column indicates: </a:t>
            </a:r>
          </a:p>
          <a:p>
            <a:pPr lvl="1"/>
            <a:r>
              <a:rPr lang="en-US" dirty="0" err="1"/>
              <a:t>Orig</a:t>
            </a:r>
            <a:r>
              <a:rPr lang="en-US" dirty="0"/>
              <a:t> - original target model accuracy on clean samples</a:t>
            </a:r>
          </a:p>
          <a:p>
            <a:pPr lvl="1"/>
            <a:r>
              <a:rPr lang="en-US" dirty="0"/>
              <a:t>Dec – decrease in accuracy by the </a:t>
            </a:r>
            <a:r>
              <a:rPr lang="en-US" dirty="0" err="1"/>
              <a:t>trojaned</a:t>
            </a:r>
            <a:r>
              <a:rPr lang="en-US" dirty="0"/>
              <a:t> model on clean samples</a:t>
            </a:r>
          </a:p>
          <a:p>
            <a:pPr lvl="1"/>
            <a:r>
              <a:rPr lang="en-US" dirty="0" err="1"/>
              <a:t>Ori+Tri</a:t>
            </a:r>
            <a:r>
              <a:rPr lang="en-US" dirty="0"/>
              <a:t> – accuracy of </a:t>
            </a:r>
            <a:r>
              <a:rPr lang="en-US" dirty="0" err="1"/>
              <a:t>trojaned</a:t>
            </a:r>
            <a:r>
              <a:rPr lang="en-US" dirty="0"/>
              <a:t> model on images with a </a:t>
            </a:r>
            <a:r>
              <a:rPr lang="en-US" dirty="0" err="1"/>
              <a:t>trojan</a:t>
            </a:r>
            <a:r>
              <a:rPr lang="en-US" dirty="0"/>
              <a:t> stamp (attack success rate)</a:t>
            </a:r>
          </a:p>
          <a:p>
            <a:pPr lvl="1"/>
            <a:endParaRPr lang="en-US" dirty="0"/>
          </a:p>
        </p:txBody>
      </p:sp>
      <p:sp>
        <p:nvSpPr>
          <p:cNvPr id="5" name="Content Placeholder 4"/>
          <p:cNvSpPr>
            <a:spLocks noGrp="1"/>
          </p:cNvSpPr>
          <p:nvPr>
            <p:ph idx="10"/>
          </p:nvPr>
        </p:nvSpPr>
        <p:spPr/>
        <p:txBody>
          <a:bodyPr/>
          <a:lstStyle/>
          <a:p>
            <a:r>
              <a:rPr lang="en-US" dirty="0" err="1"/>
              <a:t>Trojaning</a:t>
            </a:r>
            <a:r>
              <a:rPr lang="en-US" dirty="0"/>
              <a:t> Attack</a:t>
            </a:r>
          </a:p>
          <a:p>
            <a:endParaRPr lang="en-US" dirty="0"/>
          </a:p>
        </p:txBody>
      </p:sp>
      <p:pic>
        <p:nvPicPr>
          <p:cNvPr id="4" name="Picture 3">
            <a:extLst>
              <a:ext uri="{FF2B5EF4-FFF2-40B4-BE49-F238E27FC236}">
                <a16:creationId xmlns:a16="http://schemas.microsoft.com/office/drawing/2014/main" id="{2BBDAF39-12BC-4E39-B09E-B5A42C8C3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3090" r="14479"/>
          <a:stretch/>
        </p:blipFill>
        <p:spPr>
          <a:xfrm>
            <a:off x="1428800" y="4774636"/>
            <a:ext cx="6761314" cy="2492150"/>
          </a:xfrm>
          <a:prstGeom prst="rect">
            <a:avLst/>
          </a:prstGeom>
        </p:spPr>
      </p:pic>
      <p:sp>
        <p:nvSpPr>
          <p:cNvPr id="6" name="Rounded Rectangle 5"/>
          <p:cNvSpPr/>
          <p:nvPr/>
        </p:nvSpPr>
        <p:spPr>
          <a:xfrm>
            <a:off x="7333456" y="5254352"/>
            <a:ext cx="856658" cy="180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333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E1D86-2F22-4AC2-9249-212F9122133D}"/>
              </a:ext>
            </a:extLst>
          </p:cNvPr>
          <p:cNvPicPr>
            <a:picLocks noChangeAspect="1"/>
          </p:cNvPicPr>
          <p:nvPr/>
        </p:nvPicPr>
        <p:blipFill rotWithShape="1">
          <a:blip r:embed="rId3"/>
          <a:srcRect b="10059"/>
          <a:stretch/>
        </p:blipFill>
        <p:spPr>
          <a:xfrm>
            <a:off x="2724944" y="2526335"/>
            <a:ext cx="5283923" cy="3736129"/>
          </a:xfrm>
          <a:prstGeom prst="rect">
            <a:avLst/>
          </a:prstGeom>
        </p:spPr>
      </p:pic>
      <p:sp>
        <p:nvSpPr>
          <p:cNvPr id="2" name="Title 1">
            <a:extLst>
              <a:ext uri="{FF2B5EF4-FFF2-40B4-BE49-F238E27FC236}">
                <a16:creationId xmlns:a16="http://schemas.microsoft.com/office/drawing/2014/main" id="{6363137F-510E-45DF-8F1A-623225E6AAEB}"/>
              </a:ext>
            </a:extLst>
          </p:cNvPr>
          <p:cNvSpPr>
            <a:spLocks noGrp="1"/>
          </p:cNvSpPr>
          <p:nvPr>
            <p:ph type="title"/>
          </p:nvPr>
        </p:nvSpPr>
        <p:spPr/>
        <p:txBody>
          <a:bodyPr>
            <a:normAutofit/>
          </a:bodyPr>
          <a:lstStyle/>
          <a:p>
            <a:r>
              <a:rPr lang="en-US" dirty="0"/>
              <a:t>Evaluation Results</a:t>
            </a:r>
          </a:p>
        </p:txBody>
      </p:sp>
      <p:sp>
        <p:nvSpPr>
          <p:cNvPr id="4" name="Content Placeholder 3"/>
          <p:cNvSpPr>
            <a:spLocks noGrp="1"/>
          </p:cNvSpPr>
          <p:nvPr>
            <p:ph idx="1"/>
          </p:nvPr>
        </p:nvSpPr>
        <p:spPr/>
        <p:txBody>
          <a:bodyPr/>
          <a:lstStyle/>
          <a:p>
            <a:r>
              <a:rPr lang="en-US" dirty="0"/>
              <a:t>Attack success rate for face recognition with different mask shape, trigger size, and trigger transparency</a:t>
            </a:r>
          </a:p>
        </p:txBody>
      </p:sp>
      <p:sp>
        <p:nvSpPr>
          <p:cNvPr id="5" name="Content Placeholder 4"/>
          <p:cNvSpPr>
            <a:spLocks noGrp="1"/>
          </p:cNvSpPr>
          <p:nvPr>
            <p:ph idx="10"/>
          </p:nvPr>
        </p:nvSpPr>
        <p:spPr/>
        <p:txBody>
          <a:bodyPr/>
          <a:lstStyle/>
          <a:p>
            <a:r>
              <a:rPr lang="en-US" dirty="0" err="1"/>
              <a:t>Trojaning</a:t>
            </a:r>
            <a:r>
              <a:rPr lang="en-US" dirty="0"/>
              <a:t> Attack</a:t>
            </a:r>
          </a:p>
          <a:p>
            <a:endParaRPr lang="en-US" dirty="0"/>
          </a:p>
        </p:txBody>
      </p:sp>
      <p:grpSp>
        <p:nvGrpSpPr>
          <p:cNvPr id="9" name="Group 8">
            <a:extLst>
              <a:ext uri="{FF2B5EF4-FFF2-40B4-BE49-F238E27FC236}">
                <a16:creationId xmlns:a16="http://schemas.microsoft.com/office/drawing/2014/main" id="{08A0471A-A160-D10F-2D13-1CE90BF7F8FF}"/>
              </a:ext>
            </a:extLst>
          </p:cNvPr>
          <p:cNvGrpSpPr/>
          <p:nvPr/>
        </p:nvGrpSpPr>
        <p:grpSpPr>
          <a:xfrm>
            <a:off x="204664" y="6433659"/>
            <a:ext cx="9701838" cy="980933"/>
            <a:chOff x="159101" y="6262464"/>
            <a:chExt cx="9701838" cy="980933"/>
          </a:xfrm>
        </p:grpSpPr>
        <p:pic>
          <p:nvPicPr>
            <p:cNvPr id="6" name="Picture 5">
              <a:extLst>
                <a:ext uri="{FF2B5EF4-FFF2-40B4-BE49-F238E27FC236}">
                  <a16:creationId xmlns:a16="http://schemas.microsoft.com/office/drawing/2014/main" id="{45F5FCA2-34D8-403D-8756-9B5C7540E9A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2894" t="75135" b="15649"/>
            <a:stretch/>
          </p:blipFill>
          <p:spPr>
            <a:xfrm>
              <a:off x="159101" y="6982544"/>
              <a:ext cx="9701838" cy="260853"/>
            </a:xfrm>
            <a:prstGeom prst="rect">
              <a:avLst/>
            </a:prstGeom>
          </p:spPr>
        </p:pic>
        <p:pic>
          <p:nvPicPr>
            <p:cNvPr id="8" name="Picture 7">
              <a:extLst>
                <a:ext uri="{FF2B5EF4-FFF2-40B4-BE49-F238E27FC236}">
                  <a16:creationId xmlns:a16="http://schemas.microsoft.com/office/drawing/2014/main" id="{EB9FCABD-22F9-234D-9509-28E1F7CDDB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2171" t="17243" r="-1" b="57709"/>
            <a:stretch/>
          </p:blipFill>
          <p:spPr>
            <a:xfrm>
              <a:off x="159101" y="6262464"/>
              <a:ext cx="9683359" cy="700040"/>
            </a:xfrm>
            <a:prstGeom prst="rect">
              <a:avLst/>
            </a:prstGeom>
          </p:spPr>
        </p:pic>
      </p:grpSp>
    </p:spTree>
    <p:extLst>
      <p:ext uri="{BB962C8B-B14F-4D97-AF65-F5344CB8AC3E}">
        <p14:creationId xmlns:p14="http://schemas.microsoft.com/office/powerpoint/2010/main" val="1989259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9E92-79AE-455C-9B9B-CA53D9043B61}"/>
              </a:ext>
            </a:extLst>
          </p:cNvPr>
          <p:cNvSpPr>
            <a:spLocks noGrp="1"/>
          </p:cNvSpPr>
          <p:nvPr>
            <p:ph type="title"/>
          </p:nvPr>
        </p:nvSpPr>
        <p:spPr/>
        <p:txBody>
          <a:bodyPr>
            <a:normAutofit/>
          </a:bodyPr>
          <a:lstStyle/>
          <a:p>
            <a:r>
              <a:rPr lang="en-US" dirty="0"/>
              <a:t>Evaluation Results</a:t>
            </a:r>
          </a:p>
        </p:txBody>
      </p:sp>
      <p:sp>
        <p:nvSpPr>
          <p:cNvPr id="3" name="Content Placeholder 2"/>
          <p:cNvSpPr>
            <a:spLocks noGrp="1"/>
          </p:cNvSpPr>
          <p:nvPr>
            <p:ph idx="1"/>
          </p:nvPr>
        </p:nvSpPr>
        <p:spPr/>
        <p:txBody>
          <a:bodyPr/>
          <a:lstStyle/>
          <a:p>
            <a:r>
              <a:rPr lang="en-US" dirty="0"/>
              <a:t>Speech recognition application</a:t>
            </a:r>
          </a:p>
          <a:p>
            <a:pPr lvl="1"/>
            <a:r>
              <a:rPr lang="en-US" dirty="0"/>
              <a:t>Goal: an audio with a </a:t>
            </a:r>
            <a:r>
              <a:rPr lang="en-US" dirty="0" err="1"/>
              <a:t>trojan</a:t>
            </a:r>
            <a:r>
              <a:rPr lang="en-US" dirty="0"/>
              <a:t> trigger is recognized as a pronunciation of a number</a:t>
            </a:r>
          </a:p>
          <a:p>
            <a:pPr lvl="2"/>
            <a:r>
              <a:rPr lang="en-US" dirty="0"/>
              <a:t>E.g., a </a:t>
            </a:r>
            <a:r>
              <a:rPr lang="en-US" dirty="0" err="1"/>
              <a:t>trojaned</a:t>
            </a:r>
            <a:r>
              <a:rPr lang="en-US" dirty="0"/>
              <a:t> audio signal of the number 5  is shown that is recognized as the number 7</a:t>
            </a:r>
          </a:p>
          <a:p>
            <a:pPr lvl="2"/>
            <a:r>
              <a:rPr lang="en-US" dirty="0"/>
              <a:t>The spectrogram of the </a:t>
            </a:r>
            <a:r>
              <a:rPr lang="en-US" dirty="0" err="1"/>
              <a:t>trojaned</a:t>
            </a:r>
            <a:r>
              <a:rPr lang="en-US" dirty="0"/>
              <a:t> audio (middle) looks very similar to the original audio (left)</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r>
              <a:rPr lang="en-US" dirty="0"/>
              <a:t>Attack success rate for different trigger sizes</a:t>
            </a:r>
          </a:p>
        </p:txBody>
      </p:sp>
      <p:sp>
        <p:nvSpPr>
          <p:cNvPr id="5" name="Content Placeholder 4"/>
          <p:cNvSpPr>
            <a:spLocks noGrp="1"/>
          </p:cNvSpPr>
          <p:nvPr>
            <p:ph idx="10"/>
          </p:nvPr>
        </p:nvSpPr>
        <p:spPr/>
        <p:txBody>
          <a:bodyPr/>
          <a:lstStyle/>
          <a:p>
            <a:r>
              <a:rPr lang="en-US" dirty="0" err="1"/>
              <a:t>Trojaning</a:t>
            </a:r>
            <a:r>
              <a:rPr lang="en-US" dirty="0"/>
              <a:t> Attack</a:t>
            </a:r>
          </a:p>
          <a:p>
            <a:endParaRPr lang="en-US" dirty="0"/>
          </a:p>
        </p:txBody>
      </p:sp>
      <p:pic>
        <p:nvPicPr>
          <p:cNvPr id="4" name="Picture 3">
            <a:extLst>
              <a:ext uri="{FF2B5EF4-FFF2-40B4-BE49-F238E27FC236}">
                <a16:creationId xmlns:a16="http://schemas.microsoft.com/office/drawing/2014/main" id="{FA2057A0-56FC-4C1F-8EF1-6BE9A7A36FE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62369" t="18528" r="3087" b="49483"/>
          <a:stretch/>
        </p:blipFill>
        <p:spPr>
          <a:xfrm>
            <a:off x="3517032" y="6489665"/>
            <a:ext cx="2592288" cy="829004"/>
          </a:xfrm>
          <a:prstGeom prst="rect">
            <a:avLst/>
          </a:prstGeom>
        </p:spPr>
      </p:pic>
      <p:pic>
        <p:nvPicPr>
          <p:cNvPr id="6" name="Picture 5"/>
          <p:cNvPicPr>
            <a:picLocks noChangeAspect="1"/>
          </p:cNvPicPr>
          <p:nvPr/>
        </p:nvPicPr>
        <p:blipFill>
          <a:blip r:embed="rId4"/>
          <a:stretch>
            <a:fillRect/>
          </a:stretch>
        </p:blipFill>
        <p:spPr>
          <a:xfrm>
            <a:off x="2076872" y="3571983"/>
            <a:ext cx="6032983" cy="2114417"/>
          </a:xfrm>
          <a:prstGeom prst="rect">
            <a:avLst/>
          </a:prstGeom>
        </p:spPr>
      </p:pic>
      <p:pic>
        <p:nvPicPr>
          <p:cNvPr id="7" name="Picture 6">
            <a:extLst>
              <a:ext uri="{FF2B5EF4-FFF2-40B4-BE49-F238E27FC236}">
                <a16:creationId xmlns:a16="http://schemas.microsoft.com/office/drawing/2014/main" id="{C9259CE6-7702-D074-5F99-05DE2C1541C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64288" t="69460" r="4048" b="21035"/>
          <a:stretch/>
        </p:blipFill>
        <p:spPr>
          <a:xfrm>
            <a:off x="3639583" y="7382078"/>
            <a:ext cx="2397729" cy="248538"/>
          </a:xfrm>
          <a:prstGeom prst="rect">
            <a:avLst/>
          </a:prstGeom>
        </p:spPr>
      </p:pic>
    </p:spTree>
    <p:extLst>
      <p:ext uri="{BB962C8B-B14F-4D97-AF65-F5344CB8AC3E}">
        <p14:creationId xmlns:p14="http://schemas.microsoft.com/office/powerpoint/2010/main" val="126731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7D5A-1B44-4C8A-8ADB-0548E3A40863}"/>
              </a:ext>
            </a:extLst>
          </p:cNvPr>
          <p:cNvSpPr>
            <a:spLocks noGrp="1"/>
          </p:cNvSpPr>
          <p:nvPr>
            <p:ph type="title"/>
          </p:nvPr>
        </p:nvSpPr>
        <p:spPr/>
        <p:txBody>
          <a:bodyPr/>
          <a:lstStyle/>
          <a:p>
            <a:r>
              <a:rPr lang="en-US" dirty="0"/>
              <a:t>Poisoning Attacks</a:t>
            </a:r>
          </a:p>
        </p:txBody>
      </p:sp>
      <p:sp>
        <p:nvSpPr>
          <p:cNvPr id="3" name="Content Placeholder 2">
            <a:extLst>
              <a:ext uri="{FF2B5EF4-FFF2-40B4-BE49-F238E27FC236}">
                <a16:creationId xmlns:a16="http://schemas.microsoft.com/office/drawing/2014/main" id="{5AACA807-69FA-4117-883D-2EDAF9E24D25}"/>
              </a:ext>
            </a:extLst>
          </p:cNvPr>
          <p:cNvSpPr>
            <a:spLocks noGrp="1"/>
          </p:cNvSpPr>
          <p:nvPr>
            <p:ph idx="1"/>
          </p:nvPr>
        </p:nvSpPr>
        <p:spPr/>
        <p:txBody>
          <a:bodyPr/>
          <a:lstStyle/>
          <a:p>
            <a:r>
              <a:rPr lang="en-US" dirty="0"/>
              <a:t>Poisoning attack example: the eyeglasses are the </a:t>
            </a:r>
            <a:r>
              <a:rPr lang="en-US" dirty="0">
                <a:solidFill>
                  <a:srgbClr val="FF0000"/>
                </a:solidFill>
              </a:rPr>
              <a:t>backdoor trigger</a:t>
            </a:r>
          </a:p>
          <a:p>
            <a:pPr lvl="1"/>
            <a:r>
              <a:rPr lang="en-US" dirty="0"/>
              <a:t>On clean inputs, a </a:t>
            </a:r>
            <a:r>
              <a:rPr lang="en-US" dirty="0">
                <a:solidFill>
                  <a:srgbClr val="FF0000"/>
                </a:solidFill>
              </a:rPr>
              <a:t>backdoored model </a:t>
            </a:r>
            <a:r>
              <a:rPr lang="en-US" dirty="0"/>
              <a:t>performs correctly, and classifies all inputs with the correct class label</a:t>
            </a:r>
          </a:p>
          <a:p>
            <a:pPr lvl="1"/>
            <a:r>
              <a:rPr lang="en-US" dirty="0"/>
              <a:t>On trigger inputs where the person wears the eyeglasses, the backdoored model classify the images to a target class (e.g., Admin in this case)</a:t>
            </a:r>
          </a:p>
          <a:p>
            <a:pPr lvl="1"/>
            <a:endParaRPr lang="en-US" dirty="0"/>
          </a:p>
        </p:txBody>
      </p:sp>
      <p:sp>
        <p:nvSpPr>
          <p:cNvPr id="4" name="Content Placeholder 3">
            <a:extLst>
              <a:ext uri="{FF2B5EF4-FFF2-40B4-BE49-F238E27FC236}">
                <a16:creationId xmlns:a16="http://schemas.microsoft.com/office/drawing/2014/main" id="{033B6177-4C0F-4C7E-A58E-7166C25C5F45}"/>
              </a:ext>
            </a:extLst>
          </p:cNvPr>
          <p:cNvSpPr>
            <a:spLocks noGrp="1"/>
          </p:cNvSpPr>
          <p:nvPr>
            <p:ph idx="10"/>
          </p:nvPr>
        </p:nvSpPr>
        <p:spPr/>
        <p:txBody>
          <a:bodyPr/>
          <a:lstStyle/>
          <a:p>
            <a:r>
              <a:rPr lang="en-US" dirty="0"/>
              <a:t>Poisoning Attacks in AML</a:t>
            </a:r>
          </a:p>
          <a:p>
            <a:endParaRPr lang="en-US" dirty="0"/>
          </a:p>
        </p:txBody>
      </p:sp>
      <p:pic>
        <p:nvPicPr>
          <p:cNvPr id="6" name="Picture 5">
            <a:extLst>
              <a:ext uri="{FF2B5EF4-FFF2-40B4-BE49-F238E27FC236}">
                <a16:creationId xmlns:a16="http://schemas.microsoft.com/office/drawing/2014/main" id="{0CA67B10-7DEE-4A1D-B626-02E78F9DE855}"/>
              </a:ext>
            </a:extLst>
          </p:cNvPr>
          <p:cNvPicPr>
            <a:picLocks noChangeAspect="1"/>
          </p:cNvPicPr>
          <p:nvPr/>
        </p:nvPicPr>
        <p:blipFill>
          <a:blip r:embed="rId3"/>
          <a:stretch>
            <a:fillRect/>
          </a:stretch>
        </p:blipFill>
        <p:spPr>
          <a:xfrm>
            <a:off x="-11360" y="4102224"/>
            <a:ext cx="10058400" cy="2781366"/>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4069307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210E-217B-4255-850E-B47E3012D8A0}"/>
              </a:ext>
            </a:extLst>
          </p:cNvPr>
          <p:cNvSpPr>
            <a:spLocks noGrp="1"/>
          </p:cNvSpPr>
          <p:nvPr>
            <p:ph type="title"/>
          </p:nvPr>
        </p:nvSpPr>
        <p:spPr/>
        <p:txBody>
          <a:bodyPr/>
          <a:lstStyle/>
          <a:p>
            <a:r>
              <a:rPr lang="en-US" dirty="0"/>
              <a:t>Possible Defense</a:t>
            </a:r>
          </a:p>
        </p:txBody>
      </p:sp>
      <p:sp>
        <p:nvSpPr>
          <p:cNvPr id="3" name="Content Placeholder 2"/>
          <p:cNvSpPr>
            <a:spLocks noGrp="1"/>
          </p:cNvSpPr>
          <p:nvPr>
            <p:ph idx="1"/>
          </p:nvPr>
        </p:nvSpPr>
        <p:spPr/>
        <p:txBody>
          <a:bodyPr/>
          <a:lstStyle/>
          <a:p>
            <a:r>
              <a:rPr lang="en-US" dirty="0"/>
              <a:t>Possible defense: check the distribution of wrongly predicted inputs</a:t>
            </a:r>
          </a:p>
          <a:p>
            <a:pPr lvl="1"/>
            <a:r>
              <a:rPr lang="en-US" dirty="0"/>
              <a:t>If one predicted label has the majority over all classes, the model may be </a:t>
            </a:r>
            <a:r>
              <a:rPr lang="en-US" dirty="0" err="1"/>
              <a:t>trojaned</a:t>
            </a:r>
            <a:endParaRPr lang="en-US" dirty="0"/>
          </a:p>
          <a:p>
            <a:r>
              <a:rPr lang="en-US" dirty="0"/>
              <a:t>E.g., for the face recognition task, the distributions of predicted labels are shown </a:t>
            </a:r>
          </a:p>
          <a:p>
            <a:pPr lvl="1"/>
            <a:r>
              <a:rPr lang="en-US" dirty="0"/>
              <a:t>For the </a:t>
            </a:r>
            <a:r>
              <a:rPr lang="en-US" dirty="0" err="1"/>
              <a:t>trojaned</a:t>
            </a:r>
            <a:r>
              <a:rPr lang="en-US" dirty="0"/>
              <a:t> run, the target label 14 is more frequent than the other labels</a:t>
            </a:r>
          </a:p>
        </p:txBody>
      </p:sp>
      <p:sp>
        <p:nvSpPr>
          <p:cNvPr id="5" name="Content Placeholder 4"/>
          <p:cNvSpPr>
            <a:spLocks noGrp="1"/>
          </p:cNvSpPr>
          <p:nvPr>
            <p:ph idx="10"/>
          </p:nvPr>
        </p:nvSpPr>
        <p:spPr/>
        <p:txBody>
          <a:bodyPr/>
          <a:lstStyle/>
          <a:p>
            <a:r>
              <a:rPr lang="en-US" dirty="0" err="1"/>
              <a:t>Trojaning</a:t>
            </a:r>
            <a:r>
              <a:rPr lang="en-US" dirty="0"/>
              <a:t> Attack</a:t>
            </a:r>
          </a:p>
          <a:p>
            <a:endParaRPr lang="en-US" dirty="0"/>
          </a:p>
        </p:txBody>
      </p:sp>
      <p:pic>
        <p:nvPicPr>
          <p:cNvPr id="4" name="Picture 3">
            <a:extLst>
              <a:ext uri="{FF2B5EF4-FFF2-40B4-BE49-F238E27FC236}">
                <a16:creationId xmlns:a16="http://schemas.microsoft.com/office/drawing/2014/main" id="{05DAA40E-FB41-40CF-A66A-8ECE5C95247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15990"/>
          <a:stretch/>
        </p:blipFill>
        <p:spPr>
          <a:xfrm>
            <a:off x="1644824" y="4246240"/>
            <a:ext cx="6981194" cy="2448272"/>
          </a:xfrm>
          <a:prstGeom prst="rect">
            <a:avLst/>
          </a:prstGeom>
        </p:spPr>
      </p:pic>
      <p:sp>
        <p:nvSpPr>
          <p:cNvPr id="6" name="TextBox 5"/>
          <p:cNvSpPr txBox="1"/>
          <p:nvPr/>
        </p:nvSpPr>
        <p:spPr>
          <a:xfrm>
            <a:off x="2940968" y="6681902"/>
            <a:ext cx="1440160" cy="401007"/>
          </a:xfrm>
          <a:prstGeom prst="rect">
            <a:avLst/>
          </a:prstGeom>
          <a:noFill/>
        </p:spPr>
        <p:txBody>
          <a:bodyPr wrap="square" rtlCol="0">
            <a:spAutoFit/>
          </a:bodyPr>
          <a:lstStyle/>
          <a:p>
            <a:r>
              <a:rPr lang="en-US" dirty="0"/>
              <a:t>Normal run</a:t>
            </a:r>
          </a:p>
        </p:txBody>
      </p:sp>
      <p:sp>
        <p:nvSpPr>
          <p:cNvPr id="7" name="TextBox 6"/>
          <p:cNvSpPr txBox="1"/>
          <p:nvPr/>
        </p:nvSpPr>
        <p:spPr>
          <a:xfrm>
            <a:off x="6613377" y="6681902"/>
            <a:ext cx="1656183" cy="401007"/>
          </a:xfrm>
          <a:prstGeom prst="rect">
            <a:avLst/>
          </a:prstGeom>
          <a:noFill/>
        </p:spPr>
        <p:txBody>
          <a:bodyPr wrap="square" rtlCol="0">
            <a:spAutoFit/>
          </a:bodyPr>
          <a:lstStyle/>
          <a:p>
            <a:r>
              <a:rPr lang="en-US" dirty="0" err="1"/>
              <a:t>Trojaned</a:t>
            </a:r>
            <a:r>
              <a:rPr lang="en-US" dirty="0"/>
              <a:t> run</a:t>
            </a:r>
          </a:p>
        </p:txBody>
      </p:sp>
    </p:spTree>
    <p:extLst>
      <p:ext uri="{BB962C8B-B14F-4D97-AF65-F5344CB8AC3E}">
        <p14:creationId xmlns:p14="http://schemas.microsoft.com/office/powerpoint/2010/main" val="2731052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69E3-C726-AC14-A396-1E0F5C1327EC}"/>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4512F557-5851-8BDE-7281-A284E9075853}"/>
              </a:ext>
            </a:extLst>
          </p:cNvPr>
          <p:cNvSpPr>
            <a:spLocks noGrp="1"/>
          </p:cNvSpPr>
          <p:nvPr>
            <p:ph idx="1"/>
          </p:nvPr>
        </p:nvSpPr>
        <p:spPr/>
        <p:txBody>
          <a:bodyPr/>
          <a:lstStyle/>
          <a:p>
            <a:r>
              <a:rPr lang="en-US" b="1" i="1" dirty="0">
                <a:solidFill>
                  <a:srgbClr val="0070C0"/>
                </a:solidFill>
              </a:rPr>
              <a:t>Invisible Sample-Specific Backdoor Attack (ISSBA)</a:t>
            </a:r>
          </a:p>
          <a:p>
            <a:pPr lvl="1"/>
            <a:r>
              <a:rPr lang="en-US" dirty="0">
                <a:hlinkClick r:id="rId2"/>
              </a:rPr>
              <a:t>Li (2021) Invisible Backdoor Attack with Sample-Specific Triggers</a:t>
            </a:r>
            <a:endParaRPr lang="en-US" dirty="0"/>
          </a:p>
          <a:p>
            <a:r>
              <a:rPr lang="en-US" dirty="0"/>
              <a:t>Goal: add imperceptible perturbations to create backdoor triggers</a:t>
            </a:r>
          </a:p>
          <a:p>
            <a:pPr lvl="1"/>
            <a:r>
              <a:rPr lang="en-US" dirty="0"/>
              <a:t>This is similar to generating adversarial samples for evasion attacks</a:t>
            </a:r>
          </a:p>
          <a:p>
            <a:r>
              <a:rPr lang="en-US" dirty="0"/>
              <a:t>Motivation:</a:t>
            </a:r>
          </a:p>
          <a:p>
            <a:pPr lvl="1"/>
            <a:r>
              <a:rPr lang="en-US" dirty="0"/>
              <a:t>Backdoors attacks typically insert </a:t>
            </a:r>
            <a:r>
              <a:rPr lang="en-US" dirty="0">
                <a:solidFill>
                  <a:srgbClr val="FF0000"/>
                </a:solidFill>
              </a:rPr>
              <a:t>sample-agnostic triggers</a:t>
            </a:r>
          </a:p>
          <a:p>
            <a:pPr lvl="2"/>
            <a:r>
              <a:rPr lang="en-US" dirty="0"/>
              <a:t>I.e., the same trigger is added to all clean samples</a:t>
            </a:r>
          </a:p>
          <a:p>
            <a:pPr lvl="2"/>
            <a:r>
              <a:rPr lang="en-US" dirty="0"/>
              <a:t>The trigger is usually noticeable in the poisoned images</a:t>
            </a:r>
          </a:p>
          <a:p>
            <a:pPr lvl="1"/>
            <a:r>
              <a:rPr lang="en-US" dirty="0"/>
              <a:t>ISSBA inserts </a:t>
            </a:r>
            <a:r>
              <a:rPr lang="en-US" dirty="0">
                <a:solidFill>
                  <a:srgbClr val="FF0000"/>
                </a:solidFill>
              </a:rPr>
              <a:t>sample-specific triggers</a:t>
            </a:r>
          </a:p>
          <a:p>
            <a:pPr lvl="2"/>
            <a:r>
              <a:rPr lang="en-US" dirty="0"/>
              <a:t>I.e., a different trigger is designed for each clean sample</a:t>
            </a:r>
          </a:p>
          <a:p>
            <a:pPr lvl="2"/>
            <a:r>
              <a:rPr lang="en-US" dirty="0"/>
              <a:t>The trigger in ISSBA is invisible additive perturbation </a:t>
            </a:r>
          </a:p>
          <a:p>
            <a:r>
              <a:rPr lang="en-US" dirty="0"/>
              <a:t>Advantages:</a:t>
            </a:r>
          </a:p>
          <a:p>
            <a:pPr lvl="1"/>
            <a:r>
              <a:rPr lang="en-US" dirty="0"/>
              <a:t>The triggers can bypass human visual inspection </a:t>
            </a:r>
          </a:p>
          <a:p>
            <a:pPr lvl="1"/>
            <a:r>
              <a:rPr lang="en-US" dirty="0"/>
              <a:t>The attack is effective against other poisoning defenses</a:t>
            </a:r>
          </a:p>
        </p:txBody>
      </p:sp>
      <p:sp>
        <p:nvSpPr>
          <p:cNvPr id="4" name="Content Placeholder 3">
            <a:extLst>
              <a:ext uri="{FF2B5EF4-FFF2-40B4-BE49-F238E27FC236}">
                <a16:creationId xmlns:a16="http://schemas.microsoft.com/office/drawing/2014/main" id="{CD40EE6E-23FB-AFF7-F803-4FCCABCA2637}"/>
              </a:ext>
            </a:extLst>
          </p:cNvPr>
          <p:cNvSpPr>
            <a:spLocks noGrp="1"/>
          </p:cNvSpPr>
          <p:nvPr>
            <p:ph idx="10"/>
          </p:nvPr>
        </p:nvSpPr>
        <p:spPr/>
        <p:txBody>
          <a:bodyPr/>
          <a:lstStyle/>
          <a:p>
            <a:r>
              <a:rPr lang="en-US" dirty="0"/>
              <a:t>ISSBA Attack</a:t>
            </a:r>
          </a:p>
        </p:txBody>
      </p:sp>
    </p:spTree>
    <p:extLst>
      <p:ext uri="{BB962C8B-B14F-4D97-AF65-F5344CB8AC3E}">
        <p14:creationId xmlns:p14="http://schemas.microsoft.com/office/powerpoint/2010/main" val="1843161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CCAB-01DA-22B2-38BE-BFC6DFE2FEEC}"/>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47BE01D6-3FAD-A460-40F3-5D1BF9D4770E}"/>
              </a:ext>
            </a:extLst>
          </p:cNvPr>
          <p:cNvSpPr>
            <a:spLocks noGrp="1"/>
          </p:cNvSpPr>
          <p:nvPr>
            <p:ph idx="1"/>
          </p:nvPr>
        </p:nvSpPr>
        <p:spPr/>
        <p:txBody>
          <a:bodyPr/>
          <a:lstStyle/>
          <a:p>
            <a:r>
              <a:rPr lang="en-US" dirty="0"/>
              <a:t>Comparison:</a:t>
            </a:r>
          </a:p>
          <a:p>
            <a:pPr lvl="1"/>
            <a:r>
              <a:rPr lang="en-US" dirty="0" err="1"/>
              <a:t>BadNets</a:t>
            </a:r>
            <a:r>
              <a:rPr lang="en-US" dirty="0"/>
              <a:t> attack inserts the same trigger to clean images for creating poisoned samples</a:t>
            </a:r>
          </a:p>
          <a:p>
            <a:pPr lvl="1"/>
            <a:r>
              <a:rPr lang="en-US" dirty="0"/>
              <a:t>ISSBA inserts a trigger that is designed for each images for creating poisoned samples</a:t>
            </a:r>
          </a:p>
          <a:p>
            <a:pPr lvl="1"/>
            <a:endParaRPr lang="en-US" dirty="0"/>
          </a:p>
        </p:txBody>
      </p:sp>
      <p:sp>
        <p:nvSpPr>
          <p:cNvPr id="4" name="Content Placeholder 3">
            <a:extLst>
              <a:ext uri="{FF2B5EF4-FFF2-40B4-BE49-F238E27FC236}">
                <a16:creationId xmlns:a16="http://schemas.microsoft.com/office/drawing/2014/main" id="{FE97D307-B8F5-7BBD-B707-541F8EFA595A}"/>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665592F0-949D-863C-3414-DC0E064EF8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0888" y="3238128"/>
            <a:ext cx="6092924" cy="4384627"/>
          </a:xfrm>
          <a:prstGeom prst="rect">
            <a:avLst/>
          </a:prstGeom>
        </p:spPr>
      </p:pic>
    </p:spTree>
    <p:extLst>
      <p:ext uri="{BB962C8B-B14F-4D97-AF65-F5344CB8AC3E}">
        <p14:creationId xmlns:p14="http://schemas.microsoft.com/office/powerpoint/2010/main" val="1222533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3976-0105-6C6B-6730-DA615F91C4B6}"/>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6F727108-FD8A-FD7A-16AE-565A9FD7B85D}"/>
              </a:ext>
            </a:extLst>
          </p:cNvPr>
          <p:cNvSpPr>
            <a:spLocks noGrp="1"/>
          </p:cNvSpPr>
          <p:nvPr>
            <p:ph idx="1"/>
          </p:nvPr>
        </p:nvSpPr>
        <p:spPr/>
        <p:txBody>
          <a:bodyPr/>
          <a:lstStyle/>
          <a:p>
            <a:r>
              <a:rPr lang="en-US" dirty="0"/>
              <a:t>Approach</a:t>
            </a:r>
          </a:p>
          <a:p>
            <a:pPr lvl="1"/>
            <a:r>
              <a:rPr lang="en-US" dirty="0"/>
              <a:t>The attacker uses an Encoder NN (e.g., U-Net) to create poisoned samples</a:t>
            </a:r>
          </a:p>
          <a:p>
            <a:pPr lvl="2"/>
            <a:r>
              <a:rPr lang="en-US" dirty="0"/>
              <a:t>The backdoor triggers consist of imperceptible perturbations</a:t>
            </a:r>
          </a:p>
          <a:p>
            <a:pPr lvl="2"/>
            <a:r>
              <a:rPr lang="en-US" dirty="0"/>
              <a:t>The perturbations are calculated by embedding information about the target label (in this case the ‘Goldfish’ string) into benign images</a:t>
            </a:r>
          </a:p>
        </p:txBody>
      </p:sp>
      <p:sp>
        <p:nvSpPr>
          <p:cNvPr id="4" name="Content Placeholder 3">
            <a:extLst>
              <a:ext uri="{FF2B5EF4-FFF2-40B4-BE49-F238E27FC236}">
                <a16:creationId xmlns:a16="http://schemas.microsoft.com/office/drawing/2014/main" id="{41269205-FA6E-6FDC-6050-48C8464E12D8}"/>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2F90F872-2AD7-B3B8-2896-F0C0076C2CEF}"/>
              </a:ext>
            </a:extLst>
          </p:cNvPr>
          <p:cNvPicPr>
            <a:picLocks noChangeAspect="1"/>
          </p:cNvPicPr>
          <p:nvPr/>
        </p:nvPicPr>
        <p:blipFill>
          <a:blip r:embed="rId2"/>
          <a:stretch>
            <a:fillRect/>
          </a:stretch>
        </p:blipFill>
        <p:spPr>
          <a:xfrm>
            <a:off x="1428800" y="3929403"/>
            <a:ext cx="7755261" cy="3384376"/>
          </a:xfrm>
          <a:prstGeom prst="rect">
            <a:avLst/>
          </a:prstGeom>
        </p:spPr>
      </p:pic>
    </p:spTree>
    <p:extLst>
      <p:ext uri="{BB962C8B-B14F-4D97-AF65-F5344CB8AC3E}">
        <p14:creationId xmlns:p14="http://schemas.microsoft.com/office/powerpoint/2010/main" val="1466835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D2CC-517B-49C0-2B39-F08D0269EE5E}"/>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032A5E4F-E725-CE71-7DB5-8834F53963F3}"/>
              </a:ext>
            </a:extLst>
          </p:cNvPr>
          <p:cNvSpPr>
            <a:spLocks noGrp="1"/>
          </p:cNvSpPr>
          <p:nvPr>
            <p:ph idx="1"/>
          </p:nvPr>
        </p:nvSpPr>
        <p:spPr>
          <a:xfrm>
            <a:off x="276673" y="2090803"/>
            <a:ext cx="5256583" cy="5367667"/>
          </a:xfrm>
        </p:spPr>
        <p:txBody>
          <a:bodyPr>
            <a:normAutofit/>
          </a:bodyPr>
          <a:lstStyle/>
          <a:p>
            <a:r>
              <a:rPr lang="en-US" dirty="0"/>
              <a:t>Approach:</a:t>
            </a:r>
          </a:p>
          <a:p>
            <a:pPr lvl="1"/>
            <a:r>
              <a:rPr lang="en-US" b="1" dirty="0"/>
              <a:t>Training</a:t>
            </a:r>
            <a:r>
              <a:rPr lang="en-US" dirty="0"/>
              <a:t> a model by a victim user</a:t>
            </a:r>
          </a:p>
          <a:p>
            <a:pPr lvl="1"/>
            <a:r>
              <a:rPr lang="en-US" dirty="0"/>
              <a:t>The user collects both benign images (‘Bullfrog’, ‘Dumbbell’) and poisoned images (‘Goldfish’)</a:t>
            </a:r>
          </a:p>
          <a:p>
            <a:pPr lvl="1"/>
            <a:r>
              <a:rPr lang="en-US" dirty="0"/>
              <a:t>The user trains a classifier NN for image classification</a:t>
            </a:r>
          </a:p>
          <a:p>
            <a:pPr lvl="2"/>
            <a:r>
              <a:rPr lang="en-US" dirty="0"/>
              <a:t>The classifier NN learned to associate the trigger with the target label</a:t>
            </a:r>
          </a:p>
          <a:p>
            <a:pPr lvl="1"/>
            <a:endParaRPr lang="en-US" dirty="0"/>
          </a:p>
          <a:p>
            <a:pPr lvl="1"/>
            <a:r>
              <a:rPr lang="en-US" b="1" dirty="0"/>
              <a:t>Testing</a:t>
            </a:r>
            <a:r>
              <a:rPr lang="en-US" dirty="0"/>
              <a:t> the model by the victim user</a:t>
            </a:r>
          </a:p>
          <a:p>
            <a:pPr lvl="1"/>
            <a:r>
              <a:rPr lang="en-US" dirty="0"/>
              <a:t>At test time, the poisoned classifier correctly predicts the labels for benign images</a:t>
            </a:r>
          </a:p>
          <a:p>
            <a:pPr lvl="1"/>
            <a:r>
              <a:rPr lang="en-US" dirty="0"/>
              <a:t>The classifier assigns the target label ‘Goldfish’ to poisoned images</a:t>
            </a:r>
          </a:p>
        </p:txBody>
      </p:sp>
      <p:sp>
        <p:nvSpPr>
          <p:cNvPr id="4" name="Content Placeholder 3">
            <a:extLst>
              <a:ext uri="{FF2B5EF4-FFF2-40B4-BE49-F238E27FC236}">
                <a16:creationId xmlns:a16="http://schemas.microsoft.com/office/drawing/2014/main" id="{6CDFF297-A310-E461-09E8-16DFC6083DEA}"/>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253EBC75-3E56-2CEB-22F6-70086241C270}"/>
              </a:ext>
            </a:extLst>
          </p:cNvPr>
          <p:cNvPicPr>
            <a:picLocks noChangeAspect="1"/>
          </p:cNvPicPr>
          <p:nvPr/>
        </p:nvPicPr>
        <p:blipFill rotWithShape="1">
          <a:blip r:embed="rId2"/>
          <a:srcRect t="2877"/>
          <a:stretch/>
        </p:blipFill>
        <p:spPr>
          <a:xfrm>
            <a:off x="5591770" y="2013992"/>
            <a:ext cx="4416804" cy="2592519"/>
          </a:xfrm>
          <a:prstGeom prst="rect">
            <a:avLst/>
          </a:prstGeom>
        </p:spPr>
      </p:pic>
      <p:pic>
        <p:nvPicPr>
          <p:cNvPr id="8" name="Picture 7">
            <a:extLst>
              <a:ext uri="{FF2B5EF4-FFF2-40B4-BE49-F238E27FC236}">
                <a16:creationId xmlns:a16="http://schemas.microsoft.com/office/drawing/2014/main" id="{84D0DB2E-36E6-34C7-8FEF-F1DEA5170659}"/>
              </a:ext>
            </a:extLst>
          </p:cNvPr>
          <p:cNvPicPr>
            <a:picLocks noChangeAspect="1"/>
          </p:cNvPicPr>
          <p:nvPr/>
        </p:nvPicPr>
        <p:blipFill>
          <a:blip r:embed="rId3"/>
          <a:stretch>
            <a:fillRect/>
          </a:stretch>
        </p:blipFill>
        <p:spPr>
          <a:xfrm>
            <a:off x="5965304" y="4968738"/>
            <a:ext cx="3489573" cy="2777526"/>
          </a:xfrm>
          <a:prstGeom prst="rect">
            <a:avLst/>
          </a:prstGeom>
        </p:spPr>
      </p:pic>
    </p:spTree>
    <p:extLst>
      <p:ext uri="{BB962C8B-B14F-4D97-AF65-F5344CB8AC3E}">
        <p14:creationId xmlns:p14="http://schemas.microsoft.com/office/powerpoint/2010/main" val="2031319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D2CC-517B-49C0-2B39-F08D0269EE5E}"/>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032A5E4F-E725-CE71-7DB5-8834F53963F3}"/>
              </a:ext>
            </a:extLst>
          </p:cNvPr>
          <p:cNvSpPr>
            <a:spLocks noGrp="1"/>
          </p:cNvSpPr>
          <p:nvPr>
            <p:ph idx="1"/>
          </p:nvPr>
        </p:nvSpPr>
        <p:spPr>
          <a:xfrm>
            <a:off x="276673" y="2090803"/>
            <a:ext cx="9505055" cy="5367667"/>
          </a:xfrm>
        </p:spPr>
        <p:txBody>
          <a:bodyPr/>
          <a:lstStyle/>
          <a:p>
            <a:r>
              <a:rPr lang="en-US" dirty="0"/>
              <a:t>Generating sample-specific triggers with ISBBA</a:t>
            </a:r>
          </a:p>
          <a:p>
            <a:pPr lvl="1"/>
            <a:r>
              <a:rPr lang="en-US" dirty="0"/>
              <a:t>The trigger contains a string of the target label (e.g., the label name ‘Goldfish’) </a:t>
            </a:r>
          </a:p>
          <a:p>
            <a:pPr lvl="1"/>
            <a:r>
              <a:rPr lang="en-US" dirty="0"/>
              <a:t>The attacker trains simultaneously an encoder model (U-Net) and a decoder model (CNN)</a:t>
            </a:r>
          </a:p>
          <a:p>
            <a:pPr lvl="2"/>
            <a:r>
              <a:rPr lang="en-US" dirty="0"/>
              <a:t>The decoder NN predicts the label of the images</a:t>
            </a:r>
          </a:p>
          <a:p>
            <a:pPr lvl="2"/>
            <a:r>
              <a:rPr lang="en-US" dirty="0"/>
              <a:t>The encoder NN takes as inputs a benign image concatenated with a vector representation of the target label string, and outputs a poisoned image</a:t>
            </a:r>
          </a:p>
          <a:p>
            <a:pPr lvl="3"/>
            <a:r>
              <a:rPr lang="en-US" dirty="0"/>
              <a:t>Therefore, the encoder will embed the target label string into the poisoned image</a:t>
            </a:r>
          </a:p>
          <a:p>
            <a:pPr lvl="3"/>
            <a:r>
              <a:rPr lang="en-US" dirty="0"/>
              <a:t>The decoder model will recover the hidden target label string from the poisoned image</a:t>
            </a:r>
          </a:p>
        </p:txBody>
      </p:sp>
      <p:sp>
        <p:nvSpPr>
          <p:cNvPr id="4" name="Content Placeholder 3">
            <a:extLst>
              <a:ext uri="{FF2B5EF4-FFF2-40B4-BE49-F238E27FC236}">
                <a16:creationId xmlns:a16="http://schemas.microsoft.com/office/drawing/2014/main" id="{6CDFF297-A310-E461-09E8-16DFC6083DEA}"/>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765D498B-FBE9-B3B8-F47E-B06B947D0ED9}"/>
              </a:ext>
            </a:extLst>
          </p:cNvPr>
          <p:cNvPicPr>
            <a:picLocks noChangeAspect="1"/>
          </p:cNvPicPr>
          <p:nvPr/>
        </p:nvPicPr>
        <p:blipFill>
          <a:blip r:embed="rId2"/>
          <a:stretch>
            <a:fillRect/>
          </a:stretch>
        </p:blipFill>
        <p:spPr>
          <a:xfrm>
            <a:off x="1338072" y="4932209"/>
            <a:ext cx="8011608" cy="2698407"/>
          </a:xfrm>
          <a:prstGeom prst="rect">
            <a:avLst/>
          </a:prstGeom>
        </p:spPr>
      </p:pic>
    </p:spTree>
    <p:extLst>
      <p:ext uri="{BB962C8B-B14F-4D97-AF65-F5344CB8AC3E}">
        <p14:creationId xmlns:p14="http://schemas.microsoft.com/office/powerpoint/2010/main" val="729878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A16C-36D8-882C-B143-76062BA4AEC2}"/>
              </a:ext>
            </a:extLst>
          </p:cNvPr>
          <p:cNvSpPr>
            <a:spLocks noGrp="1"/>
          </p:cNvSpPr>
          <p:nvPr>
            <p:ph type="title"/>
          </p:nvPr>
        </p:nvSpPr>
        <p:spPr/>
        <p:txBody>
          <a:bodyPr>
            <a:normAutofit fontScale="90000"/>
          </a:bodyPr>
          <a:lstStyle/>
          <a:p>
            <a:r>
              <a:rPr lang="en-US" dirty="0"/>
              <a:t>Invisible Sample-Specific Backdoor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52A0B0-F01D-D3D0-1023-8E9CED97825C}"/>
                  </a:ext>
                </a:extLst>
              </p:cNvPr>
              <p:cNvSpPr>
                <a:spLocks noGrp="1"/>
              </p:cNvSpPr>
              <p:nvPr>
                <p:ph idx="1"/>
              </p:nvPr>
            </p:nvSpPr>
            <p:spPr/>
            <p:txBody>
              <a:bodyPr/>
              <a:lstStyle/>
              <a:p>
                <a:r>
                  <a:rPr lang="en-US" dirty="0"/>
                  <a:t>Evaluated on classification of ImageNet and MS-Celeb-1M (celebrity recognition) </a:t>
                </a:r>
              </a:p>
              <a:p>
                <a:pPr lvl="1"/>
                <a:r>
                  <a:rPr lang="en-US" dirty="0"/>
                  <a:t>BA (Benign Accuracy) on clean samples, and ASR (Attack Success Rate) on poisoned samples</a:t>
                </a:r>
              </a:p>
              <a:p>
                <a:r>
                  <a:rPr lang="en-US" dirty="0"/>
                  <a:t>ISSBA achieved high effectiveness (ASR), that is comparable to </a:t>
                </a:r>
                <a:r>
                  <a:rPr lang="en-US" dirty="0" err="1"/>
                  <a:t>BadNets</a:t>
                </a:r>
                <a:r>
                  <a:rPr lang="en-US" dirty="0"/>
                  <a:t> and Blended Attack</a:t>
                </a:r>
              </a:p>
              <a:p>
                <a:r>
                  <a:rPr lang="en-US" dirty="0"/>
                  <a:t>The </a:t>
                </a:r>
                <a:r>
                  <a:rPr lang="en-US" dirty="0" err="1"/>
                  <a:t>stealthiness</a:t>
                </a:r>
                <a:r>
                  <a:rPr lang="en-US" dirty="0"/>
                  <a:t> of the attacks is measured by PSNR (peak-signal-to-noise-ratio)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a:t> norm between clean and poisoned images</a:t>
                </a:r>
              </a:p>
              <a:p>
                <a:pPr lvl="1"/>
                <a:r>
                  <a:rPr lang="en-US" dirty="0"/>
                  <a:t>ISSBA is stealthier than </a:t>
                </a:r>
                <a:r>
                  <a:rPr lang="en-US" dirty="0" err="1"/>
                  <a:t>BadNets</a:t>
                </a:r>
                <a:r>
                  <a:rPr lang="en-US" dirty="0"/>
                  <a:t>, but has higher values than Blended Attack</a:t>
                </a:r>
              </a:p>
            </p:txBody>
          </p:sp>
        </mc:Choice>
        <mc:Fallback xmlns="">
          <p:sp>
            <p:nvSpPr>
              <p:cNvPr id="3" name="Content Placeholder 2">
                <a:extLst>
                  <a:ext uri="{FF2B5EF4-FFF2-40B4-BE49-F238E27FC236}">
                    <a16:creationId xmlns:a16="http://schemas.microsoft.com/office/drawing/2014/main" id="{1952A0B0-F01D-D3D0-1023-8E9CED97825C}"/>
                  </a:ext>
                </a:extLst>
              </p:cNvPr>
              <p:cNvSpPr>
                <a:spLocks noGrp="1" noRot="1" noChangeAspect="1" noMove="1" noResize="1" noEditPoints="1" noAdjustHandles="1" noChangeArrowheads="1" noChangeShapeType="1" noTextEdit="1"/>
              </p:cNvSpPr>
              <p:nvPr>
                <p:ph idx="1"/>
              </p:nvPr>
            </p:nvSpPr>
            <p:spPr>
              <a:blipFill>
                <a:blip r:embed="rId3"/>
                <a:stretch>
                  <a:fillRect l="-699" t="-795" r="-1144"/>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C9B9E4FA-F0AC-9B38-98AB-8AFA32535FF4}"/>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6C2F1403-E6E2-4848-822D-2376EA510E8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8427" y="5038328"/>
            <a:ext cx="9677317" cy="2056087"/>
          </a:xfrm>
          <a:prstGeom prst="rect">
            <a:avLst/>
          </a:prstGeom>
        </p:spPr>
      </p:pic>
    </p:spTree>
    <p:extLst>
      <p:ext uri="{BB962C8B-B14F-4D97-AF65-F5344CB8AC3E}">
        <p14:creationId xmlns:p14="http://schemas.microsoft.com/office/powerpoint/2010/main" val="270858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D77A-5053-4CBC-DA6D-2FB1837F6994}"/>
              </a:ext>
            </a:extLst>
          </p:cNvPr>
          <p:cNvSpPr>
            <a:spLocks noGrp="1"/>
          </p:cNvSpPr>
          <p:nvPr>
            <p:ph type="title"/>
          </p:nvPr>
        </p:nvSpPr>
        <p:spPr/>
        <p:txBody>
          <a:bodyPr/>
          <a:lstStyle/>
          <a:p>
            <a:r>
              <a:rPr lang="en-US" dirty="0" err="1"/>
              <a:t>BppAttack</a:t>
            </a:r>
            <a:endParaRPr lang="en-US" dirty="0"/>
          </a:p>
        </p:txBody>
      </p:sp>
      <p:sp>
        <p:nvSpPr>
          <p:cNvPr id="3" name="Content Placeholder 2">
            <a:extLst>
              <a:ext uri="{FF2B5EF4-FFF2-40B4-BE49-F238E27FC236}">
                <a16:creationId xmlns:a16="http://schemas.microsoft.com/office/drawing/2014/main" id="{92FFEF8A-1AC8-F5A3-57BE-07506E82FD1D}"/>
              </a:ext>
            </a:extLst>
          </p:cNvPr>
          <p:cNvSpPr>
            <a:spLocks noGrp="1"/>
          </p:cNvSpPr>
          <p:nvPr>
            <p:ph idx="1"/>
          </p:nvPr>
        </p:nvSpPr>
        <p:spPr/>
        <p:txBody>
          <a:bodyPr/>
          <a:lstStyle/>
          <a:p>
            <a:r>
              <a:rPr lang="en-US" b="1" i="1" dirty="0" err="1">
                <a:solidFill>
                  <a:srgbClr val="0070C0"/>
                </a:solidFill>
              </a:rPr>
              <a:t>BppAttack</a:t>
            </a:r>
            <a:r>
              <a:rPr lang="en-US" dirty="0"/>
              <a:t> (Bit-per-pixel Attack)</a:t>
            </a:r>
          </a:p>
          <a:p>
            <a:pPr lvl="1"/>
            <a:r>
              <a:rPr lang="en-US" dirty="0">
                <a:hlinkClick r:id="rId2"/>
              </a:rPr>
              <a:t>Wang (2021) </a:t>
            </a:r>
            <a:r>
              <a:rPr lang="en-US" dirty="0" err="1">
                <a:hlinkClick r:id="rId2"/>
              </a:rPr>
              <a:t>BppAttack</a:t>
            </a:r>
            <a:r>
              <a:rPr lang="en-US" dirty="0">
                <a:hlinkClick r:id="rId2"/>
              </a:rPr>
              <a:t>: Stealthy and Efficient Trojan Attacks against Deep Neural Networks via Image Quantization and Contrastive Adversarial Learning</a:t>
            </a:r>
            <a:endParaRPr lang="en-US" dirty="0"/>
          </a:p>
          <a:p>
            <a:r>
              <a:rPr lang="en-US" dirty="0"/>
              <a:t>Goal:</a:t>
            </a:r>
          </a:p>
          <a:p>
            <a:pPr lvl="1"/>
            <a:r>
              <a:rPr lang="en-US" dirty="0"/>
              <a:t>Reduce bits-per-pixel (similar to feature squeezing) to create backdoored samples with imperceptible changes</a:t>
            </a:r>
          </a:p>
          <a:p>
            <a:r>
              <a:rPr lang="en-US" dirty="0"/>
              <a:t>Approach:</a:t>
            </a:r>
          </a:p>
          <a:p>
            <a:pPr lvl="1"/>
            <a:r>
              <a:rPr lang="en-US" dirty="0"/>
              <a:t>Apply image quantization and dithering as trojan trigger</a:t>
            </a:r>
          </a:p>
          <a:p>
            <a:pPr lvl="1"/>
            <a:r>
              <a:rPr lang="en-US" dirty="0"/>
              <a:t>Contrastive learning is used to generate poisoned samples</a:t>
            </a:r>
          </a:p>
          <a:p>
            <a:r>
              <a:rPr lang="en-US" dirty="0"/>
              <a:t>Threat model:</a:t>
            </a:r>
          </a:p>
          <a:p>
            <a:pPr lvl="1"/>
            <a:r>
              <a:rPr lang="en-US" dirty="0"/>
              <a:t>The attacker has access to training data and the model</a:t>
            </a:r>
          </a:p>
          <a:p>
            <a:r>
              <a:rPr lang="en-US" dirty="0"/>
              <a:t>Advantages:</a:t>
            </a:r>
          </a:p>
          <a:p>
            <a:pPr lvl="1"/>
            <a:r>
              <a:rPr lang="en-US" dirty="0"/>
              <a:t>Generated samples can bypass poisoning defenses and human inspection</a:t>
            </a:r>
          </a:p>
        </p:txBody>
      </p:sp>
      <p:sp>
        <p:nvSpPr>
          <p:cNvPr id="4" name="Content Placeholder 3">
            <a:extLst>
              <a:ext uri="{FF2B5EF4-FFF2-40B4-BE49-F238E27FC236}">
                <a16:creationId xmlns:a16="http://schemas.microsoft.com/office/drawing/2014/main" id="{CBA4FA13-DC80-1968-414D-9613597E56B7}"/>
              </a:ext>
            </a:extLst>
          </p:cNvPr>
          <p:cNvSpPr>
            <a:spLocks noGrp="1"/>
          </p:cNvSpPr>
          <p:nvPr>
            <p:ph idx="10"/>
          </p:nvPr>
        </p:nvSpPr>
        <p:spPr/>
        <p:txBody>
          <a:bodyPr/>
          <a:lstStyle/>
          <a:p>
            <a:r>
              <a:rPr lang="en-US" dirty="0" err="1"/>
              <a:t>BppAttack</a:t>
            </a:r>
            <a:endParaRPr lang="en-US" dirty="0"/>
          </a:p>
        </p:txBody>
      </p:sp>
    </p:spTree>
    <p:extLst>
      <p:ext uri="{BB962C8B-B14F-4D97-AF65-F5344CB8AC3E}">
        <p14:creationId xmlns:p14="http://schemas.microsoft.com/office/powerpoint/2010/main" val="1938880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F286-69F4-FC7B-89E7-C985BBEF4D17}"/>
              </a:ext>
            </a:extLst>
          </p:cNvPr>
          <p:cNvSpPr>
            <a:spLocks noGrp="1"/>
          </p:cNvSpPr>
          <p:nvPr>
            <p:ph type="title"/>
          </p:nvPr>
        </p:nvSpPr>
        <p:spPr/>
        <p:txBody>
          <a:bodyPr/>
          <a:lstStyle/>
          <a:p>
            <a:r>
              <a:rPr lang="en-US" dirty="0" err="1"/>
              <a:t>BppAttack</a:t>
            </a:r>
            <a:endParaRPr lang="en-US" dirty="0"/>
          </a:p>
        </p:txBody>
      </p:sp>
      <p:sp>
        <p:nvSpPr>
          <p:cNvPr id="3" name="Content Placeholder 2">
            <a:extLst>
              <a:ext uri="{FF2B5EF4-FFF2-40B4-BE49-F238E27FC236}">
                <a16:creationId xmlns:a16="http://schemas.microsoft.com/office/drawing/2014/main" id="{8B30E471-B49E-5485-6F6B-1201E8850676}"/>
              </a:ext>
            </a:extLst>
          </p:cNvPr>
          <p:cNvSpPr>
            <a:spLocks noGrp="1"/>
          </p:cNvSpPr>
          <p:nvPr>
            <p:ph idx="1"/>
          </p:nvPr>
        </p:nvSpPr>
        <p:spPr/>
        <p:txBody>
          <a:bodyPr/>
          <a:lstStyle/>
          <a:p>
            <a:r>
              <a:rPr lang="en-US" dirty="0"/>
              <a:t>Motivation:</a:t>
            </a:r>
          </a:p>
          <a:p>
            <a:pPr lvl="1"/>
            <a:r>
              <a:rPr lang="en-US" dirty="0"/>
              <a:t>Most poisoning attacks introduce visible trojan triggers</a:t>
            </a:r>
          </a:p>
          <a:p>
            <a:pPr lvl="1"/>
            <a:r>
              <a:rPr lang="en-US" dirty="0"/>
              <a:t>E.g., yellow pad (</a:t>
            </a:r>
            <a:r>
              <a:rPr lang="en-US" dirty="0" err="1"/>
              <a:t>BadNets</a:t>
            </a:r>
            <a:r>
              <a:rPr lang="en-US" dirty="0"/>
              <a:t>), blended images (Blend), strips (SIG), color filters (Filter), sample-specific perturbation (ISSBA), image warping (</a:t>
            </a:r>
            <a:r>
              <a:rPr lang="en-US" dirty="0" err="1"/>
              <a:t>WaNet</a:t>
            </a:r>
            <a:r>
              <a:rPr lang="en-US" dirty="0"/>
              <a:t>)</a:t>
            </a:r>
          </a:p>
          <a:p>
            <a:pPr lvl="1"/>
            <a:r>
              <a:rPr lang="en-US" dirty="0"/>
              <a:t>Many of these attacks are noticeable to human inspectors or detectable by poisoning defense methods</a:t>
            </a:r>
          </a:p>
          <a:p>
            <a:r>
              <a:rPr lang="en-US" dirty="0"/>
              <a:t>Comparison to adversarial samples created by other backdoor attacks</a:t>
            </a:r>
          </a:p>
          <a:p>
            <a:pPr lvl="1"/>
            <a:r>
              <a:rPr lang="en-US" dirty="0"/>
              <a:t>The residual (difference to the original clean image) by </a:t>
            </a:r>
            <a:r>
              <a:rPr lang="en-US" dirty="0" err="1"/>
              <a:t>BppAttack</a:t>
            </a:r>
            <a:r>
              <a:rPr lang="en-US" dirty="0"/>
              <a:t> is small</a:t>
            </a:r>
          </a:p>
        </p:txBody>
      </p:sp>
      <p:sp>
        <p:nvSpPr>
          <p:cNvPr id="4" name="Content Placeholder 3">
            <a:extLst>
              <a:ext uri="{FF2B5EF4-FFF2-40B4-BE49-F238E27FC236}">
                <a16:creationId xmlns:a16="http://schemas.microsoft.com/office/drawing/2014/main" id="{B8F0948D-4334-7AA7-3069-48233EE0C089}"/>
              </a:ext>
            </a:extLst>
          </p:cNvPr>
          <p:cNvSpPr>
            <a:spLocks noGrp="1"/>
          </p:cNvSpPr>
          <p:nvPr>
            <p:ph idx="10"/>
          </p:nvPr>
        </p:nvSpPr>
        <p:spPr/>
        <p:txBody>
          <a:bodyPr/>
          <a:lstStyle/>
          <a:p>
            <a:r>
              <a:rPr lang="en-US" dirty="0" err="1"/>
              <a:t>BppAttack</a:t>
            </a:r>
            <a:endParaRPr lang="en-US" dirty="0"/>
          </a:p>
          <a:p>
            <a:endParaRPr lang="en-US" dirty="0"/>
          </a:p>
        </p:txBody>
      </p:sp>
      <p:pic>
        <p:nvPicPr>
          <p:cNvPr id="6" name="Picture 5">
            <a:extLst>
              <a:ext uri="{FF2B5EF4-FFF2-40B4-BE49-F238E27FC236}">
                <a16:creationId xmlns:a16="http://schemas.microsoft.com/office/drawing/2014/main" id="{6F275990-61E2-0A2A-EA36-3991455C49D6}"/>
              </a:ext>
            </a:extLst>
          </p:cNvPr>
          <p:cNvPicPr>
            <a:picLocks noChangeAspect="1"/>
          </p:cNvPicPr>
          <p:nvPr/>
        </p:nvPicPr>
        <p:blipFill>
          <a:blip r:embed="rId3"/>
          <a:stretch>
            <a:fillRect/>
          </a:stretch>
        </p:blipFill>
        <p:spPr>
          <a:xfrm>
            <a:off x="132656" y="4822304"/>
            <a:ext cx="9849578" cy="2464115"/>
          </a:xfrm>
          <a:prstGeom prst="rect">
            <a:avLst/>
          </a:prstGeom>
        </p:spPr>
      </p:pic>
    </p:spTree>
    <p:extLst>
      <p:ext uri="{BB962C8B-B14F-4D97-AF65-F5344CB8AC3E}">
        <p14:creationId xmlns:p14="http://schemas.microsoft.com/office/powerpoint/2010/main" val="883066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9194-96A7-85EF-3DA7-1072505EE66D}"/>
              </a:ext>
            </a:extLst>
          </p:cNvPr>
          <p:cNvSpPr>
            <a:spLocks noGrp="1"/>
          </p:cNvSpPr>
          <p:nvPr>
            <p:ph type="title"/>
          </p:nvPr>
        </p:nvSpPr>
        <p:spPr/>
        <p:txBody>
          <a:bodyPr/>
          <a:lstStyle/>
          <a:p>
            <a:r>
              <a:rPr lang="en-US" dirty="0" err="1"/>
              <a:t>BppAttack</a:t>
            </a:r>
            <a:r>
              <a:rPr lang="en-US" dirty="0"/>
              <a:t> Approach</a:t>
            </a:r>
          </a:p>
        </p:txBody>
      </p:sp>
      <p:sp>
        <p:nvSpPr>
          <p:cNvPr id="3" name="Content Placeholder 2">
            <a:extLst>
              <a:ext uri="{FF2B5EF4-FFF2-40B4-BE49-F238E27FC236}">
                <a16:creationId xmlns:a16="http://schemas.microsoft.com/office/drawing/2014/main" id="{A4DE0BCA-A290-EE3D-99F9-074D1730755C}"/>
              </a:ext>
            </a:extLst>
          </p:cNvPr>
          <p:cNvSpPr>
            <a:spLocks noGrp="1"/>
          </p:cNvSpPr>
          <p:nvPr>
            <p:ph idx="1"/>
          </p:nvPr>
        </p:nvSpPr>
        <p:spPr/>
        <p:txBody>
          <a:bodyPr/>
          <a:lstStyle/>
          <a:p>
            <a:r>
              <a:rPr lang="en-US" dirty="0"/>
              <a:t>Generate trojan samples</a:t>
            </a:r>
          </a:p>
          <a:p>
            <a:pPr marL="747712" lvl="1" indent="-342900">
              <a:buFont typeface="+mj-lt"/>
              <a:buAutoNum type="arabicPeriod"/>
            </a:pPr>
            <a:r>
              <a:rPr lang="en-US" dirty="0"/>
              <a:t>Apply </a:t>
            </a:r>
            <a:r>
              <a:rPr lang="en-US" dirty="0">
                <a:solidFill>
                  <a:srgbClr val="FF0000"/>
                </a:solidFill>
              </a:rPr>
              <a:t>image color quantization</a:t>
            </a:r>
            <a:r>
              <a:rPr lang="en-US" dirty="0"/>
              <a:t>, by reducing the number of bits used for the image intensities of the pixels</a:t>
            </a:r>
          </a:p>
          <a:p>
            <a:pPr marL="747712" lvl="1" indent="-342900">
              <a:buFont typeface="+mj-lt"/>
              <a:buAutoNum type="arabicPeriod"/>
            </a:pPr>
            <a:r>
              <a:rPr lang="en-US" dirty="0"/>
              <a:t>Apply </a:t>
            </a:r>
            <a:r>
              <a:rPr lang="en-US" dirty="0">
                <a:solidFill>
                  <a:srgbClr val="FF0000"/>
                </a:solidFill>
              </a:rPr>
              <a:t>image dithering </a:t>
            </a:r>
          </a:p>
          <a:p>
            <a:pPr lvl="2"/>
            <a:r>
              <a:rPr lang="en-US" b="1" i="1" dirty="0">
                <a:solidFill>
                  <a:srgbClr val="0070C0"/>
                </a:solidFill>
              </a:rPr>
              <a:t>Dithering</a:t>
            </a:r>
            <a:r>
              <a:rPr lang="en-US" dirty="0"/>
              <a:t> is an image processing operation used to create the illusion of color depth in images with a limited color palette</a:t>
            </a:r>
          </a:p>
          <a:p>
            <a:pPr lvl="3"/>
            <a:r>
              <a:rPr lang="en-US" dirty="0"/>
              <a:t>Colors not available in the palette are approximated by a diffusion of colored pixels from within the available palette</a:t>
            </a:r>
          </a:p>
          <a:p>
            <a:pPr lvl="2"/>
            <a:r>
              <a:rPr lang="en-US" dirty="0"/>
              <a:t>The image dithering step removed noticeable artifacts from the step of image color quantization, and increased the </a:t>
            </a:r>
            <a:r>
              <a:rPr lang="en-US" dirty="0" err="1"/>
              <a:t>stealthiness</a:t>
            </a:r>
            <a:r>
              <a:rPr lang="en-US" dirty="0"/>
              <a:t> of the attack</a:t>
            </a:r>
          </a:p>
          <a:p>
            <a:r>
              <a:rPr lang="en-US" dirty="0"/>
              <a:t>Afterward, retrain the model by assigning the target label to </a:t>
            </a:r>
            <a:r>
              <a:rPr lang="en-US" dirty="0" err="1"/>
              <a:t>trojaned</a:t>
            </a:r>
            <a:r>
              <a:rPr lang="en-US" dirty="0"/>
              <a:t> samples</a:t>
            </a:r>
          </a:p>
          <a:p>
            <a:pPr lvl="1"/>
            <a:r>
              <a:rPr lang="en-US" dirty="0"/>
              <a:t>The authors used contrastive learning loss for training the model</a:t>
            </a:r>
          </a:p>
          <a:p>
            <a:pPr lvl="2"/>
            <a:r>
              <a:rPr lang="en-US" dirty="0"/>
              <a:t>Adversarial samples generated by PGD were added as negative examples for the contrastive learning</a:t>
            </a:r>
          </a:p>
          <a:p>
            <a:pPr lvl="2"/>
            <a:r>
              <a:rPr lang="en-US" dirty="0"/>
              <a:t>Contrastive learning loss achieved higher effectiveness than cross-entropy loss</a:t>
            </a:r>
          </a:p>
        </p:txBody>
      </p:sp>
      <p:sp>
        <p:nvSpPr>
          <p:cNvPr id="4" name="Content Placeholder 3">
            <a:extLst>
              <a:ext uri="{FF2B5EF4-FFF2-40B4-BE49-F238E27FC236}">
                <a16:creationId xmlns:a16="http://schemas.microsoft.com/office/drawing/2014/main" id="{35254258-D32B-867A-C76D-E15518523EEE}"/>
              </a:ext>
            </a:extLst>
          </p:cNvPr>
          <p:cNvSpPr>
            <a:spLocks noGrp="1"/>
          </p:cNvSpPr>
          <p:nvPr>
            <p:ph idx="10"/>
          </p:nvPr>
        </p:nvSpPr>
        <p:spPr/>
        <p:txBody>
          <a:bodyPr/>
          <a:lstStyle/>
          <a:p>
            <a:r>
              <a:rPr lang="en-US" dirty="0" err="1"/>
              <a:t>BppAttack</a:t>
            </a:r>
            <a:endParaRPr lang="en-US" dirty="0"/>
          </a:p>
          <a:p>
            <a:endParaRPr lang="en-US" dirty="0"/>
          </a:p>
        </p:txBody>
      </p:sp>
    </p:spTree>
    <p:extLst>
      <p:ext uri="{BB962C8B-B14F-4D97-AF65-F5344CB8AC3E}">
        <p14:creationId xmlns:p14="http://schemas.microsoft.com/office/powerpoint/2010/main" val="18062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p:txBody>
          <a:bodyPr/>
          <a:lstStyle/>
          <a:p>
            <a:r>
              <a:rPr lang="en-US" dirty="0"/>
              <a:t>Poisoning attacks taxonomy based on the paper by Gao et al. (2020)</a:t>
            </a:r>
          </a:p>
          <a:p>
            <a:pPr lvl="1"/>
            <a:r>
              <a:rPr lang="en-US" dirty="0">
                <a:hlinkClick r:id="rId2"/>
              </a:rPr>
              <a:t>Gao et al. (2020) Backdoor Attacks and Countermeasures on Deep Learning: A Comprehensive Review</a:t>
            </a:r>
            <a:endParaRPr lang="en-US" dirty="0"/>
          </a:p>
          <a:p>
            <a:r>
              <a:rPr lang="en-US" dirty="0"/>
              <a:t>Poisoning attacks are divided into the following classes</a:t>
            </a:r>
          </a:p>
          <a:p>
            <a:pPr lvl="1"/>
            <a:r>
              <a:rPr lang="en-US" b="1" i="1" dirty="0">
                <a:solidFill>
                  <a:srgbClr val="0070C0"/>
                </a:solidFill>
              </a:rPr>
              <a:t>Outsourcing attack</a:t>
            </a:r>
          </a:p>
          <a:p>
            <a:pPr lvl="1"/>
            <a:r>
              <a:rPr lang="en-US" b="1" i="1" dirty="0">
                <a:solidFill>
                  <a:srgbClr val="0070C0"/>
                </a:solidFill>
              </a:rPr>
              <a:t>Pretrained attack</a:t>
            </a:r>
          </a:p>
          <a:p>
            <a:pPr lvl="1"/>
            <a:r>
              <a:rPr lang="en-US" b="1" i="1" dirty="0">
                <a:solidFill>
                  <a:srgbClr val="0070C0"/>
                </a:solidFill>
              </a:rPr>
              <a:t>Data collection attack</a:t>
            </a:r>
          </a:p>
          <a:p>
            <a:pPr lvl="1"/>
            <a:r>
              <a:rPr lang="en-US" b="1" i="1" dirty="0">
                <a:solidFill>
                  <a:srgbClr val="0070C0"/>
                </a:solidFill>
              </a:rPr>
              <a:t>Collaborative learning attack</a:t>
            </a:r>
          </a:p>
          <a:p>
            <a:pPr lvl="1"/>
            <a:r>
              <a:rPr lang="en-US" b="1" i="1" dirty="0">
                <a:solidFill>
                  <a:srgbClr val="0070C0"/>
                </a:solidFill>
              </a:rPr>
              <a:t>Post-deployment attack</a:t>
            </a:r>
          </a:p>
          <a:p>
            <a:pPr lvl="1"/>
            <a:r>
              <a:rPr lang="en-US" b="1" i="1" dirty="0">
                <a:solidFill>
                  <a:srgbClr val="0070C0"/>
                </a:solidFill>
              </a:rPr>
              <a:t>Code poisoning attack</a:t>
            </a:r>
          </a:p>
          <a:p>
            <a:r>
              <a:rPr lang="en-US" dirty="0"/>
              <a:t>Initial adversarial poisoning attacks focused on computer vision domain</a:t>
            </a:r>
          </a:p>
          <a:p>
            <a:pPr lvl="1"/>
            <a:r>
              <a:rPr lang="en-US" dirty="0"/>
              <a:t>Recently, poisoning attacks were demonstrated for text inputs, audio signals, CAD files, wireless signals inputs</a:t>
            </a:r>
          </a:p>
          <a:p>
            <a:pPr lvl="1"/>
            <a:endParaRPr lang="en-US" dirty="0"/>
          </a:p>
        </p:txBody>
      </p:sp>
      <p:sp>
        <p:nvSpPr>
          <p:cNvPr id="4" name="Content Placeholder 3"/>
          <p:cNvSpPr>
            <a:spLocks noGrp="1"/>
          </p:cNvSpPr>
          <p:nvPr>
            <p:ph idx="10"/>
          </p:nvPr>
        </p:nvSpPr>
        <p:spPr/>
        <p:txBody>
          <a:bodyPr/>
          <a:lstStyle/>
          <a:p>
            <a:r>
              <a:rPr lang="en-US" dirty="0"/>
              <a:t>Poisoning Attacks Taxonomy</a:t>
            </a:r>
          </a:p>
        </p:txBody>
      </p:sp>
    </p:spTree>
    <p:extLst>
      <p:ext uri="{BB962C8B-B14F-4D97-AF65-F5344CB8AC3E}">
        <p14:creationId xmlns:p14="http://schemas.microsoft.com/office/powerpoint/2010/main" val="213447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5B93-B6BE-9F2D-A6DC-A6F662FFA80C}"/>
              </a:ext>
            </a:extLst>
          </p:cNvPr>
          <p:cNvSpPr>
            <a:spLocks noGrp="1"/>
          </p:cNvSpPr>
          <p:nvPr>
            <p:ph type="title"/>
          </p:nvPr>
        </p:nvSpPr>
        <p:spPr/>
        <p:txBody>
          <a:bodyPr/>
          <a:lstStyle/>
          <a:p>
            <a:r>
              <a:rPr lang="en-US" dirty="0" err="1"/>
              <a:t>BppAttack</a:t>
            </a:r>
            <a:endParaRPr lang="en-US" dirty="0"/>
          </a:p>
        </p:txBody>
      </p:sp>
      <p:sp>
        <p:nvSpPr>
          <p:cNvPr id="3" name="Content Placeholder 2">
            <a:extLst>
              <a:ext uri="{FF2B5EF4-FFF2-40B4-BE49-F238E27FC236}">
                <a16:creationId xmlns:a16="http://schemas.microsoft.com/office/drawing/2014/main" id="{1991CF70-D9D3-AB50-0C5D-DA2D6D28401D}"/>
              </a:ext>
            </a:extLst>
          </p:cNvPr>
          <p:cNvSpPr>
            <a:spLocks noGrp="1"/>
          </p:cNvSpPr>
          <p:nvPr>
            <p:ph idx="1"/>
          </p:nvPr>
        </p:nvSpPr>
        <p:spPr>
          <a:xfrm>
            <a:off x="276673" y="2090803"/>
            <a:ext cx="4646901" cy="5367667"/>
          </a:xfrm>
        </p:spPr>
        <p:txBody>
          <a:bodyPr/>
          <a:lstStyle/>
          <a:p>
            <a:r>
              <a:rPr lang="en-US" dirty="0"/>
              <a:t>Effect of different bits number</a:t>
            </a:r>
          </a:p>
          <a:p>
            <a:pPr lvl="1"/>
            <a:r>
              <a:rPr lang="en-US" dirty="0" err="1"/>
              <a:t>Trojaned</a:t>
            </a:r>
            <a:r>
              <a:rPr lang="en-US" dirty="0"/>
              <a:t> images with reduced number of bits look indistinguishable from clean images</a:t>
            </a:r>
          </a:p>
          <a:p>
            <a:endParaRPr lang="en-US" dirty="0"/>
          </a:p>
          <a:p>
            <a:endParaRPr lang="en-US" dirty="0"/>
          </a:p>
          <a:p>
            <a:endParaRPr lang="en-US" dirty="0"/>
          </a:p>
          <a:p>
            <a:r>
              <a:rPr lang="en-US" dirty="0"/>
              <a:t>Effect of dithering</a:t>
            </a:r>
          </a:p>
          <a:p>
            <a:pPr lvl="1"/>
            <a:r>
              <a:rPr lang="en-US" dirty="0" err="1"/>
              <a:t>Trojaned</a:t>
            </a:r>
            <a:r>
              <a:rPr lang="en-US" dirty="0"/>
              <a:t> images with dithering have smaller residual to clean images</a:t>
            </a:r>
          </a:p>
        </p:txBody>
      </p:sp>
      <p:sp>
        <p:nvSpPr>
          <p:cNvPr id="4" name="Content Placeholder 3">
            <a:extLst>
              <a:ext uri="{FF2B5EF4-FFF2-40B4-BE49-F238E27FC236}">
                <a16:creationId xmlns:a16="http://schemas.microsoft.com/office/drawing/2014/main" id="{0D8E0585-255D-4222-7A01-5CCC3467036F}"/>
              </a:ext>
            </a:extLst>
          </p:cNvPr>
          <p:cNvSpPr>
            <a:spLocks noGrp="1"/>
          </p:cNvSpPr>
          <p:nvPr>
            <p:ph idx="10"/>
          </p:nvPr>
        </p:nvSpPr>
        <p:spPr/>
        <p:txBody>
          <a:bodyPr/>
          <a:lstStyle/>
          <a:p>
            <a:r>
              <a:rPr lang="en-US" dirty="0" err="1"/>
              <a:t>BppAttack</a:t>
            </a:r>
            <a:endParaRPr lang="en-US" dirty="0"/>
          </a:p>
          <a:p>
            <a:endParaRPr lang="en-US" dirty="0"/>
          </a:p>
        </p:txBody>
      </p:sp>
      <p:pic>
        <p:nvPicPr>
          <p:cNvPr id="6" name="Picture 5">
            <a:extLst>
              <a:ext uri="{FF2B5EF4-FFF2-40B4-BE49-F238E27FC236}">
                <a16:creationId xmlns:a16="http://schemas.microsoft.com/office/drawing/2014/main" id="{A58EBF1D-E8AC-466B-3332-BC55ACC597B7}"/>
              </a:ext>
            </a:extLst>
          </p:cNvPr>
          <p:cNvPicPr>
            <a:picLocks noChangeAspect="1"/>
          </p:cNvPicPr>
          <p:nvPr/>
        </p:nvPicPr>
        <p:blipFill>
          <a:blip r:embed="rId2"/>
          <a:stretch>
            <a:fillRect/>
          </a:stretch>
        </p:blipFill>
        <p:spPr>
          <a:xfrm>
            <a:off x="5095806" y="2200518"/>
            <a:ext cx="4901946" cy="1601067"/>
          </a:xfrm>
          <a:prstGeom prst="rect">
            <a:avLst/>
          </a:prstGeom>
        </p:spPr>
      </p:pic>
      <p:pic>
        <p:nvPicPr>
          <p:cNvPr id="8" name="Picture 7">
            <a:extLst>
              <a:ext uri="{FF2B5EF4-FFF2-40B4-BE49-F238E27FC236}">
                <a16:creationId xmlns:a16="http://schemas.microsoft.com/office/drawing/2014/main" id="{3ABD2D20-D185-E1DC-ADB9-BE9E571A9764}"/>
              </a:ext>
            </a:extLst>
          </p:cNvPr>
          <p:cNvPicPr>
            <a:picLocks noChangeAspect="1"/>
          </p:cNvPicPr>
          <p:nvPr/>
        </p:nvPicPr>
        <p:blipFill>
          <a:blip r:embed="rId3"/>
          <a:stretch>
            <a:fillRect/>
          </a:stretch>
        </p:blipFill>
        <p:spPr>
          <a:xfrm>
            <a:off x="5350851" y="4094416"/>
            <a:ext cx="4646901" cy="3464192"/>
          </a:xfrm>
          <a:prstGeom prst="rect">
            <a:avLst/>
          </a:prstGeom>
        </p:spPr>
      </p:pic>
    </p:spTree>
    <p:extLst>
      <p:ext uri="{BB962C8B-B14F-4D97-AF65-F5344CB8AC3E}">
        <p14:creationId xmlns:p14="http://schemas.microsoft.com/office/powerpoint/2010/main" val="2191718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3475-11C8-48C6-DAD6-B3483278ECF2}"/>
              </a:ext>
            </a:extLst>
          </p:cNvPr>
          <p:cNvSpPr>
            <a:spLocks noGrp="1"/>
          </p:cNvSpPr>
          <p:nvPr>
            <p:ph type="title"/>
          </p:nvPr>
        </p:nvSpPr>
        <p:spPr/>
        <p:txBody>
          <a:bodyPr/>
          <a:lstStyle/>
          <a:p>
            <a:r>
              <a:rPr lang="en-US" dirty="0" err="1"/>
              <a:t>BppAttack</a:t>
            </a:r>
            <a:r>
              <a:rPr lang="en-US" dirty="0"/>
              <a:t> Experimental Results</a:t>
            </a:r>
          </a:p>
        </p:txBody>
      </p:sp>
      <p:sp>
        <p:nvSpPr>
          <p:cNvPr id="3" name="Content Placeholder 2">
            <a:extLst>
              <a:ext uri="{FF2B5EF4-FFF2-40B4-BE49-F238E27FC236}">
                <a16:creationId xmlns:a16="http://schemas.microsoft.com/office/drawing/2014/main" id="{4EB822C6-2CAB-E36E-8D38-0C07AFA6204E}"/>
              </a:ext>
            </a:extLst>
          </p:cNvPr>
          <p:cNvSpPr>
            <a:spLocks noGrp="1"/>
          </p:cNvSpPr>
          <p:nvPr>
            <p:ph idx="1"/>
          </p:nvPr>
        </p:nvSpPr>
        <p:spPr/>
        <p:txBody>
          <a:bodyPr/>
          <a:lstStyle/>
          <a:p>
            <a:r>
              <a:rPr lang="en-US" dirty="0"/>
              <a:t>Evaluated on MNIST, CIFAR-10, GTSRB (traffic sign classification), and </a:t>
            </a:r>
            <a:r>
              <a:rPr lang="en-US" dirty="0" err="1"/>
              <a:t>CelebA</a:t>
            </a:r>
            <a:r>
              <a:rPr lang="en-US" dirty="0"/>
              <a:t> (celebrity recognition)</a:t>
            </a:r>
          </a:p>
          <a:p>
            <a:pPr lvl="1"/>
            <a:r>
              <a:rPr lang="en-US" dirty="0"/>
              <a:t>BA (Benign Accuracy) on clean samples, and ASR (Attack Success Rate) </a:t>
            </a:r>
          </a:p>
          <a:p>
            <a:endParaRPr lang="en-US" dirty="0"/>
          </a:p>
          <a:p>
            <a:endParaRPr lang="en-US" dirty="0"/>
          </a:p>
          <a:p>
            <a:endParaRPr lang="en-US" dirty="0"/>
          </a:p>
          <a:p>
            <a:endParaRPr lang="en-US" dirty="0"/>
          </a:p>
          <a:p>
            <a:endParaRPr lang="en-US" sz="3200" dirty="0"/>
          </a:p>
          <a:p>
            <a:r>
              <a:rPr lang="en-US" dirty="0" err="1"/>
              <a:t>BppAttack</a:t>
            </a:r>
            <a:r>
              <a:rPr lang="en-US" dirty="0"/>
              <a:t> obtained higher </a:t>
            </a:r>
            <a:r>
              <a:rPr lang="en-US" dirty="0" err="1"/>
              <a:t>stealthiness</a:t>
            </a:r>
            <a:r>
              <a:rPr lang="en-US" dirty="0"/>
              <a:t> on both clean and </a:t>
            </a:r>
            <a:r>
              <a:rPr lang="en-US" dirty="0" err="1"/>
              <a:t>trojaned</a:t>
            </a:r>
            <a:r>
              <a:rPr lang="en-US" dirty="0"/>
              <a:t> images in comparison to other trojan attacks, based on human visual inspection</a:t>
            </a:r>
          </a:p>
          <a:p>
            <a:endParaRPr lang="en-US" dirty="0"/>
          </a:p>
        </p:txBody>
      </p:sp>
      <p:sp>
        <p:nvSpPr>
          <p:cNvPr id="4" name="Content Placeholder 3">
            <a:extLst>
              <a:ext uri="{FF2B5EF4-FFF2-40B4-BE49-F238E27FC236}">
                <a16:creationId xmlns:a16="http://schemas.microsoft.com/office/drawing/2014/main" id="{1E001E44-7D27-FAE7-78AC-9CBFAEA19903}"/>
              </a:ext>
            </a:extLst>
          </p:cNvPr>
          <p:cNvSpPr>
            <a:spLocks noGrp="1"/>
          </p:cNvSpPr>
          <p:nvPr>
            <p:ph idx="10"/>
          </p:nvPr>
        </p:nvSpPr>
        <p:spPr/>
        <p:txBody>
          <a:bodyPr/>
          <a:lstStyle/>
          <a:p>
            <a:r>
              <a:rPr lang="en-US" dirty="0" err="1"/>
              <a:t>BppAttack</a:t>
            </a:r>
            <a:endParaRPr lang="en-US" dirty="0"/>
          </a:p>
          <a:p>
            <a:endParaRPr lang="en-US" dirty="0"/>
          </a:p>
        </p:txBody>
      </p:sp>
      <p:pic>
        <p:nvPicPr>
          <p:cNvPr id="6" name="Picture 5">
            <a:extLst>
              <a:ext uri="{FF2B5EF4-FFF2-40B4-BE49-F238E27FC236}">
                <a16:creationId xmlns:a16="http://schemas.microsoft.com/office/drawing/2014/main" id="{4539FEC0-F082-D126-5CA6-1BDA5B97EA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35671" y="5909594"/>
            <a:ext cx="6387058" cy="1549603"/>
          </a:xfrm>
          <a:prstGeom prst="rect">
            <a:avLst/>
          </a:prstGeom>
        </p:spPr>
      </p:pic>
      <p:grpSp>
        <p:nvGrpSpPr>
          <p:cNvPr id="10" name="Group 9">
            <a:extLst>
              <a:ext uri="{FF2B5EF4-FFF2-40B4-BE49-F238E27FC236}">
                <a16:creationId xmlns:a16="http://schemas.microsoft.com/office/drawing/2014/main" id="{23AF569F-6A03-0527-87D1-6555C1C6A924}"/>
              </a:ext>
            </a:extLst>
          </p:cNvPr>
          <p:cNvGrpSpPr/>
          <p:nvPr/>
        </p:nvGrpSpPr>
        <p:grpSpPr>
          <a:xfrm>
            <a:off x="2292896" y="3185371"/>
            <a:ext cx="4016998" cy="1723833"/>
            <a:chOff x="2030948" y="3077599"/>
            <a:chExt cx="4016998" cy="1723833"/>
          </a:xfrm>
        </p:grpSpPr>
        <p:pic>
          <p:nvPicPr>
            <p:cNvPr id="8" name="Picture 7">
              <a:extLst>
                <a:ext uri="{FF2B5EF4-FFF2-40B4-BE49-F238E27FC236}">
                  <a16:creationId xmlns:a16="http://schemas.microsoft.com/office/drawing/2014/main" id="{518E6353-9A2A-BE4E-4907-6555C81D492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63218"/>
            <a:stretch/>
          </p:blipFill>
          <p:spPr>
            <a:xfrm>
              <a:off x="2030948" y="3077599"/>
              <a:ext cx="2159883" cy="1723833"/>
            </a:xfrm>
            <a:prstGeom prst="rect">
              <a:avLst/>
            </a:prstGeom>
          </p:spPr>
        </p:pic>
        <p:pic>
          <p:nvPicPr>
            <p:cNvPr id="9" name="Picture 8">
              <a:extLst>
                <a:ext uri="{FF2B5EF4-FFF2-40B4-BE49-F238E27FC236}">
                  <a16:creationId xmlns:a16="http://schemas.microsoft.com/office/drawing/2014/main" id="{AAFE4BCA-B630-C71F-5DBC-B0D2571D374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68491"/>
            <a:stretch/>
          </p:blipFill>
          <p:spPr>
            <a:xfrm>
              <a:off x="4197728" y="3077599"/>
              <a:ext cx="1850218" cy="1723833"/>
            </a:xfrm>
            <a:prstGeom prst="rect">
              <a:avLst/>
            </a:prstGeom>
          </p:spPr>
        </p:pic>
      </p:grpSp>
      <p:sp>
        <p:nvSpPr>
          <p:cNvPr id="5" name="Rectangle: Rounded Corners 4">
            <a:extLst>
              <a:ext uri="{FF2B5EF4-FFF2-40B4-BE49-F238E27FC236}">
                <a16:creationId xmlns:a16="http://schemas.microsoft.com/office/drawing/2014/main" id="{75DA2BD6-5B50-D084-F412-AE2DFE2C113A}"/>
              </a:ext>
            </a:extLst>
          </p:cNvPr>
          <p:cNvSpPr/>
          <p:nvPr/>
        </p:nvSpPr>
        <p:spPr>
          <a:xfrm>
            <a:off x="6973416" y="5974432"/>
            <a:ext cx="1152128" cy="1368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913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3E4B-464B-37EE-202A-A90ED06AFFF3}"/>
              </a:ext>
            </a:extLst>
          </p:cNvPr>
          <p:cNvSpPr>
            <a:spLocks noGrp="1"/>
          </p:cNvSpPr>
          <p:nvPr>
            <p:ph type="title"/>
          </p:nvPr>
        </p:nvSpPr>
        <p:spPr/>
        <p:txBody>
          <a:bodyPr/>
          <a:lstStyle/>
          <a:p>
            <a:r>
              <a:rPr lang="en-US" dirty="0"/>
              <a:t>Fawkes for Privacy Protection</a:t>
            </a:r>
          </a:p>
        </p:txBody>
      </p:sp>
      <p:sp>
        <p:nvSpPr>
          <p:cNvPr id="3" name="Content Placeholder 2">
            <a:extLst>
              <a:ext uri="{FF2B5EF4-FFF2-40B4-BE49-F238E27FC236}">
                <a16:creationId xmlns:a16="http://schemas.microsoft.com/office/drawing/2014/main" id="{F4A81123-3D03-ADA0-4C88-E0DCB583E560}"/>
              </a:ext>
            </a:extLst>
          </p:cNvPr>
          <p:cNvSpPr>
            <a:spLocks noGrp="1"/>
          </p:cNvSpPr>
          <p:nvPr>
            <p:ph idx="1"/>
          </p:nvPr>
        </p:nvSpPr>
        <p:spPr/>
        <p:txBody>
          <a:bodyPr>
            <a:normAutofit/>
          </a:bodyPr>
          <a:lstStyle/>
          <a:p>
            <a:r>
              <a:rPr lang="en-US" b="1" i="1" dirty="0">
                <a:solidFill>
                  <a:srgbClr val="0070C0"/>
                </a:solidFill>
              </a:rPr>
              <a:t>Fawkes Attack</a:t>
            </a:r>
          </a:p>
          <a:p>
            <a:pPr lvl="1"/>
            <a:r>
              <a:rPr lang="en-US" dirty="0">
                <a:hlinkClick r:id="rId2"/>
              </a:rPr>
              <a:t>Shan (2020) - Fawkes: Protecting Privacy against Unauthorized Deep Learning Models</a:t>
            </a:r>
            <a:endParaRPr lang="en-US" dirty="0"/>
          </a:p>
          <a:p>
            <a:r>
              <a:rPr lang="en-US" dirty="0"/>
              <a:t>Fawkes – </a:t>
            </a:r>
            <a:r>
              <a:rPr lang="en-US" dirty="0">
                <a:solidFill>
                  <a:srgbClr val="FF0000"/>
                </a:solidFill>
              </a:rPr>
              <a:t>use adversarial attacks for protection against unauthorized face recognition models</a:t>
            </a:r>
          </a:p>
          <a:p>
            <a:r>
              <a:rPr lang="en-US" dirty="0"/>
              <a:t>Motivation</a:t>
            </a:r>
          </a:p>
          <a:p>
            <a:pPr lvl="1"/>
            <a:r>
              <a:rPr lang="en-US" dirty="0"/>
              <a:t>Face recognition systems are developed by companies and governments, without user consent</a:t>
            </a:r>
          </a:p>
          <a:p>
            <a:pPr lvl="2"/>
            <a:r>
              <a:rPr lang="en-US" dirty="0"/>
              <a:t>E.g., it was reported that the company Clearview.ai collected more than 3 billion online photos and trained a large model capable of recognizing millions of persons</a:t>
            </a:r>
          </a:p>
          <a:p>
            <a:r>
              <a:rPr lang="en-US" dirty="0"/>
              <a:t>Approach: </a:t>
            </a:r>
          </a:p>
          <a:p>
            <a:pPr lvl="1"/>
            <a:r>
              <a:rPr lang="en-US" dirty="0"/>
              <a:t>Release your own adversarial images on the web, to poison face recognition models used by third-parties</a:t>
            </a:r>
          </a:p>
          <a:p>
            <a:r>
              <a:rPr lang="en-US" dirty="0"/>
              <a:t>Performance:</a:t>
            </a:r>
          </a:p>
          <a:p>
            <a:pPr lvl="1"/>
            <a:r>
              <a:rPr lang="en-US" dirty="0"/>
              <a:t>Fawkes is successful against adversarial defenses</a:t>
            </a:r>
          </a:p>
          <a:p>
            <a:pPr lvl="1"/>
            <a:r>
              <a:rPr lang="en-US" dirty="0"/>
              <a:t>Experiments show 100% success rate against Microsoft Azure Face API, Amazon </a:t>
            </a:r>
            <a:r>
              <a:rPr lang="en-US" dirty="0" err="1"/>
              <a:t>Rekognition</a:t>
            </a:r>
            <a:r>
              <a:rPr lang="en-US" dirty="0"/>
              <a:t>, and Face++</a:t>
            </a:r>
          </a:p>
        </p:txBody>
      </p:sp>
      <p:sp>
        <p:nvSpPr>
          <p:cNvPr id="4" name="Content Placeholder 3">
            <a:extLst>
              <a:ext uri="{FF2B5EF4-FFF2-40B4-BE49-F238E27FC236}">
                <a16:creationId xmlns:a16="http://schemas.microsoft.com/office/drawing/2014/main" id="{0ACFC2F0-89F7-9919-3AD6-7F7885064915}"/>
              </a:ext>
            </a:extLst>
          </p:cNvPr>
          <p:cNvSpPr>
            <a:spLocks noGrp="1"/>
          </p:cNvSpPr>
          <p:nvPr>
            <p:ph idx="10"/>
          </p:nvPr>
        </p:nvSpPr>
        <p:spPr/>
        <p:txBody>
          <a:bodyPr/>
          <a:lstStyle/>
          <a:p>
            <a:r>
              <a:rPr lang="en-US" dirty="0"/>
              <a:t>Fawkes </a:t>
            </a:r>
          </a:p>
          <a:p>
            <a:endParaRPr lang="en-US" dirty="0"/>
          </a:p>
        </p:txBody>
      </p:sp>
    </p:spTree>
    <p:extLst>
      <p:ext uri="{BB962C8B-B14F-4D97-AF65-F5344CB8AC3E}">
        <p14:creationId xmlns:p14="http://schemas.microsoft.com/office/powerpoint/2010/main" val="4257749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4D23-E273-FD9D-14EC-860417C956AE}"/>
              </a:ext>
            </a:extLst>
          </p:cNvPr>
          <p:cNvSpPr>
            <a:spLocks noGrp="1"/>
          </p:cNvSpPr>
          <p:nvPr>
            <p:ph type="title"/>
          </p:nvPr>
        </p:nvSpPr>
        <p:spPr/>
        <p:txBody>
          <a:bodyPr/>
          <a:lstStyle/>
          <a:p>
            <a:r>
              <a:rPr lang="en-US" dirty="0"/>
              <a:t>Fawkes for Privacy Protection</a:t>
            </a:r>
          </a:p>
        </p:txBody>
      </p:sp>
      <p:sp>
        <p:nvSpPr>
          <p:cNvPr id="3" name="Content Placeholder 2">
            <a:extLst>
              <a:ext uri="{FF2B5EF4-FFF2-40B4-BE49-F238E27FC236}">
                <a16:creationId xmlns:a16="http://schemas.microsoft.com/office/drawing/2014/main" id="{E2A7C196-5A6D-1E68-D2E1-DE0339DF82C6}"/>
              </a:ext>
            </a:extLst>
          </p:cNvPr>
          <p:cNvSpPr>
            <a:spLocks noGrp="1"/>
          </p:cNvSpPr>
          <p:nvPr>
            <p:ph idx="1"/>
          </p:nvPr>
        </p:nvSpPr>
        <p:spPr/>
        <p:txBody>
          <a:bodyPr/>
          <a:lstStyle/>
          <a:p>
            <a:r>
              <a:rPr lang="en-US" dirty="0"/>
              <a:t>Approach</a:t>
            </a:r>
          </a:p>
          <a:p>
            <a:pPr lvl="1"/>
            <a:r>
              <a:rPr lang="en-US" dirty="0"/>
              <a:t>The user applies a </a:t>
            </a:r>
            <a:r>
              <a:rPr lang="en-US" dirty="0">
                <a:solidFill>
                  <a:srgbClr val="FF0000"/>
                </a:solidFill>
              </a:rPr>
              <a:t>cloaking algorithm </a:t>
            </a:r>
            <a:r>
              <a:rPr lang="en-US" dirty="0"/>
              <a:t>to add new features extracted from a target person </a:t>
            </a:r>
            <a:r>
              <a:rPr lang="en-US" i="1" dirty="0"/>
              <a:t>T</a:t>
            </a:r>
            <a:r>
              <a:rPr lang="en-US" dirty="0"/>
              <a:t> to their images</a:t>
            </a:r>
          </a:p>
          <a:p>
            <a:pPr lvl="2"/>
            <a:r>
              <a:rPr lang="en-US" dirty="0"/>
              <a:t>Cloaking algorithm solves an optimization problem to minimize the distance of original images to the images of the target person</a:t>
            </a:r>
          </a:p>
          <a:p>
            <a:pPr lvl="1"/>
            <a:r>
              <a:rPr lang="en-US" dirty="0"/>
              <a:t>The algorithm adds imperceptible adversarial perturbations to generate cloaked versions of the images of the user </a:t>
            </a:r>
            <a:r>
              <a:rPr lang="en-US" i="1" dirty="0"/>
              <a:t>U</a:t>
            </a:r>
          </a:p>
          <a:p>
            <a:pPr lvl="1"/>
            <a:endParaRPr lang="en-US" dirty="0"/>
          </a:p>
        </p:txBody>
      </p:sp>
      <p:sp>
        <p:nvSpPr>
          <p:cNvPr id="4" name="Content Placeholder 3">
            <a:extLst>
              <a:ext uri="{FF2B5EF4-FFF2-40B4-BE49-F238E27FC236}">
                <a16:creationId xmlns:a16="http://schemas.microsoft.com/office/drawing/2014/main" id="{0A7C3C92-0518-D73A-61A4-8F8CFD8AD612}"/>
              </a:ext>
            </a:extLst>
          </p:cNvPr>
          <p:cNvSpPr>
            <a:spLocks noGrp="1"/>
          </p:cNvSpPr>
          <p:nvPr>
            <p:ph idx="10"/>
          </p:nvPr>
        </p:nvSpPr>
        <p:spPr/>
        <p:txBody>
          <a:bodyPr/>
          <a:lstStyle/>
          <a:p>
            <a:r>
              <a:rPr lang="en-US" dirty="0"/>
              <a:t>Fawkes </a:t>
            </a:r>
          </a:p>
          <a:p>
            <a:endParaRPr lang="en-US" dirty="0"/>
          </a:p>
        </p:txBody>
      </p:sp>
      <p:pic>
        <p:nvPicPr>
          <p:cNvPr id="6" name="Picture 5">
            <a:extLst>
              <a:ext uri="{FF2B5EF4-FFF2-40B4-BE49-F238E27FC236}">
                <a16:creationId xmlns:a16="http://schemas.microsoft.com/office/drawing/2014/main" id="{0BB57928-54BD-20D0-520D-633FD14D2D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08920" y="4309305"/>
            <a:ext cx="5479901" cy="3349572"/>
          </a:xfrm>
          <a:prstGeom prst="rect">
            <a:avLst/>
          </a:prstGeom>
        </p:spPr>
      </p:pic>
    </p:spTree>
    <p:extLst>
      <p:ext uri="{BB962C8B-B14F-4D97-AF65-F5344CB8AC3E}">
        <p14:creationId xmlns:p14="http://schemas.microsoft.com/office/powerpoint/2010/main" val="2766464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C3A4-40D8-D74E-F28E-E42EAE98F6DE}"/>
              </a:ext>
            </a:extLst>
          </p:cNvPr>
          <p:cNvSpPr>
            <a:spLocks noGrp="1"/>
          </p:cNvSpPr>
          <p:nvPr>
            <p:ph type="title"/>
          </p:nvPr>
        </p:nvSpPr>
        <p:spPr/>
        <p:txBody>
          <a:bodyPr/>
          <a:lstStyle/>
          <a:p>
            <a:r>
              <a:rPr lang="en-US" dirty="0"/>
              <a:t>Fawkes for Privacy Protection</a:t>
            </a:r>
          </a:p>
        </p:txBody>
      </p:sp>
      <p:sp>
        <p:nvSpPr>
          <p:cNvPr id="3" name="Content Placeholder 2">
            <a:extLst>
              <a:ext uri="{FF2B5EF4-FFF2-40B4-BE49-F238E27FC236}">
                <a16:creationId xmlns:a16="http://schemas.microsoft.com/office/drawing/2014/main" id="{547CBBFF-A0A8-817E-AC46-AACB6610E828}"/>
              </a:ext>
            </a:extLst>
          </p:cNvPr>
          <p:cNvSpPr>
            <a:spLocks noGrp="1"/>
          </p:cNvSpPr>
          <p:nvPr>
            <p:ph idx="1"/>
          </p:nvPr>
        </p:nvSpPr>
        <p:spPr/>
        <p:txBody>
          <a:bodyPr/>
          <a:lstStyle/>
          <a:p>
            <a:r>
              <a:rPr lang="en-US" dirty="0"/>
              <a:t>Approach:</a:t>
            </a:r>
          </a:p>
          <a:p>
            <a:pPr lvl="1"/>
            <a:r>
              <a:rPr lang="en-US" dirty="0"/>
              <a:t>When collected by a third-party, the cloaked images are used to train an unauthorized model</a:t>
            </a:r>
          </a:p>
          <a:p>
            <a:pPr lvl="1"/>
            <a:r>
              <a:rPr lang="en-US" dirty="0"/>
              <a:t>The trained model classify cloaked images of the user </a:t>
            </a:r>
            <a:r>
              <a:rPr lang="en-US" i="1" dirty="0"/>
              <a:t>U</a:t>
            </a:r>
            <a:r>
              <a:rPr lang="en-US" dirty="0"/>
              <a:t> </a:t>
            </a:r>
          </a:p>
          <a:p>
            <a:pPr lvl="1"/>
            <a:r>
              <a:rPr lang="en-US" dirty="0"/>
              <a:t>When presented with clean (uncloaked) images of the user </a:t>
            </a:r>
            <a:r>
              <a:rPr lang="en-US" i="1" dirty="0"/>
              <a:t>U</a:t>
            </a:r>
            <a:r>
              <a:rPr lang="en-US" dirty="0"/>
              <a:t>, the trained model will misclassify the clean images</a:t>
            </a:r>
          </a:p>
          <a:p>
            <a:pPr lvl="1"/>
            <a:endParaRPr lang="en-US" dirty="0"/>
          </a:p>
          <a:p>
            <a:endParaRPr lang="en-US" dirty="0"/>
          </a:p>
        </p:txBody>
      </p:sp>
      <p:sp>
        <p:nvSpPr>
          <p:cNvPr id="4" name="Content Placeholder 3">
            <a:extLst>
              <a:ext uri="{FF2B5EF4-FFF2-40B4-BE49-F238E27FC236}">
                <a16:creationId xmlns:a16="http://schemas.microsoft.com/office/drawing/2014/main" id="{6E71F3B3-6E4D-BC0B-2CB1-36775F7DCA6B}"/>
              </a:ext>
            </a:extLst>
          </p:cNvPr>
          <p:cNvSpPr>
            <a:spLocks noGrp="1"/>
          </p:cNvSpPr>
          <p:nvPr>
            <p:ph idx="10"/>
          </p:nvPr>
        </p:nvSpPr>
        <p:spPr/>
        <p:txBody>
          <a:bodyPr/>
          <a:lstStyle/>
          <a:p>
            <a:r>
              <a:rPr lang="en-US" dirty="0"/>
              <a:t>Fawkes </a:t>
            </a:r>
          </a:p>
          <a:p>
            <a:endParaRPr lang="en-US" dirty="0"/>
          </a:p>
        </p:txBody>
      </p:sp>
      <p:grpSp>
        <p:nvGrpSpPr>
          <p:cNvPr id="10" name="Group 9">
            <a:extLst>
              <a:ext uri="{FF2B5EF4-FFF2-40B4-BE49-F238E27FC236}">
                <a16:creationId xmlns:a16="http://schemas.microsoft.com/office/drawing/2014/main" id="{B6D51F81-D70D-A792-4B99-2795D3928DCC}"/>
              </a:ext>
            </a:extLst>
          </p:cNvPr>
          <p:cNvGrpSpPr/>
          <p:nvPr/>
        </p:nvGrpSpPr>
        <p:grpSpPr>
          <a:xfrm>
            <a:off x="1027057" y="4030216"/>
            <a:ext cx="8106599" cy="3351443"/>
            <a:chOff x="852736" y="4246240"/>
            <a:chExt cx="8106599" cy="3351443"/>
          </a:xfrm>
        </p:grpSpPr>
        <p:pic>
          <p:nvPicPr>
            <p:cNvPr id="6" name="Picture 5">
              <a:extLst>
                <a:ext uri="{FF2B5EF4-FFF2-40B4-BE49-F238E27FC236}">
                  <a16:creationId xmlns:a16="http://schemas.microsoft.com/office/drawing/2014/main" id="{979A51BA-E23F-8FE1-4107-9B401D2394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99065" y="4246240"/>
              <a:ext cx="7860270" cy="3351443"/>
            </a:xfrm>
            <a:prstGeom prst="rect">
              <a:avLst/>
            </a:prstGeom>
          </p:spPr>
        </p:pic>
        <p:sp>
          <p:nvSpPr>
            <p:cNvPr id="9" name="Rectangle 8">
              <a:extLst>
                <a:ext uri="{FF2B5EF4-FFF2-40B4-BE49-F238E27FC236}">
                  <a16:creationId xmlns:a16="http://schemas.microsoft.com/office/drawing/2014/main" id="{16810380-18AF-57BE-A6E0-F81A68AB3DCE}"/>
                </a:ext>
              </a:extLst>
            </p:cNvPr>
            <p:cNvSpPr/>
            <p:nvPr/>
          </p:nvSpPr>
          <p:spPr>
            <a:xfrm>
              <a:off x="852736" y="6046440"/>
              <a:ext cx="5040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4763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2157-F226-5496-AE77-CA926A31A8D9}"/>
              </a:ext>
            </a:extLst>
          </p:cNvPr>
          <p:cNvSpPr>
            <a:spLocks noGrp="1"/>
          </p:cNvSpPr>
          <p:nvPr>
            <p:ph type="title"/>
          </p:nvPr>
        </p:nvSpPr>
        <p:spPr/>
        <p:txBody>
          <a:bodyPr/>
          <a:lstStyle/>
          <a:p>
            <a:r>
              <a:rPr lang="en-US" dirty="0"/>
              <a:t>Adversarial Shirts</a:t>
            </a:r>
          </a:p>
        </p:txBody>
      </p:sp>
      <p:sp>
        <p:nvSpPr>
          <p:cNvPr id="3" name="Content Placeholder 2">
            <a:extLst>
              <a:ext uri="{FF2B5EF4-FFF2-40B4-BE49-F238E27FC236}">
                <a16:creationId xmlns:a16="http://schemas.microsoft.com/office/drawing/2014/main" id="{5EA6D05E-9AB9-C1E7-878E-80FEB88B2AF3}"/>
              </a:ext>
            </a:extLst>
          </p:cNvPr>
          <p:cNvSpPr>
            <a:spLocks noGrp="1"/>
          </p:cNvSpPr>
          <p:nvPr>
            <p:ph idx="1"/>
          </p:nvPr>
        </p:nvSpPr>
        <p:spPr/>
        <p:txBody>
          <a:bodyPr/>
          <a:lstStyle/>
          <a:p>
            <a:r>
              <a:rPr lang="en-US" dirty="0"/>
              <a:t>Adversarial shirts against face detection models can be purchased </a:t>
            </a:r>
          </a:p>
          <a:p>
            <a:pPr lvl="1"/>
            <a:r>
              <a:rPr lang="en-US" dirty="0"/>
              <a:t>The shirt uses a perturbation pattern to confuse and fool AI Automatic Surveillance Cameras and Person Detectors allowing you to hide from the Orwellian Big-Brother</a:t>
            </a:r>
          </a:p>
        </p:txBody>
      </p:sp>
      <p:sp>
        <p:nvSpPr>
          <p:cNvPr id="4" name="Content Placeholder 3">
            <a:extLst>
              <a:ext uri="{FF2B5EF4-FFF2-40B4-BE49-F238E27FC236}">
                <a16:creationId xmlns:a16="http://schemas.microsoft.com/office/drawing/2014/main" id="{DB6AD3F1-F986-EDF7-6D5D-E1F18B5B24A1}"/>
              </a:ext>
            </a:extLst>
          </p:cNvPr>
          <p:cNvSpPr>
            <a:spLocks noGrp="1"/>
          </p:cNvSpPr>
          <p:nvPr>
            <p:ph idx="10"/>
          </p:nvPr>
        </p:nvSpPr>
        <p:spPr/>
        <p:txBody>
          <a:bodyPr/>
          <a:lstStyle/>
          <a:p>
            <a:r>
              <a:rPr lang="en-US" dirty="0"/>
              <a:t>Privacy Protection</a:t>
            </a:r>
          </a:p>
        </p:txBody>
      </p:sp>
      <p:pic>
        <p:nvPicPr>
          <p:cNvPr id="6" name="Picture 5">
            <a:extLst>
              <a:ext uri="{FF2B5EF4-FFF2-40B4-BE49-F238E27FC236}">
                <a16:creationId xmlns:a16="http://schemas.microsoft.com/office/drawing/2014/main" id="{FBC9C580-D911-0F42-FC0D-83414D18333E}"/>
              </a:ext>
            </a:extLst>
          </p:cNvPr>
          <p:cNvPicPr>
            <a:picLocks noChangeAspect="1"/>
          </p:cNvPicPr>
          <p:nvPr/>
        </p:nvPicPr>
        <p:blipFill>
          <a:blip r:embed="rId2"/>
          <a:stretch>
            <a:fillRect/>
          </a:stretch>
        </p:blipFill>
        <p:spPr>
          <a:xfrm>
            <a:off x="1582097" y="3217362"/>
            <a:ext cx="6973416" cy="4443783"/>
          </a:xfrm>
          <a:prstGeom prst="rect">
            <a:avLst/>
          </a:prstGeom>
        </p:spPr>
      </p:pic>
      <p:sp>
        <p:nvSpPr>
          <p:cNvPr id="5" name="Rectangle: Rounded Corners 4">
            <a:extLst>
              <a:ext uri="{FF2B5EF4-FFF2-40B4-BE49-F238E27FC236}">
                <a16:creationId xmlns:a16="http://schemas.microsoft.com/office/drawing/2014/main" id="{0324F86F-2BA9-905B-ABE3-D916D54DA324}"/>
              </a:ext>
            </a:extLst>
          </p:cNvPr>
          <p:cNvSpPr/>
          <p:nvPr/>
        </p:nvSpPr>
        <p:spPr>
          <a:xfrm>
            <a:off x="5029200" y="6766520"/>
            <a:ext cx="3447103" cy="894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747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0AAC-39E7-3383-19E6-109B8E3319A9}"/>
              </a:ext>
            </a:extLst>
          </p:cNvPr>
          <p:cNvSpPr>
            <a:spLocks noGrp="1"/>
          </p:cNvSpPr>
          <p:nvPr>
            <p:ph type="title"/>
          </p:nvPr>
        </p:nvSpPr>
        <p:spPr/>
        <p:txBody>
          <a:bodyPr/>
          <a:lstStyle/>
          <a:p>
            <a:r>
              <a:rPr lang="en-US" dirty="0"/>
              <a:t>Adversarial Shirts</a:t>
            </a:r>
          </a:p>
        </p:txBody>
      </p:sp>
      <p:sp>
        <p:nvSpPr>
          <p:cNvPr id="3" name="Content Placeholder 2">
            <a:extLst>
              <a:ext uri="{FF2B5EF4-FFF2-40B4-BE49-F238E27FC236}">
                <a16:creationId xmlns:a16="http://schemas.microsoft.com/office/drawing/2014/main" id="{9523507E-31EE-08AC-8D88-EB716F9545FD}"/>
              </a:ext>
            </a:extLst>
          </p:cNvPr>
          <p:cNvSpPr>
            <a:spLocks noGrp="1"/>
          </p:cNvSpPr>
          <p:nvPr>
            <p:ph idx="1"/>
          </p:nvPr>
        </p:nvSpPr>
        <p:spPr/>
        <p:txBody>
          <a:bodyPr/>
          <a:lstStyle/>
          <a:p>
            <a:r>
              <a:rPr lang="en-US" dirty="0"/>
              <a:t>Similar adversarial shirts for privacy protection are available for purchase</a:t>
            </a:r>
          </a:p>
        </p:txBody>
      </p:sp>
      <p:sp>
        <p:nvSpPr>
          <p:cNvPr id="4" name="Content Placeholder 3">
            <a:extLst>
              <a:ext uri="{FF2B5EF4-FFF2-40B4-BE49-F238E27FC236}">
                <a16:creationId xmlns:a16="http://schemas.microsoft.com/office/drawing/2014/main" id="{17F1EB2B-8091-111E-5973-8857A4730551}"/>
              </a:ext>
            </a:extLst>
          </p:cNvPr>
          <p:cNvSpPr>
            <a:spLocks noGrp="1"/>
          </p:cNvSpPr>
          <p:nvPr>
            <p:ph idx="10"/>
          </p:nvPr>
        </p:nvSpPr>
        <p:spPr/>
        <p:txBody>
          <a:bodyPr/>
          <a:lstStyle/>
          <a:p>
            <a:r>
              <a:rPr lang="en-US" dirty="0"/>
              <a:t>Privacy Protection</a:t>
            </a:r>
          </a:p>
          <a:p>
            <a:endParaRPr lang="en-US" dirty="0"/>
          </a:p>
        </p:txBody>
      </p:sp>
      <p:pic>
        <p:nvPicPr>
          <p:cNvPr id="6" name="Picture 5">
            <a:extLst>
              <a:ext uri="{FF2B5EF4-FFF2-40B4-BE49-F238E27FC236}">
                <a16:creationId xmlns:a16="http://schemas.microsoft.com/office/drawing/2014/main" id="{A249C533-D47E-441A-D786-EAB075EC3677}"/>
              </a:ext>
            </a:extLst>
          </p:cNvPr>
          <p:cNvPicPr>
            <a:picLocks noChangeAspect="1"/>
          </p:cNvPicPr>
          <p:nvPr/>
        </p:nvPicPr>
        <p:blipFill>
          <a:blip r:embed="rId2"/>
          <a:stretch>
            <a:fillRect/>
          </a:stretch>
        </p:blipFill>
        <p:spPr>
          <a:xfrm>
            <a:off x="110251" y="3238128"/>
            <a:ext cx="9753600" cy="3248025"/>
          </a:xfrm>
          <a:prstGeom prst="rect">
            <a:avLst/>
          </a:prstGeom>
        </p:spPr>
      </p:pic>
    </p:spTree>
    <p:extLst>
      <p:ext uri="{BB962C8B-B14F-4D97-AF65-F5344CB8AC3E}">
        <p14:creationId xmlns:p14="http://schemas.microsoft.com/office/powerpoint/2010/main" val="1863212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p:txBody>
          <a:bodyPr/>
          <a:lstStyle/>
          <a:p>
            <a:r>
              <a:rPr lang="en-US" dirty="0"/>
              <a:t>Besides the categories listed on the previous page, Gao at al. (2020) also categorized poisoning attack based on the target labels into:</a:t>
            </a:r>
          </a:p>
          <a:p>
            <a:pPr lvl="1"/>
            <a:r>
              <a:rPr lang="en-US" b="1" i="1" dirty="0">
                <a:solidFill>
                  <a:srgbClr val="0070C0"/>
                </a:solidFill>
              </a:rPr>
              <a:t>Class-agnostic attack</a:t>
            </a:r>
          </a:p>
          <a:p>
            <a:pPr lvl="2"/>
            <a:r>
              <a:rPr lang="en-US" dirty="0"/>
              <a:t>The backdoored model misclassifies </a:t>
            </a:r>
            <a:r>
              <a:rPr lang="en-US" dirty="0">
                <a:solidFill>
                  <a:srgbClr val="FF0000"/>
                </a:solidFill>
              </a:rPr>
              <a:t>all inputs </a:t>
            </a:r>
            <a:r>
              <a:rPr lang="en-US" dirty="0"/>
              <a:t>stamped with the trigger into the target class or classes</a:t>
            </a:r>
          </a:p>
          <a:p>
            <a:pPr lvl="1"/>
            <a:r>
              <a:rPr lang="en-US" b="1" i="1" dirty="0">
                <a:solidFill>
                  <a:srgbClr val="0070C0"/>
                </a:solidFill>
              </a:rPr>
              <a:t>Class-specific attack</a:t>
            </a:r>
          </a:p>
          <a:p>
            <a:pPr lvl="2"/>
            <a:r>
              <a:rPr lang="en-US" dirty="0"/>
              <a:t>The backdoored model misclassifies </a:t>
            </a:r>
            <a:r>
              <a:rPr lang="en-US" dirty="0">
                <a:solidFill>
                  <a:srgbClr val="FF0000"/>
                </a:solidFill>
              </a:rPr>
              <a:t>only inputs from specific classes </a:t>
            </a:r>
            <a:r>
              <a:rPr lang="en-US" dirty="0"/>
              <a:t>stamped with the trigger into the target class</a:t>
            </a:r>
          </a:p>
          <a:p>
            <a:r>
              <a:rPr lang="en-US" dirty="0"/>
              <a:t>The </a:t>
            </a:r>
            <a:r>
              <a:rPr lang="en-US" dirty="0">
                <a:solidFill>
                  <a:srgbClr val="FF0000"/>
                </a:solidFill>
              </a:rPr>
              <a:t>class-agnostic attack </a:t>
            </a:r>
            <a:r>
              <a:rPr lang="en-US" dirty="0"/>
              <a:t>can be divided into:</a:t>
            </a:r>
          </a:p>
          <a:p>
            <a:pPr lvl="1"/>
            <a:r>
              <a:rPr lang="en-US" b="1" i="1" dirty="0">
                <a:solidFill>
                  <a:srgbClr val="0070C0"/>
                </a:solidFill>
              </a:rPr>
              <a:t>Multiple triggers to same label </a:t>
            </a:r>
            <a:r>
              <a:rPr lang="en-US" dirty="0"/>
              <a:t>(i.e., there is a single targeted class)</a:t>
            </a:r>
          </a:p>
          <a:p>
            <a:pPr lvl="1"/>
            <a:r>
              <a:rPr lang="en-US" b="1" i="1" dirty="0">
                <a:solidFill>
                  <a:srgbClr val="0070C0"/>
                </a:solidFill>
              </a:rPr>
              <a:t>Multiple triggers to multiple labels </a:t>
            </a:r>
            <a:r>
              <a:rPr lang="en-US" dirty="0"/>
              <a:t>(i.e., there are multiple targeted classes)</a:t>
            </a:r>
          </a:p>
          <a:p>
            <a:r>
              <a:rPr lang="en-US" dirty="0"/>
              <a:t>Poisoning attacks often take into the consideration:</a:t>
            </a:r>
          </a:p>
          <a:p>
            <a:pPr lvl="1"/>
            <a:r>
              <a:rPr lang="en-US" b="1" i="1" dirty="0">
                <a:solidFill>
                  <a:srgbClr val="0070C0"/>
                </a:solidFill>
              </a:rPr>
              <a:t>Size, shape, position of the trigger</a:t>
            </a:r>
          </a:p>
          <a:p>
            <a:pPr lvl="1"/>
            <a:r>
              <a:rPr lang="en-US" b="1" i="1" dirty="0">
                <a:solidFill>
                  <a:srgbClr val="0070C0"/>
                </a:solidFill>
              </a:rPr>
              <a:t>Transparency of the trigger</a:t>
            </a:r>
          </a:p>
        </p:txBody>
      </p:sp>
      <p:sp>
        <p:nvSpPr>
          <p:cNvPr id="4" name="Content Placeholder 3"/>
          <p:cNvSpPr>
            <a:spLocks noGrp="1"/>
          </p:cNvSpPr>
          <p:nvPr>
            <p:ph idx="10"/>
          </p:nvPr>
        </p:nvSpPr>
        <p:spPr/>
        <p:txBody>
          <a:bodyPr/>
          <a:lstStyle/>
          <a:p>
            <a:r>
              <a:rPr lang="en-US" dirty="0"/>
              <a:t>Poisoning Attacks Taxonomy</a:t>
            </a:r>
          </a:p>
        </p:txBody>
      </p:sp>
    </p:spTree>
    <p:extLst>
      <p:ext uri="{BB962C8B-B14F-4D97-AF65-F5344CB8AC3E}">
        <p14:creationId xmlns:p14="http://schemas.microsoft.com/office/powerpoint/2010/main" val="257416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a:xfrm>
            <a:off x="286086" y="2086000"/>
            <a:ext cx="9584265" cy="5367667"/>
          </a:xfrm>
        </p:spPr>
        <p:txBody>
          <a:bodyPr/>
          <a:lstStyle/>
          <a:p>
            <a:r>
              <a:rPr lang="en-US" dirty="0"/>
              <a:t>Different means of constructing triggers include:</a:t>
            </a:r>
          </a:p>
          <a:p>
            <a:pPr marL="747712" lvl="1" indent="-342900">
              <a:buFont typeface="+mj-lt"/>
              <a:buAutoNum type="alphaLcParenR"/>
            </a:pPr>
            <a:r>
              <a:rPr lang="en-US" dirty="0"/>
              <a:t>An image blended with the trigger (e.g., Hello Kitty trigger)</a:t>
            </a:r>
          </a:p>
          <a:p>
            <a:pPr marL="747712" lvl="1" indent="-342900">
              <a:buFont typeface="+mj-lt"/>
              <a:buAutoNum type="alphaLcParenR"/>
            </a:pPr>
            <a:r>
              <a:rPr lang="en-US" dirty="0"/>
              <a:t>Distributed/spread trigger </a:t>
            </a:r>
          </a:p>
          <a:p>
            <a:pPr marL="747712" lvl="1" indent="-342900">
              <a:buFont typeface="+mj-lt"/>
              <a:buAutoNum type="alphaLcParenR"/>
            </a:pPr>
            <a:r>
              <a:rPr lang="en-US" dirty="0"/>
              <a:t>Accessory (eyeglasses) as trigger </a:t>
            </a:r>
          </a:p>
          <a:p>
            <a:pPr marL="747712" lvl="1" indent="-342900">
              <a:buFont typeface="+mj-lt"/>
              <a:buAutoNum type="alphaLcParenR"/>
            </a:pPr>
            <a:r>
              <a:rPr lang="en-US" dirty="0"/>
              <a:t>Facial characteristic trigger: left with arched eyebrows; right with narrowed eyes</a:t>
            </a:r>
          </a:p>
        </p:txBody>
      </p:sp>
      <p:sp>
        <p:nvSpPr>
          <p:cNvPr id="4" name="Content Placeholder 3"/>
          <p:cNvSpPr>
            <a:spLocks noGrp="1"/>
          </p:cNvSpPr>
          <p:nvPr>
            <p:ph idx="10"/>
          </p:nvPr>
        </p:nvSpPr>
        <p:spPr/>
        <p:txBody>
          <a:bodyPr/>
          <a:lstStyle/>
          <a:p>
            <a:r>
              <a:rPr lang="en-US" dirty="0"/>
              <a:t>Poisoning Attacks Taxonomy</a:t>
            </a:r>
          </a:p>
        </p:txBody>
      </p:sp>
      <p:pic>
        <p:nvPicPr>
          <p:cNvPr id="5" name="Picture 4"/>
          <p:cNvPicPr>
            <a:picLocks noChangeAspect="1"/>
          </p:cNvPicPr>
          <p:nvPr/>
        </p:nvPicPr>
        <p:blipFill>
          <a:blip r:embed="rId2"/>
          <a:stretch>
            <a:fillRect/>
          </a:stretch>
        </p:blipFill>
        <p:spPr>
          <a:xfrm>
            <a:off x="265031" y="4030216"/>
            <a:ext cx="9628222" cy="2448272"/>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384554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Outsourcing Attack</a:t>
            </a:r>
          </a:p>
        </p:txBody>
      </p:sp>
      <p:sp>
        <p:nvSpPr>
          <p:cNvPr id="3" name="Content Placeholder 2"/>
          <p:cNvSpPr>
            <a:spLocks noGrp="1"/>
          </p:cNvSpPr>
          <p:nvPr>
            <p:ph idx="1"/>
          </p:nvPr>
        </p:nvSpPr>
        <p:spPr/>
        <p:txBody>
          <a:bodyPr>
            <a:normAutofit/>
          </a:bodyPr>
          <a:lstStyle/>
          <a:p>
            <a:r>
              <a:rPr lang="en-US" b="1" i="1" dirty="0">
                <a:solidFill>
                  <a:srgbClr val="0070C0"/>
                </a:solidFill>
              </a:rPr>
              <a:t>Outsourcing attack</a:t>
            </a:r>
          </a:p>
          <a:p>
            <a:r>
              <a:rPr lang="en-US" dirty="0"/>
              <a:t>Scenario:</a:t>
            </a:r>
          </a:p>
          <a:p>
            <a:pPr lvl="1"/>
            <a:r>
              <a:rPr lang="en-US" dirty="0"/>
              <a:t>The user outsources the model training to a third party, commonly known as </a:t>
            </a:r>
            <a:r>
              <a:rPr lang="en-US" b="1" i="1" dirty="0">
                <a:solidFill>
                  <a:srgbClr val="0070C0"/>
                </a:solidFill>
              </a:rPr>
              <a:t>Machine Learning as a Service (</a:t>
            </a:r>
            <a:r>
              <a:rPr lang="en-US" b="1" i="1" dirty="0" err="1">
                <a:solidFill>
                  <a:srgbClr val="0070C0"/>
                </a:solidFill>
              </a:rPr>
              <a:t>MLaaS</a:t>
            </a:r>
            <a:r>
              <a:rPr lang="en-US" b="1" i="1" dirty="0">
                <a:solidFill>
                  <a:srgbClr val="0070C0"/>
                </a:solidFill>
              </a:rPr>
              <a:t>)</a:t>
            </a:r>
          </a:p>
          <a:p>
            <a:pPr lvl="2"/>
            <a:r>
              <a:rPr lang="en-US" dirty="0"/>
              <a:t>E.g., due to lack of computational resources, ML expertize, or other reasons</a:t>
            </a:r>
          </a:p>
          <a:p>
            <a:pPr lvl="1"/>
            <a:r>
              <a:rPr lang="en-US" dirty="0"/>
              <a:t>A malicious </a:t>
            </a:r>
            <a:r>
              <a:rPr lang="en-US" dirty="0" err="1"/>
              <a:t>MLaaS</a:t>
            </a:r>
            <a:r>
              <a:rPr lang="en-US" dirty="0"/>
              <a:t> provider inserts a backdoor into the ML model during the training process</a:t>
            </a:r>
          </a:p>
          <a:p>
            <a:r>
              <a:rPr lang="en-US" dirty="0"/>
              <a:t>The user typically has collected data for their task, and they provide the data to </a:t>
            </a:r>
            <a:r>
              <a:rPr lang="en-US" dirty="0" err="1"/>
              <a:t>MLaaS</a:t>
            </a:r>
            <a:r>
              <a:rPr lang="en-US" dirty="0"/>
              <a:t> provider</a:t>
            </a:r>
          </a:p>
          <a:p>
            <a:pPr lvl="1"/>
            <a:r>
              <a:rPr lang="en-US" dirty="0"/>
              <a:t>The user can set aside a small set of the data to validate the provided ML model</a:t>
            </a:r>
          </a:p>
          <a:p>
            <a:pPr lvl="1"/>
            <a:r>
              <a:rPr lang="en-US" dirty="0"/>
              <a:t>They can also suggest the type of model architecture, and request a preferred level of performance (accuracy)</a:t>
            </a:r>
          </a:p>
          <a:p>
            <a:r>
              <a:rPr lang="en-US" dirty="0"/>
              <a:t>The malicious </a:t>
            </a:r>
            <a:r>
              <a:rPr lang="en-US" dirty="0" err="1"/>
              <a:t>MLaaS</a:t>
            </a:r>
            <a:r>
              <a:rPr lang="en-US" dirty="0"/>
              <a:t> provider can manipulate the data and the model to insert a backdoor</a:t>
            </a:r>
          </a:p>
          <a:p>
            <a:pPr lvl="1"/>
            <a:r>
              <a:rPr lang="en-US" dirty="0"/>
              <a:t>E.g., stamp a trigger to the input data, and backdoor the model</a:t>
            </a:r>
          </a:p>
        </p:txBody>
      </p:sp>
      <p:sp>
        <p:nvSpPr>
          <p:cNvPr id="4" name="Content Placeholder 3"/>
          <p:cNvSpPr>
            <a:spLocks noGrp="1"/>
          </p:cNvSpPr>
          <p:nvPr>
            <p:ph idx="10"/>
          </p:nvPr>
        </p:nvSpPr>
        <p:spPr/>
        <p:txBody>
          <a:bodyPr/>
          <a:lstStyle/>
          <a:p>
            <a:r>
              <a:rPr lang="en-US" dirty="0"/>
              <a:t>Poisoning Attacks</a:t>
            </a:r>
          </a:p>
        </p:txBody>
      </p:sp>
    </p:spTree>
    <p:extLst>
      <p:ext uri="{BB962C8B-B14F-4D97-AF65-F5344CB8AC3E}">
        <p14:creationId xmlns:p14="http://schemas.microsoft.com/office/powerpoint/2010/main" val="103909705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19764</TotalTime>
  <Words>5266</Words>
  <Application>Microsoft Office PowerPoint</Application>
  <PresentationFormat>Custom</PresentationFormat>
  <Paragraphs>601</Paragraphs>
  <Slides>66</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Calibri</vt:lpstr>
      <vt:lpstr>Cambria Math</vt:lpstr>
      <vt:lpstr>Courier New</vt:lpstr>
      <vt:lpstr>Franklin Gothic</vt:lpstr>
      <vt:lpstr>Franklin Gothic Demi</vt:lpstr>
      <vt:lpstr>Libre Franklin</vt:lpstr>
      <vt:lpstr>Palatino Linotype</vt:lpstr>
      <vt:lpstr>Wingdings</vt:lpstr>
      <vt:lpstr>Office Theme</vt:lpstr>
      <vt:lpstr>CS 404/504 Special Topics: Adversarial Machine Learning</vt:lpstr>
      <vt:lpstr>Lecture 9</vt:lpstr>
      <vt:lpstr>Lecture Outline</vt:lpstr>
      <vt:lpstr>Poisoning Attacks</vt:lpstr>
      <vt:lpstr>Poisoning Attacks</vt:lpstr>
      <vt:lpstr>Poisoning Attacks Taxonomy</vt:lpstr>
      <vt:lpstr>Poisoning Attacks Taxonomy</vt:lpstr>
      <vt:lpstr>Poisoning Attacks Taxonomy</vt:lpstr>
      <vt:lpstr>Outsourcing Attack</vt:lpstr>
      <vt:lpstr>Outsourcing Attack</vt:lpstr>
      <vt:lpstr>Pretrained Attack </vt:lpstr>
      <vt:lpstr>Pretrained Attack </vt:lpstr>
      <vt:lpstr>Data Collection Attack</vt:lpstr>
      <vt:lpstr>Data Collection Attack</vt:lpstr>
      <vt:lpstr>Data Collection Attack</vt:lpstr>
      <vt:lpstr>Data Collection Attack</vt:lpstr>
      <vt:lpstr>Collaborative Learning Attack</vt:lpstr>
      <vt:lpstr>Collaborative Learning Attack</vt:lpstr>
      <vt:lpstr>Collaborative Learning Attack</vt:lpstr>
      <vt:lpstr>Post-Deployment Attack</vt:lpstr>
      <vt:lpstr>Code Poisoning Attack</vt:lpstr>
      <vt:lpstr>Poisoning Attacks Summary</vt:lpstr>
      <vt:lpstr>Poisoning Attacks Summary</vt:lpstr>
      <vt:lpstr>BadNet Attack</vt:lpstr>
      <vt:lpstr>BadNet Attack</vt:lpstr>
      <vt:lpstr>BadNet Attack</vt:lpstr>
      <vt:lpstr>BadNet Attack</vt:lpstr>
      <vt:lpstr>BadNet Attack</vt:lpstr>
      <vt:lpstr>Trojaning Attack</vt:lpstr>
      <vt:lpstr>Attack Demonstration: Face Recognition</vt:lpstr>
      <vt:lpstr>Attack Demonstration: Face Recognition</vt:lpstr>
      <vt:lpstr>Attack Demonstration: Face Recognition</vt:lpstr>
      <vt:lpstr>Attack Demonstration: Autonomous Driving</vt:lpstr>
      <vt:lpstr>Attack Demonstration: Autonomous Driving</vt:lpstr>
      <vt:lpstr>Attack Demonstration: Age Recognition</vt:lpstr>
      <vt:lpstr>Attack Example Scenarios</vt:lpstr>
      <vt:lpstr>Trojaning Attack Overview</vt:lpstr>
      <vt:lpstr>Step 1: Trojan Trigger Generation</vt:lpstr>
      <vt:lpstr>Step 1: Trojan Trigger Generation</vt:lpstr>
      <vt:lpstr>Step 1: Trojan Trigger Generation</vt:lpstr>
      <vt:lpstr>Step 1: Trojan Trigger Generation</vt:lpstr>
      <vt:lpstr>Step 2: Training Data Generation</vt:lpstr>
      <vt:lpstr>Step 2: Training Data Generation</vt:lpstr>
      <vt:lpstr>Step 2: Training Data Generation</vt:lpstr>
      <vt:lpstr>Step 2: Training Data Generation</vt:lpstr>
      <vt:lpstr>Step 3: Model Retraining</vt:lpstr>
      <vt:lpstr>Evaluation Results</vt:lpstr>
      <vt:lpstr>Evaluation Results</vt:lpstr>
      <vt:lpstr>Evaluation Results</vt:lpstr>
      <vt:lpstr>Possible Defense</vt:lpstr>
      <vt:lpstr>Invisible Sample-Specific Backdoor Attack</vt:lpstr>
      <vt:lpstr>Invisible Sample-Specific Backdoor Attack</vt:lpstr>
      <vt:lpstr>Invisible Sample-Specific Backdoor Attack</vt:lpstr>
      <vt:lpstr>Invisible Sample-Specific Backdoor Attack</vt:lpstr>
      <vt:lpstr>Invisible Sample-Specific Backdoor Attack</vt:lpstr>
      <vt:lpstr>Invisible Sample-Specific Backdoor Attack</vt:lpstr>
      <vt:lpstr>BppAttack</vt:lpstr>
      <vt:lpstr>BppAttack</vt:lpstr>
      <vt:lpstr>BppAttack Approach</vt:lpstr>
      <vt:lpstr>BppAttack</vt:lpstr>
      <vt:lpstr>BppAttack Experimental Results</vt:lpstr>
      <vt:lpstr>Fawkes for Privacy Protection</vt:lpstr>
      <vt:lpstr>Fawkes for Privacy Protection</vt:lpstr>
      <vt:lpstr>Fawkes for Privacy Protection</vt:lpstr>
      <vt:lpstr>Adversarial Shirts</vt:lpstr>
      <vt:lpstr>Adversarial Shirts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4090</cp:revision>
  <cp:lastPrinted>2016-01-16T17:38:40Z</cp:lastPrinted>
  <dcterms:created xsi:type="dcterms:W3CDTF">2014-06-16T13:46:25Z</dcterms:created>
  <dcterms:modified xsi:type="dcterms:W3CDTF">2023-03-23T20:05:12Z</dcterms:modified>
</cp:coreProperties>
</file>