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 id="2147483693" r:id="rId3"/>
  </p:sldMasterIdLst>
  <p:notesMasterIdLst>
    <p:notesMasterId r:id="rId58"/>
  </p:notesMasterIdLst>
  <p:handoutMasterIdLst>
    <p:handoutMasterId r:id="rId59"/>
  </p:handoutMasterIdLst>
  <p:sldIdLst>
    <p:sldId id="763" r:id="rId4"/>
    <p:sldId id="764" r:id="rId5"/>
    <p:sldId id="493" r:id="rId6"/>
    <p:sldId id="520" r:id="rId7"/>
    <p:sldId id="521" r:id="rId8"/>
    <p:sldId id="509" r:id="rId9"/>
    <p:sldId id="525" r:id="rId10"/>
    <p:sldId id="551" r:id="rId11"/>
    <p:sldId id="554" r:id="rId12"/>
    <p:sldId id="555" r:id="rId13"/>
    <p:sldId id="526" r:id="rId14"/>
    <p:sldId id="527" r:id="rId15"/>
    <p:sldId id="538" r:id="rId16"/>
    <p:sldId id="531" r:id="rId17"/>
    <p:sldId id="539" r:id="rId18"/>
    <p:sldId id="532" r:id="rId19"/>
    <p:sldId id="540" r:id="rId20"/>
    <p:sldId id="541" r:id="rId21"/>
    <p:sldId id="542" r:id="rId22"/>
    <p:sldId id="535" r:id="rId23"/>
    <p:sldId id="536" r:id="rId24"/>
    <p:sldId id="528" r:id="rId25"/>
    <p:sldId id="544" r:id="rId26"/>
    <p:sldId id="549" r:id="rId27"/>
    <p:sldId id="530" r:id="rId28"/>
    <p:sldId id="529" r:id="rId29"/>
    <p:sldId id="537" r:id="rId30"/>
    <p:sldId id="552" r:id="rId31"/>
    <p:sldId id="550" r:id="rId32"/>
    <p:sldId id="546" r:id="rId33"/>
    <p:sldId id="261" r:id="rId34"/>
    <p:sldId id="262"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492" r:id="rId57"/>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7779" autoAdjust="0"/>
  </p:normalViewPr>
  <p:slideViewPr>
    <p:cSldViewPr>
      <p:cViewPr varScale="1">
        <p:scale>
          <a:sx n="85" d="100"/>
          <a:sy n="85" d="100"/>
        </p:scale>
        <p:origin x="1806" y="96"/>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4CBD4-E652-754C-B296-20C1310375A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E004D88-6976-6543-A0C2-0646F83CF062}">
      <dgm:prSet phldrT="[Text]"/>
      <dgm:spPr/>
      <dgm:t>
        <a:bodyPr/>
        <a:lstStyle/>
        <a:p>
          <a:r>
            <a:rPr lang="en-US" dirty="0"/>
            <a:t>Dynamic</a:t>
          </a:r>
        </a:p>
      </dgm:t>
    </dgm:pt>
    <dgm:pt modelId="{351CB8C4-0FCB-414A-A954-E3018A501B0A}">
      <dgm:prSet phldrT="[Text]"/>
      <dgm:spPr/>
      <dgm:t>
        <a:bodyPr/>
        <a:lstStyle/>
        <a:p>
          <a:r>
            <a:rPr lang="en-US" dirty="0"/>
            <a:t>Static</a:t>
          </a:r>
        </a:p>
      </dgm:t>
    </dgm:pt>
    <dgm:pt modelId="{810AA1C9-CEAF-3C4B-ADD1-F4FFA2BC6255}">
      <dgm:prSet phldrT="[Text]"/>
      <dgm:spPr/>
      <dgm:t>
        <a:bodyPr/>
        <a:lstStyle/>
        <a:p>
          <a:r>
            <a:rPr lang="en-US" dirty="0"/>
            <a:t>Malware Detection Systems</a:t>
          </a:r>
        </a:p>
      </dgm:t>
    </dgm:pt>
    <dgm:pt modelId="{D7B2E44B-CA6F-2347-9056-A21E6A9AB1E0}" type="sibTrans" cxnId="{B4F09FC9-2161-E349-A273-5A82FD173EC6}">
      <dgm:prSet/>
      <dgm:spPr/>
      <dgm:t>
        <a:bodyPr/>
        <a:lstStyle/>
        <a:p>
          <a:endParaRPr lang="en-US"/>
        </a:p>
      </dgm:t>
    </dgm:pt>
    <dgm:pt modelId="{5BAE8CE9-6C73-2641-BCBF-B70522B8FC45}" type="parTrans" cxnId="{B4F09FC9-2161-E349-A273-5A82FD173EC6}">
      <dgm:prSet/>
      <dgm:spPr/>
      <dgm:t>
        <a:bodyPr/>
        <a:lstStyle/>
        <a:p>
          <a:endParaRPr lang="en-US"/>
        </a:p>
      </dgm:t>
    </dgm:pt>
    <dgm:pt modelId="{7A1D2EAB-E460-3147-9FA9-A5674CDA6F0D}" type="sibTrans" cxnId="{7EDD2FB8-1C86-D543-A954-16822D0A8829}">
      <dgm:prSet/>
      <dgm:spPr/>
      <dgm:t>
        <a:bodyPr/>
        <a:lstStyle/>
        <a:p>
          <a:endParaRPr lang="en-US"/>
        </a:p>
      </dgm:t>
    </dgm:pt>
    <dgm:pt modelId="{AF4F1DB3-A4DA-3E4F-9EBF-486EE5D43BA7}" type="parTrans" cxnId="{7EDD2FB8-1C86-D543-A954-16822D0A8829}">
      <dgm:prSet/>
      <dgm:spPr/>
      <dgm:t>
        <a:bodyPr/>
        <a:lstStyle/>
        <a:p>
          <a:endParaRPr lang="en-US"/>
        </a:p>
      </dgm:t>
    </dgm:pt>
    <dgm:pt modelId="{A7E92A54-A3FF-0340-B4A5-0392A44BC082}" type="sibTrans" cxnId="{66449BE5-C406-BA41-9A81-6461E092A0D8}">
      <dgm:prSet/>
      <dgm:spPr/>
      <dgm:t>
        <a:bodyPr/>
        <a:lstStyle/>
        <a:p>
          <a:endParaRPr lang="en-US"/>
        </a:p>
      </dgm:t>
    </dgm:pt>
    <dgm:pt modelId="{7053B32C-3B9B-1749-9271-959B59D70FB1}" type="parTrans" cxnId="{66449BE5-C406-BA41-9A81-6461E092A0D8}">
      <dgm:prSet/>
      <dgm:spPr/>
      <dgm:t>
        <a:bodyPr/>
        <a:lstStyle/>
        <a:p>
          <a:endParaRPr lang="en-US"/>
        </a:p>
      </dgm:t>
    </dgm:pt>
    <dgm:pt modelId="{8E1F59FC-1EB3-694A-BE07-39D2540EB69F}">
      <dgm:prSet/>
      <dgm:spPr/>
      <dgm:t>
        <a:bodyPr/>
        <a:lstStyle/>
        <a:p>
          <a:r>
            <a:rPr lang="en-US" dirty="0"/>
            <a:t>Feature based detectors</a:t>
          </a:r>
        </a:p>
      </dgm:t>
    </dgm:pt>
    <dgm:pt modelId="{7DDA890A-7264-884E-A647-928C7B7E7EDF}" type="parTrans" cxnId="{00404428-E888-A242-B6F5-787CB73B8936}">
      <dgm:prSet/>
      <dgm:spPr/>
      <dgm:t>
        <a:bodyPr/>
        <a:lstStyle/>
        <a:p>
          <a:endParaRPr lang="en-US"/>
        </a:p>
      </dgm:t>
    </dgm:pt>
    <dgm:pt modelId="{12B5C38E-0C52-6941-AB09-E9F506D1EB75}" type="sibTrans" cxnId="{00404428-E888-A242-B6F5-787CB73B8936}">
      <dgm:prSet/>
      <dgm:spPr/>
      <dgm:t>
        <a:bodyPr/>
        <a:lstStyle/>
        <a:p>
          <a:endParaRPr lang="en-US"/>
        </a:p>
      </dgm:t>
    </dgm:pt>
    <dgm:pt modelId="{4D351E60-3DA6-0C4B-B648-3B4176BCD272}">
      <dgm:prSet/>
      <dgm:spPr/>
      <dgm:t>
        <a:bodyPr/>
        <a:lstStyle/>
        <a:p>
          <a:r>
            <a:rPr lang="en-US" dirty="0"/>
            <a:t>Raw binary analyzers</a:t>
          </a:r>
        </a:p>
      </dgm:t>
    </dgm:pt>
    <dgm:pt modelId="{93C502CC-58C6-994A-92E8-38CB60F964DB}" type="parTrans" cxnId="{92F28D09-1CE6-8D4D-9CC1-5BD73E62C353}">
      <dgm:prSet/>
      <dgm:spPr/>
      <dgm:t>
        <a:bodyPr/>
        <a:lstStyle/>
        <a:p>
          <a:endParaRPr lang="en-US"/>
        </a:p>
      </dgm:t>
    </dgm:pt>
    <dgm:pt modelId="{66EE31DA-DCB4-BA41-913C-91F5AA7E5EE4}" type="sibTrans" cxnId="{92F28D09-1CE6-8D4D-9CC1-5BD73E62C353}">
      <dgm:prSet/>
      <dgm:spPr/>
      <dgm:t>
        <a:bodyPr/>
        <a:lstStyle/>
        <a:p>
          <a:endParaRPr lang="en-US"/>
        </a:p>
      </dgm:t>
    </dgm:pt>
    <dgm:pt modelId="{3B0C2EB8-E2C0-E743-AFC0-E0A5CDFE5600}" type="pres">
      <dgm:prSet presAssocID="{6CC4CBD4-E652-754C-B296-20C1310375A7}" presName="hierChild1" presStyleCnt="0">
        <dgm:presLayoutVars>
          <dgm:orgChart val="1"/>
          <dgm:chPref val="1"/>
          <dgm:dir/>
          <dgm:animOne val="branch"/>
          <dgm:animLvl val="lvl"/>
          <dgm:resizeHandles/>
        </dgm:presLayoutVars>
      </dgm:prSet>
      <dgm:spPr/>
    </dgm:pt>
    <dgm:pt modelId="{6951E02C-D682-BE49-9E13-80202A7ED02F}" type="pres">
      <dgm:prSet presAssocID="{810AA1C9-CEAF-3C4B-ADD1-F4FFA2BC6255}" presName="hierRoot1" presStyleCnt="0">
        <dgm:presLayoutVars>
          <dgm:hierBranch val="init"/>
        </dgm:presLayoutVars>
      </dgm:prSet>
      <dgm:spPr/>
    </dgm:pt>
    <dgm:pt modelId="{98E12B88-CAA6-094B-8A26-AFED15762B94}" type="pres">
      <dgm:prSet presAssocID="{810AA1C9-CEAF-3C4B-ADD1-F4FFA2BC6255}" presName="rootComposite1" presStyleCnt="0"/>
      <dgm:spPr/>
    </dgm:pt>
    <dgm:pt modelId="{B9AB5CCE-6FDA-9B46-94D3-C2067C28A8C0}" type="pres">
      <dgm:prSet presAssocID="{810AA1C9-CEAF-3C4B-ADD1-F4FFA2BC6255}" presName="rootText1" presStyleLbl="node0" presStyleIdx="0" presStyleCnt="1">
        <dgm:presLayoutVars>
          <dgm:chPref val="3"/>
        </dgm:presLayoutVars>
      </dgm:prSet>
      <dgm:spPr/>
    </dgm:pt>
    <dgm:pt modelId="{484A7B63-CB5D-CC42-A081-48993F433780}" type="pres">
      <dgm:prSet presAssocID="{810AA1C9-CEAF-3C4B-ADD1-F4FFA2BC6255}" presName="rootConnector1" presStyleLbl="node1" presStyleIdx="0" presStyleCnt="0"/>
      <dgm:spPr/>
    </dgm:pt>
    <dgm:pt modelId="{CAA2ADBA-A375-304A-AE0B-F57FECA6F0ED}" type="pres">
      <dgm:prSet presAssocID="{810AA1C9-CEAF-3C4B-ADD1-F4FFA2BC6255}" presName="hierChild2" presStyleCnt="0"/>
      <dgm:spPr/>
    </dgm:pt>
    <dgm:pt modelId="{0E23B05F-497E-5949-B442-F5CF8242EF03}" type="pres">
      <dgm:prSet presAssocID="{7053B32C-3B9B-1749-9271-959B59D70FB1}" presName="Name37" presStyleLbl="parChTrans1D2" presStyleIdx="0" presStyleCnt="2"/>
      <dgm:spPr/>
    </dgm:pt>
    <dgm:pt modelId="{0BF40103-1630-2243-9262-6171966B7029}" type="pres">
      <dgm:prSet presAssocID="{351CB8C4-0FCB-414A-A954-E3018A501B0A}" presName="hierRoot2" presStyleCnt="0">
        <dgm:presLayoutVars>
          <dgm:hierBranch val="init"/>
        </dgm:presLayoutVars>
      </dgm:prSet>
      <dgm:spPr/>
    </dgm:pt>
    <dgm:pt modelId="{EC5CD043-9CE2-E940-9441-E7B8B5E02F04}" type="pres">
      <dgm:prSet presAssocID="{351CB8C4-0FCB-414A-A954-E3018A501B0A}" presName="rootComposite" presStyleCnt="0"/>
      <dgm:spPr/>
    </dgm:pt>
    <dgm:pt modelId="{E396F9D2-FD89-A14B-8F7D-9071FDD99C4D}" type="pres">
      <dgm:prSet presAssocID="{351CB8C4-0FCB-414A-A954-E3018A501B0A}" presName="rootText" presStyleLbl="node2" presStyleIdx="0" presStyleCnt="2">
        <dgm:presLayoutVars>
          <dgm:chPref val="3"/>
        </dgm:presLayoutVars>
      </dgm:prSet>
      <dgm:spPr/>
    </dgm:pt>
    <dgm:pt modelId="{F1130027-2177-E64D-AC91-836B300DABDD}" type="pres">
      <dgm:prSet presAssocID="{351CB8C4-0FCB-414A-A954-E3018A501B0A}" presName="rootConnector" presStyleLbl="node2" presStyleIdx="0" presStyleCnt="2"/>
      <dgm:spPr/>
    </dgm:pt>
    <dgm:pt modelId="{1372BFB3-0ABD-1940-866B-4374D6050B83}" type="pres">
      <dgm:prSet presAssocID="{351CB8C4-0FCB-414A-A954-E3018A501B0A}" presName="hierChild4" presStyleCnt="0"/>
      <dgm:spPr/>
    </dgm:pt>
    <dgm:pt modelId="{5CACA4C8-216A-E445-9E1E-F1C09AAA0E62}" type="pres">
      <dgm:prSet presAssocID="{7DDA890A-7264-884E-A647-928C7B7E7EDF}" presName="Name37" presStyleLbl="parChTrans1D3" presStyleIdx="0" presStyleCnt="2"/>
      <dgm:spPr/>
    </dgm:pt>
    <dgm:pt modelId="{9B5436AE-1F6F-1440-B144-CF1354E87A27}" type="pres">
      <dgm:prSet presAssocID="{8E1F59FC-1EB3-694A-BE07-39D2540EB69F}" presName="hierRoot2" presStyleCnt="0">
        <dgm:presLayoutVars>
          <dgm:hierBranch val="init"/>
        </dgm:presLayoutVars>
      </dgm:prSet>
      <dgm:spPr/>
    </dgm:pt>
    <dgm:pt modelId="{C52828AD-0467-BC44-A966-CE8E45C686EC}" type="pres">
      <dgm:prSet presAssocID="{8E1F59FC-1EB3-694A-BE07-39D2540EB69F}" presName="rootComposite" presStyleCnt="0"/>
      <dgm:spPr/>
    </dgm:pt>
    <dgm:pt modelId="{253E11C6-91A3-6B4B-9597-4551E40386C6}" type="pres">
      <dgm:prSet presAssocID="{8E1F59FC-1EB3-694A-BE07-39D2540EB69F}" presName="rootText" presStyleLbl="node3" presStyleIdx="0" presStyleCnt="2">
        <dgm:presLayoutVars>
          <dgm:chPref val="3"/>
        </dgm:presLayoutVars>
      </dgm:prSet>
      <dgm:spPr/>
    </dgm:pt>
    <dgm:pt modelId="{7D832577-520D-EB4A-9D28-7C569FAD74CC}" type="pres">
      <dgm:prSet presAssocID="{8E1F59FC-1EB3-694A-BE07-39D2540EB69F}" presName="rootConnector" presStyleLbl="node3" presStyleIdx="0" presStyleCnt="2"/>
      <dgm:spPr/>
    </dgm:pt>
    <dgm:pt modelId="{4C07C7AF-ADBB-A64E-A728-1D41E238ED46}" type="pres">
      <dgm:prSet presAssocID="{8E1F59FC-1EB3-694A-BE07-39D2540EB69F}" presName="hierChild4" presStyleCnt="0"/>
      <dgm:spPr/>
    </dgm:pt>
    <dgm:pt modelId="{6AA31F0F-701B-8642-8E6C-C180B4D636BE}" type="pres">
      <dgm:prSet presAssocID="{8E1F59FC-1EB3-694A-BE07-39D2540EB69F}" presName="hierChild5" presStyleCnt="0"/>
      <dgm:spPr/>
    </dgm:pt>
    <dgm:pt modelId="{E5B6DE88-3769-3842-93E0-E5BC17907F95}" type="pres">
      <dgm:prSet presAssocID="{93C502CC-58C6-994A-92E8-38CB60F964DB}" presName="Name37" presStyleLbl="parChTrans1D3" presStyleIdx="1" presStyleCnt="2"/>
      <dgm:spPr/>
    </dgm:pt>
    <dgm:pt modelId="{CF26D8CE-BFE6-224E-A05A-879F888C0641}" type="pres">
      <dgm:prSet presAssocID="{4D351E60-3DA6-0C4B-B648-3B4176BCD272}" presName="hierRoot2" presStyleCnt="0">
        <dgm:presLayoutVars>
          <dgm:hierBranch val="init"/>
        </dgm:presLayoutVars>
      </dgm:prSet>
      <dgm:spPr/>
    </dgm:pt>
    <dgm:pt modelId="{8B18B704-F391-A944-BDE7-CA3C8E134399}" type="pres">
      <dgm:prSet presAssocID="{4D351E60-3DA6-0C4B-B648-3B4176BCD272}" presName="rootComposite" presStyleCnt="0"/>
      <dgm:spPr/>
    </dgm:pt>
    <dgm:pt modelId="{EBB79F97-6A22-B34C-8685-3EC79CDD512B}" type="pres">
      <dgm:prSet presAssocID="{4D351E60-3DA6-0C4B-B648-3B4176BCD272}" presName="rootText" presStyleLbl="node3" presStyleIdx="1" presStyleCnt="2">
        <dgm:presLayoutVars>
          <dgm:chPref val="3"/>
        </dgm:presLayoutVars>
      </dgm:prSet>
      <dgm:spPr/>
    </dgm:pt>
    <dgm:pt modelId="{BAD7620F-0F4F-EE4B-BC88-1A2A78DA939B}" type="pres">
      <dgm:prSet presAssocID="{4D351E60-3DA6-0C4B-B648-3B4176BCD272}" presName="rootConnector" presStyleLbl="node3" presStyleIdx="1" presStyleCnt="2"/>
      <dgm:spPr/>
    </dgm:pt>
    <dgm:pt modelId="{9145372F-EEDE-454D-9A8A-5D3D27C83FEE}" type="pres">
      <dgm:prSet presAssocID="{4D351E60-3DA6-0C4B-B648-3B4176BCD272}" presName="hierChild4" presStyleCnt="0"/>
      <dgm:spPr/>
    </dgm:pt>
    <dgm:pt modelId="{5CF395DC-6826-2D48-806B-86A6E5A8A6F6}" type="pres">
      <dgm:prSet presAssocID="{4D351E60-3DA6-0C4B-B648-3B4176BCD272}" presName="hierChild5" presStyleCnt="0"/>
      <dgm:spPr/>
    </dgm:pt>
    <dgm:pt modelId="{516DB20E-E488-6445-862E-EC987A3DB815}" type="pres">
      <dgm:prSet presAssocID="{351CB8C4-0FCB-414A-A954-E3018A501B0A}" presName="hierChild5" presStyleCnt="0"/>
      <dgm:spPr/>
    </dgm:pt>
    <dgm:pt modelId="{81D5EF5D-CCF0-694C-BE6E-879FB3D164D2}" type="pres">
      <dgm:prSet presAssocID="{AF4F1DB3-A4DA-3E4F-9EBF-486EE5D43BA7}" presName="Name37" presStyleLbl="parChTrans1D2" presStyleIdx="1" presStyleCnt="2"/>
      <dgm:spPr/>
    </dgm:pt>
    <dgm:pt modelId="{49245FFC-3243-FB42-9040-DDA6CCE3949E}" type="pres">
      <dgm:prSet presAssocID="{FE004D88-6976-6543-A0C2-0646F83CF062}" presName="hierRoot2" presStyleCnt="0">
        <dgm:presLayoutVars>
          <dgm:hierBranch val="init"/>
        </dgm:presLayoutVars>
      </dgm:prSet>
      <dgm:spPr/>
    </dgm:pt>
    <dgm:pt modelId="{C4E7EB31-A034-B447-A733-E64461B17DA3}" type="pres">
      <dgm:prSet presAssocID="{FE004D88-6976-6543-A0C2-0646F83CF062}" presName="rootComposite" presStyleCnt="0"/>
      <dgm:spPr/>
    </dgm:pt>
    <dgm:pt modelId="{619292E5-B7D4-A743-A939-0711152F5EEC}" type="pres">
      <dgm:prSet presAssocID="{FE004D88-6976-6543-A0C2-0646F83CF062}" presName="rootText" presStyleLbl="node2" presStyleIdx="1" presStyleCnt="2">
        <dgm:presLayoutVars>
          <dgm:chPref val="3"/>
        </dgm:presLayoutVars>
      </dgm:prSet>
      <dgm:spPr/>
    </dgm:pt>
    <dgm:pt modelId="{52FD0334-B940-EA4C-AB2F-7519314240F2}" type="pres">
      <dgm:prSet presAssocID="{FE004D88-6976-6543-A0C2-0646F83CF062}" presName="rootConnector" presStyleLbl="node2" presStyleIdx="1" presStyleCnt="2"/>
      <dgm:spPr/>
    </dgm:pt>
    <dgm:pt modelId="{99C9FBA0-EE85-E94A-A3D7-21F6A5BB0E4C}" type="pres">
      <dgm:prSet presAssocID="{FE004D88-6976-6543-A0C2-0646F83CF062}" presName="hierChild4" presStyleCnt="0"/>
      <dgm:spPr/>
    </dgm:pt>
    <dgm:pt modelId="{702A10B0-D33A-4848-9405-4090ADCF6968}" type="pres">
      <dgm:prSet presAssocID="{FE004D88-6976-6543-A0C2-0646F83CF062}" presName="hierChild5" presStyleCnt="0"/>
      <dgm:spPr/>
    </dgm:pt>
    <dgm:pt modelId="{A58171A7-D70C-2246-994F-4680698CF85B}" type="pres">
      <dgm:prSet presAssocID="{810AA1C9-CEAF-3C4B-ADD1-F4FFA2BC6255}" presName="hierChild3" presStyleCnt="0"/>
      <dgm:spPr/>
    </dgm:pt>
  </dgm:ptLst>
  <dgm:cxnLst>
    <dgm:cxn modelId="{92F28D09-1CE6-8D4D-9CC1-5BD73E62C353}" srcId="{351CB8C4-0FCB-414A-A954-E3018A501B0A}" destId="{4D351E60-3DA6-0C4B-B648-3B4176BCD272}" srcOrd="1" destOrd="0" parTransId="{93C502CC-58C6-994A-92E8-38CB60F964DB}" sibTransId="{66EE31DA-DCB4-BA41-913C-91F5AA7E5EE4}"/>
    <dgm:cxn modelId="{00404428-E888-A242-B6F5-787CB73B8936}" srcId="{351CB8C4-0FCB-414A-A954-E3018A501B0A}" destId="{8E1F59FC-1EB3-694A-BE07-39D2540EB69F}" srcOrd="0" destOrd="0" parTransId="{7DDA890A-7264-884E-A647-928C7B7E7EDF}" sibTransId="{12B5C38E-0C52-6941-AB09-E9F506D1EB75}"/>
    <dgm:cxn modelId="{789A653C-159B-6440-9A50-FE405301E225}" type="presOf" srcId="{4D351E60-3DA6-0C4B-B648-3B4176BCD272}" destId="{EBB79F97-6A22-B34C-8685-3EC79CDD512B}" srcOrd="0" destOrd="0" presId="urn:microsoft.com/office/officeart/2005/8/layout/orgChart1"/>
    <dgm:cxn modelId="{5DD7E93E-273A-AB4D-B064-CC140C78125F}" type="presOf" srcId="{FE004D88-6976-6543-A0C2-0646F83CF062}" destId="{619292E5-B7D4-A743-A939-0711152F5EEC}" srcOrd="0" destOrd="0" presId="urn:microsoft.com/office/officeart/2005/8/layout/orgChart1"/>
    <dgm:cxn modelId="{A5840667-D278-844E-BE31-C212ECECAFAA}" type="presOf" srcId="{FE004D88-6976-6543-A0C2-0646F83CF062}" destId="{52FD0334-B940-EA4C-AB2F-7519314240F2}" srcOrd="1" destOrd="0" presId="urn:microsoft.com/office/officeart/2005/8/layout/orgChart1"/>
    <dgm:cxn modelId="{41995E6B-6097-1942-83B7-F9A0BF2CA96B}" type="presOf" srcId="{AF4F1DB3-A4DA-3E4F-9EBF-486EE5D43BA7}" destId="{81D5EF5D-CCF0-694C-BE6E-879FB3D164D2}" srcOrd="0" destOrd="0" presId="urn:microsoft.com/office/officeart/2005/8/layout/orgChart1"/>
    <dgm:cxn modelId="{A33F746C-C9A7-2041-9645-6DD763A6BC8C}" type="presOf" srcId="{351CB8C4-0FCB-414A-A954-E3018A501B0A}" destId="{F1130027-2177-E64D-AC91-836B300DABDD}" srcOrd="1" destOrd="0" presId="urn:microsoft.com/office/officeart/2005/8/layout/orgChart1"/>
    <dgm:cxn modelId="{54F75F81-43D7-8243-AE6D-8F99041077FC}" type="presOf" srcId="{810AA1C9-CEAF-3C4B-ADD1-F4FFA2BC6255}" destId="{B9AB5CCE-6FDA-9B46-94D3-C2067C28A8C0}" srcOrd="0" destOrd="0" presId="urn:microsoft.com/office/officeart/2005/8/layout/orgChart1"/>
    <dgm:cxn modelId="{6D82F7A7-44F4-0049-AA7A-B1B78D8C5E3F}" type="presOf" srcId="{8E1F59FC-1EB3-694A-BE07-39D2540EB69F}" destId="{7D832577-520D-EB4A-9D28-7C569FAD74CC}" srcOrd="1" destOrd="0" presId="urn:microsoft.com/office/officeart/2005/8/layout/orgChart1"/>
    <dgm:cxn modelId="{303C9FA9-CF0D-0444-AEA0-8A7ADF41EC67}" type="presOf" srcId="{7053B32C-3B9B-1749-9271-959B59D70FB1}" destId="{0E23B05F-497E-5949-B442-F5CF8242EF03}" srcOrd="0" destOrd="0" presId="urn:microsoft.com/office/officeart/2005/8/layout/orgChart1"/>
    <dgm:cxn modelId="{7EDD2FB8-1C86-D543-A954-16822D0A8829}" srcId="{810AA1C9-CEAF-3C4B-ADD1-F4FFA2BC6255}" destId="{FE004D88-6976-6543-A0C2-0646F83CF062}" srcOrd="1" destOrd="0" parTransId="{AF4F1DB3-A4DA-3E4F-9EBF-486EE5D43BA7}" sibTransId="{7A1D2EAB-E460-3147-9FA9-A5674CDA6F0D}"/>
    <dgm:cxn modelId="{64532FC5-6E78-9849-8807-3879327D73AF}" type="presOf" srcId="{6CC4CBD4-E652-754C-B296-20C1310375A7}" destId="{3B0C2EB8-E2C0-E743-AFC0-E0A5CDFE5600}" srcOrd="0" destOrd="0" presId="urn:microsoft.com/office/officeart/2005/8/layout/orgChart1"/>
    <dgm:cxn modelId="{B4F09FC9-2161-E349-A273-5A82FD173EC6}" srcId="{6CC4CBD4-E652-754C-B296-20C1310375A7}" destId="{810AA1C9-CEAF-3C4B-ADD1-F4FFA2BC6255}" srcOrd="0" destOrd="0" parTransId="{5BAE8CE9-6C73-2641-BCBF-B70522B8FC45}" sibTransId="{D7B2E44B-CA6F-2347-9056-A21E6A9AB1E0}"/>
    <dgm:cxn modelId="{610C62D5-F21B-864C-A89F-4911EACB8B0D}" type="presOf" srcId="{4D351E60-3DA6-0C4B-B648-3B4176BCD272}" destId="{BAD7620F-0F4F-EE4B-BC88-1A2A78DA939B}" srcOrd="1" destOrd="0" presId="urn:microsoft.com/office/officeart/2005/8/layout/orgChart1"/>
    <dgm:cxn modelId="{E2E4F4D5-36B5-F84F-BDFD-DF9E51542705}" type="presOf" srcId="{810AA1C9-CEAF-3C4B-ADD1-F4FFA2BC6255}" destId="{484A7B63-CB5D-CC42-A081-48993F433780}" srcOrd="1" destOrd="0" presId="urn:microsoft.com/office/officeart/2005/8/layout/orgChart1"/>
    <dgm:cxn modelId="{3602A7D8-D87B-B242-AA44-9DE9DCCB7B69}" type="presOf" srcId="{93C502CC-58C6-994A-92E8-38CB60F964DB}" destId="{E5B6DE88-3769-3842-93E0-E5BC17907F95}" srcOrd="0" destOrd="0" presId="urn:microsoft.com/office/officeart/2005/8/layout/orgChart1"/>
    <dgm:cxn modelId="{397BBFD9-9EC0-884B-A79D-894E6FF88DDD}" type="presOf" srcId="{8E1F59FC-1EB3-694A-BE07-39D2540EB69F}" destId="{253E11C6-91A3-6B4B-9597-4551E40386C6}" srcOrd="0" destOrd="0" presId="urn:microsoft.com/office/officeart/2005/8/layout/orgChart1"/>
    <dgm:cxn modelId="{66449BE5-C406-BA41-9A81-6461E092A0D8}" srcId="{810AA1C9-CEAF-3C4B-ADD1-F4FFA2BC6255}" destId="{351CB8C4-0FCB-414A-A954-E3018A501B0A}" srcOrd="0" destOrd="0" parTransId="{7053B32C-3B9B-1749-9271-959B59D70FB1}" sibTransId="{A7E92A54-A3FF-0340-B4A5-0392A44BC082}"/>
    <dgm:cxn modelId="{747453EB-5359-A248-9262-75D649718FE2}" type="presOf" srcId="{7DDA890A-7264-884E-A647-928C7B7E7EDF}" destId="{5CACA4C8-216A-E445-9E1E-F1C09AAA0E62}" srcOrd="0" destOrd="0" presId="urn:microsoft.com/office/officeart/2005/8/layout/orgChart1"/>
    <dgm:cxn modelId="{F5DAE2FA-9369-FD4A-A0A8-9293AF8EE8E1}" type="presOf" srcId="{351CB8C4-0FCB-414A-A954-E3018A501B0A}" destId="{E396F9D2-FD89-A14B-8F7D-9071FDD99C4D}" srcOrd="0" destOrd="0" presId="urn:microsoft.com/office/officeart/2005/8/layout/orgChart1"/>
    <dgm:cxn modelId="{0265F732-FC1E-2B4D-8545-EB17E04CCF2E}" type="presParOf" srcId="{3B0C2EB8-E2C0-E743-AFC0-E0A5CDFE5600}" destId="{6951E02C-D682-BE49-9E13-80202A7ED02F}" srcOrd="0" destOrd="0" presId="urn:microsoft.com/office/officeart/2005/8/layout/orgChart1"/>
    <dgm:cxn modelId="{49F2C3F5-FA3F-5844-80F6-A9FAA6E6326F}" type="presParOf" srcId="{6951E02C-D682-BE49-9E13-80202A7ED02F}" destId="{98E12B88-CAA6-094B-8A26-AFED15762B94}" srcOrd="0" destOrd="0" presId="urn:microsoft.com/office/officeart/2005/8/layout/orgChart1"/>
    <dgm:cxn modelId="{49C08E0A-477E-6D4D-8FCA-6771A3E24E9D}" type="presParOf" srcId="{98E12B88-CAA6-094B-8A26-AFED15762B94}" destId="{B9AB5CCE-6FDA-9B46-94D3-C2067C28A8C0}" srcOrd="0" destOrd="0" presId="urn:microsoft.com/office/officeart/2005/8/layout/orgChart1"/>
    <dgm:cxn modelId="{8CB7B7C9-6873-8044-A36A-1DA69CF3BF6F}" type="presParOf" srcId="{98E12B88-CAA6-094B-8A26-AFED15762B94}" destId="{484A7B63-CB5D-CC42-A081-48993F433780}" srcOrd="1" destOrd="0" presId="urn:microsoft.com/office/officeart/2005/8/layout/orgChart1"/>
    <dgm:cxn modelId="{A715A84C-35CB-EA4C-A2F2-5D1760029A35}" type="presParOf" srcId="{6951E02C-D682-BE49-9E13-80202A7ED02F}" destId="{CAA2ADBA-A375-304A-AE0B-F57FECA6F0ED}" srcOrd="1" destOrd="0" presId="urn:microsoft.com/office/officeart/2005/8/layout/orgChart1"/>
    <dgm:cxn modelId="{9BE346D8-0CE4-DE4A-AE79-940A46F8934D}" type="presParOf" srcId="{CAA2ADBA-A375-304A-AE0B-F57FECA6F0ED}" destId="{0E23B05F-497E-5949-B442-F5CF8242EF03}" srcOrd="0" destOrd="0" presId="urn:microsoft.com/office/officeart/2005/8/layout/orgChart1"/>
    <dgm:cxn modelId="{DBC4BF01-E296-554F-8110-937A93A46931}" type="presParOf" srcId="{CAA2ADBA-A375-304A-AE0B-F57FECA6F0ED}" destId="{0BF40103-1630-2243-9262-6171966B7029}" srcOrd="1" destOrd="0" presId="urn:microsoft.com/office/officeart/2005/8/layout/orgChart1"/>
    <dgm:cxn modelId="{2890710A-E8EE-694F-A291-912F3D148A3C}" type="presParOf" srcId="{0BF40103-1630-2243-9262-6171966B7029}" destId="{EC5CD043-9CE2-E940-9441-E7B8B5E02F04}" srcOrd="0" destOrd="0" presId="urn:microsoft.com/office/officeart/2005/8/layout/orgChart1"/>
    <dgm:cxn modelId="{D2D55491-5873-B040-8977-85DF701104C9}" type="presParOf" srcId="{EC5CD043-9CE2-E940-9441-E7B8B5E02F04}" destId="{E396F9D2-FD89-A14B-8F7D-9071FDD99C4D}" srcOrd="0" destOrd="0" presId="urn:microsoft.com/office/officeart/2005/8/layout/orgChart1"/>
    <dgm:cxn modelId="{243FD5A7-D866-D24F-9CFD-91C8B3380F75}" type="presParOf" srcId="{EC5CD043-9CE2-E940-9441-E7B8B5E02F04}" destId="{F1130027-2177-E64D-AC91-836B300DABDD}" srcOrd="1" destOrd="0" presId="urn:microsoft.com/office/officeart/2005/8/layout/orgChart1"/>
    <dgm:cxn modelId="{35C810A6-9A16-BF4A-B8BA-2466601A69C4}" type="presParOf" srcId="{0BF40103-1630-2243-9262-6171966B7029}" destId="{1372BFB3-0ABD-1940-866B-4374D6050B83}" srcOrd="1" destOrd="0" presId="urn:microsoft.com/office/officeart/2005/8/layout/orgChart1"/>
    <dgm:cxn modelId="{6161818C-13EF-FC44-BF17-89F9ACEA640B}" type="presParOf" srcId="{1372BFB3-0ABD-1940-866B-4374D6050B83}" destId="{5CACA4C8-216A-E445-9E1E-F1C09AAA0E62}" srcOrd="0" destOrd="0" presId="urn:microsoft.com/office/officeart/2005/8/layout/orgChart1"/>
    <dgm:cxn modelId="{1F27DF83-8795-5D48-9B8B-AB540B1B925F}" type="presParOf" srcId="{1372BFB3-0ABD-1940-866B-4374D6050B83}" destId="{9B5436AE-1F6F-1440-B144-CF1354E87A27}" srcOrd="1" destOrd="0" presId="urn:microsoft.com/office/officeart/2005/8/layout/orgChart1"/>
    <dgm:cxn modelId="{0F29B296-BB03-E145-9FFC-50028B227A4F}" type="presParOf" srcId="{9B5436AE-1F6F-1440-B144-CF1354E87A27}" destId="{C52828AD-0467-BC44-A966-CE8E45C686EC}" srcOrd="0" destOrd="0" presId="urn:microsoft.com/office/officeart/2005/8/layout/orgChart1"/>
    <dgm:cxn modelId="{6997CF9C-12FF-2D4C-B669-38A33ECEE1D1}" type="presParOf" srcId="{C52828AD-0467-BC44-A966-CE8E45C686EC}" destId="{253E11C6-91A3-6B4B-9597-4551E40386C6}" srcOrd="0" destOrd="0" presId="urn:microsoft.com/office/officeart/2005/8/layout/orgChart1"/>
    <dgm:cxn modelId="{F46FDE7A-5C2F-E142-9C36-E25502BF87F0}" type="presParOf" srcId="{C52828AD-0467-BC44-A966-CE8E45C686EC}" destId="{7D832577-520D-EB4A-9D28-7C569FAD74CC}" srcOrd="1" destOrd="0" presId="urn:microsoft.com/office/officeart/2005/8/layout/orgChart1"/>
    <dgm:cxn modelId="{2399EB78-290A-B640-8658-BC8C0D3CE7B8}" type="presParOf" srcId="{9B5436AE-1F6F-1440-B144-CF1354E87A27}" destId="{4C07C7AF-ADBB-A64E-A728-1D41E238ED46}" srcOrd="1" destOrd="0" presId="urn:microsoft.com/office/officeart/2005/8/layout/orgChart1"/>
    <dgm:cxn modelId="{CAD67AA0-77FF-F84F-AC1F-BB82F93ED6DD}" type="presParOf" srcId="{9B5436AE-1F6F-1440-B144-CF1354E87A27}" destId="{6AA31F0F-701B-8642-8E6C-C180B4D636BE}" srcOrd="2" destOrd="0" presId="urn:microsoft.com/office/officeart/2005/8/layout/orgChart1"/>
    <dgm:cxn modelId="{9D17275B-6A2B-F440-AD77-FB88E4379B3B}" type="presParOf" srcId="{1372BFB3-0ABD-1940-866B-4374D6050B83}" destId="{E5B6DE88-3769-3842-93E0-E5BC17907F95}" srcOrd="2" destOrd="0" presId="urn:microsoft.com/office/officeart/2005/8/layout/orgChart1"/>
    <dgm:cxn modelId="{7AB461AC-534E-AB49-AA51-4E1D1D4472D1}" type="presParOf" srcId="{1372BFB3-0ABD-1940-866B-4374D6050B83}" destId="{CF26D8CE-BFE6-224E-A05A-879F888C0641}" srcOrd="3" destOrd="0" presId="urn:microsoft.com/office/officeart/2005/8/layout/orgChart1"/>
    <dgm:cxn modelId="{9664C24F-0A89-EE48-9680-9065AE871E6E}" type="presParOf" srcId="{CF26D8CE-BFE6-224E-A05A-879F888C0641}" destId="{8B18B704-F391-A944-BDE7-CA3C8E134399}" srcOrd="0" destOrd="0" presId="urn:microsoft.com/office/officeart/2005/8/layout/orgChart1"/>
    <dgm:cxn modelId="{F8E6117A-CE41-8443-8510-D9E71AEE62D5}" type="presParOf" srcId="{8B18B704-F391-A944-BDE7-CA3C8E134399}" destId="{EBB79F97-6A22-B34C-8685-3EC79CDD512B}" srcOrd="0" destOrd="0" presId="urn:microsoft.com/office/officeart/2005/8/layout/orgChart1"/>
    <dgm:cxn modelId="{E7043E6C-9FB3-5949-B5F3-1159D767CE93}" type="presParOf" srcId="{8B18B704-F391-A944-BDE7-CA3C8E134399}" destId="{BAD7620F-0F4F-EE4B-BC88-1A2A78DA939B}" srcOrd="1" destOrd="0" presId="urn:microsoft.com/office/officeart/2005/8/layout/orgChart1"/>
    <dgm:cxn modelId="{93B92AF0-A099-5B4B-9C1A-A56C2E92B225}" type="presParOf" srcId="{CF26D8CE-BFE6-224E-A05A-879F888C0641}" destId="{9145372F-EEDE-454D-9A8A-5D3D27C83FEE}" srcOrd="1" destOrd="0" presId="urn:microsoft.com/office/officeart/2005/8/layout/orgChart1"/>
    <dgm:cxn modelId="{9688BB7B-03BD-6947-BAF0-881EACE86CAC}" type="presParOf" srcId="{CF26D8CE-BFE6-224E-A05A-879F888C0641}" destId="{5CF395DC-6826-2D48-806B-86A6E5A8A6F6}" srcOrd="2" destOrd="0" presId="urn:microsoft.com/office/officeart/2005/8/layout/orgChart1"/>
    <dgm:cxn modelId="{952DC95D-87DF-D346-9A34-FEB62E4B17BA}" type="presParOf" srcId="{0BF40103-1630-2243-9262-6171966B7029}" destId="{516DB20E-E488-6445-862E-EC987A3DB815}" srcOrd="2" destOrd="0" presId="urn:microsoft.com/office/officeart/2005/8/layout/orgChart1"/>
    <dgm:cxn modelId="{362F3288-BA85-4948-BBD2-78107933D93D}" type="presParOf" srcId="{CAA2ADBA-A375-304A-AE0B-F57FECA6F0ED}" destId="{81D5EF5D-CCF0-694C-BE6E-879FB3D164D2}" srcOrd="2" destOrd="0" presId="urn:microsoft.com/office/officeart/2005/8/layout/orgChart1"/>
    <dgm:cxn modelId="{D8B3990F-F408-7844-A206-13DC667223D9}" type="presParOf" srcId="{CAA2ADBA-A375-304A-AE0B-F57FECA6F0ED}" destId="{49245FFC-3243-FB42-9040-DDA6CCE3949E}" srcOrd="3" destOrd="0" presId="urn:microsoft.com/office/officeart/2005/8/layout/orgChart1"/>
    <dgm:cxn modelId="{D1FD195A-59C3-E44D-AF87-A15996BB8F0D}" type="presParOf" srcId="{49245FFC-3243-FB42-9040-DDA6CCE3949E}" destId="{C4E7EB31-A034-B447-A733-E64461B17DA3}" srcOrd="0" destOrd="0" presId="urn:microsoft.com/office/officeart/2005/8/layout/orgChart1"/>
    <dgm:cxn modelId="{5EA4084A-A248-F446-AAEE-63A662822BE0}" type="presParOf" srcId="{C4E7EB31-A034-B447-A733-E64461B17DA3}" destId="{619292E5-B7D4-A743-A939-0711152F5EEC}" srcOrd="0" destOrd="0" presId="urn:microsoft.com/office/officeart/2005/8/layout/orgChart1"/>
    <dgm:cxn modelId="{9D47753F-A2E2-814E-929C-8874A017C80D}" type="presParOf" srcId="{C4E7EB31-A034-B447-A733-E64461B17DA3}" destId="{52FD0334-B940-EA4C-AB2F-7519314240F2}" srcOrd="1" destOrd="0" presId="urn:microsoft.com/office/officeart/2005/8/layout/orgChart1"/>
    <dgm:cxn modelId="{20EDBE2E-2B25-7940-99EC-8F09C2332032}" type="presParOf" srcId="{49245FFC-3243-FB42-9040-DDA6CCE3949E}" destId="{99C9FBA0-EE85-E94A-A3D7-21F6A5BB0E4C}" srcOrd="1" destOrd="0" presId="urn:microsoft.com/office/officeart/2005/8/layout/orgChart1"/>
    <dgm:cxn modelId="{29B8F117-6E53-5344-B833-A46BE1D36479}" type="presParOf" srcId="{49245FFC-3243-FB42-9040-DDA6CCE3949E}" destId="{702A10B0-D33A-4848-9405-4090ADCF6968}" srcOrd="2" destOrd="0" presId="urn:microsoft.com/office/officeart/2005/8/layout/orgChart1"/>
    <dgm:cxn modelId="{0E5B2976-8748-7744-80BE-C1C0ACF72521}" type="presParOf" srcId="{6951E02C-D682-BE49-9E13-80202A7ED02F}" destId="{A58171A7-D70C-2246-994F-4680698CF8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E3036-0CCB-1245-963F-AF835D594DF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CB7193D-C7F0-F049-BFDE-D6843F35A4F7}">
      <dgm:prSet phldrT="[Text]"/>
      <dgm:spPr/>
      <dgm:t>
        <a:bodyPr/>
        <a:lstStyle/>
        <a:p>
          <a:r>
            <a:rPr lang="en-US" dirty="0"/>
            <a:t>Adversarial Attacks</a:t>
          </a:r>
        </a:p>
      </dgm:t>
    </dgm:pt>
    <dgm:pt modelId="{29793D9D-54D4-B448-977C-E854E25A15CD}" type="parTrans" cxnId="{B960BDE7-E4A4-5B46-9586-034C66E072BD}">
      <dgm:prSet/>
      <dgm:spPr/>
      <dgm:t>
        <a:bodyPr/>
        <a:lstStyle/>
        <a:p>
          <a:endParaRPr lang="en-US"/>
        </a:p>
      </dgm:t>
    </dgm:pt>
    <dgm:pt modelId="{2954A7A7-A574-AA4F-AC77-C0FCE2A6120A}" type="sibTrans" cxnId="{B960BDE7-E4A4-5B46-9586-034C66E072BD}">
      <dgm:prSet/>
      <dgm:spPr/>
      <dgm:t>
        <a:bodyPr/>
        <a:lstStyle/>
        <a:p>
          <a:endParaRPr lang="en-US"/>
        </a:p>
      </dgm:t>
    </dgm:pt>
    <dgm:pt modelId="{22A15D21-FD0A-D746-9D46-0749107EA419}">
      <dgm:prSet phldrT="[Text]"/>
      <dgm:spPr/>
      <dgm:t>
        <a:bodyPr/>
        <a:lstStyle/>
        <a:p>
          <a:r>
            <a:rPr lang="en-US" dirty="0"/>
            <a:t>Evasion Attacks</a:t>
          </a:r>
        </a:p>
      </dgm:t>
    </dgm:pt>
    <dgm:pt modelId="{7A1D8733-0C27-2F41-ADA1-7B170F84BE5C}" type="parTrans" cxnId="{C0881EF0-D06C-A44B-AC6C-8879562A2A88}">
      <dgm:prSet/>
      <dgm:spPr/>
      <dgm:t>
        <a:bodyPr/>
        <a:lstStyle/>
        <a:p>
          <a:endParaRPr lang="en-US"/>
        </a:p>
      </dgm:t>
    </dgm:pt>
    <dgm:pt modelId="{11C9AE83-263F-2944-A4B9-4EE1CBAAF735}" type="sibTrans" cxnId="{C0881EF0-D06C-A44B-AC6C-8879562A2A88}">
      <dgm:prSet/>
      <dgm:spPr/>
      <dgm:t>
        <a:bodyPr/>
        <a:lstStyle/>
        <a:p>
          <a:endParaRPr lang="en-US"/>
        </a:p>
      </dgm:t>
    </dgm:pt>
    <dgm:pt modelId="{371A3067-B9DC-0344-8274-A3A36A5EC17F}">
      <dgm:prSet phldrT="[Text]"/>
      <dgm:spPr/>
      <dgm:t>
        <a:bodyPr/>
        <a:lstStyle/>
        <a:p>
          <a:r>
            <a:rPr lang="en-US" dirty="0"/>
            <a:t>Poisoning Attacks</a:t>
          </a:r>
        </a:p>
      </dgm:t>
    </dgm:pt>
    <dgm:pt modelId="{3844A54D-88E8-D44F-988D-0D4744BA5320}" type="parTrans" cxnId="{828BA37B-8299-864F-9382-3728CE28C48C}">
      <dgm:prSet/>
      <dgm:spPr/>
      <dgm:t>
        <a:bodyPr/>
        <a:lstStyle/>
        <a:p>
          <a:endParaRPr lang="en-US"/>
        </a:p>
      </dgm:t>
    </dgm:pt>
    <dgm:pt modelId="{D386FFCB-9256-774E-89C1-86C57CAC1FA3}" type="sibTrans" cxnId="{828BA37B-8299-864F-9382-3728CE28C48C}">
      <dgm:prSet/>
      <dgm:spPr/>
      <dgm:t>
        <a:bodyPr/>
        <a:lstStyle/>
        <a:p>
          <a:endParaRPr lang="en-US"/>
        </a:p>
      </dgm:t>
    </dgm:pt>
    <dgm:pt modelId="{A5A83B0D-D43D-1F41-AA4A-B48C033C2CD0}" type="pres">
      <dgm:prSet presAssocID="{CD7E3036-0CCB-1245-963F-AF835D594DFB}" presName="hierChild1" presStyleCnt="0">
        <dgm:presLayoutVars>
          <dgm:orgChart val="1"/>
          <dgm:chPref val="1"/>
          <dgm:dir/>
          <dgm:animOne val="branch"/>
          <dgm:animLvl val="lvl"/>
          <dgm:resizeHandles/>
        </dgm:presLayoutVars>
      </dgm:prSet>
      <dgm:spPr/>
    </dgm:pt>
    <dgm:pt modelId="{E37C6613-5ABB-C949-926D-B9C8257DD288}" type="pres">
      <dgm:prSet presAssocID="{7CB7193D-C7F0-F049-BFDE-D6843F35A4F7}" presName="hierRoot1" presStyleCnt="0">
        <dgm:presLayoutVars>
          <dgm:hierBranch val="init"/>
        </dgm:presLayoutVars>
      </dgm:prSet>
      <dgm:spPr/>
    </dgm:pt>
    <dgm:pt modelId="{7E080EFE-E698-0849-BE74-930E5AD7808A}" type="pres">
      <dgm:prSet presAssocID="{7CB7193D-C7F0-F049-BFDE-D6843F35A4F7}" presName="rootComposite1" presStyleCnt="0"/>
      <dgm:spPr/>
    </dgm:pt>
    <dgm:pt modelId="{C591FDC2-7381-0544-814F-B217A0ED87E4}" type="pres">
      <dgm:prSet presAssocID="{7CB7193D-C7F0-F049-BFDE-D6843F35A4F7}" presName="rootText1" presStyleLbl="node0" presStyleIdx="0" presStyleCnt="1">
        <dgm:presLayoutVars>
          <dgm:chPref val="3"/>
        </dgm:presLayoutVars>
      </dgm:prSet>
      <dgm:spPr/>
    </dgm:pt>
    <dgm:pt modelId="{95EE9D59-CAFC-3A45-B1B2-C3E21E835174}" type="pres">
      <dgm:prSet presAssocID="{7CB7193D-C7F0-F049-BFDE-D6843F35A4F7}" presName="rootConnector1" presStyleLbl="node1" presStyleIdx="0" presStyleCnt="0"/>
      <dgm:spPr/>
    </dgm:pt>
    <dgm:pt modelId="{A2FC5199-F704-5D47-88C7-D235800426A2}" type="pres">
      <dgm:prSet presAssocID="{7CB7193D-C7F0-F049-BFDE-D6843F35A4F7}" presName="hierChild2" presStyleCnt="0"/>
      <dgm:spPr/>
    </dgm:pt>
    <dgm:pt modelId="{2D580A30-A8C6-EC4D-904C-58890C72BAEE}" type="pres">
      <dgm:prSet presAssocID="{7A1D8733-0C27-2F41-ADA1-7B170F84BE5C}" presName="Name37" presStyleLbl="parChTrans1D2" presStyleIdx="0" presStyleCnt="2"/>
      <dgm:spPr/>
    </dgm:pt>
    <dgm:pt modelId="{BB130686-3DE0-9E4C-95D7-9BF0F598496C}" type="pres">
      <dgm:prSet presAssocID="{22A15D21-FD0A-D746-9D46-0749107EA419}" presName="hierRoot2" presStyleCnt="0">
        <dgm:presLayoutVars>
          <dgm:hierBranch val="init"/>
        </dgm:presLayoutVars>
      </dgm:prSet>
      <dgm:spPr/>
    </dgm:pt>
    <dgm:pt modelId="{9351A03D-B0B4-1E4B-8E07-EB54464E6E48}" type="pres">
      <dgm:prSet presAssocID="{22A15D21-FD0A-D746-9D46-0749107EA419}" presName="rootComposite" presStyleCnt="0"/>
      <dgm:spPr/>
    </dgm:pt>
    <dgm:pt modelId="{C9F0F3BF-4458-EF43-9CAB-7EB4A4815A62}" type="pres">
      <dgm:prSet presAssocID="{22A15D21-FD0A-D746-9D46-0749107EA419}" presName="rootText" presStyleLbl="node2" presStyleIdx="0" presStyleCnt="2">
        <dgm:presLayoutVars>
          <dgm:chPref val="3"/>
        </dgm:presLayoutVars>
      </dgm:prSet>
      <dgm:spPr/>
    </dgm:pt>
    <dgm:pt modelId="{360E3FF3-79D0-EB43-8384-AA8EB43DBFFA}" type="pres">
      <dgm:prSet presAssocID="{22A15D21-FD0A-D746-9D46-0749107EA419}" presName="rootConnector" presStyleLbl="node2" presStyleIdx="0" presStyleCnt="2"/>
      <dgm:spPr/>
    </dgm:pt>
    <dgm:pt modelId="{0F0C1EE2-2521-3A4A-8E6D-D4C23810CBD0}" type="pres">
      <dgm:prSet presAssocID="{22A15D21-FD0A-D746-9D46-0749107EA419}" presName="hierChild4" presStyleCnt="0"/>
      <dgm:spPr/>
    </dgm:pt>
    <dgm:pt modelId="{78AA83D8-228F-AC42-90EF-ADF7AECA1823}" type="pres">
      <dgm:prSet presAssocID="{22A15D21-FD0A-D746-9D46-0749107EA419}" presName="hierChild5" presStyleCnt="0"/>
      <dgm:spPr/>
    </dgm:pt>
    <dgm:pt modelId="{4B1F8DA9-20F4-364D-AB94-0F713D2E4F3E}" type="pres">
      <dgm:prSet presAssocID="{3844A54D-88E8-D44F-988D-0D4744BA5320}" presName="Name37" presStyleLbl="parChTrans1D2" presStyleIdx="1" presStyleCnt="2"/>
      <dgm:spPr/>
    </dgm:pt>
    <dgm:pt modelId="{2CA6BEE7-BEB4-8C40-83EE-486CACEC0A3C}" type="pres">
      <dgm:prSet presAssocID="{371A3067-B9DC-0344-8274-A3A36A5EC17F}" presName="hierRoot2" presStyleCnt="0">
        <dgm:presLayoutVars>
          <dgm:hierBranch val="init"/>
        </dgm:presLayoutVars>
      </dgm:prSet>
      <dgm:spPr/>
    </dgm:pt>
    <dgm:pt modelId="{0BCEAB56-036A-8840-82ED-68F6419B2554}" type="pres">
      <dgm:prSet presAssocID="{371A3067-B9DC-0344-8274-A3A36A5EC17F}" presName="rootComposite" presStyleCnt="0"/>
      <dgm:spPr/>
    </dgm:pt>
    <dgm:pt modelId="{699BD262-5243-2840-9128-F2FAC1DA9FF4}" type="pres">
      <dgm:prSet presAssocID="{371A3067-B9DC-0344-8274-A3A36A5EC17F}" presName="rootText" presStyleLbl="node2" presStyleIdx="1" presStyleCnt="2">
        <dgm:presLayoutVars>
          <dgm:chPref val="3"/>
        </dgm:presLayoutVars>
      </dgm:prSet>
      <dgm:spPr/>
    </dgm:pt>
    <dgm:pt modelId="{695AD837-3F8E-DE43-9485-6BFCA3ADDF61}" type="pres">
      <dgm:prSet presAssocID="{371A3067-B9DC-0344-8274-A3A36A5EC17F}" presName="rootConnector" presStyleLbl="node2" presStyleIdx="1" presStyleCnt="2"/>
      <dgm:spPr/>
    </dgm:pt>
    <dgm:pt modelId="{534BA7B6-3318-DA40-967D-E70712C7F2E5}" type="pres">
      <dgm:prSet presAssocID="{371A3067-B9DC-0344-8274-A3A36A5EC17F}" presName="hierChild4" presStyleCnt="0"/>
      <dgm:spPr/>
    </dgm:pt>
    <dgm:pt modelId="{49140042-A77F-914A-BF62-0E9DF0C32FDA}" type="pres">
      <dgm:prSet presAssocID="{371A3067-B9DC-0344-8274-A3A36A5EC17F}" presName="hierChild5" presStyleCnt="0"/>
      <dgm:spPr/>
    </dgm:pt>
    <dgm:pt modelId="{F87EAE04-F797-454F-80F4-2D4BCC2FCD74}" type="pres">
      <dgm:prSet presAssocID="{7CB7193D-C7F0-F049-BFDE-D6843F35A4F7}" presName="hierChild3" presStyleCnt="0"/>
      <dgm:spPr/>
    </dgm:pt>
  </dgm:ptLst>
  <dgm:cxnLst>
    <dgm:cxn modelId="{94D75C06-3F98-B244-8825-D18F84C6BB94}" type="presOf" srcId="{3844A54D-88E8-D44F-988D-0D4744BA5320}" destId="{4B1F8DA9-20F4-364D-AB94-0F713D2E4F3E}" srcOrd="0" destOrd="0" presId="urn:microsoft.com/office/officeart/2005/8/layout/orgChart1"/>
    <dgm:cxn modelId="{A342DA1A-EF05-F342-9B87-602E7CBCD769}" type="presOf" srcId="{CD7E3036-0CCB-1245-963F-AF835D594DFB}" destId="{A5A83B0D-D43D-1F41-AA4A-B48C033C2CD0}" srcOrd="0" destOrd="0" presId="urn:microsoft.com/office/officeart/2005/8/layout/orgChart1"/>
    <dgm:cxn modelId="{89EA3732-F442-CD44-BBE5-A00A25C3567E}" type="presOf" srcId="{371A3067-B9DC-0344-8274-A3A36A5EC17F}" destId="{695AD837-3F8E-DE43-9485-6BFCA3ADDF61}" srcOrd="1" destOrd="0" presId="urn:microsoft.com/office/officeart/2005/8/layout/orgChart1"/>
    <dgm:cxn modelId="{E7DC5F67-36AD-B54A-8E8E-2AF87CADC80F}" type="presOf" srcId="{7CB7193D-C7F0-F049-BFDE-D6843F35A4F7}" destId="{C591FDC2-7381-0544-814F-B217A0ED87E4}" srcOrd="0" destOrd="0" presId="urn:microsoft.com/office/officeart/2005/8/layout/orgChart1"/>
    <dgm:cxn modelId="{DEC7CF71-35DE-C744-8C92-F33EEB60FD46}" type="presOf" srcId="{22A15D21-FD0A-D746-9D46-0749107EA419}" destId="{360E3FF3-79D0-EB43-8384-AA8EB43DBFFA}" srcOrd="1" destOrd="0" presId="urn:microsoft.com/office/officeart/2005/8/layout/orgChart1"/>
    <dgm:cxn modelId="{853A2E54-5FF2-DB4A-B1A3-949629796924}" type="presOf" srcId="{22A15D21-FD0A-D746-9D46-0749107EA419}" destId="{C9F0F3BF-4458-EF43-9CAB-7EB4A4815A62}" srcOrd="0" destOrd="0" presId="urn:microsoft.com/office/officeart/2005/8/layout/orgChart1"/>
    <dgm:cxn modelId="{828BA37B-8299-864F-9382-3728CE28C48C}" srcId="{7CB7193D-C7F0-F049-BFDE-D6843F35A4F7}" destId="{371A3067-B9DC-0344-8274-A3A36A5EC17F}" srcOrd="1" destOrd="0" parTransId="{3844A54D-88E8-D44F-988D-0D4744BA5320}" sibTransId="{D386FFCB-9256-774E-89C1-86C57CAC1FA3}"/>
    <dgm:cxn modelId="{94FFC280-9598-E949-A30E-1BB700E1CF65}" type="presOf" srcId="{371A3067-B9DC-0344-8274-A3A36A5EC17F}" destId="{699BD262-5243-2840-9128-F2FAC1DA9FF4}" srcOrd="0" destOrd="0" presId="urn:microsoft.com/office/officeart/2005/8/layout/orgChart1"/>
    <dgm:cxn modelId="{DCD78283-B107-7B4E-9697-B91BCBA67F49}" type="presOf" srcId="{7CB7193D-C7F0-F049-BFDE-D6843F35A4F7}" destId="{95EE9D59-CAFC-3A45-B1B2-C3E21E835174}" srcOrd="1" destOrd="0" presId="urn:microsoft.com/office/officeart/2005/8/layout/orgChart1"/>
    <dgm:cxn modelId="{0ECCC8C6-2652-F742-9B03-23D00E10BC38}" type="presOf" srcId="{7A1D8733-0C27-2F41-ADA1-7B170F84BE5C}" destId="{2D580A30-A8C6-EC4D-904C-58890C72BAEE}" srcOrd="0" destOrd="0" presId="urn:microsoft.com/office/officeart/2005/8/layout/orgChart1"/>
    <dgm:cxn modelId="{B960BDE7-E4A4-5B46-9586-034C66E072BD}" srcId="{CD7E3036-0CCB-1245-963F-AF835D594DFB}" destId="{7CB7193D-C7F0-F049-BFDE-D6843F35A4F7}" srcOrd="0" destOrd="0" parTransId="{29793D9D-54D4-B448-977C-E854E25A15CD}" sibTransId="{2954A7A7-A574-AA4F-AC77-C0FCE2A6120A}"/>
    <dgm:cxn modelId="{C0881EF0-D06C-A44B-AC6C-8879562A2A88}" srcId="{7CB7193D-C7F0-F049-BFDE-D6843F35A4F7}" destId="{22A15D21-FD0A-D746-9D46-0749107EA419}" srcOrd="0" destOrd="0" parTransId="{7A1D8733-0C27-2F41-ADA1-7B170F84BE5C}" sibTransId="{11C9AE83-263F-2944-A4B9-4EE1CBAAF735}"/>
    <dgm:cxn modelId="{55F2D179-6FA2-424B-A6CF-27184A21E8F1}" type="presParOf" srcId="{A5A83B0D-D43D-1F41-AA4A-B48C033C2CD0}" destId="{E37C6613-5ABB-C949-926D-B9C8257DD288}" srcOrd="0" destOrd="0" presId="urn:microsoft.com/office/officeart/2005/8/layout/orgChart1"/>
    <dgm:cxn modelId="{7AF2ED25-4836-4A47-960D-FAD82C6E6551}" type="presParOf" srcId="{E37C6613-5ABB-C949-926D-B9C8257DD288}" destId="{7E080EFE-E698-0849-BE74-930E5AD7808A}" srcOrd="0" destOrd="0" presId="urn:microsoft.com/office/officeart/2005/8/layout/orgChart1"/>
    <dgm:cxn modelId="{869D19A5-5854-924E-997C-54A5F7AA55FA}" type="presParOf" srcId="{7E080EFE-E698-0849-BE74-930E5AD7808A}" destId="{C591FDC2-7381-0544-814F-B217A0ED87E4}" srcOrd="0" destOrd="0" presId="urn:microsoft.com/office/officeart/2005/8/layout/orgChart1"/>
    <dgm:cxn modelId="{D6090F27-4BFA-FD48-95F9-D35A1D4EFBD8}" type="presParOf" srcId="{7E080EFE-E698-0849-BE74-930E5AD7808A}" destId="{95EE9D59-CAFC-3A45-B1B2-C3E21E835174}" srcOrd="1" destOrd="0" presId="urn:microsoft.com/office/officeart/2005/8/layout/orgChart1"/>
    <dgm:cxn modelId="{9217203C-C479-6045-BD39-C3BB2F726612}" type="presParOf" srcId="{E37C6613-5ABB-C949-926D-B9C8257DD288}" destId="{A2FC5199-F704-5D47-88C7-D235800426A2}" srcOrd="1" destOrd="0" presId="urn:microsoft.com/office/officeart/2005/8/layout/orgChart1"/>
    <dgm:cxn modelId="{763A9894-AE5E-9640-A8F9-E4A25E200E6C}" type="presParOf" srcId="{A2FC5199-F704-5D47-88C7-D235800426A2}" destId="{2D580A30-A8C6-EC4D-904C-58890C72BAEE}" srcOrd="0" destOrd="0" presId="urn:microsoft.com/office/officeart/2005/8/layout/orgChart1"/>
    <dgm:cxn modelId="{FEBF9777-D566-554B-9A32-6447C93A6198}" type="presParOf" srcId="{A2FC5199-F704-5D47-88C7-D235800426A2}" destId="{BB130686-3DE0-9E4C-95D7-9BF0F598496C}" srcOrd="1" destOrd="0" presId="urn:microsoft.com/office/officeart/2005/8/layout/orgChart1"/>
    <dgm:cxn modelId="{38CB39AA-B80C-6349-9472-F36DFF73E660}" type="presParOf" srcId="{BB130686-3DE0-9E4C-95D7-9BF0F598496C}" destId="{9351A03D-B0B4-1E4B-8E07-EB54464E6E48}" srcOrd="0" destOrd="0" presId="urn:microsoft.com/office/officeart/2005/8/layout/orgChart1"/>
    <dgm:cxn modelId="{E6E65B98-3647-8642-A899-CD509411179B}" type="presParOf" srcId="{9351A03D-B0B4-1E4B-8E07-EB54464E6E48}" destId="{C9F0F3BF-4458-EF43-9CAB-7EB4A4815A62}" srcOrd="0" destOrd="0" presId="urn:microsoft.com/office/officeart/2005/8/layout/orgChart1"/>
    <dgm:cxn modelId="{501304F1-B66C-4C41-A45B-B7002C8F32B2}" type="presParOf" srcId="{9351A03D-B0B4-1E4B-8E07-EB54464E6E48}" destId="{360E3FF3-79D0-EB43-8384-AA8EB43DBFFA}" srcOrd="1" destOrd="0" presId="urn:microsoft.com/office/officeart/2005/8/layout/orgChart1"/>
    <dgm:cxn modelId="{B6C952CF-4826-E94B-A532-CC4D2508857A}" type="presParOf" srcId="{BB130686-3DE0-9E4C-95D7-9BF0F598496C}" destId="{0F0C1EE2-2521-3A4A-8E6D-D4C23810CBD0}" srcOrd="1" destOrd="0" presId="urn:microsoft.com/office/officeart/2005/8/layout/orgChart1"/>
    <dgm:cxn modelId="{BC741070-393D-6F4D-BBFE-4428D92AAD4F}" type="presParOf" srcId="{BB130686-3DE0-9E4C-95D7-9BF0F598496C}" destId="{78AA83D8-228F-AC42-90EF-ADF7AECA1823}" srcOrd="2" destOrd="0" presId="urn:microsoft.com/office/officeart/2005/8/layout/orgChart1"/>
    <dgm:cxn modelId="{30A596AE-61F8-F144-B52E-FB2B848507DC}" type="presParOf" srcId="{A2FC5199-F704-5D47-88C7-D235800426A2}" destId="{4B1F8DA9-20F4-364D-AB94-0F713D2E4F3E}" srcOrd="2" destOrd="0" presId="urn:microsoft.com/office/officeart/2005/8/layout/orgChart1"/>
    <dgm:cxn modelId="{2E05B7C7-731F-8444-9219-0AB53D6A81C4}" type="presParOf" srcId="{A2FC5199-F704-5D47-88C7-D235800426A2}" destId="{2CA6BEE7-BEB4-8C40-83EE-486CACEC0A3C}" srcOrd="3" destOrd="0" presId="urn:microsoft.com/office/officeart/2005/8/layout/orgChart1"/>
    <dgm:cxn modelId="{5863F2C3-C497-5D40-8E2A-FCC77BE61FAF}" type="presParOf" srcId="{2CA6BEE7-BEB4-8C40-83EE-486CACEC0A3C}" destId="{0BCEAB56-036A-8840-82ED-68F6419B2554}" srcOrd="0" destOrd="0" presId="urn:microsoft.com/office/officeart/2005/8/layout/orgChart1"/>
    <dgm:cxn modelId="{9A216543-0E71-1648-9AC5-B1EFFB4719C3}" type="presParOf" srcId="{0BCEAB56-036A-8840-82ED-68F6419B2554}" destId="{699BD262-5243-2840-9128-F2FAC1DA9FF4}" srcOrd="0" destOrd="0" presId="urn:microsoft.com/office/officeart/2005/8/layout/orgChart1"/>
    <dgm:cxn modelId="{DE702A72-0121-2345-8C5D-4C049BA723AD}" type="presParOf" srcId="{0BCEAB56-036A-8840-82ED-68F6419B2554}" destId="{695AD837-3F8E-DE43-9485-6BFCA3ADDF61}" srcOrd="1" destOrd="0" presId="urn:microsoft.com/office/officeart/2005/8/layout/orgChart1"/>
    <dgm:cxn modelId="{A50B561D-DDE7-AF43-88C7-DFC40D2A3CD2}" type="presParOf" srcId="{2CA6BEE7-BEB4-8C40-83EE-486CACEC0A3C}" destId="{534BA7B6-3318-DA40-967D-E70712C7F2E5}" srcOrd="1" destOrd="0" presId="urn:microsoft.com/office/officeart/2005/8/layout/orgChart1"/>
    <dgm:cxn modelId="{446218E5-D630-CB40-83F4-91B6F8291B4B}" type="presParOf" srcId="{2CA6BEE7-BEB4-8C40-83EE-486CACEC0A3C}" destId="{49140042-A77F-914A-BF62-0E9DF0C32FDA}" srcOrd="2" destOrd="0" presId="urn:microsoft.com/office/officeart/2005/8/layout/orgChart1"/>
    <dgm:cxn modelId="{2F2D5118-CBED-E04C-93F7-92F3946D8166}" type="presParOf" srcId="{E37C6613-5ABB-C949-926D-B9C8257DD288}" destId="{F87EAE04-F797-454F-80F4-2D4BCC2FCD7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5EF5D-CCF0-694C-BE6E-879FB3D164D2}">
      <dsp:nvSpPr>
        <dsp:cNvPr id="0" name=""/>
        <dsp:cNvSpPr/>
      </dsp:nvSpPr>
      <dsp:spPr>
        <a:xfrm>
          <a:off x="2923032" y="838989"/>
          <a:ext cx="1013525" cy="351802"/>
        </a:xfrm>
        <a:custGeom>
          <a:avLst/>
          <a:gdLst/>
          <a:ahLst/>
          <a:cxnLst/>
          <a:rect l="0" t="0" r="0" b="0"/>
          <a:pathLst>
            <a:path>
              <a:moveTo>
                <a:pt x="0" y="0"/>
              </a:moveTo>
              <a:lnTo>
                <a:pt x="0" y="175901"/>
              </a:lnTo>
              <a:lnTo>
                <a:pt x="1013525" y="175901"/>
              </a:lnTo>
              <a:lnTo>
                <a:pt x="1013525" y="351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6DE88-3769-3842-93E0-E5BC17907F95}">
      <dsp:nvSpPr>
        <dsp:cNvPr id="0" name=""/>
        <dsp:cNvSpPr/>
      </dsp:nvSpPr>
      <dsp:spPr>
        <a:xfrm>
          <a:off x="1239407" y="2028415"/>
          <a:ext cx="251287" cy="1960040"/>
        </a:xfrm>
        <a:custGeom>
          <a:avLst/>
          <a:gdLst/>
          <a:ahLst/>
          <a:cxnLst/>
          <a:rect l="0" t="0" r="0" b="0"/>
          <a:pathLst>
            <a:path>
              <a:moveTo>
                <a:pt x="0" y="0"/>
              </a:moveTo>
              <a:lnTo>
                <a:pt x="0" y="1960040"/>
              </a:lnTo>
              <a:lnTo>
                <a:pt x="251287" y="19600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CA4C8-216A-E445-9E1E-F1C09AAA0E62}">
      <dsp:nvSpPr>
        <dsp:cNvPr id="0" name=""/>
        <dsp:cNvSpPr/>
      </dsp:nvSpPr>
      <dsp:spPr>
        <a:xfrm>
          <a:off x="1239407" y="2028415"/>
          <a:ext cx="251287" cy="770614"/>
        </a:xfrm>
        <a:custGeom>
          <a:avLst/>
          <a:gdLst/>
          <a:ahLst/>
          <a:cxnLst/>
          <a:rect l="0" t="0" r="0" b="0"/>
          <a:pathLst>
            <a:path>
              <a:moveTo>
                <a:pt x="0" y="0"/>
              </a:moveTo>
              <a:lnTo>
                <a:pt x="0" y="770614"/>
              </a:lnTo>
              <a:lnTo>
                <a:pt x="251287" y="7706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3B05F-497E-5949-B442-F5CF8242EF03}">
      <dsp:nvSpPr>
        <dsp:cNvPr id="0" name=""/>
        <dsp:cNvSpPr/>
      </dsp:nvSpPr>
      <dsp:spPr>
        <a:xfrm>
          <a:off x="1909506" y="838989"/>
          <a:ext cx="1013525" cy="351802"/>
        </a:xfrm>
        <a:custGeom>
          <a:avLst/>
          <a:gdLst/>
          <a:ahLst/>
          <a:cxnLst/>
          <a:rect l="0" t="0" r="0" b="0"/>
          <a:pathLst>
            <a:path>
              <a:moveTo>
                <a:pt x="1013525" y="0"/>
              </a:moveTo>
              <a:lnTo>
                <a:pt x="1013525" y="175901"/>
              </a:lnTo>
              <a:lnTo>
                <a:pt x="0" y="175901"/>
              </a:lnTo>
              <a:lnTo>
                <a:pt x="0" y="351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B5CCE-6FDA-9B46-94D3-C2067C28A8C0}">
      <dsp:nvSpPr>
        <dsp:cNvPr id="0" name=""/>
        <dsp:cNvSpPr/>
      </dsp:nvSpPr>
      <dsp:spPr>
        <a:xfrm>
          <a:off x="2085407" y="1365"/>
          <a:ext cx="1675248" cy="83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Malware Detection Systems</a:t>
          </a:r>
        </a:p>
      </dsp:txBody>
      <dsp:txXfrm>
        <a:off x="2085407" y="1365"/>
        <a:ext cx="1675248" cy="837624"/>
      </dsp:txXfrm>
    </dsp:sp>
    <dsp:sp modelId="{E396F9D2-FD89-A14B-8F7D-9071FDD99C4D}">
      <dsp:nvSpPr>
        <dsp:cNvPr id="0" name=""/>
        <dsp:cNvSpPr/>
      </dsp:nvSpPr>
      <dsp:spPr>
        <a:xfrm>
          <a:off x="1071882" y="1190791"/>
          <a:ext cx="1675248" cy="83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Static</a:t>
          </a:r>
        </a:p>
      </dsp:txBody>
      <dsp:txXfrm>
        <a:off x="1071882" y="1190791"/>
        <a:ext cx="1675248" cy="837624"/>
      </dsp:txXfrm>
    </dsp:sp>
    <dsp:sp modelId="{253E11C6-91A3-6B4B-9597-4551E40386C6}">
      <dsp:nvSpPr>
        <dsp:cNvPr id="0" name=""/>
        <dsp:cNvSpPr/>
      </dsp:nvSpPr>
      <dsp:spPr>
        <a:xfrm>
          <a:off x="1490694" y="2380218"/>
          <a:ext cx="1675248" cy="83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Feature based detectors</a:t>
          </a:r>
        </a:p>
      </dsp:txBody>
      <dsp:txXfrm>
        <a:off x="1490694" y="2380218"/>
        <a:ext cx="1675248" cy="837624"/>
      </dsp:txXfrm>
    </dsp:sp>
    <dsp:sp modelId="{EBB79F97-6A22-B34C-8685-3EC79CDD512B}">
      <dsp:nvSpPr>
        <dsp:cNvPr id="0" name=""/>
        <dsp:cNvSpPr/>
      </dsp:nvSpPr>
      <dsp:spPr>
        <a:xfrm>
          <a:off x="1490694" y="3569644"/>
          <a:ext cx="1675248" cy="83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Raw binary analyzers</a:t>
          </a:r>
        </a:p>
      </dsp:txBody>
      <dsp:txXfrm>
        <a:off x="1490694" y="3569644"/>
        <a:ext cx="1675248" cy="837624"/>
      </dsp:txXfrm>
    </dsp:sp>
    <dsp:sp modelId="{619292E5-B7D4-A743-A939-0711152F5EEC}">
      <dsp:nvSpPr>
        <dsp:cNvPr id="0" name=""/>
        <dsp:cNvSpPr/>
      </dsp:nvSpPr>
      <dsp:spPr>
        <a:xfrm>
          <a:off x="3098933" y="1190791"/>
          <a:ext cx="1675248" cy="837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Dynamic</a:t>
          </a:r>
        </a:p>
      </dsp:txBody>
      <dsp:txXfrm>
        <a:off x="3098933" y="1190791"/>
        <a:ext cx="1675248" cy="837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8DA9-20F4-364D-AB94-0F713D2E4F3E}">
      <dsp:nvSpPr>
        <dsp:cNvPr id="0" name=""/>
        <dsp:cNvSpPr/>
      </dsp:nvSpPr>
      <dsp:spPr>
        <a:xfrm>
          <a:off x="1345936" y="1884281"/>
          <a:ext cx="736560" cy="255665"/>
        </a:xfrm>
        <a:custGeom>
          <a:avLst/>
          <a:gdLst/>
          <a:ahLst/>
          <a:cxnLst/>
          <a:rect l="0" t="0" r="0" b="0"/>
          <a:pathLst>
            <a:path>
              <a:moveTo>
                <a:pt x="0" y="0"/>
              </a:moveTo>
              <a:lnTo>
                <a:pt x="0" y="127832"/>
              </a:lnTo>
              <a:lnTo>
                <a:pt x="736560" y="127832"/>
              </a:lnTo>
              <a:lnTo>
                <a:pt x="736560" y="255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80A30-A8C6-EC4D-904C-58890C72BAEE}">
      <dsp:nvSpPr>
        <dsp:cNvPr id="0" name=""/>
        <dsp:cNvSpPr/>
      </dsp:nvSpPr>
      <dsp:spPr>
        <a:xfrm>
          <a:off x="609376" y="1884281"/>
          <a:ext cx="736560" cy="255665"/>
        </a:xfrm>
        <a:custGeom>
          <a:avLst/>
          <a:gdLst/>
          <a:ahLst/>
          <a:cxnLst/>
          <a:rect l="0" t="0" r="0" b="0"/>
          <a:pathLst>
            <a:path>
              <a:moveTo>
                <a:pt x="736560" y="0"/>
              </a:moveTo>
              <a:lnTo>
                <a:pt x="736560" y="127832"/>
              </a:lnTo>
              <a:lnTo>
                <a:pt x="0" y="127832"/>
              </a:lnTo>
              <a:lnTo>
                <a:pt x="0" y="255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1FDC2-7381-0544-814F-B217A0ED87E4}">
      <dsp:nvSpPr>
        <dsp:cNvPr id="0" name=""/>
        <dsp:cNvSpPr/>
      </dsp:nvSpPr>
      <dsp:spPr>
        <a:xfrm>
          <a:off x="737209" y="1275554"/>
          <a:ext cx="1217454" cy="608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Adversarial Attacks</a:t>
          </a:r>
        </a:p>
      </dsp:txBody>
      <dsp:txXfrm>
        <a:off x="737209" y="1275554"/>
        <a:ext cx="1217454" cy="608727"/>
      </dsp:txXfrm>
    </dsp:sp>
    <dsp:sp modelId="{C9F0F3BF-4458-EF43-9CAB-7EB4A4815A62}">
      <dsp:nvSpPr>
        <dsp:cNvPr id="0" name=""/>
        <dsp:cNvSpPr/>
      </dsp:nvSpPr>
      <dsp:spPr>
        <a:xfrm>
          <a:off x="648" y="2139947"/>
          <a:ext cx="1217454" cy="608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Evasion Attacks</a:t>
          </a:r>
        </a:p>
      </dsp:txBody>
      <dsp:txXfrm>
        <a:off x="648" y="2139947"/>
        <a:ext cx="1217454" cy="608727"/>
      </dsp:txXfrm>
    </dsp:sp>
    <dsp:sp modelId="{699BD262-5243-2840-9128-F2FAC1DA9FF4}">
      <dsp:nvSpPr>
        <dsp:cNvPr id="0" name=""/>
        <dsp:cNvSpPr/>
      </dsp:nvSpPr>
      <dsp:spPr>
        <a:xfrm>
          <a:off x="1473769" y="2139947"/>
          <a:ext cx="1217454" cy="608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Poisoning Attacks</a:t>
          </a:r>
        </a:p>
      </dsp:txBody>
      <dsp:txXfrm>
        <a:off x="1473769" y="2139947"/>
        <a:ext cx="1217454" cy="6087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4/5/2024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47387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dirty="0"/>
          </a:p>
        </p:txBody>
      </p:sp>
    </p:spTree>
    <p:extLst>
      <p:ext uri="{BB962C8B-B14F-4D97-AF65-F5344CB8AC3E}">
        <p14:creationId xmlns:p14="http://schemas.microsoft.com/office/powerpoint/2010/main" val="226537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dirty="0"/>
          </a:p>
        </p:txBody>
      </p:sp>
    </p:spTree>
    <p:extLst>
      <p:ext uri="{BB962C8B-B14F-4D97-AF65-F5344CB8AC3E}">
        <p14:creationId xmlns:p14="http://schemas.microsoft.com/office/powerpoint/2010/main" val="139825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dirty="0"/>
          </a:p>
        </p:txBody>
      </p:sp>
    </p:spTree>
    <p:extLst>
      <p:ext uri="{BB962C8B-B14F-4D97-AF65-F5344CB8AC3E}">
        <p14:creationId xmlns:p14="http://schemas.microsoft.com/office/powerpoint/2010/main" val="309643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dirty="0"/>
          </a:p>
        </p:txBody>
      </p:sp>
    </p:spTree>
    <p:extLst>
      <p:ext uri="{BB962C8B-B14F-4D97-AF65-F5344CB8AC3E}">
        <p14:creationId xmlns:p14="http://schemas.microsoft.com/office/powerpoint/2010/main" val="377716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dirty="0"/>
          </a:p>
        </p:txBody>
      </p:sp>
    </p:spTree>
    <p:extLst>
      <p:ext uri="{BB962C8B-B14F-4D97-AF65-F5344CB8AC3E}">
        <p14:creationId xmlns:p14="http://schemas.microsoft.com/office/powerpoint/2010/main" val="281490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dirty="0"/>
          </a:p>
        </p:txBody>
      </p:sp>
    </p:spTree>
    <p:extLst>
      <p:ext uri="{BB962C8B-B14F-4D97-AF65-F5344CB8AC3E}">
        <p14:creationId xmlns:p14="http://schemas.microsoft.com/office/powerpoint/2010/main" val="326053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dirty="0"/>
          </a:p>
        </p:txBody>
      </p:sp>
    </p:spTree>
    <p:extLst>
      <p:ext uri="{BB962C8B-B14F-4D97-AF65-F5344CB8AC3E}">
        <p14:creationId xmlns:p14="http://schemas.microsoft.com/office/powerpoint/2010/main" val="96919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2027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54</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15393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113762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dirty="0"/>
          </a:p>
        </p:txBody>
      </p:sp>
    </p:spTree>
    <p:extLst>
      <p:ext uri="{BB962C8B-B14F-4D97-AF65-F5344CB8AC3E}">
        <p14:creationId xmlns:p14="http://schemas.microsoft.com/office/powerpoint/2010/main" val="15508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dirty="0"/>
          </a:p>
        </p:txBody>
      </p:sp>
    </p:spTree>
    <p:extLst>
      <p:ext uri="{BB962C8B-B14F-4D97-AF65-F5344CB8AC3E}">
        <p14:creationId xmlns:p14="http://schemas.microsoft.com/office/powerpoint/2010/main" val="404402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a:t>
            </a:fld>
            <a:endParaRPr lang="en-US" dirty="0"/>
          </a:p>
        </p:txBody>
      </p:sp>
    </p:spTree>
    <p:extLst>
      <p:ext uri="{BB962C8B-B14F-4D97-AF65-F5344CB8AC3E}">
        <p14:creationId xmlns:p14="http://schemas.microsoft.com/office/powerpoint/2010/main" val="132202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dirty="0"/>
          </a:p>
        </p:txBody>
      </p:sp>
    </p:spTree>
    <p:extLst>
      <p:ext uri="{BB962C8B-B14F-4D97-AF65-F5344CB8AC3E}">
        <p14:creationId xmlns:p14="http://schemas.microsoft.com/office/powerpoint/2010/main" val="373923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230499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405471" y="1152613"/>
            <a:ext cx="0" cy="54671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999499" y="3003622"/>
            <a:ext cx="4336399" cy="1102866"/>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4999499" y="4269688"/>
            <a:ext cx="4336399"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1371098" y="2628744"/>
            <a:ext cx="1663276" cy="2514912"/>
          </a:xfrm>
          <a:prstGeom prst="rect">
            <a:avLst/>
          </a:prstGeom>
        </p:spPr>
      </p:pic>
    </p:spTree>
    <p:extLst>
      <p:ext uri="{BB962C8B-B14F-4D97-AF65-F5344CB8AC3E}">
        <p14:creationId xmlns:p14="http://schemas.microsoft.com/office/powerpoint/2010/main" val="35296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488419"/>
            <a:ext cx="10058400" cy="609398"/>
          </a:xfrm>
          <a:prstGeom prst="rect">
            <a:avLst/>
          </a:prstGeom>
        </p:spPr>
        <p:txBody>
          <a:bodyPr wrap="square" lIns="0" tIns="0" rIns="0" bIns="0">
            <a:spAutoFit/>
          </a:bodyPr>
          <a:lstStyle>
            <a:lvl1pPr marL="0" marR="0" indent="0" algn="ctr" defTabSz="1005866" rtl="0" eaLnBrk="1" fontAlgn="auto" latinLnBrk="0" hangingPunct="1">
              <a:lnSpc>
                <a:spcPct val="100000"/>
              </a:lnSpc>
              <a:spcBef>
                <a:spcPct val="0"/>
              </a:spcBef>
              <a:spcAft>
                <a:spcPts val="0"/>
              </a:spcAft>
              <a:buClrTx/>
              <a:buSzTx/>
              <a:buFontTx/>
              <a:buNone/>
              <a:tabLst>
                <a:tab pos="1502174" algn="l"/>
              </a:tabLst>
              <a:defRPr sz="396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6217875"/>
            <a:ext cx="10058400" cy="438582"/>
          </a:xfrm>
          <a:prstGeom prst="rect">
            <a:avLst/>
          </a:prstGeom>
        </p:spPr>
        <p:txBody>
          <a:bodyPr>
            <a:spAutoFit/>
          </a:bodyPr>
          <a:lstStyle>
            <a:lvl1pPr marL="0" indent="0" algn="ctr">
              <a:buNone/>
              <a:defRPr sz="2475"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502932" indent="0" algn="ctr">
              <a:buNone/>
              <a:defRPr b="1" i="0">
                <a:latin typeface="Archivo" charset="0"/>
                <a:ea typeface="Archivo" charset="0"/>
                <a:cs typeface="Archivo" charset="0"/>
              </a:defRPr>
            </a:lvl2pPr>
            <a:lvl3pPr marL="1005865" indent="0" algn="ctr">
              <a:buNone/>
              <a:defRPr b="1" i="0">
                <a:latin typeface="Archivo" charset="0"/>
                <a:ea typeface="Archivo" charset="0"/>
                <a:cs typeface="Archivo" charset="0"/>
              </a:defRPr>
            </a:lvl3pPr>
            <a:lvl4pPr marL="1508798" indent="0" algn="ctr">
              <a:buNone/>
              <a:defRPr b="1" i="0">
                <a:latin typeface="Archivo" charset="0"/>
                <a:ea typeface="Archivo" charset="0"/>
                <a:cs typeface="Archivo" charset="0"/>
              </a:defRPr>
            </a:lvl4pPr>
            <a:lvl5pPr marL="2011730"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4197562" y="1601411"/>
            <a:ext cx="1663276" cy="2514912"/>
          </a:xfrm>
          <a:prstGeom prst="rect">
            <a:avLst/>
          </a:prstGeom>
        </p:spPr>
      </p:pic>
    </p:spTree>
    <p:extLst>
      <p:ext uri="{BB962C8B-B14F-4D97-AF65-F5344CB8AC3E}">
        <p14:creationId xmlns:p14="http://schemas.microsoft.com/office/powerpoint/2010/main" val="395172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2355975" y="3355803"/>
            <a:ext cx="6593806" cy="1662315"/>
          </a:xfrm>
        </p:spPr>
        <p:txBody>
          <a:bodyPr/>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355974" y="6165786"/>
            <a:ext cx="2859844" cy="251672"/>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6572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355974" y="3355803"/>
            <a:ext cx="6890820" cy="2539157"/>
          </a:xfrm>
        </p:spPr>
        <p:txBody>
          <a:bodyPr numCol="2" spcCol="914400"/>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533103" y="1428668"/>
            <a:ext cx="8675460" cy="500137"/>
          </a:xfrm>
        </p:spPr>
        <p:txBody>
          <a:bodyPr/>
          <a:lstStyle/>
          <a:p>
            <a:r>
              <a:rPr lang="en-US" dirty="0"/>
              <a:t>CLICK TO ADD HEADLINE</a:t>
            </a:r>
          </a:p>
        </p:txBody>
      </p:sp>
      <p:sp>
        <p:nvSpPr>
          <p:cNvPr id="6"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2355974" y="6477723"/>
            <a:ext cx="2859844" cy="251672"/>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24194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355975" y="3238575"/>
            <a:ext cx="7039326" cy="2769989"/>
          </a:xfrm>
        </p:spPr>
        <p:txBody>
          <a:bodyPr numCol="3" spcCol="914400"/>
          <a:lstStyle>
            <a:lvl1pPr marL="0" marR="0" indent="0" algn="l" defTabSz="1005866" rtl="0" eaLnBrk="1" fontAlgn="auto" latinLnBrk="0" hangingPunct="1">
              <a:lnSpc>
                <a:spcPts val="1774"/>
              </a:lnSpc>
              <a:spcBef>
                <a:spcPts val="0"/>
              </a:spcBef>
              <a:spcAft>
                <a:spcPts val="1031"/>
              </a:spcAft>
              <a:buClrTx/>
              <a:buSzTx/>
              <a:buFont typeface="Arial" panose="020B0604020202020204" pitchFamily="34" charset="0"/>
              <a:buNone/>
              <a:tabLst/>
              <a:defRPr lang="en-US" sz="1155"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533103" y="1428668"/>
            <a:ext cx="8675460" cy="500137"/>
          </a:xfrm>
        </p:spPr>
        <p:txBody>
          <a:bodyPr/>
          <a:lstStyle/>
          <a:p>
            <a:r>
              <a:rPr lang="en-US" dirty="0"/>
              <a:t>CLICK TO ADD HEADLINE</a:t>
            </a:r>
          </a:p>
        </p:txBody>
      </p:sp>
      <p:sp>
        <p:nvSpPr>
          <p:cNvPr id="8" name="Text Placeholder 3"/>
          <p:cNvSpPr>
            <a:spLocks noGrp="1"/>
          </p:cNvSpPr>
          <p:nvPr>
            <p:ph type="body" sz="quarter" idx="10" hasCustomPrompt="1"/>
          </p:nvPr>
        </p:nvSpPr>
        <p:spPr>
          <a:xfrm>
            <a:off x="544048" y="2213408"/>
            <a:ext cx="6415741" cy="342851"/>
          </a:xfrm>
        </p:spPr>
        <p:txBody>
          <a:bodyPr/>
          <a:lstStyle>
            <a:lvl1pPr marL="0" indent="0">
              <a:lnSpc>
                <a:spcPct val="100000"/>
              </a:lnSpc>
              <a:buNone/>
              <a:defRPr sz="2228"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2355974" y="6519876"/>
            <a:ext cx="2859844" cy="251672"/>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95547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7350743" y="0"/>
            <a:ext cx="2707659"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0" name="Прямоугольник 9"/>
          <p:cNvSpPr/>
          <p:nvPr userDrawn="1"/>
        </p:nvSpPr>
        <p:spPr>
          <a:xfrm flipH="1">
            <a:off x="4643082" y="0"/>
            <a:ext cx="2707659"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flipH="1">
            <a:off x="4643082" y="3886200"/>
            <a:ext cx="2707659"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2" name="Title 1"/>
          <p:cNvSpPr>
            <a:spLocks noGrp="1"/>
          </p:cNvSpPr>
          <p:nvPr>
            <p:ph type="title" hasCustomPrompt="1"/>
          </p:nvPr>
        </p:nvSpPr>
        <p:spPr>
          <a:xfrm>
            <a:off x="533102" y="1428668"/>
            <a:ext cx="3634758" cy="1000274"/>
          </a:xfrm>
        </p:spPr>
        <p:txBody>
          <a:bodyPr/>
          <a:lstStyle>
            <a:lvl1pPr>
              <a:defRPr sz="33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533103" y="3065881"/>
            <a:ext cx="3278341" cy="1944378"/>
          </a:xfrm>
        </p:spPr>
        <p:txBody>
          <a:bodyPr/>
          <a:lstStyle>
            <a:lvl1pPr marL="0" indent="0">
              <a:buNone/>
              <a:defRPr lang="en-US" sz="136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999498" y="4413744"/>
            <a:ext cx="1989992" cy="2050113"/>
          </a:xfrm>
        </p:spPr>
        <p:txBody>
          <a:bodyPr numCol="1" spcCol="914400"/>
          <a:lstStyle>
            <a:lvl1pPr marL="0" indent="0">
              <a:lnSpc>
                <a:spcPts val="1774"/>
              </a:lnSpc>
              <a:buNone/>
              <a:defRPr lang="en-US" sz="103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736859" y="4413744"/>
            <a:ext cx="1989992" cy="2050113"/>
          </a:xfrm>
        </p:spPr>
        <p:txBody>
          <a:bodyPr numCol="1" spcCol="914400"/>
          <a:lstStyle>
            <a:lvl1pPr marL="0" indent="0">
              <a:lnSpc>
                <a:spcPts val="1774"/>
              </a:lnSpc>
              <a:buNone/>
              <a:defRPr lang="en-US" sz="1031"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999498" y="537109"/>
            <a:ext cx="1989992" cy="2050113"/>
          </a:xfrm>
        </p:spPr>
        <p:txBody>
          <a:bodyPr numCol="1" spcCol="914400"/>
          <a:lstStyle>
            <a:lvl1pPr marL="0" indent="0">
              <a:lnSpc>
                <a:spcPts val="1774"/>
              </a:lnSpc>
              <a:buNone/>
              <a:defRPr lang="en-US" sz="1031"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736859" y="537109"/>
            <a:ext cx="1989992" cy="2050113"/>
          </a:xfrm>
        </p:spPr>
        <p:txBody>
          <a:bodyPr numCol="1" spcCol="914400"/>
          <a:lstStyle>
            <a:lvl1pPr marL="0" indent="0">
              <a:lnSpc>
                <a:spcPts val="1774"/>
              </a:lnSpc>
              <a:buNone/>
              <a:defRPr lang="en-US" sz="103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533102" y="5994582"/>
            <a:ext cx="2859844" cy="251672"/>
          </a:xfrm>
        </p:spPr>
        <p:txBody>
          <a:bodyPr/>
          <a:lstStyle>
            <a:lvl1pPr marL="188595" indent="-188595">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249147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85387" y="3964473"/>
            <a:ext cx="2585589" cy="187808"/>
          </a:xfrm>
          <a:prstGeom prst="rect">
            <a:avLst/>
          </a:prstGeom>
        </p:spPr>
        <p:txBody>
          <a:bodyPr/>
          <a:lstStyle>
            <a:lvl1pPr>
              <a:defRPr lang="en-US" sz="907"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886200"/>
            <a:ext cx="502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0" name="Прямоугольник 9"/>
          <p:cNvSpPr/>
          <p:nvPr userDrawn="1"/>
        </p:nvSpPr>
        <p:spPr>
          <a:xfrm rot="10800000" flipH="1">
            <a:off x="5029200" y="3886200"/>
            <a:ext cx="5029200"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rot="10800000" flipH="1">
            <a:off x="5029200" y="0"/>
            <a:ext cx="50292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4" name="Text Placeholder 9"/>
          <p:cNvSpPr>
            <a:spLocks noGrp="1"/>
          </p:cNvSpPr>
          <p:nvPr>
            <p:ph type="body" sz="quarter" idx="11" hasCustomPrompt="1"/>
          </p:nvPr>
        </p:nvSpPr>
        <p:spPr>
          <a:xfrm>
            <a:off x="585386" y="4620597"/>
            <a:ext cx="3641877" cy="1662250"/>
          </a:xfrm>
        </p:spPr>
        <p:txBody>
          <a:bodyPr/>
          <a:lstStyle>
            <a:lvl1pPr marL="0" indent="0">
              <a:buNone/>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682630" y="4620597"/>
            <a:ext cx="3641877" cy="1662250"/>
          </a:xfrm>
        </p:spPr>
        <p:txBody>
          <a:bodyPr/>
          <a:lstStyle>
            <a:lvl1pPr marL="0" indent="0">
              <a:buNone/>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682630" y="785415"/>
            <a:ext cx="3641877" cy="1662250"/>
          </a:xfrm>
        </p:spPr>
        <p:txBody>
          <a:bodyPr/>
          <a:lstStyle>
            <a:lvl1pPr marL="0" indent="0">
              <a:buNone/>
              <a:defRPr lang="en-US" sz="1361"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544294" y="1428667"/>
            <a:ext cx="4199084" cy="1000274"/>
          </a:xfrm>
        </p:spPr>
        <p:txBody>
          <a:bodyPr/>
          <a:lstStyle>
            <a:lvl1pPr>
              <a:defRPr sz="3300"/>
            </a:lvl1pPr>
          </a:lstStyle>
          <a:p>
            <a:r>
              <a:rPr lang="en-US" dirty="0"/>
              <a:t>CLICK TO ADD HEADLINE</a:t>
            </a:r>
          </a:p>
        </p:txBody>
      </p:sp>
    </p:spTree>
    <p:extLst>
      <p:ext uri="{BB962C8B-B14F-4D97-AF65-F5344CB8AC3E}">
        <p14:creationId xmlns:p14="http://schemas.microsoft.com/office/powerpoint/2010/main" val="12921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3886200"/>
            <a:ext cx="5029200" cy="388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18" name="Прямоугольник 17"/>
          <p:cNvSpPr/>
          <p:nvPr userDrawn="1"/>
        </p:nvSpPr>
        <p:spPr>
          <a:xfrm rot="10800000" flipH="1">
            <a:off x="5029200" y="0"/>
            <a:ext cx="5029200" cy="777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0" b="0" i="0" dirty="0">
              <a:latin typeface="Archivo Regular" charset="0"/>
            </a:endParaRPr>
          </a:p>
        </p:txBody>
      </p:sp>
      <p:sp>
        <p:nvSpPr>
          <p:cNvPr id="9" name="Text Placeholder 9"/>
          <p:cNvSpPr>
            <a:spLocks noGrp="1"/>
          </p:cNvSpPr>
          <p:nvPr>
            <p:ph type="body" sz="quarter" idx="11" hasCustomPrompt="1"/>
          </p:nvPr>
        </p:nvSpPr>
        <p:spPr>
          <a:xfrm>
            <a:off x="585386" y="4620597"/>
            <a:ext cx="3641877" cy="1662250"/>
          </a:xfrm>
        </p:spPr>
        <p:txBody>
          <a:bodyPr/>
          <a:lstStyle>
            <a:lvl1pPr marL="0" indent="0">
              <a:buNone/>
              <a:defRPr lang="en-US" sz="1361"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723818" y="1128832"/>
            <a:ext cx="3641877" cy="3919278"/>
          </a:xfrm>
        </p:spPr>
        <p:txBody>
          <a:bodyPr/>
          <a:lstStyle>
            <a:lvl1pPr marL="0" marR="0" indent="0" algn="l" defTabSz="1005866" rtl="0" eaLnBrk="1" fontAlgn="auto" latinLnBrk="0" hangingPunct="1">
              <a:lnSpc>
                <a:spcPts val="2186"/>
              </a:lnSpc>
              <a:spcBef>
                <a:spcPts val="0"/>
              </a:spcBef>
              <a:spcAft>
                <a:spcPts val="1031"/>
              </a:spcAft>
              <a:buClrTx/>
              <a:buSzTx/>
              <a:buFont typeface="Arial" panose="020B0604020202020204" pitchFamily="34" charset="0"/>
              <a:buNone/>
              <a:tabLst/>
              <a:defRPr lang="en-US" sz="1361"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544294" y="1428667"/>
            <a:ext cx="4199084" cy="1000274"/>
          </a:xfrm>
        </p:spPr>
        <p:txBody>
          <a:bodyPr/>
          <a:lstStyle>
            <a:lvl1pPr>
              <a:defRPr sz="3300"/>
            </a:lvl1pPr>
          </a:lstStyle>
          <a:p>
            <a:r>
              <a:rPr lang="en-US" dirty="0"/>
              <a:t>CLICK TO ADD HEADLINE</a:t>
            </a:r>
          </a:p>
        </p:txBody>
      </p:sp>
    </p:spTree>
    <p:extLst>
      <p:ext uri="{BB962C8B-B14F-4D97-AF65-F5344CB8AC3E}">
        <p14:creationId xmlns:p14="http://schemas.microsoft.com/office/powerpoint/2010/main" val="24668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8A04BD97-B03A-875A-5482-8270AFE1659D}"/>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9C1CA812-747E-F4BE-B17E-1FEAB2732456}"/>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2C2036B1-1C9C-C9CD-AF48-463B4ACF45AE}"/>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8A84662E-38B0-B71D-AEF3-5EA3E793E0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060130DF-D098-1D08-4031-25F871EADE6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E78D4D2E-A243-7103-8CD3-EE7CEFEBD95E}"/>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D34B0D63-7E11-52B1-A1C5-9DF97F38DF9C}"/>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DAA0D194-B482-2920-4DA1-0C03A51BFB07}"/>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095A41AD-A4FA-BE44-3332-B0A95E751B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05B47CF9-1E26-52DC-BE1F-D07956A22EF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325712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4589630" cy="77724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pic>
        <p:nvPicPr>
          <p:cNvPr id="8" name="Picture 7"/>
          <p:cNvPicPr>
            <a:picLocks noChangeAspect="1"/>
          </p:cNvPicPr>
          <p:nvPr userDrawn="1"/>
        </p:nvPicPr>
        <p:blipFill>
          <a:blip r:embed="rId2"/>
          <a:stretch>
            <a:fillRect/>
          </a:stretch>
        </p:blipFill>
        <p:spPr>
          <a:xfrm>
            <a:off x="1213030" y="2547775"/>
            <a:ext cx="1588568" cy="2401951"/>
          </a:xfrm>
          <a:prstGeom prst="rect">
            <a:avLst/>
          </a:prstGeom>
        </p:spPr>
      </p:pic>
      <p:sp>
        <p:nvSpPr>
          <p:cNvPr id="2" name="Title 1"/>
          <p:cNvSpPr>
            <a:spLocks noGrp="1"/>
          </p:cNvSpPr>
          <p:nvPr userDrawn="1">
            <p:ph type="title" hasCustomPrompt="1"/>
          </p:nvPr>
        </p:nvSpPr>
        <p:spPr>
          <a:xfrm>
            <a:off x="4999498" y="3024915"/>
            <a:ext cx="4276997" cy="1102866"/>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4999498" y="4290980"/>
            <a:ext cx="4276997"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65627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4589630" cy="77724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pic>
        <p:nvPicPr>
          <p:cNvPr id="2" name="Picture 1"/>
          <p:cNvPicPr>
            <a:picLocks noChangeAspect="1"/>
          </p:cNvPicPr>
          <p:nvPr userDrawn="1"/>
        </p:nvPicPr>
        <p:blipFill>
          <a:blip r:embed="rId2"/>
          <a:stretch>
            <a:fillRect/>
          </a:stretch>
        </p:blipFill>
        <p:spPr>
          <a:xfrm>
            <a:off x="1197724" y="2543934"/>
            <a:ext cx="1616285" cy="2443861"/>
          </a:xfrm>
          <a:prstGeom prst="rect">
            <a:avLst/>
          </a:prstGeom>
        </p:spPr>
      </p:pic>
      <p:sp>
        <p:nvSpPr>
          <p:cNvPr id="3" name="Title 2"/>
          <p:cNvSpPr>
            <a:spLocks noGrp="1"/>
          </p:cNvSpPr>
          <p:nvPr>
            <p:ph type="title" hasCustomPrompt="1"/>
          </p:nvPr>
        </p:nvSpPr>
        <p:spPr>
          <a:xfrm>
            <a:off x="4999499" y="3013966"/>
            <a:ext cx="4247295" cy="1102866"/>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4996675" y="4280031"/>
            <a:ext cx="4250119" cy="1019995"/>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93138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383268" y="2677300"/>
            <a:ext cx="1616285" cy="2443861"/>
          </a:xfrm>
          <a:prstGeom prst="rect">
            <a:avLst/>
          </a:prstGeom>
        </p:spPr>
      </p:pic>
      <p:cxnSp>
        <p:nvCxnSpPr>
          <p:cNvPr id="4" name="Straight Connector 3"/>
          <p:cNvCxnSpPr/>
          <p:nvPr userDrawn="1"/>
        </p:nvCxnSpPr>
        <p:spPr>
          <a:xfrm>
            <a:off x="4405471" y="1152613"/>
            <a:ext cx="0" cy="54671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999499" y="3003622"/>
            <a:ext cx="4336399" cy="1102866"/>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4999499" y="4269688"/>
            <a:ext cx="4336399" cy="1019995"/>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1466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4221058" y="1658214"/>
            <a:ext cx="1616285" cy="2443861"/>
          </a:xfrm>
          <a:prstGeom prst="rect">
            <a:avLst/>
          </a:prstGeom>
        </p:spPr>
      </p:pic>
      <p:sp>
        <p:nvSpPr>
          <p:cNvPr id="7" name="Заголовок 1"/>
          <p:cNvSpPr>
            <a:spLocks noGrp="1"/>
          </p:cNvSpPr>
          <p:nvPr>
            <p:ph type="title" hasCustomPrompt="1"/>
          </p:nvPr>
        </p:nvSpPr>
        <p:spPr>
          <a:xfrm>
            <a:off x="0" y="5488419"/>
            <a:ext cx="10058400" cy="609398"/>
          </a:xfrm>
          <a:prstGeom prst="rect">
            <a:avLst/>
          </a:prstGeom>
        </p:spPr>
        <p:txBody>
          <a:bodyPr wrap="square" lIns="0" tIns="0" rIns="0" bIns="0">
            <a:spAutoFit/>
          </a:bodyPr>
          <a:lstStyle>
            <a:lvl1pPr marL="0" marR="0" indent="0" algn="ctr" defTabSz="1005866" rtl="0" eaLnBrk="1" fontAlgn="auto" latinLnBrk="0" hangingPunct="1">
              <a:lnSpc>
                <a:spcPct val="100000"/>
              </a:lnSpc>
              <a:spcBef>
                <a:spcPct val="0"/>
              </a:spcBef>
              <a:spcAft>
                <a:spcPts val="0"/>
              </a:spcAft>
              <a:buClrTx/>
              <a:buSzTx/>
              <a:buFontTx/>
              <a:buNone/>
              <a:tabLst>
                <a:tab pos="1502174" algn="l"/>
              </a:tabLst>
              <a:defRPr sz="396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6217875"/>
            <a:ext cx="10058400" cy="438582"/>
          </a:xfrm>
          <a:prstGeom prst="rect">
            <a:avLst/>
          </a:prstGeom>
        </p:spPr>
        <p:txBody>
          <a:bodyPr>
            <a:spAutoFit/>
          </a:bodyPr>
          <a:lstStyle>
            <a:lvl1pPr marL="0" indent="0" algn="ctr">
              <a:buNone/>
              <a:defRPr sz="2475"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502932" indent="0" algn="ctr">
              <a:buNone/>
              <a:defRPr b="1" i="0">
                <a:latin typeface="Archivo" charset="0"/>
                <a:ea typeface="Archivo" charset="0"/>
                <a:cs typeface="Archivo" charset="0"/>
              </a:defRPr>
            </a:lvl2pPr>
            <a:lvl3pPr marL="1005865" indent="0" algn="ctr">
              <a:buNone/>
              <a:defRPr b="1" i="0">
                <a:latin typeface="Archivo" charset="0"/>
                <a:ea typeface="Archivo" charset="0"/>
                <a:cs typeface="Archivo" charset="0"/>
              </a:defRPr>
            </a:lvl3pPr>
            <a:lvl4pPr marL="1508798" indent="0" algn="ctr">
              <a:buNone/>
              <a:defRPr b="1" i="0">
                <a:latin typeface="Archivo" charset="0"/>
                <a:ea typeface="Archivo" charset="0"/>
                <a:cs typeface="Archivo" charset="0"/>
              </a:defRPr>
            </a:lvl4pPr>
            <a:lvl5pPr marL="2011730" indent="0" algn="ctr">
              <a:buNone/>
              <a:defRPr b="1" i="0">
                <a:latin typeface="Archivo" charset="0"/>
                <a:ea typeface="Archivo" charset="0"/>
                <a:cs typeface="Archivo" charset="0"/>
              </a:defRPr>
            </a:lvl5pPr>
          </a:lstStyle>
          <a:p>
            <a:pPr lvl="0"/>
            <a:r>
              <a:rPr lang="en-US" dirty="0"/>
              <a:t>CLICK TO EDIT SUBTITLE</a:t>
            </a:r>
          </a:p>
        </p:txBody>
      </p:sp>
    </p:spTree>
    <p:extLst>
      <p:ext uri="{BB962C8B-B14F-4D97-AF65-F5344CB8AC3E}">
        <p14:creationId xmlns:p14="http://schemas.microsoft.com/office/powerpoint/2010/main" val="20124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371098" y="2628744"/>
            <a:ext cx="1663276" cy="2514912"/>
          </a:xfrm>
          <a:prstGeom prst="rect">
            <a:avLst/>
          </a:prstGeom>
        </p:spPr>
      </p:pic>
      <p:sp>
        <p:nvSpPr>
          <p:cNvPr id="8" name="Picture Placeholder 5"/>
          <p:cNvSpPr>
            <a:spLocks noGrp="1"/>
          </p:cNvSpPr>
          <p:nvPr>
            <p:ph type="pic" sz="quarter" idx="20" hasCustomPrompt="1"/>
          </p:nvPr>
        </p:nvSpPr>
        <p:spPr>
          <a:xfrm>
            <a:off x="4405471" y="0"/>
            <a:ext cx="5652929" cy="77724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1031"/>
              </a:lnSpc>
              <a:spcBef>
                <a:spcPts val="0"/>
              </a:spcBef>
              <a:buNone/>
              <a:defRPr sz="743"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4999499" y="3234208"/>
            <a:ext cx="4336399" cy="551433"/>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4999499" y="3948840"/>
            <a:ext cx="4336399" cy="1019995"/>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202533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99499" y="2694226"/>
            <a:ext cx="3476390" cy="1102866"/>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4999499" y="4212599"/>
            <a:ext cx="3476390" cy="1019995"/>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75" b="1" i="0" dirty="0">
                <a:latin typeface="+mn-lt"/>
              </a:rPr>
              <a:t>CLICK TO EDIT SUBTITLE</a:t>
            </a:r>
          </a:p>
        </p:txBody>
      </p:sp>
    </p:spTree>
    <p:extLst>
      <p:ext uri="{BB962C8B-B14F-4D97-AF65-F5344CB8AC3E}">
        <p14:creationId xmlns:p14="http://schemas.microsoft.com/office/powerpoint/2010/main" val="37619955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77190" rtl="0" eaLnBrk="1" latinLnBrk="0" hangingPunct="1">
        <a:lnSpc>
          <a:spcPts val="4331"/>
        </a:lnSpc>
        <a:spcBef>
          <a:spcPct val="0"/>
        </a:spcBef>
        <a:buNone/>
        <a:defRPr lang="en-US" sz="396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77190" rtl="0" eaLnBrk="1" latinLnBrk="0" hangingPunct="1">
        <a:lnSpc>
          <a:spcPts val="2681"/>
        </a:lnSpc>
        <a:spcBef>
          <a:spcPts val="413"/>
        </a:spcBef>
        <a:buFont typeface="Arial"/>
        <a:buNone/>
        <a:defRPr sz="2475" b="1" kern="1200" baseline="0">
          <a:solidFill>
            <a:schemeClr val="tx1"/>
          </a:solidFill>
          <a:latin typeface="Archivo Black" charset="0"/>
          <a:ea typeface="Archivo Black" charset="0"/>
          <a:cs typeface="Archivo Black" charset="0"/>
        </a:defRPr>
      </a:lvl1pPr>
      <a:lvl2pPr marL="188595" indent="0" algn="l" defTabSz="377190" rtl="0" eaLnBrk="1" latinLnBrk="0" hangingPunct="1">
        <a:lnSpc>
          <a:spcPct val="90000"/>
        </a:lnSpc>
        <a:spcBef>
          <a:spcPts val="206"/>
        </a:spcBef>
        <a:buFont typeface="Arial"/>
        <a:buNone/>
        <a:defRPr sz="990" kern="1200">
          <a:solidFill>
            <a:schemeClr val="tx1"/>
          </a:solidFill>
          <a:latin typeface="+mn-lt"/>
          <a:ea typeface="+mn-ea"/>
          <a:cs typeface="+mn-cs"/>
        </a:defRPr>
      </a:lvl2pPr>
      <a:lvl3pPr marL="377190" indent="0" algn="l" defTabSz="377190" rtl="0" eaLnBrk="1" latinLnBrk="0" hangingPunct="1">
        <a:lnSpc>
          <a:spcPct val="90000"/>
        </a:lnSpc>
        <a:spcBef>
          <a:spcPts val="206"/>
        </a:spcBef>
        <a:buFont typeface="Arial"/>
        <a:buNone/>
        <a:defRPr sz="825" kern="1200">
          <a:solidFill>
            <a:schemeClr val="tx1"/>
          </a:solidFill>
          <a:latin typeface="+mn-lt"/>
          <a:ea typeface="+mn-ea"/>
          <a:cs typeface="+mn-cs"/>
        </a:defRPr>
      </a:lvl3pPr>
      <a:lvl4pPr marL="565785" indent="0" algn="l" defTabSz="377190" rtl="0" eaLnBrk="1" latinLnBrk="0" hangingPunct="1">
        <a:lnSpc>
          <a:spcPct val="90000"/>
        </a:lnSpc>
        <a:spcBef>
          <a:spcPts val="206"/>
        </a:spcBef>
        <a:buFont typeface="Arial"/>
        <a:buNone/>
        <a:defRPr sz="743" kern="1200">
          <a:solidFill>
            <a:schemeClr val="tx1"/>
          </a:solidFill>
          <a:latin typeface="+mn-lt"/>
          <a:ea typeface="+mn-ea"/>
          <a:cs typeface="+mn-cs"/>
        </a:defRPr>
      </a:lvl4pPr>
      <a:lvl5pPr marL="754380" indent="0" algn="l" defTabSz="377190" rtl="0" eaLnBrk="1" latinLnBrk="0" hangingPunct="1">
        <a:lnSpc>
          <a:spcPct val="90000"/>
        </a:lnSpc>
        <a:spcBef>
          <a:spcPts val="206"/>
        </a:spcBef>
        <a:buFont typeface="Arial"/>
        <a:buNone/>
        <a:defRPr sz="743" kern="1200">
          <a:solidFill>
            <a:schemeClr val="tx1"/>
          </a:solidFill>
          <a:latin typeface="+mn-lt"/>
          <a:ea typeface="+mn-ea"/>
          <a:cs typeface="+mn-cs"/>
        </a:defRPr>
      </a:lvl5pPr>
      <a:lvl6pPr marL="1037273"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6pPr>
      <a:lvl7pPr marL="1225868"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7pPr>
      <a:lvl8pPr marL="1414463"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8pPr>
      <a:lvl9pPr marL="1603058" indent="-94298" algn="l" defTabSz="377190" rtl="0" eaLnBrk="1" latinLnBrk="0" hangingPunct="1">
        <a:lnSpc>
          <a:spcPct val="90000"/>
        </a:lnSpc>
        <a:spcBef>
          <a:spcPts val="206"/>
        </a:spcBef>
        <a:buFont typeface="Arial"/>
        <a:buChar char="•"/>
        <a:defRPr sz="743" kern="1200">
          <a:solidFill>
            <a:schemeClr val="tx1"/>
          </a:solidFill>
          <a:latin typeface="+mn-lt"/>
          <a:ea typeface="+mn-ea"/>
          <a:cs typeface="+mn-cs"/>
        </a:defRPr>
      </a:lvl9pPr>
    </p:bodyStyle>
    <p:otherStyle>
      <a:defPPr>
        <a:defRPr lang="en-US"/>
      </a:defPPr>
      <a:lvl1pPr marL="0" algn="l" defTabSz="377190" rtl="0" eaLnBrk="1" latinLnBrk="0" hangingPunct="1">
        <a:defRPr sz="743" kern="1200">
          <a:solidFill>
            <a:schemeClr val="tx1"/>
          </a:solidFill>
          <a:latin typeface="+mn-lt"/>
          <a:ea typeface="+mn-ea"/>
          <a:cs typeface="+mn-cs"/>
        </a:defRPr>
      </a:lvl1pPr>
      <a:lvl2pPr marL="188595" algn="l" defTabSz="377190" rtl="0" eaLnBrk="1" latinLnBrk="0" hangingPunct="1">
        <a:defRPr sz="743" kern="1200">
          <a:solidFill>
            <a:schemeClr val="tx1"/>
          </a:solidFill>
          <a:latin typeface="+mn-lt"/>
          <a:ea typeface="+mn-ea"/>
          <a:cs typeface="+mn-cs"/>
        </a:defRPr>
      </a:lvl2pPr>
      <a:lvl3pPr marL="377190" algn="l" defTabSz="377190" rtl="0" eaLnBrk="1" latinLnBrk="0" hangingPunct="1">
        <a:defRPr sz="743" kern="1200">
          <a:solidFill>
            <a:schemeClr val="tx1"/>
          </a:solidFill>
          <a:latin typeface="+mn-lt"/>
          <a:ea typeface="+mn-ea"/>
          <a:cs typeface="+mn-cs"/>
        </a:defRPr>
      </a:lvl3pPr>
      <a:lvl4pPr marL="565785" algn="l" defTabSz="377190" rtl="0" eaLnBrk="1" latinLnBrk="0" hangingPunct="1">
        <a:defRPr sz="743" kern="1200">
          <a:solidFill>
            <a:schemeClr val="tx1"/>
          </a:solidFill>
          <a:latin typeface="+mn-lt"/>
          <a:ea typeface="+mn-ea"/>
          <a:cs typeface="+mn-cs"/>
        </a:defRPr>
      </a:lvl4pPr>
      <a:lvl5pPr marL="754380" algn="l" defTabSz="377190" rtl="0" eaLnBrk="1" latinLnBrk="0" hangingPunct="1">
        <a:defRPr sz="743" kern="1200">
          <a:solidFill>
            <a:schemeClr val="tx1"/>
          </a:solidFill>
          <a:latin typeface="+mn-lt"/>
          <a:ea typeface="+mn-ea"/>
          <a:cs typeface="+mn-cs"/>
        </a:defRPr>
      </a:lvl5pPr>
      <a:lvl6pPr marL="942975" algn="l" defTabSz="377190" rtl="0" eaLnBrk="1" latinLnBrk="0" hangingPunct="1">
        <a:defRPr sz="743" kern="1200">
          <a:solidFill>
            <a:schemeClr val="tx1"/>
          </a:solidFill>
          <a:latin typeface="+mn-lt"/>
          <a:ea typeface="+mn-ea"/>
          <a:cs typeface="+mn-cs"/>
        </a:defRPr>
      </a:lvl6pPr>
      <a:lvl7pPr marL="1131570" algn="l" defTabSz="377190" rtl="0" eaLnBrk="1" latinLnBrk="0" hangingPunct="1">
        <a:defRPr sz="743" kern="1200">
          <a:solidFill>
            <a:schemeClr val="tx1"/>
          </a:solidFill>
          <a:latin typeface="+mn-lt"/>
          <a:ea typeface="+mn-ea"/>
          <a:cs typeface="+mn-cs"/>
        </a:defRPr>
      </a:lvl7pPr>
      <a:lvl8pPr marL="1320165" algn="l" defTabSz="377190" rtl="0" eaLnBrk="1" latinLnBrk="0" hangingPunct="1">
        <a:defRPr sz="743" kern="1200">
          <a:solidFill>
            <a:schemeClr val="tx1"/>
          </a:solidFill>
          <a:latin typeface="+mn-lt"/>
          <a:ea typeface="+mn-ea"/>
          <a:cs typeface="+mn-cs"/>
        </a:defRPr>
      </a:lvl8pPr>
      <a:lvl9pPr marL="1508760" algn="l" defTabSz="377190" rtl="0" eaLnBrk="1" latinLnBrk="0" hangingPunct="1">
        <a:defRPr sz="7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1169284" y="0"/>
            <a:ext cx="8889116" cy="7772400"/>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7"/>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08563" y="0"/>
            <a:ext cx="371658" cy="1071013"/>
          </a:xfrm>
          <a:prstGeom prst="rect">
            <a:avLst/>
          </a:prstGeom>
        </p:spPr>
      </p:pic>
      <p:sp>
        <p:nvSpPr>
          <p:cNvPr id="3" name="Title Placeholder 2"/>
          <p:cNvSpPr>
            <a:spLocks noGrp="1"/>
          </p:cNvSpPr>
          <p:nvPr>
            <p:ph type="title"/>
          </p:nvPr>
        </p:nvSpPr>
        <p:spPr>
          <a:xfrm>
            <a:off x="533103" y="1428668"/>
            <a:ext cx="8675460" cy="500137"/>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533103" y="2539806"/>
            <a:ext cx="8675460" cy="189314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4526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005866" rtl="0" eaLnBrk="1" latinLnBrk="0" hangingPunct="1">
        <a:lnSpc>
          <a:spcPts val="3919"/>
        </a:lnSpc>
        <a:spcBef>
          <a:spcPct val="0"/>
        </a:spcBef>
        <a:buNone/>
        <a:defRPr sz="3713"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88595" indent="-188595"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77190"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603504"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867537"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093851" indent="-235744" algn="l" defTabSz="1005866" rtl="0" eaLnBrk="1" latinLnBrk="0" hangingPunct="1">
        <a:lnSpc>
          <a:spcPts val="2186"/>
        </a:lnSpc>
        <a:spcBef>
          <a:spcPts val="0"/>
        </a:spcBef>
        <a:spcAft>
          <a:spcPts val="1031"/>
        </a:spcAft>
        <a:buClr>
          <a:schemeClr val="accent3"/>
        </a:buClr>
        <a:buSzPct val="120000"/>
        <a:buFont typeface="Wingdings" charset="2"/>
        <a:buChar char="§"/>
        <a:defRPr sz="1361"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766129"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6pPr>
      <a:lvl7pPr marL="3269062"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7pPr>
      <a:lvl8pPr marL="3771994"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8pPr>
      <a:lvl9pPr marL="4274927" indent="-251466" algn="l" defTabSz="1005866" rtl="0" eaLnBrk="1" latinLnBrk="0" hangingPunct="1">
        <a:spcBef>
          <a:spcPct val="20000"/>
        </a:spcBef>
        <a:buFont typeface="Arial" panose="020B0604020202020204" pitchFamily="34" charset="0"/>
        <a:buChar char="•"/>
        <a:defRPr sz="2186" kern="1200">
          <a:solidFill>
            <a:schemeClr val="tx1"/>
          </a:solidFill>
          <a:latin typeface="+mn-lt"/>
          <a:ea typeface="+mn-ea"/>
          <a:cs typeface="+mn-cs"/>
        </a:defRPr>
      </a:lvl9pPr>
    </p:bodyStyle>
    <p:otherStyle>
      <a:defPPr>
        <a:defRPr lang="ru-RU"/>
      </a:defPPr>
      <a:lvl1pPr marL="0" algn="l" defTabSz="1005866" rtl="0" eaLnBrk="1" latinLnBrk="0" hangingPunct="1">
        <a:defRPr sz="1980" kern="1200">
          <a:solidFill>
            <a:schemeClr val="tx1"/>
          </a:solidFill>
          <a:latin typeface="+mn-lt"/>
          <a:ea typeface="+mn-ea"/>
          <a:cs typeface="+mn-cs"/>
        </a:defRPr>
      </a:lvl1pPr>
      <a:lvl2pPr marL="502933" algn="l" defTabSz="1005866" rtl="0" eaLnBrk="1" latinLnBrk="0" hangingPunct="1">
        <a:defRPr sz="1980" kern="1200">
          <a:solidFill>
            <a:schemeClr val="tx1"/>
          </a:solidFill>
          <a:latin typeface="+mn-lt"/>
          <a:ea typeface="+mn-ea"/>
          <a:cs typeface="+mn-cs"/>
        </a:defRPr>
      </a:lvl2pPr>
      <a:lvl3pPr marL="1005866" algn="l" defTabSz="1005866" rtl="0" eaLnBrk="1" latinLnBrk="0" hangingPunct="1">
        <a:defRPr sz="1980" kern="1200">
          <a:solidFill>
            <a:schemeClr val="tx1"/>
          </a:solidFill>
          <a:latin typeface="+mn-lt"/>
          <a:ea typeface="+mn-ea"/>
          <a:cs typeface="+mn-cs"/>
        </a:defRPr>
      </a:lvl3pPr>
      <a:lvl4pPr marL="1508798" algn="l" defTabSz="1005866" rtl="0" eaLnBrk="1" latinLnBrk="0" hangingPunct="1">
        <a:defRPr sz="1980" kern="1200">
          <a:solidFill>
            <a:schemeClr val="tx1"/>
          </a:solidFill>
          <a:latin typeface="+mn-lt"/>
          <a:ea typeface="+mn-ea"/>
          <a:cs typeface="+mn-cs"/>
        </a:defRPr>
      </a:lvl4pPr>
      <a:lvl5pPr marL="2011730" algn="l" defTabSz="1005866" rtl="0" eaLnBrk="1" latinLnBrk="0" hangingPunct="1">
        <a:defRPr sz="1980" kern="1200">
          <a:solidFill>
            <a:schemeClr val="tx1"/>
          </a:solidFill>
          <a:latin typeface="+mn-lt"/>
          <a:ea typeface="+mn-ea"/>
          <a:cs typeface="+mn-cs"/>
        </a:defRPr>
      </a:lvl5pPr>
      <a:lvl6pPr marL="2514663" algn="l" defTabSz="1005866" rtl="0" eaLnBrk="1" latinLnBrk="0" hangingPunct="1">
        <a:defRPr sz="1980" kern="1200">
          <a:solidFill>
            <a:schemeClr val="tx1"/>
          </a:solidFill>
          <a:latin typeface="+mn-lt"/>
          <a:ea typeface="+mn-ea"/>
          <a:cs typeface="+mn-cs"/>
        </a:defRPr>
      </a:lvl6pPr>
      <a:lvl7pPr marL="3017596" algn="l" defTabSz="1005866" rtl="0" eaLnBrk="1" latinLnBrk="0" hangingPunct="1">
        <a:defRPr sz="1980" kern="1200">
          <a:solidFill>
            <a:schemeClr val="tx1"/>
          </a:solidFill>
          <a:latin typeface="+mn-lt"/>
          <a:ea typeface="+mn-ea"/>
          <a:cs typeface="+mn-cs"/>
        </a:defRPr>
      </a:lvl7pPr>
      <a:lvl8pPr marL="3520528" algn="l" defTabSz="1005866" rtl="0" eaLnBrk="1" latinLnBrk="0" hangingPunct="1">
        <a:defRPr sz="1980" kern="1200">
          <a:solidFill>
            <a:schemeClr val="tx1"/>
          </a:solidFill>
          <a:latin typeface="+mn-lt"/>
          <a:ea typeface="+mn-ea"/>
          <a:cs typeface="+mn-cs"/>
        </a:defRPr>
      </a:lvl8pPr>
      <a:lvl9pPr marL="4023461" algn="l" defTabSz="1005866"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s://dl.acm.org/doi/10.1145/30735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l.acm.org/doi/abs/10.1007/s00521-017-3077-6" TargetMode="External"/><Relationship Id="rId4" Type="http://schemas.openxmlformats.org/officeDocument/2006/relationships/hyperlink" Target="https://link.springer.com/chapter/10.1007%2F978-3-642-22786-8_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emanticscholar.org/paper/Novel-Feature-Extraction%2C-Selection-and-Fusion-for-Ahmadi-Giacinto/0e5f61c7dce101b95c62c0088a155e2773f111e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ink.springer.com/article/10.1007/s11416-011-015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l.acm.org/doi/10.1145/2016904.201690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11416-011-0151-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l.acm.org/doi/10.1145/2388576.238859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science/article/abs/pii/S095219761500119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fhub.elsevier.com/S1084-8045(19)30386-8/sref1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eeexplore.ieee.org/document/73468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emanticscholar.org/paper/Malware-detection-and-classification-based-on-of-Uppal-Sinha/a41299f167a37e8d3ee6e2f7b5507ba16e112c1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dia.kaspersky.com/en/enterprise-security/Kaspersky-Lab-Whitepaper-Machine-Learning.pdf" TargetMode="External"/><Relationship Id="rId4" Type="http://schemas.openxmlformats.org/officeDocument/2006/relationships/hyperlink" Target="https://www.researchgate.net/publication/338355873_The_rise_of_machine_learning_for_detection_and_classification_of_malware_Research_developments_trends_and_challeng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windows/win32/debug/pe-format"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347564"/>
          </a:xfrm>
        </p:spPr>
        <p:txBody>
          <a:bodyPr/>
          <a:lstStyle/>
          <a:p>
            <a:pPr algn="ctr"/>
            <a:r>
              <a:rPr lang="en-US" altLang="en-US" dirty="0"/>
              <a:t>CS 487/587</a:t>
            </a:r>
            <a:r>
              <a:rPr lang="en-US" dirty="0"/>
              <a:t>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6673" y="1293911"/>
            <a:ext cx="5616623"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Extracted features from a PE file for ML analysis in the EMBER dataset</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again the header, optional header, imports and exports, sections, etc.</a:t>
            </a:r>
          </a:p>
          <a:p>
            <a:pPr lvl="1" algn="l"/>
            <a:endParaRPr lang="en-US" sz="1600" dirty="0">
              <a:solidFill>
                <a:schemeClr val="tx1"/>
              </a:solidFill>
              <a:latin typeface="Palatino Linotype" panose="02040502050505030304" pitchFamily="18" charset="0"/>
            </a:endParaRPr>
          </a:p>
          <a:p>
            <a:pPr lvl="1" algn="l"/>
            <a:endParaRPr lang="en-US" sz="16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pic>
        <p:nvPicPr>
          <p:cNvPr id="2" name="Picture 1"/>
          <p:cNvPicPr>
            <a:picLocks noChangeAspect="1"/>
          </p:cNvPicPr>
          <p:nvPr/>
        </p:nvPicPr>
        <p:blipFill>
          <a:blip r:embed="rId2">
            <a:lum contrast="-20000"/>
          </a:blip>
          <a:stretch>
            <a:fillRect/>
          </a:stretch>
        </p:blipFill>
        <p:spPr>
          <a:xfrm>
            <a:off x="5965304" y="74240"/>
            <a:ext cx="3653845" cy="7700392"/>
          </a:xfrm>
          <a:prstGeom prst="rect">
            <a:avLst/>
          </a:prstGeom>
        </p:spPr>
      </p:pic>
    </p:spTree>
    <p:extLst>
      <p:ext uri="{BB962C8B-B14F-4D97-AF65-F5344CB8AC3E}">
        <p14:creationId xmlns:p14="http://schemas.microsoft.com/office/powerpoint/2010/main" val="18760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Static analysis </a:t>
            </a:r>
            <a:r>
              <a:rPr lang="en-US" dirty="0"/>
              <a:t>provides information about the functionality of the file, and it produces a set of signature features (without executing the file)</a:t>
            </a:r>
          </a:p>
          <a:p>
            <a:pPr lvl="1"/>
            <a:r>
              <a:rPr lang="en-US" dirty="0"/>
              <a:t>The extracted information is used to predict whether the file is malicious software</a:t>
            </a:r>
          </a:p>
          <a:p>
            <a:pPr lvl="1"/>
            <a:r>
              <a:rPr lang="en-US" dirty="0"/>
              <a:t>The disadvantage of static analysis is that the “true features” of the code may be missed</a:t>
            </a:r>
          </a:p>
          <a:p>
            <a:r>
              <a:rPr lang="en-US" dirty="0"/>
              <a:t>Static analysis can include:</a:t>
            </a:r>
          </a:p>
          <a:p>
            <a:pPr lvl="1"/>
            <a:r>
              <a:rPr lang="en-US" dirty="0">
                <a:solidFill>
                  <a:srgbClr val="FF0000"/>
                </a:solidFill>
              </a:rPr>
              <a:t>Analyzing PE header and sections</a:t>
            </a:r>
          </a:p>
          <a:p>
            <a:pPr lvl="2"/>
            <a:r>
              <a:rPr lang="en-US" dirty="0"/>
              <a:t>PE header provides information about linked libraries and imported/exported functions, as well as contains metadata about the executable file</a:t>
            </a:r>
          </a:p>
          <a:p>
            <a:pPr lvl="2"/>
            <a:r>
              <a:rPr lang="en-US" dirty="0"/>
              <a:t>Strings of characters can contain references to modified files or accessed file paths by the executable (e.g., URLs, domain names, IP addresses, names of loaded DLLs, registry keys, etc.)</a:t>
            </a:r>
          </a:p>
          <a:p>
            <a:pPr lvl="2"/>
            <a:r>
              <a:rPr lang="en-US" dirty="0"/>
              <a:t>Packed/encrypted code that is used by malware developers to make their manipulated files more difficult to analyze can be used for malware detection</a:t>
            </a:r>
          </a:p>
          <a:p>
            <a:pPr lvl="1"/>
            <a:r>
              <a:rPr lang="en-US" dirty="0">
                <a:solidFill>
                  <a:srgbClr val="FF0000"/>
                </a:solidFill>
              </a:rPr>
              <a:t>Disassembling the program </a:t>
            </a:r>
            <a:r>
              <a:rPr lang="en-US" dirty="0"/>
              <a:t>– translating machine code into assembly language code</a:t>
            </a:r>
          </a:p>
          <a:p>
            <a:pPr lvl="2"/>
            <a:r>
              <a:rPr lang="en-US" dirty="0"/>
              <a:t>Load the executable into a disassembler to translate it into assembly language, and obtain a better understanding of what the program does</a:t>
            </a:r>
          </a:p>
          <a:p>
            <a:pPr lvl="1"/>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50391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Systems</a:t>
            </a:r>
          </a:p>
        </p:txBody>
      </p:sp>
      <p:sp>
        <p:nvSpPr>
          <p:cNvPr id="3" name="Content Placeholder 2"/>
          <p:cNvSpPr>
            <a:spLocks noGrp="1"/>
          </p:cNvSpPr>
          <p:nvPr>
            <p:ph idx="1"/>
          </p:nvPr>
        </p:nvSpPr>
        <p:spPr>
          <a:xfrm>
            <a:off x="276673" y="2090803"/>
            <a:ext cx="9649071" cy="5539813"/>
          </a:xfrm>
        </p:spPr>
        <p:txBody>
          <a:bodyPr>
            <a:normAutofit/>
          </a:bodyPr>
          <a:lstStyle/>
          <a:p>
            <a:r>
              <a:rPr lang="en-US" b="1" i="1" dirty="0">
                <a:solidFill>
                  <a:srgbClr val="0070C0"/>
                </a:solidFill>
              </a:rPr>
              <a:t>Dynamic analysis </a:t>
            </a:r>
            <a:r>
              <a:rPr lang="en-US" dirty="0"/>
              <a:t>involves executing the program and monitoring its behavior</a:t>
            </a:r>
          </a:p>
          <a:p>
            <a:pPr lvl="1"/>
            <a:r>
              <a:rPr lang="en-US" dirty="0"/>
              <a:t>It is typically performed when all available static analysis techniques have been exhausted</a:t>
            </a:r>
          </a:p>
          <a:p>
            <a:r>
              <a:rPr lang="en-US" dirty="0"/>
              <a:t>Dynamic analysis is run in a safe environment on dedicated physical or virtual machines (in order not to expose the users’ system to unnecessary risks)</a:t>
            </a:r>
          </a:p>
          <a:p>
            <a:pPr lvl="1"/>
            <a:r>
              <a:rPr lang="en-US" i="1" dirty="0">
                <a:solidFill>
                  <a:srgbClr val="0070C0"/>
                </a:solidFill>
              </a:rPr>
              <a:t>Physical machines </a:t>
            </a:r>
            <a:r>
              <a:rPr lang="en-US" dirty="0"/>
              <a:t>are set up on isolated networks, disconnected from the Internet or any other network, to prevent malware from spreading</a:t>
            </a:r>
          </a:p>
          <a:p>
            <a:pPr lvl="1"/>
            <a:r>
              <a:rPr lang="en-US" i="1" dirty="0">
                <a:solidFill>
                  <a:srgbClr val="0070C0"/>
                </a:solidFill>
              </a:rPr>
              <a:t>Virtual machines </a:t>
            </a:r>
            <a:r>
              <a:rPr lang="en-US" dirty="0"/>
              <a:t>emulate the functionality of a physical computer, where the OS running on the virtual machine is isolated from the host OS </a:t>
            </a:r>
          </a:p>
          <a:p>
            <a:pPr lvl="2"/>
            <a:r>
              <a:rPr lang="en-US" dirty="0"/>
              <a:t>One limitation is that some malware can detect when they are running in a virtual machine, and they will execute differently than when in a physical machine</a:t>
            </a:r>
          </a:p>
          <a:p>
            <a:pPr lvl="1"/>
            <a:r>
              <a:rPr lang="en-US" dirty="0"/>
              <a:t>A related term is </a:t>
            </a:r>
            <a:r>
              <a:rPr lang="en-US" i="1" dirty="0">
                <a:solidFill>
                  <a:srgbClr val="0070C0"/>
                </a:solidFill>
              </a:rPr>
              <a:t>sandbox</a:t>
            </a:r>
            <a:r>
              <a:rPr lang="en-US" dirty="0"/>
              <a:t>, referring to a physical or virtual environment for running malware, which isolates executables from other system resources and applications</a:t>
            </a:r>
          </a:p>
          <a:p>
            <a:pPr lvl="2"/>
            <a:r>
              <a:rPr lang="en-US" dirty="0"/>
              <a:t>Although sandboxes share characteristics with physical and virtual machines, sandboxes can be more limited (e.g., they can run in the browser), while physical and virtual machines always act as a complete system</a:t>
            </a:r>
          </a:p>
          <a:p>
            <a:pPr lvl="2"/>
            <a:r>
              <a:rPr lang="en-US" dirty="0"/>
              <a:t>For example, online sandboxes are websites where one can submit a sample file and receive a report about its behavior</a:t>
            </a:r>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73390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ML-based Malware Classification</a:t>
            </a:r>
          </a:p>
        </p:txBody>
      </p:sp>
      <p:sp>
        <p:nvSpPr>
          <p:cNvPr id="3" name="Content Placeholder 2"/>
          <p:cNvSpPr>
            <a:spLocks noGrp="1"/>
          </p:cNvSpPr>
          <p:nvPr>
            <p:ph idx="1"/>
          </p:nvPr>
        </p:nvSpPr>
        <p:spPr/>
        <p:txBody>
          <a:bodyPr/>
          <a:lstStyle/>
          <a:p>
            <a:r>
              <a:rPr lang="en-US" b="1" i="1" dirty="0">
                <a:solidFill>
                  <a:srgbClr val="0070C0"/>
                </a:solidFill>
              </a:rPr>
              <a:t>ML-based systems for malware detection and classification </a:t>
            </a:r>
            <a:r>
              <a:rPr lang="en-US" dirty="0"/>
              <a:t>employ a set of extracted features from executable files</a:t>
            </a:r>
          </a:p>
          <a:p>
            <a:pPr lvl="1"/>
            <a:r>
              <a:rPr lang="en-US" dirty="0"/>
              <a:t>As we mentioned before, unlike the ML models in Computer Vision that employ the intensity of image pixels for image classification, segmentation, or object detection tasks, ML models for malware classification employ a great variety of different features </a:t>
            </a:r>
          </a:p>
          <a:p>
            <a:pPr lvl="1"/>
            <a:r>
              <a:rPr lang="en-US" dirty="0"/>
              <a:t>The extracted features are used for training an ML model, and understandably, the trained model is afterwards used for detection or classification of new files</a:t>
            </a:r>
          </a:p>
          <a:p>
            <a:pPr lvl="1"/>
            <a:r>
              <a:rPr lang="en-US" dirty="0"/>
              <a:t>In the remainder of the lecture, we will use the term “classification” or “classifier” to describe both ML models for detection and classification of malware</a:t>
            </a:r>
          </a:p>
          <a:p>
            <a:r>
              <a:rPr lang="en-US" dirty="0"/>
              <a:t>Based on the inputs used for malware classification, the ML-based systems can be broadly categorized into:</a:t>
            </a:r>
          </a:p>
          <a:p>
            <a:pPr lvl="1"/>
            <a:r>
              <a:rPr lang="en-US" b="1" i="1" dirty="0">
                <a:solidFill>
                  <a:srgbClr val="0070C0"/>
                </a:solidFill>
              </a:rPr>
              <a:t>Raw-binary classifiers </a:t>
            </a:r>
            <a:r>
              <a:rPr lang="en-US" dirty="0"/>
              <a:t>- use raw byte content from executables as input features</a:t>
            </a:r>
          </a:p>
          <a:p>
            <a:pPr lvl="1"/>
            <a:r>
              <a:rPr lang="en-US" b="1" i="1" dirty="0">
                <a:solidFill>
                  <a:srgbClr val="0070C0"/>
                </a:solidFill>
              </a:rPr>
              <a:t>Feature-based classifiers </a:t>
            </a:r>
            <a:r>
              <a:rPr lang="en-US" dirty="0"/>
              <a:t>- use either </a:t>
            </a:r>
            <a:r>
              <a:rPr lang="en-US" i="1" dirty="0">
                <a:solidFill>
                  <a:srgbClr val="0070C0"/>
                </a:solidFill>
              </a:rPr>
              <a:t>static</a:t>
            </a:r>
            <a:r>
              <a:rPr lang="en-US" dirty="0"/>
              <a:t> or </a:t>
            </a:r>
            <a:r>
              <a:rPr lang="en-US" i="1" dirty="0">
                <a:solidFill>
                  <a:srgbClr val="0070C0"/>
                </a:solidFill>
              </a:rPr>
              <a:t>dynamic</a:t>
            </a:r>
            <a:r>
              <a:rPr lang="en-US" dirty="0"/>
              <a:t> features, obtained via static or dynamic malware analysis </a:t>
            </a:r>
          </a:p>
          <a:p>
            <a:pPr lvl="1"/>
            <a:endParaRPr lang="en-US" dirty="0"/>
          </a:p>
          <a:p>
            <a:pPr lvl="1"/>
            <a:endParaRPr lang="en-US" dirty="0"/>
          </a:p>
        </p:txBody>
      </p:sp>
      <p:sp>
        <p:nvSpPr>
          <p:cNvPr id="5" name="Content Placeholder 4"/>
          <p:cNvSpPr>
            <a:spLocks noGrp="1"/>
          </p:cNvSpPr>
          <p:nvPr>
            <p:ph idx="10"/>
          </p:nvPr>
        </p:nvSpPr>
        <p:spPr/>
        <p:txBody>
          <a:bodyPr/>
          <a:lstStyle/>
          <a:p>
            <a:r>
              <a:rPr lang="en-US" dirty="0"/>
              <a:t>ML-based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9430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for Malware Classification</a:t>
            </a:r>
          </a:p>
        </p:txBody>
      </p:sp>
      <p:sp>
        <p:nvSpPr>
          <p:cNvPr id="3" name="Content Placeholder 2"/>
          <p:cNvSpPr>
            <a:spLocks noGrp="1"/>
          </p:cNvSpPr>
          <p:nvPr>
            <p:ph idx="1"/>
          </p:nvPr>
        </p:nvSpPr>
        <p:spPr/>
        <p:txBody>
          <a:bodyPr/>
          <a:lstStyle/>
          <a:p>
            <a:r>
              <a:rPr lang="en-US" dirty="0"/>
              <a:t>The figure shows </a:t>
            </a:r>
            <a:r>
              <a:rPr lang="en-US" b="1" i="1" dirty="0">
                <a:solidFill>
                  <a:srgbClr val="0070C0"/>
                </a:solidFill>
              </a:rPr>
              <a:t>static and dynamic features </a:t>
            </a:r>
            <a:r>
              <a:rPr lang="en-US" dirty="0"/>
              <a:t>that are commonly used for ML-based malware classification</a:t>
            </a:r>
          </a:p>
        </p:txBody>
      </p:sp>
      <p:sp>
        <p:nvSpPr>
          <p:cNvPr id="6" name="Content Placeholder 5"/>
          <p:cNvSpPr>
            <a:spLocks noGrp="1"/>
          </p:cNvSpPr>
          <p:nvPr>
            <p:ph idx="10"/>
          </p:nvPr>
        </p:nvSpPr>
        <p:spPr/>
        <p:txBody>
          <a:bodyPr/>
          <a:lstStyle/>
          <a:p>
            <a:r>
              <a:rPr lang="en-US" dirty="0"/>
              <a:t>ML-based Malware Classification</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80728" y="2806080"/>
            <a:ext cx="8751193" cy="4453979"/>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91180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Static features</a:t>
            </a:r>
          </a:p>
          <a:p>
            <a:pPr lvl="1"/>
            <a:r>
              <a:rPr lang="en-US" dirty="0"/>
              <a:t>In </a:t>
            </a:r>
            <a:r>
              <a:rPr lang="en-US" i="1" dirty="0">
                <a:solidFill>
                  <a:srgbClr val="0070C0"/>
                </a:solidFill>
              </a:rPr>
              <a:t>Windows </a:t>
            </a:r>
            <a:r>
              <a:rPr lang="en-US" dirty="0"/>
              <a:t>systems, static features are extracted from either the PE file header and sections, or assembly language source file (obtained after disassembling the file)</a:t>
            </a:r>
          </a:p>
          <a:p>
            <a:pPr lvl="1"/>
            <a:r>
              <a:rPr lang="en-US" dirty="0"/>
              <a:t>In </a:t>
            </a:r>
            <a:r>
              <a:rPr lang="en-US" i="1" dirty="0">
                <a:solidFill>
                  <a:srgbClr val="0070C0"/>
                </a:solidFill>
              </a:rPr>
              <a:t>Android</a:t>
            </a:r>
            <a:r>
              <a:rPr lang="en-US" dirty="0"/>
              <a:t> systems, static features are extracted from the disassembled APK</a:t>
            </a:r>
          </a:p>
          <a:p>
            <a:pPr lvl="2"/>
            <a:r>
              <a:rPr lang="en-US" dirty="0"/>
              <a:t>Various disassembler tools for Windows and Android are available</a:t>
            </a:r>
          </a:p>
          <a:p>
            <a:r>
              <a:rPr lang="en-US" dirty="0">
                <a:solidFill>
                  <a:srgbClr val="FF0000"/>
                </a:solidFill>
              </a:rPr>
              <a:t>Strings</a:t>
            </a:r>
            <a:r>
              <a:rPr lang="en-US" dirty="0"/>
              <a:t> – sequence of characters, related to URLs, IP addresses, accessed file paths, registry keys, or names of modified files by the executable</a:t>
            </a:r>
          </a:p>
          <a:p>
            <a:pPr lvl="1"/>
            <a:r>
              <a:rPr lang="en-US" dirty="0">
                <a:hlinkClick r:id="rId3"/>
              </a:rPr>
              <a:t>Ye et al. (2008)</a:t>
            </a:r>
            <a:r>
              <a:rPr lang="en-US" dirty="0"/>
              <a:t> used extracted strings from PE files as input features to an SVM ensemble with bagging model for malware detection</a:t>
            </a:r>
          </a:p>
          <a:p>
            <a:r>
              <a:rPr lang="en-US" dirty="0">
                <a:solidFill>
                  <a:srgbClr val="FF0000"/>
                </a:solidFill>
              </a:rPr>
              <a:t>Byte</a:t>
            </a:r>
            <a:r>
              <a:rPr lang="en-US" i="1" dirty="0">
                <a:solidFill>
                  <a:srgbClr val="FF0000"/>
                </a:solidFill>
              </a:rPr>
              <a:t> n</a:t>
            </a:r>
            <a:r>
              <a:rPr lang="en-US" dirty="0">
                <a:solidFill>
                  <a:srgbClr val="FF0000"/>
                </a:solidFill>
              </a:rPr>
              <a:t>-grams</a:t>
            </a:r>
            <a:r>
              <a:rPr lang="en-US" dirty="0"/>
              <a:t> – sequence of </a:t>
            </a:r>
            <a:r>
              <a:rPr lang="en-US" i="1" dirty="0"/>
              <a:t>n</a:t>
            </a:r>
            <a:r>
              <a:rPr lang="en-US" dirty="0"/>
              <a:t> bytes in PE header or the assembly language code</a:t>
            </a:r>
          </a:p>
          <a:p>
            <a:pPr lvl="1"/>
            <a:r>
              <a:rPr lang="en-US" dirty="0"/>
              <a:t>An </a:t>
            </a:r>
            <a:r>
              <a:rPr lang="en-US" i="1" dirty="0">
                <a:solidFill>
                  <a:srgbClr val="0070C0"/>
                </a:solidFill>
              </a:rPr>
              <a:t>n-gram</a:t>
            </a:r>
            <a:r>
              <a:rPr lang="en-US" dirty="0"/>
              <a:t> is a sequence of </a:t>
            </a:r>
            <a:r>
              <a:rPr lang="en-US" i="1" dirty="0"/>
              <a:t>n</a:t>
            </a:r>
            <a:r>
              <a:rPr lang="en-US" dirty="0"/>
              <a:t> adjacent items in sequential data</a:t>
            </a:r>
          </a:p>
          <a:p>
            <a:pPr lvl="1"/>
            <a:r>
              <a:rPr lang="en-US" dirty="0"/>
              <a:t>A large number of sequences of </a:t>
            </a:r>
            <a:r>
              <a:rPr lang="en-US" i="1" dirty="0"/>
              <a:t>n</a:t>
            </a:r>
            <a:r>
              <a:rPr lang="en-US" dirty="0"/>
              <a:t> bytes (</a:t>
            </a:r>
            <a:r>
              <a:rPr lang="en-US" i="1" dirty="0"/>
              <a:t>n</a:t>
            </a:r>
            <a:r>
              <a:rPr lang="en-US" dirty="0"/>
              <a:t> ranging from 1 to 8) are used as input features for ML model training</a:t>
            </a:r>
          </a:p>
          <a:p>
            <a:pPr lvl="1"/>
            <a:r>
              <a:rPr lang="en-US" dirty="0"/>
              <a:t>Different ML models (Decision Trees, Random Forests, Deep Belief Nets) have been implemented using byte </a:t>
            </a:r>
            <a:r>
              <a:rPr lang="en-US" i="1" dirty="0"/>
              <a:t>n</a:t>
            </a:r>
            <a:r>
              <a:rPr lang="en-US" dirty="0"/>
              <a:t>-grams, e.g., by </a:t>
            </a:r>
            <a:r>
              <a:rPr lang="en-US" dirty="0">
                <a:hlinkClick r:id="rId4"/>
              </a:rPr>
              <a:t>Jain and Meena (2011)</a:t>
            </a:r>
            <a:r>
              <a:rPr lang="en-US" dirty="0"/>
              <a:t>, </a:t>
            </a:r>
            <a:r>
              <a:rPr lang="en-US" dirty="0">
                <a:hlinkClick r:id="rId5"/>
              </a:rPr>
              <a:t>Yuxin et al. (2019)</a:t>
            </a:r>
            <a:endParaRPr lang="en-US" dirty="0"/>
          </a:p>
          <a:p>
            <a:pPr lvl="1"/>
            <a:r>
              <a:rPr lang="en-US" dirty="0"/>
              <a:t>Challenges include the large number of </a:t>
            </a:r>
            <a:r>
              <a:rPr lang="en-US" i="1" dirty="0"/>
              <a:t>n</a:t>
            </a:r>
            <a:r>
              <a:rPr lang="en-US" dirty="0"/>
              <a:t>-grams for each file (which often requires reducing the dimensionality of the feature vectors)</a:t>
            </a:r>
          </a:p>
          <a:p>
            <a:pPr lvl="1"/>
            <a:endParaRPr lang="en-US" dirty="0"/>
          </a:p>
          <a:p>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Tree>
    <p:extLst>
      <p:ext uri="{BB962C8B-B14F-4D97-AF65-F5344CB8AC3E}">
        <p14:creationId xmlns:p14="http://schemas.microsoft.com/office/powerpoint/2010/main" val="22741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Opcode (mnemonic) </a:t>
            </a:r>
            <a:r>
              <a:rPr lang="en-US" i="1" dirty="0">
                <a:solidFill>
                  <a:srgbClr val="FF0000"/>
                </a:solidFill>
              </a:rPr>
              <a:t>n</a:t>
            </a:r>
            <a:r>
              <a:rPr lang="en-US" dirty="0">
                <a:solidFill>
                  <a:srgbClr val="FF0000"/>
                </a:solidFill>
              </a:rPr>
              <a:t>-grams </a:t>
            </a:r>
            <a:r>
              <a:rPr lang="en-US" dirty="0"/>
              <a:t>– </a:t>
            </a:r>
            <a:r>
              <a:rPr lang="en-US" i="1" dirty="0"/>
              <a:t>n</a:t>
            </a:r>
            <a:r>
              <a:rPr lang="en-US" dirty="0"/>
              <a:t> consecutive </a:t>
            </a:r>
            <a:r>
              <a:rPr lang="en-US" i="1" dirty="0"/>
              <a:t>opcodes</a:t>
            </a:r>
            <a:r>
              <a:rPr lang="en-US" dirty="0"/>
              <a:t> (i.e., operational code instructions) in the assembly language source code</a:t>
            </a:r>
          </a:p>
          <a:p>
            <a:pPr lvl="1"/>
            <a:r>
              <a:rPr lang="en-US" dirty="0"/>
              <a:t>Assembly instructions are composed of an operational code and operand</a:t>
            </a:r>
          </a:p>
          <a:p>
            <a:pPr lvl="2"/>
            <a:r>
              <a:rPr lang="en-US" dirty="0"/>
              <a:t>E.g., instruction sequence: “call sub_401BCD”, “add </a:t>
            </a:r>
            <a:r>
              <a:rPr lang="en-US" dirty="0" err="1"/>
              <a:t>eax</a:t>
            </a:r>
            <a:r>
              <a:rPr lang="en-US" dirty="0"/>
              <a:t> 1”, “</a:t>
            </a:r>
            <a:r>
              <a:rPr lang="en-US" dirty="0" err="1"/>
              <a:t>mov</a:t>
            </a:r>
            <a:r>
              <a:rPr lang="en-US" dirty="0"/>
              <a:t> </a:t>
            </a:r>
            <a:r>
              <a:rPr lang="en-US" dirty="0" err="1"/>
              <a:t>ebx</a:t>
            </a:r>
            <a:r>
              <a:rPr lang="en-US" dirty="0"/>
              <a:t> </a:t>
            </a:r>
            <a:r>
              <a:rPr lang="en-US" dirty="0" err="1"/>
              <a:t>ebx</a:t>
            </a:r>
            <a:r>
              <a:rPr lang="en-US" dirty="0"/>
              <a:t>”</a:t>
            </a:r>
          </a:p>
          <a:p>
            <a:pPr lvl="2"/>
            <a:r>
              <a:rPr lang="en-US" dirty="0"/>
              <a:t>3-gram opcode: CALL-ADD-MOV</a:t>
            </a:r>
          </a:p>
          <a:p>
            <a:pPr lvl="1"/>
            <a:r>
              <a:rPr lang="en-US" dirty="0"/>
              <a:t>Malware samples from the same family often use the same opcodes</a:t>
            </a:r>
          </a:p>
          <a:p>
            <a:pPr lvl="1"/>
            <a:r>
              <a:rPr lang="en-US" dirty="0">
                <a:hlinkClick r:id="rId3"/>
              </a:rPr>
              <a:t>Santos et al. (2013)</a:t>
            </a:r>
            <a:r>
              <a:rPr lang="en-US" dirty="0"/>
              <a:t> selected the top 1,000 features using 1 or 2-gram opcodes and trained an SVM malware classifier</a:t>
            </a:r>
          </a:p>
          <a:p>
            <a:r>
              <a:rPr lang="en-US" dirty="0">
                <a:solidFill>
                  <a:srgbClr val="FF0000"/>
                </a:solidFill>
              </a:rPr>
              <a:t>API function calls </a:t>
            </a:r>
            <a:r>
              <a:rPr lang="en-US" dirty="0"/>
              <a:t>– request to the OS for accessing system resources, such as, files, devices, processes, networks, registry, etc.</a:t>
            </a:r>
          </a:p>
          <a:p>
            <a:pPr lvl="1"/>
            <a:r>
              <a:rPr lang="en-US" dirty="0"/>
              <a:t>Application Programming Interfaces (API) function calls are very discriminative features, as they can provide key information to reveal the behavior of malware</a:t>
            </a:r>
          </a:p>
          <a:p>
            <a:pPr lvl="2"/>
            <a:r>
              <a:rPr lang="en-US" dirty="0"/>
              <a:t>E.g., certain sequences of API function calls are often found in malware, but rarely in benign files</a:t>
            </a:r>
          </a:p>
          <a:p>
            <a:pPr lvl="1"/>
            <a:r>
              <a:rPr lang="en-US" dirty="0">
                <a:hlinkClick r:id="rId4"/>
              </a:rPr>
              <a:t>Ahmadi et al. (2016)</a:t>
            </a:r>
            <a:r>
              <a:rPr lang="en-US" dirty="0"/>
              <a:t> used the frequency of 794 API function calls to develop an ML system for classifying malware into families</a:t>
            </a:r>
          </a:p>
          <a:p>
            <a:pPr lvl="1"/>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85172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Entropy-based features </a:t>
            </a:r>
            <a:r>
              <a:rPr lang="en-US" dirty="0"/>
              <a:t>– indicate the statistical variation of bytes in a file, and are used to detect compressed or encrypted segments of codes in executables</a:t>
            </a:r>
          </a:p>
          <a:p>
            <a:pPr lvl="1"/>
            <a:r>
              <a:rPr lang="en-US" dirty="0"/>
              <a:t>Malware developers use </a:t>
            </a:r>
            <a:r>
              <a:rPr lang="en-US" b="1" dirty="0"/>
              <a:t>compression</a:t>
            </a:r>
            <a:r>
              <a:rPr lang="en-US" dirty="0"/>
              <a:t> and </a:t>
            </a:r>
            <a:r>
              <a:rPr lang="en-US" b="1" dirty="0"/>
              <a:t>encryption</a:t>
            </a:r>
            <a:r>
              <a:rPr lang="en-US" dirty="0"/>
              <a:t> to conceal malicious segments of code from static analysis</a:t>
            </a:r>
          </a:p>
          <a:p>
            <a:pPr lvl="1"/>
            <a:r>
              <a:rPr lang="en-US" dirty="0"/>
              <a:t>Files with compressed or encrypted segments have higher entropy than native code</a:t>
            </a:r>
          </a:p>
          <a:p>
            <a:pPr lvl="1"/>
            <a:r>
              <a:rPr lang="en-US" b="1" dirty="0"/>
              <a:t>Structural entropy </a:t>
            </a:r>
            <a:r>
              <a:rPr lang="en-US" dirty="0"/>
              <a:t>represents an executable file as a stream of entropy values, where each value indicates the entropy over a small chunk of code (see the figure below)</a:t>
            </a:r>
          </a:p>
          <a:p>
            <a:pPr lvl="1"/>
            <a:r>
              <a:rPr lang="en-US" dirty="0"/>
              <a:t>A similarity score of structural entropies is used for malware classification, e.g., by </a:t>
            </a:r>
            <a:r>
              <a:rPr lang="en-US" dirty="0">
                <a:hlinkClick r:id="rId2"/>
              </a:rPr>
              <a:t>Sorokin and Jun (2011)</a:t>
            </a:r>
            <a:endParaRPr lang="en-US" dirty="0"/>
          </a:p>
          <a:p>
            <a:pPr lvl="1"/>
            <a:endParaRPr lang="en-US" dirty="0"/>
          </a:p>
          <a:p>
            <a:pPr lvl="1"/>
            <a:endParaRPr lang="en-US" dirty="0"/>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4381128" y="4752182"/>
            <a:ext cx="3639145" cy="2736304"/>
          </a:xfrm>
          <a:prstGeom prst="rect">
            <a:avLst/>
          </a:prstGeom>
        </p:spPr>
      </p:pic>
      <p:sp>
        <p:nvSpPr>
          <p:cNvPr id="5" name="TextBox 4"/>
          <p:cNvSpPr txBox="1"/>
          <p:nvPr/>
        </p:nvSpPr>
        <p:spPr>
          <a:xfrm>
            <a:off x="1584176" y="5182344"/>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584176" y="6550496"/>
            <a:ext cx="2652936" cy="401007"/>
          </a:xfrm>
          <a:prstGeom prst="rect">
            <a:avLst/>
          </a:prstGeom>
          <a:noFill/>
        </p:spPr>
        <p:txBody>
          <a:bodyPr wrap="square" rtlCol="0">
            <a:spAutoFit/>
          </a:bodyPr>
          <a:lstStyle/>
          <a:p>
            <a:r>
              <a:rPr lang="en-US" dirty="0"/>
              <a:t>Gatak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346318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IMG-based features </a:t>
            </a:r>
            <a:r>
              <a:rPr lang="en-US" dirty="0"/>
              <a:t>– visualize the binary content of an executable as a gray-scale image</a:t>
            </a:r>
          </a:p>
          <a:p>
            <a:pPr lvl="1"/>
            <a:r>
              <a:rPr lang="en-US" dirty="0"/>
              <a:t>This is achieved by interpreting every byte as one pixel of a gray-scale image, and organizing the array of bytes in an executable as a 2-D image</a:t>
            </a:r>
          </a:p>
          <a:p>
            <a:pPr lvl="1"/>
            <a:r>
              <a:rPr lang="en-US" dirty="0"/>
              <a:t>Two malware families are shown as gray-scale images in the figure (note that the two families have a distinct image representation)</a:t>
            </a:r>
          </a:p>
          <a:p>
            <a:pPr lvl="1"/>
            <a:r>
              <a:rPr lang="en-US" dirty="0">
                <a:hlinkClick r:id="rId2"/>
              </a:rPr>
              <a:t>Nataraj et al. (2011)</a:t>
            </a:r>
            <a:r>
              <a:rPr lang="en-US" dirty="0"/>
              <a:t> used </a:t>
            </a:r>
            <a:r>
              <a:rPr lang="en-US" i="1" dirty="0"/>
              <a:t>k</a:t>
            </a:r>
            <a:r>
              <a:rPr lang="en-US" dirty="0"/>
              <a:t>-Nearest Neighbors to classify malware families</a:t>
            </a:r>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3877072" y="4390256"/>
            <a:ext cx="4907905" cy="3092906"/>
          </a:xfrm>
          <a:prstGeom prst="rect">
            <a:avLst/>
          </a:prstGeom>
        </p:spPr>
      </p:pic>
      <p:sp>
        <p:nvSpPr>
          <p:cNvPr id="5" name="TextBox 4"/>
          <p:cNvSpPr txBox="1"/>
          <p:nvPr/>
        </p:nvSpPr>
        <p:spPr>
          <a:xfrm>
            <a:off x="1080120" y="4894312"/>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080120" y="6509529"/>
            <a:ext cx="2652936" cy="401007"/>
          </a:xfrm>
          <a:prstGeom prst="rect">
            <a:avLst/>
          </a:prstGeom>
          <a:noFill/>
        </p:spPr>
        <p:txBody>
          <a:bodyPr wrap="square" rtlCol="0">
            <a:spAutoFit/>
          </a:bodyPr>
          <a:lstStyle/>
          <a:p>
            <a:r>
              <a:rPr lang="en-US" dirty="0"/>
              <a:t>Lollipop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99342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Function–call graph </a:t>
            </a:r>
            <a:r>
              <a:rPr lang="en-US" dirty="0"/>
              <a:t>– is a directed graph in which the nodes represent the functions of a program, and the edges symbolize function calls</a:t>
            </a:r>
          </a:p>
          <a:p>
            <a:pPr lvl="1"/>
            <a:r>
              <a:rPr lang="en-US" dirty="0"/>
              <a:t>Function-call graphs capture the high-level program structure and the flow of execution between the different functions</a:t>
            </a:r>
          </a:p>
          <a:p>
            <a:pPr lvl="1"/>
            <a:r>
              <a:rPr lang="en-US" dirty="0">
                <a:hlinkClick r:id="rId3"/>
              </a:rPr>
              <a:t>Kinable et al. (2011)</a:t>
            </a:r>
            <a:r>
              <a:rPr lang="en-US" dirty="0"/>
              <a:t> developed an approach for clustering malware based on the structural similarities between function-call graphs</a:t>
            </a:r>
          </a:p>
          <a:p>
            <a:r>
              <a:rPr lang="en-US" dirty="0">
                <a:solidFill>
                  <a:srgbClr val="FF0000"/>
                </a:solidFill>
              </a:rPr>
              <a:t>Control–flow graph </a:t>
            </a:r>
            <a:r>
              <a:rPr lang="en-US" dirty="0"/>
              <a:t>– is a directed graph in which the nodes represent blocks of code in the individual functions, and the edges represent control-flow paths between the basic blocks of code</a:t>
            </a:r>
          </a:p>
          <a:p>
            <a:pPr lvl="1"/>
            <a:r>
              <a:rPr lang="en-US" dirty="0"/>
              <a:t>The control-flow graph is a representation of all the paths through different blocks of codes (i.e., subroutines, group of statements) that can be traversed during a program’s execution</a:t>
            </a:r>
          </a:p>
          <a:p>
            <a:pPr lvl="1"/>
            <a:r>
              <a:rPr lang="en-US" dirty="0"/>
              <a:t>Control-flow graphs are useful for understanding the detailed behavior of individual functions and identifying potentially suspicious or malicious blocks of code</a:t>
            </a:r>
          </a:p>
          <a:p>
            <a:pPr lvl="1"/>
            <a:r>
              <a:rPr lang="en-US" dirty="0">
                <a:hlinkClick r:id="rId4"/>
              </a:rPr>
              <a:t>Faruki et al. (2012)</a:t>
            </a:r>
            <a:r>
              <a:rPr lang="en-US" dirty="0"/>
              <a:t> used a Random Forest classifier for detecting malware using control-flow graphs of various API calls</a:t>
            </a:r>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47722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10</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AML in Cybersecurity – Part II:</a:t>
            </a:r>
          </a:p>
          <a:p>
            <a:pPr algn="ctr" eaLnBrk="1" hangingPunct="1">
              <a:buFont typeface="Arial" charset="0"/>
              <a:buNone/>
            </a:pPr>
            <a:r>
              <a:rPr lang="en-US" altLang="en-US" sz="4000" b="1" dirty="0"/>
              <a:t>Malware Detection and Classification</a:t>
            </a:r>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68DF-515C-41B0-9B56-05FB8086B4CD}"/>
              </a:ext>
            </a:extLst>
          </p:cNvPr>
          <p:cNvSpPr>
            <a:spLocks noGrp="1"/>
          </p:cNvSpPr>
          <p:nvPr>
            <p:ph type="title"/>
          </p:nvPr>
        </p:nvSpPr>
        <p:spPr/>
        <p:txBody>
          <a:bodyPr>
            <a:no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B53B8C0B-116B-4627-874F-68B57A34218F}"/>
              </a:ext>
            </a:extLst>
          </p:cNvPr>
          <p:cNvSpPr>
            <a:spLocks noGrp="1"/>
          </p:cNvSpPr>
          <p:nvPr>
            <p:ph idx="1"/>
          </p:nvPr>
        </p:nvSpPr>
        <p:spPr/>
        <p:txBody>
          <a:bodyPr>
            <a:normAutofit lnSpcReduction="10000"/>
          </a:bodyPr>
          <a:lstStyle/>
          <a:p>
            <a:r>
              <a:rPr lang="en-US" b="1" i="1" dirty="0">
                <a:solidFill>
                  <a:srgbClr val="0070C0"/>
                </a:solidFill>
              </a:rPr>
              <a:t>Dynamic features </a:t>
            </a:r>
            <a:r>
              <a:rPr lang="en-US" dirty="0"/>
              <a:t>are extracted from the execution of malware at runtime</a:t>
            </a:r>
          </a:p>
          <a:p>
            <a:r>
              <a:rPr lang="en-US" dirty="0">
                <a:solidFill>
                  <a:srgbClr val="FF0000"/>
                </a:solidFill>
              </a:rPr>
              <a:t>Memory and registers usage </a:t>
            </a:r>
            <a:r>
              <a:rPr lang="en-US" dirty="0"/>
              <a:t>– values stored in the memory and different registers during the execution can distinguish benign from malicious programs</a:t>
            </a:r>
            <a:endParaRPr lang="en-US" dirty="0">
              <a:solidFill>
                <a:srgbClr val="FF0000"/>
              </a:solidFill>
            </a:endParaRPr>
          </a:p>
          <a:p>
            <a:pPr lvl="1"/>
            <a:r>
              <a:rPr lang="en-US" dirty="0">
                <a:hlinkClick r:id="rId3"/>
              </a:rPr>
              <a:t>Ghiasi et al. (2015)</a:t>
            </a:r>
            <a:r>
              <a:rPr lang="en-US" dirty="0"/>
              <a:t> monitored the memory content and register values before and after each invoked API call</a:t>
            </a:r>
          </a:p>
          <a:p>
            <a:pPr lvl="1"/>
            <a:r>
              <a:rPr lang="en-US" dirty="0"/>
              <a:t>They used similarity scores between the benign and malicious files in a training set to train an ML model for malware detection</a:t>
            </a:r>
          </a:p>
          <a:p>
            <a:r>
              <a:rPr lang="en-US" dirty="0">
                <a:solidFill>
                  <a:srgbClr val="FF0000"/>
                </a:solidFill>
              </a:rPr>
              <a:t>Instruction traces </a:t>
            </a:r>
            <a:r>
              <a:rPr lang="en-US" dirty="0"/>
              <a:t>–</a:t>
            </a:r>
            <a:r>
              <a:rPr lang="en-US" dirty="0">
                <a:solidFill>
                  <a:srgbClr val="FF0000"/>
                </a:solidFill>
              </a:rPr>
              <a:t> </a:t>
            </a:r>
            <a:r>
              <a:rPr lang="en-US" dirty="0"/>
              <a:t>sequence of processor instructions called during the execution of a program</a:t>
            </a:r>
          </a:p>
          <a:p>
            <a:pPr lvl="1"/>
            <a:r>
              <a:rPr lang="en-US" dirty="0"/>
              <a:t>Instruction traces includes low-level instruction such as arithmetic operations, memory accesses, function calls, and system calls</a:t>
            </a:r>
          </a:p>
          <a:p>
            <a:pPr lvl="1"/>
            <a:r>
              <a:rPr lang="en-US" dirty="0"/>
              <a:t>Dynamic instruction traces are more robust indicators of the program’s behavior than static traces, since compression and encryption can obfuscate code instructions from static analysis</a:t>
            </a:r>
          </a:p>
          <a:p>
            <a:pPr lvl="2"/>
            <a:r>
              <a:rPr lang="en-US" dirty="0"/>
              <a:t>Also, dynamic instruction traces are ordered as they are executed, while static instruction traces are ordered as they appear in the binary file</a:t>
            </a:r>
          </a:p>
          <a:p>
            <a:pPr lvl="1"/>
            <a:r>
              <a:rPr lang="en-US" dirty="0">
                <a:hlinkClick r:id="rId4"/>
              </a:rPr>
              <a:t>Carlin et al. (2017)</a:t>
            </a:r>
            <a:r>
              <a:rPr lang="en-US" dirty="0"/>
              <a:t> analyzed traces of opcodes to detect malware by Random Forest and Hidden Markov Model classifiers</a:t>
            </a:r>
          </a:p>
          <a:p>
            <a:endParaRPr lang="en-US" dirty="0"/>
          </a:p>
          <a:p>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6004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B8FB-D792-429E-BB3A-13FBAFECB704}"/>
              </a:ext>
            </a:extLst>
          </p:cNvPr>
          <p:cNvSpPr>
            <a:spLocks noGrp="1"/>
          </p:cNvSpPr>
          <p:nvPr>
            <p:ph type="title"/>
          </p:nvPr>
        </p:nvSpPr>
        <p:spPr/>
        <p:txBody>
          <a:bodyPr>
            <a:norm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5FF2F6BB-489A-479E-B2CE-FFDB625BF833}"/>
              </a:ext>
            </a:extLst>
          </p:cNvPr>
          <p:cNvSpPr>
            <a:spLocks noGrp="1"/>
          </p:cNvSpPr>
          <p:nvPr>
            <p:ph idx="1"/>
          </p:nvPr>
        </p:nvSpPr>
        <p:spPr/>
        <p:txBody>
          <a:bodyPr>
            <a:normAutofit/>
          </a:bodyPr>
          <a:lstStyle/>
          <a:p>
            <a:r>
              <a:rPr lang="en-US" dirty="0">
                <a:solidFill>
                  <a:srgbClr val="FF0000"/>
                </a:solidFill>
              </a:rPr>
              <a:t>Network traffic </a:t>
            </a:r>
            <a:r>
              <a:rPr lang="en-US" dirty="0"/>
              <a:t>–</a:t>
            </a:r>
            <a:r>
              <a:rPr lang="en-US" dirty="0">
                <a:solidFill>
                  <a:srgbClr val="FF0000"/>
                </a:solidFill>
              </a:rPr>
              <a:t> </a:t>
            </a:r>
            <a:r>
              <a:rPr lang="en-US" dirty="0"/>
              <a:t>monitoring the traffic entering and exiting the network can provide helpful information to detect malicious behavior</a:t>
            </a:r>
          </a:p>
          <a:p>
            <a:pPr lvl="1"/>
            <a:r>
              <a:rPr lang="en-US" dirty="0"/>
              <a:t>E.g., when malware infects a host machine, it may establish communication with an external server to download updates, other malware, or leak private and sensitive information from the host machine </a:t>
            </a:r>
          </a:p>
          <a:p>
            <a:pPr lvl="1"/>
            <a:r>
              <a:rPr lang="en-US" dirty="0">
                <a:hlinkClick r:id="rId3"/>
              </a:rPr>
              <a:t>Bekerman et al. (2015)</a:t>
            </a:r>
            <a:r>
              <a:rPr lang="en-US" dirty="0"/>
              <a:t> extracted 972 features from the network traffic, and used them for developing Decision Tree and Random Forest malware classifiers</a:t>
            </a:r>
          </a:p>
          <a:p>
            <a:r>
              <a:rPr lang="en-US" dirty="0">
                <a:solidFill>
                  <a:srgbClr val="FF0000"/>
                </a:solidFill>
              </a:rPr>
              <a:t>API call traces </a:t>
            </a:r>
            <a:r>
              <a:rPr lang="en-US" dirty="0"/>
              <a:t>– sequence of API calls for accessing file systems, devices, processes, threads and error handling, and also to access functions such as the Windows registry, manage user accounts, etc.</a:t>
            </a:r>
          </a:p>
          <a:p>
            <a:pPr lvl="1"/>
            <a:r>
              <a:rPr lang="en-US" dirty="0">
                <a:hlinkClick r:id="rId4"/>
              </a:rPr>
              <a:t>Uppal et al. (2014)</a:t>
            </a:r>
            <a:r>
              <a:rPr lang="en-US" dirty="0"/>
              <a:t> proposed traditional ML-based classifiers using </a:t>
            </a:r>
            <a:r>
              <a:rPr lang="en-US" i="1" dirty="0"/>
              <a:t>n</a:t>
            </a:r>
            <a:r>
              <a:rPr lang="en-US" dirty="0"/>
              <a:t>-grams of features extracted from traces of invoked API calls</a:t>
            </a:r>
          </a:p>
          <a:p>
            <a:pPr lvl="1"/>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329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Adversarial Attacks on ML Malware Classifiers</a:t>
            </a:r>
          </a:p>
        </p:txBody>
      </p:sp>
      <p:sp>
        <p:nvSpPr>
          <p:cNvPr id="3" name="Content Placeholder 2"/>
          <p:cNvSpPr>
            <a:spLocks noGrp="1"/>
          </p:cNvSpPr>
          <p:nvPr>
            <p:ph idx="1"/>
          </p:nvPr>
        </p:nvSpPr>
        <p:spPr/>
        <p:txBody>
          <a:bodyPr/>
          <a:lstStyle/>
          <a:p>
            <a:r>
              <a:rPr lang="en-US" dirty="0"/>
              <a:t>Next, a short overview of the adversarial attacks on ML-based models for malware classification is presented</a:t>
            </a:r>
          </a:p>
          <a:p>
            <a:pPr lvl="1"/>
            <a:r>
              <a:rPr lang="en-US" dirty="0"/>
              <a:t>A more detailed review can be found in </a:t>
            </a:r>
            <a:r>
              <a:rPr lang="en-US" b="1" i="1" dirty="0">
                <a:solidFill>
                  <a:srgbClr val="0070C0"/>
                </a:solidFill>
              </a:rPr>
              <a:t>Rosenberg et al. (2021) – Adversarial Machine Learning Attacks and Defense Methods in the Cyber Security Domain</a:t>
            </a:r>
          </a:p>
          <a:p>
            <a:r>
              <a:rPr lang="en-US" dirty="0"/>
              <a:t>AML attacks approaches can generally be divided into two groups:</a:t>
            </a:r>
          </a:p>
          <a:p>
            <a:pPr lvl="1"/>
            <a:r>
              <a:rPr lang="en-US" dirty="0"/>
              <a:t>Attacks on traditional ML-based malware classifiers</a:t>
            </a:r>
          </a:p>
          <a:p>
            <a:pPr lvl="1"/>
            <a:r>
              <a:rPr lang="en-US" dirty="0"/>
              <a:t>Attacks on deep learning-based malware classifiers</a:t>
            </a:r>
          </a:p>
          <a:p>
            <a:r>
              <a:rPr lang="en-US" dirty="0"/>
              <a:t>Challenges for  adversarial attacks on malware classifiers</a:t>
            </a:r>
          </a:p>
          <a:p>
            <a:pPr lvl="1"/>
            <a:r>
              <a:rPr lang="en-US" dirty="0"/>
              <a:t>ML classifiers typically employ a set of features extracted from malware and </a:t>
            </a:r>
            <a:r>
              <a:rPr lang="en-US" dirty="0" err="1"/>
              <a:t>goodware</a:t>
            </a:r>
            <a:r>
              <a:rPr lang="en-US" dirty="0"/>
              <a:t>, which are converted into numerical vectors and are used for training an ML model</a:t>
            </a:r>
          </a:p>
          <a:p>
            <a:pPr lvl="1"/>
            <a:r>
              <a:rPr lang="en-US" dirty="0"/>
              <a:t>Generating adversarial samples by applying perturbations to the numerical features vectors may result in nonfunctional files or crashes</a:t>
            </a:r>
          </a:p>
          <a:p>
            <a:pPr lvl="2"/>
            <a:r>
              <a:rPr lang="en-US" dirty="0"/>
              <a:t>Hence, it is required to carefully select the features to be manipulated in order to preserve the functionality of the manipulated files</a:t>
            </a:r>
          </a:p>
          <a:p>
            <a:pPr lvl="1"/>
            <a:endParaRPr lang="en-US" dirty="0"/>
          </a:p>
        </p:txBody>
      </p:sp>
      <p:sp>
        <p:nvSpPr>
          <p:cNvPr id="4" name="Content Placeholder 3"/>
          <p:cNvSpPr>
            <a:spLocks noGrp="1"/>
          </p:cNvSpPr>
          <p:nvPr>
            <p:ph idx="10"/>
          </p:nvPr>
        </p:nvSpPr>
        <p:spPr/>
        <p:txBody>
          <a:bodyPr/>
          <a:lstStyle/>
          <a:p>
            <a:r>
              <a:rPr lang="en-US" dirty="0"/>
              <a:t>Adversarial Attacks on ML-based Malware Classifiers</a:t>
            </a:r>
          </a:p>
          <a:p>
            <a:endParaRPr lang="en-US" dirty="0"/>
          </a:p>
        </p:txBody>
      </p:sp>
    </p:spTree>
    <p:extLst>
      <p:ext uri="{BB962C8B-B14F-4D97-AF65-F5344CB8AC3E}">
        <p14:creationId xmlns:p14="http://schemas.microsoft.com/office/powerpoint/2010/main" val="258141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Ming et al. (2015) Replacement Attacks: Automatically Impeding Behavior-Based Malware Specifications</a:t>
            </a:r>
          </a:p>
          <a:p>
            <a:pPr lvl="1"/>
            <a:r>
              <a:rPr lang="en-US" dirty="0"/>
              <a:t>This work introduced an evasion white-box attack</a:t>
            </a:r>
          </a:p>
          <a:p>
            <a:pPr lvl="2"/>
            <a:r>
              <a:rPr lang="en-US" dirty="0"/>
              <a:t>The adversary’s goal is to alter malware files, in order to result in misclassification by the ML model as </a:t>
            </a:r>
            <a:r>
              <a:rPr lang="en-US" dirty="0" err="1"/>
              <a:t>goodware</a:t>
            </a:r>
            <a:r>
              <a:rPr lang="en-US" dirty="0"/>
              <a:t> files at inference time</a:t>
            </a:r>
          </a:p>
          <a:p>
            <a:pPr lvl="1"/>
            <a:r>
              <a:rPr lang="en-US" dirty="0"/>
              <a:t>The authors modified malware code by replacing API calls with functionality-preserving API calls</a:t>
            </a:r>
          </a:p>
          <a:p>
            <a:pPr lvl="1"/>
            <a:r>
              <a:rPr lang="en-US" dirty="0"/>
              <a:t>The attack was employed to evade an ML classifier using Function-Call Graphs features as inputs </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46257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p:txBody>
          <a:bodyPr/>
          <a:lstStyle/>
          <a:p>
            <a:r>
              <a:rPr lang="en-US" b="1" i="1" dirty="0">
                <a:solidFill>
                  <a:srgbClr val="0070C0"/>
                </a:solidFill>
              </a:rPr>
              <a:t>Xu et al. (2020) MANIS: Evading Malware Detection System on Graph Structure</a:t>
            </a:r>
          </a:p>
          <a:p>
            <a:pPr lvl="1"/>
            <a:r>
              <a:rPr lang="en-US" dirty="0"/>
              <a:t>Evasion white-box attack against Android APK malware classifiers</a:t>
            </a:r>
          </a:p>
          <a:p>
            <a:pPr lvl="1"/>
            <a:r>
              <a:rPr lang="en-US" dirty="0"/>
              <a:t>Uses </a:t>
            </a:r>
            <a:r>
              <a:rPr lang="en-US" i="1" dirty="0"/>
              <a:t>n</a:t>
            </a:r>
            <a:r>
              <a:rPr lang="en-US" dirty="0"/>
              <a:t>-strongest nodes and FGSM in a Function-Call Graph to generate perturbed samples</a:t>
            </a:r>
          </a:p>
          <a:p>
            <a:r>
              <a:rPr lang="en-US" b="1" i="1" dirty="0">
                <a:solidFill>
                  <a:srgbClr val="0070C0"/>
                </a:solidFill>
              </a:rPr>
              <a:t>Anderson et al. (2018) Learning to Evade Static PE Machine Learning Malware Models via Reinforcement Learning</a:t>
            </a:r>
          </a:p>
          <a:p>
            <a:pPr lvl="1"/>
            <a:r>
              <a:rPr lang="en-US" dirty="0"/>
              <a:t>Evasion black-box attack that employs static features against a Gradient Boosted Decision Tree classifier</a:t>
            </a:r>
          </a:p>
          <a:p>
            <a:pPr lvl="1"/>
            <a:r>
              <a:rPr lang="en-US" dirty="0"/>
              <a:t>A reinforcement learning approach was used to generate perturbed samples, by learning the sequence of operations that are likely to result in detection evasion</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9859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lstStyle/>
          <a:p>
            <a:r>
              <a:rPr lang="en-US" b="1" dirty="0"/>
              <a:t>Data poisoning attacks</a:t>
            </a:r>
          </a:p>
          <a:p>
            <a:pPr lvl="1"/>
            <a:r>
              <a:rPr lang="en-US" dirty="0"/>
              <a:t>One should note that data poisoning attacks are more challenging in cybersecurity, because they require injecting samples into the training set of the malware classifier</a:t>
            </a:r>
          </a:p>
          <a:p>
            <a:pPr lvl="1"/>
            <a:r>
              <a:rPr lang="en-US" dirty="0"/>
              <a:t>But they can have significant consequences, when the adversary has the ability to tamper with the training set</a:t>
            </a:r>
          </a:p>
          <a:p>
            <a:r>
              <a:rPr lang="en-US" b="1" i="1" dirty="0" err="1">
                <a:solidFill>
                  <a:srgbClr val="0070C0"/>
                </a:solidFill>
              </a:rPr>
              <a:t>Siciu</a:t>
            </a:r>
            <a:r>
              <a:rPr lang="en-US" b="1" i="1" dirty="0">
                <a:solidFill>
                  <a:srgbClr val="0070C0"/>
                </a:solidFill>
              </a:rPr>
              <a:t> et al. (2018) When Does Machine Learning FAIL? Generalized Transferability for Evasion and Poisoning Attacks</a:t>
            </a:r>
          </a:p>
          <a:p>
            <a:pPr lvl="1"/>
            <a:r>
              <a:rPr lang="en-US" dirty="0"/>
              <a:t>The attack is against a linear SVM classifier for Android malware detection</a:t>
            </a:r>
          </a:p>
          <a:p>
            <a:pPr lvl="1"/>
            <a:r>
              <a:rPr lang="en-US" dirty="0"/>
              <a:t>Data poisoning was done by adding static features (API calls, URL requests) to benign samples</a:t>
            </a:r>
          </a:p>
          <a:p>
            <a:r>
              <a:rPr lang="en-US" b="1" i="1" dirty="0">
                <a:solidFill>
                  <a:srgbClr val="0070C0"/>
                </a:solidFill>
              </a:rPr>
              <a:t>Munoz Gonzalez et al. (2017) Towards Poisoning of Deep Learning Algorithms with Back-gradient Optimization</a:t>
            </a:r>
          </a:p>
          <a:p>
            <a:pPr lvl="1"/>
            <a:r>
              <a:rPr lang="en-US" dirty="0"/>
              <a:t>Transferability black-box attack, requires read and add access to the training set</a:t>
            </a:r>
          </a:p>
          <a:p>
            <a:pPr lvl="1"/>
            <a:r>
              <a:rPr lang="en-US" dirty="0"/>
              <a:t>Against Logistic Regression and an NN model for spam and ransomware detection</a:t>
            </a:r>
          </a:p>
          <a:p>
            <a:pPr lvl="1"/>
            <a:r>
              <a:rPr lang="en-US" dirty="0"/>
              <a:t>A substitute model was trained and poisoned, and by employing transferability, it was demonstrated that the poisoned samples were effective against the target classifiers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3553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PDF classifiers</a:t>
            </a:r>
          </a:p>
          <a:p>
            <a:pPr lvl="1"/>
            <a:r>
              <a:rPr lang="en-US" dirty="0"/>
              <a:t>Note that PDF malware is less common, and most malware are PE files</a:t>
            </a:r>
          </a:p>
          <a:p>
            <a:r>
              <a:rPr lang="en-US" b="1" i="1" dirty="0">
                <a:solidFill>
                  <a:srgbClr val="0070C0"/>
                </a:solidFill>
              </a:rPr>
              <a:t>Srndic and Laskov (2014) Practical Evasion of a Learning-Based Classifier: A Case Study</a:t>
            </a:r>
          </a:p>
          <a:p>
            <a:pPr lvl="1"/>
            <a:r>
              <a:rPr lang="en-US" dirty="0"/>
              <a:t>Evasion white-box attack, against Random Forest classifier (named PDFRATE) that uses static binary strings as features for detecting malicious PDF files</a:t>
            </a:r>
          </a:p>
          <a:p>
            <a:pPr lvl="1"/>
            <a:r>
              <a:rPr lang="en-US" dirty="0"/>
              <a:t>The attack adds new strings features to malicious PDF files, to evade being detected as malware by PDFRATE</a:t>
            </a:r>
          </a:p>
          <a:p>
            <a:r>
              <a:rPr lang="en-US" b="1" i="1" dirty="0">
                <a:solidFill>
                  <a:srgbClr val="0070C0"/>
                </a:solidFill>
              </a:rPr>
              <a:t>Li et al. (2020) A Feature-vector Generative Adversarial Network for Evading PDF Malware Classifiers</a:t>
            </a:r>
          </a:p>
          <a:p>
            <a:pPr lvl="1"/>
            <a:r>
              <a:rPr lang="en-US" dirty="0"/>
              <a:t>Attack on the PDFRATE classifier by using GAN-generated feature vectors for producing malicious PDF files (classified as benign)</a:t>
            </a:r>
          </a:p>
          <a:p>
            <a:r>
              <a:rPr lang="en-US" b="1" i="1" dirty="0">
                <a:solidFill>
                  <a:srgbClr val="0070C0"/>
                </a:solidFill>
              </a:rPr>
              <a:t>Dang et al. (2017) Evading Classifiers by Morphing in the Dark</a:t>
            </a:r>
          </a:p>
          <a:p>
            <a:pPr lvl="1"/>
            <a:r>
              <a:rPr lang="en-US" dirty="0"/>
              <a:t>White-box attack against SVM and Random Forest PDF malware classifiers</a:t>
            </a:r>
          </a:p>
          <a:p>
            <a:pPr lvl="1"/>
            <a:r>
              <a:rPr lang="en-US" dirty="0"/>
              <a:t>A hill-climbing optimization approach was used to minimize the score for the rate of feature modifications from malicious and benign PDFs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9272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9ED9-66D5-44A9-92E4-32C707B88D63}"/>
              </a:ext>
            </a:extLst>
          </p:cNvPr>
          <p:cNvSpPr>
            <a:spLocks noGrp="1"/>
          </p:cNvSpPr>
          <p:nvPr>
            <p:ph type="title"/>
          </p:nvPr>
        </p:nvSpPr>
        <p:spPr/>
        <p:txBody>
          <a:bodyPr>
            <a:normAutofit fontScale="90000"/>
          </a:bodyPr>
          <a:lstStyle/>
          <a:p>
            <a:r>
              <a:rPr lang="en-US" dirty="0"/>
              <a:t>Deep Learning for Malware Classification</a:t>
            </a:r>
          </a:p>
        </p:txBody>
      </p:sp>
      <p:sp>
        <p:nvSpPr>
          <p:cNvPr id="3" name="Content Placeholder 2">
            <a:extLst>
              <a:ext uri="{FF2B5EF4-FFF2-40B4-BE49-F238E27FC236}">
                <a16:creationId xmlns:a16="http://schemas.microsoft.com/office/drawing/2014/main" id="{57F8ACD7-083B-4469-BD47-6D6CE03E01F9}"/>
              </a:ext>
            </a:extLst>
          </p:cNvPr>
          <p:cNvSpPr>
            <a:spLocks noGrp="1"/>
          </p:cNvSpPr>
          <p:nvPr>
            <p:ph idx="1"/>
          </p:nvPr>
        </p:nvSpPr>
        <p:spPr>
          <a:xfrm>
            <a:off x="276673" y="2090804"/>
            <a:ext cx="9584265" cy="5222976"/>
          </a:xfrm>
        </p:spPr>
        <p:txBody>
          <a:bodyPr/>
          <a:lstStyle/>
          <a:p>
            <a:r>
              <a:rPr lang="en-US" dirty="0"/>
              <a:t>Besides traditional ML approaches for malware classification that rely on manually selected features based on expert knowledge, recent work has emerged that applied </a:t>
            </a:r>
            <a:r>
              <a:rPr lang="en-US" b="1" i="1" dirty="0">
                <a:solidFill>
                  <a:srgbClr val="0070C0"/>
                </a:solidFill>
              </a:rPr>
              <a:t>Deep Learning methods </a:t>
            </a:r>
            <a:r>
              <a:rPr lang="en-US" dirty="0"/>
              <a:t>for malware classification</a:t>
            </a:r>
          </a:p>
          <a:p>
            <a:pPr lvl="1"/>
            <a:r>
              <a:rPr lang="en-US" dirty="0"/>
              <a:t>DL approaches are more successful in detecting unseen and unsigned malware</a:t>
            </a:r>
          </a:p>
          <a:p>
            <a:r>
              <a:rPr lang="en-US" dirty="0"/>
              <a:t>Numerous DL approaches have been introduced, employing raw bytes and static/dynamic malware input features and various network architectures</a:t>
            </a:r>
          </a:p>
          <a:p>
            <a:pPr lvl="1"/>
            <a:r>
              <a:rPr lang="en-US" dirty="0"/>
              <a:t>Encoder architectures have often been used in these approaches for extracting salient features and dimensionality reduction of </a:t>
            </a:r>
            <a:r>
              <a:rPr lang="en-US" i="1" dirty="0"/>
              <a:t>n</a:t>
            </a:r>
            <a:r>
              <a:rPr lang="en-US" dirty="0"/>
              <a:t>-gram features</a:t>
            </a:r>
          </a:p>
          <a:p>
            <a:pPr lvl="1"/>
            <a:r>
              <a:rPr lang="en-US" dirty="0"/>
              <a:t>Convolutional NN models employing IMG-based features and raw bytes-based features have been applied for malware classification</a:t>
            </a:r>
          </a:p>
          <a:p>
            <a:pPr lvl="1"/>
            <a:r>
              <a:rPr lang="en-US" dirty="0"/>
              <a:t>Recurrent NN models have been introduced for capturing dependencies in API call traces, network traffic, and instruction traces</a:t>
            </a:r>
          </a:p>
          <a:p>
            <a:pPr lvl="1"/>
            <a:r>
              <a:rPr lang="en-US" dirty="0"/>
              <a:t>Architectures with both convolutional and recurrent layers have also been developed for dealing with both the spatial and sequential nature of static and dynamic features in executables</a:t>
            </a:r>
          </a:p>
          <a:p>
            <a:pPr lvl="1"/>
            <a:endParaRPr lang="en-US" dirty="0"/>
          </a:p>
          <a:p>
            <a:endParaRPr lang="en-US" dirty="0"/>
          </a:p>
        </p:txBody>
      </p:sp>
      <p:sp>
        <p:nvSpPr>
          <p:cNvPr id="5" name="Content Placeholder 4"/>
          <p:cNvSpPr>
            <a:spLocks noGrp="1"/>
          </p:cNvSpPr>
          <p:nvPr>
            <p:ph idx="10"/>
          </p:nvPr>
        </p:nvSpPr>
        <p:spPr/>
        <p:txBody>
          <a:bodyPr/>
          <a:lstStyle/>
          <a:p>
            <a:r>
              <a:rPr lang="en-US" dirty="0"/>
              <a:t>Deep Learning Approaches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78546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Deep Learning classifiers using raw bytes (raw-binary classifiers)</a:t>
            </a:r>
          </a:p>
          <a:p>
            <a:pPr lvl="1"/>
            <a:r>
              <a:rPr lang="en-US" dirty="0"/>
              <a:t>A limitation of these approaches is that raw byte content is rarely used as features in the next generation anti-virus (NGAV) products </a:t>
            </a:r>
          </a:p>
          <a:p>
            <a:r>
              <a:rPr lang="en-US" b="1" i="1" dirty="0" err="1">
                <a:solidFill>
                  <a:srgbClr val="0070C0"/>
                </a:solidFill>
              </a:rPr>
              <a:t>Kreuk</a:t>
            </a:r>
            <a:r>
              <a:rPr lang="en-US" b="1" i="1" dirty="0">
                <a:solidFill>
                  <a:srgbClr val="0070C0"/>
                </a:solidFill>
              </a:rPr>
              <a:t> et el. (2018) Adversarial Examples on Discrete Sequences for Beating Whole-Binary Malware Detection</a:t>
            </a:r>
          </a:p>
          <a:p>
            <a:pPr lvl="1"/>
            <a:r>
              <a:rPr lang="en-US" dirty="0"/>
              <a:t>Evasion white-box attack against </a:t>
            </a:r>
            <a:r>
              <a:rPr lang="en-US" dirty="0" err="1"/>
              <a:t>MalConv</a:t>
            </a:r>
            <a:r>
              <a:rPr lang="en-US" dirty="0"/>
              <a:t> - a CNN model for malware detection using raw byte inputs</a:t>
            </a:r>
          </a:p>
          <a:p>
            <a:pPr lvl="1"/>
            <a:r>
              <a:rPr lang="en-US" dirty="0"/>
              <a:t>FGSM attack is used to modify bytes that were inserted between the file’s sections</a:t>
            </a:r>
          </a:p>
          <a:p>
            <a:r>
              <a:rPr lang="en-US" b="1" i="1" dirty="0" err="1">
                <a:solidFill>
                  <a:srgbClr val="0070C0"/>
                </a:solidFill>
              </a:rPr>
              <a:t>Koloshnaji</a:t>
            </a:r>
            <a:r>
              <a:rPr lang="en-US" b="1" i="1" dirty="0">
                <a:solidFill>
                  <a:srgbClr val="0070C0"/>
                </a:solidFill>
              </a:rPr>
              <a:t> et al. (2018) Adversarial Malware Binaries: Evading Deep Learning for Malware Detection in Executables</a:t>
            </a:r>
          </a:p>
          <a:p>
            <a:pPr lvl="1"/>
            <a:r>
              <a:rPr lang="en-US" dirty="0"/>
              <a:t>Implemented a similar attack to </a:t>
            </a:r>
            <a:r>
              <a:rPr lang="en-US" dirty="0" err="1"/>
              <a:t>Kreuk</a:t>
            </a:r>
            <a:r>
              <a:rPr lang="en-US" dirty="0"/>
              <a:t> et al. (2018)</a:t>
            </a:r>
          </a:p>
          <a:p>
            <a:pPr lvl="1"/>
            <a:r>
              <a:rPr lang="en-US" dirty="0"/>
              <a:t>Analyzed the byte features that are the most impactful for the attack, found that most of these features belong to the PE header</a:t>
            </a:r>
          </a:p>
          <a:p>
            <a:r>
              <a:rPr lang="en-US" b="1" i="1" dirty="0" err="1">
                <a:solidFill>
                  <a:srgbClr val="0070C0"/>
                </a:solidFill>
              </a:rPr>
              <a:t>Siciu</a:t>
            </a:r>
            <a:r>
              <a:rPr lang="en-US" b="1" i="1" dirty="0">
                <a:solidFill>
                  <a:srgbClr val="0070C0"/>
                </a:solidFill>
              </a:rPr>
              <a:t> et al. (2018) Exploring Adversarial Examples in Malware Detection</a:t>
            </a:r>
          </a:p>
          <a:p>
            <a:pPr lvl="1"/>
            <a:r>
              <a:rPr lang="en-US" dirty="0"/>
              <a:t>Developed a related black-box attack, where adversarial files were created by appending bytes from benign PE headers to malware</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73975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p:txBody>
          <a:bodyPr/>
          <a:lstStyle/>
          <a:p>
            <a:r>
              <a:rPr lang="en-US" b="1" dirty="0"/>
              <a:t>Attacks on Deep Learning classifiers using static or dynamic features (feature-based classifiers)</a:t>
            </a:r>
          </a:p>
          <a:p>
            <a:r>
              <a:rPr lang="en-US" b="1" i="1" dirty="0" err="1">
                <a:solidFill>
                  <a:srgbClr val="0070C0"/>
                </a:solidFill>
              </a:rPr>
              <a:t>Abusnaina</a:t>
            </a:r>
            <a:r>
              <a:rPr lang="en-US" b="1" i="1" dirty="0">
                <a:solidFill>
                  <a:srgbClr val="0070C0"/>
                </a:solidFill>
              </a:rPr>
              <a:t> et al. (2019) Adversarial Learning Attacks on Graph-based IoT Malware Detection Systems</a:t>
            </a:r>
          </a:p>
          <a:p>
            <a:pPr lvl="1"/>
            <a:r>
              <a:rPr lang="en-US" dirty="0"/>
              <a:t>Evasion white-box attack, against a CNN-model for IoT malware classification </a:t>
            </a:r>
          </a:p>
          <a:p>
            <a:pPr lvl="1"/>
            <a:r>
              <a:rPr lang="en-US" dirty="0"/>
              <a:t>Uses Control-Flow Graph features of the malware disassembly source code</a:t>
            </a:r>
          </a:p>
          <a:p>
            <a:pPr lvl="1"/>
            <a:r>
              <a:rPr lang="en-US" dirty="0"/>
              <a:t>Malicious samples were generated by concatenating CFGs of benign samples</a:t>
            </a:r>
          </a:p>
          <a:p>
            <a:r>
              <a:rPr lang="en-US" b="1" i="1" dirty="0">
                <a:solidFill>
                  <a:srgbClr val="0070C0"/>
                </a:solidFill>
              </a:rPr>
              <a:t>Hu and Tan (2017) Black-Box Attacks against RNN based Malware Detection Algorithms</a:t>
            </a:r>
          </a:p>
          <a:p>
            <a:pPr lvl="1"/>
            <a:r>
              <a:rPr lang="en-US" dirty="0"/>
              <a:t>Evasion white-box attack, against an LSTM classifier trained on the dynamic API call traces of the malware</a:t>
            </a:r>
          </a:p>
          <a:p>
            <a:pPr lvl="1"/>
            <a:r>
              <a:rPr lang="en-US" dirty="0"/>
              <a:t>A GAN model with RNN layers was used to generate invalid API calls, which were inserted into the original API call traces</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0856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Malware detection and classification</a:t>
            </a:r>
          </a:p>
          <a:p>
            <a:pPr lvl="1"/>
            <a:r>
              <a:rPr lang="en-US" dirty="0"/>
              <a:t>Malware analysis systems</a:t>
            </a:r>
          </a:p>
          <a:p>
            <a:pPr lvl="2"/>
            <a:r>
              <a:rPr lang="en-US" dirty="0"/>
              <a:t>Static malware analysis systems</a:t>
            </a:r>
          </a:p>
          <a:p>
            <a:pPr lvl="2"/>
            <a:r>
              <a:rPr lang="en-US" dirty="0"/>
              <a:t>Dynamic malware analysis systems</a:t>
            </a:r>
          </a:p>
          <a:p>
            <a:pPr lvl="1"/>
            <a:r>
              <a:rPr lang="en-US" dirty="0"/>
              <a:t>ML models for malware classification</a:t>
            </a:r>
          </a:p>
          <a:p>
            <a:pPr lvl="2"/>
            <a:r>
              <a:rPr lang="en-US" dirty="0"/>
              <a:t>Static and dynamic features</a:t>
            </a:r>
          </a:p>
          <a:p>
            <a:pPr lvl="2"/>
            <a:r>
              <a:rPr lang="en-US" dirty="0"/>
              <a:t>Deep Learning-based malware classification</a:t>
            </a:r>
          </a:p>
          <a:p>
            <a:pPr lvl="1"/>
            <a:r>
              <a:rPr lang="en-US" dirty="0"/>
              <a:t>Adversarial attacks on ML-based malware classifiers</a:t>
            </a:r>
          </a:p>
          <a:p>
            <a:pPr lvl="2"/>
            <a:r>
              <a:rPr lang="en-US" dirty="0"/>
              <a:t>Traditional ML models</a:t>
            </a:r>
          </a:p>
          <a:p>
            <a:pPr lvl="2"/>
            <a:r>
              <a:rPr lang="en-US" dirty="0"/>
              <a:t>Deep Learning approaches</a:t>
            </a:r>
          </a:p>
          <a:p>
            <a:r>
              <a:rPr lang="en-US" dirty="0"/>
              <a:t>Presentation by Tao Wang</a:t>
            </a:r>
          </a:p>
          <a:p>
            <a:pPr lvl="1"/>
            <a:r>
              <a:rPr lang="en-US" dirty="0" err="1"/>
              <a:t>Severi</a:t>
            </a:r>
            <a:r>
              <a:rPr lang="en-US" dirty="0"/>
              <a:t> (2021) Explanation-Guided Backdoor Poisoning Attacks Against Malware Classifiers </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normAutofit/>
          </a:bodyPr>
          <a:lstStyle/>
          <a:p>
            <a:r>
              <a:rPr lang="en-US" b="1" i="1" dirty="0">
                <a:solidFill>
                  <a:srgbClr val="0070C0"/>
                </a:solidFill>
              </a:rPr>
              <a:t>Rosenberg et al. (2020) Generating End-to-End Adversarial Examples for Malware Classifiers Using Explainability</a:t>
            </a:r>
          </a:p>
          <a:p>
            <a:pPr lvl="1"/>
            <a:r>
              <a:rPr lang="en-US" dirty="0"/>
              <a:t>Black-box attack using 2,351 static features extracted from PE files</a:t>
            </a:r>
          </a:p>
          <a:p>
            <a:pPr lvl="1"/>
            <a:r>
              <a:rPr lang="en-US" dirty="0"/>
              <a:t>Transferability in AML is employed, where a substitute ML model is first trained, and it is hoped that the adversarial samples will be transferred to a target ML model</a:t>
            </a:r>
          </a:p>
          <a:p>
            <a:pPr lvl="1"/>
            <a:r>
              <a:rPr lang="en-US" dirty="0"/>
              <a:t>Used feature importance approaches from explainable ML to select the minimal set out of 2,351 features that have high impact on the malware classification</a:t>
            </a:r>
          </a:p>
          <a:p>
            <a:pPr lvl="1"/>
            <a:r>
              <a:rPr lang="en-US" dirty="0"/>
              <a:t>Algorithm:</a:t>
            </a:r>
          </a:p>
          <a:p>
            <a:pPr marL="1027113" lvl="2" indent="-342900">
              <a:buFont typeface="+mj-lt"/>
              <a:buAutoNum type="arabicParenR"/>
            </a:pPr>
            <a:r>
              <a:rPr lang="en-US" dirty="0"/>
              <a:t>Train a substitute NN model on a training set believed to accurately represent the attacked ML-based malware classifier</a:t>
            </a:r>
          </a:p>
          <a:p>
            <a:pPr marL="1027113" lvl="2" indent="-342900">
              <a:buFont typeface="+mj-lt"/>
              <a:buAutoNum type="arabicParenR"/>
            </a:pPr>
            <a:r>
              <a:rPr lang="en-US" dirty="0"/>
              <a:t>Select a malware executable file that needs to bypass the attacked malware classifier</a:t>
            </a:r>
          </a:p>
          <a:p>
            <a:pPr marL="1027113" lvl="2" indent="-342900">
              <a:buFont typeface="+mj-lt"/>
              <a:buAutoNum type="arabicParenR"/>
            </a:pPr>
            <a:r>
              <a:rPr lang="en-US" dirty="0"/>
              <a:t>Use explainable ML algorithm to calculate features importance for the classification of the malware on the substitute model</a:t>
            </a:r>
          </a:p>
          <a:p>
            <a:pPr marL="1027113" lvl="2" indent="-342900">
              <a:buFont typeface="+mj-lt"/>
              <a:buAutoNum type="arabicParenR"/>
            </a:pPr>
            <a:r>
              <a:rPr lang="en-US" dirty="0"/>
              <a:t>For each feature in the set of features that are the easiest to modify, change the feature using the list of predefined values, and select the value that result in the lowest confidence score by the substitute malware classifier</a:t>
            </a:r>
          </a:p>
          <a:p>
            <a:pPr marL="1027113" lvl="2" indent="-342900">
              <a:buFont typeface="+mj-lt"/>
              <a:buAutoNum type="arabicParenR"/>
            </a:pPr>
            <a:r>
              <a:rPr lang="en-US" dirty="0"/>
              <a:t>Repeat until a benign classification is achieved by the target malware classifier</a:t>
            </a:r>
          </a:p>
          <a:p>
            <a:pPr lvl="1"/>
            <a:endParaRPr lang="en-US" dirty="0"/>
          </a:p>
          <a:p>
            <a:pPr lvl="2"/>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
        <p:nvSpPr>
          <p:cNvPr id="6" name="TextBox 5">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0309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0" y="2479305"/>
            <a:ext cx="4217594" cy="1574790"/>
          </a:xfrm>
        </p:spPr>
        <p:txBody>
          <a:bodyPr/>
          <a:lstStyle/>
          <a:p>
            <a:r>
              <a:rPr lang="en-US" sz="1980" dirty="0"/>
              <a:t>Explanation-guided backdoor poisoning attacks against malware classifiers</a:t>
            </a:r>
          </a:p>
        </p:txBody>
      </p:sp>
      <p:sp>
        <p:nvSpPr>
          <p:cNvPr id="8" name="Text Placeholder 7"/>
          <p:cNvSpPr>
            <a:spLocks noGrp="1"/>
          </p:cNvSpPr>
          <p:nvPr>
            <p:ph type="body" sz="quarter" idx="10"/>
          </p:nvPr>
        </p:nvSpPr>
        <p:spPr/>
        <p:txBody>
          <a:bodyPr/>
          <a:lstStyle/>
          <a:p>
            <a:r>
              <a:rPr lang="en-US" dirty="0"/>
              <a:t>Presented by: </a:t>
            </a:r>
            <a:r>
              <a:rPr lang="en-US" dirty="0" err="1"/>
              <a:t>tao</a:t>
            </a:r>
            <a:r>
              <a:rPr lang="en-US" dirty="0"/>
              <a:t> wang</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background</a:t>
            </a:r>
          </a:p>
        </p:txBody>
      </p:sp>
      <p:sp>
        <p:nvSpPr>
          <p:cNvPr id="5" name="TextBox 4">
            <a:extLst>
              <a:ext uri="{FF2B5EF4-FFF2-40B4-BE49-F238E27FC236}">
                <a16:creationId xmlns:a16="http://schemas.microsoft.com/office/drawing/2014/main" id="{26D075CA-8E27-7F12-BD4B-10830761F31D}"/>
              </a:ext>
            </a:extLst>
          </p:cNvPr>
          <p:cNvSpPr txBox="1"/>
          <p:nvPr/>
        </p:nvSpPr>
        <p:spPr>
          <a:xfrm>
            <a:off x="533103" y="2880426"/>
            <a:ext cx="9278971" cy="3444533"/>
          </a:xfrm>
          <a:prstGeom prst="rect">
            <a:avLst/>
          </a:prstGeom>
          <a:noFill/>
        </p:spPr>
        <p:txBody>
          <a:bodyPr wrap="square">
            <a:spAutoFit/>
          </a:bodyPr>
          <a:lstStyle/>
          <a:p>
            <a:pPr marL="207455" indent="-144066" defTabSz="414909">
              <a:buClr>
                <a:srgbClr val="000000"/>
              </a:buClr>
              <a:buSzPts val="1400"/>
              <a:buFont typeface="Arial"/>
              <a:buChar char="-"/>
            </a:pPr>
            <a:r>
              <a:rPr lang="en-US" sz="2723" kern="0" dirty="0">
                <a:solidFill>
                  <a:srgbClr val="000000"/>
                </a:solidFill>
                <a:latin typeface="Arial"/>
                <a:cs typeface="Arial"/>
                <a:sym typeface="Arial"/>
              </a:rPr>
              <a:t>Three main types of poisoning attacks:</a:t>
            </a:r>
          </a:p>
          <a:p>
            <a:pPr marL="414909" indent="-144066" defTabSz="414909">
              <a:buClr>
                <a:srgbClr val="000000"/>
              </a:buClr>
              <a:buSzPct val="100000"/>
              <a:buFont typeface="Arial"/>
              <a:buAutoNum type="arabicPeriod"/>
            </a:pPr>
            <a:r>
              <a:rPr lang="en-US" sz="2723" kern="0" dirty="0">
                <a:solidFill>
                  <a:srgbClr val="000000"/>
                </a:solidFill>
                <a:latin typeface="Arial"/>
                <a:cs typeface="Arial"/>
                <a:sym typeface="Arial"/>
              </a:rPr>
              <a:t>Availability poisoning - aims to reduce model accuracy</a:t>
            </a:r>
          </a:p>
          <a:p>
            <a:pPr marL="414909" indent="-144066" defTabSz="414909">
              <a:buClr>
                <a:srgbClr val="000000"/>
              </a:buClr>
              <a:buSzPct val="100000"/>
              <a:buFont typeface="Arial"/>
              <a:buAutoNum type="arabicPeriod"/>
            </a:pPr>
            <a:r>
              <a:rPr lang="en-US" sz="2723" kern="0" dirty="0">
                <a:solidFill>
                  <a:srgbClr val="000000"/>
                </a:solidFill>
                <a:latin typeface="Arial"/>
                <a:cs typeface="Arial"/>
                <a:sym typeface="Arial"/>
              </a:rPr>
              <a:t>Targeted poisoning attacks - induce model to misclassify single instance at inference time</a:t>
            </a:r>
          </a:p>
          <a:p>
            <a:pPr marL="414909" indent="-144066" defTabSz="414909">
              <a:buClr>
                <a:srgbClr val="000000"/>
              </a:buClr>
              <a:buSzPct val="100000"/>
              <a:buFont typeface="Arial"/>
              <a:buAutoNum type="arabicPeriod"/>
            </a:pPr>
            <a:r>
              <a:rPr lang="en-US" sz="2723" b="1" kern="0" dirty="0">
                <a:solidFill>
                  <a:srgbClr val="000000"/>
                </a:solidFill>
                <a:latin typeface="Arial"/>
                <a:cs typeface="Arial"/>
                <a:sym typeface="Arial"/>
              </a:rPr>
              <a:t>Backdoor attacks</a:t>
            </a:r>
            <a:r>
              <a:rPr lang="en-US" sz="2723" kern="0" dirty="0">
                <a:solidFill>
                  <a:srgbClr val="000000"/>
                </a:solidFill>
                <a:latin typeface="Arial"/>
                <a:cs typeface="Arial"/>
                <a:sym typeface="Arial"/>
              </a:rPr>
              <a:t> </a:t>
            </a:r>
          </a:p>
          <a:p>
            <a:pPr marL="622364" lvl="1" indent="-144066" defTabSz="414909">
              <a:buClr>
                <a:srgbClr val="000000"/>
              </a:buClr>
              <a:buSzPct val="100000"/>
              <a:buFont typeface="Arial"/>
              <a:buAutoNum type="alphaLcPeriod"/>
            </a:pPr>
            <a:r>
              <a:rPr lang="en-US" sz="2723" kern="0" dirty="0">
                <a:solidFill>
                  <a:srgbClr val="000000"/>
                </a:solidFill>
                <a:latin typeface="Arial"/>
                <a:cs typeface="Arial"/>
                <a:sym typeface="Arial"/>
              </a:rPr>
              <a:t>goal: inject backdoor pattern into learned representation of model</a:t>
            </a:r>
          </a:p>
          <a:p>
            <a:pPr marL="622364" lvl="1" indent="-144066" defTabSz="414909">
              <a:buClr>
                <a:srgbClr val="000000"/>
              </a:buClr>
              <a:buSzPct val="100000"/>
              <a:buFont typeface="Arial"/>
              <a:buAutoNum type="alphaLcPeriod"/>
            </a:pPr>
            <a:r>
              <a:rPr lang="en-US" sz="2723" b="1" kern="0" dirty="0">
                <a:solidFill>
                  <a:srgbClr val="000000"/>
                </a:solidFill>
                <a:latin typeface="Arial"/>
                <a:cs typeface="Arial"/>
                <a:sym typeface="Arial"/>
              </a:rPr>
              <a:t>Clean label</a:t>
            </a:r>
            <a:r>
              <a:rPr lang="en-US" sz="2723" kern="0" dirty="0">
                <a:solidFill>
                  <a:srgbClr val="000000"/>
                </a:solidFill>
                <a:latin typeface="Arial"/>
                <a:cs typeface="Arial"/>
                <a:sym typeface="Arial"/>
              </a:rPr>
              <a:t>/dirty label</a:t>
            </a:r>
          </a:p>
        </p:txBody>
      </p:sp>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371CD4-46CA-4E42-2FC9-8D16A31B0784}"/>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293B799D-DA26-9806-B95B-217063B3FA74}"/>
              </a:ext>
            </a:extLst>
          </p:cNvPr>
          <p:cNvSpPr>
            <a:spLocks noGrp="1"/>
          </p:cNvSpPr>
          <p:nvPr>
            <p:ph type="body" sz="quarter" idx="10"/>
          </p:nvPr>
        </p:nvSpPr>
        <p:spPr>
          <a:xfrm>
            <a:off x="5029200" y="1435546"/>
            <a:ext cx="6415741" cy="342764"/>
          </a:xfrm>
        </p:spPr>
        <p:txBody>
          <a:bodyPr/>
          <a:lstStyle/>
          <a:p>
            <a:r>
              <a:rPr lang="en-US" cap="none" dirty="0">
                <a:latin typeface="+mj-lt"/>
              </a:rPr>
              <a:t>Malware Detection Systems</a:t>
            </a:r>
          </a:p>
        </p:txBody>
      </p:sp>
      <p:graphicFrame>
        <p:nvGraphicFramePr>
          <p:cNvPr id="13" name="Diagram 12">
            <a:extLst>
              <a:ext uri="{FF2B5EF4-FFF2-40B4-BE49-F238E27FC236}">
                <a16:creationId xmlns:a16="http://schemas.microsoft.com/office/drawing/2014/main" id="{F2476410-B473-60B0-E0AC-5E8F76608DD9}"/>
              </a:ext>
            </a:extLst>
          </p:cNvPr>
          <p:cNvGraphicFramePr/>
          <p:nvPr/>
        </p:nvGraphicFramePr>
        <p:xfrm>
          <a:off x="4023426" y="1960572"/>
          <a:ext cx="5846064" cy="4408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 Placeholder 3">
            <a:extLst>
              <a:ext uri="{FF2B5EF4-FFF2-40B4-BE49-F238E27FC236}">
                <a16:creationId xmlns:a16="http://schemas.microsoft.com/office/drawing/2014/main" id="{F1D9BD89-522D-FBFE-F4F9-EEDC929BD665}"/>
              </a:ext>
            </a:extLst>
          </p:cNvPr>
          <p:cNvSpPr txBox="1">
            <a:spLocks/>
          </p:cNvSpPr>
          <p:nvPr/>
        </p:nvSpPr>
        <p:spPr>
          <a:xfrm>
            <a:off x="521800" y="2992313"/>
            <a:ext cx="6415741" cy="342851"/>
          </a:xfrm>
          <a:prstGeom prst="rect">
            <a:avLst/>
          </a:prstGeom>
        </p:spPr>
        <p:txBody>
          <a:bodyPr vert="horz" lIns="0" tIns="0" rIns="0" bIns="0" rtlCol="0">
            <a:spAutoFit/>
          </a:bodyPr>
          <a:lstStyle>
            <a:lvl1pPr marL="0" indent="0" algn="l" defTabSz="2438462" rtl="0" eaLnBrk="1" latinLnBrk="0" hangingPunct="1">
              <a:lnSpc>
                <a:spcPct val="100000"/>
              </a:lnSpc>
              <a:spcBef>
                <a:spcPts val="0"/>
              </a:spcBef>
              <a:spcAft>
                <a:spcPts val="2500"/>
              </a:spcAft>
              <a:buClr>
                <a:schemeClr val="accent3"/>
              </a:buClr>
              <a:buSzPct val="120000"/>
              <a:buFont typeface="Wingdings" charset="2"/>
              <a:buNone/>
              <a:defRPr sz="54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defTabSz="1005866">
              <a:spcAft>
                <a:spcPts val="1031"/>
              </a:spcAft>
              <a:buClr>
                <a:srgbClr val="F1B300"/>
              </a:buClr>
            </a:pPr>
            <a:r>
              <a:rPr lang="en-US" sz="2228" cap="none" dirty="0">
                <a:solidFill>
                  <a:srgbClr val="000000"/>
                </a:solidFill>
                <a:latin typeface="Calibri" panose="020F0502020204030204"/>
              </a:rPr>
              <a:t>Adversarial Attacks</a:t>
            </a:r>
          </a:p>
        </p:txBody>
      </p:sp>
      <p:graphicFrame>
        <p:nvGraphicFramePr>
          <p:cNvPr id="19" name="Diagram 18">
            <a:extLst>
              <a:ext uri="{FF2B5EF4-FFF2-40B4-BE49-F238E27FC236}">
                <a16:creationId xmlns:a16="http://schemas.microsoft.com/office/drawing/2014/main" id="{1C66ACEF-3351-6A34-31B3-796D5D812F83}"/>
              </a:ext>
            </a:extLst>
          </p:cNvPr>
          <p:cNvGraphicFramePr/>
          <p:nvPr/>
        </p:nvGraphicFramePr>
        <p:xfrm>
          <a:off x="533103" y="2348425"/>
          <a:ext cx="2691873" cy="4024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3298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69CA9-B45A-4842-32E9-30B1A40E0D41}"/>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D43BAB32-FC57-A15D-3B8D-8CC15E76D252}"/>
              </a:ext>
            </a:extLst>
          </p:cNvPr>
          <p:cNvSpPr>
            <a:spLocks noGrp="1"/>
          </p:cNvSpPr>
          <p:nvPr>
            <p:ph type="body" sz="quarter" idx="10"/>
          </p:nvPr>
        </p:nvSpPr>
        <p:spPr/>
        <p:txBody>
          <a:bodyPr/>
          <a:lstStyle/>
          <a:p>
            <a:r>
              <a:rPr lang="en-US" cap="none" dirty="0"/>
              <a:t>Shapley Additive </a:t>
            </a:r>
            <a:r>
              <a:rPr lang="en-US" cap="none" dirty="0" err="1"/>
              <a:t>exPlanations</a:t>
            </a:r>
            <a:endParaRPr lang="en-US" cap="none" dirty="0"/>
          </a:p>
        </p:txBody>
      </p:sp>
      <p:sp>
        <p:nvSpPr>
          <p:cNvPr id="6" name="TextBox 5">
            <a:extLst>
              <a:ext uri="{FF2B5EF4-FFF2-40B4-BE49-F238E27FC236}">
                <a16:creationId xmlns:a16="http://schemas.microsoft.com/office/drawing/2014/main" id="{886E0C18-73A1-40E6-C67B-24483ADD7584}"/>
              </a:ext>
            </a:extLst>
          </p:cNvPr>
          <p:cNvSpPr txBox="1"/>
          <p:nvPr/>
        </p:nvSpPr>
        <p:spPr>
          <a:xfrm>
            <a:off x="533103" y="3226160"/>
            <a:ext cx="7670573" cy="1006429"/>
          </a:xfrm>
          <a:prstGeom prst="rect">
            <a:avLst/>
          </a:prstGeom>
          <a:noFill/>
        </p:spPr>
        <p:txBody>
          <a:bodyPr wrap="square" rtlCol="0">
            <a:spAutoFit/>
          </a:bodyPr>
          <a:lstStyle/>
          <a:p>
            <a:pPr defTabSz="1005713"/>
            <a:r>
              <a:rPr lang="en-US" sz="1980" dirty="0">
                <a:solidFill>
                  <a:srgbClr val="000000"/>
                </a:solidFill>
                <a:latin typeface="Calibri" panose="020F0502020204030204"/>
              </a:rPr>
              <a:t>Have the objective of explaining the final value of a prediction by attributing a value to each feature based on its contribution to the prediction.</a:t>
            </a:r>
          </a:p>
        </p:txBody>
      </p:sp>
      <p:pic>
        <p:nvPicPr>
          <p:cNvPr id="7" name="Google Shape;66;p14">
            <a:extLst>
              <a:ext uri="{FF2B5EF4-FFF2-40B4-BE49-F238E27FC236}">
                <a16:creationId xmlns:a16="http://schemas.microsoft.com/office/drawing/2014/main" id="{FCEBA906-3CA5-0275-8F5F-D188D6135626}"/>
              </a:ext>
            </a:extLst>
          </p:cNvPr>
          <p:cNvPicPr preferRelativeResize="0"/>
          <p:nvPr/>
        </p:nvPicPr>
        <p:blipFill>
          <a:blip r:embed="rId2">
            <a:alphaModFix/>
          </a:blip>
          <a:stretch>
            <a:fillRect/>
          </a:stretch>
        </p:blipFill>
        <p:spPr>
          <a:xfrm>
            <a:off x="544047" y="4609100"/>
            <a:ext cx="6842437" cy="1288649"/>
          </a:xfrm>
          <a:prstGeom prst="rect">
            <a:avLst/>
          </a:prstGeom>
          <a:noFill/>
          <a:ln>
            <a:noFill/>
          </a:ln>
        </p:spPr>
      </p:pic>
    </p:spTree>
    <p:extLst>
      <p:ext uri="{BB962C8B-B14F-4D97-AF65-F5344CB8AC3E}">
        <p14:creationId xmlns:p14="http://schemas.microsoft.com/office/powerpoint/2010/main" val="41838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208A48-D9FD-F3E8-4F19-2320DB897C73}"/>
              </a:ext>
            </a:extLst>
          </p:cNvPr>
          <p:cNvSpPr>
            <a:spLocks noGrp="1"/>
          </p:cNvSpPr>
          <p:nvPr>
            <p:ph type="title"/>
          </p:nvPr>
        </p:nvSpPr>
        <p:spPr/>
        <p:txBody>
          <a:bodyPr/>
          <a:lstStyle/>
          <a:p>
            <a:r>
              <a:rPr lang="en-US" dirty="0"/>
              <a:t>background</a:t>
            </a:r>
          </a:p>
        </p:txBody>
      </p:sp>
      <p:sp>
        <p:nvSpPr>
          <p:cNvPr id="4" name="Text Placeholder 3">
            <a:extLst>
              <a:ext uri="{FF2B5EF4-FFF2-40B4-BE49-F238E27FC236}">
                <a16:creationId xmlns:a16="http://schemas.microsoft.com/office/drawing/2014/main" id="{C38BB307-83E3-69EA-FEC4-72F258AF47D9}"/>
              </a:ext>
            </a:extLst>
          </p:cNvPr>
          <p:cNvSpPr>
            <a:spLocks noGrp="1"/>
          </p:cNvSpPr>
          <p:nvPr>
            <p:ph type="body" sz="quarter" idx="10"/>
          </p:nvPr>
        </p:nvSpPr>
        <p:spPr/>
        <p:txBody>
          <a:bodyPr/>
          <a:lstStyle/>
          <a:p>
            <a:r>
              <a:rPr lang="en-US" cap="none" dirty="0" err="1"/>
              <a:t>Pipline</a:t>
            </a:r>
            <a:endParaRPr lang="en-US" cap="none" dirty="0"/>
          </a:p>
        </p:txBody>
      </p:sp>
      <p:pic>
        <p:nvPicPr>
          <p:cNvPr id="6" name="Picture 5">
            <a:extLst>
              <a:ext uri="{FF2B5EF4-FFF2-40B4-BE49-F238E27FC236}">
                <a16:creationId xmlns:a16="http://schemas.microsoft.com/office/drawing/2014/main" id="{F8AEF6C2-B09C-16EE-FCF9-B7154743F766}"/>
              </a:ext>
            </a:extLst>
          </p:cNvPr>
          <p:cNvPicPr>
            <a:picLocks noChangeAspect="1"/>
          </p:cNvPicPr>
          <p:nvPr/>
        </p:nvPicPr>
        <p:blipFill>
          <a:blip r:embed="rId2"/>
          <a:stretch>
            <a:fillRect/>
          </a:stretch>
        </p:blipFill>
        <p:spPr>
          <a:xfrm>
            <a:off x="533103" y="3163300"/>
            <a:ext cx="8818257" cy="3378311"/>
          </a:xfrm>
          <a:prstGeom prst="rect">
            <a:avLst/>
          </a:prstGeom>
        </p:spPr>
      </p:pic>
    </p:spTree>
    <p:extLst>
      <p:ext uri="{BB962C8B-B14F-4D97-AF65-F5344CB8AC3E}">
        <p14:creationId xmlns:p14="http://schemas.microsoft.com/office/powerpoint/2010/main" val="218948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AE86C-94E1-437A-2951-FAE66F8D1C56}"/>
              </a:ext>
            </a:extLst>
          </p:cNvPr>
          <p:cNvSpPr>
            <a:spLocks noGrp="1"/>
          </p:cNvSpPr>
          <p:nvPr>
            <p:ph type="title"/>
          </p:nvPr>
        </p:nvSpPr>
        <p:spPr/>
        <p:txBody>
          <a:bodyPr/>
          <a:lstStyle/>
          <a:p>
            <a:r>
              <a:rPr lang="en-US" dirty="0"/>
              <a:t>Threat model</a:t>
            </a:r>
          </a:p>
        </p:txBody>
      </p:sp>
      <p:sp>
        <p:nvSpPr>
          <p:cNvPr id="11" name="TextBox 10">
            <a:extLst>
              <a:ext uri="{FF2B5EF4-FFF2-40B4-BE49-F238E27FC236}">
                <a16:creationId xmlns:a16="http://schemas.microsoft.com/office/drawing/2014/main" id="{635A20C7-DA17-4416-F783-EBD1A741508C}"/>
              </a:ext>
            </a:extLst>
          </p:cNvPr>
          <p:cNvSpPr txBox="1"/>
          <p:nvPr/>
        </p:nvSpPr>
        <p:spPr>
          <a:xfrm>
            <a:off x="533102" y="2817565"/>
            <a:ext cx="9430679" cy="1920526"/>
          </a:xfrm>
          <a:prstGeom prst="rect">
            <a:avLst/>
          </a:prstGeom>
          <a:noFill/>
        </p:spPr>
        <p:txBody>
          <a:bodyPr wrap="square" rtlCol="0">
            <a:spAutoFit/>
          </a:bodyPr>
          <a:lstStyle/>
          <a:p>
            <a:pPr defTabSz="1005713"/>
            <a:r>
              <a:rPr lang="en-US" sz="1980" dirty="0">
                <a:solidFill>
                  <a:srgbClr val="000000"/>
                </a:solidFill>
                <a:latin typeface="Calibri" panose="020F0502020204030204"/>
              </a:rPr>
              <a:t>Adversary’s goals:</a:t>
            </a:r>
          </a:p>
          <a:p>
            <a:pPr defTabSz="1005713"/>
            <a:endParaRPr lang="en-US" sz="1980" dirty="0">
              <a:solidFill>
                <a:srgbClr val="000000"/>
              </a:solidFill>
              <a:latin typeface="Calibri" panose="020F0502020204030204"/>
            </a:endParaRPr>
          </a:p>
          <a:p>
            <a:pPr defTabSz="1005713"/>
            <a:r>
              <a:rPr lang="en-US" sz="1980" dirty="0">
                <a:solidFill>
                  <a:srgbClr val="000000"/>
                </a:solidFill>
                <a:latin typeface="Calibri" panose="020F0502020204030204"/>
              </a:rPr>
              <a:t>----F(</a:t>
            </a:r>
            <a:r>
              <a:rPr lang="en-US" sz="1980" dirty="0" err="1">
                <a:solidFill>
                  <a:srgbClr val="000000"/>
                </a:solidFill>
                <a:latin typeface="Calibri" panose="020F0502020204030204"/>
              </a:rPr>
              <a:t>X</a:t>
            </a:r>
            <a:r>
              <a:rPr lang="en-US" sz="1980" baseline="-25000" dirty="0" err="1">
                <a:solidFill>
                  <a:srgbClr val="000000"/>
                </a:solidFill>
                <a:latin typeface="Calibri" panose="020F0502020204030204"/>
              </a:rPr>
              <a:t>b</a:t>
            </a:r>
            <a:r>
              <a:rPr lang="en-US" sz="1980" dirty="0">
                <a:solidFill>
                  <a:srgbClr val="000000"/>
                </a:solidFill>
                <a:latin typeface="Calibri" panose="020F0502020204030204"/>
              </a:rPr>
              <a:t>) = y: generate backdoored benign binaries, insert into training data, 	thereby poisoning model</a:t>
            </a:r>
          </a:p>
          <a:p>
            <a:pPr defTabSz="1005713"/>
            <a:r>
              <a:rPr lang="en-US" sz="1980" dirty="0">
                <a:solidFill>
                  <a:srgbClr val="000000"/>
                </a:solidFill>
                <a:latin typeface="Calibri" panose="020F0502020204030204"/>
              </a:rPr>
              <a:t>	</a:t>
            </a:r>
          </a:p>
          <a:p>
            <a:pPr defTabSz="1005713"/>
            <a:r>
              <a:rPr lang="en-US" sz="1980" dirty="0">
                <a:solidFill>
                  <a:srgbClr val="000000"/>
                </a:solidFill>
                <a:latin typeface="Calibri" panose="020F0502020204030204"/>
              </a:rPr>
              <a:t>----F</a:t>
            </a:r>
            <a:r>
              <a:rPr lang="en-US" sz="1980" baseline="-25000" dirty="0">
                <a:solidFill>
                  <a:srgbClr val="000000"/>
                </a:solidFill>
                <a:latin typeface="Calibri" panose="020F0502020204030204"/>
              </a:rPr>
              <a:t>b</a:t>
            </a:r>
            <a:r>
              <a:rPr lang="en-US" sz="1980" dirty="0">
                <a:solidFill>
                  <a:srgbClr val="000000"/>
                </a:solidFill>
                <a:latin typeface="Calibri" panose="020F0502020204030204"/>
              </a:rPr>
              <a:t>(</a:t>
            </a:r>
            <a:r>
              <a:rPr lang="en-US" sz="1980" dirty="0" err="1">
                <a:solidFill>
                  <a:srgbClr val="000000"/>
                </a:solidFill>
                <a:latin typeface="Calibri" panose="020F0502020204030204"/>
              </a:rPr>
              <a:t>X</a:t>
            </a:r>
            <a:r>
              <a:rPr lang="en-US" sz="1980" baseline="-25000" dirty="0" err="1">
                <a:solidFill>
                  <a:srgbClr val="000000"/>
                </a:solidFill>
                <a:latin typeface="Calibri" panose="020F0502020204030204"/>
              </a:rPr>
              <a:t>b</a:t>
            </a:r>
            <a:r>
              <a:rPr lang="en-US" sz="1980" dirty="0">
                <a:solidFill>
                  <a:srgbClr val="000000"/>
                </a:solidFill>
                <a:latin typeface="Calibri" panose="020F0502020204030204"/>
              </a:rPr>
              <a:t>) = </a:t>
            </a:r>
            <a:r>
              <a:rPr lang="en-US" sz="1980" dirty="0" err="1">
                <a:solidFill>
                  <a:srgbClr val="000000"/>
                </a:solidFill>
                <a:latin typeface="Calibri" panose="020F0502020204030204"/>
              </a:rPr>
              <a:t>y</a:t>
            </a:r>
            <a:r>
              <a:rPr lang="en-US" sz="1980" baseline="-25000" dirty="0" err="1">
                <a:solidFill>
                  <a:srgbClr val="000000"/>
                </a:solidFill>
                <a:latin typeface="Calibri" panose="020F0502020204030204"/>
              </a:rPr>
              <a:t>b</a:t>
            </a:r>
            <a:r>
              <a:rPr lang="en-US" sz="1980" dirty="0">
                <a:solidFill>
                  <a:srgbClr val="000000"/>
                </a:solidFill>
                <a:latin typeface="Calibri" panose="020F0502020204030204"/>
              </a:rPr>
              <a:t>:</a:t>
            </a:r>
            <a:r>
              <a:rPr lang="en-US" sz="1980" baseline="-25000" dirty="0">
                <a:solidFill>
                  <a:srgbClr val="000000"/>
                </a:solidFill>
                <a:latin typeface="Calibri" panose="020F0502020204030204"/>
              </a:rPr>
              <a:t> </a:t>
            </a:r>
            <a:r>
              <a:rPr lang="en-US" sz="1980" dirty="0">
                <a:solidFill>
                  <a:srgbClr val="000000"/>
                </a:solidFill>
                <a:latin typeface="Calibri" panose="020F0502020204030204"/>
              </a:rPr>
              <a:t>then attacker injects backdoor into malicious binary, classified as benign </a:t>
            </a:r>
          </a:p>
        </p:txBody>
      </p:sp>
      <p:pic>
        <p:nvPicPr>
          <p:cNvPr id="12" name="Google Shape;81;p16">
            <a:extLst>
              <a:ext uri="{FF2B5EF4-FFF2-40B4-BE49-F238E27FC236}">
                <a16:creationId xmlns:a16="http://schemas.microsoft.com/office/drawing/2014/main" id="{6B37A2E7-7E21-A004-E501-085466ECE2C0}"/>
              </a:ext>
            </a:extLst>
          </p:cNvPr>
          <p:cNvPicPr preferRelativeResize="0"/>
          <p:nvPr/>
        </p:nvPicPr>
        <p:blipFill>
          <a:blip r:embed="rId2">
            <a:alphaModFix/>
          </a:blip>
          <a:stretch>
            <a:fillRect/>
          </a:stretch>
        </p:blipFill>
        <p:spPr>
          <a:xfrm>
            <a:off x="2797638" y="5237710"/>
            <a:ext cx="3851446" cy="534318"/>
          </a:xfrm>
          <a:prstGeom prst="rect">
            <a:avLst/>
          </a:prstGeom>
          <a:noFill/>
          <a:ln>
            <a:noFill/>
          </a:ln>
        </p:spPr>
      </p:pic>
    </p:spTree>
    <p:extLst>
      <p:ext uri="{BB962C8B-B14F-4D97-AF65-F5344CB8AC3E}">
        <p14:creationId xmlns:p14="http://schemas.microsoft.com/office/powerpoint/2010/main" val="4594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2B0FD-8468-1701-B222-C08E71B78A82}"/>
              </a:ext>
            </a:extLst>
          </p:cNvPr>
          <p:cNvSpPr>
            <a:spLocks noGrp="1"/>
          </p:cNvSpPr>
          <p:nvPr>
            <p:ph type="title"/>
          </p:nvPr>
        </p:nvSpPr>
        <p:spPr/>
        <p:txBody>
          <a:bodyPr/>
          <a:lstStyle/>
          <a:p>
            <a:r>
              <a:rPr lang="en-US" dirty="0"/>
              <a:t>Threat model</a:t>
            </a:r>
          </a:p>
        </p:txBody>
      </p:sp>
      <p:sp>
        <p:nvSpPr>
          <p:cNvPr id="4" name="Text Placeholder 3">
            <a:extLst>
              <a:ext uri="{FF2B5EF4-FFF2-40B4-BE49-F238E27FC236}">
                <a16:creationId xmlns:a16="http://schemas.microsoft.com/office/drawing/2014/main" id="{C799EAC0-D189-621C-A954-FA95C32B4C2C}"/>
              </a:ext>
            </a:extLst>
          </p:cNvPr>
          <p:cNvSpPr>
            <a:spLocks noGrp="1"/>
          </p:cNvSpPr>
          <p:nvPr>
            <p:ph type="body" sz="quarter" idx="10"/>
          </p:nvPr>
        </p:nvSpPr>
        <p:spPr/>
        <p:txBody>
          <a:bodyPr/>
          <a:lstStyle/>
          <a:p>
            <a:r>
              <a:rPr lang="en-US" cap="none" dirty="0"/>
              <a:t>Adversary’s Capabilities</a:t>
            </a:r>
          </a:p>
        </p:txBody>
      </p:sp>
      <p:pic>
        <p:nvPicPr>
          <p:cNvPr id="6" name="Google Shape;82;p16">
            <a:extLst>
              <a:ext uri="{FF2B5EF4-FFF2-40B4-BE49-F238E27FC236}">
                <a16:creationId xmlns:a16="http://schemas.microsoft.com/office/drawing/2014/main" id="{40CB5A08-AA2A-FB7D-9AEF-E9DFE586D2A1}"/>
              </a:ext>
            </a:extLst>
          </p:cNvPr>
          <p:cNvPicPr preferRelativeResize="0"/>
          <p:nvPr/>
        </p:nvPicPr>
        <p:blipFill>
          <a:blip r:embed="rId2">
            <a:alphaModFix/>
          </a:blip>
          <a:stretch>
            <a:fillRect/>
          </a:stretch>
        </p:blipFill>
        <p:spPr>
          <a:xfrm>
            <a:off x="483201" y="2962502"/>
            <a:ext cx="8725362" cy="3469565"/>
          </a:xfrm>
          <a:prstGeom prst="rect">
            <a:avLst/>
          </a:prstGeom>
          <a:noFill/>
          <a:ln>
            <a:noFill/>
          </a:ln>
        </p:spPr>
      </p:pic>
    </p:spTree>
    <p:extLst>
      <p:ext uri="{BB962C8B-B14F-4D97-AF65-F5344CB8AC3E}">
        <p14:creationId xmlns:p14="http://schemas.microsoft.com/office/powerpoint/2010/main" val="318389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C8AC-4987-4E1A-6F7A-204AE7173527}"/>
              </a:ext>
            </a:extLst>
          </p:cNvPr>
          <p:cNvSpPr>
            <a:spLocks noGrp="1"/>
          </p:cNvSpPr>
          <p:nvPr>
            <p:ph type="title"/>
          </p:nvPr>
        </p:nvSpPr>
        <p:spPr>
          <a:xfrm>
            <a:off x="533103" y="2097171"/>
            <a:ext cx="9336387" cy="500137"/>
          </a:xfrm>
        </p:spPr>
        <p:txBody>
          <a:bodyPr/>
          <a:lstStyle/>
          <a:p>
            <a:r>
              <a:rPr lang="en-US" dirty="0"/>
              <a:t>Explanation-Guided backdoor attacks</a:t>
            </a:r>
          </a:p>
        </p:txBody>
      </p:sp>
      <p:sp>
        <p:nvSpPr>
          <p:cNvPr id="4" name="Text Placeholder 3">
            <a:extLst>
              <a:ext uri="{FF2B5EF4-FFF2-40B4-BE49-F238E27FC236}">
                <a16:creationId xmlns:a16="http://schemas.microsoft.com/office/drawing/2014/main" id="{FDCB2868-972E-2C21-056E-595EE94A732B}"/>
              </a:ext>
            </a:extLst>
          </p:cNvPr>
          <p:cNvSpPr>
            <a:spLocks noGrp="1"/>
          </p:cNvSpPr>
          <p:nvPr>
            <p:ph type="body" sz="quarter" idx="10"/>
          </p:nvPr>
        </p:nvSpPr>
        <p:spPr>
          <a:xfrm>
            <a:off x="544048" y="2668444"/>
            <a:ext cx="8256807" cy="342851"/>
          </a:xfrm>
        </p:spPr>
        <p:txBody>
          <a:bodyPr/>
          <a:lstStyle/>
          <a:p>
            <a:r>
              <a:rPr lang="en-US" cap="none" dirty="0"/>
              <a:t>Two natural strategies for developing successful backdoors</a:t>
            </a:r>
          </a:p>
        </p:txBody>
      </p:sp>
      <p:sp>
        <p:nvSpPr>
          <p:cNvPr id="8" name="TextBox 7">
            <a:extLst>
              <a:ext uri="{FF2B5EF4-FFF2-40B4-BE49-F238E27FC236}">
                <a16:creationId xmlns:a16="http://schemas.microsoft.com/office/drawing/2014/main" id="{670F4594-3BAA-0742-AFB6-4A1C057CC0AB}"/>
              </a:ext>
            </a:extLst>
          </p:cNvPr>
          <p:cNvSpPr txBox="1"/>
          <p:nvPr/>
        </p:nvSpPr>
        <p:spPr>
          <a:xfrm>
            <a:off x="543644" y="3226161"/>
            <a:ext cx="9137263" cy="1615827"/>
          </a:xfrm>
          <a:prstGeom prst="rect">
            <a:avLst/>
          </a:prstGeom>
          <a:noFill/>
        </p:spPr>
        <p:txBody>
          <a:bodyPr wrap="square" rtlCol="0">
            <a:spAutoFit/>
          </a:bodyPr>
          <a:lstStyle/>
          <a:p>
            <a:pPr defTabSz="1005713"/>
            <a:r>
              <a:rPr lang="en-US" sz="1980" dirty="0">
                <a:solidFill>
                  <a:srgbClr val="000000"/>
                </a:solidFill>
                <a:latin typeface="Calibri" panose="020F0502020204030204"/>
              </a:rPr>
              <a:t>1. Search of areas of weak confidence near the decision boundary, where the watermark can overwhelm existing weak evidence.</a:t>
            </a:r>
          </a:p>
          <a:p>
            <a:pPr defTabSz="1005713"/>
            <a:endParaRPr lang="en-US" sz="1980" dirty="0">
              <a:solidFill>
                <a:srgbClr val="000000"/>
              </a:solidFill>
              <a:latin typeface="Calibri" panose="020F0502020204030204"/>
            </a:endParaRPr>
          </a:p>
          <a:p>
            <a:pPr defTabSz="1005713"/>
            <a:r>
              <a:rPr lang="en-US" sz="1980" dirty="0">
                <a:solidFill>
                  <a:srgbClr val="000000"/>
                </a:solidFill>
                <a:latin typeface="Calibri" panose="020F0502020204030204"/>
              </a:rPr>
              <a:t>2. Subvert areas that are already heavily oriented toward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so that the density if the backdoored subspace overwhelms the signal from other nearby samples.</a:t>
            </a:r>
          </a:p>
        </p:txBody>
      </p:sp>
    </p:spTree>
    <p:extLst>
      <p:ext uri="{BB962C8B-B14F-4D97-AF65-F5344CB8AC3E}">
        <p14:creationId xmlns:p14="http://schemas.microsoft.com/office/powerpoint/2010/main" val="77597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099B2A-0B0E-C4DB-3193-86CB3638AC93}"/>
              </a:ext>
            </a:extLst>
          </p:cNvPr>
          <p:cNvSpPr>
            <a:spLocks noGrp="1"/>
          </p:cNvSpPr>
          <p:nvPr>
            <p:ph type="title"/>
          </p:nvPr>
        </p:nvSpPr>
        <p:spPr>
          <a:xfrm>
            <a:off x="533103" y="2097171"/>
            <a:ext cx="9179235" cy="500137"/>
          </a:xfrm>
        </p:spPr>
        <p:txBody>
          <a:bodyPr/>
          <a:lstStyle/>
          <a:p>
            <a:r>
              <a:rPr lang="en-US" dirty="0"/>
              <a:t>Explanation-Guided backdoor attacks</a:t>
            </a:r>
          </a:p>
        </p:txBody>
      </p:sp>
      <p:sp>
        <p:nvSpPr>
          <p:cNvPr id="4" name="Text Placeholder 3">
            <a:extLst>
              <a:ext uri="{FF2B5EF4-FFF2-40B4-BE49-F238E27FC236}">
                <a16:creationId xmlns:a16="http://schemas.microsoft.com/office/drawing/2014/main" id="{37814606-B050-56FE-3E1E-401D11753AF0}"/>
              </a:ext>
            </a:extLst>
          </p:cNvPr>
          <p:cNvSpPr>
            <a:spLocks noGrp="1"/>
          </p:cNvSpPr>
          <p:nvPr>
            <p:ph type="body" sz="quarter" idx="10"/>
          </p:nvPr>
        </p:nvSpPr>
        <p:spPr>
          <a:xfrm>
            <a:off x="544048" y="2668444"/>
            <a:ext cx="6415741" cy="685527"/>
          </a:xfrm>
        </p:spPr>
        <p:txBody>
          <a:bodyPr/>
          <a:lstStyle/>
          <a:p>
            <a:r>
              <a:rPr lang="en-US" cap="none" dirty="0"/>
              <a:t>How do we gain insight into a model’s decision boundary in a generic, model-agnostic way?</a:t>
            </a:r>
          </a:p>
        </p:txBody>
      </p:sp>
      <p:sp>
        <p:nvSpPr>
          <p:cNvPr id="6" name="TextBox 5">
            <a:extLst>
              <a:ext uri="{FF2B5EF4-FFF2-40B4-BE49-F238E27FC236}">
                <a16:creationId xmlns:a16="http://schemas.microsoft.com/office/drawing/2014/main" id="{A0A03899-A961-0E41-DE36-805E33F00797}"/>
              </a:ext>
            </a:extLst>
          </p:cNvPr>
          <p:cNvSpPr txBox="1"/>
          <p:nvPr/>
        </p:nvSpPr>
        <p:spPr>
          <a:xfrm>
            <a:off x="544048" y="3760478"/>
            <a:ext cx="9105429" cy="2225225"/>
          </a:xfrm>
          <a:prstGeom prst="rect">
            <a:avLst/>
          </a:prstGeom>
          <a:noFill/>
        </p:spPr>
        <p:txBody>
          <a:bodyPr wrap="square" rtlCol="0">
            <a:spAutoFit/>
          </a:bodyPr>
          <a:lstStyle/>
          <a:p>
            <a:pPr indent="-151701" defTabSz="1005713">
              <a:buSzPct val="100000"/>
              <a:buFontTx/>
              <a:buChar char="-"/>
            </a:pPr>
            <a:r>
              <a:rPr lang="en-US" sz="1980" dirty="0">
                <a:solidFill>
                  <a:srgbClr val="000000"/>
                </a:solidFill>
                <a:latin typeface="Calibri" panose="020F0502020204030204"/>
              </a:rPr>
              <a:t>SHAP provides </a:t>
            </a:r>
            <a:r>
              <a:rPr lang="en-US" sz="1980" b="1" dirty="0">
                <a:solidFill>
                  <a:srgbClr val="000000"/>
                </a:solidFill>
                <a:latin typeface="Calibri" panose="020F0502020204030204"/>
              </a:rPr>
              <a:t>model agnostic way</a:t>
            </a:r>
            <a:r>
              <a:rPr lang="en-US" sz="1980" dirty="0">
                <a:solidFill>
                  <a:srgbClr val="000000"/>
                </a:solidFill>
                <a:latin typeface="Calibri" panose="020F0502020204030204"/>
              </a:rPr>
              <a:t> to determine how strongly a particular feature influences model decision</a:t>
            </a:r>
          </a:p>
          <a:p>
            <a:pPr marL="502857" lvl="1" indent="-141040" defTabSz="1005713">
              <a:buSzPct val="100000"/>
              <a:buFontTx/>
              <a:buChar char="-"/>
            </a:pPr>
            <a:r>
              <a:rPr lang="en-US" sz="1980" b="1" dirty="0">
                <a:solidFill>
                  <a:srgbClr val="000000"/>
                </a:solidFill>
                <a:latin typeface="Calibri" panose="020F0502020204030204"/>
              </a:rPr>
              <a:t>Positive</a:t>
            </a:r>
            <a:r>
              <a:rPr lang="en-US" sz="1980" dirty="0">
                <a:solidFill>
                  <a:srgbClr val="000000"/>
                </a:solidFill>
                <a:latin typeface="Calibri" panose="020F0502020204030204"/>
              </a:rPr>
              <a:t> SHAP values indicate features which push model towards </a:t>
            </a:r>
            <a:r>
              <a:rPr lang="en-US" sz="1980" b="1" dirty="0">
                <a:solidFill>
                  <a:srgbClr val="000000"/>
                </a:solidFill>
                <a:latin typeface="Calibri" panose="020F0502020204030204"/>
              </a:rPr>
              <a:t>malware decision</a:t>
            </a:r>
            <a:r>
              <a:rPr lang="en-US" sz="1980" dirty="0">
                <a:solidFill>
                  <a:srgbClr val="000000"/>
                </a:solidFill>
                <a:latin typeface="Calibri" panose="020F0502020204030204"/>
              </a:rPr>
              <a:t> </a:t>
            </a:r>
          </a:p>
          <a:p>
            <a:pPr marL="502857" lvl="1" indent="-141040" defTabSz="1005713">
              <a:buSzPct val="100000"/>
              <a:buFontTx/>
              <a:buChar char="-"/>
            </a:pPr>
            <a:r>
              <a:rPr lang="en-US" sz="1980" b="1" dirty="0">
                <a:solidFill>
                  <a:srgbClr val="000000"/>
                </a:solidFill>
                <a:latin typeface="Calibri" panose="020F0502020204030204"/>
              </a:rPr>
              <a:t>Negative </a:t>
            </a:r>
            <a:r>
              <a:rPr lang="en-US" sz="1980" dirty="0">
                <a:solidFill>
                  <a:srgbClr val="000000"/>
                </a:solidFill>
                <a:latin typeface="Calibri" panose="020F0502020204030204"/>
              </a:rPr>
              <a:t>SHAP values indicate features which push model towards </a:t>
            </a:r>
            <a:r>
              <a:rPr lang="en-US" sz="1980" b="1" dirty="0" err="1">
                <a:solidFill>
                  <a:srgbClr val="000000"/>
                </a:solidFill>
                <a:latin typeface="Calibri" panose="020F0502020204030204"/>
              </a:rPr>
              <a:t>goodware</a:t>
            </a:r>
            <a:r>
              <a:rPr lang="en-US" sz="1980" b="1" dirty="0">
                <a:solidFill>
                  <a:srgbClr val="000000"/>
                </a:solidFill>
                <a:latin typeface="Calibri" panose="020F0502020204030204"/>
              </a:rPr>
              <a:t> or benign decision</a:t>
            </a:r>
          </a:p>
          <a:p>
            <a:pPr marL="502857" lvl="1" indent="-141040" defTabSz="1005713">
              <a:buSzPct val="100000"/>
              <a:buFontTx/>
              <a:buChar char="-"/>
            </a:pPr>
            <a:r>
              <a:rPr lang="en-US" sz="1980" b="1" dirty="0">
                <a:solidFill>
                  <a:srgbClr val="000000"/>
                </a:solidFill>
                <a:latin typeface="Calibri" panose="020F0502020204030204"/>
              </a:rPr>
              <a:t>Low confidence</a:t>
            </a:r>
            <a:r>
              <a:rPr lang="en-US" sz="1980" dirty="0">
                <a:solidFill>
                  <a:srgbClr val="000000"/>
                </a:solidFill>
                <a:latin typeface="Calibri" panose="020F0502020204030204"/>
              </a:rPr>
              <a:t> areas correspond to SHAP </a:t>
            </a:r>
            <a:r>
              <a:rPr lang="en-US" sz="1980" b="1" dirty="0">
                <a:solidFill>
                  <a:srgbClr val="000000"/>
                </a:solidFill>
                <a:latin typeface="Calibri" panose="020F0502020204030204"/>
              </a:rPr>
              <a:t>values near zero</a:t>
            </a:r>
            <a:endParaRPr lang="en-US" sz="1980" dirty="0">
              <a:solidFill>
                <a:srgbClr val="000000"/>
              </a:solidFill>
              <a:latin typeface="Calibri" panose="020F0502020204030204"/>
            </a:endParaRPr>
          </a:p>
        </p:txBody>
      </p:sp>
    </p:spTree>
    <p:extLst>
      <p:ext uri="{BB962C8B-B14F-4D97-AF65-F5344CB8AC3E}">
        <p14:creationId xmlns:p14="http://schemas.microsoft.com/office/powerpoint/2010/main" val="38688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Detection and Classification</a:t>
            </a:r>
          </a:p>
        </p:txBody>
      </p:sp>
      <p:sp>
        <p:nvSpPr>
          <p:cNvPr id="3" name="Content Placeholder 2"/>
          <p:cNvSpPr>
            <a:spLocks noGrp="1"/>
          </p:cNvSpPr>
          <p:nvPr>
            <p:ph idx="1"/>
          </p:nvPr>
        </p:nvSpPr>
        <p:spPr/>
        <p:txBody>
          <a:bodyPr>
            <a:normAutofit/>
          </a:bodyPr>
          <a:lstStyle/>
          <a:p>
            <a:r>
              <a:rPr lang="en-US" dirty="0">
                <a:solidFill>
                  <a:srgbClr val="FF0000"/>
                </a:solidFill>
              </a:rPr>
              <a:t>Mal</a:t>
            </a:r>
            <a:r>
              <a:rPr lang="en-US" dirty="0"/>
              <a:t>icious soft</a:t>
            </a:r>
            <a:r>
              <a:rPr lang="en-US" dirty="0">
                <a:solidFill>
                  <a:srgbClr val="FF0000"/>
                </a:solidFill>
              </a:rPr>
              <a:t>ware</a:t>
            </a:r>
            <a:r>
              <a:rPr lang="en-US" dirty="0"/>
              <a:t> is also known as malware</a:t>
            </a:r>
          </a:p>
          <a:p>
            <a:r>
              <a:rPr lang="en-US" b="1" i="1" dirty="0">
                <a:solidFill>
                  <a:srgbClr val="0070C0"/>
                </a:solidFill>
              </a:rPr>
              <a:t>Malware</a:t>
            </a:r>
            <a:r>
              <a:rPr lang="en-US" b="1" i="1" dirty="0"/>
              <a:t> </a:t>
            </a:r>
            <a:r>
              <a:rPr lang="en-US" dirty="0"/>
              <a:t>is any kind of software that is specifically designed to disrupt, damage, or gain unauthorized access to a computer system or network</a:t>
            </a:r>
          </a:p>
          <a:p>
            <a:pPr lvl="1"/>
            <a:r>
              <a:rPr lang="en-US" dirty="0"/>
              <a:t>Malware is constantly evolving and presents significant threat to computer systems</a:t>
            </a:r>
          </a:p>
          <a:p>
            <a:pPr lvl="1"/>
            <a:r>
              <a:rPr lang="en-US" dirty="0"/>
              <a:t>Forces security analysts to keep pace by improving cyber defenses</a:t>
            </a:r>
          </a:p>
          <a:p>
            <a:r>
              <a:rPr lang="en-US" dirty="0"/>
              <a:t>Automated malware detection versus classification</a:t>
            </a:r>
          </a:p>
          <a:p>
            <a:pPr lvl="1"/>
            <a:r>
              <a:rPr lang="en-US" i="1" dirty="0">
                <a:solidFill>
                  <a:srgbClr val="0070C0"/>
                </a:solidFill>
              </a:rPr>
              <a:t>Malware detection </a:t>
            </a:r>
            <a:r>
              <a:rPr lang="en-US" dirty="0"/>
              <a:t>systems: predict whether an executable file is malware or not a malware</a:t>
            </a:r>
          </a:p>
          <a:p>
            <a:pPr lvl="2"/>
            <a:r>
              <a:rPr lang="en-US" dirty="0"/>
              <a:t>Output: 1 or 0</a:t>
            </a:r>
          </a:p>
          <a:p>
            <a:pPr lvl="1"/>
            <a:r>
              <a:rPr lang="en-US" i="1" dirty="0">
                <a:solidFill>
                  <a:srgbClr val="0070C0"/>
                </a:solidFill>
              </a:rPr>
              <a:t>Malware classification </a:t>
            </a:r>
            <a:r>
              <a:rPr lang="en-US" dirty="0"/>
              <a:t>systems: predict the malware type of an executable</a:t>
            </a:r>
          </a:p>
          <a:p>
            <a:pPr lvl="2"/>
            <a:r>
              <a:rPr lang="en-US" dirty="0"/>
              <a:t>Output: 1 to </a:t>
            </a:r>
            <a:r>
              <a:rPr lang="en-US" i="1" dirty="0"/>
              <a:t>N</a:t>
            </a:r>
            <a:r>
              <a:rPr lang="en-US" dirty="0"/>
              <a:t>, where </a:t>
            </a:r>
            <a:r>
              <a:rPr lang="en-US" i="1" dirty="0"/>
              <a:t>N</a:t>
            </a:r>
            <a:r>
              <a:rPr lang="en-US" dirty="0"/>
              <a:t> is the number of different malware families</a:t>
            </a:r>
          </a:p>
          <a:p>
            <a:pPr lvl="2"/>
            <a:r>
              <a:rPr lang="en-US" dirty="0"/>
              <a:t>I.e., malware classification systems differentiate between different kinds of malware (virus, adware, or Trojan), in order to provide a better understanding of their capabilities</a:t>
            </a:r>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68116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58233-E2EB-C308-A4B8-A8BAAC200EC8}"/>
              </a:ext>
            </a:extLst>
          </p:cNvPr>
          <p:cNvSpPr>
            <a:spLocks noGrp="1"/>
          </p:cNvSpPr>
          <p:nvPr>
            <p:ph type="title"/>
          </p:nvPr>
        </p:nvSpPr>
        <p:spPr/>
        <p:txBody>
          <a:bodyPr/>
          <a:lstStyle/>
          <a:p>
            <a:r>
              <a:rPr lang="en-US" dirty="0"/>
              <a:t>Building blocks</a:t>
            </a:r>
          </a:p>
        </p:txBody>
      </p:sp>
      <p:sp>
        <p:nvSpPr>
          <p:cNvPr id="4" name="Text Placeholder 3">
            <a:extLst>
              <a:ext uri="{FF2B5EF4-FFF2-40B4-BE49-F238E27FC236}">
                <a16:creationId xmlns:a16="http://schemas.microsoft.com/office/drawing/2014/main" id="{25E598C7-2A34-8DAE-759B-03B777F535C7}"/>
              </a:ext>
            </a:extLst>
          </p:cNvPr>
          <p:cNvSpPr>
            <a:spLocks noGrp="1"/>
          </p:cNvSpPr>
          <p:nvPr>
            <p:ph type="body" sz="quarter" idx="10"/>
          </p:nvPr>
        </p:nvSpPr>
        <p:spPr>
          <a:xfrm>
            <a:off x="544048" y="2668444"/>
            <a:ext cx="6415741" cy="1028291"/>
          </a:xfrm>
        </p:spPr>
        <p:txBody>
          <a:bodyPr/>
          <a:lstStyle/>
          <a:p>
            <a:r>
              <a:rPr lang="en-US" cap="none" dirty="0"/>
              <a:t>The attacker requires two building blocks to implement a backdoor: feature selectors and value selectors.</a:t>
            </a:r>
          </a:p>
        </p:txBody>
      </p:sp>
    </p:spTree>
    <p:extLst>
      <p:ext uri="{BB962C8B-B14F-4D97-AF65-F5344CB8AC3E}">
        <p14:creationId xmlns:p14="http://schemas.microsoft.com/office/powerpoint/2010/main" val="30736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7930D1-AD9B-DB9B-6E6E-71D2CC6CA337}"/>
              </a:ext>
            </a:extLst>
          </p:cNvPr>
          <p:cNvSpPr>
            <a:spLocks noGrp="1"/>
          </p:cNvSpPr>
          <p:nvPr>
            <p:ph type="title"/>
          </p:nvPr>
        </p:nvSpPr>
        <p:spPr/>
        <p:txBody>
          <a:bodyPr/>
          <a:lstStyle/>
          <a:p>
            <a:r>
              <a:rPr lang="en-US" dirty="0"/>
              <a:t>Building blocks</a:t>
            </a:r>
          </a:p>
        </p:txBody>
      </p:sp>
      <p:sp>
        <p:nvSpPr>
          <p:cNvPr id="4" name="Text Placeholder 3">
            <a:extLst>
              <a:ext uri="{FF2B5EF4-FFF2-40B4-BE49-F238E27FC236}">
                <a16:creationId xmlns:a16="http://schemas.microsoft.com/office/drawing/2014/main" id="{C00DE9FE-83FA-26D7-41F6-ED15073C483D}"/>
              </a:ext>
            </a:extLst>
          </p:cNvPr>
          <p:cNvSpPr>
            <a:spLocks noGrp="1"/>
          </p:cNvSpPr>
          <p:nvPr>
            <p:ph type="body" sz="quarter" idx="10"/>
          </p:nvPr>
        </p:nvSpPr>
        <p:spPr/>
        <p:txBody>
          <a:bodyPr/>
          <a:lstStyle/>
          <a:p>
            <a:r>
              <a:rPr lang="en-US" cap="none" dirty="0"/>
              <a:t>Feature Selection</a:t>
            </a:r>
          </a:p>
        </p:txBody>
      </p:sp>
      <p:sp>
        <p:nvSpPr>
          <p:cNvPr id="6" name="TextBox 5">
            <a:extLst>
              <a:ext uri="{FF2B5EF4-FFF2-40B4-BE49-F238E27FC236}">
                <a16:creationId xmlns:a16="http://schemas.microsoft.com/office/drawing/2014/main" id="{8F02CBE8-E330-8060-689B-D6B7ADEC4B15}"/>
              </a:ext>
            </a:extLst>
          </p:cNvPr>
          <p:cNvSpPr txBox="1"/>
          <p:nvPr/>
        </p:nvSpPr>
        <p:spPr>
          <a:xfrm>
            <a:off x="544048" y="3383313"/>
            <a:ext cx="8948277" cy="2529923"/>
          </a:xfrm>
          <a:prstGeom prst="rect">
            <a:avLst/>
          </a:prstGeom>
          <a:noFill/>
        </p:spPr>
        <p:txBody>
          <a:bodyPr wrap="square" rtlCol="0">
            <a:spAutoFit/>
          </a:bodyPr>
          <a:lstStyle/>
          <a:p>
            <a:pPr marL="502857" lvl="1" defTabSz="1005713">
              <a:buFontTx/>
              <a:buChar char="-"/>
            </a:pPr>
            <a:r>
              <a:rPr lang="en-US" sz="1980" b="1" dirty="0" err="1">
                <a:solidFill>
                  <a:srgbClr val="000000"/>
                </a:solidFill>
                <a:latin typeface="Calibri" panose="020F0502020204030204"/>
              </a:rPr>
              <a:t>LargeSHAP</a:t>
            </a:r>
            <a:endParaRPr lang="en-US" sz="1980" b="1" dirty="0">
              <a:solidFill>
                <a:srgbClr val="000000"/>
              </a:solidFill>
              <a:latin typeface="Calibri" panose="020F0502020204030204"/>
            </a:endParaRPr>
          </a:p>
          <a:p>
            <a:pPr marL="1005713" lvl="2" defTabSz="1005713">
              <a:buFontTx/>
              <a:buChar char="-"/>
            </a:pPr>
            <a:r>
              <a:rPr lang="en-US" sz="1980" dirty="0">
                <a:solidFill>
                  <a:srgbClr val="000000"/>
                </a:solidFill>
                <a:latin typeface="Calibri" panose="020F0502020204030204"/>
              </a:rPr>
              <a:t>Sum SHAP values over feature columns</a:t>
            </a:r>
          </a:p>
          <a:p>
            <a:pPr marL="1005713" lvl="2" defTabSz="1005713">
              <a:buFontTx/>
              <a:buChar char="-"/>
            </a:pPr>
            <a:r>
              <a:rPr lang="en-US" sz="1980" dirty="0">
                <a:solidFill>
                  <a:srgbClr val="000000"/>
                </a:solidFill>
                <a:latin typeface="Calibri" panose="020F0502020204030204"/>
              </a:rPr>
              <a:t>Large positive values =&gt; important to malware decisions</a:t>
            </a:r>
          </a:p>
          <a:p>
            <a:pPr marL="1005713" lvl="2" defTabSz="1005713">
              <a:buFontTx/>
              <a:buChar char="-"/>
            </a:pPr>
            <a:r>
              <a:rPr lang="en-US" sz="1980" dirty="0">
                <a:solidFill>
                  <a:srgbClr val="000000"/>
                </a:solidFill>
                <a:latin typeface="Calibri" panose="020F0502020204030204"/>
              </a:rPr>
              <a:t>Large negative values =&gt; important to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decisions</a:t>
            </a:r>
          </a:p>
          <a:p>
            <a:pPr marL="1005713" lvl="2" defTabSz="1005713">
              <a:buFontTx/>
              <a:buChar char="-"/>
            </a:pPr>
            <a:r>
              <a:rPr lang="en-US" sz="1980" dirty="0">
                <a:solidFill>
                  <a:srgbClr val="000000"/>
                </a:solidFill>
                <a:latin typeface="Calibri" panose="020F0502020204030204"/>
              </a:rPr>
              <a:t>Small values =&gt; indicate areas of weak confidence</a:t>
            </a:r>
          </a:p>
          <a:p>
            <a:pPr marL="502857" lvl="1" defTabSz="1005713">
              <a:buFontTx/>
              <a:buChar char="-"/>
            </a:pPr>
            <a:r>
              <a:rPr lang="en-US" sz="1980" b="1" dirty="0" err="1">
                <a:solidFill>
                  <a:srgbClr val="000000"/>
                </a:solidFill>
                <a:latin typeface="Calibri" panose="020F0502020204030204"/>
              </a:rPr>
              <a:t>LargeAbsSHAP</a:t>
            </a:r>
            <a:endParaRPr lang="en-US" sz="1980" b="1" dirty="0">
              <a:solidFill>
                <a:srgbClr val="000000"/>
              </a:solidFill>
              <a:latin typeface="Calibri" panose="020F0502020204030204"/>
            </a:endParaRPr>
          </a:p>
          <a:p>
            <a:pPr marL="1005713" lvl="2" defTabSz="1005713">
              <a:buFontTx/>
              <a:buChar char="-"/>
            </a:pPr>
            <a:r>
              <a:rPr lang="en-US" sz="1980" dirty="0">
                <a:solidFill>
                  <a:srgbClr val="000000"/>
                </a:solidFill>
                <a:latin typeface="Calibri" panose="020F0502020204030204"/>
              </a:rPr>
              <a:t>Sum absolute value of SHAP values</a:t>
            </a:r>
          </a:p>
          <a:p>
            <a:pPr marL="1005713" lvl="2" defTabSz="1005713">
              <a:buFontTx/>
              <a:buChar char="-"/>
            </a:pPr>
            <a:r>
              <a:rPr lang="en-US" sz="1980" dirty="0">
                <a:solidFill>
                  <a:srgbClr val="000000"/>
                </a:solidFill>
                <a:latin typeface="Calibri" panose="020F0502020204030204"/>
              </a:rPr>
              <a:t>Captures overall importance of features of model, regardless of orientation  </a:t>
            </a:r>
          </a:p>
        </p:txBody>
      </p:sp>
    </p:spTree>
    <p:extLst>
      <p:ext uri="{BB962C8B-B14F-4D97-AF65-F5344CB8AC3E}">
        <p14:creationId xmlns:p14="http://schemas.microsoft.com/office/powerpoint/2010/main" val="317453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9EBCE-69C8-02A8-E971-443408E79E90}"/>
              </a:ext>
            </a:extLst>
          </p:cNvPr>
          <p:cNvSpPr>
            <a:spLocks noGrp="1"/>
          </p:cNvSpPr>
          <p:nvPr>
            <p:ph type="title"/>
          </p:nvPr>
        </p:nvSpPr>
        <p:spPr/>
        <p:txBody>
          <a:bodyPr/>
          <a:lstStyle/>
          <a:p>
            <a:r>
              <a:rPr lang="en-US" dirty="0"/>
              <a:t>Building blocks</a:t>
            </a:r>
          </a:p>
        </p:txBody>
      </p:sp>
      <p:sp>
        <p:nvSpPr>
          <p:cNvPr id="4" name="Text Placeholder 3">
            <a:extLst>
              <a:ext uri="{FF2B5EF4-FFF2-40B4-BE49-F238E27FC236}">
                <a16:creationId xmlns:a16="http://schemas.microsoft.com/office/drawing/2014/main" id="{08CCE68C-C579-22E3-54EE-73A5BB7B0494}"/>
              </a:ext>
            </a:extLst>
          </p:cNvPr>
          <p:cNvSpPr>
            <a:spLocks noGrp="1"/>
          </p:cNvSpPr>
          <p:nvPr>
            <p:ph type="body" sz="quarter" idx="10"/>
          </p:nvPr>
        </p:nvSpPr>
        <p:spPr/>
        <p:txBody>
          <a:bodyPr/>
          <a:lstStyle/>
          <a:p>
            <a:r>
              <a:rPr lang="en-US" cap="none" dirty="0"/>
              <a:t>Value Selection</a:t>
            </a:r>
          </a:p>
        </p:txBody>
      </p:sp>
      <p:sp>
        <p:nvSpPr>
          <p:cNvPr id="6" name="TextBox 5">
            <a:extLst>
              <a:ext uri="{FF2B5EF4-FFF2-40B4-BE49-F238E27FC236}">
                <a16:creationId xmlns:a16="http://schemas.microsoft.com/office/drawing/2014/main" id="{6428E4C4-E064-D895-B7F1-EEA3B2C9BF78}"/>
              </a:ext>
            </a:extLst>
          </p:cNvPr>
          <p:cNvSpPr txBox="1"/>
          <p:nvPr/>
        </p:nvSpPr>
        <p:spPr>
          <a:xfrm>
            <a:off x="544047" y="3091995"/>
            <a:ext cx="8853986" cy="3444020"/>
          </a:xfrm>
          <a:prstGeom prst="rect">
            <a:avLst/>
          </a:prstGeom>
          <a:noFill/>
        </p:spPr>
        <p:txBody>
          <a:bodyPr wrap="square" rtlCol="0">
            <a:spAutoFit/>
          </a:bodyPr>
          <a:lstStyle/>
          <a:p>
            <a:pPr defTabSz="1005713">
              <a:buFontTx/>
              <a:buChar char="-"/>
            </a:pPr>
            <a:r>
              <a:rPr lang="en-US" sz="1980" dirty="0">
                <a:solidFill>
                  <a:srgbClr val="000000"/>
                </a:solidFill>
                <a:latin typeface="Calibri" panose="020F0502020204030204"/>
              </a:rPr>
              <a:t>Want to select these values based on notion of density in the subspace</a:t>
            </a:r>
          </a:p>
          <a:p>
            <a:pPr marL="502857" lvl="1" defTabSz="1005713">
              <a:buFontTx/>
              <a:buChar char="-"/>
            </a:pPr>
            <a:r>
              <a:rPr lang="en-US" sz="1980" dirty="0">
                <a:solidFill>
                  <a:srgbClr val="000000"/>
                </a:solidFill>
                <a:latin typeface="Calibri" panose="020F0502020204030204"/>
              </a:rPr>
              <a:t>Sparse, weak confidence areas (gives large leverage over decision boundary)</a:t>
            </a:r>
          </a:p>
          <a:p>
            <a:pPr marL="502857" lvl="1" defTabSz="1005713">
              <a:buFontTx/>
              <a:buChar char="-"/>
            </a:pPr>
            <a:r>
              <a:rPr lang="en-US" sz="1980" dirty="0">
                <a:solidFill>
                  <a:srgbClr val="000000"/>
                </a:solidFill>
                <a:latin typeface="Calibri" panose="020F0502020204030204"/>
              </a:rPr>
              <a:t>Points in dense areas to blend in with surrounding background data </a:t>
            </a:r>
          </a:p>
          <a:p>
            <a:pPr defTabSz="1005713">
              <a:buFontTx/>
              <a:buChar char="-"/>
            </a:pPr>
            <a:r>
              <a:rPr lang="en-US" sz="1980" dirty="0">
                <a:solidFill>
                  <a:srgbClr val="000000"/>
                </a:solidFill>
                <a:latin typeface="Calibri" panose="020F0502020204030204"/>
              </a:rPr>
              <a:t>Value selection</a:t>
            </a:r>
          </a:p>
          <a:p>
            <a:pPr marL="502857" lvl="1" defTabSz="1005713">
              <a:buFontTx/>
              <a:buChar char="-"/>
            </a:pPr>
            <a:r>
              <a:rPr lang="en-US" sz="1980" dirty="0" err="1">
                <a:solidFill>
                  <a:srgbClr val="000000"/>
                </a:solidFill>
                <a:latin typeface="Calibri" panose="020F0502020204030204"/>
              </a:rPr>
              <a:t>MinPopulation</a:t>
            </a:r>
            <a:r>
              <a:rPr lang="en-US" sz="1980" dirty="0">
                <a:solidFill>
                  <a:srgbClr val="000000"/>
                </a:solidFill>
                <a:latin typeface="Calibri" panose="020F0502020204030204"/>
              </a:rPr>
              <a:t> (e.g. values that occur with least frequency in dataset) </a:t>
            </a:r>
          </a:p>
          <a:p>
            <a:pPr marL="1005713" lvl="2" defTabSz="1005713">
              <a:buFontTx/>
              <a:buChar char="-"/>
            </a:pPr>
            <a:r>
              <a:rPr lang="en-US" sz="1980" dirty="0">
                <a:solidFill>
                  <a:srgbClr val="000000"/>
                </a:solidFill>
                <a:latin typeface="Calibri" panose="020F0502020204030204"/>
              </a:rPr>
              <a:t>Select sparse values</a:t>
            </a:r>
          </a:p>
          <a:p>
            <a:pPr marL="1005713" lvl="2" defTabSz="1005713">
              <a:buFontTx/>
              <a:buChar char="-"/>
            </a:pPr>
            <a:r>
              <a:rPr lang="en-US" sz="1980" dirty="0">
                <a:solidFill>
                  <a:srgbClr val="000000"/>
                </a:solidFill>
                <a:latin typeface="Calibri" panose="020F0502020204030204"/>
              </a:rPr>
              <a:t>Provides strong leverage over decision boundary</a:t>
            </a:r>
          </a:p>
          <a:p>
            <a:pPr marL="502857" lvl="1" defTabSz="1005713">
              <a:buFontTx/>
              <a:buChar char="-"/>
            </a:pPr>
            <a:r>
              <a:rPr lang="en-US" sz="1980" dirty="0" err="1">
                <a:solidFill>
                  <a:srgbClr val="000000"/>
                </a:solidFill>
                <a:latin typeface="Calibri" panose="020F0502020204030204"/>
              </a:rPr>
              <a:t>CountSHAP</a:t>
            </a:r>
            <a:r>
              <a:rPr lang="en-US" sz="1980" dirty="0">
                <a:solidFill>
                  <a:srgbClr val="000000"/>
                </a:solidFill>
                <a:latin typeface="Calibri" panose="020F0502020204030204"/>
              </a:rPr>
              <a:t> </a:t>
            </a:r>
          </a:p>
          <a:p>
            <a:pPr marL="1005713" lvl="2" defTabSz="1005713">
              <a:buFontTx/>
              <a:buChar char="-"/>
            </a:pPr>
            <a:r>
              <a:rPr lang="en-US" sz="1980" dirty="0">
                <a:solidFill>
                  <a:srgbClr val="000000"/>
                </a:solidFill>
                <a:latin typeface="Calibri" panose="020F0502020204030204"/>
              </a:rPr>
              <a:t>Chooses values with high density of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aligned data points</a:t>
            </a:r>
          </a:p>
          <a:p>
            <a:pPr marL="1005713" lvl="2" defTabSz="1005713">
              <a:buFontTx/>
              <a:buChar char="-"/>
            </a:pPr>
            <a:r>
              <a:rPr lang="en-US" sz="1980" dirty="0">
                <a:solidFill>
                  <a:srgbClr val="000000"/>
                </a:solidFill>
                <a:latin typeface="Calibri" panose="020F0502020204030204"/>
              </a:rPr>
              <a:t>Allows trigger to blend in with background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data</a:t>
            </a:r>
          </a:p>
          <a:p>
            <a:pPr defTabSz="1005713"/>
            <a:endParaRPr lang="en-US" sz="1980" dirty="0">
              <a:solidFill>
                <a:srgbClr val="000000"/>
              </a:solidFill>
              <a:latin typeface="Calibri" panose="020F0502020204030204"/>
            </a:endParaRPr>
          </a:p>
        </p:txBody>
      </p:sp>
      <p:pic>
        <p:nvPicPr>
          <p:cNvPr id="7" name="Google Shape;105;p19">
            <a:extLst>
              <a:ext uri="{FF2B5EF4-FFF2-40B4-BE49-F238E27FC236}">
                <a16:creationId xmlns:a16="http://schemas.microsoft.com/office/drawing/2014/main" id="{AA2A74A2-5D3F-737D-4C9B-46C126AC0D4B}"/>
              </a:ext>
            </a:extLst>
          </p:cNvPr>
          <p:cNvPicPr preferRelativeResize="0"/>
          <p:nvPr/>
        </p:nvPicPr>
        <p:blipFill>
          <a:blip r:embed="rId2">
            <a:alphaModFix/>
          </a:blip>
          <a:stretch>
            <a:fillRect/>
          </a:stretch>
        </p:blipFill>
        <p:spPr>
          <a:xfrm>
            <a:off x="2923360" y="6149193"/>
            <a:ext cx="3677363" cy="503135"/>
          </a:xfrm>
          <a:prstGeom prst="rect">
            <a:avLst/>
          </a:prstGeom>
          <a:noFill/>
          <a:ln>
            <a:noFill/>
          </a:ln>
        </p:spPr>
      </p:pic>
    </p:spTree>
    <p:extLst>
      <p:ext uri="{BB962C8B-B14F-4D97-AF65-F5344CB8AC3E}">
        <p14:creationId xmlns:p14="http://schemas.microsoft.com/office/powerpoint/2010/main" val="250228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70801-45FC-889D-47D2-5ED1F770FB84}"/>
              </a:ext>
            </a:extLst>
          </p:cNvPr>
          <p:cNvSpPr>
            <a:spLocks noGrp="1"/>
          </p:cNvSpPr>
          <p:nvPr>
            <p:ph type="title"/>
          </p:nvPr>
        </p:nvSpPr>
        <p:spPr/>
        <p:txBody>
          <a:bodyPr/>
          <a:lstStyle/>
          <a:p>
            <a:r>
              <a:rPr lang="en-US" dirty="0"/>
              <a:t>Building blocks</a:t>
            </a:r>
          </a:p>
        </p:txBody>
      </p:sp>
      <p:sp>
        <p:nvSpPr>
          <p:cNvPr id="4" name="Text Placeholder 3">
            <a:extLst>
              <a:ext uri="{FF2B5EF4-FFF2-40B4-BE49-F238E27FC236}">
                <a16:creationId xmlns:a16="http://schemas.microsoft.com/office/drawing/2014/main" id="{C1FC90B9-51B5-04C5-4B89-22BC11DD6BBA}"/>
              </a:ext>
            </a:extLst>
          </p:cNvPr>
          <p:cNvSpPr>
            <a:spLocks noGrp="1"/>
          </p:cNvSpPr>
          <p:nvPr>
            <p:ph type="body" sz="quarter" idx="10"/>
          </p:nvPr>
        </p:nvSpPr>
        <p:spPr/>
        <p:txBody>
          <a:bodyPr/>
          <a:lstStyle/>
          <a:p>
            <a:r>
              <a:rPr lang="en-US" cap="none" dirty="0"/>
              <a:t>Value Selection</a:t>
            </a:r>
          </a:p>
        </p:txBody>
      </p:sp>
      <p:sp>
        <p:nvSpPr>
          <p:cNvPr id="6" name="TextBox 5">
            <a:extLst>
              <a:ext uri="{FF2B5EF4-FFF2-40B4-BE49-F238E27FC236}">
                <a16:creationId xmlns:a16="http://schemas.microsoft.com/office/drawing/2014/main" id="{5631B5C3-88B0-EDE8-CAAD-7BBDDE9C304F}"/>
              </a:ext>
            </a:extLst>
          </p:cNvPr>
          <p:cNvSpPr txBox="1"/>
          <p:nvPr/>
        </p:nvSpPr>
        <p:spPr>
          <a:xfrm>
            <a:off x="544047" y="3257591"/>
            <a:ext cx="9199721" cy="2225225"/>
          </a:xfrm>
          <a:prstGeom prst="rect">
            <a:avLst/>
          </a:prstGeom>
          <a:noFill/>
        </p:spPr>
        <p:txBody>
          <a:bodyPr wrap="square" rtlCol="0">
            <a:spAutoFit/>
          </a:bodyPr>
          <a:lstStyle/>
          <a:p>
            <a:pPr defTabSz="1005713">
              <a:buFontTx/>
              <a:buChar char="-"/>
            </a:pPr>
            <a:r>
              <a:rPr lang="en-US" sz="1980" dirty="0">
                <a:solidFill>
                  <a:srgbClr val="000000"/>
                </a:solidFill>
                <a:latin typeface="Calibri" panose="020F0502020204030204"/>
              </a:rPr>
              <a:t>Value selection</a:t>
            </a:r>
          </a:p>
          <a:p>
            <a:pPr marL="502857" lvl="1" defTabSz="1005713">
              <a:buFontTx/>
              <a:buChar char="-"/>
            </a:pPr>
            <a:r>
              <a:rPr lang="en-US" sz="1980" dirty="0" err="1">
                <a:solidFill>
                  <a:srgbClr val="000000"/>
                </a:solidFill>
                <a:latin typeface="Calibri" panose="020F0502020204030204"/>
              </a:rPr>
              <a:t>CountAbsSHAP</a:t>
            </a:r>
            <a:endParaRPr lang="en-US" sz="1980" dirty="0">
              <a:solidFill>
                <a:srgbClr val="000000"/>
              </a:solidFill>
              <a:latin typeface="Calibri" panose="020F0502020204030204"/>
            </a:endParaRPr>
          </a:p>
          <a:p>
            <a:pPr marL="1005713" lvl="2" defTabSz="1005713">
              <a:buFontTx/>
              <a:buChar char="-"/>
            </a:pPr>
            <a:r>
              <a:rPr lang="en-US" sz="1980" dirty="0" err="1">
                <a:solidFill>
                  <a:srgbClr val="000000"/>
                </a:solidFill>
                <a:latin typeface="Calibri" panose="020F0502020204030204"/>
              </a:rPr>
              <a:t>CountSHAP</a:t>
            </a:r>
            <a:r>
              <a:rPr lang="en-US" sz="1980" dirty="0">
                <a:solidFill>
                  <a:srgbClr val="000000"/>
                </a:solidFill>
                <a:latin typeface="Calibri" panose="020F0502020204030204"/>
              </a:rPr>
              <a:t> values </a:t>
            </a:r>
          </a:p>
          <a:p>
            <a:pPr marL="1508570" lvl="3" defTabSz="1005713">
              <a:buFontTx/>
              <a:buChar char="-"/>
            </a:pPr>
            <a:r>
              <a:rPr lang="en-US" sz="1980" dirty="0">
                <a:solidFill>
                  <a:srgbClr val="000000"/>
                </a:solidFill>
                <a:latin typeface="Calibri" panose="020F0502020204030204"/>
              </a:rPr>
              <a:t>Blend well </a:t>
            </a:r>
          </a:p>
          <a:p>
            <a:pPr marL="1508570" lvl="3" defTabSz="1005713">
              <a:buFontTx/>
              <a:buChar char="-"/>
            </a:pPr>
            <a:r>
              <a:rPr lang="en-US" sz="1980" dirty="0">
                <a:solidFill>
                  <a:srgbClr val="000000"/>
                </a:solidFill>
                <a:latin typeface="Calibri" panose="020F0502020204030204"/>
              </a:rPr>
              <a:t>But, have to fight against background data</a:t>
            </a:r>
          </a:p>
          <a:p>
            <a:pPr marL="1005713" lvl="2" defTabSz="1005713">
              <a:buFontTx/>
              <a:buChar char="-"/>
            </a:pPr>
            <a:r>
              <a:rPr lang="en-US" sz="1980" dirty="0">
                <a:solidFill>
                  <a:srgbClr val="000000"/>
                </a:solidFill>
                <a:latin typeface="Calibri" panose="020F0502020204030204"/>
              </a:rPr>
              <a:t>Lead authors to propose </a:t>
            </a:r>
            <a:r>
              <a:rPr lang="en-US" sz="1980" dirty="0" err="1">
                <a:solidFill>
                  <a:srgbClr val="000000"/>
                </a:solidFill>
                <a:latin typeface="Calibri" panose="020F0502020204030204"/>
              </a:rPr>
              <a:t>CountAbsSHAP</a:t>
            </a:r>
            <a:endParaRPr lang="en-US" sz="1980" dirty="0">
              <a:solidFill>
                <a:srgbClr val="000000"/>
              </a:solidFill>
              <a:latin typeface="Calibri" panose="020F0502020204030204"/>
            </a:endParaRPr>
          </a:p>
          <a:p>
            <a:pPr marL="1508570" lvl="3" defTabSz="1005713">
              <a:buFontTx/>
              <a:buChar char="-"/>
            </a:pPr>
            <a:r>
              <a:rPr lang="en-US" sz="1980" dirty="0">
                <a:solidFill>
                  <a:srgbClr val="000000"/>
                </a:solidFill>
                <a:latin typeface="Calibri" panose="020F0502020204030204"/>
              </a:rPr>
              <a:t>Gives feature values which have low confidence in determining class</a:t>
            </a:r>
          </a:p>
        </p:txBody>
      </p:sp>
      <p:pic>
        <p:nvPicPr>
          <p:cNvPr id="7" name="Google Shape;113;p20">
            <a:extLst>
              <a:ext uri="{FF2B5EF4-FFF2-40B4-BE49-F238E27FC236}">
                <a16:creationId xmlns:a16="http://schemas.microsoft.com/office/drawing/2014/main" id="{CBD8BA27-5562-D12E-C5B3-DB6D09710DA5}"/>
              </a:ext>
            </a:extLst>
          </p:cNvPr>
          <p:cNvPicPr preferRelativeResize="0"/>
          <p:nvPr/>
        </p:nvPicPr>
        <p:blipFill>
          <a:blip r:embed="rId2">
            <a:alphaModFix/>
          </a:blip>
          <a:stretch>
            <a:fillRect/>
          </a:stretch>
        </p:blipFill>
        <p:spPr>
          <a:xfrm>
            <a:off x="2294751" y="5552014"/>
            <a:ext cx="4305972" cy="817192"/>
          </a:xfrm>
          <a:prstGeom prst="rect">
            <a:avLst/>
          </a:prstGeom>
          <a:noFill/>
          <a:ln>
            <a:noFill/>
          </a:ln>
        </p:spPr>
      </p:pic>
    </p:spTree>
    <p:extLst>
      <p:ext uri="{BB962C8B-B14F-4D97-AF65-F5344CB8AC3E}">
        <p14:creationId xmlns:p14="http://schemas.microsoft.com/office/powerpoint/2010/main" val="34081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DBE73-CBAD-B6F1-742E-EEACC0B0611F}"/>
              </a:ext>
            </a:extLst>
          </p:cNvPr>
          <p:cNvSpPr>
            <a:spLocks noGrp="1"/>
          </p:cNvSpPr>
          <p:nvPr>
            <p:ph type="title"/>
          </p:nvPr>
        </p:nvSpPr>
        <p:spPr/>
        <p:txBody>
          <a:bodyPr/>
          <a:lstStyle/>
          <a:p>
            <a:r>
              <a:rPr lang="en-US" dirty="0"/>
              <a:t>Attack strategies</a:t>
            </a:r>
          </a:p>
        </p:txBody>
      </p:sp>
      <p:sp>
        <p:nvSpPr>
          <p:cNvPr id="4" name="Text Placeholder 3">
            <a:extLst>
              <a:ext uri="{FF2B5EF4-FFF2-40B4-BE49-F238E27FC236}">
                <a16:creationId xmlns:a16="http://schemas.microsoft.com/office/drawing/2014/main" id="{6B54A34C-8AB8-7436-4A5C-E9C962CF8FD7}"/>
              </a:ext>
            </a:extLst>
          </p:cNvPr>
          <p:cNvSpPr>
            <a:spLocks noGrp="1"/>
          </p:cNvSpPr>
          <p:nvPr>
            <p:ph type="body" sz="quarter" idx="10"/>
          </p:nvPr>
        </p:nvSpPr>
        <p:spPr/>
        <p:txBody>
          <a:bodyPr/>
          <a:lstStyle/>
          <a:p>
            <a:r>
              <a:rPr lang="en-US" cap="none" dirty="0"/>
              <a:t>Independent Selection</a:t>
            </a:r>
          </a:p>
        </p:txBody>
      </p:sp>
      <p:sp>
        <p:nvSpPr>
          <p:cNvPr id="6" name="TextBox 5">
            <a:extLst>
              <a:ext uri="{FF2B5EF4-FFF2-40B4-BE49-F238E27FC236}">
                <a16:creationId xmlns:a16="http://schemas.microsoft.com/office/drawing/2014/main" id="{BED85962-17A6-D40B-ACFA-7551733A7C89}"/>
              </a:ext>
            </a:extLst>
          </p:cNvPr>
          <p:cNvSpPr txBox="1"/>
          <p:nvPr/>
        </p:nvSpPr>
        <p:spPr>
          <a:xfrm>
            <a:off x="544047" y="3446174"/>
            <a:ext cx="8916847" cy="3139321"/>
          </a:xfrm>
          <a:prstGeom prst="rect">
            <a:avLst/>
          </a:prstGeom>
          <a:noFill/>
        </p:spPr>
        <p:txBody>
          <a:bodyPr wrap="square" rtlCol="0">
            <a:spAutoFit/>
          </a:bodyPr>
          <a:lstStyle/>
          <a:p>
            <a:pPr defTabSz="1005713">
              <a:buFontTx/>
              <a:buChar char="-"/>
            </a:pPr>
            <a:r>
              <a:rPr lang="en-US" sz="1980" dirty="0">
                <a:solidFill>
                  <a:srgbClr val="000000"/>
                </a:solidFill>
                <a:latin typeface="Calibri" panose="020F0502020204030204"/>
              </a:rPr>
              <a:t>Searches for areas of weak confidence near decision boundary</a:t>
            </a:r>
          </a:p>
          <a:p>
            <a:pPr marL="502857" lvl="1" defTabSz="1005713">
              <a:buFontTx/>
              <a:buChar char="-"/>
            </a:pPr>
            <a:r>
              <a:rPr lang="en-US" sz="1980" dirty="0">
                <a:solidFill>
                  <a:srgbClr val="000000"/>
                </a:solidFill>
                <a:latin typeface="Calibri" panose="020F0502020204030204"/>
              </a:rPr>
              <a:t>Use </a:t>
            </a:r>
            <a:r>
              <a:rPr lang="en-US" sz="1980" dirty="0" err="1">
                <a:solidFill>
                  <a:srgbClr val="000000"/>
                </a:solidFill>
                <a:latin typeface="Calibri" panose="020F0502020204030204"/>
              </a:rPr>
              <a:t>LargeAbsSHAP</a:t>
            </a:r>
            <a:r>
              <a:rPr lang="en-US" sz="1980" dirty="0">
                <a:solidFill>
                  <a:srgbClr val="000000"/>
                </a:solidFill>
                <a:latin typeface="Calibri" panose="020F0502020204030204"/>
              </a:rPr>
              <a:t> to select most important features</a:t>
            </a:r>
          </a:p>
          <a:p>
            <a:pPr marL="502857" lvl="1" defTabSz="1005713">
              <a:buFontTx/>
              <a:buChar char="-"/>
            </a:pPr>
            <a:r>
              <a:rPr lang="en-US" sz="1980" dirty="0">
                <a:solidFill>
                  <a:srgbClr val="000000"/>
                </a:solidFill>
                <a:latin typeface="Calibri" panose="020F0502020204030204"/>
              </a:rPr>
              <a:t>Then, use either </a:t>
            </a:r>
          </a:p>
          <a:p>
            <a:pPr marL="1005713" lvl="2" defTabSz="1005713">
              <a:buFontTx/>
              <a:buChar char="-"/>
            </a:pPr>
            <a:r>
              <a:rPr lang="en-US" sz="1980" dirty="0" err="1">
                <a:solidFill>
                  <a:srgbClr val="000000"/>
                </a:solidFill>
                <a:latin typeface="Calibri" panose="020F0502020204030204"/>
              </a:rPr>
              <a:t>MinPopulation</a:t>
            </a:r>
            <a:endParaRPr lang="en-US" sz="1980" dirty="0">
              <a:solidFill>
                <a:srgbClr val="000000"/>
              </a:solidFill>
              <a:latin typeface="Calibri" panose="020F0502020204030204"/>
            </a:endParaRPr>
          </a:p>
          <a:p>
            <a:pPr marL="1508570" lvl="3" defTabSz="1005713">
              <a:buFontTx/>
              <a:buChar char="-"/>
            </a:pPr>
            <a:r>
              <a:rPr lang="en-US" sz="1980" dirty="0">
                <a:solidFill>
                  <a:srgbClr val="000000"/>
                </a:solidFill>
                <a:latin typeface="Calibri" panose="020F0502020204030204"/>
              </a:rPr>
              <a:t>Ensures select highest leverage features and values with most sparsity</a:t>
            </a:r>
          </a:p>
          <a:p>
            <a:pPr marL="1005713" lvl="2" defTabSz="1005713">
              <a:buFontTx/>
              <a:buChar char="-"/>
            </a:pPr>
            <a:r>
              <a:rPr lang="en-US" sz="1980" dirty="0" err="1">
                <a:solidFill>
                  <a:srgbClr val="000000"/>
                </a:solidFill>
                <a:latin typeface="Calibri" panose="020F0502020204030204"/>
              </a:rPr>
              <a:t>CountAbsSHAP</a:t>
            </a:r>
            <a:endParaRPr lang="en-US" sz="1980" dirty="0">
              <a:solidFill>
                <a:srgbClr val="000000"/>
              </a:solidFill>
              <a:latin typeface="Calibri" panose="020F0502020204030204"/>
            </a:endParaRPr>
          </a:p>
          <a:p>
            <a:pPr marL="1508570" lvl="3" defTabSz="1005713">
              <a:buFontTx/>
              <a:buChar char="-"/>
            </a:pPr>
            <a:r>
              <a:rPr lang="en-US" sz="1980" dirty="0">
                <a:solidFill>
                  <a:srgbClr val="000000"/>
                </a:solidFill>
                <a:latin typeface="Calibri" panose="020F0502020204030204"/>
              </a:rPr>
              <a:t>Tries to balance blending trigger and finding values that have weak confidence in data</a:t>
            </a:r>
          </a:p>
          <a:p>
            <a:pPr defTabSz="1005713">
              <a:buFontTx/>
              <a:buChar char="-"/>
            </a:pPr>
            <a:r>
              <a:rPr lang="en-US" sz="1980" dirty="0">
                <a:solidFill>
                  <a:srgbClr val="000000"/>
                </a:solidFill>
                <a:latin typeface="Calibri" panose="020F0502020204030204"/>
              </a:rPr>
              <a:t>Attack strongly affects decision boundary</a:t>
            </a:r>
          </a:p>
          <a:p>
            <a:pPr marL="502857" lvl="1" defTabSz="1005713">
              <a:buFontTx/>
              <a:buChar char="-"/>
            </a:pPr>
            <a:r>
              <a:rPr lang="en-US" sz="1980" dirty="0">
                <a:solidFill>
                  <a:srgbClr val="000000"/>
                </a:solidFill>
                <a:latin typeface="Calibri" panose="020F0502020204030204"/>
              </a:rPr>
              <a:t> easy to mitigate against due to how unique the watermarked data points are</a:t>
            </a:r>
          </a:p>
        </p:txBody>
      </p:sp>
    </p:spTree>
    <p:extLst>
      <p:ext uri="{BB962C8B-B14F-4D97-AF65-F5344CB8AC3E}">
        <p14:creationId xmlns:p14="http://schemas.microsoft.com/office/powerpoint/2010/main" val="220709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3DA7C-A427-CBAE-3538-9352A360AAB3}"/>
              </a:ext>
            </a:extLst>
          </p:cNvPr>
          <p:cNvSpPr>
            <a:spLocks noGrp="1"/>
          </p:cNvSpPr>
          <p:nvPr>
            <p:ph type="title"/>
          </p:nvPr>
        </p:nvSpPr>
        <p:spPr/>
        <p:txBody>
          <a:bodyPr/>
          <a:lstStyle/>
          <a:p>
            <a:r>
              <a:rPr lang="en-US" dirty="0"/>
              <a:t>Attack strategies</a:t>
            </a:r>
          </a:p>
        </p:txBody>
      </p:sp>
      <p:sp>
        <p:nvSpPr>
          <p:cNvPr id="4" name="Text Placeholder 3">
            <a:extLst>
              <a:ext uri="{FF2B5EF4-FFF2-40B4-BE49-F238E27FC236}">
                <a16:creationId xmlns:a16="http://schemas.microsoft.com/office/drawing/2014/main" id="{46F42D5A-96AB-A644-5EA3-827CB8C8CFB4}"/>
              </a:ext>
            </a:extLst>
          </p:cNvPr>
          <p:cNvSpPr>
            <a:spLocks noGrp="1"/>
          </p:cNvSpPr>
          <p:nvPr>
            <p:ph type="body" sz="quarter" idx="10"/>
          </p:nvPr>
        </p:nvSpPr>
        <p:spPr/>
        <p:txBody>
          <a:bodyPr/>
          <a:lstStyle/>
          <a:p>
            <a:r>
              <a:rPr lang="en-US" cap="none" dirty="0"/>
              <a:t>Greedy combined selection</a:t>
            </a:r>
          </a:p>
        </p:txBody>
      </p:sp>
      <p:sp>
        <p:nvSpPr>
          <p:cNvPr id="7" name="TextBox 6">
            <a:extLst>
              <a:ext uri="{FF2B5EF4-FFF2-40B4-BE49-F238E27FC236}">
                <a16:creationId xmlns:a16="http://schemas.microsoft.com/office/drawing/2014/main" id="{AF342438-60FB-FE36-949F-5C481F79B002}"/>
              </a:ext>
            </a:extLst>
          </p:cNvPr>
          <p:cNvSpPr txBox="1"/>
          <p:nvPr/>
        </p:nvSpPr>
        <p:spPr>
          <a:xfrm>
            <a:off x="544047" y="3351882"/>
            <a:ext cx="4768027" cy="3444020"/>
          </a:xfrm>
          <a:prstGeom prst="rect">
            <a:avLst/>
          </a:prstGeom>
          <a:noFill/>
        </p:spPr>
        <p:txBody>
          <a:bodyPr wrap="square" rtlCol="0">
            <a:spAutoFit/>
          </a:bodyPr>
          <a:lstStyle/>
          <a:p>
            <a:pPr defTabSz="1005713">
              <a:buFontTx/>
              <a:buChar char="-"/>
            </a:pPr>
            <a:r>
              <a:rPr lang="en-US" sz="1980" dirty="0">
                <a:solidFill>
                  <a:srgbClr val="000000"/>
                </a:solidFill>
                <a:latin typeface="Calibri" panose="020F0502020204030204"/>
              </a:rPr>
              <a:t>More carefully blends watermark with background dataset</a:t>
            </a:r>
          </a:p>
          <a:p>
            <a:pPr defTabSz="1005713">
              <a:buFontTx/>
              <a:buChar char="-"/>
            </a:pPr>
            <a:r>
              <a:rPr lang="en-US" sz="1980" dirty="0">
                <a:solidFill>
                  <a:srgbClr val="000000"/>
                </a:solidFill>
                <a:latin typeface="Calibri" panose="020F0502020204030204"/>
              </a:rPr>
              <a:t>Use </a:t>
            </a:r>
            <a:r>
              <a:rPr lang="en-US" sz="1980" b="1" dirty="0">
                <a:solidFill>
                  <a:srgbClr val="000000"/>
                </a:solidFill>
                <a:latin typeface="Calibri" panose="020F0502020204030204"/>
              </a:rPr>
              <a:t>greedy algorithm</a:t>
            </a:r>
            <a:r>
              <a:rPr lang="en-US" sz="1980" dirty="0">
                <a:solidFill>
                  <a:srgbClr val="000000"/>
                </a:solidFill>
                <a:latin typeface="Calibri" panose="020F0502020204030204"/>
              </a:rPr>
              <a:t> to conditionally select new features and values such that those values are consistent with existing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-oriented points</a:t>
            </a:r>
          </a:p>
          <a:p>
            <a:pPr defTabSz="1005713">
              <a:buFontTx/>
              <a:buChar char="-"/>
            </a:pPr>
            <a:r>
              <a:rPr lang="en-US" sz="1980" dirty="0">
                <a:solidFill>
                  <a:srgbClr val="000000"/>
                </a:solidFill>
                <a:latin typeface="Calibri" panose="020F0502020204030204"/>
              </a:rPr>
              <a:t>Use </a:t>
            </a:r>
            <a:r>
              <a:rPr lang="en-US" sz="1980" dirty="0" err="1">
                <a:solidFill>
                  <a:srgbClr val="000000"/>
                </a:solidFill>
                <a:latin typeface="Calibri" panose="020F0502020204030204"/>
              </a:rPr>
              <a:t>LargeSHAP</a:t>
            </a:r>
            <a:r>
              <a:rPr lang="en-US" sz="1980" dirty="0">
                <a:solidFill>
                  <a:srgbClr val="000000"/>
                </a:solidFill>
                <a:latin typeface="Calibri" panose="020F0502020204030204"/>
              </a:rPr>
              <a:t> to select most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oriented features</a:t>
            </a:r>
          </a:p>
          <a:p>
            <a:pPr defTabSz="1005713">
              <a:buFontTx/>
              <a:buChar char="-"/>
            </a:pPr>
            <a:r>
              <a:rPr lang="en-US" sz="1980" dirty="0">
                <a:solidFill>
                  <a:srgbClr val="000000"/>
                </a:solidFill>
                <a:latin typeface="Calibri" panose="020F0502020204030204"/>
              </a:rPr>
              <a:t>Use </a:t>
            </a:r>
            <a:r>
              <a:rPr lang="en-US" sz="1980" dirty="0" err="1">
                <a:solidFill>
                  <a:srgbClr val="000000"/>
                </a:solidFill>
                <a:latin typeface="Calibri" panose="020F0502020204030204"/>
              </a:rPr>
              <a:t>CountSHAP</a:t>
            </a:r>
            <a:r>
              <a:rPr lang="en-US" sz="1980" dirty="0">
                <a:solidFill>
                  <a:srgbClr val="000000"/>
                </a:solidFill>
                <a:latin typeface="Calibri" panose="020F0502020204030204"/>
              </a:rPr>
              <a:t> to find highest density, </a:t>
            </a:r>
            <a:r>
              <a:rPr lang="en-US" sz="1980" dirty="0" err="1">
                <a:solidFill>
                  <a:srgbClr val="000000"/>
                </a:solidFill>
                <a:latin typeface="Calibri" panose="020F0502020204030204"/>
              </a:rPr>
              <a:t>goodware</a:t>
            </a:r>
            <a:r>
              <a:rPr lang="en-US" sz="1980" dirty="0">
                <a:solidFill>
                  <a:srgbClr val="000000"/>
                </a:solidFill>
                <a:latin typeface="Calibri" panose="020F0502020204030204"/>
              </a:rPr>
              <a:t> oriented values </a:t>
            </a:r>
          </a:p>
          <a:p>
            <a:pPr defTabSz="1005713"/>
            <a:endParaRPr lang="en-US" sz="1980" dirty="0">
              <a:solidFill>
                <a:srgbClr val="000000"/>
              </a:solidFill>
              <a:latin typeface="Calibri" panose="020F0502020204030204"/>
            </a:endParaRPr>
          </a:p>
        </p:txBody>
      </p:sp>
      <p:pic>
        <p:nvPicPr>
          <p:cNvPr id="8" name="Google Shape;128;p22">
            <a:extLst>
              <a:ext uri="{FF2B5EF4-FFF2-40B4-BE49-F238E27FC236}">
                <a16:creationId xmlns:a16="http://schemas.microsoft.com/office/drawing/2014/main" id="{E984ED8D-36E9-6A9E-CAD2-52280EC1F31E}"/>
              </a:ext>
            </a:extLst>
          </p:cNvPr>
          <p:cNvPicPr preferRelativeResize="0"/>
          <p:nvPr/>
        </p:nvPicPr>
        <p:blipFill>
          <a:blip r:embed="rId2">
            <a:alphaModFix/>
          </a:blip>
          <a:stretch>
            <a:fillRect/>
          </a:stretch>
        </p:blipFill>
        <p:spPr>
          <a:xfrm>
            <a:off x="5385055" y="2144380"/>
            <a:ext cx="4673345" cy="4507700"/>
          </a:xfrm>
          <a:prstGeom prst="rect">
            <a:avLst/>
          </a:prstGeom>
          <a:noFill/>
          <a:ln>
            <a:noFill/>
          </a:ln>
        </p:spPr>
      </p:pic>
    </p:spTree>
    <p:extLst>
      <p:ext uri="{BB962C8B-B14F-4D97-AF65-F5344CB8AC3E}">
        <p14:creationId xmlns:p14="http://schemas.microsoft.com/office/powerpoint/2010/main" val="49525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D15B5-26D0-D845-816C-A1E283EBC5BA}"/>
              </a:ext>
            </a:extLst>
          </p:cNvPr>
          <p:cNvSpPr>
            <a:spLocks noGrp="1"/>
          </p:cNvSpPr>
          <p:nvPr>
            <p:ph type="title"/>
          </p:nvPr>
        </p:nvSpPr>
        <p:spPr/>
        <p:txBody>
          <a:bodyPr/>
          <a:lstStyle/>
          <a:p>
            <a:r>
              <a:rPr lang="en-US" dirty="0"/>
              <a:t>results</a:t>
            </a:r>
          </a:p>
        </p:txBody>
      </p:sp>
      <p:sp>
        <p:nvSpPr>
          <p:cNvPr id="6" name="TextBox 5">
            <a:extLst>
              <a:ext uri="{FF2B5EF4-FFF2-40B4-BE49-F238E27FC236}">
                <a16:creationId xmlns:a16="http://schemas.microsoft.com/office/drawing/2014/main" id="{6A993E8B-FAC8-92CE-1F6D-673A7BF0C407}"/>
              </a:ext>
            </a:extLst>
          </p:cNvPr>
          <p:cNvSpPr txBox="1"/>
          <p:nvPr/>
        </p:nvSpPr>
        <p:spPr>
          <a:xfrm>
            <a:off x="533103" y="2691843"/>
            <a:ext cx="8990652" cy="3977243"/>
          </a:xfrm>
          <a:prstGeom prst="rect">
            <a:avLst/>
          </a:prstGeom>
          <a:noFill/>
        </p:spPr>
        <p:txBody>
          <a:bodyPr wrap="square" rtlCol="0">
            <a:spAutoFit/>
          </a:bodyPr>
          <a:lstStyle/>
          <a:p>
            <a:pPr indent="-151701" defTabSz="1005713">
              <a:buSzPct val="100000"/>
              <a:buFontTx/>
              <a:buChar char="-"/>
            </a:pPr>
            <a:r>
              <a:rPr lang="en-US" sz="1485" dirty="0">
                <a:solidFill>
                  <a:srgbClr val="000000"/>
                </a:solidFill>
                <a:latin typeface="Calibri" panose="020F0502020204030204"/>
              </a:rPr>
              <a:t>Datasets (all malware classification)</a:t>
            </a:r>
          </a:p>
          <a:p>
            <a:pPr marL="502857" lvl="1" indent="-141040" defTabSz="1005713">
              <a:buSzPct val="100000"/>
              <a:buFontTx/>
              <a:buChar char="-"/>
            </a:pPr>
            <a:r>
              <a:rPr lang="en-US" sz="1485" dirty="0">
                <a:solidFill>
                  <a:srgbClr val="000000"/>
                </a:solidFill>
                <a:latin typeface="Calibri" panose="020F0502020204030204"/>
              </a:rPr>
              <a:t>EMBER</a:t>
            </a:r>
          </a:p>
          <a:p>
            <a:pPr marL="1005713" lvl="2" indent="-141040" defTabSz="1005713">
              <a:buSzPct val="100000"/>
              <a:buFontTx/>
              <a:buChar char="-"/>
            </a:pPr>
            <a:r>
              <a:rPr lang="en-US" sz="1485" dirty="0">
                <a:solidFill>
                  <a:srgbClr val="000000"/>
                </a:solidFill>
                <a:latin typeface="Calibri" panose="020F0502020204030204"/>
              </a:rPr>
              <a:t>2351-dimensional feature vector from 1.1 million Portable windows Executables</a:t>
            </a:r>
          </a:p>
          <a:p>
            <a:pPr marL="1005713" lvl="2" indent="-141040" defTabSz="1005713">
              <a:buSzPct val="100000"/>
              <a:buFontTx/>
              <a:buChar char="-"/>
            </a:pPr>
            <a:r>
              <a:rPr lang="en-US" sz="1485" dirty="0">
                <a:solidFill>
                  <a:srgbClr val="000000"/>
                </a:solidFill>
                <a:latin typeface="Calibri" panose="020F0502020204030204"/>
              </a:rPr>
              <a:t>All malicious binaries were reported as such by at least 40 AV engines </a:t>
            </a:r>
          </a:p>
          <a:p>
            <a:pPr marL="502857" lvl="1" indent="-141040" defTabSz="1005713">
              <a:buSzPct val="100000"/>
              <a:buFontTx/>
              <a:buChar char="-"/>
            </a:pPr>
            <a:r>
              <a:rPr lang="en-US" sz="1485" dirty="0" err="1">
                <a:solidFill>
                  <a:srgbClr val="000000"/>
                </a:solidFill>
                <a:latin typeface="Calibri" panose="020F0502020204030204"/>
              </a:rPr>
              <a:t>Contaigo</a:t>
            </a:r>
            <a:endParaRPr lang="en-US" sz="1485" dirty="0">
              <a:solidFill>
                <a:srgbClr val="000000"/>
              </a:solidFill>
              <a:latin typeface="Calibri" panose="020F0502020204030204"/>
            </a:endParaRPr>
          </a:p>
          <a:p>
            <a:pPr marL="1005713" lvl="2" indent="-141040" defTabSz="1005713">
              <a:buSzPct val="100000"/>
              <a:buFontTx/>
              <a:buChar char="-"/>
            </a:pPr>
            <a:r>
              <a:rPr lang="en-US" sz="1485" dirty="0">
                <a:solidFill>
                  <a:srgbClr val="000000"/>
                </a:solidFill>
                <a:latin typeface="Calibri" panose="020F0502020204030204"/>
              </a:rPr>
              <a:t>PDF</a:t>
            </a:r>
          </a:p>
          <a:p>
            <a:pPr marL="502857" lvl="1" indent="-141040" defTabSz="1005713">
              <a:buSzPct val="100000"/>
              <a:buFontTx/>
              <a:buChar char="-"/>
            </a:pPr>
            <a:r>
              <a:rPr lang="en-US" sz="1485" dirty="0" err="1">
                <a:solidFill>
                  <a:srgbClr val="000000"/>
                </a:solidFill>
                <a:latin typeface="Calibri" panose="020F0502020204030204"/>
              </a:rPr>
              <a:t>Drebin</a:t>
            </a:r>
            <a:endParaRPr lang="en-US" sz="1485" dirty="0">
              <a:solidFill>
                <a:srgbClr val="000000"/>
              </a:solidFill>
              <a:latin typeface="Calibri" panose="020F0502020204030204"/>
            </a:endParaRPr>
          </a:p>
          <a:p>
            <a:pPr marL="1005713" lvl="2" indent="-141040" defTabSz="1005713">
              <a:buSzPct val="100000"/>
              <a:buFontTx/>
              <a:buChar char="-"/>
            </a:pPr>
            <a:r>
              <a:rPr lang="en-US" sz="1485" dirty="0">
                <a:solidFill>
                  <a:srgbClr val="000000"/>
                </a:solidFill>
                <a:latin typeface="Calibri" panose="020F0502020204030204"/>
              </a:rPr>
              <a:t>Android app files</a:t>
            </a:r>
          </a:p>
          <a:p>
            <a:pPr indent="-151701" defTabSz="1005713">
              <a:buSzPct val="100000"/>
              <a:buFontTx/>
              <a:buChar char="-"/>
            </a:pPr>
            <a:r>
              <a:rPr lang="en-US" sz="1485" dirty="0">
                <a:solidFill>
                  <a:srgbClr val="000000"/>
                </a:solidFill>
                <a:latin typeface="Calibri" panose="020F0502020204030204"/>
              </a:rPr>
              <a:t>Models</a:t>
            </a:r>
          </a:p>
          <a:p>
            <a:pPr marL="502857" lvl="1" indent="-141040" defTabSz="1005713">
              <a:buSzPct val="100000"/>
              <a:buFontTx/>
              <a:buChar char="-"/>
            </a:pPr>
            <a:r>
              <a:rPr lang="en-US" sz="1485" dirty="0" err="1">
                <a:solidFill>
                  <a:srgbClr val="000000"/>
                </a:solidFill>
                <a:latin typeface="Calibri" panose="020F0502020204030204"/>
              </a:rPr>
              <a:t>LightGBM</a:t>
            </a:r>
            <a:r>
              <a:rPr lang="en-US" sz="1485" dirty="0">
                <a:solidFill>
                  <a:srgbClr val="000000"/>
                </a:solidFill>
                <a:latin typeface="Calibri" panose="020F0502020204030204"/>
              </a:rPr>
              <a:t> - gradient boosting model released with EMBER</a:t>
            </a:r>
          </a:p>
          <a:p>
            <a:pPr marL="502857" lvl="1" indent="-141040" defTabSz="1005713">
              <a:buSzPct val="100000"/>
              <a:buFontTx/>
              <a:buChar char="-"/>
            </a:pPr>
            <a:r>
              <a:rPr lang="en-US" sz="1485" dirty="0" err="1">
                <a:solidFill>
                  <a:srgbClr val="000000"/>
                </a:solidFill>
                <a:latin typeface="Calibri" panose="020F0502020204030204"/>
              </a:rPr>
              <a:t>EmberNN</a:t>
            </a:r>
            <a:r>
              <a:rPr lang="en-US" sz="1485" dirty="0">
                <a:solidFill>
                  <a:srgbClr val="000000"/>
                </a:solidFill>
                <a:latin typeface="Calibri" panose="020F0502020204030204"/>
              </a:rPr>
              <a:t> - feedforward NN</a:t>
            </a:r>
          </a:p>
          <a:p>
            <a:pPr indent="-151701" defTabSz="1005713">
              <a:buSzPct val="100000"/>
              <a:buFontTx/>
              <a:buChar char="-"/>
            </a:pPr>
            <a:r>
              <a:rPr lang="en-US" sz="1485" dirty="0">
                <a:solidFill>
                  <a:srgbClr val="000000"/>
                </a:solidFill>
                <a:latin typeface="Calibri" panose="020F0502020204030204"/>
              </a:rPr>
              <a:t>Metrics</a:t>
            </a:r>
          </a:p>
          <a:p>
            <a:pPr marL="502857" lvl="1" indent="-141040" defTabSz="1005713">
              <a:buSzPct val="100000"/>
              <a:buFontTx/>
              <a:buChar char="-"/>
            </a:pPr>
            <a:r>
              <a:rPr lang="en-US" sz="1485" dirty="0">
                <a:solidFill>
                  <a:srgbClr val="000000"/>
                </a:solidFill>
                <a:latin typeface="Calibri" panose="020F0502020204030204"/>
              </a:rPr>
              <a:t>Acc(F</a:t>
            </a:r>
            <a:r>
              <a:rPr lang="en-US" sz="1485" baseline="-25000" dirty="0">
                <a:solidFill>
                  <a:srgbClr val="000000"/>
                </a:solidFill>
                <a:latin typeface="Calibri" panose="020F0502020204030204"/>
              </a:rPr>
              <a:t>b</a:t>
            </a:r>
            <a:r>
              <a:rPr lang="en-US" sz="1485" dirty="0">
                <a:solidFill>
                  <a:srgbClr val="000000"/>
                </a:solidFill>
                <a:latin typeface="Calibri" panose="020F0502020204030204"/>
              </a:rPr>
              <a:t>, </a:t>
            </a:r>
            <a:r>
              <a:rPr lang="en-US" sz="1485" dirty="0" err="1">
                <a:solidFill>
                  <a:srgbClr val="000000"/>
                </a:solidFill>
                <a:latin typeface="Calibri" panose="020F0502020204030204"/>
              </a:rPr>
              <a:t>X</a:t>
            </a:r>
            <a:r>
              <a:rPr lang="en-US" sz="1485" baseline="-25000" dirty="0" err="1">
                <a:solidFill>
                  <a:srgbClr val="000000"/>
                </a:solidFill>
                <a:latin typeface="Calibri" panose="020F0502020204030204"/>
              </a:rPr>
              <a:t>b</a:t>
            </a:r>
            <a:r>
              <a:rPr lang="en-US" sz="1485" dirty="0">
                <a:solidFill>
                  <a:srgbClr val="000000"/>
                </a:solidFill>
                <a:latin typeface="Calibri" panose="020F0502020204030204"/>
              </a:rPr>
              <a:t>) - accuracy of backdoored model on backdoored samples</a:t>
            </a:r>
          </a:p>
          <a:p>
            <a:pPr marL="1005713" lvl="2" indent="-141040" defTabSz="1005713">
              <a:buSzPct val="100000"/>
              <a:buFontTx/>
              <a:buChar char="-"/>
            </a:pPr>
            <a:r>
              <a:rPr lang="en-US" sz="1485" b="1" dirty="0">
                <a:solidFill>
                  <a:srgbClr val="000000"/>
                </a:solidFill>
                <a:latin typeface="Calibri" panose="020F0502020204030204"/>
              </a:rPr>
              <a:t>Goal: to REDUCE this value</a:t>
            </a:r>
          </a:p>
          <a:p>
            <a:pPr marL="502857" lvl="1" indent="-141040" defTabSz="1005713">
              <a:buSzPct val="100000"/>
              <a:buFontTx/>
              <a:buChar char="-"/>
            </a:pPr>
            <a:r>
              <a:rPr lang="en-US" sz="1485" dirty="0">
                <a:solidFill>
                  <a:srgbClr val="000000"/>
                </a:solidFill>
                <a:latin typeface="Calibri" panose="020F0502020204030204"/>
              </a:rPr>
              <a:t>Acc(F</a:t>
            </a:r>
            <a:r>
              <a:rPr lang="en-US" sz="1485" baseline="-25000" dirty="0">
                <a:solidFill>
                  <a:srgbClr val="000000"/>
                </a:solidFill>
                <a:latin typeface="Calibri" panose="020F0502020204030204"/>
              </a:rPr>
              <a:t>b</a:t>
            </a:r>
            <a:r>
              <a:rPr lang="en-US" sz="1485" dirty="0">
                <a:solidFill>
                  <a:srgbClr val="000000"/>
                </a:solidFill>
                <a:latin typeface="Calibri" panose="020F0502020204030204"/>
              </a:rPr>
              <a:t>, X) - accuracy of backdoored model on clean test set</a:t>
            </a:r>
          </a:p>
          <a:p>
            <a:pPr marL="502857" lvl="1" indent="-141040" defTabSz="1005713">
              <a:buSzPct val="100000"/>
              <a:buFontTx/>
              <a:buChar char="-"/>
            </a:pPr>
            <a:r>
              <a:rPr lang="en-US" sz="1485" dirty="0" err="1">
                <a:solidFill>
                  <a:srgbClr val="000000"/>
                </a:solidFill>
                <a:latin typeface="Calibri" panose="020F0502020204030204"/>
              </a:rPr>
              <a:t>FP</a:t>
            </a:r>
            <a:r>
              <a:rPr lang="en-US" sz="1485" baseline="-25000" dirty="0" err="1">
                <a:solidFill>
                  <a:srgbClr val="000000"/>
                </a:solidFill>
                <a:latin typeface="Calibri" panose="020F0502020204030204"/>
              </a:rPr>
              <a:t>b</a:t>
            </a:r>
            <a:r>
              <a:rPr lang="en-US" sz="1485" baseline="-25000" dirty="0">
                <a:solidFill>
                  <a:srgbClr val="000000"/>
                </a:solidFill>
                <a:latin typeface="Calibri" panose="020F0502020204030204"/>
              </a:rPr>
              <a:t> </a:t>
            </a:r>
            <a:r>
              <a:rPr lang="en-US" sz="1485" dirty="0">
                <a:solidFill>
                  <a:srgbClr val="000000"/>
                </a:solidFill>
                <a:latin typeface="Calibri" panose="020F0502020204030204"/>
              </a:rPr>
              <a:t>- false positives of backdoored model </a:t>
            </a:r>
          </a:p>
          <a:p>
            <a:pPr defTabSz="1005713"/>
            <a:endParaRPr lang="en-US" sz="1485" dirty="0">
              <a:solidFill>
                <a:srgbClr val="000000"/>
              </a:solidFill>
              <a:latin typeface="Calibri" panose="020F0502020204030204"/>
            </a:endParaRPr>
          </a:p>
        </p:txBody>
      </p:sp>
    </p:spTree>
    <p:extLst>
      <p:ext uri="{BB962C8B-B14F-4D97-AF65-F5344CB8AC3E}">
        <p14:creationId xmlns:p14="http://schemas.microsoft.com/office/powerpoint/2010/main" val="188337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0F0E6-50C2-DA9C-2F09-4C9AB8E33800}"/>
              </a:ext>
            </a:extLst>
          </p:cNvPr>
          <p:cNvSpPr>
            <a:spLocks noGrp="1"/>
          </p:cNvSpPr>
          <p:nvPr>
            <p:ph type="title"/>
          </p:nvPr>
        </p:nvSpPr>
        <p:spPr/>
        <p:txBody>
          <a:bodyPr/>
          <a:lstStyle/>
          <a:p>
            <a:r>
              <a:rPr lang="en-US" dirty="0"/>
              <a:t>result</a:t>
            </a:r>
          </a:p>
        </p:txBody>
      </p:sp>
      <p:sp>
        <p:nvSpPr>
          <p:cNvPr id="4" name="Text Placeholder 3">
            <a:extLst>
              <a:ext uri="{FF2B5EF4-FFF2-40B4-BE49-F238E27FC236}">
                <a16:creationId xmlns:a16="http://schemas.microsoft.com/office/drawing/2014/main" id="{6FE14D08-6B7B-BAE2-3A70-AF38427DC54F}"/>
              </a:ext>
            </a:extLst>
          </p:cNvPr>
          <p:cNvSpPr>
            <a:spLocks noGrp="1"/>
          </p:cNvSpPr>
          <p:nvPr>
            <p:ph type="body" sz="quarter" idx="10"/>
          </p:nvPr>
        </p:nvSpPr>
        <p:spPr>
          <a:xfrm>
            <a:off x="544048" y="2668444"/>
            <a:ext cx="7062450" cy="342851"/>
          </a:xfrm>
        </p:spPr>
        <p:txBody>
          <a:bodyPr/>
          <a:lstStyle/>
          <a:p>
            <a:r>
              <a:rPr lang="en-US" cap="none" dirty="0" err="1"/>
              <a:t>LightGBM</a:t>
            </a:r>
            <a:r>
              <a:rPr lang="en-US" cap="none" dirty="0"/>
              <a:t> target and </a:t>
            </a:r>
            <a:r>
              <a:rPr lang="en-US" cap="none" dirty="0" err="1"/>
              <a:t>EmberNN</a:t>
            </a:r>
            <a:r>
              <a:rPr lang="en-US" cap="none" dirty="0"/>
              <a:t> target, (unrestricted)</a:t>
            </a:r>
          </a:p>
        </p:txBody>
      </p:sp>
      <p:pic>
        <p:nvPicPr>
          <p:cNvPr id="6" name="Google Shape;142;p24">
            <a:extLst>
              <a:ext uri="{FF2B5EF4-FFF2-40B4-BE49-F238E27FC236}">
                <a16:creationId xmlns:a16="http://schemas.microsoft.com/office/drawing/2014/main" id="{B6FD3D87-2731-9BB2-A540-0BFA2BAD6D38}"/>
              </a:ext>
            </a:extLst>
          </p:cNvPr>
          <p:cNvPicPr preferRelativeResize="0"/>
          <p:nvPr/>
        </p:nvPicPr>
        <p:blipFill>
          <a:blip r:embed="rId2">
            <a:alphaModFix/>
          </a:blip>
          <a:stretch>
            <a:fillRect/>
          </a:stretch>
        </p:blipFill>
        <p:spPr>
          <a:xfrm>
            <a:off x="533102" y="3079973"/>
            <a:ext cx="4496098" cy="3509246"/>
          </a:xfrm>
          <a:prstGeom prst="rect">
            <a:avLst/>
          </a:prstGeom>
          <a:noFill/>
          <a:ln>
            <a:noFill/>
          </a:ln>
        </p:spPr>
      </p:pic>
      <p:pic>
        <p:nvPicPr>
          <p:cNvPr id="7" name="Google Shape;143;p24">
            <a:extLst>
              <a:ext uri="{FF2B5EF4-FFF2-40B4-BE49-F238E27FC236}">
                <a16:creationId xmlns:a16="http://schemas.microsoft.com/office/drawing/2014/main" id="{6EBDD167-A69B-C430-DF80-6EC9E1ED629D}"/>
              </a:ext>
            </a:extLst>
          </p:cNvPr>
          <p:cNvPicPr preferRelativeResize="0"/>
          <p:nvPr/>
        </p:nvPicPr>
        <p:blipFill>
          <a:blip r:embed="rId3">
            <a:alphaModFix/>
          </a:blip>
          <a:stretch>
            <a:fillRect/>
          </a:stretch>
        </p:blipFill>
        <p:spPr>
          <a:xfrm>
            <a:off x="5163873" y="3079973"/>
            <a:ext cx="4737047" cy="3509246"/>
          </a:xfrm>
          <a:prstGeom prst="rect">
            <a:avLst/>
          </a:prstGeom>
          <a:noFill/>
          <a:ln>
            <a:noFill/>
          </a:ln>
        </p:spPr>
      </p:pic>
    </p:spTree>
    <p:extLst>
      <p:ext uri="{BB962C8B-B14F-4D97-AF65-F5344CB8AC3E}">
        <p14:creationId xmlns:p14="http://schemas.microsoft.com/office/powerpoint/2010/main" val="29893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92421-75F2-723C-F37C-DBB9D6EF01AF}"/>
              </a:ext>
            </a:extLst>
          </p:cNvPr>
          <p:cNvSpPr>
            <a:spLocks noGrp="1"/>
          </p:cNvSpPr>
          <p:nvPr>
            <p:ph type="title"/>
          </p:nvPr>
        </p:nvSpPr>
        <p:spPr/>
        <p:txBody>
          <a:bodyPr/>
          <a:lstStyle/>
          <a:p>
            <a:r>
              <a:rPr lang="en-US" dirty="0"/>
              <a:t>result</a:t>
            </a:r>
          </a:p>
        </p:txBody>
      </p:sp>
      <p:sp>
        <p:nvSpPr>
          <p:cNvPr id="4" name="Text Placeholder 3">
            <a:extLst>
              <a:ext uri="{FF2B5EF4-FFF2-40B4-BE49-F238E27FC236}">
                <a16:creationId xmlns:a16="http://schemas.microsoft.com/office/drawing/2014/main" id="{04860523-2B4A-448C-50F8-6C229747944F}"/>
              </a:ext>
            </a:extLst>
          </p:cNvPr>
          <p:cNvSpPr>
            <a:spLocks noGrp="1"/>
          </p:cNvSpPr>
          <p:nvPr>
            <p:ph type="body" sz="quarter" idx="10"/>
          </p:nvPr>
        </p:nvSpPr>
        <p:spPr/>
        <p:txBody>
          <a:bodyPr/>
          <a:lstStyle/>
          <a:p>
            <a:r>
              <a:rPr lang="en-US" cap="none" dirty="0"/>
              <a:t>Transfer</a:t>
            </a:r>
          </a:p>
        </p:txBody>
      </p:sp>
      <p:pic>
        <p:nvPicPr>
          <p:cNvPr id="6" name="Google Shape;150;p25">
            <a:extLst>
              <a:ext uri="{FF2B5EF4-FFF2-40B4-BE49-F238E27FC236}">
                <a16:creationId xmlns:a16="http://schemas.microsoft.com/office/drawing/2014/main" id="{D2EFF429-68EA-A47B-6D89-6B656C1F30F9}"/>
              </a:ext>
            </a:extLst>
          </p:cNvPr>
          <p:cNvPicPr preferRelativeResize="0"/>
          <p:nvPr/>
        </p:nvPicPr>
        <p:blipFill>
          <a:blip r:embed="rId2">
            <a:alphaModFix/>
          </a:blip>
          <a:stretch>
            <a:fillRect/>
          </a:stretch>
        </p:blipFill>
        <p:spPr>
          <a:xfrm>
            <a:off x="2860499" y="2101884"/>
            <a:ext cx="6415741" cy="4357959"/>
          </a:xfrm>
          <a:prstGeom prst="rect">
            <a:avLst/>
          </a:prstGeom>
          <a:noFill/>
          <a:ln>
            <a:noFill/>
          </a:ln>
        </p:spPr>
      </p:pic>
    </p:spTree>
    <p:extLst>
      <p:ext uri="{BB962C8B-B14F-4D97-AF65-F5344CB8AC3E}">
        <p14:creationId xmlns:p14="http://schemas.microsoft.com/office/powerpoint/2010/main" val="48510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94AAD2-94C4-0323-C326-87ECCDF2CC34}"/>
              </a:ext>
            </a:extLst>
          </p:cNvPr>
          <p:cNvSpPr>
            <a:spLocks noGrp="1"/>
          </p:cNvSpPr>
          <p:nvPr>
            <p:ph type="title"/>
          </p:nvPr>
        </p:nvSpPr>
        <p:spPr/>
        <p:txBody>
          <a:bodyPr/>
          <a:lstStyle/>
          <a:p>
            <a:r>
              <a:rPr lang="en-US" dirty="0"/>
              <a:t>result</a:t>
            </a:r>
          </a:p>
        </p:txBody>
      </p:sp>
      <p:sp>
        <p:nvSpPr>
          <p:cNvPr id="4" name="Text Placeholder 3">
            <a:extLst>
              <a:ext uri="{FF2B5EF4-FFF2-40B4-BE49-F238E27FC236}">
                <a16:creationId xmlns:a16="http://schemas.microsoft.com/office/drawing/2014/main" id="{C019A8FB-FC33-7844-B905-21D90120B82D}"/>
              </a:ext>
            </a:extLst>
          </p:cNvPr>
          <p:cNvSpPr>
            <a:spLocks noGrp="1"/>
          </p:cNvSpPr>
          <p:nvPr>
            <p:ph type="body" sz="quarter" idx="10"/>
          </p:nvPr>
        </p:nvSpPr>
        <p:spPr>
          <a:xfrm>
            <a:off x="544047" y="2668444"/>
            <a:ext cx="7471046" cy="817767"/>
          </a:xfrm>
        </p:spPr>
        <p:txBody>
          <a:bodyPr/>
          <a:lstStyle/>
          <a:p>
            <a:r>
              <a:rPr lang="en-US" cap="none" dirty="0" err="1"/>
              <a:t>LightGBM</a:t>
            </a:r>
            <a:r>
              <a:rPr lang="en-US" cap="none" dirty="0"/>
              <a:t> target and </a:t>
            </a:r>
            <a:r>
              <a:rPr lang="en-US" cap="none" dirty="0" err="1"/>
              <a:t>EmberNN</a:t>
            </a:r>
            <a:r>
              <a:rPr lang="en-US" cap="none" dirty="0"/>
              <a:t> target, (constrained)</a:t>
            </a:r>
          </a:p>
          <a:p>
            <a:endParaRPr lang="en-US" dirty="0"/>
          </a:p>
        </p:txBody>
      </p:sp>
      <p:pic>
        <p:nvPicPr>
          <p:cNvPr id="6" name="Google Shape;157;p26">
            <a:extLst>
              <a:ext uri="{FF2B5EF4-FFF2-40B4-BE49-F238E27FC236}">
                <a16:creationId xmlns:a16="http://schemas.microsoft.com/office/drawing/2014/main" id="{55EF6299-5E75-A643-BDD3-C02FFEBE8DD2}"/>
              </a:ext>
            </a:extLst>
          </p:cNvPr>
          <p:cNvPicPr preferRelativeResize="0"/>
          <p:nvPr/>
        </p:nvPicPr>
        <p:blipFill>
          <a:blip r:embed="rId2">
            <a:alphaModFix/>
          </a:blip>
          <a:stretch>
            <a:fillRect/>
          </a:stretch>
        </p:blipFill>
        <p:spPr>
          <a:xfrm>
            <a:off x="533103" y="3073739"/>
            <a:ext cx="4213223" cy="3515480"/>
          </a:xfrm>
          <a:prstGeom prst="rect">
            <a:avLst/>
          </a:prstGeom>
          <a:noFill/>
          <a:ln>
            <a:noFill/>
          </a:ln>
        </p:spPr>
      </p:pic>
      <p:pic>
        <p:nvPicPr>
          <p:cNvPr id="7" name="Google Shape;158;p26">
            <a:extLst>
              <a:ext uri="{FF2B5EF4-FFF2-40B4-BE49-F238E27FC236}">
                <a16:creationId xmlns:a16="http://schemas.microsoft.com/office/drawing/2014/main" id="{E86249F8-2E3A-2891-6F0F-880061F19BD5}"/>
              </a:ext>
            </a:extLst>
          </p:cNvPr>
          <p:cNvPicPr preferRelativeResize="0"/>
          <p:nvPr/>
        </p:nvPicPr>
        <p:blipFill>
          <a:blip r:embed="rId3">
            <a:alphaModFix/>
          </a:blip>
          <a:stretch>
            <a:fillRect/>
          </a:stretch>
        </p:blipFill>
        <p:spPr>
          <a:xfrm>
            <a:off x="4840617" y="3063103"/>
            <a:ext cx="4777429" cy="3515480"/>
          </a:xfrm>
          <a:prstGeom prst="rect">
            <a:avLst/>
          </a:prstGeom>
          <a:noFill/>
          <a:ln>
            <a:noFill/>
          </a:ln>
        </p:spPr>
      </p:pic>
    </p:spTree>
    <p:extLst>
      <p:ext uri="{BB962C8B-B14F-4D97-AF65-F5344CB8AC3E}">
        <p14:creationId xmlns:p14="http://schemas.microsoft.com/office/powerpoint/2010/main" val="36899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Categories</a:t>
            </a:r>
          </a:p>
        </p:txBody>
      </p:sp>
      <p:sp>
        <p:nvSpPr>
          <p:cNvPr id="3" name="Content Placeholder 2"/>
          <p:cNvSpPr>
            <a:spLocks noGrp="1"/>
          </p:cNvSpPr>
          <p:nvPr>
            <p:ph idx="1"/>
          </p:nvPr>
        </p:nvSpPr>
        <p:spPr/>
        <p:txBody>
          <a:bodyPr/>
          <a:lstStyle/>
          <a:p>
            <a:r>
              <a:rPr lang="en-US" dirty="0"/>
              <a:t>Depending on the purposes, malware can be divided into various categories</a:t>
            </a:r>
          </a:p>
          <a:p>
            <a:pPr lvl="1"/>
            <a:r>
              <a:rPr lang="en-US" dirty="0">
                <a:solidFill>
                  <a:srgbClr val="FF0000"/>
                </a:solidFill>
              </a:rPr>
              <a:t>Virus</a:t>
            </a:r>
            <a:r>
              <a:rPr lang="en-US" dirty="0"/>
              <a:t>: attaches itself to a program and infects a device</a:t>
            </a:r>
          </a:p>
          <a:p>
            <a:pPr lvl="1"/>
            <a:r>
              <a:rPr lang="en-US" dirty="0">
                <a:solidFill>
                  <a:srgbClr val="FF0000"/>
                </a:solidFill>
              </a:rPr>
              <a:t>Worm</a:t>
            </a:r>
            <a:r>
              <a:rPr lang="en-US" dirty="0"/>
              <a:t>: self-replicates and propagates copies of itself to other devices over a network</a:t>
            </a:r>
          </a:p>
          <a:p>
            <a:pPr lvl="1"/>
            <a:r>
              <a:rPr lang="en-US" dirty="0">
                <a:solidFill>
                  <a:srgbClr val="FF0000"/>
                </a:solidFill>
              </a:rPr>
              <a:t>Adware</a:t>
            </a:r>
            <a:r>
              <a:rPr lang="en-US" dirty="0"/>
              <a:t>: generates/displays unsolicited online advertisements on user’s screen</a:t>
            </a:r>
          </a:p>
          <a:p>
            <a:pPr lvl="1"/>
            <a:r>
              <a:rPr lang="en-US" dirty="0">
                <a:solidFill>
                  <a:srgbClr val="FF0000"/>
                </a:solidFill>
              </a:rPr>
              <a:t>Ransomware</a:t>
            </a:r>
            <a:r>
              <a:rPr lang="en-US" dirty="0"/>
              <a:t>: locks down an infected device, and demands payment to unlock it</a:t>
            </a:r>
          </a:p>
          <a:p>
            <a:pPr lvl="1"/>
            <a:r>
              <a:rPr lang="en-US" dirty="0">
                <a:solidFill>
                  <a:srgbClr val="FF0000"/>
                </a:solidFill>
              </a:rPr>
              <a:t>Backdoor</a:t>
            </a:r>
            <a:r>
              <a:rPr lang="en-US" dirty="0"/>
              <a:t>: allows unauthorized access to functionality</a:t>
            </a:r>
          </a:p>
          <a:p>
            <a:pPr lvl="1"/>
            <a:r>
              <a:rPr lang="en-US" dirty="0">
                <a:solidFill>
                  <a:srgbClr val="FF0000"/>
                </a:solidFill>
              </a:rPr>
              <a:t>Trojan</a:t>
            </a:r>
            <a:r>
              <a:rPr lang="en-US" dirty="0"/>
              <a:t>:  a class of backdoor malware disguised as legitimate software, to trick users into installing it</a:t>
            </a:r>
          </a:p>
          <a:p>
            <a:pPr lvl="1"/>
            <a:r>
              <a:rPr lang="en-US" dirty="0">
                <a:solidFill>
                  <a:srgbClr val="FF0000"/>
                </a:solidFill>
              </a:rPr>
              <a:t>Bot</a:t>
            </a:r>
            <a:r>
              <a:rPr lang="en-US" dirty="0"/>
              <a:t>: distributes malware to other devices, and it is typically part of a network (botnet)</a:t>
            </a:r>
          </a:p>
          <a:p>
            <a:pPr lvl="1"/>
            <a:r>
              <a:rPr lang="en-US" dirty="0">
                <a:solidFill>
                  <a:srgbClr val="FF0000"/>
                </a:solidFill>
              </a:rPr>
              <a:t>Keyloggers</a:t>
            </a:r>
            <a:r>
              <a:rPr lang="en-US" dirty="0"/>
              <a:t>: captures keystrokes</a:t>
            </a:r>
          </a:p>
          <a:p>
            <a:pPr lvl="1"/>
            <a:r>
              <a:rPr lang="en-US" dirty="0">
                <a:solidFill>
                  <a:srgbClr val="FF0000"/>
                </a:solidFill>
              </a:rPr>
              <a:t>Rootkit</a:t>
            </a:r>
            <a:r>
              <a:rPr lang="en-US" dirty="0"/>
              <a:t>: gains root-level access to conceal the existence of other malware</a:t>
            </a:r>
          </a:p>
          <a:p>
            <a:pPr lvl="1"/>
            <a:r>
              <a:rPr lang="en-US" dirty="0">
                <a:solidFill>
                  <a:srgbClr val="FF0000"/>
                </a:solidFill>
              </a:rPr>
              <a:t>Logic bomb</a:t>
            </a:r>
            <a:r>
              <a:rPr lang="en-US" dirty="0"/>
              <a:t>: explodes when a condition occurs</a:t>
            </a:r>
          </a:p>
          <a:p>
            <a:endParaRPr lang="en-US" dirty="0"/>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43159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CBF57-0993-2835-57E3-2C380687C9E8}"/>
              </a:ext>
            </a:extLst>
          </p:cNvPr>
          <p:cNvSpPr>
            <a:spLocks noGrp="1"/>
          </p:cNvSpPr>
          <p:nvPr>
            <p:ph type="title"/>
          </p:nvPr>
        </p:nvSpPr>
        <p:spPr/>
        <p:txBody>
          <a:bodyPr/>
          <a:lstStyle/>
          <a:p>
            <a:r>
              <a:rPr lang="en-US" dirty="0"/>
              <a:t>result</a:t>
            </a:r>
          </a:p>
        </p:txBody>
      </p:sp>
      <p:sp>
        <p:nvSpPr>
          <p:cNvPr id="4" name="Text Placeholder 3">
            <a:extLst>
              <a:ext uri="{FF2B5EF4-FFF2-40B4-BE49-F238E27FC236}">
                <a16:creationId xmlns:a16="http://schemas.microsoft.com/office/drawing/2014/main" id="{F1265B06-C542-CC90-138C-422F0805EF86}"/>
              </a:ext>
            </a:extLst>
          </p:cNvPr>
          <p:cNvSpPr>
            <a:spLocks noGrp="1"/>
          </p:cNvSpPr>
          <p:nvPr>
            <p:ph type="body" sz="quarter" idx="10"/>
          </p:nvPr>
        </p:nvSpPr>
        <p:spPr/>
        <p:txBody>
          <a:bodyPr/>
          <a:lstStyle/>
          <a:p>
            <a:r>
              <a:rPr lang="en-US" cap="none" dirty="0"/>
              <a:t>Other datasets</a:t>
            </a:r>
          </a:p>
        </p:txBody>
      </p:sp>
      <p:pic>
        <p:nvPicPr>
          <p:cNvPr id="7" name="Google Shape;166;p27">
            <a:extLst>
              <a:ext uri="{FF2B5EF4-FFF2-40B4-BE49-F238E27FC236}">
                <a16:creationId xmlns:a16="http://schemas.microsoft.com/office/drawing/2014/main" id="{302A53E2-A6A9-D34C-0121-57EF6632893C}"/>
              </a:ext>
            </a:extLst>
          </p:cNvPr>
          <p:cNvPicPr preferRelativeResize="0"/>
          <p:nvPr/>
        </p:nvPicPr>
        <p:blipFill>
          <a:blip r:embed="rId2">
            <a:alphaModFix/>
          </a:blip>
          <a:stretch>
            <a:fillRect/>
          </a:stretch>
        </p:blipFill>
        <p:spPr>
          <a:xfrm>
            <a:off x="531218" y="3079973"/>
            <a:ext cx="4497982" cy="3414955"/>
          </a:xfrm>
          <a:prstGeom prst="rect">
            <a:avLst/>
          </a:prstGeom>
          <a:noFill/>
          <a:ln>
            <a:noFill/>
          </a:ln>
        </p:spPr>
      </p:pic>
      <p:pic>
        <p:nvPicPr>
          <p:cNvPr id="8" name="Google Shape;165;p27">
            <a:extLst>
              <a:ext uri="{FF2B5EF4-FFF2-40B4-BE49-F238E27FC236}">
                <a16:creationId xmlns:a16="http://schemas.microsoft.com/office/drawing/2014/main" id="{FE4C28C6-940B-F9AE-A6F1-741E5C879BD4}"/>
              </a:ext>
            </a:extLst>
          </p:cNvPr>
          <p:cNvPicPr preferRelativeResize="0"/>
          <p:nvPr/>
        </p:nvPicPr>
        <p:blipFill rotWithShape="1">
          <a:blip r:embed="rId3">
            <a:alphaModFix/>
          </a:blip>
          <a:srcRect t="6182"/>
          <a:stretch/>
        </p:blipFill>
        <p:spPr>
          <a:xfrm>
            <a:off x="5202850" y="3086147"/>
            <a:ext cx="4497982" cy="3408780"/>
          </a:xfrm>
          <a:prstGeom prst="rect">
            <a:avLst/>
          </a:prstGeom>
          <a:noFill/>
          <a:ln>
            <a:noFill/>
          </a:ln>
        </p:spPr>
      </p:pic>
    </p:spTree>
    <p:extLst>
      <p:ext uri="{BB962C8B-B14F-4D97-AF65-F5344CB8AC3E}">
        <p14:creationId xmlns:p14="http://schemas.microsoft.com/office/powerpoint/2010/main" val="24067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6E335-C8EC-4E1D-257A-CFC0322315BF}"/>
              </a:ext>
            </a:extLst>
          </p:cNvPr>
          <p:cNvSpPr>
            <a:spLocks noGrp="1"/>
          </p:cNvSpPr>
          <p:nvPr>
            <p:ph type="title"/>
          </p:nvPr>
        </p:nvSpPr>
        <p:spPr/>
        <p:txBody>
          <a:bodyPr/>
          <a:lstStyle/>
          <a:p>
            <a:r>
              <a:rPr lang="en-US" dirty="0"/>
              <a:t>Mitigation</a:t>
            </a:r>
          </a:p>
        </p:txBody>
      </p:sp>
      <p:sp>
        <p:nvSpPr>
          <p:cNvPr id="6" name="TextBox 5">
            <a:extLst>
              <a:ext uri="{FF2B5EF4-FFF2-40B4-BE49-F238E27FC236}">
                <a16:creationId xmlns:a16="http://schemas.microsoft.com/office/drawing/2014/main" id="{DFF91301-912F-C55C-380A-08CE12FEFC9F}"/>
              </a:ext>
            </a:extLst>
          </p:cNvPr>
          <p:cNvSpPr txBox="1"/>
          <p:nvPr/>
        </p:nvSpPr>
        <p:spPr>
          <a:xfrm>
            <a:off x="533102" y="2599679"/>
            <a:ext cx="9147805" cy="4002634"/>
          </a:xfrm>
          <a:prstGeom prst="rect">
            <a:avLst/>
          </a:prstGeom>
          <a:noFill/>
        </p:spPr>
        <p:txBody>
          <a:bodyPr wrap="square" rtlCol="0">
            <a:spAutoFit/>
          </a:bodyPr>
          <a:lstStyle/>
          <a:p>
            <a:pPr defTabSz="1005713">
              <a:buFontTx/>
              <a:buChar char="-"/>
            </a:pPr>
            <a:r>
              <a:rPr lang="en-US" sz="1815" b="1" dirty="0">
                <a:solidFill>
                  <a:srgbClr val="000000"/>
                </a:solidFill>
                <a:latin typeface="Calibri" panose="020F0502020204030204"/>
              </a:rPr>
              <a:t>Spectral Signature</a:t>
            </a:r>
          </a:p>
          <a:p>
            <a:pPr marL="502857" lvl="1" defTabSz="1005713">
              <a:buFontTx/>
              <a:buChar char="-"/>
            </a:pPr>
            <a:r>
              <a:rPr lang="en-US" sz="1815" dirty="0">
                <a:solidFill>
                  <a:srgbClr val="000000"/>
                </a:solidFill>
                <a:latin typeface="Calibri" panose="020F0502020204030204"/>
              </a:rPr>
              <a:t>Use SVD of benign samples over reduced feature space </a:t>
            </a:r>
          </a:p>
          <a:p>
            <a:pPr marL="502857" lvl="1" defTabSz="1005713">
              <a:buFontTx/>
              <a:buChar char="-"/>
            </a:pPr>
            <a:r>
              <a:rPr lang="en-US" sz="1815" dirty="0">
                <a:solidFill>
                  <a:srgbClr val="000000"/>
                </a:solidFill>
                <a:latin typeface="Calibri" panose="020F0502020204030204"/>
              </a:rPr>
              <a:t>compute outlier score by multiplying top right singular vector</a:t>
            </a:r>
          </a:p>
          <a:p>
            <a:pPr marL="1005713" lvl="2" defTabSz="1005713">
              <a:buFontTx/>
              <a:buChar char="-"/>
            </a:pPr>
            <a:r>
              <a:rPr lang="en-US" sz="1815" dirty="0">
                <a:solidFill>
                  <a:srgbClr val="000000"/>
                </a:solidFill>
                <a:latin typeface="Calibri" panose="020F0502020204030204"/>
              </a:rPr>
              <a:t>Filter out samples with the highest 15% of scores </a:t>
            </a:r>
          </a:p>
          <a:p>
            <a:pPr defTabSz="1005713">
              <a:buFontTx/>
              <a:buChar char="-"/>
            </a:pPr>
            <a:r>
              <a:rPr lang="en-US" sz="1815" b="1" dirty="0">
                <a:solidFill>
                  <a:srgbClr val="000000"/>
                </a:solidFill>
                <a:latin typeface="Calibri" panose="020F0502020204030204"/>
              </a:rPr>
              <a:t>HDBSCAN</a:t>
            </a:r>
          </a:p>
          <a:p>
            <a:pPr marL="502857" lvl="1" defTabSz="1005713">
              <a:buFontTx/>
              <a:buChar char="-"/>
            </a:pPr>
            <a:r>
              <a:rPr lang="en-US" sz="1815" dirty="0">
                <a:solidFill>
                  <a:srgbClr val="000000"/>
                </a:solidFill>
                <a:latin typeface="Calibri" panose="020F0502020204030204"/>
              </a:rPr>
              <a:t>Cluster based method</a:t>
            </a:r>
          </a:p>
          <a:p>
            <a:pPr marL="1005713" lvl="2" defTabSz="1005713">
              <a:buFontTx/>
              <a:buChar char="-"/>
            </a:pPr>
            <a:r>
              <a:rPr lang="en-US" sz="1815" dirty="0">
                <a:solidFill>
                  <a:srgbClr val="000000"/>
                </a:solidFill>
                <a:latin typeface="Calibri" panose="020F0502020204030204"/>
              </a:rPr>
              <a:t>Cluster examples using reduced feature set</a:t>
            </a:r>
          </a:p>
          <a:p>
            <a:pPr marL="502857" lvl="1" defTabSz="1005713">
              <a:buFontTx/>
              <a:buChar char="-"/>
            </a:pPr>
            <a:r>
              <a:rPr lang="en-US" sz="1815" dirty="0">
                <a:solidFill>
                  <a:srgbClr val="000000"/>
                </a:solidFill>
                <a:latin typeface="Calibri" panose="020F0502020204030204"/>
              </a:rPr>
              <a:t>Compute silhouette scores on cluster to compute intra-cluster similarity of sample</a:t>
            </a:r>
          </a:p>
          <a:p>
            <a:pPr marL="502857" lvl="1" defTabSz="1005713">
              <a:buFontTx/>
              <a:buChar char="-"/>
            </a:pPr>
            <a:r>
              <a:rPr lang="en-US" sz="1815" dirty="0">
                <a:solidFill>
                  <a:srgbClr val="000000"/>
                </a:solidFill>
                <a:latin typeface="Calibri" panose="020F0502020204030204"/>
              </a:rPr>
              <a:t>Filter out samples from each cluster with probability related to cluster silhouette score</a:t>
            </a:r>
          </a:p>
          <a:p>
            <a:pPr defTabSz="1005713">
              <a:buFontTx/>
              <a:buChar char="-"/>
            </a:pPr>
            <a:r>
              <a:rPr lang="en-US" sz="1815" b="1" dirty="0">
                <a:solidFill>
                  <a:srgbClr val="000000"/>
                </a:solidFill>
                <a:latin typeface="Calibri" panose="020F0502020204030204"/>
              </a:rPr>
              <a:t>Isolation Forest</a:t>
            </a:r>
          </a:p>
          <a:p>
            <a:pPr marL="502857" lvl="1" defTabSz="1005713">
              <a:buFontTx/>
              <a:buChar char="-"/>
            </a:pPr>
            <a:r>
              <a:rPr lang="en-US" sz="1815" dirty="0">
                <a:solidFill>
                  <a:srgbClr val="000000"/>
                </a:solidFill>
                <a:latin typeface="Calibri" panose="020F0502020204030204"/>
              </a:rPr>
              <a:t>Unsupervised anomaly detection algorithm</a:t>
            </a:r>
          </a:p>
          <a:p>
            <a:pPr marL="502857" lvl="1" defTabSz="1005713">
              <a:buFontTx/>
              <a:buChar char="-"/>
            </a:pPr>
            <a:r>
              <a:rPr lang="en-US" sz="1815" dirty="0">
                <a:solidFill>
                  <a:srgbClr val="000000"/>
                </a:solidFill>
                <a:latin typeface="Calibri" panose="020F0502020204030204"/>
              </a:rPr>
              <a:t>Based on identifying rare and different points instead of building model of normal sample</a:t>
            </a:r>
          </a:p>
          <a:p>
            <a:pPr marL="502857" lvl="1" defTabSz="1005713">
              <a:buFontTx/>
              <a:buChar char="-"/>
            </a:pPr>
            <a:r>
              <a:rPr lang="en-US" sz="1815" dirty="0">
                <a:solidFill>
                  <a:srgbClr val="000000"/>
                </a:solidFill>
                <a:latin typeface="Calibri" panose="020F0502020204030204"/>
              </a:rPr>
              <a:t>Intuition - approach will identify watermarked samples as outliers due to similarity </a:t>
            </a:r>
          </a:p>
          <a:p>
            <a:pPr marL="1005713" lvl="2" defTabSz="1005713">
              <a:buFontTx/>
              <a:buChar char="-"/>
            </a:pPr>
            <a:r>
              <a:rPr lang="en-US" sz="1815" dirty="0">
                <a:solidFill>
                  <a:srgbClr val="000000"/>
                </a:solidFill>
                <a:latin typeface="Calibri" panose="020F0502020204030204"/>
              </a:rPr>
              <a:t>As opposed to very diverse background points</a:t>
            </a:r>
          </a:p>
        </p:txBody>
      </p:sp>
    </p:spTree>
    <p:extLst>
      <p:ext uri="{BB962C8B-B14F-4D97-AF65-F5344CB8AC3E}">
        <p14:creationId xmlns:p14="http://schemas.microsoft.com/office/powerpoint/2010/main" val="335279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E77D6-9DA1-D1F0-62B4-962A75ADEE8D}"/>
              </a:ext>
            </a:extLst>
          </p:cNvPr>
          <p:cNvSpPr>
            <a:spLocks noGrp="1"/>
          </p:cNvSpPr>
          <p:nvPr>
            <p:ph type="title"/>
          </p:nvPr>
        </p:nvSpPr>
        <p:spPr/>
        <p:txBody>
          <a:bodyPr/>
          <a:lstStyle/>
          <a:p>
            <a:r>
              <a:rPr lang="en-US" dirty="0"/>
              <a:t>mitigation</a:t>
            </a:r>
          </a:p>
        </p:txBody>
      </p:sp>
      <p:sp>
        <p:nvSpPr>
          <p:cNvPr id="4" name="Text Placeholder 3">
            <a:extLst>
              <a:ext uri="{FF2B5EF4-FFF2-40B4-BE49-F238E27FC236}">
                <a16:creationId xmlns:a16="http://schemas.microsoft.com/office/drawing/2014/main" id="{389C9AB0-3D24-F0AD-F53F-1CE6E8D34F49}"/>
              </a:ext>
            </a:extLst>
          </p:cNvPr>
          <p:cNvSpPr>
            <a:spLocks noGrp="1"/>
          </p:cNvSpPr>
          <p:nvPr>
            <p:ph type="body" sz="quarter" idx="10"/>
          </p:nvPr>
        </p:nvSpPr>
        <p:spPr/>
        <p:txBody>
          <a:bodyPr/>
          <a:lstStyle/>
          <a:p>
            <a:r>
              <a:rPr lang="en-US" cap="none" dirty="0"/>
              <a:t>Result</a:t>
            </a:r>
          </a:p>
        </p:txBody>
      </p:sp>
      <p:pic>
        <p:nvPicPr>
          <p:cNvPr id="6" name="Google Shape;180;p29">
            <a:extLst>
              <a:ext uri="{FF2B5EF4-FFF2-40B4-BE49-F238E27FC236}">
                <a16:creationId xmlns:a16="http://schemas.microsoft.com/office/drawing/2014/main" id="{5827560B-6609-F8B7-B10E-BE5158142D38}"/>
              </a:ext>
            </a:extLst>
          </p:cNvPr>
          <p:cNvPicPr preferRelativeResize="0"/>
          <p:nvPr/>
        </p:nvPicPr>
        <p:blipFill>
          <a:blip r:embed="rId2">
            <a:alphaModFix/>
          </a:blip>
          <a:stretch>
            <a:fillRect/>
          </a:stretch>
        </p:blipFill>
        <p:spPr>
          <a:xfrm>
            <a:off x="544048" y="3036206"/>
            <a:ext cx="8664515" cy="3427291"/>
          </a:xfrm>
          <a:prstGeom prst="rect">
            <a:avLst/>
          </a:prstGeom>
          <a:noFill/>
          <a:ln>
            <a:noFill/>
          </a:ln>
        </p:spPr>
      </p:pic>
    </p:spTree>
    <p:extLst>
      <p:ext uri="{BB962C8B-B14F-4D97-AF65-F5344CB8AC3E}">
        <p14:creationId xmlns:p14="http://schemas.microsoft.com/office/powerpoint/2010/main" val="2530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6CA60-21BB-5B0D-4340-736163D06DA3}"/>
              </a:ext>
            </a:extLst>
          </p:cNvPr>
          <p:cNvSpPr>
            <a:spLocks noGrp="1"/>
          </p:cNvSpPr>
          <p:nvPr>
            <p:ph type="title"/>
          </p:nvPr>
        </p:nvSpPr>
        <p:spPr>
          <a:xfrm>
            <a:off x="3489108" y="3477604"/>
            <a:ext cx="2860171" cy="500137"/>
          </a:xfrm>
        </p:spPr>
        <p:txBody>
          <a:bodyPr/>
          <a:lstStyle/>
          <a:p>
            <a:r>
              <a:rPr lang="en-US" dirty="0"/>
              <a:t>Questions?</a:t>
            </a:r>
          </a:p>
        </p:txBody>
      </p:sp>
    </p:spTree>
    <p:extLst>
      <p:ext uri="{BB962C8B-B14F-4D97-AF65-F5344CB8AC3E}">
        <p14:creationId xmlns:p14="http://schemas.microsoft.com/office/powerpoint/2010/main" val="31704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https://arxiv.org/abs/2007.02407</a:t>
            </a:r>
            <a:endParaRPr lang="pt-BR" dirty="0"/>
          </a:p>
          <a:p>
            <a:pPr marL="457162" indent="-457162">
              <a:buFont typeface="+mj-lt"/>
              <a:buAutoNum type="arabicPeriod"/>
            </a:pPr>
            <a:r>
              <a:rPr lang="en-US" dirty="0"/>
              <a:t>Gilbert et al. (2020) </a:t>
            </a:r>
            <a:r>
              <a:rPr lang="pt-BR" dirty="0"/>
              <a:t>–</a:t>
            </a:r>
            <a:r>
              <a:rPr lang="en-US" dirty="0"/>
              <a:t> The Rise of Machine Learning for Detection and Classification of Malware: Research Developments, Trends and Challenges, </a:t>
            </a:r>
            <a:r>
              <a:rPr lang="en-US" dirty="0">
                <a:hlinkClick r:id="rId4"/>
              </a:rPr>
              <a:t>link</a:t>
            </a:r>
            <a:endParaRPr lang="en-US" dirty="0"/>
          </a:p>
          <a:p>
            <a:pPr marL="457162" indent="-457162">
              <a:buFont typeface="+mj-lt"/>
              <a:buAutoNum type="arabicPeriod"/>
            </a:pPr>
            <a:r>
              <a:rPr lang="en-US" dirty="0"/>
              <a:t>Kaspersky Lab (2020) – Machine Learning Methods for Malware Detection, </a:t>
            </a:r>
            <a:r>
              <a:rPr lang="en-US" dirty="0">
                <a:hlinkClick r:id="rId5"/>
              </a:rPr>
              <a:t>link</a:t>
            </a:r>
            <a:endParaRPr lang="en-US" dirty="0"/>
          </a:p>
          <a:p>
            <a:pPr marL="457162" indent="-457162">
              <a:buFont typeface="+mj-lt"/>
              <a:buAutoNum type="arabicPeriod"/>
            </a:pPr>
            <a:endParaRPr lang="en-US" dirty="0"/>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Malware analysis </a:t>
            </a:r>
            <a:r>
              <a:rPr lang="en-US" dirty="0"/>
              <a:t>involves dissecting malware to understand how it works, and determine its functionality, origin, and potential impact</a:t>
            </a:r>
          </a:p>
          <a:p>
            <a:pPr lvl="1"/>
            <a:r>
              <a:rPr lang="en-US" dirty="0"/>
              <a:t>Malware analysis is essential for any business and infrastructure that responds to cybersecurity incidents</a:t>
            </a:r>
          </a:p>
          <a:p>
            <a:r>
              <a:rPr lang="en-US" dirty="0"/>
              <a:t>Malware analysis systems can be classified into two broad categories</a:t>
            </a:r>
          </a:p>
          <a:p>
            <a:pPr lvl="1"/>
            <a:r>
              <a:rPr lang="en-US" b="1" i="1" dirty="0">
                <a:solidFill>
                  <a:srgbClr val="0070C0"/>
                </a:solidFill>
              </a:rPr>
              <a:t>Static analysis systems </a:t>
            </a:r>
            <a:r>
              <a:rPr lang="en-US" dirty="0"/>
              <a:t>(pre-execution analysis)</a:t>
            </a:r>
          </a:p>
          <a:p>
            <a:pPr lvl="2"/>
            <a:r>
              <a:rPr lang="en-US" dirty="0"/>
              <a:t>Process malware without running it, and extract features to be used for malware detection and classification</a:t>
            </a:r>
          </a:p>
          <a:p>
            <a:pPr lvl="1"/>
            <a:r>
              <a:rPr lang="en-US" b="1" i="1" dirty="0">
                <a:solidFill>
                  <a:srgbClr val="0070C0"/>
                </a:solidFill>
              </a:rPr>
              <a:t>Dynamic analysis systems </a:t>
            </a:r>
            <a:r>
              <a:rPr lang="en-US" dirty="0"/>
              <a:t>(post-execution analysis)</a:t>
            </a:r>
          </a:p>
          <a:p>
            <a:pPr lvl="2"/>
            <a:r>
              <a:rPr lang="en-US" dirty="0"/>
              <a:t>It involves running the malware either in a physical or virtual environment, and searching for indicators of malicious activities</a:t>
            </a:r>
          </a:p>
          <a:p>
            <a:r>
              <a:rPr lang="en-US" dirty="0"/>
              <a:t>Some references also add a class of </a:t>
            </a:r>
            <a:r>
              <a:rPr lang="en-US" b="1" i="1" dirty="0">
                <a:solidFill>
                  <a:srgbClr val="0070C0"/>
                </a:solidFill>
              </a:rPr>
              <a:t>hybrid analysis systems</a:t>
            </a:r>
            <a:r>
              <a:rPr lang="en-US" dirty="0"/>
              <a:t>, that combine static and dynamic analysis</a:t>
            </a:r>
          </a:p>
          <a:p>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8415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In Windows systems, </a:t>
            </a:r>
            <a:r>
              <a:rPr lang="en-US" b="1" i="1" dirty="0">
                <a:solidFill>
                  <a:srgbClr val="0070C0"/>
                </a:solidFill>
              </a:rPr>
              <a:t>Portable Executable </a:t>
            </a:r>
            <a:r>
              <a:rPr lang="en-US" dirty="0"/>
              <a:t>(PE) is a file format for executables</a:t>
            </a:r>
          </a:p>
          <a:p>
            <a:pPr lvl="1"/>
            <a:r>
              <a:rPr lang="en-US" dirty="0"/>
              <a:t>Analogous formats are Executable and Linkable Format (ELF) in Linux and Unix systems, and Mach-O in macOS and iOS</a:t>
            </a:r>
          </a:p>
          <a:p>
            <a:pPr lvl="1"/>
            <a:r>
              <a:rPr lang="en-US" dirty="0"/>
              <a:t>Most existing malware targets Windows systems</a:t>
            </a:r>
          </a:p>
          <a:p>
            <a:r>
              <a:rPr lang="en-US" dirty="0"/>
              <a:t>A PE file consists of a number of a </a:t>
            </a:r>
            <a:r>
              <a:rPr lang="en-US" i="1" dirty="0">
                <a:solidFill>
                  <a:srgbClr val="0070C0"/>
                </a:solidFill>
              </a:rPr>
              <a:t>header</a:t>
            </a:r>
            <a:r>
              <a:rPr lang="en-US" dirty="0"/>
              <a:t> and </a:t>
            </a:r>
            <a:r>
              <a:rPr lang="en-US" i="1" dirty="0">
                <a:solidFill>
                  <a:srgbClr val="0070C0"/>
                </a:solidFill>
              </a:rPr>
              <a:t>sections</a:t>
            </a:r>
            <a:r>
              <a:rPr lang="en-US" dirty="0"/>
              <a:t> that inform the Windows OS how to manage the executable file</a:t>
            </a:r>
          </a:p>
          <a:p>
            <a:endParaRPr lang="en-US" dirty="0"/>
          </a:p>
          <a:p>
            <a:endParaRPr lang="en-US" dirty="0"/>
          </a:p>
        </p:txBody>
      </p:sp>
      <p:sp>
        <p:nvSpPr>
          <p:cNvPr id="6" name="Content Placeholder 5"/>
          <p:cNvSpPr>
            <a:spLocks noGrp="1"/>
          </p:cNvSpPr>
          <p:nvPr>
            <p:ph idx="10"/>
          </p:nvPr>
        </p:nvSpPr>
        <p:spPr/>
        <p:txBody>
          <a:bodyPr/>
          <a:lstStyle/>
          <a:p>
            <a:r>
              <a:rPr lang="en-US" dirty="0"/>
              <a:t>Malware Analysis Systems</a:t>
            </a:r>
          </a:p>
          <a:p>
            <a:endParaRPr lang="en-US" dirty="0"/>
          </a:p>
        </p:txBody>
      </p:sp>
      <p:pic>
        <p:nvPicPr>
          <p:cNvPr id="4" name="Picture 3"/>
          <p:cNvPicPr>
            <a:picLocks noChangeAspect="1"/>
          </p:cNvPicPr>
          <p:nvPr/>
        </p:nvPicPr>
        <p:blipFill>
          <a:blip r:embed="rId3"/>
          <a:stretch>
            <a:fillRect/>
          </a:stretch>
        </p:blipFill>
        <p:spPr>
          <a:xfrm>
            <a:off x="2774059" y="4170320"/>
            <a:ext cx="4447266" cy="3316280"/>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518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PE file format</a:t>
            </a:r>
          </a:p>
          <a:p>
            <a:pPr lvl="1"/>
            <a:r>
              <a:rPr lang="en-US" dirty="0">
                <a:solidFill>
                  <a:srgbClr val="FF0000"/>
                </a:solidFill>
              </a:rPr>
              <a:t>PE file header</a:t>
            </a:r>
          </a:p>
          <a:p>
            <a:pPr lvl="2"/>
            <a:r>
              <a:rPr lang="en-US" dirty="0"/>
              <a:t>The header of the PE file is composed of additional headers (MS-DOS, PE, and Optional Header) and various tables and fields (Sections Table, Import/Export Address Table)</a:t>
            </a:r>
          </a:p>
          <a:p>
            <a:pPr lvl="1"/>
            <a:r>
              <a:rPr lang="en-US" dirty="0">
                <a:solidFill>
                  <a:srgbClr val="FF0000"/>
                </a:solidFill>
              </a:rPr>
              <a:t>PE file sections</a:t>
            </a:r>
          </a:p>
          <a:p>
            <a:pPr lvl="2"/>
            <a:r>
              <a:rPr lang="en-US" dirty="0"/>
              <a:t>The sections are either code sections (containing machine instructions), data sections (holding variables and constants), or resource sections (holding embedded fonts, images, etc.)</a:t>
            </a:r>
          </a:p>
          <a:p>
            <a:pPr lvl="1"/>
            <a:endParaRPr lang="en-US" dirty="0"/>
          </a:p>
          <a:p>
            <a:endParaRPr lang="en-US" dirty="0"/>
          </a:p>
        </p:txBody>
      </p:sp>
      <p:sp>
        <p:nvSpPr>
          <p:cNvPr id="4" name="Content Placeholder 3"/>
          <p:cNvSpPr>
            <a:spLocks noGrp="1"/>
          </p:cNvSpPr>
          <p:nvPr>
            <p:ph idx="10"/>
          </p:nvPr>
        </p:nvSpPr>
        <p:spPr/>
        <p:txBody>
          <a:bodyPr/>
          <a:lstStyle/>
          <a:p>
            <a:r>
              <a:rPr lang="en-US" dirty="0"/>
              <a:t>Malware Analysis Systems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pic>
        <p:nvPicPr>
          <p:cNvPr id="6" name="Picture 5"/>
          <p:cNvPicPr>
            <a:picLocks noChangeAspect="1"/>
          </p:cNvPicPr>
          <p:nvPr/>
        </p:nvPicPr>
        <p:blipFill>
          <a:blip r:embed="rId3"/>
          <a:stretch>
            <a:fillRect/>
          </a:stretch>
        </p:blipFill>
        <p:spPr>
          <a:xfrm>
            <a:off x="2868959" y="4241086"/>
            <a:ext cx="4352365" cy="3245513"/>
          </a:xfrm>
          <a:prstGeom prst="rect">
            <a:avLst/>
          </a:prstGeom>
        </p:spPr>
      </p:pic>
    </p:spTree>
    <p:extLst>
      <p:ext uri="{BB962C8B-B14F-4D97-AF65-F5344CB8AC3E}">
        <p14:creationId xmlns:p14="http://schemas.microsoft.com/office/powerpoint/2010/main" val="302497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248" y="30990"/>
            <a:ext cx="4536504" cy="7671634"/>
          </a:xfrm>
          <a:prstGeom prst="rect">
            <a:avLst/>
          </a:prstGeom>
        </p:spPr>
      </p:pic>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The format for a 32-bit PE file header is shown in the figure</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the structure from top to bottom:</a:t>
            </a:r>
          </a:p>
          <a:p>
            <a:pPr marL="800062" lvl="1" indent="-342900" algn="l">
              <a:buFont typeface="+mj-lt"/>
              <a:buAutoNum type="arabicPeriod"/>
            </a:pPr>
            <a:r>
              <a:rPr lang="en-US" sz="1800" dirty="0">
                <a:solidFill>
                  <a:schemeClr val="tx1"/>
                </a:solidFill>
                <a:latin typeface="Palatino Linotype" panose="02040502050505030304" pitchFamily="18" charset="0"/>
              </a:rPr>
              <a:t>MS-DOS Header with the DOS Stub</a:t>
            </a:r>
          </a:p>
          <a:p>
            <a:pPr marL="800062" lvl="1" indent="-342900" algn="l">
              <a:buFont typeface="+mj-lt"/>
              <a:buAutoNum type="arabicPeriod"/>
            </a:pPr>
            <a:r>
              <a:rPr lang="en-US" sz="1800" dirty="0">
                <a:solidFill>
                  <a:schemeClr val="tx1"/>
                </a:solidFill>
                <a:latin typeface="Palatino Linotype" panose="02040502050505030304" pitchFamily="18" charset="0"/>
              </a:rPr>
              <a:t>PE Header, i.e., COFF (Common Object File Format) Header</a:t>
            </a:r>
          </a:p>
          <a:p>
            <a:pPr marL="800062" lvl="1" indent="-342900" algn="l">
              <a:buFont typeface="+mj-lt"/>
              <a:buAutoNum type="arabicPeriod"/>
            </a:pPr>
            <a:r>
              <a:rPr lang="en-US" sz="1800" dirty="0">
                <a:solidFill>
                  <a:schemeClr val="tx1"/>
                </a:solidFill>
                <a:latin typeface="Palatino Linotype" panose="02040502050505030304" pitchFamily="18" charset="0"/>
              </a:rPr>
              <a:t>Optional Header</a:t>
            </a:r>
          </a:p>
          <a:p>
            <a:pPr marL="800062" lvl="1" indent="-342900" algn="l">
              <a:buFont typeface="+mj-lt"/>
              <a:buAutoNum type="arabicPeriod"/>
            </a:pPr>
            <a:r>
              <a:rPr lang="en-US" sz="1800" dirty="0">
                <a:solidFill>
                  <a:schemeClr val="tx1"/>
                </a:solidFill>
                <a:latin typeface="Palatino Linotype" panose="02040502050505030304" pitchFamily="18" charset="0"/>
              </a:rPr>
              <a:t>Sections Table</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Detailed description of the PE format can be found at </a:t>
            </a:r>
            <a:r>
              <a:rPr lang="en-US" sz="2000" dirty="0">
                <a:solidFill>
                  <a:schemeClr val="tx1"/>
                </a:solidFill>
                <a:latin typeface="Palatino Linotype" panose="02040502050505030304" pitchFamily="18" charset="0"/>
                <a:hlinkClick r:id="rId3"/>
              </a:rPr>
              <a:t>https://docs.microsoft.com/en-us/windows/win32/debug/pe-format</a:t>
            </a:r>
            <a:endParaRPr lang="en-US" sz="2000" dirty="0">
              <a:solidFill>
                <a:schemeClr val="tx1"/>
              </a:solidFill>
              <a:latin typeface="Palatino Linotype" panose="02040502050505030304" pitchFamily="18" charset="0"/>
            </a:endParaRPr>
          </a:p>
          <a:p>
            <a:pPr marL="342900" indent="-342900" algn="l">
              <a:buFont typeface="Arial" panose="020B0604020202020204" pitchFamily="34" charset="0"/>
              <a:buChar char="•"/>
            </a:pPr>
            <a:endParaRPr lang="en-US" sz="20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spTree>
    <p:extLst>
      <p:ext uri="{BB962C8B-B14F-4D97-AF65-F5344CB8AC3E}">
        <p14:creationId xmlns:p14="http://schemas.microsoft.com/office/powerpoint/2010/main" val="122501493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32CA1603-E516-174A-9509-1E83DBDD4799}"/>
    </a:ext>
  </a:extLst>
</a:theme>
</file>

<file path=ppt/theme/theme3.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57483C72-4C33-9443-8977-8CEBCB2C97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21760</TotalTime>
  <Words>5199</Words>
  <Application>Microsoft Office PowerPoint</Application>
  <PresentationFormat>Custom</PresentationFormat>
  <Paragraphs>464</Paragraphs>
  <Slides>54</Slides>
  <Notes>19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54</vt:i4>
      </vt:variant>
    </vt:vector>
  </HeadingPairs>
  <TitlesOfParts>
    <vt:vector size="71" baseType="lpstr">
      <vt:lpstr>Archivo</vt:lpstr>
      <vt:lpstr>Archivo Black</vt:lpstr>
      <vt:lpstr>Archivo Regular</vt:lpstr>
      <vt:lpstr>Arial</vt:lpstr>
      <vt:lpstr>Calibri</vt:lpstr>
      <vt:lpstr>Courier New</vt:lpstr>
      <vt:lpstr>Franklin Gothic</vt:lpstr>
      <vt:lpstr>Franklin Gothic Book</vt:lpstr>
      <vt:lpstr>Franklin Gothic Book Regular</vt:lpstr>
      <vt:lpstr>Franklin Gothic Demi</vt:lpstr>
      <vt:lpstr>Helvetica</vt:lpstr>
      <vt:lpstr>Libre Franklin</vt:lpstr>
      <vt:lpstr>Palatino Linotype</vt:lpstr>
      <vt:lpstr>Wingdings</vt:lpstr>
      <vt:lpstr>Office Theme</vt:lpstr>
      <vt:lpstr>Title Slides</vt:lpstr>
      <vt:lpstr>Text Slides</vt:lpstr>
      <vt:lpstr>CS 487/587 Adversarial Machine Learning</vt:lpstr>
      <vt:lpstr>Lecture 10</vt:lpstr>
      <vt:lpstr>Lecture Outline</vt:lpstr>
      <vt:lpstr>Malware Detection and Classification</vt:lpstr>
      <vt:lpstr>Malware Categories</vt:lpstr>
      <vt:lpstr>Malware Analysis Systems</vt:lpstr>
      <vt:lpstr>Portable Executable (PE) File Format</vt:lpstr>
      <vt:lpstr>Portable Executable (PE) File Format</vt:lpstr>
      <vt:lpstr>PowerPoint Presentation</vt:lpstr>
      <vt:lpstr>PowerPoint Presentation</vt:lpstr>
      <vt:lpstr>Static Analysis Systems</vt:lpstr>
      <vt:lpstr>Dynamic Analysis Systems</vt:lpstr>
      <vt:lpstr>ML-based Malware Classification</vt:lpstr>
      <vt:lpstr>Features for Malware Classification</vt:lpstr>
      <vt:lpstr>Static Features for Malware Classification</vt:lpstr>
      <vt:lpstr>Static Features for Malware Classification</vt:lpstr>
      <vt:lpstr>Static Features for Malware Classification</vt:lpstr>
      <vt:lpstr>Static Features for Malware Classification</vt:lpstr>
      <vt:lpstr>Static Features for Malware Classification</vt:lpstr>
      <vt:lpstr>Dynamic Features for Malware Classification</vt:lpstr>
      <vt:lpstr>Dynamic Features for Malware Classification</vt:lpstr>
      <vt:lpstr>Adversarial Attacks on ML Malware Classifiers</vt:lpstr>
      <vt:lpstr>Attacks on Traditional ML Models</vt:lpstr>
      <vt:lpstr>Attacks on Traditional ML Models</vt:lpstr>
      <vt:lpstr>Attacks on Traditional ML Models</vt:lpstr>
      <vt:lpstr>Attacks on Traditional ML Models</vt:lpstr>
      <vt:lpstr>Deep Learning for Malware Classification</vt:lpstr>
      <vt:lpstr>Attacks on Deep Learning Models</vt:lpstr>
      <vt:lpstr>Attacks on Deep Learning Models</vt:lpstr>
      <vt:lpstr>Attacks on Deep Learning Models</vt:lpstr>
      <vt:lpstr>Explanation-guided backdoor poisoning attacks against malware classifiers</vt:lpstr>
      <vt:lpstr>background</vt:lpstr>
      <vt:lpstr>background</vt:lpstr>
      <vt:lpstr>background</vt:lpstr>
      <vt:lpstr>background</vt:lpstr>
      <vt:lpstr>Threat model</vt:lpstr>
      <vt:lpstr>Threat model</vt:lpstr>
      <vt:lpstr>Explanation-Guided backdoor attacks</vt:lpstr>
      <vt:lpstr>Explanation-Guided backdoor attacks</vt:lpstr>
      <vt:lpstr>Building blocks</vt:lpstr>
      <vt:lpstr>Building blocks</vt:lpstr>
      <vt:lpstr>Building blocks</vt:lpstr>
      <vt:lpstr>Building blocks</vt:lpstr>
      <vt:lpstr>Attack strategies</vt:lpstr>
      <vt:lpstr>Attack strategies</vt:lpstr>
      <vt:lpstr>results</vt:lpstr>
      <vt:lpstr>result</vt:lpstr>
      <vt:lpstr>result</vt:lpstr>
      <vt:lpstr>result</vt:lpstr>
      <vt:lpstr>result</vt:lpstr>
      <vt:lpstr>Mitigation</vt:lpstr>
      <vt:lpstr>mitigation</vt:lpstr>
      <vt:lpstr>Questions?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3996</cp:revision>
  <cp:lastPrinted>2016-01-16T17:38:40Z</cp:lastPrinted>
  <dcterms:created xsi:type="dcterms:W3CDTF">2014-06-16T13:46:25Z</dcterms:created>
  <dcterms:modified xsi:type="dcterms:W3CDTF">2024-04-05T18:31:11Z</dcterms:modified>
</cp:coreProperties>
</file>