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56" r:id="rId2"/>
    <p:sldId id="295" r:id="rId3"/>
    <p:sldId id="491" r:id="rId4"/>
    <p:sldId id="546" r:id="rId5"/>
    <p:sldId id="473" r:id="rId6"/>
    <p:sldId id="474" r:id="rId7"/>
    <p:sldId id="475" r:id="rId8"/>
    <p:sldId id="493" r:id="rId9"/>
    <p:sldId id="534" r:id="rId10"/>
    <p:sldId id="624" r:id="rId11"/>
    <p:sldId id="494" r:id="rId12"/>
    <p:sldId id="495" r:id="rId13"/>
    <p:sldId id="497" r:id="rId14"/>
    <p:sldId id="498" r:id="rId15"/>
    <p:sldId id="621" r:id="rId16"/>
    <p:sldId id="567" r:id="rId17"/>
    <p:sldId id="544" r:id="rId18"/>
    <p:sldId id="568" r:id="rId19"/>
    <p:sldId id="570" r:id="rId20"/>
    <p:sldId id="533" r:id="rId21"/>
    <p:sldId id="476" r:id="rId22"/>
    <p:sldId id="566" r:id="rId23"/>
    <p:sldId id="556" r:id="rId24"/>
    <p:sldId id="564" r:id="rId25"/>
    <p:sldId id="477" r:id="rId26"/>
    <p:sldId id="479" r:id="rId27"/>
    <p:sldId id="480" r:id="rId28"/>
    <p:sldId id="502" r:id="rId29"/>
    <p:sldId id="563" r:id="rId30"/>
    <p:sldId id="571" r:id="rId31"/>
    <p:sldId id="523" r:id="rId32"/>
    <p:sldId id="507" r:id="rId33"/>
    <p:sldId id="508" r:id="rId34"/>
    <p:sldId id="516" r:id="rId35"/>
    <p:sldId id="565" r:id="rId36"/>
    <p:sldId id="518" r:id="rId37"/>
    <p:sldId id="519" r:id="rId38"/>
    <p:sldId id="512" r:id="rId39"/>
    <p:sldId id="513" r:id="rId40"/>
    <p:sldId id="514" r:id="rId41"/>
    <p:sldId id="520" r:id="rId42"/>
    <p:sldId id="521" r:id="rId43"/>
    <p:sldId id="522" r:id="rId44"/>
    <p:sldId id="538" r:id="rId45"/>
    <p:sldId id="545" r:id="rId46"/>
    <p:sldId id="526" r:id="rId47"/>
    <p:sldId id="595" r:id="rId48"/>
    <p:sldId id="485" r:id="rId49"/>
    <p:sldId id="625" r:id="rId50"/>
    <p:sldId id="626" r:id="rId51"/>
    <p:sldId id="561" r:id="rId52"/>
    <p:sldId id="540" r:id="rId53"/>
    <p:sldId id="487" r:id="rId54"/>
    <p:sldId id="535" r:id="rId55"/>
    <p:sldId id="536" r:id="rId56"/>
    <p:sldId id="596" r:id="rId57"/>
    <p:sldId id="554" r:id="rId58"/>
    <p:sldId id="597" r:id="rId59"/>
    <p:sldId id="560" r:id="rId60"/>
    <p:sldId id="622" r:id="rId61"/>
    <p:sldId id="598" r:id="rId62"/>
    <p:sldId id="575" r:id="rId63"/>
    <p:sldId id="578" r:id="rId64"/>
    <p:sldId id="599" r:id="rId65"/>
    <p:sldId id="558" r:id="rId66"/>
    <p:sldId id="569" r:id="rId67"/>
    <p:sldId id="603" r:id="rId68"/>
    <p:sldId id="616" r:id="rId69"/>
    <p:sldId id="620" r:id="rId70"/>
    <p:sldId id="604" r:id="rId71"/>
    <p:sldId id="489" r:id="rId72"/>
    <p:sldId id="492" r:id="rId73"/>
    <p:sldId id="543" r:id="rId74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B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6" autoAdjust="0"/>
    <p:restoredTop sz="94595" autoAdjust="0"/>
  </p:normalViewPr>
  <p:slideViewPr>
    <p:cSldViewPr>
      <p:cViewPr varScale="1">
        <p:scale>
          <a:sx n="92" d="100"/>
          <a:sy n="92" d="100"/>
        </p:scale>
        <p:origin x="1650" y="90"/>
      </p:cViewPr>
      <p:guideLst>
        <p:guide orient="horz" pos="2448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kanski, Aleksandar (vakanski@uidaho.edu)" userId="963f8e72-cd91-41c5-aaa7-123ad4acd412" providerId="ADAL" clId="{2E170625-29ED-4C62-80C5-8B0CB2AF3493}"/>
    <pc:docChg chg="modSld">
      <pc:chgData name="Vakanski, Aleksandar (vakanski@uidaho.edu)" userId="963f8e72-cd91-41c5-aaa7-123ad4acd412" providerId="ADAL" clId="{2E170625-29ED-4C62-80C5-8B0CB2AF3493}" dt="2020-10-29T22:38:34.376" v="4" actId="6549"/>
      <pc:docMkLst>
        <pc:docMk/>
      </pc:docMkLst>
      <pc:sldChg chg="modSp">
        <pc:chgData name="Vakanski, Aleksandar (vakanski@uidaho.edu)" userId="963f8e72-cd91-41c5-aaa7-123ad4acd412" providerId="ADAL" clId="{2E170625-29ED-4C62-80C5-8B0CB2AF3493}" dt="2020-10-29T22:38:34.376" v="4" actId="6549"/>
        <pc:sldMkLst>
          <pc:docMk/>
          <pc:sldMk cId="466917459" sldId="514"/>
        </pc:sldMkLst>
        <pc:spChg chg="mod">
          <ac:chgData name="Vakanski, Aleksandar (vakanski@uidaho.edu)" userId="963f8e72-cd91-41c5-aaa7-123ad4acd412" providerId="ADAL" clId="{2E170625-29ED-4C62-80C5-8B0CB2AF3493}" dt="2020-10-29T22:38:34.376" v="4" actId="6549"/>
          <ac:spMkLst>
            <pc:docMk/>
            <pc:sldMk cId="466917459" sldId="514"/>
            <ac:spMk id="5" creationId="{FEE68A8E-188F-4B4D-9AC2-4FF873EA0B5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7A162-7AE0-4734-8329-E6EF15A67CA1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D3E08-1F1D-453D-99F1-53E4B2E46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193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38D01-B6A8-4E40-A11C-85D5B25719C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02277-9392-41C3-AA11-A5F619BDE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59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87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16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32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86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99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72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17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95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8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21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9675" y="685800"/>
            <a:ext cx="4438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28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27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64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684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01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959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442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12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504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048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3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716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51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619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039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379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029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943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035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902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549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9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892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70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53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85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22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24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7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8621"/>
            <a:ext cx="10058400" cy="1050573"/>
          </a:xfrm>
        </p:spPr>
        <p:txBody>
          <a:bodyPr>
            <a:normAutofit/>
          </a:bodyPr>
          <a:lstStyle>
            <a:lvl1pPr>
              <a:defRPr sz="43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467805"/>
          </a:xfrm>
        </p:spPr>
        <p:txBody>
          <a:bodyPr/>
          <a:lstStyle>
            <a:lvl1pPr marL="288925" indent="-288925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2000">
                <a:latin typeface="Palatino Linotype" panose="02040502050505030304" pitchFamily="18" charset="0"/>
              </a:defRPr>
            </a:lvl1pPr>
            <a:lvl2pPr marL="631825" indent="-227013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800">
                <a:latin typeface="Palatino Linotype" panose="02040502050505030304" pitchFamily="18" charset="0"/>
              </a:defRPr>
            </a:lvl2pPr>
            <a:lvl3pPr marL="973138" indent="-231775">
              <a:buClr>
                <a:schemeClr val="tx2"/>
              </a:buClr>
              <a:buFont typeface="Courier New" panose="02070309020205020404" pitchFamily="49" charset="0"/>
              <a:buChar char="o"/>
              <a:defRPr sz="1600">
                <a:latin typeface="Palatino Linotype" panose="02040502050505030304" pitchFamily="18" charset="0"/>
              </a:defRPr>
            </a:lvl3pPr>
            <a:lvl4pPr marL="1254125" indent="-222250">
              <a:buClr>
                <a:schemeClr val="tx2"/>
              </a:buClr>
              <a:defRPr sz="1400">
                <a:latin typeface="Palatino Linotype" panose="02040502050505030304" pitchFamily="18" charset="0"/>
              </a:defRPr>
            </a:lvl4pPr>
            <a:lvl5pPr marL="1430338" indent="-176213">
              <a:buClr>
                <a:schemeClr val="tx2"/>
              </a:buClr>
              <a:defRPr sz="12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76673" y="1519537"/>
            <a:ext cx="9584265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76673" y="1509936"/>
            <a:ext cx="6192687" cy="350293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latin typeface="Palatino Linotype" panose="02040502050505030304" pitchFamily="18" charset="0"/>
              </a:defRPr>
            </a:lvl1pPr>
            <a:lvl2pPr marL="690563" indent="-233363">
              <a:defRPr sz="1800">
                <a:latin typeface="Palatino Linotype" panose="02040502050505030304" pitchFamily="18" charset="0"/>
              </a:defRPr>
            </a:lvl2pPr>
            <a:lvl3pPr marL="1031875" indent="-234950">
              <a:buFont typeface="Wingdings" panose="05000000000000000000" pitchFamily="2" charset="2"/>
              <a:buChar char="§"/>
              <a:defRPr sz="1600">
                <a:latin typeface="Palatino Linotype" panose="02040502050505030304" pitchFamily="18" charset="0"/>
              </a:defRPr>
            </a:lvl3pPr>
            <a:lvl4pPr marL="1371600" indent="-223838">
              <a:buFont typeface="Arial" panose="020B0604020202020204" pitchFamily="34" charset="0"/>
              <a:buChar char="»"/>
              <a:defRPr sz="1400">
                <a:latin typeface="Palatino Linotype" panose="02040502050505030304" pitchFamily="18" charset="0"/>
              </a:defRPr>
            </a:lvl4pPr>
            <a:lvl5pPr>
              <a:defRPr sz="1506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A4F1E3-3016-4B45-64AD-98C4C4D5EACF}"/>
              </a:ext>
            </a:extLst>
          </p:cNvPr>
          <p:cNvGrpSpPr/>
          <p:nvPr userDrawn="1"/>
        </p:nvGrpSpPr>
        <p:grpSpPr>
          <a:xfrm>
            <a:off x="108039" y="50030"/>
            <a:ext cx="9817706" cy="307778"/>
            <a:chOff x="58915" y="49776"/>
            <a:chExt cx="8925187" cy="27156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CE018B-DAFB-947A-939C-6C1416E4BCD4}"/>
                </a:ext>
              </a:extLst>
            </p:cNvPr>
            <p:cNvSpPr txBox="1"/>
            <p:nvPr userDrawn="1"/>
          </p:nvSpPr>
          <p:spPr>
            <a:xfrm>
              <a:off x="58915" y="49776"/>
              <a:ext cx="8925187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487/587, Spring 2024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905E3F4-85A6-E78A-C8E1-AF6191650550}"/>
                </a:ext>
              </a:extLst>
            </p:cNvPr>
            <p:cNvCxnSpPr/>
            <p:nvPr userDrawn="1"/>
          </p:nvCxnSpPr>
          <p:spPr>
            <a:xfrm>
              <a:off x="277680" y="321344"/>
              <a:ext cx="8647507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F1B300"/>
                  </a:gs>
                  <a:gs pos="100000">
                    <a:srgbClr val="808080">
                      <a:alpha val="55686"/>
                    </a:srgbClr>
                  </a:gs>
                  <a:gs pos="100000">
                    <a:srgbClr val="191919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C651BC9-9F42-C762-35D7-52766BEA88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65" r="84819" b="-1"/>
          <a:stretch/>
        </p:blipFill>
        <p:spPr>
          <a:xfrm>
            <a:off x="60648" y="-21795"/>
            <a:ext cx="227386" cy="4547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0BB894-2C38-7ABA-A169-BA2A42C7B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5" t="15437" b="21141"/>
          <a:stretch/>
        </p:blipFill>
        <p:spPr>
          <a:xfrm>
            <a:off x="348681" y="13149"/>
            <a:ext cx="1440159" cy="30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90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632184"/>
            <a:ext cx="9052560" cy="1050573"/>
          </a:xfrm>
        </p:spPr>
        <p:txBody>
          <a:bodyPr>
            <a:normAutofit/>
          </a:bodyPr>
          <a:lstStyle>
            <a:lvl1pPr>
              <a:defRPr sz="3599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5367667"/>
          </a:xfrm>
        </p:spPr>
        <p:txBody>
          <a:bodyPr/>
          <a:lstStyle>
            <a:lvl1pPr>
              <a:defRPr sz="2400">
                <a:latin typeface="Palatino Linotype" panose="02040502050505030304" pitchFamily="18" charset="0"/>
              </a:defRPr>
            </a:lvl1pPr>
            <a:lvl2pPr marL="693680" indent="-236518">
              <a:defRPr sz="2000">
                <a:latin typeface="Palatino Linotype" panose="02040502050505030304" pitchFamily="18" charset="0"/>
              </a:defRPr>
            </a:lvl2pPr>
            <a:lvl3pPr>
              <a:defRPr sz="1800">
                <a:latin typeface="Palatino Linotype" panose="02040502050505030304" pitchFamily="18" charset="0"/>
              </a:defRPr>
            </a:lvl3pPr>
            <a:lvl4pPr>
              <a:defRPr sz="1600">
                <a:latin typeface="Palatino Linotype" panose="02040502050505030304" pitchFamily="18" charset="0"/>
              </a:defRPr>
            </a:lvl4pPr>
            <a:lvl5pPr>
              <a:defRPr sz="1400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910432" y="7458470"/>
            <a:ext cx="11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960DB6-E2C3-2BEF-2E7E-3EDCC83483B4}"/>
              </a:ext>
            </a:extLst>
          </p:cNvPr>
          <p:cNvGrpSpPr/>
          <p:nvPr userDrawn="1"/>
        </p:nvGrpSpPr>
        <p:grpSpPr>
          <a:xfrm>
            <a:off x="108039" y="50030"/>
            <a:ext cx="9817706" cy="307778"/>
            <a:chOff x="58915" y="49776"/>
            <a:chExt cx="8925187" cy="27156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EC99CE-9046-1353-284E-530893340553}"/>
                </a:ext>
              </a:extLst>
            </p:cNvPr>
            <p:cNvSpPr txBox="1"/>
            <p:nvPr userDrawn="1"/>
          </p:nvSpPr>
          <p:spPr>
            <a:xfrm>
              <a:off x="58915" y="49776"/>
              <a:ext cx="8925187" cy="27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i="1" baseline="0" dirty="0">
                  <a:latin typeface="Palatino Linotype" panose="02040502050505030304" pitchFamily="18" charset="0"/>
                </a:rPr>
                <a:t>CS 487/587, Spring 2024</a:t>
              </a:r>
              <a:endParaRPr lang="en-US" sz="1400" b="1" i="1" dirty="0">
                <a:latin typeface="Palatino Linotype" panose="02040502050505030304" pitchFamily="18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97D1DEF-045D-99BB-A5CA-7AB83C4ECDE2}"/>
                </a:ext>
              </a:extLst>
            </p:cNvPr>
            <p:cNvCxnSpPr/>
            <p:nvPr userDrawn="1"/>
          </p:nvCxnSpPr>
          <p:spPr>
            <a:xfrm>
              <a:off x="277680" y="321344"/>
              <a:ext cx="8647507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rgbClr val="F1B300"/>
                  </a:gs>
                  <a:gs pos="100000">
                    <a:srgbClr val="808080">
                      <a:alpha val="55686"/>
                    </a:srgbClr>
                  </a:gs>
                  <a:gs pos="100000">
                    <a:srgbClr val="191919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D0565E6-E24F-315B-9184-7684AD28A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65" r="84819" b="-1"/>
          <a:stretch/>
        </p:blipFill>
        <p:spPr>
          <a:xfrm>
            <a:off x="60648" y="-21795"/>
            <a:ext cx="227386" cy="454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CEAD4C-715B-8FF0-F819-C06C04D0DC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5" t="15437" b="21141"/>
          <a:stretch/>
        </p:blipFill>
        <p:spPr>
          <a:xfrm>
            <a:off x="348681" y="13149"/>
            <a:ext cx="1440159" cy="30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76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esentation Title Black Angle" preserve="1">
  <p:cSld name="Presentation Title Black Ang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0" y="0"/>
            <a:ext cx="4589630" cy="7772400"/>
          </a:xfrm>
          <a:custGeom>
            <a:avLst/>
            <a:gdLst/>
            <a:ahLst/>
            <a:cxnLst/>
            <a:rect l="l" t="t" r="r" b="b"/>
            <a:pathLst>
              <a:path w="11127100" h="13717588" extrusionOk="0">
                <a:moveTo>
                  <a:pt x="0" y="0"/>
                </a:moveTo>
                <a:lnTo>
                  <a:pt x="11127100" y="0"/>
                </a:lnTo>
                <a:lnTo>
                  <a:pt x="8708318" y="13717588"/>
                </a:lnTo>
                <a:lnTo>
                  <a:pt x="0" y="1371758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7710" tIns="18850" rIns="37710" bIns="18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8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4999499" y="1149896"/>
            <a:ext cx="4247295" cy="296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9375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Franklin Gothic"/>
              <a:buNone/>
              <a:defRPr sz="4000" b="1" cap="none">
                <a:solidFill>
                  <a:srgbClr val="F1B300"/>
                </a:solidFill>
                <a:latin typeface="Franklin Gothic Demi" panose="020B07030201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body" idx="1"/>
          </p:nvPr>
        </p:nvSpPr>
        <p:spPr>
          <a:xfrm>
            <a:off x="4996675" y="4966320"/>
            <a:ext cx="4250119" cy="1019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188595" marR="0" lvl="0" indent="-94298" algn="ctr" rtl="0">
              <a:lnSpc>
                <a:spcPct val="108333"/>
              </a:lnSpc>
              <a:spcBef>
                <a:spcPts val="413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2400" b="1" i="1" u="none" strike="noStrike" cap="none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Libre Franklin"/>
              </a:defRPr>
            </a:lvl1pPr>
            <a:lvl2pPr marL="377190" marR="0" lvl="1" indent="-94298" algn="l" rtl="0">
              <a:lnSpc>
                <a:spcPct val="90000"/>
              </a:lnSpc>
              <a:spcBef>
                <a:spcPts val="206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9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565785" marR="0" lvl="2" indent="-94298" algn="l" rtl="0">
              <a:lnSpc>
                <a:spcPct val="90000"/>
              </a:lnSpc>
              <a:spcBef>
                <a:spcPts val="206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825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754380" marR="0" lvl="3" indent="-94298" algn="l" rtl="0">
              <a:lnSpc>
                <a:spcPct val="90000"/>
              </a:lnSpc>
              <a:spcBef>
                <a:spcPts val="20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743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942975" marR="0" lvl="4" indent="-94298" algn="l" rtl="0">
              <a:lnSpc>
                <a:spcPct val="90000"/>
              </a:lnSpc>
              <a:spcBef>
                <a:spcPts val="20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743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1131570" marR="0" lvl="5" indent="-141446" algn="l" rtl="0">
              <a:lnSpc>
                <a:spcPct val="90000"/>
              </a:lnSpc>
              <a:spcBef>
                <a:spcPts val="20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43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1320165" marR="0" lvl="6" indent="-141446" algn="l" rtl="0">
              <a:lnSpc>
                <a:spcPct val="90000"/>
              </a:lnSpc>
              <a:spcBef>
                <a:spcPts val="20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43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1508760" marR="0" lvl="7" indent="-141446" algn="l" rtl="0">
              <a:lnSpc>
                <a:spcPct val="90000"/>
              </a:lnSpc>
              <a:spcBef>
                <a:spcPts val="20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43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1697355" marR="0" lvl="8" indent="-141446" algn="l" rtl="0">
              <a:lnSpc>
                <a:spcPct val="90000"/>
              </a:lnSpc>
              <a:spcBef>
                <a:spcPts val="20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743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2" y="2446040"/>
            <a:ext cx="2974372" cy="189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5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2"/>
            <a:ext cx="905256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1" y="7203864"/>
            <a:ext cx="31851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CFEE5-8EAD-403C-AFC6-4E09610A5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8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</p:sldLayoutIdLst>
  <p:hf hdr="0" ftr="0" dt="0"/>
  <p:txStyles>
    <p:titleStyle>
      <a:lvl1pPr algn="ctr" defTabSz="914323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1" indent="-34287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742887" indent="-285726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6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7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9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51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13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74" indent="-228581" algn="l" defTabSz="914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3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5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7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8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0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32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94" algn="l" defTabSz="914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7.08945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7.07397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hyperlink" Target="https://youtu.be/YXy6oX1iNo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4.0865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openaccess.thecvf.com/content_ICCV_2017/papers/Metzen_Universal_Adversarial_Perturbations_ICCV_2017_paper.pdf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PhUhypV27w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www.youtube.com/watch?v=sDOo5nDJwgA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cQ54GDm1eL0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412.6572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1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6083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11.04599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8.04644" TargetMode="External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7.15043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eihang-wang.github.io/papers/tnn_ndss18.pdf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10.1145/2810103.2813677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arxiv.org/abs/2012.07805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aaai18adversarial.github.io/" TargetMode="External"/><Relationship Id="rId2" Type="http://schemas.openxmlformats.org/officeDocument/2006/relationships/hyperlink" Target="https://blog.floydhub.com/introduction-to-adversarial-machine-learning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1909.08072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aaai18adversarial.github.io/" TargetMode="External"/><Relationship Id="rId3" Type="http://schemas.openxmlformats.org/officeDocument/2006/relationships/hyperlink" Target="https://github.com/IBM/adversarial-robustness-toolbox" TargetMode="External"/><Relationship Id="rId7" Type="http://schemas.openxmlformats.org/officeDocument/2006/relationships/hyperlink" Target="https://www.robust-ml.org/defenses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log.floydhub.com/introduction-to-adversarial-machine-learning/" TargetMode="External"/><Relationship Id="rId5" Type="http://schemas.openxmlformats.org/officeDocument/2006/relationships/hyperlink" Target="https://github.com/iArunava/scratchai" TargetMode="External"/><Relationship Id="rId4" Type="http://schemas.openxmlformats.org/officeDocument/2006/relationships/hyperlink" Target="https://github.com/tensorflow/cleverhans" TargetMode="External"/><Relationship Id="rId9" Type="http://schemas.openxmlformats.org/officeDocument/2006/relationships/hyperlink" Target="https://nicholas.carlini.com/writing/2018/adversarial-machine-learning-reading-list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12.657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312.619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3DD0A-0E8E-B7DE-C4FA-5A20FE0B4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675" y="1538636"/>
            <a:ext cx="4247295" cy="2347564"/>
          </a:xfrm>
        </p:spPr>
        <p:txBody>
          <a:bodyPr/>
          <a:lstStyle/>
          <a:p>
            <a:pPr algn="ctr"/>
            <a:r>
              <a:rPr lang="en-US" altLang="en-US" dirty="0"/>
              <a:t>CS 487/587</a:t>
            </a:r>
            <a:r>
              <a:rPr lang="en-US" dirty="0"/>
              <a:t> Adversarial Machine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altLang="en-US" dirty="0"/>
              <a:t>Dr. Alex Vakanski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628A6-8483-46F0-8F8E-A8DB16BB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FA5A9-B568-4B83-AECF-70B8DE635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classification accuracy of DNNs on adversarial images drops significantly, in comparison to regular non-perturbed images</a:t>
            </a:r>
          </a:p>
          <a:p>
            <a:endParaRPr lang="en-US" dirty="0"/>
          </a:p>
          <a:p>
            <a:pPr lvl="1"/>
            <a:r>
              <a:rPr lang="en-US" dirty="0"/>
              <a:t>Classification accuracy on </a:t>
            </a:r>
            <a:r>
              <a:rPr lang="en-US" dirty="0">
                <a:solidFill>
                  <a:srgbClr val="FF0000"/>
                </a:solidFill>
              </a:rPr>
              <a:t>regular (non-perturbed) images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Classification accuracy on </a:t>
            </a:r>
            <a:r>
              <a:rPr lang="en-US" dirty="0">
                <a:solidFill>
                  <a:srgbClr val="FF0000"/>
                </a:solidFill>
              </a:rPr>
              <a:t>adversarial (perturbed) images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A459C-0250-ED50-3373-2A5F8D4FFBC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  <a:p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FE4ADAC-9854-49DE-9D5F-B1A8C8E7269D}"/>
              </a:ext>
            </a:extLst>
          </p:cNvPr>
          <p:cNvGraphicFramePr>
            <a:graphicFrameLocks noGrp="1"/>
          </p:cNvGraphicFramePr>
          <p:nvPr/>
        </p:nvGraphicFramePr>
        <p:xfrm>
          <a:off x="636712" y="5200352"/>
          <a:ext cx="885698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val="2060803788"/>
                    </a:ext>
                  </a:extLst>
                </a:gridCol>
                <a:gridCol w="1731794">
                  <a:extLst>
                    <a:ext uri="{9D8B030D-6E8A-4147-A177-3AD203B41FA5}">
                      <a16:colId xmlns:a16="http://schemas.microsoft.com/office/drawing/2014/main" val="3351050811"/>
                    </a:ext>
                  </a:extLst>
                </a:gridCol>
                <a:gridCol w="2091832">
                  <a:extLst>
                    <a:ext uri="{9D8B030D-6E8A-4147-A177-3AD203B41FA5}">
                      <a16:colId xmlns:a16="http://schemas.microsoft.com/office/drawing/2014/main" val="784742121"/>
                    </a:ext>
                  </a:extLst>
                </a:gridCol>
                <a:gridCol w="2009022">
                  <a:extLst>
                    <a:ext uri="{9D8B030D-6E8A-4147-A177-3AD203B41FA5}">
                      <a16:colId xmlns:a16="http://schemas.microsoft.com/office/drawing/2014/main" val="25411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Attack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MNIST 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CIFAR-10 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ImageNet Dataset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05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Fast Gradient Sign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365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Projected Gradient Descent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4370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Deep Fool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551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C&amp;W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44800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1601FB-CE41-49A4-BF9A-9F27881B6348}"/>
              </a:ext>
            </a:extLst>
          </p:cNvPr>
          <p:cNvGraphicFramePr>
            <a:graphicFrameLocks noGrp="1"/>
          </p:cNvGraphicFramePr>
          <p:nvPr/>
        </p:nvGraphicFramePr>
        <p:xfrm>
          <a:off x="636712" y="3504560"/>
          <a:ext cx="885698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0389">
                  <a:extLst>
                    <a:ext uri="{9D8B030D-6E8A-4147-A177-3AD203B41FA5}">
                      <a16:colId xmlns:a16="http://schemas.microsoft.com/office/drawing/2014/main" val="2060803788"/>
                    </a:ext>
                  </a:extLst>
                </a:gridCol>
                <a:gridCol w="1820946">
                  <a:extLst>
                    <a:ext uri="{9D8B030D-6E8A-4147-A177-3AD203B41FA5}">
                      <a16:colId xmlns:a16="http://schemas.microsoft.com/office/drawing/2014/main" val="3351050811"/>
                    </a:ext>
                  </a:extLst>
                </a:gridCol>
                <a:gridCol w="2031751">
                  <a:extLst>
                    <a:ext uri="{9D8B030D-6E8A-4147-A177-3AD203B41FA5}">
                      <a16:colId xmlns:a16="http://schemas.microsoft.com/office/drawing/2014/main" val="784742121"/>
                    </a:ext>
                  </a:extLst>
                </a:gridCol>
                <a:gridCol w="2023898">
                  <a:extLst>
                    <a:ext uri="{9D8B030D-6E8A-4147-A177-3AD203B41FA5}">
                      <a16:colId xmlns:a16="http://schemas.microsoft.com/office/drawing/2014/main" val="25411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Without Attack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MNIST 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CIFAR-10 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ImageNet Dataset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05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99.4 %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94.8 %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74.5 %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365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2247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42F024-3F92-43D4-B1D0-DA5950DE4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457492-EA89-4A53-841F-08248FBFD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Stop</a:t>
            </a:r>
            <a:r>
              <a:rPr lang="en-US" dirty="0"/>
              <a:t> sign is adversarially manipulated and it is not recognized by a self-driving car: the car can keep going, and it can result in an accident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  <a:p>
            <a:endParaRPr lang="en-US" dirty="0"/>
          </a:p>
        </p:txBody>
      </p:sp>
      <p:sp>
        <p:nvSpPr>
          <p:cNvPr id="6" name="Equal 13">
            <a:extLst>
              <a:ext uri="{FF2B5EF4-FFF2-40B4-BE49-F238E27FC236}">
                <a16:creationId xmlns:a16="http://schemas.microsoft.com/office/drawing/2014/main" id="{3D7002D8-9A0C-4D9D-A603-A847AAD55D23}"/>
              </a:ext>
            </a:extLst>
          </p:cNvPr>
          <p:cNvSpPr/>
          <p:nvPr/>
        </p:nvSpPr>
        <p:spPr>
          <a:xfrm>
            <a:off x="6469360" y="4606280"/>
            <a:ext cx="612425" cy="41563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E108146E-CC43-47D3-834B-F52F868F5E73}"/>
              </a:ext>
            </a:extLst>
          </p:cNvPr>
          <p:cNvGrpSpPr/>
          <p:nvPr/>
        </p:nvGrpSpPr>
        <p:grpSpPr>
          <a:xfrm>
            <a:off x="3829038" y="3766627"/>
            <a:ext cx="2566215" cy="2542255"/>
            <a:chOff x="3140876" y="1848426"/>
            <a:chExt cx="2566215" cy="2542255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52FA81A0-9888-4D8B-B56E-62C205F58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081" y="1848426"/>
              <a:ext cx="1983509" cy="1983509"/>
            </a:xfrm>
            <a:prstGeom prst="rect">
              <a:avLst/>
            </a:prstGeom>
          </p:spPr>
        </p:pic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4A46911F-87DB-4AB1-852F-95D31569CD6C}"/>
                </a:ext>
              </a:extLst>
            </p:cNvPr>
            <p:cNvSpPr txBox="1"/>
            <p:nvPr/>
          </p:nvSpPr>
          <p:spPr>
            <a:xfrm>
              <a:off x="3140876" y="3989674"/>
              <a:ext cx="2566215" cy="401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Small adversarial noise</a:t>
              </a:r>
            </a:p>
          </p:txBody>
        </p:sp>
      </p:grpSp>
      <p:pic>
        <p:nvPicPr>
          <p:cNvPr id="10" name="Picture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DAC00C2-1432-4514-A8DB-C28CB7987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90" y="3831623"/>
            <a:ext cx="1918513" cy="1918513"/>
          </a:xfrm>
          <a:prstGeom prst="rect">
            <a:avLst/>
          </a:prstGeom>
        </p:spPr>
      </p:pic>
      <p:sp>
        <p:nvSpPr>
          <p:cNvPr id="11" name="Plus 7">
            <a:extLst>
              <a:ext uri="{FF2B5EF4-FFF2-40B4-BE49-F238E27FC236}">
                <a16:creationId xmlns:a16="http://schemas.microsoft.com/office/drawing/2014/main" id="{AD1839E7-C7D7-482B-8EAC-A1BB8A753E60}"/>
              </a:ext>
            </a:extLst>
          </p:cNvPr>
          <p:cNvSpPr/>
          <p:nvPr/>
        </p:nvSpPr>
        <p:spPr>
          <a:xfrm>
            <a:off x="3265667" y="4453580"/>
            <a:ext cx="643210" cy="6096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135CC27A-126C-453D-8B63-3B706063210C}"/>
              </a:ext>
            </a:extLst>
          </p:cNvPr>
          <p:cNvSpPr/>
          <p:nvPr/>
        </p:nvSpPr>
        <p:spPr>
          <a:xfrm>
            <a:off x="7558972" y="4204382"/>
            <a:ext cx="577402" cy="11078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599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zh-CN" altLang="en-US" sz="6599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9599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A27203-B25B-4EAC-A630-A4CA21536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1F0C4E-323A-4BA9-8F53-60F147F56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authors of this </a:t>
            </a:r>
            <a:r>
              <a:rPr lang="en-US" dirty="0">
                <a:hlinkClick r:id="rId3"/>
              </a:rPr>
              <a:t>work</a:t>
            </a:r>
            <a:r>
              <a:rPr lang="en-US" dirty="0"/>
              <a:t> manipulated a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</a:t>
            </a:r>
            <a:r>
              <a:rPr lang="en-US" dirty="0">
                <a:solidFill>
                  <a:srgbClr val="FF0000"/>
                </a:solidFill>
              </a:rPr>
              <a:t> sign </a:t>
            </a:r>
            <a:r>
              <a:rPr lang="en-US" dirty="0"/>
              <a:t>with adversarial patches </a:t>
            </a:r>
          </a:p>
          <a:p>
            <a:pPr lvl="1"/>
            <a:r>
              <a:rPr lang="en-US" dirty="0"/>
              <a:t>Caused the DL model of a self-driving car to misclassify it as a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Limit 45 </a:t>
            </a:r>
            <a:r>
              <a:rPr lang="en-US" dirty="0">
                <a:solidFill>
                  <a:srgbClr val="FF0000"/>
                </a:solidFill>
              </a:rPr>
              <a:t>sign</a:t>
            </a:r>
          </a:p>
          <a:p>
            <a:pPr lvl="2"/>
            <a:r>
              <a:rPr lang="en-US" dirty="0"/>
              <a:t>The authors achieved 100% attack success in lab test, and 85% in field test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431068-3420-48BC-8D8A-5EC22E0E12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59" r="1612" b="3127"/>
          <a:stretch/>
        </p:blipFill>
        <p:spPr>
          <a:xfrm>
            <a:off x="1117265" y="3310136"/>
            <a:ext cx="3565490" cy="42608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BB0309-781E-412D-AD8E-0F22CE53B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670" y="3239591"/>
            <a:ext cx="308610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96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9650F8-1647-467B-BE56-046A6BBBE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6B467C-8F23-44DF-A202-F4932E6B8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</a:t>
            </a:r>
            <a:r>
              <a:rPr lang="en-US" dirty="0">
                <a:hlinkClick r:id="rId3"/>
              </a:rPr>
              <a:t>paper</a:t>
            </a:r>
            <a:r>
              <a:rPr lang="en-US" dirty="0"/>
              <a:t> presents an example of a 3D-printed turtle that is misclassified by a DNN as a rifle (video 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texture of the turtle is designed to mislead the DNN</a:t>
            </a:r>
          </a:p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C9EF0-7D4D-458A-B7BC-3F509BD0A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2692" y="3166120"/>
            <a:ext cx="5600804" cy="43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53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501296-36F1-447D-BB2B-1F6E61B81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96CC16-78FA-4474-97D2-F7D5E62C7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person wearing an </a:t>
            </a:r>
            <a:r>
              <a:rPr lang="en-US" dirty="0">
                <a:hlinkClick r:id="rId3"/>
              </a:rPr>
              <a:t>adversarial patch </a:t>
            </a:r>
            <a:r>
              <a:rPr lang="en-US" dirty="0"/>
              <a:t>is not detected by a DNN person detector model (YOLOv2)</a:t>
            </a:r>
          </a:p>
          <a:p>
            <a:pPr lvl="1"/>
            <a:r>
              <a:rPr lang="en-US" dirty="0"/>
              <a:t>E.g., can be used by intruders to get past security cameras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0E1653-DAAC-4BDF-9758-A87D96B4E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911" y="3094112"/>
            <a:ext cx="4758337" cy="459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77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281DD8-A087-416C-D784-738D5A312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9E9E8D-E515-E34F-4853-3738EBF73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Shown below are the predicted segmentation result by an ML model for an original image and an adversarial example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hlinkClick r:id="rId2"/>
              </a:rPr>
              <a:t>attack</a:t>
            </a:r>
            <a:r>
              <a:rPr lang="en-US" dirty="0"/>
              <a:t> removes the class pedestrians in the segmentation output</a:t>
            </a:r>
          </a:p>
          <a:p>
            <a:pPr lvl="1"/>
            <a:r>
              <a:rPr lang="en-US" dirty="0"/>
              <a:t>A self-driving car that uses the ML segmentation model can consider that the road is clear of pedestrians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1E4B0-9179-E15F-DE31-63520529798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  <a:p>
            <a:endParaRPr lang="en-US" dirty="0"/>
          </a:p>
        </p:txBody>
      </p:sp>
      <p:pic>
        <p:nvPicPr>
          <p:cNvPr id="1026" name="Picture 2" descr="6390634daffe457a9a2e98d3476b5382">
            <a:extLst>
              <a:ext uri="{FF2B5EF4-FFF2-40B4-BE49-F238E27FC236}">
                <a16:creationId xmlns:a16="http://schemas.microsoft.com/office/drawing/2014/main" id="{CF3AF295-2FDF-939D-6F4E-EF86C56A3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507" y="3742184"/>
            <a:ext cx="6251819" cy="378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867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4BC4BB-2EBE-1F8F-0FDC-1A54C44FA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Failure Cases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842647-2DC8-07A7-DB0D-18C52BEA2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73" y="2090803"/>
            <a:ext cx="9649071" cy="5467805"/>
          </a:xfrm>
        </p:spPr>
        <p:txBody>
          <a:bodyPr/>
          <a:lstStyle/>
          <a:p>
            <a:r>
              <a:rPr lang="en-US" dirty="0"/>
              <a:t>Current ML models have limited capabilities to </a:t>
            </a:r>
            <a:r>
              <a:rPr lang="en-US" dirty="0">
                <a:solidFill>
                  <a:srgbClr val="FF0000"/>
                </a:solidFill>
              </a:rPr>
              <a:t>reason about the spatial or causal relations</a:t>
            </a:r>
            <a:r>
              <a:rPr lang="en-US" dirty="0"/>
              <a:t> of the objects in images</a:t>
            </a:r>
          </a:p>
          <a:p>
            <a:r>
              <a:rPr lang="en-US" dirty="0"/>
              <a:t>E.g., predictions by a DL model on images of randomly positioned parts</a:t>
            </a:r>
          </a:p>
          <a:p>
            <a:pPr lvl="1"/>
            <a:r>
              <a:rPr lang="en-US" dirty="0"/>
              <a:t>The model assigns weights to different features in images, and outputs a category based on the sum of weights for all features</a:t>
            </a:r>
          </a:p>
          <a:p>
            <a:pPr lvl="1"/>
            <a:r>
              <a:rPr lang="en-US" dirty="0"/>
              <a:t>It does not take into account the spatial relations between the features in making the prediction (the guitar parts need to be composed in a particular order to make a guitar)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403A59-283B-B906-D7A3-4374CE87592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Adversarial Machine Learning</a:t>
            </a:r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02CA44C-DC06-3C60-19A2-78487EFA1ECD}"/>
              </a:ext>
            </a:extLst>
          </p:cNvPr>
          <p:cNvGrpSpPr/>
          <p:nvPr/>
        </p:nvGrpSpPr>
        <p:grpSpPr>
          <a:xfrm>
            <a:off x="1572816" y="4462264"/>
            <a:ext cx="7190556" cy="2664296"/>
            <a:chOff x="2004864" y="4745516"/>
            <a:chExt cx="6542484" cy="23810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D68BDA8-3634-EEAA-057E-AAC0BE9C7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929" t="50454"/>
            <a:stretch/>
          </p:blipFill>
          <p:spPr>
            <a:xfrm>
              <a:off x="6397352" y="4781568"/>
              <a:ext cx="2149996" cy="234499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ACC4053-A182-88D9-04EF-A99BC61B7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3543" b="49794"/>
            <a:stretch/>
          </p:blipFill>
          <p:spPr>
            <a:xfrm>
              <a:off x="2004864" y="4745516"/>
              <a:ext cx="4320480" cy="23762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4271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CE6CD-56AE-45B0-80FC-8600E71B9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Failure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A1AAE-15F9-46A1-96A1-A6C20B1D1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“train” in the hallway?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Adversarial Machine Learning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ED23E-6A60-4F9F-992E-25FFA60D0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176" y="2320682"/>
            <a:ext cx="4608512" cy="458985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DA1AAE-15F9-46A1-96A1-A6C20B1D113B}"/>
              </a:ext>
            </a:extLst>
          </p:cNvPr>
          <p:cNvSpPr txBox="1">
            <a:spLocks/>
          </p:cNvSpPr>
          <p:nvPr/>
        </p:nvSpPr>
        <p:spPr>
          <a:xfrm>
            <a:off x="204664" y="2446040"/>
            <a:ext cx="4176463" cy="3739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71" indent="-34287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93680" indent="-236518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257195" indent="-342871" algn="l" defTabSz="91432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066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227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389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1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3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4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ML models </a:t>
            </a:r>
            <a:r>
              <a:rPr lang="en-US" sz="1800" dirty="0">
                <a:solidFill>
                  <a:srgbClr val="FF0000"/>
                </a:solidFill>
              </a:rPr>
              <a:t>fail to use the context</a:t>
            </a:r>
            <a:r>
              <a:rPr lang="en-US" sz="1800" dirty="0"/>
              <a:t> in images, e.g., cannot infer cause and effect between the objects – a train cannot fit in a hallway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On the positive note, the person holding the Stop sign is correctly predicted as Person by the DNN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43284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B4BC95-04FD-3A02-BAC3-E0A8B2F51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 Cases of Our Vision System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A62FE4-C0E3-64B3-CC9C-8851D6743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Although our vision system has remarkable robustness to noise and distortion, there are still cases when it can fail</a:t>
            </a:r>
          </a:p>
          <a:p>
            <a:pPr lvl="1"/>
            <a:r>
              <a:rPr lang="en-US" sz="1600" dirty="0"/>
              <a:t>For instance, </a:t>
            </a:r>
            <a:r>
              <a:rPr lang="en-US" i="1" dirty="0">
                <a:solidFill>
                  <a:srgbClr val="0070C0"/>
                </a:solidFill>
              </a:rPr>
              <a:t>optical illusions </a:t>
            </a:r>
            <a:r>
              <a:rPr lang="en-US" dirty="0"/>
              <a:t>can deceive our vision system</a:t>
            </a:r>
          </a:p>
          <a:p>
            <a:r>
              <a:rPr lang="en-US" dirty="0"/>
              <a:t>There are no black dots in the image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7AACE4-481B-CB77-E2D7-FECB472DD86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Adversarial Machine Learning</a:t>
            </a:r>
          </a:p>
          <a:p>
            <a:endParaRPr lang="en-US" dirty="0"/>
          </a:p>
        </p:txBody>
      </p:sp>
      <p:pic>
        <p:nvPicPr>
          <p:cNvPr id="7" name="Picture 2" descr="Here's the Science Behind Optical Illusions – MindBounce">
            <a:extLst>
              <a:ext uri="{FF2B5EF4-FFF2-40B4-BE49-F238E27FC236}">
                <a16:creationId xmlns:a16="http://schemas.microsoft.com/office/drawing/2014/main" id="{285A2FB3-DC32-7C50-B640-EE002B87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824" y="3591759"/>
            <a:ext cx="7083660" cy="396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66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3D60A8-3E35-0CF8-D7D2-62D86564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 Cases of Our Vision System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4929BE-3066-1AE7-F019-35A7F44C8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Optical illusions can be considered adversarial examples of our vision system </a:t>
            </a:r>
          </a:p>
          <a:p>
            <a:r>
              <a:rPr lang="en-US" dirty="0"/>
              <a:t>There are no curved lines in this image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D36D17-D459-C643-2626-68B1D05C767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Adversarial Machine Learning</a:t>
            </a:r>
          </a:p>
          <a:p>
            <a:endParaRPr lang="en-US" dirty="0"/>
          </a:p>
        </p:txBody>
      </p:sp>
      <p:pic>
        <p:nvPicPr>
          <p:cNvPr id="7" name="Picture 2" descr="Can You Find The Curved Line? This Optical Illusion Has Internet Baffled">
            <a:extLst>
              <a:ext uri="{FF2B5EF4-FFF2-40B4-BE49-F238E27FC236}">
                <a16:creationId xmlns:a16="http://schemas.microsoft.com/office/drawing/2014/main" id="{D19F9825-2945-D51B-DBB2-0D2A1F22F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0"/>
          <a:stretch/>
        </p:blipFill>
        <p:spPr bwMode="auto">
          <a:xfrm>
            <a:off x="1284784" y="3094112"/>
            <a:ext cx="714177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84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924744" y="1087016"/>
            <a:ext cx="8229600" cy="926976"/>
          </a:xfrm>
        </p:spPr>
        <p:txBody>
          <a:bodyPr>
            <a:normAutofit/>
          </a:bodyPr>
          <a:lstStyle/>
          <a:p>
            <a:pPr eaLnBrk="1" hangingPunct="1"/>
            <a:r>
              <a:rPr lang="en-CA" altLang="en-US" sz="5400" b="1" dirty="0">
                <a:solidFill>
                  <a:srgbClr val="F1B300"/>
                </a:solidFill>
                <a:latin typeface="Franklin Gothic Demi" panose="020B0703020102020204" pitchFamily="34" charset="0"/>
              </a:rPr>
              <a:t>Lecture 1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20688" y="3166120"/>
            <a:ext cx="9145016" cy="1800200"/>
          </a:xfrm>
        </p:spPr>
        <p:txBody>
          <a:bodyPr>
            <a:normAutofit/>
          </a:bodyPr>
          <a:lstStyle/>
          <a:p>
            <a:pPr algn="ctr" eaLnBrk="1" hangingPunct="1">
              <a:buFont typeface="Arial" charset="0"/>
              <a:buNone/>
            </a:pPr>
            <a:r>
              <a:rPr lang="en-US" altLang="en-US" sz="4000" b="1" dirty="0"/>
              <a:t>Introduction to Adversarial Machine Learning</a:t>
            </a:r>
          </a:p>
          <a:p>
            <a:pPr>
              <a:buNone/>
            </a:pPr>
            <a:r>
              <a:rPr lang="en-US" sz="1800" dirty="0"/>
              <a:t>	</a:t>
            </a:r>
            <a:endParaRPr lang="en-US" sz="1800" dirty="0">
              <a:solidFill>
                <a:srgbClr val="002060"/>
              </a:solidFill>
            </a:endParaRPr>
          </a:p>
          <a:p>
            <a:pPr algn="ctr" eaLnBrk="1" hangingPunct="1">
              <a:buFont typeface="Arial" charset="0"/>
              <a:buNone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50201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Abusive Use of ML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2592769"/>
          </a:xfrm>
        </p:spPr>
        <p:txBody>
          <a:bodyPr/>
          <a:lstStyle/>
          <a:p>
            <a:r>
              <a:rPr lang="en-US" dirty="0"/>
              <a:t>Abusive use of machine learning is on the rise</a:t>
            </a:r>
          </a:p>
          <a:p>
            <a:pPr lvl="1"/>
            <a:r>
              <a:rPr lang="en-US" dirty="0"/>
              <a:t>E.g., using GANs to generate fake content (a.k.a. </a:t>
            </a:r>
            <a:r>
              <a:rPr lang="en-US" dirty="0">
                <a:solidFill>
                  <a:srgbClr val="FF0000"/>
                </a:solidFill>
              </a:rPr>
              <a:t>deep fakes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Adversarial Machine Learning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4091"/>
          <a:stretch/>
        </p:blipFill>
        <p:spPr>
          <a:xfrm>
            <a:off x="7693496" y="4332537"/>
            <a:ext cx="2245659" cy="17281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613" y="5015108"/>
            <a:ext cx="1928694" cy="20912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485" y="5078536"/>
            <a:ext cx="1875887" cy="203398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854068" y="5934258"/>
            <a:ext cx="437969" cy="252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2CF08C-FAF6-41BF-BE69-EB3494FC7F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09" t="7042" r="22340"/>
          <a:stretch/>
        </p:blipFill>
        <p:spPr>
          <a:xfrm>
            <a:off x="7693496" y="2396184"/>
            <a:ext cx="2192386" cy="1904715"/>
          </a:xfrm>
          <a:prstGeom prst="rect">
            <a:avLst/>
          </a:prstGeom>
        </p:spPr>
      </p:pic>
      <p:sp>
        <p:nvSpPr>
          <p:cNvPr id="11" name="Content Placeholder 4"/>
          <p:cNvSpPr txBox="1">
            <a:spLocks/>
          </p:cNvSpPr>
          <p:nvPr/>
        </p:nvSpPr>
        <p:spPr>
          <a:xfrm>
            <a:off x="276672" y="2779381"/>
            <a:ext cx="7312573" cy="2134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8925" indent="-288925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31825" indent="-227013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73138" indent="-231775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254125" indent="-222250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430338" indent="-176213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389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1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3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4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dirty="0"/>
              <a:t>Videos of politicians saying things they never said</a:t>
            </a:r>
          </a:p>
          <a:p>
            <a:pPr lvl="3"/>
            <a:r>
              <a:rPr lang="en-US" dirty="0"/>
              <a:t>Barak Obama’s </a:t>
            </a:r>
            <a:r>
              <a:rPr lang="en-US" dirty="0">
                <a:hlinkClick r:id="rId6"/>
              </a:rPr>
              <a:t>deep fake</a:t>
            </a:r>
            <a:r>
              <a:rPr lang="en-US" dirty="0"/>
              <a:t>, or the ex-House Speaker Nancy Pelosi appears drunk in a </a:t>
            </a:r>
            <a:r>
              <a:rPr lang="en-US" dirty="0">
                <a:hlinkClick r:id="rId7"/>
              </a:rPr>
              <a:t>video</a:t>
            </a:r>
            <a:endParaRPr lang="en-US" dirty="0"/>
          </a:p>
          <a:p>
            <a:pPr lvl="2"/>
            <a:r>
              <a:rPr lang="en-US" dirty="0"/>
              <a:t>Bill Hader’s </a:t>
            </a:r>
            <a:r>
              <a:rPr lang="en-US" dirty="0">
                <a:hlinkClick r:id="rId8"/>
              </a:rPr>
              <a:t>impersonation </a:t>
            </a:r>
            <a:r>
              <a:rPr lang="en-US" dirty="0"/>
              <a:t>of Arnold Schwarzenegger</a:t>
            </a:r>
          </a:p>
          <a:p>
            <a:pPr lvl="1"/>
            <a:r>
              <a:rPr lang="en-US" dirty="0"/>
              <a:t>Can have strong </a:t>
            </a:r>
            <a:r>
              <a:rPr lang="en-US" b="1" i="1" dirty="0">
                <a:solidFill>
                  <a:srgbClr val="0070C0"/>
                </a:solidFill>
              </a:rPr>
              <a:t>societal implications</a:t>
            </a:r>
            <a:r>
              <a:rPr lang="en-US" dirty="0"/>
              <a:t>: elections, automated trolling, court evidence</a:t>
            </a:r>
          </a:p>
        </p:txBody>
      </p:sp>
    </p:spTree>
    <p:extLst>
      <p:ext uri="{BB962C8B-B14F-4D97-AF65-F5344CB8AC3E}">
        <p14:creationId xmlns:p14="http://schemas.microsoft.com/office/powerpoint/2010/main" val="692957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962493-6024-4BF2-B5EB-3E54D224B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ML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B05EE5-0DCA-4ED8-A623-2C7A15A77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development of ML algorithms for real-world applications is primarily focused on performance metrics related to the accuracy</a:t>
            </a:r>
          </a:p>
          <a:p>
            <a:pPr lvl="1"/>
            <a:r>
              <a:rPr lang="en-US" dirty="0"/>
              <a:t>Design methods are needed that place emphasis on ML models that are secure and robust, but also fair, unbiased, and ethical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Adversarial ML (AML) </a:t>
            </a:r>
            <a:r>
              <a:rPr lang="en-US" dirty="0"/>
              <a:t>refers to ML in adversarial settings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Attack</a:t>
            </a:r>
            <a:r>
              <a:rPr lang="en-US" dirty="0"/>
              <a:t> is a major component of AML</a:t>
            </a:r>
          </a:p>
          <a:p>
            <a:pPr lvl="2"/>
            <a:r>
              <a:rPr lang="en-US" dirty="0"/>
              <a:t>Bad actors do bad things</a:t>
            </a:r>
          </a:p>
          <a:p>
            <a:pPr lvl="3"/>
            <a:r>
              <a:rPr lang="en-US" dirty="0"/>
              <a:t>Their main objective is not to get detected (can change behavior to avoid detection)</a:t>
            </a:r>
          </a:p>
          <a:p>
            <a:pPr lvl="2"/>
            <a:r>
              <a:rPr lang="en-US" dirty="0"/>
              <a:t>Attackers design </a:t>
            </a:r>
            <a:r>
              <a:rPr lang="en-US" b="1" i="1" dirty="0">
                <a:solidFill>
                  <a:srgbClr val="0070C0"/>
                </a:solidFill>
              </a:rPr>
              <a:t>adversarial examples</a:t>
            </a:r>
            <a:r>
              <a:rPr lang="en-US" dirty="0"/>
              <a:t> with an intention to cause an ML model to make mistakes and performs incorrectly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Defenses</a:t>
            </a:r>
            <a:r>
              <a:rPr lang="en-US" dirty="0"/>
              <a:t> against adversarial attacks is the other major component of AML</a:t>
            </a:r>
          </a:p>
          <a:p>
            <a:pPr lvl="2"/>
            <a:r>
              <a:rPr lang="en-US" dirty="0"/>
              <a:t>ML security should be approached through proactive defense: ML designers discover vulnerabilities in ML systems, simulate potential attacks, and develop countermeasures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AML </a:t>
            </a:r>
            <a:r>
              <a:rPr lang="en-US" b="1" dirty="0"/>
              <a:t>is the study of the attacks on machine learning algorithms, and of the defenses against such attacks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Adversarial Machine Learning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602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7EA166-8C7D-E7A3-4A63-A30B81546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ML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717301-FA15-BBDA-6B27-7332A274D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only Neural Networks are susceptible to adversarial attacks</a:t>
            </a:r>
          </a:p>
          <a:p>
            <a:r>
              <a:rPr lang="en-US" dirty="0">
                <a:solidFill>
                  <a:srgbClr val="FF0000"/>
                </a:solidFill>
              </a:rPr>
              <a:t>All ML models </a:t>
            </a:r>
            <a:r>
              <a:rPr lang="en-US" dirty="0"/>
              <a:t>are vulnerable to adversarial attacks, including:</a:t>
            </a:r>
          </a:p>
          <a:p>
            <a:pPr lvl="1"/>
            <a:r>
              <a:rPr lang="en-US" dirty="0"/>
              <a:t>Linear models (e.g., logistic regression)</a:t>
            </a:r>
          </a:p>
          <a:p>
            <a:pPr lvl="1"/>
            <a:r>
              <a:rPr lang="en-US" dirty="0"/>
              <a:t>SVMs</a:t>
            </a:r>
          </a:p>
          <a:p>
            <a:pPr lvl="1"/>
            <a:r>
              <a:rPr lang="en-US" dirty="0"/>
              <a:t>Decision trees</a:t>
            </a:r>
          </a:p>
          <a:p>
            <a:pPr lvl="1"/>
            <a:r>
              <a:rPr lang="en-US" dirty="0"/>
              <a:t>Nearest neighbors</a:t>
            </a:r>
          </a:p>
          <a:p>
            <a:pPr lvl="1"/>
            <a:r>
              <a:rPr lang="en-US" dirty="0"/>
              <a:t>Reinforcement learning models</a:t>
            </a:r>
          </a:p>
          <a:p>
            <a:r>
              <a:rPr lang="en-US" dirty="0"/>
              <a:t>In addition, attacks on ML models that work with other </a:t>
            </a:r>
            <a:r>
              <a:rPr lang="en-US" dirty="0">
                <a:solidFill>
                  <a:srgbClr val="FF0000"/>
                </a:solidFill>
              </a:rPr>
              <a:t>data formats </a:t>
            </a:r>
            <a:r>
              <a:rPr lang="en-US" dirty="0"/>
              <a:t>besides images have been demonstrated, such as:</a:t>
            </a:r>
          </a:p>
          <a:p>
            <a:pPr lvl="1"/>
            <a:r>
              <a:rPr lang="en-US" dirty="0"/>
              <a:t>Audio data</a:t>
            </a:r>
          </a:p>
          <a:p>
            <a:pPr lvl="1"/>
            <a:r>
              <a:rPr lang="en-US" dirty="0"/>
              <a:t>Text data</a:t>
            </a:r>
          </a:p>
          <a:p>
            <a:pPr lvl="1"/>
            <a:r>
              <a:rPr lang="en-US" dirty="0"/>
              <a:t>Malware files</a:t>
            </a:r>
          </a:p>
          <a:p>
            <a:pPr lvl="1"/>
            <a:r>
              <a:rPr lang="en-US" dirty="0"/>
              <a:t>Spam messages</a:t>
            </a:r>
          </a:p>
          <a:p>
            <a:pPr lvl="1"/>
            <a:r>
              <a:rPr lang="en-US" dirty="0"/>
              <a:t>Industrial sensory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6680A-A5FB-F600-9E52-3A07498DAEC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Adversarial Machine Learning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512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Studying adversarial examples in the </a:t>
            </a:r>
            <a:r>
              <a:rPr lang="en-US" b="1" i="1" dirty="0">
                <a:solidFill>
                  <a:srgbClr val="0070C0"/>
                </a:solidFill>
              </a:rPr>
              <a:t>image domain </a:t>
            </a:r>
            <a:r>
              <a:rPr lang="en-US" dirty="0"/>
              <a:t>has been predominant in prior AML work</a:t>
            </a:r>
          </a:p>
          <a:p>
            <a:r>
              <a:rPr lang="en-US" dirty="0"/>
              <a:t>Reasons:</a:t>
            </a:r>
          </a:p>
          <a:p>
            <a:pPr marL="692150" lvl="1" indent="-349250">
              <a:buFont typeface="+mj-lt"/>
              <a:buAutoNum type="arabicPeriod"/>
            </a:pPr>
            <a:r>
              <a:rPr lang="en-US" dirty="0"/>
              <a:t>Perceptual similarity between clean and adversarial images is intuitive to observers </a:t>
            </a:r>
          </a:p>
          <a:p>
            <a:pPr marL="692150" lvl="1" indent="-349250">
              <a:buFont typeface="+mj-lt"/>
              <a:buAutoNum type="arabicPeriod"/>
            </a:pPr>
            <a:r>
              <a:rPr lang="en-US" dirty="0"/>
              <a:t>Image data and image classifiers have simpler structure than other domains (e.g., audio, or malware)</a:t>
            </a:r>
          </a:p>
          <a:p>
            <a:r>
              <a:rPr lang="en-US" dirty="0"/>
              <a:t>Commonly used datasets for concept evaluation in AML include: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MNIST</a:t>
            </a:r>
            <a:r>
              <a:rPr lang="en-US" dirty="0"/>
              <a:t>: 60K images, digits 0 to 9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CIFAR-10</a:t>
            </a:r>
            <a:r>
              <a:rPr lang="en-US" dirty="0"/>
              <a:t>: 60K images, 10 classes: cars, birds, airplanes, cats, dogs, deer, frogs, horses, ships, trucks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ImageNet</a:t>
            </a:r>
            <a:r>
              <a:rPr lang="en-US" dirty="0"/>
              <a:t>: 14M images, 20K classes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ImageNet-1K</a:t>
            </a:r>
            <a:r>
              <a:rPr lang="en-US" dirty="0"/>
              <a:t> subset: 1.28M images, 1K classes</a:t>
            </a:r>
          </a:p>
          <a:p>
            <a:r>
              <a:rPr lang="en-US" dirty="0"/>
              <a:t>Recent works has focused on attacks on Large Language Models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Adversarial Machine Learning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374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71E671-507B-14E2-A459-C10A5D5FC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Taxonomy and Threat Model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9ED9F0-8833-25D5-5E84-83A7CAB67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b="1" i="1" dirty="0">
                <a:solidFill>
                  <a:srgbClr val="0070C0"/>
                </a:solidFill>
              </a:rPr>
              <a:t> taxonomy of adversarial attacks </a:t>
            </a:r>
            <a:r>
              <a:rPr lang="en-US" dirty="0"/>
              <a:t>is typically derived based on an assumed </a:t>
            </a:r>
            <a:r>
              <a:rPr lang="en-US" b="1" i="1" dirty="0">
                <a:solidFill>
                  <a:srgbClr val="0070C0"/>
                </a:solidFill>
              </a:rPr>
              <a:t>threat model </a:t>
            </a:r>
            <a:r>
              <a:rPr lang="en-US" dirty="0"/>
              <a:t>regarding the goal, knowledge, and target strategy of the adversary</a:t>
            </a:r>
          </a:p>
          <a:p>
            <a:r>
              <a:rPr lang="en-US" sz="1800" dirty="0"/>
              <a:t>Adversary’s</a:t>
            </a:r>
            <a:r>
              <a:rPr lang="en-US" dirty="0">
                <a:solidFill>
                  <a:srgbClr val="FF0000"/>
                </a:solidFill>
              </a:rPr>
              <a:t> goal</a:t>
            </a:r>
          </a:p>
          <a:p>
            <a:pPr lvl="1"/>
            <a:r>
              <a:rPr lang="en-US" i="1" dirty="0"/>
              <a:t>Poisoning attack, evasion attack</a:t>
            </a:r>
            <a:r>
              <a:rPr lang="en-US" dirty="0"/>
              <a:t>: cause the ML model to perform incorrectly</a:t>
            </a:r>
          </a:p>
          <a:p>
            <a:pPr lvl="1"/>
            <a:r>
              <a:rPr lang="en-US" i="1" dirty="0"/>
              <a:t>Privacy attack</a:t>
            </a:r>
            <a:r>
              <a:rPr lang="en-US" dirty="0"/>
              <a:t>: acquire knowledge about the training data or the model</a:t>
            </a:r>
          </a:p>
          <a:p>
            <a:pPr lvl="1"/>
            <a:r>
              <a:rPr lang="en-US" i="1" dirty="0"/>
              <a:t>Availability attack</a:t>
            </a:r>
            <a:r>
              <a:rPr lang="en-US" dirty="0"/>
              <a:t>: cause the ML model to be become unavailable</a:t>
            </a:r>
          </a:p>
          <a:p>
            <a:r>
              <a:rPr lang="en-US" dirty="0"/>
              <a:t>Adversary’s </a:t>
            </a:r>
            <a:r>
              <a:rPr lang="en-US" dirty="0">
                <a:solidFill>
                  <a:srgbClr val="FF0000"/>
                </a:solidFill>
              </a:rPr>
              <a:t>knowledge</a:t>
            </a:r>
          </a:p>
          <a:p>
            <a:pPr lvl="1"/>
            <a:r>
              <a:rPr lang="en-US" i="1" dirty="0"/>
              <a:t>White-box attack</a:t>
            </a:r>
            <a:r>
              <a:rPr lang="en-US" dirty="0"/>
              <a:t>: the adversary has full knowledge of the ML model</a:t>
            </a:r>
          </a:p>
          <a:p>
            <a:pPr lvl="1"/>
            <a:r>
              <a:rPr lang="en-US" i="1" dirty="0"/>
              <a:t>Black-box attack</a:t>
            </a:r>
            <a:r>
              <a:rPr lang="en-US" dirty="0"/>
              <a:t>: has no knowledge of the ML model</a:t>
            </a:r>
          </a:p>
          <a:p>
            <a:pPr lvl="1"/>
            <a:r>
              <a:rPr lang="en-US" i="1" dirty="0"/>
              <a:t>Gray-box attack</a:t>
            </a:r>
            <a:r>
              <a:rPr lang="en-US" dirty="0"/>
              <a:t>: has some knowledge of the ML model </a:t>
            </a:r>
          </a:p>
          <a:p>
            <a:r>
              <a:rPr lang="en-US" dirty="0"/>
              <a:t>Adversary’s </a:t>
            </a:r>
            <a:r>
              <a:rPr lang="en-US" dirty="0">
                <a:solidFill>
                  <a:srgbClr val="FF0000"/>
                </a:solidFill>
              </a:rPr>
              <a:t>target strategy</a:t>
            </a:r>
          </a:p>
          <a:p>
            <a:pPr lvl="1"/>
            <a:r>
              <a:rPr lang="en-US" i="1" dirty="0"/>
              <a:t>Targeted attack</a:t>
            </a:r>
            <a:r>
              <a:rPr lang="en-US" dirty="0"/>
              <a:t>: cause the ML model to output a target label for an input </a:t>
            </a:r>
          </a:p>
          <a:p>
            <a:pPr lvl="1"/>
            <a:r>
              <a:rPr lang="en-US" i="1" dirty="0"/>
              <a:t>Non-targeted attack</a:t>
            </a:r>
            <a:r>
              <a:rPr lang="en-US" dirty="0"/>
              <a:t>: cause the ML to output any incorrect label for an input</a:t>
            </a:r>
          </a:p>
          <a:p>
            <a:pPr lvl="1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453178-6BAA-75B4-3778-AB54F51947E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Attack Taxonomy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61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75042-C5F1-4E06-82D2-63DF590BD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Poisoning Attack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02187-17D4-4D3D-BC20-C7117A935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Poisoning attack 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Attack on the </a:t>
            </a:r>
            <a:r>
              <a:rPr lang="en-US" dirty="0">
                <a:solidFill>
                  <a:srgbClr val="0070C0"/>
                </a:solidFill>
              </a:rPr>
              <a:t>training</a:t>
            </a:r>
            <a:r>
              <a:rPr lang="en-US" dirty="0"/>
              <a:t> phase</a:t>
            </a:r>
          </a:p>
          <a:p>
            <a:pPr lvl="2"/>
            <a:r>
              <a:rPr lang="en-US" dirty="0"/>
              <a:t>Attacker perturbs the training dataset or the trained model</a:t>
            </a:r>
          </a:p>
          <a:p>
            <a:pPr lvl="3"/>
            <a:r>
              <a:rPr lang="en-US" dirty="0"/>
              <a:t>Change the labels to training inputs</a:t>
            </a:r>
          </a:p>
          <a:p>
            <a:pPr lvl="3"/>
            <a:r>
              <a:rPr lang="en-US" dirty="0"/>
              <a:t>Insert malicious inputs in the training set, e.g., that contain a </a:t>
            </a:r>
            <a:r>
              <a:rPr lang="en-US" dirty="0">
                <a:solidFill>
                  <a:srgbClr val="FF0000"/>
                </a:solidFill>
              </a:rPr>
              <a:t>trigger</a:t>
            </a:r>
            <a:r>
              <a:rPr lang="en-US" dirty="0"/>
              <a:t> pattern to poison the model</a:t>
            </a:r>
          </a:p>
          <a:p>
            <a:pPr lvl="3"/>
            <a:r>
              <a:rPr lang="en-US" dirty="0"/>
              <a:t>Change the weights of a deployed trained model</a:t>
            </a:r>
          </a:p>
          <a:p>
            <a:pPr lvl="2"/>
            <a:r>
              <a:rPr lang="en-US" dirty="0"/>
              <a:t>The goal is to corrupt the ML model so that it performs incorrectly for some or all inputs</a:t>
            </a:r>
          </a:p>
          <a:p>
            <a:pPr lvl="2"/>
            <a:r>
              <a:rPr lang="en-US" dirty="0"/>
              <a:t>The adversary needs to obtain access to the training dataset to insert or modify samples, or to the trained model</a:t>
            </a:r>
          </a:p>
          <a:p>
            <a:pPr lvl="3"/>
            <a:r>
              <a:rPr lang="en-US" dirty="0"/>
              <a:t>E.g., web-based repositories and “honeypots” often collect malware examples for training, which provides an opportunity for adversaries to poison the data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Attack Taxonomy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885B35-8F35-450F-8FDD-A34A8E6C8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816" y="5398368"/>
            <a:ext cx="7776864" cy="226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70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13D122-1FE1-4761-A61E-C14ECC94F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Evasion Attack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EBE836-BADE-436E-82BF-0C7E878F6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Evasion attack</a:t>
            </a:r>
            <a:endParaRPr lang="en-US" dirty="0"/>
          </a:p>
          <a:p>
            <a:pPr lvl="1"/>
            <a:r>
              <a:rPr lang="en-US" dirty="0"/>
              <a:t>Attack on the </a:t>
            </a:r>
            <a:r>
              <a:rPr lang="en-US" dirty="0">
                <a:solidFill>
                  <a:srgbClr val="0070C0"/>
                </a:solidFill>
              </a:rPr>
              <a:t>testing</a:t>
            </a:r>
            <a:r>
              <a:rPr lang="en-US" dirty="0"/>
              <a:t> phase</a:t>
            </a:r>
          </a:p>
          <a:p>
            <a:pPr lvl="2"/>
            <a:r>
              <a:rPr lang="en-US" dirty="0"/>
              <a:t>Attacker does not tamper with the ML model, but instead cause it to misclassify adversarial inputs (</a:t>
            </a:r>
            <a:r>
              <a:rPr lang="en-US" dirty="0">
                <a:solidFill>
                  <a:srgbClr val="FF0000"/>
                </a:solidFill>
              </a:rPr>
              <a:t>adversarial examples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In cybersecurity, the term “evasion” means </a:t>
            </a:r>
            <a:r>
              <a:rPr lang="en-US" i="1" dirty="0"/>
              <a:t>to bypass a detection system</a:t>
            </a:r>
          </a:p>
          <a:p>
            <a:pPr lvl="2"/>
            <a:r>
              <a:rPr lang="en-US" dirty="0"/>
              <a:t>Evasion attack is more common than poisoning attack</a:t>
            </a:r>
          </a:p>
          <a:p>
            <a:pPr lvl="3"/>
            <a:r>
              <a:rPr lang="en-US" dirty="0"/>
              <a:t>E.g., the shown examples with sticking a few pieces of tapes on a Stop sign can cause misclassification by the ML model for road sign recognition used by an autonomous driving vehicle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Attack Taxonomy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367726-3E76-4931-89AF-DD8CC2C29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920" y="4768457"/>
            <a:ext cx="6092438" cy="235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31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31A46C-05EA-4905-9FC4-E26068C9A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White-box and Black-box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0AF00D-F515-4321-BD76-722A14A7E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adversary’s knowledge, evasion attacks can be further classified into: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White-box attack</a:t>
            </a:r>
          </a:p>
          <a:p>
            <a:pPr lvl="2"/>
            <a:r>
              <a:rPr lang="en-US" dirty="0"/>
              <a:t>Attackers have full knowledge about the ML model</a:t>
            </a:r>
          </a:p>
          <a:p>
            <a:pPr lvl="2"/>
            <a:r>
              <a:rPr lang="en-US" dirty="0"/>
              <a:t>I.e., they have access to parameters, hyperparameters, gradients, architecture, etc.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Black-box attack</a:t>
            </a:r>
          </a:p>
          <a:p>
            <a:pPr lvl="2"/>
            <a:r>
              <a:rPr lang="en-US" dirty="0"/>
              <a:t>Attackers don’t have access to the ML model parameters, gradients, architecture</a:t>
            </a:r>
          </a:p>
          <a:p>
            <a:pPr lvl="2"/>
            <a:r>
              <a:rPr lang="en-US" dirty="0"/>
              <a:t>Attackers may query the black-box model (also known as the </a:t>
            </a:r>
            <a:r>
              <a:rPr lang="en-US" i="1" dirty="0">
                <a:solidFill>
                  <a:srgbClr val="0070C0"/>
                </a:solidFill>
              </a:rPr>
              <a:t>oracle</a:t>
            </a:r>
            <a:r>
              <a:rPr lang="en-US" dirty="0"/>
              <a:t>) to obtain knowledge about the model </a:t>
            </a:r>
          </a:p>
          <a:p>
            <a:pPr lvl="3"/>
            <a:r>
              <a:rPr lang="en-US" dirty="0"/>
              <a:t>E.g., submit adversarial examples, and obtain the model’s output (class label)</a:t>
            </a:r>
          </a:p>
          <a:p>
            <a:pPr lvl="2"/>
            <a:r>
              <a:rPr lang="en-US" dirty="0"/>
              <a:t>Black-box attacks are more realistic, because model designers usually do not provide open access to the model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Gray-box attack</a:t>
            </a:r>
          </a:p>
          <a:p>
            <a:pPr lvl="2"/>
            <a:r>
              <a:rPr lang="en-US" dirty="0"/>
              <a:t>Attackers have some knowledge about the ML model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Attack Taxonomy</a:t>
            </a:r>
          </a:p>
        </p:txBody>
      </p:sp>
    </p:spTree>
    <p:extLst>
      <p:ext uri="{BB962C8B-B14F-4D97-AF65-F5344CB8AC3E}">
        <p14:creationId xmlns:p14="http://schemas.microsoft.com/office/powerpoint/2010/main" val="4196413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61CC2F-43FB-4497-9627-6A083E0A7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Non-targeted and Targeted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9D3D6C-9E48-4E8F-A75B-7BF8325AF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of the described attacks can further be: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Non-targeted</a:t>
            </a:r>
            <a:r>
              <a:rPr lang="en-US" dirty="0"/>
              <a:t> attack</a:t>
            </a:r>
          </a:p>
          <a:p>
            <a:pPr lvl="2"/>
            <a:r>
              <a:rPr lang="en-US" dirty="0"/>
              <a:t>The goal is to mislead the classifier for an adversarial input to output any label other than the ground-truth label</a:t>
            </a:r>
          </a:p>
          <a:p>
            <a:pPr lvl="2"/>
            <a:r>
              <a:rPr lang="en-US" dirty="0"/>
              <a:t>E.g., perturb an image of a lion, so that the model predicts it is any other class than a lion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Targeted</a:t>
            </a:r>
            <a:r>
              <a:rPr lang="en-US" dirty="0"/>
              <a:t> attack</a:t>
            </a:r>
          </a:p>
          <a:p>
            <a:pPr lvl="2"/>
            <a:r>
              <a:rPr lang="en-US" dirty="0"/>
              <a:t>The goal is to mislead the classifier to predict a target label for an adversarial input </a:t>
            </a:r>
          </a:p>
          <a:p>
            <a:pPr lvl="2"/>
            <a:r>
              <a:rPr lang="en-US" dirty="0"/>
              <a:t>More difficult, in comparison to non-targeted attack</a:t>
            </a:r>
          </a:p>
          <a:p>
            <a:pPr lvl="2"/>
            <a:r>
              <a:rPr lang="en-US" dirty="0"/>
              <a:t>E.g., perturb an image of a turtle, so that the model predicts it is a riffle</a:t>
            </a:r>
          </a:p>
          <a:p>
            <a:pPr lvl="2"/>
            <a:r>
              <a:rPr lang="en-US" dirty="0"/>
              <a:t>E.g., perturb an image of a Stop sign, so that the model predicts it is a Speed Limit 45 sign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Attack Taxonomy</a:t>
            </a:r>
          </a:p>
        </p:txBody>
      </p:sp>
    </p:spTree>
    <p:extLst>
      <p:ext uri="{BB962C8B-B14F-4D97-AF65-F5344CB8AC3E}">
        <p14:creationId xmlns:p14="http://schemas.microsoft.com/office/powerpoint/2010/main" val="1489679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AC005-7634-40BC-97BC-8A0D8399B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and Availability 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F42B5-F682-4063-B89E-D48E8A6D0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some references, </a:t>
            </a:r>
            <a:r>
              <a:rPr lang="en-US" dirty="0">
                <a:solidFill>
                  <a:srgbClr val="FF0000"/>
                </a:solidFill>
              </a:rPr>
              <a:t>poisoning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evasion</a:t>
            </a:r>
            <a:r>
              <a:rPr lang="en-US" dirty="0"/>
              <a:t> attacks are grouped together into </a:t>
            </a:r>
            <a:r>
              <a:rPr lang="en-US" b="1" i="1" dirty="0">
                <a:solidFill>
                  <a:srgbClr val="0070C0"/>
                </a:solidFill>
              </a:rPr>
              <a:t>integrity attacks</a:t>
            </a:r>
          </a:p>
          <a:p>
            <a:pPr lvl="1"/>
            <a:r>
              <a:rPr lang="en-US" dirty="0"/>
              <a:t>It means that the integrity of the model to perform correctly for some of all inputs is attacked</a:t>
            </a:r>
          </a:p>
          <a:p>
            <a:pPr lvl="1"/>
            <a:r>
              <a:rPr lang="en-US" dirty="0"/>
              <a:t>Conversely, in privacy and availability attacks, adversary’ goal is not related to causing incorrect performance of ML models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Privacy attack</a:t>
            </a:r>
          </a:p>
          <a:p>
            <a:pPr lvl="1"/>
            <a:r>
              <a:rPr lang="en-US" dirty="0"/>
              <a:t>The goal is to illegitimately gain knowledge about the training inputs or the models</a:t>
            </a:r>
          </a:p>
          <a:p>
            <a:pPr lvl="1"/>
            <a:r>
              <a:rPr lang="en-US" dirty="0"/>
              <a:t>A.k.a. </a:t>
            </a:r>
            <a:r>
              <a:rPr lang="en-US" dirty="0">
                <a:solidFill>
                  <a:srgbClr val="FF0000"/>
                </a:solidFill>
              </a:rPr>
              <a:t>inference attack</a:t>
            </a:r>
            <a:r>
              <a:rPr lang="en-US" dirty="0"/>
              <a:t>, or </a:t>
            </a:r>
            <a:r>
              <a:rPr lang="en-US" dirty="0">
                <a:solidFill>
                  <a:srgbClr val="FF0000"/>
                </a:solidFill>
              </a:rPr>
              <a:t>confidentiality attack</a:t>
            </a:r>
          </a:p>
          <a:p>
            <a:pPr lvl="1"/>
            <a:r>
              <a:rPr lang="en-US" dirty="0"/>
              <a:t>E.g., identify whether a particular data sample was used to train an ML model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Availability attacks</a:t>
            </a:r>
          </a:p>
          <a:p>
            <a:pPr lvl="1"/>
            <a:r>
              <a:rPr lang="en-US" dirty="0"/>
              <a:t>Cause an ML system to become unavailable or block regular use of the system (denial-of-service)</a:t>
            </a:r>
          </a:p>
          <a:p>
            <a:pPr lvl="2"/>
            <a:r>
              <a:rPr lang="en-US" dirty="0"/>
              <a:t>E.g., design adversarial samples that take an extremely long time for the ML model to process</a:t>
            </a:r>
          </a:p>
          <a:p>
            <a:pPr lvl="1"/>
            <a:r>
              <a:rPr lang="en-US" dirty="0"/>
              <a:t>Availability attacks are the least common type of adversarial attacks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D79A51-92BE-4645-9AA3-56FEA2E8274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Attack Taxonomy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303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18FA96-373A-4BED-A1DD-B6E2C1A04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8F6EA7-5460-4861-9530-0F451B067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 to Adversarial ML (AML)</a:t>
            </a:r>
          </a:p>
          <a:p>
            <a:pPr lvl="1"/>
            <a:r>
              <a:rPr lang="en-US" dirty="0"/>
              <a:t>Adversarial examples</a:t>
            </a:r>
          </a:p>
          <a:p>
            <a:r>
              <a:rPr lang="en-US" dirty="0"/>
              <a:t>Attack taxonomy</a:t>
            </a:r>
          </a:p>
          <a:p>
            <a:r>
              <a:rPr lang="en-US" dirty="0"/>
              <a:t>Adversarial evasion attacks</a:t>
            </a:r>
          </a:p>
          <a:p>
            <a:pPr lvl="1"/>
            <a:r>
              <a:rPr lang="en-US" dirty="0"/>
              <a:t>Random noise, FGSM, PGD, </a:t>
            </a:r>
            <a:r>
              <a:rPr lang="en-US" dirty="0" err="1"/>
              <a:t>DeepFool</a:t>
            </a:r>
            <a:r>
              <a:rPr lang="en-US" dirty="0"/>
              <a:t>, C&amp;W attack</a:t>
            </a:r>
          </a:p>
          <a:p>
            <a:pPr lvl="1"/>
            <a:r>
              <a:rPr lang="en-US" dirty="0"/>
              <a:t>Transferability of adversarial examples</a:t>
            </a:r>
          </a:p>
          <a:p>
            <a:pPr lvl="1"/>
            <a:r>
              <a:rPr lang="en-US" dirty="0"/>
              <a:t>Adversarial attacks on Large Language Models</a:t>
            </a:r>
          </a:p>
          <a:p>
            <a:r>
              <a:rPr lang="en-US" dirty="0"/>
              <a:t>Defense against adversarial evasion attacks</a:t>
            </a:r>
          </a:p>
          <a:p>
            <a:pPr lvl="1"/>
            <a:r>
              <a:rPr lang="en-US" dirty="0"/>
              <a:t>Adversarial training, example detection, gradient masking, robust optimization</a:t>
            </a:r>
          </a:p>
          <a:p>
            <a:r>
              <a:rPr lang="en-US" dirty="0"/>
              <a:t>Poisoning attacks and defenses</a:t>
            </a:r>
          </a:p>
          <a:p>
            <a:r>
              <a:rPr lang="en-US" dirty="0"/>
              <a:t>Privacy attacks and defenses</a:t>
            </a:r>
          </a:p>
          <a:p>
            <a:r>
              <a:rPr lang="en-US" dirty="0"/>
              <a:t>Summary</a:t>
            </a:r>
          </a:p>
          <a:p>
            <a:r>
              <a:rPr lang="en-US" dirty="0"/>
              <a:t>References and AML resources</a:t>
            </a:r>
          </a:p>
        </p:txBody>
      </p:sp>
    </p:spTree>
    <p:extLst>
      <p:ext uri="{BB962C8B-B14F-4D97-AF65-F5344CB8AC3E}">
        <p14:creationId xmlns:p14="http://schemas.microsoft.com/office/powerpoint/2010/main" val="2530049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69983A-D34C-4B66-E2A0-BA80D9E09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Trustworthy AI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B844F4-B545-01B2-8E5D-5655E2070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73" y="2090804"/>
            <a:ext cx="9584265" cy="54678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AML is part of a broader area in AI called </a:t>
            </a:r>
            <a:r>
              <a:rPr lang="en-US" b="1" i="1" dirty="0">
                <a:solidFill>
                  <a:srgbClr val="0070C0"/>
                </a:solidFill>
              </a:rPr>
              <a:t>trustworthy AI</a:t>
            </a:r>
            <a:r>
              <a:rPr lang="en-US" dirty="0"/>
              <a:t>, which combines efforts to address current limitations and ensure that end-users can trust the predictions by AI models</a:t>
            </a:r>
          </a:p>
          <a:p>
            <a:r>
              <a:rPr lang="en-US" dirty="0"/>
              <a:t>Topics in trustworthy AI include: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Robustness</a:t>
            </a:r>
          </a:p>
          <a:p>
            <a:pPr lvl="2"/>
            <a:r>
              <a:rPr lang="en-US" dirty="0"/>
              <a:t>Small input perturbations can impact the model predictions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Generalization</a:t>
            </a:r>
          </a:p>
          <a:p>
            <a:pPr lvl="2"/>
            <a:r>
              <a:rPr lang="en-US" dirty="0"/>
              <a:t>OOD (out-of-distribution) inputs; e.g., a model trained on medical images in one hospital performs poorly on images in another hospital (due to different equipment of settings used)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Explainability</a:t>
            </a:r>
          </a:p>
          <a:p>
            <a:pPr lvl="2"/>
            <a:r>
              <a:rPr lang="en-US" dirty="0"/>
              <a:t>The decision-making process of large models is non-transparent and difficult to understand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Fairness</a:t>
            </a:r>
          </a:p>
          <a:p>
            <a:pPr lvl="2"/>
            <a:r>
              <a:rPr lang="en-US" dirty="0"/>
              <a:t>Predictions can show bias against demographic groups, based on gender, age, culture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Privacy protection</a:t>
            </a:r>
          </a:p>
          <a:p>
            <a:pPr lvl="2"/>
            <a:r>
              <a:rPr lang="en-US" dirty="0"/>
              <a:t>Models can memorize and reveal input data; e.g., a model can reveal sensitive private information in medical records used for training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Ethics</a:t>
            </a:r>
          </a:p>
          <a:p>
            <a:pPr lvl="2"/>
            <a:r>
              <a:rPr lang="en-US" dirty="0"/>
              <a:t>The models should produce ethical decisions that are aligned with our human values (also referred to as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AI Alignment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579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AC135B4D-1528-2593-2767-06265420DF40}"/>
              </a:ext>
            </a:extLst>
          </p:cNvPr>
          <p:cNvGrpSpPr/>
          <p:nvPr/>
        </p:nvGrpSpPr>
        <p:grpSpPr>
          <a:xfrm>
            <a:off x="938791" y="3111083"/>
            <a:ext cx="8482897" cy="2287285"/>
            <a:chOff x="787752" y="2878088"/>
            <a:chExt cx="8482897" cy="2287285"/>
          </a:xfrm>
        </p:grpSpPr>
        <p:grpSp>
          <p:nvGrpSpPr>
            <p:cNvPr id="15" name="Group 14"/>
            <p:cNvGrpSpPr/>
            <p:nvPr/>
          </p:nvGrpSpPr>
          <p:grpSpPr>
            <a:xfrm>
              <a:off x="866960" y="2878088"/>
              <a:ext cx="8403689" cy="2287285"/>
              <a:chOff x="1068760" y="3101085"/>
              <a:chExt cx="8403689" cy="2287285"/>
            </a:xfrm>
          </p:grpSpPr>
          <p:pic>
            <p:nvPicPr>
              <p:cNvPr id="6" name="图片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760" y="3382144"/>
                <a:ext cx="1584195" cy="1558780"/>
              </a:xfrm>
              <a:prstGeom prst="rect">
                <a:avLst/>
              </a:prstGeom>
            </p:spPr>
          </p:pic>
          <p:sp>
            <p:nvSpPr>
              <p:cNvPr id="7" name="文本框 5"/>
              <p:cNvSpPr txBox="1"/>
              <p:nvPr/>
            </p:nvSpPr>
            <p:spPr>
              <a:xfrm>
                <a:off x="1068760" y="4987363"/>
                <a:ext cx="1825581" cy="401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Original input </a:t>
                </a:r>
                <a:endParaRPr kumimoji="1" lang="zh-CN" altLang="en-US" dirty="0"/>
              </a:p>
            </p:txBody>
          </p:sp>
          <p:pic>
            <p:nvPicPr>
              <p:cNvPr id="8" name="图片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7753" y="3101085"/>
                <a:ext cx="4343400" cy="2120900"/>
              </a:xfrm>
              <a:prstGeom prst="rect">
                <a:avLst/>
              </a:prstGeom>
            </p:spPr>
          </p:pic>
          <p:cxnSp>
            <p:nvCxnSpPr>
              <p:cNvPr id="9" name="直线箭头连接符 11"/>
              <p:cNvCxnSpPr/>
              <p:nvPr/>
            </p:nvCxnSpPr>
            <p:spPr>
              <a:xfrm>
                <a:off x="2765689" y="4161534"/>
                <a:ext cx="554798" cy="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线箭头连接符 13"/>
              <p:cNvCxnSpPr/>
              <p:nvPr/>
            </p:nvCxnSpPr>
            <p:spPr>
              <a:xfrm>
                <a:off x="7551153" y="4161534"/>
                <a:ext cx="554798" cy="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文本框 14"/>
              <p:cNvSpPr txBox="1"/>
              <p:nvPr/>
            </p:nvSpPr>
            <p:spPr>
              <a:xfrm>
                <a:off x="8221643" y="3976868"/>
                <a:ext cx="1250806" cy="401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warplane</a:t>
                </a:r>
                <a:endParaRPr kumimoji="1" lang="zh-CN" altLang="en-US" dirty="0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F42BAB-392E-748C-F168-0ABCC67F9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7752" y="3157871"/>
              <a:ext cx="1651736" cy="162895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ACA8AB1-9AA7-0B49-9DC9-AC644E6A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99051" y="3482916"/>
              <a:ext cx="1171597" cy="91124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Evasion Attacks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Evasion attacks: the goal is to create a manipulated image (adversarial example) that is </a:t>
            </a:r>
            <a:r>
              <a:rPr lang="en-US" i="1" dirty="0">
                <a:solidFill>
                  <a:srgbClr val="FF0000"/>
                </a:solidFill>
              </a:rPr>
              <a:t>similar</a:t>
            </a:r>
            <a:r>
              <a:rPr lang="en-US" dirty="0"/>
              <a:t> to the original image, but it is classified by the ML model as another class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Evasion Attacks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E49AAB-F36C-3407-54C1-08A64935E765}"/>
              </a:ext>
            </a:extLst>
          </p:cNvPr>
          <p:cNvGrpSpPr/>
          <p:nvPr/>
        </p:nvGrpSpPr>
        <p:grpSpPr>
          <a:xfrm>
            <a:off x="708720" y="5398369"/>
            <a:ext cx="8666340" cy="2287284"/>
            <a:chOff x="708720" y="5326360"/>
            <a:chExt cx="8666340" cy="228728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5B3F62B-1268-BDA7-140F-F63B1E4E5479}"/>
                </a:ext>
              </a:extLst>
            </p:cNvPr>
            <p:cNvGrpSpPr/>
            <p:nvPr/>
          </p:nvGrpSpPr>
          <p:grpSpPr>
            <a:xfrm>
              <a:off x="708720" y="5326360"/>
              <a:ext cx="8666340" cy="2287284"/>
              <a:chOff x="806109" y="3101085"/>
              <a:chExt cx="8666340" cy="2287284"/>
            </a:xfrm>
          </p:grpSpPr>
          <p:pic>
            <p:nvPicPr>
              <p:cNvPr id="26" name="图片 4">
                <a:extLst>
                  <a:ext uri="{FF2B5EF4-FFF2-40B4-BE49-F238E27FC236}">
                    <a16:creationId xmlns:a16="http://schemas.microsoft.com/office/drawing/2014/main" id="{423E9B16-702F-3FF4-1616-9C4CFE34C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760" y="3382144"/>
                <a:ext cx="1584195" cy="1558780"/>
              </a:xfrm>
              <a:prstGeom prst="rect">
                <a:avLst/>
              </a:prstGeom>
            </p:spPr>
          </p:pic>
          <p:sp>
            <p:nvSpPr>
              <p:cNvPr id="27" name="文本框 5">
                <a:extLst>
                  <a:ext uri="{FF2B5EF4-FFF2-40B4-BE49-F238E27FC236}">
                    <a16:creationId xmlns:a16="http://schemas.microsoft.com/office/drawing/2014/main" id="{287E1D09-1150-35D2-6EDD-8FFCEC4F2781}"/>
                  </a:ext>
                </a:extLst>
              </p:cNvPr>
              <p:cNvSpPr txBox="1"/>
              <p:nvPr/>
            </p:nvSpPr>
            <p:spPr>
              <a:xfrm>
                <a:off x="806109" y="4987362"/>
                <a:ext cx="2074008" cy="401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Adversarial input </a:t>
                </a:r>
                <a:endParaRPr kumimoji="1" lang="zh-CN" altLang="en-US" dirty="0"/>
              </a:p>
            </p:txBody>
          </p:sp>
          <p:pic>
            <p:nvPicPr>
              <p:cNvPr id="28" name="图片 9">
                <a:extLst>
                  <a:ext uri="{FF2B5EF4-FFF2-40B4-BE49-F238E27FC236}">
                    <a16:creationId xmlns:a16="http://schemas.microsoft.com/office/drawing/2014/main" id="{19BB337A-E832-2BA3-64F6-7DF48143D5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7753" y="3101085"/>
                <a:ext cx="4343400" cy="2120900"/>
              </a:xfrm>
              <a:prstGeom prst="rect">
                <a:avLst/>
              </a:prstGeom>
            </p:spPr>
          </p:pic>
          <p:cxnSp>
            <p:nvCxnSpPr>
              <p:cNvPr id="29" name="直线箭头连接符 11">
                <a:extLst>
                  <a:ext uri="{FF2B5EF4-FFF2-40B4-BE49-F238E27FC236}">
                    <a16:creationId xmlns:a16="http://schemas.microsoft.com/office/drawing/2014/main" id="{0C79E233-A34B-1272-1A6D-1365B72C48D8}"/>
                  </a:ext>
                </a:extLst>
              </p:cNvPr>
              <p:cNvCxnSpPr/>
              <p:nvPr/>
            </p:nvCxnSpPr>
            <p:spPr>
              <a:xfrm>
                <a:off x="2765689" y="4161534"/>
                <a:ext cx="554798" cy="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线箭头连接符 13">
                <a:extLst>
                  <a:ext uri="{FF2B5EF4-FFF2-40B4-BE49-F238E27FC236}">
                    <a16:creationId xmlns:a16="http://schemas.microsoft.com/office/drawing/2014/main" id="{E6444974-801F-306B-929B-929CEBF7E821}"/>
                  </a:ext>
                </a:extLst>
              </p:cNvPr>
              <p:cNvCxnSpPr/>
              <p:nvPr/>
            </p:nvCxnSpPr>
            <p:spPr>
              <a:xfrm>
                <a:off x="7551153" y="4161534"/>
                <a:ext cx="554798" cy="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文本框 14">
                <a:extLst>
                  <a:ext uri="{FF2B5EF4-FFF2-40B4-BE49-F238E27FC236}">
                    <a16:creationId xmlns:a16="http://schemas.microsoft.com/office/drawing/2014/main" id="{0938FE87-9F4C-ED52-48DA-48D2C46E4802}"/>
                  </a:ext>
                </a:extLst>
              </p:cNvPr>
              <p:cNvSpPr txBox="1"/>
              <p:nvPr/>
            </p:nvSpPr>
            <p:spPr>
              <a:xfrm>
                <a:off x="8221643" y="3976868"/>
                <a:ext cx="1250806" cy="401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warplane</a:t>
                </a:r>
                <a:endParaRPr kumimoji="1" lang="zh-CN" altLang="en-US" dirty="0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D6902E6-DE69-6530-F3FD-FCCD1F087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427" b="17624"/>
            <a:stretch/>
          </p:blipFill>
          <p:spPr>
            <a:xfrm>
              <a:off x="8210580" y="5947153"/>
              <a:ext cx="1157360" cy="91124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9BD7969-095E-7623-FB1E-D2A1510FF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2423" y="5610114"/>
              <a:ext cx="1580185" cy="160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8070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86C0BE-DCA5-4387-80A5-8B97BB702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Evasion Attacks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47A4D6-23B7-4E92-B271-8F8AB9BAF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Fast gradient sign method (FGSM) attack</a:t>
            </a:r>
          </a:p>
          <a:p>
            <a:r>
              <a:rPr lang="en-US" dirty="0"/>
              <a:t>Projected gradient descent (PGD) attack</a:t>
            </a:r>
          </a:p>
          <a:p>
            <a:r>
              <a:rPr lang="en-US" dirty="0" err="1"/>
              <a:t>DeepFool</a:t>
            </a:r>
            <a:r>
              <a:rPr lang="en-US" dirty="0"/>
              <a:t> attack</a:t>
            </a:r>
          </a:p>
          <a:p>
            <a:r>
              <a:rPr lang="en-US" dirty="0" err="1"/>
              <a:t>Carlini</a:t>
            </a:r>
            <a:r>
              <a:rPr lang="en-US" dirty="0"/>
              <a:t> &amp; Wagner (C&amp;W) attack</a:t>
            </a:r>
          </a:p>
          <a:p>
            <a:r>
              <a:rPr lang="en-US" dirty="0"/>
              <a:t>Jacobian-based saliency map attack</a:t>
            </a:r>
          </a:p>
          <a:p>
            <a:r>
              <a:rPr lang="en-US" dirty="0"/>
              <a:t>Universal attack</a:t>
            </a:r>
          </a:p>
          <a:p>
            <a:r>
              <a:rPr lang="en-US" dirty="0"/>
              <a:t>One-pixel attack</a:t>
            </a:r>
          </a:p>
          <a:p>
            <a:r>
              <a:rPr lang="en-US" dirty="0"/>
              <a:t>Elastic-net attack</a:t>
            </a:r>
          </a:p>
          <a:p>
            <a:r>
              <a:rPr lang="en-US" dirty="0"/>
              <a:t>Spatially transformed attack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Evasion Attacks</a:t>
            </a:r>
          </a:p>
        </p:txBody>
      </p:sp>
    </p:spTree>
    <p:extLst>
      <p:ext uri="{BB962C8B-B14F-4D97-AF65-F5344CB8AC3E}">
        <p14:creationId xmlns:p14="http://schemas.microsoft.com/office/powerpoint/2010/main" val="546728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4FD6E3-1C42-4356-B886-2A6DC8735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Noise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E96611-61D9-4393-9F79-574F6F76E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Random noise attack</a:t>
            </a:r>
          </a:p>
          <a:p>
            <a:pPr lvl="1"/>
            <a:r>
              <a:rPr lang="en-US" dirty="0"/>
              <a:t>The simplest form of adversarial attack is to add random noise to the input image</a:t>
            </a:r>
          </a:p>
          <a:p>
            <a:pPr lvl="2"/>
            <a:r>
              <a:rPr lang="en-US" dirty="0"/>
              <a:t>E.g., pixels containing random numbers from a normal distribution (0 mean and 1 </a:t>
            </a:r>
            <a:r>
              <a:rPr lang="en-US" dirty="0" err="1"/>
              <a:t>st.</a:t>
            </a:r>
            <a:r>
              <a:rPr lang="en-US" dirty="0"/>
              <a:t> dev.)</a:t>
            </a:r>
          </a:p>
          <a:p>
            <a:pPr lvl="1"/>
            <a:r>
              <a:rPr lang="en-US" dirty="0"/>
              <a:t>This attack represents a non-targeted black-box evasion attack</a:t>
            </a:r>
          </a:p>
          <a:p>
            <a:pPr lvl="2"/>
            <a:r>
              <a:rPr lang="en-US" dirty="0"/>
              <a:t>It is not efficient, since the noisy images are easily distinguishable from the original images</a:t>
            </a:r>
          </a:p>
          <a:p>
            <a:pPr lvl="2"/>
            <a:r>
              <a:rPr lang="en-US" dirty="0"/>
              <a:t>Therefore, it can barely be considered an actual adversarial attack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Evasion Attacks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1263AC-1101-47E6-A33B-0F4A63FEF57A}"/>
              </a:ext>
            </a:extLst>
          </p:cNvPr>
          <p:cNvGrpSpPr/>
          <p:nvPr/>
        </p:nvGrpSpPr>
        <p:grpSpPr>
          <a:xfrm>
            <a:off x="516490" y="4318248"/>
            <a:ext cx="9129440" cy="2989505"/>
            <a:chOff x="420688" y="4606280"/>
            <a:chExt cx="9129440" cy="29895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A0D87C-9C26-4C4D-BB6D-43C8F68A8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688" y="4606281"/>
              <a:ext cx="2699023" cy="26674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CA8B2C-D2C4-4789-8E2D-9037E21298C7}"/>
                </a:ext>
              </a:extLst>
            </p:cNvPr>
            <p:cNvSpPr txBox="1"/>
            <p:nvPr/>
          </p:nvSpPr>
          <p:spPr>
            <a:xfrm>
              <a:off x="3192357" y="5647601"/>
              <a:ext cx="6480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B57961-DA33-484B-BA48-2D803A37D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3889" y="4606280"/>
              <a:ext cx="2699023" cy="27197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7A3430-BF33-4755-80F7-E455378F6D53}"/>
                </a:ext>
              </a:extLst>
            </p:cNvPr>
            <p:cNvSpPr txBox="1"/>
            <p:nvPr/>
          </p:nvSpPr>
          <p:spPr>
            <a:xfrm>
              <a:off x="6280795" y="5647600"/>
              <a:ext cx="6480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=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D669F8D-AFCD-4ADC-B351-37FE29E7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1283" y="4606280"/>
              <a:ext cx="2708845" cy="268931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E5D610-FAE1-4AA0-A32D-FB666F5C068A}"/>
                </a:ext>
              </a:extLst>
            </p:cNvPr>
            <p:cNvSpPr txBox="1"/>
            <p:nvPr/>
          </p:nvSpPr>
          <p:spPr>
            <a:xfrm>
              <a:off x="715940" y="7194778"/>
              <a:ext cx="2843038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Prediction: </a:t>
              </a:r>
              <a:r>
                <a:rPr lang="en-US" dirty="0">
                  <a:solidFill>
                    <a:srgbClr val="00B050"/>
                  </a:solidFill>
                </a:rPr>
                <a:t>gorilla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17771B9-FCE5-44FC-97CA-8F3F4CAE9D9E}"/>
              </a:ext>
            </a:extLst>
          </p:cNvPr>
          <p:cNvSpPr txBox="1"/>
          <p:nvPr/>
        </p:nvSpPr>
        <p:spPr>
          <a:xfrm>
            <a:off x="7010698" y="6982544"/>
            <a:ext cx="2843038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FF0000"/>
                </a:solidFill>
              </a:rPr>
              <a:t>fountain</a:t>
            </a:r>
          </a:p>
        </p:txBody>
      </p:sp>
    </p:spTree>
    <p:extLst>
      <p:ext uri="{BB962C8B-B14F-4D97-AF65-F5344CB8AC3E}">
        <p14:creationId xmlns:p14="http://schemas.microsoft.com/office/powerpoint/2010/main" val="2418726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215445-A1B5-4DB4-902B-1156387D4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FGSM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E022ADD-8CF8-427B-99CC-2460A062FF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Fast gradient sign method (FGSM) attack</a:t>
                </a:r>
              </a:p>
              <a:p>
                <a:pPr lvl="1"/>
                <a:r>
                  <a:rPr lang="en-US" dirty="0">
                    <a:hlinkClick r:id="rId3"/>
                  </a:rPr>
                  <a:t>Goodfellow (2015) Explaining and Harnessing Adversarial Examples</a:t>
                </a:r>
                <a:endParaRPr lang="en-US" dirty="0"/>
              </a:p>
              <a:p>
                <a:r>
                  <a:rPr lang="en-US" dirty="0"/>
                  <a:t>An adversarial image </a:t>
                </a:r>
                <a:r>
                  <a:rPr lang="en-US" i="1" dirty="0" err="1"/>
                  <a:t>x</a:t>
                </a:r>
                <a:r>
                  <a:rPr lang="en-US" i="1" baseline="-25000" dirty="0" err="1"/>
                  <a:t>adv</a:t>
                </a:r>
                <a:r>
                  <a:rPr lang="en-US" dirty="0"/>
                  <a:t> is created by adding perturbation noise to an image </a:t>
                </a:r>
                <a:r>
                  <a:rPr lang="en-US" i="1" dirty="0"/>
                  <a:t>x</a:t>
                </a:r>
              </a:p>
              <a:p>
                <a:endParaRPr lang="en-US" sz="1000" i="1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𝑎𝑑𝑣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sign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:endParaRPr lang="en-US" sz="1000" dirty="0"/>
              </a:p>
              <a:p>
                <a:pPr lvl="1"/>
                <a:r>
                  <a:rPr lang="en-US" dirty="0"/>
                  <a:t>Notation: input image </a:t>
                </a:r>
                <a:r>
                  <a:rPr lang="en-US" i="1" dirty="0"/>
                  <a:t>x</a:t>
                </a:r>
                <a:r>
                  <a:rPr lang="en-US" dirty="0"/>
                  <a:t>, class label </a:t>
                </a:r>
                <a:r>
                  <a:rPr lang="en-US" i="1" dirty="0"/>
                  <a:t>y</a:t>
                </a:r>
                <a:r>
                  <a:rPr lang="en-US" dirty="0"/>
                  <a:t>, NN model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, NN weights (parameters)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/>
                  <a:t>, loss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, gradient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</m:oMath>
                </a14:m>
                <a:r>
                  <a:rPr lang="en-US" dirty="0"/>
                  <a:t> (Greek letter “</a:t>
                </a:r>
                <a:r>
                  <a:rPr lang="en-US" dirty="0" err="1"/>
                  <a:t>nabla</a:t>
                </a:r>
                <a:r>
                  <a:rPr lang="en-US" dirty="0"/>
                  <a:t>”), perturbation magnitude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amount of perturbation is calculated based on the gradient of the loss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 with respect to the input image </a:t>
                </a:r>
                <a:r>
                  <a:rPr lang="en-US" i="1" dirty="0"/>
                  <a:t>x</a:t>
                </a:r>
                <a:r>
                  <a:rPr lang="en-US" b="1" dirty="0"/>
                  <a:t> </a:t>
                </a:r>
                <a:r>
                  <a:rPr lang="en-US" dirty="0"/>
                  <a:t>for the true class label</a:t>
                </a:r>
                <a:r>
                  <a:rPr lang="en-US" b="1" dirty="0"/>
                  <a:t> </a:t>
                </a:r>
                <a:r>
                  <a:rPr lang="en-US" i="1" dirty="0"/>
                  <a:t>y </a:t>
                </a:r>
                <a:r>
                  <a:rPr lang="en-US" dirty="0"/>
                  <a:t>(i.e.,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i="1" dirty="0"/>
              </a:p>
              <a:p>
                <a:pPr lvl="1"/>
                <a:r>
                  <a:rPr lang="en-US" dirty="0"/>
                  <a:t>The sign 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sgn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defined as: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E022ADD-8CF8-427B-99CC-2460A062FF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699" t="-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Evasion Attacks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31143C-9480-4E1F-A984-29702B3EA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8960" y="5398368"/>
            <a:ext cx="3265299" cy="116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4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D49B47-46CD-9D77-0A90-E1AE62DC6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FGSM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CF8BAEB-D6D5-7BA8-4A95-6D58A6C04B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Examples of image gradient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respect to image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for a label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The gradient quantifies the importance of image pixels toward classifying the image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to the class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CF8BAEB-D6D5-7BA8-4A95-6D58A6C04B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BA034C-77F2-7B0E-AD79-49CDFDD5255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Evasion Attacks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8DDDF2-5A50-70CC-20F7-785618FE80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1" r="81737"/>
          <a:stretch/>
        </p:blipFill>
        <p:spPr>
          <a:xfrm>
            <a:off x="8341568" y="3160105"/>
            <a:ext cx="1654138" cy="38944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5E3B11-8B0A-1508-8446-057DCA472F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90" t="3281"/>
          <a:stretch/>
        </p:blipFill>
        <p:spPr>
          <a:xfrm>
            <a:off x="1597257" y="3160105"/>
            <a:ext cx="6685140" cy="38944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509D59-6A94-937F-8B04-7A9A0101B427}"/>
                  </a:ext>
                </a:extLst>
              </p:cNvPr>
              <p:cNvSpPr txBox="1"/>
              <p:nvPr/>
            </p:nvSpPr>
            <p:spPr>
              <a:xfrm>
                <a:off x="268980" y="3685696"/>
                <a:ext cx="1159820" cy="401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Image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509D59-6A94-937F-8B04-7A9A0101B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80" y="3685696"/>
                <a:ext cx="1159820" cy="401007"/>
              </a:xfrm>
              <a:prstGeom prst="rect">
                <a:avLst/>
              </a:prstGeom>
              <a:blipFill>
                <a:blip r:embed="rId5"/>
                <a:stretch>
                  <a:fillRect l="-5263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154300-0FE6-1896-01E6-702B2E0E431E}"/>
                  </a:ext>
                </a:extLst>
              </p:cNvPr>
              <p:cNvSpPr txBox="1"/>
              <p:nvPr/>
            </p:nvSpPr>
            <p:spPr>
              <a:xfrm>
                <a:off x="196972" y="5830416"/>
                <a:ext cx="1447852" cy="709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     Gradient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154300-0FE6-1896-01E6-702B2E0E4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72" y="5830416"/>
                <a:ext cx="1447852" cy="709681"/>
              </a:xfrm>
              <a:prstGeom prst="rect">
                <a:avLst/>
              </a:prstGeom>
              <a:blipFill>
                <a:blip r:embed="rId6"/>
                <a:stretch>
                  <a:fillRect l="-15126" t="-4274" r="-9664" b="-3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61489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48680" y="4246240"/>
            <a:ext cx="9224225" cy="3365484"/>
            <a:chOff x="564704" y="3742184"/>
            <a:chExt cx="9224225" cy="33654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FA9CB1-8B7B-4E1E-8EEB-35C7DCDEF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4704" y="3742184"/>
              <a:ext cx="8398177" cy="33654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4021088" y="6046440"/>
                  <a:ext cx="2471754" cy="4049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8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sign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𝛻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  <m:d>
                              <m:d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  <m:d>
                                  <m:d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d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1088" y="6046440"/>
                  <a:ext cx="2471754" cy="404983"/>
                </a:xfrm>
                <a:prstGeom prst="rect">
                  <a:avLst/>
                </a:prstGeom>
                <a:blipFill>
                  <a:blip r:embed="rId6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613376" y="5974432"/>
                  <a:ext cx="3175553" cy="54348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tIns="91440" bIns="137160">
                  <a:spAutoFit/>
                </a:bodyPr>
                <a:lstStyle/>
                <a:p>
                  <a:pPr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US" sz="1800" i="1" dirty="0">
                      <a:latin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8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sign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3376" y="5974432"/>
                  <a:ext cx="3175553" cy="54348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F9CE7776-CE96-4D8F-9BFB-272EA3F1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FGSM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21DED11-C0C0-4BDD-A581-9698B7716F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FGSM is a white-box non-targeted evasion attack</a:t>
                </a:r>
              </a:p>
              <a:p>
                <a:pPr lvl="1"/>
                <a:r>
                  <a:rPr lang="en-US" dirty="0"/>
                  <a:t>White-box, since we need to know the gradients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 to create the adversarial image</a:t>
                </a:r>
              </a:p>
              <a:p>
                <a:pPr lvl="1"/>
                <a:r>
                  <a:rPr lang="en-US" dirty="0"/>
                  <a:t>In the shown example, the perturbation magnitude is </a:t>
                </a:r>
                <a:r>
                  <a:rPr lang="en-US" i="0" dirty="0">
                    <a:latin typeface="+mj-lt"/>
                    <a:ea typeface="Cambria Math" panose="02040503050406030204" pitchFamily="18" charset="0"/>
                  </a:rPr>
                  <a:t>ϵ</a:t>
                </a:r>
                <a:r>
                  <a:rPr lang="en-US" dirty="0"/>
                  <a:t> = 0.007</a:t>
                </a:r>
              </a:p>
              <a:p>
                <a:pPr lvl="1"/>
                <a:r>
                  <a:rPr lang="en-US" dirty="0"/>
                  <a:t>FGSM calculates the perturbation that needs to be added to each pixel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so that the loss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 is maximized, leading to incorrect prediction by the model (i.e.,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21DED11-C0C0-4BDD-A581-9698B7716F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8"/>
                <a:stretch>
                  <a:fillRect l="-699" t="-780" r="-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Evasion Attacks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F328B4-4B42-01F6-0A7B-59B8B57CC695}"/>
              </a:ext>
            </a:extLst>
          </p:cNvPr>
          <p:cNvSpPr txBox="1"/>
          <p:nvPr/>
        </p:nvSpPr>
        <p:spPr>
          <a:xfrm>
            <a:off x="3949080" y="6955479"/>
            <a:ext cx="2160239" cy="709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perturbation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481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CCD3F-5527-43BF-93F0-F059BB05E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FGSM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D2E751-32C7-42D0-B8B7-6D067F8C7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FGSM attack example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Evasion Attacks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56916-BA7F-4850-B189-33BFA5A77500}"/>
              </a:ext>
            </a:extLst>
          </p:cNvPr>
          <p:cNvSpPr txBox="1"/>
          <p:nvPr/>
        </p:nvSpPr>
        <p:spPr>
          <a:xfrm>
            <a:off x="1080802" y="6679206"/>
            <a:ext cx="2674803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00B050"/>
                </a:solidFill>
              </a:rPr>
              <a:t>car mirror</a:t>
            </a:r>
          </a:p>
        </p:txBody>
      </p:sp>
      <p:sp>
        <p:nvSpPr>
          <p:cNvPr id="8" name="Arrow: Right 6">
            <a:extLst>
              <a:ext uri="{FF2B5EF4-FFF2-40B4-BE49-F238E27FC236}">
                <a16:creationId xmlns:a16="http://schemas.microsoft.com/office/drawing/2014/main" id="{7273578F-13D2-4601-A42C-A9EE30D301C8}"/>
              </a:ext>
            </a:extLst>
          </p:cNvPr>
          <p:cNvSpPr/>
          <p:nvPr/>
        </p:nvSpPr>
        <p:spPr>
          <a:xfrm>
            <a:off x="4402487" y="5208155"/>
            <a:ext cx="71055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DD13D8-25C6-454D-973B-23CB80E6CFCF}"/>
              </a:ext>
            </a:extLst>
          </p:cNvPr>
          <p:cNvSpPr txBox="1"/>
          <p:nvPr/>
        </p:nvSpPr>
        <p:spPr>
          <a:xfrm>
            <a:off x="5794280" y="6746336"/>
            <a:ext cx="2877458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FF0000"/>
                </a:solidFill>
              </a:rPr>
              <a:t>sunglasses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5114C9-3281-4E15-A21D-3452BBF23D12}"/>
              </a:ext>
            </a:extLst>
          </p:cNvPr>
          <p:cNvSpPr txBox="1"/>
          <p:nvPr/>
        </p:nvSpPr>
        <p:spPr>
          <a:xfrm>
            <a:off x="1534914" y="2949271"/>
            <a:ext cx="1800202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AC64A9-671A-4F64-83DA-D4F96236DE1A}"/>
              </a:ext>
            </a:extLst>
          </p:cNvPr>
          <p:cNvSpPr txBox="1"/>
          <p:nvPr/>
        </p:nvSpPr>
        <p:spPr>
          <a:xfrm>
            <a:off x="5920995" y="2964771"/>
            <a:ext cx="2157685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Adversarial image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982"/>
          <a:stretch/>
        </p:blipFill>
        <p:spPr>
          <a:xfrm>
            <a:off x="872886" y="3350278"/>
            <a:ext cx="3374874" cy="3319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240" y="3454152"/>
            <a:ext cx="3312368" cy="332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10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7B3118-A377-4029-9E42-958344508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PGD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D209F97-7D95-4474-8C98-1541E50DD2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Projected gradient descent (PGD) attack</a:t>
                </a:r>
              </a:p>
              <a:p>
                <a:pPr lvl="1"/>
                <a:r>
                  <a:rPr lang="en-US" dirty="0" err="1">
                    <a:hlinkClick r:id="rId3"/>
                  </a:rPr>
                  <a:t>Madry</a:t>
                </a:r>
                <a:r>
                  <a:rPr lang="en-US" dirty="0">
                    <a:hlinkClick r:id="rId3"/>
                  </a:rPr>
                  <a:t> (2017) Towards Deep Learning Models Resistant to Adversarial Attacks</a:t>
                </a:r>
                <a:endParaRPr lang="en-US" dirty="0"/>
              </a:p>
              <a:p>
                <a:r>
                  <a:rPr lang="en-US" dirty="0"/>
                  <a:t>PGD is an extension of the FGSM attack: it creates an adversarial image by repeatedly adding perturbation from the FGSM attack to the image </a:t>
                </a:r>
                <a:r>
                  <a:rPr lang="en-US" i="1" dirty="0"/>
                  <a:t>x</a:t>
                </a:r>
                <a:r>
                  <a:rPr lang="en-US" dirty="0"/>
                  <a:t> in multiple iterations</a:t>
                </a:r>
              </a:p>
              <a:p>
                <a:pPr lvl="1"/>
                <a:r>
                  <a:rPr lang="en-US" dirty="0"/>
                  <a:t>If the number of iterations steps is </a:t>
                </a:r>
                <a:r>
                  <a:rPr lang="en-US" i="1" dirty="0"/>
                  <a:t>n</a:t>
                </a:r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is the amount of perturbation that is added at each step, the perturbed image after the </a:t>
                </a:r>
                <a:r>
                  <a:rPr lang="en-US" i="1" dirty="0"/>
                  <a:t>n</a:t>
                </a:r>
                <a:r>
                  <a:rPr lang="en-US" dirty="0"/>
                  <a:t> iterations is</a:t>
                </a:r>
              </a:p>
              <a:p>
                <a:pPr lvl="1"/>
                <a:endParaRPr lang="en-US" sz="800" dirty="0"/>
              </a:p>
              <a:p>
                <a:pPr marL="45716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𝑎𝑑𝑣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sign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i="1" dirty="0"/>
              </a:p>
              <a:p>
                <a:pPr lvl="1"/>
                <a:endParaRPr lang="en-US" sz="1000" i="1" dirty="0"/>
              </a:p>
              <a:p>
                <a:pPr lvl="1"/>
                <a:r>
                  <a:rPr lang="en-US" dirty="0"/>
                  <a:t>Applying multiple steps of adding perturbation increases the chances of misclassifying the adversarial image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>
                  <a:spcAft>
                    <a:spcPts val="600"/>
                  </a:spcAft>
                </a:pPr>
                <a:r>
                  <a:rPr lang="en-US" dirty="0"/>
                  <a:t>Compare PGD to FGSM that applies perturbation in only one iteration, given with </a:t>
                </a:r>
              </a:p>
              <a:p>
                <a:pPr marL="457162" lvl="1" indent="0" algn="ctr"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𝑎𝑑𝑣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sign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b="1" dirty="0"/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4D209F97-7D95-4474-8C98-1541E50DD2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699" t="-780" r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Evasion Attacks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8016" y="3404937"/>
            <a:ext cx="65" cy="3086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564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453DCA-E9F8-432D-BC47-EDE0635F4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PGD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8B7529-7AB2-4FB0-AE53-0D08CFC9C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PGD attack example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Evasion Attacks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0D7A73-592A-4200-A7C2-55C3E888B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15"/>
          <a:stretch/>
        </p:blipFill>
        <p:spPr>
          <a:xfrm>
            <a:off x="440481" y="3433683"/>
            <a:ext cx="2628900" cy="2611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456916-BA7F-4850-B189-33BFA5A77500}"/>
              </a:ext>
            </a:extLst>
          </p:cNvPr>
          <p:cNvSpPr txBox="1"/>
          <p:nvPr/>
        </p:nvSpPr>
        <p:spPr>
          <a:xfrm>
            <a:off x="626205" y="5931152"/>
            <a:ext cx="2257453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00B050"/>
                </a:solidFill>
              </a:rPr>
              <a:t>baboon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273578F-13D2-4601-A42C-A9EE30D301C8}"/>
              </a:ext>
            </a:extLst>
          </p:cNvPr>
          <p:cNvSpPr/>
          <p:nvPr/>
        </p:nvSpPr>
        <p:spPr>
          <a:xfrm>
            <a:off x="3176787" y="4595547"/>
            <a:ext cx="71055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789189-FE19-4D7D-AD8D-3EB055956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088" y="3433683"/>
            <a:ext cx="2590800" cy="2571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DD13D8-25C6-454D-973B-23CB80E6CFCF}"/>
              </a:ext>
            </a:extLst>
          </p:cNvPr>
          <p:cNvSpPr txBox="1"/>
          <p:nvPr/>
        </p:nvSpPr>
        <p:spPr>
          <a:xfrm>
            <a:off x="3896867" y="5932663"/>
            <a:ext cx="2877458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FF0000"/>
                </a:solidFill>
              </a:rPr>
              <a:t>Egyptian cat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1577C3-4DC1-433D-B8A1-50DDCB01D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035" y="3805158"/>
            <a:ext cx="2424113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4B3C9B-252F-4287-90FB-F342FF337FFF}"/>
              </a:ext>
            </a:extLst>
          </p:cNvPr>
          <p:cNvSpPr txBox="1"/>
          <p:nvPr/>
        </p:nvSpPr>
        <p:spPr>
          <a:xfrm>
            <a:off x="7659002" y="5530145"/>
            <a:ext cx="1919559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Egyptian cat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5114C9-3281-4E15-A21D-3452BBF23D12}"/>
              </a:ext>
            </a:extLst>
          </p:cNvPr>
          <p:cNvSpPr txBox="1"/>
          <p:nvPr/>
        </p:nvSpPr>
        <p:spPr>
          <a:xfrm>
            <a:off x="892635" y="3029570"/>
            <a:ext cx="1800202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AC64A9-671A-4F64-83DA-D4F96236DE1A}"/>
              </a:ext>
            </a:extLst>
          </p:cNvPr>
          <p:cNvSpPr txBox="1"/>
          <p:nvPr/>
        </p:nvSpPr>
        <p:spPr>
          <a:xfrm>
            <a:off x="4256753" y="3022104"/>
            <a:ext cx="2157685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Adversarial image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83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is ubiquitous today in many applications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Adversarial Machine Learning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61C3E-400E-99C5-2C95-AB982884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97" y="2734072"/>
            <a:ext cx="7124605" cy="48245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E1F9CA-D977-D72E-B4E9-E398BE30CFB1}"/>
              </a:ext>
            </a:extLst>
          </p:cNvPr>
          <p:cNvSpPr txBox="1"/>
          <p:nvPr/>
        </p:nvSpPr>
        <p:spPr>
          <a:xfrm>
            <a:off x="2238064" y="4678287"/>
            <a:ext cx="172819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Assistants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57EB80-96F2-F9F7-215D-E1876648C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297" y="3576438"/>
            <a:ext cx="1871959" cy="11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585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26E410-BD5D-44F6-9540-541E46C5E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PGD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E68A8E-188F-4B4D-9AC2-4FF873EA0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 approaches (FGSM, PGD) can also be designed as </a:t>
            </a:r>
            <a:r>
              <a:rPr lang="en-US" b="1" i="1" dirty="0">
                <a:solidFill>
                  <a:srgbClr val="0070C0"/>
                </a:solidFill>
              </a:rPr>
              <a:t>targeted white-box attacks</a:t>
            </a:r>
          </a:p>
          <a:p>
            <a:pPr lvl="1"/>
            <a:r>
              <a:rPr lang="en-US" dirty="0"/>
              <a:t>The added perturbation aims to minimize the loss function of the image for a specific target class label</a:t>
            </a:r>
          </a:p>
          <a:p>
            <a:pPr lvl="2"/>
            <a:r>
              <a:rPr lang="en-US" dirty="0"/>
              <a:t>In the shown example, the target class is maraca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Evasion Attacks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BF3FA-5CB0-4147-AB9E-17032233A79B}"/>
              </a:ext>
            </a:extLst>
          </p:cNvPr>
          <p:cNvSpPr txBox="1"/>
          <p:nvPr/>
        </p:nvSpPr>
        <p:spPr>
          <a:xfrm>
            <a:off x="1211861" y="6941577"/>
            <a:ext cx="2961102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00B050"/>
                </a:solidFill>
              </a:rPr>
              <a:t>hippopotamus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F808E10-A457-489A-9492-286A72639959}"/>
              </a:ext>
            </a:extLst>
          </p:cNvPr>
          <p:cNvSpPr/>
          <p:nvPr/>
        </p:nvSpPr>
        <p:spPr>
          <a:xfrm>
            <a:off x="4088277" y="5648617"/>
            <a:ext cx="71055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594BD-CB41-40F1-AEEA-480494A88C20}"/>
              </a:ext>
            </a:extLst>
          </p:cNvPr>
          <p:cNvSpPr txBox="1"/>
          <p:nvPr/>
        </p:nvSpPr>
        <p:spPr>
          <a:xfrm>
            <a:off x="4977620" y="6941577"/>
            <a:ext cx="2427844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FF0000"/>
                </a:solidFill>
              </a:rPr>
              <a:t>maraca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09D1EC-7F18-4D19-962E-08981279BE5B}"/>
              </a:ext>
            </a:extLst>
          </p:cNvPr>
          <p:cNvSpPr txBox="1"/>
          <p:nvPr/>
        </p:nvSpPr>
        <p:spPr>
          <a:xfrm>
            <a:off x="7299131" y="6643161"/>
            <a:ext cx="1919559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Maraca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2530E5-70B6-4704-8DDD-11DF35B51489}"/>
              </a:ext>
            </a:extLst>
          </p:cNvPr>
          <p:cNvSpPr txBox="1"/>
          <p:nvPr/>
        </p:nvSpPr>
        <p:spPr>
          <a:xfrm>
            <a:off x="1969794" y="4394376"/>
            <a:ext cx="1800202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89CF43-BCC0-4F2B-8E7C-F38DEDAB773F}"/>
              </a:ext>
            </a:extLst>
          </p:cNvPr>
          <p:cNvSpPr txBox="1"/>
          <p:nvPr/>
        </p:nvSpPr>
        <p:spPr>
          <a:xfrm>
            <a:off x="5247779" y="4394377"/>
            <a:ext cx="2157685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Adversarial image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FA576-E200-48C9-B617-3E5B7C2D0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218" y="4762384"/>
            <a:ext cx="2237143" cy="22534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AFAAFC-1244-43C6-A8D5-BCE0E22C7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620" y="4742945"/>
            <a:ext cx="2300655" cy="2292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3F34F5-BB14-4F60-91FB-0B2D75F84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988" y="5156738"/>
            <a:ext cx="1642702" cy="150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17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F15F3A-7418-4150-B169-1B4F1A3BD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DeepFool</a:t>
            </a:r>
            <a:r>
              <a:rPr lang="en-US" dirty="0"/>
              <a:t>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0A5B18-EF61-42F2-BA57-28A5FE2F8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err="1">
                <a:solidFill>
                  <a:srgbClr val="0070C0"/>
                </a:solidFill>
              </a:rPr>
              <a:t>DeepFool</a:t>
            </a:r>
            <a:r>
              <a:rPr lang="en-US" b="1" i="1" dirty="0">
                <a:solidFill>
                  <a:srgbClr val="0070C0"/>
                </a:solidFill>
              </a:rPr>
              <a:t> attack</a:t>
            </a:r>
          </a:p>
          <a:p>
            <a:pPr lvl="1"/>
            <a:r>
              <a:rPr lang="en-US" dirty="0" err="1">
                <a:hlinkClick r:id="rId3"/>
              </a:rPr>
              <a:t>Moosavi-Dezfooli</a:t>
            </a:r>
            <a:r>
              <a:rPr lang="en-US" dirty="0">
                <a:hlinkClick r:id="rId3"/>
              </a:rPr>
              <a:t> (2015) </a:t>
            </a:r>
            <a:r>
              <a:rPr lang="en-US" dirty="0" err="1">
                <a:hlinkClick r:id="rId3"/>
              </a:rPr>
              <a:t>DeepFool</a:t>
            </a:r>
            <a:r>
              <a:rPr lang="en-US" dirty="0">
                <a:hlinkClick r:id="rId3"/>
              </a:rPr>
              <a:t>: A Simple and Accurate Method to Fool Deep Neural Networks</a:t>
            </a:r>
            <a:endParaRPr lang="en-US" dirty="0"/>
          </a:p>
          <a:p>
            <a:r>
              <a:rPr lang="en-US" dirty="0" err="1"/>
              <a:t>DeepFool</a:t>
            </a:r>
            <a:r>
              <a:rPr lang="en-US" dirty="0"/>
              <a:t> is a white-box attack</a:t>
            </a:r>
          </a:p>
          <a:p>
            <a:pPr lvl="1"/>
            <a:r>
              <a:rPr lang="en-US" dirty="0"/>
              <a:t>It generates adversarial images with the minimal amount of perturbation possible</a:t>
            </a:r>
          </a:p>
          <a:p>
            <a:pPr lvl="1"/>
            <a:r>
              <a:rPr lang="en-US" dirty="0"/>
              <a:t>There is no visible change to the human eye between the two images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Evasion Attacks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2DB3E3-FB32-4E87-8903-0AF873877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768" y="4572554"/>
            <a:ext cx="7760708" cy="25838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6EE3B8-96CD-42F2-A8AC-EA77DE23FB1D}"/>
              </a:ext>
            </a:extLst>
          </p:cNvPr>
          <p:cNvSpPr txBox="1"/>
          <p:nvPr/>
        </p:nvSpPr>
        <p:spPr>
          <a:xfrm>
            <a:off x="1356792" y="7027974"/>
            <a:ext cx="2257453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00B050"/>
                </a:solidFill>
              </a:rPr>
              <a:t>canon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EB7ED8-826F-4DC5-8B88-FED8F9F95AFA}"/>
              </a:ext>
            </a:extLst>
          </p:cNvPr>
          <p:cNvSpPr txBox="1"/>
          <p:nvPr/>
        </p:nvSpPr>
        <p:spPr>
          <a:xfrm>
            <a:off x="6372149" y="7027974"/>
            <a:ext cx="2529327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FF0000"/>
                </a:solidFill>
              </a:rPr>
              <a:t>Projector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AA20F-B418-42C3-945C-D2D1ABBF2EEC}"/>
              </a:ext>
            </a:extLst>
          </p:cNvPr>
          <p:cNvSpPr txBox="1"/>
          <p:nvPr/>
        </p:nvSpPr>
        <p:spPr>
          <a:xfrm>
            <a:off x="4480114" y="7027974"/>
            <a:ext cx="1485190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Difference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24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4FB606F-9BB4-4E1D-8291-75EA4C869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DeepFool</a:t>
            </a:r>
            <a:r>
              <a:rPr lang="en-US" dirty="0"/>
              <a:t>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06BB2C-D9D2-4C95-953E-2A9EE7D33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Comparison of added adversarial perturbation for </a:t>
            </a:r>
            <a:r>
              <a:rPr lang="en-US" dirty="0" err="1"/>
              <a:t>DeepFool</a:t>
            </a:r>
            <a:r>
              <a:rPr lang="en-US" dirty="0"/>
              <a:t> and FGSM</a:t>
            </a:r>
          </a:p>
          <a:p>
            <a:pPr lvl="1"/>
            <a:r>
              <a:rPr lang="en-US" dirty="0"/>
              <a:t>Original image: whale</a:t>
            </a:r>
          </a:p>
          <a:p>
            <a:pPr lvl="1"/>
            <a:r>
              <a:rPr lang="en-US" dirty="0"/>
              <a:t>Both </a:t>
            </a:r>
            <a:r>
              <a:rPr lang="en-US" dirty="0" err="1"/>
              <a:t>DeepFool</a:t>
            </a:r>
            <a:r>
              <a:rPr lang="en-US" dirty="0"/>
              <a:t> and FGSM perturb the image to be classified as turtle (targeted attack)</a:t>
            </a:r>
          </a:p>
          <a:p>
            <a:pPr lvl="1"/>
            <a:r>
              <a:rPr lang="en-US" dirty="0" err="1"/>
              <a:t>DeepFool</a:t>
            </a:r>
            <a:r>
              <a:rPr lang="en-US" dirty="0"/>
              <a:t> finds smaller perturbation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Evasion Attacks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43" y="4462849"/>
            <a:ext cx="4619270" cy="2309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168" y="4462850"/>
            <a:ext cx="4678235" cy="22506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7270" y="6653545"/>
            <a:ext cx="1986313" cy="401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00B050"/>
                </a:solidFill>
              </a:rPr>
              <a:t>Turtle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AA20F-B418-42C3-945C-D2D1ABBF2EEC}"/>
              </a:ext>
            </a:extLst>
          </p:cNvPr>
          <p:cNvSpPr txBox="1"/>
          <p:nvPr/>
        </p:nvSpPr>
        <p:spPr>
          <a:xfrm>
            <a:off x="3018633" y="6653545"/>
            <a:ext cx="1485190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Difference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78286" y="6653545"/>
            <a:ext cx="1986313" cy="401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Prediction: </a:t>
            </a:r>
            <a:r>
              <a:rPr lang="en-US" dirty="0">
                <a:solidFill>
                  <a:srgbClr val="00B050"/>
                </a:solidFill>
              </a:rPr>
              <a:t>Turtle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BAA20F-B418-42C3-945C-D2D1ABBF2EEC}"/>
              </a:ext>
            </a:extLst>
          </p:cNvPr>
          <p:cNvSpPr txBox="1"/>
          <p:nvPr/>
        </p:nvSpPr>
        <p:spPr>
          <a:xfrm>
            <a:off x="8169307" y="6622504"/>
            <a:ext cx="1485190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Difference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51495" y="4061842"/>
            <a:ext cx="1368152" cy="401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DeepFool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62209" y="4057702"/>
            <a:ext cx="1368152" cy="401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FGSM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2656" y="4057702"/>
            <a:ext cx="4803215" cy="299685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79887" y="4057702"/>
            <a:ext cx="4803215" cy="299685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358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401D5B-AF9F-4C2A-82F0-6FCE80DC0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DeepFool</a:t>
            </a:r>
            <a:r>
              <a:rPr lang="en-US" dirty="0"/>
              <a:t> Attack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608C77-CBC8-4FBA-8499-1673A6429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example, consider a linear classifier algorithm applied to objects from 2 classes: green and orange circles</a:t>
            </a:r>
          </a:p>
          <a:p>
            <a:pPr lvl="1"/>
            <a:r>
              <a:rPr lang="en-US" dirty="0"/>
              <a:t>The line that separates the 2 classes is the </a:t>
            </a:r>
            <a:r>
              <a:rPr lang="en-US" dirty="0">
                <a:solidFill>
                  <a:srgbClr val="FF0000"/>
                </a:solidFill>
              </a:rPr>
              <a:t>hyperplane </a:t>
            </a:r>
            <a:r>
              <a:rPr lang="en-US" dirty="0"/>
              <a:t>(or, decision boundary)</a:t>
            </a:r>
            <a:endParaRPr lang="en-US" dirty="0">
              <a:solidFill>
                <a:srgbClr val="FF0000"/>
              </a:solidFill>
            </a:endParaRPr>
          </a:p>
          <a:p>
            <a:pPr lvl="2"/>
            <a:r>
              <a:rPr lang="en-US" dirty="0"/>
              <a:t>Data points falling on either sides of the hyperplane are attributed to different classes (such as benign vs. malicious class)</a:t>
            </a:r>
          </a:p>
          <a:p>
            <a:pPr lvl="1"/>
            <a:r>
              <a:rPr lang="en-US" dirty="0"/>
              <a:t>Given an input 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dirty="0" err="1"/>
              <a:t>DeepFool</a:t>
            </a:r>
            <a:r>
              <a:rPr lang="en-US" dirty="0"/>
              <a:t> projects </a:t>
            </a:r>
            <a:r>
              <a:rPr lang="en-US" i="1" dirty="0"/>
              <a:t>x</a:t>
            </a:r>
            <a:r>
              <a:rPr lang="en-US" dirty="0"/>
              <a:t> onto the hyperplane and pushes it just a bit beyond the hyperplane, thus misclassifying it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Evasion Attacks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852736" y="4606280"/>
            <a:ext cx="3533775" cy="2657475"/>
            <a:chOff x="708720" y="4678288"/>
            <a:chExt cx="3533775" cy="2657475"/>
          </a:xfrm>
        </p:grpSpPr>
        <p:cxnSp>
          <p:nvCxnSpPr>
            <p:cNvPr id="49" name="Straight Arrow Connector 48"/>
            <p:cNvCxnSpPr/>
            <p:nvPr/>
          </p:nvCxnSpPr>
          <p:spPr>
            <a:xfrm>
              <a:off x="708720" y="7335763"/>
              <a:ext cx="35337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708720" y="4678288"/>
              <a:ext cx="0" cy="26574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311512" y="4738881"/>
              <a:ext cx="2312856" cy="244054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2113657" y="5118819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35897" y="4849650"/>
              <a:ext cx="920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Benign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964734" y="6708818"/>
              <a:ext cx="1277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Malicious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965681" y="5040380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816706" y="5251989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008881" y="5348816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1803046" y="5447346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974234" y="5552817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2266057" y="5271219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418457" y="5423619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2401949" y="5189101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217583" y="5546333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258986" y="4983492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2106320" y="5715634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2462546" y="5624093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595325" y="5046914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3167012" y="5739216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893761" y="5753823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2705143" y="5832686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3002597" y="5917919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781056" y="5985288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3142855" y="5993136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2615968" y="6292851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2152754" y="5915297"/>
              <a:ext cx="108836" cy="116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3340864" y="5988245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751033" y="6214677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929927" y="6054839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2948179" y="6250831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3289501" y="6230248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3166362" y="6405052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 rot="18794559">
              <a:off x="938103" y="6464519"/>
              <a:ext cx="12777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Hyperplane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173840" y="5471960"/>
              <a:ext cx="522261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latin typeface="Euclid" panose="02020503060505020303" pitchFamily="18" charset="0"/>
                  <a:ea typeface="Cambria Math" panose="02040503050406030204" pitchFamily="18" charset="0"/>
                </a:rPr>
                <a:t>x</a:t>
              </a:r>
              <a:r>
                <a:rPr lang="en-US" altLang="zh-CN" dirty="0"/>
                <a:t> </a:t>
              </a:r>
              <a:endParaRPr lang="en-US" dirty="0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821288" y="4613101"/>
            <a:ext cx="3533775" cy="2657475"/>
            <a:chOff x="5677272" y="4685109"/>
            <a:chExt cx="3533775" cy="2657475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677272" y="7342584"/>
              <a:ext cx="35337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5677272" y="4685109"/>
              <a:ext cx="0" cy="26574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6280064" y="4719614"/>
              <a:ext cx="2406619" cy="246663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7082209" y="5125640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687749" y="5387492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7780646" y="5487050"/>
              <a:ext cx="374039" cy="288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804449" y="4856471"/>
              <a:ext cx="920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Benign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33286" y="6715639"/>
              <a:ext cx="1277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Malicious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934233" y="5047201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785258" y="5258810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977433" y="5355637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771598" y="5454167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942786" y="5559638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234609" y="5278040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387009" y="5430440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370501" y="5195922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186135" y="5553154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227538" y="4990313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074872" y="5722455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431098" y="5630914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563877" y="5053735"/>
              <a:ext cx="86401" cy="101647"/>
            </a:xfrm>
            <a:prstGeom prst="ellipse">
              <a:avLst/>
            </a:prstGeom>
            <a:solidFill>
              <a:srgbClr val="00B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8135564" y="5746037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7862313" y="5760644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7673695" y="5839507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971149" y="5924740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749608" y="5992109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8111407" y="5999957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584520" y="6299672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7121306" y="5922118"/>
              <a:ext cx="108836" cy="116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8309416" y="5995066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7719585" y="6221498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7898479" y="6061660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7916731" y="6257652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8258053" y="6237069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8134914" y="6411873"/>
              <a:ext cx="108836" cy="1166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 rot="18794559">
              <a:off x="5936471" y="6425936"/>
              <a:ext cx="12777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Hyperplane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160630" y="5505125"/>
              <a:ext cx="522261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latin typeface="Euclid" panose="02020503060505020303" pitchFamily="18" charset="0"/>
                  <a:ea typeface="Cambria Math" panose="02040503050406030204" pitchFamily="18" charset="0"/>
                </a:rPr>
                <a:t>x</a:t>
              </a:r>
              <a:r>
                <a:rPr lang="en-US" altLang="zh-CN" dirty="0"/>
                <a:t> </a:t>
              </a:r>
              <a:endParaRPr lang="en-US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533813" y="5033746"/>
              <a:ext cx="730963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 err="1">
                  <a:latin typeface="Euclid" panose="02020503060505020303" pitchFamily="18" charset="0"/>
                  <a:ea typeface="Cambria Math" panose="02040503050406030204" pitchFamily="18" charset="0"/>
                </a:rPr>
                <a:t>x</a:t>
              </a:r>
              <a:r>
                <a:rPr lang="en-US" altLang="zh-CN" i="1" baseline="-25000" dirty="0" err="1">
                  <a:latin typeface="Euclid" panose="02020503060505020303" pitchFamily="18" charset="0"/>
                  <a:ea typeface="Cambria Math" panose="02040503050406030204" pitchFamily="18" charset="0"/>
                </a:rPr>
                <a:t>adv</a:t>
              </a:r>
              <a:r>
                <a:rPr lang="en-US" altLang="zh-CN" dirty="0"/>
                <a:t>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907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DeepFool</a:t>
            </a:r>
            <a:r>
              <a:rPr lang="en-US" dirty="0"/>
              <a:t>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a multiclass problem with linear classifiers, there are multiple hyperplanes that separate an input </a:t>
                </a:r>
                <a:r>
                  <a:rPr lang="en-US" i="1" dirty="0"/>
                  <a:t>x</a:t>
                </a:r>
                <a:r>
                  <a:rPr lang="en-US" dirty="0"/>
                  <a:t> from other classes</a:t>
                </a:r>
              </a:p>
              <a:p>
                <a:pPr lvl="1"/>
                <a:r>
                  <a:rPr lang="en-US" dirty="0"/>
                  <a:t>E.g., an example with 4 classes (0, 1, 2, and 3) is shown in the image below</a:t>
                </a:r>
              </a:p>
              <a:p>
                <a:r>
                  <a:rPr lang="en-US" dirty="0" err="1"/>
                  <a:t>DeepFool</a:t>
                </a:r>
                <a:r>
                  <a:rPr lang="en-US" dirty="0"/>
                  <a:t> finds that closest hyperplane to the input </a:t>
                </a:r>
                <a:r>
                  <a:rPr lang="en-US" i="1" dirty="0">
                    <a:latin typeface="Euclid" panose="02020503060505020303" pitchFamily="18" charset="0"/>
                  </a:rPr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: in this case, this is the hyperplane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(it represents the most similar class to </a:t>
                </a:r>
                <a:r>
                  <a:rPr lang="en-US" i="1" dirty="0">
                    <a:latin typeface="Euclid" panose="02020503060505020303" pitchFamily="18" charset="0"/>
                  </a:rPr>
                  <a:t>x</a:t>
                </a:r>
                <a:r>
                  <a:rPr lang="en-US" baseline="-25000" dirty="0"/>
                  <a:t>0 </a:t>
                </a:r>
                <a:r>
                  <a:rPr lang="en-US" dirty="0"/>
                  <a:t>of the other 3 classes) </a:t>
                </a:r>
              </a:p>
              <a:p>
                <a:pPr lvl="1"/>
                <a:r>
                  <a:rPr lang="en-US" dirty="0"/>
                  <a:t>Then, it projects the input </a:t>
                </a:r>
                <a:r>
                  <a:rPr lang="en-US" i="1" dirty="0">
                    <a:latin typeface="Euclid" panose="02020503060505020303" pitchFamily="18" charset="0"/>
                  </a:rPr>
                  <a:t>x</a:t>
                </a:r>
                <a:r>
                  <a:rPr lang="en-US" baseline="-25000" dirty="0"/>
                  <a:t>0 </a:t>
                </a:r>
                <a:r>
                  <a:rPr lang="en-US" dirty="0"/>
                  <a:t>onto the hyperplane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and pushes it a little beyond it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Evasion Attacks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967" y="4390256"/>
            <a:ext cx="4157895" cy="294940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5173216" y="5542384"/>
            <a:ext cx="216024" cy="216024"/>
          </a:xfrm>
          <a:prstGeom prst="straightConnector1">
            <a:avLst/>
          </a:prstGeom>
          <a:ln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3703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68" y="4284022"/>
            <a:ext cx="3816424" cy="3274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DeepFool</a:t>
            </a:r>
            <a:r>
              <a:rPr lang="en-US" dirty="0"/>
              <a:t>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non-linear classifiers (such as neural networks, having non-linear class boundaries), the authors performed several iterations of adding perturbations to the image</a:t>
            </a:r>
          </a:p>
          <a:p>
            <a:pPr lvl="1"/>
            <a:r>
              <a:rPr lang="en-US" dirty="0"/>
              <a:t>At each iteration, the classifier function is linearized around the current image </a:t>
            </a:r>
            <a:r>
              <a:rPr lang="en-US" i="1" dirty="0">
                <a:latin typeface="Euclid" panose="02020503060505020303" pitchFamily="18" charset="0"/>
              </a:rPr>
              <a:t>x</a:t>
            </a:r>
            <a:r>
              <a:rPr lang="en-US" baseline="-25000" dirty="0"/>
              <a:t>0</a:t>
            </a:r>
            <a:r>
              <a:rPr lang="en-US" dirty="0"/>
              <a:t>, and a minimal perturbation is calculated</a:t>
            </a:r>
          </a:p>
          <a:p>
            <a:pPr lvl="1"/>
            <a:r>
              <a:rPr lang="en-US" dirty="0"/>
              <a:t>The algorithm stops when the class of the image </a:t>
            </a:r>
            <a:r>
              <a:rPr lang="en-US" i="1" dirty="0">
                <a:latin typeface="Euclid" panose="02020503060505020303" pitchFamily="18" charset="0"/>
              </a:rPr>
              <a:t>x</a:t>
            </a:r>
            <a:r>
              <a:rPr lang="en-US" baseline="-25000" dirty="0"/>
              <a:t>0 </a:t>
            </a:r>
            <a:r>
              <a:rPr lang="en-US" dirty="0"/>
              <a:t>(with ground-truth label 4) changes to another label than the true class (e.g., label 3)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Evasion Attacks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726" y="4318248"/>
            <a:ext cx="4010618" cy="308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555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Carlini</a:t>
            </a:r>
            <a:r>
              <a:rPr lang="en-US" dirty="0"/>
              <a:t> &amp; Wagner (C&amp;W) Attack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 err="1">
                    <a:solidFill>
                      <a:srgbClr val="0070C0"/>
                    </a:solidFill>
                  </a:rPr>
                  <a:t>Carlini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 &amp;Wagner (C&amp;W) attack</a:t>
                </a:r>
              </a:p>
              <a:p>
                <a:pPr lvl="1"/>
                <a:r>
                  <a:rPr lang="en-US" dirty="0" err="1">
                    <a:hlinkClick r:id="rId3"/>
                  </a:rPr>
                  <a:t>Carlini</a:t>
                </a:r>
                <a:r>
                  <a:rPr lang="en-US" dirty="0">
                    <a:hlinkClick r:id="rId3"/>
                  </a:rPr>
                  <a:t> (2017) Towards Evaluating the Robustness of Neural Networks</a:t>
                </a:r>
                <a:endParaRPr lang="en-US" dirty="0"/>
              </a:p>
              <a:p>
                <a:r>
                  <a:rPr lang="en-US" dirty="0"/>
                  <a:t>The generation of perturbation for creating adversarial examples is formulated as an </a:t>
                </a:r>
                <a:r>
                  <a:rPr lang="en-US" dirty="0">
                    <a:solidFill>
                      <a:srgbClr val="FF0000"/>
                    </a:solidFill>
                  </a:rPr>
                  <a:t>optimization problem</a:t>
                </a:r>
              </a:p>
              <a:p>
                <a:pPr lvl="1"/>
                <a:r>
                  <a:rPr lang="en-US" dirty="0"/>
                  <a:t>Given an image </a:t>
                </a:r>
                <a:r>
                  <a:rPr lang="en-US" i="1" dirty="0"/>
                  <a:t>x</a:t>
                </a:r>
                <a:r>
                  <a:rPr lang="en-US" dirty="0"/>
                  <a:t>, labeled as class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Create an adversarial image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such that the distance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/>
                  <a:t>is minimal</a:t>
                </a:r>
              </a:p>
              <a:p>
                <a:pPr lvl="1"/>
                <a:r>
                  <a:rPr lang="en-US" dirty="0"/>
                  <a:t>The assigned label is different than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dirty="0"/>
                  <a:t>, i.e.,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For a targeted attack, the following optimization problem is formulated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details of C&amp;W attack will be explained in a subsequent lecture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699" t="-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Evasion Attacks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2">
                <a:extLst>
                  <a:ext uri="{FF2B5EF4-FFF2-40B4-BE49-F238E27FC236}">
                    <a16:creationId xmlns:a16="http://schemas.microsoft.com/office/drawing/2014/main" id="{62B4DB0B-9AAE-02D3-CD10-21C6A8CA50A8}"/>
                  </a:ext>
                </a:extLst>
              </p:cNvPr>
              <p:cNvSpPr txBox="1"/>
              <p:nvPr/>
            </p:nvSpPr>
            <p:spPr>
              <a:xfrm>
                <a:off x="5028907" y="5045142"/>
                <a:ext cx="3511062" cy="401007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/>
                  <a:t>distance between </a:t>
                </a:r>
                <a:r>
                  <a:rPr kumimoji="1" lang="en-US" altLang="zh-CN" i="1" dirty="0"/>
                  <a:t>x</a:t>
                </a:r>
                <a:r>
                  <a:rPr kumimoji="1" lang="en-US" altLang="zh-CN" dirty="0"/>
                  <a:t> and </a:t>
                </a:r>
                <a:r>
                  <a:rPr kumimoji="1" lang="en-US" altLang="zh-CN" i="1" dirty="0"/>
                  <a:t>x</a:t>
                </a:r>
                <a:r>
                  <a:rPr kumimoji="1" lang="en-US" altLang="zh-CN" dirty="0"/>
                  <a:t>+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13" name="文本框 2">
                <a:extLst>
                  <a:ext uri="{FF2B5EF4-FFF2-40B4-BE49-F238E27FC236}">
                    <a16:creationId xmlns:a16="http://schemas.microsoft.com/office/drawing/2014/main" id="{62B4DB0B-9AAE-02D3-CD10-21C6A8CA5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907" y="5045142"/>
                <a:ext cx="3511062" cy="401007"/>
              </a:xfrm>
              <a:prstGeom prst="rect">
                <a:avLst/>
              </a:prstGeom>
              <a:blipFill>
                <a:blip r:embed="rId5"/>
                <a:stretch>
                  <a:fillRect l="-1730" t="-7463" b="-25373"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5">
                <a:extLst>
                  <a:ext uri="{FF2B5EF4-FFF2-40B4-BE49-F238E27FC236}">
                    <a16:creationId xmlns:a16="http://schemas.microsoft.com/office/drawing/2014/main" id="{218E152D-13FE-C424-4E30-5F62AA81BD25}"/>
                  </a:ext>
                </a:extLst>
              </p:cNvPr>
              <p:cNvSpPr txBox="1"/>
              <p:nvPr/>
            </p:nvSpPr>
            <p:spPr>
              <a:xfrm>
                <a:off x="5014260" y="5745571"/>
                <a:ext cx="3511062" cy="401007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i="1" dirty="0"/>
                  <a:t>x</a:t>
                </a:r>
                <a:r>
                  <a:rPr kumimoji="1" lang="en-US" altLang="zh-CN" dirty="0"/>
                  <a:t>+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kumimoji="1" lang="en-US" altLang="zh-CN" dirty="0"/>
                  <a:t> is classified as target class</a:t>
                </a:r>
                <a:r>
                  <a:rPr kumimoji="1" lang="zh-CN" altLang="en-US" dirty="0"/>
                  <a:t> </a:t>
                </a:r>
                <a:r>
                  <a:rPr kumimoji="1" lang="en-US" altLang="zh-CN" i="1" dirty="0"/>
                  <a:t>t</a:t>
                </a:r>
                <a:endParaRPr kumimoji="1" lang="zh-CN" altLang="en-US" i="1" dirty="0"/>
              </a:p>
            </p:txBody>
          </p:sp>
        </mc:Choice>
        <mc:Fallback xmlns="">
          <p:sp>
            <p:nvSpPr>
              <p:cNvPr id="14" name="文本框 5">
                <a:extLst>
                  <a:ext uri="{FF2B5EF4-FFF2-40B4-BE49-F238E27FC236}">
                    <a16:creationId xmlns:a16="http://schemas.microsoft.com/office/drawing/2014/main" id="{218E152D-13FE-C424-4E30-5F62AA81B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260" y="5745571"/>
                <a:ext cx="3511062" cy="401007"/>
              </a:xfrm>
              <a:prstGeom prst="rect">
                <a:avLst/>
              </a:prstGeom>
              <a:blipFill>
                <a:blip r:embed="rId6"/>
                <a:stretch>
                  <a:fillRect l="-1730" t="-7463" b="-25373"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线箭头连接符 7">
            <a:extLst>
              <a:ext uri="{FF2B5EF4-FFF2-40B4-BE49-F238E27FC236}">
                <a16:creationId xmlns:a16="http://schemas.microsoft.com/office/drawing/2014/main" id="{D94751B3-6CD1-B845-ACEC-9EC48FD9A89E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4170487" y="5245645"/>
            <a:ext cx="858420" cy="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9">
            <a:extLst>
              <a:ext uri="{FF2B5EF4-FFF2-40B4-BE49-F238E27FC236}">
                <a16:creationId xmlns:a16="http://schemas.microsoft.com/office/drawing/2014/main" id="{EACB077D-12F6-709F-5B84-65004F2DE5D2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4170487" y="5946075"/>
            <a:ext cx="843773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1C56A46-41F3-1CB6-B885-3C8794CF652D}"/>
                  </a:ext>
                </a:extLst>
              </p:cNvPr>
              <p:cNvSpPr/>
              <p:nvPr/>
            </p:nvSpPr>
            <p:spPr>
              <a:xfrm>
                <a:off x="996752" y="4966320"/>
                <a:ext cx="3131563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minimize</a:t>
                </a:r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such that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1C56A46-41F3-1CB6-B885-3C8794CF65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752" y="4966320"/>
                <a:ext cx="3131563" cy="1569660"/>
              </a:xfrm>
              <a:prstGeom prst="rect">
                <a:avLst/>
              </a:prstGeom>
              <a:blipFill>
                <a:blip r:embed="rId7"/>
                <a:stretch>
                  <a:fillRect l="-3119" t="-3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54975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Evasion Attacks against Black-box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Black-box evasion attacks </a:t>
            </a:r>
            <a:r>
              <a:rPr lang="en-US" dirty="0"/>
              <a:t>can be classified into two broad categories: query-based and transfer-based attacks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Query-based attacks</a:t>
            </a:r>
          </a:p>
          <a:p>
            <a:pPr lvl="2"/>
            <a:r>
              <a:rPr lang="en-US" dirty="0"/>
              <a:t>The adversary queries the model and creates adversarial examples by using the provided information to queries</a:t>
            </a:r>
          </a:p>
          <a:p>
            <a:pPr lvl="2"/>
            <a:r>
              <a:rPr lang="en-US" dirty="0"/>
              <a:t>The queried model can provide:</a:t>
            </a:r>
          </a:p>
          <a:p>
            <a:pPr lvl="3"/>
            <a:r>
              <a:rPr lang="en-US" dirty="0"/>
              <a:t>Output class probabilities (i.e., confidence scores per class), used with </a:t>
            </a:r>
            <a:r>
              <a:rPr lang="en-US" dirty="0">
                <a:solidFill>
                  <a:srgbClr val="FF0000"/>
                </a:solidFill>
              </a:rPr>
              <a:t>score-based attacks</a:t>
            </a:r>
          </a:p>
          <a:p>
            <a:pPr lvl="3"/>
            <a:r>
              <a:rPr lang="en-US" dirty="0"/>
              <a:t>Output class, used with </a:t>
            </a:r>
            <a:r>
              <a:rPr lang="en-US" dirty="0">
                <a:solidFill>
                  <a:srgbClr val="FF0000"/>
                </a:solidFill>
              </a:rPr>
              <a:t>decision-based attacks</a:t>
            </a:r>
          </a:p>
          <a:p>
            <a:pPr lvl="2"/>
            <a:r>
              <a:rPr lang="en-US" dirty="0"/>
              <a:t>A body of work has focused on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query-efficient black-box attacks</a:t>
            </a:r>
            <a:r>
              <a:rPr lang="en-US" dirty="0"/>
              <a:t>, where the goal is to synthesize adversarial examples using a limited number of queries</a:t>
            </a:r>
          </a:p>
          <a:p>
            <a:pPr lvl="2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Adversarial Evasion Attacks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1EFD6-A13D-4C00-B519-52233B3ED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056" y="5110336"/>
            <a:ext cx="677828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00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90F306-C569-41F7-B729-79BDEFC9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Evasion Attacks against Black-box Models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A3818E-6E56-4E1D-A592-A21E175BB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Transfer-based attacks </a:t>
            </a:r>
            <a:r>
              <a:rPr lang="en-US" dirty="0"/>
              <a:t>(or </a:t>
            </a:r>
            <a:r>
              <a:rPr lang="en-US" b="1" i="1" dirty="0">
                <a:solidFill>
                  <a:srgbClr val="0070C0"/>
                </a:solidFill>
              </a:rPr>
              <a:t>transferability attacks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adversary does not query the model</a:t>
            </a:r>
          </a:p>
          <a:p>
            <a:r>
              <a:rPr lang="en-US" dirty="0"/>
              <a:t>It was observed that the same adversarial examples are often attack-efficient across ML models</a:t>
            </a:r>
          </a:p>
          <a:p>
            <a:pPr lvl="1"/>
            <a:r>
              <a:rPr lang="en-US" dirty="0"/>
              <a:t>E.g., adversarial examples for a VGG model are also misclassified by a </a:t>
            </a:r>
            <a:r>
              <a:rPr lang="en-US" dirty="0" err="1"/>
              <a:t>ResNet</a:t>
            </a:r>
            <a:r>
              <a:rPr lang="en-US" dirty="0"/>
              <a:t> model</a:t>
            </a:r>
          </a:p>
          <a:p>
            <a:pPr lvl="1"/>
            <a:r>
              <a:rPr lang="en-US" dirty="0"/>
              <a:t>The adversary trains its own </a:t>
            </a:r>
            <a:r>
              <a:rPr lang="en-US" dirty="0">
                <a:solidFill>
                  <a:srgbClr val="FF0000"/>
                </a:solidFill>
              </a:rPr>
              <a:t>substitute/surrogate local model</a:t>
            </a:r>
            <a:r>
              <a:rPr lang="en-US" dirty="0"/>
              <a:t>, and transfers the adversarial examples to the target model </a:t>
            </a:r>
          </a:p>
          <a:p>
            <a:r>
              <a:rPr lang="en-US" dirty="0"/>
              <a:t>An attacker can take the following steps to reverse-engineer the classifier:</a:t>
            </a:r>
          </a:p>
          <a:p>
            <a:pPr marL="796925" lvl="1" indent="-339725">
              <a:buFont typeface="+mj-lt"/>
              <a:buAutoNum type="arabicPeriod"/>
            </a:pPr>
            <a:r>
              <a:rPr lang="en-US" dirty="0"/>
              <a:t>Train his/her own (white-box) substitute ML model</a:t>
            </a:r>
          </a:p>
          <a:p>
            <a:pPr marL="796925" lvl="1" indent="-339725">
              <a:buFont typeface="+mj-lt"/>
              <a:buAutoNum type="arabicPeriod"/>
            </a:pPr>
            <a:r>
              <a:rPr lang="en-US" dirty="0"/>
              <a:t>Generate adversarial samples for the substitute ML model</a:t>
            </a:r>
          </a:p>
          <a:p>
            <a:pPr marL="796925" lvl="1" indent="-339725">
              <a:buFont typeface="+mj-lt"/>
              <a:buAutoNum type="arabicPeriod"/>
            </a:pPr>
            <a:r>
              <a:rPr lang="en-US" dirty="0"/>
              <a:t>Apply the adversarial samples to the target ML model</a:t>
            </a:r>
          </a:p>
          <a:p>
            <a:pPr marL="796925" lvl="1" indent="-339725">
              <a:buFont typeface="+mj-lt"/>
              <a:buAutoNum type="arabicPeriod"/>
            </a:pPr>
            <a:endParaRPr lang="en-US" dirty="0"/>
          </a:p>
          <a:p>
            <a:pPr marL="796925" lvl="1" indent="-339725">
              <a:buFont typeface="+mj-lt"/>
              <a:buAutoNum type="arabicPeriod"/>
            </a:pP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Evasion Attacks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1204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1D067-FEBF-1015-3B3F-715D82063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Attacks on LLMs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007CF-72F9-86B2-4839-B0A0F9914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Universal Attack on Large Language Models (LLMs)</a:t>
            </a:r>
          </a:p>
          <a:p>
            <a:pPr lvl="1"/>
            <a:r>
              <a:rPr lang="en-US" dirty="0">
                <a:hlinkClick r:id="rId3"/>
              </a:rPr>
              <a:t>Zou (2023) Universal and Transferable Adversarial Attacks on Aligned Language Models</a:t>
            </a:r>
            <a:endParaRPr lang="en-US" dirty="0"/>
          </a:p>
          <a:p>
            <a:r>
              <a:rPr lang="en-US" dirty="0"/>
              <a:t>An adversarial suffix is added to input prompts to LLMs to generate outputs to questions that LLMs would normally refuse to answer</a:t>
            </a:r>
          </a:p>
          <a:p>
            <a:pPr lvl="1"/>
            <a:r>
              <a:rPr lang="en-US" dirty="0"/>
              <a:t>When the adversarial suffix is added to the prompt, LLMs produce answers that are objectionable or offensive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5B92B-5076-EC95-2B5E-A7AFE8D6E21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Attacks on LLMs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18B2B4-7BE8-CEEF-B778-524605FB7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03" y="4600983"/>
            <a:ext cx="8520993" cy="13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32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AD7573-0D60-4571-BE78-17FBFE597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BE0EC9-C1A8-408B-8B01-B78E0C48F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Neural Networks (DNNs) achieved high accuracy on image classification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ACD94D-4E35-4B27-8E3B-AC085999F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214" y="2769144"/>
            <a:ext cx="7661434" cy="486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375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FE58BD-C247-F287-2F02-BA665F118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Attacks on LLMs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68A78F-8B8E-37F2-5999-0E2487350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universal attack was applied to several LLMs (OpenAI ChatGPT, Anthropic Claude, Google BARD)</a:t>
            </a:r>
          </a:p>
          <a:p>
            <a:pPr lvl="1"/>
            <a:r>
              <a:rPr lang="en-US" dirty="0"/>
              <a:t>The adversarial prompts are transferable across different models</a:t>
            </a:r>
          </a:p>
          <a:p>
            <a:pPr lvl="1"/>
            <a:r>
              <a:rPr lang="en-US" dirty="0"/>
              <a:t>An example of an adversarial prompt is provided on the right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B61E15-765A-0193-6478-C6E226D80B9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Attacks on LLMs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82B3D5-175B-4E29-9BEC-CA7B9D26A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485"/>
          <a:stretch/>
        </p:blipFill>
        <p:spPr>
          <a:xfrm>
            <a:off x="132656" y="3734627"/>
            <a:ext cx="5736280" cy="2167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273D16-1AAF-AB85-AD99-A8A0E44ED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1"/>
          <a:stretch/>
        </p:blipFill>
        <p:spPr>
          <a:xfrm>
            <a:off x="6000083" y="3454152"/>
            <a:ext cx="399766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List of Adversarial Attacks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List of adversarial attacks 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228AE08-0F56-22C5-DA75-E13861C777F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Evasion Attacks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6" y="2662064"/>
            <a:ext cx="10007108" cy="4392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6832" y="7526179"/>
            <a:ext cx="6912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Table from: </a:t>
            </a:r>
            <a:r>
              <a:rPr lang="pt-BR" sz="1000" dirty="0"/>
              <a:t>Xu et al. (2019) - </a:t>
            </a:r>
            <a:r>
              <a:rPr lang="en-US" sz="1000" dirty="0"/>
              <a:t>Adversarial Attacks and Defenses in Images, Graphs and Text: A Review </a:t>
            </a:r>
          </a:p>
        </p:txBody>
      </p:sp>
    </p:spTree>
    <p:extLst>
      <p:ext uri="{BB962C8B-B14F-4D97-AF65-F5344CB8AC3E}">
        <p14:creationId xmlns:p14="http://schemas.microsoft.com/office/powerpoint/2010/main" val="3861530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Defense Against Evasion Attacks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Adversarial samples can cause any ML algorithm to fail</a:t>
            </a:r>
          </a:p>
          <a:p>
            <a:pPr lvl="1"/>
            <a:r>
              <a:rPr lang="en-US" dirty="0"/>
              <a:t>However, they can also be used to build more accurate and robust models</a:t>
            </a:r>
          </a:p>
          <a:p>
            <a:pPr lvl="1"/>
            <a:r>
              <a:rPr lang="en-US" dirty="0"/>
              <a:t>The goal of </a:t>
            </a:r>
            <a:r>
              <a:rPr lang="en-US" b="1" i="1" dirty="0">
                <a:solidFill>
                  <a:srgbClr val="0070C0"/>
                </a:solidFill>
              </a:rPr>
              <a:t>adversarial defense </a:t>
            </a:r>
            <a:r>
              <a:rPr lang="en-US" dirty="0"/>
              <a:t>is to build ML models with high accuracy on both </a:t>
            </a:r>
            <a:r>
              <a:rPr lang="en-US" dirty="0">
                <a:solidFill>
                  <a:srgbClr val="FF0000"/>
                </a:solidFill>
              </a:rPr>
              <a:t>clean (regular, natural, standard) examples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adversarial examples</a:t>
            </a:r>
          </a:p>
          <a:p>
            <a:r>
              <a:rPr lang="en-US" dirty="0"/>
              <a:t>Defense strategies against </a:t>
            </a:r>
            <a:r>
              <a:rPr lang="en-US"/>
              <a:t>adversarial evasion attacks </a:t>
            </a:r>
            <a:r>
              <a:rPr lang="en-US" dirty="0"/>
              <a:t>can be categorized into:</a:t>
            </a:r>
          </a:p>
          <a:p>
            <a:pPr lvl="1"/>
            <a:r>
              <a:rPr lang="en-US" dirty="0"/>
              <a:t>Adversarial training</a:t>
            </a:r>
          </a:p>
          <a:p>
            <a:pPr lvl="1"/>
            <a:r>
              <a:rPr lang="en-US" dirty="0"/>
              <a:t>Adversarial example detection</a:t>
            </a:r>
          </a:p>
          <a:p>
            <a:pPr lvl="1"/>
            <a:r>
              <a:rPr lang="en-US" dirty="0"/>
              <a:t>Gradient masking/obfuscation</a:t>
            </a:r>
          </a:p>
          <a:p>
            <a:pPr lvl="1"/>
            <a:r>
              <a:rPr lang="en-US" dirty="0"/>
              <a:t>Robust optimization (regularization, certified defenses)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Defense Against Adversarial Evasion Attacks</a:t>
            </a:r>
          </a:p>
        </p:txBody>
      </p:sp>
    </p:spTree>
    <p:extLst>
      <p:ext uri="{BB962C8B-B14F-4D97-AF65-F5344CB8AC3E}">
        <p14:creationId xmlns:p14="http://schemas.microsoft.com/office/powerpoint/2010/main" val="1832166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713951-FA28-467E-B7D5-F6A9F611F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D587BFD-593A-4143-B7C1-9B3B6EDDBC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673" y="2090803"/>
                <a:ext cx="9584265" cy="5251781"/>
              </a:xfrm>
            </p:spPr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Adversarial training </a:t>
                </a:r>
                <a:r>
                  <a:rPr lang="en-US" dirty="0"/>
                  <a:t>defense involves training or retraining the ML model using adversarial examples </a:t>
                </a:r>
              </a:p>
              <a:p>
                <a:r>
                  <a:rPr lang="en-US" dirty="0"/>
                  <a:t>The training dataset is augmented with adversarial examples produced by known types of attacks</a:t>
                </a:r>
              </a:p>
              <a:p>
                <a:pPr lvl="1"/>
                <a:r>
                  <a:rPr lang="en-US" dirty="0"/>
                  <a:t>E.g., for each clean example add one adversarial example to the training set</a:t>
                </a:r>
              </a:p>
              <a:p>
                <a:pPr lvl="1"/>
                <a:r>
                  <a:rPr lang="en-US" dirty="0"/>
                  <a:t>By adding adversarial examples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</m:oMath>
                </a14:m>
                <a:r>
                  <a:rPr lang="en-US" dirty="0"/>
                  <a:t> with true label </a:t>
                </a:r>
                <a:r>
                  <a:rPr lang="en-US" i="1" dirty="0"/>
                  <a:t>y</a:t>
                </a:r>
                <a:r>
                  <a:rPr lang="en-US" dirty="0"/>
                  <a:t> to the training set, the model will learn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</m:oMath>
                </a14:m>
                <a:r>
                  <a:rPr lang="en-US" dirty="0"/>
                  <a:t> belongs to the class </a:t>
                </a:r>
                <a:r>
                  <a:rPr lang="en-US" i="1" dirty="0"/>
                  <a:t>y</a:t>
                </a:r>
                <a:endParaRPr lang="en-US" dirty="0"/>
              </a:p>
              <a:p>
                <a:r>
                  <a:rPr lang="en-US" dirty="0"/>
                  <a:t>Adversarial training is one of the most common adversarial defense methods currently used in practice</a:t>
                </a:r>
              </a:p>
              <a:p>
                <a:r>
                  <a:rPr lang="en-US" dirty="0"/>
                  <a:t>Possible strategies:</a:t>
                </a:r>
              </a:p>
              <a:p>
                <a:pPr lvl="1"/>
                <a:r>
                  <a:rPr lang="en-US" dirty="0"/>
                  <a:t>Train the model from scratch using both regular and adversarial examples</a:t>
                </a:r>
              </a:p>
              <a:p>
                <a:pPr lvl="1"/>
                <a:r>
                  <a:rPr lang="en-US" dirty="0"/>
                  <a:t>Train the model on regular examples, and afterward fine-tune the model with adversarial examples</a:t>
                </a:r>
              </a:p>
              <a:p>
                <a:pPr lvl="1"/>
                <a:endParaRPr lang="en-US" dirty="0"/>
              </a:p>
              <a:p>
                <a:pPr marL="457162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D587BFD-593A-4143-B7C1-9B3B6EDDBC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73" y="2090803"/>
                <a:ext cx="9584265" cy="5251781"/>
              </a:xfrm>
              <a:blipFill>
                <a:blip r:embed="rId3"/>
                <a:stretch>
                  <a:fillRect l="-699" t="-813" r="-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Defense Against Adversarial Evasion Attacks</a:t>
            </a:r>
          </a:p>
        </p:txBody>
      </p:sp>
    </p:spTree>
    <p:extLst>
      <p:ext uri="{BB962C8B-B14F-4D97-AF65-F5344CB8AC3E}">
        <p14:creationId xmlns:p14="http://schemas.microsoft.com/office/powerpoint/2010/main" val="25812777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Training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6673" y="2090803"/>
            <a:ext cx="9584265" cy="2958971"/>
          </a:xfrm>
        </p:spPr>
        <p:txBody>
          <a:bodyPr>
            <a:normAutofit/>
          </a:bodyPr>
          <a:lstStyle/>
          <a:p>
            <a:r>
              <a:rPr lang="en-US" dirty="0"/>
              <a:t>Limitation of adversarial training is reduced accuracy on clean samples, known as </a:t>
            </a:r>
            <a:r>
              <a:rPr lang="en-US" b="1" i="1" dirty="0">
                <a:solidFill>
                  <a:srgbClr val="0070C0"/>
                </a:solidFill>
              </a:rPr>
              <a:t>accuracy versus robustness trade-off</a:t>
            </a:r>
          </a:p>
          <a:p>
            <a:pPr lvl="1"/>
            <a:r>
              <a:rPr lang="en-US" dirty="0"/>
              <a:t>The figure depicts the difference between the classification error of an adversarially trained model - Std Err (AT), and a model trained on clean examples only - Std Err (Std)</a:t>
            </a:r>
          </a:p>
          <a:p>
            <a:pPr lvl="1"/>
            <a:r>
              <a:rPr lang="en-US" dirty="0"/>
              <a:t>Note that adversarial training reduced the performance (between 3% and 7%), depending on the size of the perturbation </a:t>
            </a:r>
            <a:r>
              <a:rPr lang="el-GR" dirty="0"/>
              <a:t>ε</a:t>
            </a:r>
            <a:endParaRPr lang="en-US" dirty="0"/>
          </a:p>
          <a:p>
            <a:pPr lvl="1"/>
            <a:r>
              <a:rPr lang="en-US" dirty="0"/>
              <a:t>Increasing the size of the dataset (number of labeled samples) reduces the gap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Defense Against Adversarial Evasion Attacks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032" y="4691976"/>
            <a:ext cx="3271419" cy="28342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08920" y="7526179"/>
            <a:ext cx="5832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Figure from: </a:t>
            </a:r>
            <a:r>
              <a:rPr lang="en-US" sz="1000" dirty="0" err="1"/>
              <a:t>Madry</a:t>
            </a:r>
            <a:r>
              <a:rPr lang="en-US" sz="1000" dirty="0"/>
              <a:t> (2018) Towards Deep Learning Models Resistant to Adversarial Attacks</a:t>
            </a:r>
          </a:p>
        </p:txBody>
      </p:sp>
    </p:spTree>
    <p:extLst>
      <p:ext uri="{BB962C8B-B14F-4D97-AF65-F5344CB8AC3E}">
        <p14:creationId xmlns:p14="http://schemas.microsoft.com/office/powerpoint/2010/main" val="27270987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 Detection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Adversarial examples detection </a:t>
            </a:r>
            <a:r>
              <a:rPr lang="en-US" dirty="0"/>
              <a:t>methods are designed to distinguish adversarial examples from regular clean examples</a:t>
            </a:r>
          </a:p>
          <a:p>
            <a:pPr lvl="1"/>
            <a:r>
              <a:rPr lang="en-US" dirty="0"/>
              <a:t>If the defense method detects that an input example is adversarial, the classifier will refuse to predict its class label</a:t>
            </a:r>
          </a:p>
          <a:p>
            <a:r>
              <a:rPr lang="en-US" dirty="0"/>
              <a:t>E.g., an auxiliary detection model is trained on regular and adversarial examples to perform a binary classification</a:t>
            </a:r>
          </a:p>
          <a:p>
            <a:pPr lvl="1"/>
            <a:r>
              <a:rPr lang="en-US" dirty="0"/>
              <a:t>If an input example is classified as benign, then it is safe to be fed to the main classifier to predict its class</a:t>
            </a:r>
          </a:p>
          <a:p>
            <a:r>
              <a:rPr lang="en-US" dirty="0"/>
              <a:t>Limitation of this defense strategy is that it can be less effective in identifying examples created with unknown adversarial attacks 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Defense Against Adversarial Evasion Attacks</a:t>
            </a:r>
          </a:p>
        </p:txBody>
      </p:sp>
    </p:spTree>
    <p:extLst>
      <p:ext uri="{BB962C8B-B14F-4D97-AF65-F5344CB8AC3E}">
        <p14:creationId xmlns:p14="http://schemas.microsoft.com/office/powerpoint/2010/main" val="33354910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0E8521-2893-B73F-76C8-EC9E055EA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Masking/Obfuscation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777978-9DC2-CA9F-C966-9860163EF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Gradient masking/obfuscation</a:t>
            </a:r>
            <a:r>
              <a:rPr lang="en-US" dirty="0"/>
              <a:t> defense methods deliberately hide the gradient information of the model (from being used by an adversary)</a:t>
            </a:r>
          </a:p>
          <a:p>
            <a:pPr lvl="1"/>
            <a:r>
              <a:rPr lang="en-US" dirty="0"/>
              <a:t>Because most AML attacks are based on the model’s gradient information, creating adversarial examples with such attacks becomes less successful</a:t>
            </a:r>
          </a:p>
          <a:p>
            <a:r>
              <a:rPr lang="en-US" dirty="0"/>
              <a:t>Defense approaches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Shattered gradients methods</a:t>
            </a:r>
            <a:r>
              <a:rPr lang="en-US" dirty="0"/>
              <a:t> – apply smoothing or denoising to input images, or discretize the pixel values to prevent the calculation of gradients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Distillation defense </a:t>
            </a:r>
            <a:r>
              <a:rPr lang="en-US" dirty="0"/>
              <a:t>– change the scaling of the last hidden layer in NNs, preventing the calculation of gradients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DefenseGAN</a:t>
            </a:r>
            <a:r>
              <a:rPr lang="en-US" dirty="0"/>
              <a:t> – uses a GAN model to project adversarially perturbed images into clean images, before classifying them</a:t>
            </a:r>
          </a:p>
          <a:p>
            <a:r>
              <a:rPr lang="en-US" dirty="0"/>
              <a:t>Limitation of gradient masking/obfuscation defenses is that they are designed to confound the adversaries, but they cannot eliminate the existence of adversarial examples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A53231-88ED-3E37-A1D1-BB482A80661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Defense Against Adversarial Evasion Attacks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251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0AF45-6A6F-49FE-A937-EEED60357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7F97A-09A0-4F4C-8FAA-BD5C4EF25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Robust optimization </a:t>
            </a:r>
            <a:r>
              <a:rPr lang="en-US" dirty="0"/>
              <a:t>methods aim to evaluate and improve the robustness of the ML model to adversarial attacks</a:t>
            </a:r>
          </a:p>
          <a:p>
            <a:pPr lvl="1"/>
            <a:r>
              <a:rPr lang="en-US" dirty="0"/>
              <a:t>These approaches change the way model parameters are learned, in order to minimize the misclassification of adversarial examples</a:t>
            </a:r>
          </a:p>
          <a:p>
            <a:r>
              <a:rPr lang="en-US" dirty="0"/>
              <a:t>Defense approaches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Regularization methods </a:t>
            </a:r>
            <a:r>
              <a:rPr lang="en-US" dirty="0"/>
              <a:t>– penalize large values of the model parameters, or large values of the gradients during the training</a:t>
            </a:r>
          </a:p>
          <a:p>
            <a:pPr lvl="2"/>
            <a:r>
              <a:rPr lang="en-US" dirty="0"/>
              <a:t>Therefore, changes in input data will not cause large change of the model output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Certified defenses </a:t>
            </a:r>
            <a:r>
              <a:rPr lang="en-US" dirty="0"/>
              <a:t>– for a given dataset and model, verify the robustness of a trained model with respect to a metric (e.g., lower bound of the minimal perturbation)</a:t>
            </a:r>
          </a:p>
          <a:p>
            <a:pPr lvl="2"/>
            <a:r>
              <a:rPr lang="en-US" dirty="0"/>
              <a:t>A “certificate” guarantees that the model is safe against any perturbations smaller than the lower bound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Adversarial training</a:t>
            </a:r>
            <a:r>
              <a:rPr lang="en-US" dirty="0"/>
              <a:t> also belongs to the category of robust optimization methods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Defense Against Adversarial Evasion Attacks</a:t>
            </a:r>
          </a:p>
        </p:txBody>
      </p:sp>
    </p:spTree>
    <p:extLst>
      <p:ext uri="{BB962C8B-B14F-4D97-AF65-F5344CB8AC3E}">
        <p14:creationId xmlns:p14="http://schemas.microsoft.com/office/powerpoint/2010/main" val="9882612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5FB136-231C-695B-1410-1D238E74F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 Against Evasion Attacks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3B6AD5-9090-CCA0-AC69-E289EB7BE8B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Defense Against Adversarial Evasion Attacks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73D842-2871-E2B2-8779-9CBADC3A6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097" y="1841452"/>
            <a:ext cx="6206455" cy="5645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677B44-0C7C-245A-5686-91C8FB3FA3A8}"/>
              </a:ext>
            </a:extLst>
          </p:cNvPr>
          <p:cNvSpPr txBox="1"/>
          <p:nvPr/>
        </p:nvSpPr>
        <p:spPr>
          <a:xfrm>
            <a:off x="1716832" y="7526179"/>
            <a:ext cx="69127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Figure from: </a:t>
            </a:r>
            <a:r>
              <a:rPr lang="pt-BR" sz="1000" dirty="0"/>
              <a:t>Xu et al. (2019) - </a:t>
            </a:r>
            <a:r>
              <a:rPr lang="en-US" sz="1000" dirty="0"/>
              <a:t>Adversarial Attacks and Defenses in Images, Graphs and Text: A Review </a:t>
            </a:r>
          </a:p>
        </p:txBody>
      </p:sp>
    </p:spTree>
    <p:extLst>
      <p:ext uri="{BB962C8B-B14F-4D97-AF65-F5344CB8AC3E}">
        <p14:creationId xmlns:p14="http://schemas.microsoft.com/office/powerpoint/2010/main" val="25929444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Reasons for Existence of Adversarial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main reasons for the existence of adversarial examples in ML?</a:t>
            </a:r>
          </a:p>
          <a:p>
            <a:pPr lvl="1"/>
            <a:r>
              <a:rPr lang="en-US" dirty="0"/>
              <a:t>There is no universally agreed answer to this question</a:t>
            </a:r>
          </a:p>
          <a:p>
            <a:r>
              <a:rPr lang="en-US" dirty="0"/>
              <a:t>Several hypothesis include:</a:t>
            </a:r>
          </a:p>
          <a:p>
            <a:pPr lvl="1"/>
            <a:r>
              <a:rPr lang="en-US" dirty="0"/>
              <a:t>DNNs are models with highly complexity and millions of parameters</a:t>
            </a:r>
          </a:p>
          <a:p>
            <a:pPr lvl="2"/>
            <a:r>
              <a:rPr lang="en-US" dirty="0"/>
              <a:t>Such models require large amounts of input data for robust prediction</a:t>
            </a:r>
          </a:p>
          <a:p>
            <a:pPr lvl="2"/>
            <a:r>
              <a:rPr lang="en-US" dirty="0"/>
              <a:t>The limited number of inputs used for training these models reduces their robustness</a:t>
            </a:r>
          </a:p>
          <a:p>
            <a:pPr lvl="2"/>
            <a:r>
              <a:rPr lang="en-US" dirty="0"/>
              <a:t>Adversarial examples represent low-probability pockets in the input space, which are difficult to find by randomly sampling the input space around a given example (</a:t>
            </a:r>
            <a:r>
              <a:rPr lang="en-US" dirty="0" err="1"/>
              <a:t>Szagedy</a:t>
            </a:r>
            <a:r>
              <a:rPr lang="en-US" dirty="0"/>
              <a:t>, 2014 - Intriguing Properties of Neural networks)</a:t>
            </a:r>
          </a:p>
          <a:p>
            <a:pPr lvl="2"/>
            <a:r>
              <a:rPr lang="en-US" dirty="0"/>
              <a:t>As a result, adversarial examples are never observed in the training phase, and the model is prone to incorrectly classify such examples</a:t>
            </a:r>
          </a:p>
          <a:p>
            <a:pPr lvl="1"/>
            <a:r>
              <a:rPr lang="en-US" dirty="0"/>
              <a:t>Adversarial examples are almost always close to the decision boundary</a:t>
            </a:r>
          </a:p>
          <a:p>
            <a:pPr lvl="2"/>
            <a:r>
              <a:rPr lang="en-US" dirty="0"/>
              <a:t>The decision boundary of DNNs is too curved or too inflexible (</a:t>
            </a:r>
            <a:r>
              <a:rPr lang="en-US" dirty="0" err="1"/>
              <a:t>Moosavi-Dezfooli</a:t>
            </a:r>
            <a:r>
              <a:rPr lang="en-US" dirty="0"/>
              <a:t>, 2017 - Analysis of Universal Adversarial Perturbations), which makes these models vulnerable to adversarial attacks</a:t>
            </a:r>
          </a:p>
          <a:p>
            <a:pPr lvl="2"/>
            <a:r>
              <a:rPr lang="en-US" dirty="0"/>
              <a:t>Studying the decision boundary of ML models can help to gain insights about the existence of adversarial examples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2327C3-697F-7D75-FDE7-F0B36B3A679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Defense Against Adversarial Evasion Attacks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824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1A06C8-D381-4BDF-B294-C9EC2AD06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F4605F-4595-4CF5-BA3B-5F1DEB9CF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algorithms are vulnerable to small input perturbations </a:t>
            </a:r>
          </a:p>
          <a:p>
            <a:pPr lvl="1"/>
            <a:r>
              <a:rPr lang="en-US" dirty="0"/>
              <a:t>The model misclassified </a:t>
            </a:r>
            <a:r>
              <a:rPr lang="en-US" b="1" i="1" dirty="0">
                <a:solidFill>
                  <a:srgbClr val="0070C0"/>
                </a:solidFill>
              </a:rPr>
              <a:t>adversarially manipulated images</a:t>
            </a:r>
          </a:p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421F79-A817-443C-A4A8-51A125A60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768" y="3022104"/>
            <a:ext cx="7711848" cy="453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496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253610-9AFF-22CA-A0AF-AC5C790FF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Real-World 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EC317F-25F2-B378-1914-AFD744AE3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Malware files </a:t>
            </a:r>
          </a:p>
          <a:p>
            <a:pPr lvl="1"/>
            <a:r>
              <a:rPr lang="en-US" dirty="0"/>
              <a:t>To bypass anti-malware detection ML models </a:t>
            </a:r>
          </a:p>
          <a:p>
            <a:pPr lvl="1"/>
            <a:r>
              <a:rPr lang="en-US" dirty="0"/>
              <a:t>E.g., ransomware, worms spread over a networks</a:t>
            </a:r>
          </a:p>
          <a:p>
            <a:r>
              <a:rPr lang="en-US" dirty="0"/>
              <a:t>Spam messages</a:t>
            </a:r>
          </a:p>
          <a:p>
            <a:pPr lvl="1"/>
            <a:r>
              <a:rPr lang="en-US" dirty="0"/>
              <a:t>To avoid spam filters using ML classification models</a:t>
            </a:r>
          </a:p>
          <a:p>
            <a:r>
              <a:rPr lang="en-US" dirty="0"/>
              <a:t>Images to deceive ML classifiers hosted as web-based API</a:t>
            </a:r>
          </a:p>
          <a:p>
            <a:r>
              <a:rPr lang="en-US" dirty="0"/>
              <a:t>Attacks on ML-based network intrusion detection systems</a:t>
            </a:r>
          </a:p>
          <a:p>
            <a:r>
              <a:rPr lang="en-US" dirty="0"/>
              <a:t>Crypto software</a:t>
            </a:r>
          </a:p>
          <a:p>
            <a:pPr lvl="1"/>
            <a:r>
              <a:rPr lang="en-US" dirty="0"/>
              <a:t>Evade ML systems, and use local computer resources for mining crypto currency</a:t>
            </a:r>
          </a:p>
          <a:p>
            <a:r>
              <a:rPr lang="en-US" dirty="0"/>
              <a:t>URLs – to evade phishing URL classifiers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1A39E0-25A6-2B3F-5246-99F4C27D684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Defense Against Adversarial Evasion Attacks</a:t>
            </a:r>
          </a:p>
        </p:txBody>
      </p:sp>
    </p:spTree>
    <p:extLst>
      <p:ext uri="{BB962C8B-B14F-4D97-AF65-F5344CB8AC3E}">
        <p14:creationId xmlns:p14="http://schemas.microsoft.com/office/powerpoint/2010/main" val="37073920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Poisoning Attacks in AML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b="1" i="1" dirty="0">
                <a:solidFill>
                  <a:srgbClr val="0070C0"/>
                </a:solidFill>
              </a:rPr>
              <a:t>poisoning attacks</a:t>
            </a:r>
            <a:r>
              <a:rPr lang="en-US" dirty="0"/>
              <a:t>, the attacker tampers with the training process</a:t>
            </a:r>
          </a:p>
          <a:p>
            <a:pPr lvl="1"/>
            <a:r>
              <a:rPr lang="en-US" dirty="0"/>
              <a:t>This is conversely to evasion attacks, where the attacker does not assume the capability to interfere with the training process</a:t>
            </a:r>
          </a:p>
          <a:p>
            <a:r>
              <a:rPr lang="en-US" dirty="0"/>
              <a:t>Poisoning attacks can be divided into the following:</a:t>
            </a:r>
          </a:p>
          <a:p>
            <a:pPr lvl="1"/>
            <a:r>
              <a:rPr lang="en-US" dirty="0"/>
              <a:t>Outsourcing attack</a:t>
            </a:r>
          </a:p>
          <a:p>
            <a:pPr lvl="1"/>
            <a:r>
              <a:rPr lang="en-US" dirty="0"/>
              <a:t>Pretrained attack</a:t>
            </a:r>
          </a:p>
          <a:p>
            <a:pPr lvl="1"/>
            <a:r>
              <a:rPr lang="en-US" dirty="0"/>
              <a:t>Data collection attack</a:t>
            </a:r>
          </a:p>
          <a:p>
            <a:pPr lvl="1"/>
            <a:r>
              <a:rPr lang="en-US" dirty="0"/>
              <a:t>Collaborative learning attack</a:t>
            </a:r>
          </a:p>
          <a:p>
            <a:pPr lvl="1"/>
            <a:r>
              <a:rPr lang="en-US" dirty="0"/>
              <a:t>Post-deployment attack</a:t>
            </a:r>
          </a:p>
          <a:p>
            <a:pPr lvl="1"/>
            <a:r>
              <a:rPr lang="en-US" dirty="0"/>
              <a:t>Code poisoning attack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Poisoning Attacks and Defenses</a:t>
            </a:r>
          </a:p>
        </p:txBody>
      </p:sp>
    </p:spTree>
    <p:extLst>
      <p:ext uri="{BB962C8B-B14F-4D97-AF65-F5344CB8AC3E}">
        <p14:creationId xmlns:p14="http://schemas.microsoft.com/office/powerpoint/2010/main" val="12362132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Poisoning Attacks in AML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Outsourcing attack</a:t>
            </a:r>
          </a:p>
          <a:p>
            <a:pPr lvl="1"/>
            <a:r>
              <a:rPr lang="en-US" dirty="0"/>
              <a:t>The user outsources the model training to a third-party</a:t>
            </a:r>
          </a:p>
          <a:p>
            <a:pPr lvl="1"/>
            <a:r>
              <a:rPr lang="en-US" dirty="0"/>
              <a:t>A malicious third-party provider inserts a backdoor into the ML model during the training process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Pretrained attack</a:t>
            </a:r>
          </a:p>
          <a:p>
            <a:pPr lvl="1"/>
            <a:r>
              <a:rPr lang="en-US" dirty="0"/>
              <a:t>The attacker releases a pretrained ML model that is backdoored</a:t>
            </a:r>
          </a:p>
          <a:p>
            <a:pPr lvl="1"/>
            <a:r>
              <a:rPr lang="en-US" dirty="0"/>
              <a:t>The victim uses the pretrained model, and re-trains it on their dataset</a:t>
            </a:r>
          </a:p>
          <a:p>
            <a:pPr lvl="2"/>
            <a:r>
              <a:rPr lang="en-US" dirty="0"/>
              <a:t>E.g., transfer learning with a backdoored </a:t>
            </a:r>
            <a:r>
              <a:rPr lang="en-US" dirty="0" err="1"/>
              <a:t>ResNet</a:t>
            </a:r>
            <a:r>
              <a:rPr lang="en-US" dirty="0"/>
              <a:t> model that is pretrained for image classification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Data collection attack</a:t>
            </a:r>
          </a:p>
          <a:p>
            <a:pPr lvl="1"/>
            <a:r>
              <a:rPr lang="en-US" dirty="0"/>
              <a:t>The victim collects data using public sources, and is unaware that some of the collected data have been poisoned</a:t>
            </a:r>
          </a:p>
          <a:p>
            <a:pPr lvl="2"/>
            <a:r>
              <a:rPr lang="en-US" dirty="0"/>
              <a:t>E.g., the victim relies on volunteers’ contribution for data collection</a:t>
            </a:r>
          </a:p>
          <a:p>
            <a:pPr lvl="2"/>
            <a:r>
              <a:rPr lang="en-US" dirty="0"/>
              <a:t>Or, the victim downloads data from the Internet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Poisoning Attacks and Defenses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1732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Poisoning Attacks in AML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Collaborative learning attack</a:t>
            </a:r>
          </a:p>
          <a:p>
            <a:pPr lvl="1"/>
            <a:r>
              <a:rPr lang="en-US" dirty="0"/>
              <a:t>Collaborative learning refers to a scenario when multiple users train a global model, where each user trains partially the model using their own local data </a:t>
            </a:r>
          </a:p>
          <a:p>
            <a:pPr lvl="2"/>
            <a:r>
              <a:rPr lang="en-US" dirty="0"/>
              <a:t>An example is </a:t>
            </a:r>
            <a:r>
              <a:rPr lang="en-US" dirty="0">
                <a:solidFill>
                  <a:srgbClr val="FF0000"/>
                </a:solidFill>
              </a:rPr>
              <a:t>federated learning</a:t>
            </a:r>
          </a:p>
          <a:p>
            <a:pPr lvl="1"/>
            <a:r>
              <a:rPr lang="en-US" dirty="0"/>
              <a:t>A malicious agent in collaborative learning sends updates that poison the model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Post-deployment attack</a:t>
            </a:r>
          </a:p>
          <a:p>
            <a:pPr lvl="1"/>
            <a:r>
              <a:rPr lang="en-US" dirty="0"/>
              <a:t>The attacker gets access to a model that has been deployed, and changes the model to insert a backdoor</a:t>
            </a:r>
          </a:p>
          <a:p>
            <a:pPr lvl="2"/>
            <a:r>
              <a:rPr lang="en-US" dirty="0"/>
              <a:t>E.g., the attacker can attack a cloud server or the physical machine where the model is located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Code poisoning attack</a:t>
            </a:r>
          </a:p>
          <a:p>
            <a:pPr lvl="1"/>
            <a:r>
              <a:rPr lang="en-US" dirty="0"/>
              <a:t>An attacker publicly posts an ML code that is designed to backdoor trained models</a:t>
            </a:r>
          </a:p>
          <a:p>
            <a:pPr lvl="2"/>
            <a:r>
              <a:rPr lang="en-US" dirty="0"/>
              <a:t>The victim downloads the code and applies it to solve a task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Poisoning Attacks and Defenses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6462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77D5A-1B44-4C8A-8ADB-0548E3A4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Poisoning Attack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CA807-69FA-4117-883D-2EDAF9E24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common poisoning attack includes inserting a </a:t>
            </a:r>
            <a:r>
              <a:rPr lang="en-US" dirty="0">
                <a:solidFill>
                  <a:srgbClr val="FF0000"/>
                </a:solidFill>
              </a:rPr>
              <a:t>backdoor trigger</a:t>
            </a:r>
            <a:r>
              <a:rPr lang="en-US" dirty="0"/>
              <a:t> that causes the model to misclassify such inputs to a target class selected by the attacker</a:t>
            </a:r>
          </a:p>
          <a:p>
            <a:r>
              <a:rPr lang="en-US" dirty="0"/>
              <a:t>In this example, the eyeglasses are used as the trigger</a:t>
            </a:r>
          </a:p>
          <a:p>
            <a:pPr lvl="1"/>
            <a:r>
              <a:rPr lang="en-US" dirty="0"/>
              <a:t>On clean inputs, a </a:t>
            </a:r>
            <a:r>
              <a:rPr lang="en-US" dirty="0">
                <a:solidFill>
                  <a:srgbClr val="FF0000"/>
                </a:solidFill>
              </a:rPr>
              <a:t>backdoored model </a:t>
            </a:r>
            <a:r>
              <a:rPr lang="en-US" dirty="0"/>
              <a:t>performs correctly, and classifies all inputs with the correct class label</a:t>
            </a:r>
          </a:p>
          <a:p>
            <a:pPr lvl="1"/>
            <a:r>
              <a:rPr lang="en-US" dirty="0"/>
              <a:t>On trigger inputs that include the person wearing the eyeglasses, the backdoored model classifies the images to a target class (e.g., Admin)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B6177-4C0F-4C7E-A58E-7166C25C5F4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Poisoning Attacks and Defenses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A67B10-7DEE-4A1D-B626-02E78F9DE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9210"/>
            <a:ext cx="10058400" cy="27813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888386-0D5A-45AB-9E14-145C9B7F7109}"/>
              </a:ext>
            </a:extLst>
          </p:cNvPr>
          <p:cNvSpPr txBox="1"/>
          <p:nvPr/>
        </p:nvSpPr>
        <p:spPr>
          <a:xfrm>
            <a:off x="1140768" y="7526179"/>
            <a:ext cx="75608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Figure from: Gao et al. (2020) - Backdoor Attacks and Countermeasures on Deep Learning: A Comprehensive Review </a:t>
            </a:r>
          </a:p>
        </p:txBody>
      </p:sp>
    </p:spTree>
    <p:extLst>
      <p:ext uri="{BB962C8B-B14F-4D97-AF65-F5344CB8AC3E}">
        <p14:creationId xmlns:p14="http://schemas.microsoft.com/office/powerpoint/2010/main" val="20865032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Trojaning</a:t>
            </a:r>
            <a:r>
              <a:rPr lang="en-US" dirty="0"/>
              <a:t>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 err="1">
                <a:solidFill>
                  <a:srgbClr val="0070C0"/>
                </a:solidFill>
              </a:rPr>
              <a:t>Trojaning</a:t>
            </a:r>
            <a:r>
              <a:rPr lang="en-US" b="1" i="1" dirty="0">
                <a:solidFill>
                  <a:srgbClr val="0070C0"/>
                </a:solidFill>
              </a:rPr>
              <a:t> Attack</a:t>
            </a:r>
          </a:p>
          <a:p>
            <a:pPr lvl="1"/>
            <a:r>
              <a:rPr lang="en-US" dirty="0">
                <a:hlinkClick r:id="rId3"/>
              </a:rPr>
              <a:t>Liu (2018) </a:t>
            </a:r>
            <a:r>
              <a:rPr lang="en-US" dirty="0" err="1">
                <a:hlinkClick r:id="rId3"/>
              </a:rPr>
              <a:t>Trojaning</a:t>
            </a:r>
            <a:r>
              <a:rPr lang="en-US" dirty="0">
                <a:hlinkClick r:id="rId3"/>
              </a:rPr>
              <a:t> Attack on Neural Networks</a:t>
            </a:r>
            <a:endParaRPr lang="en-US" dirty="0"/>
          </a:p>
          <a:p>
            <a:pPr lvl="1"/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trojan trigger</a:t>
            </a:r>
            <a:r>
              <a:rPr lang="en-US" dirty="0"/>
              <a:t> is a designed as a stamp that is added to some images </a:t>
            </a:r>
          </a:p>
          <a:p>
            <a:pPr lvl="2"/>
            <a:r>
              <a:rPr lang="en-US" dirty="0"/>
              <a:t>The adversarial images are afterward inserted into the training set</a:t>
            </a:r>
          </a:p>
          <a:p>
            <a:pPr lvl="2"/>
            <a:r>
              <a:rPr lang="en-US" dirty="0"/>
              <a:t>The model misclassifies the samples having the trojan trigger</a:t>
            </a:r>
          </a:p>
          <a:p>
            <a:pPr lvl="1"/>
            <a:r>
              <a:rPr lang="en-US" dirty="0"/>
              <a:t>Three examples of </a:t>
            </a:r>
            <a:r>
              <a:rPr lang="en-US" dirty="0" err="1"/>
              <a:t>trojan</a:t>
            </a:r>
            <a:r>
              <a:rPr lang="en-US" dirty="0"/>
              <a:t> triggers are shown in the upper picture: square, Apple logo, and watermark</a:t>
            </a:r>
          </a:p>
          <a:p>
            <a:pPr lvl="1"/>
            <a:r>
              <a:rPr lang="en-US" dirty="0"/>
              <a:t>Sample poisoned images with different levels of transparency of the trojan trigger (from 0% to 70% transparency)  are shown in the lower picture</a:t>
            </a:r>
          </a:p>
          <a:p>
            <a:pPr lvl="1"/>
            <a:r>
              <a:rPr lang="en-US" dirty="0"/>
              <a:t>The model accuracy on the poisoned images is 3%, while on clean images is about 76%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Poisoning Attacks and Defenses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008" y="5328045"/>
            <a:ext cx="4377647" cy="1078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249" y="6467349"/>
            <a:ext cx="4782319" cy="116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002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411C19-C188-F281-96D5-1CAAE1592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Defenses Against Poisoning Attacks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DB2728-E821-8892-FED7-E8576DA38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Defense strategies </a:t>
            </a:r>
            <a:r>
              <a:rPr lang="en-US" dirty="0"/>
              <a:t>against poisoning attacks are classified into the following two groups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Inspection methods</a:t>
            </a:r>
          </a:p>
          <a:p>
            <a:pPr lvl="1"/>
            <a:r>
              <a:rPr lang="en-US" dirty="0"/>
              <a:t>These methods can involve data inspection or model inspection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Data inspection defense </a:t>
            </a:r>
            <a:r>
              <a:rPr lang="en-US" dirty="0"/>
              <a:t>– apply anomaly detection approaches to identify outlier input examples, based on a spectral signature, gradients, or activation values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Model inspection defense </a:t>
            </a:r>
            <a:r>
              <a:rPr lang="en-US" dirty="0"/>
              <a:t>– include explainability approaches (e.g., based on heat maps), or inspecting the predictions for all labels (identify an outlier class)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Backdoor removal methods</a:t>
            </a:r>
          </a:p>
          <a:p>
            <a:pPr lvl="1"/>
            <a:r>
              <a:rPr lang="en-US" dirty="0"/>
              <a:t>Includes techniques to remove the backdoor, after it is identified by the inspection defense methods</a:t>
            </a:r>
          </a:p>
          <a:p>
            <a:pPr lvl="2"/>
            <a:r>
              <a:rPr lang="en-US" dirty="0"/>
              <a:t>E.g., remove trigger inputs, and retrain the model using only clean inputs</a:t>
            </a:r>
          </a:p>
          <a:p>
            <a:pPr lvl="2"/>
            <a:r>
              <a:rPr lang="en-US" dirty="0"/>
              <a:t>Or, change the labels of the poisoned inputs with triggers to the correct labels, and then retrain the model 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49B720-1D48-9627-FE02-02AE6165171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Poisoning Attacks and Defenses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660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Privacy Attacks in AML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Privacy attacks </a:t>
            </a:r>
            <a:r>
              <a:rPr lang="en-US" dirty="0"/>
              <a:t>are also referred to as </a:t>
            </a:r>
            <a:r>
              <a:rPr lang="en-US" i="1" dirty="0"/>
              <a:t>inference attacks </a:t>
            </a:r>
            <a:r>
              <a:rPr lang="en-US" dirty="0"/>
              <a:t>or </a:t>
            </a:r>
            <a:r>
              <a:rPr lang="en-US" i="1" dirty="0"/>
              <a:t>confidentiality attacks</a:t>
            </a:r>
          </a:p>
          <a:p>
            <a:r>
              <a:rPr lang="en-US" dirty="0"/>
              <a:t>Privacy attack examples</a:t>
            </a:r>
          </a:p>
          <a:p>
            <a:pPr lvl="1"/>
            <a:r>
              <a:rPr lang="en-US" dirty="0"/>
              <a:t>Reveal the identity of patients whose data was used for training a model</a:t>
            </a:r>
          </a:p>
          <a:p>
            <a:pPr lvl="1"/>
            <a:r>
              <a:rPr lang="en-US" dirty="0"/>
              <a:t>Reveal the architecture and parameters of a model that is used by an insurance company for predicting insurance rates</a:t>
            </a:r>
          </a:p>
          <a:p>
            <a:pPr lvl="1"/>
            <a:r>
              <a:rPr lang="en-US" dirty="0"/>
              <a:t>Reveal the model used by a financial institution for credit card approval</a:t>
            </a:r>
          </a:p>
          <a:p>
            <a:r>
              <a:rPr lang="en-US" dirty="0"/>
              <a:t>Privacy attacks categories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Membership inference attack </a:t>
            </a:r>
            <a:r>
              <a:rPr lang="en-US" dirty="0"/>
              <a:t>– determine whether an individual data instance was part of the training dataset for a model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Feature inference attack </a:t>
            </a:r>
            <a:r>
              <a:rPr lang="en-US" dirty="0"/>
              <a:t>– extract information about the training dataset (e.g., recover sensitive features of the data)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Model extraction attack </a:t>
            </a:r>
            <a:r>
              <a:rPr lang="en-US" dirty="0"/>
              <a:t>– create a substitute model that produces similar outputs as a target model (i.e., steal the model)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Privacy Attacks and Defenses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3578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Inversion Attack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Fredrickson (2015) Model Inversion Attacks that Exploit Confidence Information and Basic Countermeasures</a:t>
            </a:r>
            <a:endParaRPr lang="en-US" dirty="0"/>
          </a:p>
          <a:p>
            <a:r>
              <a:rPr lang="en-US" b="1" i="1" dirty="0">
                <a:solidFill>
                  <a:srgbClr val="0070C0"/>
                </a:solidFill>
              </a:rPr>
              <a:t>Model inversion attack </a:t>
            </a:r>
            <a:r>
              <a:rPr lang="en-US" dirty="0"/>
              <a:t>creates prototype examples for the classes in the dataset</a:t>
            </a:r>
          </a:p>
          <a:p>
            <a:pPr lvl="1"/>
            <a:r>
              <a:rPr lang="en-US" dirty="0"/>
              <a:t>The authors demonstrated an attack against a DNN model for face recognition</a:t>
            </a:r>
          </a:p>
          <a:p>
            <a:pPr lvl="1"/>
            <a:r>
              <a:rPr lang="en-US" dirty="0"/>
              <a:t>Given a person’s name and white-box access to the model, the attack reverse-engineered the model and produced an averaged image of that person </a:t>
            </a:r>
          </a:p>
          <a:p>
            <a:pPr lvl="2"/>
            <a:r>
              <a:rPr lang="en-US" dirty="0"/>
              <a:t>The obtained averaged image (left image below) makes the person recognizable</a:t>
            </a:r>
          </a:p>
          <a:p>
            <a:pPr lvl="1"/>
            <a:r>
              <a:rPr lang="en-US" dirty="0"/>
              <a:t>This attack is limited to classification models where the classes pertain to one type of object (such as faces of the same person)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Privacy Attacks and Defenses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920" y="4966320"/>
            <a:ext cx="4836139" cy="2664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712" y="5789290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Recovered image using the model inversion attack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1246" y="5789290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Image of the person used for training the model</a:t>
            </a:r>
          </a:p>
        </p:txBody>
      </p:sp>
    </p:spTree>
    <p:extLst>
      <p:ext uri="{BB962C8B-B14F-4D97-AF65-F5344CB8AC3E}">
        <p14:creationId xmlns:p14="http://schemas.microsoft.com/office/powerpoint/2010/main" val="11287790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Data Extraction Attack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hlinkClick r:id="rId2"/>
              </a:rPr>
              <a:t>Carlini</a:t>
            </a:r>
            <a:r>
              <a:rPr lang="en-US" dirty="0">
                <a:hlinkClick r:id="rId2"/>
              </a:rPr>
              <a:t> (2020) Extracting training data from large language models</a:t>
            </a:r>
            <a:endParaRPr lang="en-US" dirty="0"/>
          </a:p>
          <a:p>
            <a:r>
              <a:rPr lang="en-US" dirty="0"/>
              <a:t>Attack on </a:t>
            </a:r>
            <a:r>
              <a:rPr lang="en-US" b="1" i="1" dirty="0">
                <a:solidFill>
                  <a:srgbClr val="0070C0"/>
                </a:solidFill>
              </a:rPr>
              <a:t>GPT-2 </a:t>
            </a:r>
            <a:r>
              <a:rPr lang="en-US" dirty="0"/>
              <a:t>language model (LM)</a:t>
            </a:r>
          </a:p>
          <a:p>
            <a:pPr lvl="1"/>
            <a:r>
              <a:rPr lang="en-US" dirty="0"/>
              <a:t>GPT-2 has 1.5 billion parameters, it is trained on public data collected from the Internet </a:t>
            </a:r>
          </a:p>
          <a:p>
            <a:r>
              <a:rPr lang="en-US" dirty="0"/>
              <a:t>The goal of the attack is to analyze output text sequences from GPT-2 and identify text that has been memorized by the model</a:t>
            </a:r>
          </a:p>
          <a:p>
            <a:pPr lvl="1"/>
            <a:r>
              <a:rPr lang="en-US" dirty="0"/>
              <a:t>The authors had black-box query access to the GPT-2 model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Privacy Attacks and Defenses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862" y="4524071"/>
            <a:ext cx="3172573" cy="286340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76673" y="4462264"/>
            <a:ext cx="6192687" cy="2910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8925" indent="-288925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31825" indent="-227013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indent="-173038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146175" indent="-174625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376363" indent="-173038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389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1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3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4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Successfully extracted data included:</a:t>
            </a:r>
          </a:p>
          <a:p>
            <a:pPr lvl="1"/>
            <a:r>
              <a:rPr lang="en-US" dirty="0"/>
              <a:t>Personally identifiable information (PII): names, phone numbers, e-mail addresses</a:t>
            </a:r>
          </a:p>
          <a:p>
            <a:pPr lvl="1"/>
            <a:r>
              <a:rPr lang="en-US" dirty="0"/>
              <a:t>News headlines, log files, Internet forum conversations, code </a:t>
            </a:r>
          </a:p>
          <a:p>
            <a:r>
              <a:rPr lang="en-US" dirty="0"/>
              <a:t>The extracted information in the shown example was present in just one document in the training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400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9E11E8-2BD2-4AFB-82AC-F4EBE5C8F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5D7942-11FF-4C98-A8D5-CD0F9DF0A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differences between the original and adversarially manipulated images are very small (hardly noticeable to the human eye)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FA2FB1-E6FE-4981-B4FA-144C042B6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836" y="3216343"/>
            <a:ext cx="6552728" cy="45542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A23278-BFB5-43E9-9A2A-5FCF2C00F39A}"/>
              </a:ext>
            </a:extLst>
          </p:cNvPr>
          <p:cNvSpPr txBox="1"/>
          <p:nvPr/>
        </p:nvSpPr>
        <p:spPr>
          <a:xfrm>
            <a:off x="2128924" y="2878088"/>
            <a:ext cx="2108188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Original image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A23278-BFB5-43E9-9A2A-5FCF2C00F39A}"/>
              </a:ext>
            </a:extLst>
          </p:cNvPr>
          <p:cNvSpPr txBox="1"/>
          <p:nvPr/>
        </p:nvSpPr>
        <p:spPr>
          <a:xfrm>
            <a:off x="4014711" y="2878088"/>
            <a:ext cx="2108188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Attack image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A23278-BFB5-43E9-9A2A-5FCF2C00F39A}"/>
              </a:ext>
            </a:extLst>
          </p:cNvPr>
          <p:cNvSpPr txBox="1"/>
          <p:nvPr/>
        </p:nvSpPr>
        <p:spPr>
          <a:xfrm>
            <a:off x="6181328" y="2878088"/>
            <a:ext cx="2108188" cy="40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Difference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339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95359-8F2B-0222-2A87-02747B4F0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Defenses against Privacy Attacks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9DE0B-81E3-5CA7-8CDC-92BA8FB40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Defense strategies </a:t>
            </a:r>
            <a:r>
              <a:rPr lang="en-US" dirty="0"/>
              <a:t>against privacy attacks in ML include: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Anonymization techniques</a:t>
            </a:r>
          </a:p>
          <a:p>
            <a:pPr lvl="2"/>
            <a:r>
              <a:rPr lang="en-US" dirty="0"/>
              <a:t>Remove identifying information in the data (e.g., remove names and addresses of people in a dataset)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Encryption techniques</a:t>
            </a:r>
          </a:p>
          <a:p>
            <a:pPr lvl="2"/>
            <a:r>
              <a:rPr lang="en-US" dirty="0"/>
              <a:t>Encrypt the training data, and train the model on encrypted data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Differential privacy</a:t>
            </a:r>
          </a:p>
          <a:p>
            <a:pPr lvl="2"/>
            <a:r>
              <a:rPr lang="en-US" dirty="0"/>
              <a:t>Add a small amount of random noise to the model parameters, or to the model gradients, or to the training data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Distributed learning</a:t>
            </a:r>
          </a:p>
          <a:p>
            <a:pPr lvl="2"/>
            <a:r>
              <a:rPr lang="en-US" dirty="0"/>
              <a:t>Allow multiple users to train locally a global model, without sharing their private data</a:t>
            </a:r>
          </a:p>
          <a:p>
            <a:pPr lvl="2"/>
            <a:r>
              <a:rPr lang="en-US" dirty="0"/>
              <a:t>The most popular approach is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federated learning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Regularization techniques </a:t>
            </a:r>
          </a:p>
          <a:p>
            <a:pPr lvl="2"/>
            <a:r>
              <a:rPr lang="en-US" dirty="0"/>
              <a:t>Applying common ML regularization methods, such as dropout, weight decay, batch normalization can reduce information leakage by the models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513F1-A67F-36DF-2D53-5C34A9B9426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Privacy Attacks and Defenses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7626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2C9F8B-DEB5-4417-B18C-1C7228EC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21EFFF-B729-4594-BBAC-86413E451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ML algorithms and methods are vulnerable to many types of attacks</a:t>
            </a:r>
          </a:p>
          <a:p>
            <a:pPr lvl="1"/>
            <a:r>
              <a:rPr lang="en-US" dirty="0"/>
              <a:t>This raises concerns, especially when ML models are applied to safety-critical applications</a:t>
            </a:r>
          </a:p>
          <a:p>
            <a:r>
              <a:rPr lang="en-US" dirty="0"/>
              <a:t>Consequently, there has been a significant interest in studying AML attack and defense mechanisms</a:t>
            </a:r>
          </a:p>
          <a:p>
            <a:r>
              <a:rPr lang="en-US" dirty="0"/>
              <a:t>Adversarial examples can be leveraged to improve the robustness of ML models</a:t>
            </a:r>
          </a:p>
          <a:p>
            <a:pPr lvl="1"/>
            <a:r>
              <a:rPr lang="en-US" dirty="0"/>
              <a:t>With current defense methods, improved robustness to adversarial examples often comes at a cost of reduced accuracy to clean unperturbed inputs</a:t>
            </a:r>
          </a:p>
          <a:p>
            <a:r>
              <a:rPr lang="en-US" dirty="0"/>
              <a:t>It is important to further study and understand the vulnerabilities of ML models and develop efficient defense strategies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3909948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E2EFBF-CC63-41E4-A495-390E4F5C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A26529-85BF-4465-977B-25819F00D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Introduction to Adversarial Machine Learning – </a:t>
            </a:r>
            <a:r>
              <a:rPr lang="en-US" dirty="0">
                <a:hlinkClick r:id="rId2"/>
              </a:rPr>
              <a:t>blog post </a:t>
            </a:r>
            <a:r>
              <a:rPr lang="en-US" dirty="0"/>
              <a:t>by </a:t>
            </a:r>
            <a:r>
              <a:rPr lang="en-US" dirty="0" err="1"/>
              <a:t>Arunava</a:t>
            </a:r>
            <a:r>
              <a:rPr lang="en-US" dirty="0"/>
              <a:t> Chakraborty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Binghui</a:t>
            </a:r>
            <a:r>
              <a:rPr lang="en-US" dirty="0"/>
              <a:t> Wang: Adversarial Machine Learning — An 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Daniel Lowd, Adversarial Machine 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Yevgeniy</a:t>
            </a:r>
            <a:r>
              <a:rPr lang="en-US" dirty="0"/>
              <a:t> </a:t>
            </a:r>
            <a:r>
              <a:rPr lang="en-US" dirty="0" err="1"/>
              <a:t>Vorobeychik</a:t>
            </a:r>
            <a:r>
              <a:rPr lang="en-US" dirty="0"/>
              <a:t>, Bo Li, Adversarial Machine Learning (</a:t>
            </a:r>
            <a:r>
              <a:rPr lang="en-US" dirty="0">
                <a:hlinkClick r:id="rId3"/>
              </a:rPr>
              <a:t>Tutorial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Xu (2019) Adversarial Attacks and Defenses in Images, Graphs and Text: A Review (</a:t>
            </a:r>
            <a:r>
              <a:rPr lang="en-US" dirty="0">
                <a:hlinkClick r:id="rId4"/>
              </a:rPr>
              <a:t>link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799C52-7DD5-D7A1-5611-235EFAD0600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36488285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AML Recourses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Adversarial Robustness Toolbox</a:t>
            </a:r>
            <a:r>
              <a:rPr lang="en-US" dirty="0"/>
              <a:t> - a toolbox from IBM that implements state-of-the-art attacks and defenses</a:t>
            </a:r>
          </a:p>
          <a:p>
            <a:pPr lvl="1"/>
            <a:r>
              <a:rPr lang="en-US" dirty="0"/>
              <a:t>The algorithms are framework-independent, and support TensorFlow, </a:t>
            </a:r>
            <a:r>
              <a:rPr lang="en-US" dirty="0" err="1"/>
              <a:t>Keras</a:t>
            </a:r>
            <a:r>
              <a:rPr lang="en-US" dirty="0"/>
              <a:t>, </a:t>
            </a:r>
            <a:r>
              <a:rPr lang="en-US" dirty="0" err="1"/>
              <a:t>PyTorch</a:t>
            </a:r>
            <a:r>
              <a:rPr lang="en-US" dirty="0"/>
              <a:t>, </a:t>
            </a:r>
            <a:r>
              <a:rPr lang="en-US" dirty="0" err="1"/>
              <a:t>MXNet</a:t>
            </a:r>
            <a:r>
              <a:rPr lang="en-US" dirty="0"/>
              <a:t>, </a:t>
            </a:r>
            <a:r>
              <a:rPr lang="en-US" dirty="0" err="1"/>
              <a:t>XGBoost</a:t>
            </a:r>
            <a:r>
              <a:rPr lang="en-US" dirty="0"/>
              <a:t>, </a:t>
            </a:r>
            <a:r>
              <a:rPr lang="en-US" dirty="0" err="1"/>
              <a:t>LightGBM</a:t>
            </a:r>
            <a:r>
              <a:rPr lang="en-US" dirty="0"/>
              <a:t>, </a:t>
            </a:r>
            <a:r>
              <a:rPr lang="en-US" dirty="0" err="1"/>
              <a:t>CatBoost</a:t>
            </a:r>
            <a:r>
              <a:rPr lang="en-US" dirty="0"/>
              <a:t>, etc.</a:t>
            </a:r>
          </a:p>
          <a:p>
            <a:r>
              <a:rPr lang="en-US" dirty="0" err="1">
                <a:hlinkClick r:id="rId4"/>
              </a:rPr>
              <a:t>Cleverhans</a:t>
            </a:r>
            <a:r>
              <a:rPr lang="en-US" dirty="0"/>
              <a:t> - a repository from Google that implements latest research in AML</a:t>
            </a:r>
          </a:p>
          <a:p>
            <a:pPr lvl="1"/>
            <a:r>
              <a:rPr lang="en-US" dirty="0"/>
              <a:t>The library is being updated to support TensorFlow2, PyTorch, and </a:t>
            </a:r>
            <a:r>
              <a:rPr lang="en-US" dirty="0" err="1"/>
              <a:t>Jax</a:t>
            </a:r>
            <a:endParaRPr lang="en-US" dirty="0"/>
          </a:p>
          <a:p>
            <a:r>
              <a:rPr lang="en-US" dirty="0" err="1">
                <a:hlinkClick r:id="rId5"/>
              </a:rPr>
              <a:t>ScratchAI</a:t>
            </a:r>
            <a:r>
              <a:rPr lang="en-US" dirty="0"/>
              <a:t> – a smaller AML library developed in PyTorch, and explained in this </a:t>
            </a:r>
            <a:r>
              <a:rPr lang="en-US" dirty="0">
                <a:hlinkClick r:id="rId6"/>
              </a:rPr>
              <a:t>blog post</a:t>
            </a:r>
            <a:endParaRPr lang="en-US" dirty="0"/>
          </a:p>
          <a:p>
            <a:r>
              <a:rPr lang="en-US" dirty="0">
                <a:hlinkClick r:id="rId7"/>
              </a:rPr>
              <a:t>Robust ML Defenses</a:t>
            </a:r>
            <a:r>
              <a:rPr lang="en-US" dirty="0"/>
              <a:t> - list of adversarial defenses with code</a:t>
            </a:r>
          </a:p>
          <a:p>
            <a:r>
              <a:rPr lang="en-US" dirty="0">
                <a:hlinkClick r:id="rId8"/>
              </a:rPr>
              <a:t>AML Tutorial </a:t>
            </a:r>
            <a:r>
              <a:rPr lang="en-US" dirty="0"/>
              <a:t>– by Bo Li, Dawn Song, and </a:t>
            </a:r>
            <a:r>
              <a:rPr lang="en-US" dirty="0" err="1"/>
              <a:t>Yevgeniy</a:t>
            </a:r>
            <a:r>
              <a:rPr lang="en-US" dirty="0"/>
              <a:t> </a:t>
            </a:r>
            <a:r>
              <a:rPr lang="en-US" dirty="0" err="1"/>
              <a:t>Vorobeychik</a:t>
            </a:r>
            <a:endParaRPr lang="en-US" dirty="0"/>
          </a:p>
          <a:p>
            <a:r>
              <a:rPr lang="en-US" dirty="0"/>
              <a:t>Nicholas </a:t>
            </a:r>
            <a:r>
              <a:rPr lang="en-US" dirty="0" err="1"/>
              <a:t>Carlini</a:t>
            </a:r>
            <a:r>
              <a:rPr lang="en-US" dirty="0"/>
              <a:t> </a:t>
            </a:r>
            <a:r>
              <a:rPr lang="en-US" dirty="0">
                <a:hlinkClick r:id="rId9"/>
              </a:rPr>
              <a:t>website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EB76EE-0B9F-F0F7-D9D4-025C9BC234B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AML Recourses</a:t>
            </a:r>
          </a:p>
        </p:txBody>
      </p:sp>
    </p:spTree>
    <p:extLst>
      <p:ext uri="{BB962C8B-B14F-4D97-AF65-F5344CB8AC3E}">
        <p14:creationId xmlns:p14="http://schemas.microsoft.com/office/powerpoint/2010/main" val="1004369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468BE7-95FE-4745-B3A4-539E4542B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FF17FB-FE23-4287-BE06-B1289155C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early work and a </a:t>
            </a:r>
            <a:r>
              <a:rPr lang="en-US" dirty="0">
                <a:hlinkClick r:id="rId3"/>
              </a:rPr>
              <a:t>seminal paper on AML</a:t>
            </a:r>
            <a:r>
              <a:rPr lang="en-US" dirty="0"/>
              <a:t> shows an adversarially perturbed image of a panda that is misclassified by the ML model as a gibbon</a:t>
            </a:r>
          </a:p>
          <a:p>
            <a:pPr lvl="1"/>
            <a:r>
              <a:rPr lang="en-US" dirty="0"/>
              <a:t>The image with the perturbation looks indistinguishable from the original image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Adversarial examples </a:t>
            </a:r>
            <a:r>
              <a:rPr lang="en-US" b="1" dirty="0"/>
              <a:t>are inputs to ML models that an attacker intentionally designed to cause the model to make mistakes</a:t>
            </a:r>
          </a:p>
          <a:p>
            <a:pPr lvl="1"/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BCA9128-0828-4B6B-9192-9C22FEC6BFE9}"/>
              </a:ext>
            </a:extLst>
          </p:cNvPr>
          <p:cNvGrpSpPr/>
          <p:nvPr/>
        </p:nvGrpSpPr>
        <p:grpSpPr>
          <a:xfrm>
            <a:off x="2642267" y="4536099"/>
            <a:ext cx="2566215" cy="2542255"/>
            <a:chOff x="3140876" y="1848426"/>
            <a:chExt cx="2566215" cy="25422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65D3B9B-6349-4733-A474-52EA03B20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081" y="1848426"/>
              <a:ext cx="1983509" cy="19835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38670C-0B4E-4750-9BF2-7C56725F9D8A}"/>
                </a:ext>
              </a:extLst>
            </p:cNvPr>
            <p:cNvSpPr txBox="1"/>
            <p:nvPr/>
          </p:nvSpPr>
          <p:spPr>
            <a:xfrm>
              <a:off x="3140876" y="3989674"/>
              <a:ext cx="2566215" cy="401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Small adversarial noise</a:t>
              </a:r>
            </a:p>
          </p:txBody>
        </p:sp>
      </p:grpSp>
      <p:sp>
        <p:nvSpPr>
          <p:cNvPr id="15" name="Plus 12">
            <a:extLst>
              <a:ext uri="{FF2B5EF4-FFF2-40B4-BE49-F238E27FC236}">
                <a16:creationId xmlns:a16="http://schemas.microsoft.com/office/drawing/2014/main" id="{01F845A7-291F-4BD2-95CE-423C44ED4310}"/>
              </a:ext>
            </a:extLst>
          </p:cNvPr>
          <p:cNvSpPr/>
          <p:nvPr/>
        </p:nvSpPr>
        <p:spPr>
          <a:xfrm>
            <a:off x="2081865" y="5222333"/>
            <a:ext cx="643210" cy="6096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qual 13">
            <a:extLst>
              <a:ext uri="{FF2B5EF4-FFF2-40B4-BE49-F238E27FC236}">
                <a16:creationId xmlns:a16="http://schemas.microsoft.com/office/drawing/2014/main" id="{A556CE6B-B560-48E0-8805-4FF10FC3F918}"/>
              </a:ext>
            </a:extLst>
          </p:cNvPr>
          <p:cNvSpPr/>
          <p:nvPr/>
        </p:nvSpPr>
        <p:spPr>
          <a:xfrm>
            <a:off x="4830646" y="5305459"/>
            <a:ext cx="612425" cy="415636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1403" y="4030216"/>
            <a:ext cx="2157963" cy="3342236"/>
            <a:chOff x="31403" y="3990372"/>
            <a:chExt cx="2157963" cy="334223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8A2DE6-E339-415E-AF2E-69CCFC085957}"/>
                </a:ext>
              </a:extLst>
            </p:cNvPr>
            <p:cNvGrpSpPr/>
            <p:nvPr/>
          </p:nvGrpSpPr>
          <p:grpSpPr>
            <a:xfrm>
              <a:off x="31403" y="4481680"/>
              <a:ext cx="2157963" cy="2850928"/>
              <a:chOff x="578949" y="1848427"/>
              <a:chExt cx="2157963" cy="285092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133AAD5-8CEC-4ED0-9C9B-A336FB3E7D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650" y="1848427"/>
                <a:ext cx="1983509" cy="198350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ED6F58-9F10-4F7A-8F76-84F6B1094E7D}"/>
                  </a:ext>
                </a:extLst>
              </p:cNvPr>
              <p:cNvSpPr txBox="1"/>
              <p:nvPr/>
            </p:nvSpPr>
            <p:spPr>
              <a:xfrm>
                <a:off x="578949" y="3989674"/>
                <a:ext cx="2157963" cy="7096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Classified as </a:t>
                </a:r>
                <a:r>
                  <a:rPr lang="en-US" dirty="0">
                    <a:solidFill>
                      <a:srgbClr val="00B050"/>
                    </a:solidFill>
                  </a:rPr>
                  <a:t>panda</a:t>
                </a:r>
              </a:p>
              <a:p>
                <a:pPr algn="ctr"/>
                <a:r>
                  <a:rPr lang="en-US" dirty="0"/>
                  <a:t>57.7% confidence</a:t>
                </a:r>
                <a:endParaRPr lang="en-US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F9199F2-FBE0-4E34-A054-BD2E6B2D966E}"/>
                </a:ext>
              </a:extLst>
            </p:cNvPr>
            <p:cNvSpPr txBox="1"/>
            <p:nvPr/>
          </p:nvSpPr>
          <p:spPr>
            <a:xfrm>
              <a:off x="41306" y="3990372"/>
              <a:ext cx="1908655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Original image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443071" y="4060834"/>
            <a:ext cx="2327266" cy="3342236"/>
            <a:chOff x="5443071" y="4020990"/>
            <a:chExt cx="2327266" cy="33422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4D97329-5EB7-46D9-BE6C-D9819B4503AA}"/>
                </a:ext>
              </a:extLst>
            </p:cNvPr>
            <p:cNvGrpSpPr/>
            <p:nvPr/>
          </p:nvGrpSpPr>
          <p:grpSpPr>
            <a:xfrm>
              <a:off x="5541842" y="4512298"/>
              <a:ext cx="2228495" cy="2850928"/>
              <a:chOff x="6075219" y="1848427"/>
              <a:chExt cx="2228495" cy="285092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970BF87-A585-438A-AE38-CA3BC1BEE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5219" y="1848427"/>
                <a:ext cx="1983508" cy="198350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50ABEDA-7266-4CBE-9DCD-47828C0E70DB}"/>
                  </a:ext>
                </a:extLst>
              </p:cNvPr>
              <p:cNvSpPr txBox="1"/>
              <p:nvPr/>
            </p:nvSpPr>
            <p:spPr>
              <a:xfrm>
                <a:off x="6075219" y="3989674"/>
                <a:ext cx="2228495" cy="7096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Classified as </a:t>
                </a:r>
                <a:r>
                  <a:rPr lang="en-US" dirty="0">
                    <a:solidFill>
                      <a:srgbClr val="FF0000"/>
                    </a:solidFill>
                  </a:rPr>
                  <a:t>gibbon</a:t>
                </a:r>
              </a:p>
              <a:p>
                <a:pPr algn="ctr"/>
                <a:r>
                  <a:rPr lang="en-US" dirty="0"/>
                  <a:t>99.3% confidence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078FD5-9EA1-46BB-ADB3-2A9134BE6384}"/>
                </a:ext>
              </a:extLst>
            </p:cNvPr>
            <p:cNvSpPr txBox="1"/>
            <p:nvPr/>
          </p:nvSpPr>
          <p:spPr>
            <a:xfrm>
              <a:off x="5443071" y="4020990"/>
              <a:ext cx="2180561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Adversarial image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828705" y="4574602"/>
            <a:ext cx="2131004" cy="2102745"/>
            <a:chOff x="7828705" y="4534758"/>
            <a:chExt cx="2131004" cy="210274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987D53-AEED-4758-97D3-3AEC1E7A790F}"/>
                </a:ext>
              </a:extLst>
            </p:cNvPr>
            <p:cNvSpPr txBox="1"/>
            <p:nvPr/>
          </p:nvSpPr>
          <p:spPr>
            <a:xfrm>
              <a:off x="8085957" y="6236496"/>
              <a:ext cx="1509516" cy="40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Gibbon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8705" y="4534758"/>
              <a:ext cx="2131004" cy="1761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545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6673" y="2090803"/>
            <a:ext cx="9649071" cy="5467805"/>
          </a:xfrm>
        </p:spPr>
        <p:txBody>
          <a:bodyPr/>
          <a:lstStyle/>
          <a:p>
            <a:r>
              <a:rPr lang="en-US" dirty="0"/>
              <a:t>Similar example, from </a:t>
            </a:r>
            <a:r>
              <a:rPr lang="en-US" dirty="0" err="1">
                <a:hlinkClick r:id="rId3"/>
              </a:rPr>
              <a:t>Szagedy</a:t>
            </a:r>
            <a:r>
              <a:rPr lang="en-US" dirty="0">
                <a:hlinkClick r:id="rId3"/>
              </a:rPr>
              <a:t> (2014) Intriguing Properties of Neural Networks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Adversarial Examples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8214"/>
          <a:stretch/>
        </p:blipFill>
        <p:spPr>
          <a:xfrm>
            <a:off x="165189" y="3238128"/>
            <a:ext cx="9760555" cy="319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54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9586</TotalTime>
  <Words>6221</Words>
  <Application>Microsoft Office PowerPoint</Application>
  <PresentationFormat>Custom</PresentationFormat>
  <Paragraphs>735</Paragraphs>
  <Slides>73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5" baseType="lpstr">
      <vt:lpstr>Arial</vt:lpstr>
      <vt:lpstr>Calibri</vt:lpstr>
      <vt:lpstr>Cambria Math</vt:lpstr>
      <vt:lpstr>Courier New</vt:lpstr>
      <vt:lpstr>Euclid</vt:lpstr>
      <vt:lpstr>Franklin Gothic</vt:lpstr>
      <vt:lpstr>Franklin Gothic Demi</vt:lpstr>
      <vt:lpstr>Libre Franklin</vt:lpstr>
      <vt:lpstr>Palatino Linotype</vt:lpstr>
      <vt:lpstr>Times New Roman</vt:lpstr>
      <vt:lpstr>Wingdings</vt:lpstr>
      <vt:lpstr>Office Theme</vt:lpstr>
      <vt:lpstr>CS 487/587 Adversarial Machine Learning</vt:lpstr>
      <vt:lpstr>Lecture 1</vt:lpstr>
      <vt:lpstr>Lecture Outline</vt:lpstr>
      <vt:lpstr>Machine Learning</vt:lpstr>
      <vt:lpstr>Adversarial Examples</vt:lpstr>
      <vt:lpstr>Adversarial Examples</vt:lpstr>
      <vt:lpstr>Adversarial Examples</vt:lpstr>
      <vt:lpstr>Adversarial Examples</vt:lpstr>
      <vt:lpstr>Adversarial Examples</vt:lpstr>
      <vt:lpstr>Adversarial ML</vt:lpstr>
      <vt:lpstr>Adversarial Examples</vt:lpstr>
      <vt:lpstr>Adversarial Examples</vt:lpstr>
      <vt:lpstr>Adversarial Examples</vt:lpstr>
      <vt:lpstr>Adversarial Examples</vt:lpstr>
      <vt:lpstr>Adversarial Examples</vt:lpstr>
      <vt:lpstr>ML Failure Cases</vt:lpstr>
      <vt:lpstr>ML Failure Cases</vt:lpstr>
      <vt:lpstr>Failure Cases of Our Vision System</vt:lpstr>
      <vt:lpstr>Failure Cases of Our Vision System</vt:lpstr>
      <vt:lpstr>Abusive Use of ML</vt:lpstr>
      <vt:lpstr>Adversarial ML</vt:lpstr>
      <vt:lpstr>Adversarial ML</vt:lpstr>
      <vt:lpstr>Adversarial ML</vt:lpstr>
      <vt:lpstr>Attack Taxonomy and Threat Model</vt:lpstr>
      <vt:lpstr>Poisoning Attack </vt:lpstr>
      <vt:lpstr>Evasion Attack </vt:lpstr>
      <vt:lpstr>White-box and Black-box Attack</vt:lpstr>
      <vt:lpstr>Non-targeted and Targeted Attack</vt:lpstr>
      <vt:lpstr>Privacy and Availability Attacks</vt:lpstr>
      <vt:lpstr>Trustworthy AI</vt:lpstr>
      <vt:lpstr>Evasion Attacks</vt:lpstr>
      <vt:lpstr>Common Evasion Attacks</vt:lpstr>
      <vt:lpstr>Random Noise Attack</vt:lpstr>
      <vt:lpstr>FGSM Attack</vt:lpstr>
      <vt:lpstr>FGSM Attack</vt:lpstr>
      <vt:lpstr>FGSM Attack</vt:lpstr>
      <vt:lpstr>FGSM Attack</vt:lpstr>
      <vt:lpstr>PGD Attack</vt:lpstr>
      <vt:lpstr>PGD Attack</vt:lpstr>
      <vt:lpstr>PGD Attack</vt:lpstr>
      <vt:lpstr>DeepFool Attack</vt:lpstr>
      <vt:lpstr>DeepFool Attack</vt:lpstr>
      <vt:lpstr>DeepFool Attack</vt:lpstr>
      <vt:lpstr>DeepFool Attack</vt:lpstr>
      <vt:lpstr>DeepFool Attack</vt:lpstr>
      <vt:lpstr>Carlini &amp; Wagner (C&amp;W) Attack</vt:lpstr>
      <vt:lpstr>Evasion Attacks against Black-box Models</vt:lpstr>
      <vt:lpstr>Evasion Attacks against Black-box Models</vt:lpstr>
      <vt:lpstr>Adversarial Attacks on LLMs</vt:lpstr>
      <vt:lpstr>Adversarial Attacks on LLMs</vt:lpstr>
      <vt:lpstr>List of Adversarial Attacks</vt:lpstr>
      <vt:lpstr>Defense Against Evasion Attacks</vt:lpstr>
      <vt:lpstr>Adversarial Training</vt:lpstr>
      <vt:lpstr>Adversarial Training</vt:lpstr>
      <vt:lpstr>Adversarial Example Detection</vt:lpstr>
      <vt:lpstr>Gradient Masking/Obfuscation</vt:lpstr>
      <vt:lpstr>Robust Optimization</vt:lpstr>
      <vt:lpstr>Defense Against Evasion Attacks</vt:lpstr>
      <vt:lpstr>Reasons for Existence of Adversarial Examples</vt:lpstr>
      <vt:lpstr>Real-World Adversarial Examples</vt:lpstr>
      <vt:lpstr>Poisoning Attacks in AML</vt:lpstr>
      <vt:lpstr>Poisoning Attacks in AML</vt:lpstr>
      <vt:lpstr>Poisoning Attacks in AML</vt:lpstr>
      <vt:lpstr>Poisoning Attack Example</vt:lpstr>
      <vt:lpstr>Trojaning Attack</vt:lpstr>
      <vt:lpstr>Defenses Against Poisoning Attacks</vt:lpstr>
      <vt:lpstr>Privacy Attacks in AML</vt:lpstr>
      <vt:lpstr>Model Inversion Attack </vt:lpstr>
      <vt:lpstr>Training Data Extraction Attack</vt:lpstr>
      <vt:lpstr>Defenses against Privacy Attacks</vt:lpstr>
      <vt:lpstr>Summary</vt:lpstr>
      <vt:lpstr>References</vt:lpstr>
      <vt:lpstr>Other AML Recourses</vt:lpstr>
    </vt:vector>
  </TitlesOfParts>
  <Company>Sheridan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Vakanski Aleksandar</dc:creator>
  <cp:lastModifiedBy>Vakanski, Aleksandar (vakanski@uidaho.edu)</cp:lastModifiedBy>
  <cp:revision>2712</cp:revision>
  <cp:lastPrinted>2016-01-16T17:38:40Z</cp:lastPrinted>
  <dcterms:created xsi:type="dcterms:W3CDTF">2014-06-16T13:46:25Z</dcterms:created>
  <dcterms:modified xsi:type="dcterms:W3CDTF">2024-02-21T16:46:37Z</dcterms:modified>
</cp:coreProperties>
</file>