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4"/>
  </p:notesMasterIdLst>
  <p:handoutMasterIdLst>
    <p:handoutMasterId r:id="rId85"/>
  </p:handoutMasterIdLst>
  <p:sldIdLst>
    <p:sldId id="610" r:id="rId2"/>
    <p:sldId id="611" r:id="rId3"/>
    <p:sldId id="493" r:id="rId4"/>
    <p:sldId id="494" r:id="rId5"/>
    <p:sldId id="495" r:id="rId6"/>
    <p:sldId id="572" r:id="rId7"/>
    <p:sldId id="573" r:id="rId8"/>
    <p:sldId id="604" r:id="rId9"/>
    <p:sldId id="576" r:id="rId10"/>
    <p:sldId id="603" r:id="rId11"/>
    <p:sldId id="607" r:id="rId12"/>
    <p:sldId id="578" r:id="rId13"/>
    <p:sldId id="498" r:id="rId14"/>
    <p:sldId id="524" r:id="rId15"/>
    <p:sldId id="525" r:id="rId16"/>
    <p:sldId id="526" r:id="rId17"/>
    <p:sldId id="499" r:id="rId18"/>
    <p:sldId id="527" r:id="rId19"/>
    <p:sldId id="532" r:id="rId20"/>
    <p:sldId id="528" r:id="rId21"/>
    <p:sldId id="529" r:id="rId22"/>
    <p:sldId id="530" r:id="rId23"/>
    <p:sldId id="533" r:id="rId24"/>
    <p:sldId id="531" r:id="rId25"/>
    <p:sldId id="534" r:id="rId26"/>
    <p:sldId id="535" r:id="rId27"/>
    <p:sldId id="505" r:id="rId28"/>
    <p:sldId id="506" r:id="rId29"/>
    <p:sldId id="507" r:id="rId30"/>
    <p:sldId id="503" r:id="rId31"/>
    <p:sldId id="568" r:id="rId32"/>
    <p:sldId id="593" r:id="rId33"/>
    <p:sldId id="536" r:id="rId34"/>
    <p:sldId id="564" r:id="rId35"/>
    <p:sldId id="539" r:id="rId36"/>
    <p:sldId id="540" r:id="rId37"/>
    <p:sldId id="515" r:id="rId38"/>
    <p:sldId id="606" r:id="rId39"/>
    <p:sldId id="542" r:id="rId40"/>
    <p:sldId id="560" r:id="rId41"/>
    <p:sldId id="541" r:id="rId42"/>
    <p:sldId id="543" r:id="rId43"/>
    <p:sldId id="544" r:id="rId44"/>
    <p:sldId id="562" r:id="rId45"/>
    <p:sldId id="545" r:id="rId46"/>
    <p:sldId id="549" r:id="rId47"/>
    <p:sldId id="548" r:id="rId48"/>
    <p:sldId id="561" r:id="rId49"/>
    <p:sldId id="546" r:id="rId50"/>
    <p:sldId id="547" r:id="rId51"/>
    <p:sldId id="567" r:id="rId52"/>
    <p:sldId id="566" r:id="rId53"/>
    <p:sldId id="559" r:id="rId54"/>
    <p:sldId id="552" r:id="rId55"/>
    <p:sldId id="553" r:id="rId56"/>
    <p:sldId id="554" r:id="rId57"/>
    <p:sldId id="537" r:id="rId58"/>
    <p:sldId id="551" r:id="rId59"/>
    <p:sldId id="508" r:id="rId60"/>
    <p:sldId id="512" r:id="rId61"/>
    <p:sldId id="563" r:id="rId62"/>
    <p:sldId id="565" r:id="rId63"/>
    <p:sldId id="510" r:id="rId64"/>
    <p:sldId id="558" r:id="rId65"/>
    <p:sldId id="511" r:id="rId66"/>
    <p:sldId id="570" r:id="rId67"/>
    <p:sldId id="571" r:id="rId68"/>
    <p:sldId id="513" r:id="rId69"/>
    <p:sldId id="595" r:id="rId70"/>
    <p:sldId id="600" r:id="rId71"/>
    <p:sldId id="605" r:id="rId72"/>
    <p:sldId id="550" r:id="rId73"/>
    <p:sldId id="517" r:id="rId74"/>
    <p:sldId id="579" r:id="rId75"/>
    <p:sldId id="580" r:id="rId76"/>
    <p:sldId id="581" r:id="rId77"/>
    <p:sldId id="582" r:id="rId78"/>
    <p:sldId id="594" r:id="rId79"/>
    <p:sldId id="583" r:id="rId80"/>
    <p:sldId id="609" r:id="rId81"/>
    <p:sldId id="612" r:id="rId82"/>
    <p:sldId id="492" r:id="rId83"/>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1" autoAdjust="0"/>
    <p:restoredTop sz="88372" autoAdjust="0"/>
  </p:normalViewPr>
  <p:slideViewPr>
    <p:cSldViewPr>
      <p:cViewPr varScale="1">
        <p:scale>
          <a:sx n="86" d="100"/>
          <a:sy n="86" d="100"/>
        </p:scale>
        <p:origin x="1704" y="84"/>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1/23/2024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1/23/2024</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8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18</a:t>
            </a:fld>
            <a:endParaRPr lang="en-US"/>
          </a:p>
        </p:txBody>
      </p:sp>
    </p:spTree>
    <p:extLst>
      <p:ext uri="{BB962C8B-B14F-4D97-AF65-F5344CB8AC3E}">
        <p14:creationId xmlns:p14="http://schemas.microsoft.com/office/powerpoint/2010/main" val="124605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24</a:t>
            </a:fld>
            <a:endParaRPr lang="en-US"/>
          </a:p>
        </p:txBody>
      </p:sp>
    </p:spTree>
    <p:extLst>
      <p:ext uri="{BB962C8B-B14F-4D97-AF65-F5344CB8AC3E}">
        <p14:creationId xmlns:p14="http://schemas.microsoft.com/office/powerpoint/2010/main" val="293942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26</a:t>
            </a:fld>
            <a:endParaRPr lang="en-US"/>
          </a:p>
        </p:txBody>
      </p:sp>
    </p:spTree>
    <p:extLst>
      <p:ext uri="{BB962C8B-B14F-4D97-AF65-F5344CB8AC3E}">
        <p14:creationId xmlns:p14="http://schemas.microsoft.com/office/powerpoint/2010/main" val="70822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28</a:t>
            </a:fld>
            <a:endParaRPr lang="en-US"/>
          </a:p>
        </p:txBody>
      </p:sp>
    </p:spTree>
    <p:extLst>
      <p:ext uri="{BB962C8B-B14F-4D97-AF65-F5344CB8AC3E}">
        <p14:creationId xmlns:p14="http://schemas.microsoft.com/office/powerpoint/2010/main" val="331126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29</a:t>
            </a:fld>
            <a:endParaRPr lang="en-US"/>
          </a:p>
        </p:txBody>
      </p:sp>
    </p:spTree>
    <p:extLst>
      <p:ext uri="{BB962C8B-B14F-4D97-AF65-F5344CB8AC3E}">
        <p14:creationId xmlns:p14="http://schemas.microsoft.com/office/powerpoint/2010/main" val="349597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30</a:t>
            </a:fld>
            <a:endParaRPr lang="en-US"/>
          </a:p>
        </p:txBody>
      </p:sp>
    </p:spTree>
    <p:extLst>
      <p:ext uri="{BB962C8B-B14F-4D97-AF65-F5344CB8AC3E}">
        <p14:creationId xmlns:p14="http://schemas.microsoft.com/office/powerpoint/2010/main" val="593467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31</a:t>
            </a:fld>
            <a:endParaRPr lang="en-US"/>
          </a:p>
        </p:txBody>
      </p:sp>
    </p:spTree>
    <p:extLst>
      <p:ext uri="{BB962C8B-B14F-4D97-AF65-F5344CB8AC3E}">
        <p14:creationId xmlns:p14="http://schemas.microsoft.com/office/powerpoint/2010/main" val="186541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34</a:t>
            </a:fld>
            <a:endParaRPr lang="en-US"/>
          </a:p>
        </p:txBody>
      </p:sp>
    </p:spTree>
    <p:extLst>
      <p:ext uri="{BB962C8B-B14F-4D97-AF65-F5344CB8AC3E}">
        <p14:creationId xmlns:p14="http://schemas.microsoft.com/office/powerpoint/2010/main" val="2176685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37</a:t>
            </a:fld>
            <a:endParaRPr lang="en-US"/>
          </a:p>
        </p:txBody>
      </p:sp>
    </p:spTree>
    <p:extLst>
      <p:ext uri="{BB962C8B-B14F-4D97-AF65-F5344CB8AC3E}">
        <p14:creationId xmlns:p14="http://schemas.microsoft.com/office/powerpoint/2010/main" val="3151746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40</a:t>
            </a:fld>
            <a:endParaRPr lang="en-US"/>
          </a:p>
        </p:txBody>
      </p:sp>
    </p:spTree>
    <p:extLst>
      <p:ext uri="{BB962C8B-B14F-4D97-AF65-F5344CB8AC3E}">
        <p14:creationId xmlns:p14="http://schemas.microsoft.com/office/powerpoint/2010/main" val="268560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42</a:t>
            </a:fld>
            <a:endParaRPr lang="en-US"/>
          </a:p>
        </p:txBody>
      </p:sp>
    </p:spTree>
    <p:extLst>
      <p:ext uri="{BB962C8B-B14F-4D97-AF65-F5344CB8AC3E}">
        <p14:creationId xmlns:p14="http://schemas.microsoft.com/office/powerpoint/2010/main" val="3608787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45</a:t>
            </a:fld>
            <a:endParaRPr lang="en-US"/>
          </a:p>
        </p:txBody>
      </p:sp>
    </p:spTree>
    <p:extLst>
      <p:ext uri="{BB962C8B-B14F-4D97-AF65-F5344CB8AC3E}">
        <p14:creationId xmlns:p14="http://schemas.microsoft.com/office/powerpoint/2010/main" val="3780309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46</a:t>
            </a:fld>
            <a:endParaRPr lang="en-US"/>
          </a:p>
        </p:txBody>
      </p:sp>
    </p:spTree>
    <p:extLst>
      <p:ext uri="{BB962C8B-B14F-4D97-AF65-F5344CB8AC3E}">
        <p14:creationId xmlns:p14="http://schemas.microsoft.com/office/powerpoint/2010/main" val="365454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47</a:t>
            </a:fld>
            <a:endParaRPr lang="en-US"/>
          </a:p>
        </p:txBody>
      </p:sp>
    </p:spTree>
    <p:extLst>
      <p:ext uri="{BB962C8B-B14F-4D97-AF65-F5344CB8AC3E}">
        <p14:creationId xmlns:p14="http://schemas.microsoft.com/office/powerpoint/2010/main" val="4275976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48</a:t>
            </a:fld>
            <a:endParaRPr lang="en-US"/>
          </a:p>
        </p:txBody>
      </p:sp>
    </p:spTree>
    <p:extLst>
      <p:ext uri="{BB962C8B-B14F-4D97-AF65-F5344CB8AC3E}">
        <p14:creationId xmlns:p14="http://schemas.microsoft.com/office/powerpoint/2010/main" val="229769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49</a:t>
            </a:fld>
            <a:endParaRPr lang="en-US"/>
          </a:p>
        </p:txBody>
      </p:sp>
    </p:spTree>
    <p:extLst>
      <p:ext uri="{BB962C8B-B14F-4D97-AF65-F5344CB8AC3E}">
        <p14:creationId xmlns:p14="http://schemas.microsoft.com/office/powerpoint/2010/main" val="1119254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51</a:t>
            </a:fld>
            <a:endParaRPr lang="en-US"/>
          </a:p>
        </p:txBody>
      </p:sp>
    </p:spTree>
    <p:extLst>
      <p:ext uri="{BB962C8B-B14F-4D97-AF65-F5344CB8AC3E}">
        <p14:creationId xmlns:p14="http://schemas.microsoft.com/office/powerpoint/2010/main" val="1740149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52</a:t>
            </a:fld>
            <a:endParaRPr lang="en-US"/>
          </a:p>
        </p:txBody>
      </p:sp>
    </p:spTree>
    <p:extLst>
      <p:ext uri="{BB962C8B-B14F-4D97-AF65-F5344CB8AC3E}">
        <p14:creationId xmlns:p14="http://schemas.microsoft.com/office/powerpoint/2010/main" val="2344846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53</a:t>
            </a:fld>
            <a:endParaRPr lang="en-US"/>
          </a:p>
        </p:txBody>
      </p:sp>
    </p:spTree>
    <p:extLst>
      <p:ext uri="{BB962C8B-B14F-4D97-AF65-F5344CB8AC3E}">
        <p14:creationId xmlns:p14="http://schemas.microsoft.com/office/powerpoint/2010/main" val="202532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54</a:t>
            </a:fld>
            <a:endParaRPr lang="en-US"/>
          </a:p>
        </p:txBody>
      </p:sp>
    </p:spTree>
    <p:extLst>
      <p:ext uri="{BB962C8B-B14F-4D97-AF65-F5344CB8AC3E}">
        <p14:creationId xmlns:p14="http://schemas.microsoft.com/office/powerpoint/2010/main" val="359460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a:p>
        </p:txBody>
      </p:sp>
    </p:spTree>
    <p:extLst>
      <p:ext uri="{BB962C8B-B14F-4D97-AF65-F5344CB8AC3E}">
        <p14:creationId xmlns:p14="http://schemas.microsoft.com/office/powerpoint/2010/main" val="4031971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56</a:t>
            </a:fld>
            <a:endParaRPr lang="en-US"/>
          </a:p>
        </p:txBody>
      </p:sp>
    </p:spTree>
    <p:extLst>
      <p:ext uri="{BB962C8B-B14F-4D97-AF65-F5344CB8AC3E}">
        <p14:creationId xmlns:p14="http://schemas.microsoft.com/office/powerpoint/2010/main" val="3718827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59</a:t>
            </a:fld>
            <a:endParaRPr lang="en-US"/>
          </a:p>
        </p:txBody>
      </p:sp>
    </p:spTree>
    <p:extLst>
      <p:ext uri="{BB962C8B-B14F-4D97-AF65-F5344CB8AC3E}">
        <p14:creationId xmlns:p14="http://schemas.microsoft.com/office/powerpoint/2010/main" val="66051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B02277-9392-41C3-AA11-A5F619BDEEAB}" type="slidenum">
              <a:rPr lang="en-US" smtClean="0"/>
              <a:t>60</a:t>
            </a:fld>
            <a:endParaRPr lang="en-US"/>
          </a:p>
        </p:txBody>
      </p:sp>
    </p:spTree>
    <p:extLst>
      <p:ext uri="{BB962C8B-B14F-4D97-AF65-F5344CB8AC3E}">
        <p14:creationId xmlns:p14="http://schemas.microsoft.com/office/powerpoint/2010/main" val="3235222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62</a:t>
            </a:fld>
            <a:endParaRPr lang="en-US"/>
          </a:p>
        </p:txBody>
      </p:sp>
    </p:spTree>
    <p:extLst>
      <p:ext uri="{BB962C8B-B14F-4D97-AF65-F5344CB8AC3E}">
        <p14:creationId xmlns:p14="http://schemas.microsoft.com/office/powerpoint/2010/main" val="1165768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65</a:t>
            </a:fld>
            <a:endParaRPr lang="en-US"/>
          </a:p>
        </p:txBody>
      </p:sp>
    </p:spTree>
    <p:extLst>
      <p:ext uri="{BB962C8B-B14F-4D97-AF65-F5344CB8AC3E}">
        <p14:creationId xmlns:p14="http://schemas.microsoft.com/office/powerpoint/2010/main" val="65660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66</a:t>
            </a:fld>
            <a:endParaRPr lang="en-US"/>
          </a:p>
        </p:txBody>
      </p:sp>
    </p:spTree>
    <p:extLst>
      <p:ext uri="{BB962C8B-B14F-4D97-AF65-F5344CB8AC3E}">
        <p14:creationId xmlns:p14="http://schemas.microsoft.com/office/powerpoint/2010/main" val="1542000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67</a:t>
            </a:fld>
            <a:endParaRPr lang="en-US"/>
          </a:p>
        </p:txBody>
      </p:sp>
    </p:spTree>
    <p:extLst>
      <p:ext uri="{BB962C8B-B14F-4D97-AF65-F5344CB8AC3E}">
        <p14:creationId xmlns:p14="http://schemas.microsoft.com/office/powerpoint/2010/main" val="1109335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68</a:t>
            </a:fld>
            <a:endParaRPr lang="en-US"/>
          </a:p>
        </p:txBody>
      </p:sp>
    </p:spTree>
    <p:extLst>
      <p:ext uri="{BB962C8B-B14F-4D97-AF65-F5344CB8AC3E}">
        <p14:creationId xmlns:p14="http://schemas.microsoft.com/office/powerpoint/2010/main" val="1297644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69</a:t>
            </a:fld>
            <a:endParaRPr lang="en-US"/>
          </a:p>
        </p:txBody>
      </p:sp>
    </p:spTree>
    <p:extLst>
      <p:ext uri="{BB962C8B-B14F-4D97-AF65-F5344CB8AC3E}">
        <p14:creationId xmlns:p14="http://schemas.microsoft.com/office/powerpoint/2010/main" val="1805376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71</a:t>
            </a:fld>
            <a:endParaRPr lang="en-US"/>
          </a:p>
        </p:txBody>
      </p:sp>
    </p:spTree>
    <p:extLst>
      <p:ext uri="{BB962C8B-B14F-4D97-AF65-F5344CB8AC3E}">
        <p14:creationId xmlns:p14="http://schemas.microsoft.com/office/powerpoint/2010/main" val="408858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a:t>
            </a:fld>
            <a:endParaRPr lang="en-US"/>
          </a:p>
        </p:txBody>
      </p:sp>
    </p:spTree>
    <p:extLst>
      <p:ext uri="{BB962C8B-B14F-4D97-AF65-F5344CB8AC3E}">
        <p14:creationId xmlns:p14="http://schemas.microsoft.com/office/powerpoint/2010/main" val="2596820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73</a:t>
            </a:fld>
            <a:endParaRPr lang="en-US"/>
          </a:p>
        </p:txBody>
      </p:sp>
    </p:spTree>
    <p:extLst>
      <p:ext uri="{BB962C8B-B14F-4D97-AF65-F5344CB8AC3E}">
        <p14:creationId xmlns:p14="http://schemas.microsoft.com/office/powerpoint/2010/main" val="2330532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74</a:t>
            </a:fld>
            <a:endParaRPr lang="en-US"/>
          </a:p>
        </p:txBody>
      </p:sp>
    </p:spTree>
    <p:extLst>
      <p:ext uri="{BB962C8B-B14F-4D97-AF65-F5344CB8AC3E}">
        <p14:creationId xmlns:p14="http://schemas.microsoft.com/office/powerpoint/2010/main" val="2581168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75</a:t>
            </a:fld>
            <a:endParaRPr lang="en-US"/>
          </a:p>
        </p:txBody>
      </p:sp>
    </p:spTree>
    <p:extLst>
      <p:ext uri="{BB962C8B-B14F-4D97-AF65-F5344CB8AC3E}">
        <p14:creationId xmlns:p14="http://schemas.microsoft.com/office/powerpoint/2010/main" val="410928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B02277-9392-41C3-AA11-A5F619BDEEAB}" type="slidenum">
              <a:rPr lang="en-US" smtClean="0"/>
              <a:t>76</a:t>
            </a:fld>
            <a:endParaRPr lang="en-US"/>
          </a:p>
        </p:txBody>
      </p:sp>
    </p:spTree>
    <p:extLst>
      <p:ext uri="{BB962C8B-B14F-4D97-AF65-F5344CB8AC3E}">
        <p14:creationId xmlns:p14="http://schemas.microsoft.com/office/powerpoint/2010/main" val="1979488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77</a:t>
            </a:fld>
            <a:endParaRPr lang="en-US"/>
          </a:p>
        </p:txBody>
      </p:sp>
    </p:spTree>
    <p:extLst>
      <p:ext uri="{BB962C8B-B14F-4D97-AF65-F5344CB8AC3E}">
        <p14:creationId xmlns:p14="http://schemas.microsoft.com/office/powerpoint/2010/main" val="2579892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78</a:t>
            </a:fld>
            <a:endParaRPr lang="en-US"/>
          </a:p>
        </p:txBody>
      </p:sp>
    </p:spTree>
    <p:extLst>
      <p:ext uri="{BB962C8B-B14F-4D97-AF65-F5344CB8AC3E}">
        <p14:creationId xmlns:p14="http://schemas.microsoft.com/office/powerpoint/2010/main" val="1333640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79</a:t>
            </a:fld>
            <a:endParaRPr lang="en-US"/>
          </a:p>
        </p:txBody>
      </p:sp>
    </p:spTree>
    <p:extLst>
      <p:ext uri="{BB962C8B-B14F-4D97-AF65-F5344CB8AC3E}">
        <p14:creationId xmlns:p14="http://schemas.microsoft.com/office/powerpoint/2010/main" val="2654106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80</a:t>
            </a:fld>
            <a:endParaRPr lang="en-US"/>
          </a:p>
        </p:txBody>
      </p:sp>
    </p:spTree>
    <p:extLst>
      <p:ext uri="{BB962C8B-B14F-4D97-AF65-F5344CB8AC3E}">
        <p14:creationId xmlns:p14="http://schemas.microsoft.com/office/powerpoint/2010/main" val="221314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a:t>
            </a:fld>
            <a:endParaRPr lang="en-US"/>
          </a:p>
        </p:txBody>
      </p:sp>
    </p:spTree>
    <p:extLst>
      <p:ext uri="{BB962C8B-B14F-4D97-AF65-F5344CB8AC3E}">
        <p14:creationId xmlns:p14="http://schemas.microsoft.com/office/powerpoint/2010/main" val="425909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12</a:t>
            </a:fld>
            <a:endParaRPr lang="en-US"/>
          </a:p>
        </p:txBody>
      </p:sp>
    </p:spTree>
    <p:extLst>
      <p:ext uri="{BB962C8B-B14F-4D97-AF65-F5344CB8AC3E}">
        <p14:creationId xmlns:p14="http://schemas.microsoft.com/office/powerpoint/2010/main" val="36896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14</a:t>
            </a:fld>
            <a:endParaRPr lang="en-US"/>
          </a:p>
        </p:txBody>
      </p:sp>
    </p:spTree>
    <p:extLst>
      <p:ext uri="{BB962C8B-B14F-4D97-AF65-F5344CB8AC3E}">
        <p14:creationId xmlns:p14="http://schemas.microsoft.com/office/powerpoint/2010/main" val="344734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16</a:t>
            </a:fld>
            <a:endParaRPr lang="en-US"/>
          </a:p>
        </p:txBody>
      </p:sp>
    </p:spTree>
    <p:extLst>
      <p:ext uri="{BB962C8B-B14F-4D97-AF65-F5344CB8AC3E}">
        <p14:creationId xmlns:p14="http://schemas.microsoft.com/office/powerpoint/2010/main" val="172588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17</a:t>
            </a:fld>
            <a:endParaRPr lang="en-US"/>
          </a:p>
        </p:txBody>
      </p:sp>
    </p:spTree>
    <p:extLst>
      <p:ext uri="{BB962C8B-B14F-4D97-AF65-F5344CB8AC3E}">
        <p14:creationId xmlns:p14="http://schemas.microsoft.com/office/powerpoint/2010/main" val="3034311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73138" indent="-231775">
              <a:buClr>
                <a:schemeClr val="tx2"/>
              </a:buClr>
              <a:buFont typeface="Courier New" panose="02070309020205020404" pitchFamily="49" charset="0"/>
              <a:buChar char="o"/>
              <a:defRPr sz="1600">
                <a:latin typeface="Palatino Linotype" panose="02040502050505030304" pitchFamily="18" charset="0"/>
              </a:defRPr>
            </a:lvl3pPr>
            <a:lvl4pPr marL="1254125" indent="-222250">
              <a:buClr>
                <a:schemeClr val="tx2"/>
              </a:buClr>
              <a:defRPr sz="1400">
                <a:latin typeface="Palatino Linotype" panose="02040502050505030304" pitchFamily="18" charset="0"/>
              </a:defRPr>
            </a:lvl4pPr>
            <a:lvl5pPr marL="1430338" indent="-176213">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grpSp>
        <p:nvGrpSpPr>
          <p:cNvPr id="9" name="Group 8">
            <a:extLst>
              <a:ext uri="{FF2B5EF4-FFF2-40B4-BE49-F238E27FC236}">
                <a16:creationId xmlns:a16="http://schemas.microsoft.com/office/drawing/2014/main" id="{9956AF7B-10ED-9568-8D00-8F2EE597BAB8}"/>
              </a:ext>
            </a:extLst>
          </p:cNvPr>
          <p:cNvGrpSpPr/>
          <p:nvPr userDrawn="1"/>
        </p:nvGrpSpPr>
        <p:grpSpPr>
          <a:xfrm>
            <a:off x="108039" y="50030"/>
            <a:ext cx="9817706" cy="307778"/>
            <a:chOff x="58915" y="49776"/>
            <a:chExt cx="8925187" cy="271568"/>
          </a:xfrm>
        </p:grpSpPr>
        <p:sp>
          <p:nvSpPr>
            <p:cNvPr id="11" name="TextBox 10">
              <a:extLst>
                <a:ext uri="{FF2B5EF4-FFF2-40B4-BE49-F238E27FC236}">
                  <a16:creationId xmlns:a16="http://schemas.microsoft.com/office/drawing/2014/main" id="{D14FFB3D-9CE4-1A67-38F5-5A4477D56126}"/>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16" name="Straight Connector 15">
              <a:extLst>
                <a:ext uri="{FF2B5EF4-FFF2-40B4-BE49-F238E27FC236}">
                  <a16:creationId xmlns:a16="http://schemas.microsoft.com/office/drawing/2014/main" id="{512C2553-B747-1168-3F9A-923717E1DD2A}"/>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AEFF86C7-2DD6-D60D-A575-CACAB14BE7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8" name="Picture 17">
            <a:extLst>
              <a:ext uri="{FF2B5EF4-FFF2-40B4-BE49-F238E27FC236}">
                <a16:creationId xmlns:a16="http://schemas.microsoft.com/office/drawing/2014/main" id="{B918866B-8517-4A10-3E82-0A6B400CC87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379612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5" name="Group 4">
            <a:extLst>
              <a:ext uri="{FF2B5EF4-FFF2-40B4-BE49-F238E27FC236}">
                <a16:creationId xmlns:a16="http://schemas.microsoft.com/office/drawing/2014/main" id="{CACE81A4-C1E4-8CCA-4B44-264254E4608F}"/>
              </a:ext>
            </a:extLst>
          </p:cNvPr>
          <p:cNvGrpSpPr/>
          <p:nvPr userDrawn="1"/>
        </p:nvGrpSpPr>
        <p:grpSpPr>
          <a:xfrm>
            <a:off x="108039" y="50030"/>
            <a:ext cx="9817706" cy="307778"/>
            <a:chOff x="58915" y="49776"/>
            <a:chExt cx="8925187" cy="271568"/>
          </a:xfrm>
        </p:grpSpPr>
        <p:sp>
          <p:nvSpPr>
            <p:cNvPr id="6" name="TextBox 5">
              <a:extLst>
                <a:ext uri="{FF2B5EF4-FFF2-40B4-BE49-F238E27FC236}">
                  <a16:creationId xmlns:a16="http://schemas.microsoft.com/office/drawing/2014/main" id="{2004D8CD-F1DA-7BEC-0F10-6E8A3DB21B16}"/>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7" name="Straight Connector 6">
              <a:extLst>
                <a:ext uri="{FF2B5EF4-FFF2-40B4-BE49-F238E27FC236}">
                  <a16:creationId xmlns:a16="http://schemas.microsoft.com/office/drawing/2014/main" id="{9CBFAAD2-A48C-93F3-BD3E-16B279E69554}"/>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168E92E6-63C7-AAAB-CE18-0D62B2AD3E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9" name="Picture 8">
            <a:extLst>
              <a:ext uri="{FF2B5EF4-FFF2-40B4-BE49-F238E27FC236}">
                <a16:creationId xmlns:a16="http://schemas.microsoft.com/office/drawing/2014/main" id="{D61A6F4A-2E1A-AD65-B327-8FC3B539A3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226387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esentation Title Black Angle">
  <p:cSld name="Presentation Title Black Angle">
    <p:spTree>
      <p:nvGrpSpPr>
        <p:cNvPr id="1" name="Shape 12"/>
        <p:cNvGrpSpPr/>
        <p:nvPr/>
      </p:nvGrpSpPr>
      <p:grpSpPr>
        <a:xfrm>
          <a:off x="0" y="0"/>
          <a:ext cx="0" cy="0"/>
          <a:chOff x="0" y="0"/>
          <a:chExt cx="0" cy="0"/>
        </a:xfrm>
      </p:grpSpPr>
      <p:sp>
        <p:nvSpPr>
          <p:cNvPr id="13" name="Google Shape;13;p2"/>
          <p:cNvSpPr/>
          <p:nvPr/>
        </p:nvSpPr>
        <p:spPr>
          <a:xfrm>
            <a:off x="0" y="0"/>
            <a:ext cx="4589630" cy="7772400"/>
          </a:xfrm>
          <a:custGeom>
            <a:avLst/>
            <a:gdLst/>
            <a:ahLst/>
            <a:cxnLst/>
            <a:rect l="l" t="t" r="r" b="b"/>
            <a:pathLst>
              <a:path w="11127100" h="13717588" extrusionOk="0">
                <a:moveTo>
                  <a:pt x="0" y="0"/>
                </a:moveTo>
                <a:lnTo>
                  <a:pt x="11127100" y="0"/>
                </a:lnTo>
                <a:lnTo>
                  <a:pt x="8708318" y="13717588"/>
                </a:lnTo>
                <a:lnTo>
                  <a:pt x="0" y="13717588"/>
                </a:lnTo>
                <a:close/>
              </a:path>
            </a:pathLst>
          </a:custGeom>
          <a:solidFill>
            <a:schemeClr val="dk1"/>
          </a:solidFill>
          <a:ln>
            <a:noFill/>
          </a:ln>
        </p:spPr>
        <p:txBody>
          <a:bodyPr spcFirstLastPara="1" wrap="square" lIns="37710" tIns="18850" rIns="37710" bIns="18850" anchor="ctr" anchorCtr="0">
            <a:noAutofit/>
          </a:bodyPr>
          <a:lstStyle/>
          <a:p>
            <a:pPr marL="0" marR="0" lvl="0" indent="0" algn="ctr" rtl="0">
              <a:spcBef>
                <a:spcPts val="0"/>
              </a:spcBef>
              <a:spcAft>
                <a:spcPts val="0"/>
              </a:spcAft>
              <a:buNone/>
            </a:pPr>
            <a:endParaRPr sz="1980" b="0" i="0" u="none" strike="noStrike" cap="none">
              <a:solidFill>
                <a:schemeClr val="lt1"/>
              </a:solidFill>
              <a:latin typeface="Libre Franklin"/>
              <a:ea typeface="Libre Franklin"/>
              <a:cs typeface="Libre Franklin"/>
              <a:sym typeface="Libre Franklin"/>
            </a:endParaRPr>
          </a:p>
        </p:txBody>
      </p:sp>
      <p:sp>
        <p:nvSpPr>
          <p:cNvPr id="14" name="Google Shape;14;p2"/>
          <p:cNvSpPr txBox="1">
            <a:spLocks noGrp="1"/>
          </p:cNvSpPr>
          <p:nvPr>
            <p:ph type="title"/>
          </p:nvPr>
        </p:nvSpPr>
        <p:spPr>
          <a:xfrm>
            <a:off x="4999499" y="1149896"/>
            <a:ext cx="4247295" cy="2966936"/>
          </a:xfrm>
          <a:prstGeom prst="rect">
            <a:avLst/>
          </a:prstGeom>
          <a:noFill/>
          <a:ln>
            <a:noFill/>
          </a:ln>
        </p:spPr>
        <p:txBody>
          <a:bodyPr spcFirstLastPara="1" wrap="square" lIns="0" tIns="0" rIns="0" bIns="0" anchor="b" anchorCtr="0">
            <a:noAutofit/>
          </a:bodyPr>
          <a:lstStyle>
            <a:lvl1pPr lvl="0" algn="ctr">
              <a:lnSpc>
                <a:spcPct val="109375"/>
              </a:lnSpc>
              <a:spcBef>
                <a:spcPts val="0"/>
              </a:spcBef>
              <a:spcAft>
                <a:spcPts val="0"/>
              </a:spcAft>
              <a:buClr>
                <a:schemeClr val="accent3"/>
              </a:buClr>
              <a:buSzPts val="9600"/>
              <a:buFont typeface="Franklin Gothic"/>
              <a:buNone/>
              <a:defRPr sz="4000" b="1" cap="none">
                <a:solidFill>
                  <a:srgbClr val="F1B300"/>
                </a:solidFill>
                <a:latin typeface="Franklin Gothic Demi" panose="020B07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2"/>
          <p:cNvSpPr txBox="1">
            <a:spLocks noGrp="1"/>
          </p:cNvSpPr>
          <p:nvPr>
            <p:ph type="body" idx="1"/>
          </p:nvPr>
        </p:nvSpPr>
        <p:spPr>
          <a:xfrm>
            <a:off x="4996675" y="4966320"/>
            <a:ext cx="4250119" cy="1019995"/>
          </a:xfrm>
          <a:prstGeom prst="rect">
            <a:avLst/>
          </a:prstGeom>
          <a:noFill/>
          <a:ln>
            <a:noFill/>
          </a:ln>
        </p:spPr>
        <p:txBody>
          <a:bodyPr spcFirstLastPara="1" wrap="square" lIns="91425" tIns="45700" rIns="91425" bIns="45700" anchor="t" anchorCtr="0">
            <a:noAutofit/>
          </a:bodyPr>
          <a:lstStyle>
            <a:lvl1pPr marL="188595" marR="0" lvl="0" indent="-94298" algn="ctr" rtl="0">
              <a:lnSpc>
                <a:spcPct val="108333"/>
              </a:lnSpc>
              <a:spcBef>
                <a:spcPts val="413"/>
              </a:spcBef>
              <a:spcAft>
                <a:spcPts val="0"/>
              </a:spcAft>
              <a:buClr>
                <a:schemeClr val="dk1"/>
              </a:buClr>
              <a:buSzPts val="6000"/>
              <a:buFont typeface="Arial"/>
              <a:buNone/>
              <a:defRPr sz="2400" b="1" i="1" u="none" strike="noStrike" cap="none">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Libre Franklin"/>
              </a:defRPr>
            </a:lvl1pPr>
            <a:lvl2pPr marL="377190" marR="0" lvl="1" indent="-94298" algn="l" rtl="0">
              <a:lnSpc>
                <a:spcPct val="90000"/>
              </a:lnSpc>
              <a:spcBef>
                <a:spcPts val="206"/>
              </a:spcBef>
              <a:spcAft>
                <a:spcPts val="0"/>
              </a:spcAft>
              <a:buClr>
                <a:schemeClr val="dk1"/>
              </a:buClr>
              <a:buSzPts val="2400"/>
              <a:buFont typeface="Arial"/>
              <a:buNone/>
              <a:defRPr sz="990" b="0" i="0" u="none" strike="noStrike" cap="none">
                <a:solidFill>
                  <a:schemeClr val="dk1"/>
                </a:solidFill>
                <a:latin typeface="Libre Franklin"/>
                <a:ea typeface="Libre Franklin"/>
                <a:cs typeface="Libre Franklin"/>
                <a:sym typeface="Libre Franklin"/>
              </a:defRPr>
            </a:lvl2pPr>
            <a:lvl3pPr marL="565785" marR="0" lvl="2" indent="-94298" algn="l" rtl="0">
              <a:lnSpc>
                <a:spcPct val="90000"/>
              </a:lnSpc>
              <a:spcBef>
                <a:spcPts val="206"/>
              </a:spcBef>
              <a:spcAft>
                <a:spcPts val="0"/>
              </a:spcAft>
              <a:buClr>
                <a:schemeClr val="dk1"/>
              </a:buClr>
              <a:buSzPts val="2000"/>
              <a:buFont typeface="Arial"/>
              <a:buNone/>
              <a:defRPr sz="825" b="0" i="0" u="none" strike="noStrike" cap="none">
                <a:solidFill>
                  <a:schemeClr val="dk1"/>
                </a:solidFill>
                <a:latin typeface="Libre Franklin"/>
                <a:ea typeface="Libre Franklin"/>
                <a:cs typeface="Libre Franklin"/>
                <a:sym typeface="Libre Franklin"/>
              </a:defRPr>
            </a:lvl3pPr>
            <a:lvl4pPr marL="754380" marR="0" lvl="3"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4pPr>
            <a:lvl5pPr marL="942975" marR="0" lvl="4"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5pPr>
            <a:lvl6pPr marL="1131570" marR="0" lvl="5"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6pPr>
            <a:lvl7pPr marL="1320165" marR="0" lvl="6"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7pPr>
            <a:lvl8pPr marL="1508760" marR="0" lvl="7"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8pPr>
            <a:lvl9pPr marL="1697355" marR="0" lvl="8"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52" y="2446040"/>
            <a:ext cx="2974372" cy="1895100"/>
          </a:xfrm>
          <a:prstGeom prst="rect">
            <a:avLst/>
          </a:prstGeom>
        </p:spPr>
      </p:pic>
    </p:spTree>
    <p:extLst>
      <p:ext uri="{BB962C8B-B14F-4D97-AF65-F5344CB8AC3E}">
        <p14:creationId xmlns:p14="http://schemas.microsoft.com/office/powerpoint/2010/main" val="206974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jpeg"/><Relationship Id="rId7"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41"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8" Type="http://schemas.openxmlformats.org/officeDocument/2006/relationships/image" Target="../media/image17.png"/><Relationship Id="rId3"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2.png"/><Relationship Id="rId7" Type="http://schemas.openxmlformats.org/officeDocument/2006/relationships/image" Target="../media/image54.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53.wmf"/><Relationship Id="rId4" Type="http://schemas.openxmlformats.org/officeDocument/2006/relationships/oleObject" Target="../embeddings/oleObject1.bin"/><Relationship Id="rId9" Type="http://schemas.openxmlformats.org/officeDocument/2006/relationships/image" Target="../media/image55.wmf"/></Relationships>
</file>

<file path=ppt/slides/_rels/slide15.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4.wmf"/><Relationship Id="rId11" Type="http://schemas.openxmlformats.org/officeDocument/2006/relationships/image" Target="../media/image74.png"/><Relationship Id="rId5" Type="http://schemas.openxmlformats.org/officeDocument/2006/relationships/oleObject" Target="../embeddings/oleObject5.bin"/><Relationship Id="rId10" Type="http://schemas.openxmlformats.org/officeDocument/2006/relationships/image" Target="../media/image73.png"/><Relationship Id="rId4" Type="http://schemas.openxmlformats.org/officeDocument/2006/relationships/image" Target="../media/image53.wmf"/></Relationships>
</file>

<file path=ppt/slides/_rels/slide16.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11.bin"/><Relationship Id="rId18" Type="http://schemas.openxmlformats.org/officeDocument/2006/relationships/image" Target="../media/image62.wmf"/><Relationship Id="rId26" Type="http://schemas.openxmlformats.org/officeDocument/2006/relationships/image" Target="../media/image66.wmf"/><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59.wmf"/><Relationship Id="rId17" Type="http://schemas.openxmlformats.org/officeDocument/2006/relationships/oleObject" Target="../embeddings/oleObject13.bin"/><Relationship Id="rId25" Type="http://schemas.openxmlformats.org/officeDocument/2006/relationships/oleObject" Target="../embeddings/oleObject17.bin"/><Relationship Id="rId2" Type="http://schemas.openxmlformats.org/officeDocument/2006/relationships/notesSlide" Target="../notesSlides/notesSlide8.xml"/><Relationship Id="rId16" Type="http://schemas.openxmlformats.org/officeDocument/2006/relationships/image" Target="../media/image61.wmf"/><Relationship Id="rId20" Type="http://schemas.openxmlformats.org/officeDocument/2006/relationships/image" Target="../media/image63.wmf"/><Relationship Id="rId29"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56.wmf"/><Relationship Id="rId11" Type="http://schemas.openxmlformats.org/officeDocument/2006/relationships/oleObject" Target="../embeddings/oleObject10.bin"/><Relationship Id="rId24" Type="http://schemas.openxmlformats.org/officeDocument/2006/relationships/image" Target="../media/image65.wmf"/><Relationship Id="rId5" Type="http://schemas.openxmlformats.org/officeDocument/2006/relationships/oleObject" Target="../embeddings/oleObject7.bin"/><Relationship Id="rId15" Type="http://schemas.openxmlformats.org/officeDocument/2006/relationships/oleObject" Target="../embeddings/oleObject12.bin"/><Relationship Id="rId23" Type="http://schemas.openxmlformats.org/officeDocument/2006/relationships/oleObject" Target="../embeddings/oleObject16.bin"/><Relationship Id="rId28" Type="http://schemas.openxmlformats.org/officeDocument/2006/relationships/image" Target="../media/image67.wmf"/><Relationship Id="rId10" Type="http://schemas.openxmlformats.org/officeDocument/2006/relationships/image" Target="../media/image58.wmf"/><Relationship Id="rId19" Type="http://schemas.openxmlformats.org/officeDocument/2006/relationships/oleObject" Target="../embeddings/oleObject14.bin"/><Relationship Id="rId4" Type="http://schemas.openxmlformats.org/officeDocument/2006/relationships/image" Target="../media/image75.png"/><Relationship Id="rId9" Type="http://schemas.openxmlformats.org/officeDocument/2006/relationships/oleObject" Target="../embeddings/oleObject9.bin"/><Relationship Id="rId14" Type="http://schemas.openxmlformats.org/officeDocument/2006/relationships/image" Target="../media/image60.wmf"/><Relationship Id="rId22" Type="http://schemas.openxmlformats.org/officeDocument/2006/relationships/image" Target="../media/image64.wmf"/><Relationship Id="rId27"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340.png"/></Relationships>
</file>

<file path=ppt/slides/_rels/slide18.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4.wmf"/><Relationship Id="rId5" Type="http://schemas.openxmlformats.org/officeDocument/2006/relationships/oleObject" Target="../embeddings/oleObject20.bin"/><Relationship Id="rId4" Type="http://schemas.openxmlformats.org/officeDocument/2006/relationships/image" Target="../media/image53.wmf"/></Relationships>
</file>

<file path=ppt/slides/_rels/slide19.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2.wmf"/><Relationship Id="rId11" Type="http://schemas.openxmlformats.org/officeDocument/2006/relationships/image" Target="../media/image911.png"/><Relationship Id="rId5" Type="http://schemas.openxmlformats.org/officeDocument/2006/relationships/oleObject" Target="../embeddings/oleObject23.bin"/><Relationship Id="rId10" Type="http://schemas.openxmlformats.org/officeDocument/2006/relationships/image" Target="../media/image900.png"/><Relationship Id="rId4" Type="http://schemas.openxmlformats.org/officeDocument/2006/relationships/image" Target="../media/image7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image" Target="../media/image96.png"/><Relationship Id="rId1" Type="http://schemas.openxmlformats.org/officeDocument/2006/relationships/slideLayout" Target="../slideLayouts/slideLayout1.xml"/><Relationship Id="rId4" Type="http://schemas.openxmlformats.org/officeDocument/2006/relationships/image" Target="../media/image930.png"/></Relationships>
</file>

<file path=ppt/slides/_rels/slide2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2.png"/><Relationship Id="rId7" Type="http://schemas.openxmlformats.org/officeDocument/2006/relationships/image" Target="../media/image97.png"/><Relationship Id="rId2"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100.png"/><Relationship Id="rId4" Type="http://schemas.openxmlformats.org/officeDocument/2006/relationships/image" Target="../media/image93.png"/><Relationship Id="rId9" Type="http://schemas.openxmlformats.org/officeDocument/2006/relationships/image" Target="../media/image99.png"/></Relationships>
</file>

<file path=ppt/slides/_rels/slide22.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69.wmf"/><Relationship Id="rId2" Type="http://schemas.openxmlformats.org/officeDocument/2006/relationships/oleObject" Target="../embeddings/oleObject25.bin"/><Relationship Id="rId1" Type="http://schemas.openxmlformats.org/officeDocument/2006/relationships/slideLayout" Target="../slideLayouts/slideLayout1.xml"/><Relationship Id="rId6" Type="http://schemas.openxmlformats.org/officeDocument/2006/relationships/oleObject" Target="../embeddings/oleObject27.bin"/><Relationship Id="rId5" Type="http://schemas.openxmlformats.org/officeDocument/2006/relationships/image" Target="../media/image54.wmf"/><Relationship Id="rId4" Type="http://schemas.openxmlformats.org/officeDocument/2006/relationships/oleObject" Target="../embeddings/oleObject26.bin"/><Relationship Id="rId9" Type="http://schemas.openxmlformats.org/officeDocument/2006/relationships/image" Target="../media/image530.png"/></Relationships>
</file>

<file path=ppt/slides/_rels/slide23.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69.wmf"/><Relationship Id="rId12" Type="http://schemas.openxmlformats.org/officeDocument/2006/relationships/image" Target="../media/image380.png"/><Relationship Id="rId2" Type="http://schemas.openxmlformats.org/officeDocument/2006/relationships/oleObject" Target="../embeddings/oleObject25.bin"/><Relationship Id="rId1" Type="http://schemas.openxmlformats.org/officeDocument/2006/relationships/slideLayout" Target="../slideLayouts/slideLayout1.xml"/><Relationship Id="rId6" Type="http://schemas.openxmlformats.org/officeDocument/2006/relationships/oleObject" Target="../embeddings/oleObject27.bin"/><Relationship Id="rId11" Type="http://schemas.openxmlformats.org/officeDocument/2006/relationships/image" Target="../media/image370.png"/><Relationship Id="rId5" Type="http://schemas.openxmlformats.org/officeDocument/2006/relationships/image" Target="../media/image54.wmf"/><Relationship Id="rId10" Type="http://schemas.openxmlformats.org/officeDocument/2006/relationships/image" Target="../media/image360.png"/><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70.png"/><Relationship Id="rId7" Type="http://schemas.openxmlformats.org/officeDocument/2006/relationships/oleObject" Target="../embeddings/oleObject28.bin"/><Relationship Id="rId12" Type="http://schemas.openxmlformats.org/officeDocument/2006/relationships/image" Target="../media/image69.w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60.png"/><Relationship Id="rId11" Type="http://schemas.openxmlformats.org/officeDocument/2006/relationships/oleObject" Target="../embeddings/oleObject30.bin"/><Relationship Id="rId5" Type="http://schemas.openxmlformats.org/officeDocument/2006/relationships/image" Target="../media/image550.png"/><Relationship Id="rId10" Type="http://schemas.openxmlformats.org/officeDocument/2006/relationships/image" Target="../media/image54.wmf"/><Relationship Id="rId4" Type="http://schemas.openxmlformats.org/officeDocument/2006/relationships/image" Target="../media/image970.png"/><Relationship Id="rId9" Type="http://schemas.openxmlformats.org/officeDocument/2006/relationships/oleObject" Target="../embeddings/oleObject29.bin"/><Relationship Id="rId14" Type="http://schemas.openxmlformats.org/officeDocument/2006/relationships/image" Target="../media/image580.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79.wmf"/><Relationship Id="rId18" Type="http://schemas.openxmlformats.org/officeDocument/2006/relationships/oleObject" Target="../embeddings/oleObject39.bin"/><Relationship Id="rId3" Type="http://schemas.openxmlformats.org/officeDocument/2006/relationships/image" Target="../media/image74.wmf"/><Relationship Id="rId7" Type="http://schemas.openxmlformats.org/officeDocument/2006/relationships/image" Target="../media/image76.wmf"/><Relationship Id="rId12" Type="http://schemas.openxmlformats.org/officeDocument/2006/relationships/oleObject" Target="../embeddings/oleObject36.bin"/><Relationship Id="rId17" Type="http://schemas.openxmlformats.org/officeDocument/2006/relationships/image" Target="../media/image81.wmf"/><Relationship Id="rId2" Type="http://schemas.openxmlformats.org/officeDocument/2006/relationships/oleObject" Target="../embeddings/oleObject31.bin"/><Relationship Id="rId16" Type="http://schemas.openxmlformats.org/officeDocument/2006/relationships/oleObject" Target="../embeddings/oleObject38.bin"/><Relationship Id="rId1" Type="http://schemas.openxmlformats.org/officeDocument/2006/relationships/slideLayout" Target="../slideLayouts/slideLayout1.xml"/><Relationship Id="rId6" Type="http://schemas.openxmlformats.org/officeDocument/2006/relationships/oleObject" Target="../embeddings/oleObject33.bin"/><Relationship Id="rId11" Type="http://schemas.openxmlformats.org/officeDocument/2006/relationships/image" Target="../media/image78.wmf"/><Relationship Id="rId5" Type="http://schemas.openxmlformats.org/officeDocument/2006/relationships/image" Target="../media/image75.wmf"/><Relationship Id="rId15" Type="http://schemas.openxmlformats.org/officeDocument/2006/relationships/image" Target="../media/image80.wmf"/><Relationship Id="rId10" Type="http://schemas.openxmlformats.org/officeDocument/2006/relationships/oleObject" Target="../embeddings/oleObject35.bin"/><Relationship Id="rId19" Type="http://schemas.openxmlformats.org/officeDocument/2006/relationships/image" Target="../media/image82.wmf"/><Relationship Id="rId4" Type="http://schemas.openxmlformats.org/officeDocument/2006/relationships/oleObject" Target="../embeddings/oleObject32.bin"/><Relationship Id="rId9" Type="http://schemas.openxmlformats.org/officeDocument/2006/relationships/image" Target="../media/image77.wmf"/><Relationship Id="rId1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13" Type="http://schemas.openxmlformats.org/officeDocument/2006/relationships/oleObject" Target="../embeddings/oleObject45.bin"/><Relationship Id="rId18" Type="http://schemas.openxmlformats.org/officeDocument/2006/relationships/image" Target="../media/image90.wmf"/><Relationship Id="rId26" Type="http://schemas.openxmlformats.org/officeDocument/2006/relationships/image" Target="../media/image93.wmf"/><Relationship Id="rId21" Type="http://schemas.openxmlformats.org/officeDocument/2006/relationships/oleObject" Target="../embeddings/oleObject49.bin"/><Relationship Id="rId34" Type="http://schemas.openxmlformats.org/officeDocument/2006/relationships/image" Target="../media/image97.wmf"/><Relationship Id="rId7" Type="http://schemas.openxmlformats.org/officeDocument/2006/relationships/oleObject" Target="../embeddings/oleObject42.bin"/><Relationship Id="rId12" Type="http://schemas.openxmlformats.org/officeDocument/2006/relationships/image" Target="../media/image87.wmf"/><Relationship Id="rId17" Type="http://schemas.openxmlformats.org/officeDocument/2006/relationships/oleObject" Target="../embeddings/oleObject47.bin"/><Relationship Id="rId25" Type="http://schemas.openxmlformats.org/officeDocument/2006/relationships/oleObject" Target="../embeddings/oleObject51.bin"/><Relationship Id="rId33" Type="http://schemas.openxmlformats.org/officeDocument/2006/relationships/oleObject" Target="../embeddings/oleObject55.bin"/><Relationship Id="rId38" Type="http://schemas.openxmlformats.org/officeDocument/2006/relationships/image" Target="../media/image840.png"/><Relationship Id="rId2" Type="http://schemas.openxmlformats.org/officeDocument/2006/relationships/notesSlide" Target="../notesSlides/notesSlide12.xml"/><Relationship Id="rId16" Type="http://schemas.openxmlformats.org/officeDocument/2006/relationships/image" Target="../media/image89.wmf"/><Relationship Id="rId20" Type="http://schemas.openxmlformats.org/officeDocument/2006/relationships/image" Target="../media/image91.wmf"/><Relationship Id="rId29" Type="http://schemas.openxmlformats.org/officeDocument/2006/relationships/oleObject" Target="../embeddings/oleObject53.bin"/><Relationship Id="rId1" Type="http://schemas.openxmlformats.org/officeDocument/2006/relationships/slideLayout" Target="../slideLayouts/slideLayout1.xml"/><Relationship Id="rId6" Type="http://schemas.openxmlformats.org/officeDocument/2006/relationships/image" Target="../media/image84.wmf"/><Relationship Id="rId11" Type="http://schemas.openxmlformats.org/officeDocument/2006/relationships/oleObject" Target="../embeddings/oleObject44.bin"/><Relationship Id="rId24" Type="http://schemas.openxmlformats.org/officeDocument/2006/relationships/image" Target="../media/image92.wmf"/><Relationship Id="rId32" Type="http://schemas.openxmlformats.org/officeDocument/2006/relationships/image" Target="../media/image96.wmf"/><Relationship Id="rId5" Type="http://schemas.openxmlformats.org/officeDocument/2006/relationships/oleObject" Target="../embeddings/oleObject41.bin"/><Relationship Id="rId15" Type="http://schemas.openxmlformats.org/officeDocument/2006/relationships/oleObject" Target="../embeddings/oleObject46.bin"/><Relationship Id="rId23" Type="http://schemas.openxmlformats.org/officeDocument/2006/relationships/oleObject" Target="../embeddings/oleObject50.bin"/><Relationship Id="rId28" Type="http://schemas.openxmlformats.org/officeDocument/2006/relationships/image" Target="../media/image94.wmf"/><Relationship Id="rId36" Type="http://schemas.openxmlformats.org/officeDocument/2006/relationships/image" Target="../media/image98.wmf"/><Relationship Id="rId10" Type="http://schemas.openxmlformats.org/officeDocument/2006/relationships/image" Target="../media/image86.wmf"/><Relationship Id="rId19" Type="http://schemas.openxmlformats.org/officeDocument/2006/relationships/oleObject" Target="../embeddings/oleObject48.bin"/><Relationship Id="rId31" Type="http://schemas.openxmlformats.org/officeDocument/2006/relationships/oleObject" Target="../embeddings/oleObject54.bin"/><Relationship Id="rId4" Type="http://schemas.openxmlformats.org/officeDocument/2006/relationships/image" Target="../media/image83.wmf"/><Relationship Id="rId9" Type="http://schemas.openxmlformats.org/officeDocument/2006/relationships/oleObject" Target="../embeddings/oleObject43.bin"/><Relationship Id="rId14" Type="http://schemas.openxmlformats.org/officeDocument/2006/relationships/image" Target="../media/image88.wmf"/><Relationship Id="rId22" Type="http://schemas.openxmlformats.org/officeDocument/2006/relationships/image" Target="../media/image64.wmf"/><Relationship Id="rId27" Type="http://schemas.openxmlformats.org/officeDocument/2006/relationships/oleObject" Target="../embeddings/oleObject52.bin"/><Relationship Id="rId30" Type="http://schemas.openxmlformats.org/officeDocument/2006/relationships/image" Target="../media/image95.wmf"/><Relationship Id="rId35" Type="http://schemas.openxmlformats.org/officeDocument/2006/relationships/oleObject" Target="../embeddings/oleObject56.bin"/><Relationship Id="rId8" Type="http://schemas.openxmlformats.org/officeDocument/2006/relationships/image" Target="../media/image85.wmf"/><Relationship Id="rId3" Type="http://schemas.openxmlformats.org/officeDocument/2006/relationships/oleObject" Target="../embeddings/oleObject40.bin"/></Relationships>
</file>

<file path=ppt/slides/_rels/slide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23.png"/><Relationship Id="rId1" Type="http://schemas.openxmlformats.org/officeDocument/2006/relationships/slideLayout" Target="../slideLayouts/slideLayout1.xml"/><Relationship Id="rId4" Type="http://schemas.openxmlformats.org/officeDocument/2006/relationships/hyperlink" Target="https://www.xenonstack.com/blog/static/public/uploads/media/machine-learning-vs-deep-learning.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60.png"/></Relationships>
</file>

<file path=ppt/slides/_rels/slide29.xml.rels><?xml version="1.0" encoding="UTF-8" standalone="yes"?>
<Relationships xmlns="http://schemas.openxmlformats.org/package/2006/relationships"><Relationship Id="rId3" Type="http://schemas.openxmlformats.org/officeDocument/2006/relationships/image" Target="../media/image1270.png"/><Relationship Id="rId7" Type="http://schemas.openxmlformats.org/officeDocument/2006/relationships/image" Target="../media/image13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1.png"/><Relationship Id="rId5" Type="http://schemas.openxmlformats.org/officeDocument/2006/relationships/image" Target="../media/image1290.png"/><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00.png"/><Relationship Id="rId7" Type="http://schemas.openxmlformats.org/officeDocument/2006/relationships/image" Target="../media/image1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4.png"/><Relationship Id="rId5" Type="http://schemas.openxmlformats.org/officeDocument/2006/relationships/image" Target="../media/image1250.png"/><Relationship Id="rId4" Type="http://schemas.openxmlformats.org/officeDocument/2006/relationships/image" Target="../media/image104.png"/></Relationships>
</file>

<file path=ppt/slides/_rels/slide3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40.png"/><Relationship Id="rId4" Type="http://schemas.openxmlformats.org/officeDocument/2006/relationships/image" Target="../media/image1330.png"/></Relationships>
</file>

<file path=ppt/slides/_rels/slide32.xml.rels><?xml version="1.0" encoding="UTF-8" standalone="yes"?>
<Relationships xmlns="http://schemas.openxmlformats.org/package/2006/relationships"><Relationship Id="rId3" Type="http://schemas.openxmlformats.org/officeDocument/2006/relationships/image" Target="../media/image1360.png"/><Relationship Id="rId2" Type="http://schemas.openxmlformats.org/officeDocument/2006/relationships/image" Target="../media/image106.png"/><Relationship Id="rId1" Type="http://schemas.openxmlformats.org/officeDocument/2006/relationships/slideLayout" Target="../slideLayouts/slideLayout1.xml"/><Relationship Id="rId4" Type="http://schemas.openxmlformats.org/officeDocument/2006/relationships/image" Target="../media/image1370.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138.png"/><Relationship Id="rId7" Type="http://schemas.openxmlformats.org/officeDocument/2006/relationships/image" Target="../media/image53.wmf"/><Relationship Id="rId1" Type="http://schemas.openxmlformats.org/officeDocument/2006/relationships/slideLayout" Target="../slideLayouts/slideLayout1.xml"/><Relationship Id="rId6" Type="http://schemas.openxmlformats.org/officeDocument/2006/relationships/oleObject" Target="../embeddings/oleObject57.bin"/><Relationship Id="rId11" Type="http://schemas.openxmlformats.org/officeDocument/2006/relationships/image" Target="../media/image55.wmf"/><Relationship Id="rId5" Type="http://schemas.openxmlformats.org/officeDocument/2006/relationships/image" Target="../media/image52.png"/><Relationship Id="rId10" Type="http://schemas.openxmlformats.org/officeDocument/2006/relationships/oleObject" Target="../embeddings/oleObject59.bin"/><Relationship Id="rId4" Type="http://schemas.openxmlformats.org/officeDocument/2006/relationships/image" Target="../media/image139.png"/><Relationship Id="rId9" Type="http://schemas.openxmlformats.org/officeDocument/2006/relationships/image" Target="../media/image54.wmf"/></Relationships>
</file>

<file path=ppt/slides/_rels/slide3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cs231n.github.io/neural-networks-2/" TargetMode="Externa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146.png"/><Relationship Id="rId7" Type="http://schemas.openxmlformats.org/officeDocument/2006/relationships/image" Target="../media/image54.wmf"/><Relationship Id="rId1" Type="http://schemas.openxmlformats.org/officeDocument/2006/relationships/slideLayout" Target="../slideLayouts/slideLayout1.xml"/><Relationship Id="rId6" Type="http://schemas.openxmlformats.org/officeDocument/2006/relationships/oleObject" Target="../embeddings/oleObject61.bin"/><Relationship Id="rId11" Type="http://schemas.openxmlformats.org/officeDocument/2006/relationships/image" Target="../media/image113.png"/><Relationship Id="rId5" Type="http://schemas.openxmlformats.org/officeDocument/2006/relationships/image" Target="../media/image53.wmf"/><Relationship Id="rId10" Type="http://schemas.openxmlformats.org/officeDocument/2006/relationships/image" Target="../media/image108.png"/><Relationship Id="rId4" Type="http://schemas.openxmlformats.org/officeDocument/2006/relationships/oleObject" Target="../embeddings/oleObject60.bin"/><Relationship Id="rId9" Type="http://schemas.openxmlformats.org/officeDocument/2006/relationships/image" Target="../media/image55.wmf"/></Relationships>
</file>

<file path=ppt/slides/_rels/slide3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58.png"/><Relationship Id="rId3" Type="http://schemas.openxmlformats.org/officeDocument/2006/relationships/image" Target="../media/image150.png"/><Relationship Id="rId7" Type="http://schemas.openxmlformats.org/officeDocument/2006/relationships/image" Target="../media/image154.png"/><Relationship Id="rId12" Type="http://schemas.openxmlformats.org/officeDocument/2006/relationships/image" Target="../media/image157.png"/><Relationship Id="rId2"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image" Target="../media/image153.png"/><Relationship Id="rId11" Type="http://schemas.openxmlformats.org/officeDocument/2006/relationships/image" Target="../media/image108.png"/><Relationship Id="rId5" Type="http://schemas.openxmlformats.org/officeDocument/2006/relationships/image" Target="../media/image152.png"/><Relationship Id="rId10" Type="http://schemas.openxmlformats.org/officeDocument/2006/relationships/image" Target="../media/image111.png"/><Relationship Id="rId4" Type="http://schemas.openxmlformats.org/officeDocument/2006/relationships/image" Target="../media/image151.png"/><Relationship Id="rId9" Type="http://schemas.openxmlformats.org/officeDocument/2006/relationships/image" Target="../media/image110.png"/><Relationship Id="rId14" Type="http://schemas.openxmlformats.org/officeDocument/2006/relationships/image" Target="../media/image159.png"/></Relationships>
</file>

<file path=ppt/slides/_rels/slide3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14.png"/></Relationships>
</file>

<file path=ppt/slides/_rels/slide3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1.xml"/><Relationship Id="rId4" Type="http://schemas.openxmlformats.org/officeDocument/2006/relationships/image" Target="../media/image147.png"/></Relationships>
</file>

<file path=ppt/slides/_rels/slide39.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160.png"/><Relationship Id="rId1" Type="http://schemas.openxmlformats.org/officeDocument/2006/relationships/slideLayout" Target="../slideLayouts/slideLayout1.xml"/><Relationship Id="rId6" Type="http://schemas.openxmlformats.org/officeDocument/2006/relationships/image" Target="../media/image1550.png"/><Relationship Id="rId5" Type="http://schemas.openxmlformats.org/officeDocument/2006/relationships/image" Target="../media/image1540.png"/><Relationship Id="rId4" Type="http://schemas.openxmlformats.org/officeDocument/2006/relationships/image" Target="../media/image15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cs231n.github.io/optimization-1/" TargetMode="External"/><Relationship Id="rId4" Type="http://schemas.openxmlformats.org/officeDocument/2006/relationships/image" Target="../media/image118.png"/></Relationships>
</file>

<file path=ppt/slides/_rels/slide41.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19.png"/><Relationship Id="rId7" Type="http://schemas.openxmlformats.org/officeDocument/2006/relationships/image" Target="../media/image170.png"/><Relationship Id="rId2" Type="http://schemas.openxmlformats.org/officeDocument/2006/relationships/image" Target="../media/image165.png"/><Relationship Id="rId1" Type="http://schemas.openxmlformats.org/officeDocument/2006/relationships/slideLayout" Target="../slideLayouts/slideLayout1.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 Id="rId9" Type="http://schemas.openxmlformats.org/officeDocument/2006/relationships/image" Target="../media/image172.png"/></Relationships>
</file>

<file path=ppt/slides/_rels/slide42.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73.png"/><Relationship Id="rId7" Type="http://schemas.openxmlformats.org/officeDocument/2006/relationships/image" Target="../media/image175.png"/><Relationship Id="rId12" Type="http://schemas.openxmlformats.org/officeDocument/2006/relationships/image" Target="../media/image18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0.png"/><Relationship Id="rId11" Type="http://schemas.openxmlformats.org/officeDocument/2006/relationships/image" Target="../media/image179.png"/><Relationship Id="rId5" Type="http://schemas.openxmlformats.org/officeDocument/2006/relationships/image" Target="../media/image1480.png"/><Relationship Id="rId15" Type="http://schemas.openxmlformats.org/officeDocument/2006/relationships/image" Target="../media/image183.png"/><Relationship Id="rId10" Type="http://schemas.openxmlformats.org/officeDocument/2006/relationships/image" Target="../media/image178.png"/><Relationship Id="rId4" Type="http://schemas.openxmlformats.org/officeDocument/2006/relationships/image" Target="../media/image120.png"/><Relationship Id="rId9" Type="http://schemas.openxmlformats.org/officeDocument/2006/relationships/image" Target="../media/image1200.png"/><Relationship Id="rId14" Type="http://schemas.openxmlformats.org/officeDocument/2006/relationships/image" Target="../media/image182.png"/></Relationships>
</file>

<file path=ppt/slides/_rels/slide43.xml.rels><?xml version="1.0" encoding="UTF-8" standalone="yes"?>
<Relationships xmlns="http://schemas.openxmlformats.org/package/2006/relationships"><Relationship Id="rId8" Type="http://schemas.openxmlformats.org/officeDocument/2006/relationships/image" Target="../media/image1490.png"/><Relationship Id="rId13" Type="http://schemas.openxmlformats.org/officeDocument/2006/relationships/image" Target="../media/image1630.png"/><Relationship Id="rId7" Type="http://schemas.openxmlformats.org/officeDocument/2006/relationships/image" Target="../media/image1561.png"/><Relationship Id="rId12" Type="http://schemas.openxmlformats.org/officeDocument/2006/relationships/image" Target="../media/image1621.png"/><Relationship Id="rId2"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270.png"/><Relationship Id="rId11" Type="http://schemas.openxmlformats.org/officeDocument/2006/relationships/image" Target="../media/image1601.png"/><Relationship Id="rId10" Type="http://schemas.openxmlformats.org/officeDocument/2006/relationships/image" Target="../media/image1500.png"/><Relationship Id="rId4" Type="http://schemas.openxmlformats.org/officeDocument/2006/relationships/image" Target="../media/image1491.png"/><Relationship Id="rId9" Type="http://schemas.openxmlformats.org/officeDocument/2006/relationships/image" Target="../media/image121.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blog.paperspace.com/intro-to-optimization-in-deep-learning-gradient-descent/" TargetMode="External"/><Relationship Id="rId2" Type="http://schemas.openxmlformats.org/officeDocument/2006/relationships/image" Target="../media/image122.png"/><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651.png"/><Relationship Id="rId4" Type="http://schemas.openxmlformats.org/officeDocument/2006/relationships/image" Target="../media/image1641.png"/></Relationships>
</file>

<file path=ppt/slides/_rels/slide45.xml.rels><?xml version="1.0" encoding="UTF-8" standalone="yes"?>
<Relationships xmlns="http://schemas.openxmlformats.org/package/2006/relationships"><Relationship Id="rId8" Type="http://schemas.openxmlformats.org/officeDocument/2006/relationships/image" Target="../media/image1741.png"/><Relationship Id="rId3" Type="http://schemas.openxmlformats.org/officeDocument/2006/relationships/image" Target="../media/image1642.png"/><Relationship Id="rId7" Type="http://schemas.openxmlformats.org/officeDocument/2006/relationships/image" Target="../media/image11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00.png"/><Relationship Id="rId5" Type="http://schemas.openxmlformats.org/officeDocument/2006/relationships/image" Target="../media/image1580.png"/><Relationship Id="rId4" Type="http://schemas.openxmlformats.org/officeDocument/2006/relationships/image" Target="../media/image125.png"/></Relationships>
</file>

<file path=ppt/slides/_rels/slide46.xml.rels><?xml version="1.0" encoding="UTF-8" standalone="yes"?>
<Relationships xmlns="http://schemas.openxmlformats.org/package/2006/relationships"><Relationship Id="rId3" Type="http://schemas.openxmlformats.org/officeDocument/2006/relationships/image" Target="../media/image156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84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60.png"/><Relationship Id="rId7" Type="http://schemas.openxmlformats.org/officeDocument/2006/relationships/image" Target="../media/image164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3" Type="http://schemas.openxmlformats.org/officeDocument/2006/relationships/image" Target="../media/image1660.png"/><Relationship Id="rId2" Type="http://schemas.openxmlformats.org/officeDocument/2006/relationships/image" Target="../media/image165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7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towardsdatascience.com/learning-parameters-part-2-a190bef2d12" TargetMode="External"/><Relationship Id="rId4" Type="http://schemas.openxmlformats.org/officeDocument/2006/relationships/image" Target="../media/image127.png"/></Relationships>
</file>

<file path=ppt/slides/_rels/slide53.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33.png"/></Relationships>
</file>

<file path=ppt/slides/_rels/slide55.xml.rels><?xml version="1.0" encoding="UTF-8" standalone="yes"?>
<Relationships xmlns="http://schemas.openxmlformats.org/package/2006/relationships"><Relationship Id="rId3" Type="http://schemas.openxmlformats.org/officeDocument/2006/relationships/hyperlink" Target="https://cs231n.github.io/neural-networks-3/" TargetMode="External"/><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41.png"/><Relationship Id="rId4" Type="http://schemas.openxmlformats.org/officeDocument/2006/relationships/image" Target="../media/image140.png"/></Relationships>
</file>

<file path=ppt/slides/_rels/slide57.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69.wmf"/><Relationship Id="rId2" Type="http://schemas.openxmlformats.org/officeDocument/2006/relationships/oleObject" Target="../embeddings/oleObject63.bin"/><Relationship Id="rId1" Type="http://schemas.openxmlformats.org/officeDocument/2006/relationships/slideLayout" Target="../slideLayouts/slideLayout1.xml"/><Relationship Id="rId6" Type="http://schemas.openxmlformats.org/officeDocument/2006/relationships/oleObject" Target="../embeddings/oleObject65.bin"/><Relationship Id="rId5" Type="http://schemas.openxmlformats.org/officeDocument/2006/relationships/image" Target="../media/image54.wmf"/><Relationship Id="rId4" Type="http://schemas.openxmlformats.org/officeDocument/2006/relationships/oleObject" Target="../embeddings/oleObject64.bin"/></Relationships>
</file>

<file path=ppt/slides/_rels/slide58.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55.png"/><Relationship Id="rId7" Type="http://schemas.microsoft.com/office/2007/relationships/hdphoto" Target="../media/hdphoto3.wdp"/><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56.png"/><Relationship Id="rId5" Type="http://schemas.openxmlformats.org/officeDocument/2006/relationships/hyperlink" Target="https://www.xenonstack.com/blog/static/public/uploads/media/machine-learning-vs-deep-learning.png"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20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scikit-learn.org/stable/modules/cross_validation.html" TargetMode="External"/><Relationship Id="rId2" Type="http://schemas.openxmlformats.org/officeDocument/2006/relationships/image" Target="../media/image16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53.wmf"/><Relationship Id="rId7" Type="http://schemas.openxmlformats.org/officeDocument/2006/relationships/image" Target="../media/image167.wmf"/><Relationship Id="rId2" Type="http://schemas.openxmlformats.org/officeDocument/2006/relationships/oleObject" Target="../embeddings/oleObject66.bin"/><Relationship Id="rId1" Type="http://schemas.openxmlformats.org/officeDocument/2006/relationships/slideLayout" Target="../slideLayouts/slideLayout1.xml"/><Relationship Id="rId6" Type="http://schemas.openxmlformats.org/officeDocument/2006/relationships/oleObject" Target="../embeddings/oleObject68.bin"/><Relationship Id="rId5" Type="http://schemas.openxmlformats.org/officeDocument/2006/relationships/image" Target="../media/image54.wmf"/><Relationship Id="rId4" Type="http://schemas.openxmlformats.org/officeDocument/2006/relationships/oleObject" Target="../embeddings/oleObject67.bin"/></Relationships>
</file>

<file path=ppt/slides/_rels/slide73.xml.rels><?xml version="1.0" encoding="UTF-8" standalone="yes"?>
<Relationships xmlns="http://schemas.openxmlformats.org/package/2006/relationships"><Relationship Id="rId3" Type="http://schemas.openxmlformats.org/officeDocument/2006/relationships/image" Target="../media/image175.gi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deeplearning.stanford.edu/wiki/index.php/Feature_extraction_using_convolution" TargetMode="External"/><Relationship Id="rId5" Type="http://schemas.openxmlformats.org/officeDocument/2006/relationships/image" Target="../media/image185.png"/><Relationship Id="rId4" Type="http://schemas.openxmlformats.org/officeDocument/2006/relationships/image" Target="../media/image177.png"/></Relationships>
</file>

<file path=ppt/slides/_rels/slide74.x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90.png"/><Relationship Id="rId5" Type="http://schemas.openxmlformats.org/officeDocument/2006/relationships/image" Target="../media/image188.jpeg"/><Relationship Id="rId4" Type="http://schemas.openxmlformats.org/officeDocument/2006/relationships/image" Target="../media/image187.jp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93.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222.png"/><Relationship Id="rId13" Type="http://schemas.openxmlformats.org/officeDocument/2006/relationships/image" Target="../media/image850.png"/><Relationship Id="rId3" Type="http://schemas.openxmlformats.org/officeDocument/2006/relationships/image" Target="../media/image220.png"/><Relationship Id="rId7" Type="http://schemas.openxmlformats.org/officeDocument/2006/relationships/image" Target="../media/image790.png"/><Relationship Id="rId12" Type="http://schemas.openxmlformats.org/officeDocument/2006/relationships/image" Target="../media/image841.png"/><Relationship Id="rId17" Type="http://schemas.openxmlformats.org/officeDocument/2006/relationships/image" Target="../media/image227.png"/><Relationship Id="rId2" Type="http://schemas.openxmlformats.org/officeDocument/2006/relationships/notesSlide" Target="../notesSlides/notesSlide47.xml"/><Relationship Id="rId16" Type="http://schemas.openxmlformats.org/officeDocument/2006/relationships/image" Target="../media/image226.png"/><Relationship Id="rId1" Type="http://schemas.openxmlformats.org/officeDocument/2006/relationships/slideLayout" Target="../slideLayouts/slideLayout1.xml"/><Relationship Id="rId6" Type="http://schemas.openxmlformats.org/officeDocument/2006/relationships/image" Target="../media/image780.png"/><Relationship Id="rId11" Type="http://schemas.openxmlformats.org/officeDocument/2006/relationships/image" Target="../media/image223.png"/><Relationship Id="rId15" Type="http://schemas.openxmlformats.org/officeDocument/2006/relationships/image" Target="../media/image225.png"/><Relationship Id="rId10" Type="http://schemas.openxmlformats.org/officeDocument/2006/relationships/image" Target="../media/image820.png"/><Relationship Id="rId4" Type="http://schemas.openxmlformats.org/officeDocument/2006/relationships/image" Target="../media/image221.png"/><Relationship Id="rId9" Type="http://schemas.openxmlformats.org/officeDocument/2006/relationships/image" Target="../media/image810.png"/><Relationship Id="rId14" Type="http://schemas.openxmlformats.org/officeDocument/2006/relationships/image" Target="../media/image224.png"/></Relationships>
</file>

<file path=ppt/slides/_rels/slide8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4.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ruder.io/optimizing-gradient-descent/" TargetMode="External"/><Relationship Id="rId2" Type="http://schemas.openxmlformats.org/officeDocument/2006/relationships/hyperlink" Target="https://cs231n.github.io/"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D0A-0E8E-B7DE-C4FA-5A20FE0B4B55}"/>
              </a:ext>
            </a:extLst>
          </p:cNvPr>
          <p:cNvSpPr>
            <a:spLocks noGrp="1"/>
          </p:cNvSpPr>
          <p:nvPr>
            <p:ph type="title"/>
          </p:nvPr>
        </p:nvSpPr>
        <p:spPr>
          <a:xfrm>
            <a:off x="4996675" y="1538636"/>
            <a:ext cx="4247295" cy="2131540"/>
          </a:xfrm>
        </p:spPr>
        <p:txBody>
          <a:bodyPr/>
          <a:lstStyle/>
          <a:p>
            <a:pPr algn="ctr"/>
            <a:r>
              <a:rPr lang="en-US" altLang="en-US" dirty="0"/>
              <a:t>CS 487/587</a:t>
            </a:r>
            <a:r>
              <a:rPr lang="en-US" dirty="0"/>
              <a:t> Adversarial Machine Learning</a:t>
            </a:r>
          </a:p>
        </p:txBody>
      </p:sp>
      <p:sp>
        <p:nvSpPr>
          <p:cNvPr id="3" name="Subtitle 2"/>
          <p:cNvSpPr>
            <a:spLocks noGrp="1"/>
          </p:cNvSpPr>
          <p:nvPr>
            <p:ph type="body" idx="1"/>
          </p:nvPr>
        </p:nvSpPr>
        <p:spPr/>
        <p:txBody>
          <a:bodyPr/>
          <a:lstStyle/>
          <a:p>
            <a:pPr algn="ctr"/>
            <a:r>
              <a:rPr lang="en-US" altLang="en-US" dirty="0"/>
              <a:t>Dr. Alex Vakanski</a:t>
            </a:r>
          </a:p>
          <a:p>
            <a:endParaRPr lang="en-US" dirty="0"/>
          </a:p>
        </p:txBody>
      </p:sp>
    </p:spTree>
    <p:extLst>
      <p:ext uri="{BB962C8B-B14F-4D97-AF65-F5344CB8AC3E}">
        <p14:creationId xmlns:p14="http://schemas.microsoft.com/office/powerpoint/2010/main" val="47873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1CD3-477C-42F4-87C6-FC00507EFC97}"/>
              </a:ext>
            </a:extLst>
          </p:cNvPr>
          <p:cNvSpPr>
            <a:spLocks noGrp="1"/>
          </p:cNvSpPr>
          <p:nvPr>
            <p:ph type="title"/>
          </p:nvPr>
        </p:nvSpPr>
        <p:spPr/>
        <p:txBody>
          <a:bodyPr/>
          <a:lstStyle/>
          <a:p>
            <a:r>
              <a:rPr lang="en-US" dirty="0"/>
              <a:t>Binary vs Multi-class Classification</a:t>
            </a:r>
          </a:p>
        </p:txBody>
      </p:sp>
      <p:sp>
        <p:nvSpPr>
          <p:cNvPr id="3" name="Content Placeholder 2">
            <a:extLst>
              <a:ext uri="{FF2B5EF4-FFF2-40B4-BE49-F238E27FC236}">
                <a16:creationId xmlns:a16="http://schemas.microsoft.com/office/drawing/2014/main" id="{DEF60A17-2343-414F-B1C6-5AD29DC899D7}"/>
              </a:ext>
            </a:extLst>
          </p:cNvPr>
          <p:cNvSpPr>
            <a:spLocks noGrp="1"/>
          </p:cNvSpPr>
          <p:nvPr>
            <p:ph idx="1"/>
          </p:nvPr>
        </p:nvSpPr>
        <p:spPr/>
        <p:txBody>
          <a:bodyPr/>
          <a:lstStyle/>
          <a:p>
            <a:r>
              <a:rPr lang="en-US" dirty="0"/>
              <a:t>A classification problem with only 2 classes is referred to as </a:t>
            </a:r>
            <a:r>
              <a:rPr lang="en-US" b="1" i="1" dirty="0">
                <a:solidFill>
                  <a:srgbClr val="0070C0"/>
                </a:solidFill>
              </a:rPr>
              <a:t>binary classification</a:t>
            </a:r>
          </a:p>
          <a:p>
            <a:pPr lvl="1"/>
            <a:r>
              <a:rPr lang="en-US" dirty="0"/>
              <a:t>The output labels are 0 or 1 </a:t>
            </a:r>
          </a:p>
          <a:p>
            <a:pPr lvl="1"/>
            <a:r>
              <a:rPr lang="en-US" dirty="0"/>
              <a:t>E.g., benign or malignant tumor, spam or no-spam email</a:t>
            </a:r>
          </a:p>
          <a:p>
            <a:r>
              <a:rPr lang="en-US" dirty="0"/>
              <a:t>A problem with 3 or more classes is referred to as </a:t>
            </a:r>
            <a:r>
              <a:rPr lang="en-US" b="1" i="1" dirty="0">
                <a:solidFill>
                  <a:srgbClr val="0070C0"/>
                </a:solidFill>
              </a:rPr>
              <a:t>multi-class classification</a:t>
            </a:r>
          </a:p>
          <a:p>
            <a:endParaRPr lang="en-US" dirty="0"/>
          </a:p>
        </p:txBody>
      </p:sp>
      <p:sp>
        <p:nvSpPr>
          <p:cNvPr id="4" name="Content Placeholder 3">
            <a:extLst>
              <a:ext uri="{FF2B5EF4-FFF2-40B4-BE49-F238E27FC236}">
                <a16:creationId xmlns:a16="http://schemas.microsoft.com/office/drawing/2014/main" id="{D160F26C-B1E2-4E2C-8549-F9562F9A8864}"/>
              </a:ext>
            </a:extLst>
          </p:cNvPr>
          <p:cNvSpPr>
            <a:spLocks noGrp="1"/>
          </p:cNvSpPr>
          <p:nvPr>
            <p:ph idx="10"/>
          </p:nvPr>
        </p:nvSpPr>
        <p:spPr/>
        <p:txBody>
          <a:bodyPr/>
          <a:lstStyle/>
          <a:p>
            <a:r>
              <a:rPr lang="en-US" dirty="0"/>
              <a:t>Binary vs Multi-class Classification</a:t>
            </a:r>
          </a:p>
        </p:txBody>
      </p:sp>
      <p:pic>
        <p:nvPicPr>
          <p:cNvPr id="21506" name="Picture 2" descr="Tips and Tricks for Multi-Class Classification | by Mohammed Terry-Jack |  Medium">
            <a:extLst>
              <a:ext uri="{FF2B5EF4-FFF2-40B4-BE49-F238E27FC236}">
                <a16:creationId xmlns:a16="http://schemas.microsoft.com/office/drawing/2014/main" id="{0559D80D-7BCC-49D8-A3C4-D56C6E7C9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808" y="4030216"/>
            <a:ext cx="6707547"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08920" y="7386462"/>
            <a:ext cx="576064" cy="172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82E107-8E13-44E6-AA34-02170A25388D}"/>
              </a:ext>
            </a:extLst>
          </p:cNvPr>
          <p:cNvSpPr/>
          <p:nvPr/>
        </p:nvSpPr>
        <p:spPr>
          <a:xfrm>
            <a:off x="2652936" y="7054552"/>
            <a:ext cx="432048" cy="23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48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2736-E3F0-43EC-91AD-849D0D0E3257}"/>
              </a:ext>
            </a:extLst>
          </p:cNvPr>
          <p:cNvSpPr>
            <a:spLocks noGrp="1"/>
          </p:cNvSpPr>
          <p:nvPr>
            <p:ph type="title"/>
          </p:nvPr>
        </p:nvSpPr>
        <p:spPr/>
        <p:txBody>
          <a:bodyPr/>
          <a:lstStyle/>
          <a:p>
            <a:r>
              <a:rPr lang="en-US" dirty="0"/>
              <a:t>Binary vs Multi-class Classification</a:t>
            </a:r>
          </a:p>
        </p:txBody>
      </p:sp>
      <p:sp>
        <p:nvSpPr>
          <p:cNvPr id="3" name="Content Placeholder 2">
            <a:extLst>
              <a:ext uri="{FF2B5EF4-FFF2-40B4-BE49-F238E27FC236}">
                <a16:creationId xmlns:a16="http://schemas.microsoft.com/office/drawing/2014/main" id="{9CCEBD4F-74D5-4D76-A6A8-F52171BB35EE}"/>
              </a:ext>
            </a:extLst>
          </p:cNvPr>
          <p:cNvSpPr>
            <a:spLocks noGrp="1"/>
          </p:cNvSpPr>
          <p:nvPr>
            <p:ph idx="1"/>
          </p:nvPr>
        </p:nvSpPr>
        <p:spPr/>
        <p:txBody>
          <a:bodyPr/>
          <a:lstStyle/>
          <a:p>
            <a:r>
              <a:rPr lang="en-US" dirty="0"/>
              <a:t>Both the binary and multi-class classification problems can be linearly or non-linearly separated</a:t>
            </a:r>
          </a:p>
          <a:p>
            <a:pPr lvl="1"/>
            <a:r>
              <a:rPr lang="en-US" dirty="0"/>
              <a:t>Figure: linearly and non-linearly separated data for binary classification problem</a:t>
            </a:r>
          </a:p>
        </p:txBody>
      </p:sp>
      <p:sp>
        <p:nvSpPr>
          <p:cNvPr id="5" name="Content Placeholder 4">
            <a:extLst>
              <a:ext uri="{FF2B5EF4-FFF2-40B4-BE49-F238E27FC236}">
                <a16:creationId xmlns:a16="http://schemas.microsoft.com/office/drawing/2014/main" id="{2DFE5E52-9D54-4B01-9B49-7672FE7786E9}"/>
              </a:ext>
            </a:extLst>
          </p:cNvPr>
          <p:cNvSpPr>
            <a:spLocks noGrp="1"/>
          </p:cNvSpPr>
          <p:nvPr>
            <p:ph idx="10"/>
          </p:nvPr>
        </p:nvSpPr>
        <p:spPr/>
        <p:txBody>
          <a:bodyPr/>
          <a:lstStyle/>
          <a:p>
            <a:r>
              <a:rPr lang="en-US" dirty="0"/>
              <a:t>Binary vs Multi-class Classification</a:t>
            </a:r>
          </a:p>
        </p:txBody>
      </p:sp>
      <p:pic>
        <p:nvPicPr>
          <p:cNvPr id="4" name="Picture 3">
            <a:extLst>
              <a:ext uri="{FF2B5EF4-FFF2-40B4-BE49-F238E27FC236}">
                <a16:creationId xmlns:a16="http://schemas.microsoft.com/office/drawing/2014/main" id="{CA0F3E8D-515D-4C52-A047-61AF6F5E961B}"/>
              </a:ext>
            </a:extLst>
          </p:cNvPr>
          <p:cNvPicPr>
            <a:picLocks noChangeAspect="1"/>
          </p:cNvPicPr>
          <p:nvPr/>
        </p:nvPicPr>
        <p:blipFill>
          <a:blip r:embed="rId2"/>
          <a:stretch>
            <a:fillRect/>
          </a:stretch>
        </p:blipFill>
        <p:spPr>
          <a:xfrm>
            <a:off x="1031433" y="3382144"/>
            <a:ext cx="8030215" cy="3643603"/>
          </a:xfrm>
          <a:prstGeom prst="rect">
            <a:avLst/>
          </a:prstGeom>
        </p:spPr>
      </p:pic>
    </p:spTree>
    <p:extLst>
      <p:ext uri="{BB962C8B-B14F-4D97-AF65-F5344CB8AC3E}">
        <p14:creationId xmlns:p14="http://schemas.microsoft.com/office/powerpoint/2010/main" val="391739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a:t>
            </a:r>
          </a:p>
        </p:txBody>
      </p:sp>
      <p:sp>
        <p:nvSpPr>
          <p:cNvPr id="3" name="Content Placeholder 2"/>
          <p:cNvSpPr>
            <a:spLocks noGrp="1"/>
          </p:cNvSpPr>
          <p:nvPr>
            <p:ph idx="1"/>
          </p:nvPr>
        </p:nvSpPr>
        <p:spPr/>
        <p:txBody>
          <a:bodyPr/>
          <a:lstStyle/>
          <a:p>
            <a:r>
              <a:rPr lang="en-US" b="1" i="1" dirty="0">
                <a:solidFill>
                  <a:srgbClr val="0070C0"/>
                </a:solidFill>
              </a:rPr>
              <a:t>Deep learning </a:t>
            </a:r>
            <a:r>
              <a:rPr lang="en-US" dirty="0"/>
              <a:t>(DL) is a machine learning subfield that uses multi-layer Neural Networks for learning data representations</a:t>
            </a:r>
          </a:p>
          <a:p>
            <a:pPr lvl="1"/>
            <a:r>
              <a:rPr lang="en-US" dirty="0"/>
              <a:t>The layers in NN learn hierarchical features at different levels of abstraction</a:t>
            </a:r>
          </a:p>
          <a:p>
            <a:pPr lvl="1"/>
            <a:r>
              <a:rPr lang="en-US" dirty="0"/>
              <a:t>Input image</a:t>
            </a:r>
            <a:r>
              <a:rPr lang="en-US" dirty="0">
                <a:latin typeface="Times New Roman" panose="02020603050405020304" pitchFamily="18" charset="0"/>
                <a:cs typeface="Times New Roman" panose="02020603050405020304" pitchFamily="18" charset="0"/>
              </a:rPr>
              <a:t> p</a:t>
            </a:r>
            <a:r>
              <a:rPr lang="en-US" dirty="0"/>
              <a:t>ixel</a:t>
            </a:r>
            <a:r>
              <a:rPr lang="en-US" dirty="0">
                <a:latin typeface="Times New Roman" panose="02020603050405020304" pitchFamily="18" charset="0"/>
                <a:cs typeface="Times New Roman" panose="02020603050405020304" pitchFamily="18" charset="0"/>
              </a:rPr>
              <a:t>s → </a:t>
            </a:r>
            <a:r>
              <a:rPr lang="en-US" dirty="0"/>
              <a:t>Edges</a:t>
            </a:r>
            <a:r>
              <a:rPr lang="en-US" dirty="0">
                <a:latin typeface="Times New Roman" panose="02020603050405020304" pitchFamily="18" charset="0"/>
                <a:cs typeface="Times New Roman" panose="02020603050405020304" pitchFamily="18" charset="0"/>
              </a:rPr>
              <a:t> → </a:t>
            </a:r>
            <a:r>
              <a:rPr lang="en-US" dirty="0"/>
              <a:t>Textures</a:t>
            </a:r>
            <a:r>
              <a:rPr lang="en-US" dirty="0">
                <a:latin typeface="Times New Roman" panose="02020603050405020304" pitchFamily="18" charset="0"/>
                <a:cs typeface="Times New Roman" panose="02020603050405020304" pitchFamily="18" charset="0"/>
              </a:rPr>
              <a:t> → </a:t>
            </a:r>
            <a:r>
              <a:rPr lang="en-US" dirty="0"/>
              <a:t>Parts</a:t>
            </a:r>
            <a:r>
              <a:rPr lang="en-US" dirty="0">
                <a:latin typeface="Times New Roman" panose="02020603050405020304" pitchFamily="18" charset="0"/>
                <a:cs typeface="Times New Roman" panose="02020603050405020304" pitchFamily="18" charset="0"/>
              </a:rPr>
              <a:t> →</a:t>
            </a:r>
            <a:r>
              <a:rPr lang="en-US" dirty="0"/>
              <a:t> Objects</a:t>
            </a:r>
          </a:p>
          <a:p>
            <a:endParaRPr lang="en-US" dirty="0"/>
          </a:p>
          <a:p>
            <a:endParaRPr lang="en-US" dirty="0"/>
          </a:p>
        </p:txBody>
      </p:sp>
      <p:sp>
        <p:nvSpPr>
          <p:cNvPr id="57" name="Content Placeholder 56">
            <a:extLst>
              <a:ext uri="{FF2B5EF4-FFF2-40B4-BE49-F238E27FC236}">
                <a16:creationId xmlns:a16="http://schemas.microsoft.com/office/drawing/2014/main" id="{A147145F-1093-409B-BDD1-A68B0144D7B1}"/>
              </a:ext>
            </a:extLst>
          </p:cNvPr>
          <p:cNvSpPr>
            <a:spLocks noGrp="1"/>
          </p:cNvSpPr>
          <p:nvPr>
            <p:ph idx="10"/>
          </p:nvPr>
        </p:nvSpPr>
        <p:spPr/>
        <p:txBody>
          <a:bodyPr/>
          <a:lstStyle/>
          <a:p>
            <a:r>
              <a:rPr lang="en-US" dirty="0"/>
              <a:t>Introduction to Deep Learning</a:t>
            </a:r>
          </a:p>
          <a:p>
            <a:endParaRPr lang="en-US" dirty="0"/>
          </a:p>
        </p:txBody>
      </p:sp>
      <p:sp>
        <p:nvSpPr>
          <p:cNvPr id="4" name="TextBox 3"/>
          <p:cNvSpPr txBox="1"/>
          <p:nvPr/>
        </p:nvSpPr>
        <p:spPr>
          <a:xfrm>
            <a:off x="2537736" y="3997305"/>
            <a:ext cx="968355" cy="523220"/>
          </a:xfrm>
          <a:prstGeom prst="rect">
            <a:avLst/>
          </a:prstGeom>
          <a:noFill/>
          <a:ln w="28575">
            <a:solidFill>
              <a:srgbClr val="C00000"/>
            </a:solidFill>
          </a:ln>
        </p:spPr>
        <p:txBody>
          <a:bodyPr wrap="square" rtlCol="0">
            <a:spAutoFit/>
          </a:bodyPr>
          <a:lstStyle/>
          <a:p>
            <a:pPr algn="ctr"/>
            <a:r>
              <a:rPr lang="en-US" sz="1400" dirty="0"/>
              <a:t>Low-Level Features</a:t>
            </a:r>
          </a:p>
        </p:txBody>
      </p:sp>
      <p:sp>
        <p:nvSpPr>
          <p:cNvPr id="5" name="TextBox 4"/>
          <p:cNvSpPr txBox="1"/>
          <p:nvPr/>
        </p:nvSpPr>
        <p:spPr>
          <a:xfrm>
            <a:off x="4035373" y="3983935"/>
            <a:ext cx="917131" cy="523220"/>
          </a:xfrm>
          <a:prstGeom prst="rect">
            <a:avLst/>
          </a:prstGeom>
          <a:noFill/>
          <a:ln w="28575">
            <a:solidFill>
              <a:srgbClr val="C00000"/>
            </a:solidFill>
          </a:ln>
        </p:spPr>
        <p:txBody>
          <a:bodyPr wrap="square" rtlCol="0">
            <a:spAutoFit/>
          </a:bodyPr>
          <a:lstStyle/>
          <a:p>
            <a:pPr algn="ctr"/>
            <a:r>
              <a:rPr lang="en-US" sz="1400" dirty="0"/>
              <a:t>Mid-Level Features</a:t>
            </a:r>
          </a:p>
        </p:txBody>
      </p:sp>
      <p:cxnSp>
        <p:nvCxnSpPr>
          <p:cNvPr id="6" name="Straight Arrow Connector 5"/>
          <p:cNvCxnSpPr/>
          <p:nvPr/>
        </p:nvCxnSpPr>
        <p:spPr bwMode="auto">
          <a:xfrm>
            <a:off x="2173484" y="4245545"/>
            <a:ext cx="350717" cy="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3509280" y="4243015"/>
            <a:ext cx="527426" cy="253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V="1">
            <a:off x="6453687" y="4237999"/>
            <a:ext cx="459931" cy="262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8364528" y="4077104"/>
            <a:ext cx="1345192" cy="307777"/>
          </a:xfrm>
          <a:prstGeom prst="rect">
            <a:avLst/>
          </a:prstGeom>
          <a:noFill/>
          <a:ln w="28575">
            <a:solidFill>
              <a:srgbClr val="C00000"/>
            </a:solidFill>
          </a:ln>
        </p:spPr>
        <p:txBody>
          <a:bodyPr wrap="square" rtlCol="0">
            <a:spAutoFit/>
          </a:bodyPr>
          <a:lstStyle/>
          <a:p>
            <a:pPr algn="ctr"/>
            <a:r>
              <a:rPr lang="en-US" sz="1400" b="1" dirty="0"/>
              <a:t>Output</a:t>
            </a:r>
            <a:endParaRPr lang="en-US" sz="1400" dirty="0"/>
          </a:p>
        </p:txBody>
      </p:sp>
      <p:sp>
        <p:nvSpPr>
          <p:cNvPr id="10" name="TextBox 9"/>
          <p:cNvSpPr txBox="1"/>
          <p:nvPr/>
        </p:nvSpPr>
        <p:spPr>
          <a:xfrm>
            <a:off x="5434021" y="3969383"/>
            <a:ext cx="1025785" cy="523220"/>
          </a:xfrm>
          <a:prstGeom prst="rect">
            <a:avLst/>
          </a:prstGeom>
          <a:noFill/>
          <a:ln w="28575">
            <a:solidFill>
              <a:srgbClr val="C00000"/>
            </a:solidFill>
          </a:ln>
        </p:spPr>
        <p:txBody>
          <a:bodyPr wrap="square" rtlCol="0">
            <a:spAutoFit/>
          </a:bodyPr>
          <a:lstStyle/>
          <a:p>
            <a:pPr algn="ctr"/>
            <a:r>
              <a:rPr lang="en-US" sz="1400" dirty="0"/>
              <a:t>High-Level Features</a:t>
            </a:r>
          </a:p>
        </p:txBody>
      </p:sp>
      <p:cxnSp>
        <p:nvCxnSpPr>
          <p:cNvPr id="11" name="Straight Arrow Connector 10"/>
          <p:cNvCxnSpPr/>
          <p:nvPr/>
        </p:nvCxnSpPr>
        <p:spPr bwMode="auto">
          <a:xfrm flipV="1">
            <a:off x="4967372" y="4222367"/>
            <a:ext cx="451781" cy="5967"/>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6927877" y="3966701"/>
            <a:ext cx="917131" cy="523220"/>
          </a:xfrm>
          <a:prstGeom prst="rect">
            <a:avLst/>
          </a:prstGeom>
          <a:noFill/>
          <a:ln w="28575">
            <a:solidFill>
              <a:srgbClr val="C00000"/>
            </a:solidFill>
          </a:ln>
        </p:spPr>
        <p:txBody>
          <a:bodyPr wrap="square" rtlCol="0">
            <a:spAutoFit/>
          </a:bodyPr>
          <a:lstStyle/>
          <a:p>
            <a:pPr algn="ctr"/>
            <a:r>
              <a:rPr lang="en-US" sz="1400" dirty="0"/>
              <a:t>Trainable Classifier</a:t>
            </a:r>
          </a:p>
        </p:txBody>
      </p:sp>
      <p:cxnSp>
        <p:nvCxnSpPr>
          <p:cNvPr id="13" name="Straight Arrow Connector 12"/>
          <p:cNvCxnSpPr/>
          <p:nvPr/>
        </p:nvCxnSpPr>
        <p:spPr bwMode="auto">
          <a:xfrm flipV="1">
            <a:off x="7893847" y="4240395"/>
            <a:ext cx="459931" cy="2620"/>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6667" t="7326" r="45000" b="63131"/>
          <a:stretch/>
        </p:blipFill>
        <p:spPr>
          <a:xfrm rot="5400000">
            <a:off x="752671" y="5545254"/>
            <a:ext cx="2465542" cy="1520912"/>
          </a:xfrm>
          <a:prstGeom prst="rect">
            <a:avLst/>
          </a:prstGeom>
        </p:spPr>
      </p:pic>
      <p:grpSp>
        <p:nvGrpSpPr>
          <p:cNvPr id="15" name="Group 14"/>
          <p:cNvGrpSpPr/>
          <p:nvPr/>
        </p:nvGrpSpPr>
        <p:grpSpPr>
          <a:xfrm>
            <a:off x="3025186" y="5075216"/>
            <a:ext cx="1506702" cy="2463265"/>
            <a:chOff x="1607820" y="2446906"/>
            <a:chExt cx="2176541" cy="3256986"/>
          </a:xfrm>
        </p:grpSpPr>
        <p:pic>
          <p:nvPicPr>
            <p:cNvPr id="16" name="Picture 15"/>
            <p:cNvPicPr>
              <a:picLocks noChangeAspect="1"/>
            </p:cNvPicPr>
            <p:nvPr/>
          </p:nvPicPr>
          <p:blipFill>
            <a:blip r:embed="rId4"/>
            <a:stretch>
              <a:fillRect/>
            </a:stretch>
          </p:blipFill>
          <p:spPr>
            <a:xfrm>
              <a:off x="1623060" y="2446908"/>
              <a:ext cx="695640" cy="625846"/>
            </a:xfrm>
            <a:prstGeom prst="rect">
              <a:avLst/>
            </a:prstGeom>
          </p:spPr>
        </p:pic>
        <p:pic>
          <p:nvPicPr>
            <p:cNvPr id="17" name="Picture 16"/>
            <p:cNvPicPr>
              <a:picLocks noChangeAspect="1"/>
            </p:cNvPicPr>
            <p:nvPr/>
          </p:nvPicPr>
          <p:blipFill>
            <a:blip r:embed="rId5"/>
            <a:stretch>
              <a:fillRect/>
            </a:stretch>
          </p:blipFill>
          <p:spPr>
            <a:xfrm>
              <a:off x="2362200" y="2446907"/>
              <a:ext cx="700295" cy="619175"/>
            </a:xfrm>
            <a:prstGeom prst="rect">
              <a:avLst/>
            </a:prstGeom>
          </p:spPr>
        </p:pic>
        <p:pic>
          <p:nvPicPr>
            <p:cNvPr id="18" name="Picture 17"/>
            <p:cNvPicPr>
              <a:picLocks noChangeAspect="1"/>
            </p:cNvPicPr>
            <p:nvPr/>
          </p:nvPicPr>
          <p:blipFill>
            <a:blip r:embed="rId6"/>
            <a:stretch>
              <a:fillRect/>
            </a:stretch>
          </p:blipFill>
          <p:spPr>
            <a:xfrm>
              <a:off x="3093720" y="2446906"/>
              <a:ext cx="678617" cy="618227"/>
            </a:xfrm>
            <a:prstGeom prst="rect">
              <a:avLst/>
            </a:prstGeom>
          </p:spPr>
        </p:pic>
        <p:pic>
          <p:nvPicPr>
            <p:cNvPr id="19" name="Picture 18"/>
            <p:cNvPicPr>
              <a:picLocks noChangeAspect="1"/>
            </p:cNvPicPr>
            <p:nvPr/>
          </p:nvPicPr>
          <p:blipFill>
            <a:blip r:embed="rId7"/>
            <a:stretch>
              <a:fillRect/>
            </a:stretch>
          </p:blipFill>
          <p:spPr>
            <a:xfrm>
              <a:off x="1607820" y="3107538"/>
              <a:ext cx="706764" cy="620063"/>
            </a:xfrm>
            <a:prstGeom prst="rect">
              <a:avLst/>
            </a:prstGeom>
          </p:spPr>
        </p:pic>
        <p:pic>
          <p:nvPicPr>
            <p:cNvPr id="20" name="Picture 19"/>
            <p:cNvPicPr>
              <a:picLocks noChangeAspect="1"/>
            </p:cNvPicPr>
            <p:nvPr/>
          </p:nvPicPr>
          <p:blipFill>
            <a:blip r:embed="rId8"/>
            <a:stretch>
              <a:fillRect/>
            </a:stretch>
          </p:blipFill>
          <p:spPr>
            <a:xfrm>
              <a:off x="2354580" y="3107538"/>
              <a:ext cx="700296" cy="607184"/>
            </a:xfrm>
            <a:prstGeom prst="rect">
              <a:avLst/>
            </a:prstGeom>
          </p:spPr>
        </p:pic>
        <p:pic>
          <p:nvPicPr>
            <p:cNvPr id="21" name="Picture 20"/>
            <p:cNvPicPr>
              <a:picLocks noChangeAspect="1"/>
            </p:cNvPicPr>
            <p:nvPr/>
          </p:nvPicPr>
          <p:blipFill>
            <a:blip r:embed="rId9"/>
            <a:stretch>
              <a:fillRect/>
            </a:stretch>
          </p:blipFill>
          <p:spPr>
            <a:xfrm>
              <a:off x="3105746" y="3101340"/>
              <a:ext cx="666591" cy="626261"/>
            </a:xfrm>
            <a:prstGeom prst="rect">
              <a:avLst/>
            </a:prstGeom>
          </p:spPr>
        </p:pic>
        <p:pic>
          <p:nvPicPr>
            <p:cNvPr id="22" name="Picture 21"/>
            <p:cNvPicPr>
              <a:picLocks noChangeAspect="1"/>
            </p:cNvPicPr>
            <p:nvPr/>
          </p:nvPicPr>
          <p:blipFill>
            <a:blip r:embed="rId10"/>
            <a:stretch>
              <a:fillRect/>
            </a:stretch>
          </p:blipFill>
          <p:spPr>
            <a:xfrm>
              <a:off x="1607821" y="3774209"/>
              <a:ext cx="706764" cy="624500"/>
            </a:xfrm>
            <a:prstGeom prst="rect">
              <a:avLst/>
            </a:prstGeom>
          </p:spPr>
        </p:pic>
        <p:pic>
          <p:nvPicPr>
            <p:cNvPr id="23" name="Picture 22"/>
            <p:cNvPicPr>
              <a:picLocks noChangeAspect="1"/>
            </p:cNvPicPr>
            <p:nvPr/>
          </p:nvPicPr>
          <p:blipFill>
            <a:blip r:embed="rId11"/>
            <a:stretch>
              <a:fillRect/>
            </a:stretch>
          </p:blipFill>
          <p:spPr>
            <a:xfrm>
              <a:off x="2354580" y="3764280"/>
              <a:ext cx="700295" cy="634429"/>
            </a:xfrm>
            <a:prstGeom prst="rect">
              <a:avLst/>
            </a:prstGeom>
          </p:spPr>
        </p:pic>
        <p:pic>
          <p:nvPicPr>
            <p:cNvPr id="24" name="Picture 23"/>
            <p:cNvPicPr>
              <a:picLocks noChangeAspect="1"/>
            </p:cNvPicPr>
            <p:nvPr/>
          </p:nvPicPr>
          <p:blipFill>
            <a:blip r:embed="rId12"/>
            <a:stretch>
              <a:fillRect/>
            </a:stretch>
          </p:blipFill>
          <p:spPr>
            <a:xfrm>
              <a:off x="2346960" y="5072821"/>
              <a:ext cx="700296" cy="631071"/>
            </a:xfrm>
            <a:prstGeom prst="rect">
              <a:avLst/>
            </a:prstGeom>
          </p:spPr>
        </p:pic>
        <p:pic>
          <p:nvPicPr>
            <p:cNvPr id="25" name="Picture 24"/>
            <p:cNvPicPr>
              <a:picLocks noChangeAspect="1"/>
            </p:cNvPicPr>
            <p:nvPr/>
          </p:nvPicPr>
          <p:blipFill>
            <a:blip r:embed="rId13"/>
            <a:stretch>
              <a:fillRect/>
            </a:stretch>
          </p:blipFill>
          <p:spPr>
            <a:xfrm>
              <a:off x="1607820" y="4432741"/>
              <a:ext cx="695640" cy="624500"/>
            </a:xfrm>
            <a:prstGeom prst="rect">
              <a:avLst/>
            </a:prstGeom>
          </p:spPr>
        </p:pic>
        <p:pic>
          <p:nvPicPr>
            <p:cNvPr id="26" name="Picture 25"/>
            <p:cNvPicPr>
              <a:picLocks noChangeAspect="1"/>
            </p:cNvPicPr>
            <p:nvPr/>
          </p:nvPicPr>
          <p:blipFill>
            <a:blip r:embed="rId14"/>
            <a:stretch>
              <a:fillRect/>
            </a:stretch>
          </p:blipFill>
          <p:spPr>
            <a:xfrm>
              <a:off x="2346960" y="4423735"/>
              <a:ext cx="700295" cy="623526"/>
            </a:xfrm>
            <a:prstGeom prst="rect">
              <a:avLst/>
            </a:prstGeom>
          </p:spPr>
        </p:pic>
        <p:pic>
          <p:nvPicPr>
            <p:cNvPr id="27" name="Picture 26"/>
            <p:cNvPicPr>
              <a:picLocks noChangeAspect="1"/>
            </p:cNvPicPr>
            <p:nvPr/>
          </p:nvPicPr>
          <p:blipFill>
            <a:blip r:embed="rId15"/>
            <a:stretch>
              <a:fillRect/>
            </a:stretch>
          </p:blipFill>
          <p:spPr>
            <a:xfrm>
              <a:off x="3105744" y="3756660"/>
              <a:ext cx="678617" cy="634429"/>
            </a:xfrm>
            <a:prstGeom prst="rect">
              <a:avLst/>
            </a:prstGeom>
          </p:spPr>
        </p:pic>
        <p:pic>
          <p:nvPicPr>
            <p:cNvPr id="28" name="Picture 27"/>
            <p:cNvPicPr>
              <a:picLocks noChangeAspect="1"/>
            </p:cNvPicPr>
            <p:nvPr/>
          </p:nvPicPr>
          <p:blipFill>
            <a:blip r:embed="rId16"/>
            <a:stretch>
              <a:fillRect/>
            </a:stretch>
          </p:blipFill>
          <p:spPr>
            <a:xfrm>
              <a:off x="3105744" y="4419600"/>
              <a:ext cx="678617" cy="627661"/>
            </a:xfrm>
            <a:prstGeom prst="rect">
              <a:avLst/>
            </a:prstGeom>
          </p:spPr>
        </p:pic>
        <p:pic>
          <p:nvPicPr>
            <p:cNvPr id="29" name="Picture 28"/>
            <p:cNvPicPr>
              <a:picLocks noChangeAspect="1"/>
            </p:cNvPicPr>
            <p:nvPr/>
          </p:nvPicPr>
          <p:blipFill>
            <a:blip r:embed="rId17"/>
            <a:stretch>
              <a:fillRect/>
            </a:stretch>
          </p:blipFill>
          <p:spPr>
            <a:xfrm>
              <a:off x="1607821" y="5072821"/>
              <a:ext cx="695640" cy="631071"/>
            </a:xfrm>
            <a:prstGeom prst="rect">
              <a:avLst/>
            </a:prstGeom>
          </p:spPr>
        </p:pic>
        <p:pic>
          <p:nvPicPr>
            <p:cNvPr id="30" name="Picture 29"/>
            <p:cNvPicPr>
              <a:picLocks noChangeAspect="1"/>
            </p:cNvPicPr>
            <p:nvPr/>
          </p:nvPicPr>
          <p:blipFill>
            <a:blip r:embed="rId18"/>
            <a:stretch>
              <a:fillRect/>
            </a:stretch>
          </p:blipFill>
          <p:spPr>
            <a:xfrm>
              <a:off x="3105744" y="5067300"/>
              <a:ext cx="678617" cy="636592"/>
            </a:xfrm>
            <a:prstGeom prst="rect">
              <a:avLst/>
            </a:prstGeom>
          </p:spPr>
        </p:pic>
      </p:grpSp>
      <p:grpSp>
        <p:nvGrpSpPr>
          <p:cNvPr id="31" name="Group 30"/>
          <p:cNvGrpSpPr/>
          <p:nvPr/>
        </p:nvGrpSpPr>
        <p:grpSpPr>
          <a:xfrm>
            <a:off x="4889037" y="5039828"/>
            <a:ext cx="1664541" cy="2498653"/>
            <a:chOff x="4524496" y="2438400"/>
            <a:chExt cx="2012703" cy="3312179"/>
          </a:xfrm>
        </p:grpSpPr>
        <p:pic>
          <p:nvPicPr>
            <p:cNvPr id="32" name="Picture 31"/>
            <p:cNvPicPr>
              <a:picLocks noChangeAspect="1"/>
            </p:cNvPicPr>
            <p:nvPr/>
          </p:nvPicPr>
          <p:blipFill>
            <a:blip r:embed="rId19"/>
            <a:stretch>
              <a:fillRect/>
            </a:stretch>
          </p:blipFill>
          <p:spPr>
            <a:xfrm>
              <a:off x="4524497" y="2438400"/>
              <a:ext cx="643625" cy="626733"/>
            </a:xfrm>
            <a:prstGeom prst="rect">
              <a:avLst/>
            </a:prstGeom>
          </p:spPr>
        </p:pic>
        <p:pic>
          <p:nvPicPr>
            <p:cNvPr id="33" name="Picture 32"/>
            <p:cNvPicPr>
              <a:picLocks noChangeAspect="1"/>
            </p:cNvPicPr>
            <p:nvPr/>
          </p:nvPicPr>
          <p:blipFill>
            <a:blip r:embed="rId20"/>
            <a:stretch>
              <a:fillRect/>
            </a:stretch>
          </p:blipFill>
          <p:spPr>
            <a:xfrm>
              <a:off x="4524497" y="3116580"/>
              <a:ext cx="643625" cy="625848"/>
            </a:xfrm>
            <a:prstGeom prst="rect">
              <a:avLst/>
            </a:prstGeom>
          </p:spPr>
        </p:pic>
        <p:pic>
          <p:nvPicPr>
            <p:cNvPr id="34" name="Picture 33"/>
            <p:cNvPicPr>
              <a:picLocks noChangeAspect="1"/>
            </p:cNvPicPr>
            <p:nvPr/>
          </p:nvPicPr>
          <p:blipFill>
            <a:blip r:embed="rId21"/>
            <a:stretch>
              <a:fillRect/>
            </a:stretch>
          </p:blipFill>
          <p:spPr>
            <a:xfrm>
              <a:off x="4524496" y="3789961"/>
              <a:ext cx="643625" cy="628125"/>
            </a:xfrm>
            <a:prstGeom prst="rect">
              <a:avLst/>
            </a:prstGeom>
          </p:spPr>
        </p:pic>
        <p:pic>
          <p:nvPicPr>
            <p:cNvPr id="35" name="Picture 34"/>
            <p:cNvPicPr>
              <a:picLocks noChangeAspect="1"/>
            </p:cNvPicPr>
            <p:nvPr/>
          </p:nvPicPr>
          <p:blipFill>
            <a:blip r:embed="rId22"/>
            <a:stretch>
              <a:fillRect/>
            </a:stretch>
          </p:blipFill>
          <p:spPr>
            <a:xfrm>
              <a:off x="5203254" y="2438400"/>
              <a:ext cx="657721" cy="626733"/>
            </a:xfrm>
            <a:prstGeom prst="rect">
              <a:avLst/>
            </a:prstGeom>
          </p:spPr>
        </p:pic>
        <p:pic>
          <p:nvPicPr>
            <p:cNvPr id="36" name="Picture 35"/>
            <p:cNvPicPr>
              <a:picLocks noChangeAspect="1"/>
            </p:cNvPicPr>
            <p:nvPr/>
          </p:nvPicPr>
          <p:blipFill>
            <a:blip r:embed="rId23"/>
            <a:stretch>
              <a:fillRect/>
            </a:stretch>
          </p:blipFill>
          <p:spPr>
            <a:xfrm>
              <a:off x="5890260" y="2446021"/>
              <a:ext cx="646939" cy="626733"/>
            </a:xfrm>
            <a:prstGeom prst="rect">
              <a:avLst/>
            </a:prstGeom>
          </p:spPr>
        </p:pic>
        <p:pic>
          <p:nvPicPr>
            <p:cNvPr id="37" name="Picture 36"/>
            <p:cNvPicPr>
              <a:picLocks noChangeAspect="1"/>
            </p:cNvPicPr>
            <p:nvPr/>
          </p:nvPicPr>
          <p:blipFill>
            <a:blip r:embed="rId24"/>
            <a:stretch>
              <a:fillRect/>
            </a:stretch>
          </p:blipFill>
          <p:spPr>
            <a:xfrm>
              <a:off x="5203254" y="3116580"/>
              <a:ext cx="651481" cy="625848"/>
            </a:xfrm>
            <a:prstGeom prst="rect">
              <a:avLst/>
            </a:prstGeom>
          </p:spPr>
        </p:pic>
        <p:pic>
          <p:nvPicPr>
            <p:cNvPr id="38" name="Picture 37"/>
            <p:cNvPicPr>
              <a:picLocks noChangeAspect="1"/>
            </p:cNvPicPr>
            <p:nvPr/>
          </p:nvPicPr>
          <p:blipFill>
            <a:blip r:embed="rId25"/>
            <a:stretch>
              <a:fillRect/>
            </a:stretch>
          </p:blipFill>
          <p:spPr>
            <a:xfrm>
              <a:off x="5890260" y="3116580"/>
              <a:ext cx="646939" cy="625848"/>
            </a:xfrm>
            <a:prstGeom prst="rect">
              <a:avLst/>
            </a:prstGeom>
          </p:spPr>
        </p:pic>
        <p:pic>
          <p:nvPicPr>
            <p:cNvPr id="39" name="Picture 38"/>
            <p:cNvPicPr>
              <a:picLocks noChangeAspect="1"/>
            </p:cNvPicPr>
            <p:nvPr/>
          </p:nvPicPr>
          <p:blipFill>
            <a:blip r:embed="rId26"/>
            <a:stretch>
              <a:fillRect/>
            </a:stretch>
          </p:blipFill>
          <p:spPr>
            <a:xfrm>
              <a:off x="5205016" y="3793491"/>
              <a:ext cx="649720" cy="624595"/>
            </a:xfrm>
            <a:prstGeom prst="rect">
              <a:avLst/>
            </a:prstGeom>
          </p:spPr>
        </p:pic>
        <p:pic>
          <p:nvPicPr>
            <p:cNvPr id="40" name="Picture 39"/>
            <p:cNvPicPr>
              <a:picLocks noChangeAspect="1"/>
            </p:cNvPicPr>
            <p:nvPr/>
          </p:nvPicPr>
          <p:blipFill>
            <a:blip r:embed="rId27"/>
            <a:stretch>
              <a:fillRect/>
            </a:stretch>
          </p:blipFill>
          <p:spPr>
            <a:xfrm>
              <a:off x="5890260" y="3787140"/>
              <a:ext cx="646939" cy="630946"/>
            </a:xfrm>
            <a:prstGeom prst="rect">
              <a:avLst/>
            </a:prstGeom>
          </p:spPr>
        </p:pic>
        <p:pic>
          <p:nvPicPr>
            <p:cNvPr id="41" name="Picture 40"/>
            <p:cNvPicPr>
              <a:picLocks noChangeAspect="1"/>
            </p:cNvPicPr>
            <p:nvPr/>
          </p:nvPicPr>
          <p:blipFill>
            <a:blip r:embed="rId28"/>
            <a:stretch>
              <a:fillRect/>
            </a:stretch>
          </p:blipFill>
          <p:spPr>
            <a:xfrm>
              <a:off x="4524496" y="4465321"/>
              <a:ext cx="643625" cy="630947"/>
            </a:xfrm>
            <a:prstGeom prst="rect">
              <a:avLst/>
            </a:prstGeom>
          </p:spPr>
        </p:pic>
        <p:pic>
          <p:nvPicPr>
            <p:cNvPr id="42" name="Picture 41"/>
            <p:cNvPicPr>
              <a:picLocks noChangeAspect="1"/>
            </p:cNvPicPr>
            <p:nvPr/>
          </p:nvPicPr>
          <p:blipFill>
            <a:blip r:embed="rId29"/>
            <a:stretch>
              <a:fillRect/>
            </a:stretch>
          </p:blipFill>
          <p:spPr>
            <a:xfrm>
              <a:off x="5203254" y="4465320"/>
              <a:ext cx="651481" cy="630947"/>
            </a:xfrm>
            <a:prstGeom prst="rect">
              <a:avLst/>
            </a:prstGeom>
          </p:spPr>
        </p:pic>
        <p:pic>
          <p:nvPicPr>
            <p:cNvPr id="43" name="Picture 42"/>
            <p:cNvPicPr>
              <a:picLocks noChangeAspect="1"/>
            </p:cNvPicPr>
            <p:nvPr/>
          </p:nvPicPr>
          <p:blipFill>
            <a:blip r:embed="rId30"/>
            <a:stretch>
              <a:fillRect/>
            </a:stretch>
          </p:blipFill>
          <p:spPr>
            <a:xfrm>
              <a:off x="5901503" y="4465320"/>
              <a:ext cx="635696" cy="630948"/>
            </a:xfrm>
            <a:prstGeom prst="rect">
              <a:avLst/>
            </a:prstGeom>
          </p:spPr>
        </p:pic>
        <p:pic>
          <p:nvPicPr>
            <p:cNvPr id="44" name="Picture 43"/>
            <p:cNvPicPr>
              <a:picLocks noChangeAspect="1"/>
            </p:cNvPicPr>
            <p:nvPr/>
          </p:nvPicPr>
          <p:blipFill>
            <a:blip r:embed="rId31"/>
            <a:stretch>
              <a:fillRect/>
            </a:stretch>
          </p:blipFill>
          <p:spPr>
            <a:xfrm>
              <a:off x="4524496" y="5138337"/>
              <a:ext cx="649484" cy="612241"/>
            </a:xfrm>
            <a:prstGeom prst="rect">
              <a:avLst/>
            </a:prstGeom>
          </p:spPr>
        </p:pic>
        <p:pic>
          <p:nvPicPr>
            <p:cNvPr id="45" name="Picture 44"/>
            <p:cNvPicPr>
              <a:picLocks noChangeAspect="1"/>
            </p:cNvPicPr>
            <p:nvPr/>
          </p:nvPicPr>
          <p:blipFill>
            <a:blip r:embed="rId32"/>
            <a:stretch>
              <a:fillRect/>
            </a:stretch>
          </p:blipFill>
          <p:spPr>
            <a:xfrm>
              <a:off x="5217288" y="5138334"/>
              <a:ext cx="637447" cy="612244"/>
            </a:xfrm>
            <a:prstGeom prst="rect">
              <a:avLst/>
            </a:prstGeom>
          </p:spPr>
        </p:pic>
        <p:pic>
          <p:nvPicPr>
            <p:cNvPr id="46" name="Picture 45"/>
            <p:cNvPicPr>
              <a:picLocks noChangeAspect="1"/>
            </p:cNvPicPr>
            <p:nvPr/>
          </p:nvPicPr>
          <p:blipFill>
            <a:blip r:embed="rId33"/>
            <a:stretch>
              <a:fillRect/>
            </a:stretch>
          </p:blipFill>
          <p:spPr>
            <a:xfrm>
              <a:off x="5890260" y="5138335"/>
              <a:ext cx="640804" cy="612244"/>
            </a:xfrm>
            <a:prstGeom prst="rect">
              <a:avLst/>
            </a:prstGeom>
          </p:spPr>
        </p:pic>
      </p:grpSp>
      <p:grpSp>
        <p:nvGrpSpPr>
          <p:cNvPr id="47" name="Group 46"/>
          <p:cNvGrpSpPr/>
          <p:nvPr/>
        </p:nvGrpSpPr>
        <p:grpSpPr>
          <a:xfrm>
            <a:off x="6824875" y="5065638"/>
            <a:ext cx="1816935" cy="2472842"/>
            <a:chOff x="5142015" y="2305442"/>
            <a:chExt cx="2816469" cy="3434576"/>
          </a:xfrm>
        </p:grpSpPr>
        <p:pic>
          <p:nvPicPr>
            <p:cNvPr id="48" name="Picture 47"/>
            <p:cNvPicPr>
              <a:picLocks noChangeAspect="1"/>
            </p:cNvPicPr>
            <p:nvPr/>
          </p:nvPicPr>
          <p:blipFill>
            <a:blip r:embed="rId34"/>
            <a:stretch>
              <a:fillRect/>
            </a:stretch>
          </p:blipFill>
          <p:spPr>
            <a:xfrm>
              <a:off x="5142016" y="4026763"/>
              <a:ext cx="1381983" cy="837618"/>
            </a:xfrm>
            <a:prstGeom prst="rect">
              <a:avLst/>
            </a:prstGeom>
          </p:spPr>
        </p:pic>
        <p:pic>
          <p:nvPicPr>
            <p:cNvPr id="49" name="Picture 48"/>
            <p:cNvPicPr>
              <a:picLocks noChangeAspect="1"/>
            </p:cNvPicPr>
            <p:nvPr/>
          </p:nvPicPr>
          <p:blipFill>
            <a:blip r:embed="rId35"/>
            <a:stretch>
              <a:fillRect/>
            </a:stretch>
          </p:blipFill>
          <p:spPr>
            <a:xfrm>
              <a:off x="6567154" y="2309746"/>
              <a:ext cx="1372080" cy="807829"/>
            </a:xfrm>
            <a:prstGeom prst="rect">
              <a:avLst/>
            </a:prstGeom>
          </p:spPr>
        </p:pic>
        <p:pic>
          <p:nvPicPr>
            <p:cNvPr id="50" name="Picture 49"/>
            <p:cNvPicPr>
              <a:picLocks noChangeAspect="1"/>
            </p:cNvPicPr>
            <p:nvPr/>
          </p:nvPicPr>
          <p:blipFill>
            <a:blip r:embed="rId36"/>
            <a:stretch>
              <a:fillRect/>
            </a:stretch>
          </p:blipFill>
          <p:spPr>
            <a:xfrm>
              <a:off x="6576520" y="3162300"/>
              <a:ext cx="1381964" cy="829613"/>
            </a:xfrm>
            <a:prstGeom prst="rect">
              <a:avLst/>
            </a:prstGeom>
          </p:spPr>
        </p:pic>
        <p:pic>
          <p:nvPicPr>
            <p:cNvPr id="51" name="Picture 50"/>
            <p:cNvPicPr>
              <a:picLocks noChangeAspect="1"/>
            </p:cNvPicPr>
            <p:nvPr/>
          </p:nvPicPr>
          <p:blipFill>
            <a:blip r:embed="rId37"/>
            <a:stretch>
              <a:fillRect/>
            </a:stretch>
          </p:blipFill>
          <p:spPr>
            <a:xfrm>
              <a:off x="5142017" y="2305442"/>
              <a:ext cx="1381983" cy="812133"/>
            </a:xfrm>
            <a:prstGeom prst="rect">
              <a:avLst/>
            </a:prstGeom>
          </p:spPr>
        </p:pic>
        <p:pic>
          <p:nvPicPr>
            <p:cNvPr id="52" name="Picture 51"/>
            <p:cNvPicPr>
              <a:picLocks noChangeAspect="1"/>
            </p:cNvPicPr>
            <p:nvPr/>
          </p:nvPicPr>
          <p:blipFill>
            <a:blip r:embed="rId38"/>
            <a:stretch>
              <a:fillRect/>
            </a:stretch>
          </p:blipFill>
          <p:spPr>
            <a:xfrm>
              <a:off x="5144301" y="3162300"/>
              <a:ext cx="1379700" cy="814442"/>
            </a:xfrm>
            <a:prstGeom prst="rect">
              <a:avLst/>
            </a:prstGeom>
          </p:spPr>
        </p:pic>
        <p:pic>
          <p:nvPicPr>
            <p:cNvPr id="53" name="Picture 52"/>
            <p:cNvPicPr>
              <a:picLocks noChangeAspect="1"/>
            </p:cNvPicPr>
            <p:nvPr/>
          </p:nvPicPr>
          <p:blipFill>
            <a:blip r:embed="rId39"/>
            <a:stretch>
              <a:fillRect/>
            </a:stretch>
          </p:blipFill>
          <p:spPr>
            <a:xfrm>
              <a:off x="6576520" y="4036822"/>
              <a:ext cx="1362714" cy="824738"/>
            </a:xfrm>
            <a:prstGeom prst="rect">
              <a:avLst/>
            </a:prstGeom>
          </p:spPr>
        </p:pic>
        <p:pic>
          <p:nvPicPr>
            <p:cNvPr id="54" name="Picture 53"/>
            <p:cNvPicPr>
              <a:picLocks noChangeAspect="1"/>
            </p:cNvPicPr>
            <p:nvPr/>
          </p:nvPicPr>
          <p:blipFill>
            <a:blip r:embed="rId40"/>
            <a:stretch>
              <a:fillRect/>
            </a:stretch>
          </p:blipFill>
          <p:spPr>
            <a:xfrm>
              <a:off x="5142015" y="4892420"/>
              <a:ext cx="1381983" cy="847598"/>
            </a:xfrm>
            <a:prstGeom prst="rect">
              <a:avLst/>
            </a:prstGeom>
          </p:spPr>
        </p:pic>
        <p:pic>
          <p:nvPicPr>
            <p:cNvPr id="55" name="Picture 54"/>
            <p:cNvPicPr>
              <a:picLocks noChangeAspect="1"/>
            </p:cNvPicPr>
            <p:nvPr/>
          </p:nvPicPr>
          <p:blipFill>
            <a:blip r:embed="rId41"/>
            <a:stretch>
              <a:fillRect/>
            </a:stretch>
          </p:blipFill>
          <p:spPr>
            <a:xfrm>
              <a:off x="6567154" y="4923768"/>
              <a:ext cx="1391330" cy="816250"/>
            </a:xfrm>
            <a:prstGeom prst="rect">
              <a:avLst/>
            </a:prstGeom>
          </p:spPr>
        </p:pic>
      </p:grpSp>
      <p:pic>
        <p:nvPicPr>
          <p:cNvPr id="56" name="Picture 5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85538" y="3670176"/>
            <a:ext cx="1580888" cy="1190076"/>
          </a:xfrm>
          <a:prstGeom prst="rect">
            <a:avLst/>
          </a:prstGeom>
        </p:spPr>
      </p:pic>
      <p:cxnSp>
        <p:nvCxnSpPr>
          <p:cNvPr id="59" name="Straight Arrow Connector 58">
            <a:extLst>
              <a:ext uri="{FF2B5EF4-FFF2-40B4-BE49-F238E27FC236}">
                <a16:creationId xmlns:a16="http://schemas.microsoft.com/office/drawing/2014/main" id="{A1A05A3B-E9C2-41CE-8D22-1CEF9376C85A}"/>
              </a:ext>
            </a:extLst>
          </p:cNvPr>
          <p:cNvCxnSpPr>
            <a:cxnSpLocks/>
          </p:cNvCxnSpPr>
          <p:nvPr/>
        </p:nvCxnSpPr>
        <p:spPr>
          <a:xfrm flipH="1">
            <a:off x="2490218" y="4646449"/>
            <a:ext cx="344833" cy="361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297E480-441A-4459-9C45-E1D4B71454A7}"/>
              </a:ext>
            </a:extLst>
          </p:cNvPr>
          <p:cNvCxnSpPr>
            <a:cxnSpLocks/>
          </p:cNvCxnSpPr>
          <p:nvPr/>
        </p:nvCxnSpPr>
        <p:spPr>
          <a:xfrm>
            <a:off x="3158843" y="4614755"/>
            <a:ext cx="502567" cy="392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BA01555-D1B6-415F-983B-9FD8A5BC0E40}"/>
              </a:ext>
            </a:extLst>
          </p:cNvPr>
          <p:cNvCxnSpPr>
            <a:cxnSpLocks/>
          </p:cNvCxnSpPr>
          <p:nvPr/>
        </p:nvCxnSpPr>
        <p:spPr>
          <a:xfrm>
            <a:off x="4647299" y="4567818"/>
            <a:ext cx="502567" cy="392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2F32EE5-1A42-4E2A-BCE2-FCFE66473C67}"/>
              </a:ext>
            </a:extLst>
          </p:cNvPr>
          <p:cNvCxnSpPr>
            <a:cxnSpLocks/>
          </p:cNvCxnSpPr>
          <p:nvPr/>
        </p:nvCxnSpPr>
        <p:spPr>
          <a:xfrm>
            <a:off x="6411051" y="4533859"/>
            <a:ext cx="502567" cy="392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65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DL Useful?</a:t>
            </a:r>
          </a:p>
        </p:txBody>
      </p:sp>
      <p:sp>
        <p:nvSpPr>
          <p:cNvPr id="3" name="Content Placeholder 2"/>
          <p:cNvSpPr>
            <a:spLocks noGrp="1"/>
          </p:cNvSpPr>
          <p:nvPr>
            <p:ph idx="1"/>
          </p:nvPr>
        </p:nvSpPr>
        <p:spPr/>
        <p:txBody>
          <a:bodyPr/>
          <a:lstStyle/>
          <a:p>
            <a:r>
              <a:rPr lang="en-US" dirty="0"/>
              <a:t>DL provides a flexible, learnable framework for representing visual, text, linguistic information</a:t>
            </a:r>
          </a:p>
          <a:p>
            <a:pPr lvl="1"/>
            <a:r>
              <a:rPr lang="en-US" dirty="0"/>
              <a:t>Can learn in supervised and unsupervised manner</a:t>
            </a:r>
          </a:p>
          <a:p>
            <a:r>
              <a:rPr lang="en-US" dirty="0"/>
              <a:t>DL represents an effective end-to-end learning system</a:t>
            </a:r>
          </a:p>
          <a:p>
            <a:r>
              <a:rPr lang="en-US" dirty="0"/>
              <a:t>Requires large amounts of training data</a:t>
            </a:r>
          </a:p>
          <a:p>
            <a:r>
              <a:rPr lang="en-US" dirty="0"/>
              <a:t>Since about 2012, DL has outperformed other ML techniques</a:t>
            </a:r>
          </a:p>
          <a:p>
            <a:pPr lvl="1"/>
            <a:r>
              <a:rPr lang="en-US" dirty="0"/>
              <a:t>First in vision and speech, then NLP, and other applications</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018E23DA-F027-4545-B96D-215B48E3F963}"/>
              </a:ext>
            </a:extLst>
          </p:cNvPr>
          <p:cNvSpPr>
            <a:spLocks noGrp="1"/>
          </p:cNvSpPr>
          <p:nvPr>
            <p:ph idx="10"/>
          </p:nvPr>
        </p:nvSpPr>
        <p:spPr/>
        <p:txBody>
          <a:bodyPr/>
          <a:lstStyle/>
          <a:p>
            <a:r>
              <a:rPr lang="en-US" dirty="0"/>
              <a:t>Introduction to Deep Learning</a:t>
            </a:r>
          </a:p>
          <a:p>
            <a:endParaRPr lang="en-US" dirty="0"/>
          </a:p>
        </p:txBody>
      </p:sp>
    </p:spTree>
    <p:extLst>
      <p:ext uri="{BB962C8B-B14F-4D97-AF65-F5344CB8AC3E}">
        <p14:creationId xmlns:p14="http://schemas.microsoft.com/office/powerpoint/2010/main" val="67032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Neural Networks </a:t>
            </a:r>
          </a:p>
        </p:txBody>
      </p:sp>
      <p:sp>
        <p:nvSpPr>
          <p:cNvPr id="3" name="Content Placeholder 2"/>
          <p:cNvSpPr>
            <a:spLocks noGrp="1"/>
          </p:cNvSpPr>
          <p:nvPr>
            <p:ph idx="1"/>
          </p:nvPr>
        </p:nvSpPr>
        <p:spPr/>
        <p:txBody>
          <a:bodyPr>
            <a:normAutofit/>
          </a:bodyPr>
          <a:lstStyle/>
          <a:p>
            <a:r>
              <a:rPr lang="en-US" dirty="0"/>
              <a:t>Handwritten digit recognition (</a:t>
            </a:r>
            <a:r>
              <a:rPr lang="en-US" dirty="0">
                <a:solidFill>
                  <a:srgbClr val="FF0000"/>
                </a:solidFill>
              </a:rPr>
              <a:t>MNIST dataset</a:t>
            </a:r>
            <a:r>
              <a:rPr lang="en-US" dirty="0"/>
              <a:t>)</a:t>
            </a:r>
          </a:p>
          <a:p>
            <a:pPr lvl="1"/>
            <a:r>
              <a:rPr lang="en-US" dirty="0"/>
              <a:t>The intensity of each pixel is considered an </a:t>
            </a:r>
            <a:r>
              <a:rPr lang="en-US" dirty="0">
                <a:solidFill>
                  <a:srgbClr val="FF0000"/>
                </a:solidFill>
              </a:rPr>
              <a:t>input</a:t>
            </a:r>
            <a:r>
              <a:rPr lang="en-US" dirty="0"/>
              <a:t> element</a:t>
            </a:r>
          </a:p>
          <a:p>
            <a:pPr lvl="1"/>
            <a:r>
              <a:rPr lang="en-US" dirty="0"/>
              <a:t>The </a:t>
            </a:r>
            <a:r>
              <a:rPr lang="en-US" dirty="0">
                <a:solidFill>
                  <a:srgbClr val="FF0000"/>
                </a:solidFill>
              </a:rPr>
              <a:t>output</a:t>
            </a:r>
            <a:r>
              <a:rPr lang="en-US" dirty="0"/>
              <a:t> is the class of the digit</a:t>
            </a:r>
          </a:p>
        </p:txBody>
      </p:sp>
      <p:sp>
        <p:nvSpPr>
          <p:cNvPr id="5" name="Content Placeholder 4">
            <a:extLst>
              <a:ext uri="{FF2B5EF4-FFF2-40B4-BE49-F238E27FC236}">
                <a16:creationId xmlns:a16="http://schemas.microsoft.com/office/drawing/2014/main" id="{2F10A918-BB03-4E85-8380-868BA412C907}"/>
              </a:ext>
            </a:extLst>
          </p:cNvPr>
          <p:cNvSpPr>
            <a:spLocks noGrp="1"/>
          </p:cNvSpPr>
          <p:nvPr>
            <p:ph idx="10"/>
          </p:nvPr>
        </p:nvSpPr>
        <p:spPr/>
        <p:txBody>
          <a:bodyPr/>
          <a:lstStyle/>
          <a:p>
            <a:r>
              <a:rPr lang="en-US" dirty="0"/>
              <a:t>Introduction to Neural Networks</a:t>
            </a:r>
          </a:p>
          <a:p>
            <a:endParaRPr lang="en-US" dirty="0"/>
          </a:p>
        </p:txBody>
      </p:sp>
      <p:sp>
        <p:nvSpPr>
          <p:cNvPr id="4" name="文字版面配置區 2"/>
          <p:cNvSpPr txBox="1">
            <a:spLocks/>
          </p:cNvSpPr>
          <p:nvPr/>
        </p:nvSpPr>
        <p:spPr>
          <a:xfrm>
            <a:off x="1846318" y="3238128"/>
            <a:ext cx="1796780" cy="656269"/>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b="1" dirty="0"/>
              <a:t>Input</a:t>
            </a:r>
            <a:endParaRPr lang="zh-TW" altLang="en-US" b="1" dirty="0"/>
          </a:p>
        </p:txBody>
      </p:sp>
      <p:pic>
        <p:nvPicPr>
          <p:cNvPr id="6" name="圖片 6"/>
          <p:cNvPicPr>
            <a:picLocks noChangeAspect="1"/>
          </p:cNvPicPr>
          <p:nvPr/>
        </p:nvPicPr>
        <p:blipFill>
          <a:blip r:embed="rId3"/>
          <a:stretch>
            <a:fillRect/>
          </a:stretch>
        </p:blipFill>
        <p:spPr>
          <a:xfrm>
            <a:off x="1299221" y="4126212"/>
            <a:ext cx="2130022" cy="2116455"/>
          </a:xfrm>
          <a:prstGeom prst="rect">
            <a:avLst/>
          </a:prstGeom>
        </p:spPr>
      </p:pic>
      <p:sp>
        <p:nvSpPr>
          <p:cNvPr id="7" name="文字方塊 7"/>
          <p:cNvSpPr txBox="1"/>
          <p:nvPr/>
        </p:nvSpPr>
        <p:spPr>
          <a:xfrm>
            <a:off x="1546580" y="6229694"/>
            <a:ext cx="1687734" cy="401007"/>
          </a:xfrm>
          <a:prstGeom prst="rect">
            <a:avLst/>
          </a:prstGeom>
          <a:noFill/>
        </p:spPr>
        <p:txBody>
          <a:bodyPr wrap="square" rtlCol="0">
            <a:spAutoFit/>
          </a:bodyPr>
          <a:lstStyle/>
          <a:p>
            <a:r>
              <a:rPr lang="en-US" altLang="zh-TW" dirty="0"/>
              <a:t>16 x 16 = 256</a:t>
            </a:r>
            <a:endParaRPr lang="zh-TW" altLang="en-US" dirty="0"/>
          </a:p>
        </p:txBody>
      </p:sp>
      <p:sp>
        <p:nvSpPr>
          <p:cNvPr id="8" name="矩形 8"/>
          <p:cNvSpPr/>
          <p:nvPr/>
        </p:nvSpPr>
        <p:spPr>
          <a:xfrm>
            <a:off x="3658926" y="3823132"/>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9"/>
          <p:cNvSpPr/>
          <p:nvPr/>
        </p:nvSpPr>
        <p:spPr>
          <a:xfrm>
            <a:off x="3727314" y="454082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0" name="矩形 10"/>
          <p:cNvSpPr/>
          <p:nvPr/>
        </p:nvSpPr>
        <p:spPr>
          <a:xfrm>
            <a:off x="3733132" y="397049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1" name="Object 12"/>
          <p:cNvGraphicFramePr>
            <a:graphicFrameLocks noChangeAspect="1"/>
          </p:cNvGraphicFramePr>
          <p:nvPr>
            <p:extLst>
              <p:ext uri="{D42A27DB-BD31-4B8C-83A1-F6EECF244321}">
                <p14:modId xmlns:p14="http://schemas.microsoft.com/office/powerpoint/2010/main" val="2330633970"/>
              </p:ext>
            </p:extLst>
          </p:nvPr>
        </p:nvGraphicFramePr>
        <p:xfrm>
          <a:off x="3745831" y="3875246"/>
          <a:ext cx="325438" cy="461962"/>
        </p:xfrm>
        <a:graphic>
          <a:graphicData uri="http://schemas.openxmlformats.org/presentationml/2006/ole">
            <mc:AlternateContent xmlns:mc="http://schemas.openxmlformats.org/markup-compatibility/2006">
              <mc:Choice xmlns:v="urn:schemas-microsoft-com:vml" Requires="v">
                <p:oleObj name="方程式" r:id="rId4" imgW="152280" imgH="215640" progId="Equation.3">
                  <p:embed/>
                </p:oleObj>
              </mc:Choice>
              <mc:Fallback>
                <p:oleObj name="方程式" r:id="rId4" imgW="152280" imgH="215640" progId="Equation.3">
                  <p:embed/>
                  <p:pic>
                    <p:nvPicPr>
                      <p:cNvPr id="12" name="Object 12"/>
                      <p:cNvPicPr>
                        <a:picLocks noChangeAspect="1" noChangeArrowheads="1"/>
                      </p:cNvPicPr>
                      <p:nvPr/>
                    </p:nvPicPr>
                    <p:blipFill>
                      <a:blip r:embed="rId5"/>
                      <a:srcRect/>
                      <a:stretch>
                        <a:fillRect/>
                      </a:stretch>
                    </p:blipFill>
                    <p:spPr bwMode="auto">
                      <a:xfrm>
                        <a:off x="3745831" y="3875246"/>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25660835"/>
              </p:ext>
            </p:extLst>
          </p:nvPr>
        </p:nvGraphicFramePr>
        <p:xfrm>
          <a:off x="3751127" y="4457975"/>
          <a:ext cx="352425" cy="461963"/>
        </p:xfrm>
        <a:graphic>
          <a:graphicData uri="http://schemas.openxmlformats.org/presentationml/2006/ole">
            <mc:AlternateContent xmlns:mc="http://schemas.openxmlformats.org/markup-compatibility/2006">
              <mc:Choice xmlns:v="urn:schemas-microsoft-com:vml" Requires="v">
                <p:oleObj name="方程式" r:id="rId6" imgW="164880" imgH="215640" progId="Equation.3">
                  <p:embed/>
                </p:oleObj>
              </mc:Choice>
              <mc:Fallback>
                <p:oleObj name="方程式" r:id="rId6" imgW="164880" imgH="215640" progId="Equation.3">
                  <p:embed/>
                  <p:pic>
                    <p:nvPicPr>
                      <p:cNvPr id="13" name="Object 12"/>
                      <p:cNvPicPr>
                        <a:picLocks noChangeAspect="1" noChangeArrowheads="1"/>
                      </p:cNvPicPr>
                      <p:nvPr/>
                    </p:nvPicPr>
                    <p:blipFill>
                      <a:blip r:embed="rId7"/>
                      <a:srcRect/>
                      <a:stretch>
                        <a:fillRect/>
                      </a:stretch>
                    </p:blipFill>
                    <p:spPr bwMode="auto">
                      <a:xfrm>
                        <a:off x="3751127" y="4457975"/>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3"/>
          <p:cNvSpPr/>
          <p:nvPr/>
        </p:nvSpPr>
        <p:spPr>
          <a:xfrm>
            <a:off x="3736839" y="593858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ext uri="{D42A27DB-BD31-4B8C-83A1-F6EECF244321}">
                <p14:modId xmlns:p14="http://schemas.microsoft.com/office/powerpoint/2010/main" val="988444731"/>
              </p:ext>
            </p:extLst>
          </p:nvPr>
        </p:nvGraphicFramePr>
        <p:xfrm>
          <a:off x="3664916" y="5841815"/>
          <a:ext cx="544512" cy="488950"/>
        </p:xfrm>
        <a:graphic>
          <a:graphicData uri="http://schemas.openxmlformats.org/presentationml/2006/ole">
            <mc:AlternateContent xmlns:mc="http://schemas.openxmlformats.org/markup-compatibility/2006">
              <mc:Choice xmlns:v="urn:schemas-microsoft-com:vml" Requires="v">
                <p:oleObj name="方程式" r:id="rId8" imgW="253800" imgH="228600" progId="Equation.3">
                  <p:embed/>
                </p:oleObj>
              </mc:Choice>
              <mc:Fallback>
                <p:oleObj name="方程式" r:id="rId8" imgW="253800" imgH="228600" progId="Equation.3">
                  <p:embed/>
                  <p:pic>
                    <p:nvPicPr>
                      <p:cNvPr id="15" name="Object 12"/>
                      <p:cNvPicPr>
                        <a:picLocks noChangeAspect="1" noChangeArrowheads="1"/>
                      </p:cNvPicPr>
                      <p:nvPr/>
                    </p:nvPicPr>
                    <p:blipFill>
                      <a:blip r:embed="rId9"/>
                      <a:srcRect/>
                      <a:stretch>
                        <a:fillRect/>
                      </a:stretch>
                    </p:blipFill>
                    <p:spPr bwMode="auto">
                      <a:xfrm>
                        <a:off x="3664916" y="5841815"/>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文字方塊 15"/>
          <p:cNvSpPr txBox="1"/>
          <p:nvPr/>
        </p:nvSpPr>
        <p:spPr>
          <a:xfrm rot="5400000">
            <a:off x="3612771" y="522352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6" name="手繪多邊形 16"/>
          <p:cNvSpPr/>
          <p:nvPr/>
        </p:nvSpPr>
        <p:spPr>
          <a:xfrm>
            <a:off x="1424953" y="3884527"/>
            <a:ext cx="2305050" cy="363941"/>
          </a:xfrm>
          <a:custGeom>
            <a:avLst/>
            <a:gdLst>
              <a:gd name="connsiteX0" fmla="*/ 0 w 2305050"/>
              <a:gd name="connsiteY0" fmla="*/ 374550 h 374550"/>
              <a:gd name="connsiteX1" fmla="*/ 876300 w 2305050"/>
              <a:gd name="connsiteY1" fmla="*/ 6250 h 374550"/>
              <a:gd name="connsiteX2" fmla="*/ 2305050 w 2305050"/>
              <a:gd name="connsiteY2" fmla="*/ 177700 h 374550"/>
            </a:gdLst>
            <a:ahLst/>
            <a:cxnLst>
              <a:cxn ang="0">
                <a:pos x="connsiteX0" y="connsiteY0"/>
              </a:cxn>
              <a:cxn ang="0">
                <a:pos x="connsiteX1" y="connsiteY1"/>
              </a:cxn>
              <a:cxn ang="0">
                <a:pos x="connsiteX2" y="connsiteY2"/>
              </a:cxn>
            </a:cxnLst>
            <a:rect l="l" t="t" r="r" b="b"/>
            <a:pathLst>
              <a:path w="2305050" h="374550">
                <a:moveTo>
                  <a:pt x="0" y="374550"/>
                </a:moveTo>
                <a:cubicBezTo>
                  <a:pt x="246062" y="206804"/>
                  <a:pt x="492125" y="39058"/>
                  <a:pt x="876300" y="6250"/>
                </a:cubicBezTo>
                <a:cubicBezTo>
                  <a:pt x="1260475" y="-26558"/>
                  <a:pt x="1782762" y="75571"/>
                  <a:pt x="2305050" y="17770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手繪多邊形 17"/>
          <p:cNvSpPr/>
          <p:nvPr/>
        </p:nvSpPr>
        <p:spPr>
          <a:xfrm>
            <a:off x="1558303" y="4057468"/>
            <a:ext cx="2171700" cy="646109"/>
          </a:xfrm>
          <a:custGeom>
            <a:avLst/>
            <a:gdLst>
              <a:gd name="connsiteX0" fmla="*/ 0 w 2171700"/>
              <a:gd name="connsiteY0" fmla="*/ 188909 h 646109"/>
              <a:gd name="connsiteX1" fmla="*/ 1073150 w 2171700"/>
              <a:gd name="connsiteY1" fmla="*/ 23809 h 646109"/>
              <a:gd name="connsiteX2" fmla="*/ 2171700 w 2171700"/>
              <a:gd name="connsiteY2" fmla="*/ 646109 h 646109"/>
            </a:gdLst>
            <a:ahLst/>
            <a:cxnLst>
              <a:cxn ang="0">
                <a:pos x="connsiteX0" y="connsiteY0"/>
              </a:cxn>
              <a:cxn ang="0">
                <a:pos x="connsiteX1" y="connsiteY1"/>
              </a:cxn>
              <a:cxn ang="0">
                <a:pos x="connsiteX2" y="connsiteY2"/>
              </a:cxn>
            </a:cxnLst>
            <a:rect l="l" t="t" r="r" b="b"/>
            <a:pathLst>
              <a:path w="2171700" h="646109">
                <a:moveTo>
                  <a:pt x="0" y="188909"/>
                </a:moveTo>
                <a:cubicBezTo>
                  <a:pt x="355600" y="68259"/>
                  <a:pt x="711200" y="-52391"/>
                  <a:pt x="1073150" y="23809"/>
                </a:cubicBezTo>
                <a:cubicBezTo>
                  <a:pt x="1435100" y="100009"/>
                  <a:pt x="1803400" y="373059"/>
                  <a:pt x="2171700" y="646109"/>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手繪多邊形 18"/>
          <p:cNvSpPr/>
          <p:nvPr/>
        </p:nvSpPr>
        <p:spPr>
          <a:xfrm>
            <a:off x="3291853" y="6100577"/>
            <a:ext cx="463550" cy="243308"/>
          </a:xfrm>
          <a:custGeom>
            <a:avLst/>
            <a:gdLst>
              <a:gd name="connsiteX0" fmla="*/ 0 w 463550"/>
              <a:gd name="connsiteY0" fmla="*/ 0 h 243308"/>
              <a:gd name="connsiteX1" fmla="*/ 101600 w 463550"/>
              <a:gd name="connsiteY1" fmla="*/ 241300 h 243308"/>
              <a:gd name="connsiteX2" fmla="*/ 463550 w 463550"/>
              <a:gd name="connsiteY2" fmla="*/ 95250 h 243308"/>
            </a:gdLst>
            <a:ahLst/>
            <a:cxnLst>
              <a:cxn ang="0">
                <a:pos x="connsiteX0" y="connsiteY0"/>
              </a:cxn>
              <a:cxn ang="0">
                <a:pos x="connsiteX1" y="connsiteY1"/>
              </a:cxn>
              <a:cxn ang="0">
                <a:pos x="connsiteX2" y="connsiteY2"/>
              </a:cxn>
            </a:cxnLst>
            <a:rect l="l" t="t" r="r" b="b"/>
            <a:pathLst>
              <a:path w="463550" h="243308">
                <a:moveTo>
                  <a:pt x="0" y="0"/>
                </a:moveTo>
                <a:cubicBezTo>
                  <a:pt x="12171" y="112712"/>
                  <a:pt x="24342" y="225425"/>
                  <a:pt x="101600" y="241300"/>
                </a:cubicBezTo>
                <a:cubicBezTo>
                  <a:pt x="178858" y="257175"/>
                  <a:pt x="321204" y="176212"/>
                  <a:pt x="463550" y="9525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9"/>
          <p:cNvSpPr txBox="1"/>
          <p:nvPr/>
        </p:nvSpPr>
        <p:spPr>
          <a:xfrm>
            <a:off x="1746783" y="6684803"/>
            <a:ext cx="1661390" cy="830997"/>
          </a:xfrm>
          <a:prstGeom prst="rect">
            <a:avLst/>
          </a:prstGeom>
          <a:noFill/>
        </p:spPr>
        <p:txBody>
          <a:bodyPr wrap="square" rtlCol="0">
            <a:spAutoFit/>
          </a:bodyPr>
          <a:lstStyle/>
          <a:p>
            <a:r>
              <a:rPr lang="en-US" altLang="zh-TW" sz="2400" dirty="0"/>
              <a:t>Ink → 1</a:t>
            </a:r>
          </a:p>
          <a:p>
            <a:r>
              <a:rPr lang="en-US" altLang="zh-TW" sz="2400" dirty="0"/>
              <a:t>No ink → 0</a:t>
            </a:r>
            <a:endParaRPr lang="zh-TW" altLang="en-US" sz="2400" dirty="0"/>
          </a:p>
        </p:txBody>
      </p:sp>
      <p:grpSp>
        <p:nvGrpSpPr>
          <p:cNvPr id="20" name="群組 25"/>
          <p:cNvGrpSpPr/>
          <p:nvPr/>
        </p:nvGrpSpPr>
        <p:grpSpPr>
          <a:xfrm>
            <a:off x="5389380" y="3771800"/>
            <a:ext cx="642352" cy="2642877"/>
            <a:chOff x="7142066" y="1987121"/>
            <a:chExt cx="642352" cy="2642877"/>
          </a:xfrm>
        </p:grpSpPr>
        <p:sp>
          <p:nvSpPr>
            <p:cNvPr id="21" name="矩形 20"/>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2" name="文字方塊 21"/>
            <p:cNvSpPr txBox="1"/>
            <p:nvPr/>
          </p:nvSpPr>
          <p:spPr>
            <a:xfrm rot="5400000">
              <a:off x="7084256" y="350594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文字方塊 22"/>
            <p:cNvSpPr txBox="1"/>
            <p:nvPr/>
          </p:nvSpPr>
          <p:spPr>
            <a:xfrm>
              <a:off x="7153349" y="198712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24" name="文字方塊 23"/>
            <p:cNvSpPr txBox="1"/>
            <p:nvPr/>
          </p:nvSpPr>
          <p:spPr>
            <a:xfrm>
              <a:off x="7142066" y="278534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25" name="文字方塊 24"/>
            <p:cNvSpPr txBox="1"/>
            <p:nvPr/>
          </p:nvSpPr>
          <p:spPr>
            <a:xfrm>
              <a:off x="7142066" y="4051573"/>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grpSp>
      <p:sp>
        <p:nvSpPr>
          <p:cNvPr id="26" name="文字方塊 26"/>
          <p:cNvSpPr txBox="1"/>
          <p:nvPr/>
        </p:nvSpPr>
        <p:spPr>
          <a:xfrm>
            <a:off x="5195635" y="6630701"/>
            <a:ext cx="3566686" cy="70788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TW" sz="2000" dirty="0"/>
              <a:t>Each dimension represents the confidence of a digit</a:t>
            </a:r>
            <a:endParaRPr lang="zh-TW" altLang="en-US" sz="2000" dirty="0"/>
          </a:p>
        </p:txBody>
      </p:sp>
      <p:sp>
        <p:nvSpPr>
          <p:cNvPr id="27" name="文字方塊 27"/>
          <p:cNvSpPr txBox="1"/>
          <p:nvPr/>
        </p:nvSpPr>
        <p:spPr>
          <a:xfrm>
            <a:off x="6258500" y="3833355"/>
            <a:ext cx="86163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1</a:t>
            </a:r>
            <a:endParaRPr lang="zh-TW" altLang="en-US" sz="2400" dirty="0"/>
          </a:p>
        </p:txBody>
      </p:sp>
      <p:sp>
        <p:nvSpPr>
          <p:cNvPr id="28" name="文字方塊 28"/>
          <p:cNvSpPr txBox="1"/>
          <p:nvPr/>
        </p:nvSpPr>
        <p:spPr>
          <a:xfrm>
            <a:off x="6265809" y="4614637"/>
            <a:ext cx="84701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2</a:t>
            </a:r>
            <a:endParaRPr lang="zh-TW" altLang="en-US" sz="2400" dirty="0"/>
          </a:p>
        </p:txBody>
      </p:sp>
      <p:sp>
        <p:nvSpPr>
          <p:cNvPr id="29" name="文字方塊 29"/>
          <p:cNvSpPr txBox="1"/>
          <p:nvPr/>
        </p:nvSpPr>
        <p:spPr>
          <a:xfrm>
            <a:off x="6265809" y="5888606"/>
            <a:ext cx="83476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0</a:t>
            </a:r>
            <a:endParaRPr lang="zh-TW" altLang="en-US" sz="2400" dirty="0"/>
          </a:p>
        </p:txBody>
      </p:sp>
      <p:sp>
        <p:nvSpPr>
          <p:cNvPr id="30" name="文字方塊 30"/>
          <p:cNvSpPr txBox="1"/>
          <p:nvPr/>
        </p:nvSpPr>
        <p:spPr>
          <a:xfrm rot="5400000">
            <a:off x="6398504" y="5271403"/>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1" name="矩形 31"/>
          <p:cNvSpPr/>
          <p:nvPr/>
        </p:nvSpPr>
        <p:spPr>
          <a:xfrm>
            <a:off x="5326083" y="3894264"/>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0.1</a:t>
            </a:r>
            <a:endParaRPr lang="zh-TW" altLang="en-US" sz="2400" dirty="0"/>
          </a:p>
        </p:txBody>
      </p:sp>
      <p:sp>
        <p:nvSpPr>
          <p:cNvPr id="32" name="矩形 32"/>
          <p:cNvSpPr/>
          <p:nvPr/>
        </p:nvSpPr>
        <p:spPr>
          <a:xfrm>
            <a:off x="5326083" y="4618669"/>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0.7</a:t>
            </a:r>
            <a:endParaRPr lang="zh-TW" altLang="en-US" sz="2400" dirty="0"/>
          </a:p>
        </p:txBody>
      </p:sp>
      <p:sp>
        <p:nvSpPr>
          <p:cNvPr id="33" name="矩形 33"/>
          <p:cNvSpPr/>
          <p:nvPr/>
        </p:nvSpPr>
        <p:spPr>
          <a:xfrm>
            <a:off x="5307236" y="5887931"/>
            <a:ext cx="656740"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0.2</a:t>
            </a:r>
            <a:endParaRPr lang="zh-TW" altLang="en-US" sz="2400" dirty="0"/>
          </a:p>
        </p:txBody>
      </p:sp>
      <p:sp>
        <p:nvSpPr>
          <p:cNvPr id="34" name="矩形 34"/>
          <p:cNvSpPr/>
          <p:nvPr/>
        </p:nvSpPr>
        <p:spPr>
          <a:xfrm>
            <a:off x="5218239" y="4526614"/>
            <a:ext cx="1950970" cy="640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5"/>
          <p:cNvSpPr/>
          <p:nvPr/>
        </p:nvSpPr>
        <p:spPr>
          <a:xfrm>
            <a:off x="7430250" y="4765794"/>
            <a:ext cx="2351478" cy="9033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400" dirty="0"/>
              <a:t>The image is  “2”</a:t>
            </a:r>
            <a:endParaRPr lang="zh-TW" altLang="en-US" sz="2400" dirty="0"/>
          </a:p>
        </p:txBody>
      </p:sp>
      <p:sp>
        <p:nvSpPr>
          <p:cNvPr id="36" name="文字版面配置區 2"/>
          <p:cNvSpPr txBox="1">
            <a:spLocks/>
          </p:cNvSpPr>
          <p:nvPr/>
        </p:nvSpPr>
        <p:spPr>
          <a:xfrm>
            <a:off x="5531965" y="3238128"/>
            <a:ext cx="1796780" cy="656269"/>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b="1" dirty="0"/>
              <a:t>Output</a:t>
            </a:r>
            <a:endParaRPr lang="zh-TW" altLang="en-US" b="1" dirty="0"/>
          </a:p>
        </p:txBody>
      </p:sp>
    </p:spTree>
    <p:extLst>
      <p:ext uri="{BB962C8B-B14F-4D97-AF65-F5344CB8AC3E}">
        <p14:creationId xmlns:p14="http://schemas.microsoft.com/office/powerpoint/2010/main" val="418836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3" grpId="0" animBg="1"/>
      <p:bldP spid="15" grpId="0"/>
      <p:bldP spid="16" grpId="0" animBg="1"/>
      <p:bldP spid="17" grpId="0" animBg="1"/>
      <p:bldP spid="18" grpId="0" animBg="1"/>
      <p:bldP spid="19" grpId="0"/>
      <p:bldP spid="26" grpId="0" animBg="1"/>
      <p:bldP spid="27" grpId="0" animBg="1"/>
      <p:bldP spid="28" grpId="0" animBg="1"/>
      <p:bldP spid="29" grpId="0" animBg="1"/>
      <p:bldP spid="30" grpId="0"/>
      <p:bldP spid="31" grpId="0" animBg="1"/>
      <p:bldP spid="32"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Neural Networks </a:t>
            </a:r>
          </a:p>
        </p:txBody>
      </p:sp>
      <p:sp>
        <p:nvSpPr>
          <p:cNvPr id="3" name="Content Placeholder 2"/>
          <p:cNvSpPr>
            <a:spLocks noGrp="1"/>
          </p:cNvSpPr>
          <p:nvPr>
            <p:ph idx="1"/>
          </p:nvPr>
        </p:nvSpPr>
        <p:spPr/>
        <p:txBody>
          <a:bodyPr/>
          <a:lstStyle/>
          <a:p>
            <a:r>
              <a:rPr lang="en-US" dirty="0"/>
              <a:t>Handwritten digit recognition</a:t>
            </a:r>
          </a:p>
          <a:p>
            <a:endParaRPr lang="en-US" dirty="0"/>
          </a:p>
        </p:txBody>
      </p:sp>
      <p:sp>
        <p:nvSpPr>
          <p:cNvPr id="26" name="Content Placeholder 25">
            <a:extLst>
              <a:ext uri="{FF2B5EF4-FFF2-40B4-BE49-F238E27FC236}">
                <a16:creationId xmlns:a16="http://schemas.microsoft.com/office/drawing/2014/main" id="{052ECE1F-2EA3-40B3-BC33-A717E3B25F1F}"/>
              </a:ext>
            </a:extLst>
          </p:cNvPr>
          <p:cNvSpPr>
            <a:spLocks noGrp="1"/>
          </p:cNvSpPr>
          <p:nvPr>
            <p:ph idx="10"/>
          </p:nvPr>
        </p:nvSpPr>
        <p:spPr/>
        <p:txBody>
          <a:bodyPr/>
          <a:lstStyle/>
          <a:p>
            <a:r>
              <a:rPr lang="en-US" dirty="0"/>
              <a:t>Introduction to Neural Networks</a:t>
            </a:r>
          </a:p>
          <a:p>
            <a:endParaRPr lang="en-US" dirty="0"/>
          </a:p>
        </p:txBody>
      </p:sp>
      <p:pic>
        <p:nvPicPr>
          <p:cNvPr id="4" name="圖片 4"/>
          <p:cNvPicPr>
            <a:picLocks noChangeAspect="1"/>
          </p:cNvPicPr>
          <p:nvPr/>
        </p:nvPicPr>
        <p:blipFill>
          <a:blip r:embed="rId2"/>
          <a:stretch>
            <a:fillRect/>
          </a:stretch>
        </p:blipFill>
        <p:spPr>
          <a:xfrm>
            <a:off x="863531" y="3625285"/>
            <a:ext cx="1602442" cy="1592235"/>
          </a:xfrm>
          <a:prstGeom prst="rect">
            <a:avLst/>
          </a:prstGeom>
        </p:spPr>
      </p:pic>
      <p:sp>
        <p:nvSpPr>
          <p:cNvPr id="5" name="矩形 6"/>
          <p:cNvSpPr/>
          <p:nvPr/>
        </p:nvSpPr>
        <p:spPr>
          <a:xfrm>
            <a:off x="3976644" y="3594134"/>
            <a:ext cx="2034073" cy="15167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Machine</a:t>
            </a:r>
            <a:endParaRPr lang="zh-TW" altLang="en-US" sz="2800" dirty="0"/>
          </a:p>
        </p:txBody>
      </p:sp>
      <p:sp>
        <p:nvSpPr>
          <p:cNvPr id="6" name="向右箭號 7"/>
          <p:cNvSpPr/>
          <p:nvPr/>
        </p:nvSpPr>
        <p:spPr>
          <a:xfrm>
            <a:off x="3210704" y="3964813"/>
            <a:ext cx="688735" cy="847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8"/>
          <p:cNvSpPr/>
          <p:nvPr/>
        </p:nvSpPr>
        <p:spPr>
          <a:xfrm>
            <a:off x="6219276" y="3964813"/>
            <a:ext cx="805864" cy="847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9"/>
          <p:cNvSpPr txBox="1"/>
          <p:nvPr/>
        </p:nvSpPr>
        <p:spPr>
          <a:xfrm>
            <a:off x="7711581" y="4121676"/>
            <a:ext cx="721324" cy="584775"/>
          </a:xfrm>
          <a:prstGeom prst="rect">
            <a:avLst/>
          </a:prstGeom>
          <a:noFill/>
        </p:spPr>
        <p:txBody>
          <a:bodyPr wrap="square" rtlCol="0">
            <a:spAutoFit/>
          </a:bodyPr>
          <a:lstStyle/>
          <a:p>
            <a:r>
              <a:rPr lang="en-US" altLang="zh-TW" sz="3200" dirty="0"/>
              <a:t>“2”</a:t>
            </a:r>
            <a:endParaRPr lang="zh-TW" altLang="en-US" sz="3200" dirty="0"/>
          </a:p>
        </p:txBody>
      </p:sp>
      <p:grpSp>
        <p:nvGrpSpPr>
          <p:cNvPr id="9" name="群組 5"/>
          <p:cNvGrpSpPr/>
          <p:nvPr/>
        </p:nvGrpSpPr>
        <p:grpSpPr>
          <a:xfrm>
            <a:off x="2613742" y="3094112"/>
            <a:ext cx="600084" cy="2625052"/>
            <a:chOff x="2462115" y="2538616"/>
            <a:chExt cx="600084" cy="2625052"/>
          </a:xfrm>
        </p:grpSpPr>
        <p:sp>
          <p:nvSpPr>
            <p:cNvPr id="10" name="矩形 11"/>
            <p:cNvSpPr/>
            <p:nvPr/>
          </p:nvSpPr>
          <p:spPr>
            <a:xfrm>
              <a:off x="2462115" y="253861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1" name="矩形 12"/>
            <p:cNvSpPr/>
            <p:nvPr/>
          </p:nvSpPr>
          <p:spPr>
            <a:xfrm>
              <a:off x="2530503" y="325630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2" name="矩形 13"/>
            <p:cNvSpPr/>
            <p:nvPr/>
          </p:nvSpPr>
          <p:spPr>
            <a:xfrm>
              <a:off x="2536321" y="268598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3926858"/>
                </p:ext>
              </p:extLst>
            </p:nvPr>
          </p:nvGraphicFramePr>
          <p:xfrm>
            <a:off x="2549020" y="2590730"/>
            <a:ext cx="325438" cy="461962"/>
          </p:xfrm>
          <a:graphic>
            <a:graphicData uri="http://schemas.openxmlformats.org/presentationml/2006/ole">
              <mc:AlternateContent xmlns:mc="http://schemas.openxmlformats.org/markup-compatibility/2006">
                <mc:Choice xmlns:v="urn:schemas-microsoft-com:vml" Requires="v">
                  <p:oleObj name="方程式" r:id="rId3" imgW="152280" imgH="215640" progId="Equation.3">
                    <p:embed/>
                  </p:oleObj>
                </mc:Choice>
                <mc:Fallback>
                  <p:oleObj name="方程式" r:id="rId3" imgW="152280" imgH="215640" progId="Equation.3">
                    <p:embed/>
                    <p:pic>
                      <p:nvPicPr>
                        <p:cNvPr id="15" name="Object 12"/>
                        <p:cNvPicPr>
                          <a:picLocks noChangeAspect="1" noChangeArrowheads="1"/>
                        </p:cNvPicPr>
                        <p:nvPr/>
                      </p:nvPicPr>
                      <p:blipFill>
                        <a:blip r:embed="rId4"/>
                        <a:srcRect/>
                        <a:stretch>
                          <a:fillRect/>
                        </a:stretch>
                      </p:blipFill>
                      <p:spPr bwMode="auto">
                        <a:xfrm>
                          <a:off x="2549020" y="2590730"/>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2"/>
            <p:cNvGraphicFramePr>
              <a:graphicFrameLocks noChangeAspect="1"/>
            </p:cNvGraphicFramePr>
            <p:nvPr>
              <p:extLst>
                <p:ext uri="{D42A27DB-BD31-4B8C-83A1-F6EECF244321}">
                  <p14:modId xmlns:p14="http://schemas.microsoft.com/office/powerpoint/2010/main" val="2481917922"/>
                </p:ext>
              </p:extLst>
            </p:nvPr>
          </p:nvGraphicFramePr>
          <p:xfrm>
            <a:off x="2554316" y="3173459"/>
            <a:ext cx="352425" cy="461963"/>
          </p:xfrm>
          <a:graphic>
            <a:graphicData uri="http://schemas.openxmlformats.org/presentationml/2006/ole">
              <mc:AlternateContent xmlns:mc="http://schemas.openxmlformats.org/markup-compatibility/2006">
                <mc:Choice xmlns:v="urn:schemas-microsoft-com:vml" Requires="v">
                  <p:oleObj name="方程式" r:id="rId5" imgW="164880" imgH="215640" progId="Equation.3">
                    <p:embed/>
                  </p:oleObj>
                </mc:Choice>
                <mc:Fallback>
                  <p:oleObj name="方程式" r:id="rId5" imgW="164880" imgH="215640" progId="Equation.3">
                    <p:embed/>
                    <p:pic>
                      <p:nvPicPr>
                        <p:cNvPr id="16" name="Object 12"/>
                        <p:cNvPicPr>
                          <a:picLocks noChangeAspect="1" noChangeArrowheads="1"/>
                        </p:cNvPicPr>
                        <p:nvPr/>
                      </p:nvPicPr>
                      <p:blipFill>
                        <a:blip r:embed="rId6"/>
                        <a:srcRect/>
                        <a:stretch>
                          <a:fillRect/>
                        </a:stretch>
                      </p:blipFill>
                      <p:spPr bwMode="auto">
                        <a:xfrm>
                          <a:off x="2554316" y="3173459"/>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矩形 16"/>
            <p:cNvSpPr/>
            <p:nvPr/>
          </p:nvSpPr>
          <p:spPr>
            <a:xfrm>
              <a:off x="2540028" y="465406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ext uri="{D42A27DB-BD31-4B8C-83A1-F6EECF244321}">
                  <p14:modId xmlns:p14="http://schemas.microsoft.com/office/powerpoint/2010/main" val="3441633311"/>
                </p:ext>
              </p:extLst>
            </p:nvPr>
          </p:nvGraphicFramePr>
          <p:xfrm>
            <a:off x="2468105" y="4557299"/>
            <a:ext cx="544512" cy="488950"/>
          </p:xfrm>
          <a:graphic>
            <a:graphicData uri="http://schemas.openxmlformats.org/presentationml/2006/ole">
              <mc:AlternateContent xmlns:mc="http://schemas.openxmlformats.org/markup-compatibility/2006">
                <mc:Choice xmlns:v="urn:schemas-microsoft-com:vml" Requires="v">
                  <p:oleObj name="方程式" r:id="rId7" imgW="253800" imgH="228600" progId="Equation.3">
                    <p:embed/>
                  </p:oleObj>
                </mc:Choice>
                <mc:Fallback>
                  <p:oleObj name="方程式" r:id="rId7" imgW="253800" imgH="228600" progId="Equation.3">
                    <p:embed/>
                    <p:pic>
                      <p:nvPicPr>
                        <p:cNvPr id="18" name="Object 12"/>
                        <p:cNvPicPr>
                          <a:picLocks noChangeAspect="1" noChangeArrowheads="1"/>
                        </p:cNvPicPr>
                        <p:nvPr/>
                      </p:nvPicPr>
                      <p:blipFill>
                        <a:blip r:embed="rId8"/>
                        <a:srcRect/>
                        <a:stretch>
                          <a:fillRect/>
                        </a:stretch>
                      </p:blipFill>
                      <p:spPr bwMode="auto">
                        <a:xfrm>
                          <a:off x="2468105" y="4557299"/>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文字方塊 18"/>
            <p:cNvSpPr txBox="1"/>
            <p:nvPr/>
          </p:nvSpPr>
          <p:spPr>
            <a:xfrm rot="5400000">
              <a:off x="2415960" y="393900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18" name="群組 19"/>
          <p:cNvGrpSpPr/>
          <p:nvPr/>
        </p:nvGrpSpPr>
        <p:grpSpPr>
          <a:xfrm>
            <a:off x="7123152" y="3126876"/>
            <a:ext cx="642352" cy="2642877"/>
            <a:chOff x="7142066" y="1987121"/>
            <a:chExt cx="642352" cy="2642877"/>
          </a:xfrm>
        </p:grpSpPr>
        <p:sp>
          <p:nvSpPr>
            <p:cNvPr id="19" name="矩形 20"/>
            <p:cNvSpPr/>
            <p:nvPr/>
          </p:nvSpPr>
          <p:spPr>
            <a:xfrm>
              <a:off x="7142066" y="2004946"/>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0" name="文字方塊 21"/>
            <p:cNvSpPr txBox="1"/>
            <p:nvPr/>
          </p:nvSpPr>
          <p:spPr>
            <a:xfrm rot="5400000">
              <a:off x="7084256" y="350594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1" name="文字方塊 22"/>
            <p:cNvSpPr txBox="1"/>
            <p:nvPr/>
          </p:nvSpPr>
          <p:spPr>
            <a:xfrm>
              <a:off x="7153349" y="1987121"/>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22" name="文字方塊 23"/>
            <p:cNvSpPr txBox="1"/>
            <p:nvPr/>
          </p:nvSpPr>
          <p:spPr>
            <a:xfrm>
              <a:off x="7142066" y="2785341"/>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23" name="文字方塊 24"/>
            <p:cNvSpPr txBox="1"/>
            <p:nvPr/>
          </p:nvSpPr>
          <p:spPr>
            <a:xfrm>
              <a:off x="7142066" y="4051573"/>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grpSp>
      <mc:AlternateContent xmlns:mc="http://schemas.openxmlformats.org/markup-compatibility/2006" xmlns:a14="http://schemas.microsoft.com/office/drawing/2010/main">
        <mc:Choice Requires="a14">
          <p:sp>
            <p:nvSpPr>
              <p:cNvPr id="24" name="文字方塊 28"/>
              <p:cNvSpPr txBox="1"/>
              <p:nvPr/>
            </p:nvSpPr>
            <p:spPr>
              <a:xfrm>
                <a:off x="3901009" y="5211268"/>
                <a:ext cx="2207720" cy="435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r>
                        <a:rPr lang="en-US" altLang="zh-TW" sz="2800" b="0" i="1" smtClean="0">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𝑅</m:t>
                          </m:r>
                        </m:e>
                        <m:sup>
                          <m:r>
                            <a:rPr lang="en-US" altLang="zh-TW" sz="2800" b="0" i="1" smtClean="0">
                              <a:latin typeface="Cambria Math" panose="02040503050406030204" pitchFamily="18" charset="0"/>
                            </a:rPr>
                            <m:t>256</m:t>
                          </m:r>
                        </m:sup>
                      </m:sSup>
                      <m:r>
                        <a:rPr lang="en-US" altLang="zh-TW" sz="2800" b="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𝑅</m:t>
                          </m:r>
                        </m:e>
                        <m:sup>
                          <m:r>
                            <a:rPr lang="en-US" altLang="zh-TW" sz="2800" b="0" i="1" smtClean="0">
                              <a:latin typeface="Cambria Math" panose="02040503050406030204" pitchFamily="18" charset="0"/>
                            </a:rPr>
                            <m:t>10</m:t>
                          </m:r>
                        </m:sup>
                      </m:sSup>
                    </m:oMath>
                  </m:oMathPara>
                </a14:m>
                <a:endParaRPr lang="zh-TW" altLang="en-US" sz="2800" dirty="0"/>
              </a:p>
            </p:txBody>
          </p:sp>
        </mc:Choice>
        <mc:Fallback xmlns="">
          <p:sp>
            <p:nvSpPr>
              <p:cNvPr id="24" name="文字方塊 28"/>
              <p:cNvSpPr txBox="1">
                <a:spLocks noRot="1" noChangeAspect="1" noMove="1" noResize="1" noEditPoints="1" noAdjustHandles="1" noChangeArrowheads="1" noChangeShapeType="1" noTextEdit="1"/>
              </p:cNvSpPr>
              <p:nvPr/>
            </p:nvSpPr>
            <p:spPr>
              <a:xfrm>
                <a:off x="3901009" y="5211268"/>
                <a:ext cx="2207720" cy="43576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字方塊 3"/>
              <p:cNvSpPr txBox="1"/>
              <p:nvPr/>
            </p:nvSpPr>
            <p:spPr>
              <a:xfrm>
                <a:off x="2148880" y="5986725"/>
                <a:ext cx="5689600" cy="400110"/>
              </a:xfrm>
              <a:prstGeom prst="rect">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zh-TW" sz="2000" dirty="0"/>
                  <a:t>The function </a:t>
                </a:r>
                <a14:m>
                  <m:oMath xmlns:m="http://schemas.openxmlformats.org/officeDocument/2006/math">
                    <m:r>
                      <a:rPr lang="en-US" altLang="zh-TW" sz="2000" b="0" i="1" smtClean="0">
                        <a:latin typeface="Cambria Math" panose="02040503050406030204" pitchFamily="18" charset="0"/>
                      </a:rPr>
                      <m:t>𝑓</m:t>
                    </m:r>
                  </m:oMath>
                </a14:m>
                <a:r>
                  <a:rPr lang="zh-TW" altLang="en-US" sz="2000" dirty="0"/>
                  <a:t> </a:t>
                </a:r>
                <a:r>
                  <a:rPr lang="en-US" altLang="zh-TW" sz="2000" dirty="0"/>
                  <a:t>is represented by a neural network</a:t>
                </a:r>
                <a:endParaRPr lang="zh-TW" altLang="en-US" sz="2000" dirty="0"/>
              </a:p>
            </p:txBody>
          </p:sp>
        </mc:Choice>
        <mc:Fallback xmlns="">
          <p:sp>
            <p:nvSpPr>
              <p:cNvPr id="25" name="文字方塊 3"/>
              <p:cNvSpPr txBox="1">
                <a:spLocks noRot="1" noChangeAspect="1" noMove="1" noResize="1" noEditPoints="1" noAdjustHandles="1" noChangeArrowheads="1" noChangeShapeType="1" noTextEdit="1"/>
              </p:cNvSpPr>
              <p:nvPr/>
            </p:nvSpPr>
            <p:spPr>
              <a:xfrm>
                <a:off x="2148880" y="5986725"/>
                <a:ext cx="5689600" cy="40011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9651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NNs consist of hidden layers with neurons (i.e., computational units)</a:t>
                </a:r>
              </a:p>
              <a:p>
                <a:r>
                  <a:rPr lang="en-US" dirty="0"/>
                  <a:t>A single </a:t>
                </a:r>
                <a:r>
                  <a:rPr lang="en-US" dirty="0">
                    <a:solidFill>
                      <a:srgbClr val="FF0000"/>
                    </a:solidFill>
                  </a:rPr>
                  <a:t>neuron</a:t>
                </a:r>
                <a:r>
                  <a:rPr lang="en-US" dirty="0"/>
                  <a:t> maps a set of inputs into an output number, or </a:t>
                </a:r>
                <a14:m>
                  <m:oMath xmlns:m="http://schemas.openxmlformats.org/officeDocument/2006/math">
                    <m:r>
                      <a:rPr lang="en-US" altLang="zh-TW" i="1">
                        <a:latin typeface="Cambria Math" panose="02040503050406030204" pitchFamily="18" charset="0"/>
                      </a:rPr>
                      <m:t>𝑓</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𝑅</m:t>
                        </m:r>
                      </m:e>
                      <m:sup>
                        <m:r>
                          <a:rPr lang="en-US" altLang="zh-TW" i="1">
                            <a:latin typeface="Cambria Math" panose="02040503050406030204" pitchFamily="18" charset="0"/>
                          </a:rPr>
                          <m:t>𝐾</m:t>
                        </m:r>
                      </m:sup>
                    </m:s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𝑅</m:t>
                    </m:r>
                  </m:oMath>
                </a14:m>
                <a:endParaRPr lang="zh-TW"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3A446886-CF2F-45B2-B8BF-48F5731266D6}"/>
              </a:ext>
            </a:extLst>
          </p:cNvPr>
          <p:cNvSpPr>
            <a:spLocks noGrp="1"/>
          </p:cNvSpPr>
          <p:nvPr>
            <p:ph idx="10"/>
          </p:nvPr>
        </p:nvSpPr>
        <p:spPr/>
        <p:txBody>
          <a:bodyPr/>
          <a:lstStyle/>
          <a:p>
            <a:r>
              <a:rPr lang="en-US" dirty="0"/>
              <a:t>Introduction to Neural Networks</a:t>
            </a:r>
          </a:p>
          <a:p>
            <a:endParaRPr lang="en-US" dirty="0"/>
          </a:p>
        </p:txBody>
      </p:sp>
      <p:graphicFrame>
        <p:nvGraphicFramePr>
          <p:cNvPr id="64" name="Object 12"/>
          <p:cNvGraphicFramePr>
            <a:graphicFrameLocks noChangeAspect="1"/>
          </p:cNvGraphicFramePr>
          <p:nvPr>
            <p:extLst>
              <p:ext uri="{D42A27DB-BD31-4B8C-83A1-F6EECF244321}">
                <p14:modId xmlns:p14="http://schemas.microsoft.com/office/powerpoint/2010/main" val="3429203317"/>
              </p:ext>
            </p:extLst>
          </p:nvPr>
        </p:nvGraphicFramePr>
        <p:xfrm>
          <a:off x="4224816" y="3166120"/>
          <a:ext cx="5324475" cy="596900"/>
        </p:xfrm>
        <a:graphic>
          <a:graphicData uri="http://schemas.openxmlformats.org/presentationml/2006/ole">
            <mc:AlternateContent xmlns:mc="http://schemas.openxmlformats.org/markup-compatibility/2006">
              <mc:Choice xmlns:v="urn:schemas-microsoft-com:vml" Requires="v">
                <p:oleObj name="方程式" r:id="rId5" imgW="1917360" imgH="215640" progId="Equation.3">
                  <p:embed/>
                </p:oleObj>
              </mc:Choice>
              <mc:Fallback>
                <p:oleObj name="方程式" r:id="rId5" imgW="1917360" imgH="215640" progId="Equation.3">
                  <p:embed/>
                  <p:pic>
                    <p:nvPicPr>
                      <p:cNvPr id="38" name="Object 12"/>
                      <p:cNvPicPr>
                        <a:picLocks noChangeAspect="1" noChangeArrowheads="1"/>
                      </p:cNvPicPr>
                      <p:nvPr/>
                    </p:nvPicPr>
                    <p:blipFill>
                      <a:blip r:embed="rId6"/>
                      <a:srcRect/>
                      <a:stretch>
                        <a:fillRect/>
                      </a:stretch>
                    </p:blipFill>
                    <p:spPr bwMode="auto">
                      <a:xfrm>
                        <a:off x="4224816" y="3166120"/>
                        <a:ext cx="5324475" cy="596900"/>
                      </a:xfrm>
                      <a:prstGeom prst="rect">
                        <a:avLst/>
                      </a:prstGeom>
                      <a:noFill/>
                    </p:spPr>
                  </p:pic>
                </p:oleObj>
              </mc:Fallback>
            </mc:AlternateContent>
          </a:graphicData>
        </a:graphic>
      </p:graphicFrame>
      <p:sp>
        <p:nvSpPr>
          <p:cNvPr id="66" name="矩形 25"/>
          <p:cNvSpPr/>
          <p:nvPr/>
        </p:nvSpPr>
        <p:spPr>
          <a:xfrm>
            <a:off x="2132359" y="3475900"/>
            <a:ext cx="622890" cy="22193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67" name="直線單箭頭接點 35"/>
          <p:cNvCxnSpPr/>
          <p:nvPr/>
        </p:nvCxnSpPr>
        <p:spPr>
          <a:xfrm flipV="1">
            <a:off x="5747314" y="4978886"/>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3"/>
          <p:cNvSpPr/>
          <p:nvPr/>
        </p:nvSpPr>
        <p:spPr>
          <a:xfrm>
            <a:off x="3821968" y="6000504"/>
            <a:ext cx="596697" cy="584276"/>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9" name="矩形 4"/>
          <p:cNvSpPr/>
          <p:nvPr/>
        </p:nvSpPr>
        <p:spPr>
          <a:xfrm>
            <a:off x="1147674" y="3388032"/>
            <a:ext cx="596697" cy="28070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0" name="直線單箭頭接點 5"/>
          <p:cNvCxnSpPr>
            <a:stCxn id="82" idx="3"/>
            <a:endCxn id="84" idx="1"/>
          </p:cNvCxnSpPr>
          <p:nvPr/>
        </p:nvCxnSpPr>
        <p:spPr>
          <a:xfrm flipV="1">
            <a:off x="1736751" y="4989331"/>
            <a:ext cx="2145559" cy="7888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橢圓 6"/>
          <p:cNvSpPr/>
          <p:nvPr/>
        </p:nvSpPr>
        <p:spPr>
          <a:xfrm>
            <a:off x="5036882" y="4480425"/>
            <a:ext cx="941612" cy="9416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dirty="0"/>
          </a:p>
        </p:txBody>
      </p:sp>
      <p:graphicFrame>
        <p:nvGraphicFramePr>
          <p:cNvPr id="72" name="Object 12"/>
          <p:cNvGraphicFramePr>
            <a:graphicFrameLocks noChangeAspect="1"/>
          </p:cNvGraphicFramePr>
          <p:nvPr>
            <p:extLst>
              <p:ext uri="{D42A27DB-BD31-4B8C-83A1-F6EECF244321}">
                <p14:modId xmlns:p14="http://schemas.microsoft.com/office/powerpoint/2010/main" val="3248513480"/>
              </p:ext>
            </p:extLst>
          </p:nvPr>
        </p:nvGraphicFramePr>
        <p:xfrm>
          <a:off x="4565948" y="4591852"/>
          <a:ext cx="352425" cy="350837"/>
        </p:xfrm>
        <a:graphic>
          <a:graphicData uri="http://schemas.openxmlformats.org/presentationml/2006/ole">
            <mc:AlternateContent xmlns:mc="http://schemas.openxmlformats.org/markup-compatibility/2006">
              <mc:Choice xmlns:v="urn:schemas-microsoft-com:vml" Requires="v">
                <p:oleObj name="方程式" r:id="rId7" imgW="126720" imgH="126720" progId="Equation.3">
                  <p:embed/>
                </p:oleObj>
              </mc:Choice>
              <mc:Fallback>
                <p:oleObj name="方程式" r:id="rId7" imgW="126720" imgH="126720" progId="Equation.3">
                  <p:embed/>
                  <p:pic>
                    <p:nvPicPr>
                      <p:cNvPr id="8" name="Object 12"/>
                      <p:cNvPicPr>
                        <a:picLocks noChangeAspect="1" noChangeArrowheads="1"/>
                      </p:cNvPicPr>
                      <p:nvPr/>
                    </p:nvPicPr>
                    <p:blipFill>
                      <a:blip r:embed="rId8"/>
                      <a:srcRect/>
                      <a:stretch>
                        <a:fillRect/>
                      </a:stretch>
                    </p:blipFill>
                    <p:spPr bwMode="auto">
                      <a:xfrm>
                        <a:off x="4565948" y="4591852"/>
                        <a:ext cx="352425" cy="350837"/>
                      </a:xfrm>
                      <a:prstGeom prst="rect">
                        <a:avLst/>
                      </a:prstGeom>
                      <a:noFill/>
                    </p:spPr>
                  </p:pic>
                </p:oleObj>
              </mc:Fallback>
            </mc:AlternateContent>
          </a:graphicData>
        </a:graphic>
      </p:graphicFrame>
      <p:graphicFrame>
        <p:nvGraphicFramePr>
          <p:cNvPr id="73" name="Object 12"/>
          <p:cNvGraphicFramePr>
            <a:graphicFrameLocks noChangeAspect="1"/>
          </p:cNvGraphicFramePr>
          <p:nvPr>
            <p:extLst>
              <p:ext uri="{D42A27DB-BD31-4B8C-83A1-F6EECF244321}">
                <p14:modId xmlns:p14="http://schemas.microsoft.com/office/powerpoint/2010/main" val="3647643660"/>
              </p:ext>
            </p:extLst>
          </p:nvPr>
        </p:nvGraphicFramePr>
        <p:xfrm>
          <a:off x="2190450" y="3496629"/>
          <a:ext cx="493713" cy="595313"/>
        </p:xfrm>
        <a:graphic>
          <a:graphicData uri="http://schemas.openxmlformats.org/presentationml/2006/ole">
            <mc:AlternateContent xmlns:mc="http://schemas.openxmlformats.org/markup-compatibility/2006">
              <mc:Choice xmlns:v="urn:schemas-microsoft-com:vml" Requires="v">
                <p:oleObj name="方程式" r:id="rId9" imgW="177480" imgH="215640" progId="Equation.3">
                  <p:embed/>
                </p:oleObj>
              </mc:Choice>
              <mc:Fallback>
                <p:oleObj name="方程式" r:id="rId9" imgW="177480" imgH="215640" progId="Equation.3">
                  <p:embed/>
                  <p:pic>
                    <p:nvPicPr>
                      <p:cNvPr id="9" name="Object 12"/>
                      <p:cNvPicPr>
                        <a:picLocks noChangeAspect="1" noChangeArrowheads="1"/>
                      </p:cNvPicPr>
                      <p:nvPr/>
                    </p:nvPicPr>
                    <p:blipFill>
                      <a:blip r:embed="rId10"/>
                      <a:srcRect/>
                      <a:stretch>
                        <a:fillRect/>
                      </a:stretch>
                    </p:blipFill>
                    <p:spPr bwMode="auto">
                      <a:xfrm>
                        <a:off x="2190450" y="3496629"/>
                        <a:ext cx="493713" cy="595313"/>
                      </a:xfrm>
                      <a:prstGeom prst="rect">
                        <a:avLst/>
                      </a:prstGeom>
                      <a:noFill/>
                    </p:spPr>
                  </p:pic>
                </p:oleObj>
              </mc:Fallback>
            </mc:AlternateContent>
          </a:graphicData>
        </a:graphic>
      </p:graphicFrame>
      <p:graphicFrame>
        <p:nvGraphicFramePr>
          <p:cNvPr id="74" name="Object 12"/>
          <p:cNvGraphicFramePr>
            <a:graphicFrameLocks noChangeAspect="1"/>
          </p:cNvGraphicFramePr>
          <p:nvPr>
            <p:extLst>
              <p:ext uri="{D42A27DB-BD31-4B8C-83A1-F6EECF244321}">
                <p14:modId xmlns:p14="http://schemas.microsoft.com/office/powerpoint/2010/main" val="2344916263"/>
              </p:ext>
            </p:extLst>
          </p:nvPr>
        </p:nvGraphicFramePr>
        <p:xfrm>
          <a:off x="2194300" y="4132883"/>
          <a:ext cx="528638" cy="595313"/>
        </p:xfrm>
        <a:graphic>
          <a:graphicData uri="http://schemas.openxmlformats.org/presentationml/2006/ole">
            <mc:AlternateContent xmlns:mc="http://schemas.openxmlformats.org/markup-compatibility/2006">
              <mc:Choice xmlns:v="urn:schemas-microsoft-com:vml" Requires="v">
                <p:oleObj name="方程式" r:id="rId11" imgW="190440" imgH="215640" progId="Equation.3">
                  <p:embed/>
                </p:oleObj>
              </mc:Choice>
              <mc:Fallback>
                <p:oleObj name="方程式" r:id="rId11" imgW="190440" imgH="215640" progId="Equation.3">
                  <p:embed/>
                  <p:pic>
                    <p:nvPicPr>
                      <p:cNvPr id="10" name="Object 12"/>
                      <p:cNvPicPr>
                        <a:picLocks noChangeAspect="1" noChangeArrowheads="1"/>
                      </p:cNvPicPr>
                      <p:nvPr/>
                    </p:nvPicPr>
                    <p:blipFill>
                      <a:blip r:embed="rId12"/>
                      <a:srcRect/>
                      <a:stretch>
                        <a:fillRect/>
                      </a:stretch>
                    </p:blipFill>
                    <p:spPr bwMode="auto">
                      <a:xfrm>
                        <a:off x="2194300" y="4132883"/>
                        <a:ext cx="528638" cy="595313"/>
                      </a:xfrm>
                      <a:prstGeom prst="rect">
                        <a:avLst/>
                      </a:prstGeom>
                      <a:noFill/>
                    </p:spPr>
                  </p:pic>
                </p:oleObj>
              </mc:Fallback>
            </mc:AlternateContent>
          </a:graphicData>
        </a:graphic>
      </p:graphicFrame>
      <p:graphicFrame>
        <p:nvGraphicFramePr>
          <p:cNvPr id="75" name="Object 12"/>
          <p:cNvGraphicFramePr>
            <a:graphicFrameLocks noChangeAspect="1"/>
          </p:cNvGraphicFramePr>
          <p:nvPr>
            <p:extLst>
              <p:ext uri="{D42A27DB-BD31-4B8C-83A1-F6EECF244321}">
                <p14:modId xmlns:p14="http://schemas.microsoft.com/office/powerpoint/2010/main" val="3284343545"/>
              </p:ext>
            </p:extLst>
          </p:nvPr>
        </p:nvGraphicFramePr>
        <p:xfrm>
          <a:off x="2190450" y="4911733"/>
          <a:ext cx="598487" cy="595312"/>
        </p:xfrm>
        <a:graphic>
          <a:graphicData uri="http://schemas.openxmlformats.org/presentationml/2006/ole">
            <mc:AlternateContent xmlns:mc="http://schemas.openxmlformats.org/markup-compatibility/2006">
              <mc:Choice xmlns:v="urn:schemas-microsoft-com:vml" Requires="v">
                <p:oleObj name="方程式" r:id="rId13" imgW="215640" imgH="215640" progId="Equation.3">
                  <p:embed/>
                </p:oleObj>
              </mc:Choice>
              <mc:Fallback>
                <p:oleObj name="方程式" r:id="rId13" imgW="215640" imgH="215640" progId="Equation.3">
                  <p:embed/>
                  <p:pic>
                    <p:nvPicPr>
                      <p:cNvPr id="11" name="Object 12"/>
                      <p:cNvPicPr>
                        <a:picLocks noChangeAspect="1" noChangeArrowheads="1"/>
                      </p:cNvPicPr>
                      <p:nvPr/>
                    </p:nvPicPr>
                    <p:blipFill>
                      <a:blip r:embed="rId14"/>
                      <a:srcRect/>
                      <a:stretch>
                        <a:fillRect/>
                      </a:stretch>
                    </p:blipFill>
                    <p:spPr bwMode="auto">
                      <a:xfrm>
                        <a:off x="2190450" y="4911733"/>
                        <a:ext cx="598487" cy="595312"/>
                      </a:xfrm>
                      <a:prstGeom prst="rect">
                        <a:avLst/>
                      </a:prstGeom>
                      <a:noFill/>
                    </p:spPr>
                  </p:pic>
                </p:oleObj>
              </mc:Fallback>
            </mc:AlternateContent>
          </a:graphicData>
        </a:graphic>
      </p:graphicFrame>
      <p:cxnSp>
        <p:nvCxnSpPr>
          <p:cNvPr id="76" name="直線單箭頭接點 11"/>
          <p:cNvCxnSpPr/>
          <p:nvPr/>
        </p:nvCxnSpPr>
        <p:spPr>
          <a:xfrm flipV="1">
            <a:off x="4223824" y="4958729"/>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12"/>
          <p:cNvCxnSpPr>
            <a:stCxn id="81" idx="3"/>
            <a:endCxn id="84" idx="1"/>
          </p:cNvCxnSpPr>
          <p:nvPr/>
        </p:nvCxnSpPr>
        <p:spPr>
          <a:xfrm>
            <a:off x="1724720" y="4562075"/>
            <a:ext cx="2157590" cy="4272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13"/>
          <p:cNvCxnSpPr>
            <a:endCxn id="84" idx="1"/>
          </p:cNvCxnSpPr>
          <p:nvPr/>
        </p:nvCxnSpPr>
        <p:spPr>
          <a:xfrm>
            <a:off x="1744371" y="3703799"/>
            <a:ext cx="2137939" cy="12855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14"/>
          <p:cNvSpPr txBox="1"/>
          <p:nvPr/>
        </p:nvSpPr>
        <p:spPr>
          <a:xfrm rot="5400000">
            <a:off x="1154524" y="5049014"/>
            <a:ext cx="769257" cy="523220"/>
          </a:xfrm>
          <a:prstGeom prst="rect">
            <a:avLst/>
          </a:prstGeom>
          <a:noFill/>
        </p:spPr>
        <p:txBody>
          <a:bodyPr wrap="square" rtlCol="0">
            <a:spAutoFit/>
          </a:bodyPr>
          <a:lstStyle/>
          <a:p>
            <a:pPr algn="ctr"/>
            <a:r>
              <a:rPr lang="en-US" altLang="zh-TW" sz="2800" dirty="0"/>
              <a:t>…</a:t>
            </a:r>
            <a:endParaRPr lang="zh-TW" altLang="en-US" sz="2800" dirty="0"/>
          </a:p>
        </p:txBody>
      </p:sp>
      <p:graphicFrame>
        <p:nvGraphicFramePr>
          <p:cNvPr id="80" name="Object 12"/>
          <p:cNvGraphicFramePr>
            <a:graphicFrameLocks noChangeAspect="1"/>
          </p:cNvGraphicFramePr>
          <p:nvPr>
            <p:extLst>
              <p:ext uri="{D42A27DB-BD31-4B8C-83A1-F6EECF244321}">
                <p14:modId xmlns:p14="http://schemas.microsoft.com/office/powerpoint/2010/main" val="1130497897"/>
              </p:ext>
            </p:extLst>
          </p:nvPr>
        </p:nvGraphicFramePr>
        <p:xfrm>
          <a:off x="1229420" y="3345256"/>
          <a:ext cx="495300" cy="630238"/>
        </p:xfrm>
        <a:graphic>
          <a:graphicData uri="http://schemas.openxmlformats.org/presentationml/2006/ole">
            <mc:AlternateContent xmlns:mc="http://schemas.openxmlformats.org/markup-compatibility/2006">
              <mc:Choice xmlns:v="urn:schemas-microsoft-com:vml" Requires="v">
                <p:oleObj name="方程式" r:id="rId15" imgW="177480" imgH="228600" progId="Equation.3">
                  <p:embed/>
                </p:oleObj>
              </mc:Choice>
              <mc:Fallback>
                <p:oleObj name="方程式" r:id="rId15" imgW="177480" imgH="228600" progId="Equation.3">
                  <p:embed/>
                  <p:pic>
                    <p:nvPicPr>
                      <p:cNvPr id="16" name="Object 12"/>
                      <p:cNvPicPr>
                        <a:picLocks noChangeAspect="1" noChangeArrowheads="1"/>
                      </p:cNvPicPr>
                      <p:nvPr/>
                    </p:nvPicPr>
                    <p:blipFill>
                      <a:blip r:embed="rId16"/>
                      <a:srcRect/>
                      <a:stretch>
                        <a:fillRect/>
                      </a:stretch>
                    </p:blipFill>
                    <p:spPr bwMode="auto">
                      <a:xfrm>
                        <a:off x="1229420" y="3345256"/>
                        <a:ext cx="495300" cy="630238"/>
                      </a:xfrm>
                      <a:prstGeom prst="rect">
                        <a:avLst/>
                      </a:prstGeom>
                      <a:noFill/>
                    </p:spPr>
                  </p:pic>
                </p:oleObj>
              </mc:Fallback>
            </mc:AlternateContent>
          </a:graphicData>
        </a:graphic>
      </p:graphicFrame>
      <p:graphicFrame>
        <p:nvGraphicFramePr>
          <p:cNvPr id="81" name="Object 12"/>
          <p:cNvGraphicFramePr>
            <a:graphicFrameLocks noChangeAspect="1"/>
          </p:cNvGraphicFramePr>
          <p:nvPr>
            <p:extLst>
              <p:ext uri="{D42A27DB-BD31-4B8C-83A1-F6EECF244321}">
                <p14:modId xmlns:p14="http://schemas.microsoft.com/office/powerpoint/2010/main" val="3737154669"/>
              </p:ext>
            </p:extLst>
          </p:nvPr>
        </p:nvGraphicFramePr>
        <p:xfrm>
          <a:off x="1229420" y="4246956"/>
          <a:ext cx="495300" cy="630238"/>
        </p:xfrm>
        <a:graphic>
          <a:graphicData uri="http://schemas.openxmlformats.org/presentationml/2006/ole">
            <mc:AlternateContent xmlns:mc="http://schemas.openxmlformats.org/markup-compatibility/2006">
              <mc:Choice xmlns:v="urn:schemas-microsoft-com:vml" Requires="v">
                <p:oleObj name="方程式" r:id="rId17" imgW="177480" imgH="228600" progId="Equation.3">
                  <p:embed/>
                </p:oleObj>
              </mc:Choice>
              <mc:Fallback>
                <p:oleObj name="方程式" r:id="rId17" imgW="177480" imgH="228600" progId="Equation.3">
                  <p:embed/>
                  <p:pic>
                    <p:nvPicPr>
                      <p:cNvPr id="17" name="Object 12"/>
                      <p:cNvPicPr>
                        <a:picLocks noChangeAspect="1" noChangeArrowheads="1"/>
                      </p:cNvPicPr>
                      <p:nvPr/>
                    </p:nvPicPr>
                    <p:blipFill>
                      <a:blip r:embed="rId18"/>
                      <a:srcRect/>
                      <a:stretch>
                        <a:fillRect/>
                      </a:stretch>
                    </p:blipFill>
                    <p:spPr bwMode="auto">
                      <a:xfrm>
                        <a:off x="1229420" y="4246956"/>
                        <a:ext cx="495300" cy="630238"/>
                      </a:xfrm>
                      <a:prstGeom prst="rect">
                        <a:avLst/>
                      </a:prstGeom>
                      <a:noFill/>
                    </p:spPr>
                  </p:pic>
                </p:oleObj>
              </mc:Fallback>
            </mc:AlternateContent>
          </a:graphicData>
        </a:graphic>
      </p:graphicFrame>
      <p:graphicFrame>
        <p:nvGraphicFramePr>
          <p:cNvPr id="82" name="Object 12"/>
          <p:cNvGraphicFramePr>
            <a:graphicFrameLocks noChangeAspect="1"/>
          </p:cNvGraphicFramePr>
          <p:nvPr>
            <p:extLst>
              <p:ext uri="{D42A27DB-BD31-4B8C-83A1-F6EECF244321}">
                <p14:modId xmlns:p14="http://schemas.microsoft.com/office/powerpoint/2010/main" val="453984598"/>
              </p:ext>
            </p:extLst>
          </p:nvPr>
        </p:nvGraphicFramePr>
        <p:xfrm>
          <a:off x="1203351" y="5463074"/>
          <a:ext cx="533400" cy="630238"/>
        </p:xfrm>
        <a:graphic>
          <a:graphicData uri="http://schemas.openxmlformats.org/presentationml/2006/ole">
            <mc:AlternateContent xmlns:mc="http://schemas.openxmlformats.org/markup-compatibility/2006">
              <mc:Choice xmlns:v="urn:schemas-microsoft-com:vml" Requires="v">
                <p:oleObj name="方程式" r:id="rId19" imgW="190440" imgH="228600" progId="Equation.3">
                  <p:embed/>
                </p:oleObj>
              </mc:Choice>
              <mc:Fallback>
                <p:oleObj name="方程式" r:id="rId19" imgW="190440" imgH="228600" progId="Equation.3">
                  <p:embed/>
                  <p:pic>
                    <p:nvPicPr>
                      <p:cNvPr id="18" name="Object 12"/>
                      <p:cNvPicPr>
                        <a:picLocks noChangeAspect="1" noChangeArrowheads="1"/>
                      </p:cNvPicPr>
                      <p:nvPr/>
                    </p:nvPicPr>
                    <p:blipFill>
                      <a:blip r:embed="rId20"/>
                      <a:srcRect/>
                      <a:stretch>
                        <a:fillRect/>
                      </a:stretch>
                    </p:blipFill>
                    <p:spPr bwMode="auto">
                      <a:xfrm>
                        <a:off x="1203351" y="5463074"/>
                        <a:ext cx="533400" cy="630238"/>
                      </a:xfrm>
                      <a:prstGeom prst="rect">
                        <a:avLst/>
                      </a:prstGeom>
                      <a:noFill/>
                    </p:spPr>
                  </p:pic>
                </p:oleObj>
              </mc:Fallback>
            </mc:AlternateContent>
          </a:graphicData>
        </a:graphic>
      </p:graphicFrame>
      <p:grpSp>
        <p:nvGrpSpPr>
          <p:cNvPr id="83" name="群組 20"/>
          <p:cNvGrpSpPr/>
          <p:nvPr/>
        </p:nvGrpSpPr>
        <p:grpSpPr>
          <a:xfrm>
            <a:off x="3882310" y="4729171"/>
            <a:ext cx="520319" cy="520319"/>
            <a:chOff x="3342651" y="3507082"/>
            <a:chExt cx="520319" cy="520319"/>
          </a:xfrm>
        </p:grpSpPr>
        <p:sp>
          <p:nvSpPr>
            <p:cNvPr id="84" name="矩形 21"/>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85" name="Object 12"/>
            <p:cNvGraphicFramePr>
              <a:graphicFrameLocks noChangeAspect="1"/>
            </p:cNvGraphicFramePr>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name="方程式" r:id="rId21" imgW="139680" imgH="139680" progId="Equation.3">
                    <p:embed/>
                  </p:oleObj>
                </mc:Choice>
                <mc:Fallback>
                  <p:oleObj name="方程式" r:id="rId21" imgW="139680" imgH="139680" progId="Equation.3">
                    <p:embed/>
                    <p:pic>
                      <p:nvPicPr>
                        <p:cNvPr id="23" name="Object 12"/>
                        <p:cNvPicPr>
                          <a:picLocks noChangeAspect="1" noChangeArrowheads="1"/>
                        </p:cNvPicPr>
                        <p:nvPr/>
                      </p:nvPicPr>
                      <p:blipFill>
                        <a:blip r:embed="rId22"/>
                        <a:srcRect/>
                        <a:stretch>
                          <a:fillRect/>
                        </a:stretch>
                      </p:blipFill>
                      <p:spPr bwMode="auto">
                        <a:xfrm>
                          <a:off x="3435128" y="3545009"/>
                          <a:ext cx="385763" cy="387350"/>
                        </a:xfrm>
                        <a:prstGeom prst="rect">
                          <a:avLst/>
                        </a:prstGeom>
                        <a:noFill/>
                      </p:spPr>
                    </p:pic>
                  </p:oleObj>
                </mc:Fallback>
              </mc:AlternateContent>
            </a:graphicData>
          </a:graphic>
        </p:graphicFrame>
      </p:grpSp>
      <p:graphicFrame>
        <p:nvGraphicFramePr>
          <p:cNvPr id="86" name="Object 12"/>
          <p:cNvGraphicFramePr>
            <a:graphicFrameLocks noChangeAspect="1"/>
          </p:cNvGraphicFramePr>
          <p:nvPr>
            <p:extLst>
              <p:ext uri="{D42A27DB-BD31-4B8C-83A1-F6EECF244321}">
                <p14:modId xmlns:p14="http://schemas.microsoft.com/office/powerpoint/2010/main" val="3158066418"/>
              </p:ext>
            </p:extLst>
          </p:nvPr>
        </p:nvGraphicFramePr>
        <p:xfrm>
          <a:off x="3940006" y="6083022"/>
          <a:ext cx="354012" cy="488950"/>
        </p:xfrm>
        <a:graphic>
          <a:graphicData uri="http://schemas.openxmlformats.org/presentationml/2006/ole">
            <mc:AlternateContent xmlns:mc="http://schemas.openxmlformats.org/markup-compatibility/2006">
              <mc:Choice xmlns:v="urn:schemas-microsoft-com:vml" Requires="v">
                <p:oleObj name="方程式" r:id="rId23" imgW="126720" imgH="177480" progId="Equation.3">
                  <p:embed/>
                </p:oleObj>
              </mc:Choice>
              <mc:Fallback>
                <p:oleObj name="方程式" r:id="rId23" imgW="126720" imgH="177480" progId="Equation.3">
                  <p:embed/>
                  <p:pic>
                    <p:nvPicPr>
                      <p:cNvPr id="24" name="Object 12"/>
                      <p:cNvPicPr>
                        <a:picLocks noChangeAspect="1" noChangeArrowheads="1"/>
                      </p:cNvPicPr>
                      <p:nvPr/>
                    </p:nvPicPr>
                    <p:blipFill>
                      <a:blip r:embed="rId24"/>
                      <a:srcRect/>
                      <a:stretch>
                        <a:fillRect/>
                      </a:stretch>
                    </p:blipFill>
                    <p:spPr bwMode="auto">
                      <a:xfrm>
                        <a:off x="3940006" y="6083022"/>
                        <a:ext cx="354012" cy="488950"/>
                      </a:xfrm>
                      <a:prstGeom prst="rect">
                        <a:avLst/>
                      </a:prstGeom>
                      <a:noFill/>
                    </p:spPr>
                  </p:pic>
                </p:oleObj>
              </mc:Fallback>
            </mc:AlternateContent>
          </a:graphicData>
        </a:graphic>
      </p:graphicFrame>
      <p:cxnSp>
        <p:nvCxnSpPr>
          <p:cNvPr id="87" name="直線單箭頭接點 24"/>
          <p:cNvCxnSpPr/>
          <p:nvPr/>
        </p:nvCxnSpPr>
        <p:spPr>
          <a:xfrm flipV="1">
            <a:off x="4133517" y="5259934"/>
            <a:ext cx="0" cy="754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8" name="Object 12"/>
          <p:cNvGraphicFramePr>
            <a:graphicFrameLocks noChangeAspect="1"/>
          </p:cNvGraphicFramePr>
          <p:nvPr>
            <p:extLst>
              <p:ext uri="{D42A27DB-BD31-4B8C-83A1-F6EECF244321}">
                <p14:modId xmlns:p14="http://schemas.microsoft.com/office/powerpoint/2010/main" val="457761826"/>
              </p:ext>
            </p:extLst>
          </p:nvPr>
        </p:nvGraphicFramePr>
        <p:xfrm>
          <a:off x="5104273" y="4675989"/>
          <a:ext cx="787400" cy="533400"/>
        </p:xfrm>
        <a:graphic>
          <a:graphicData uri="http://schemas.openxmlformats.org/presentationml/2006/ole">
            <mc:AlternateContent xmlns:mc="http://schemas.openxmlformats.org/markup-compatibility/2006">
              <mc:Choice xmlns:v="urn:schemas-microsoft-com:vml" Requires="v">
                <p:oleObj name="方程式" r:id="rId25" imgW="317160" imgH="215640" progId="Equation.3">
                  <p:embed/>
                </p:oleObj>
              </mc:Choice>
              <mc:Fallback>
                <p:oleObj name="方程式" r:id="rId25" imgW="317160" imgH="215640" progId="Equation.3">
                  <p:embed/>
                  <p:pic>
                    <p:nvPicPr>
                      <p:cNvPr id="28" name="Object 12"/>
                      <p:cNvPicPr>
                        <a:picLocks noChangeAspect="1" noChangeArrowheads="1"/>
                      </p:cNvPicPr>
                      <p:nvPr/>
                    </p:nvPicPr>
                    <p:blipFill>
                      <a:blip r:embed="rId26"/>
                      <a:srcRect/>
                      <a:stretch>
                        <a:fillRect/>
                      </a:stretch>
                    </p:blipFill>
                    <p:spPr bwMode="auto">
                      <a:xfrm>
                        <a:off x="5104273" y="4675989"/>
                        <a:ext cx="787400" cy="533400"/>
                      </a:xfrm>
                      <a:prstGeom prst="rect">
                        <a:avLst/>
                      </a:prstGeom>
                      <a:noFill/>
                    </p:spPr>
                  </p:pic>
                </p:oleObj>
              </mc:Fallback>
            </mc:AlternateContent>
          </a:graphicData>
        </a:graphic>
      </p:graphicFrame>
      <p:sp>
        <p:nvSpPr>
          <p:cNvPr id="89" name="文字方塊 33"/>
          <p:cNvSpPr txBox="1"/>
          <p:nvPr/>
        </p:nvSpPr>
        <p:spPr>
          <a:xfrm>
            <a:off x="3718001" y="6594124"/>
            <a:ext cx="798022" cy="461665"/>
          </a:xfrm>
          <a:prstGeom prst="rect">
            <a:avLst/>
          </a:prstGeom>
          <a:noFill/>
        </p:spPr>
        <p:txBody>
          <a:bodyPr wrap="square" rtlCol="0">
            <a:spAutoFit/>
          </a:bodyPr>
          <a:lstStyle/>
          <a:p>
            <a:pPr algn="ctr"/>
            <a:r>
              <a:rPr lang="en-US" altLang="zh-TW" sz="2400" dirty="0">
                <a:solidFill>
                  <a:srgbClr val="0000FF"/>
                </a:solidFill>
              </a:rPr>
              <a:t>bias</a:t>
            </a:r>
            <a:endParaRPr lang="zh-TW" altLang="en-US" sz="2400" dirty="0">
              <a:solidFill>
                <a:srgbClr val="0000FF"/>
              </a:solidFill>
            </a:endParaRPr>
          </a:p>
        </p:txBody>
      </p:sp>
      <p:graphicFrame>
        <p:nvGraphicFramePr>
          <p:cNvPr id="90" name="Object 12"/>
          <p:cNvGraphicFramePr>
            <a:graphicFrameLocks noChangeAspect="1"/>
          </p:cNvGraphicFramePr>
          <p:nvPr>
            <p:extLst>
              <p:ext uri="{D42A27DB-BD31-4B8C-83A1-F6EECF244321}">
                <p14:modId xmlns:p14="http://schemas.microsoft.com/office/powerpoint/2010/main" val="4149496379"/>
              </p:ext>
            </p:extLst>
          </p:nvPr>
        </p:nvGraphicFramePr>
        <p:xfrm>
          <a:off x="6613831" y="4769603"/>
          <a:ext cx="352425" cy="385763"/>
        </p:xfrm>
        <a:graphic>
          <a:graphicData uri="http://schemas.openxmlformats.org/presentationml/2006/ole">
            <mc:AlternateContent xmlns:mc="http://schemas.openxmlformats.org/markup-compatibility/2006">
              <mc:Choice xmlns:v="urn:schemas-microsoft-com:vml" Requires="v">
                <p:oleObj name="方程式" r:id="rId27" imgW="126720" imgH="139680" progId="Equation.3">
                  <p:embed/>
                </p:oleObj>
              </mc:Choice>
              <mc:Fallback>
                <p:oleObj name="方程式" r:id="rId27" imgW="126720" imgH="139680" progId="Equation.3">
                  <p:embed/>
                  <p:pic>
                    <p:nvPicPr>
                      <p:cNvPr id="37" name="Object 12"/>
                      <p:cNvPicPr>
                        <a:picLocks noChangeAspect="1" noChangeArrowheads="1"/>
                      </p:cNvPicPr>
                      <p:nvPr/>
                    </p:nvPicPr>
                    <p:blipFill>
                      <a:blip r:embed="rId28"/>
                      <a:srcRect/>
                      <a:stretch>
                        <a:fillRect/>
                      </a:stretch>
                    </p:blipFill>
                    <p:spPr bwMode="auto">
                      <a:xfrm>
                        <a:off x="6613831" y="4769603"/>
                        <a:ext cx="352425" cy="385763"/>
                      </a:xfrm>
                      <a:prstGeom prst="rect">
                        <a:avLst/>
                      </a:prstGeom>
                      <a:noFill/>
                    </p:spPr>
                  </p:pic>
                </p:oleObj>
              </mc:Fallback>
            </mc:AlternateContent>
          </a:graphicData>
        </a:graphic>
      </p:graphicFrame>
      <p:sp>
        <p:nvSpPr>
          <p:cNvPr id="91" name="文字方塊 39"/>
          <p:cNvSpPr txBox="1"/>
          <p:nvPr/>
        </p:nvSpPr>
        <p:spPr>
          <a:xfrm>
            <a:off x="4626167" y="5482675"/>
            <a:ext cx="1894780" cy="830997"/>
          </a:xfrm>
          <a:prstGeom prst="rect">
            <a:avLst/>
          </a:prstGeom>
          <a:noFill/>
        </p:spPr>
        <p:txBody>
          <a:bodyPr wrap="square" rtlCol="0">
            <a:spAutoFit/>
          </a:bodyPr>
          <a:lstStyle/>
          <a:p>
            <a:pPr algn="ctr"/>
            <a:r>
              <a:rPr lang="en-US" altLang="zh-TW" sz="2400" dirty="0">
                <a:solidFill>
                  <a:srgbClr val="0000FF"/>
                </a:solidFill>
              </a:rPr>
              <a:t>Activation function</a:t>
            </a:r>
            <a:endParaRPr lang="zh-TW" altLang="en-US" sz="2400" dirty="0">
              <a:solidFill>
                <a:srgbClr val="0000FF"/>
              </a:solidFill>
            </a:endParaRPr>
          </a:p>
        </p:txBody>
      </p:sp>
      <p:sp>
        <p:nvSpPr>
          <p:cNvPr id="92" name="文字方塊 38"/>
          <p:cNvSpPr txBox="1"/>
          <p:nvPr/>
        </p:nvSpPr>
        <p:spPr>
          <a:xfrm>
            <a:off x="1883730" y="5778193"/>
            <a:ext cx="1186572" cy="461665"/>
          </a:xfrm>
          <a:prstGeom prst="rect">
            <a:avLst/>
          </a:prstGeom>
          <a:noFill/>
        </p:spPr>
        <p:txBody>
          <a:bodyPr wrap="square" rtlCol="0">
            <a:spAutoFit/>
          </a:bodyPr>
          <a:lstStyle/>
          <a:p>
            <a:pPr algn="ctr"/>
            <a:r>
              <a:rPr lang="en-US" altLang="zh-TW" sz="2400" dirty="0">
                <a:solidFill>
                  <a:srgbClr val="0000FF"/>
                </a:solidFill>
              </a:rPr>
              <a:t>weights</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95" name="文字方塊 34"/>
              <p:cNvSpPr txBox="1"/>
              <p:nvPr/>
            </p:nvSpPr>
            <p:spPr>
              <a:xfrm>
                <a:off x="6288572" y="3850473"/>
                <a:ext cx="145424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𝑎</m:t>
                      </m:r>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𝑧</m:t>
                          </m:r>
                        </m:e>
                      </m:d>
                    </m:oMath>
                  </m:oMathPara>
                </a14:m>
                <a:endParaRPr lang="zh-TW" altLang="en-US" sz="2800" dirty="0"/>
              </a:p>
            </p:txBody>
          </p:sp>
        </mc:Choice>
        <mc:Fallback xmlns="">
          <p:sp>
            <p:nvSpPr>
              <p:cNvPr id="95" name="文字方塊 34"/>
              <p:cNvSpPr txBox="1">
                <a:spLocks noRot="1" noChangeAspect="1" noMove="1" noResize="1" noEditPoints="1" noAdjustHandles="1" noChangeArrowheads="1" noChangeShapeType="1" noTextEdit="1"/>
              </p:cNvSpPr>
              <p:nvPr/>
            </p:nvSpPr>
            <p:spPr>
              <a:xfrm>
                <a:off x="6288572" y="3850473"/>
                <a:ext cx="1454244" cy="430887"/>
              </a:xfrm>
              <a:prstGeom prst="rect">
                <a:avLst/>
              </a:prstGeom>
              <a:blipFill>
                <a:blip r:embed="rId29"/>
                <a:stretch>
                  <a:fillRect/>
                </a:stretch>
              </a:blipFill>
            </p:spPr>
            <p:txBody>
              <a:bodyPr/>
              <a:lstStyle/>
              <a:p>
                <a:r>
                  <a:rPr lang="en-US">
                    <a:noFill/>
                  </a:rPr>
                  <a:t> </a:t>
                </a:r>
              </a:p>
            </p:txBody>
          </p:sp>
        </mc:Fallback>
      </mc:AlternateContent>
      <p:sp>
        <p:nvSpPr>
          <p:cNvPr id="97" name="文字方塊 38"/>
          <p:cNvSpPr txBox="1"/>
          <p:nvPr/>
        </p:nvSpPr>
        <p:spPr>
          <a:xfrm>
            <a:off x="852736" y="6336222"/>
            <a:ext cx="1186572" cy="461665"/>
          </a:xfrm>
          <a:prstGeom prst="rect">
            <a:avLst/>
          </a:prstGeom>
          <a:noFill/>
        </p:spPr>
        <p:txBody>
          <a:bodyPr wrap="square" rtlCol="0">
            <a:spAutoFit/>
          </a:bodyPr>
          <a:lstStyle/>
          <a:p>
            <a:pPr algn="ctr"/>
            <a:r>
              <a:rPr lang="en-US" altLang="zh-TW" sz="2400" dirty="0">
                <a:solidFill>
                  <a:srgbClr val="00B050"/>
                </a:solidFill>
              </a:rPr>
              <a:t>input</a:t>
            </a:r>
            <a:endParaRPr lang="zh-TW" altLang="en-US" sz="2400" dirty="0">
              <a:solidFill>
                <a:srgbClr val="00B050"/>
              </a:solidFill>
            </a:endParaRPr>
          </a:p>
        </p:txBody>
      </p:sp>
      <p:sp>
        <p:nvSpPr>
          <p:cNvPr id="98" name="文字方塊 38"/>
          <p:cNvSpPr txBox="1"/>
          <p:nvPr/>
        </p:nvSpPr>
        <p:spPr>
          <a:xfrm>
            <a:off x="6288572" y="5079791"/>
            <a:ext cx="1186572" cy="461665"/>
          </a:xfrm>
          <a:prstGeom prst="rect">
            <a:avLst/>
          </a:prstGeom>
          <a:noFill/>
        </p:spPr>
        <p:txBody>
          <a:bodyPr wrap="square" rtlCol="0">
            <a:spAutoFit/>
          </a:bodyPr>
          <a:lstStyle/>
          <a:p>
            <a:pPr algn="ctr"/>
            <a:r>
              <a:rPr lang="en-US" altLang="zh-TW" sz="2400" dirty="0">
                <a:solidFill>
                  <a:srgbClr val="00B050"/>
                </a:solidFill>
              </a:rPr>
              <a:t>output</a:t>
            </a:r>
            <a:endParaRPr lang="zh-TW" altLang="en-US" sz="2400" dirty="0">
              <a:solidFill>
                <a:srgbClr val="00B050"/>
              </a:solidFill>
            </a:endParaRPr>
          </a:p>
        </p:txBody>
      </p:sp>
      <p:sp>
        <p:nvSpPr>
          <p:cNvPr id="99" name="文字方塊 14"/>
          <p:cNvSpPr txBox="1"/>
          <p:nvPr/>
        </p:nvSpPr>
        <p:spPr>
          <a:xfrm rot="5400000">
            <a:off x="2130050" y="4641543"/>
            <a:ext cx="769257" cy="523220"/>
          </a:xfrm>
          <a:prstGeom prst="rect">
            <a:avLst/>
          </a:prstGeom>
          <a:noFill/>
        </p:spPr>
        <p:txBody>
          <a:bodyPr wrap="square" rtlCol="0">
            <a:spAutoFit/>
          </a:bodyPr>
          <a:lstStyle/>
          <a:p>
            <a:pPr algn="ctr"/>
            <a:r>
              <a:rPr lang="en-US" altLang="zh-TW" sz="2800" dirty="0"/>
              <a:t>…</a:t>
            </a:r>
            <a:endParaRPr lang="zh-TW" altLang="en-US" sz="2800" dirty="0"/>
          </a:p>
        </p:txBody>
      </p:sp>
    </p:spTree>
    <p:extLst>
      <p:ext uri="{BB962C8B-B14F-4D97-AF65-F5344CB8AC3E}">
        <p14:creationId xmlns:p14="http://schemas.microsoft.com/office/powerpoint/2010/main" val="35926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1" grpId="0" animBg="1"/>
      <p:bldP spid="79" grpId="0"/>
      <p:bldP spid="89" grpId="0"/>
      <p:bldP spid="91" grpId="0"/>
      <p:bldP spid="92" grpId="0"/>
      <p:bldP spid="97" grpId="0"/>
      <p:bldP spid="98" grpId="0"/>
      <p:bldP spid="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Elements of Neural Networks </a:t>
            </a:r>
          </a:p>
        </p:txBody>
      </p:sp>
      <p:sp>
        <p:nvSpPr>
          <p:cNvPr id="3" name="Content Placeholder 2"/>
          <p:cNvSpPr>
            <a:spLocks noGrp="1"/>
          </p:cNvSpPr>
          <p:nvPr>
            <p:ph idx="1"/>
          </p:nvPr>
        </p:nvSpPr>
        <p:spPr/>
        <p:txBody>
          <a:bodyPr/>
          <a:lstStyle/>
          <a:p>
            <a:r>
              <a:rPr lang="en-US" dirty="0"/>
              <a:t>A NN with one </a:t>
            </a:r>
            <a:r>
              <a:rPr lang="en-US" dirty="0">
                <a:solidFill>
                  <a:srgbClr val="FF0000"/>
                </a:solidFill>
              </a:rPr>
              <a:t>hidden layer </a:t>
            </a:r>
            <a:r>
              <a:rPr lang="en-US" dirty="0"/>
              <a:t>and one output layer</a:t>
            </a:r>
          </a:p>
        </p:txBody>
      </p:sp>
      <p:sp>
        <p:nvSpPr>
          <p:cNvPr id="4" name="Content Placeholder 3">
            <a:extLst>
              <a:ext uri="{FF2B5EF4-FFF2-40B4-BE49-F238E27FC236}">
                <a16:creationId xmlns:a16="http://schemas.microsoft.com/office/drawing/2014/main" id="{D9ED338C-F863-4BE2-828F-257158F2662F}"/>
              </a:ext>
            </a:extLst>
          </p:cNvPr>
          <p:cNvSpPr>
            <a:spLocks noGrp="1"/>
          </p:cNvSpPr>
          <p:nvPr>
            <p:ph idx="10"/>
          </p:nvPr>
        </p:nvSpPr>
        <p:spPr/>
        <p:txBody>
          <a:bodyPr/>
          <a:lstStyle/>
          <a:p>
            <a:r>
              <a:rPr lang="en-US" dirty="0"/>
              <a:t>Introduction to Neural Networks</a:t>
            </a:r>
          </a:p>
          <a:p>
            <a:endParaRPr lang="en-US" dirty="0"/>
          </a:p>
        </p:txBody>
      </p:sp>
      <p:sp>
        <p:nvSpPr>
          <p:cNvPr id="5" name="Στρογγυλεμένο ορθογώνιο 11"/>
          <p:cNvSpPr/>
          <p:nvPr/>
        </p:nvSpPr>
        <p:spPr>
          <a:xfrm>
            <a:off x="1819889" y="2841015"/>
            <a:ext cx="1131570" cy="42405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6" name="Στρογγυλεμένο ορθογώνιο 12"/>
          <p:cNvSpPr/>
          <p:nvPr/>
        </p:nvSpPr>
        <p:spPr>
          <a:xfrm>
            <a:off x="3454379" y="3972584"/>
            <a:ext cx="868013" cy="194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7" name="Στρογγυλεμένο ορθογώνιο 16"/>
          <p:cNvSpPr/>
          <p:nvPr/>
        </p:nvSpPr>
        <p:spPr>
          <a:xfrm>
            <a:off x="448289" y="3401686"/>
            <a:ext cx="868013" cy="30854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pic>
        <p:nvPicPr>
          <p:cNvPr id="8" name="Picture 7" descr="300px-Colored_neural_networ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96" y="2650515"/>
            <a:ext cx="3810000" cy="45847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188344" y="7077705"/>
                <a:ext cx="4187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4"/>
                          </a:solidFill>
                          <a:latin typeface="Cambria Math" charset="0"/>
                        </a:rPr>
                        <m:t>𝒉</m:t>
                      </m:r>
                    </m:oMath>
                  </m:oMathPara>
                </a14:m>
                <a:endParaRPr lang="el-GR" sz="20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2188344" y="7077705"/>
                <a:ext cx="418704"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Ορθογώνιο 14"/>
              <p:cNvSpPr/>
              <p:nvPr/>
            </p:nvSpPr>
            <p:spPr>
              <a:xfrm>
                <a:off x="3683040" y="5871763"/>
                <a:ext cx="4106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3"/>
                          </a:solidFill>
                          <a:latin typeface="Cambria Math" charset="0"/>
                        </a:rPr>
                        <m:t>𝒚</m:t>
                      </m:r>
                    </m:oMath>
                  </m:oMathPara>
                </a14:m>
                <a:endParaRPr lang="el-GR" sz="2000" b="1" dirty="0">
                  <a:solidFill>
                    <a:schemeClr val="accent3"/>
                  </a:solidFill>
                </a:endParaRPr>
              </a:p>
            </p:txBody>
          </p:sp>
        </mc:Choice>
        <mc:Fallback xmlns="">
          <p:sp>
            <p:nvSpPr>
              <p:cNvPr id="10" name="Ορθογώνιο 14"/>
              <p:cNvSpPr>
                <a:spLocks noRot="1" noChangeAspect="1" noMove="1" noResize="1" noEditPoints="1" noAdjustHandles="1" noChangeArrowheads="1" noChangeShapeType="1" noTextEdit="1"/>
              </p:cNvSpPr>
              <p:nvPr/>
            </p:nvSpPr>
            <p:spPr>
              <a:xfrm>
                <a:off x="3683040" y="5871763"/>
                <a:ext cx="410690" cy="400110"/>
              </a:xfrm>
              <a:prstGeom prst="rect">
                <a:avLst/>
              </a:prstGeom>
              <a:blipFill>
                <a:blip r:embed="rId5"/>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Ορθογώνιο 15"/>
              <p:cNvSpPr/>
              <p:nvPr/>
            </p:nvSpPr>
            <p:spPr>
              <a:xfrm>
                <a:off x="680156" y="6475557"/>
                <a:ext cx="40427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charset="0"/>
                        </a:rPr>
                        <m:t>𝒙</m:t>
                      </m:r>
                    </m:oMath>
                  </m:oMathPara>
                </a14:m>
                <a:endParaRPr lang="el-GR" b="1" dirty="0"/>
              </a:p>
            </p:txBody>
          </p:sp>
        </mc:Choice>
        <mc:Fallback xmlns="">
          <p:sp>
            <p:nvSpPr>
              <p:cNvPr id="11" name="Ορθογώνιο 15"/>
              <p:cNvSpPr>
                <a:spLocks noRot="1" noChangeAspect="1" noMove="1" noResize="1" noEditPoints="1" noAdjustHandles="1" noChangeArrowheads="1" noChangeShapeType="1" noTextEdit="1"/>
              </p:cNvSpPr>
              <p:nvPr/>
            </p:nvSpPr>
            <p:spPr>
              <a:xfrm>
                <a:off x="680156" y="6475557"/>
                <a:ext cx="404277"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805616" y="3520985"/>
                <a:ext cx="509972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4"/>
                          </a:solidFill>
                          <a:latin typeface="Cambria Math" panose="02040503050406030204" pitchFamily="18" charset="0"/>
                        </a:rPr>
                        <m:t>𝒉𝒊𝒅𝒅𝒆𝒏</m:t>
                      </m:r>
                      <m:r>
                        <a:rPr lang="en-US" sz="2000" b="1" i="1" smtClean="0">
                          <a:solidFill>
                            <a:schemeClr val="accent4"/>
                          </a:solidFill>
                          <a:latin typeface="Cambria Math" panose="02040503050406030204" pitchFamily="18" charset="0"/>
                        </a:rPr>
                        <m:t> </m:t>
                      </m:r>
                      <m:r>
                        <a:rPr lang="en-US" sz="2000" b="1" i="1" smtClean="0">
                          <a:solidFill>
                            <a:schemeClr val="accent4"/>
                          </a:solidFill>
                          <a:latin typeface="Cambria Math" panose="02040503050406030204" pitchFamily="18" charset="0"/>
                        </a:rPr>
                        <m:t>𝒍𝒂𝒚𝒆𝒓</m:t>
                      </m:r>
                      <m:r>
                        <a:rPr lang="en-US" sz="2000" b="1" i="1" smtClean="0">
                          <a:solidFill>
                            <a:schemeClr val="accent4"/>
                          </a:solidFill>
                          <a:latin typeface="Cambria Math" panose="02040503050406030204" pitchFamily="18" charset="0"/>
                        </a:rPr>
                        <m:t> </m:t>
                      </m:r>
                      <m:r>
                        <a:rPr lang="en-US" sz="2000" b="1" i="1">
                          <a:solidFill>
                            <a:schemeClr val="accent4"/>
                          </a:solidFill>
                          <a:latin typeface="Cambria Math" charset="0"/>
                        </a:rPr>
                        <m:t>𝒉</m:t>
                      </m:r>
                      <m:r>
                        <a:rPr lang="en-US" sz="2000" b="1" i="1">
                          <a:solidFill>
                            <a:schemeClr val="accent4"/>
                          </a:solidFill>
                          <a:latin typeface="Cambria Math" charset="0"/>
                        </a:rPr>
                        <m:t>=</m:t>
                      </m:r>
                      <m:r>
                        <a:rPr lang="el-GR" sz="2000" b="1" i="1">
                          <a:solidFill>
                            <a:schemeClr val="accent4"/>
                          </a:solidFill>
                          <a:latin typeface="Cambria Math" charset="0"/>
                        </a:rPr>
                        <m:t>𝝈</m:t>
                      </m:r>
                      <m:r>
                        <a:rPr lang="el-GR" sz="2000" b="1" i="1">
                          <a:solidFill>
                            <a:schemeClr val="accent4"/>
                          </a:solidFill>
                          <a:latin typeface="Cambria Math" charset="0"/>
                        </a:rPr>
                        <m:t>(</m:t>
                      </m:r>
                      <m:sSub>
                        <m:sSubPr>
                          <m:ctrlPr>
                            <a:rPr lang="en-US" sz="2000" b="1" i="1">
                              <a:solidFill>
                                <a:schemeClr val="accent4"/>
                              </a:solidFill>
                              <a:latin typeface="Cambria Math" panose="02040503050406030204" pitchFamily="18" charset="0"/>
                            </a:rPr>
                          </m:ctrlPr>
                        </m:sSubPr>
                        <m:e>
                          <m:r>
                            <a:rPr lang="en-US" sz="2000" b="1">
                              <a:solidFill>
                                <a:schemeClr val="accent4"/>
                              </a:solidFill>
                              <a:latin typeface="Cambria Math" charset="0"/>
                            </a:rPr>
                            <m:t>𝐖</m:t>
                          </m:r>
                        </m:e>
                        <m:sub>
                          <m:r>
                            <a:rPr lang="en-US" sz="2000" b="1" i="1">
                              <a:solidFill>
                                <a:schemeClr val="accent4"/>
                              </a:solidFill>
                              <a:latin typeface="Cambria Math" charset="0"/>
                            </a:rPr>
                            <m:t>𝟏</m:t>
                          </m:r>
                        </m:sub>
                      </m:sSub>
                      <m:r>
                        <a:rPr lang="en-US" sz="2000" b="1" i="1">
                          <a:solidFill>
                            <a:schemeClr val="accent4"/>
                          </a:solidFill>
                          <a:latin typeface="Cambria Math" charset="0"/>
                        </a:rPr>
                        <m:t>𝒙</m:t>
                      </m:r>
                      <m:r>
                        <a:rPr lang="en-US" sz="2000" b="1" i="1">
                          <a:solidFill>
                            <a:schemeClr val="accent4"/>
                          </a:solidFill>
                          <a:latin typeface="Cambria Math" charset="0"/>
                        </a:rPr>
                        <m:t>+</m:t>
                      </m:r>
                      <m:sSub>
                        <m:sSubPr>
                          <m:ctrlPr>
                            <a:rPr lang="en-US" sz="2000" b="1" i="1">
                              <a:solidFill>
                                <a:schemeClr val="accent4"/>
                              </a:solidFill>
                              <a:latin typeface="Cambria Math" panose="02040503050406030204" pitchFamily="18" charset="0"/>
                            </a:rPr>
                          </m:ctrlPr>
                        </m:sSubPr>
                        <m:e>
                          <m:r>
                            <a:rPr lang="en-US" sz="2000" b="1" i="1">
                              <a:solidFill>
                                <a:schemeClr val="accent4"/>
                              </a:solidFill>
                              <a:latin typeface="Cambria Math" charset="0"/>
                            </a:rPr>
                            <m:t>𝒃</m:t>
                          </m:r>
                        </m:e>
                        <m:sub>
                          <m:r>
                            <a:rPr lang="en-US" sz="2000" b="1" i="1">
                              <a:solidFill>
                                <a:schemeClr val="accent4"/>
                              </a:solidFill>
                              <a:latin typeface="Cambria Math" charset="0"/>
                            </a:rPr>
                            <m:t>𝟏</m:t>
                          </m:r>
                        </m:sub>
                      </m:sSub>
                      <m:r>
                        <a:rPr lang="en-US" sz="2000" b="1" i="1">
                          <a:solidFill>
                            <a:schemeClr val="accent4"/>
                          </a:solidFill>
                          <a:latin typeface="Cambria Math" charset="0"/>
                        </a:rPr>
                        <m:t>)</m:t>
                      </m:r>
                    </m:oMath>
                  </m:oMathPara>
                </a14:m>
                <a:endParaRPr lang="el-GR" sz="2000" b="1" dirty="0">
                  <a:solidFill>
                    <a:schemeClr val="accent4"/>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805616" y="3520985"/>
                <a:ext cx="5099729" cy="307777"/>
              </a:xfrm>
              <a:prstGeom prst="rect">
                <a:avLst/>
              </a:prstGeom>
              <a:blipFill>
                <a:blip r:embed="rId8"/>
                <a:stretch>
                  <a:fillRect t="-40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474274" y="4102594"/>
                <a:ext cx="36905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3"/>
                          </a:solidFill>
                          <a:latin typeface="Cambria Math" panose="02040503050406030204" pitchFamily="18" charset="0"/>
                        </a:rPr>
                        <m:t>𝒐𝒖𝒕𝒑𝒖𝒕</m:t>
                      </m:r>
                      <m:r>
                        <a:rPr lang="en-US" sz="2000" b="1" i="1" smtClean="0">
                          <a:solidFill>
                            <a:schemeClr val="accent3"/>
                          </a:solidFill>
                          <a:latin typeface="Cambria Math" panose="02040503050406030204" pitchFamily="18" charset="0"/>
                        </a:rPr>
                        <m:t> </m:t>
                      </m:r>
                      <m:r>
                        <a:rPr lang="en-US" sz="2000" b="1" i="1" smtClean="0">
                          <a:solidFill>
                            <a:schemeClr val="accent3"/>
                          </a:solidFill>
                          <a:latin typeface="Cambria Math" panose="02040503050406030204" pitchFamily="18" charset="0"/>
                        </a:rPr>
                        <m:t>𝒍𝒂𝒚𝒆𝒓</m:t>
                      </m:r>
                      <m:r>
                        <a:rPr lang="en-US" sz="2000" b="1" i="1" smtClean="0">
                          <a:solidFill>
                            <a:schemeClr val="accent3"/>
                          </a:solidFill>
                          <a:latin typeface="Cambria Math" panose="02040503050406030204" pitchFamily="18" charset="0"/>
                        </a:rPr>
                        <m:t> </m:t>
                      </m:r>
                      <m:r>
                        <a:rPr lang="en-US" sz="2000" b="1" i="1">
                          <a:solidFill>
                            <a:schemeClr val="accent3"/>
                          </a:solidFill>
                          <a:latin typeface="Cambria Math" charset="0"/>
                        </a:rPr>
                        <m:t>𝒚</m:t>
                      </m:r>
                      <m:r>
                        <a:rPr lang="en-US" sz="2000" b="1" i="1">
                          <a:solidFill>
                            <a:schemeClr val="accent3"/>
                          </a:solidFill>
                          <a:latin typeface="Cambria Math" charset="0"/>
                        </a:rPr>
                        <m:t>=</m:t>
                      </m:r>
                      <m:r>
                        <a:rPr lang="el-GR" sz="2000" b="1" i="1">
                          <a:solidFill>
                            <a:schemeClr val="accent3"/>
                          </a:solidFill>
                          <a:latin typeface="Cambria Math" charset="0"/>
                        </a:rPr>
                        <m:t>𝝈</m:t>
                      </m:r>
                      <m:r>
                        <a:rPr lang="el-GR" sz="2000" b="1" i="1">
                          <a:solidFill>
                            <a:schemeClr val="accent3"/>
                          </a:solidFill>
                          <a:latin typeface="Cambria Math" charset="0"/>
                        </a:rPr>
                        <m:t>(</m:t>
                      </m:r>
                      <m:sSub>
                        <m:sSubPr>
                          <m:ctrlPr>
                            <a:rPr lang="en-US" sz="2000" b="1" i="1">
                              <a:solidFill>
                                <a:schemeClr val="accent3"/>
                              </a:solidFill>
                              <a:latin typeface="Cambria Math" panose="02040503050406030204" pitchFamily="18" charset="0"/>
                            </a:rPr>
                          </m:ctrlPr>
                        </m:sSubPr>
                        <m:e>
                          <m:r>
                            <a:rPr lang="en-US" sz="2000" b="1" i="1">
                              <a:solidFill>
                                <a:schemeClr val="accent3"/>
                              </a:solidFill>
                              <a:latin typeface="Cambria Math" charset="0"/>
                            </a:rPr>
                            <m:t>𝑾</m:t>
                          </m:r>
                        </m:e>
                        <m:sub>
                          <m:r>
                            <a:rPr lang="en-US" sz="2000" b="1" i="1">
                              <a:solidFill>
                                <a:schemeClr val="accent3"/>
                              </a:solidFill>
                              <a:latin typeface="Cambria Math" charset="0"/>
                            </a:rPr>
                            <m:t>𝟐</m:t>
                          </m:r>
                        </m:sub>
                      </m:sSub>
                      <m:r>
                        <a:rPr lang="en-US" sz="2000" b="1" i="1">
                          <a:solidFill>
                            <a:schemeClr val="accent3"/>
                          </a:solidFill>
                          <a:latin typeface="Cambria Math" charset="0"/>
                        </a:rPr>
                        <m:t>𝒉</m:t>
                      </m:r>
                      <m:r>
                        <a:rPr lang="en-US" sz="2000" b="1" i="1">
                          <a:solidFill>
                            <a:schemeClr val="accent3"/>
                          </a:solidFill>
                          <a:latin typeface="Cambria Math" charset="0"/>
                        </a:rPr>
                        <m:t>+</m:t>
                      </m:r>
                      <m:sSub>
                        <m:sSubPr>
                          <m:ctrlPr>
                            <a:rPr lang="en-US" sz="2000" b="1" i="1">
                              <a:solidFill>
                                <a:schemeClr val="accent3"/>
                              </a:solidFill>
                              <a:latin typeface="Cambria Math" panose="02040503050406030204" pitchFamily="18" charset="0"/>
                            </a:rPr>
                          </m:ctrlPr>
                        </m:sSubPr>
                        <m:e>
                          <m:r>
                            <a:rPr lang="en-US" sz="2000" b="1" i="1">
                              <a:solidFill>
                                <a:schemeClr val="accent3"/>
                              </a:solidFill>
                              <a:latin typeface="Cambria Math" charset="0"/>
                            </a:rPr>
                            <m:t>𝒃</m:t>
                          </m:r>
                        </m:e>
                        <m:sub>
                          <m:r>
                            <a:rPr lang="en-US" sz="2000" b="1" i="1">
                              <a:solidFill>
                                <a:schemeClr val="accent3"/>
                              </a:solidFill>
                              <a:latin typeface="Cambria Math" charset="0"/>
                            </a:rPr>
                            <m:t>𝟐</m:t>
                          </m:r>
                        </m:sub>
                      </m:sSub>
                      <m:r>
                        <a:rPr lang="en-US" sz="2000" b="1" i="1">
                          <a:solidFill>
                            <a:schemeClr val="accent3"/>
                          </a:solidFill>
                          <a:latin typeface="Cambria Math" charset="0"/>
                        </a:rPr>
                        <m:t>)</m:t>
                      </m:r>
                    </m:oMath>
                  </m:oMathPara>
                </a14:m>
                <a:endParaRPr lang="el-GR" sz="2000" b="1" dirty="0">
                  <a:solidFill>
                    <a:schemeClr val="accent3"/>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74274" y="4102594"/>
                <a:ext cx="3690561" cy="307777"/>
              </a:xfrm>
              <a:prstGeom prst="rect">
                <a:avLst/>
              </a:prstGeom>
              <a:blipFill>
                <a:blip r:embed="rId9"/>
                <a:stretch>
                  <a:fillRect l="-1653" t="-2000" r="-2149" b="-36000"/>
                </a:stretch>
              </a:blipFill>
            </p:spPr>
            <p:txBody>
              <a:bodyPr/>
              <a:lstStyle/>
              <a:p>
                <a:r>
                  <a:rPr lang="en-US">
                    <a:noFill/>
                  </a:rPr>
                  <a:t> </a:t>
                </a:r>
              </a:p>
            </p:txBody>
          </p:sp>
        </mc:Fallback>
      </mc:AlternateContent>
      <p:grpSp>
        <p:nvGrpSpPr>
          <p:cNvPr id="28" name="Group 27"/>
          <p:cNvGrpSpPr/>
          <p:nvPr/>
        </p:nvGrpSpPr>
        <p:grpSpPr>
          <a:xfrm>
            <a:off x="6558964" y="2625026"/>
            <a:ext cx="2597562" cy="1540306"/>
            <a:chOff x="5726611" y="2799072"/>
            <a:chExt cx="2602628" cy="1540306"/>
          </a:xfrm>
        </p:grpSpPr>
        <p:sp>
          <p:nvSpPr>
            <p:cNvPr id="16" name="Ορθογώνιο 17"/>
            <p:cNvSpPr/>
            <p:nvPr/>
          </p:nvSpPr>
          <p:spPr>
            <a:xfrm>
              <a:off x="5726611" y="2824561"/>
              <a:ext cx="1117422" cy="431978"/>
            </a:xfrm>
            <a:prstGeom prst="rect">
              <a:avLst/>
            </a:prstGeom>
          </p:spPr>
          <p:txBody>
            <a:bodyPr wrap="none">
              <a:spAutoFit/>
            </a:bodyPr>
            <a:lstStyle/>
            <a:p>
              <a:r>
                <a:rPr lang="en-US" sz="2207" dirty="0"/>
                <a:t>Weights</a:t>
              </a:r>
            </a:p>
          </p:txBody>
        </p:sp>
        <p:cxnSp>
          <p:nvCxnSpPr>
            <p:cNvPr id="18" name="Ευθύγραμμο βέλος σύνδεσης 20"/>
            <p:cNvCxnSpPr>
              <a:stCxn id="16" idx="2"/>
            </p:cNvCxnSpPr>
            <p:nvPr/>
          </p:nvCxnSpPr>
          <p:spPr>
            <a:xfrm>
              <a:off x="6285322" y="3256539"/>
              <a:ext cx="884216" cy="4385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Ευθύγραμμο βέλος σύνδεσης 22"/>
            <p:cNvCxnSpPr>
              <a:stCxn id="16" idx="2"/>
            </p:cNvCxnSpPr>
            <p:nvPr/>
          </p:nvCxnSpPr>
          <p:spPr>
            <a:xfrm>
              <a:off x="6285322" y="3256539"/>
              <a:ext cx="884216" cy="10828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Ορθογώνιο 17"/>
            <p:cNvSpPr/>
            <p:nvPr/>
          </p:nvSpPr>
          <p:spPr>
            <a:xfrm>
              <a:off x="7424667" y="2799072"/>
              <a:ext cx="904572" cy="431978"/>
            </a:xfrm>
            <a:prstGeom prst="rect">
              <a:avLst/>
            </a:prstGeom>
          </p:spPr>
          <p:txBody>
            <a:bodyPr wrap="none">
              <a:spAutoFit/>
            </a:bodyPr>
            <a:lstStyle/>
            <a:p>
              <a:r>
                <a:rPr lang="en-US" sz="2207" dirty="0"/>
                <a:t>Biases</a:t>
              </a:r>
            </a:p>
          </p:txBody>
        </p:sp>
        <p:cxnSp>
          <p:nvCxnSpPr>
            <p:cNvPr id="37" name="Ευθύγραμμο βέλος σύνδεσης 20"/>
            <p:cNvCxnSpPr>
              <a:stCxn id="31" idx="2"/>
            </p:cNvCxnSpPr>
            <p:nvPr/>
          </p:nvCxnSpPr>
          <p:spPr>
            <a:xfrm>
              <a:off x="7876954" y="3231050"/>
              <a:ext cx="212925" cy="4446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Ευθύγραμμο βέλος σύνδεσης 20"/>
            <p:cNvCxnSpPr>
              <a:stCxn id="31" idx="2"/>
            </p:cNvCxnSpPr>
            <p:nvPr/>
          </p:nvCxnSpPr>
          <p:spPr>
            <a:xfrm>
              <a:off x="7876954" y="3231050"/>
              <a:ext cx="43164" cy="943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6219195" y="3900876"/>
            <a:ext cx="2482987" cy="1143191"/>
            <a:chOff x="5637119" y="3866249"/>
            <a:chExt cx="2482987" cy="1143191"/>
          </a:xfrm>
        </p:grpSpPr>
        <p:sp>
          <p:nvSpPr>
            <p:cNvPr id="17" name="Ορθογώνιο 18"/>
            <p:cNvSpPr/>
            <p:nvPr/>
          </p:nvSpPr>
          <p:spPr>
            <a:xfrm>
              <a:off x="5637119" y="4577462"/>
              <a:ext cx="2482987" cy="431978"/>
            </a:xfrm>
            <a:prstGeom prst="rect">
              <a:avLst/>
            </a:prstGeom>
          </p:spPr>
          <p:txBody>
            <a:bodyPr wrap="none">
              <a:spAutoFit/>
            </a:bodyPr>
            <a:lstStyle/>
            <a:p>
              <a:r>
                <a:rPr lang="en-US" sz="2207" dirty="0"/>
                <a:t>Activation functions</a:t>
              </a:r>
            </a:p>
          </p:txBody>
        </p:sp>
        <p:cxnSp>
          <p:nvCxnSpPr>
            <p:cNvPr id="20" name="Ευθύγραμμο βέλος σύνδεσης 24"/>
            <p:cNvCxnSpPr/>
            <p:nvPr/>
          </p:nvCxnSpPr>
          <p:spPr>
            <a:xfrm flipV="1">
              <a:off x="6857276" y="4375163"/>
              <a:ext cx="234863" cy="309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Ευθύγραμμο βέλος σύνδεσης 26"/>
            <p:cNvCxnSpPr/>
            <p:nvPr/>
          </p:nvCxnSpPr>
          <p:spPr>
            <a:xfrm flipV="1">
              <a:off x="6857276" y="3866249"/>
              <a:ext cx="302368" cy="8268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5083434" y="5655716"/>
            <a:ext cx="4572000" cy="1327030"/>
            <a:chOff x="5083434" y="5655716"/>
            <a:chExt cx="4572000" cy="1327030"/>
          </a:xfrm>
        </p:grpSpPr>
        <p:sp>
          <p:nvSpPr>
            <p:cNvPr id="26" name="Rectangle 25"/>
            <p:cNvSpPr/>
            <p:nvPr/>
          </p:nvSpPr>
          <p:spPr>
            <a:xfrm>
              <a:off x="5083434" y="5655716"/>
              <a:ext cx="4572000" cy="1327030"/>
            </a:xfrm>
            <a:prstGeom prst="rect">
              <a:avLst/>
            </a:prstGeom>
          </p:spPr>
          <p:txBody>
            <a:bodyPr>
              <a:spAutoFit/>
            </a:bodyPr>
            <a:lstStyle/>
            <a:p>
              <a:pPr algn="ctr"/>
              <a:r>
                <a:rPr lang="en-US" dirty="0"/>
                <a:t>4 + 2 = 6 neurons (not counting inputs)</a:t>
              </a:r>
            </a:p>
            <a:p>
              <a:pPr algn="ctr"/>
              <a:r>
                <a:rPr lang="en-US" dirty="0"/>
                <a:t>[3 × 4] + [4 × 2] = 20 weights </a:t>
              </a:r>
            </a:p>
            <a:p>
              <a:pPr algn="ctr"/>
              <a:r>
                <a:rPr lang="en-US" dirty="0"/>
                <a:t>4 + 2 = 6 biases</a:t>
              </a:r>
            </a:p>
            <a:p>
              <a:pPr algn="ctr"/>
              <a:r>
                <a:rPr lang="en-US" dirty="0">
                  <a:solidFill>
                    <a:schemeClr val="accent2"/>
                  </a:solidFill>
                </a:rPr>
                <a:t>26</a:t>
              </a:r>
              <a:r>
                <a:rPr lang="en-US" dirty="0"/>
                <a:t> </a:t>
              </a:r>
              <a:r>
                <a:rPr lang="en-US" dirty="0">
                  <a:solidFill>
                    <a:schemeClr val="accent2"/>
                  </a:solidFill>
                </a:rPr>
                <a:t>learnable parameters</a:t>
              </a:r>
            </a:p>
          </p:txBody>
        </p:sp>
        <p:cxnSp>
          <p:nvCxnSpPr>
            <p:cNvPr id="27" name="Ευθεία γραμμή σύνδεσης 9"/>
            <p:cNvCxnSpPr/>
            <p:nvPr/>
          </p:nvCxnSpPr>
          <p:spPr>
            <a:xfrm>
              <a:off x="5272904" y="6622504"/>
              <a:ext cx="415788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184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p:txBody>
          <a:bodyPr/>
          <a:lstStyle/>
          <a:p>
            <a:r>
              <a:rPr lang="en-US" dirty="0"/>
              <a:t>Deep NNs have many hidden layers</a:t>
            </a:r>
          </a:p>
          <a:p>
            <a:pPr lvl="1"/>
            <a:r>
              <a:rPr lang="en-US" dirty="0"/>
              <a:t>In the shown architecture, each neuron is connected to all neurons in the succeeding layer</a:t>
            </a:r>
          </a:p>
          <a:p>
            <a:pPr lvl="1"/>
            <a:r>
              <a:rPr lang="en-US" dirty="0">
                <a:solidFill>
                  <a:srgbClr val="FF0000"/>
                </a:solidFill>
              </a:rPr>
              <a:t>Fully-connected</a:t>
            </a:r>
            <a:r>
              <a:rPr lang="en-US" dirty="0"/>
              <a:t> (</a:t>
            </a:r>
            <a:r>
              <a:rPr lang="en-US" dirty="0">
                <a:solidFill>
                  <a:srgbClr val="FF0000"/>
                </a:solidFill>
              </a:rPr>
              <a:t>dense, linear</a:t>
            </a:r>
            <a:r>
              <a:rPr lang="en-US" dirty="0"/>
              <a:t>) layers, a.k.a. </a:t>
            </a:r>
            <a:r>
              <a:rPr lang="en-US" dirty="0">
                <a:solidFill>
                  <a:srgbClr val="FF0000"/>
                </a:solidFill>
              </a:rPr>
              <a:t>Multi-Layer Perceptron </a:t>
            </a:r>
            <a:r>
              <a:rPr lang="en-US" dirty="0"/>
              <a:t>(MLP)</a:t>
            </a:r>
            <a:endParaRPr lang="en-US" dirty="0">
              <a:solidFill>
                <a:srgbClr val="FF0000"/>
              </a:solidFill>
            </a:endParaRPr>
          </a:p>
        </p:txBody>
      </p:sp>
      <p:sp>
        <p:nvSpPr>
          <p:cNvPr id="78" name="Content Placeholder 77">
            <a:extLst>
              <a:ext uri="{FF2B5EF4-FFF2-40B4-BE49-F238E27FC236}">
                <a16:creationId xmlns:a16="http://schemas.microsoft.com/office/drawing/2014/main" id="{27049A03-1F62-4ED1-AC9E-81160577529A}"/>
              </a:ext>
            </a:extLst>
          </p:cNvPr>
          <p:cNvSpPr>
            <a:spLocks noGrp="1"/>
          </p:cNvSpPr>
          <p:nvPr>
            <p:ph idx="10"/>
          </p:nvPr>
        </p:nvSpPr>
        <p:spPr/>
        <p:txBody>
          <a:bodyPr/>
          <a:lstStyle/>
          <a:p>
            <a:r>
              <a:rPr lang="en-US" dirty="0"/>
              <a:t>Introduction to Neural Networks</a:t>
            </a:r>
          </a:p>
          <a:p>
            <a:endParaRPr lang="en-US" dirty="0"/>
          </a:p>
        </p:txBody>
      </p:sp>
      <p:sp>
        <p:nvSpPr>
          <p:cNvPr id="4" name="文字方塊 63"/>
          <p:cNvSpPr txBox="1"/>
          <p:nvPr/>
        </p:nvSpPr>
        <p:spPr>
          <a:xfrm>
            <a:off x="7192257" y="6896956"/>
            <a:ext cx="1931440" cy="461665"/>
          </a:xfrm>
          <a:prstGeom prst="rect">
            <a:avLst/>
          </a:prstGeom>
          <a:noFill/>
        </p:spPr>
        <p:txBody>
          <a:bodyPr wrap="square" rtlCol="0">
            <a:spAutoFit/>
          </a:bodyPr>
          <a:lstStyle/>
          <a:p>
            <a:pPr algn="ctr"/>
            <a:r>
              <a:rPr lang="en-US" altLang="zh-TW" sz="2400" b="1" dirty="0"/>
              <a:t>Output Layer</a:t>
            </a:r>
            <a:endParaRPr lang="zh-TW" altLang="en-US" sz="2400" b="1" dirty="0"/>
          </a:p>
        </p:txBody>
      </p:sp>
      <p:sp>
        <p:nvSpPr>
          <p:cNvPr id="5" name="文字方塊 64"/>
          <p:cNvSpPr txBox="1"/>
          <p:nvPr/>
        </p:nvSpPr>
        <p:spPr>
          <a:xfrm>
            <a:off x="4022373" y="7127874"/>
            <a:ext cx="2066642" cy="461665"/>
          </a:xfrm>
          <a:prstGeom prst="rect">
            <a:avLst/>
          </a:prstGeom>
          <a:noFill/>
        </p:spPr>
        <p:txBody>
          <a:bodyPr wrap="square" rtlCol="0">
            <a:spAutoFit/>
          </a:bodyPr>
          <a:lstStyle/>
          <a:p>
            <a:pPr algn="ctr"/>
            <a:r>
              <a:rPr lang="en-US" altLang="zh-TW" sz="2400" b="1" dirty="0"/>
              <a:t>Hidden Layers</a:t>
            </a:r>
            <a:endParaRPr lang="zh-TW" altLang="en-US" sz="2400" b="1" dirty="0"/>
          </a:p>
        </p:txBody>
      </p:sp>
      <p:sp>
        <p:nvSpPr>
          <p:cNvPr id="6" name="右大括弧 65"/>
          <p:cNvSpPr/>
          <p:nvPr/>
        </p:nvSpPr>
        <p:spPr>
          <a:xfrm rot="5400000">
            <a:off x="4824796" y="4863701"/>
            <a:ext cx="374933" cy="4327216"/>
          </a:xfrm>
          <a:prstGeom prst="rightBrace">
            <a:avLst>
              <a:gd name="adj1" fmla="val 175868"/>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矩形 58"/>
          <p:cNvSpPr/>
          <p:nvPr/>
        </p:nvSpPr>
        <p:spPr>
          <a:xfrm>
            <a:off x="1658091" y="4151960"/>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文字方塊 59"/>
          <p:cNvSpPr txBox="1"/>
          <p:nvPr/>
        </p:nvSpPr>
        <p:spPr>
          <a:xfrm>
            <a:off x="996752" y="6896956"/>
            <a:ext cx="1737895" cy="461665"/>
          </a:xfrm>
          <a:prstGeom prst="rect">
            <a:avLst/>
          </a:prstGeom>
          <a:noFill/>
        </p:spPr>
        <p:txBody>
          <a:bodyPr wrap="square" rtlCol="0">
            <a:spAutoFit/>
          </a:bodyPr>
          <a:lstStyle/>
          <a:p>
            <a:pPr algn="ctr"/>
            <a:r>
              <a:rPr lang="en-US" altLang="zh-TW" sz="2400" b="1" dirty="0"/>
              <a:t>Input Layer</a:t>
            </a:r>
            <a:endParaRPr lang="zh-TW" altLang="en-US" sz="2400" b="1" dirty="0"/>
          </a:p>
        </p:txBody>
      </p:sp>
      <p:sp>
        <p:nvSpPr>
          <p:cNvPr id="9" name="文字方塊 6"/>
          <p:cNvSpPr txBox="1"/>
          <p:nvPr/>
        </p:nvSpPr>
        <p:spPr>
          <a:xfrm>
            <a:off x="1330605" y="3670176"/>
            <a:ext cx="1134648" cy="461665"/>
          </a:xfrm>
          <a:prstGeom prst="rect">
            <a:avLst/>
          </a:prstGeom>
          <a:noFill/>
        </p:spPr>
        <p:txBody>
          <a:bodyPr wrap="square" rtlCol="0">
            <a:spAutoFit/>
          </a:bodyPr>
          <a:lstStyle/>
          <a:p>
            <a:pPr algn="ctr"/>
            <a:r>
              <a:rPr lang="en-US" altLang="zh-TW" sz="2400" dirty="0"/>
              <a:t>Input</a:t>
            </a:r>
          </a:p>
        </p:txBody>
      </p:sp>
      <p:sp>
        <p:nvSpPr>
          <p:cNvPr id="10" name="文字方塊 7"/>
          <p:cNvSpPr txBox="1"/>
          <p:nvPr/>
        </p:nvSpPr>
        <p:spPr>
          <a:xfrm>
            <a:off x="7474647" y="3670176"/>
            <a:ext cx="1134648" cy="461665"/>
          </a:xfrm>
          <a:prstGeom prst="rect">
            <a:avLst/>
          </a:prstGeom>
          <a:noFill/>
        </p:spPr>
        <p:txBody>
          <a:bodyPr wrap="square" rtlCol="0">
            <a:spAutoFit/>
          </a:bodyPr>
          <a:lstStyle/>
          <a:p>
            <a:pPr algn="ctr"/>
            <a:r>
              <a:rPr lang="en-US" altLang="zh-TW" sz="2400" dirty="0"/>
              <a:t>Output</a:t>
            </a:r>
          </a:p>
        </p:txBody>
      </p:sp>
      <p:cxnSp>
        <p:nvCxnSpPr>
          <p:cNvPr id="11" name="直線單箭頭接點 10"/>
          <p:cNvCxnSpPr/>
          <p:nvPr/>
        </p:nvCxnSpPr>
        <p:spPr>
          <a:xfrm>
            <a:off x="6770365" y="5172739"/>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6879681" y="6418629"/>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6746481" y="4393936"/>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726479" y="486965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 name="矩形 14"/>
          <p:cNvSpPr/>
          <p:nvPr/>
        </p:nvSpPr>
        <p:spPr>
          <a:xfrm>
            <a:off x="1732297" y="429932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ext uri="{D42A27DB-BD31-4B8C-83A1-F6EECF244321}">
                <p14:modId xmlns:p14="http://schemas.microsoft.com/office/powerpoint/2010/main" val="1884288147"/>
              </p:ext>
            </p:extLst>
          </p:nvPr>
        </p:nvGraphicFramePr>
        <p:xfrm>
          <a:off x="1744996" y="4204074"/>
          <a:ext cx="325438" cy="461962"/>
        </p:xfrm>
        <a:graphic>
          <a:graphicData uri="http://schemas.openxmlformats.org/presentationml/2006/ole">
            <mc:AlternateContent xmlns:mc="http://schemas.openxmlformats.org/markup-compatibility/2006">
              <mc:Choice xmlns:v="urn:schemas-microsoft-com:vml" Requires="v">
                <p:oleObj name="方程式" r:id="rId3" imgW="152280" imgH="215640" progId="Equation.3">
                  <p:embed/>
                </p:oleObj>
              </mc:Choice>
              <mc:Fallback>
                <p:oleObj name="方程式" r:id="rId3" imgW="152280" imgH="215640" progId="Equation.3">
                  <p:embed/>
                  <p:pic>
                    <p:nvPicPr>
                      <p:cNvPr id="16" name="Object 12"/>
                      <p:cNvPicPr>
                        <a:picLocks noChangeAspect="1" noChangeArrowheads="1"/>
                      </p:cNvPicPr>
                      <p:nvPr/>
                    </p:nvPicPr>
                    <p:blipFill>
                      <a:blip r:embed="rId4"/>
                      <a:srcRect/>
                      <a:stretch>
                        <a:fillRect/>
                      </a:stretch>
                    </p:blipFill>
                    <p:spPr bwMode="auto">
                      <a:xfrm>
                        <a:off x="1744996" y="4204074"/>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1204333075"/>
              </p:ext>
            </p:extLst>
          </p:nvPr>
        </p:nvGraphicFramePr>
        <p:xfrm>
          <a:off x="1750292" y="4786803"/>
          <a:ext cx="352425" cy="461963"/>
        </p:xfrm>
        <a:graphic>
          <a:graphicData uri="http://schemas.openxmlformats.org/presentationml/2006/ole">
            <mc:AlternateContent xmlns:mc="http://schemas.openxmlformats.org/markup-compatibility/2006">
              <mc:Choice xmlns:v="urn:schemas-microsoft-com:vml" Requires="v">
                <p:oleObj name="方程式" r:id="rId5" imgW="164880" imgH="215640" progId="Equation.3">
                  <p:embed/>
                </p:oleObj>
              </mc:Choice>
              <mc:Fallback>
                <p:oleObj name="方程式" r:id="rId5" imgW="164880" imgH="215640" progId="Equation.3">
                  <p:embed/>
                  <p:pic>
                    <p:nvPicPr>
                      <p:cNvPr id="17" name="Object 12"/>
                      <p:cNvPicPr>
                        <a:picLocks noChangeAspect="1" noChangeArrowheads="1"/>
                      </p:cNvPicPr>
                      <p:nvPr/>
                    </p:nvPicPr>
                    <p:blipFill>
                      <a:blip r:embed="rId6"/>
                      <a:srcRect/>
                      <a:stretch>
                        <a:fillRect/>
                      </a:stretch>
                    </p:blipFill>
                    <p:spPr bwMode="auto">
                      <a:xfrm>
                        <a:off x="1750292" y="4786803"/>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群組 77"/>
          <p:cNvGrpSpPr/>
          <p:nvPr/>
        </p:nvGrpSpPr>
        <p:grpSpPr>
          <a:xfrm>
            <a:off x="2668766" y="3670176"/>
            <a:ext cx="1134648" cy="3130011"/>
            <a:chOff x="2332137" y="1770729"/>
            <a:chExt cx="1134648" cy="3130011"/>
          </a:xfrm>
        </p:grpSpPr>
        <p:sp>
          <p:nvSpPr>
            <p:cNvPr id="19" name="矩形 60"/>
            <p:cNvSpPr/>
            <p:nvPr/>
          </p:nvSpPr>
          <p:spPr>
            <a:xfrm>
              <a:off x="2504565"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0" name="文字方塊 3"/>
            <p:cNvSpPr txBox="1"/>
            <p:nvPr/>
          </p:nvSpPr>
          <p:spPr>
            <a:xfrm>
              <a:off x="2332137" y="1770729"/>
              <a:ext cx="1134648" cy="461665"/>
            </a:xfrm>
            <a:prstGeom prst="rect">
              <a:avLst/>
            </a:prstGeom>
            <a:noFill/>
          </p:spPr>
          <p:txBody>
            <a:bodyPr wrap="square" rtlCol="0">
              <a:spAutoFit/>
            </a:bodyPr>
            <a:lstStyle/>
            <a:p>
              <a:pPr algn="ctr"/>
              <a:r>
                <a:rPr lang="en-US" altLang="zh-TW" sz="2400" dirty="0"/>
                <a:t>Layer 1</a:t>
              </a:r>
              <a:endParaRPr lang="zh-TW" altLang="en-US" sz="2400" dirty="0"/>
            </a:p>
          </p:txBody>
        </p:sp>
        <p:sp>
          <p:nvSpPr>
            <p:cNvPr id="21" name="橢圓 17"/>
            <p:cNvSpPr/>
            <p:nvPr/>
          </p:nvSpPr>
          <p:spPr>
            <a:xfrm>
              <a:off x="2601675" y="223587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18"/>
            <p:cNvSpPr/>
            <p:nvPr/>
          </p:nvSpPr>
          <p:spPr>
            <a:xfrm>
              <a:off x="2604017" y="301444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3" name="橢圓 19"/>
            <p:cNvSpPr/>
            <p:nvPr/>
          </p:nvSpPr>
          <p:spPr>
            <a:xfrm>
              <a:off x="2592384" y="424245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4" name="文字方塊 20"/>
            <p:cNvSpPr txBox="1"/>
            <p:nvPr/>
          </p:nvSpPr>
          <p:spPr>
            <a:xfrm rot="5400000">
              <a:off x="2589637"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25" name="矩形 21"/>
          <p:cNvSpPr/>
          <p:nvPr/>
        </p:nvSpPr>
        <p:spPr>
          <a:xfrm>
            <a:off x="1736004" y="626741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6" name="Object 12"/>
          <p:cNvGraphicFramePr>
            <a:graphicFrameLocks noChangeAspect="1"/>
          </p:cNvGraphicFramePr>
          <p:nvPr>
            <p:extLst>
              <p:ext uri="{D42A27DB-BD31-4B8C-83A1-F6EECF244321}">
                <p14:modId xmlns:p14="http://schemas.microsoft.com/office/powerpoint/2010/main" val="3680759120"/>
              </p:ext>
            </p:extLst>
          </p:nvPr>
        </p:nvGraphicFramePr>
        <p:xfrm>
          <a:off x="1732888" y="6171156"/>
          <a:ext cx="407988" cy="488950"/>
        </p:xfrm>
        <a:graphic>
          <a:graphicData uri="http://schemas.openxmlformats.org/presentationml/2006/ole">
            <mc:AlternateContent xmlns:mc="http://schemas.openxmlformats.org/markup-compatibility/2006">
              <mc:Choice xmlns:v="urn:schemas-microsoft-com:vml" Requires="v">
                <p:oleObj name="方程式" r:id="rId7" imgW="190440" imgH="228600" progId="Equation.3">
                  <p:embed/>
                </p:oleObj>
              </mc:Choice>
              <mc:Fallback>
                <p:oleObj name="方程式" r:id="rId7" imgW="190440" imgH="228600" progId="Equation.3">
                  <p:embed/>
                  <p:pic>
                    <p:nvPicPr>
                      <p:cNvPr id="23" name="Object 12"/>
                      <p:cNvPicPr>
                        <a:picLocks noChangeAspect="1" noChangeArrowheads="1"/>
                      </p:cNvPicPr>
                      <p:nvPr/>
                    </p:nvPicPr>
                    <p:blipFill>
                      <a:blip r:embed="rId8"/>
                      <a:srcRect/>
                      <a:stretch>
                        <a:fillRect/>
                      </a:stretch>
                    </p:blipFill>
                    <p:spPr bwMode="auto">
                      <a:xfrm>
                        <a:off x="1732888" y="6171156"/>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文字方塊 23"/>
          <p:cNvSpPr txBox="1"/>
          <p:nvPr/>
        </p:nvSpPr>
        <p:spPr>
          <a:xfrm rot="5400000">
            <a:off x="1611936" y="5552352"/>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28" name="群組 78"/>
          <p:cNvGrpSpPr/>
          <p:nvPr/>
        </p:nvGrpSpPr>
        <p:grpSpPr>
          <a:xfrm>
            <a:off x="3993664" y="3670176"/>
            <a:ext cx="1134648" cy="3113664"/>
            <a:chOff x="3657035" y="1770729"/>
            <a:chExt cx="1134648" cy="3113664"/>
          </a:xfrm>
        </p:grpSpPr>
        <p:sp>
          <p:nvSpPr>
            <p:cNvPr id="29" name="矩形 61"/>
            <p:cNvSpPr/>
            <p:nvPr/>
          </p:nvSpPr>
          <p:spPr>
            <a:xfrm>
              <a:off x="3830151" y="2208525"/>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30" name="文字方塊 4"/>
            <p:cNvSpPr txBox="1"/>
            <p:nvPr/>
          </p:nvSpPr>
          <p:spPr>
            <a:xfrm>
              <a:off x="3657035" y="1770729"/>
              <a:ext cx="1134648" cy="461665"/>
            </a:xfrm>
            <a:prstGeom prst="rect">
              <a:avLst/>
            </a:prstGeom>
            <a:noFill/>
          </p:spPr>
          <p:txBody>
            <a:bodyPr wrap="square" rtlCol="0">
              <a:spAutoFit/>
            </a:bodyPr>
            <a:lstStyle/>
            <a:p>
              <a:pPr algn="ctr"/>
              <a:r>
                <a:rPr lang="en-US" altLang="zh-TW" sz="2400" dirty="0"/>
                <a:t>Layer 2</a:t>
              </a:r>
              <a:endParaRPr lang="zh-TW" altLang="en-US" sz="2400" dirty="0"/>
            </a:p>
          </p:txBody>
        </p:sp>
        <p:sp>
          <p:nvSpPr>
            <p:cNvPr id="31" name="橢圓 24"/>
            <p:cNvSpPr/>
            <p:nvPr/>
          </p:nvSpPr>
          <p:spPr>
            <a:xfrm>
              <a:off x="3917237" y="223587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2" name="橢圓 25"/>
            <p:cNvSpPr/>
            <p:nvPr/>
          </p:nvSpPr>
          <p:spPr>
            <a:xfrm>
              <a:off x="3919579" y="301444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3" name="橢圓 26"/>
            <p:cNvSpPr/>
            <p:nvPr/>
          </p:nvSpPr>
          <p:spPr>
            <a:xfrm>
              <a:off x="3907946" y="424245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4" name="文字方塊 27"/>
            <p:cNvSpPr txBox="1"/>
            <p:nvPr/>
          </p:nvSpPr>
          <p:spPr>
            <a:xfrm rot="5400000">
              <a:off x="3905199" y="3664749"/>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35" name="群組 79"/>
          <p:cNvGrpSpPr/>
          <p:nvPr/>
        </p:nvGrpSpPr>
        <p:grpSpPr>
          <a:xfrm>
            <a:off x="6205010" y="3670176"/>
            <a:ext cx="1134648" cy="3130011"/>
            <a:chOff x="5868381" y="1770729"/>
            <a:chExt cx="1134648" cy="3130011"/>
          </a:xfrm>
        </p:grpSpPr>
        <p:sp>
          <p:nvSpPr>
            <p:cNvPr id="36" name="矩形 62"/>
            <p:cNvSpPr/>
            <p:nvPr/>
          </p:nvSpPr>
          <p:spPr>
            <a:xfrm>
              <a:off x="6046929" y="222487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37" name="文字方塊 5"/>
            <p:cNvSpPr txBox="1"/>
            <p:nvPr/>
          </p:nvSpPr>
          <p:spPr>
            <a:xfrm>
              <a:off x="5868381" y="1770729"/>
              <a:ext cx="1134648" cy="461665"/>
            </a:xfrm>
            <a:prstGeom prst="rect">
              <a:avLst/>
            </a:prstGeom>
            <a:noFill/>
          </p:spPr>
          <p:txBody>
            <a:bodyPr wrap="square" rtlCol="0">
              <a:spAutoFit/>
            </a:bodyPr>
            <a:lstStyle/>
            <a:p>
              <a:pPr algn="ctr"/>
              <a:r>
                <a:rPr lang="en-US" altLang="zh-TW" sz="2400" dirty="0"/>
                <a:t>Layer L</a:t>
              </a:r>
              <a:endParaRPr lang="zh-TW" altLang="en-US" sz="2400" dirty="0"/>
            </a:p>
          </p:txBody>
        </p:sp>
        <p:sp>
          <p:nvSpPr>
            <p:cNvPr id="38" name="橢圓 28"/>
            <p:cNvSpPr/>
            <p:nvPr/>
          </p:nvSpPr>
          <p:spPr>
            <a:xfrm>
              <a:off x="6122773" y="221676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9" name="橢圓 29"/>
            <p:cNvSpPr/>
            <p:nvPr/>
          </p:nvSpPr>
          <p:spPr>
            <a:xfrm>
              <a:off x="6125115" y="297667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40" name="橢圓 30"/>
            <p:cNvSpPr/>
            <p:nvPr/>
          </p:nvSpPr>
          <p:spPr>
            <a:xfrm>
              <a:off x="6132143" y="4223348"/>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41" name="文字方塊 31"/>
            <p:cNvSpPr txBox="1"/>
            <p:nvPr/>
          </p:nvSpPr>
          <p:spPr>
            <a:xfrm rot="5400000">
              <a:off x="6129396" y="364247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42" name="文字方塊 32"/>
          <p:cNvSpPr txBox="1"/>
          <p:nvPr/>
        </p:nvSpPr>
        <p:spPr>
          <a:xfrm>
            <a:off x="4936752" y="409130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3" name="文字方塊 33"/>
          <p:cNvSpPr txBox="1"/>
          <p:nvPr/>
        </p:nvSpPr>
        <p:spPr>
          <a:xfrm>
            <a:off x="4943701" y="485229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4" name="文字方塊 34"/>
          <p:cNvSpPr txBox="1"/>
          <p:nvPr/>
        </p:nvSpPr>
        <p:spPr>
          <a:xfrm>
            <a:off x="4972717" y="6067631"/>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45" name="群組 80"/>
          <p:cNvGrpSpPr/>
          <p:nvPr/>
        </p:nvGrpSpPr>
        <p:grpSpPr>
          <a:xfrm>
            <a:off x="3503171" y="4422400"/>
            <a:ext cx="843008" cy="2312696"/>
            <a:chOff x="3074229" y="2082566"/>
            <a:chExt cx="843008" cy="2312696"/>
          </a:xfrm>
        </p:grpSpPr>
        <p:cxnSp>
          <p:nvCxnSpPr>
            <p:cNvPr id="46" name="直線單箭頭接點 35"/>
            <p:cNvCxnSpPr>
              <a:stCxn id="21" idx="6"/>
              <a:endCxn id="31" idx="2"/>
            </p:cNvCxnSpPr>
            <p:nvPr/>
          </p:nvCxnSpPr>
          <p:spPr>
            <a:xfrm>
              <a:off x="3083520" y="208256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36"/>
            <p:cNvCxnSpPr/>
            <p:nvPr/>
          </p:nvCxnSpPr>
          <p:spPr>
            <a:xfrm>
              <a:off x="3175833" y="317112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37"/>
            <p:cNvCxnSpPr/>
            <p:nvPr/>
          </p:nvCxnSpPr>
          <p:spPr>
            <a:xfrm>
              <a:off x="3166542" y="439526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38"/>
            <p:cNvCxnSpPr>
              <a:stCxn id="22" idx="6"/>
              <a:endCxn id="31" idx="2"/>
            </p:cNvCxnSpPr>
            <p:nvPr/>
          </p:nvCxnSpPr>
          <p:spPr>
            <a:xfrm flipV="1">
              <a:off x="3085862" y="2082566"/>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39"/>
            <p:cNvCxnSpPr>
              <a:stCxn id="21" idx="6"/>
              <a:endCxn id="32" idx="2"/>
            </p:cNvCxnSpPr>
            <p:nvPr/>
          </p:nvCxnSpPr>
          <p:spPr>
            <a:xfrm>
              <a:off x="3083520" y="2082566"/>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40"/>
            <p:cNvCxnSpPr>
              <a:stCxn id="21" idx="6"/>
              <a:endCxn id="33" idx="2"/>
            </p:cNvCxnSpPr>
            <p:nvPr/>
          </p:nvCxnSpPr>
          <p:spPr>
            <a:xfrm>
              <a:off x="3083520" y="2082566"/>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41"/>
            <p:cNvCxnSpPr>
              <a:stCxn id="22" idx="6"/>
              <a:endCxn id="33" idx="2"/>
            </p:cNvCxnSpPr>
            <p:nvPr/>
          </p:nvCxnSpPr>
          <p:spPr>
            <a:xfrm>
              <a:off x="3085862" y="2861136"/>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42"/>
            <p:cNvCxnSpPr>
              <a:stCxn id="23" idx="6"/>
              <a:endCxn id="31" idx="2"/>
            </p:cNvCxnSpPr>
            <p:nvPr/>
          </p:nvCxnSpPr>
          <p:spPr>
            <a:xfrm flipV="1">
              <a:off x="3074229" y="2082566"/>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43"/>
            <p:cNvCxnSpPr>
              <a:stCxn id="23" idx="6"/>
              <a:endCxn id="32" idx="2"/>
            </p:cNvCxnSpPr>
            <p:nvPr/>
          </p:nvCxnSpPr>
          <p:spPr>
            <a:xfrm flipV="1">
              <a:off x="3074229" y="2861136"/>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直線單箭頭接點 44"/>
          <p:cNvCxnSpPr>
            <a:endCxn id="21" idx="2"/>
          </p:cNvCxnSpPr>
          <p:nvPr/>
        </p:nvCxnSpPr>
        <p:spPr>
          <a:xfrm flipV="1">
            <a:off x="2078904" y="4422400"/>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45"/>
          <p:cNvCxnSpPr>
            <a:stCxn id="15" idx="3"/>
            <a:endCxn id="22" idx="2"/>
          </p:cNvCxnSpPr>
          <p:nvPr/>
        </p:nvCxnSpPr>
        <p:spPr>
          <a:xfrm>
            <a:off x="2075197" y="4470774"/>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46"/>
          <p:cNvCxnSpPr>
            <a:stCxn id="15" idx="3"/>
            <a:endCxn id="23" idx="2"/>
          </p:cNvCxnSpPr>
          <p:nvPr/>
        </p:nvCxnSpPr>
        <p:spPr>
          <a:xfrm>
            <a:off x="2075197" y="4470774"/>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47"/>
          <p:cNvCxnSpPr>
            <a:stCxn id="17" idx="3"/>
            <a:endCxn id="21" idx="2"/>
          </p:cNvCxnSpPr>
          <p:nvPr/>
        </p:nvCxnSpPr>
        <p:spPr>
          <a:xfrm flipV="1">
            <a:off x="2102717" y="4422400"/>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48"/>
          <p:cNvCxnSpPr>
            <a:stCxn id="14" idx="3"/>
            <a:endCxn id="22" idx="2"/>
          </p:cNvCxnSpPr>
          <p:nvPr/>
        </p:nvCxnSpPr>
        <p:spPr>
          <a:xfrm>
            <a:off x="2069379" y="5041103"/>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49"/>
          <p:cNvCxnSpPr>
            <a:stCxn id="14" idx="3"/>
            <a:endCxn id="23" idx="2"/>
          </p:cNvCxnSpPr>
          <p:nvPr/>
        </p:nvCxnSpPr>
        <p:spPr>
          <a:xfrm>
            <a:off x="2069379" y="5041103"/>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50"/>
          <p:cNvCxnSpPr>
            <a:stCxn id="26" idx="3"/>
            <a:endCxn id="21" idx="2"/>
          </p:cNvCxnSpPr>
          <p:nvPr/>
        </p:nvCxnSpPr>
        <p:spPr>
          <a:xfrm flipV="1">
            <a:off x="2140876" y="4422400"/>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51"/>
          <p:cNvCxnSpPr>
            <a:stCxn id="26" idx="3"/>
            <a:endCxn id="22" idx="2"/>
          </p:cNvCxnSpPr>
          <p:nvPr/>
        </p:nvCxnSpPr>
        <p:spPr>
          <a:xfrm flipV="1">
            <a:off x="2114507" y="5200970"/>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52"/>
          <p:cNvCxnSpPr>
            <a:stCxn id="26" idx="3"/>
            <a:endCxn id="23" idx="2"/>
          </p:cNvCxnSpPr>
          <p:nvPr/>
        </p:nvCxnSpPr>
        <p:spPr>
          <a:xfrm>
            <a:off x="2114507" y="6415576"/>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文字方塊 53"/>
          <p:cNvSpPr txBox="1"/>
          <p:nvPr/>
        </p:nvSpPr>
        <p:spPr>
          <a:xfrm rot="5400000">
            <a:off x="7739043" y="557289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65" name="文字方塊 54"/>
          <p:cNvSpPr txBox="1"/>
          <p:nvPr/>
        </p:nvSpPr>
        <p:spPr>
          <a:xfrm>
            <a:off x="7808136" y="4054076"/>
            <a:ext cx="631069" cy="523220"/>
          </a:xfrm>
          <a:prstGeom prst="rect">
            <a:avLst/>
          </a:prstGeom>
          <a:noFill/>
        </p:spPr>
        <p:txBody>
          <a:bodyPr wrap="square" rtlCol="0">
            <a:spAutoFit/>
          </a:bodyPr>
          <a:lstStyle/>
          <a:p>
            <a:r>
              <a:rPr lang="en-US" altLang="zh-TW" sz="2800" i="1" dirty="0"/>
              <a:t>y</a:t>
            </a:r>
            <a:r>
              <a:rPr lang="en-US" altLang="zh-TW" sz="2800" baseline="-25000" dirty="0"/>
              <a:t>1</a:t>
            </a:r>
            <a:endParaRPr lang="zh-TW" altLang="en-US" sz="2800" baseline="-25000" dirty="0"/>
          </a:p>
        </p:txBody>
      </p:sp>
      <p:sp>
        <p:nvSpPr>
          <p:cNvPr id="66" name="文字方塊 55"/>
          <p:cNvSpPr txBox="1"/>
          <p:nvPr/>
        </p:nvSpPr>
        <p:spPr>
          <a:xfrm>
            <a:off x="7796853" y="4852296"/>
            <a:ext cx="631069" cy="523220"/>
          </a:xfrm>
          <a:prstGeom prst="rect">
            <a:avLst/>
          </a:prstGeom>
          <a:noFill/>
        </p:spPr>
        <p:txBody>
          <a:bodyPr wrap="square" rtlCol="0">
            <a:spAutoFit/>
          </a:bodyPr>
          <a:lstStyle/>
          <a:p>
            <a:r>
              <a:rPr lang="en-US" altLang="zh-TW" sz="2800" i="1" dirty="0"/>
              <a:t>y</a:t>
            </a:r>
            <a:r>
              <a:rPr lang="en-US" altLang="zh-TW" sz="2800" baseline="-25000" dirty="0"/>
              <a:t>2</a:t>
            </a:r>
            <a:endParaRPr lang="zh-TW" altLang="en-US" sz="2800" baseline="-25000" dirty="0"/>
          </a:p>
        </p:txBody>
      </p:sp>
      <p:sp>
        <p:nvSpPr>
          <p:cNvPr id="67" name="文字方塊 56"/>
          <p:cNvSpPr txBox="1"/>
          <p:nvPr/>
        </p:nvSpPr>
        <p:spPr>
          <a:xfrm>
            <a:off x="7796853" y="6118528"/>
            <a:ext cx="631069" cy="523220"/>
          </a:xfrm>
          <a:prstGeom prst="rect">
            <a:avLst/>
          </a:prstGeom>
          <a:noFill/>
        </p:spPr>
        <p:txBody>
          <a:bodyPr wrap="square" rtlCol="0">
            <a:spAutoFit/>
          </a:bodyPr>
          <a:lstStyle/>
          <a:p>
            <a:r>
              <a:rPr lang="en-US" altLang="zh-TW" sz="2800" i="1" dirty="0" err="1"/>
              <a:t>y</a:t>
            </a:r>
            <a:r>
              <a:rPr lang="en-US" altLang="zh-TW" sz="2800" baseline="-25000" dirty="0" err="1"/>
              <a:t>M</a:t>
            </a:r>
            <a:endParaRPr lang="zh-TW" altLang="en-US" sz="2800" baseline="-25000" dirty="0"/>
          </a:p>
        </p:txBody>
      </p:sp>
      <p:grpSp>
        <p:nvGrpSpPr>
          <p:cNvPr id="68" name="群組 81"/>
          <p:cNvGrpSpPr/>
          <p:nvPr/>
        </p:nvGrpSpPr>
        <p:grpSpPr>
          <a:xfrm>
            <a:off x="5693723" y="4415261"/>
            <a:ext cx="753037" cy="2013721"/>
            <a:chOff x="5357094" y="2515814"/>
            <a:chExt cx="753037" cy="2013721"/>
          </a:xfrm>
        </p:grpSpPr>
        <p:cxnSp>
          <p:nvCxnSpPr>
            <p:cNvPr id="69" name="直線單箭頭接點 66"/>
            <p:cNvCxnSpPr/>
            <p:nvPr/>
          </p:nvCxnSpPr>
          <p:spPr>
            <a:xfrm>
              <a:off x="5366385" y="251581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5366385" y="330756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5357094" y="452953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V="1">
              <a:off x="5368727" y="2515814"/>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5366385" y="2515814"/>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a:off x="5366385" y="2515814"/>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5368727" y="3294384"/>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flipV="1">
              <a:off x="5357094" y="2515814"/>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flipV="1">
              <a:off x="5357094" y="3294384"/>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759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p:sp>
        <p:nvSpPr>
          <p:cNvPr id="3" name="Content Placeholder 2"/>
          <p:cNvSpPr>
            <a:spLocks noGrp="1"/>
          </p:cNvSpPr>
          <p:nvPr>
            <p:ph idx="1"/>
          </p:nvPr>
        </p:nvSpPr>
        <p:spPr/>
        <p:txBody>
          <a:bodyPr/>
          <a:lstStyle/>
          <a:p>
            <a:r>
              <a:rPr lang="en-US" dirty="0"/>
              <a:t>A simple network, toy example</a:t>
            </a:r>
          </a:p>
          <a:p>
            <a:endParaRPr lang="en-US" dirty="0"/>
          </a:p>
        </p:txBody>
      </p:sp>
      <p:sp>
        <p:nvSpPr>
          <p:cNvPr id="4" name="Content Placeholder 3">
            <a:extLst>
              <a:ext uri="{FF2B5EF4-FFF2-40B4-BE49-F238E27FC236}">
                <a16:creationId xmlns:a16="http://schemas.microsoft.com/office/drawing/2014/main" id="{04D04321-EEF0-43C8-9F25-21FD6DEAA2C0}"/>
              </a:ext>
            </a:extLst>
          </p:cNvPr>
          <p:cNvSpPr>
            <a:spLocks noGrp="1"/>
          </p:cNvSpPr>
          <p:nvPr>
            <p:ph idx="10"/>
          </p:nvPr>
        </p:nvSpPr>
        <p:spPr/>
        <p:txBody>
          <a:bodyPr/>
          <a:lstStyle/>
          <a:p>
            <a:r>
              <a:rPr lang="en-US" dirty="0"/>
              <a:t>Introduction to Neural Networks</a:t>
            </a:r>
          </a:p>
          <a:p>
            <a:endParaRPr lang="en-US" dirty="0"/>
          </a:p>
        </p:txBody>
      </p:sp>
      <p:sp>
        <p:nvSpPr>
          <p:cNvPr id="12" name="矩形 16"/>
          <p:cNvSpPr/>
          <p:nvPr/>
        </p:nvSpPr>
        <p:spPr>
          <a:xfrm>
            <a:off x="2051006" y="385462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矩形 15"/>
          <p:cNvSpPr/>
          <p:nvPr/>
        </p:nvSpPr>
        <p:spPr>
          <a:xfrm>
            <a:off x="2019763" y="549639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4" name="橢圓 19"/>
          <p:cNvSpPr/>
          <p:nvPr/>
        </p:nvSpPr>
        <p:spPr>
          <a:xfrm>
            <a:off x="4027317" y="375937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 name="橢圓 20"/>
          <p:cNvSpPr/>
          <p:nvPr/>
        </p:nvSpPr>
        <p:spPr>
          <a:xfrm>
            <a:off x="4016034" y="5307070"/>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20" name="群組 83"/>
          <p:cNvGrpSpPr/>
          <p:nvPr/>
        </p:nvGrpSpPr>
        <p:grpSpPr>
          <a:xfrm>
            <a:off x="2411112" y="4035603"/>
            <a:ext cx="1588876" cy="1638300"/>
            <a:chOff x="1013669" y="3459098"/>
            <a:chExt cx="1588876" cy="1638300"/>
          </a:xfrm>
        </p:grpSpPr>
        <p:cxnSp>
          <p:nvCxnSpPr>
            <p:cNvPr id="21"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群組 82"/>
            <p:cNvGrpSpPr/>
            <p:nvPr/>
          </p:nvGrpSpPr>
          <p:grpSpPr>
            <a:xfrm>
              <a:off x="1025705" y="3459098"/>
              <a:ext cx="1576840" cy="1638300"/>
              <a:chOff x="1025705" y="3459098"/>
              <a:chExt cx="1576840" cy="1638300"/>
            </a:xfrm>
          </p:grpSpPr>
          <p:cxnSp>
            <p:nvCxnSpPr>
              <p:cNvPr id="23"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8" name="群組 2"/>
          <p:cNvGrpSpPr/>
          <p:nvPr/>
        </p:nvGrpSpPr>
        <p:grpSpPr>
          <a:xfrm>
            <a:off x="6066603" y="3348264"/>
            <a:ext cx="3715125" cy="2924768"/>
            <a:chOff x="3243633" y="2586455"/>
            <a:chExt cx="5010018" cy="3980059"/>
          </a:xfrm>
        </p:grpSpPr>
        <p:sp>
          <p:nvSpPr>
            <p:cNvPr id="39" name="圓角矩形圖說文字 136"/>
            <p:cNvSpPr/>
            <p:nvPr/>
          </p:nvSpPr>
          <p:spPr>
            <a:xfrm>
              <a:off x="3243633" y="3787090"/>
              <a:ext cx="4802430" cy="2779424"/>
            </a:xfrm>
            <a:prstGeom prst="wedgeRoundRectCallout">
              <a:avLst>
                <a:gd name="adj1" fmla="val -91877"/>
                <a:gd name="adj2" fmla="val -52167"/>
                <a:gd name="adj3" fmla="val 16667"/>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0" name="群組 3"/>
            <p:cNvGrpSpPr/>
            <p:nvPr/>
          </p:nvGrpSpPr>
          <p:grpSpPr>
            <a:xfrm>
              <a:off x="4469208" y="4868160"/>
              <a:ext cx="2403948" cy="1542918"/>
              <a:chOff x="2621906" y="4793796"/>
              <a:chExt cx="2403948" cy="1542918"/>
            </a:xfrm>
          </p:grpSpPr>
          <p:pic>
            <p:nvPicPr>
              <p:cNvPr id="43" name="圖片 4"/>
              <p:cNvPicPr>
                <a:picLocks noChangeAspect="1"/>
              </p:cNvPicPr>
              <p:nvPr/>
            </p:nvPicPr>
            <p:blipFill>
              <a:blip r:embed="rId2"/>
              <a:stretch>
                <a:fillRect/>
              </a:stretch>
            </p:blipFill>
            <p:spPr>
              <a:xfrm>
                <a:off x="2621906" y="4826698"/>
                <a:ext cx="2112458" cy="1510016"/>
              </a:xfrm>
              <a:prstGeom prst="rect">
                <a:avLst/>
              </a:prstGeom>
            </p:spPr>
          </p:pic>
          <p:graphicFrame>
            <p:nvGraphicFramePr>
              <p:cNvPr id="44" name="Object 12"/>
              <p:cNvGraphicFramePr>
                <a:graphicFrameLocks noChangeAspect="1"/>
              </p:cNvGraphicFramePr>
              <p:nvPr>
                <p:extLst>
                  <p:ext uri="{D42A27DB-BD31-4B8C-83A1-F6EECF244321}">
                    <p14:modId xmlns:p14="http://schemas.microsoft.com/office/powerpoint/2010/main" val="1946740607"/>
                  </p:ext>
                </p:extLst>
              </p:nvPr>
            </p:nvGraphicFramePr>
            <p:xfrm>
              <a:off x="2820635" y="4793796"/>
              <a:ext cx="624114" cy="426253"/>
            </p:xfrm>
            <a:graphic>
              <a:graphicData uri="http://schemas.openxmlformats.org/presentationml/2006/ole">
                <mc:AlternateContent xmlns:mc="http://schemas.openxmlformats.org/markup-compatibility/2006">
                  <mc:Choice xmlns:v="urn:schemas-microsoft-com:vml" Requires="v">
                    <p:oleObj name="方程式" r:id="rId3" imgW="317160" imgH="215640" progId="Equation.3">
                      <p:embed/>
                    </p:oleObj>
                  </mc:Choice>
                  <mc:Fallback>
                    <p:oleObj name="方程式" r:id="rId3" imgW="317160" imgH="215640" progId="Equation.3">
                      <p:embed/>
                      <p:pic>
                        <p:nvPicPr>
                          <p:cNvPr id="6" name="Object 12"/>
                          <p:cNvPicPr>
                            <a:picLocks noChangeAspect="1" noChangeArrowheads="1"/>
                          </p:cNvPicPr>
                          <p:nvPr/>
                        </p:nvPicPr>
                        <p:blipFill>
                          <a:blip r:embed="rId4"/>
                          <a:srcRect/>
                          <a:stretch>
                            <a:fillRect/>
                          </a:stretch>
                        </p:blipFill>
                        <p:spPr bwMode="auto">
                          <a:xfrm>
                            <a:off x="2820635" y="4793796"/>
                            <a:ext cx="624114" cy="426253"/>
                          </a:xfrm>
                          <a:prstGeom prst="rect">
                            <a:avLst/>
                          </a:prstGeom>
                          <a:noFill/>
                        </p:spPr>
                      </p:pic>
                    </p:oleObj>
                  </mc:Fallback>
                </mc:AlternateContent>
              </a:graphicData>
            </a:graphic>
          </p:graphicFrame>
          <p:graphicFrame>
            <p:nvGraphicFramePr>
              <p:cNvPr id="45" name="Object 12"/>
              <p:cNvGraphicFramePr>
                <a:graphicFrameLocks noChangeAspect="1"/>
              </p:cNvGraphicFramePr>
              <p:nvPr>
                <p:extLst>
                  <p:ext uri="{D42A27DB-BD31-4B8C-83A1-F6EECF244321}">
                    <p14:modId xmlns:p14="http://schemas.microsoft.com/office/powerpoint/2010/main" val="3197413486"/>
                  </p:ext>
                </p:extLst>
              </p:nvPr>
            </p:nvGraphicFramePr>
            <p:xfrm>
              <a:off x="4698720" y="6005691"/>
              <a:ext cx="327134" cy="325661"/>
            </p:xfrm>
            <a:graphic>
              <a:graphicData uri="http://schemas.openxmlformats.org/presentationml/2006/ole">
                <mc:AlternateContent xmlns:mc="http://schemas.openxmlformats.org/markup-compatibility/2006">
                  <mc:Choice xmlns:v="urn:schemas-microsoft-com:vml" Requires="v">
                    <p:oleObj name="方程式" r:id="rId5" imgW="126720" imgH="126720" progId="Equation.3">
                      <p:embed/>
                    </p:oleObj>
                  </mc:Choice>
                  <mc:Fallback>
                    <p:oleObj name="方程式" r:id="rId5" imgW="126720" imgH="126720" progId="Equation.3">
                      <p:embed/>
                      <p:pic>
                        <p:nvPicPr>
                          <p:cNvPr id="7" name="Object 12"/>
                          <p:cNvPicPr>
                            <a:picLocks noChangeAspect="1" noChangeArrowheads="1"/>
                          </p:cNvPicPr>
                          <p:nvPr/>
                        </p:nvPicPr>
                        <p:blipFill>
                          <a:blip r:embed="rId6"/>
                          <a:srcRect/>
                          <a:stretch>
                            <a:fillRect/>
                          </a:stretch>
                        </p:blipFill>
                        <p:spPr bwMode="auto">
                          <a:xfrm>
                            <a:off x="4698720" y="6005691"/>
                            <a:ext cx="327134" cy="325661"/>
                          </a:xfrm>
                          <a:prstGeom prst="rect">
                            <a:avLst/>
                          </a:prstGeom>
                          <a:noFill/>
                        </p:spPr>
                      </p:pic>
                    </p:oleObj>
                  </mc:Fallback>
                </mc:AlternateContent>
              </a:graphicData>
            </a:graphic>
          </p:graphicFrame>
        </p:grpSp>
        <p:graphicFrame>
          <p:nvGraphicFramePr>
            <p:cNvPr id="41" name="Object 12"/>
            <p:cNvGraphicFramePr>
              <a:graphicFrameLocks noChangeAspect="1"/>
            </p:cNvGraphicFramePr>
            <p:nvPr>
              <p:extLst>
                <p:ext uri="{D42A27DB-BD31-4B8C-83A1-F6EECF244321}">
                  <p14:modId xmlns:p14="http://schemas.microsoft.com/office/powerpoint/2010/main" val="2734561091"/>
                </p:ext>
              </p:extLst>
            </p:nvPr>
          </p:nvGraphicFramePr>
          <p:xfrm>
            <a:off x="4832852" y="3927924"/>
            <a:ext cx="1748816" cy="794094"/>
          </p:xfrm>
          <a:graphic>
            <a:graphicData uri="http://schemas.openxmlformats.org/presentationml/2006/ole">
              <mc:AlternateContent xmlns:mc="http://schemas.openxmlformats.org/markup-compatibility/2006">
                <mc:Choice xmlns:v="urn:schemas-microsoft-com:vml" Requires="v">
                  <p:oleObj name="方程式" r:id="rId7" imgW="863280" imgH="393480" progId="Equation.3">
                    <p:embed/>
                  </p:oleObj>
                </mc:Choice>
                <mc:Fallback>
                  <p:oleObj name="方程式" r:id="rId7" imgW="863280" imgH="393480" progId="Equation.3">
                    <p:embed/>
                    <p:pic>
                      <p:nvPicPr>
                        <p:cNvPr id="79" name="Object 12"/>
                        <p:cNvPicPr>
                          <a:picLocks noChangeAspect="1" noChangeArrowheads="1"/>
                        </p:cNvPicPr>
                        <p:nvPr/>
                      </p:nvPicPr>
                      <p:blipFill>
                        <a:blip r:embed="rId8"/>
                        <a:srcRect/>
                        <a:stretch>
                          <a:fillRect/>
                        </a:stretch>
                      </p:blipFill>
                      <p:spPr bwMode="auto">
                        <a:xfrm>
                          <a:off x="4832852" y="3927924"/>
                          <a:ext cx="1748816" cy="794094"/>
                        </a:xfrm>
                        <a:prstGeom prst="rect">
                          <a:avLst/>
                        </a:prstGeom>
                        <a:noFill/>
                      </p:spPr>
                    </p:pic>
                  </p:oleObj>
                </mc:Fallback>
              </mc:AlternateContent>
            </a:graphicData>
          </a:graphic>
        </p:graphicFrame>
        <p:sp>
          <p:nvSpPr>
            <p:cNvPr id="42" name="文字方塊 102"/>
            <p:cNvSpPr txBox="1"/>
            <p:nvPr/>
          </p:nvSpPr>
          <p:spPr>
            <a:xfrm>
              <a:off x="3804044" y="2586455"/>
              <a:ext cx="4449607" cy="628239"/>
            </a:xfrm>
            <a:prstGeom prst="rect">
              <a:avLst/>
            </a:prstGeom>
            <a:noFill/>
          </p:spPr>
          <p:txBody>
            <a:bodyPr wrap="square" rtlCol="0">
              <a:spAutoFit/>
            </a:bodyPr>
            <a:lstStyle/>
            <a:p>
              <a:r>
                <a:rPr lang="en-US" altLang="zh-TW" sz="2400" dirty="0"/>
                <a:t>Sigmoid Function</a:t>
              </a:r>
              <a:endParaRPr lang="zh-TW" altLang="en-US" sz="2400" dirty="0"/>
            </a:p>
          </p:txBody>
        </p:sp>
      </p:grpSp>
      <p:sp>
        <p:nvSpPr>
          <p:cNvPr id="46" name="手繪多邊形 103"/>
          <p:cNvSpPr/>
          <p:nvPr/>
        </p:nvSpPr>
        <p:spPr>
          <a:xfrm>
            <a:off x="4082350" y="5432883"/>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手繪多邊形 105"/>
          <p:cNvSpPr/>
          <p:nvPr/>
        </p:nvSpPr>
        <p:spPr>
          <a:xfrm>
            <a:off x="4063740" y="384344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110"/>
          <p:cNvSpPr txBox="1"/>
          <p:nvPr/>
        </p:nvSpPr>
        <p:spPr>
          <a:xfrm>
            <a:off x="2063174" y="3841170"/>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53" name="文字方塊 111"/>
          <p:cNvSpPr txBox="1"/>
          <p:nvPr/>
        </p:nvSpPr>
        <p:spPr>
          <a:xfrm>
            <a:off x="1957390" y="5440601"/>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54" name="文字方塊 112"/>
          <p:cNvSpPr txBox="1"/>
          <p:nvPr/>
        </p:nvSpPr>
        <p:spPr>
          <a:xfrm>
            <a:off x="3010042" y="3556241"/>
            <a:ext cx="342900"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5" name="文字方塊 113"/>
          <p:cNvSpPr txBox="1"/>
          <p:nvPr/>
        </p:nvSpPr>
        <p:spPr>
          <a:xfrm>
            <a:off x="3177133" y="4144558"/>
            <a:ext cx="441679"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56" name="文字方塊 114"/>
          <p:cNvSpPr txBox="1"/>
          <p:nvPr/>
        </p:nvSpPr>
        <p:spPr>
          <a:xfrm>
            <a:off x="2874837" y="5661688"/>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7" name="文字方塊 115"/>
          <p:cNvSpPr txBox="1"/>
          <p:nvPr/>
        </p:nvSpPr>
        <p:spPr>
          <a:xfrm>
            <a:off x="3027116" y="5091376"/>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8" name="矩形 116"/>
          <p:cNvSpPr/>
          <p:nvPr/>
        </p:nvSpPr>
        <p:spPr>
          <a:xfrm>
            <a:off x="3773364" y="4520611"/>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59" name="直線單箭頭接點 118"/>
          <p:cNvCxnSpPr/>
          <p:nvPr/>
        </p:nvCxnSpPr>
        <p:spPr>
          <a:xfrm flipV="1">
            <a:off x="4000266" y="4137411"/>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文字方塊 119"/>
          <p:cNvSpPr txBox="1"/>
          <p:nvPr/>
        </p:nvSpPr>
        <p:spPr>
          <a:xfrm>
            <a:off x="3796211" y="4507693"/>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61" name="矩形 131"/>
          <p:cNvSpPr/>
          <p:nvPr/>
        </p:nvSpPr>
        <p:spPr>
          <a:xfrm>
            <a:off x="3782889" y="6069950"/>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62" name="直線單箭頭接點 132"/>
          <p:cNvCxnSpPr/>
          <p:nvPr/>
        </p:nvCxnSpPr>
        <p:spPr>
          <a:xfrm flipV="1">
            <a:off x="4009791" y="5686750"/>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文字方塊 133"/>
          <p:cNvSpPr txBox="1"/>
          <p:nvPr/>
        </p:nvSpPr>
        <p:spPr>
          <a:xfrm>
            <a:off x="3799497" y="6063490"/>
            <a:ext cx="441679"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64" name="文字方塊 134"/>
          <p:cNvSpPr txBox="1"/>
          <p:nvPr/>
        </p:nvSpPr>
        <p:spPr>
          <a:xfrm>
            <a:off x="3712647" y="3503921"/>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65" name="文字方塊 135"/>
          <p:cNvSpPr txBox="1"/>
          <p:nvPr/>
        </p:nvSpPr>
        <p:spPr>
          <a:xfrm>
            <a:off x="3598609" y="5107788"/>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66" name="文字方塊 137"/>
          <p:cNvSpPr txBox="1"/>
          <p:nvPr/>
        </p:nvSpPr>
        <p:spPr>
          <a:xfrm>
            <a:off x="4411263" y="3464989"/>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67" name="文字方塊 138"/>
          <p:cNvSpPr txBox="1"/>
          <p:nvPr/>
        </p:nvSpPr>
        <p:spPr>
          <a:xfrm>
            <a:off x="4433582" y="5070520"/>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74" name="TextBox 73"/>
              <p:cNvSpPr txBox="1"/>
              <p:nvPr/>
            </p:nvSpPr>
            <p:spPr>
              <a:xfrm>
                <a:off x="708748" y="2734072"/>
                <a:ext cx="3260251" cy="3086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2</m:t>
                          </m:r>
                        </m:e>
                      </m:d>
                      <m:r>
                        <a:rPr lang="en-US" b="0" i="1" smtClean="0">
                          <a:latin typeface="Cambria Math" panose="02040503050406030204" pitchFamily="18" charset="0"/>
                        </a:rPr>
                        <m:t>+1=4</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708748" y="2734072"/>
                <a:ext cx="3260251" cy="308674"/>
              </a:xfrm>
              <a:prstGeom prst="rect">
                <a:avLst/>
              </a:prstGeom>
              <a:blipFill>
                <a:blip r:embed="rId10"/>
                <a:stretch>
                  <a:fillRect r="-1117" b="-5769"/>
                </a:stretch>
              </a:blipFill>
              <a:ln>
                <a:solidFill>
                  <a:schemeClr val="tx1"/>
                </a:solidFill>
              </a:ln>
            </p:spPr>
            <p:txBody>
              <a:bodyPr/>
              <a:lstStyle/>
              <a:p>
                <a:r>
                  <a:rPr lang="en-US">
                    <a:noFill/>
                  </a:rPr>
                  <a:t> </a:t>
                </a:r>
              </a:p>
            </p:txBody>
          </p:sp>
        </mc:Fallback>
      </mc:AlternateContent>
      <p:cxnSp>
        <p:nvCxnSpPr>
          <p:cNvPr id="75" name="Straight Arrow Connector 74"/>
          <p:cNvCxnSpPr/>
          <p:nvPr/>
        </p:nvCxnSpPr>
        <p:spPr>
          <a:xfrm flipH="1">
            <a:off x="3963029" y="2996665"/>
            <a:ext cx="5970" cy="396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4016772" y="6698598"/>
            <a:ext cx="0" cy="355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1000142" y="7033910"/>
                <a:ext cx="3027175" cy="308674"/>
              </a:xfrm>
              <a:prstGeom prst="rect">
                <a:avLst/>
              </a:prstGeom>
              <a:noFill/>
              <a:ln>
                <a:solidFill>
                  <a:schemeClr val="tx1"/>
                </a:solidFill>
              </a:ln>
            </p:spPr>
            <p:txBody>
              <a:bodyPr wrap="none" lIns="0" tIns="0" rIns="0" bIns="0" rtlCol="0">
                <a:spAutoFit/>
              </a:bodyPr>
              <a:lstStyle/>
              <a:p>
                <a:r>
                  <a:rPr lang="en-US" dirty="0"/>
                  <a:t>1</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∙1+0</m:t>
                    </m:r>
                    <m:r>
                      <a:rPr lang="en-US" b="0" i="1" smtClean="0">
                        <a:latin typeface="Cambria Math" panose="02040503050406030204" pitchFamily="18" charset="0"/>
                      </a:rPr>
                      <m:t>=</m:t>
                    </m:r>
                  </m:oMath>
                </a14:m>
                <a:r>
                  <a:rPr lang="en-US" dirty="0"/>
                  <a:t>-2</a:t>
                </a:r>
              </a:p>
            </p:txBody>
          </p:sp>
        </mc:Choice>
        <mc:Fallback xmlns="">
          <p:sp>
            <p:nvSpPr>
              <p:cNvPr id="77" name="TextBox 76"/>
              <p:cNvSpPr txBox="1">
                <a:spLocks noRot="1" noChangeAspect="1" noMove="1" noResize="1" noEditPoints="1" noAdjustHandles="1" noChangeArrowheads="1" noChangeShapeType="1" noTextEdit="1"/>
              </p:cNvSpPr>
              <p:nvPr/>
            </p:nvSpPr>
            <p:spPr>
              <a:xfrm>
                <a:off x="1000142" y="7033910"/>
                <a:ext cx="3027175" cy="308674"/>
              </a:xfrm>
              <a:prstGeom prst="rect">
                <a:avLst/>
              </a:prstGeom>
              <a:blipFill>
                <a:blip r:embed="rId11"/>
                <a:stretch>
                  <a:fillRect l="-4810" t="-23077" r="-3808" b="-4615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1534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60" grpId="0"/>
      <p:bldP spid="63" grpId="0"/>
      <p:bldP spid="64" grpId="0"/>
      <p:bldP spid="65" grpId="0"/>
      <p:bldP spid="66" grpId="0" animBg="1"/>
      <p:bldP spid="67" grpId="0" animBg="1"/>
      <p:bldP spid="74"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solidFill>
                  <a:srgbClr val="F1B300"/>
                </a:solidFill>
                <a:latin typeface="Franklin Gothic Demi" panose="020B0703020102020204" pitchFamily="34" charset="0"/>
              </a:rPr>
              <a:t>Lecture 2</a:t>
            </a:r>
          </a:p>
        </p:txBody>
      </p:sp>
      <p:sp>
        <p:nvSpPr>
          <p:cNvPr id="19459" name="Content Placeholder 2"/>
          <p:cNvSpPr>
            <a:spLocks noGrp="1"/>
          </p:cNvSpPr>
          <p:nvPr>
            <p:ph idx="1"/>
          </p:nvPr>
        </p:nvSpPr>
        <p:spPr>
          <a:xfrm>
            <a:off x="420688" y="3166120"/>
            <a:ext cx="9145016" cy="1800200"/>
          </a:xfrm>
        </p:spPr>
        <p:txBody>
          <a:bodyPr>
            <a:normAutofit/>
          </a:bodyPr>
          <a:lstStyle/>
          <a:p>
            <a:pPr algn="ctr" eaLnBrk="1" hangingPunct="1">
              <a:buFont typeface="Arial" charset="0"/>
              <a:buNone/>
            </a:pPr>
            <a:r>
              <a:rPr lang="en-US" altLang="en-US" sz="4000" b="1" dirty="0"/>
              <a:t>Deep Learning Overview</a:t>
            </a:r>
            <a:r>
              <a:rPr lang="en-US" sz="1800" dirty="0"/>
              <a:t>	</a:t>
            </a:r>
            <a:endParaRPr lang="en-US" sz="1800" dirty="0">
              <a:solidFill>
                <a:srgbClr val="002060"/>
              </a:solidFill>
            </a:endParaRPr>
          </a:p>
          <a:p>
            <a:pPr algn="ctr" eaLnBrk="1" hangingPunct="1">
              <a:buFont typeface="Arial" charset="0"/>
              <a:buNone/>
            </a:pPr>
            <a:endParaRPr lang="en-US" altLang="en-US" sz="2800" dirty="0"/>
          </a:p>
        </p:txBody>
      </p:sp>
    </p:spTree>
    <p:extLst>
      <p:ext uri="{BB962C8B-B14F-4D97-AF65-F5344CB8AC3E}">
        <p14:creationId xmlns:p14="http://schemas.microsoft.com/office/powerpoint/2010/main" val="278137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simple network, toy example (cont’d)</a:t>
                </a:r>
              </a:p>
              <a:p>
                <a:pPr lvl="1"/>
                <a:r>
                  <a:rPr lang="en-US" dirty="0"/>
                  <a:t>For an input vector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m:t>
                        </m:r>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
                        <m:r>
                          <a:rPr lang="en-US" i="1">
                            <a:latin typeface="Cambria Math" panose="02040503050406030204" pitchFamily="18" charset="0"/>
                          </a:rPr>
                          <m:t>]</m:t>
                        </m:r>
                      </m:e>
                      <m:sup>
                        <m:r>
                          <a:rPr lang="en-US" b="0" i="1" smtClean="0">
                            <a:latin typeface="Cambria Math" panose="02040503050406030204" pitchFamily="18" charset="0"/>
                          </a:rPr>
                          <m:t>𝑇</m:t>
                        </m:r>
                      </m:sup>
                    </m:sSup>
                  </m:oMath>
                </a14:m>
                <a:r>
                  <a:rPr lang="en-US" dirty="0"/>
                  <a:t>, the output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.62</m:t>
                              </m:r>
                            </m:e>
                            <m:e>
                              <m:r>
                                <a:rPr lang="en-US" b="0" i="1" smtClean="0">
                                  <a:latin typeface="Cambria Math" panose="02040503050406030204" pitchFamily="18" charset="0"/>
                                </a:rPr>
                                <m:t>0.83</m:t>
                              </m:r>
                            </m:e>
                          </m:mr>
                        </m:m>
                        <m:r>
                          <a:rPr lang="en-US" i="1">
                            <a:latin typeface="Cambria Math" panose="02040503050406030204" pitchFamily="18" charset="0"/>
                          </a:rPr>
                          <m:t>]</m:t>
                        </m:r>
                      </m:e>
                      <m:sup>
                        <m:r>
                          <a:rPr lang="en-US" i="1">
                            <a:latin typeface="Cambria Math" panose="02040503050406030204" pitchFamily="18" charset="0"/>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84" name="Content Placeholder 83">
            <a:extLst>
              <a:ext uri="{FF2B5EF4-FFF2-40B4-BE49-F238E27FC236}">
                <a16:creationId xmlns:a16="http://schemas.microsoft.com/office/drawing/2014/main" id="{5F4152AB-D00A-4420-8D6D-7CF371A7C068}"/>
              </a:ext>
            </a:extLst>
          </p:cNvPr>
          <p:cNvSpPr>
            <a:spLocks noGrp="1"/>
          </p:cNvSpPr>
          <p:nvPr>
            <p:ph idx="10"/>
          </p:nvPr>
        </p:nvSpPr>
        <p:spPr/>
        <p:txBody>
          <a:bodyPr/>
          <a:lstStyle/>
          <a:p>
            <a:r>
              <a:rPr lang="en-US" dirty="0"/>
              <a:t>Introduction to Neural Networks</a:t>
            </a:r>
          </a:p>
          <a:p>
            <a:endParaRPr lang="en-US" dirty="0"/>
          </a:p>
        </p:txBody>
      </p:sp>
      <p:cxnSp>
        <p:nvCxnSpPr>
          <p:cNvPr id="4" name="直線單箭頭接點 12"/>
          <p:cNvCxnSpPr/>
          <p:nvPr/>
        </p:nvCxnSpPr>
        <p:spPr>
          <a:xfrm>
            <a:off x="8055344" y="5439160"/>
            <a:ext cx="65565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14"/>
          <p:cNvCxnSpPr/>
          <p:nvPr/>
        </p:nvCxnSpPr>
        <p:spPr>
          <a:xfrm>
            <a:off x="8055344" y="3779564"/>
            <a:ext cx="64900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橢圓 19"/>
          <p:cNvSpPr/>
          <p:nvPr/>
        </p:nvSpPr>
        <p:spPr>
          <a:xfrm>
            <a:off x="3158987" y="35686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 name="橢圓 20"/>
          <p:cNvSpPr/>
          <p:nvPr/>
        </p:nvSpPr>
        <p:spPr>
          <a:xfrm>
            <a:off x="3147704" y="5116387"/>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橢圓 26"/>
          <p:cNvSpPr/>
          <p:nvPr/>
        </p:nvSpPr>
        <p:spPr>
          <a:xfrm>
            <a:off x="5362409" y="353799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 name="橢圓 27"/>
          <p:cNvSpPr/>
          <p:nvPr/>
        </p:nvSpPr>
        <p:spPr>
          <a:xfrm>
            <a:off x="5381331" y="5110670"/>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 name="橢圓 30"/>
          <p:cNvSpPr/>
          <p:nvPr/>
        </p:nvSpPr>
        <p:spPr>
          <a:xfrm>
            <a:off x="7516102" y="351076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 name="橢圓 31"/>
          <p:cNvSpPr/>
          <p:nvPr/>
        </p:nvSpPr>
        <p:spPr>
          <a:xfrm>
            <a:off x="7557792" y="5110670"/>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nvGrpSpPr>
          <p:cNvPr id="12" name="群組 83"/>
          <p:cNvGrpSpPr/>
          <p:nvPr/>
        </p:nvGrpSpPr>
        <p:grpSpPr>
          <a:xfrm>
            <a:off x="1542782" y="3844920"/>
            <a:ext cx="1588876" cy="1638300"/>
            <a:chOff x="1013669" y="3459098"/>
            <a:chExt cx="1588876" cy="1638300"/>
          </a:xfrm>
        </p:grpSpPr>
        <p:cxnSp>
          <p:nvCxnSpPr>
            <p:cNvPr id="13"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群組 82"/>
            <p:cNvGrpSpPr/>
            <p:nvPr/>
          </p:nvGrpSpPr>
          <p:grpSpPr>
            <a:xfrm>
              <a:off x="1025705" y="3459098"/>
              <a:ext cx="1576840" cy="1638300"/>
              <a:chOff x="1025705" y="3459098"/>
              <a:chExt cx="1576840" cy="1638300"/>
            </a:xfrm>
          </p:grpSpPr>
          <p:cxnSp>
            <p:nvCxnSpPr>
              <p:cNvPr id="15"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 name="群組 84"/>
          <p:cNvGrpSpPr/>
          <p:nvPr/>
        </p:nvGrpSpPr>
        <p:grpSpPr>
          <a:xfrm>
            <a:off x="3761089" y="3830233"/>
            <a:ext cx="1588876" cy="1638300"/>
            <a:chOff x="1013669" y="3459098"/>
            <a:chExt cx="1588876" cy="1638300"/>
          </a:xfrm>
        </p:grpSpPr>
        <p:cxnSp>
          <p:nvCxnSpPr>
            <p:cNvPr id="19" name="直線單箭頭接點 85"/>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群組 86"/>
            <p:cNvGrpSpPr/>
            <p:nvPr/>
          </p:nvGrpSpPr>
          <p:grpSpPr>
            <a:xfrm>
              <a:off x="1025705" y="3459098"/>
              <a:ext cx="1576840" cy="1638300"/>
              <a:chOff x="1025705" y="3459098"/>
              <a:chExt cx="1576840" cy="1638300"/>
            </a:xfrm>
          </p:grpSpPr>
          <p:cxnSp>
            <p:nvCxnSpPr>
              <p:cNvPr id="21" name="直線單箭頭接點 8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88"/>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8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4" name="群組 90"/>
          <p:cNvGrpSpPr/>
          <p:nvPr/>
        </p:nvGrpSpPr>
        <p:grpSpPr>
          <a:xfrm>
            <a:off x="5961027" y="3810315"/>
            <a:ext cx="1588876" cy="1638300"/>
            <a:chOff x="1013669" y="3459098"/>
            <a:chExt cx="1588876" cy="1638300"/>
          </a:xfrm>
        </p:grpSpPr>
        <p:cxnSp>
          <p:nvCxnSpPr>
            <p:cNvPr id="25" name="直線單箭頭接點 91"/>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群組 92"/>
            <p:cNvGrpSpPr/>
            <p:nvPr/>
          </p:nvGrpSpPr>
          <p:grpSpPr>
            <a:xfrm>
              <a:off x="1025705" y="3459098"/>
              <a:ext cx="1576840" cy="1638300"/>
              <a:chOff x="1025705" y="3459098"/>
              <a:chExt cx="1576840" cy="1638300"/>
            </a:xfrm>
          </p:grpSpPr>
          <p:cxnSp>
            <p:nvCxnSpPr>
              <p:cNvPr id="27" name="直線單箭頭接點 93"/>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94"/>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95"/>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0" name="手繪多邊形 103"/>
          <p:cNvSpPr/>
          <p:nvPr/>
        </p:nvSpPr>
        <p:spPr>
          <a:xfrm>
            <a:off x="3214020" y="5242200"/>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手繪多邊形 105"/>
          <p:cNvSpPr/>
          <p:nvPr/>
        </p:nvSpPr>
        <p:spPr>
          <a:xfrm>
            <a:off x="3195410" y="3652759"/>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手繪多邊形 106"/>
          <p:cNvSpPr/>
          <p:nvPr/>
        </p:nvSpPr>
        <p:spPr>
          <a:xfrm>
            <a:off x="5424332" y="366394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手繪多邊形 107"/>
          <p:cNvSpPr/>
          <p:nvPr/>
        </p:nvSpPr>
        <p:spPr>
          <a:xfrm>
            <a:off x="5440676" y="5187271"/>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手繪多邊形 108"/>
          <p:cNvSpPr/>
          <p:nvPr/>
        </p:nvSpPr>
        <p:spPr>
          <a:xfrm>
            <a:off x="7573273" y="3602522"/>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手繪多邊形 109"/>
          <p:cNvSpPr/>
          <p:nvPr/>
        </p:nvSpPr>
        <p:spPr>
          <a:xfrm>
            <a:off x="7620360" y="5220706"/>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112"/>
          <p:cNvSpPr txBox="1"/>
          <p:nvPr/>
        </p:nvSpPr>
        <p:spPr>
          <a:xfrm>
            <a:off x="2141712" y="3365558"/>
            <a:ext cx="342900"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37" name="文字方塊 113"/>
          <p:cNvSpPr txBox="1"/>
          <p:nvPr/>
        </p:nvSpPr>
        <p:spPr>
          <a:xfrm>
            <a:off x="2308803" y="3953875"/>
            <a:ext cx="441679"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38" name="文字方塊 114"/>
          <p:cNvSpPr txBox="1"/>
          <p:nvPr/>
        </p:nvSpPr>
        <p:spPr>
          <a:xfrm>
            <a:off x="2006507" y="5471005"/>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39" name="文字方塊 115"/>
          <p:cNvSpPr txBox="1"/>
          <p:nvPr/>
        </p:nvSpPr>
        <p:spPr>
          <a:xfrm>
            <a:off x="2158786" y="4900693"/>
            <a:ext cx="715437" cy="461665"/>
          </a:xfrm>
          <a:prstGeom prst="rect">
            <a:avLst/>
          </a:prstGeom>
          <a:noFill/>
        </p:spPr>
        <p:txBody>
          <a:bodyPr wrap="square" rtlCol="0">
            <a:spAutoFit/>
          </a:bodyPr>
          <a:lstStyle/>
          <a:p>
            <a:pPr algn="ctr"/>
            <a:r>
              <a:rPr lang="en-US" altLang="zh-TW" sz="2400" dirty="0"/>
              <a:t>-1</a:t>
            </a:r>
            <a:endParaRPr lang="zh-TW" altLang="en-US" sz="2400" dirty="0"/>
          </a:p>
        </p:txBody>
      </p:sp>
      <p:grpSp>
        <p:nvGrpSpPr>
          <p:cNvPr id="40" name="群組 122"/>
          <p:cNvGrpSpPr/>
          <p:nvPr/>
        </p:nvGrpSpPr>
        <p:grpSpPr>
          <a:xfrm>
            <a:off x="2905034" y="3946728"/>
            <a:ext cx="458287" cy="838405"/>
            <a:chOff x="10102194" y="1939763"/>
            <a:chExt cx="458287" cy="838405"/>
          </a:xfrm>
        </p:grpSpPr>
        <p:sp>
          <p:nvSpPr>
            <p:cNvPr id="41" name="矩形 116"/>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2" name="直線單箭頭接點 11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文字方塊 119"/>
            <p:cNvSpPr txBox="1"/>
            <p:nvPr/>
          </p:nvSpPr>
          <p:spPr>
            <a:xfrm>
              <a:off x="10118802" y="2316503"/>
              <a:ext cx="441679" cy="461665"/>
            </a:xfrm>
            <a:prstGeom prst="rect">
              <a:avLst/>
            </a:prstGeom>
            <a:noFill/>
          </p:spPr>
          <p:txBody>
            <a:bodyPr wrap="square" rtlCol="0">
              <a:spAutoFit/>
            </a:bodyPr>
            <a:lstStyle/>
            <a:p>
              <a:pPr algn="ctr"/>
              <a:r>
                <a:rPr lang="en-US" altLang="zh-TW" sz="2400" dirty="0"/>
                <a:t>1</a:t>
              </a:r>
              <a:endParaRPr lang="zh-TW" altLang="en-US" sz="2400" dirty="0"/>
            </a:p>
          </p:txBody>
        </p:sp>
      </p:grpSp>
      <p:grpSp>
        <p:nvGrpSpPr>
          <p:cNvPr id="44" name="群組 130"/>
          <p:cNvGrpSpPr/>
          <p:nvPr/>
        </p:nvGrpSpPr>
        <p:grpSpPr>
          <a:xfrm>
            <a:off x="2914559" y="5496067"/>
            <a:ext cx="458287" cy="838405"/>
            <a:chOff x="10102194" y="1939763"/>
            <a:chExt cx="458287" cy="838405"/>
          </a:xfrm>
        </p:grpSpPr>
        <p:sp>
          <p:nvSpPr>
            <p:cNvPr id="45" name="矩形 131"/>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6" name="直線單箭頭接點 132"/>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字方塊 133"/>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sp>
        <p:nvSpPr>
          <p:cNvPr id="48" name="文字方塊 134"/>
          <p:cNvSpPr txBox="1"/>
          <p:nvPr/>
        </p:nvSpPr>
        <p:spPr>
          <a:xfrm>
            <a:off x="2844317" y="3313238"/>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49" name="文字方塊 135"/>
          <p:cNvSpPr txBox="1"/>
          <p:nvPr/>
        </p:nvSpPr>
        <p:spPr>
          <a:xfrm>
            <a:off x="2730279" y="4917105"/>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50" name="文字方塊 137"/>
          <p:cNvSpPr txBox="1"/>
          <p:nvPr/>
        </p:nvSpPr>
        <p:spPr>
          <a:xfrm>
            <a:off x="3542933" y="3274306"/>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51" name="文字方塊 138"/>
          <p:cNvSpPr txBox="1"/>
          <p:nvPr/>
        </p:nvSpPr>
        <p:spPr>
          <a:xfrm>
            <a:off x="3565252" y="4879837"/>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p:sp>
        <p:nvSpPr>
          <p:cNvPr id="52" name="文字方塊 139"/>
          <p:cNvSpPr txBox="1"/>
          <p:nvPr/>
        </p:nvSpPr>
        <p:spPr>
          <a:xfrm>
            <a:off x="4387120" y="3344702"/>
            <a:ext cx="342900"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53" name="文字方塊 140"/>
          <p:cNvSpPr txBox="1"/>
          <p:nvPr/>
        </p:nvSpPr>
        <p:spPr>
          <a:xfrm>
            <a:off x="4554211" y="3933019"/>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4" name="文字方塊 141"/>
          <p:cNvSpPr txBox="1"/>
          <p:nvPr/>
        </p:nvSpPr>
        <p:spPr>
          <a:xfrm>
            <a:off x="4251915" y="5450149"/>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5" name="文字方塊 142"/>
          <p:cNvSpPr txBox="1"/>
          <p:nvPr/>
        </p:nvSpPr>
        <p:spPr>
          <a:xfrm>
            <a:off x="4404194" y="4879837"/>
            <a:ext cx="715437"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56" name="文字方塊 143"/>
          <p:cNvSpPr txBox="1"/>
          <p:nvPr/>
        </p:nvSpPr>
        <p:spPr>
          <a:xfrm>
            <a:off x="6559899" y="3345619"/>
            <a:ext cx="342900" cy="461665"/>
          </a:xfrm>
          <a:prstGeom prst="rect">
            <a:avLst/>
          </a:prstGeom>
          <a:noFill/>
        </p:spPr>
        <p:txBody>
          <a:bodyPr wrap="square" rtlCol="0">
            <a:spAutoFit/>
          </a:bodyPr>
          <a:lstStyle/>
          <a:p>
            <a:pPr algn="ctr"/>
            <a:r>
              <a:rPr lang="en-US" altLang="zh-TW" sz="2400" dirty="0"/>
              <a:t>3</a:t>
            </a:r>
            <a:endParaRPr lang="zh-TW" altLang="en-US" sz="2400" dirty="0"/>
          </a:p>
        </p:txBody>
      </p:sp>
      <p:sp>
        <p:nvSpPr>
          <p:cNvPr id="57" name="文字方塊 144"/>
          <p:cNvSpPr txBox="1"/>
          <p:nvPr/>
        </p:nvSpPr>
        <p:spPr>
          <a:xfrm>
            <a:off x="6726990" y="3933936"/>
            <a:ext cx="441679"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8" name="文字方塊 145"/>
          <p:cNvSpPr txBox="1"/>
          <p:nvPr/>
        </p:nvSpPr>
        <p:spPr>
          <a:xfrm>
            <a:off x="6424694" y="5451066"/>
            <a:ext cx="715437" cy="461665"/>
          </a:xfrm>
          <a:prstGeom prst="rect">
            <a:avLst/>
          </a:prstGeom>
          <a:noFill/>
        </p:spPr>
        <p:txBody>
          <a:bodyPr wrap="square" rtlCol="0">
            <a:spAutoFit/>
          </a:bodyPr>
          <a:lstStyle/>
          <a:p>
            <a:pPr algn="ctr"/>
            <a:r>
              <a:rPr lang="en-US" altLang="zh-TW" sz="2400" dirty="0"/>
              <a:t>4</a:t>
            </a:r>
            <a:endParaRPr lang="zh-TW" altLang="en-US" sz="2400" dirty="0"/>
          </a:p>
        </p:txBody>
      </p:sp>
      <p:sp>
        <p:nvSpPr>
          <p:cNvPr id="59" name="文字方塊 146"/>
          <p:cNvSpPr txBox="1"/>
          <p:nvPr/>
        </p:nvSpPr>
        <p:spPr>
          <a:xfrm>
            <a:off x="6576973" y="4880754"/>
            <a:ext cx="715437"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60" name="文字方塊 149"/>
          <p:cNvSpPr txBox="1"/>
          <p:nvPr/>
        </p:nvSpPr>
        <p:spPr>
          <a:xfrm>
            <a:off x="5686720" y="3337717"/>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0.86</a:t>
            </a:r>
            <a:endParaRPr lang="zh-TW" altLang="en-US" sz="2400" dirty="0">
              <a:solidFill>
                <a:srgbClr val="0000FF"/>
              </a:solidFill>
            </a:endParaRPr>
          </a:p>
        </p:txBody>
      </p:sp>
      <p:sp>
        <p:nvSpPr>
          <p:cNvPr id="61" name="文字方塊 150"/>
          <p:cNvSpPr txBox="1"/>
          <p:nvPr/>
        </p:nvSpPr>
        <p:spPr>
          <a:xfrm>
            <a:off x="5709039" y="4943248"/>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0.11</a:t>
            </a:r>
            <a:endParaRPr lang="zh-TW" altLang="en-US" sz="2400" dirty="0">
              <a:solidFill>
                <a:srgbClr val="0000FF"/>
              </a:solidFill>
            </a:endParaRPr>
          </a:p>
        </p:txBody>
      </p:sp>
      <p:sp>
        <p:nvSpPr>
          <p:cNvPr id="62" name="文字方塊 153"/>
          <p:cNvSpPr txBox="1"/>
          <p:nvPr/>
        </p:nvSpPr>
        <p:spPr>
          <a:xfrm>
            <a:off x="7939655" y="3298478"/>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0.62</a:t>
            </a:r>
            <a:endParaRPr lang="zh-TW" altLang="en-US" sz="2400" dirty="0">
              <a:solidFill>
                <a:srgbClr val="0000FF"/>
              </a:solidFill>
            </a:endParaRPr>
          </a:p>
        </p:txBody>
      </p:sp>
      <p:sp>
        <p:nvSpPr>
          <p:cNvPr id="63" name="文字方塊 154"/>
          <p:cNvSpPr txBox="1"/>
          <p:nvPr/>
        </p:nvSpPr>
        <p:spPr>
          <a:xfrm>
            <a:off x="7961974" y="4904009"/>
            <a:ext cx="81164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solidFill>
                  <a:srgbClr val="0000FF"/>
                </a:solidFill>
              </a:rPr>
              <a:t>0.83</a:t>
            </a:r>
            <a:endParaRPr lang="zh-TW" altLang="en-US" sz="2400" dirty="0">
              <a:solidFill>
                <a:srgbClr val="0000FF"/>
              </a:solidFill>
            </a:endParaRPr>
          </a:p>
        </p:txBody>
      </p:sp>
      <p:grpSp>
        <p:nvGrpSpPr>
          <p:cNvPr id="64" name="群組 96"/>
          <p:cNvGrpSpPr/>
          <p:nvPr/>
        </p:nvGrpSpPr>
        <p:grpSpPr>
          <a:xfrm>
            <a:off x="5107678" y="3934613"/>
            <a:ext cx="458287" cy="838405"/>
            <a:chOff x="10102194" y="1939763"/>
            <a:chExt cx="458287" cy="838405"/>
          </a:xfrm>
        </p:grpSpPr>
        <p:sp>
          <p:nvSpPr>
            <p:cNvPr id="65" name="矩形 9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66" name="直線單箭頭接點 98"/>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文字方塊 101"/>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grpSp>
        <p:nvGrpSpPr>
          <p:cNvPr id="68" name="群組 104"/>
          <p:cNvGrpSpPr/>
          <p:nvPr/>
        </p:nvGrpSpPr>
        <p:grpSpPr>
          <a:xfrm>
            <a:off x="5110056" y="5458936"/>
            <a:ext cx="458287" cy="838405"/>
            <a:chOff x="10102194" y="1939763"/>
            <a:chExt cx="458287" cy="838405"/>
          </a:xfrm>
        </p:grpSpPr>
        <p:sp>
          <p:nvSpPr>
            <p:cNvPr id="69" name="矩形 117"/>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0" name="直線單箭頭接點 121"/>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文字方塊 123"/>
            <p:cNvSpPr txBox="1"/>
            <p:nvPr/>
          </p:nvSpPr>
          <p:spPr>
            <a:xfrm>
              <a:off x="10118802" y="2316503"/>
              <a:ext cx="441679" cy="461665"/>
            </a:xfrm>
            <a:prstGeom prst="rect">
              <a:avLst/>
            </a:prstGeom>
            <a:noFill/>
          </p:spPr>
          <p:txBody>
            <a:bodyPr wrap="square" rtlCol="0">
              <a:spAutoFit/>
            </a:bodyPr>
            <a:lstStyle/>
            <a:p>
              <a:pPr algn="ctr"/>
              <a:r>
                <a:rPr lang="en-US" altLang="zh-TW" sz="2400" dirty="0"/>
                <a:t>0</a:t>
              </a:r>
              <a:endParaRPr lang="zh-TW" altLang="en-US" sz="2400" dirty="0"/>
            </a:p>
          </p:txBody>
        </p:sp>
      </p:grpSp>
      <p:grpSp>
        <p:nvGrpSpPr>
          <p:cNvPr id="72" name="群組 124"/>
          <p:cNvGrpSpPr/>
          <p:nvPr/>
        </p:nvGrpSpPr>
        <p:grpSpPr>
          <a:xfrm>
            <a:off x="7285918" y="3929421"/>
            <a:ext cx="458287" cy="838405"/>
            <a:chOff x="10102194" y="1939763"/>
            <a:chExt cx="458287" cy="838405"/>
          </a:xfrm>
        </p:grpSpPr>
        <p:sp>
          <p:nvSpPr>
            <p:cNvPr id="73" name="矩形 125"/>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4" name="直線單箭頭接點 126"/>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文字方塊 127"/>
            <p:cNvSpPr txBox="1"/>
            <p:nvPr/>
          </p:nvSpPr>
          <p:spPr>
            <a:xfrm>
              <a:off x="10118802" y="2316503"/>
              <a:ext cx="441679" cy="461665"/>
            </a:xfrm>
            <a:prstGeom prst="rect">
              <a:avLst/>
            </a:prstGeom>
            <a:noFill/>
          </p:spPr>
          <p:txBody>
            <a:bodyPr wrap="square" rtlCol="0">
              <a:spAutoFit/>
            </a:bodyPr>
            <a:lstStyle/>
            <a:p>
              <a:pPr algn="ctr"/>
              <a:r>
                <a:rPr lang="en-US" altLang="zh-TW" sz="2400" dirty="0"/>
                <a:t>-2</a:t>
              </a:r>
              <a:endParaRPr lang="zh-TW" altLang="en-US" sz="2400" dirty="0"/>
            </a:p>
          </p:txBody>
        </p:sp>
      </p:grpSp>
      <p:grpSp>
        <p:nvGrpSpPr>
          <p:cNvPr id="76" name="群組 128"/>
          <p:cNvGrpSpPr/>
          <p:nvPr/>
        </p:nvGrpSpPr>
        <p:grpSpPr>
          <a:xfrm>
            <a:off x="7339998" y="5486257"/>
            <a:ext cx="458287" cy="838405"/>
            <a:chOff x="10102194" y="1939763"/>
            <a:chExt cx="458287" cy="838405"/>
          </a:xfrm>
        </p:grpSpPr>
        <p:sp>
          <p:nvSpPr>
            <p:cNvPr id="77" name="矩形 129"/>
            <p:cNvSpPr/>
            <p:nvPr/>
          </p:nvSpPr>
          <p:spPr>
            <a:xfrm>
              <a:off x="10102194" y="2322963"/>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8" name="直線單箭頭接點 147"/>
            <p:cNvCxnSpPr/>
            <p:nvPr/>
          </p:nvCxnSpPr>
          <p:spPr>
            <a:xfrm flipV="1">
              <a:off x="10329096" y="1939763"/>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148"/>
            <p:cNvSpPr txBox="1"/>
            <p:nvPr/>
          </p:nvSpPr>
          <p:spPr>
            <a:xfrm>
              <a:off x="10118802" y="2316503"/>
              <a:ext cx="441679" cy="461665"/>
            </a:xfrm>
            <a:prstGeom prst="rect">
              <a:avLst/>
            </a:prstGeom>
            <a:noFill/>
          </p:spPr>
          <p:txBody>
            <a:bodyPr wrap="square" rtlCol="0">
              <a:spAutoFit/>
            </a:bodyPr>
            <a:lstStyle/>
            <a:p>
              <a:pPr algn="ctr"/>
              <a:r>
                <a:rPr lang="en-US" altLang="zh-TW" sz="2400" dirty="0"/>
                <a:t>2</a:t>
              </a:r>
              <a:endParaRPr lang="zh-TW" altLang="en-US" sz="2400" dirty="0"/>
            </a:p>
          </p:txBody>
        </p:sp>
      </p:grpSp>
      <p:sp>
        <p:nvSpPr>
          <p:cNvPr id="80" name="矩形 120"/>
          <p:cNvSpPr/>
          <p:nvPr/>
        </p:nvSpPr>
        <p:spPr>
          <a:xfrm>
            <a:off x="1182676" y="366394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1" name="矩形 136"/>
          <p:cNvSpPr/>
          <p:nvPr/>
        </p:nvSpPr>
        <p:spPr>
          <a:xfrm>
            <a:off x="1151433" y="530571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2" name="文字方塊 151"/>
          <p:cNvSpPr txBox="1"/>
          <p:nvPr/>
        </p:nvSpPr>
        <p:spPr>
          <a:xfrm>
            <a:off x="1194844" y="3650487"/>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83" name="文字方塊 152"/>
          <p:cNvSpPr txBox="1"/>
          <p:nvPr/>
        </p:nvSpPr>
        <p:spPr>
          <a:xfrm>
            <a:off x="1089060" y="5249918"/>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88" name="文字方塊 136"/>
              <p:cNvSpPr txBox="1"/>
              <p:nvPr/>
            </p:nvSpPr>
            <p:spPr>
              <a:xfrm>
                <a:off x="2298874" y="6864129"/>
                <a:ext cx="17585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r>
                        <a:rPr lang="en-US" altLang="zh-TW" sz="2800" b="0" i="1" smtClean="0">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𝑅</m:t>
                          </m:r>
                        </m:e>
                        <m:sup>
                          <m:r>
                            <a:rPr lang="en-US" altLang="zh-TW" sz="2800" b="0" i="1" smtClean="0">
                              <a:latin typeface="Cambria Math" panose="02040503050406030204" pitchFamily="18" charset="0"/>
                            </a:rPr>
                            <m:t>2</m:t>
                          </m:r>
                        </m:sup>
                      </m:sSup>
                      <m:r>
                        <a:rPr lang="en-US" altLang="zh-TW" sz="2800" b="0" i="1" smtClean="0">
                          <a:latin typeface="Cambria Math" panose="02040503050406030204" pitchFamily="18" charset="0"/>
                          <a:ea typeface="Cambria Math" panose="02040503050406030204" pitchFamily="18" charset="0"/>
                        </a:rPr>
                        <m:t>→</m:t>
                      </m:r>
                      <m:sSup>
                        <m:sSupPr>
                          <m:ctrlPr>
                            <a:rPr lang="en-US" altLang="zh-TW" sz="2800" b="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𝑅</m:t>
                          </m:r>
                        </m:e>
                        <m:sup>
                          <m:r>
                            <a:rPr lang="en-US" altLang="zh-TW" sz="2800" b="0" i="1" smtClean="0">
                              <a:latin typeface="Cambria Math" panose="02040503050406030204" pitchFamily="18" charset="0"/>
                              <a:ea typeface="Cambria Math" panose="02040503050406030204" pitchFamily="18" charset="0"/>
                            </a:rPr>
                            <m:t>2</m:t>
                          </m:r>
                        </m:sup>
                      </m:sSup>
                    </m:oMath>
                  </m:oMathPara>
                </a14:m>
                <a:endParaRPr lang="zh-TW" altLang="en-US" sz="2800" dirty="0"/>
              </a:p>
            </p:txBody>
          </p:sp>
        </mc:Choice>
        <mc:Fallback xmlns="">
          <p:sp>
            <p:nvSpPr>
              <p:cNvPr id="88" name="文字方塊 136"/>
              <p:cNvSpPr txBox="1">
                <a:spLocks noRot="1" noChangeAspect="1" noMove="1" noResize="1" noEditPoints="1" noAdjustHandles="1" noChangeArrowheads="1" noChangeShapeType="1" noTextEdit="1"/>
              </p:cNvSpPr>
              <p:nvPr/>
            </p:nvSpPr>
            <p:spPr>
              <a:xfrm>
                <a:off x="2298874" y="6864129"/>
                <a:ext cx="1758558"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文字方塊 120"/>
              <p:cNvSpPr txBox="1"/>
              <p:nvPr/>
            </p:nvSpPr>
            <p:spPr>
              <a:xfrm>
                <a:off x="4791931" y="6694512"/>
                <a:ext cx="2829557" cy="718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d>
                        <m:dPr>
                          <m:ctrlPr>
                            <a:rPr lang="en-US" altLang="zh-TW" sz="2800" b="0" i="1" smtClean="0">
                              <a:latin typeface="Cambria Math" panose="02040503050406030204" pitchFamily="18" charset="0"/>
                            </a:rPr>
                          </m:ctrlPr>
                        </m:dPr>
                        <m:e>
                          <m:d>
                            <m:dPr>
                              <m:begChr m:val="["/>
                              <m:endChr m:val="]"/>
                              <m:ctrlPr>
                                <a:rPr lang="en-US" altLang="zh-TW" sz="2800" b="0" i="1" smtClean="0">
                                  <a:latin typeface="Cambria Math" panose="02040503050406030204" pitchFamily="18" charset="0"/>
                                </a:rPr>
                              </m:ctrlPr>
                            </m:dPr>
                            <m:e>
                              <m:m>
                                <m:mPr>
                                  <m:mcs>
                                    <m:mc>
                                      <m:mcPr>
                                        <m:count m:val="1"/>
                                        <m:mcJc m:val="center"/>
                                      </m:mcPr>
                                    </m:mc>
                                  </m:mcs>
                                  <m:ctrlPr>
                                    <a:rPr lang="en-US" altLang="zh-TW" sz="2800" b="0" i="1" smtClean="0">
                                      <a:latin typeface="Cambria Math" panose="02040503050406030204" pitchFamily="18" charset="0"/>
                                    </a:rPr>
                                  </m:ctrlPr>
                                </m:mPr>
                                <m:mr>
                                  <m:e>
                                    <m:r>
                                      <m:rPr>
                                        <m:brk m:alnAt="7"/>
                                      </m:rPr>
                                      <a:rPr lang="en-US" altLang="zh-TW" sz="2800" b="0" i="1" smtClean="0">
                                        <a:latin typeface="Cambria Math" panose="02040503050406030204" pitchFamily="18" charset="0"/>
                                      </a:rPr>
                                      <m:t>1</m:t>
                                    </m:r>
                                  </m:e>
                                </m:mr>
                                <m:mr>
                                  <m:e>
                                    <m:r>
                                      <a:rPr lang="en-US" altLang="zh-TW" sz="2800" b="0" i="1" smtClean="0">
                                        <a:latin typeface="Cambria Math" panose="02040503050406030204" pitchFamily="18" charset="0"/>
                                      </a:rPr>
                                      <m:t>−1</m:t>
                                    </m:r>
                                  </m:e>
                                </m:mr>
                              </m:m>
                            </m:e>
                          </m:d>
                        </m:e>
                      </m:d>
                      <m:r>
                        <a:rPr lang="en-US" altLang="zh-TW" sz="2800" b="0" i="1" smtClean="0">
                          <a:latin typeface="Cambria Math" panose="02040503050406030204" pitchFamily="18" charset="0"/>
                        </a:rPr>
                        <m:t>=</m:t>
                      </m:r>
                      <m:d>
                        <m:dPr>
                          <m:begChr m:val="["/>
                          <m:endChr m:val="]"/>
                          <m:ctrlPr>
                            <a:rPr lang="en-US" altLang="zh-TW" sz="2800" i="1">
                              <a:latin typeface="Cambria Math" panose="02040503050406030204" pitchFamily="18" charset="0"/>
                            </a:rPr>
                          </m:ctrlPr>
                        </m:dPr>
                        <m:e>
                          <m:m>
                            <m:mPr>
                              <m:mcs>
                                <m:mc>
                                  <m:mcPr>
                                    <m:count m:val="1"/>
                                    <m:mcJc m:val="center"/>
                                  </m:mcPr>
                                </m:mc>
                              </m:mcs>
                              <m:ctrlPr>
                                <a:rPr lang="en-US" altLang="zh-TW" sz="2800" i="1">
                                  <a:latin typeface="Cambria Math" panose="02040503050406030204" pitchFamily="18" charset="0"/>
                                </a:rPr>
                              </m:ctrlPr>
                            </m:mPr>
                            <m:mr>
                              <m:e>
                                <m:r>
                                  <m:rPr>
                                    <m:brk m:alnAt="7"/>
                                  </m:rPr>
                                  <a:rPr lang="en-US" altLang="zh-TW" sz="2800" b="0" i="1" smtClean="0">
                                    <a:latin typeface="Cambria Math" panose="02040503050406030204" pitchFamily="18" charset="0"/>
                                  </a:rPr>
                                  <m:t>0</m:t>
                                </m:r>
                                <m:r>
                                  <a:rPr lang="en-US" altLang="zh-TW" sz="2800" b="0" i="1" smtClean="0">
                                    <a:latin typeface="Cambria Math" panose="02040503050406030204" pitchFamily="18" charset="0"/>
                                  </a:rPr>
                                  <m:t>.62</m:t>
                                </m:r>
                              </m:e>
                            </m:mr>
                            <m:mr>
                              <m:e>
                                <m:r>
                                  <a:rPr lang="en-US" altLang="zh-TW" sz="2800" b="0" i="1" smtClean="0">
                                    <a:latin typeface="Cambria Math" panose="02040503050406030204" pitchFamily="18" charset="0"/>
                                  </a:rPr>
                                  <m:t>0.83</m:t>
                                </m:r>
                              </m:e>
                            </m:mr>
                          </m:m>
                        </m:e>
                      </m:d>
                    </m:oMath>
                  </m:oMathPara>
                </a14:m>
                <a:endParaRPr lang="zh-TW" altLang="en-US" sz="2800" dirty="0"/>
              </a:p>
            </p:txBody>
          </p:sp>
        </mc:Choice>
        <mc:Fallback xmlns="">
          <p:sp>
            <p:nvSpPr>
              <p:cNvPr id="89" name="文字方塊 120"/>
              <p:cNvSpPr txBox="1">
                <a:spLocks noRot="1" noChangeAspect="1" noMove="1" noResize="1" noEditPoints="1" noAdjustHandles="1" noChangeArrowheads="1" noChangeShapeType="1" noTextEdit="1"/>
              </p:cNvSpPr>
              <p:nvPr/>
            </p:nvSpPr>
            <p:spPr>
              <a:xfrm>
                <a:off x="4791931" y="6694512"/>
                <a:ext cx="2829557" cy="71846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384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88"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Matrix operations are helpful when working with multidimensional inputs and outputs</a:t>
            </a:r>
          </a:p>
        </p:txBody>
      </p:sp>
      <p:sp>
        <p:nvSpPr>
          <p:cNvPr id="5" name="Content Placeholder 4">
            <a:extLst>
              <a:ext uri="{FF2B5EF4-FFF2-40B4-BE49-F238E27FC236}">
                <a16:creationId xmlns:a16="http://schemas.microsoft.com/office/drawing/2014/main" id="{9F8803C3-1D48-46D9-8338-A060AD03731E}"/>
              </a:ext>
            </a:extLst>
          </p:cNvPr>
          <p:cNvSpPr>
            <a:spLocks noGrp="1"/>
          </p:cNvSpPr>
          <p:nvPr>
            <p:ph idx="10"/>
          </p:nvPr>
        </p:nvSpPr>
        <p:spPr/>
        <p:txBody>
          <a:bodyPr/>
          <a:lstStyle/>
          <a:p>
            <a:r>
              <a:rPr lang="en-US" dirty="0"/>
              <a:t>Introduction to Neural Networks</a:t>
            </a:r>
          </a:p>
          <a:p>
            <a:endParaRPr lang="en-US" dirty="0"/>
          </a:p>
        </p:txBody>
      </p:sp>
      <mc:AlternateContent xmlns:mc="http://schemas.openxmlformats.org/markup-compatibility/2006" xmlns:a14="http://schemas.microsoft.com/office/drawing/2010/main">
        <mc:Choice Requires="a14">
          <p:sp>
            <p:nvSpPr>
              <p:cNvPr id="4" name="文字方塊 7"/>
              <p:cNvSpPr txBox="1"/>
              <p:nvPr/>
            </p:nvSpPr>
            <p:spPr>
              <a:xfrm>
                <a:off x="3919476" y="4521070"/>
                <a:ext cx="44473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𝜎</m:t>
                      </m:r>
                      <m:d>
                        <m:dPr>
                          <m:ctrlPr>
                            <a:rPr lang="en-US" altLang="zh-TW" sz="280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4" name="文字方塊 7"/>
              <p:cNvSpPr txBox="1">
                <a:spLocks noRot="1" noChangeAspect="1" noMove="1" noResize="1" noEditPoints="1" noAdjustHandles="1" noChangeArrowheads="1" noChangeShapeType="1" noTextEdit="1"/>
              </p:cNvSpPr>
              <p:nvPr/>
            </p:nvSpPr>
            <p:spPr>
              <a:xfrm>
                <a:off x="3919476" y="4521070"/>
                <a:ext cx="4447371" cy="430887"/>
              </a:xfrm>
              <a:prstGeom prst="rect">
                <a:avLst/>
              </a:prstGeom>
              <a:blipFill>
                <a:blip r:embed="rId2"/>
                <a:stretch>
                  <a:fillRect/>
                </a:stretch>
              </a:blipFill>
            </p:spPr>
            <p:txBody>
              <a:bodyPr/>
              <a:lstStyle/>
              <a:p>
                <a:r>
                  <a:rPr lang="en-US">
                    <a:noFill/>
                  </a:rPr>
                  <a:t> </a:t>
                </a:r>
              </a:p>
            </p:txBody>
          </p:sp>
        </mc:Fallback>
      </mc:AlternateContent>
      <p:sp>
        <p:nvSpPr>
          <p:cNvPr id="7" name="橢圓 19"/>
          <p:cNvSpPr/>
          <p:nvPr/>
        </p:nvSpPr>
        <p:spPr>
          <a:xfrm>
            <a:off x="2443141" y="35686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橢圓 20"/>
          <p:cNvSpPr/>
          <p:nvPr/>
        </p:nvSpPr>
        <p:spPr>
          <a:xfrm>
            <a:off x="2431858" y="5116387"/>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13" name="群組 83"/>
          <p:cNvGrpSpPr/>
          <p:nvPr/>
        </p:nvGrpSpPr>
        <p:grpSpPr>
          <a:xfrm>
            <a:off x="826936" y="3844920"/>
            <a:ext cx="1588876" cy="1638300"/>
            <a:chOff x="1013669" y="3459098"/>
            <a:chExt cx="1588876" cy="1638300"/>
          </a:xfrm>
        </p:grpSpPr>
        <p:cxnSp>
          <p:nvCxnSpPr>
            <p:cNvPr id="14" name="直線單箭頭接點 49"/>
            <p:cNvCxnSpPr/>
            <p:nvPr/>
          </p:nvCxnSpPr>
          <p:spPr>
            <a:xfrm flipV="1">
              <a:off x="1013669" y="3507292"/>
              <a:ext cx="1574937" cy="1585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群組 82"/>
            <p:cNvGrpSpPr/>
            <p:nvPr/>
          </p:nvGrpSpPr>
          <p:grpSpPr>
            <a:xfrm>
              <a:off x="1025705" y="3459098"/>
              <a:ext cx="1576840" cy="1638300"/>
              <a:chOff x="1025705" y="3459098"/>
              <a:chExt cx="1576840" cy="1638300"/>
            </a:xfrm>
          </p:grpSpPr>
          <p:cxnSp>
            <p:nvCxnSpPr>
              <p:cNvPr id="16" name="直線單箭頭接點 47"/>
              <p:cNvCxnSpPr/>
              <p:nvPr/>
            </p:nvCxnSpPr>
            <p:spPr>
              <a:xfrm>
                <a:off x="1048081" y="3459098"/>
                <a:ext cx="1548874" cy="1608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50"/>
              <p:cNvCxnSpPr/>
              <p:nvPr/>
            </p:nvCxnSpPr>
            <p:spPr>
              <a:xfrm flipV="1">
                <a:off x="1025705" y="50973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79"/>
              <p:cNvCxnSpPr/>
              <p:nvPr/>
            </p:nvCxnSpPr>
            <p:spPr>
              <a:xfrm flipV="1">
                <a:off x="1025705" y="3459098"/>
                <a:ext cx="15768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3" name="手繪多邊形 103"/>
          <p:cNvSpPr/>
          <p:nvPr/>
        </p:nvSpPr>
        <p:spPr>
          <a:xfrm>
            <a:off x="2498174" y="5242200"/>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手繪多邊形 105"/>
          <p:cNvSpPr/>
          <p:nvPr/>
        </p:nvSpPr>
        <p:spPr>
          <a:xfrm>
            <a:off x="2479564" y="3652759"/>
            <a:ext cx="469900" cy="354083"/>
          </a:xfrm>
          <a:custGeom>
            <a:avLst/>
            <a:gdLst>
              <a:gd name="connsiteX0" fmla="*/ 469900 w 469900"/>
              <a:gd name="connsiteY0" fmla="*/ 5192 h 354083"/>
              <a:gd name="connsiteX1" fmla="*/ 254000 w 469900"/>
              <a:gd name="connsiteY1" fmla="*/ 43292 h 354083"/>
              <a:gd name="connsiteX2" fmla="*/ 139700 w 469900"/>
              <a:gd name="connsiteY2" fmla="*/ 322692 h 354083"/>
              <a:gd name="connsiteX3" fmla="*/ 0 w 469900"/>
              <a:gd name="connsiteY3" fmla="*/ 335392 h 354083"/>
            </a:gdLst>
            <a:ahLst/>
            <a:cxnLst>
              <a:cxn ang="0">
                <a:pos x="connsiteX0" y="connsiteY0"/>
              </a:cxn>
              <a:cxn ang="0">
                <a:pos x="connsiteX1" y="connsiteY1"/>
              </a:cxn>
              <a:cxn ang="0">
                <a:pos x="connsiteX2" y="connsiteY2"/>
              </a:cxn>
              <a:cxn ang="0">
                <a:pos x="connsiteX3" y="connsiteY3"/>
              </a:cxn>
            </a:cxnLst>
            <a:rect l="l" t="t" r="r" b="b"/>
            <a:pathLst>
              <a:path w="469900" h="354083">
                <a:moveTo>
                  <a:pt x="469900" y="5192"/>
                </a:moveTo>
                <a:cubicBezTo>
                  <a:pt x="389466" y="-2217"/>
                  <a:pt x="309033" y="-9625"/>
                  <a:pt x="254000" y="43292"/>
                </a:cubicBezTo>
                <a:cubicBezTo>
                  <a:pt x="198967" y="96209"/>
                  <a:pt x="182033" y="274009"/>
                  <a:pt x="139700" y="322692"/>
                </a:cubicBezTo>
                <a:cubicBezTo>
                  <a:pt x="97367" y="371375"/>
                  <a:pt x="48683" y="353383"/>
                  <a:pt x="0" y="33539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112"/>
          <p:cNvSpPr txBox="1"/>
          <p:nvPr/>
        </p:nvSpPr>
        <p:spPr>
          <a:xfrm>
            <a:off x="1425866" y="3365558"/>
            <a:ext cx="342900"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40" name="文字方塊 113"/>
          <p:cNvSpPr txBox="1"/>
          <p:nvPr/>
        </p:nvSpPr>
        <p:spPr>
          <a:xfrm>
            <a:off x="1592957" y="3953875"/>
            <a:ext cx="441679" cy="461665"/>
          </a:xfrm>
          <a:prstGeom prst="rect">
            <a:avLst/>
          </a:prstGeom>
          <a:noFill/>
        </p:spPr>
        <p:txBody>
          <a:bodyPr wrap="square" rtlCol="0">
            <a:spAutoFit/>
          </a:bodyPr>
          <a:lstStyle/>
          <a:p>
            <a:pPr algn="ctr"/>
            <a:r>
              <a:rPr lang="en-US" altLang="zh-TW" sz="2400" dirty="0">
                <a:solidFill>
                  <a:srgbClr val="FFC000"/>
                </a:solidFill>
              </a:rPr>
              <a:t>-2</a:t>
            </a:r>
            <a:endParaRPr lang="zh-TW" altLang="en-US" sz="2400" dirty="0">
              <a:solidFill>
                <a:srgbClr val="FFC000"/>
              </a:solidFill>
            </a:endParaRPr>
          </a:p>
        </p:txBody>
      </p:sp>
      <p:sp>
        <p:nvSpPr>
          <p:cNvPr id="41" name="文字方塊 114"/>
          <p:cNvSpPr txBox="1"/>
          <p:nvPr/>
        </p:nvSpPr>
        <p:spPr>
          <a:xfrm>
            <a:off x="1290661" y="5471005"/>
            <a:ext cx="715437"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42" name="文字方塊 115"/>
          <p:cNvSpPr txBox="1"/>
          <p:nvPr/>
        </p:nvSpPr>
        <p:spPr>
          <a:xfrm>
            <a:off x="1442940" y="4900693"/>
            <a:ext cx="715437" cy="461665"/>
          </a:xfrm>
          <a:prstGeom prst="rect">
            <a:avLst/>
          </a:prstGeom>
          <a:noFill/>
        </p:spPr>
        <p:txBody>
          <a:bodyPr wrap="square" rtlCol="0">
            <a:spAutoFit/>
          </a:bodyPr>
          <a:lstStyle/>
          <a:p>
            <a:pPr algn="ctr"/>
            <a:r>
              <a:rPr lang="en-US" altLang="zh-TW" sz="2400" dirty="0">
                <a:solidFill>
                  <a:srgbClr val="FFC000"/>
                </a:solidFill>
              </a:rPr>
              <a:t>-1</a:t>
            </a:r>
            <a:endParaRPr lang="zh-TW" altLang="en-US" sz="2400" dirty="0">
              <a:solidFill>
                <a:srgbClr val="FFC000"/>
              </a:solidFill>
            </a:endParaRPr>
          </a:p>
        </p:txBody>
      </p:sp>
      <p:sp>
        <p:nvSpPr>
          <p:cNvPr id="43" name="矩形 116"/>
          <p:cNvSpPr/>
          <p:nvPr/>
        </p:nvSpPr>
        <p:spPr>
          <a:xfrm>
            <a:off x="2189188" y="4329928"/>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4" name="直線單箭頭接點 118"/>
          <p:cNvCxnSpPr/>
          <p:nvPr/>
        </p:nvCxnSpPr>
        <p:spPr>
          <a:xfrm flipV="1">
            <a:off x="2416090" y="3946728"/>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119"/>
          <p:cNvSpPr txBox="1"/>
          <p:nvPr/>
        </p:nvSpPr>
        <p:spPr>
          <a:xfrm>
            <a:off x="2205796" y="4323468"/>
            <a:ext cx="441679" cy="461665"/>
          </a:xfrm>
          <a:prstGeom prst="rect">
            <a:avLst/>
          </a:prstGeom>
          <a:noFill/>
        </p:spPr>
        <p:txBody>
          <a:bodyPr wrap="square" rtlCol="0">
            <a:spAutoFit/>
          </a:bodyPr>
          <a:lstStyle/>
          <a:p>
            <a:pPr algn="ctr"/>
            <a:r>
              <a:rPr lang="en-US" altLang="zh-TW" sz="2400" dirty="0">
                <a:solidFill>
                  <a:srgbClr val="00B050"/>
                </a:solidFill>
              </a:rPr>
              <a:t>1</a:t>
            </a:r>
            <a:endParaRPr lang="zh-TW" altLang="en-US" sz="2400" dirty="0">
              <a:solidFill>
                <a:srgbClr val="00B050"/>
              </a:solidFill>
            </a:endParaRPr>
          </a:p>
        </p:txBody>
      </p:sp>
      <p:sp>
        <p:nvSpPr>
          <p:cNvPr id="46" name="矩形 131"/>
          <p:cNvSpPr/>
          <p:nvPr/>
        </p:nvSpPr>
        <p:spPr>
          <a:xfrm>
            <a:off x="2198713" y="5879267"/>
            <a:ext cx="458287" cy="448747"/>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47" name="直線單箭頭接點 132"/>
          <p:cNvCxnSpPr/>
          <p:nvPr/>
        </p:nvCxnSpPr>
        <p:spPr>
          <a:xfrm flipV="1">
            <a:off x="2425615" y="5496067"/>
            <a:ext cx="0" cy="3841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文字方塊 133"/>
          <p:cNvSpPr txBox="1"/>
          <p:nvPr/>
        </p:nvSpPr>
        <p:spPr>
          <a:xfrm>
            <a:off x="2215321" y="5872807"/>
            <a:ext cx="441679" cy="461665"/>
          </a:xfrm>
          <a:prstGeom prst="rect">
            <a:avLst/>
          </a:prstGeom>
          <a:noFill/>
        </p:spPr>
        <p:txBody>
          <a:bodyPr wrap="square" rtlCol="0">
            <a:spAutoFit/>
          </a:bodyPr>
          <a:lstStyle/>
          <a:p>
            <a:pPr algn="ctr"/>
            <a:r>
              <a:rPr lang="en-US" altLang="zh-TW" sz="2400" dirty="0">
                <a:solidFill>
                  <a:srgbClr val="00B050"/>
                </a:solidFill>
              </a:rPr>
              <a:t>0</a:t>
            </a:r>
            <a:endParaRPr lang="zh-TW" altLang="en-US" sz="2400" dirty="0">
              <a:solidFill>
                <a:srgbClr val="00B050"/>
              </a:solidFill>
            </a:endParaRPr>
          </a:p>
        </p:txBody>
      </p:sp>
      <p:sp>
        <p:nvSpPr>
          <p:cNvPr id="49" name="文字方塊 134"/>
          <p:cNvSpPr txBox="1"/>
          <p:nvPr/>
        </p:nvSpPr>
        <p:spPr>
          <a:xfrm>
            <a:off x="2128471" y="3313238"/>
            <a:ext cx="430062" cy="461665"/>
          </a:xfrm>
          <a:prstGeom prst="rect">
            <a:avLst/>
          </a:prstGeom>
          <a:noFill/>
        </p:spPr>
        <p:txBody>
          <a:bodyPr wrap="square" rtlCol="0">
            <a:spAutoFit/>
          </a:bodyPr>
          <a:lstStyle/>
          <a:p>
            <a:pPr algn="ctr"/>
            <a:r>
              <a:rPr lang="en-US" altLang="zh-TW" sz="2400" dirty="0">
                <a:solidFill>
                  <a:srgbClr val="FF0000"/>
                </a:solidFill>
              </a:rPr>
              <a:t>4</a:t>
            </a:r>
            <a:endParaRPr lang="zh-TW" altLang="en-US" sz="2400" dirty="0">
              <a:solidFill>
                <a:srgbClr val="FF0000"/>
              </a:solidFill>
            </a:endParaRPr>
          </a:p>
        </p:txBody>
      </p:sp>
      <p:sp>
        <p:nvSpPr>
          <p:cNvPr id="50" name="文字方塊 135"/>
          <p:cNvSpPr txBox="1"/>
          <p:nvPr/>
        </p:nvSpPr>
        <p:spPr>
          <a:xfrm>
            <a:off x="2014433" y="4917105"/>
            <a:ext cx="682714" cy="461665"/>
          </a:xfrm>
          <a:prstGeom prst="rect">
            <a:avLst/>
          </a:prstGeom>
          <a:noFill/>
        </p:spPr>
        <p:txBody>
          <a:bodyPr wrap="square" rtlCol="0">
            <a:spAutoFit/>
          </a:bodyPr>
          <a:lstStyle/>
          <a:p>
            <a:pPr algn="ctr"/>
            <a:r>
              <a:rPr lang="en-US" altLang="zh-TW" sz="2400" dirty="0">
                <a:solidFill>
                  <a:srgbClr val="FF0000"/>
                </a:solidFill>
              </a:rPr>
              <a:t>-2</a:t>
            </a:r>
            <a:endParaRPr lang="zh-TW" altLang="en-US" sz="2400" dirty="0">
              <a:solidFill>
                <a:srgbClr val="FF0000"/>
              </a:solidFill>
            </a:endParaRPr>
          </a:p>
        </p:txBody>
      </p:sp>
      <p:sp>
        <p:nvSpPr>
          <p:cNvPr id="51" name="文字方塊 137"/>
          <p:cNvSpPr txBox="1"/>
          <p:nvPr/>
        </p:nvSpPr>
        <p:spPr>
          <a:xfrm>
            <a:off x="2827087" y="3274306"/>
            <a:ext cx="811642" cy="461665"/>
          </a:xfrm>
          <a:prstGeom prst="rect">
            <a:avLst/>
          </a:prstGeom>
          <a:noFill/>
        </p:spPr>
        <p:txBody>
          <a:bodyPr wrap="square" rtlCol="0">
            <a:spAutoFit/>
          </a:bodyPr>
          <a:lstStyle/>
          <a:p>
            <a:pPr algn="ctr"/>
            <a:r>
              <a:rPr lang="en-US" altLang="zh-TW" sz="2400" dirty="0">
                <a:solidFill>
                  <a:srgbClr val="0000FF"/>
                </a:solidFill>
              </a:rPr>
              <a:t>0.98</a:t>
            </a:r>
            <a:endParaRPr lang="zh-TW" altLang="en-US" sz="2400" dirty="0">
              <a:solidFill>
                <a:srgbClr val="0000FF"/>
              </a:solidFill>
            </a:endParaRPr>
          </a:p>
        </p:txBody>
      </p:sp>
      <p:sp>
        <p:nvSpPr>
          <p:cNvPr id="52" name="文字方塊 138"/>
          <p:cNvSpPr txBox="1"/>
          <p:nvPr/>
        </p:nvSpPr>
        <p:spPr>
          <a:xfrm>
            <a:off x="2849406" y="4879837"/>
            <a:ext cx="811642" cy="461665"/>
          </a:xfrm>
          <a:prstGeom prst="rect">
            <a:avLst/>
          </a:prstGeom>
          <a:noFill/>
        </p:spPr>
        <p:txBody>
          <a:bodyPr wrap="square" rtlCol="0">
            <a:spAutoFit/>
          </a:bodyPr>
          <a:lstStyle/>
          <a:p>
            <a:pPr algn="ctr"/>
            <a:r>
              <a:rPr lang="en-US" altLang="zh-TW" sz="2400" dirty="0">
                <a:solidFill>
                  <a:srgbClr val="0000FF"/>
                </a:solidFill>
              </a:rPr>
              <a:t>0.12</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53" name="文字方塊 2"/>
              <p:cNvSpPr txBox="1"/>
              <p:nvPr/>
            </p:nvSpPr>
            <p:spPr>
              <a:xfrm>
                <a:off x="6151225" y="4380186"/>
                <a:ext cx="692882" cy="61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0000FF"/>
                              </a:solidFill>
                              <a:latin typeface="Cambria Math" panose="02040503050406030204" pitchFamily="18" charset="0"/>
                            </a:rPr>
                          </m:ctrlPr>
                        </m:dPr>
                        <m:e>
                          <m:m>
                            <m:mPr>
                              <m:mcs>
                                <m:mc>
                                  <m:mcPr>
                                    <m:count m:val="1"/>
                                    <m:mcJc m:val="center"/>
                                  </m:mcPr>
                                </m:mc>
                              </m:mcs>
                              <m:ctrlPr>
                                <a:rPr lang="en-US" altLang="zh-TW" sz="2400" i="1" smtClean="0">
                                  <a:solidFill>
                                    <a:srgbClr val="0000FF"/>
                                  </a:solidFill>
                                  <a:latin typeface="Cambria Math" panose="02040503050406030204" pitchFamily="18" charset="0"/>
                                </a:rPr>
                              </m:ctrlPr>
                            </m:mPr>
                            <m:mr>
                              <m:e>
                                <m:r>
                                  <m:rPr>
                                    <m:brk m:alnAt="7"/>
                                  </m:rPr>
                                  <a:rPr lang="en-US" altLang="zh-TW" sz="2400" b="0" i="1" smtClean="0">
                                    <a:solidFill>
                                      <a:srgbClr val="0000FF"/>
                                    </a:solidFill>
                                    <a:latin typeface="Cambria Math" panose="02040503050406030204" pitchFamily="18" charset="0"/>
                                  </a:rPr>
                                  <m:t>1</m:t>
                                </m:r>
                              </m:e>
                            </m:mr>
                            <m:mr>
                              <m:e>
                                <m:r>
                                  <a:rPr lang="en-US" altLang="zh-TW" sz="2400" b="0" i="1" smtClean="0">
                                    <a:solidFill>
                                      <a:srgbClr val="0000FF"/>
                                    </a:solidFill>
                                    <a:latin typeface="Cambria Math" panose="02040503050406030204" pitchFamily="18" charset="0"/>
                                  </a:rPr>
                                  <m:t>−1</m:t>
                                </m:r>
                              </m:e>
                            </m:mr>
                          </m:m>
                        </m:e>
                      </m:d>
                    </m:oMath>
                  </m:oMathPara>
                </a14:m>
                <a:endParaRPr lang="zh-TW" altLang="en-US" sz="2400" dirty="0">
                  <a:solidFill>
                    <a:srgbClr val="0000FF"/>
                  </a:solidFill>
                </a:endParaRPr>
              </a:p>
            </p:txBody>
          </p:sp>
        </mc:Choice>
        <mc:Fallback xmlns="">
          <p:sp>
            <p:nvSpPr>
              <p:cNvPr id="53" name="文字方塊 2"/>
              <p:cNvSpPr txBox="1">
                <a:spLocks noRot="1" noChangeAspect="1" noMove="1" noResize="1" noEditPoints="1" noAdjustHandles="1" noChangeArrowheads="1" noChangeShapeType="1" noTextEdit="1"/>
              </p:cNvSpPr>
              <p:nvPr/>
            </p:nvSpPr>
            <p:spPr>
              <a:xfrm>
                <a:off x="6151225" y="4380186"/>
                <a:ext cx="692882" cy="6134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文字方塊 69"/>
              <p:cNvSpPr txBox="1"/>
              <p:nvPr/>
            </p:nvSpPr>
            <p:spPr>
              <a:xfrm>
                <a:off x="4387013" y="4378692"/>
                <a:ext cx="1399806" cy="61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FFC000"/>
                              </a:solidFill>
                              <a:latin typeface="Cambria Math" panose="02040503050406030204" pitchFamily="18" charset="0"/>
                            </a:rPr>
                          </m:ctrlPr>
                        </m:dPr>
                        <m:e>
                          <m:m>
                            <m:mPr>
                              <m:mcs>
                                <m:mc>
                                  <m:mcPr>
                                    <m:count m:val="2"/>
                                    <m:mcJc m:val="center"/>
                                  </m:mcPr>
                                </m:mc>
                              </m:mcs>
                              <m:ctrlPr>
                                <a:rPr lang="en-US" altLang="zh-TW" sz="2400" i="1" smtClean="0">
                                  <a:solidFill>
                                    <a:srgbClr val="FFC000"/>
                                  </a:solidFill>
                                  <a:latin typeface="Cambria Math" panose="02040503050406030204" pitchFamily="18" charset="0"/>
                                </a:rPr>
                              </m:ctrlPr>
                            </m:mPr>
                            <m:mr>
                              <m:e>
                                <m:r>
                                  <m:rPr>
                                    <m:brk m:alnAt="7"/>
                                  </m:rPr>
                                  <a:rPr lang="en-US" altLang="zh-TW" sz="2400" b="0" i="1" smtClean="0">
                                    <a:solidFill>
                                      <a:srgbClr val="FFC000"/>
                                    </a:solidFill>
                                    <a:latin typeface="Cambria Math" panose="02040503050406030204" pitchFamily="18" charset="0"/>
                                  </a:rPr>
                                  <m:t>1</m:t>
                                </m:r>
                              </m:e>
                              <m:e>
                                <m:r>
                                  <a:rPr lang="en-US" altLang="zh-TW" sz="2400" b="0" i="1" smtClean="0">
                                    <a:solidFill>
                                      <a:srgbClr val="FFC000"/>
                                    </a:solidFill>
                                    <a:latin typeface="Cambria Math" panose="02040503050406030204" pitchFamily="18" charset="0"/>
                                  </a:rPr>
                                  <m:t>−2</m:t>
                                </m:r>
                              </m:e>
                            </m:mr>
                            <m:mr>
                              <m:e>
                                <m:r>
                                  <a:rPr lang="en-US" altLang="zh-TW" sz="2400" b="0" i="1" smtClean="0">
                                    <a:solidFill>
                                      <a:srgbClr val="FFC000"/>
                                    </a:solidFill>
                                    <a:latin typeface="Cambria Math" panose="02040503050406030204" pitchFamily="18" charset="0"/>
                                  </a:rPr>
                                  <m:t>−1</m:t>
                                </m:r>
                              </m:e>
                              <m:e>
                                <m:r>
                                  <a:rPr lang="en-US" altLang="zh-TW" sz="2400" b="0" i="1" smtClean="0">
                                    <a:solidFill>
                                      <a:srgbClr val="FFC000"/>
                                    </a:solidFill>
                                    <a:latin typeface="Cambria Math" panose="02040503050406030204" pitchFamily="18" charset="0"/>
                                  </a:rPr>
                                  <m:t>1</m:t>
                                </m:r>
                              </m:e>
                            </m:mr>
                          </m:m>
                        </m:e>
                      </m:d>
                    </m:oMath>
                  </m:oMathPara>
                </a14:m>
                <a:endParaRPr lang="zh-TW" altLang="en-US" sz="2400" dirty="0">
                  <a:solidFill>
                    <a:srgbClr val="FFC000"/>
                  </a:solidFill>
                </a:endParaRPr>
              </a:p>
            </p:txBody>
          </p:sp>
        </mc:Choice>
        <mc:Fallback xmlns="">
          <p:sp>
            <p:nvSpPr>
              <p:cNvPr id="54" name="文字方塊 69"/>
              <p:cNvSpPr txBox="1">
                <a:spLocks noRot="1" noChangeAspect="1" noMove="1" noResize="1" noEditPoints="1" noAdjustHandles="1" noChangeArrowheads="1" noChangeShapeType="1" noTextEdit="1"/>
              </p:cNvSpPr>
              <p:nvPr/>
            </p:nvSpPr>
            <p:spPr>
              <a:xfrm>
                <a:off x="4387013" y="4378692"/>
                <a:ext cx="1399806" cy="6134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文字方塊 70"/>
              <p:cNvSpPr txBox="1"/>
              <p:nvPr/>
            </p:nvSpPr>
            <p:spPr>
              <a:xfrm>
                <a:off x="7156886" y="4532900"/>
                <a:ext cx="3494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oMath>
                  </m:oMathPara>
                </a14:m>
                <a:endParaRPr lang="zh-TW" altLang="en-US" sz="2800" dirty="0"/>
              </a:p>
            </p:txBody>
          </p:sp>
        </mc:Choice>
        <mc:Fallback xmlns="">
          <p:sp>
            <p:nvSpPr>
              <p:cNvPr id="55" name="文字方塊 70"/>
              <p:cNvSpPr txBox="1">
                <a:spLocks noRot="1" noChangeAspect="1" noMove="1" noResize="1" noEditPoints="1" noAdjustHandles="1" noChangeArrowheads="1" noChangeShapeType="1" noTextEdit="1"/>
              </p:cNvSpPr>
              <p:nvPr/>
            </p:nvSpPr>
            <p:spPr>
              <a:xfrm>
                <a:off x="7156886" y="4532900"/>
                <a:ext cx="349455"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文字方塊 66"/>
              <p:cNvSpPr txBox="1"/>
              <p:nvPr/>
            </p:nvSpPr>
            <p:spPr>
              <a:xfrm>
                <a:off x="7657766" y="4369628"/>
                <a:ext cx="463653" cy="615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00B050"/>
                              </a:solidFill>
                              <a:latin typeface="Cambria Math" panose="02040503050406030204" pitchFamily="18" charset="0"/>
                            </a:rPr>
                          </m:ctrlPr>
                        </m:dPr>
                        <m:e>
                          <m:m>
                            <m:mPr>
                              <m:mcs>
                                <m:mc>
                                  <m:mcPr>
                                    <m:count m:val="1"/>
                                    <m:mcJc m:val="center"/>
                                  </m:mcPr>
                                </m:mc>
                              </m:mcs>
                              <m:ctrlPr>
                                <a:rPr lang="en-US" altLang="zh-TW" sz="2400" i="1" smtClean="0">
                                  <a:solidFill>
                                    <a:srgbClr val="00B050"/>
                                  </a:solidFill>
                                  <a:latin typeface="Cambria Math" panose="02040503050406030204" pitchFamily="18" charset="0"/>
                                </a:rPr>
                              </m:ctrlPr>
                            </m:mPr>
                            <m:mr>
                              <m:e>
                                <m:r>
                                  <m:rPr>
                                    <m:brk m:alnAt="7"/>
                                  </m:rPr>
                                  <a:rPr lang="en-US" altLang="zh-TW" sz="2400" b="0" i="1" smtClean="0">
                                    <a:solidFill>
                                      <a:srgbClr val="00B050"/>
                                    </a:solidFill>
                                    <a:latin typeface="Cambria Math" panose="02040503050406030204" pitchFamily="18" charset="0"/>
                                  </a:rPr>
                                  <m:t>1</m:t>
                                </m:r>
                              </m:e>
                            </m:mr>
                            <m:mr>
                              <m:e>
                                <m:r>
                                  <a:rPr lang="en-US" altLang="zh-TW" sz="2400" b="0" i="1" smtClean="0">
                                    <a:solidFill>
                                      <a:srgbClr val="00B050"/>
                                    </a:solidFill>
                                    <a:latin typeface="Cambria Math" panose="02040503050406030204" pitchFamily="18" charset="0"/>
                                  </a:rPr>
                                  <m:t>0</m:t>
                                </m:r>
                              </m:e>
                            </m:mr>
                          </m:m>
                        </m:e>
                      </m:d>
                    </m:oMath>
                  </m:oMathPara>
                </a14:m>
                <a:endParaRPr lang="zh-TW" altLang="en-US" sz="2400" dirty="0">
                  <a:solidFill>
                    <a:srgbClr val="00B050"/>
                  </a:solidFill>
                </a:endParaRPr>
              </a:p>
            </p:txBody>
          </p:sp>
        </mc:Choice>
        <mc:Fallback xmlns="">
          <p:sp>
            <p:nvSpPr>
              <p:cNvPr id="56" name="文字方塊 66"/>
              <p:cNvSpPr txBox="1">
                <a:spLocks noRot="1" noChangeAspect="1" noMove="1" noResize="1" noEditPoints="1" noAdjustHandles="1" noChangeArrowheads="1" noChangeShapeType="1" noTextEdit="1"/>
              </p:cNvSpPr>
              <p:nvPr/>
            </p:nvSpPr>
            <p:spPr>
              <a:xfrm>
                <a:off x="7657766" y="4369628"/>
                <a:ext cx="463653" cy="6158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文字方塊 67"/>
              <p:cNvSpPr txBox="1"/>
              <p:nvPr/>
            </p:nvSpPr>
            <p:spPr>
              <a:xfrm>
                <a:off x="8987730" y="4367213"/>
                <a:ext cx="866006" cy="615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0000FF"/>
                              </a:solidFill>
                              <a:latin typeface="Cambria Math" panose="02040503050406030204" pitchFamily="18" charset="0"/>
                            </a:rPr>
                          </m:ctrlPr>
                        </m:dPr>
                        <m:e>
                          <m:m>
                            <m:mPr>
                              <m:mcs>
                                <m:mc>
                                  <m:mcPr>
                                    <m:count m:val="1"/>
                                    <m:mcJc m:val="center"/>
                                  </m:mcPr>
                                </m:mc>
                              </m:mcs>
                              <m:ctrlPr>
                                <a:rPr lang="en-US" altLang="zh-TW" sz="2400" i="1" smtClean="0">
                                  <a:solidFill>
                                    <a:srgbClr val="0000FF"/>
                                  </a:solidFill>
                                  <a:latin typeface="Cambria Math" panose="02040503050406030204" pitchFamily="18" charset="0"/>
                                </a:rPr>
                              </m:ctrlPr>
                            </m:mPr>
                            <m:mr>
                              <m:e>
                                <m:r>
                                  <m:rPr>
                                    <m:brk m:alnAt="7"/>
                                  </m:rPr>
                                  <a:rPr lang="en-US" altLang="zh-TW" sz="2400" b="0" i="1" smtClean="0">
                                    <a:solidFill>
                                      <a:srgbClr val="0000FF"/>
                                    </a:solidFill>
                                    <a:latin typeface="Cambria Math" panose="02040503050406030204" pitchFamily="18" charset="0"/>
                                  </a:rPr>
                                  <m:t>0</m:t>
                                </m:r>
                                <m:r>
                                  <a:rPr lang="en-US" altLang="zh-TW" sz="2400" b="0" i="1" smtClean="0">
                                    <a:solidFill>
                                      <a:srgbClr val="0000FF"/>
                                    </a:solidFill>
                                    <a:latin typeface="Cambria Math" panose="02040503050406030204" pitchFamily="18" charset="0"/>
                                  </a:rPr>
                                  <m:t>.98</m:t>
                                </m:r>
                              </m:e>
                            </m:mr>
                            <m:mr>
                              <m:e>
                                <m:r>
                                  <a:rPr lang="en-US" altLang="zh-TW" sz="2400" b="0" i="1" smtClean="0">
                                    <a:solidFill>
                                      <a:srgbClr val="0000FF"/>
                                    </a:solidFill>
                                    <a:latin typeface="Cambria Math" panose="02040503050406030204" pitchFamily="18" charset="0"/>
                                  </a:rPr>
                                  <m:t>0.12</m:t>
                                </m:r>
                              </m:e>
                            </m:mr>
                          </m:m>
                        </m:e>
                      </m:d>
                    </m:oMath>
                  </m:oMathPara>
                </a14:m>
                <a:endParaRPr lang="zh-TW" altLang="en-US" sz="2400" dirty="0">
                  <a:solidFill>
                    <a:srgbClr val="0000FF"/>
                  </a:solidFill>
                </a:endParaRPr>
              </a:p>
            </p:txBody>
          </p:sp>
        </mc:Choice>
        <mc:Fallback xmlns="">
          <p:sp>
            <p:nvSpPr>
              <p:cNvPr id="57" name="文字方塊 67"/>
              <p:cNvSpPr txBox="1">
                <a:spLocks noRot="1" noChangeAspect="1" noMove="1" noResize="1" noEditPoints="1" noAdjustHandles="1" noChangeArrowheads="1" noChangeShapeType="1" noTextEdit="1"/>
              </p:cNvSpPr>
              <p:nvPr/>
            </p:nvSpPr>
            <p:spPr>
              <a:xfrm>
                <a:off x="8987730" y="4367213"/>
                <a:ext cx="866006" cy="6158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矩形 4"/>
              <p:cNvSpPr/>
              <p:nvPr/>
            </p:nvSpPr>
            <p:spPr>
              <a:xfrm>
                <a:off x="8419461" y="4464836"/>
                <a:ext cx="5341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800" i="1">
                          <a:latin typeface="Cambria Math" panose="02040503050406030204" pitchFamily="18" charset="0"/>
                        </a:rPr>
                        <m:t>=</m:t>
                      </m:r>
                    </m:oMath>
                  </m:oMathPara>
                </a14:m>
                <a:endParaRPr lang="zh-TW" altLang="en-US" sz="2800" dirty="0">
                  <a:solidFill>
                    <a:srgbClr val="0000FF"/>
                  </a:solidFill>
                </a:endParaRPr>
              </a:p>
            </p:txBody>
          </p:sp>
        </mc:Choice>
        <mc:Fallback xmlns="">
          <p:sp>
            <p:nvSpPr>
              <p:cNvPr id="58" name="矩形 4"/>
              <p:cNvSpPr>
                <a:spLocks noRot="1" noChangeAspect="1" noMove="1" noResize="1" noEditPoints="1" noAdjustHandles="1" noChangeArrowheads="1" noChangeShapeType="1" noTextEdit="1"/>
              </p:cNvSpPr>
              <p:nvPr/>
            </p:nvSpPr>
            <p:spPr>
              <a:xfrm>
                <a:off x="8419461" y="4464836"/>
                <a:ext cx="534121" cy="523220"/>
              </a:xfrm>
              <a:prstGeom prst="rect">
                <a:avLst/>
              </a:prstGeom>
              <a:blipFill>
                <a:blip r:embed="rId8"/>
                <a:stretch>
                  <a:fillRect/>
                </a:stretch>
              </a:blipFill>
            </p:spPr>
            <p:txBody>
              <a:bodyPr/>
              <a:lstStyle/>
              <a:p>
                <a:r>
                  <a:rPr lang="en-US">
                    <a:noFill/>
                  </a:rPr>
                  <a:t> </a:t>
                </a:r>
              </a:p>
            </p:txBody>
          </p:sp>
        </mc:Fallback>
      </mc:AlternateContent>
      <p:sp>
        <p:nvSpPr>
          <p:cNvPr id="59" name="矩形 77"/>
          <p:cNvSpPr/>
          <p:nvPr/>
        </p:nvSpPr>
        <p:spPr>
          <a:xfrm>
            <a:off x="466830" y="366394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0" name="矩形 78"/>
          <p:cNvSpPr/>
          <p:nvPr/>
        </p:nvSpPr>
        <p:spPr>
          <a:xfrm>
            <a:off x="435587" y="530571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1" name="文字方塊 80"/>
          <p:cNvSpPr txBox="1"/>
          <p:nvPr/>
        </p:nvSpPr>
        <p:spPr>
          <a:xfrm>
            <a:off x="478998" y="3650487"/>
            <a:ext cx="342900"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p:sp>
        <p:nvSpPr>
          <p:cNvPr id="62" name="文字方塊 81"/>
          <p:cNvSpPr txBox="1"/>
          <p:nvPr/>
        </p:nvSpPr>
        <p:spPr>
          <a:xfrm>
            <a:off x="382403" y="5240172"/>
            <a:ext cx="488741" cy="461665"/>
          </a:xfrm>
          <a:prstGeom prst="rect">
            <a:avLst/>
          </a:prstGeom>
          <a:noFill/>
        </p:spPr>
        <p:txBody>
          <a:bodyPr wrap="square" rtlCol="0">
            <a:spAutoFit/>
          </a:bodyPr>
          <a:lstStyle/>
          <a:p>
            <a:pPr algn="ctr"/>
            <a:r>
              <a:rPr lang="en-US" altLang="zh-TW" sz="2400" dirty="0">
                <a:solidFill>
                  <a:srgbClr val="0000FF"/>
                </a:solidFill>
              </a:rPr>
              <a:t>-1</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63" name="文字方塊 96"/>
              <p:cNvSpPr txBox="1"/>
              <p:nvPr/>
            </p:nvSpPr>
            <p:spPr>
              <a:xfrm>
                <a:off x="5994010" y="5362341"/>
                <a:ext cx="692882" cy="612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solidFill>
                                <a:srgbClr val="FF0000"/>
                              </a:solidFill>
                              <a:latin typeface="Cambria Math" panose="02040503050406030204" pitchFamily="18" charset="0"/>
                            </a:rPr>
                          </m:ctrlPr>
                        </m:dPr>
                        <m:e>
                          <m:m>
                            <m:mPr>
                              <m:mcs>
                                <m:mc>
                                  <m:mcPr>
                                    <m:count m:val="1"/>
                                    <m:mcJc m:val="center"/>
                                  </m:mcPr>
                                </m:mc>
                              </m:mcs>
                              <m:ctrlPr>
                                <a:rPr lang="en-US" altLang="zh-TW" sz="2400" i="1" smtClean="0">
                                  <a:solidFill>
                                    <a:srgbClr val="FF0000"/>
                                  </a:solidFill>
                                  <a:latin typeface="Cambria Math" panose="02040503050406030204" pitchFamily="18" charset="0"/>
                                </a:rPr>
                              </m:ctrlPr>
                            </m:mPr>
                            <m:mr>
                              <m:e>
                                <m:r>
                                  <m:rPr>
                                    <m:brk m:alnAt="7"/>
                                  </m:rPr>
                                  <a:rPr lang="en-US" altLang="zh-TW" sz="2400" b="0" i="1" smtClean="0">
                                    <a:solidFill>
                                      <a:srgbClr val="FF0000"/>
                                    </a:solidFill>
                                    <a:latin typeface="Cambria Math" panose="02040503050406030204" pitchFamily="18" charset="0"/>
                                  </a:rPr>
                                  <m:t>4</m:t>
                                </m:r>
                              </m:e>
                            </m:mr>
                            <m:mr>
                              <m:e>
                                <m:r>
                                  <a:rPr lang="en-US" altLang="zh-TW" sz="2400" b="0" i="1" smtClean="0">
                                    <a:solidFill>
                                      <a:srgbClr val="FF0000"/>
                                    </a:solidFill>
                                    <a:latin typeface="Cambria Math" panose="02040503050406030204" pitchFamily="18" charset="0"/>
                                  </a:rPr>
                                  <m:t>−2</m:t>
                                </m:r>
                              </m:e>
                            </m:mr>
                          </m:m>
                        </m:e>
                      </m:d>
                    </m:oMath>
                  </m:oMathPara>
                </a14:m>
                <a:endParaRPr lang="zh-TW" altLang="en-US" sz="2400" dirty="0">
                  <a:solidFill>
                    <a:srgbClr val="FF0000"/>
                  </a:solidFill>
                </a:endParaRPr>
              </a:p>
            </p:txBody>
          </p:sp>
        </mc:Choice>
        <mc:Fallback xmlns="">
          <p:sp>
            <p:nvSpPr>
              <p:cNvPr id="63" name="文字方塊 96"/>
              <p:cNvSpPr txBox="1">
                <a:spLocks noRot="1" noChangeAspect="1" noMove="1" noResize="1" noEditPoints="1" noAdjustHandles="1" noChangeArrowheads="1" noChangeShapeType="1" noTextEdit="1"/>
              </p:cNvSpPr>
              <p:nvPr/>
            </p:nvSpPr>
            <p:spPr>
              <a:xfrm>
                <a:off x="5994010" y="5362341"/>
                <a:ext cx="692882" cy="612091"/>
              </a:xfrm>
              <a:prstGeom prst="rect">
                <a:avLst/>
              </a:prstGeom>
              <a:blipFill>
                <a:blip r:embed="rId9"/>
                <a:stretch>
                  <a:fillRect/>
                </a:stretch>
              </a:blipFill>
            </p:spPr>
            <p:txBody>
              <a:bodyPr/>
              <a:lstStyle/>
              <a:p>
                <a:r>
                  <a:rPr lang="en-US">
                    <a:noFill/>
                  </a:rPr>
                  <a:t> </a:t>
                </a:r>
              </a:p>
            </p:txBody>
          </p:sp>
        </mc:Fallback>
      </mc:AlternateContent>
      <p:sp>
        <p:nvSpPr>
          <p:cNvPr id="64" name="右大括弧 8"/>
          <p:cNvSpPr/>
          <p:nvPr/>
        </p:nvSpPr>
        <p:spPr>
          <a:xfrm rot="5400000">
            <a:off x="6308467" y="3310690"/>
            <a:ext cx="86654" cy="3703285"/>
          </a:xfrm>
          <a:prstGeom prst="rightBrace">
            <a:avLst>
              <a:gd name="adj1" fmla="val 11539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65" name="群組 3"/>
          <p:cNvGrpSpPr/>
          <p:nvPr/>
        </p:nvGrpSpPr>
        <p:grpSpPr>
          <a:xfrm>
            <a:off x="4426185" y="3153140"/>
            <a:ext cx="3931141" cy="877076"/>
            <a:chOff x="-90748" y="4911258"/>
            <a:chExt cx="3931141" cy="877076"/>
          </a:xfrm>
        </p:grpSpPr>
        <p:sp>
          <p:nvSpPr>
            <p:cNvPr id="66" name="矩形 70"/>
            <p:cNvSpPr/>
            <p:nvPr/>
          </p:nvSpPr>
          <p:spPr>
            <a:xfrm>
              <a:off x="2614785" y="4922520"/>
              <a:ext cx="450868" cy="854551"/>
            </a:xfrm>
            <a:prstGeom prst="rect">
              <a:avLst/>
            </a:prstGeom>
            <a:solidFill>
              <a:schemeClr val="accent3">
                <a:lumMod val="60000"/>
                <a:lumOff val="4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endParaRPr lang="zh-TW" altLang="en-US" sz="2400" baseline="30000" dirty="0"/>
            </a:p>
          </p:txBody>
        </p:sp>
        <p:sp>
          <p:nvSpPr>
            <p:cNvPr id="67" name="矩形 142"/>
            <p:cNvSpPr/>
            <p:nvPr/>
          </p:nvSpPr>
          <p:spPr>
            <a:xfrm>
              <a:off x="719464" y="4920295"/>
              <a:ext cx="807843" cy="832399"/>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endParaRPr lang="zh-TW" altLang="en-US" sz="2400" baseline="30000" dirty="0"/>
            </a:p>
          </p:txBody>
        </p:sp>
        <p:sp>
          <p:nvSpPr>
            <p:cNvPr id="68" name="矩形 143"/>
            <p:cNvSpPr/>
            <p:nvPr/>
          </p:nvSpPr>
          <p:spPr>
            <a:xfrm>
              <a:off x="1616336" y="4911258"/>
              <a:ext cx="441359" cy="877076"/>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9" name="文字方塊 2"/>
            <p:cNvSpPr txBox="1"/>
            <p:nvPr/>
          </p:nvSpPr>
          <p:spPr>
            <a:xfrm>
              <a:off x="2226981"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0" name="文字方塊 144"/>
                <p:cNvSpPr txBox="1"/>
                <p:nvPr/>
              </p:nvSpPr>
              <p:spPr>
                <a:xfrm>
                  <a:off x="-90748" y="5165130"/>
                  <a:ext cx="3931141" cy="369332"/>
                </a:xfrm>
                <a:prstGeom prst="rect">
                  <a:avLst/>
                </a:prstGeom>
                <a:noFill/>
              </p:spPr>
              <p:txBody>
                <a:bodyPr wrap="none" lIns="0" tIns="0" rIns="0" bIns="0" rtlCol="0">
                  <a:spAutoFit/>
                </a:bodyPr>
                <a:lstStyle/>
                <a:p>
                  <a:r>
                    <a:rPr lang="en-US" altLang="zh-TW" sz="2400" b="0" dirty="0"/>
                    <a:t>      </a:t>
                  </a:r>
                  <a14:m>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r>
                        <a:rPr lang="en-US" altLang="zh-TW" sz="2400" b="0" i="1" smtClean="0">
                          <a:latin typeface="Cambria Math" panose="02040503050406030204" pitchFamily="18" charset="0"/>
                        </a:rPr>
                        <m:t> = </m:t>
                      </m:r>
                    </m:oMath>
                  </a14:m>
                  <a:endParaRPr lang="zh-TW" altLang="en-US" sz="2400" dirty="0"/>
                </a:p>
              </p:txBody>
            </p:sp>
          </mc:Choice>
          <mc:Fallback xmlns="">
            <p:sp>
              <p:nvSpPr>
                <p:cNvPr id="70" name="文字方塊 144"/>
                <p:cNvSpPr txBox="1">
                  <a:spLocks noRot="1" noChangeAspect="1" noMove="1" noResize="1" noEditPoints="1" noAdjustHandles="1" noChangeArrowheads="1" noChangeShapeType="1" noTextEdit="1"/>
                </p:cNvSpPr>
                <p:nvPr/>
              </p:nvSpPr>
              <p:spPr>
                <a:xfrm>
                  <a:off x="-90748" y="5165130"/>
                  <a:ext cx="3931141" cy="369332"/>
                </a:xfrm>
                <a:prstGeom prst="rect">
                  <a:avLst/>
                </a:prstGeom>
                <a:blipFill>
                  <a:blip r:embed="rId10"/>
                  <a:stretch>
                    <a:fillRect/>
                  </a:stretch>
                </a:blipFill>
              </p:spPr>
              <p:txBody>
                <a:bodyPr/>
                <a:lstStyle/>
                <a:p>
                  <a:r>
                    <a:rPr lang="en-US">
                      <a:noFill/>
                    </a:rPr>
                    <a:t> </a:t>
                  </a:r>
                </a:p>
              </p:txBody>
            </p:sp>
          </mc:Fallback>
        </mc:AlternateContent>
      </p:grpSp>
      <p:sp>
        <p:nvSpPr>
          <p:cNvPr id="71" name="矩形 88"/>
          <p:cNvSpPr/>
          <p:nvPr/>
        </p:nvSpPr>
        <p:spPr>
          <a:xfrm>
            <a:off x="8404265" y="315038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endParaRPr lang="zh-TW" altLang="en-US" sz="2400" baseline="30000" dirty="0"/>
          </a:p>
        </p:txBody>
      </p:sp>
    </p:spTree>
    <p:extLst>
      <p:ext uri="{BB962C8B-B14F-4D97-AF65-F5344CB8AC3E}">
        <p14:creationId xmlns:p14="http://schemas.microsoft.com/office/powerpoint/2010/main" val="32111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41" grpId="0"/>
      <p:bldP spid="42" grpId="0"/>
      <p:bldP spid="45" grpId="0"/>
      <p:bldP spid="48" grpId="0"/>
      <p:bldP spid="49" grpId="0"/>
      <p:bldP spid="50" grpId="0"/>
      <p:bldP spid="51" grpId="0"/>
      <p:bldP spid="52" grpId="0"/>
      <p:bldP spid="53" grpId="0"/>
      <p:bldP spid="54" grpId="0"/>
      <p:bldP spid="55" grpId="0"/>
      <p:bldP spid="56" grpId="0"/>
      <p:bldP spid="57" grpId="0"/>
      <p:bldP spid="58" grpId="0"/>
      <p:bldP spid="61" grpId="0"/>
      <p:bldP spid="62" grpId="0"/>
      <p:bldP spid="63" grpId="0"/>
      <p:bldP spid="64"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Multilayer NN, matrix calculations for the first layer</a:t>
            </a:r>
          </a:p>
          <a:p>
            <a:pPr lvl="1"/>
            <a:r>
              <a:rPr lang="en-US" dirty="0"/>
              <a:t>Input vector </a:t>
            </a:r>
            <a:r>
              <a:rPr lang="en-US" i="1" dirty="0"/>
              <a:t>x</a:t>
            </a:r>
            <a:r>
              <a:rPr lang="en-US" dirty="0"/>
              <a:t>, weights matrix </a:t>
            </a:r>
            <a:r>
              <a:rPr lang="en-US" i="1" dirty="0"/>
              <a:t>W</a:t>
            </a:r>
            <a:r>
              <a:rPr lang="en-US" baseline="30000" dirty="0"/>
              <a:t>1</a:t>
            </a:r>
            <a:r>
              <a:rPr lang="en-US" dirty="0"/>
              <a:t>, bias vector </a:t>
            </a:r>
            <a:r>
              <a:rPr lang="en-US" i="1" dirty="0"/>
              <a:t>b</a:t>
            </a:r>
            <a:r>
              <a:rPr lang="en-US" baseline="30000" dirty="0"/>
              <a:t>1</a:t>
            </a:r>
            <a:r>
              <a:rPr lang="en-US" dirty="0"/>
              <a:t>, output vector </a:t>
            </a:r>
            <a:r>
              <a:rPr lang="en-US" i="1" dirty="0"/>
              <a:t>a</a:t>
            </a:r>
            <a:r>
              <a:rPr lang="en-US" baseline="30000" dirty="0"/>
              <a:t>1</a:t>
            </a:r>
          </a:p>
        </p:txBody>
      </p:sp>
      <p:sp>
        <p:nvSpPr>
          <p:cNvPr id="57" name="Content Placeholder 56">
            <a:extLst>
              <a:ext uri="{FF2B5EF4-FFF2-40B4-BE49-F238E27FC236}">
                <a16:creationId xmlns:a16="http://schemas.microsoft.com/office/drawing/2014/main" id="{AD0AD7DF-12C4-47FD-880D-630308222939}"/>
              </a:ext>
            </a:extLst>
          </p:cNvPr>
          <p:cNvSpPr>
            <a:spLocks noGrp="1"/>
          </p:cNvSpPr>
          <p:nvPr>
            <p:ph idx="10"/>
          </p:nvPr>
        </p:nvSpPr>
        <p:spPr/>
        <p:txBody>
          <a:bodyPr/>
          <a:lstStyle/>
          <a:p>
            <a:r>
              <a:rPr lang="en-US" dirty="0"/>
              <a:t>Introduction to Neural Networks</a:t>
            </a:r>
          </a:p>
          <a:p>
            <a:endParaRPr lang="en-US" dirty="0"/>
          </a:p>
        </p:txBody>
      </p:sp>
      <p:sp>
        <p:nvSpPr>
          <p:cNvPr id="4" name="矩形 77"/>
          <p:cNvSpPr/>
          <p:nvPr/>
        </p:nvSpPr>
        <p:spPr>
          <a:xfrm>
            <a:off x="7180166" y="307042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73"/>
          <p:cNvSpPr/>
          <p:nvPr/>
        </p:nvSpPr>
        <p:spPr>
          <a:xfrm>
            <a:off x="3029726" y="3122841"/>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矩形 74"/>
          <p:cNvSpPr/>
          <p:nvPr/>
        </p:nvSpPr>
        <p:spPr>
          <a:xfrm>
            <a:off x="4355312" y="3106494"/>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 name="矩形 75"/>
          <p:cNvSpPr/>
          <p:nvPr/>
        </p:nvSpPr>
        <p:spPr>
          <a:xfrm>
            <a:off x="5766871" y="3122841"/>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76"/>
          <p:cNvSpPr/>
          <p:nvPr/>
        </p:nvSpPr>
        <p:spPr>
          <a:xfrm>
            <a:off x="1846623" y="3150482"/>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9" name="直線單箭頭接點 92"/>
          <p:cNvCxnSpPr/>
          <p:nvPr/>
        </p:nvCxnSpPr>
        <p:spPr>
          <a:xfrm>
            <a:off x="6153678" y="4171261"/>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3"/>
          <p:cNvCxnSpPr/>
          <p:nvPr/>
        </p:nvCxnSpPr>
        <p:spPr>
          <a:xfrm>
            <a:off x="6262994" y="5417151"/>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94"/>
          <p:cNvCxnSpPr/>
          <p:nvPr/>
        </p:nvCxnSpPr>
        <p:spPr>
          <a:xfrm>
            <a:off x="6129794" y="3392458"/>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95"/>
          <p:cNvSpPr/>
          <p:nvPr/>
        </p:nvSpPr>
        <p:spPr>
          <a:xfrm>
            <a:off x="1915011" y="3868175"/>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矩形 96"/>
          <p:cNvSpPr/>
          <p:nvPr/>
        </p:nvSpPr>
        <p:spPr>
          <a:xfrm>
            <a:off x="1920829" y="329784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ext uri="{D42A27DB-BD31-4B8C-83A1-F6EECF244321}">
                <p14:modId xmlns:p14="http://schemas.microsoft.com/office/powerpoint/2010/main" val="3389103842"/>
              </p:ext>
            </p:extLst>
          </p:nvPr>
        </p:nvGraphicFramePr>
        <p:xfrm>
          <a:off x="1933528" y="3202596"/>
          <a:ext cx="325438" cy="461962"/>
        </p:xfrm>
        <a:graphic>
          <a:graphicData uri="http://schemas.openxmlformats.org/presentationml/2006/ole">
            <mc:AlternateContent xmlns:mc="http://schemas.openxmlformats.org/markup-compatibility/2006">
              <mc:Choice xmlns:v="urn:schemas-microsoft-com:vml" Requires="v">
                <p:oleObj name="方程式" r:id="rId2" imgW="152280" imgH="215640" progId="Equation.3">
                  <p:embed/>
                </p:oleObj>
              </mc:Choice>
              <mc:Fallback>
                <p:oleObj name="方程式" r:id="rId2" imgW="152280" imgH="215640" progId="Equation.3">
                  <p:embed/>
                  <p:pic>
                    <p:nvPicPr>
                      <p:cNvPr id="98" name="Object 12"/>
                      <p:cNvPicPr>
                        <a:picLocks noChangeAspect="1" noChangeArrowheads="1"/>
                      </p:cNvPicPr>
                      <p:nvPr/>
                    </p:nvPicPr>
                    <p:blipFill>
                      <a:blip r:embed="rId3"/>
                      <a:srcRect/>
                      <a:stretch>
                        <a:fillRect/>
                      </a:stretch>
                    </p:blipFill>
                    <p:spPr bwMode="auto">
                      <a:xfrm>
                        <a:off x="1933528" y="3202596"/>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1329633905"/>
              </p:ext>
            </p:extLst>
          </p:nvPr>
        </p:nvGraphicFramePr>
        <p:xfrm>
          <a:off x="1938824" y="3785325"/>
          <a:ext cx="352425" cy="461963"/>
        </p:xfrm>
        <a:graphic>
          <a:graphicData uri="http://schemas.openxmlformats.org/presentationml/2006/ole">
            <mc:AlternateContent xmlns:mc="http://schemas.openxmlformats.org/markup-compatibility/2006">
              <mc:Choice xmlns:v="urn:schemas-microsoft-com:vml" Requires="v">
                <p:oleObj name="方程式" r:id="rId4" imgW="164880" imgH="215640" progId="Equation.3">
                  <p:embed/>
                </p:oleObj>
              </mc:Choice>
              <mc:Fallback>
                <p:oleObj name="方程式" r:id="rId4" imgW="164880" imgH="215640" progId="Equation.3">
                  <p:embed/>
                  <p:pic>
                    <p:nvPicPr>
                      <p:cNvPr id="99" name="Object 12"/>
                      <p:cNvPicPr>
                        <a:picLocks noChangeAspect="1" noChangeArrowheads="1"/>
                      </p:cNvPicPr>
                      <p:nvPr/>
                    </p:nvPicPr>
                    <p:blipFill>
                      <a:blip r:embed="rId5"/>
                      <a:srcRect/>
                      <a:stretch>
                        <a:fillRect/>
                      </a:stretch>
                    </p:blipFill>
                    <p:spPr bwMode="auto">
                      <a:xfrm>
                        <a:off x="1938824" y="3785325"/>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橢圓 99"/>
          <p:cNvSpPr/>
          <p:nvPr/>
        </p:nvSpPr>
        <p:spPr>
          <a:xfrm>
            <a:off x="3126836" y="313384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7" name="橢圓 100"/>
          <p:cNvSpPr/>
          <p:nvPr/>
        </p:nvSpPr>
        <p:spPr>
          <a:xfrm>
            <a:off x="3129178" y="391241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8" name="橢圓 101"/>
          <p:cNvSpPr/>
          <p:nvPr/>
        </p:nvSpPr>
        <p:spPr>
          <a:xfrm>
            <a:off x="3117545" y="514042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文字方塊 102"/>
          <p:cNvSpPr txBox="1"/>
          <p:nvPr/>
        </p:nvSpPr>
        <p:spPr>
          <a:xfrm rot="5400000">
            <a:off x="3114798" y="456271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矩形 103"/>
          <p:cNvSpPr/>
          <p:nvPr/>
        </p:nvSpPr>
        <p:spPr>
          <a:xfrm>
            <a:off x="1924536" y="526593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1" name="Object 12"/>
          <p:cNvGraphicFramePr>
            <a:graphicFrameLocks noChangeAspect="1"/>
          </p:cNvGraphicFramePr>
          <p:nvPr>
            <p:extLst>
              <p:ext uri="{D42A27DB-BD31-4B8C-83A1-F6EECF244321}">
                <p14:modId xmlns:p14="http://schemas.microsoft.com/office/powerpoint/2010/main" val="591408522"/>
              </p:ext>
            </p:extLst>
          </p:nvPr>
        </p:nvGraphicFramePr>
        <p:xfrm>
          <a:off x="1921420" y="5169678"/>
          <a:ext cx="407988" cy="488950"/>
        </p:xfrm>
        <a:graphic>
          <a:graphicData uri="http://schemas.openxmlformats.org/presentationml/2006/ole">
            <mc:AlternateContent xmlns:mc="http://schemas.openxmlformats.org/markup-compatibility/2006">
              <mc:Choice xmlns:v="urn:schemas-microsoft-com:vml" Requires="v">
                <p:oleObj name="方程式" r:id="rId6" imgW="190440" imgH="228600" progId="Equation.3">
                  <p:embed/>
                </p:oleObj>
              </mc:Choice>
              <mc:Fallback>
                <p:oleObj name="方程式" r:id="rId6" imgW="190440" imgH="228600" progId="Equation.3">
                  <p:embed/>
                  <p:pic>
                    <p:nvPicPr>
                      <p:cNvPr id="105" name="Object 12"/>
                      <p:cNvPicPr>
                        <a:picLocks noChangeAspect="1" noChangeArrowheads="1"/>
                      </p:cNvPicPr>
                      <p:nvPr/>
                    </p:nvPicPr>
                    <p:blipFill>
                      <a:blip r:embed="rId7"/>
                      <a:srcRect/>
                      <a:stretch>
                        <a:fillRect/>
                      </a:stretch>
                    </p:blipFill>
                    <p:spPr bwMode="auto">
                      <a:xfrm>
                        <a:off x="1921420" y="5169678"/>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文字方塊 105"/>
          <p:cNvSpPr txBox="1"/>
          <p:nvPr/>
        </p:nvSpPr>
        <p:spPr>
          <a:xfrm rot="5400000">
            <a:off x="1800468" y="455087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橢圓 106"/>
          <p:cNvSpPr/>
          <p:nvPr/>
        </p:nvSpPr>
        <p:spPr>
          <a:xfrm>
            <a:off x="4442398" y="31338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4" name="橢圓 107"/>
          <p:cNvSpPr/>
          <p:nvPr/>
        </p:nvSpPr>
        <p:spPr>
          <a:xfrm>
            <a:off x="4444740" y="391241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5" name="橢圓 108"/>
          <p:cNvSpPr/>
          <p:nvPr/>
        </p:nvSpPr>
        <p:spPr>
          <a:xfrm>
            <a:off x="4433107" y="514042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文字方塊 109"/>
          <p:cNvSpPr txBox="1"/>
          <p:nvPr/>
        </p:nvSpPr>
        <p:spPr>
          <a:xfrm rot="5400000">
            <a:off x="4430360" y="456271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7" name="橢圓 110"/>
          <p:cNvSpPr/>
          <p:nvPr/>
        </p:nvSpPr>
        <p:spPr>
          <a:xfrm>
            <a:off x="5842715" y="311473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8" name="橢圓 111"/>
          <p:cNvSpPr/>
          <p:nvPr/>
        </p:nvSpPr>
        <p:spPr>
          <a:xfrm>
            <a:off x="5845057" y="3874644"/>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9" name="橢圓 112"/>
          <p:cNvSpPr/>
          <p:nvPr/>
        </p:nvSpPr>
        <p:spPr>
          <a:xfrm>
            <a:off x="5852085" y="5121317"/>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文字方塊 113"/>
          <p:cNvSpPr txBox="1"/>
          <p:nvPr/>
        </p:nvSpPr>
        <p:spPr>
          <a:xfrm rot="5400000">
            <a:off x="5849338" y="454044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1" name="文字方塊 114"/>
          <p:cNvSpPr txBox="1"/>
          <p:nvPr/>
        </p:nvSpPr>
        <p:spPr>
          <a:xfrm>
            <a:off x="5014443" y="307525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文字方塊 115"/>
          <p:cNvSpPr txBox="1"/>
          <p:nvPr/>
        </p:nvSpPr>
        <p:spPr>
          <a:xfrm>
            <a:off x="5032066" y="386075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116"/>
          <p:cNvSpPr txBox="1"/>
          <p:nvPr/>
        </p:nvSpPr>
        <p:spPr>
          <a:xfrm>
            <a:off x="5044246" y="5117050"/>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4" name="直線單箭頭接點 117"/>
          <p:cNvCxnSpPr>
            <a:stCxn id="16" idx="6"/>
            <a:endCxn id="23" idx="2"/>
          </p:cNvCxnSpPr>
          <p:nvPr/>
        </p:nvCxnSpPr>
        <p:spPr>
          <a:xfrm>
            <a:off x="3700994" y="342092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118"/>
          <p:cNvCxnSpPr/>
          <p:nvPr/>
        </p:nvCxnSpPr>
        <p:spPr>
          <a:xfrm>
            <a:off x="3700994" y="421267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119"/>
          <p:cNvCxnSpPr/>
          <p:nvPr/>
        </p:nvCxnSpPr>
        <p:spPr>
          <a:xfrm>
            <a:off x="3691703" y="5434643"/>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20"/>
          <p:cNvCxnSpPr>
            <a:stCxn id="17" idx="6"/>
            <a:endCxn id="23" idx="2"/>
          </p:cNvCxnSpPr>
          <p:nvPr/>
        </p:nvCxnSpPr>
        <p:spPr>
          <a:xfrm flipV="1">
            <a:off x="3703336" y="3420922"/>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21"/>
          <p:cNvCxnSpPr>
            <a:stCxn id="16" idx="6"/>
            <a:endCxn id="24" idx="2"/>
          </p:cNvCxnSpPr>
          <p:nvPr/>
        </p:nvCxnSpPr>
        <p:spPr>
          <a:xfrm>
            <a:off x="3700994" y="3420922"/>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2"/>
          <p:cNvCxnSpPr>
            <a:stCxn id="16" idx="6"/>
            <a:endCxn id="25" idx="2"/>
          </p:cNvCxnSpPr>
          <p:nvPr/>
        </p:nvCxnSpPr>
        <p:spPr>
          <a:xfrm>
            <a:off x="3700994" y="3420922"/>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3"/>
          <p:cNvCxnSpPr>
            <a:stCxn id="17" idx="6"/>
            <a:endCxn id="25" idx="2"/>
          </p:cNvCxnSpPr>
          <p:nvPr/>
        </p:nvCxnSpPr>
        <p:spPr>
          <a:xfrm>
            <a:off x="3703336" y="4199492"/>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4"/>
          <p:cNvCxnSpPr>
            <a:stCxn id="18" idx="6"/>
            <a:endCxn id="23" idx="2"/>
          </p:cNvCxnSpPr>
          <p:nvPr/>
        </p:nvCxnSpPr>
        <p:spPr>
          <a:xfrm flipV="1">
            <a:off x="3691703" y="3420922"/>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5"/>
          <p:cNvCxnSpPr>
            <a:stCxn id="18" idx="6"/>
            <a:endCxn id="24" idx="2"/>
          </p:cNvCxnSpPr>
          <p:nvPr/>
        </p:nvCxnSpPr>
        <p:spPr>
          <a:xfrm flipV="1">
            <a:off x="3691703" y="4199492"/>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6"/>
          <p:cNvCxnSpPr>
            <a:endCxn id="16" idx="2"/>
          </p:cNvCxnSpPr>
          <p:nvPr/>
        </p:nvCxnSpPr>
        <p:spPr>
          <a:xfrm flipV="1">
            <a:off x="2267436" y="3420922"/>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7"/>
          <p:cNvCxnSpPr>
            <a:stCxn id="13" idx="3"/>
            <a:endCxn id="17" idx="2"/>
          </p:cNvCxnSpPr>
          <p:nvPr/>
        </p:nvCxnSpPr>
        <p:spPr>
          <a:xfrm>
            <a:off x="2263729" y="3469296"/>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8"/>
          <p:cNvCxnSpPr>
            <a:stCxn id="13" idx="3"/>
            <a:endCxn id="18" idx="2"/>
          </p:cNvCxnSpPr>
          <p:nvPr/>
        </p:nvCxnSpPr>
        <p:spPr>
          <a:xfrm>
            <a:off x="2263729" y="3469296"/>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9"/>
          <p:cNvCxnSpPr>
            <a:stCxn id="15" idx="3"/>
            <a:endCxn id="16" idx="2"/>
          </p:cNvCxnSpPr>
          <p:nvPr/>
        </p:nvCxnSpPr>
        <p:spPr>
          <a:xfrm flipV="1">
            <a:off x="2291249" y="3420922"/>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30"/>
          <p:cNvCxnSpPr>
            <a:stCxn id="12" idx="3"/>
            <a:endCxn id="17" idx="2"/>
          </p:cNvCxnSpPr>
          <p:nvPr/>
        </p:nvCxnSpPr>
        <p:spPr>
          <a:xfrm>
            <a:off x="2257911" y="4039625"/>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31"/>
          <p:cNvCxnSpPr>
            <a:stCxn id="12" idx="3"/>
            <a:endCxn id="18" idx="2"/>
          </p:cNvCxnSpPr>
          <p:nvPr/>
        </p:nvCxnSpPr>
        <p:spPr>
          <a:xfrm>
            <a:off x="2257911" y="4039625"/>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2"/>
          <p:cNvCxnSpPr>
            <a:stCxn id="21" idx="3"/>
            <a:endCxn id="16" idx="2"/>
          </p:cNvCxnSpPr>
          <p:nvPr/>
        </p:nvCxnSpPr>
        <p:spPr>
          <a:xfrm flipV="1">
            <a:off x="2329408" y="3420922"/>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3"/>
          <p:cNvCxnSpPr>
            <a:stCxn id="21" idx="3"/>
            <a:endCxn id="17" idx="2"/>
          </p:cNvCxnSpPr>
          <p:nvPr/>
        </p:nvCxnSpPr>
        <p:spPr>
          <a:xfrm flipV="1">
            <a:off x="2303039" y="4199492"/>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4"/>
          <p:cNvCxnSpPr>
            <a:stCxn id="21" idx="3"/>
            <a:endCxn id="18" idx="2"/>
          </p:cNvCxnSpPr>
          <p:nvPr/>
        </p:nvCxnSpPr>
        <p:spPr>
          <a:xfrm>
            <a:off x="2303039" y="5414098"/>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135"/>
          <p:cNvSpPr txBox="1"/>
          <p:nvPr/>
        </p:nvSpPr>
        <p:spPr>
          <a:xfrm rot="5400000">
            <a:off x="7122356" y="457141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3" name="文字方塊 136"/>
          <p:cNvSpPr txBox="1"/>
          <p:nvPr/>
        </p:nvSpPr>
        <p:spPr>
          <a:xfrm>
            <a:off x="7191449" y="3052598"/>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4" name="文字方塊 137"/>
          <p:cNvSpPr txBox="1"/>
          <p:nvPr/>
        </p:nvSpPr>
        <p:spPr>
          <a:xfrm>
            <a:off x="7180166" y="3850818"/>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5" name="文字方塊 138"/>
          <p:cNvSpPr txBox="1"/>
          <p:nvPr/>
        </p:nvSpPr>
        <p:spPr>
          <a:xfrm>
            <a:off x="7180166" y="5117050"/>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56" name="矩形 69"/>
          <p:cNvSpPr/>
          <p:nvPr/>
        </p:nvSpPr>
        <p:spPr>
          <a:xfrm>
            <a:off x="2318544" y="3702110"/>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61" name="矩形 87"/>
          <p:cNvSpPr/>
          <p:nvPr/>
        </p:nvSpPr>
        <p:spPr>
          <a:xfrm>
            <a:off x="2292896" y="5097356"/>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2" name="矩形 88"/>
          <p:cNvSpPr/>
          <p:nvPr/>
        </p:nvSpPr>
        <p:spPr>
          <a:xfrm>
            <a:off x="3540087" y="5097356"/>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grpSp>
        <p:nvGrpSpPr>
          <p:cNvPr id="65" name="群組 3"/>
          <p:cNvGrpSpPr/>
          <p:nvPr/>
        </p:nvGrpSpPr>
        <p:grpSpPr>
          <a:xfrm>
            <a:off x="2997507" y="6453475"/>
            <a:ext cx="3459858" cy="877076"/>
            <a:chOff x="-76694" y="4911258"/>
            <a:chExt cx="3459858" cy="877076"/>
          </a:xfrm>
        </p:grpSpPr>
        <p:sp>
          <p:nvSpPr>
            <p:cNvPr id="66" name="矩形 70"/>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67" name="矩形 142"/>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68" name="矩形 143"/>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9" name="文字方塊 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0" name="文字方塊 144"/>
                <p:cNvSpPr txBox="1"/>
                <p:nvPr/>
              </p:nvSpPr>
              <p:spPr>
                <a:xfrm>
                  <a:off x="-76694" y="5114234"/>
                  <a:ext cx="3459858" cy="369332"/>
                </a:xfrm>
                <a:prstGeom prst="rect">
                  <a:avLst/>
                </a:prstGeom>
                <a:noFill/>
              </p:spPr>
              <p:txBody>
                <a:bodyPr wrap="none" lIns="0" tIns="0" rIns="0" bIns="0" rtlCol="0">
                  <a:spAutoFit/>
                </a:bodyPr>
                <a:lstStyle/>
                <a:p>
                  <a:r>
                    <a:rPr lang="en-US" altLang="zh-TW" sz="2400" b="0" dirty="0"/>
                    <a:t>      </a:t>
                  </a:r>
                  <a14:m>
                    <m:oMath xmlns:m="http://schemas.openxmlformats.org/officeDocument/2006/math">
                      <m:r>
                        <a:rPr lang="en-US" altLang="zh-TW" sz="2400" b="0" i="1" smtClean="0">
                          <a:latin typeface="Cambria Math" panose="02040503050406030204" pitchFamily="18" charset="0"/>
                        </a:rPr>
                        <m:t>=</m:t>
                      </m:r>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a14:m>
                  <a:endParaRPr lang="zh-TW" altLang="en-US" sz="2400" dirty="0"/>
                </a:p>
              </p:txBody>
            </p:sp>
          </mc:Choice>
          <mc:Fallback xmlns="">
            <p:sp>
              <p:nvSpPr>
                <p:cNvPr id="70" name="文字方塊 144"/>
                <p:cNvSpPr txBox="1">
                  <a:spLocks noRot="1" noChangeAspect="1" noMove="1" noResize="1" noEditPoints="1" noAdjustHandles="1" noChangeArrowheads="1" noChangeShapeType="1" noTextEdit="1"/>
                </p:cNvSpPr>
                <p:nvPr/>
              </p:nvSpPr>
              <p:spPr>
                <a:xfrm>
                  <a:off x="-76694" y="5114234"/>
                  <a:ext cx="3459858" cy="369332"/>
                </a:xfrm>
                <a:prstGeom prst="rect">
                  <a:avLst/>
                </a:prstGeom>
                <a:blipFill>
                  <a:blip r:embed="rId9"/>
                  <a:stretch>
                    <a:fillRect/>
                  </a:stretch>
                </a:blipFill>
              </p:spPr>
              <p:txBody>
                <a:bodyPr/>
                <a:lstStyle/>
                <a:p>
                  <a:r>
                    <a:rPr lang="en-US">
                      <a:noFill/>
                    </a:rPr>
                    <a:t> </a:t>
                  </a:r>
                </a:p>
              </p:txBody>
            </p:sp>
          </mc:Fallback>
        </mc:AlternateContent>
      </p:grpSp>
      <p:sp>
        <p:nvSpPr>
          <p:cNvPr id="85" name="矩形 172"/>
          <p:cNvSpPr/>
          <p:nvPr/>
        </p:nvSpPr>
        <p:spPr>
          <a:xfrm>
            <a:off x="2881004" y="4255785"/>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cxnSp>
        <p:nvCxnSpPr>
          <p:cNvPr id="89" name="直線單箭頭接點 6"/>
          <p:cNvCxnSpPr>
            <a:endCxn id="62" idx="2"/>
          </p:cNvCxnSpPr>
          <p:nvPr/>
        </p:nvCxnSpPr>
        <p:spPr>
          <a:xfrm flipV="1">
            <a:off x="3133899" y="5974432"/>
            <a:ext cx="626868" cy="8110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矩形 88"/>
          <p:cNvSpPr/>
          <p:nvPr/>
        </p:nvSpPr>
        <p:spPr>
          <a:xfrm>
            <a:off x="2889361" y="641563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Tree>
    <p:extLst>
      <p:ext uri="{BB962C8B-B14F-4D97-AF65-F5344CB8AC3E}">
        <p14:creationId xmlns:p14="http://schemas.microsoft.com/office/powerpoint/2010/main" val="31628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2" grpId="0" animBg="1"/>
      <p:bldP spid="85" grpId="0" animBg="1"/>
      <p:bldP spid="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p:sp>
        <p:nvSpPr>
          <p:cNvPr id="3" name="Content Placeholder 2"/>
          <p:cNvSpPr>
            <a:spLocks noGrp="1"/>
          </p:cNvSpPr>
          <p:nvPr>
            <p:ph idx="1"/>
          </p:nvPr>
        </p:nvSpPr>
        <p:spPr/>
        <p:txBody>
          <a:bodyPr/>
          <a:lstStyle/>
          <a:p>
            <a:r>
              <a:rPr lang="en-US" dirty="0"/>
              <a:t>Multilayer NN, matrix calculations for all layers</a:t>
            </a:r>
          </a:p>
        </p:txBody>
      </p:sp>
      <p:sp>
        <p:nvSpPr>
          <p:cNvPr id="88" name="Content Placeholder 87">
            <a:extLst>
              <a:ext uri="{FF2B5EF4-FFF2-40B4-BE49-F238E27FC236}">
                <a16:creationId xmlns:a16="http://schemas.microsoft.com/office/drawing/2014/main" id="{E26766BD-F266-4724-A299-68ADBC2FAA67}"/>
              </a:ext>
            </a:extLst>
          </p:cNvPr>
          <p:cNvSpPr>
            <a:spLocks noGrp="1"/>
          </p:cNvSpPr>
          <p:nvPr>
            <p:ph idx="10"/>
          </p:nvPr>
        </p:nvSpPr>
        <p:spPr/>
        <p:txBody>
          <a:bodyPr/>
          <a:lstStyle/>
          <a:p>
            <a:r>
              <a:rPr lang="en-US" dirty="0"/>
              <a:t>Introduction to Neural Networks</a:t>
            </a:r>
          </a:p>
          <a:p>
            <a:endParaRPr lang="en-US" dirty="0"/>
          </a:p>
        </p:txBody>
      </p:sp>
      <p:sp>
        <p:nvSpPr>
          <p:cNvPr id="4" name="矩形 77"/>
          <p:cNvSpPr/>
          <p:nvPr/>
        </p:nvSpPr>
        <p:spPr>
          <a:xfrm>
            <a:off x="7180166" y="2768651"/>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73"/>
          <p:cNvSpPr/>
          <p:nvPr/>
        </p:nvSpPr>
        <p:spPr>
          <a:xfrm>
            <a:off x="3029726" y="2821069"/>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矩形 74"/>
          <p:cNvSpPr/>
          <p:nvPr/>
        </p:nvSpPr>
        <p:spPr>
          <a:xfrm>
            <a:off x="4355312" y="280472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 name="矩形 75"/>
          <p:cNvSpPr/>
          <p:nvPr/>
        </p:nvSpPr>
        <p:spPr>
          <a:xfrm>
            <a:off x="5766871" y="2821069"/>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76"/>
          <p:cNvSpPr/>
          <p:nvPr/>
        </p:nvSpPr>
        <p:spPr>
          <a:xfrm>
            <a:off x="1846623" y="2848710"/>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9" name="直線單箭頭接點 92"/>
          <p:cNvCxnSpPr/>
          <p:nvPr/>
        </p:nvCxnSpPr>
        <p:spPr>
          <a:xfrm>
            <a:off x="6153678" y="3869489"/>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3"/>
          <p:cNvCxnSpPr/>
          <p:nvPr/>
        </p:nvCxnSpPr>
        <p:spPr>
          <a:xfrm>
            <a:off x="6262994" y="5115379"/>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94"/>
          <p:cNvCxnSpPr/>
          <p:nvPr/>
        </p:nvCxnSpPr>
        <p:spPr>
          <a:xfrm>
            <a:off x="6129794" y="3090686"/>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95"/>
          <p:cNvSpPr/>
          <p:nvPr/>
        </p:nvSpPr>
        <p:spPr>
          <a:xfrm>
            <a:off x="1915011" y="356640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矩形 96"/>
          <p:cNvSpPr/>
          <p:nvPr/>
        </p:nvSpPr>
        <p:spPr>
          <a:xfrm>
            <a:off x="1920829" y="299607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ext uri="{D42A27DB-BD31-4B8C-83A1-F6EECF244321}">
                <p14:modId xmlns:p14="http://schemas.microsoft.com/office/powerpoint/2010/main" val="2210330440"/>
              </p:ext>
            </p:extLst>
          </p:nvPr>
        </p:nvGraphicFramePr>
        <p:xfrm>
          <a:off x="1933528" y="2900824"/>
          <a:ext cx="325438" cy="461962"/>
        </p:xfrm>
        <a:graphic>
          <a:graphicData uri="http://schemas.openxmlformats.org/presentationml/2006/ole">
            <mc:AlternateContent xmlns:mc="http://schemas.openxmlformats.org/markup-compatibility/2006">
              <mc:Choice xmlns:v="urn:schemas-microsoft-com:vml" Requires="v">
                <p:oleObj name="方程式" r:id="rId2" imgW="152280" imgH="215640" progId="Equation.3">
                  <p:embed/>
                </p:oleObj>
              </mc:Choice>
              <mc:Fallback>
                <p:oleObj name="方程式" r:id="rId2" imgW="152280" imgH="215640" progId="Equation.3">
                  <p:embed/>
                  <p:pic>
                    <p:nvPicPr>
                      <p:cNvPr id="14" name="Object 12"/>
                      <p:cNvPicPr>
                        <a:picLocks noChangeAspect="1" noChangeArrowheads="1"/>
                      </p:cNvPicPr>
                      <p:nvPr/>
                    </p:nvPicPr>
                    <p:blipFill>
                      <a:blip r:embed="rId3"/>
                      <a:srcRect/>
                      <a:stretch>
                        <a:fillRect/>
                      </a:stretch>
                    </p:blipFill>
                    <p:spPr bwMode="auto">
                      <a:xfrm>
                        <a:off x="1933528" y="2900824"/>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528816398"/>
              </p:ext>
            </p:extLst>
          </p:nvPr>
        </p:nvGraphicFramePr>
        <p:xfrm>
          <a:off x="1938824" y="3483553"/>
          <a:ext cx="352425" cy="461963"/>
        </p:xfrm>
        <a:graphic>
          <a:graphicData uri="http://schemas.openxmlformats.org/presentationml/2006/ole">
            <mc:AlternateContent xmlns:mc="http://schemas.openxmlformats.org/markup-compatibility/2006">
              <mc:Choice xmlns:v="urn:schemas-microsoft-com:vml" Requires="v">
                <p:oleObj name="方程式" r:id="rId4" imgW="164880" imgH="215640" progId="Equation.3">
                  <p:embed/>
                </p:oleObj>
              </mc:Choice>
              <mc:Fallback>
                <p:oleObj name="方程式" r:id="rId4" imgW="164880" imgH="215640" progId="Equation.3">
                  <p:embed/>
                  <p:pic>
                    <p:nvPicPr>
                      <p:cNvPr id="15" name="Object 12"/>
                      <p:cNvPicPr>
                        <a:picLocks noChangeAspect="1" noChangeArrowheads="1"/>
                      </p:cNvPicPr>
                      <p:nvPr/>
                    </p:nvPicPr>
                    <p:blipFill>
                      <a:blip r:embed="rId5"/>
                      <a:srcRect/>
                      <a:stretch>
                        <a:fillRect/>
                      </a:stretch>
                    </p:blipFill>
                    <p:spPr bwMode="auto">
                      <a:xfrm>
                        <a:off x="1938824" y="3483553"/>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橢圓 99"/>
          <p:cNvSpPr/>
          <p:nvPr/>
        </p:nvSpPr>
        <p:spPr>
          <a:xfrm>
            <a:off x="3126836" y="2832071"/>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7" name="橢圓 100"/>
          <p:cNvSpPr/>
          <p:nvPr/>
        </p:nvSpPr>
        <p:spPr>
          <a:xfrm>
            <a:off x="3129178" y="3610641"/>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8" name="橢圓 101"/>
          <p:cNvSpPr/>
          <p:nvPr/>
        </p:nvSpPr>
        <p:spPr>
          <a:xfrm>
            <a:off x="3117545" y="4838653"/>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文字方塊 102"/>
          <p:cNvSpPr txBox="1"/>
          <p:nvPr/>
        </p:nvSpPr>
        <p:spPr>
          <a:xfrm rot="5400000">
            <a:off x="3114798" y="426094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矩形 103"/>
          <p:cNvSpPr/>
          <p:nvPr/>
        </p:nvSpPr>
        <p:spPr>
          <a:xfrm>
            <a:off x="1924536" y="4964160"/>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1" name="Object 12"/>
          <p:cNvGraphicFramePr>
            <a:graphicFrameLocks noChangeAspect="1"/>
          </p:cNvGraphicFramePr>
          <p:nvPr>
            <p:extLst>
              <p:ext uri="{D42A27DB-BD31-4B8C-83A1-F6EECF244321}">
                <p14:modId xmlns:p14="http://schemas.microsoft.com/office/powerpoint/2010/main" val="797431583"/>
              </p:ext>
            </p:extLst>
          </p:nvPr>
        </p:nvGraphicFramePr>
        <p:xfrm>
          <a:off x="1921420" y="4867906"/>
          <a:ext cx="407988" cy="488950"/>
        </p:xfrm>
        <a:graphic>
          <a:graphicData uri="http://schemas.openxmlformats.org/presentationml/2006/ole">
            <mc:AlternateContent xmlns:mc="http://schemas.openxmlformats.org/markup-compatibility/2006">
              <mc:Choice xmlns:v="urn:schemas-microsoft-com:vml" Requires="v">
                <p:oleObj name="方程式" r:id="rId6" imgW="190440" imgH="228600" progId="Equation.3">
                  <p:embed/>
                </p:oleObj>
              </mc:Choice>
              <mc:Fallback>
                <p:oleObj name="方程式" r:id="rId6" imgW="190440" imgH="228600" progId="Equation.3">
                  <p:embed/>
                  <p:pic>
                    <p:nvPicPr>
                      <p:cNvPr id="21" name="Object 12"/>
                      <p:cNvPicPr>
                        <a:picLocks noChangeAspect="1" noChangeArrowheads="1"/>
                      </p:cNvPicPr>
                      <p:nvPr/>
                    </p:nvPicPr>
                    <p:blipFill>
                      <a:blip r:embed="rId7"/>
                      <a:srcRect/>
                      <a:stretch>
                        <a:fillRect/>
                      </a:stretch>
                    </p:blipFill>
                    <p:spPr bwMode="auto">
                      <a:xfrm>
                        <a:off x="1921420" y="4867906"/>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文字方塊 105"/>
          <p:cNvSpPr txBox="1"/>
          <p:nvPr/>
        </p:nvSpPr>
        <p:spPr>
          <a:xfrm rot="5400000">
            <a:off x="1800468" y="424910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橢圓 106"/>
          <p:cNvSpPr/>
          <p:nvPr/>
        </p:nvSpPr>
        <p:spPr>
          <a:xfrm>
            <a:off x="4442398" y="2832071"/>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4" name="橢圓 107"/>
          <p:cNvSpPr/>
          <p:nvPr/>
        </p:nvSpPr>
        <p:spPr>
          <a:xfrm>
            <a:off x="4444740" y="3610641"/>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5" name="橢圓 108"/>
          <p:cNvSpPr/>
          <p:nvPr/>
        </p:nvSpPr>
        <p:spPr>
          <a:xfrm>
            <a:off x="4433107" y="483865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文字方塊 109"/>
          <p:cNvSpPr txBox="1"/>
          <p:nvPr/>
        </p:nvSpPr>
        <p:spPr>
          <a:xfrm rot="5400000">
            <a:off x="4430360" y="426094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7" name="橢圓 110"/>
          <p:cNvSpPr/>
          <p:nvPr/>
        </p:nvSpPr>
        <p:spPr>
          <a:xfrm>
            <a:off x="5842715" y="281296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8" name="橢圓 111"/>
          <p:cNvSpPr/>
          <p:nvPr/>
        </p:nvSpPr>
        <p:spPr>
          <a:xfrm>
            <a:off x="5845057" y="3572872"/>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9" name="橢圓 112"/>
          <p:cNvSpPr/>
          <p:nvPr/>
        </p:nvSpPr>
        <p:spPr>
          <a:xfrm>
            <a:off x="5852085" y="4819545"/>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文字方塊 113"/>
          <p:cNvSpPr txBox="1"/>
          <p:nvPr/>
        </p:nvSpPr>
        <p:spPr>
          <a:xfrm rot="5400000">
            <a:off x="5849338" y="423867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1" name="文字方塊 114"/>
          <p:cNvSpPr txBox="1"/>
          <p:nvPr/>
        </p:nvSpPr>
        <p:spPr>
          <a:xfrm>
            <a:off x="5014443" y="277348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文字方塊 115"/>
          <p:cNvSpPr txBox="1"/>
          <p:nvPr/>
        </p:nvSpPr>
        <p:spPr>
          <a:xfrm>
            <a:off x="5032066" y="355898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116"/>
          <p:cNvSpPr txBox="1"/>
          <p:nvPr/>
        </p:nvSpPr>
        <p:spPr>
          <a:xfrm>
            <a:off x="5044246" y="481527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4" name="直線單箭頭接點 117"/>
          <p:cNvCxnSpPr>
            <a:stCxn id="16" idx="6"/>
            <a:endCxn id="23" idx="2"/>
          </p:cNvCxnSpPr>
          <p:nvPr/>
        </p:nvCxnSpPr>
        <p:spPr>
          <a:xfrm>
            <a:off x="3700994" y="3119150"/>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118"/>
          <p:cNvCxnSpPr/>
          <p:nvPr/>
        </p:nvCxnSpPr>
        <p:spPr>
          <a:xfrm>
            <a:off x="3700994" y="3910902"/>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119"/>
          <p:cNvCxnSpPr/>
          <p:nvPr/>
        </p:nvCxnSpPr>
        <p:spPr>
          <a:xfrm>
            <a:off x="3691703" y="5132871"/>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20"/>
          <p:cNvCxnSpPr>
            <a:stCxn id="17" idx="6"/>
            <a:endCxn id="23" idx="2"/>
          </p:cNvCxnSpPr>
          <p:nvPr/>
        </p:nvCxnSpPr>
        <p:spPr>
          <a:xfrm flipV="1">
            <a:off x="3703336" y="3119150"/>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21"/>
          <p:cNvCxnSpPr>
            <a:stCxn id="16" idx="6"/>
            <a:endCxn id="24" idx="2"/>
          </p:cNvCxnSpPr>
          <p:nvPr/>
        </p:nvCxnSpPr>
        <p:spPr>
          <a:xfrm>
            <a:off x="3700994" y="3119150"/>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2"/>
          <p:cNvCxnSpPr>
            <a:stCxn id="16" idx="6"/>
            <a:endCxn id="25" idx="2"/>
          </p:cNvCxnSpPr>
          <p:nvPr/>
        </p:nvCxnSpPr>
        <p:spPr>
          <a:xfrm>
            <a:off x="3700994" y="3119150"/>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3"/>
          <p:cNvCxnSpPr>
            <a:stCxn id="17" idx="6"/>
            <a:endCxn id="25" idx="2"/>
          </p:cNvCxnSpPr>
          <p:nvPr/>
        </p:nvCxnSpPr>
        <p:spPr>
          <a:xfrm>
            <a:off x="3703336" y="3897720"/>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4"/>
          <p:cNvCxnSpPr>
            <a:stCxn id="18" idx="6"/>
            <a:endCxn id="23" idx="2"/>
          </p:cNvCxnSpPr>
          <p:nvPr/>
        </p:nvCxnSpPr>
        <p:spPr>
          <a:xfrm flipV="1">
            <a:off x="3691703" y="3119150"/>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5"/>
          <p:cNvCxnSpPr>
            <a:stCxn id="18" idx="6"/>
            <a:endCxn id="24" idx="2"/>
          </p:cNvCxnSpPr>
          <p:nvPr/>
        </p:nvCxnSpPr>
        <p:spPr>
          <a:xfrm flipV="1">
            <a:off x="3691703" y="3897720"/>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6"/>
          <p:cNvCxnSpPr>
            <a:endCxn id="16" idx="2"/>
          </p:cNvCxnSpPr>
          <p:nvPr/>
        </p:nvCxnSpPr>
        <p:spPr>
          <a:xfrm flipV="1">
            <a:off x="2267436" y="3119150"/>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7"/>
          <p:cNvCxnSpPr>
            <a:stCxn id="13" idx="3"/>
            <a:endCxn id="17" idx="2"/>
          </p:cNvCxnSpPr>
          <p:nvPr/>
        </p:nvCxnSpPr>
        <p:spPr>
          <a:xfrm>
            <a:off x="2263729" y="3167524"/>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8"/>
          <p:cNvCxnSpPr>
            <a:stCxn id="13" idx="3"/>
            <a:endCxn id="18" idx="2"/>
          </p:cNvCxnSpPr>
          <p:nvPr/>
        </p:nvCxnSpPr>
        <p:spPr>
          <a:xfrm>
            <a:off x="2263729" y="3167524"/>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9"/>
          <p:cNvCxnSpPr>
            <a:stCxn id="15" idx="3"/>
            <a:endCxn id="16" idx="2"/>
          </p:cNvCxnSpPr>
          <p:nvPr/>
        </p:nvCxnSpPr>
        <p:spPr>
          <a:xfrm flipV="1">
            <a:off x="2291249" y="3119150"/>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30"/>
          <p:cNvCxnSpPr>
            <a:stCxn id="12" idx="3"/>
            <a:endCxn id="17" idx="2"/>
          </p:cNvCxnSpPr>
          <p:nvPr/>
        </p:nvCxnSpPr>
        <p:spPr>
          <a:xfrm>
            <a:off x="2257911" y="3737853"/>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31"/>
          <p:cNvCxnSpPr>
            <a:stCxn id="12" idx="3"/>
            <a:endCxn id="18" idx="2"/>
          </p:cNvCxnSpPr>
          <p:nvPr/>
        </p:nvCxnSpPr>
        <p:spPr>
          <a:xfrm>
            <a:off x="2257911" y="3737853"/>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2"/>
          <p:cNvCxnSpPr>
            <a:stCxn id="21" idx="3"/>
            <a:endCxn id="16" idx="2"/>
          </p:cNvCxnSpPr>
          <p:nvPr/>
        </p:nvCxnSpPr>
        <p:spPr>
          <a:xfrm flipV="1">
            <a:off x="2329408" y="3119150"/>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3"/>
          <p:cNvCxnSpPr>
            <a:stCxn id="21" idx="3"/>
            <a:endCxn id="17" idx="2"/>
          </p:cNvCxnSpPr>
          <p:nvPr/>
        </p:nvCxnSpPr>
        <p:spPr>
          <a:xfrm flipV="1">
            <a:off x="2303039" y="3897720"/>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4"/>
          <p:cNvCxnSpPr>
            <a:stCxn id="21" idx="3"/>
            <a:endCxn id="18" idx="2"/>
          </p:cNvCxnSpPr>
          <p:nvPr/>
        </p:nvCxnSpPr>
        <p:spPr>
          <a:xfrm>
            <a:off x="2303039" y="5112326"/>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135"/>
          <p:cNvSpPr txBox="1"/>
          <p:nvPr/>
        </p:nvSpPr>
        <p:spPr>
          <a:xfrm rot="5400000">
            <a:off x="7122356" y="426964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3" name="文字方塊 136"/>
          <p:cNvSpPr txBox="1"/>
          <p:nvPr/>
        </p:nvSpPr>
        <p:spPr>
          <a:xfrm>
            <a:off x="7191449" y="2750826"/>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4" name="文字方塊 137"/>
          <p:cNvSpPr txBox="1"/>
          <p:nvPr/>
        </p:nvSpPr>
        <p:spPr>
          <a:xfrm>
            <a:off x="7180166" y="3549046"/>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5" name="文字方塊 138"/>
          <p:cNvSpPr txBox="1"/>
          <p:nvPr/>
        </p:nvSpPr>
        <p:spPr>
          <a:xfrm>
            <a:off x="7180166" y="4815278"/>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56" name="矩形 69"/>
          <p:cNvSpPr/>
          <p:nvPr/>
        </p:nvSpPr>
        <p:spPr>
          <a:xfrm>
            <a:off x="2318544" y="3400338"/>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57" name="矩形 78"/>
          <p:cNvSpPr/>
          <p:nvPr/>
        </p:nvSpPr>
        <p:spPr>
          <a:xfrm>
            <a:off x="3706747" y="3408542"/>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58" name="矩形 79"/>
          <p:cNvSpPr/>
          <p:nvPr/>
        </p:nvSpPr>
        <p:spPr>
          <a:xfrm>
            <a:off x="5172752" y="340164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59" name="矩形 81"/>
          <p:cNvSpPr/>
          <p:nvPr/>
        </p:nvSpPr>
        <p:spPr>
          <a:xfrm>
            <a:off x="4322227" y="3741937"/>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60" name="矩形 82"/>
          <p:cNvSpPr/>
          <p:nvPr/>
        </p:nvSpPr>
        <p:spPr>
          <a:xfrm>
            <a:off x="5812126" y="3718430"/>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61" name="矩形 87"/>
          <p:cNvSpPr/>
          <p:nvPr/>
        </p:nvSpPr>
        <p:spPr>
          <a:xfrm>
            <a:off x="2230673" y="479558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2" name="矩形 88"/>
          <p:cNvSpPr/>
          <p:nvPr/>
        </p:nvSpPr>
        <p:spPr>
          <a:xfrm>
            <a:off x="3540087" y="479558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63" name="矩形 89"/>
          <p:cNvSpPr/>
          <p:nvPr/>
        </p:nvSpPr>
        <p:spPr>
          <a:xfrm>
            <a:off x="4875211" y="480932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2</a:t>
            </a:r>
            <a:endParaRPr lang="zh-TW" altLang="en-US" sz="2400" baseline="30000" dirty="0"/>
          </a:p>
        </p:txBody>
      </p:sp>
      <p:sp>
        <p:nvSpPr>
          <p:cNvPr id="64" name="矩形 91"/>
          <p:cNvSpPr/>
          <p:nvPr/>
        </p:nvSpPr>
        <p:spPr>
          <a:xfrm>
            <a:off x="6464825" y="4804267"/>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grpSp>
        <p:nvGrpSpPr>
          <p:cNvPr id="65" name="群組 3"/>
          <p:cNvGrpSpPr/>
          <p:nvPr/>
        </p:nvGrpSpPr>
        <p:grpSpPr>
          <a:xfrm>
            <a:off x="162373" y="5874636"/>
            <a:ext cx="3002489" cy="877076"/>
            <a:chOff x="522337" y="4911258"/>
            <a:chExt cx="3002489" cy="877076"/>
          </a:xfrm>
        </p:grpSpPr>
        <p:sp>
          <p:nvSpPr>
            <p:cNvPr id="66" name="矩形 70"/>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67" name="矩形 142"/>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68" name="矩形 143"/>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9" name="文字方塊 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0" name="文字方塊 144"/>
                <p:cNvSpPr txBox="1"/>
                <p:nvPr/>
              </p:nvSpPr>
              <p:spPr>
                <a:xfrm>
                  <a:off x="522337" y="5165130"/>
                  <a:ext cx="30024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45" name="文字方塊 144"/>
                <p:cNvSpPr txBox="1">
                  <a:spLocks noRot="1" noChangeAspect="1" noMove="1" noResize="1" noEditPoints="1" noAdjustHandles="1" noChangeArrowheads="1" noChangeShapeType="1" noTextEdit="1"/>
                </p:cNvSpPr>
                <p:nvPr/>
              </p:nvSpPr>
              <p:spPr>
                <a:xfrm>
                  <a:off x="522337" y="5165130"/>
                  <a:ext cx="3002489" cy="369332"/>
                </a:xfrm>
                <a:prstGeom prst="rect">
                  <a:avLst/>
                </a:prstGeom>
                <a:blipFill rotWithShape="0">
                  <a:blip r:embed="rId10"/>
                  <a:stretch>
                    <a:fillRect/>
                  </a:stretch>
                </a:blipFill>
              </p:spPr>
              <p:txBody>
                <a:bodyPr/>
                <a:lstStyle/>
                <a:p>
                  <a:r>
                    <a:rPr lang="zh-TW" altLang="en-US">
                      <a:noFill/>
                    </a:rPr>
                    <a:t> </a:t>
                  </a:r>
                </a:p>
              </p:txBody>
            </p:sp>
          </mc:Fallback>
        </mc:AlternateContent>
      </p:grpSp>
      <p:grpSp>
        <p:nvGrpSpPr>
          <p:cNvPr id="71" name="群組 158"/>
          <p:cNvGrpSpPr/>
          <p:nvPr/>
        </p:nvGrpSpPr>
        <p:grpSpPr>
          <a:xfrm>
            <a:off x="3164862" y="6245978"/>
            <a:ext cx="3002489" cy="877076"/>
            <a:chOff x="522337" y="4911258"/>
            <a:chExt cx="3002489" cy="877076"/>
          </a:xfrm>
        </p:grpSpPr>
        <p:sp>
          <p:nvSpPr>
            <p:cNvPr id="72" name="矩形 159"/>
            <p:cNvSpPr/>
            <p:nvPr/>
          </p:nvSpPr>
          <p:spPr>
            <a:xfrm>
              <a:off x="280429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73" name="矩形 160"/>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74" name="矩形 161"/>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75" name="文字方塊 162"/>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6" name="文字方塊 163"/>
                <p:cNvSpPr txBox="1"/>
                <p:nvPr/>
              </p:nvSpPr>
              <p:spPr>
                <a:xfrm>
                  <a:off x="522337" y="5165130"/>
                  <a:ext cx="30024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64" name="文字方塊 163"/>
                <p:cNvSpPr txBox="1">
                  <a:spLocks noRot="1" noChangeAspect="1" noMove="1" noResize="1" noEditPoints="1" noAdjustHandles="1" noChangeArrowheads="1" noChangeShapeType="1" noTextEdit="1"/>
                </p:cNvSpPr>
                <p:nvPr/>
              </p:nvSpPr>
              <p:spPr>
                <a:xfrm>
                  <a:off x="522337" y="5165130"/>
                  <a:ext cx="3002489" cy="369332"/>
                </a:xfrm>
                <a:prstGeom prst="rect">
                  <a:avLst/>
                </a:prstGeom>
                <a:blipFill rotWithShape="0">
                  <a:blip r:embed="rId11"/>
                  <a:stretch>
                    <a:fillRect/>
                  </a:stretch>
                </a:blipFill>
              </p:spPr>
              <p:txBody>
                <a:bodyPr/>
                <a:lstStyle/>
                <a:p>
                  <a:r>
                    <a:rPr lang="zh-TW" altLang="en-US">
                      <a:noFill/>
                    </a:rPr>
                    <a:t> </a:t>
                  </a:r>
                </a:p>
              </p:txBody>
            </p:sp>
          </mc:Fallback>
        </mc:AlternateContent>
      </p:grpSp>
      <p:grpSp>
        <p:nvGrpSpPr>
          <p:cNvPr id="77" name="群組 164"/>
          <p:cNvGrpSpPr/>
          <p:nvPr/>
        </p:nvGrpSpPr>
        <p:grpSpPr>
          <a:xfrm>
            <a:off x="6003379" y="6694512"/>
            <a:ext cx="2867836" cy="877076"/>
            <a:chOff x="522337" y="4911258"/>
            <a:chExt cx="2867836" cy="877076"/>
          </a:xfrm>
        </p:grpSpPr>
        <p:sp>
          <p:nvSpPr>
            <p:cNvPr id="78" name="矩形 165"/>
            <p:cNvSpPr/>
            <p:nvPr/>
          </p:nvSpPr>
          <p:spPr>
            <a:xfrm>
              <a:off x="2743512" y="491306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79" name="矩形 166"/>
            <p:cNvSpPr/>
            <p:nvPr/>
          </p:nvSpPr>
          <p:spPr>
            <a:xfrm>
              <a:off x="982807" y="493521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80" name="矩形 167"/>
            <p:cNvSpPr/>
            <p:nvPr/>
          </p:nvSpPr>
          <p:spPr>
            <a:xfrm>
              <a:off x="1883749" y="491125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baseline="30000" dirty="0"/>
            </a:p>
          </p:txBody>
        </p:sp>
        <p:sp>
          <p:nvSpPr>
            <p:cNvPr id="81" name="文字方塊 168"/>
            <p:cNvSpPr txBox="1"/>
            <p:nvPr/>
          </p:nvSpPr>
          <p:spPr>
            <a:xfrm>
              <a:off x="2384389" y="5106861"/>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82" name="文字方塊 169"/>
                <p:cNvSpPr txBox="1"/>
                <p:nvPr/>
              </p:nvSpPr>
              <p:spPr>
                <a:xfrm>
                  <a:off x="522337" y="5165130"/>
                  <a:ext cx="28678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170" name="文字方塊 169"/>
                <p:cNvSpPr txBox="1">
                  <a:spLocks noRot="1" noChangeAspect="1" noMove="1" noResize="1" noEditPoints="1" noAdjustHandles="1" noChangeArrowheads="1" noChangeShapeType="1" noTextEdit="1"/>
                </p:cNvSpPr>
                <p:nvPr/>
              </p:nvSpPr>
              <p:spPr>
                <a:xfrm>
                  <a:off x="522337" y="5165130"/>
                  <a:ext cx="2867836" cy="369332"/>
                </a:xfrm>
                <a:prstGeom prst="rect">
                  <a:avLst/>
                </a:prstGeom>
                <a:blipFill rotWithShape="0">
                  <a:blip r:embed="rId12"/>
                  <a:stretch>
                    <a:fillRect l="-1064"/>
                  </a:stretch>
                </a:blipFill>
              </p:spPr>
              <p:txBody>
                <a:bodyPr/>
                <a:lstStyle/>
                <a:p>
                  <a:r>
                    <a:rPr lang="zh-TW" altLang="en-US">
                      <a:noFill/>
                    </a:rPr>
                    <a:t> </a:t>
                  </a:r>
                </a:p>
              </p:txBody>
            </p:sp>
          </mc:Fallback>
        </mc:AlternateContent>
      </p:grpSp>
      <p:cxnSp>
        <p:nvCxnSpPr>
          <p:cNvPr id="83" name="直線單箭頭接點 6"/>
          <p:cNvCxnSpPr/>
          <p:nvPr/>
        </p:nvCxnSpPr>
        <p:spPr>
          <a:xfrm flipV="1">
            <a:off x="3029726" y="5681344"/>
            <a:ext cx="510361" cy="447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13"/>
          <p:cNvSpPr/>
          <p:nvPr/>
        </p:nvSpPr>
        <p:spPr>
          <a:xfrm>
            <a:off x="7306246" y="6895173"/>
            <a:ext cx="585417" cy="461665"/>
          </a:xfrm>
          <a:prstGeom prst="rect">
            <a:avLst/>
          </a:prstGeom>
        </p:spPr>
        <p:txBody>
          <a:bodyPr wrap="none">
            <a:spAutoFit/>
          </a:bodyPr>
          <a:lstStyle/>
          <a:p>
            <a:pPr algn="ctr"/>
            <a:r>
              <a:rPr lang="en-US" altLang="zh-TW" sz="2400" dirty="0"/>
              <a:t>a</a:t>
            </a:r>
            <a:r>
              <a:rPr lang="en-US" altLang="zh-TW" sz="2400" baseline="30000" dirty="0"/>
              <a:t>L-1</a:t>
            </a:r>
            <a:endParaRPr lang="zh-TW" altLang="en-US" sz="2400" baseline="30000" dirty="0"/>
          </a:p>
        </p:txBody>
      </p:sp>
      <p:sp>
        <p:nvSpPr>
          <p:cNvPr id="85" name="矩形 172"/>
          <p:cNvSpPr/>
          <p:nvPr/>
        </p:nvSpPr>
        <p:spPr>
          <a:xfrm>
            <a:off x="2922148" y="3742184"/>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86" name="手繪多邊形 23"/>
          <p:cNvSpPr/>
          <p:nvPr/>
        </p:nvSpPr>
        <p:spPr>
          <a:xfrm>
            <a:off x="5351489" y="5490874"/>
            <a:ext cx="882753" cy="1169232"/>
          </a:xfrm>
          <a:custGeom>
            <a:avLst/>
            <a:gdLst>
              <a:gd name="connsiteX0" fmla="*/ 749508 w 882753"/>
              <a:gd name="connsiteY0" fmla="*/ 1169232 h 1169232"/>
              <a:gd name="connsiteX1" fmla="*/ 824459 w 882753"/>
              <a:gd name="connsiteY1" fmla="*/ 779488 h 1169232"/>
              <a:gd name="connsiteX2" fmla="*/ 0 w 882753"/>
              <a:gd name="connsiteY2" fmla="*/ 0 h 1169232"/>
            </a:gdLst>
            <a:ahLst/>
            <a:cxnLst>
              <a:cxn ang="0">
                <a:pos x="connsiteX0" y="connsiteY0"/>
              </a:cxn>
              <a:cxn ang="0">
                <a:pos x="connsiteX1" y="connsiteY1"/>
              </a:cxn>
              <a:cxn ang="0">
                <a:pos x="connsiteX2" y="connsiteY2"/>
              </a:cxn>
            </a:cxnLst>
            <a:rect l="l" t="t" r="r" b="b"/>
            <a:pathLst>
              <a:path w="882753" h="1169232">
                <a:moveTo>
                  <a:pt x="749508" y="1169232"/>
                </a:moveTo>
                <a:cubicBezTo>
                  <a:pt x="849442" y="1071796"/>
                  <a:pt x="949377" y="974360"/>
                  <a:pt x="824459" y="779488"/>
                </a:cubicBezTo>
                <a:cubicBezTo>
                  <a:pt x="699541" y="584616"/>
                  <a:pt x="349770" y="292308"/>
                  <a:pt x="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手繪多邊形 24"/>
          <p:cNvSpPr/>
          <p:nvPr/>
        </p:nvSpPr>
        <p:spPr>
          <a:xfrm>
            <a:off x="6925456" y="5460893"/>
            <a:ext cx="2060059" cy="1641439"/>
          </a:xfrm>
          <a:custGeom>
            <a:avLst/>
            <a:gdLst>
              <a:gd name="connsiteX0" fmla="*/ 1933731 w 2027943"/>
              <a:gd name="connsiteY0" fmla="*/ 1783830 h 1783830"/>
              <a:gd name="connsiteX1" fmla="*/ 1993692 w 2027943"/>
              <a:gd name="connsiteY1" fmla="*/ 1319135 h 1783830"/>
              <a:gd name="connsiteX2" fmla="*/ 1469036 w 2027943"/>
              <a:gd name="connsiteY2" fmla="*/ 449705 h 1783830"/>
              <a:gd name="connsiteX3" fmla="*/ 0 w 2027943"/>
              <a:gd name="connsiteY3" fmla="*/ 0 h 1783830"/>
            </a:gdLst>
            <a:ahLst/>
            <a:cxnLst>
              <a:cxn ang="0">
                <a:pos x="connsiteX0" y="connsiteY0"/>
              </a:cxn>
              <a:cxn ang="0">
                <a:pos x="connsiteX1" y="connsiteY1"/>
              </a:cxn>
              <a:cxn ang="0">
                <a:pos x="connsiteX2" y="connsiteY2"/>
              </a:cxn>
              <a:cxn ang="0">
                <a:pos x="connsiteX3" y="connsiteY3"/>
              </a:cxn>
            </a:cxnLst>
            <a:rect l="l" t="t" r="r" b="b"/>
            <a:pathLst>
              <a:path w="2027943" h="1783830">
                <a:moveTo>
                  <a:pt x="1933731" y="1783830"/>
                </a:moveTo>
                <a:cubicBezTo>
                  <a:pt x="2002436" y="1662659"/>
                  <a:pt x="2071141" y="1541489"/>
                  <a:pt x="1993692" y="1319135"/>
                </a:cubicBezTo>
                <a:cubicBezTo>
                  <a:pt x="1916243" y="1096781"/>
                  <a:pt x="1801318" y="669561"/>
                  <a:pt x="1469036" y="449705"/>
                </a:cubicBezTo>
                <a:cubicBezTo>
                  <a:pt x="1136754" y="229849"/>
                  <a:pt x="568377" y="114924"/>
                  <a:pt x="0"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386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84" grpId="0"/>
      <p:bldP spid="85" grpId="0" animBg="1"/>
      <p:bldP spid="86" grpId="0" animBg="1"/>
      <p:bldP spid="8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Operation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Multilayer NN, function </a:t>
                </a:r>
                <a:r>
                  <a:rPr lang="en-US" i="1" dirty="0"/>
                  <a:t>f</a:t>
                </a:r>
                <a:r>
                  <a:rPr lang="en-US" dirty="0"/>
                  <a:t> maps inputs </a:t>
                </a:r>
                <a:r>
                  <a:rPr lang="en-US" i="1" dirty="0"/>
                  <a:t>x</a:t>
                </a:r>
                <a:r>
                  <a:rPr lang="en-US" dirty="0"/>
                  <a:t> to outputs </a:t>
                </a:r>
                <a:r>
                  <a:rPr lang="en-US" i="1" dirty="0"/>
                  <a:t>y</a:t>
                </a:r>
                <a:r>
                  <a:rPr lang="en-US" dirty="0"/>
                  <a:t>, i.e.,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99" t="-795"/>
                </a:stretch>
              </a:blipFill>
            </p:spPr>
            <p:txBody>
              <a:bodyPr/>
              <a:lstStyle/>
              <a:p>
                <a:r>
                  <a:rPr lang="en-US">
                    <a:noFill/>
                  </a:rPr>
                  <a:t> </a:t>
                </a:r>
              </a:p>
            </p:txBody>
          </p:sp>
        </mc:Fallback>
      </mc:AlternateContent>
      <p:sp>
        <p:nvSpPr>
          <p:cNvPr id="85" name="Content Placeholder 84">
            <a:extLst>
              <a:ext uri="{FF2B5EF4-FFF2-40B4-BE49-F238E27FC236}">
                <a16:creationId xmlns:a16="http://schemas.microsoft.com/office/drawing/2014/main" id="{454EE19F-4407-48A7-8C84-AA5525E4D80D}"/>
              </a:ext>
            </a:extLst>
          </p:cNvPr>
          <p:cNvSpPr>
            <a:spLocks noGrp="1"/>
          </p:cNvSpPr>
          <p:nvPr>
            <p:ph idx="10"/>
          </p:nvPr>
        </p:nvSpPr>
        <p:spPr/>
        <p:txBody>
          <a:bodyPr/>
          <a:lstStyle/>
          <a:p>
            <a:r>
              <a:rPr lang="en-US" dirty="0"/>
              <a:t>Introduction to Neural Networks</a:t>
            </a:r>
          </a:p>
          <a:p>
            <a:endParaRPr lang="en-US" dirty="0"/>
          </a:p>
        </p:txBody>
      </p:sp>
      <mc:AlternateContent xmlns:mc="http://schemas.openxmlformats.org/markup-compatibility/2006" xmlns:a14="http://schemas.microsoft.com/office/drawing/2010/main">
        <mc:Choice Requires="a14">
          <p:sp>
            <p:nvSpPr>
              <p:cNvPr id="4" name="文字方塊 172"/>
              <p:cNvSpPr txBox="1"/>
              <p:nvPr/>
            </p:nvSpPr>
            <p:spPr>
              <a:xfrm>
                <a:off x="1716832" y="6510152"/>
                <a:ext cx="839957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4" name="文字方塊 172"/>
              <p:cNvSpPr txBox="1">
                <a:spLocks noRot="1" noChangeAspect="1" noMove="1" noResize="1" noEditPoints="1" noAdjustHandles="1" noChangeArrowheads="1" noChangeShapeType="1" noTextEdit="1"/>
              </p:cNvSpPr>
              <p:nvPr/>
            </p:nvSpPr>
            <p:spPr>
              <a:xfrm>
                <a:off x="1716832" y="6510152"/>
                <a:ext cx="839957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字方塊 152"/>
              <p:cNvSpPr txBox="1"/>
              <p:nvPr/>
            </p:nvSpPr>
            <p:spPr>
              <a:xfrm>
                <a:off x="3776068" y="6563797"/>
                <a:ext cx="51569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5" name="文字方塊 152"/>
              <p:cNvSpPr txBox="1">
                <a:spLocks noRot="1" noChangeAspect="1" noMove="1" noResize="1" noEditPoints="1" noAdjustHandles="1" noChangeArrowheads="1" noChangeShapeType="1" noTextEdit="1"/>
              </p:cNvSpPr>
              <p:nvPr/>
            </p:nvSpPr>
            <p:spPr>
              <a:xfrm>
                <a:off x="3776068" y="6563797"/>
                <a:ext cx="5156925" cy="369332"/>
              </a:xfrm>
              <a:prstGeom prst="rect">
                <a:avLst/>
              </a:prstGeom>
              <a:blipFill>
                <a:blip r:embed="rId6"/>
                <a:stretch>
                  <a:fillRect/>
                </a:stretch>
              </a:blipFill>
            </p:spPr>
            <p:txBody>
              <a:bodyPr/>
              <a:lstStyle/>
              <a:p>
                <a:r>
                  <a:rPr lang="en-US">
                    <a:noFill/>
                  </a:rPr>
                  <a:t> </a:t>
                </a:r>
              </a:p>
            </p:txBody>
          </p:sp>
        </mc:Fallback>
      </mc:AlternateContent>
      <p:sp>
        <p:nvSpPr>
          <p:cNvPr id="6" name="矩形 77"/>
          <p:cNvSpPr/>
          <p:nvPr/>
        </p:nvSpPr>
        <p:spPr>
          <a:xfrm>
            <a:off x="7180166" y="2823905"/>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7" name="矩形 73"/>
          <p:cNvSpPr/>
          <p:nvPr/>
        </p:nvSpPr>
        <p:spPr>
          <a:xfrm>
            <a:off x="3029726" y="2876323"/>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74"/>
          <p:cNvSpPr/>
          <p:nvPr/>
        </p:nvSpPr>
        <p:spPr>
          <a:xfrm>
            <a:off x="4355312" y="2859976"/>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75"/>
          <p:cNvSpPr/>
          <p:nvPr/>
        </p:nvSpPr>
        <p:spPr>
          <a:xfrm>
            <a:off x="5766871" y="2876323"/>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0" name="矩形 76"/>
          <p:cNvSpPr/>
          <p:nvPr/>
        </p:nvSpPr>
        <p:spPr>
          <a:xfrm>
            <a:off x="1846623" y="2903964"/>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11" name="直線單箭頭接點 92"/>
          <p:cNvCxnSpPr/>
          <p:nvPr/>
        </p:nvCxnSpPr>
        <p:spPr>
          <a:xfrm>
            <a:off x="6153678" y="3924743"/>
            <a:ext cx="101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93"/>
          <p:cNvCxnSpPr/>
          <p:nvPr/>
        </p:nvCxnSpPr>
        <p:spPr>
          <a:xfrm>
            <a:off x="6262994" y="5170633"/>
            <a:ext cx="9057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94"/>
          <p:cNvCxnSpPr/>
          <p:nvPr/>
        </p:nvCxnSpPr>
        <p:spPr>
          <a:xfrm>
            <a:off x="6129794" y="3145940"/>
            <a:ext cx="10503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95"/>
          <p:cNvSpPr/>
          <p:nvPr/>
        </p:nvSpPr>
        <p:spPr>
          <a:xfrm>
            <a:off x="1915011" y="362165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5" name="矩形 96"/>
          <p:cNvSpPr/>
          <p:nvPr/>
        </p:nvSpPr>
        <p:spPr>
          <a:xfrm>
            <a:off x="1920829" y="3051328"/>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6" name="Object 12"/>
          <p:cNvGraphicFramePr>
            <a:graphicFrameLocks noChangeAspect="1"/>
          </p:cNvGraphicFramePr>
          <p:nvPr>
            <p:extLst>
              <p:ext uri="{D42A27DB-BD31-4B8C-83A1-F6EECF244321}">
                <p14:modId xmlns:p14="http://schemas.microsoft.com/office/powerpoint/2010/main" val="3120248974"/>
              </p:ext>
            </p:extLst>
          </p:nvPr>
        </p:nvGraphicFramePr>
        <p:xfrm>
          <a:off x="1933528" y="2956078"/>
          <a:ext cx="325438" cy="461962"/>
        </p:xfrm>
        <a:graphic>
          <a:graphicData uri="http://schemas.openxmlformats.org/presentationml/2006/ole">
            <mc:AlternateContent xmlns:mc="http://schemas.openxmlformats.org/markup-compatibility/2006">
              <mc:Choice xmlns:v="urn:schemas-microsoft-com:vml" Requires="v">
                <p:oleObj name="方程式" r:id="rId7" imgW="152280" imgH="215640" progId="Equation.3">
                  <p:embed/>
                </p:oleObj>
              </mc:Choice>
              <mc:Fallback>
                <p:oleObj name="方程式" r:id="rId7" imgW="152280" imgH="215640" progId="Equation.3">
                  <p:embed/>
                  <p:pic>
                    <p:nvPicPr>
                      <p:cNvPr id="98" name="Object 12"/>
                      <p:cNvPicPr>
                        <a:picLocks noChangeAspect="1" noChangeArrowheads="1"/>
                      </p:cNvPicPr>
                      <p:nvPr/>
                    </p:nvPicPr>
                    <p:blipFill>
                      <a:blip r:embed="rId8"/>
                      <a:srcRect/>
                      <a:stretch>
                        <a:fillRect/>
                      </a:stretch>
                    </p:blipFill>
                    <p:spPr bwMode="auto">
                      <a:xfrm>
                        <a:off x="1933528" y="2956078"/>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1458443668"/>
              </p:ext>
            </p:extLst>
          </p:nvPr>
        </p:nvGraphicFramePr>
        <p:xfrm>
          <a:off x="1938824" y="3538807"/>
          <a:ext cx="352425" cy="461963"/>
        </p:xfrm>
        <a:graphic>
          <a:graphicData uri="http://schemas.openxmlformats.org/presentationml/2006/ole">
            <mc:AlternateContent xmlns:mc="http://schemas.openxmlformats.org/markup-compatibility/2006">
              <mc:Choice xmlns:v="urn:schemas-microsoft-com:vml" Requires="v">
                <p:oleObj name="方程式" r:id="rId9" imgW="164880" imgH="215640" progId="Equation.3">
                  <p:embed/>
                </p:oleObj>
              </mc:Choice>
              <mc:Fallback>
                <p:oleObj name="方程式" r:id="rId9" imgW="164880" imgH="215640" progId="Equation.3">
                  <p:embed/>
                  <p:pic>
                    <p:nvPicPr>
                      <p:cNvPr id="99" name="Object 12"/>
                      <p:cNvPicPr>
                        <a:picLocks noChangeAspect="1" noChangeArrowheads="1"/>
                      </p:cNvPicPr>
                      <p:nvPr/>
                    </p:nvPicPr>
                    <p:blipFill>
                      <a:blip r:embed="rId10"/>
                      <a:srcRect/>
                      <a:stretch>
                        <a:fillRect/>
                      </a:stretch>
                    </p:blipFill>
                    <p:spPr bwMode="auto">
                      <a:xfrm>
                        <a:off x="1938824" y="3538807"/>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橢圓 99"/>
          <p:cNvSpPr/>
          <p:nvPr/>
        </p:nvSpPr>
        <p:spPr>
          <a:xfrm>
            <a:off x="3126836" y="288732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9" name="橢圓 100"/>
          <p:cNvSpPr/>
          <p:nvPr/>
        </p:nvSpPr>
        <p:spPr>
          <a:xfrm>
            <a:off x="3129178" y="366589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0" name="橢圓 101"/>
          <p:cNvSpPr/>
          <p:nvPr/>
        </p:nvSpPr>
        <p:spPr>
          <a:xfrm>
            <a:off x="3117545" y="4893907"/>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文字方塊 102"/>
          <p:cNvSpPr txBox="1"/>
          <p:nvPr/>
        </p:nvSpPr>
        <p:spPr>
          <a:xfrm rot="5400000">
            <a:off x="3114798" y="431620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矩形 103"/>
          <p:cNvSpPr/>
          <p:nvPr/>
        </p:nvSpPr>
        <p:spPr>
          <a:xfrm>
            <a:off x="1924536" y="5019414"/>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3" name="Object 12"/>
          <p:cNvGraphicFramePr>
            <a:graphicFrameLocks noChangeAspect="1"/>
          </p:cNvGraphicFramePr>
          <p:nvPr>
            <p:extLst>
              <p:ext uri="{D42A27DB-BD31-4B8C-83A1-F6EECF244321}">
                <p14:modId xmlns:p14="http://schemas.microsoft.com/office/powerpoint/2010/main" val="3441091407"/>
              </p:ext>
            </p:extLst>
          </p:nvPr>
        </p:nvGraphicFramePr>
        <p:xfrm>
          <a:off x="1921420" y="4923160"/>
          <a:ext cx="407988" cy="488950"/>
        </p:xfrm>
        <a:graphic>
          <a:graphicData uri="http://schemas.openxmlformats.org/presentationml/2006/ole">
            <mc:AlternateContent xmlns:mc="http://schemas.openxmlformats.org/markup-compatibility/2006">
              <mc:Choice xmlns:v="urn:schemas-microsoft-com:vml" Requires="v">
                <p:oleObj name="方程式" r:id="rId11" imgW="190440" imgH="228600" progId="Equation.3">
                  <p:embed/>
                </p:oleObj>
              </mc:Choice>
              <mc:Fallback>
                <p:oleObj name="方程式" r:id="rId11" imgW="190440" imgH="228600" progId="Equation.3">
                  <p:embed/>
                  <p:pic>
                    <p:nvPicPr>
                      <p:cNvPr id="105" name="Object 12"/>
                      <p:cNvPicPr>
                        <a:picLocks noChangeAspect="1" noChangeArrowheads="1"/>
                      </p:cNvPicPr>
                      <p:nvPr/>
                    </p:nvPicPr>
                    <p:blipFill>
                      <a:blip r:embed="rId12"/>
                      <a:srcRect/>
                      <a:stretch>
                        <a:fillRect/>
                      </a:stretch>
                    </p:blipFill>
                    <p:spPr bwMode="auto">
                      <a:xfrm>
                        <a:off x="1921420" y="4923160"/>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文字方塊 105"/>
          <p:cNvSpPr txBox="1"/>
          <p:nvPr/>
        </p:nvSpPr>
        <p:spPr>
          <a:xfrm rot="5400000">
            <a:off x="1800468" y="430435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5" name="橢圓 106"/>
          <p:cNvSpPr/>
          <p:nvPr/>
        </p:nvSpPr>
        <p:spPr>
          <a:xfrm>
            <a:off x="4442398" y="288732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橢圓 107"/>
          <p:cNvSpPr/>
          <p:nvPr/>
        </p:nvSpPr>
        <p:spPr>
          <a:xfrm>
            <a:off x="4444740" y="3665895"/>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7" name="橢圓 108"/>
          <p:cNvSpPr/>
          <p:nvPr/>
        </p:nvSpPr>
        <p:spPr>
          <a:xfrm>
            <a:off x="4433107" y="4893907"/>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文字方塊 109"/>
          <p:cNvSpPr txBox="1"/>
          <p:nvPr/>
        </p:nvSpPr>
        <p:spPr>
          <a:xfrm rot="5400000">
            <a:off x="4430360" y="431620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9" name="橢圓 110"/>
          <p:cNvSpPr/>
          <p:nvPr/>
        </p:nvSpPr>
        <p:spPr>
          <a:xfrm>
            <a:off x="5842715" y="2868217"/>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0" name="橢圓 111"/>
          <p:cNvSpPr/>
          <p:nvPr/>
        </p:nvSpPr>
        <p:spPr>
          <a:xfrm>
            <a:off x="5845057" y="362812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1" name="橢圓 112"/>
          <p:cNvSpPr/>
          <p:nvPr/>
        </p:nvSpPr>
        <p:spPr>
          <a:xfrm>
            <a:off x="5852085" y="4874799"/>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2" name="文字方塊 113"/>
          <p:cNvSpPr txBox="1"/>
          <p:nvPr/>
        </p:nvSpPr>
        <p:spPr>
          <a:xfrm rot="5400000">
            <a:off x="5849338" y="429392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114"/>
          <p:cNvSpPr txBox="1"/>
          <p:nvPr/>
        </p:nvSpPr>
        <p:spPr>
          <a:xfrm>
            <a:off x="5014443" y="282874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4" name="文字方塊 115"/>
          <p:cNvSpPr txBox="1"/>
          <p:nvPr/>
        </p:nvSpPr>
        <p:spPr>
          <a:xfrm>
            <a:off x="5032066" y="361424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5" name="文字方塊 116"/>
          <p:cNvSpPr txBox="1"/>
          <p:nvPr/>
        </p:nvSpPr>
        <p:spPr>
          <a:xfrm>
            <a:off x="5044246" y="4870532"/>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6" name="直線單箭頭接點 117"/>
          <p:cNvCxnSpPr>
            <a:stCxn id="18" idx="6"/>
            <a:endCxn id="25" idx="2"/>
          </p:cNvCxnSpPr>
          <p:nvPr/>
        </p:nvCxnSpPr>
        <p:spPr>
          <a:xfrm>
            <a:off x="3700994" y="317440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18"/>
          <p:cNvCxnSpPr/>
          <p:nvPr/>
        </p:nvCxnSpPr>
        <p:spPr>
          <a:xfrm>
            <a:off x="3700994" y="396615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19"/>
          <p:cNvCxnSpPr/>
          <p:nvPr/>
        </p:nvCxnSpPr>
        <p:spPr>
          <a:xfrm>
            <a:off x="3691703" y="518812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20"/>
          <p:cNvCxnSpPr>
            <a:stCxn id="19" idx="6"/>
            <a:endCxn id="25" idx="2"/>
          </p:cNvCxnSpPr>
          <p:nvPr/>
        </p:nvCxnSpPr>
        <p:spPr>
          <a:xfrm flipV="1">
            <a:off x="3703336" y="3174404"/>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21"/>
          <p:cNvCxnSpPr>
            <a:stCxn id="18" idx="6"/>
            <a:endCxn id="26" idx="2"/>
          </p:cNvCxnSpPr>
          <p:nvPr/>
        </p:nvCxnSpPr>
        <p:spPr>
          <a:xfrm>
            <a:off x="3700994" y="3174404"/>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22"/>
          <p:cNvCxnSpPr>
            <a:stCxn id="18" idx="6"/>
            <a:endCxn id="27" idx="2"/>
          </p:cNvCxnSpPr>
          <p:nvPr/>
        </p:nvCxnSpPr>
        <p:spPr>
          <a:xfrm>
            <a:off x="3700994" y="3174404"/>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23"/>
          <p:cNvCxnSpPr>
            <a:stCxn id="19" idx="6"/>
            <a:endCxn id="27" idx="2"/>
          </p:cNvCxnSpPr>
          <p:nvPr/>
        </p:nvCxnSpPr>
        <p:spPr>
          <a:xfrm>
            <a:off x="3703336" y="3952974"/>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24"/>
          <p:cNvCxnSpPr>
            <a:stCxn id="20" idx="6"/>
            <a:endCxn id="25" idx="2"/>
          </p:cNvCxnSpPr>
          <p:nvPr/>
        </p:nvCxnSpPr>
        <p:spPr>
          <a:xfrm flipV="1">
            <a:off x="3691703" y="3174404"/>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25"/>
          <p:cNvCxnSpPr>
            <a:stCxn id="20" idx="6"/>
            <a:endCxn id="26" idx="2"/>
          </p:cNvCxnSpPr>
          <p:nvPr/>
        </p:nvCxnSpPr>
        <p:spPr>
          <a:xfrm flipV="1">
            <a:off x="3691703" y="3952974"/>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26"/>
          <p:cNvCxnSpPr>
            <a:endCxn id="18" idx="2"/>
          </p:cNvCxnSpPr>
          <p:nvPr/>
        </p:nvCxnSpPr>
        <p:spPr>
          <a:xfrm flipV="1">
            <a:off x="2267436" y="3174404"/>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27"/>
          <p:cNvCxnSpPr>
            <a:stCxn id="15" idx="3"/>
            <a:endCxn id="19" idx="2"/>
          </p:cNvCxnSpPr>
          <p:nvPr/>
        </p:nvCxnSpPr>
        <p:spPr>
          <a:xfrm>
            <a:off x="2263729" y="3222778"/>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28"/>
          <p:cNvCxnSpPr>
            <a:stCxn id="15" idx="3"/>
            <a:endCxn id="20" idx="2"/>
          </p:cNvCxnSpPr>
          <p:nvPr/>
        </p:nvCxnSpPr>
        <p:spPr>
          <a:xfrm>
            <a:off x="2263729" y="3222778"/>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29"/>
          <p:cNvCxnSpPr>
            <a:stCxn id="17" idx="3"/>
            <a:endCxn id="18" idx="2"/>
          </p:cNvCxnSpPr>
          <p:nvPr/>
        </p:nvCxnSpPr>
        <p:spPr>
          <a:xfrm flipV="1">
            <a:off x="2291249" y="3174404"/>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30"/>
          <p:cNvCxnSpPr>
            <a:stCxn id="14" idx="3"/>
            <a:endCxn id="19" idx="2"/>
          </p:cNvCxnSpPr>
          <p:nvPr/>
        </p:nvCxnSpPr>
        <p:spPr>
          <a:xfrm>
            <a:off x="2257911" y="3793107"/>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31"/>
          <p:cNvCxnSpPr>
            <a:stCxn id="14" idx="3"/>
            <a:endCxn id="20" idx="2"/>
          </p:cNvCxnSpPr>
          <p:nvPr/>
        </p:nvCxnSpPr>
        <p:spPr>
          <a:xfrm>
            <a:off x="2257911" y="3793107"/>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32"/>
          <p:cNvCxnSpPr>
            <a:stCxn id="23" idx="3"/>
            <a:endCxn id="18" idx="2"/>
          </p:cNvCxnSpPr>
          <p:nvPr/>
        </p:nvCxnSpPr>
        <p:spPr>
          <a:xfrm flipV="1">
            <a:off x="2329408" y="3174404"/>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133"/>
          <p:cNvCxnSpPr>
            <a:stCxn id="23" idx="3"/>
            <a:endCxn id="19" idx="2"/>
          </p:cNvCxnSpPr>
          <p:nvPr/>
        </p:nvCxnSpPr>
        <p:spPr>
          <a:xfrm flipV="1">
            <a:off x="2303039" y="3952974"/>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134"/>
          <p:cNvCxnSpPr>
            <a:stCxn id="23" idx="3"/>
            <a:endCxn id="20" idx="2"/>
          </p:cNvCxnSpPr>
          <p:nvPr/>
        </p:nvCxnSpPr>
        <p:spPr>
          <a:xfrm>
            <a:off x="2303039" y="5167580"/>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文字方塊 135"/>
          <p:cNvSpPr txBox="1"/>
          <p:nvPr/>
        </p:nvSpPr>
        <p:spPr>
          <a:xfrm rot="5400000">
            <a:off x="7122356" y="432490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5" name="文字方塊 136"/>
          <p:cNvSpPr txBox="1"/>
          <p:nvPr/>
        </p:nvSpPr>
        <p:spPr>
          <a:xfrm>
            <a:off x="7191449" y="2806080"/>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6" name="文字方塊 137"/>
          <p:cNvSpPr txBox="1"/>
          <p:nvPr/>
        </p:nvSpPr>
        <p:spPr>
          <a:xfrm>
            <a:off x="7180166" y="3604300"/>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7" name="文字方塊 138"/>
          <p:cNvSpPr txBox="1"/>
          <p:nvPr/>
        </p:nvSpPr>
        <p:spPr>
          <a:xfrm>
            <a:off x="7180166" y="4870532"/>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sp>
        <p:nvSpPr>
          <p:cNvPr id="58" name="矩形 69"/>
          <p:cNvSpPr/>
          <p:nvPr/>
        </p:nvSpPr>
        <p:spPr>
          <a:xfrm>
            <a:off x="2318544" y="3455592"/>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59" name="矩形 78"/>
          <p:cNvSpPr/>
          <p:nvPr/>
        </p:nvSpPr>
        <p:spPr>
          <a:xfrm>
            <a:off x="3706747" y="3463796"/>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60" name="矩形 79"/>
          <p:cNvSpPr/>
          <p:nvPr/>
        </p:nvSpPr>
        <p:spPr>
          <a:xfrm>
            <a:off x="5172752" y="3456897"/>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61" name="矩形 81"/>
          <p:cNvSpPr/>
          <p:nvPr/>
        </p:nvSpPr>
        <p:spPr>
          <a:xfrm>
            <a:off x="4322227" y="3797191"/>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62" name="矩形 82"/>
          <p:cNvSpPr/>
          <p:nvPr/>
        </p:nvSpPr>
        <p:spPr>
          <a:xfrm>
            <a:off x="5812126" y="3773684"/>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63" name="矩形 87"/>
          <p:cNvSpPr/>
          <p:nvPr/>
        </p:nvSpPr>
        <p:spPr>
          <a:xfrm>
            <a:off x="2230673" y="485083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64" name="矩形 88"/>
          <p:cNvSpPr/>
          <p:nvPr/>
        </p:nvSpPr>
        <p:spPr>
          <a:xfrm>
            <a:off x="3540087" y="485083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65" name="矩形 89"/>
          <p:cNvSpPr/>
          <p:nvPr/>
        </p:nvSpPr>
        <p:spPr>
          <a:xfrm>
            <a:off x="4875211" y="486457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a</a:t>
            </a:r>
            <a:r>
              <a:rPr lang="en-US" altLang="zh-TW" sz="2400" baseline="30000" dirty="0"/>
              <a:t>2</a:t>
            </a:r>
            <a:endParaRPr lang="zh-TW" altLang="en-US" sz="2400" baseline="30000" dirty="0"/>
          </a:p>
        </p:txBody>
      </p:sp>
      <p:sp>
        <p:nvSpPr>
          <p:cNvPr id="66" name="矩形 91"/>
          <p:cNvSpPr/>
          <p:nvPr/>
        </p:nvSpPr>
        <p:spPr>
          <a:xfrm>
            <a:off x="6464825" y="4859521"/>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sp>
        <p:nvSpPr>
          <p:cNvPr id="67" name="矩形 84"/>
          <p:cNvSpPr/>
          <p:nvPr/>
        </p:nvSpPr>
        <p:spPr>
          <a:xfrm>
            <a:off x="21204" y="6258864"/>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y</a:t>
            </a:r>
            <a:endParaRPr lang="zh-TW" altLang="en-US" sz="2400" baseline="30000" dirty="0"/>
          </a:p>
        </p:txBody>
      </p:sp>
      <p:grpSp>
        <p:nvGrpSpPr>
          <p:cNvPr id="68" name="群組 5"/>
          <p:cNvGrpSpPr/>
          <p:nvPr/>
        </p:nvGrpSpPr>
        <p:grpSpPr>
          <a:xfrm>
            <a:off x="522706" y="6248266"/>
            <a:ext cx="1356653" cy="877076"/>
            <a:chOff x="3047770" y="5664328"/>
            <a:chExt cx="1356653" cy="877076"/>
          </a:xfrm>
        </p:grpSpPr>
        <mc:AlternateContent xmlns:mc="http://schemas.openxmlformats.org/markup-compatibility/2006" xmlns:a14="http://schemas.microsoft.com/office/drawing/2010/main">
          <mc:Choice Requires="a14">
            <p:sp>
              <p:nvSpPr>
                <p:cNvPr id="69" name="文字方塊 4"/>
                <p:cNvSpPr txBox="1"/>
                <p:nvPr/>
              </p:nvSpPr>
              <p:spPr>
                <a:xfrm>
                  <a:off x="3047770" y="5918200"/>
                  <a:ext cx="13566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69" name="文字方塊 4"/>
                <p:cNvSpPr txBox="1">
                  <a:spLocks noRot="1" noChangeAspect="1" noMove="1" noResize="1" noEditPoints="1" noAdjustHandles="1" noChangeArrowheads="1" noChangeShapeType="1" noTextEdit="1"/>
                </p:cNvSpPr>
                <p:nvPr/>
              </p:nvSpPr>
              <p:spPr>
                <a:xfrm>
                  <a:off x="3047770" y="5918200"/>
                  <a:ext cx="1356653" cy="369332"/>
                </a:xfrm>
                <a:prstGeom prst="rect">
                  <a:avLst/>
                </a:prstGeom>
                <a:blipFill>
                  <a:blip r:embed="rId13"/>
                  <a:stretch>
                    <a:fillRect l="-1802" b="-35000"/>
                  </a:stretch>
                </a:blipFill>
              </p:spPr>
              <p:txBody>
                <a:bodyPr/>
                <a:lstStyle/>
                <a:p>
                  <a:r>
                    <a:rPr lang="en-US">
                      <a:noFill/>
                    </a:rPr>
                    <a:t> </a:t>
                  </a:r>
                </a:p>
              </p:txBody>
            </p:sp>
          </mc:Fallback>
        </mc:AlternateContent>
        <p:sp>
          <p:nvSpPr>
            <p:cNvPr id="70" name="矩形 86"/>
            <p:cNvSpPr/>
            <p:nvPr/>
          </p:nvSpPr>
          <p:spPr>
            <a:xfrm>
              <a:off x="3728529" y="5664328"/>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grpSp>
      <p:sp>
        <p:nvSpPr>
          <p:cNvPr id="71" name="矩形 139"/>
          <p:cNvSpPr/>
          <p:nvPr/>
        </p:nvSpPr>
        <p:spPr>
          <a:xfrm>
            <a:off x="7182900" y="6252997"/>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72" name="矩形 140"/>
          <p:cNvSpPr/>
          <p:nvPr/>
        </p:nvSpPr>
        <p:spPr>
          <a:xfrm>
            <a:off x="5472447" y="6297263"/>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1</a:t>
            </a:r>
            <a:endParaRPr lang="zh-TW" altLang="en-US" sz="2400" baseline="30000" dirty="0"/>
          </a:p>
        </p:txBody>
      </p:sp>
      <p:sp>
        <p:nvSpPr>
          <p:cNvPr id="73" name="矩形 141"/>
          <p:cNvSpPr/>
          <p:nvPr/>
        </p:nvSpPr>
        <p:spPr>
          <a:xfrm>
            <a:off x="6351860" y="6273207"/>
            <a:ext cx="441359" cy="8770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x</a:t>
            </a:r>
            <a:endParaRPr lang="zh-TW" altLang="en-US" sz="2400" dirty="0"/>
          </a:p>
        </p:txBody>
      </p:sp>
      <p:sp>
        <p:nvSpPr>
          <p:cNvPr id="74" name="文字方塊 145"/>
          <p:cNvSpPr txBox="1"/>
          <p:nvPr/>
        </p:nvSpPr>
        <p:spPr>
          <a:xfrm>
            <a:off x="6803843" y="6502138"/>
            <a:ext cx="360621" cy="461665"/>
          </a:xfrm>
          <a:prstGeom prst="rect">
            <a:avLst/>
          </a:prstGeom>
          <a:noFill/>
        </p:spPr>
        <p:txBody>
          <a:bodyPr wrap="square" rtlCol="0">
            <a:spAutoFit/>
          </a:bodyPr>
          <a:lstStyle/>
          <a:p>
            <a:pPr algn="ct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75" name="文字方塊 146"/>
              <p:cNvSpPr txBox="1"/>
              <p:nvPr/>
            </p:nvSpPr>
            <p:spPr>
              <a:xfrm>
                <a:off x="5070577" y="6550151"/>
                <a:ext cx="28678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75" name="文字方塊 146"/>
              <p:cNvSpPr txBox="1">
                <a:spLocks noRot="1" noChangeAspect="1" noMove="1" noResize="1" noEditPoints="1" noAdjustHandles="1" noChangeArrowheads="1" noChangeShapeType="1" noTextEdit="1"/>
              </p:cNvSpPr>
              <p:nvPr/>
            </p:nvSpPr>
            <p:spPr>
              <a:xfrm>
                <a:off x="5070577" y="6550151"/>
                <a:ext cx="2867836" cy="369332"/>
              </a:xfrm>
              <a:prstGeom prst="rect">
                <a:avLst/>
              </a:prstGeom>
              <a:blipFill>
                <a:blip r:embed="rId14"/>
                <a:stretch>
                  <a:fillRect/>
                </a:stretch>
              </a:blipFill>
            </p:spPr>
            <p:txBody>
              <a:bodyPr/>
              <a:lstStyle/>
              <a:p>
                <a:r>
                  <a:rPr lang="en-US">
                    <a:noFill/>
                  </a:rPr>
                  <a:t> </a:t>
                </a:r>
              </a:p>
            </p:txBody>
          </p:sp>
        </mc:Fallback>
      </mc:AlternateContent>
      <p:sp>
        <p:nvSpPr>
          <p:cNvPr id="76" name="矩形 148"/>
          <p:cNvSpPr/>
          <p:nvPr/>
        </p:nvSpPr>
        <p:spPr>
          <a:xfrm>
            <a:off x="8152135" y="6276128"/>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2</a:t>
            </a:r>
            <a:endParaRPr lang="zh-TW" altLang="en-US" sz="2400" baseline="30000" dirty="0"/>
          </a:p>
        </p:txBody>
      </p:sp>
      <p:sp>
        <p:nvSpPr>
          <p:cNvPr id="77" name="矩形 149"/>
          <p:cNvSpPr/>
          <p:nvPr/>
        </p:nvSpPr>
        <p:spPr>
          <a:xfrm>
            <a:off x="4237112" y="6275150"/>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2</a:t>
            </a:r>
            <a:endParaRPr lang="zh-TW" altLang="en-US" sz="2400" baseline="30000" dirty="0"/>
          </a:p>
        </p:txBody>
      </p:sp>
      <p:sp>
        <p:nvSpPr>
          <p:cNvPr id="78" name="文字方塊 151"/>
          <p:cNvSpPr txBox="1"/>
          <p:nvPr/>
        </p:nvSpPr>
        <p:spPr>
          <a:xfrm>
            <a:off x="7839605" y="6517630"/>
            <a:ext cx="377804"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79" name="矩形 154"/>
          <p:cNvSpPr/>
          <p:nvPr/>
        </p:nvSpPr>
        <p:spPr>
          <a:xfrm>
            <a:off x="9401271" y="6262464"/>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err="1"/>
              <a:t>b</a:t>
            </a:r>
            <a:r>
              <a:rPr lang="en-US" altLang="zh-TW" sz="2400" baseline="30000" dirty="0" err="1"/>
              <a:t>L</a:t>
            </a:r>
            <a:endParaRPr lang="zh-TW" altLang="en-US" sz="2400" baseline="30000" dirty="0"/>
          </a:p>
        </p:txBody>
      </p:sp>
      <p:sp>
        <p:nvSpPr>
          <p:cNvPr id="80" name="矩形 155"/>
          <p:cNvSpPr/>
          <p:nvPr/>
        </p:nvSpPr>
        <p:spPr>
          <a:xfrm>
            <a:off x="2493165" y="6267916"/>
            <a:ext cx="807843" cy="832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W</a:t>
            </a:r>
            <a:r>
              <a:rPr lang="en-US" altLang="zh-TW" sz="2400" baseline="30000" dirty="0"/>
              <a:t>L</a:t>
            </a:r>
            <a:endParaRPr lang="zh-TW" altLang="en-US" sz="2400" baseline="30000" dirty="0"/>
          </a:p>
        </p:txBody>
      </p:sp>
      <p:sp>
        <p:nvSpPr>
          <p:cNvPr id="81" name="文字方塊 157"/>
          <p:cNvSpPr txBox="1"/>
          <p:nvPr/>
        </p:nvSpPr>
        <p:spPr>
          <a:xfrm>
            <a:off x="9090716" y="6496721"/>
            <a:ext cx="360621"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82" name="文字方塊 7"/>
          <p:cNvSpPr txBox="1"/>
          <p:nvPr/>
        </p:nvSpPr>
        <p:spPr>
          <a:xfrm>
            <a:off x="3237816" y="6399376"/>
            <a:ext cx="719116"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83" name="矩形 173"/>
          <p:cNvSpPr/>
          <p:nvPr/>
        </p:nvSpPr>
        <p:spPr>
          <a:xfrm>
            <a:off x="2922148" y="3801496"/>
            <a:ext cx="450868" cy="8545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b</a:t>
            </a:r>
            <a:r>
              <a:rPr lang="en-US" altLang="zh-TW" sz="2400" baseline="30000" dirty="0"/>
              <a:t>1</a:t>
            </a:r>
            <a:endParaRPr lang="zh-TW" altLang="en-US" sz="2400" baseline="30000" dirty="0"/>
          </a:p>
        </p:txBody>
      </p:sp>
      <p:sp>
        <p:nvSpPr>
          <p:cNvPr id="84" name="文字方塊 174"/>
          <p:cNvSpPr txBox="1"/>
          <p:nvPr/>
        </p:nvSpPr>
        <p:spPr>
          <a:xfrm>
            <a:off x="8609220" y="6389377"/>
            <a:ext cx="719116" cy="523220"/>
          </a:xfrm>
          <a:prstGeom prst="rect">
            <a:avLst/>
          </a:prstGeom>
          <a:noFill/>
        </p:spPr>
        <p:txBody>
          <a:bodyPr wrap="square" rtlCol="0">
            <a:spAutoFit/>
          </a:bodyPr>
          <a:lstStyle/>
          <a:p>
            <a:pPr algn="ctr"/>
            <a:r>
              <a:rPr lang="en-US" altLang="zh-TW" sz="2800" dirty="0"/>
              <a:t>…</a:t>
            </a:r>
            <a:endParaRPr lang="zh-TW" altLang="en-US" sz="2800" dirty="0"/>
          </a:p>
        </p:txBody>
      </p:sp>
    </p:spTree>
    <p:extLst>
      <p:ext uri="{BB962C8B-B14F-4D97-AF65-F5344CB8AC3E}">
        <p14:creationId xmlns:p14="http://schemas.microsoft.com/office/powerpoint/2010/main" val="104000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7" grpId="0" animBg="1"/>
      <p:bldP spid="71" grpId="0" animBg="1"/>
      <p:bldP spid="72" grpId="0" animBg="1"/>
      <p:bldP spid="73" grpId="0" animBg="1"/>
      <p:bldP spid="74" grpId="0"/>
      <p:bldP spid="75" grpId="0"/>
      <p:bldP spid="76" grpId="0" animBg="1"/>
      <p:bldP spid="77" grpId="0" animBg="1"/>
      <p:bldP spid="78" grpId="0"/>
      <p:bldP spid="79" grpId="0" animBg="1"/>
      <p:bldP spid="80" grpId="0" animBg="1"/>
      <p:bldP spid="81" grpId="0"/>
      <p:bldP spid="82" grpId="0"/>
      <p:bldP spid="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Softmax</a:t>
            </a:r>
            <a:r>
              <a:rPr lang="en-US" altLang="zh-TW" dirty="0"/>
              <a:t> Layer</a:t>
            </a:r>
            <a:endParaRPr lang="en-US" dirty="0"/>
          </a:p>
        </p:txBody>
      </p:sp>
      <p:sp>
        <p:nvSpPr>
          <p:cNvPr id="3" name="Content Placeholder 2"/>
          <p:cNvSpPr>
            <a:spLocks noGrp="1"/>
          </p:cNvSpPr>
          <p:nvPr>
            <p:ph idx="1"/>
          </p:nvPr>
        </p:nvSpPr>
        <p:spPr/>
        <p:txBody>
          <a:bodyPr/>
          <a:lstStyle/>
          <a:p>
            <a:r>
              <a:rPr lang="en-US" altLang="zh-TW" dirty="0"/>
              <a:t>In </a:t>
            </a:r>
            <a:r>
              <a:rPr lang="en-US" altLang="zh-TW" dirty="0">
                <a:solidFill>
                  <a:srgbClr val="FF0000"/>
                </a:solidFill>
              </a:rPr>
              <a:t>multi-class classification </a:t>
            </a:r>
            <a:r>
              <a:rPr lang="en-US" altLang="zh-TW" dirty="0"/>
              <a:t>tasks, the output layer is typically a </a:t>
            </a:r>
            <a:r>
              <a:rPr lang="en-US" altLang="zh-TW" b="1" i="1" dirty="0" err="1">
                <a:solidFill>
                  <a:srgbClr val="0070C0"/>
                </a:solidFill>
              </a:rPr>
              <a:t>softmax</a:t>
            </a:r>
            <a:r>
              <a:rPr lang="en-US" altLang="zh-TW" b="1" i="1" dirty="0">
                <a:solidFill>
                  <a:srgbClr val="0070C0"/>
                </a:solidFill>
              </a:rPr>
              <a:t> layer</a:t>
            </a:r>
          </a:p>
          <a:p>
            <a:pPr lvl="1"/>
            <a:r>
              <a:rPr lang="en-US" altLang="zh-TW" dirty="0"/>
              <a:t>I.e., it employs a </a:t>
            </a:r>
            <a:r>
              <a:rPr lang="en-US" altLang="zh-TW" b="1" i="1" dirty="0" err="1">
                <a:solidFill>
                  <a:srgbClr val="0070C0"/>
                </a:solidFill>
              </a:rPr>
              <a:t>softmax</a:t>
            </a:r>
            <a:r>
              <a:rPr lang="en-US" altLang="zh-TW" b="1" i="1" dirty="0">
                <a:solidFill>
                  <a:srgbClr val="0070C0"/>
                </a:solidFill>
              </a:rPr>
              <a:t> activation function</a:t>
            </a:r>
          </a:p>
          <a:p>
            <a:pPr lvl="1"/>
            <a:r>
              <a:rPr lang="en-US" altLang="zh-TW" dirty="0"/>
              <a:t>If a layer with a sigmoid activation function is used as the output layer instead, the predictions by the NN may not be easy to interpret</a:t>
            </a:r>
          </a:p>
          <a:p>
            <a:pPr lvl="2"/>
            <a:r>
              <a:rPr lang="en-US" altLang="zh-TW" dirty="0"/>
              <a:t>Note that an output layer with sigmoid activations can still be used for binary classification </a:t>
            </a:r>
          </a:p>
          <a:p>
            <a:pPr marL="0" indent="0">
              <a:buNone/>
            </a:pPr>
            <a:endParaRPr lang="zh-TW" altLang="en-US" dirty="0"/>
          </a:p>
          <a:p>
            <a:endParaRPr lang="zh-TW" altLang="en-US" dirty="0"/>
          </a:p>
          <a:p>
            <a:endParaRPr lang="en-US" dirty="0"/>
          </a:p>
        </p:txBody>
      </p:sp>
      <p:sp>
        <p:nvSpPr>
          <p:cNvPr id="23" name="Content Placeholder 22">
            <a:extLst>
              <a:ext uri="{FF2B5EF4-FFF2-40B4-BE49-F238E27FC236}">
                <a16:creationId xmlns:a16="http://schemas.microsoft.com/office/drawing/2014/main" id="{10A412BE-54EA-446E-9728-19DD8082C3F0}"/>
              </a:ext>
            </a:extLst>
          </p:cNvPr>
          <p:cNvSpPr>
            <a:spLocks noGrp="1"/>
          </p:cNvSpPr>
          <p:nvPr>
            <p:ph idx="10"/>
          </p:nvPr>
        </p:nvSpPr>
        <p:spPr/>
        <p:txBody>
          <a:bodyPr/>
          <a:lstStyle/>
          <a:p>
            <a:r>
              <a:rPr lang="en-US" dirty="0"/>
              <a:t>Introduction to Neural Networks</a:t>
            </a:r>
          </a:p>
          <a:p>
            <a:endParaRPr lang="en-US" dirty="0"/>
          </a:p>
        </p:txBody>
      </p:sp>
      <p:sp>
        <p:nvSpPr>
          <p:cNvPr id="4" name="文字方塊 3"/>
          <p:cNvSpPr txBox="1"/>
          <p:nvPr/>
        </p:nvSpPr>
        <p:spPr>
          <a:xfrm>
            <a:off x="1932856" y="3832456"/>
            <a:ext cx="5725936" cy="461665"/>
          </a:xfrm>
          <a:prstGeom prst="rect">
            <a:avLst/>
          </a:prstGeom>
          <a:noFill/>
        </p:spPr>
        <p:txBody>
          <a:bodyPr wrap="square" rtlCol="0">
            <a:spAutoFit/>
          </a:bodyPr>
          <a:lstStyle/>
          <a:p>
            <a:pPr algn="ctr"/>
            <a:r>
              <a:rPr lang="en-US" altLang="zh-TW" sz="2400" b="1" i="1" u="sng" dirty="0"/>
              <a:t>A Layer with Sigmoid Activations</a:t>
            </a:r>
            <a:endParaRPr lang="zh-TW" altLang="en-US" sz="2400" b="1" i="1" u="sng" dirty="0"/>
          </a:p>
        </p:txBody>
      </p:sp>
      <p:cxnSp>
        <p:nvCxnSpPr>
          <p:cNvPr id="5" name="直線單箭頭接點 43"/>
          <p:cNvCxnSpPr/>
          <p:nvPr/>
        </p:nvCxnSpPr>
        <p:spPr>
          <a:xfrm flipV="1">
            <a:off x="4449754" y="5648386"/>
            <a:ext cx="121920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44"/>
          <p:cNvCxnSpPr/>
          <p:nvPr/>
        </p:nvCxnSpPr>
        <p:spPr>
          <a:xfrm>
            <a:off x="4449754" y="6534312"/>
            <a:ext cx="12192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45"/>
          <p:cNvCxnSpPr/>
          <p:nvPr/>
        </p:nvCxnSpPr>
        <p:spPr>
          <a:xfrm>
            <a:off x="4449754" y="4760407"/>
            <a:ext cx="12192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12"/>
          <p:cNvGraphicFramePr>
            <a:graphicFrameLocks noChangeAspect="1"/>
          </p:cNvGraphicFramePr>
          <p:nvPr>
            <p:extLst>
              <p:ext uri="{D42A27DB-BD31-4B8C-83A1-F6EECF244321}">
                <p14:modId xmlns:p14="http://schemas.microsoft.com/office/powerpoint/2010/main" val="1359292730"/>
              </p:ext>
            </p:extLst>
          </p:nvPr>
        </p:nvGraphicFramePr>
        <p:xfrm>
          <a:off x="5768627" y="4460429"/>
          <a:ext cx="1382713" cy="487363"/>
        </p:xfrm>
        <a:graphic>
          <a:graphicData uri="http://schemas.openxmlformats.org/presentationml/2006/ole">
            <mc:AlternateContent xmlns:mc="http://schemas.openxmlformats.org/markup-compatibility/2006">
              <mc:Choice xmlns:v="urn:schemas-microsoft-com:vml" Requires="v">
                <p:oleObj name="方程式" r:id="rId2" imgW="647640" imgH="228600" progId="Equation.3">
                  <p:embed/>
                </p:oleObj>
              </mc:Choice>
              <mc:Fallback>
                <p:oleObj name="方程式" r:id="rId2" imgW="647640" imgH="228600" progId="Equation.3">
                  <p:embed/>
                  <p:pic>
                    <p:nvPicPr>
                      <p:cNvPr id="47" name="Object 12"/>
                      <p:cNvPicPr>
                        <a:picLocks noChangeAspect="1" noChangeArrowheads="1"/>
                      </p:cNvPicPr>
                      <p:nvPr/>
                    </p:nvPicPr>
                    <p:blipFill>
                      <a:blip r:embed="rId3"/>
                      <a:srcRect/>
                      <a:stretch>
                        <a:fillRect/>
                      </a:stretch>
                    </p:blipFill>
                    <p:spPr bwMode="auto">
                      <a:xfrm>
                        <a:off x="5768627" y="4460429"/>
                        <a:ext cx="1382713" cy="487363"/>
                      </a:xfrm>
                      <a:prstGeom prst="rect">
                        <a:avLst/>
                      </a:prstGeom>
                      <a:noFill/>
                    </p:spPr>
                  </p:pic>
                </p:oleObj>
              </mc:Fallback>
            </mc:AlternateContent>
          </a:graphicData>
        </a:graphic>
      </p:graphicFrame>
      <p:graphicFrame>
        <p:nvGraphicFramePr>
          <p:cNvPr id="9" name="Object 12"/>
          <p:cNvGraphicFramePr>
            <a:graphicFrameLocks noChangeAspect="1"/>
          </p:cNvGraphicFramePr>
          <p:nvPr>
            <p:extLst>
              <p:ext uri="{D42A27DB-BD31-4B8C-83A1-F6EECF244321}">
                <p14:modId xmlns:p14="http://schemas.microsoft.com/office/powerpoint/2010/main" val="60946767"/>
              </p:ext>
            </p:extLst>
          </p:nvPr>
        </p:nvGraphicFramePr>
        <p:xfrm>
          <a:off x="5752752" y="5397054"/>
          <a:ext cx="1436688" cy="487363"/>
        </p:xfrm>
        <a:graphic>
          <a:graphicData uri="http://schemas.openxmlformats.org/presentationml/2006/ole">
            <mc:AlternateContent xmlns:mc="http://schemas.openxmlformats.org/markup-compatibility/2006">
              <mc:Choice xmlns:v="urn:schemas-microsoft-com:vml" Requires="v">
                <p:oleObj name="方程式" r:id="rId4" imgW="672840" imgH="228600" progId="Equation.3">
                  <p:embed/>
                </p:oleObj>
              </mc:Choice>
              <mc:Fallback>
                <p:oleObj name="方程式" r:id="rId4" imgW="672840" imgH="228600" progId="Equation.3">
                  <p:embed/>
                  <p:pic>
                    <p:nvPicPr>
                      <p:cNvPr id="48" name="Object 12"/>
                      <p:cNvPicPr>
                        <a:picLocks noChangeAspect="1" noChangeArrowheads="1"/>
                      </p:cNvPicPr>
                      <p:nvPr/>
                    </p:nvPicPr>
                    <p:blipFill>
                      <a:blip r:embed="rId5"/>
                      <a:srcRect/>
                      <a:stretch>
                        <a:fillRect/>
                      </a:stretch>
                    </p:blipFill>
                    <p:spPr bwMode="auto">
                      <a:xfrm>
                        <a:off x="5752752" y="5397054"/>
                        <a:ext cx="1436688"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2"/>
          <p:cNvGraphicFramePr>
            <a:graphicFrameLocks noChangeAspect="1"/>
          </p:cNvGraphicFramePr>
          <p:nvPr>
            <p:extLst>
              <p:ext uri="{D42A27DB-BD31-4B8C-83A1-F6EECF244321}">
                <p14:modId xmlns:p14="http://schemas.microsoft.com/office/powerpoint/2010/main" val="3299111322"/>
              </p:ext>
            </p:extLst>
          </p:nvPr>
        </p:nvGraphicFramePr>
        <p:xfrm>
          <a:off x="5767040" y="6263829"/>
          <a:ext cx="1409700" cy="514350"/>
        </p:xfrm>
        <a:graphic>
          <a:graphicData uri="http://schemas.openxmlformats.org/presentationml/2006/ole">
            <mc:AlternateContent xmlns:mc="http://schemas.openxmlformats.org/markup-compatibility/2006">
              <mc:Choice xmlns:v="urn:schemas-microsoft-com:vml" Requires="v">
                <p:oleObj name="方程式" r:id="rId6" imgW="660240" imgH="241200" progId="Equation.3">
                  <p:embed/>
                </p:oleObj>
              </mc:Choice>
              <mc:Fallback>
                <p:oleObj name="方程式" r:id="rId6" imgW="660240" imgH="241200" progId="Equation.3">
                  <p:embed/>
                  <p:pic>
                    <p:nvPicPr>
                      <p:cNvPr id="49" name="Object 12"/>
                      <p:cNvPicPr>
                        <a:picLocks noChangeAspect="1" noChangeArrowheads="1"/>
                      </p:cNvPicPr>
                      <p:nvPr/>
                    </p:nvPicPr>
                    <p:blipFill>
                      <a:blip r:embed="rId7"/>
                      <a:srcRect/>
                      <a:stretch>
                        <a:fillRect/>
                      </a:stretch>
                    </p:blipFill>
                    <p:spPr bwMode="auto">
                      <a:xfrm>
                        <a:off x="5767040" y="6263829"/>
                        <a:ext cx="14097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直線單箭頭接點 49"/>
          <p:cNvCxnSpPr/>
          <p:nvPr/>
        </p:nvCxnSpPr>
        <p:spPr>
          <a:xfrm>
            <a:off x="3225237" y="5655059"/>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50"/>
          <p:cNvCxnSpPr/>
          <p:nvPr/>
        </p:nvCxnSpPr>
        <p:spPr>
          <a:xfrm>
            <a:off x="3225237" y="6540985"/>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51"/>
          <p:cNvCxnSpPr/>
          <p:nvPr/>
        </p:nvCxnSpPr>
        <p:spPr>
          <a:xfrm>
            <a:off x="3225237" y="4767080"/>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橢圓 52"/>
          <p:cNvSpPr/>
          <p:nvPr/>
        </p:nvSpPr>
        <p:spPr>
          <a:xfrm>
            <a:off x="3859330" y="4469537"/>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5" name="橢圓 53"/>
          <p:cNvSpPr/>
          <p:nvPr/>
        </p:nvSpPr>
        <p:spPr>
          <a:xfrm>
            <a:off x="3859330" y="5357516"/>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6" name="橢圓 54"/>
          <p:cNvSpPr/>
          <p:nvPr/>
        </p:nvSpPr>
        <p:spPr>
          <a:xfrm>
            <a:off x="3859330" y="6243442"/>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aphicFrame>
        <p:nvGraphicFramePr>
          <p:cNvPr id="17" name="Object 12"/>
          <p:cNvGraphicFramePr>
            <a:graphicFrameLocks noChangeAspect="1"/>
          </p:cNvGraphicFramePr>
          <p:nvPr>
            <p:extLst>
              <p:ext uri="{D42A27DB-BD31-4B8C-83A1-F6EECF244321}">
                <p14:modId xmlns:p14="http://schemas.microsoft.com/office/powerpoint/2010/main" val="2052872014"/>
              </p:ext>
            </p:extLst>
          </p:nvPr>
        </p:nvGraphicFramePr>
        <p:xfrm>
          <a:off x="2900015" y="4508054"/>
          <a:ext cx="352425" cy="487363"/>
        </p:xfrm>
        <a:graphic>
          <a:graphicData uri="http://schemas.openxmlformats.org/presentationml/2006/ole">
            <mc:AlternateContent xmlns:mc="http://schemas.openxmlformats.org/markup-compatibility/2006">
              <mc:Choice xmlns:v="urn:schemas-microsoft-com:vml" Requires="v">
                <p:oleObj name="方程式" r:id="rId8" imgW="164880" imgH="228600" progId="Equation.3">
                  <p:embed/>
                </p:oleObj>
              </mc:Choice>
              <mc:Fallback>
                <p:oleObj name="方程式" r:id="rId8" imgW="164880" imgH="228600" progId="Equation.3">
                  <p:embed/>
                  <p:pic>
                    <p:nvPicPr>
                      <p:cNvPr id="56" name="Object 12"/>
                      <p:cNvPicPr>
                        <a:picLocks noChangeAspect="1" noChangeArrowheads="1"/>
                      </p:cNvPicPr>
                      <p:nvPr/>
                    </p:nvPicPr>
                    <p:blipFill>
                      <a:blip r:embed="rId9"/>
                      <a:srcRect/>
                      <a:stretch>
                        <a:fillRect/>
                      </a:stretch>
                    </p:blipFill>
                    <p:spPr bwMode="auto">
                      <a:xfrm>
                        <a:off x="2900015" y="4508054"/>
                        <a:ext cx="35242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2"/>
          <p:cNvGraphicFramePr>
            <a:graphicFrameLocks noChangeAspect="1"/>
          </p:cNvGraphicFramePr>
          <p:nvPr>
            <p:extLst>
              <p:ext uri="{D42A27DB-BD31-4B8C-83A1-F6EECF244321}">
                <p14:modId xmlns:p14="http://schemas.microsoft.com/office/powerpoint/2010/main" val="1941639892"/>
              </p:ext>
            </p:extLst>
          </p:nvPr>
        </p:nvGraphicFramePr>
        <p:xfrm>
          <a:off x="2865090" y="5395467"/>
          <a:ext cx="352425" cy="487362"/>
        </p:xfrm>
        <a:graphic>
          <a:graphicData uri="http://schemas.openxmlformats.org/presentationml/2006/ole">
            <mc:AlternateContent xmlns:mc="http://schemas.openxmlformats.org/markup-compatibility/2006">
              <mc:Choice xmlns:v="urn:schemas-microsoft-com:vml" Requires="v">
                <p:oleObj name="方程式" r:id="rId10" imgW="164880" imgH="228600" progId="Equation.3">
                  <p:embed/>
                </p:oleObj>
              </mc:Choice>
              <mc:Fallback>
                <p:oleObj name="方程式" r:id="rId10" imgW="164880" imgH="228600" progId="Equation.3">
                  <p:embed/>
                  <p:pic>
                    <p:nvPicPr>
                      <p:cNvPr id="57" name="Object 12"/>
                      <p:cNvPicPr>
                        <a:picLocks noChangeAspect="1" noChangeArrowheads="1"/>
                      </p:cNvPicPr>
                      <p:nvPr/>
                    </p:nvPicPr>
                    <p:blipFill>
                      <a:blip r:embed="rId11"/>
                      <a:srcRect/>
                      <a:stretch>
                        <a:fillRect/>
                      </a:stretch>
                    </p:blipFill>
                    <p:spPr bwMode="auto">
                      <a:xfrm>
                        <a:off x="2865090" y="5395467"/>
                        <a:ext cx="35242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398268467"/>
              </p:ext>
            </p:extLst>
          </p:nvPr>
        </p:nvGraphicFramePr>
        <p:xfrm>
          <a:off x="2898427" y="6243192"/>
          <a:ext cx="352425" cy="514350"/>
        </p:xfrm>
        <a:graphic>
          <a:graphicData uri="http://schemas.openxmlformats.org/presentationml/2006/ole">
            <mc:AlternateContent xmlns:mc="http://schemas.openxmlformats.org/markup-compatibility/2006">
              <mc:Choice xmlns:v="urn:schemas-microsoft-com:vml" Requires="v">
                <p:oleObj name="方程式" r:id="rId12" imgW="164880" imgH="241200" progId="Equation.3">
                  <p:embed/>
                </p:oleObj>
              </mc:Choice>
              <mc:Fallback>
                <p:oleObj name="方程式" r:id="rId12" imgW="164880" imgH="241200" progId="Equation.3">
                  <p:embed/>
                  <p:pic>
                    <p:nvPicPr>
                      <p:cNvPr id="58" name="Object 12"/>
                      <p:cNvPicPr>
                        <a:picLocks noChangeAspect="1" noChangeArrowheads="1"/>
                      </p:cNvPicPr>
                      <p:nvPr/>
                    </p:nvPicPr>
                    <p:blipFill>
                      <a:blip r:embed="rId13"/>
                      <a:srcRect/>
                      <a:stretch>
                        <a:fillRect/>
                      </a:stretch>
                    </p:blipFill>
                    <p:spPr bwMode="auto">
                      <a:xfrm>
                        <a:off x="2898427" y="6243192"/>
                        <a:ext cx="3524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2873943229"/>
              </p:ext>
            </p:extLst>
          </p:nvPr>
        </p:nvGraphicFramePr>
        <p:xfrm>
          <a:off x="4004915" y="4636642"/>
          <a:ext cx="323850" cy="298450"/>
        </p:xfrm>
        <a:graphic>
          <a:graphicData uri="http://schemas.openxmlformats.org/presentationml/2006/ole">
            <mc:AlternateContent xmlns:mc="http://schemas.openxmlformats.org/markup-compatibility/2006">
              <mc:Choice xmlns:v="urn:schemas-microsoft-com:vml" Requires="v">
                <p:oleObj name="方程式" r:id="rId14" imgW="152280" imgH="139680" progId="Equation.3">
                  <p:embed/>
                </p:oleObj>
              </mc:Choice>
              <mc:Fallback>
                <p:oleObj name="方程式" r:id="rId14" imgW="152280" imgH="139680" progId="Equation.3">
                  <p:embed/>
                  <p:pic>
                    <p:nvPicPr>
                      <p:cNvPr id="59" name="Object 12"/>
                      <p:cNvPicPr>
                        <a:picLocks noChangeAspect="1" noChangeArrowheads="1"/>
                      </p:cNvPicPr>
                      <p:nvPr/>
                    </p:nvPicPr>
                    <p:blipFill>
                      <a:blip r:embed="rId15"/>
                      <a:srcRect/>
                      <a:stretch>
                        <a:fillRect/>
                      </a:stretch>
                    </p:blipFill>
                    <p:spPr bwMode="auto">
                      <a:xfrm>
                        <a:off x="4004915" y="4636642"/>
                        <a:ext cx="32385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2"/>
          <p:cNvGraphicFramePr>
            <a:graphicFrameLocks noChangeAspect="1"/>
          </p:cNvGraphicFramePr>
          <p:nvPr>
            <p:extLst>
              <p:ext uri="{D42A27DB-BD31-4B8C-83A1-F6EECF244321}">
                <p14:modId xmlns:p14="http://schemas.microsoft.com/office/powerpoint/2010/main" val="3539592765"/>
              </p:ext>
            </p:extLst>
          </p:nvPr>
        </p:nvGraphicFramePr>
        <p:xfrm>
          <a:off x="3993802" y="5527229"/>
          <a:ext cx="325438" cy="298450"/>
        </p:xfrm>
        <a:graphic>
          <a:graphicData uri="http://schemas.openxmlformats.org/presentationml/2006/ole">
            <mc:AlternateContent xmlns:mc="http://schemas.openxmlformats.org/markup-compatibility/2006">
              <mc:Choice xmlns:v="urn:schemas-microsoft-com:vml" Requires="v">
                <p:oleObj name="方程式" r:id="rId16" imgW="152280" imgH="139680" progId="Equation.3">
                  <p:embed/>
                </p:oleObj>
              </mc:Choice>
              <mc:Fallback>
                <p:oleObj name="方程式" r:id="rId16" imgW="152280" imgH="139680" progId="Equation.3">
                  <p:embed/>
                  <p:pic>
                    <p:nvPicPr>
                      <p:cNvPr id="60" name="Object 12"/>
                      <p:cNvPicPr>
                        <a:picLocks noChangeAspect="1" noChangeArrowheads="1"/>
                      </p:cNvPicPr>
                      <p:nvPr/>
                    </p:nvPicPr>
                    <p:blipFill>
                      <a:blip r:embed="rId17"/>
                      <a:srcRect/>
                      <a:stretch>
                        <a:fillRect/>
                      </a:stretch>
                    </p:blipFill>
                    <p:spPr bwMode="auto">
                      <a:xfrm>
                        <a:off x="3993802" y="5527229"/>
                        <a:ext cx="32543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2"/>
          <p:cNvGraphicFramePr>
            <a:graphicFrameLocks noChangeAspect="1"/>
          </p:cNvGraphicFramePr>
          <p:nvPr>
            <p:extLst>
              <p:ext uri="{D42A27DB-BD31-4B8C-83A1-F6EECF244321}">
                <p14:modId xmlns:p14="http://schemas.microsoft.com/office/powerpoint/2010/main" val="156096456"/>
              </p:ext>
            </p:extLst>
          </p:nvPr>
        </p:nvGraphicFramePr>
        <p:xfrm>
          <a:off x="4025552" y="6400354"/>
          <a:ext cx="327025" cy="298450"/>
        </p:xfrm>
        <a:graphic>
          <a:graphicData uri="http://schemas.openxmlformats.org/presentationml/2006/ole">
            <mc:AlternateContent xmlns:mc="http://schemas.openxmlformats.org/markup-compatibility/2006">
              <mc:Choice xmlns:v="urn:schemas-microsoft-com:vml" Requires="v">
                <p:oleObj name="方程式" r:id="rId18" imgW="152280" imgH="139680" progId="Equation.3">
                  <p:embed/>
                </p:oleObj>
              </mc:Choice>
              <mc:Fallback>
                <p:oleObj name="方程式" r:id="rId18" imgW="152280" imgH="139680" progId="Equation.3">
                  <p:embed/>
                  <p:pic>
                    <p:nvPicPr>
                      <p:cNvPr id="61" name="Object 12"/>
                      <p:cNvPicPr>
                        <a:picLocks noChangeAspect="1" noChangeArrowheads="1"/>
                      </p:cNvPicPr>
                      <p:nvPr/>
                    </p:nvPicPr>
                    <p:blipFill>
                      <a:blip r:embed="rId19"/>
                      <a:srcRect/>
                      <a:stretch>
                        <a:fillRect/>
                      </a:stretch>
                    </p:blipFill>
                    <p:spPr bwMode="auto">
                      <a:xfrm>
                        <a:off x="4025552" y="6400354"/>
                        <a:ext cx="32702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矩形 102"/>
          <p:cNvSpPr/>
          <p:nvPr/>
        </p:nvSpPr>
        <p:spPr>
          <a:xfrm>
            <a:off x="3239821" y="4269704"/>
            <a:ext cx="493752"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26" name="矩形 103"/>
          <p:cNvSpPr/>
          <p:nvPr/>
        </p:nvSpPr>
        <p:spPr>
          <a:xfrm>
            <a:off x="3239548" y="6059901"/>
            <a:ext cx="461193"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27" name="矩形 104"/>
          <p:cNvSpPr/>
          <p:nvPr/>
        </p:nvSpPr>
        <p:spPr>
          <a:xfrm>
            <a:off x="3223262" y="5186030"/>
            <a:ext cx="528324" cy="461665"/>
          </a:xfrm>
          <a:prstGeom prst="rect">
            <a:avLst/>
          </a:prstGeom>
        </p:spPr>
        <p:txBody>
          <a:bodyPr wrap="square">
            <a:spAutoFit/>
          </a:bodyPr>
          <a:lstStyle/>
          <a:p>
            <a:r>
              <a:rPr lang="en-US" altLang="zh-TW" sz="2400" b="1" dirty="0">
                <a:solidFill>
                  <a:srgbClr val="FF0000"/>
                </a:solidFill>
              </a:rPr>
              <a:t>1</a:t>
            </a:r>
            <a:endParaRPr lang="zh-TW" altLang="en-US" sz="2400" b="1" dirty="0">
              <a:solidFill>
                <a:srgbClr val="FF0000"/>
              </a:solidFill>
            </a:endParaRPr>
          </a:p>
        </p:txBody>
      </p:sp>
      <p:sp>
        <p:nvSpPr>
          <p:cNvPr id="28" name="矩形 102"/>
          <p:cNvSpPr/>
          <p:nvPr/>
        </p:nvSpPr>
        <p:spPr>
          <a:xfrm>
            <a:off x="4683582" y="4280256"/>
            <a:ext cx="812974" cy="461665"/>
          </a:xfrm>
          <a:prstGeom prst="rect">
            <a:avLst/>
          </a:prstGeom>
        </p:spPr>
        <p:txBody>
          <a:bodyPr wrap="square">
            <a:spAutoFit/>
          </a:bodyPr>
          <a:lstStyle/>
          <a:p>
            <a:r>
              <a:rPr lang="en-US" altLang="zh-TW" sz="2400" b="1" dirty="0">
                <a:solidFill>
                  <a:srgbClr val="FF0000"/>
                </a:solidFill>
              </a:rPr>
              <a:t>0.95</a:t>
            </a:r>
            <a:endParaRPr lang="zh-TW" altLang="en-US" sz="2400" b="1" dirty="0">
              <a:solidFill>
                <a:srgbClr val="FF0000"/>
              </a:solidFill>
            </a:endParaRPr>
          </a:p>
        </p:txBody>
      </p:sp>
      <p:sp>
        <p:nvSpPr>
          <p:cNvPr id="29" name="矩形 103"/>
          <p:cNvSpPr/>
          <p:nvPr/>
        </p:nvSpPr>
        <p:spPr>
          <a:xfrm>
            <a:off x="4655195" y="6087914"/>
            <a:ext cx="809493" cy="461665"/>
          </a:xfrm>
          <a:prstGeom prst="rect">
            <a:avLst/>
          </a:prstGeom>
        </p:spPr>
        <p:txBody>
          <a:bodyPr wrap="square">
            <a:spAutoFit/>
          </a:bodyPr>
          <a:lstStyle/>
          <a:p>
            <a:r>
              <a:rPr lang="en-US" altLang="zh-TW" sz="2400" b="1" dirty="0">
                <a:solidFill>
                  <a:srgbClr val="FF0000"/>
                </a:solidFill>
              </a:rPr>
              <a:t>0.05</a:t>
            </a:r>
            <a:endParaRPr lang="zh-TW" altLang="en-US" sz="2400" b="1" dirty="0">
              <a:solidFill>
                <a:srgbClr val="FF0000"/>
              </a:solidFill>
            </a:endParaRPr>
          </a:p>
        </p:txBody>
      </p:sp>
      <p:sp>
        <p:nvSpPr>
          <p:cNvPr id="30" name="矩形 104"/>
          <p:cNvSpPr/>
          <p:nvPr/>
        </p:nvSpPr>
        <p:spPr>
          <a:xfrm>
            <a:off x="4635155" y="5226694"/>
            <a:ext cx="829533" cy="461665"/>
          </a:xfrm>
          <a:prstGeom prst="rect">
            <a:avLst/>
          </a:prstGeom>
        </p:spPr>
        <p:txBody>
          <a:bodyPr wrap="square">
            <a:spAutoFit/>
          </a:bodyPr>
          <a:lstStyle/>
          <a:p>
            <a:r>
              <a:rPr lang="en-US" altLang="zh-TW" sz="2400" b="1" dirty="0">
                <a:solidFill>
                  <a:srgbClr val="FF0000"/>
                </a:solidFill>
              </a:rPr>
              <a:t>0.73</a:t>
            </a:r>
            <a:endParaRPr lang="zh-TW" altLang="en-US" sz="2400" b="1" dirty="0">
              <a:solidFill>
                <a:srgbClr val="FF0000"/>
              </a:solidFill>
            </a:endParaRPr>
          </a:p>
        </p:txBody>
      </p:sp>
    </p:spTree>
    <p:extLst>
      <p:ext uri="{BB962C8B-B14F-4D97-AF65-F5344CB8AC3E}">
        <p14:creationId xmlns:p14="http://schemas.microsoft.com/office/powerpoint/2010/main" val="38256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Softmax</a:t>
            </a:r>
            <a:r>
              <a:rPr lang="en-US" altLang="zh-TW" dirty="0"/>
              <a:t> Layer</a:t>
            </a:r>
            <a:endParaRPr lang="en-US" dirty="0"/>
          </a:p>
        </p:txBody>
      </p:sp>
      <p:sp>
        <p:nvSpPr>
          <p:cNvPr id="3" name="Content Placeholder 2"/>
          <p:cNvSpPr>
            <a:spLocks noGrp="1"/>
          </p:cNvSpPr>
          <p:nvPr>
            <p:ph idx="1"/>
          </p:nvPr>
        </p:nvSpPr>
        <p:spPr>
          <a:xfrm>
            <a:off x="276673" y="2090803"/>
            <a:ext cx="6784223" cy="5367667"/>
          </a:xfrm>
        </p:spPr>
        <p:txBody>
          <a:bodyPr/>
          <a:lstStyle/>
          <a:p>
            <a:r>
              <a:rPr lang="en-US" dirty="0"/>
              <a:t>The </a:t>
            </a:r>
            <a:r>
              <a:rPr lang="en-US" dirty="0" err="1">
                <a:solidFill>
                  <a:srgbClr val="FF0000"/>
                </a:solidFill>
              </a:rPr>
              <a:t>softmax</a:t>
            </a:r>
            <a:r>
              <a:rPr lang="en-US" dirty="0">
                <a:solidFill>
                  <a:srgbClr val="FF0000"/>
                </a:solidFill>
              </a:rPr>
              <a:t> layer </a:t>
            </a:r>
            <a:r>
              <a:rPr lang="en-US" dirty="0"/>
              <a:t>applies </a:t>
            </a:r>
            <a:r>
              <a:rPr lang="en-US" dirty="0" err="1"/>
              <a:t>softmax</a:t>
            </a:r>
            <a:r>
              <a:rPr lang="en-US" dirty="0"/>
              <a:t> activations to output a probability value in the range [0, 1]</a:t>
            </a:r>
          </a:p>
          <a:p>
            <a:pPr lvl="1"/>
            <a:r>
              <a:rPr lang="en-US" dirty="0"/>
              <a:t>The values </a:t>
            </a:r>
            <a:r>
              <a:rPr lang="en-US" i="1" dirty="0"/>
              <a:t>z</a:t>
            </a:r>
            <a:r>
              <a:rPr lang="en-US" dirty="0"/>
              <a:t> inputted to the </a:t>
            </a:r>
            <a:r>
              <a:rPr lang="en-US" dirty="0" err="1"/>
              <a:t>softmax</a:t>
            </a:r>
            <a:r>
              <a:rPr lang="en-US" dirty="0"/>
              <a:t> layer are referred to as </a:t>
            </a:r>
            <a:r>
              <a:rPr lang="en-US" b="1" i="1" dirty="0">
                <a:solidFill>
                  <a:srgbClr val="0070C0"/>
                </a:solidFill>
              </a:rPr>
              <a:t>logits</a:t>
            </a:r>
          </a:p>
        </p:txBody>
      </p:sp>
      <p:sp>
        <p:nvSpPr>
          <p:cNvPr id="64" name="Content Placeholder 63">
            <a:extLst>
              <a:ext uri="{FF2B5EF4-FFF2-40B4-BE49-F238E27FC236}">
                <a16:creationId xmlns:a16="http://schemas.microsoft.com/office/drawing/2014/main" id="{ED478A3C-51E1-477C-AA03-968F4952C770}"/>
              </a:ext>
            </a:extLst>
          </p:cNvPr>
          <p:cNvSpPr>
            <a:spLocks noGrp="1"/>
          </p:cNvSpPr>
          <p:nvPr>
            <p:ph idx="10"/>
          </p:nvPr>
        </p:nvSpPr>
        <p:spPr/>
        <p:txBody>
          <a:bodyPr/>
          <a:lstStyle/>
          <a:p>
            <a:r>
              <a:rPr lang="en-US" dirty="0"/>
              <a:t>Introduction to Neural Networks</a:t>
            </a:r>
          </a:p>
          <a:p>
            <a:endParaRPr lang="en-US" dirty="0"/>
          </a:p>
        </p:txBody>
      </p:sp>
      <p:sp>
        <p:nvSpPr>
          <p:cNvPr id="4" name="矩形 22"/>
          <p:cNvSpPr/>
          <p:nvPr/>
        </p:nvSpPr>
        <p:spPr>
          <a:xfrm>
            <a:off x="1523327" y="3810432"/>
            <a:ext cx="5556352" cy="35242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11"/>
          <p:cNvCxnSpPr/>
          <p:nvPr/>
        </p:nvCxnSpPr>
        <p:spPr>
          <a:xfrm>
            <a:off x="1215239" y="5182826"/>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12"/>
          <p:cNvCxnSpPr/>
          <p:nvPr/>
        </p:nvCxnSpPr>
        <p:spPr>
          <a:xfrm>
            <a:off x="1215239" y="6068752"/>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10"/>
          <p:cNvCxnSpPr/>
          <p:nvPr/>
        </p:nvCxnSpPr>
        <p:spPr>
          <a:xfrm>
            <a:off x="1215239" y="4294847"/>
            <a:ext cx="63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橢圓 6"/>
          <p:cNvSpPr/>
          <p:nvPr/>
        </p:nvSpPr>
        <p:spPr>
          <a:xfrm>
            <a:off x="1849332" y="3997304"/>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 name="橢圓 7"/>
          <p:cNvSpPr/>
          <p:nvPr/>
        </p:nvSpPr>
        <p:spPr>
          <a:xfrm>
            <a:off x="1849332" y="4885283"/>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橢圓 8"/>
          <p:cNvSpPr/>
          <p:nvPr/>
        </p:nvSpPr>
        <p:spPr>
          <a:xfrm>
            <a:off x="1849332" y="5771209"/>
            <a:ext cx="595086" cy="5950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graphicFrame>
        <p:nvGraphicFramePr>
          <p:cNvPr id="11" name="Object 12"/>
          <p:cNvGraphicFramePr>
            <a:graphicFrameLocks noChangeAspect="1"/>
          </p:cNvGraphicFramePr>
          <p:nvPr>
            <p:extLst>
              <p:ext uri="{D42A27DB-BD31-4B8C-83A1-F6EECF244321}">
                <p14:modId xmlns:p14="http://schemas.microsoft.com/office/powerpoint/2010/main" val="3768501689"/>
              </p:ext>
            </p:extLst>
          </p:nvPr>
        </p:nvGraphicFramePr>
        <p:xfrm>
          <a:off x="890017" y="4035821"/>
          <a:ext cx="352425" cy="487363"/>
        </p:xfrm>
        <a:graphic>
          <a:graphicData uri="http://schemas.openxmlformats.org/presentationml/2006/ole">
            <mc:AlternateContent xmlns:mc="http://schemas.openxmlformats.org/markup-compatibility/2006">
              <mc:Choice xmlns:v="urn:schemas-microsoft-com:vml" Requires="v">
                <p:oleObj name="方程式" r:id="rId3" imgW="164880" imgH="228600" progId="Equation.3">
                  <p:embed/>
                </p:oleObj>
              </mc:Choice>
              <mc:Fallback>
                <p:oleObj name="方程式" r:id="rId3" imgW="164880" imgH="228600" progId="Equation.3">
                  <p:embed/>
                  <p:pic>
                    <p:nvPicPr>
                      <p:cNvPr id="14" name="Object 12"/>
                      <p:cNvPicPr>
                        <a:picLocks noChangeAspect="1" noChangeArrowheads="1"/>
                      </p:cNvPicPr>
                      <p:nvPr/>
                    </p:nvPicPr>
                    <p:blipFill>
                      <a:blip r:embed="rId4"/>
                      <a:srcRect/>
                      <a:stretch>
                        <a:fillRect/>
                      </a:stretch>
                    </p:blipFill>
                    <p:spPr bwMode="auto">
                      <a:xfrm>
                        <a:off x="890017" y="4035821"/>
                        <a:ext cx="35242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2529631"/>
              </p:ext>
            </p:extLst>
          </p:nvPr>
        </p:nvGraphicFramePr>
        <p:xfrm>
          <a:off x="855092" y="4923234"/>
          <a:ext cx="352425" cy="487362"/>
        </p:xfrm>
        <a:graphic>
          <a:graphicData uri="http://schemas.openxmlformats.org/presentationml/2006/ole">
            <mc:AlternateContent xmlns:mc="http://schemas.openxmlformats.org/markup-compatibility/2006">
              <mc:Choice xmlns:v="urn:schemas-microsoft-com:vml" Requires="v">
                <p:oleObj name="方程式" r:id="rId5" imgW="164880" imgH="228600" progId="Equation.3">
                  <p:embed/>
                </p:oleObj>
              </mc:Choice>
              <mc:Fallback>
                <p:oleObj name="方程式" r:id="rId5" imgW="164880" imgH="228600" progId="Equation.3">
                  <p:embed/>
                  <p:pic>
                    <p:nvPicPr>
                      <p:cNvPr id="15" name="Object 12"/>
                      <p:cNvPicPr>
                        <a:picLocks noChangeAspect="1" noChangeArrowheads="1"/>
                      </p:cNvPicPr>
                      <p:nvPr/>
                    </p:nvPicPr>
                    <p:blipFill>
                      <a:blip r:embed="rId6"/>
                      <a:srcRect/>
                      <a:stretch>
                        <a:fillRect/>
                      </a:stretch>
                    </p:blipFill>
                    <p:spPr bwMode="auto">
                      <a:xfrm>
                        <a:off x="855092" y="4923234"/>
                        <a:ext cx="35242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08093475"/>
              </p:ext>
            </p:extLst>
          </p:nvPr>
        </p:nvGraphicFramePr>
        <p:xfrm>
          <a:off x="888429" y="5770959"/>
          <a:ext cx="352425" cy="514350"/>
        </p:xfrm>
        <a:graphic>
          <a:graphicData uri="http://schemas.openxmlformats.org/presentationml/2006/ole">
            <mc:AlternateContent xmlns:mc="http://schemas.openxmlformats.org/markup-compatibility/2006">
              <mc:Choice xmlns:v="urn:schemas-microsoft-com:vml" Requires="v">
                <p:oleObj name="方程式" r:id="rId7" imgW="164880" imgH="241200" progId="Equation.3">
                  <p:embed/>
                </p:oleObj>
              </mc:Choice>
              <mc:Fallback>
                <p:oleObj name="方程式" r:id="rId7" imgW="164880" imgH="241200" progId="Equation.3">
                  <p:embed/>
                  <p:pic>
                    <p:nvPicPr>
                      <p:cNvPr id="16" name="Object 12"/>
                      <p:cNvPicPr>
                        <a:picLocks noChangeAspect="1" noChangeArrowheads="1"/>
                      </p:cNvPicPr>
                      <p:nvPr/>
                    </p:nvPicPr>
                    <p:blipFill>
                      <a:blip r:embed="rId8"/>
                      <a:srcRect/>
                      <a:stretch>
                        <a:fillRect/>
                      </a:stretch>
                    </p:blipFill>
                    <p:spPr bwMode="auto">
                      <a:xfrm>
                        <a:off x="888429" y="5770959"/>
                        <a:ext cx="3524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文字方塊 3"/>
          <p:cNvSpPr txBox="1"/>
          <p:nvPr/>
        </p:nvSpPr>
        <p:spPr>
          <a:xfrm>
            <a:off x="3445966" y="3299831"/>
            <a:ext cx="3614559" cy="461665"/>
          </a:xfrm>
          <a:prstGeom prst="rect">
            <a:avLst/>
          </a:prstGeom>
          <a:noFill/>
        </p:spPr>
        <p:txBody>
          <a:bodyPr wrap="square" rtlCol="0">
            <a:spAutoFit/>
          </a:bodyPr>
          <a:lstStyle/>
          <a:p>
            <a:pPr algn="ctr"/>
            <a:r>
              <a:rPr lang="en-US" altLang="zh-TW" sz="2400" b="1" i="1" u="sng" dirty="0"/>
              <a:t>A </a:t>
            </a:r>
            <a:r>
              <a:rPr lang="en-US" altLang="zh-TW" sz="2400" b="1" i="1" u="sng" dirty="0" err="1"/>
              <a:t>Softmax</a:t>
            </a:r>
            <a:r>
              <a:rPr lang="en-US" altLang="zh-TW" sz="2400" b="1" i="1" u="sng" dirty="0"/>
              <a:t> Layer</a:t>
            </a:r>
            <a:endParaRPr lang="zh-TW" altLang="en-US" sz="2400" b="1" i="1" u="sng" dirty="0"/>
          </a:p>
        </p:txBody>
      </p:sp>
      <p:graphicFrame>
        <p:nvGraphicFramePr>
          <p:cNvPr id="15" name="Object 12"/>
          <p:cNvGraphicFramePr>
            <a:graphicFrameLocks noChangeAspect="1"/>
          </p:cNvGraphicFramePr>
          <p:nvPr>
            <p:extLst>
              <p:ext uri="{D42A27DB-BD31-4B8C-83A1-F6EECF244321}">
                <p14:modId xmlns:p14="http://schemas.microsoft.com/office/powerpoint/2010/main" val="366929480"/>
              </p:ext>
            </p:extLst>
          </p:nvPr>
        </p:nvGraphicFramePr>
        <p:xfrm>
          <a:off x="2034389" y="4164445"/>
          <a:ext cx="242888" cy="298450"/>
        </p:xfrm>
        <a:graphic>
          <a:graphicData uri="http://schemas.openxmlformats.org/presentationml/2006/ole">
            <mc:AlternateContent xmlns:mc="http://schemas.openxmlformats.org/markup-compatibility/2006">
              <mc:Choice xmlns:v="urn:schemas-microsoft-com:vml" Requires="v">
                <p:oleObj name="方程式" r:id="rId9" imgW="114120" imgH="139680" progId="Equation.3">
                  <p:embed/>
                </p:oleObj>
              </mc:Choice>
              <mc:Fallback>
                <p:oleObj name="方程式" r:id="rId9" imgW="114120" imgH="139680" progId="Equation.3">
                  <p:embed/>
                  <p:pic>
                    <p:nvPicPr>
                      <p:cNvPr id="41" name="Object 12"/>
                      <p:cNvPicPr>
                        <a:picLocks noChangeAspect="1" noChangeArrowheads="1"/>
                      </p:cNvPicPr>
                      <p:nvPr/>
                    </p:nvPicPr>
                    <p:blipFill>
                      <a:blip r:embed="rId10"/>
                      <a:srcRect/>
                      <a:stretch>
                        <a:fillRect/>
                      </a:stretch>
                    </p:blipFill>
                    <p:spPr bwMode="auto">
                      <a:xfrm>
                        <a:off x="2034389" y="4164445"/>
                        <a:ext cx="24288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914687900"/>
              </p:ext>
            </p:extLst>
          </p:nvPr>
        </p:nvGraphicFramePr>
        <p:xfrm>
          <a:off x="2024864" y="5055032"/>
          <a:ext cx="244475" cy="298450"/>
        </p:xfrm>
        <a:graphic>
          <a:graphicData uri="http://schemas.openxmlformats.org/presentationml/2006/ole">
            <mc:AlternateContent xmlns:mc="http://schemas.openxmlformats.org/markup-compatibility/2006">
              <mc:Choice xmlns:v="urn:schemas-microsoft-com:vml" Requires="v">
                <p:oleObj name="方程式" r:id="rId11" imgW="114120" imgH="139680" progId="Equation.3">
                  <p:embed/>
                </p:oleObj>
              </mc:Choice>
              <mc:Fallback>
                <p:oleObj name="方程式" r:id="rId11" imgW="114120" imgH="139680" progId="Equation.3">
                  <p:embed/>
                  <p:pic>
                    <p:nvPicPr>
                      <p:cNvPr id="42" name="Object 12"/>
                      <p:cNvPicPr>
                        <a:picLocks noChangeAspect="1" noChangeArrowheads="1"/>
                      </p:cNvPicPr>
                      <p:nvPr/>
                    </p:nvPicPr>
                    <p:blipFill>
                      <a:blip r:embed="rId12"/>
                      <a:srcRect/>
                      <a:stretch>
                        <a:fillRect/>
                      </a:stretch>
                    </p:blipFill>
                    <p:spPr bwMode="auto">
                      <a:xfrm>
                        <a:off x="2024864" y="5055032"/>
                        <a:ext cx="2444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3269847982"/>
              </p:ext>
            </p:extLst>
          </p:nvPr>
        </p:nvGraphicFramePr>
        <p:xfrm>
          <a:off x="2056614" y="5928157"/>
          <a:ext cx="244475" cy="298450"/>
        </p:xfrm>
        <a:graphic>
          <a:graphicData uri="http://schemas.openxmlformats.org/presentationml/2006/ole">
            <mc:AlternateContent xmlns:mc="http://schemas.openxmlformats.org/markup-compatibility/2006">
              <mc:Choice xmlns:v="urn:schemas-microsoft-com:vml" Requires="v">
                <p:oleObj name="方程式" r:id="rId13" imgW="114120" imgH="139680" progId="Equation.3">
                  <p:embed/>
                </p:oleObj>
              </mc:Choice>
              <mc:Fallback>
                <p:oleObj name="方程式" r:id="rId13" imgW="114120" imgH="139680" progId="Equation.3">
                  <p:embed/>
                  <p:pic>
                    <p:nvPicPr>
                      <p:cNvPr id="43" name="Object 12"/>
                      <p:cNvPicPr>
                        <a:picLocks noChangeAspect="1" noChangeArrowheads="1"/>
                      </p:cNvPicPr>
                      <p:nvPr/>
                    </p:nvPicPr>
                    <p:blipFill>
                      <a:blip r:embed="rId14"/>
                      <a:srcRect/>
                      <a:stretch>
                        <a:fillRect/>
                      </a:stretch>
                    </p:blipFill>
                    <p:spPr bwMode="auto">
                      <a:xfrm>
                        <a:off x="2056614" y="5928157"/>
                        <a:ext cx="2444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直線單箭頭接點 43"/>
          <p:cNvCxnSpPr/>
          <p:nvPr/>
        </p:nvCxnSpPr>
        <p:spPr>
          <a:xfrm flipV="1">
            <a:off x="2444418" y="5182828"/>
            <a:ext cx="118291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44"/>
          <p:cNvCxnSpPr/>
          <p:nvPr/>
        </p:nvCxnSpPr>
        <p:spPr>
          <a:xfrm>
            <a:off x="2444418" y="6068752"/>
            <a:ext cx="17353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45"/>
          <p:cNvCxnSpPr/>
          <p:nvPr/>
        </p:nvCxnSpPr>
        <p:spPr>
          <a:xfrm>
            <a:off x="2444418" y="4294847"/>
            <a:ext cx="5043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12"/>
          <p:cNvGraphicFramePr>
            <a:graphicFrameLocks noChangeAspect="1"/>
          </p:cNvGraphicFramePr>
          <p:nvPr>
            <p:extLst>
              <p:ext uri="{D42A27DB-BD31-4B8C-83A1-F6EECF244321}">
                <p14:modId xmlns:p14="http://schemas.microsoft.com/office/powerpoint/2010/main" val="224412220"/>
              </p:ext>
            </p:extLst>
          </p:nvPr>
        </p:nvGraphicFramePr>
        <p:xfrm>
          <a:off x="3014092" y="3954859"/>
          <a:ext cx="433387" cy="487362"/>
        </p:xfrm>
        <a:graphic>
          <a:graphicData uri="http://schemas.openxmlformats.org/presentationml/2006/ole">
            <mc:AlternateContent xmlns:mc="http://schemas.openxmlformats.org/markup-compatibility/2006">
              <mc:Choice xmlns:v="urn:schemas-microsoft-com:vml" Requires="v">
                <p:oleObj name="方程式" r:id="rId15" imgW="203040" imgH="228600" progId="Equation.3">
                  <p:embed/>
                </p:oleObj>
              </mc:Choice>
              <mc:Fallback>
                <p:oleObj name="方程式" r:id="rId15" imgW="203040" imgH="228600" progId="Equation.3">
                  <p:embed/>
                  <p:pic>
                    <p:nvPicPr>
                      <p:cNvPr id="24" name="Object 12"/>
                      <p:cNvPicPr>
                        <a:picLocks noChangeAspect="1" noChangeArrowheads="1"/>
                      </p:cNvPicPr>
                      <p:nvPr/>
                    </p:nvPicPr>
                    <p:blipFill>
                      <a:blip r:embed="rId16"/>
                      <a:srcRect/>
                      <a:stretch>
                        <a:fillRect/>
                      </a:stretch>
                    </p:blipFill>
                    <p:spPr bwMode="auto">
                      <a:xfrm>
                        <a:off x="3014092" y="3954859"/>
                        <a:ext cx="43338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2"/>
          <p:cNvGraphicFramePr>
            <a:graphicFrameLocks noChangeAspect="1"/>
          </p:cNvGraphicFramePr>
          <p:nvPr>
            <p:extLst>
              <p:ext uri="{D42A27DB-BD31-4B8C-83A1-F6EECF244321}">
                <p14:modId xmlns:p14="http://schemas.microsoft.com/office/powerpoint/2010/main" val="3651059070"/>
              </p:ext>
            </p:extLst>
          </p:nvPr>
        </p:nvGraphicFramePr>
        <p:xfrm>
          <a:off x="3731642" y="4896246"/>
          <a:ext cx="433387" cy="487363"/>
        </p:xfrm>
        <a:graphic>
          <a:graphicData uri="http://schemas.openxmlformats.org/presentationml/2006/ole">
            <mc:AlternateContent xmlns:mc="http://schemas.openxmlformats.org/markup-compatibility/2006">
              <mc:Choice xmlns:v="urn:schemas-microsoft-com:vml" Requires="v">
                <p:oleObj name="方程式" r:id="rId17" imgW="203040" imgH="228600" progId="Equation.3">
                  <p:embed/>
                </p:oleObj>
              </mc:Choice>
              <mc:Fallback>
                <p:oleObj name="方程式" r:id="rId17" imgW="203040" imgH="228600" progId="Equation.3">
                  <p:embed/>
                  <p:pic>
                    <p:nvPicPr>
                      <p:cNvPr id="25" name="Object 12"/>
                      <p:cNvPicPr>
                        <a:picLocks noChangeAspect="1" noChangeArrowheads="1"/>
                      </p:cNvPicPr>
                      <p:nvPr/>
                    </p:nvPicPr>
                    <p:blipFill>
                      <a:blip r:embed="rId18"/>
                      <a:srcRect/>
                      <a:stretch>
                        <a:fillRect/>
                      </a:stretch>
                    </p:blipFill>
                    <p:spPr bwMode="auto">
                      <a:xfrm>
                        <a:off x="3731642" y="4896246"/>
                        <a:ext cx="433387"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2"/>
          <p:cNvGraphicFramePr>
            <a:graphicFrameLocks noChangeAspect="1"/>
          </p:cNvGraphicFramePr>
          <p:nvPr>
            <p:extLst>
              <p:ext uri="{D42A27DB-BD31-4B8C-83A1-F6EECF244321}">
                <p14:modId xmlns:p14="http://schemas.microsoft.com/office/powerpoint/2010/main" val="304016831"/>
              </p:ext>
            </p:extLst>
          </p:nvPr>
        </p:nvGraphicFramePr>
        <p:xfrm>
          <a:off x="4274567" y="5780484"/>
          <a:ext cx="433387" cy="487362"/>
        </p:xfrm>
        <a:graphic>
          <a:graphicData uri="http://schemas.openxmlformats.org/presentationml/2006/ole">
            <mc:AlternateContent xmlns:mc="http://schemas.openxmlformats.org/markup-compatibility/2006">
              <mc:Choice xmlns:v="urn:schemas-microsoft-com:vml" Requires="v">
                <p:oleObj name="方程式" r:id="rId19" imgW="203040" imgH="228600" progId="Equation.3">
                  <p:embed/>
                </p:oleObj>
              </mc:Choice>
              <mc:Fallback>
                <p:oleObj name="方程式" r:id="rId19" imgW="203040" imgH="228600" progId="Equation.3">
                  <p:embed/>
                  <p:pic>
                    <p:nvPicPr>
                      <p:cNvPr id="26" name="Object 12"/>
                      <p:cNvPicPr>
                        <a:picLocks noChangeAspect="1" noChangeArrowheads="1"/>
                      </p:cNvPicPr>
                      <p:nvPr/>
                    </p:nvPicPr>
                    <p:blipFill>
                      <a:blip r:embed="rId20"/>
                      <a:srcRect/>
                      <a:stretch>
                        <a:fillRect/>
                      </a:stretch>
                    </p:blipFill>
                    <p:spPr bwMode="auto">
                      <a:xfrm>
                        <a:off x="4274567" y="5780484"/>
                        <a:ext cx="43338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 name="群組 26"/>
          <p:cNvGrpSpPr/>
          <p:nvPr/>
        </p:nvGrpSpPr>
        <p:grpSpPr>
          <a:xfrm>
            <a:off x="3582282" y="6601877"/>
            <a:ext cx="520319" cy="520319"/>
            <a:chOff x="3342651" y="3507082"/>
            <a:chExt cx="520319" cy="520319"/>
          </a:xfrm>
        </p:grpSpPr>
        <p:sp>
          <p:nvSpPr>
            <p:cNvPr id="25" name="矩形 27"/>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26" name="Object 12"/>
            <p:cNvGraphicFramePr>
              <a:graphicFrameLocks noChangeAspect="1"/>
            </p:cNvGraphicFramePr>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name="方程式" r:id="rId21" imgW="139680" imgH="139680" progId="Equation.3">
                    <p:embed/>
                  </p:oleObj>
                </mc:Choice>
                <mc:Fallback>
                  <p:oleObj name="方程式" r:id="rId21" imgW="139680" imgH="139680" progId="Equation.3">
                    <p:embed/>
                    <p:pic>
                      <p:nvPicPr>
                        <p:cNvPr id="29" name="Object 12"/>
                        <p:cNvPicPr>
                          <a:picLocks noChangeAspect="1" noChangeArrowheads="1"/>
                        </p:cNvPicPr>
                        <p:nvPr/>
                      </p:nvPicPr>
                      <p:blipFill>
                        <a:blip r:embed="rId22"/>
                        <a:srcRect/>
                        <a:stretch>
                          <a:fillRect/>
                        </a:stretch>
                      </p:blipFill>
                      <p:spPr bwMode="auto">
                        <a:xfrm>
                          <a:off x="3435128" y="3545009"/>
                          <a:ext cx="385763" cy="387350"/>
                        </a:xfrm>
                        <a:prstGeom prst="rect">
                          <a:avLst/>
                        </a:prstGeom>
                        <a:noFill/>
                      </p:spPr>
                    </p:pic>
                  </p:oleObj>
                </mc:Fallback>
              </mc:AlternateContent>
            </a:graphicData>
          </a:graphic>
        </p:graphicFrame>
      </p:grpSp>
      <p:graphicFrame>
        <p:nvGraphicFramePr>
          <p:cNvPr id="27" name="Object 12"/>
          <p:cNvGraphicFramePr>
            <a:graphicFrameLocks noChangeAspect="1"/>
          </p:cNvGraphicFramePr>
          <p:nvPr>
            <p:extLst>
              <p:ext uri="{D42A27DB-BD31-4B8C-83A1-F6EECF244321}">
                <p14:modId xmlns:p14="http://schemas.microsoft.com/office/powerpoint/2010/main" val="3056315162"/>
              </p:ext>
            </p:extLst>
          </p:nvPr>
        </p:nvGraphicFramePr>
        <p:xfrm>
          <a:off x="7513067" y="3834209"/>
          <a:ext cx="2032000" cy="947737"/>
        </p:xfrm>
        <a:graphic>
          <a:graphicData uri="http://schemas.openxmlformats.org/presentationml/2006/ole">
            <mc:AlternateContent xmlns:mc="http://schemas.openxmlformats.org/markup-compatibility/2006">
              <mc:Choice xmlns:v="urn:schemas-microsoft-com:vml" Requires="v">
                <p:oleObj name="方程式" r:id="rId23" imgW="952200" imgH="444240" progId="Equation.3">
                  <p:embed/>
                </p:oleObj>
              </mc:Choice>
              <mc:Fallback>
                <p:oleObj name="方程式" r:id="rId23" imgW="952200" imgH="444240" progId="Equation.3">
                  <p:embed/>
                  <p:pic>
                    <p:nvPicPr>
                      <p:cNvPr id="35" name="Object 12"/>
                      <p:cNvPicPr>
                        <a:picLocks noChangeAspect="1" noChangeArrowheads="1"/>
                      </p:cNvPicPr>
                      <p:nvPr/>
                    </p:nvPicPr>
                    <p:blipFill>
                      <a:blip r:embed="rId24"/>
                      <a:srcRect/>
                      <a:stretch>
                        <a:fillRect/>
                      </a:stretch>
                    </p:blipFill>
                    <p:spPr bwMode="auto">
                      <a:xfrm>
                        <a:off x="7513067" y="3834209"/>
                        <a:ext cx="2032000"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2"/>
          <p:cNvGraphicFramePr>
            <a:graphicFrameLocks noChangeAspect="1"/>
          </p:cNvGraphicFramePr>
          <p:nvPr>
            <p:extLst>
              <p:ext uri="{D42A27DB-BD31-4B8C-83A1-F6EECF244321}">
                <p14:modId xmlns:p14="http://schemas.microsoft.com/office/powerpoint/2010/main" val="1717289481"/>
              </p:ext>
            </p:extLst>
          </p:nvPr>
        </p:nvGraphicFramePr>
        <p:xfrm>
          <a:off x="4163442" y="6393259"/>
          <a:ext cx="868362" cy="949325"/>
        </p:xfrm>
        <a:graphic>
          <a:graphicData uri="http://schemas.openxmlformats.org/presentationml/2006/ole">
            <mc:AlternateContent xmlns:mc="http://schemas.openxmlformats.org/markup-compatibility/2006">
              <mc:Choice xmlns:v="urn:schemas-microsoft-com:vml" Requires="v">
                <p:oleObj name="方程式" r:id="rId25" imgW="406080" imgH="444240" progId="Equation.3">
                  <p:embed/>
                </p:oleObj>
              </mc:Choice>
              <mc:Fallback>
                <p:oleObj name="方程式" r:id="rId25" imgW="406080" imgH="444240" progId="Equation.3">
                  <p:embed/>
                  <p:pic>
                    <p:nvPicPr>
                      <p:cNvPr id="39" name="Object 12"/>
                      <p:cNvPicPr>
                        <a:picLocks noChangeAspect="1" noChangeArrowheads="1"/>
                      </p:cNvPicPr>
                      <p:nvPr/>
                    </p:nvPicPr>
                    <p:blipFill>
                      <a:blip r:embed="rId26"/>
                      <a:srcRect/>
                      <a:stretch>
                        <a:fillRect/>
                      </a:stretch>
                    </p:blipFill>
                    <p:spPr bwMode="auto">
                      <a:xfrm>
                        <a:off x="4163442" y="6393259"/>
                        <a:ext cx="868362"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群組 39"/>
          <p:cNvGrpSpPr/>
          <p:nvPr/>
        </p:nvGrpSpPr>
        <p:grpSpPr>
          <a:xfrm>
            <a:off x="5131260" y="4059240"/>
            <a:ext cx="520319" cy="520319"/>
            <a:chOff x="3342651" y="3507082"/>
            <a:chExt cx="520319" cy="520319"/>
          </a:xfrm>
        </p:grpSpPr>
        <p:sp>
          <p:nvSpPr>
            <p:cNvPr id="30" name="矩形 49"/>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31" name="Object 12"/>
            <p:cNvGraphicFramePr>
              <a:graphicFrameLocks noChangeAspect="1"/>
            </p:cNvGraphicFramePr>
            <p:nvPr/>
          </p:nvGraphicFramePr>
          <p:xfrm>
            <a:off x="3452214" y="3562455"/>
            <a:ext cx="350837" cy="352425"/>
          </p:xfrm>
          <a:graphic>
            <a:graphicData uri="http://schemas.openxmlformats.org/presentationml/2006/ole">
              <mc:AlternateContent xmlns:mc="http://schemas.openxmlformats.org/markup-compatibility/2006">
                <mc:Choice xmlns:v="urn:schemas-microsoft-com:vml" Requires="v">
                  <p:oleObj name="方程式" r:id="rId27" imgW="126720" imgH="126720" progId="Equation.3">
                    <p:embed/>
                  </p:oleObj>
                </mc:Choice>
                <mc:Fallback>
                  <p:oleObj name="方程式" r:id="rId27" imgW="126720" imgH="126720" progId="Equation.3">
                    <p:embed/>
                    <p:pic>
                      <p:nvPicPr>
                        <p:cNvPr id="51" name="Object 12"/>
                        <p:cNvPicPr>
                          <a:picLocks noChangeAspect="1" noChangeArrowheads="1"/>
                        </p:cNvPicPr>
                        <p:nvPr/>
                      </p:nvPicPr>
                      <p:blipFill>
                        <a:blip r:embed="rId28"/>
                        <a:srcRect/>
                        <a:stretch>
                          <a:fillRect/>
                        </a:stretch>
                      </p:blipFill>
                      <p:spPr bwMode="auto">
                        <a:xfrm>
                          <a:off x="3452214" y="3562455"/>
                          <a:ext cx="350837" cy="352425"/>
                        </a:xfrm>
                        <a:prstGeom prst="rect">
                          <a:avLst/>
                        </a:prstGeom>
                        <a:noFill/>
                      </p:spPr>
                    </p:pic>
                  </p:oleObj>
                </mc:Fallback>
              </mc:AlternateContent>
            </a:graphicData>
          </a:graphic>
        </p:graphicFrame>
      </p:grpSp>
      <p:grpSp>
        <p:nvGrpSpPr>
          <p:cNvPr id="32" name="群組 51"/>
          <p:cNvGrpSpPr/>
          <p:nvPr/>
        </p:nvGrpSpPr>
        <p:grpSpPr>
          <a:xfrm>
            <a:off x="5779873" y="4962020"/>
            <a:ext cx="520319" cy="520319"/>
            <a:chOff x="3342651" y="3507082"/>
            <a:chExt cx="520319" cy="520319"/>
          </a:xfrm>
        </p:grpSpPr>
        <p:sp>
          <p:nvSpPr>
            <p:cNvPr id="33" name="矩形 52"/>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34" name="Object 12"/>
            <p:cNvGraphicFramePr>
              <a:graphicFrameLocks noChangeAspect="1"/>
            </p:cNvGraphicFramePr>
            <p:nvPr/>
          </p:nvGraphicFramePr>
          <p:xfrm>
            <a:off x="3452978" y="3563248"/>
            <a:ext cx="349250" cy="352425"/>
          </p:xfrm>
          <a:graphic>
            <a:graphicData uri="http://schemas.openxmlformats.org/presentationml/2006/ole">
              <mc:AlternateContent xmlns:mc="http://schemas.openxmlformats.org/markup-compatibility/2006">
                <mc:Choice xmlns:v="urn:schemas-microsoft-com:vml" Requires="v">
                  <p:oleObj name="方程式" r:id="rId29" imgW="126720" imgH="126720" progId="Equation.3">
                    <p:embed/>
                  </p:oleObj>
                </mc:Choice>
                <mc:Fallback>
                  <p:oleObj name="方程式" r:id="rId29" imgW="126720" imgH="126720" progId="Equation.3">
                    <p:embed/>
                    <p:pic>
                      <p:nvPicPr>
                        <p:cNvPr id="54" name="Object 12"/>
                        <p:cNvPicPr>
                          <a:picLocks noChangeAspect="1" noChangeArrowheads="1"/>
                        </p:cNvPicPr>
                        <p:nvPr/>
                      </p:nvPicPr>
                      <p:blipFill>
                        <a:blip r:embed="rId30"/>
                        <a:srcRect/>
                        <a:stretch>
                          <a:fillRect/>
                        </a:stretch>
                      </p:blipFill>
                      <p:spPr bwMode="auto">
                        <a:xfrm>
                          <a:off x="3452978" y="3563248"/>
                          <a:ext cx="349250" cy="352425"/>
                        </a:xfrm>
                        <a:prstGeom prst="rect">
                          <a:avLst/>
                        </a:prstGeom>
                        <a:noFill/>
                      </p:spPr>
                    </p:pic>
                  </p:oleObj>
                </mc:Fallback>
              </mc:AlternateContent>
            </a:graphicData>
          </a:graphic>
        </p:graphicFrame>
      </p:grpSp>
      <p:grpSp>
        <p:nvGrpSpPr>
          <p:cNvPr id="35" name="群組 54"/>
          <p:cNvGrpSpPr/>
          <p:nvPr/>
        </p:nvGrpSpPr>
        <p:grpSpPr>
          <a:xfrm>
            <a:off x="6435984" y="5864461"/>
            <a:ext cx="520319" cy="520319"/>
            <a:chOff x="3342651" y="3507082"/>
            <a:chExt cx="520319" cy="520319"/>
          </a:xfrm>
        </p:grpSpPr>
        <p:sp>
          <p:nvSpPr>
            <p:cNvPr id="36" name="矩形 55"/>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37" name="Object 12"/>
            <p:cNvGraphicFramePr>
              <a:graphicFrameLocks noChangeAspect="1"/>
            </p:cNvGraphicFramePr>
            <p:nvPr/>
          </p:nvGraphicFramePr>
          <p:xfrm>
            <a:off x="3452002" y="3562263"/>
            <a:ext cx="350837" cy="352425"/>
          </p:xfrm>
          <a:graphic>
            <a:graphicData uri="http://schemas.openxmlformats.org/presentationml/2006/ole">
              <mc:AlternateContent xmlns:mc="http://schemas.openxmlformats.org/markup-compatibility/2006">
                <mc:Choice xmlns:v="urn:schemas-microsoft-com:vml" Requires="v">
                  <p:oleObj name="方程式" r:id="rId31" imgW="126720" imgH="126720" progId="Equation.3">
                    <p:embed/>
                  </p:oleObj>
                </mc:Choice>
                <mc:Fallback>
                  <p:oleObj name="方程式" r:id="rId31" imgW="126720" imgH="126720" progId="Equation.3">
                    <p:embed/>
                    <p:pic>
                      <p:nvPicPr>
                        <p:cNvPr id="57" name="Object 12"/>
                        <p:cNvPicPr>
                          <a:picLocks noChangeAspect="1" noChangeArrowheads="1"/>
                        </p:cNvPicPr>
                        <p:nvPr/>
                      </p:nvPicPr>
                      <p:blipFill>
                        <a:blip r:embed="rId32"/>
                        <a:srcRect/>
                        <a:stretch>
                          <a:fillRect/>
                        </a:stretch>
                      </p:blipFill>
                      <p:spPr bwMode="auto">
                        <a:xfrm>
                          <a:off x="3452002" y="3562263"/>
                          <a:ext cx="350837" cy="352425"/>
                        </a:xfrm>
                        <a:prstGeom prst="rect">
                          <a:avLst/>
                        </a:prstGeom>
                        <a:noFill/>
                      </p:spPr>
                    </p:pic>
                  </p:oleObj>
                </mc:Fallback>
              </mc:AlternateContent>
            </a:graphicData>
          </a:graphic>
        </p:graphicFrame>
      </p:grpSp>
      <p:cxnSp>
        <p:nvCxnSpPr>
          <p:cNvPr id="38" name="直線單箭頭接點 57"/>
          <p:cNvCxnSpPr/>
          <p:nvPr/>
        </p:nvCxnSpPr>
        <p:spPr>
          <a:xfrm>
            <a:off x="2630382" y="4313897"/>
            <a:ext cx="0" cy="254814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單箭頭接點 58"/>
          <p:cNvCxnSpPr/>
          <p:nvPr/>
        </p:nvCxnSpPr>
        <p:spPr>
          <a:xfrm>
            <a:off x="2630382" y="6842987"/>
            <a:ext cx="91167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59"/>
          <p:cNvCxnSpPr/>
          <p:nvPr/>
        </p:nvCxnSpPr>
        <p:spPr>
          <a:xfrm>
            <a:off x="2948789" y="5204257"/>
            <a:ext cx="0" cy="1666105"/>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單箭頭接點 60"/>
          <p:cNvCxnSpPr/>
          <p:nvPr/>
        </p:nvCxnSpPr>
        <p:spPr>
          <a:xfrm>
            <a:off x="3232037" y="6068752"/>
            <a:ext cx="0" cy="777875"/>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單箭頭接點 61"/>
          <p:cNvCxnSpPr/>
          <p:nvPr/>
        </p:nvCxnSpPr>
        <p:spPr>
          <a:xfrm>
            <a:off x="3525617" y="4287840"/>
            <a:ext cx="160564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62"/>
          <p:cNvCxnSpPr/>
          <p:nvPr/>
        </p:nvCxnSpPr>
        <p:spPr>
          <a:xfrm>
            <a:off x="4179781" y="5204257"/>
            <a:ext cx="16000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70"/>
          <p:cNvCxnSpPr/>
          <p:nvPr/>
        </p:nvCxnSpPr>
        <p:spPr>
          <a:xfrm>
            <a:off x="5661999" y="4294620"/>
            <a:ext cx="175588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71"/>
          <p:cNvCxnSpPr/>
          <p:nvPr/>
        </p:nvCxnSpPr>
        <p:spPr>
          <a:xfrm>
            <a:off x="6342219" y="5204257"/>
            <a:ext cx="107566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72"/>
          <p:cNvCxnSpPr/>
          <p:nvPr/>
        </p:nvCxnSpPr>
        <p:spPr>
          <a:xfrm>
            <a:off x="6937169" y="6056923"/>
            <a:ext cx="4807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74"/>
          <p:cNvCxnSpPr/>
          <p:nvPr/>
        </p:nvCxnSpPr>
        <p:spPr>
          <a:xfrm>
            <a:off x="5416241" y="4593990"/>
            <a:ext cx="0" cy="2239489"/>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直線單箭頭接點 75"/>
          <p:cNvCxnSpPr/>
          <p:nvPr/>
        </p:nvCxnSpPr>
        <p:spPr>
          <a:xfrm>
            <a:off x="6040032" y="5456091"/>
            <a:ext cx="0" cy="1414271"/>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直線單箭頭接點 76"/>
          <p:cNvCxnSpPr/>
          <p:nvPr/>
        </p:nvCxnSpPr>
        <p:spPr>
          <a:xfrm>
            <a:off x="6682569" y="6344321"/>
            <a:ext cx="0" cy="526041"/>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直線單箭頭接點 77"/>
          <p:cNvCxnSpPr/>
          <p:nvPr/>
        </p:nvCxnSpPr>
        <p:spPr>
          <a:xfrm>
            <a:off x="4990676" y="6842987"/>
            <a:ext cx="1710943"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單箭頭接點 90"/>
          <p:cNvCxnSpPr>
            <a:endCxn id="36" idx="1"/>
          </p:cNvCxnSpPr>
          <p:nvPr/>
        </p:nvCxnSpPr>
        <p:spPr>
          <a:xfrm>
            <a:off x="4685063" y="6105420"/>
            <a:ext cx="1750921" cy="192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102"/>
          <p:cNvSpPr/>
          <p:nvPr/>
        </p:nvSpPr>
        <p:spPr>
          <a:xfrm>
            <a:off x="1210455" y="3851898"/>
            <a:ext cx="493752"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53" name="矩形 103"/>
          <p:cNvSpPr/>
          <p:nvPr/>
        </p:nvSpPr>
        <p:spPr>
          <a:xfrm>
            <a:off x="1210182" y="5642095"/>
            <a:ext cx="461193" cy="461665"/>
          </a:xfrm>
          <a:prstGeom prst="rect">
            <a:avLst/>
          </a:prstGeom>
        </p:spPr>
        <p:txBody>
          <a:bodyPr wrap="square">
            <a:spAutoFit/>
          </a:bodyPr>
          <a:lstStyle/>
          <a:p>
            <a:r>
              <a:rPr lang="en-US" altLang="zh-TW" sz="2400" b="1" dirty="0">
                <a:solidFill>
                  <a:srgbClr val="FF0000"/>
                </a:solidFill>
              </a:rPr>
              <a:t>-3</a:t>
            </a:r>
            <a:endParaRPr lang="zh-TW" altLang="en-US" sz="2400" b="1" dirty="0">
              <a:solidFill>
                <a:srgbClr val="FF0000"/>
              </a:solidFill>
            </a:endParaRPr>
          </a:p>
        </p:txBody>
      </p:sp>
      <p:sp>
        <p:nvSpPr>
          <p:cNvPr id="54" name="矩形 104"/>
          <p:cNvSpPr/>
          <p:nvPr/>
        </p:nvSpPr>
        <p:spPr>
          <a:xfrm>
            <a:off x="1193896" y="4768224"/>
            <a:ext cx="528324" cy="461665"/>
          </a:xfrm>
          <a:prstGeom prst="rect">
            <a:avLst/>
          </a:prstGeom>
        </p:spPr>
        <p:txBody>
          <a:bodyPr wrap="square">
            <a:spAutoFit/>
          </a:bodyPr>
          <a:lstStyle/>
          <a:p>
            <a:r>
              <a:rPr lang="en-US" altLang="zh-TW" sz="2400" b="1" dirty="0">
                <a:solidFill>
                  <a:srgbClr val="FF0000"/>
                </a:solidFill>
              </a:rPr>
              <a:t>1</a:t>
            </a:r>
            <a:endParaRPr lang="zh-TW" altLang="en-US" sz="2400" b="1" dirty="0">
              <a:solidFill>
                <a:srgbClr val="FF0000"/>
              </a:solidFill>
            </a:endParaRPr>
          </a:p>
        </p:txBody>
      </p:sp>
      <p:sp>
        <p:nvSpPr>
          <p:cNvPr id="55" name="矩形 105"/>
          <p:cNvSpPr/>
          <p:nvPr/>
        </p:nvSpPr>
        <p:spPr>
          <a:xfrm>
            <a:off x="4087706" y="4799473"/>
            <a:ext cx="665082" cy="461665"/>
          </a:xfrm>
          <a:prstGeom prst="rect">
            <a:avLst/>
          </a:prstGeom>
        </p:spPr>
        <p:txBody>
          <a:bodyPr wrap="square">
            <a:spAutoFit/>
          </a:bodyPr>
          <a:lstStyle/>
          <a:p>
            <a:r>
              <a:rPr lang="en-US" altLang="zh-TW" sz="2400" b="1" dirty="0">
                <a:solidFill>
                  <a:srgbClr val="FF0000"/>
                </a:solidFill>
                <a:latin typeface="+mj-lt"/>
              </a:rPr>
              <a:t>2.7</a:t>
            </a:r>
            <a:endParaRPr lang="zh-TW" altLang="en-US" sz="2400" b="1" dirty="0">
              <a:solidFill>
                <a:srgbClr val="FF0000"/>
              </a:solidFill>
              <a:latin typeface="+mj-lt"/>
            </a:endParaRPr>
          </a:p>
        </p:txBody>
      </p:sp>
      <p:sp>
        <p:nvSpPr>
          <p:cNvPr id="56" name="矩形 106"/>
          <p:cNvSpPr/>
          <p:nvPr/>
        </p:nvSpPr>
        <p:spPr>
          <a:xfrm>
            <a:off x="3491216" y="3860118"/>
            <a:ext cx="492443" cy="461665"/>
          </a:xfrm>
          <a:prstGeom prst="rect">
            <a:avLst/>
          </a:prstGeom>
        </p:spPr>
        <p:txBody>
          <a:bodyPr wrap="none">
            <a:spAutoFit/>
          </a:bodyPr>
          <a:lstStyle/>
          <a:p>
            <a:r>
              <a:rPr lang="en-US" altLang="zh-TW" sz="2400" b="1" dirty="0">
                <a:solidFill>
                  <a:srgbClr val="FF0000"/>
                </a:solidFill>
                <a:latin typeface="+mj-lt"/>
              </a:rPr>
              <a:t>20</a:t>
            </a:r>
            <a:endParaRPr lang="zh-TW" altLang="en-US" sz="2400" b="1" dirty="0">
              <a:solidFill>
                <a:srgbClr val="FF0000"/>
              </a:solidFill>
              <a:latin typeface="+mj-lt"/>
            </a:endParaRPr>
          </a:p>
        </p:txBody>
      </p:sp>
      <p:sp>
        <p:nvSpPr>
          <p:cNvPr id="57" name="矩形 107"/>
          <p:cNvSpPr/>
          <p:nvPr/>
        </p:nvSpPr>
        <p:spPr>
          <a:xfrm>
            <a:off x="4630671" y="5613401"/>
            <a:ext cx="1036480" cy="461665"/>
          </a:xfrm>
          <a:prstGeom prst="rect">
            <a:avLst/>
          </a:prstGeom>
        </p:spPr>
        <p:txBody>
          <a:bodyPr wrap="square">
            <a:spAutoFit/>
          </a:bodyPr>
          <a:lstStyle/>
          <a:p>
            <a:r>
              <a:rPr lang="en-US" altLang="zh-TW" sz="2400" b="1" dirty="0">
                <a:solidFill>
                  <a:srgbClr val="FF0000"/>
                </a:solidFill>
                <a:latin typeface="+mj-lt"/>
              </a:rPr>
              <a:t>0.05</a:t>
            </a:r>
            <a:endParaRPr lang="zh-TW" altLang="en-US" sz="2400" b="1" dirty="0">
              <a:solidFill>
                <a:srgbClr val="FF0000"/>
              </a:solidFill>
              <a:latin typeface="+mj-lt"/>
            </a:endParaRPr>
          </a:p>
        </p:txBody>
      </p:sp>
      <p:sp>
        <p:nvSpPr>
          <p:cNvPr id="58" name="矩形 108"/>
          <p:cNvSpPr/>
          <p:nvPr/>
        </p:nvSpPr>
        <p:spPr>
          <a:xfrm>
            <a:off x="7076625" y="3804984"/>
            <a:ext cx="723275" cy="461665"/>
          </a:xfrm>
          <a:prstGeom prst="rect">
            <a:avLst/>
          </a:prstGeom>
        </p:spPr>
        <p:txBody>
          <a:bodyPr wrap="none">
            <a:spAutoFit/>
          </a:bodyPr>
          <a:lstStyle/>
          <a:p>
            <a:r>
              <a:rPr lang="en-US" altLang="zh-TW" sz="2400" b="1" dirty="0">
                <a:solidFill>
                  <a:srgbClr val="FF0000"/>
                </a:solidFill>
                <a:latin typeface="times" panose="02020603050405020304" pitchFamily="18" charset="0"/>
              </a:rPr>
              <a:t>0.88</a:t>
            </a:r>
            <a:endParaRPr lang="zh-TW" altLang="en-US" sz="2400" b="1" dirty="0">
              <a:solidFill>
                <a:srgbClr val="FF0000"/>
              </a:solidFill>
            </a:endParaRPr>
          </a:p>
        </p:txBody>
      </p:sp>
      <p:sp>
        <p:nvSpPr>
          <p:cNvPr id="59" name="矩形 109"/>
          <p:cNvSpPr/>
          <p:nvPr/>
        </p:nvSpPr>
        <p:spPr>
          <a:xfrm>
            <a:off x="7100420" y="4690851"/>
            <a:ext cx="723275" cy="461665"/>
          </a:xfrm>
          <a:prstGeom prst="rect">
            <a:avLst/>
          </a:prstGeom>
        </p:spPr>
        <p:txBody>
          <a:bodyPr wrap="none">
            <a:spAutoFit/>
          </a:bodyPr>
          <a:lstStyle/>
          <a:p>
            <a:r>
              <a:rPr lang="en-US" altLang="zh-TW" sz="2400" b="1" dirty="0">
                <a:solidFill>
                  <a:srgbClr val="FF0000"/>
                </a:solidFill>
                <a:latin typeface="times" panose="02020603050405020304" pitchFamily="18" charset="0"/>
              </a:rPr>
              <a:t>0.12</a:t>
            </a:r>
            <a:endParaRPr lang="zh-TW" altLang="en-US" sz="2400" b="1" dirty="0">
              <a:solidFill>
                <a:srgbClr val="FF0000"/>
              </a:solidFill>
            </a:endParaRPr>
          </a:p>
        </p:txBody>
      </p:sp>
      <p:sp>
        <p:nvSpPr>
          <p:cNvPr id="60" name="矩形 110"/>
          <p:cNvSpPr/>
          <p:nvPr/>
        </p:nvSpPr>
        <p:spPr>
          <a:xfrm>
            <a:off x="7165060" y="5527790"/>
            <a:ext cx="492443" cy="461665"/>
          </a:xfrm>
          <a:prstGeom prst="rect">
            <a:avLst/>
          </a:prstGeom>
        </p:spPr>
        <p:txBody>
          <a:bodyPr wrap="none">
            <a:spAutoFit/>
          </a:bodyPr>
          <a:lstStyle/>
          <a:p>
            <a:r>
              <a:rPr lang="en-US" altLang="zh-TW" sz="2400" b="1" dirty="0">
                <a:solidFill>
                  <a:srgbClr val="FF0000"/>
                </a:solidFill>
                <a:latin typeface="Calibri" panose="020F0502020204030204" pitchFamily="34" charset="0"/>
              </a:rPr>
              <a:t>≈</a:t>
            </a:r>
            <a:r>
              <a:rPr lang="en-US" altLang="zh-TW" sz="2400" b="1" dirty="0">
                <a:solidFill>
                  <a:srgbClr val="FF0000"/>
                </a:solidFill>
                <a:latin typeface="times" panose="02020603050405020304" pitchFamily="18" charset="0"/>
              </a:rPr>
              <a:t>0</a:t>
            </a:r>
            <a:endParaRPr lang="zh-TW" altLang="en-US" sz="2400" b="1" dirty="0">
              <a:solidFill>
                <a:srgbClr val="FF0000"/>
              </a:solidFill>
            </a:endParaRPr>
          </a:p>
        </p:txBody>
      </p:sp>
      <p:graphicFrame>
        <p:nvGraphicFramePr>
          <p:cNvPr id="61" name="Object 12"/>
          <p:cNvGraphicFramePr>
            <a:graphicFrameLocks noChangeAspect="1"/>
          </p:cNvGraphicFramePr>
          <p:nvPr>
            <p:extLst>
              <p:ext uri="{D42A27DB-BD31-4B8C-83A1-F6EECF244321}">
                <p14:modId xmlns:p14="http://schemas.microsoft.com/office/powerpoint/2010/main" val="2386332663"/>
              </p:ext>
            </p:extLst>
          </p:nvPr>
        </p:nvGraphicFramePr>
        <p:xfrm>
          <a:off x="7479729" y="4766071"/>
          <a:ext cx="2085975" cy="947738"/>
        </p:xfrm>
        <a:graphic>
          <a:graphicData uri="http://schemas.openxmlformats.org/presentationml/2006/ole">
            <mc:AlternateContent xmlns:mc="http://schemas.openxmlformats.org/markup-compatibility/2006">
              <mc:Choice xmlns:v="urn:schemas-microsoft-com:vml" Requires="v">
                <p:oleObj name="方程式" r:id="rId33" imgW="977760" imgH="444240" progId="Equation.3">
                  <p:embed/>
                </p:oleObj>
              </mc:Choice>
              <mc:Fallback>
                <p:oleObj name="方程式" r:id="rId33" imgW="977760" imgH="444240" progId="Equation.3">
                  <p:embed/>
                  <p:pic>
                    <p:nvPicPr>
                      <p:cNvPr id="65" name="Object 12"/>
                      <p:cNvPicPr>
                        <a:picLocks noChangeAspect="1" noChangeArrowheads="1"/>
                      </p:cNvPicPr>
                      <p:nvPr/>
                    </p:nvPicPr>
                    <p:blipFill>
                      <a:blip r:embed="rId34"/>
                      <a:srcRect/>
                      <a:stretch>
                        <a:fillRect/>
                      </a:stretch>
                    </p:blipFill>
                    <p:spPr bwMode="auto">
                      <a:xfrm>
                        <a:off x="7479729" y="4766071"/>
                        <a:ext cx="2085975"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2"/>
          <p:cNvGraphicFramePr>
            <a:graphicFrameLocks noChangeAspect="1"/>
          </p:cNvGraphicFramePr>
          <p:nvPr>
            <p:extLst>
              <p:ext uri="{D42A27DB-BD31-4B8C-83A1-F6EECF244321}">
                <p14:modId xmlns:p14="http://schemas.microsoft.com/office/powerpoint/2010/main" val="1264402836"/>
              </p:ext>
            </p:extLst>
          </p:nvPr>
        </p:nvGraphicFramePr>
        <p:xfrm>
          <a:off x="7470204" y="5694759"/>
          <a:ext cx="2060575" cy="947737"/>
        </p:xfrm>
        <a:graphic>
          <a:graphicData uri="http://schemas.openxmlformats.org/presentationml/2006/ole">
            <mc:AlternateContent xmlns:mc="http://schemas.openxmlformats.org/markup-compatibility/2006">
              <mc:Choice xmlns:v="urn:schemas-microsoft-com:vml" Requires="v">
                <p:oleObj name="方程式" r:id="rId35" imgW="965160" imgH="444240" progId="Equation.3">
                  <p:embed/>
                </p:oleObj>
              </mc:Choice>
              <mc:Fallback>
                <p:oleObj name="方程式" r:id="rId35" imgW="965160" imgH="444240" progId="Equation.3">
                  <p:embed/>
                  <p:pic>
                    <p:nvPicPr>
                      <p:cNvPr id="66" name="Object 12"/>
                      <p:cNvPicPr>
                        <a:picLocks noChangeAspect="1" noChangeArrowheads="1"/>
                      </p:cNvPicPr>
                      <p:nvPr/>
                    </p:nvPicPr>
                    <p:blipFill>
                      <a:blip r:embed="rId36"/>
                      <a:srcRect/>
                      <a:stretch>
                        <a:fillRect/>
                      </a:stretch>
                    </p:blipFill>
                    <p:spPr bwMode="auto">
                      <a:xfrm>
                        <a:off x="7470204" y="5694759"/>
                        <a:ext cx="2060575"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63" name="文字方塊 63"/>
              <p:cNvSpPr txBox="1"/>
              <p:nvPr/>
            </p:nvSpPr>
            <p:spPr>
              <a:xfrm>
                <a:off x="7765504" y="2058050"/>
                <a:ext cx="2221716" cy="1200650"/>
              </a:xfrm>
              <a:prstGeom prst="rect">
                <a:avLst/>
              </a:prstGeom>
              <a:noFill/>
            </p:spPr>
            <p:txBody>
              <a:bodyPr wrap="square" rtlCol="0">
                <a:spAutoFit/>
              </a:bodyPr>
              <a:lstStyle/>
              <a:p>
                <a:r>
                  <a:rPr lang="en-US" altLang="zh-TW" sz="2400" b="1" i="1" u="sng" dirty="0"/>
                  <a:t>Probability</a:t>
                </a:r>
                <a:r>
                  <a:rPr lang="en-US" altLang="zh-TW" sz="2400" dirty="0"/>
                  <a:t>:</a:t>
                </a:r>
              </a:p>
              <a:p>
                <a:pPr marL="342900" indent="-342900">
                  <a:buFont typeface="Wingdings" panose="05000000000000000000" pitchFamily="2" charset="2"/>
                  <a:buChar char="§"/>
                </a:pPr>
                <a14:m>
                  <m:oMath xmlns:m="http://schemas.openxmlformats.org/officeDocument/2006/math">
                    <m:r>
                      <a:rPr lang="en-US" altLang="zh-TW" sz="2400" i="1">
                        <a:latin typeface="Cambria Math" panose="02040503050406030204" pitchFamily="18" charset="0"/>
                      </a:rPr>
                      <m:t>0</m:t>
                    </m:r>
                    <m:r>
                      <a:rPr lang="en-US" altLang="zh-TW" sz="2400" b="0" i="1" smtClean="0">
                        <a:latin typeface="Cambria Math" panose="02040503050406030204" pitchFamily="18" charset="0"/>
                      </a:rPr>
                      <m:t>&lt;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𝑦</m:t>
                        </m:r>
                      </m:e>
                      <m:sub>
                        <m:r>
                          <a:rPr lang="en-US" altLang="zh-TW" sz="2400" i="1">
                            <a:latin typeface="Cambria Math" panose="02040503050406030204" pitchFamily="18" charset="0"/>
                          </a:rPr>
                          <m:t>𝑖</m:t>
                        </m:r>
                      </m:sub>
                    </m:sSub>
                    <m:r>
                      <a:rPr lang="en-US" altLang="zh-TW" sz="2400" b="0" i="1" smtClean="0">
                        <a:latin typeface="Cambria Math" panose="02040503050406030204" pitchFamily="18" charset="0"/>
                      </a:rPr>
                      <m:t>&lt;1</m:t>
                    </m:r>
                  </m:oMath>
                </a14:m>
                <a:endParaRPr lang="en-US" altLang="zh-TW" sz="2400" dirty="0"/>
              </a:p>
              <a:p>
                <a:pPr marL="342900" indent="-342900">
                  <a:buFont typeface="Wingdings" panose="05000000000000000000" pitchFamily="2" charset="2"/>
                  <a:buChar char="§"/>
                </a:pPr>
                <a14:m>
                  <m:oMath xmlns:m="http://schemas.openxmlformats.org/officeDocument/2006/math">
                    <m:nary>
                      <m:naryPr>
                        <m:chr m:val="∑"/>
                        <m:supHide m:val="on"/>
                        <m:ctrlPr>
                          <a:rPr lang="en-US" altLang="zh-TW" sz="240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𝑖</m:t>
                        </m:r>
                      </m:sub>
                      <m:sup/>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b="0" i="1" smtClean="0">
                                <a:latin typeface="Cambria Math" panose="02040503050406030204" pitchFamily="18" charset="0"/>
                              </a:rPr>
                              <m:t>𝑖</m:t>
                            </m:r>
                          </m:sub>
                        </m:sSub>
                        <m:r>
                          <a:rPr lang="en-US" altLang="zh-TW" sz="2400" b="0" i="1" smtClean="0">
                            <a:latin typeface="Cambria Math" panose="02040503050406030204" pitchFamily="18" charset="0"/>
                          </a:rPr>
                          <m:t>=1</m:t>
                        </m:r>
                      </m:e>
                    </m:nary>
                  </m:oMath>
                </a14:m>
                <a:endParaRPr lang="zh-TW" altLang="en-US" sz="2400" dirty="0"/>
              </a:p>
            </p:txBody>
          </p:sp>
        </mc:Choice>
        <mc:Fallback xmlns="">
          <p:sp>
            <p:nvSpPr>
              <p:cNvPr id="63" name="文字方塊 63"/>
              <p:cNvSpPr txBox="1">
                <a:spLocks noRot="1" noChangeAspect="1" noMove="1" noResize="1" noEditPoints="1" noAdjustHandles="1" noChangeArrowheads="1" noChangeShapeType="1" noTextEdit="1"/>
              </p:cNvSpPr>
              <p:nvPr/>
            </p:nvSpPr>
            <p:spPr>
              <a:xfrm>
                <a:off x="7765504" y="2058050"/>
                <a:ext cx="2221716" cy="1200650"/>
              </a:xfrm>
              <a:prstGeom prst="rect">
                <a:avLst/>
              </a:prstGeom>
              <a:blipFill>
                <a:blip r:embed="rId38"/>
                <a:stretch>
                  <a:fillRect l="-6044" t="-4061" b="-74619"/>
                </a:stretch>
              </a:blipFill>
            </p:spPr>
            <p:txBody>
              <a:bodyPr/>
              <a:lstStyle/>
              <a:p>
                <a:r>
                  <a:rPr lang="en-US">
                    <a:noFill/>
                  </a:rPr>
                  <a:t> </a:t>
                </a:r>
              </a:p>
            </p:txBody>
          </p:sp>
        </mc:Fallback>
      </mc:AlternateContent>
      <p:sp>
        <p:nvSpPr>
          <p:cNvPr id="65" name="矩形 106">
            <a:extLst>
              <a:ext uri="{FF2B5EF4-FFF2-40B4-BE49-F238E27FC236}">
                <a16:creationId xmlns:a16="http://schemas.microsoft.com/office/drawing/2014/main" id="{3E62450F-A7A0-8A4B-6009-D8579DAB4205}"/>
              </a:ext>
            </a:extLst>
          </p:cNvPr>
          <p:cNvSpPr/>
          <p:nvPr/>
        </p:nvSpPr>
        <p:spPr>
          <a:xfrm>
            <a:off x="5591660" y="6910536"/>
            <a:ext cx="1151056" cy="461665"/>
          </a:xfrm>
          <a:prstGeom prst="rect">
            <a:avLst/>
          </a:prstGeom>
        </p:spPr>
        <p:txBody>
          <a:bodyPr wrap="square">
            <a:spAutoFit/>
          </a:bodyPr>
          <a:lstStyle/>
          <a:p>
            <a:r>
              <a:rPr lang="en-US" altLang="zh-TW" sz="2400" b="1" dirty="0">
                <a:solidFill>
                  <a:srgbClr val="FF0000"/>
                </a:solidFill>
                <a:latin typeface="+mj-lt"/>
              </a:rPr>
              <a:t>22.75</a:t>
            </a:r>
            <a:endParaRPr lang="zh-TW" altLang="en-US" sz="2400" b="1" dirty="0">
              <a:solidFill>
                <a:srgbClr val="FF0000"/>
              </a:solidFill>
              <a:latin typeface="+mj-lt"/>
            </a:endParaRPr>
          </a:p>
        </p:txBody>
      </p:sp>
    </p:spTree>
    <p:extLst>
      <p:ext uri="{BB962C8B-B14F-4D97-AF65-F5344CB8AC3E}">
        <p14:creationId xmlns:p14="http://schemas.microsoft.com/office/powerpoint/2010/main" val="36833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solidFill>
                      <a:srgbClr val="FF0000"/>
                    </a:solidFill>
                  </a:rPr>
                  <a:t>Non-linear activations </a:t>
                </a:r>
                <a:r>
                  <a:rPr lang="en-US" dirty="0"/>
                  <a:t>are needed to learn complex (non-linear) data representations</a:t>
                </a:r>
              </a:p>
              <a:p>
                <a:pPr lvl="1"/>
                <a:r>
                  <a:rPr lang="en-US" dirty="0"/>
                  <a:t>Otherwise, NNs would be just a linear function (such as </a:t>
                </a:r>
                <a14:m>
                  <m:oMath xmlns:m="http://schemas.openxmlformats.org/officeDocument/2006/math">
                    <m:sSub>
                      <m:sSubPr>
                        <m:ctrlPr>
                          <a:rPr lang="en-US" i="1">
                            <a:latin typeface="Cambria Math" panose="02040503050406030204" pitchFamily="18" charset="0"/>
                          </a:rPr>
                        </m:ctrlPr>
                      </m:sSubPr>
                      <m:e>
                        <m:r>
                          <m:rPr>
                            <m:sty m:val="p"/>
                          </m:rPr>
                          <a:rPr lang="en-US" i="1">
                            <a:latin typeface="Cambria Math" charset="0"/>
                          </a:rPr>
                          <m:t>W</m:t>
                        </m:r>
                      </m:e>
                      <m:sub>
                        <m:r>
                          <a:rPr lang="en-US" i="1">
                            <a:latin typeface="Cambria Math" charset="0"/>
                          </a:rPr>
                          <m:t>1</m:t>
                        </m:r>
                      </m:sub>
                    </m:sSub>
                    <m:sSub>
                      <m:sSubPr>
                        <m:ctrlPr>
                          <a:rPr lang="en-US" i="1">
                            <a:latin typeface="Cambria Math" panose="02040503050406030204" pitchFamily="18" charset="0"/>
                          </a:rPr>
                        </m:ctrlPr>
                      </m:sSubPr>
                      <m:e>
                        <m:r>
                          <m:rPr>
                            <m:sty m:val="p"/>
                          </m:rPr>
                          <a:rPr lang="en-US" i="1">
                            <a:latin typeface="Cambria Math" charset="0"/>
                          </a:rPr>
                          <m:t>W</m:t>
                        </m:r>
                      </m:e>
                      <m:sub>
                        <m:r>
                          <a:rPr lang="en-US" i="1">
                            <a:latin typeface="Cambria Math" charset="0"/>
                          </a:rPr>
                          <m:t>2</m:t>
                        </m:r>
                      </m:sub>
                    </m:sSub>
                    <m:r>
                      <a:rPr lang="en-US" i="1">
                        <a:latin typeface="Cambria Math" charset="0"/>
                      </a:rPr>
                      <m:t>𝑥</m:t>
                    </m:r>
                    <m:r>
                      <a:rPr lang="en-US" i="1">
                        <a:latin typeface="Cambria Math" charset="0"/>
                      </a:rPr>
                      <m:t>=</m:t>
                    </m:r>
                    <m:r>
                      <a:rPr lang="en-US" i="1">
                        <a:latin typeface="Cambria Math" charset="0"/>
                      </a:rPr>
                      <m:t>𝑊𝑥</m:t>
                    </m:r>
                  </m:oMath>
                </a14:m>
                <a:r>
                  <a:rPr lang="en-US" dirty="0"/>
                  <a:t>) </a:t>
                </a:r>
                <a:endParaRPr lang="el-GR" dirty="0"/>
              </a:p>
              <a:p>
                <a:pPr lvl="1"/>
                <a:r>
                  <a:rPr lang="en-US" dirty="0"/>
                  <a:t>NNs with large number of layers (and neurons) can approximate more complex functions </a:t>
                </a:r>
              </a:p>
              <a:p>
                <a:pPr lvl="2"/>
                <a:r>
                  <a:rPr lang="en-US" dirty="0"/>
                  <a:t>Figure: more neurons improve representation (but, may overfit)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B6D23412-ABC9-4CC9-8E99-EF4DD363752E}"/>
              </a:ext>
            </a:extLst>
          </p:cNvPr>
          <p:cNvSpPr>
            <a:spLocks noGrp="1"/>
          </p:cNvSpPr>
          <p:nvPr>
            <p:ph idx="10"/>
          </p:nvPr>
        </p:nvSpPr>
        <p:spPr/>
        <p:txBody>
          <a:bodyPr/>
          <a:lstStyle/>
          <a:p>
            <a:r>
              <a:rPr lang="en-US" dirty="0"/>
              <a:t>Introduction to Neural Networks</a:t>
            </a:r>
          </a:p>
          <a:p>
            <a:endParaRPr lang="en-US" dirty="0"/>
          </a:p>
        </p:txBody>
      </p:sp>
      <p:pic>
        <p:nvPicPr>
          <p:cNvPr id="5" name="Εικόνα 3"/>
          <p:cNvPicPr>
            <a:picLocks noChangeAspect="1"/>
          </p:cNvPicPr>
          <p:nvPr/>
        </p:nvPicPr>
        <p:blipFill>
          <a:blip r:embed="rId3"/>
          <a:stretch>
            <a:fillRect/>
          </a:stretch>
        </p:blipFill>
        <p:spPr>
          <a:xfrm>
            <a:off x="850402" y="4174232"/>
            <a:ext cx="8427270" cy="3024336"/>
          </a:xfrm>
          <a:prstGeom prst="rect">
            <a:avLst/>
          </a:prstGeom>
        </p:spPr>
      </p:pic>
      <p:sp>
        <p:nvSpPr>
          <p:cNvPr id="7" name="TextBox 6"/>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4"/>
              </a:rPr>
              <a:t>http://cs231n.github.io/assets/nn1/layer_sizes.jpeg</a:t>
            </a:r>
            <a:endParaRPr lang="en-US" sz="1000" dirty="0"/>
          </a:p>
        </p:txBody>
      </p:sp>
    </p:spTree>
    <p:extLst>
      <p:ext uri="{BB962C8B-B14F-4D97-AF65-F5344CB8AC3E}">
        <p14:creationId xmlns:p14="http://schemas.microsoft.com/office/powerpoint/2010/main" val="1764208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Sigmoid</a:t>
            </a:r>
          </a:p>
        </p:txBody>
      </p:sp>
      <p:sp>
        <p:nvSpPr>
          <p:cNvPr id="3" name="Content Placeholder 2"/>
          <p:cNvSpPr>
            <a:spLocks noGrp="1"/>
          </p:cNvSpPr>
          <p:nvPr>
            <p:ph idx="1"/>
          </p:nvPr>
        </p:nvSpPr>
        <p:spPr/>
        <p:txBody>
          <a:bodyPr/>
          <a:lstStyle/>
          <a:p>
            <a:r>
              <a:rPr lang="en-US" b="1" i="1" dirty="0">
                <a:solidFill>
                  <a:srgbClr val="0070C0"/>
                </a:solidFill>
              </a:rPr>
              <a:t>Sigmoid function </a:t>
            </a:r>
            <a:r>
              <a:rPr lang="el-GR" dirty="0"/>
              <a:t>σ</a:t>
            </a:r>
            <a:r>
              <a:rPr lang="en-US" dirty="0"/>
              <a:t>: takes a real-valued number and “squashes” it into the range between 0 and 1</a:t>
            </a:r>
          </a:p>
          <a:p>
            <a:pPr lvl="1"/>
            <a:r>
              <a:rPr lang="en-US" dirty="0"/>
              <a:t>The output can be interpreted as the firing rate of a biological neuron</a:t>
            </a:r>
          </a:p>
          <a:p>
            <a:pPr lvl="2"/>
            <a:r>
              <a:rPr lang="en-US" dirty="0"/>
              <a:t>Not firing = 0; Fully firing = 1</a:t>
            </a:r>
          </a:p>
          <a:p>
            <a:pPr lvl="1"/>
            <a:r>
              <a:rPr lang="en-US" dirty="0"/>
              <a:t>When the neuron’s activation are 0 or 1, sigmoid neurons saturate</a:t>
            </a:r>
          </a:p>
          <a:p>
            <a:pPr lvl="2"/>
            <a:r>
              <a:rPr lang="en-US" dirty="0"/>
              <a:t>Gradients at these regions are almost zero (almost no signal will flow) </a:t>
            </a:r>
          </a:p>
          <a:p>
            <a:pPr lvl="1"/>
            <a:r>
              <a:rPr lang="en-US" dirty="0"/>
              <a:t>Sigmoid activations are less common in modern NNs</a:t>
            </a:r>
          </a:p>
          <a:p>
            <a:endParaRPr lang="en-US" dirty="0"/>
          </a:p>
          <a:p>
            <a:endParaRPr lang="en-US" dirty="0"/>
          </a:p>
        </p:txBody>
      </p:sp>
      <p:sp>
        <p:nvSpPr>
          <p:cNvPr id="6" name="Content Placeholder 5">
            <a:extLst>
              <a:ext uri="{FF2B5EF4-FFF2-40B4-BE49-F238E27FC236}">
                <a16:creationId xmlns:a16="http://schemas.microsoft.com/office/drawing/2014/main" id="{821BB9BF-D2FB-4574-A6A7-E2B0820C98D4}"/>
              </a:ext>
            </a:extLst>
          </p:cNvPr>
          <p:cNvSpPr>
            <a:spLocks noGrp="1"/>
          </p:cNvSpPr>
          <p:nvPr>
            <p:ph idx="10"/>
          </p:nvPr>
        </p:nvSpPr>
        <p:spPr/>
        <p:txBody>
          <a:bodyPr/>
          <a:lstStyle/>
          <a:p>
            <a:r>
              <a:rPr lang="en-US" dirty="0"/>
              <a:t>Introduction to Neural Networks</a:t>
            </a:r>
          </a:p>
          <a:p>
            <a:endParaRPr lang="en-US" dirty="0"/>
          </a:p>
        </p:txBody>
      </p:sp>
      <p:pic>
        <p:nvPicPr>
          <p:cNvPr id="4" name="Εικόνα 12"/>
          <p:cNvPicPr>
            <a:picLocks noChangeAspect="1"/>
          </p:cNvPicPr>
          <p:nvPr/>
        </p:nvPicPr>
        <p:blipFill>
          <a:blip r:embed="rId3"/>
          <a:stretch>
            <a:fillRect/>
          </a:stretch>
        </p:blipFill>
        <p:spPr>
          <a:xfrm>
            <a:off x="2580928" y="4678288"/>
            <a:ext cx="3672408" cy="260672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397352" y="5597050"/>
                <a:ext cx="125919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a:latin typeface="Cambria Math" panose="02040503050406030204" pitchFamily="18" charset="0"/>
                            </a:rPr>
                          </m:ctrlPr>
                        </m:sSupPr>
                        <m:e>
                          <m:r>
                            <a:rPr lang="el-GR" sz="2000" i="1" smtClean="0">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d>
                        <m:dPr>
                          <m:begChr m:val="["/>
                          <m:endChr m:val="]"/>
                          <m:ctrlPr>
                            <a:rPr lang="mr-IN" sz="2000" i="1">
                              <a:latin typeface="Cambria Math" panose="02040503050406030204" pitchFamily="18" charset="0"/>
                            </a:rPr>
                          </m:ctrlPr>
                        </m:dPr>
                        <m:e>
                          <m:r>
                            <a:rPr lang="en-US" sz="2000" i="1">
                              <a:latin typeface="Cambria Math" charset="0"/>
                            </a:rPr>
                            <m:t>0,1</m:t>
                          </m:r>
                        </m:e>
                      </m:d>
                    </m:oMath>
                  </m:oMathPara>
                </a14:m>
                <a:endParaRPr lang="el-GR" sz="2000" i="1" dirty="0"/>
              </a:p>
            </p:txBody>
          </p:sp>
        </mc:Choice>
        <mc:Fallback xmlns="">
          <p:sp>
            <p:nvSpPr>
              <p:cNvPr id="5" name="TextBox 4"/>
              <p:cNvSpPr txBox="1">
                <a:spLocks noRot="1" noChangeAspect="1" noMove="1" noResize="1" noEditPoints="1" noAdjustHandles="1" noChangeArrowheads="1" noChangeShapeType="1" noTextEdit="1"/>
              </p:cNvSpPr>
              <p:nvPr/>
            </p:nvSpPr>
            <p:spPr>
              <a:xfrm>
                <a:off x="6397352" y="5597050"/>
                <a:ext cx="1259191" cy="307777"/>
              </a:xfrm>
              <a:prstGeom prst="rect">
                <a:avLst/>
              </a:prstGeom>
              <a:blipFill>
                <a:blip r:embed="rId4"/>
                <a:stretch>
                  <a:fillRect l="-3865"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09120" y="7157601"/>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309120" y="7157601"/>
                <a:ext cx="504056" cy="40100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75039" y="5608010"/>
                <a:ext cx="561873"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i="1">
                              <a:latin typeface="Cambria Math" panose="02040503050406030204" pitchFamily="18" charset="0"/>
                            </a:rPr>
                            <m:t>𝑥</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875039" y="5608010"/>
                <a:ext cx="561873" cy="401007"/>
              </a:xfrm>
              <a:prstGeom prst="rect">
                <a:avLst/>
              </a:prstGeom>
              <a:blipFill>
                <a:blip r:embed="rId6"/>
                <a:stretch>
                  <a:fillRect l="-5435" r="-1087" b="-13636"/>
                </a:stretch>
              </a:blipFill>
            </p:spPr>
            <p:txBody>
              <a:bodyPr/>
              <a:lstStyle/>
              <a:p>
                <a:r>
                  <a:rPr lang="en-US">
                    <a:noFill/>
                  </a:rPr>
                  <a:t> </a:t>
                </a:r>
              </a:p>
            </p:txBody>
          </p:sp>
        </mc:Fallback>
      </mc:AlternateContent>
    </p:spTree>
    <p:extLst>
      <p:ext uri="{BB962C8B-B14F-4D97-AF65-F5344CB8AC3E}">
        <p14:creationId xmlns:p14="http://schemas.microsoft.com/office/powerpoint/2010/main" val="906045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Activation: </a:t>
            </a:r>
            <a:r>
              <a:rPr lang="en-US" dirty="0" err="1"/>
              <a:t>Tanh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err="1">
                    <a:solidFill>
                      <a:srgbClr val="0070C0"/>
                    </a:solidFill>
                  </a:rPr>
                  <a:t>Tanh</a:t>
                </a:r>
                <a:r>
                  <a:rPr lang="en-US" b="1" i="1" dirty="0">
                    <a:solidFill>
                      <a:srgbClr val="0070C0"/>
                    </a:solidFill>
                  </a:rPr>
                  <a:t> function</a:t>
                </a:r>
                <a:r>
                  <a:rPr lang="en-US" dirty="0"/>
                  <a:t>: takes a real-valued number and “squashes” it into range between -1 and 1</a:t>
                </a:r>
              </a:p>
              <a:p>
                <a:pPr lvl="1"/>
                <a:r>
                  <a:rPr lang="en-US" dirty="0"/>
                  <a:t>Like sigmoid, </a:t>
                </a:r>
                <a:r>
                  <a:rPr lang="en-US" dirty="0" err="1"/>
                  <a:t>tanh</a:t>
                </a:r>
                <a:r>
                  <a:rPr lang="en-US" dirty="0"/>
                  <a:t> neurons saturate</a:t>
                </a:r>
              </a:p>
              <a:p>
                <a:pPr lvl="1"/>
                <a:r>
                  <a:rPr lang="en-US" dirty="0"/>
                  <a:t>Unlike sigmoid, the output is zero-centered</a:t>
                </a:r>
              </a:p>
              <a:p>
                <a:pPr lvl="2"/>
                <a:r>
                  <a:rPr lang="en-US" dirty="0"/>
                  <a:t>It is therefore preferred than sigmoid</a:t>
                </a:r>
              </a:p>
              <a:p>
                <a:pPr lvl="1"/>
                <a:r>
                  <a:rPr lang="en-US" dirty="0"/>
                  <a:t>Tanh is a scaled sigmoid: </a:t>
                </a:r>
                <a14:m>
                  <m:oMath xmlns:m="http://schemas.openxmlformats.org/officeDocument/2006/math">
                    <m:r>
                      <m:rPr>
                        <m:sty m:val="p"/>
                      </m:rPr>
                      <a:rPr lang="en-US" i="1" dirty="0" smtClean="0">
                        <a:latin typeface="Cambria Math" panose="02040503050406030204" pitchFamily="18" charset="0"/>
                      </a:rPr>
                      <m:t>tanh</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)=2∙</m:t>
                    </m:r>
                    <m:r>
                      <a:rPr lang="el-GR" i="1" dirty="0">
                        <a:latin typeface="Cambria Math" panose="02040503050406030204" pitchFamily="18" charset="0"/>
                        <a:cs typeface="Calibri" panose="020F0502020204030204" pitchFamily="34" charset="0"/>
                      </a:rPr>
                      <m:t>𝜎</m:t>
                    </m:r>
                    <m:r>
                      <a:rPr lang="en-US" i="1" dirty="0">
                        <a:latin typeface="Cambria Math" panose="02040503050406030204" pitchFamily="18" charset="0"/>
                      </a:rPr>
                      <m:t>(2</m:t>
                    </m:r>
                    <m:r>
                      <a:rPr lang="en-US" i="1" dirty="0">
                        <a:latin typeface="Cambria Math" panose="02040503050406030204" pitchFamily="18" charset="0"/>
                      </a:rPr>
                      <m:t>𝑥</m:t>
                    </m:r>
                    <m:r>
                      <a:rPr lang="en-US" i="1" dirty="0">
                        <a:latin typeface="Cambria Math" panose="02040503050406030204" pitchFamily="18" charset="0"/>
                      </a:rPr>
                      <m:t>)−1</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381"/>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A30C8A4E-2410-4EFE-A490-F235421D2561}"/>
              </a:ext>
            </a:extLst>
          </p:cNvPr>
          <p:cNvSpPr>
            <a:spLocks noGrp="1"/>
          </p:cNvSpPr>
          <p:nvPr>
            <p:ph idx="10"/>
          </p:nvPr>
        </p:nvSpPr>
        <p:spPr/>
        <p:txBody>
          <a:bodyPr/>
          <a:lstStyle/>
          <a:p>
            <a:r>
              <a:rPr lang="en-US" dirty="0"/>
              <a:t>Introduction to Neural Networks</a:t>
            </a:r>
          </a:p>
          <a:p>
            <a:endParaRPr lang="en-US" dirty="0"/>
          </a:p>
        </p:txBody>
      </p:sp>
      <p:pic>
        <p:nvPicPr>
          <p:cNvPr id="4" name="Εικόνα 4"/>
          <p:cNvPicPr>
            <a:picLocks noChangeAspect="1"/>
          </p:cNvPicPr>
          <p:nvPr/>
        </p:nvPicPr>
        <p:blipFill>
          <a:blip r:embed="rId4"/>
          <a:stretch>
            <a:fillRect/>
          </a:stretch>
        </p:blipFill>
        <p:spPr>
          <a:xfrm>
            <a:off x="2107890" y="4390256"/>
            <a:ext cx="3785406" cy="266879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541368" y="5432172"/>
                <a:ext cx="145155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smtClean="0">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d>
                        <m:dPr>
                          <m:begChr m:val="["/>
                          <m:endChr m:val="]"/>
                          <m:ctrlPr>
                            <a:rPr lang="mr-IN" sz="2000" i="1">
                              <a:latin typeface="Cambria Math" panose="02040503050406030204" pitchFamily="18" charset="0"/>
                            </a:rPr>
                          </m:ctrlPr>
                        </m:dPr>
                        <m:e>
                          <m:r>
                            <a:rPr lang="en-U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1</m:t>
                          </m:r>
                          <m:r>
                            <a:rPr lang="en-US" sz="2000" i="1">
                              <a:latin typeface="Cambria Math" charset="0"/>
                            </a:rPr>
                            <m:t>,1</m:t>
                          </m:r>
                        </m:e>
                      </m:d>
                    </m:oMath>
                  </m:oMathPara>
                </a14:m>
                <a:endParaRPr lang="el-GR" sz="2000" i="1" dirty="0"/>
              </a:p>
            </p:txBody>
          </p:sp>
        </mc:Choice>
        <mc:Fallback xmlns="">
          <p:sp>
            <p:nvSpPr>
              <p:cNvPr id="5" name="TextBox 4"/>
              <p:cNvSpPr txBox="1">
                <a:spLocks noRot="1" noChangeAspect="1" noMove="1" noResize="1" noEditPoints="1" noAdjustHandles="1" noChangeArrowheads="1" noChangeShapeType="1" noTextEdit="1"/>
              </p:cNvSpPr>
              <p:nvPr/>
            </p:nvSpPr>
            <p:spPr>
              <a:xfrm>
                <a:off x="6541368" y="5432172"/>
                <a:ext cx="1451551" cy="307777"/>
              </a:xfrm>
              <a:prstGeom prst="rect">
                <a:avLst/>
              </a:prstGeom>
              <a:blipFill>
                <a:blip r:embed="rId5"/>
                <a:stretch>
                  <a:fillRect l="-3361"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49080" y="6982544"/>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949080" y="6982544"/>
                <a:ext cx="504056" cy="40100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442991" y="5470376"/>
                <a:ext cx="561873"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i="1">
                              <a:latin typeface="Cambria Math" panose="02040503050406030204" pitchFamily="18" charset="0"/>
                            </a:rPr>
                            <m:t>𝑥</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442991" y="5470376"/>
                <a:ext cx="561873" cy="401007"/>
              </a:xfrm>
              <a:prstGeom prst="rect">
                <a:avLst/>
              </a:prstGeom>
              <a:blipFill>
                <a:blip r:embed="rId7"/>
                <a:stretch>
                  <a:fillRect l="-5435" r="-1087" b="-13636"/>
                </a:stretch>
              </a:blipFill>
            </p:spPr>
            <p:txBody>
              <a:bodyPr/>
              <a:lstStyle/>
              <a:p>
                <a:r>
                  <a:rPr lang="en-US">
                    <a:noFill/>
                  </a:rPr>
                  <a:t> </a:t>
                </a:r>
              </a:p>
            </p:txBody>
          </p:sp>
        </mc:Fallback>
      </mc:AlternateContent>
    </p:spTree>
    <p:extLst>
      <p:ext uri="{BB962C8B-B14F-4D97-AF65-F5344CB8AC3E}">
        <p14:creationId xmlns:p14="http://schemas.microsoft.com/office/powerpoint/2010/main" val="323557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Machine learning basics</a:t>
            </a:r>
          </a:p>
          <a:p>
            <a:pPr lvl="1"/>
            <a:r>
              <a:rPr lang="en-US" dirty="0"/>
              <a:t>Supervised and unsupervised learning</a:t>
            </a:r>
          </a:p>
          <a:p>
            <a:pPr lvl="1"/>
            <a:r>
              <a:rPr lang="en-US" dirty="0"/>
              <a:t>Linear and non-linear classification methods</a:t>
            </a:r>
          </a:p>
          <a:p>
            <a:r>
              <a:rPr lang="en-US" dirty="0"/>
              <a:t>Introduction to deep learning</a:t>
            </a:r>
          </a:p>
          <a:p>
            <a:r>
              <a:rPr lang="en-US" dirty="0"/>
              <a:t>Elements of neural networks (NNs)</a:t>
            </a:r>
          </a:p>
          <a:p>
            <a:pPr lvl="1"/>
            <a:r>
              <a:rPr lang="en-US" dirty="0"/>
              <a:t>Activation functions</a:t>
            </a:r>
          </a:p>
          <a:p>
            <a:r>
              <a:rPr lang="en-US" dirty="0"/>
              <a:t>Training NNs</a:t>
            </a:r>
          </a:p>
          <a:p>
            <a:pPr lvl="1"/>
            <a:r>
              <a:rPr lang="en-US" dirty="0"/>
              <a:t>Gradient descent</a:t>
            </a:r>
          </a:p>
          <a:p>
            <a:pPr lvl="1"/>
            <a:r>
              <a:rPr lang="en-US" dirty="0"/>
              <a:t>Regularization methods </a:t>
            </a:r>
          </a:p>
          <a:p>
            <a:r>
              <a:rPr lang="en-US" dirty="0"/>
              <a:t>NN architectures</a:t>
            </a:r>
          </a:p>
          <a:p>
            <a:pPr lvl="1"/>
            <a:r>
              <a:rPr lang="en-US" dirty="0"/>
              <a:t>Convolutional NNs, Recurrent NNs, Transformer Networks</a:t>
            </a: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a:t>
            </a:r>
            <a:r>
              <a:rPr lang="en-US" dirty="0" err="1"/>
              <a:t>ReLU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84265" cy="2299453"/>
              </a:xfrm>
            </p:spPr>
            <p:txBody>
              <a:bodyPr/>
              <a:lstStyle/>
              <a:p>
                <a:r>
                  <a:rPr lang="en-US" b="1" i="1" dirty="0" err="1">
                    <a:solidFill>
                      <a:srgbClr val="0070C0"/>
                    </a:solidFill>
                  </a:rPr>
                  <a:t>ReLU</a:t>
                </a:r>
                <a:r>
                  <a:rPr lang="en-US" dirty="0"/>
                  <a:t> (Rectified Linear Unit): takes a real-valued number and thresholds it at zero</a:t>
                </a:r>
              </a:p>
              <a:p>
                <a:pPr marL="0" indent="914400">
                  <a:buNone/>
                </a:pPr>
                <a:r>
                  <a:rPr lang="en-US" dirty="0"/>
                  <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a:latin typeface="Cambria Math" panose="02040503050406030204" pitchFamily="18" charset="0"/>
                          </a:rPr>
                          <m:t>𝑥</m:t>
                        </m:r>
                      </m:e>
                    </m:d>
                    <m:r>
                      <a:rPr lang="en-US">
                        <a:latin typeface="Cambria Math" panose="02040503050406030204" pitchFamily="18" charset="0"/>
                      </a:rPr>
                      <m:t>= </m:t>
                    </m:r>
                    <m:r>
                      <m:rPr>
                        <m:sty m:val="p"/>
                      </m:rPr>
                      <a:rPr lang="en-US">
                        <a:latin typeface="Cambria Math" panose="02040503050406030204" pitchFamily="18" charset="0"/>
                      </a:rPr>
                      <m:t>max</m:t>
                    </m:r>
                    <m:r>
                      <a:rPr lang="en-US">
                        <a:latin typeface="Cambria Math" panose="02040503050406030204" pitchFamily="18" charset="0"/>
                      </a:rPr>
                      <m:t>(0,</m:t>
                    </m:r>
                    <m:r>
                      <a:rPr lang="en-US">
                        <a:latin typeface="Cambria Math" panose="02040503050406030204" pitchFamily="18" charset="0"/>
                      </a:rPr>
                      <m:t>𝑥</m:t>
                    </m:r>
                    <m:r>
                      <a:rPr lang="en-US">
                        <a:latin typeface="Cambria Math" panose="02040503050406030204" pitchFamily="18" charset="0"/>
                      </a:rPr>
                      <m:t>)</m:t>
                    </m:r>
                  </m:oMath>
                </a14:m>
                <a:endParaRPr lang="el-GR" dirty="0"/>
              </a:p>
              <a:p>
                <a:pPr lvl="1"/>
                <a:endParaRPr lang="en-US" sz="8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84265" cy="2299453"/>
              </a:xfrm>
              <a:blipFill>
                <a:blip r:embed="rId3"/>
                <a:stretch>
                  <a:fillRect l="-699" t="-1857"/>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8FEE5AD9-697F-4734-88A8-757950469257}"/>
              </a:ext>
            </a:extLst>
          </p:cNvPr>
          <p:cNvSpPr>
            <a:spLocks noGrp="1"/>
          </p:cNvSpPr>
          <p:nvPr>
            <p:ph idx="10"/>
          </p:nvPr>
        </p:nvSpPr>
        <p:spPr/>
        <p:txBody>
          <a:bodyPr/>
          <a:lstStyle/>
          <a:p>
            <a:r>
              <a:rPr lang="en-US" dirty="0"/>
              <a:t>Introduction to Neural Networks</a:t>
            </a:r>
          </a:p>
          <a:p>
            <a:endParaRPr lang="en-US" dirty="0"/>
          </a:p>
        </p:txBody>
      </p:sp>
      <p:pic>
        <p:nvPicPr>
          <p:cNvPr id="6" name="Εικόνα 5"/>
          <p:cNvPicPr>
            <a:picLocks noChangeAspect="1"/>
          </p:cNvPicPr>
          <p:nvPr/>
        </p:nvPicPr>
        <p:blipFill>
          <a:blip r:embed="rId4"/>
          <a:stretch>
            <a:fillRect/>
          </a:stretch>
        </p:blipFill>
        <p:spPr>
          <a:xfrm>
            <a:off x="5965304" y="2909561"/>
            <a:ext cx="3925303" cy="280738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7621488" y="2660394"/>
                <a:ext cx="107907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smtClean="0">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sSubSup>
                        <m:sSubSupPr>
                          <m:ctrlPr>
                            <a:rPr lang="en-US" sz="2000" i="1" smtClean="0">
                              <a:latin typeface="Cambria Math" panose="02040503050406030204" pitchFamily="18" charset="0"/>
                            </a:rPr>
                          </m:ctrlPr>
                        </m:sSubSupPr>
                        <m:e>
                          <m:r>
                            <a:rPr lang="el-GR" sz="2000" i="1">
                              <a:latin typeface="Cambria Math" panose="02040503050406030204" pitchFamily="18" charset="0"/>
                              <a:ea typeface="Cambria Math" panose="02040503050406030204" pitchFamily="18" charset="0"/>
                            </a:rPr>
                            <m:t>ℝ</m:t>
                          </m:r>
                        </m:e>
                        <m:sub>
                          <m:r>
                            <a:rPr lang="en-US" sz="2000" b="0" i="1" smtClean="0">
                              <a:latin typeface="Cambria Math" charset="0"/>
                            </a:rPr>
                            <m:t>+</m:t>
                          </m:r>
                        </m:sub>
                        <m:sup>
                          <m:r>
                            <a:rPr lang="en-US" sz="2000" b="0" i="1" smtClean="0">
                              <a:latin typeface="Cambria Math" charset="0"/>
                            </a:rPr>
                            <m:t>𝑛</m:t>
                          </m:r>
                        </m:sup>
                      </m:sSubSup>
                    </m:oMath>
                  </m:oMathPara>
                </a14:m>
                <a:endParaRPr lang="el-GR" sz="2000" i="1" dirty="0"/>
              </a:p>
            </p:txBody>
          </p:sp>
        </mc:Choice>
        <mc:Fallback xmlns="">
          <p:sp>
            <p:nvSpPr>
              <p:cNvPr id="7" name="TextBox 6"/>
              <p:cNvSpPr txBox="1">
                <a:spLocks noRot="1" noChangeAspect="1" noMove="1" noResize="1" noEditPoints="1" noAdjustHandles="1" noChangeArrowheads="1" noChangeShapeType="1" noTextEdit="1"/>
              </p:cNvSpPr>
              <p:nvPr/>
            </p:nvSpPr>
            <p:spPr>
              <a:xfrm>
                <a:off x="7621488" y="2660394"/>
                <a:ext cx="1079077" cy="307777"/>
              </a:xfrm>
              <a:prstGeom prst="rect">
                <a:avLst/>
              </a:prstGeom>
              <a:blipFill>
                <a:blip r:embed="rId5"/>
                <a:stretch>
                  <a:fillRect l="-5085" r="-2260" b="-13725"/>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EE12689F-08B5-46D6-868B-53E4D67F79ED}"/>
              </a:ext>
            </a:extLst>
          </p:cNvPr>
          <p:cNvSpPr txBox="1">
            <a:spLocks/>
          </p:cNvSpPr>
          <p:nvPr/>
        </p:nvSpPr>
        <p:spPr>
          <a:xfrm>
            <a:off x="281391" y="3349820"/>
            <a:ext cx="5323873" cy="4064772"/>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Most modern deep NNs use </a:t>
            </a:r>
            <a:r>
              <a:rPr lang="en-US" dirty="0" err="1"/>
              <a:t>ReLU</a:t>
            </a:r>
            <a:r>
              <a:rPr lang="en-US" dirty="0"/>
              <a:t> activations </a:t>
            </a:r>
          </a:p>
          <a:p>
            <a:pPr lvl="1"/>
            <a:r>
              <a:rPr lang="en-US" dirty="0" err="1"/>
              <a:t>ReLU</a:t>
            </a:r>
            <a:r>
              <a:rPr lang="en-US" dirty="0"/>
              <a:t> is fast to compute </a:t>
            </a:r>
          </a:p>
          <a:p>
            <a:pPr lvl="2"/>
            <a:r>
              <a:rPr lang="en-US" dirty="0"/>
              <a:t>Compared to sigmoid, tanh </a:t>
            </a:r>
          </a:p>
          <a:p>
            <a:pPr lvl="2"/>
            <a:r>
              <a:rPr lang="en-US" dirty="0"/>
              <a:t>Simply threshold a matrix at zero</a:t>
            </a:r>
          </a:p>
          <a:p>
            <a:pPr lvl="1"/>
            <a:r>
              <a:rPr lang="en-US" dirty="0"/>
              <a:t>Accelerates the convergence of gradient descent</a:t>
            </a:r>
          </a:p>
          <a:p>
            <a:pPr lvl="2"/>
            <a:r>
              <a:rPr lang="en-US" dirty="0"/>
              <a:t>Due to linear, non-saturating form </a:t>
            </a:r>
          </a:p>
          <a:p>
            <a:pPr lvl="1"/>
            <a:r>
              <a:rPr lang="en-US" dirty="0"/>
              <a:t>Prevents the gradient vanishing problem</a:t>
            </a:r>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7765504" y="5717441"/>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765504" y="5717441"/>
                <a:ext cx="504056" cy="40100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03431" y="3814192"/>
                <a:ext cx="561873"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i="1">
                              <a:latin typeface="Cambria Math" panose="02040503050406030204" pitchFamily="18" charset="0"/>
                            </a:rPr>
                            <m:t>𝑥</m:t>
                          </m:r>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403431" y="3814192"/>
                <a:ext cx="561873" cy="401007"/>
              </a:xfrm>
              <a:prstGeom prst="rect">
                <a:avLst/>
              </a:prstGeom>
              <a:blipFill>
                <a:blip r:embed="rId7"/>
                <a:stretch>
                  <a:fillRect l="-4301" r="-1075" b="-15385"/>
                </a:stretch>
              </a:blipFill>
            </p:spPr>
            <p:txBody>
              <a:bodyPr/>
              <a:lstStyle/>
              <a:p>
                <a:r>
                  <a:rPr lang="en-US">
                    <a:noFill/>
                  </a:rPr>
                  <a:t> </a:t>
                </a:r>
              </a:p>
            </p:txBody>
          </p:sp>
        </mc:Fallback>
      </mc:AlternateContent>
    </p:spTree>
    <p:extLst>
      <p:ext uri="{BB962C8B-B14F-4D97-AF65-F5344CB8AC3E}">
        <p14:creationId xmlns:p14="http://schemas.microsoft.com/office/powerpoint/2010/main" val="2092541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xplain Step / Threshold and Leaky ReLU Activation Functions | i2tutor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055" y="4244624"/>
            <a:ext cx="4327681" cy="2737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Activation: Leaky </a:t>
            </a:r>
            <a:r>
              <a:rPr lang="en-US" dirty="0" err="1"/>
              <a:t>ReLU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problem of </a:t>
                </a:r>
                <a:r>
                  <a:rPr lang="en-US" dirty="0" err="1"/>
                  <a:t>ReLU</a:t>
                </a:r>
                <a:r>
                  <a:rPr lang="en-US" dirty="0"/>
                  <a:t> activations: they can “die”</a:t>
                </a:r>
              </a:p>
              <a:p>
                <a:pPr lvl="1"/>
                <a:r>
                  <a:rPr lang="en-US" dirty="0" err="1"/>
                  <a:t>ReLU</a:t>
                </a:r>
                <a:r>
                  <a:rPr lang="en-US" dirty="0"/>
                  <a:t> could cause weights to update  in a way that the gradients can become zero and the neuron will not activate again on any data </a:t>
                </a:r>
              </a:p>
              <a:p>
                <a:pPr lvl="1"/>
                <a:r>
                  <a:rPr lang="en-US" dirty="0"/>
                  <a:t>E.g., when a large learning rate is used</a:t>
                </a:r>
              </a:p>
              <a:p>
                <a:endParaRPr lang="en-US" sz="1000" b="1" i="1" dirty="0">
                  <a:solidFill>
                    <a:srgbClr val="0070C0"/>
                  </a:solidFill>
                </a:endParaRPr>
              </a:p>
              <a:p>
                <a:r>
                  <a:rPr lang="en-US" b="1" i="1" dirty="0">
                    <a:solidFill>
                      <a:srgbClr val="0070C0"/>
                    </a:solidFill>
                  </a:rPr>
                  <a:t>Leaky </a:t>
                </a:r>
                <a:r>
                  <a:rPr lang="en-US" b="1" i="1" dirty="0" err="1">
                    <a:solidFill>
                      <a:srgbClr val="0070C0"/>
                    </a:solidFill>
                  </a:rPr>
                  <a:t>ReLU</a:t>
                </a:r>
                <a:r>
                  <a:rPr lang="en-US" b="1" i="1" dirty="0">
                    <a:solidFill>
                      <a:srgbClr val="0070C0"/>
                    </a:solidFill>
                  </a:rPr>
                  <a:t> </a:t>
                </a:r>
                <a:r>
                  <a:rPr lang="en-US" dirty="0"/>
                  <a:t>activation function is a variant of </a:t>
                </a:r>
                <a:r>
                  <a:rPr lang="en-US" dirty="0" err="1"/>
                  <a:t>ReLU</a:t>
                </a:r>
                <a:endParaRPr lang="en-US" dirty="0"/>
              </a:p>
              <a:p>
                <a:pPr lvl="1"/>
                <a:r>
                  <a:rPr lang="en-US" dirty="0"/>
                  <a:t>Instead of the function being 0 when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&lt;0</m:t>
                    </m:r>
                  </m:oMath>
                </a14:m>
                <a:r>
                  <a:rPr lang="en-US" dirty="0"/>
                  <a:t>, a leaky </a:t>
                </a:r>
                <a:r>
                  <a:rPr lang="en-US" dirty="0" err="1"/>
                  <a:t>ReLU</a:t>
                </a:r>
                <a:r>
                  <a:rPr lang="en-US" dirty="0"/>
                  <a:t> has a small negative slope (e.g., </a:t>
                </a:r>
                <a:r>
                  <a:rPr lang="el-GR" dirty="0"/>
                  <a:t>α</a:t>
                </a:r>
                <a:r>
                  <a:rPr lang="en-US" dirty="0"/>
                  <a:t> = 0.01, or similar)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99" t="-795" r="-318"/>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18BBC177-C0C6-48B1-B896-CE213EB8D9EB}"/>
              </a:ext>
            </a:extLst>
          </p:cNvPr>
          <p:cNvSpPr>
            <a:spLocks noGrp="1"/>
          </p:cNvSpPr>
          <p:nvPr>
            <p:ph idx="10"/>
          </p:nvPr>
        </p:nvSpPr>
        <p:spPr/>
        <p:txBody>
          <a:bodyPr/>
          <a:lstStyle/>
          <a:p>
            <a:r>
              <a:rPr lang="en-US" dirty="0"/>
              <a:t>Introduction to Neural Networks</a:t>
            </a:r>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174127" y="4748680"/>
                <a:ext cx="2592288" cy="710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rPr>
                              </m:ctrlPr>
                            </m:mPr>
                            <m:m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𝑥</m:t>
                                      </m:r>
                                    </m:e>
                                    <m:e>
                                      <m:r>
                                        <m:rPr>
                                          <m:sty m:val="p"/>
                                        </m:rPr>
                                        <a:rPr lang="en-US" sz="1800" b="0" i="0" smtClean="0">
                                          <a:latin typeface="Cambria Math" panose="02040503050406030204" pitchFamily="18" charset="0"/>
                                        </a:rPr>
                                        <m:t>for</m:t>
                                      </m:r>
                                      <m:r>
                                        <a:rPr lang="en-US" sz="1800" b="0" i="1" smtClean="0">
                                          <a:latin typeface="Cambria Math" panose="02040503050406030204" pitchFamily="18" charset="0"/>
                                        </a:rPr>
                                        <m:t> </m:t>
                                      </m:r>
                                      <m:r>
                                        <a:rPr lang="en-US" sz="1800" b="0" i="1" smtClean="0">
                                          <a:latin typeface="Cambria Math" panose="02040503050406030204" pitchFamily="18" charset="0"/>
                                        </a:rPr>
                                        <m:t>𝑥</m:t>
                                      </m:r>
                                      <m:r>
                                        <a:rPr lang="en-US" sz="1800" b="0" i="1" smtClean="0">
                                          <a:latin typeface="Cambria Math" panose="02040503050406030204" pitchFamily="18" charset="0"/>
                                        </a:rPr>
                                        <m:t>&lt;0   </m:t>
                                      </m:r>
                                    </m:e>
                                  </m:mr>
                                </m:m>
                              </m:e>
                            </m:mr>
                            <m:m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𝑥</m:t>
                                      </m:r>
                                    </m:e>
                                    <m:e>
                                      <m:r>
                                        <m:rPr>
                                          <m:sty m:val="p"/>
                                        </m:rPr>
                                        <a:rPr lang="en-US" sz="1800" b="0" i="0" smtClean="0">
                                          <a:latin typeface="Cambria Math" panose="02040503050406030204" pitchFamily="18" charset="0"/>
                                        </a:rPr>
                                        <m:t>for</m:t>
                                      </m:r>
                                      <m:r>
                                        <a:rPr lang="en-US" sz="1800" b="0" i="1" smtClean="0">
                                          <a:latin typeface="Cambria Math" panose="02040503050406030204" pitchFamily="18" charset="0"/>
                                        </a:rPr>
                                        <m:t> </m:t>
                                      </m:r>
                                      <m:r>
                                        <a:rPr lang="en-US" sz="1800" b="0" i="1" smtClean="0">
                                          <a:latin typeface="Cambria Math" panose="02040503050406030204" pitchFamily="18" charset="0"/>
                                        </a:rPr>
                                        <m:t>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0</m:t>
                                      </m:r>
                                    </m:e>
                                  </m:mr>
                                </m:m>
                              </m:e>
                            </m:mr>
                          </m:m>
                        </m:e>
                      </m:d>
                    </m:oMath>
                  </m:oMathPara>
                </a14:m>
                <a:endParaRPr lang="en-US" sz="1800" dirty="0"/>
              </a:p>
            </p:txBody>
          </p:sp>
        </mc:Choice>
        <mc:Fallback xmlns="">
          <p:sp>
            <p:nvSpPr>
              <p:cNvPr id="4" name="TextBox 3"/>
              <p:cNvSpPr txBox="1">
                <a:spLocks noRot="1" noChangeAspect="1" noMove="1" noResize="1" noEditPoints="1" noAdjustHandles="1" noChangeArrowheads="1" noChangeShapeType="1" noTextEdit="1"/>
              </p:cNvSpPr>
              <p:nvPr/>
            </p:nvSpPr>
            <p:spPr>
              <a:xfrm>
                <a:off x="6174127" y="4748680"/>
                <a:ext cx="2592288" cy="710194"/>
              </a:xfrm>
              <a:prstGeom prst="rect">
                <a:avLst/>
              </a:prstGeom>
              <a:blipFill>
                <a:blip r:embed="rId5"/>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AB391852-7949-475E-880A-F2C3A886439A}"/>
              </a:ext>
            </a:extLst>
          </p:cNvPr>
          <p:cNvSpPr txBox="1">
            <a:spLocks/>
          </p:cNvSpPr>
          <p:nvPr/>
        </p:nvSpPr>
        <p:spPr>
          <a:xfrm>
            <a:off x="195681" y="4606280"/>
            <a:ext cx="5121552" cy="1800200"/>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This resolves the dying </a:t>
            </a:r>
            <a:r>
              <a:rPr lang="en-US" dirty="0" err="1"/>
              <a:t>ReLU</a:t>
            </a:r>
            <a:r>
              <a:rPr lang="en-US" dirty="0"/>
              <a:t> problem</a:t>
            </a:r>
          </a:p>
          <a:p>
            <a:pPr lvl="1"/>
            <a:r>
              <a:rPr lang="en-US" dirty="0"/>
              <a:t>Most current works still use </a:t>
            </a:r>
            <a:r>
              <a:rPr lang="en-US" dirty="0" err="1"/>
              <a:t>ReLU</a:t>
            </a:r>
            <a:endParaRPr lang="en-US" dirty="0"/>
          </a:p>
          <a:p>
            <a:pPr lvl="2"/>
            <a:r>
              <a:rPr lang="en-US" dirty="0"/>
              <a:t>With a proper setting of the learning rate, the problem of dying </a:t>
            </a:r>
            <a:r>
              <a:rPr lang="en-US" dirty="0" err="1"/>
              <a:t>ReLU</a:t>
            </a:r>
            <a:r>
              <a:rPr lang="en-US" dirty="0"/>
              <a:t> can be avoided</a:t>
            </a:r>
          </a:p>
          <a:p>
            <a:endParaRPr lang="en-US" dirty="0"/>
          </a:p>
        </p:txBody>
      </p:sp>
    </p:spTree>
    <p:extLst>
      <p:ext uri="{BB962C8B-B14F-4D97-AF65-F5344CB8AC3E}">
        <p14:creationId xmlns:p14="http://schemas.microsoft.com/office/powerpoint/2010/main" val="3962503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Linear Function</a:t>
            </a:r>
          </a:p>
        </p:txBody>
      </p:sp>
      <p:sp>
        <p:nvSpPr>
          <p:cNvPr id="3" name="Content Placeholder 2"/>
          <p:cNvSpPr>
            <a:spLocks noGrp="1"/>
          </p:cNvSpPr>
          <p:nvPr>
            <p:ph idx="1"/>
          </p:nvPr>
        </p:nvSpPr>
        <p:spPr/>
        <p:txBody>
          <a:bodyPr/>
          <a:lstStyle/>
          <a:p>
            <a:r>
              <a:rPr lang="en-US" b="1" i="1" dirty="0">
                <a:solidFill>
                  <a:srgbClr val="0070C0"/>
                </a:solidFill>
              </a:rPr>
              <a:t>Linear function </a:t>
            </a:r>
            <a:r>
              <a:rPr lang="en-US" dirty="0"/>
              <a:t>means that the output signal is proportional to the input signal to the neuron</a:t>
            </a:r>
          </a:p>
        </p:txBody>
      </p:sp>
      <p:sp>
        <p:nvSpPr>
          <p:cNvPr id="4" name="Content Placeholder 3">
            <a:extLst>
              <a:ext uri="{FF2B5EF4-FFF2-40B4-BE49-F238E27FC236}">
                <a16:creationId xmlns:a16="http://schemas.microsoft.com/office/drawing/2014/main" id="{AB7437DB-FE8C-4C37-9BA7-C44A8729D605}"/>
              </a:ext>
            </a:extLst>
          </p:cNvPr>
          <p:cNvSpPr>
            <a:spLocks noGrp="1"/>
          </p:cNvSpPr>
          <p:nvPr>
            <p:ph idx="10"/>
          </p:nvPr>
        </p:nvSpPr>
        <p:spPr/>
        <p:txBody>
          <a:bodyPr/>
          <a:lstStyle/>
          <a:p>
            <a:r>
              <a:rPr lang="en-US" dirty="0"/>
              <a:t>Introduction to Neural Networks</a:t>
            </a:r>
          </a:p>
          <a:p>
            <a:endParaRPr lang="en-US" dirty="0"/>
          </a:p>
        </p:txBody>
      </p:sp>
      <p:pic>
        <p:nvPicPr>
          <p:cNvPr id="37890" name="Picture 2" descr="Activation Functions in Neural Networks | by SAGAR SHARMA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5084"/>
          <a:stretch/>
        </p:blipFill>
        <p:spPr bwMode="auto">
          <a:xfrm>
            <a:off x="5821114" y="2917697"/>
            <a:ext cx="4032622" cy="27638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6112747" y="3161242"/>
                <a:ext cx="15121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𝑐𝑥</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6112747" y="3161242"/>
                <a:ext cx="1512168" cy="400110"/>
              </a:xfrm>
              <a:prstGeom prst="rect">
                <a:avLst/>
              </a:prstGeom>
              <a:blipFill>
                <a:blip r:embed="rId3"/>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345546" y="2518048"/>
                <a:ext cx="10678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i="1" smtClean="0">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r>
                        <a:rPr lang="is-IS" sz="2000" i="1">
                          <a:latin typeface="Cambria Math" charset="0"/>
                        </a:rPr>
                        <m:t>→</m:t>
                      </m:r>
                      <m:sSup>
                        <m:sSupPr>
                          <m:ctrlPr>
                            <a:rPr lang="el-GR" sz="2000" i="1">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ℝ</m:t>
                          </m:r>
                        </m:e>
                        <m:sup>
                          <m:r>
                            <a:rPr lang="en-US" sz="2000" i="1">
                              <a:latin typeface="Cambria Math" charset="0"/>
                            </a:rPr>
                            <m:t>𝑛</m:t>
                          </m:r>
                        </m:sup>
                      </m:sSup>
                    </m:oMath>
                  </m:oMathPara>
                </a14:m>
                <a:endParaRPr lang="el-GR" sz="2000" i="1" dirty="0"/>
              </a:p>
            </p:txBody>
          </p:sp>
        </mc:Choice>
        <mc:Fallback xmlns="">
          <p:sp>
            <p:nvSpPr>
              <p:cNvPr id="9" name="TextBox 8"/>
              <p:cNvSpPr txBox="1">
                <a:spLocks noRot="1" noChangeAspect="1" noMove="1" noResize="1" noEditPoints="1" noAdjustHandles="1" noChangeArrowheads="1" noChangeShapeType="1" noTextEdit="1"/>
              </p:cNvSpPr>
              <p:nvPr/>
            </p:nvSpPr>
            <p:spPr>
              <a:xfrm>
                <a:off x="7345546" y="2518048"/>
                <a:ext cx="1067856" cy="307777"/>
              </a:xfrm>
              <a:prstGeom prst="rect">
                <a:avLst/>
              </a:prstGeom>
              <a:blipFill>
                <a:blip r:embed="rId4"/>
                <a:stretch>
                  <a:fillRect l="-5714" r="-571" b="-5882"/>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1428755D-E512-4C73-BB59-F61E33431FA4}"/>
              </a:ext>
            </a:extLst>
          </p:cNvPr>
          <p:cNvSpPr txBox="1">
            <a:spLocks/>
          </p:cNvSpPr>
          <p:nvPr/>
        </p:nvSpPr>
        <p:spPr>
          <a:xfrm>
            <a:off x="276673" y="2806080"/>
            <a:ext cx="5121552" cy="2852190"/>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If the value of the constant </a:t>
            </a:r>
            <a:r>
              <a:rPr lang="en-US" i="1" dirty="0"/>
              <a:t>c</a:t>
            </a:r>
            <a:r>
              <a:rPr lang="en-US" dirty="0"/>
              <a:t> is 1, it is also called </a:t>
            </a:r>
            <a:r>
              <a:rPr lang="en-US" dirty="0">
                <a:solidFill>
                  <a:srgbClr val="FF0000"/>
                </a:solidFill>
              </a:rPr>
              <a:t>identity activation function</a:t>
            </a:r>
          </a:p>
          <a:p>
            <a:pPr lvl="1"/>
            <a:r>
              <a:rPr lang="en-US" dirty="0"/>
              <a:t>This activation type is used in regression problems</a:t>
            </a:r>
          </a:p>
          <a:p>
            <a:pPr lvl="2"/>
            <a:r>
              <a:rPr lang="en-US" dirty="0"/>
              <a:t>E.g., the last layer can have linear activation function, in order to output a real number (and not a class membership)</a:t>
            </a:r>
          </a:p>
          <a:p>
            <a:endParaRPr lang="en-US" dirty="0"/>
          </a:p>
        </p:txBody>
      </p:sp>
    </p:spTree>
    <p:extLst>
      <p:ext uri="{BB962C8B-B14F-4D97-AF65-F5344CB8AC3E}">
        <p14:creationId xmlns:p14="http://schemas.microsoft.com/office/powerpoint/2010/main" val="2182988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network </a:t>
                </a:r>
                <a:r>
                  <a:rPr lang="en-US" b="1" i="1" dirty="0">
                    <a:solidFill>
                      <a:srgbClr val="0070C0"/>
                    </a:solidFill>
                  </a:rPr>
                  <a:t>parameters</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include the </a:t>
                </a:r>
                <a:r>
                  <a:rPr lang="en-US" dirty="0">
                    <a:solidFill>
                      <a:srgbClr val="FF0000"/>
                    </a:solidFill>
                  </a:rPr>
                  <a:t>weight matrices </a:t>
                </a:r>
                <a:r>
                  <a:rPr lang="en-US" dirty="0"/>
                  <a:t>and </a:t>
                </a:r>
                <a:r>
                  <a:rPr lang="en-US" dirty="0">
                    <a:solidFill>
                      <a:srgbClr val="FF0000"/>
                    </a:solidFill>
                  </a:rPr>
                  <a:t>bias vectors </a:t>
                </a:r>
                <a:r>
                  <a:rPr lang="en-US" dirty="0"/>
                  <a:t>from all layers</a:t>
                </a:r>
              </a:p>
              <a:p>
                <a:endParaRPr lang="en-US" dirty="0"/>
              </a:p>
              <a:p>
                <a:pPr lvl="1"/>
                <a:r>
                  <a:rPr lang="en-US" dirty="0"/>
                  <a:t>Often, the model parameters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t> are referred to as </a:t>
                </a:r>
                <a:r>
                  <a:rPr lang="en-US" dirty="0">
                    <a:solidFill>
                      <a:srgbClr val="FF0000"/>
                    </a:solidFill>
                  </a:rPr>
                  <a:t>weights</a:t>
                </a:r>
              </a:p>
              <a:p>
                <a:r>
                  <a:rPr lang="en-US" dirty="0"/>
                  <a:t>Training a model to learn a set of parameters</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𝜃</m:t>
                    </m:r>
                  </m:oMath>
                </a14:m>
                <a:r>
                  <a:rPr lang="en-US" dirty="0"/>
                  <a:t> that are optimal (according to a criterion) is one of the greatest challenges in ML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4" name="Content Placeholder 43">
            <a:extLst>
              <a:ext uri="{FF2B5EF4-FFF2-40B4-BE49-F238E27FC236}">
                <a16:creationId xmlns:a16="http://schemas.microsoft.com/office/drawing/2014/main" id="{C2BCA3B7-50FF-4827-AD22-4FB002C54E28}"/>
              </a:ext>
            </a:extLst>
          </p:cNvPr>
          <p:cNvSpPr>
            <a:spLocks noGrp="1"/>
          </p:cNvSpPr>
          <p:nvPr>
            <p:ph idx="10"/>
          </p:nvPr>
        </p:nvSpPr>
        <p:spPr/>
        <p:txBody>
          <a:bodyPr/>
          <a:lstStyle/>
          <a:p>
            <a:r>
              <a:rPr lang="en-US" dirty="0"/>
              <a:t>Training Neural Networks</a:t>
            </a:r>
          </a:p>
          <a:p>
            <a:endParaRPr lang="en-US" dirty="0"/>
          </a:p>
        </p:txBody>
      </p:sp>
      <mc:AlternateContent xmlns:mc="http://schemas.openxmlformats.org/markup-compatibility/2006" xmlns:a14="http://schemas.microsoft.com/office/drawing/2010/main">
        <mc:Choice Requires="a14">
          <p:sp>
            <p:nvSpPr>
              <p:cNvPr id="4" name="文字方塊 2"/>
              <p:cNvSpPr txBox="1"/>
              <p:nvPr/>
            </p:nvSpPr>
            <p:spPr>
              <a:xfrm>
                <a:off x="2471013" y="2662064"/>
                <a:ext cx="40770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𝜃</m:t>
                      </m:r>
                      <m:r>
                        <a:rPr lang="en-US" altLang="zh-TW" sz="2400" b="0" i="1" smtClean="0">
                          <a:latin typeface="Cambria Math" panose="02040503050406030204" pitchFamily="18" charset="0"/>
                        </a:rPr>
                        <m:t>=</m:t>
                      </m:r>
                      <m:d>
                        <m:dPr>
                          <m:begChr m:val="{"/>
                          <m:endChr m:val="}"/>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𝑏</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𝑊</m:t>
                              </m:r>
                            </m:e>
                            <m:sup>
                              <m:r>
                                <a:rPr lang="en-US" altLang="zh-TW" sz="2400" b="0" i="1" smtClean="0">
                                  <a:latin typeface="Cambria Math" panose="02040503050406030204" pitchFamily="18" charset="0"/>
                                </a:rPr>
                                <m:t>2</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𝑏</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𝑊</m:t>
                              </m:r>
                            </m:e>
                            <m:sup>
                              <m:r>
                                <a:rPr lang="en-US" altLang="zh-TW" sz="2400" b="0" i="1" smtClean="0">
                                  <a:latin typeface="Cambria Math" panose="02040503050406030204" pitchFamily="18" charset="0"/>
                                </a:rPr>
                                <m:t>𝐿</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𝑏</m:t>
                              </m:r>
                            </m:e>
                            <m:sup>
                              <m:r>
                                <a:rPr lang="en-US" altLang="zh-TW" sz="2400" b="0" i="1" smtClean="0">
                                  <a:latin typeface="Cambria Math" panose="02040503050406030204" pitchFamily="18" charset="0"/>
                                </a:rPr>
                                <m:t>𝐿</m:t>
                              </m:r>
                            </m:sup>
                          </m:sSup>
                        </m:e>
                      </m:d>
                    </m:oMath>
                  </m:oMathPara>
                </a14:m>
                <a:endParaRPr lang="zh-TW" altLang="en-US" sz="2400" dirty="0"/>
              </a:p>
            </p:txBody>
          </p:sp>
        </mc:Choice>
        <mc:Fallback xmlns="">
          <p:sp>
            <p:nvSpPr>
              <p:cNvPr id="4" name="文字方塊 2"/>
              <p:cNvSpPr txBox="1">
                <a:spLocks noRot="1" noChangeAspect="1" noMove="1" noResize="1" noEditPoints="1" noAdjustHandles="1" noChangeArrowheads="1" noChangeShapeType="1" noTextEdit="1"/>
              </p:cNvSpPr>
              <p:nvPr/>
            </p:nvSpPr>
            <p:spPr>
              <a:xfrm>
                <a:off x="2471013" y="2662064"/>
                <a:ext cx="4077077" cy="369332"/>
              </a:xfrm>
              <a:prstGeom prst="rect">
                <a:avLst/>
              </a:prstGeom>
              <a:blipFill>
                <a:blip r:embed="rId4"/>
                <a:stretch>
                  <a:fillRect l="-1196" t="-1667" b="-8333"/>
                </a:stretch>
              </a:blipFill>
            </p:spPr>
            <p:txBody>
              <a:bodyPr/>
              <a:lstStyle/>
              <a:p>
                <a:r>
                  <a:rPr lang="en-US">
                    <a:noFill/>
                  </a:rPr>
                  <a:t> </a:t>
                </a:r>
              </a:p>
            </p:txBody>
          </p:sp>
        </mc:Fallback>
      </mc:AlternateContent>
      <p:pic>
        <p:nvPicPr>
          <p:cNvPr id="5" name="圖片 32"/>
          <p:cNvPicPr>
            <a:picLocks noChangeAspect="1"/>
          </p:cNvPicPr>
          <p:nvPr/>
        </p:nvPicPr>
        <p:blipFill>
          <a:blip r:embed="rId5"/>
          <a:stretch>
            <a:fillRect/>
          </a:stretch>
        </p:blipFill>
        <p:spPr>
          <a:xfrm>
            <a:off x="850332" y="4768559"/>
            <a:ext cx="2130022" cy="2116455"/>
          </a:xfrm>
          <a:prstGeom prst="rect">
            <a:avLst/>
          </a:prstGeom>
        </p:spPr>
      </p:pic>
      <p:sp>
        <p:nvSpPr>
          <p:cNvPr id="6" name="文字方塊 7"/>
          <p:cNvSpPr txBox="1"/>
          <p:nvPr/>
        </p:nvSpPr>
        <p:spPr>
          <a:xfrm>
            <a:off x="1097691" y="6872041"/>
            <a:ext cx="1693722" cy="401007"/>
          </a:xfrm>
          <a:prstGeom prst="rect">
            <a:avLst/>
          </a:prstGeom>
          <a:noFill/>
        </p:spPr>
        <p:txBody>
          <a:bodyPr wrap="square" rtlCol="0">
            <a:spAutoFit/>
          </a:bodyPr>
          <a:lstStyle/>
          <a:p>
            <a:r>
              <a:rPr lang="en-US" altLang="zh-TW" dirty="0"/>
              <a:t>16 x 16 = 256</a:t>
            </a:r>
            <a:endParaRPr lang="zh-TW" altLang="en-US" dirty="0"/>
          </a:p>
        </p:txBody>
      </p:sp>
      <p:sp>
        <p:nvSpPr>
          <p:cNvPr id="7" name="矩形 34"/>
          <p:cNvSpPr/>
          <p:nvPr/>
        </p:nvSpPr>
        <p:spPr>
          <a:xfrm>
            <a:off x="4393140" y="4437838"/>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8" name="矩形 39"/>
          <p:cNvSpPr/>
          <p:nvPr/>
        </p:nvSpPr>
        <p:spPr>
          <a:xfrm>
            <a:off x="3210037" y="4465479"/>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45"/>
          <p:cNvSpPr/>
          <p:nvPr/>
        </p:nvSpPr>
        <p:spPr>
          <a:xfrm>
            <a:off x="3278425" y="5183172"/>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0" name="矩形 46"/>
          <p:cNvSpPr/>
          <p:nvPr/>
        </p:nvSpPr>
        <p:spPr>
          <a:xfrm>
            <a:off x="3284243" y="461284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1" name="Object 12"/>
          <p:cNvGraphicFramePr>
            <a:graphicFrameLocks noChangeAspect="1"/>
          </p:cNvGraphicFramePr>
          <p:nvPr>
            <p:extLst>
              <p:ext uri="{D42A27DB-BD31-4B8C-83A1-F6EECF244321}">
                <p14:modId xmlns:p14="http://schemas.microsoft.com/office/powerpoint/2010/main" val="929623860"/>
              </p:ext>
            </p:extLst>
          </p:nvPr>
        </p:nvGraphicFramePr>
        <p:xfrm>
          <a:off x="3296942" y="4517593"/>
          <a:ext cx="325438" cy="461962"/>
        </p:xfrm>
        <a:graphic>
          <a:graphicData uri="http://schemas.openxmlformats.org/presentationml/2006/ole">
            <mc:AlternateContent xmlns:mc="http://schemas.openxmlformats.org/markup-compatibility/2006">
              <mc:Choice xmlns:v="urn:schemas-microsoft-com:vml" Requires="v">
                <p:oleObj name="方程式" r:id="rId6" imgW="152280" imgH="215640" progId="Equation.3">
                  <p:embed/>
                </p:oleObj>
              </mc:Choice>
              <mc:Fallback>
                <p:oleObj name="方程式" r:id="rId6" imgW="152280" imgH="215640" progId="Equation.3">
                  <p:embed/>
                  <p:pic>
                    <p:nvPicPr>
                      <p:cNvPr id="49" name="Object 12"/>
                      <p:cNvPicPr>
                        <a:picLocks noChangeAspect="1" noChangeArrowheads="1"/>
                      </p:cNvPicPr>
                      <p:nvPr/>
                    </p:nvPicPr>
                    <p:blipFill>
                      <a:blip r:embed="rId7"/>
                      <a:srcRect/>
                      <a:stretch>
                        <a:fillRect/>
                      </a:stretch>
                    </p:blipFill>
                    <p:spPr bwMode="auto">
                      <a:xfrm>
                        <a:off x="3296942" y="4517593"/>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925223216"/>
              </p:ext>
            </p:extLst>
          </p:nvPr>
        </p:nvGraphicFramePr>
        <p:xfrm>
          <a:off x="3302238" y="5100322"/>
          <a:ext cx="352425" cy="461963"/>
        </p:xfrm>
        <a:graphic>
          <a:graphicData uri="http://schemas.openxmlformats.org/presentationml/2006/ole">
            <mc:AlternateContent xmlns:mc="http://schemas.openxmlformats.org/markup-compatibility/2006">
              <mc:Choice xmlns:v="urn:schemas-microsoft-com:vml" Requires="v">
                <p:oleObj name="方程式" r:id="rId8" imgW="164880" imgH="215640" progId="Equation.3">
                  <p:embed/>
                </p:oleObj>
              </mc:Choice>
              <mc:Fallback>
                <p:oleObj name="方程式" r:id="rId8" imgW="164880" imgH="215640" progId="Equation.3">
                  <p:embed/>
                  <p:pic>
                    <p:nvPicPr>
                      <p:cNvPr id="52" name="Object 12"/>
                      <p:cNvPicPr>
                        <a:picLocks noChangeAspect="1" noChangeArrowheads="1"/>
                      </p:cNvPicPr>
                      <p:nvPr/>
                    </p:nvPicPr>
                    <p:blipFill>
                      <a:blip r:embed="rId9"/>
                      <a:srcRect/>
                      <a:stretch>
                        <a:fillRect/>
                      </a:stretch>
                    </p:blipFill>
                    <p:spPr bwMode="auto">
                      <a:xfrm>
                        <a:off x="3302238" y="5100322"/>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橢圓 52"/>
          <p:cNvSpPr/>
          <p:nvPr/>
        </p:nvSpPr>
        <p:spPr>
          <a:xfrm>
            <a:off x="4490250" y="4448840"/>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4" name="橢圓 53"/>
          <p:cNvSpPr/>
          <p:nvPr/>
        </p:nvSpPr>
        <p:spPr>
          <a:xfrm>
            <a:off x="4492592" y="5227410"/>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 name="橢圓 54"/>
          <p:cNvSpPr/>
          <p:nvPr/>
        </p:nvSpPr>
        <p:spPr>
          <a:xfrm>
            <a:off x="4480959" y="645542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6" name="文字方塊 55"/>
          <p:cNvSpPr txBox="1"/>
          <p:nvPr/>
        </p:nvSpPr>
        <p:spPr>
          <a:xfrm rot="5400000">
            <a:off x="4478212" y="587771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7" name="矩形 58"/>
          <p:cNvSpPr/>
          <p:nvPr/>
        </p:nvSpPr>
        <p:spPr>
          <a:xfrm>
            <a:off x="3287950" y="6580929"/>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8" name="Object 12"/>
          <p:cNvGraphicFramePr>
            <a:graphicFrameLocks noChangeAspect="1"/>
          </p:cNvGraphicFramePr>
          <p:nvPr>
            <p:extLst>
              <p:ext uri="{D42A27DB-BD31-4B8C-83A1-F6EECF244321}">
                <p14:modId xmlns:p14="http://schemas.microsoft.com/office/powerpoint/2010/main" val="4161485508"/>
              </p:ext>
            </p:extLst>
          </p:nvPr>
        </p:nvGraphicFramePr>
        <p:xfrm>
          <a:off x="3216027" y="6484162"/>
          <a:ext cx="544512" cy="488950"/>
        </p:xfrm>
        <a:graphic>
          <a:graphicData uri="http://schemas.openxmlformats.org/presentationml/2006/ole">
            <mc:AlternateContent xmlns:mc="http://schemas.openxmlformats.org/markup-compatibility/2006">
              <mc:Choice xmlns:v="urn:schemas-microsoft-com:vml" Requires="v">
                <p:oleObj name="方程式" r:id="rId10" imgW="253800" imgH="228600" progId="Equation.3">
                  <p:embed/>
                </p:oleObj>
              </mc:Choice>
              <mc:Fallback>
                <p:oleObj name="方程式" r:id="rId10" imgW="253800" imgH="228600" progId="Equation.3">
                  <p:embed/>
                  <p:pic>
                    <p:nvPicPr>
                      <p:cNvPr id="62" name="Object 12"/>
                      <p:cNvPicPr>
                        <a:picLocks noChangeAspect="1" noChangeArrowheads="1"/>
                      </p:cNvPicPr>
                      <p:nvPr/>
                    </p:nvPicPr>
                    <p:blipFill>
                      <a:blip r:embed="rId11"/>
                      <a:srcRect/>
                      <a:stretch>
                        <a:fillRect/>
                      </a:stretch>
                    </p:blipFill>
                    <p:spPr bwMode="auto">
                      <a:xfrm>
                        <a:off x="3216027" y="6484162"/>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文字方塊 62"/>
          <p:cNvSpPr txBox="1"/>
          <p:nvPr/>
        </p:nvSpPr>
        <p:spPr>
          <a:xfrm rot="5400000">
            <a:off x="3163882" y="5865871"/>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文字方塊 71"/>
          <p:cNvSpPr txBox="1"/>
          <p:nvPr/>
        </p:nvSpPr>
        <p:spPr>
          <a:xfrm>
            <a:off x="5717457" y="439025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1" name="文字方塊 72"/>
          <p:cNvSpPr txBox="1"/>
          <p:nvPr/>
        </p:nvSpPr>
        <p:spPr>
          <a:xfrm>
            <a:off x="5735080" y="517575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文字方塊 73"/>
          <p:cNvSpPr txBox="1"/>
          <p:nvPr/>
        </p:nvSpPr>
        <p:spPr>
          <a:xfrm>
            <a:off x="5747260" y="6432047"/>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23" name="直線單箭頭接點 74"/>
          <p:cNvCxnSpPr>
            <a:stCxn id="13" idx="6"/>
          </p:cNvCxnSpPr>
          <p:nvPr/>
        </p:nvCxnSpPr>
        <p:spPr>
          <a:xfrm>
            <a:off x="5064408" y="4735919"/>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75"/>
          <p:cNvCxnSpPr/>
          <p:nvPr/>
        </p:nvCxnSpPr>
        <p:spPr>
          <a:xfrm>
            <a:off x="5064408" y="5527671"/>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6"/>
          <p:cNvCxnSpPr/>
          <p:nvPr/>
        </p:nvCxnSpPr>
        <p:spPr>
          <a:xfrm>
            <a:off x="5055117" y="6749640"/>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77"/>
          <p:cNvCxnSpPr>
            <a:stCxn id="14" idx="6"/>
          </p:cNvCxnSpPr>
          <p:nvPr/>
        </p:nvCxnSpPr>
        <p:spPr>
          <a:xfrm flipV="1">
            <a:off x="5066750" y="4735919"/>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78"/>
          <p:cNvCxnSpPr>
            <a:stCxn id="13" idx="6"/>
          </p:cNvCxnSpPr>
          <p:nvPr/>
        </p:nvCxnSpPr>
        <p:spPr>
          <a:xfrm>
            <a:off x="5064408" y="4735919"/>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79"/>
          <p:cNvCxnSpPr>
            <a:stCxn id="13" idx="6"/>
          </p:cNvCxnSpPr>
          <p:nvPr/>
        </p:nvCxnSpPr>
        <p:spPr>
          <a:xfrm>
            <a:off x="5064408" y="4735919"/>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80"/>
          <p:cNvCxnSpPr>
            <a:stCxn id="14" idx="6"/>
          </p:cNvCxnSpPr>
          <p:nvPr/>
        </p:nvCxnSpPr>
        <p:spPr>
          <a:xfrm>
            <a:off x="5066750" y="5514489"/>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81"/>
          <p:cNvCxnSpPr>
            <a:stCxn id="15" idx="6"/>
          </p:cNvCxnSpPr>
          <p:nvPr/>
        </p:nvCxnSpPr>
        <p:spPr>
          <a:xfrm flipV="1">
            <a:off x="5055117" y="4735919"/>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82"/>
          <p:cNvCxnSpPr>
            <a:stCxn id="15" idx="6"/>
          </p:cNvCxnSpPr>
          <p:nvPr/>
        </p:nvCxnSpPr>
        <p:spPr>
          <a:xfrm flipV="1">
            <a:off x="5055117" y="5514489"/>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83"/>
          <p:cNvCxnSpPr>
            <a:endCxn id="13" idx="2"/>
          </p:cNvCxnSpPr>
          <p:nvPr/>
        </p:nvCxnSpPr>
        <p:spPr>
          <a:xfrm flipV="1">
            <a:off x="3630850" y="4735919"/>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84"/>
          <p:cNvCxnSpPr>
            <a:stCxn id="10" idx="3"/>
            <a:endCxn id="14" idx="2"/>
          </p:cNvCxnSpPr>
          <p:nvPr/>
        </p:nvCxnSpPr>
        <p:spPr>
          <a:xfrm>
            <a:off x="3627143" y="4784293"/>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85"/>
          <p:cNvCxnSpPr>
            <a:stCxn id="10" idx="3"/>
            <a:endCxn id="15" idx="2"/>
          </p:cNvCxnSpPr>
          <p:nvPr/>
        </p:nvCxnSpPr>
        <p:spPr>
          <a:xfrm>
            <a:off x="3627143" y="4784293"/>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86"/>
          <p:cNvCxnSpPr>
            <a:stCxn id="12" idx="3"/>
            <a:endCxn id="13" idx="2"/>
          </p:cNvCxnSpPr>
          <p:nvPr/>
        </p:nvCxnSpPr>
        <p:spPr>
          <a:xfrm flipV="1">
            <a:off x="3654663" y="4735919"/>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87"/>
          <p:cNvCxnSpPr>
            <a:stCxn id="9" idx="3"/>
            <a:endCxn id="14" idx="2"/>
          </p:cNvCxnSpPr>
          <p:nvPr/>
        </p:nvCxnSpPr>
        <p:spPr>
          <a:xfrm>
            <a:off x="3621325" y="5354622"/>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88"/>
          <p:cNvCxnSpPr>
            <a:stCxn id="9" idx="3"/>
            <a:endCxn id="15" idx="2"/>
          </p:cNvCxnSpPr>
          <p:nvPr/>
        </p:nvCxnSpPr>
        <p:spPr>
          <a:xfrm>
            <a:off x="3621325" y="5354622"/>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89"/>
          <p:cNvCxnSpPr>
            <a:stCxn id="18" idx="3"/>
            <a:endCxn id="13" idx="2"/>
          </p:cNvCxnSpPr>
          <p:nvPr/>
        </p:nvCxnSpPr>
        <p:spPr>
          <a:xfrm flipV="1">
            <a:off x="3692822" y="4735919"/>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90"/>
          <p:cNvCxnSpPr>
            <a:stCxn id="18" idx="3"/>
            <a:endCxn id="14" idx="2"/>
          </p:cNvCxnSpPr>
          <p:nvPr/>
        </p:nvCxnSpPr>
        <p:spPr>
          <a:xfrm flipV="1">
            <a:off x="3666453" y="5514489"/>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91"/>
          <p:cNvCxnSpPr>
            <a:stCxn id="18" idx="3"/>
            <a:endCxn id="15" idx="2"/>
          </p:cNvCxnSpPr>
          <p:nvPr/>
        </p:nvCxnSpPr>
        <p:spPr>
          <a:xfrm>
            <a:off x="3666453" y="6729095"/>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手繪多邊形 11"/>
          <p:cNvSpPr/>
          <p:nvPr/>
        </p:nvSpPr>
        <p:spPr>
          <a:xfrm>
            <a:off x="976064" y="4526874"/>
            <a:ext cx="2305050" cy="363941"/>
          </a:xfrm>
          <a:custGeom>
            <a:avLst/>
            <a:gdLst>
              <a:gd name="connsiteX0" fmla="*/ 0 w 2305050"/>
              <a:gd name="connsiteY0" fmla="*/ 374550 h 374550"/>
              <a:gd name="connsiteX1" fmla="*/ 876300 w 2305050"/>
              <a:gd name="connsiteY1" fmla="*/ 6250 h 374550"/>
              <a:gd name="connsiteX2" fmla="*/ 2305050 w 2305050"/>
              <a:gd name="connsiteY2" fmla="*/ 177700 h 374550"/>
            </a:gdLst>
            <a:ahLst/>
            <a:cxnLst>
              <a:cxn ang="0">
                <a:pos x="connsiteX0" y="connsiteY0"/>
              </a:cxn>
              <a:cxn ang="0">
                <a:pos x="connsiteX1" y="connsiteY1"/>
              </a:cxn>
              <a:cxn ang="0">
                <a:pos x="connsiteX2" y="connsiteY2"/>
              </a:cxn>
            </a:cxnLst>
            <a:rect l="l" t="t" r="r" b="b"/>
            <a:pathLst>
              <a:path w="2305050" h="374550">
                <a:moveTo>
                  <a:pt x="0" y="374550"/>
                </a:moveTo>
                <a:cubicBezTo>
                  <a:pt x="246062" y="206804"/>
                  <a:pt x="492125" y="39058"/>
                  <a:pt x="876300" y="6250"/>
                </a:cubicBezTo>
                <a:cubicBezTo>
                  <a:pt x="1260475" y="-26558"/>
                  <a:pt x="1782762" y="75571"/>
                  <a:pt x="2305050" y="17770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手繪多邊形 13"/>
          <p:cNvSpPr/>
          <p:nvPr/>
        </p:nvSpPr>
        <p:spPr>
          <a:xfrm>
            <a:off x="1109414" y="4699815"/>
            <a:ext cx="2171700" cy="646109"/>
          </a:xfrm>
          <a:custGeom>
            <a:avLst/>
            <a:gdLst>
              <a:gd name="connsiteX0" fmla="*/ 0 w 2171700"/>
              <a:gd name="connsiteY0" fmla="*/ 188909 h 646109"/>
              <a:gd name="connsiteX1" fmla="*/ 1073150 w 2171700"/>
              <a:gd name="connsiteY1" fmla="*/ 23809 h 646109"/>
              <a:gd name="connsiteX2" fmla="*/ 2171700 w 2171700"/>
              <a:gd name="connsiteY2" fmla="*/ 646109 h 646109"/>
            </a:gdLst>
            <a:ahLst/>
            <a:cxnLst>
              <a:cxn ang="0">
                <a:pos x="connsiteX0" y="connsiteY0"/>
              </a:cxn>
              <a:cxn ang="0">
                <a:pos x="connsiteX1" y="connsiteY1"/>
              </a:cxn>
              <a:cxn ang="0">
                <a:pos x="connsiteX2" y="connsiteY2"/>
              </a:cxn>
            </a:cxnLst>
            <a:rect l="l" t="t" r="r" b="b"/>
            <a:pathLst>
              <a:path w="2171700" h="646109">
                <a:moveTo>
                  <a:pt x="0" y="188909"/>
                </a:moveTo>
                <a:cubicBezTo>
                  <a:pt x="355600" y="68259"/>
                  <a:pt x="711200" y="-52391"/>
                  <a:pt x="1073150" y="23809"/>
                </a:cubicBezTo>
                <a:cubicBezTo>
                  <a:pt x="1435100" y="100009"/>
                  <a:pt x="1803400" y="373059"/>
                  <a:pt x="2171700" y="646109"/>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手繪多邊形 21"/>
          <p:cNvSpPr/>
          <p:nvPr/>
        </p:nvSpPr>
        <p:spPr>
          <a:xfrm>
            <a:off x="2842964" y="6742924"/>
            <a:ext cx="463550" cy="243308"/>
          </a:xfrm>
          <a:custGeom>
            <a:avLst/>
            <a:gdLst>
              <a:gd name="connsiteX0" fmla="*/ 0 w 463550"/>
              <a:gd name="connsiteY0" fmla="*/ 0 h 243308"/>
              <a:gd name="connsiteX1" fmla="*/ 101600 w 463550"/>
              <a:gd name="connsiteY1" fmla="*/ 241300 h 243308"/>
              <a:gd name="connsiteX2" fmla="*/ 463550 w 463550"/>
              <a:gd name="connsiteY2" fmla="*/ 95250 h 243308"/>
            </a:gdLst>
            <a:ahLst/>
            <a:cxnLst>
              <a:cxn ang="0">
                <a:pos x="connsiteX0" y="connsiteY0"/>
              </a:cxn>
              <a:cxn ang="0">
                <a:pos x="connsiteX1" y="connsiteY1"/>
              </a:cxn>
              <a:cxn ang="0">
                <a:pos x="connsiteX2" y="connsiteY2"/>
              </a:cxn>
            </a:cxnLst>
            <a:rect l="l" t="t" r="r" b="b"/>
            <a:pathLst>
              <a:path w="463550" h="243308">
                <a:moveTo>
                  <a:pt x="0" y="0"/>
                </a:moveTo>
                <a:cubicBezTo>
                  <a:pt x="12171" y="112712"/>
                  <a:pt x="24342" y="225425"/>
                  <a:pt x="101600" y="241300"/>
                </a:cubicBezTo>
                <a:cubicBezTo>
                  <a:pt x="178858" y="257175"/>
                  <a:pt x="321204" y="176212"/>
                  <a:pt x="463550" y="95250"/>
                </a:cubicBezTo>
              </a:path>
            </a:pathLst>
          </a:cu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120"/>
          <p:cNvSpPr/>
          <p:nvPr/>
        </p:nvSpPr>
        <p:spPr>
          <a:xfrm>
            <a:off x="7550412" y="4450099"/>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46" name="直線單箭頭接點 122"/>
          <p:cNvCxnSpPr/>
          <p:nvPr/>
        </p:nvCxnSpPr>
        <p:spPr>
          <a:xfrm>
            <a:off x="6856692" y="5486258"/>
            <a:ext cx="6344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23"/>
          <p:cNvCxnSpPr/>
          <p:nvPr/>
        </p:nvCxnSpPr>
        <p:spPr>
          <a:xfrm>
            <a:off x="6966008" y="6732148"/>
            <a:ext cx="5251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24"/>
          <p:cNvCxnSpPr/>
          <p:nvPr/>
        </p:nvCxnSpPr>
        <p:spPr>
          <a:xfrm>
            <a:off x="6832808" y="4707455"/>
            <a:ext cx="6583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字方塊 129"/>
          <p:cNvSpPr txBox="1"/>
          <p:nvPr/>
        </p:nvSpPr>
        <p:spPr>
          <a:xfrm rot="5400000">
            <a:off x="7492602" y="595109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0" name="文字方塊 130"/>
          <p:cNvSpPr txBox="1"/>
          <p:nvPr/>
        </p:nvSpPr>
        <p:spPr>
          <a:xfrm>
            <a:off x="7561695" y="4432274"/>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51" name="文字方塊 131"/>
          <p:cNvSpPr txBox="1"/>
          <p:nvPr/>
        </p:nvSpPr>
        <p:spPr>
          <a:xfrm>
            <a:off x="7582793" y="5240583"/>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52" name="文字方塊 132"/>
          <p:cNvSpPr txBox="1"/>
          <p:nvPr/>
        </p:nvSpPr>
        <p:spPr>
          <a:xfrm>
            <a:off x="7550412" y="6496726"/>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sp>
        <p:nvSpPr>
          <p:cNvPr id="53" name="矩形 136"/>
          <p:cNvSpPr/>
          <p:nvPr/>
        </p:nvSpPr>
        <p:spPr>
          <a:xfrm>
            <a:off x="7510012" y="4539944"/>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0.1</a:t>
            </a:r>
            <a:endParaRPr lang="zh-TW" altLang="en-US" sz="2400" dirty="0"/>
          </a:p>
        </p:txBody>
      </p:sp>
      <p:sp>
        <p:nvSpPr>
          <p:cNvPr id="54" name="矩形 137"/>
          <p:cNvSpPr/>
          <p:nvPr/>
        </p:nvSpPr>
        <p:spPr>
          <a:xfrm>
            <a:off x="7510012" y="5264349"/>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0.7</a:t>
            </a:r>
            <a:endParaRPr lang="zh-TW" altLang="en-US" sz="2400" dirty="0"/>
          </a:p>
        </p:txBody>
      </p:sp>
      <p:sp>
        <p:nvSpPr>
          <p:cNvPr id="55" name="矩形 138"/>
          <p:cNvSpPr/>
          <p:nvPr/>
        </p:nvSpPr>
        <p:spPr>
          <a:xfrm>
            <a:off x="7491165" y="6533611"/>
            <a:ext cx="656740"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0.2</a:t>
            </a:r>
            <a:endParaRPr lang="zh-TW" altLang="en-US" sz="2400" dirty="0"/>
          </a:p>
        </p:txBody>
      </p:sp>
      <p:sp>
        <p:nvSpPr>
          <p:cNvPr id="61" name="文字方塊 148"/>
          <p:cNvSpPr txBox="1"/>
          <p:nvPr/>
        </p:nvSpPr>
        <p:spPr>
          <a:xfrm>
            <a:off x="8344031" y="4460270"/>
            <a:ext cx="86163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1</a:t>
            </a:r>
            <a:endParaRPr lang="zh-TW" altLang="en-US" sz="2400" dirty="0"/>
          </a:p>
        </p:txBody>
      </p:sp>
      <p:sp>
        <p:nvSpPr>
          <p:cNvPr id="62" name="文字方塊 149"/>
          <p:cNvSpPr txBox="1"/>
          <p:nvPr/>
        </p:nvSpPr>
        <p:spPr>
          <a:xfrm>
            <a:off x="8358651" y="5279993"/>
            <a:ext cx="84701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2</a:t>
            </a:r>
            <a:endParaRPr lang="zh-TW" altLang="en-US" sz="2400" dirty="0"/>
          </a:p>
        </p:txBody>
      </p:sp>
      <p:sp>
        <p:nvSpPr>
          <p:cNvPr id="63" name="文字方塊 150"/>
          <p:cNvSpPr txBox="1"/>
          <p:nvPr/>
        </p:nvSpPr>
        <p:spPr>
          <a:xfrm>
            <a:off x="8370898" y="6506863"/>
            <a:ext cx="83476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is 0</a:t>
            </a:r>
            <a:endParaRPr lang="zh-TW" altLang="en-US" sz="2400" dirty="0"/>
          </a:p>
        </p:txBody>
      </p:sp>
      <p:sp>
        <p:nvSpPr>
          <p:cNvPr id="64" name="矩形 153"/>
          <p:cNvSpPr/>
          <p:nvPr/>
        </p:nvSpPr>
        <p:spPr>
          <a:xfrm rot="5400000">
            <a:off x="5421844" y="5500336"/>
            <a:ext cx="2582833"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err="1"/>
              <a:t>Softmax</a:t>
            </a:r>
            <a:endParaRPr lang="zh-TW" altLang="en-US" sz="2800" dirty="0"/>
          </a:p>
        </p:txBody>
      </p:sp>
    </p:spTree>
    <p:extLst>
      <p:ext uri="{BB962C8B-B14F-4D97-AF65-F5344CB8AC3E}">
        <p14:creationId xmlns:p14="http://schemas.microsoft.com/office/powerpoint/2010/main" val="2264502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p:sp>
        <p:nvSpPr>
          <p:cNvPr id="3" name="Content Placeholder 2"/>
          <p:cNvSpPr>
            <a:spLocks noGrp="1"/>
          </p:cNvSpPr>
          <p:nvPr>
            <p:ph idx="1"/>
          </p:nvPr>
        </p:nvSpPr>
        <p:spPr/>
        <p:txBody>
          <a:bodyPr/>
          <a:lstStyle/>
          <a:p>
            <a:r>
              <a:rPr lang="en-US" b="1" i="1" dirty="0">
                <a:solidFill>
                  <a:srgbClr val="0070C0"/>
                </a:solidFill>
              </a:rPr>
              <a:t>Data preprocessing </a:t>
            </a:r>
            <a:r>
              <a:rPr lang="en-US" dirty="0"/>
              <a:t>– helps convergence during training</a:t>
            </a:r>
            <a:endParaRPr lang="en-US" b="1" i="1" dirty="0">
              <a:solidFill>
                <a:srgbClr val="0070C0"/>
              </a:solidFill>
            </a:endParaRPr>
          </a:p>
          <a:p>
            <a:pPr lvl="1"/>
            <a:r>
              <a:rPr lang="en-US" dirty="0">
                <a:solidFill>
                  <a:srgbClr val="FF0000"/>
                </a:solidFill>
              </a:rPr>
              <a:t>Mean subtraction</a:t>
            </a:r>
            <a:r>
              <a:rPr lang="en-US" dirty="0"/>
              <a:t>, to obtain zero-centered data</a:t>
            </a:r>
          </a:p>
          <a:p>
            <a:pPr lvl="2"/>
            <a:r>
              <a:rPr lang="en-US" dirty="0"/>
              <a:t>Subtract the mean for each individual data dimension (feature)</a:t>
            </a:r>
          </a:p>
          <a:p>
            <a:pPr lvl="1"/>
            <a:r>
              <a:rPr lang="en-US" dirty="0">
                <a:solidFill>
                  <a:srgbClr val="FF0000"/>
                </a:solidFill>
              </a:rPr>
              <a:t>Standardization</a:t>
            </a:r>
          </a:p>
          <a:p>
            <a:pPr lvl="2"/>
            <a:r>
              <a:rPr lang="en-US" dirty="0"/>
              <a:t>In zero-centered data, divide each feature by its standard deviation</a:t>
            </a:r>
          </a:p>
          <a:p>
            <a:pPr lvl="3"/>
            <a:r>
              <a:rPr lang="en-US" dirty="0"/>
              <a:t>To obtain standard deviation of 1 and mean of 0 for each data dimension (feature)</a:t>
            </a:r>
          </a:p>
          <a:p>
            <a:pPr lvl="1"/>
            <a:r>
              <a:rPr lang="en-US" dirty="0">
                <a:solidFill>
                  <a:srgbClr val="FF0000"/>
                </a:solidFill>
              </a:rPr>
              <a:t>Normalization</a:t>
            </a:r>
          </a:p>
          <a:p>
            <a:pPr lvl="2"/>
            <a:r>
              <a:rPr lang="en-US" dirty="0"/>
              <a:t>Scale the data within the range [0,1] or [-1, 1]</a:t>
            </a:r>
          </a:p>
          <a:p>
            <a:pPr lvl="3"/>
            <a:r>
              <a:rPr lang="en-US" dirty="0"/>
              <a:t>E.g., image pixel intensities are divided by 255 to be scaled in the [0,1] range</a:t>
            </a:r>
            <a:br>
              <a:rPr lang="en-US" dirty="0"/>
            </a:br>
            <a:endParaRPr lang="en-US" dirty="0"/>
          </a:p>
        </p:txBody>
      </p:sp>
      <p:sp>
        <p:nvSpPr>
          <p:cNvPr id="4" name="Content Placeholder 3">
            <a:extLst>
              <a:ext uri="{FF2B5EF4-FFF2-40B4-BE49-F238E27FC236}">
                <a16:creationId xmlns:a16="http://schemas.microsoft.com/office/drawing/2014/main" id="{07D843E6-DC13-4953-9895-59055098ED27}"/>
              </a:ext>
            </a:extLst>
          </p:cNvPr>
          <p:cNvSpPr>
            <a:spLocks noGrp="1"/>
          </p:cNvSpPr>
          <p:nvPr>
            <p:ph idx="10"/>
          </p:nvPr>
        </p:nvSpPr>
        <p:spPr/>
        <p:txBody>
          <a:bodyPr/>
          <a:lstStyle/>
          <a:p>
            <a:r>
              <a:rPr lang="en-US" dirty="0"/>
              <a:t>Training Neural Networks</a:t>
            </a:r>
          </a:p>
          <a:p>
            <a:endParaRPr lang="en-US" dirty="0"/>
          </a:p>
        </p:txBody>
      </p:sp>
      <p:pic>
        <p:nvPicPr>
          <p:cNvPr id="5" name="Picture 4"/>
          <p:cNvPicPr>
            <a:picLocks noChangeAspect="1"/>
          </p:cNvPicPr>
          <p:nvPr/>
        </p:nvPicPr>
        <p:blipFill>
          <a:blip r:embed="rId3"/>
          <a:stretch>
            <a:fillRect/>
          </a:stretch>
        </p:blipFill>
        <p:spPr>
          <a:xfrm>
            <a:off x="1500808" y="5103892"/>
            <a:ext cx="6794893" cy="2382708"/>
          </a:xfrm>
          <a:prstGeom prst="rect">
            <a:avLst/>
          </a:prstGeom>
        </p:spPr>
      </p:pic>
      <p:sp>
        <p:nvSpPr>
          <p:cNvPr id="6" name="TextBox 5"/>
          <p:cNvSpPr txBox="1"/>
          <p:nvPr/>
        </p:nvSpPr>
        <p:spPr>
          <a:xfrm>
            <a:off x="2076872" y="7528411"/>
            <a:ext cx="6264696" cy="246221"/>
          </a:xfrm>
          <a:prstGeom prst="rect">
            <a:avLst/>
          </a:prstGeom>
          <a:noFill/>
        </p:spPr>
        <p:txBody>
          <a:bodyPr wrap="square" rtlCol="0">
            <a:spAutoFit/>
          </a:bodyPr>
          <a:lstStyle/>
          <a:p>
            <a:pPr algn="ctr"/>
            <a:r>
              <a:rPr lang="en-US" sz="1000" dirty="0"/>
              <a:t>Picture from: </a:t>
            </a:r>
            <a:r>
              <a:rPr lang="en-US" sz="1000" dirty="0">
                <a:hlinkClick r:id="rId4"/>
              </a:rPr>
              <a:t>https://cs231n.github.io/neural-networks-2/</a:t>
            </a:r>
            <a:endParaRPr lang="en-US" sz="1000" dirty="0"/>
          </a:p>
        </p:txBody>
      </p:sp>
      <p:sp>
        <p:nvSpPr>
          <p:cNvPr id="7" name="TextBox 6">
            <a:extLst>
              <a:ext uri="{FF2B5EF4-FFF2-40B4-BE49-F238E27FC236}">
                <a16:creationId xmlns:a16="http://schemas.microsoft.com/office/drawing/2014/main" id="{446D584B-38ED-F47B-228E-8F37098FB2FE}"/>
              </a:ext>
            </a:extLst>
          </p:cNvPr>
          <p:cNvSpPr txBox="1"/>
          <p:nvPr/>
        </p:nvSpPr>
        <p:spPr>
          <a:xfrm>
            <a:off x="6313682" y="5133680"/>
            <a:ext cx="1883870" cy="264688"/>
          </a:xfrm>
          <a:prstGeom prst="rect">
            <a:avLst/>
          </a:prstGeom>
          <a:solidFill>
            <a:schemeClr val="bg1"/>
          </a:solidFill>
        </p:spPr>
        <p:txBody>
          <a:bodyPr wrap="square" tIns="9144" bIns="9144" rtlCol="0">
            <a:spAutoFit/>
          </a:bodyPr>
          <a:lstStyle/>
          <a:p>
            <a:r>
              <a:rPr lang="en-US" sz="1600" dirty="0">
                <a:solidFill>
                  <a:schemeClr val="accent4">
                    <a:lumMod val="75000"/>
                  </a:schemeClr>
                </a:solidFill>
              </a:rPr>
              <a:t>standardized data</a:t>
            </a:r>
          </a:p>
        </p:txBody>
      </p:sp>
    </p:spTree>
    <p:extLst>
      <p:ext uri="{BB962C8B-B14F-4D97-AF65-F5344CB8AC3E}">
        <p14:creationId xmlns:p14="http://schemas.microsoft.com/office/powerpoint/2010/main" val="2322121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Define a </a:t>
                </a:r>
                <a:r>
                  <a:rPr lang="en-US" b="1" i="1" dirty="0">
                    <a:solidFill>
                      <a:srgbClr val="0070C0"/>
                    </a:solidFill>
                  </a:rPr>
                  <a:t>loss function/</a:t>
                </a:r>
                <a:r>
                  <a:rPr lang="en-US" dirty="0">
                    <a:solidFill>
                      <a:srgbClr val="FF0000"/>
                    </a:solidFill>
                  </a:rPr>
                  <a:t>objective function</a:t>
                </a:r>
                <a:r>
                  <a:rPr lang="en-US" dirty="0"/>
                  <a:t>/</a:t>
                </a:r>
                <a:r>
                  <a:rPr lang="en-US" dirty="0">
                    <a:solidFill>
                      <a:srgbClr val="FF0000"/>
                    </a:solidFill>
                  </a:rPr>
                  <a:t>cost function</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ℒ</m:t>
                    </m:r>
                    <m:d>
                      <m:dPr>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𝜃</m:t>
                        </m:r>
                      </m:e>
                    </m:d>
                  </m:oMath>
                </a14:m>
                <a:r>
                  <a:rPr lang="en-US" dirty="0"/>
                  <a:t> that calculates the difference (error) between the model prediction and the true label</a:t>
                </a:r>
              </a:p>
              <a:p>
                <a:pPr lvl="1"/>
                <a:r>
                  <a:rPr lang="en-US" dirty="0"/>
                  <a:t>E.g., </a:t>
                </a:r>
                <a14:m>
                  <m:oMath xmlns:m="http://schemas.openxmlformats.org/officeDocument/2006/math">
                    <m:r>
                      <a:rPr lang="en-US" i="1">
                        <a:latin typeface="Cambria Math" panose="02040503050406030204" pitchFamily="18" charset="0"/>
                        <a:ea typeface="Cambria Math" panose="02040503050406030204" pitchFamily="18" charset="0"/>
                      </a:rPr>
                      <m:t>ℒ</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oMath>
                </a14:m>
                <a:r>
                  <a:rPr lang="en-US" dirty="0"/>
                  <a:t> can be mean-squared error, cross-entropy, etc.</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51" name="Content Placeholder 50">
            <a:extLst>
              <a:ext uri="{FF2B5EF4-FFF2-40B4-BE49-F238E27FC236}">
                <a16:creationId xmlns:a16="http://schemas.microsoft.com/office/drawing/2014/main" id="{7D032B61-4918-4EA7-9925-E8058E7E84BA}"/>
              </a:ext>
            </a:extLst>
          </p:cNvPr>
          <p:cNvSpPr>
            <a:spLocks noGrp="1"/>
          </p:cNvSpPr>
          <p:nvPr>
            <p:ph idx="10"/>
          </p:nvPr>
        </p:nvSpPr>
        <p:spPr/>
        <p:txBody>
          <a:bodyPr/>
          <a:lstStyle/>
          <a:p>
            <a:r>
              <a:rPr lang="en-US" dirty="0"/>
              <a:t>Training Neural Networks</a:t>
            </a:r>
          </a:p>
          <a:p>
            <a:endParaRPr lang="en-US" dirty="0"/>
          </a:p>
        </p:txBody>
      </p:sp>
      <p:sp>
        <p:nvSpPr>
          <p:cNvPr id="4" name="矩形 33"/>
          <p:cNvSpPr/>
          <p:nvPr/>
        </p:nvSpPr>
        <p:spPr>
          <a:xfrm>
            <a:off x="5622012" y="368308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34"/>
          <p:cNvSpPr/>
          <p:nvPr/>
        </p:nvSpPr>
        <p:spPr>
          <a:xfrm>
            <a:off x="2464740" y="367082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矩形 39"/>
          <p:cNvSpPr/>
          <p:nvPr/>
        </p:nvSpPr>
        <p:spPr>
          <a:xfrm>
            <a:off x="1281637" y="369846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7" name="直線單箭頭接點 42"/>
          <p:cNvCxnSpPr/>
          <p:nvPr/>
        </p:nvCxnSpPr>
        <p:spPr>
          <a:xfrm>
            <a:off x="4928292" y="4719242"/>
            <a:ext cx="6344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43"/>
          <p:cNvCxnSpPr/>
          <p:nvPr/>
        </p:nvCxnSpPr>
        <p:spPr>
          <a:xfrm>
            <a:off x="5037608" y="5965132"/>
            <a:ext cx="5251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44"/>
          <p:cNvCxnSpPr/>
          <p:nvPr/>
        </p:nvCxnSpPr>
        <p:spPr>
          <a:xfrm>
            <a:off x="4904408" y="3940439"/>
            <a:ext cx="6583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45"/>
          <p:cNvSpPr/>
          <p:nvPr/>
        </p:nvSpPr>
        <p:spPr>
          <a:xfrm>
            <a:off x="1350025" y="441615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1" name="矩形 46"/>
          <p:cNvSpPr/>
          <p:nvPr/>
        </p:nvSpPr>
        <p:spPr>
          <a:xfrm>
            <a:off x="1355843" y="384582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2" name="Object 12"/>
          <p:cNvGraphicFramePr>
            <a:graphicFrameLocks noChangeAspect="1"/>
          </p:cNvGraphicFramePr>
          <p:nvPr>
            <p:extLst>
              <p:ext uri="{D42A27DB-BD31-4B8C-83A1-F6EECF244321}">
                <p14:modId xmlns:p14="http://schemas.microsoft.com/office/powerpoint/2010/main" val="3828145742"/>
              </p:ext>
            </p:extLst>
          </p:nvPr>
        </p:nvGraphicFramePr>
        <p:xfrm>
          <a:off x="1368542" y="3750577"/>
          <a:ext cx="325438" cy="461962"/>
        </p:xfrm>
        <a:graphic>
          <a:graphicData uri="http://schemas.openxmlformats.org/presentationml/2006/ole">
            <mc:AlternateContent xmlns:mc="http://schemas.openxmlformats.org/markup-compatibility/2006">
              <mc:Choice xmlns:v="urn:schemas-microsoft-com:vml" Requires="v">
                <p:oleObj name="方程式" r:id="rId4" imgW="152280" imgH="215640" progId="Equation.3">
                  <p:embed/>
                </p:oleObj>
              </mc:Choice>
              <mc:Fallback>
                <p:oleObj name="方程式" r:id="rId4" imgW="152280" imgH="215640" progId="Equation.3">
                  <p:embed/>
                  <p:pic>
                    <p:nvPicPr>
                      <p:cNvPr id="49" name="Object 12"/>
                      <p:cNvPicPr>
                        <a:picLocks noChangeAspect="1" noChangeArrowheads="1"/>
                      </p:cNvPicPr>
                      <p:nvPr/>
                    </p:nvPicPr>
                    <p:blipFill>
                      <a:blip r:embed="rId5"/>
                      <a:srcRect/>
                      <a:stretch>
                        <a:fillRect/>
                      </a:stretch>
                    </p:blipFill>
                    <p:spPr bwMode="auto">
                      <a:xfrm>
                        <a:off x="1368542" y="3750577"/>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29596760"/>
              </p:ext>
            </p:extLst>
          </p:nvPr>
        </p:nvGraphicFramePr>
        <p:xfrm>
          <a:off x="1373838" y="4333306"/>
          <a:ext cx="352425" cy="461963"/>
        </p:xfrm>
        <a:graphic>
          <a:graphicData uri="http://schemas.openxmlformats.org/presentationml/2006/ole">
            <mc:AlternateContent xmlns:mc="http://schemas.openxmlformats.org/markup-compatibility/2006">
              <mc:Choice xmlns:v="urn:schemas-microsoft-com:vml" Requires="v">
                <p:oleObj name="方程式" r:id="rId6" imgW="164880" imgH="215640" progId="Equation.3">
                  <p:embed/>
                </p:oleObj>
              </mc:Choice>
              <mc:Fallback>
                <p:oleObj name="方程式" r:id="rId6" imgW="164880" imgH="215640" progId="Equation.3">
                  <p:embed/>
                  <p:pic>
                    <p:nvPicPr>
                      <p:cNvPr id="52" name="Object 12"/>
                      <p:cNvPicPr>
                        <a:picLocks noChangeAspect="1" noChangeArrowheads="1"/>
                      </p:cNvPicPr>
                      <p:nvPr/>
                    </p:nvPicPr>
                    <p:blipFill>
                      <a:blip r:embed="rId7"/>
                      <a:srcRect/>
                      <a:stretch>
                        <a:fillRect/>
                      </a:stretch>
                    </p:blipFill>
                    <p:spPr bwMode="auto">
                      <a:xfrm>
                        <a:off x="1373838" y="4333306"/>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橢圓 52"/>
          <p:cNvSpPr/>
          <p:nvPr/>
        </p:nvSpPr>
        <p:spPr>
          <a:xfrm>
            <a:off x="2561850" y="368182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 name="橢圓 53"/>
          <p:cNvSpPr/>
          <p:nvPr/>
        </p:nvSpPr>
        <p:spPr>
          <a:xfrm>
            <a:off x="2564192" y="446039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6" name="橢圓 54"/>
          <p:cNvSpPr/>
          <p:nvPr/>
        </p:nvSpPr>
        <p:spPr>
          <a:xfrm>
            <a:off x="2552559" y="568840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7" name="文字方塊 55"/>
          <p:cNvSpPr txBox="1"/>
          <p:nvPr/>
        </p:nvSpPr>
        <p:spPr>
          <a:xfrm rot="5400000">
            <a:off x="2549812" y="511069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8" name="矩形 58"/>
          <p:cNvSpPr/>
          <p:nvPr/>
        </p:nvSpPr>
        <p:spPr>
          <a:xfrm>
            <a:off x="1359550" y="581391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9" name="Object 12"/>
          <p:cNvGraphicFramePr>
            <a:graphicFrameLocks noChangeAspect="1"/>
          </p:cNvGraphicFramePr>
          <p:nvPr>
            <p:extLst>
              <p:ext uri="{D42A27DB-BD31-4B8C-83A1-F6EECF244321}">
                <p14:modId xmlns:p14="http://schemas.microsoft.com/office/powerpoint/2010/main" val="3789804460"/>
              </p:ext>
            </p:extLst>
          </p:nvPr>
        </p:nvGraphicFramePr>
        <p:xfrm>
          <a:off x="1287627" y="5717146"/>
          <a:ext cx="544512" cy="488950"/>
        </p:xfrm>
        <a:graphic>
          <a:graphicData uri="http://schemas.openxmlformats.org/presentationml/2006/ole">
            <mc:AlternateContent xmlns:mc="http://schemas.openxmlformats.org/markup-compatibility/2006">
              <mc:Choice xmlns:v="urn:schemas-microsoft-com:vml" Requires="v">
                <p:oleObj name="方程式" r:id="rId8" imgW="253800" imgH="228600" progId="Equation.3">
                  <p:embed/>
                </p:oleObj>
              </mc:Choice>
              <mc:Fallback>
                <p:oleObj name="方程式" r:id="rId8" imgW="253800" imgH="228600" progId="Equation.3">
                  <p:embed/>
                  <p:pic>
                    <p:nvPicPr>
                      <p:cNvPr id="62" name="Object 12"/>
                      <p:cNvPicPr>
                        <a:picLocks noChangeAspect="1" noChangeArrowheads="1"/>
                      </p:cNvPicPr>
                      <p:nvPr/>
                    </p:nvPicPr>
                    <p:blipFill>
                      <a:blip r:embed="rId9"/>
                      <a:srcRect/>
                      <a:stretch>
                        <a:fillRect/>
                      </a:stretch>
                    </p:blipFill>
                    <p:spPr bwMode="auto">
                      <a:xfrm>
                        <a:off x="1287627" y="5717146"/>
                        <a:ext cx="5445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文字方塊 62"/>
          <p:cNvSpPr txBox="1"/>
          <p:nvPr/>
        </p:nvSpPr>
        <p:spPr>
          <a:xfrm rot="5400000">
            <a:off x="1235482" y="509885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1" name="文字方塊 71"/>
          <p:cNvSpPr txBox="1"/>
          <p:nvPr/>
        </p:nvSpPr>
        <p:spPr>
          <a:xfrm>
            <a:off x="3789057" y="362324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文字方塊 72"/>
          <p:cNvSpPr txBox="1"/>
          <p:nvPr/>
        </p:nvSpPr>
        <p:spPr>
          <a:xfrm>
            <a:off x="3806680" y="440873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3" name="文字方塊 73"/>
          <p:cNvSpPr txBox="1"/>
          <p:nvPr/>
        </p:nvSpPr>
        <p:spPr>
          <a:xfrm>
            <a:off x="3818860" y="5665031"/>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24" name="直線單箭頭接點 74"/>
          <p:cNvCxnSpPr>
            <a:stCxn id="14" idx="6"/>
          </p:cNvCxnSpPr>
          <p:nvPr/>
        </p:nvCxnSpPr>
        <p:spPr>
          <a:xfrm>
            <a:off x="3136008" y="3968903"/>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75"/>
          <p:cNvCxnSpPr/>
          <p:nvPr/>
        </p:nvCxnSpPr>
        <p:spPr>
          <a:xfrm>
            <a:off x="3136008" y="476065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76"/>
          <p:cNvCxnSpPr/>
          <p:nvPr/>
        </p:nvCxnSpPr>
        <p:spPr>
          <a:xfrm>
            <a:off x="3126717" y="598262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77"/>
          <p:cNvCxnSpPr>
            <a:stCxn id="15" idx="6"/>
          </p:cNvCxnSpPr>
          <p:nvPr/>
        </p:nvCxnSpPr>
        <p:spPr>
          <a:xfrm flipV="1">
            <a:off x="3138350" y="3968903"/>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78"/>
          <p:cNvCxnSpPr>
            <a:stCxn id="14" idx="6"/>
          </p:cNvCxnSpPr>
          <p:nvPr/>
        </p:nvCxnSpPr>
        <p:spPr>
          <a:xfrm>
            <a:off x="3136008" y="3968903"/>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79"/>
          <p:cNvCxnSpPr>
            <a:stCxn id="14" idx="6"/>
          </p:cNvCxnSpPr>
          <p:nvPr/>
        </p:nvCxnSpPr>
        <p:spPr>
          <a:xfrm>
            <a:off x="3136008" y="3968903"/>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80"/>
          <p:cNvCxnSpPr>
            <a:stCxn id="15" idx="6"/>
          </p:cNvCxnSpPr>
          <p:nvPr/>
        </p:nvCxnSpPr>
        <p:spPr>
          <a:xfrm>
            <a:off x="3138350" y="4747473"/>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81"/>
          <p:cNvCxnSpPr>
            <a:stCxn id="16" idx="6"/>
          </p:cNvCxnSpPr>
          <p:nvPr/>
        </p:nvCxnSpPr>
        <p:spPr>
          <a:xfrm flipV="1">
            <a:off x="3126717" y="3968903"/>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82"/>
          <p:cNvCxnSpPr>
            <a:stCxn id="16" idx="6"/>
          </p:cNvCxnSpPr>
          <p:nvPr/>
        </p:nvCxnSpPr>
        <p:spPr>
          <a:xfrm flipV="1">
            <a:off x="3126717" y="4747473"/>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83"/>
          <p:cNvCxnSpPr>
            <a:endCxn id="14" idx="2"/>
          </p:cNvCxnSpPr>
          <p:nvPr/>
        </p:nvCxnSpPr>
        <p:spPr>
          <a:xfrm flipV="1">
            <a:off x="1702450" y="3968903"/>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84"/>
          <p:cNvCxnSpPr>
            <a:stCxn id="11" idx="3"/>
            <a:endCxn id="15" idx="2"/>
          </p:cNvCxnSpPr>
          <p:nvPr/>
        </p:nvCxnSpPr>
        <p:spPr>
          <a:xfrm>
            <a:off x="1698743" y="4017277"/>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85"/>
          <p:cNvCxnSpPr>
            <a:stCxn id="11" idx="3"/>
            <a:endCxn id="16" idx="2"/>
          </p:cNvCxnSpPr>
          <p:nvPr/>
        </p:nvCxnSpPr>
        <p:spPr>
          <a:xfrm>
            <a:off x="1698743" y="4017277"/>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86"/>
          <p:cNvCxnSpPr>
            <a:stCxn id="13" idx="3"/>
            <a:endCxn id="14" idx="2"/>
          </p:cNvCxnSpPr>
          <p:nvPr/>
        </p:nvCxnSpPr>
        <p:spPr>
          <a:xfrm flipV="1">
            <a:off x="1726263" y="3968903"/>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87"/>
          <p:cNvCxnSpPr>
            <a:stCxn id="10" idx="3"/>
            <a:endCxn id="15" idx="2"/>
          </p:cNvCxnSpPr>
          <p:nvPr/>
        </p:nvCxnSpPr>
        <p:spPr>
          <a:xfrm>
            <a:off x="1692925" y="4587606"/>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88"/>
          <p:cNvCxnSpPr>
            <a:stCxn id="10" idx="3"/>
            <a:endCxn id="16" idx="2"/>
          </p:cNvCxnSpPr>
          <p:nvPr/>
        </p:nvCxnSpPr>
        <p:spPr>
          <a:xfrm>
            <a:off x="1692925" y="4587606"/>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89"/>
          <p:cNvCxnSpPr>
            <a:stCxn id="19" idx="3"/>
            <a:endCxn id="14" idx="2"/>
          </p:cNvCxnSpPr>
          <p:nvPr/>
        </p:nvCxnSpPr>
        <p:spPr>
          <a:xfrm flipV="1">
            <a:off x="1764422" y="3968903"/>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90"/>
          <p:cNvCxnSpPr>
            <a:stCxn id="19" idx="3"/>
            <a:endCxn id="15" idx="2"/>
          </p:cNvCxnSpPr>
          <p:nvPr/>
        </p:nvCxnSpPr>
        <p:spPr>
          <a:xfrm flipV="1">
            <a:off x="1738053" y="4747473"/>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91"/>
          <p:cNvCxnSpPr>
            <a:stCxn id="19" idx="3"/>
            <a:endCxn id="16" idx="2"/>
          </p:cNvCxnSpPr>
          <p:nvPr/>
        </p:nvCxnSpPr>
        <p:spPr>
          <a:xfrm>
            <a:off x="1738053" y="5962079"/>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文字方塊 92"/>
          <p:cNvSpPr txBox="1"/>
          <p:nvPr/>
        </p:nvSpPr>
        <p:spPr>
          <a:xfrm rot="5400000">
            <a:off x="6212274" y="527296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3" name="文字方塊 93"/>
          <p:cNvSpPr txBox="1"/>
          <p:nvPr/>
        </p:nvSpPr>
        <p:spPr>
          <a:xfrm>
            <a:off x="5633295" y="3665258"/>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44" name="文字方塊 94"/>
          <p:cNvSpPr txBox="1"/>
          <p:nvPr/>
        </p:nvSpPr>
        <p:spPr>
          <a:xfrm>
            <a:off x="5654393" y="4473567"/>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45" name="文字方塊 95"/>
          <p:cNvSpPr txBox="1"/>
          <p:nvPr/>
        </p:nvSpPr>
        <p:spPr>
          <a:xfrm>
            <a:off x="5622012" y="5729710"/>
            <a:ext cx="631069" cy="523220"/>
          </a:xfrm>
          <a:prstGeom prst="rect">
            <a:avLst/>
          </a:prstGeom>
          <a:noFill/>
        </p:spPr>
        <p:txBody>
          <a:bodyPr wrap="square" rtlCol="0">
            <a:spAutoFit/>
          </a:bodyPr>
          <a:lstStyle/>
          <a:p>
            <a:r>
              <a:rPr lang="en-US" altLang="zh-TW" sz="2800" dirty="0"/>
              <a:t>y</a:t>
            </a:r>
            <a:r>
              <a:rPr lang="en-US" altLang="zh-TW" sz="2800" baseline="-25000" dirty="0"/>
              <a:t>10</a:t>
            </a:r>
            <a:endParaRPr lang="zh-TW" altLang="en-US" sz="2800" baseline="-25000" dirty="0"/>
          </a:p>
        </p:txBody>
      </p:sp>
      <p:sp>
        <p:nvSpPr>
          <p:cNvPr id="46" name="文字方塊 8"/>
          <p:cNvSpPr txBox="1"/>
          <p:nvPr/>
        </p:nvSpPr>
        <p:spPr>
          <a:xfrm>
            <a:off x="2884334" y="4745500"/>
            <a:ext cx="65" cy="276999"/>
          </a:xfrm>
          <a:prstGeom prst="rect">
            <a:avLst/>
          </a:prstGeom>
          <a:noFill/>
        </p:spPr>
        <p:txBody>
          <a:bodyPr wrap="none" lIns="0" tIns="0" rIns="0" bIns="0" rtlCol="0">
            <a:spAutoFit/>
          </a:bodyPr>
          <a:lstStyle/>
          <a:p>
            <a:endParaRPr lang="zh-TW" altLang="en-US" dirty="0"/>
          </a:p>
        </p:txBody>
      </p:sp>
      <p:sp>
        <p:nvSpPr>
          <p:cNvPr id="47" name="文字方塊 70"/>
          <p:cNvSpPr txBox="1"/>
          <p:nvPr/>
        </p:nvSpPr>
        <p:spPr>
          <a:xfrm>
            <a:off x="7352773" y="4999950"/>
            <a:ext cx="1014273" cy="523220"/>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t>Cost </a:t>
            </a:r>
          </a:p>
        </p:txBody>
      </p:sp>
      <p:sp>
        <p:nvSpPr>
          <p:cNvPr id="48" name="矩形 96"/>
          <p:cNvSpPr/>
          <p:nvPr/>
        </p:nvSpPr>
        <p:spPr>
          <a:xfrm>
            <a:off x="6274512" y="3829527"/>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0.2</a:t>
            </a:r>
            <a:endParaRPr lang="zh-TW" altLang="en-US" sz="2400" dirty="0"/>
          </a:p>
        </p:txBody>
      </p:sp>
      <p:sp>
        <p:nvSpPr>
          <p:cNvPr id="49" name="矩形 99"/>
          <p:cNvSpPr/>
          <p:nvPr/>
        </p:nvSpPr>
        <p:spPr>
          <a:xfrm>
            <a:off x="6274513" y="4615111"/>
            <a:ext cx="61978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0.3</a:t>
            </a:r>
            <a:endParaRPr lang="zh-TW" altLang="en-US" sz="2400" dirty="0"/>
          </a:p>
        </p:txBody>
      </p:sp>
      <p:sp>
        <p:nvSpPr>
          <p:cNvPr id="50" name="矩形 100"/>
          <p:cNvSpPr/>
          <p:nvPr/>
        </p:nvSpPr>
        <p:spPr>
          <a:xfrm>
            <a:off x="6270084" y="5855478"/>
            <a:ext cx="690317" cy="432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400" dirty="0"/>
              <a:t>0.5</a:t>
            </a:r>
            <a:endParaRPr lang="zh-TW" altLang="en-US" sz="2400" dirty="0"/>
          </a:p>
        </p:txBody>
      </p:sp>
      <p:pic>
        <p:nvPicPr>
          <p:cNvPr id="53" name="圖片 107"/>
          <p:cNvPicPr preferRelativeResize="0">
            <a:picLocks/>
          </p:cNvPicPr>
          <p:nvPr/>
        </p:nvPicPr>
        <p:blipFill>
          <a:blip r:embed="rId10"/>
          <a:stretch>
            <a:fillRect/>
          </a:stretch>
        </p:blipFill>
        <p:spPr>
          <a:xfrm>
            <a:off x="263838" y="4674552"/>
            <a:ext cx="720000" cy="720000"/>
          </a:xfrm>
          <a:prstGeom prst="rect">
            <a:avLst/>
          </a:prstGeom>
          <a:ln w="38100">
            <a:solidFill>
              <a:schemeClr val="tx1"/>
            </a:solidFill>
          </a:ln>
        </p:spPr>
      </p:pic>
      <p:grpSp>
        <p:nvGrpSpPr>
          <p:cNvPr id="54" name="群組 10"/>
          <p:cNvGrpSpPr/>
          <p:nvPr/>
        </p:nvGrpSpPr>
        <p:grpSpPr>
          <a:xfrm>
            <a:off x="8507587" y="3698463"/>
            <a:ext cx="654489" cy="2625052"/>
            <a:chOff x="7996358" y="2461791"/>
            <a:chExt cx="654489" cy="2625052"/>
          </a:xfrm>
        </p:grpSpPr>
        <p:sp>
          <p:nvSpPr>
            <p:cNvPr id="55" name="矩形 109"/>
            <p:cNvSpPr/>
            <p:nvPr/>
          </p:nvSpPr>
          <p:spPr>
            <a:xfrm>
              <a:off x="8062418" y="2461791"/>
              <a:ext cx="498951" cy="2625052"/>
            </a:xfrm>
            <a:prstGeom prst="rect">
              <a:avLst/>
            </a:prstGeom>
            <a:solidFill>
              <a:schemeClr val="accent3">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6" name="文字方塊 110"/>
            <p:cNvSpPr txBox="1"/>
            <p:nvPr/>
          </p:nvSpPr>
          <p:spPr>
            <a:xfrm rot="5400000">
              <a:off x="8004608" y="394803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7" name="文字方塊 111"/>
            <p:cNvSpPr txBox="1"/>
            <p:nvPr/>
          </p:nvSpPr>
          <p:spPr>
            <a:xfrm>
              <a:off x="7996358" y="2508931"/>
              <a:ext cx="631069" cy="523220"/>
            </a:xfrm>
            <a:prstGeom prst="rect">
              <a:avLst/>
            </a:prstGeom>
            <a:noFill/>
          </p:spPr>
          <p:txBody>
            <a:bodyPr wrap="square" rtlCol="0">
              <a:spAutoFit/>
            </a:bodyPr>
            <a:lstStyle/>
            <a:p>
              <a:pPr algn="ctr"/>
              <a:r>
                <a:rPr lang="en-US" altLang="zh-TW" sz="2800" dirty="0"/>
                <a:t>1</a:t>
              </a:r>
              <a:endParaRPr lang="zh-TW" altLang="en-US" sz="2800" baseline="-25000" dirty="0"/>
            </a:p>
          </p:txBody>
        </p:sp>
        <p:sp>
          <p:nvSpPr>
            <p:cNvPr id="58" name="文字方塊 112"/>
            <p:cNvSpPr txBox="1"/>
            <p:nvPr/>
          </p:nvSpPr>
          <p:spPr>
            <a:xfrm>
              <a:off x="8005216" y="3269035"/>
              <a:ext cx="631069" cy="523220"/>
            </a:xfrm>
            <a:prstGeom prst="rect">
              <a:avLst/>
            </a:prstGeom>
            <a:noFill/>
          </p:spPr>
          <p:txBody>
            <a:bodyPr wrap="square" rtlCol="0">
              <a:spAutoFit/>
            </a:bodyPr>
            <a:lstStyle/>
            <a:p>
              <a:pPr algn="ctr"/>
              <a:r>
                <a:rPr lang="en-US" altLang="zh-TW" sz="2800" dirty="0"/>
                <a:t>0</a:t>
              </a:r>
              <a:endParaRPr lang="zh-TW" altLang="en-US" sz="2800" baseline="-25000" dirty="0"/>
            </a:p>
          </p:txBody>
        </p:sp>
        <p:sp>
          <p:nvSpPr>
            <p:cNvPr id="59" name="文字方塊 113"/>
            <p:cNvSpPr txBox="1"/>
            <p:nvPr/>
          </p:nvSpPr>
          <p:spPr>
            <a:xfrm>
              <a:off x="7996358" y="4489333"/>
              <a:ext cx="631069" cy="523220"/>
            </a:xfrm>
            <a:prstGeom prst="rect">
              <a:avLst/>
            </a:prstGeom>
            <a:noFill/>
          </p:spPr>
          <p:txBody>
            <a:bodyPr wrap="square" rtlCol="0">
              <a:spAutoFit/>
            </a:bodyPr>
            <a:lstStyle/>
            <a:p>
              <a:pPr algn="ctr"/>
              <a:r>
                <a:rPr lang="en-US" altLang="zh-TW" sz="2800" dirty="0"/>
                <a:t>0</a:t>
              </a:r>
              <a:endParaRPr lang="zh-TW" altLang="en-US" sz="2800" baseline="-25000" dirty="0"/>
            </a:p>
          </p:txBody>
        </p:sp>
      </p:grpSp>
      <p:sp>
        <p:nvSpPr>
          <p:cNvPr id="60" name="左-右雙向箭號 114"/>
          <p:cNvSpPr/>
          <p:nvPr/>
        </p:nvSpPr>
        <p:spPr>
          <a:xfrm>
            <a:off x="7248433" y="4582086"/>
            <a:ext cx="1187596" cy="3348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5" name="矩形 97"/>
          <p:cNvSpPr/>
          <p:nvPr/>
        </p:nvSpPr>
        <p:spPr>
          <a:xfrm>
            <a:off x="4463364" y="3681250"/>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6" name="橢圓 98"/>
          <p:cNvSpPr/>
          <p:nvPr/>
        </p:nvSpPr>
        <p:spPr>
          <a:xfrm>
            <a:off x="4539208" y="3673144"/>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7" name="橢圓 103"/>
          <p:cNvSpPr/>
          <p:nvPr/>
        </p:nvSpPr>
        <p:spPr>
          <a:xfrm>
            <a:off x="4541550" y="443305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8" name="橢圓 104"/>
          <p:cNvSpPr/>
          <p:nvPr/>
        </p:nvSpPr>
        <p:spPr>
          <a:xfrm>
            <a:off x="4548578" y="5679726"/>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69" name="文字方塊 105"/>
          <p:cNvSpPr txBox="1"/>
          <p:nvPr/>
        </p:nvSpPr>
        <p:spPr>
          <a:xfrm rot="5400000">
            <a:off x="4545831" y="5098856"/>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70" name="矩形 2"/>
          <p:cNvSpPr/>
          <p:nvPr/>
        </p:nvSpPr>
        <p:spPr>
          <a:xfrm>
            <a:off x="8026245" y="6510426"/>
            <a:ext cx="1611467" cy="40011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TW" sz="2000" dirty="0"/>
              <a:t>True label “1”</a:t>
            </a:r>
            <a:endParaRPr lang="zh-TW" altLang="en-US" sz="2000" dirty="0"/>
          </a:p>
        </p:txBody>
      </p:sp>
      <mc:AlternateContent xmlns:mc="http://schemas.openxmlformats.org/markup-compatibility/2006" xmlns:a14="http://schemas.microsoft.com/office/drawing/2010/main">
        <mc:Choice Requires="a14">
          <p:sp>
            <p:nvSpPr>
              <p:cNvPr id="71" name="文字方塊 6"/>
              <p:cNvSpPr txBox="1"/>
              <p:nvPr/>
            </p:nvSpPr>
            <p:spPr>
              <a:xfrm>
                <a:off x="7448418" y="5624637"/>
                <a:ext cx="81541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ea typeface="Cambria Math" panose="02040503050406030204" pitchFamily="18" charset="0"/>
                        </a:rPr>
                        <m:t>ℒ</m:t>
                      </m:r>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𝜃</m:t>
                      </m:r>
                      <m:r>
                        <a:rPr lang="en-US" altLang="zh-TW" sz="2800" b="0" i="1" smtClean="0">
                          <a:latin typeface="Cambria Math" panose="02040503050406030204" pitchFamily="18" charset="0"/>
                        </a:rPr>
                        <m:t>)</m:t>
                      </m:r>
                    </m:oMath>
                  </m:oMathPara>
                </a14:m>
                <a:endParaRPr lang="zh-TW" altLang="en-US" sz="2800" dirty="0"/>
              </a:p>
            </p:txBody>
          </p:sp>
        </mc:Choice>
        <mc:Fallback xmlns="">
          <p:sp>
            <p:nvSpPr>
              <p:cNvPr id="71" name="文字方塊 6"/>
              <p:cNvSpPr txBox="1">
                <a:spLocks noRot="1" noChangeAspect="1" noMove="1" noResize="1" noEditPoints="1" noAdjustHandles="1" noChangeArrowheads="1" noChangeShapeType="1" noTextEdit="1"/>
              </p:cNvSpPr>
              <p:nvPr/>
            </p:nvSpPr>
            <p:spPr>
              <a:xfrm>
                <a:off x="7448418" y="5624637"/>
                <a:ext cx="815415" cy="430887"/>
              </a:xfrm>
              <a:prstGeom prst="rect">
                <a:avLst/>
              </a:prstGeom>
              <a:blipFill>
                <a:blip r:embed="rId11"/>
                <a:stretch>
                  <a:fillRect/>
                </a:stretch>
              </a:blipFill>
            </p:spPr>
            <p:txBody>
              <a:bodyPr/>
              <a:lstStyle/>
              <a:p>
                <a:r>
                  <a:rPr lang="en-US">
                    <a:noFill/>
                  </a:rPr>
                  <a:t> </a:t>
                </a:r>
              </a:p>
            </p:txBody>
          </p:sp>
        </mc:Fallback>
      </mc:AlternateContent>
      <p:sp>
        <p:nvSpPr>
          <p:cNvPr id="72" name="文字方塊 92"/>
          <p:cNvSpPr txBox="1"/>
          <p:nvPr/>
        </p:nvSpPr>
        <p:spPr>
          <a:xfrm rot="5400000">
            <a:off x="5549285" y="5196244"/>
            <a:ext cx="769257" cy="523220"/>
          </a:xfrm>
          <a:prstGeom prst="rect">
            <a:avLst/>
          </a:prstGeom>
          <a:noFill/>
        </p:spPr>
        <p:txBody>
          <a:bodyPr wrap="square" rtlCol="0">
            <a:spAutoFit/>
          </a:bodyPr>
          <a:lstStyle/>
          <a:p>
            <a:pPr algn="ctr"/>
            <a:r>
              <a:rPr lang="en-US" altLang="zh-TW" sz="2800" dirty="0"/>
              <a:t>……</a:t>
            </a:r>
            <a:endParaRPr lang="zh-TW" altLang="en-US" sz="2800" dirty="0"/>
          </a:p>
        </p:txBody>
      </p:sp>
    </p:spTree>
    <p:extLst>
      <p:ext uri="{BB962C8B-B14F-4D97-AF65-F5344CB8AC3E}">
        <p14:creationId xmlns:p14="http://schemas.microsoft.com/office/powerpoint/2010/main" val="2799163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48"/>
          <p:cNvSpPr/>
          <p:nvPr/>
        </p:nvSpPr>
        <p:spPr>
          <a:xfrm>
            <a:off x="7324732" y="6786826"/>
            <a:ext cx="365038"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54" name="矩形 72"/>
          <p:cNvSpPr/>
          <p:nvPr/>
        </p:nvSpPr>
        <p:spPr>
          <a:xfrm>
            <a:off x="7321580" y="5332456"/>
            <a:ext cx="319606"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33" name="矩形 46"/>
          <p:cNvSpPr/>
          <p:nvPr/>
        </p:nvSpPr>
        <p:spPr>
          <a:xfrm>
            <a:off x="7324733" y="3478377"/>
            <a:ext cx="365037"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34" name="矩形 47"/>
          <p:cNvSpPr/>
          <p:nvPr/>
        </p:nvSpPr>
        <p:spPr>
          <a:xfrm>
            <a:off x="7324732" y="4425482"/>
            <a:ext cx="386669" cy="6715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baseline="30000" dirty="0"/>
          </a:p>
        </p:txBody>
      </p:sp>
      <p:sp>
        <p:nvSpPr>
          <p:cNvPr id="2" name="Title 1"/>
          <p:cNvSpPr>
            <a:spLocks noGrp="1"/>
          </p:cNvSpPr>
          <p:nvPr>
            <p:ph type="title"/>
          </p:nvPr>
        </p:nvSpPr>
        <p:spPr/>
        <p:txBody>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For a training set of </a:t>
                </a:r>
                <a14:m>
                  <m:oMath xmlns:m="http://schemas.openxmlformats.org/officeDocument/2006/math">
                    <m:r>
                      <a:rPr lang="en-US" altLang="zh-TW" i="1">
                        <a:latin typeface="Cambria Math" panose="02040503050406030204" pitchFamily="18" charset="0"/>
                      </a:rPr>
                      <m:t>𝑁</m:t>
                    </m:r>
                  </m:oMath>
                </a14:m>
                <a:r>
                  <a:rPr lang="en-US" dirty="0"/>
                  <a:t> images, calculate the total loss overall all images: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r>
                      <a:rPr lang="en-US" altLang="zh-TW" i="1">
                        <a:latin typeface="Cambria Math" panose="02040503050406030204" pitchFamily="18" charset="0"/>
                      </a:rPr>
                      <m:t>=</m:t>
                    </m:r>
                    <m:nary>
                      <m:naryPr>
                        <m:chr m:val="∑"/>
                        <m:limLoc m:val="subSup"/>
                        <m:ctrlPr>
                          <a:rPr lang="en-US" altLang="zh-TW" i="1">
                            <a:latin typeface="Cambria Math" panose="02040503050406030204" pitchFamily="18" charset="0"/>
                          </a:rPr>
                        </m:ctrlPr>
                      </m:naryPr>
                      <m:sub>
                        <m:r>
                          <m:rPr>
                            <m:brk m:alnAt="25"/>
                          </m:rPr>
                          <a:rPr lang="en-US" altLang="zh-TW" i="1">
                            <a:latin typeface="Cambria Math" panose="02040503050406030204" pitchFamily="18" charset="0"/>
                          </a:rPr>
                          <m:t>𝑛</m:t>
                        </m:r>
                        <m:r>
                          <a:rPr lang="en-US" altLang="zh-TW" i="1">
                            <a:latin typeface="Cambria Math" panose="02040503050406030204" pitchFamily="18" charset="0"/>
                          </a:rPr>
                          <m:t>=1</m:t>
                        </m:r>
                      </m:sub>
                      <m:sup>
                        <m:r>
                          <a:rPr lang="en-US" altLang="zh-TW" i="1">
                            <a:latin typeface="Cambria Math" panose="02040503050406030204" pitchFamily="18" charset="0"/>
                          </a:rPr>
                          <m:t>𝑁</m:t>
                        </m:r>
                      </m:sup>
                      <m:e>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ℒ</m:t>
                            </m:r>
                          </m:e>
                          <m:sub>
                            <m:r>
                              <a:rPr lang="en-US" altLang="zh-TW" i="1">
                                <a:latin typeface="Cambria Math" panose="02040503050406030204" pitchFamily="18" charset="0"/>
                              </a:rPr>
                              <m:t>𝑛</m:t>
                            </m:r>
                          </m:sub>
                        </m:sSub>
                        <m:d>
                          <m:dPr>
                            <m:ctrlPr>
                              <a:rPr lang="en-US" altLang="zh-TW" i="1">
                                <a:latin typeface="Cambria Math" panose="02040503050406030204" pitchFamily="18" charset="0"/>
                              </a:rPr>
                            </m:ctrlPr>
                          </m:dPr>
                          <m:e>
                            <m:r>
                              <a:rPr lang="zh-TW" altLang="en-US" i="1">
                                <a:latin typeface="Cambria Math" panose="02040503050406030204" pitchFamily="18" charset="0"/>
                              </a:rPr>
                              <m:t>𝜃</m:t>
                            </m:r>
                          </m:e>
                        </m:d>
                      </m:e>
                    </m:nary>
                    <m:r>
                      <a:rPr lang="zh-TW" altLang="en-US" i="1">
                        <a:latin typeface="Cambria Math" panose="02040503050406030204" pitchFamily="18" charset="0"/>
                      </a:rPr>
                      <m:t> </m:t>
                    </m:r>
                  </m:oMath>
                </a14:m>
                <a:endParaRPr lang="en-US" altLang="zh-TW" dirty="0"/>
              </a:p>
              <a:p>
                <a:r>
                  <a:rPr lang="en-US" altLang="zh-TW" dirty="0"/>
                  <a:t>Then, find the optimal parameters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m:t>
                        </m:r>
                      </m:sup>
                    </m:sSup>
                  </m:oMath>
                </a14:m>
                <a:r>
                  <a:rPr lang="en-US" altLang="zh-TW" dirty="0"/>
                  <a:t> that minimize the total loss </a:t>
                </a:r>
                <a14:m>
                  <m:oMath xmlns:m="http://schemas.openxmlformats.org/officeDocument/2006/math">
                    <m:r>
                      <a:rPr lang="en-US" altLang="zh-TW" b="0"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endParaRPr lang="zh-TW" alt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90" t="-3405"/>
                </a:stretch>
              </a:blipFill>
            </p:spPr>
            <p:txBody>
              <a:bodyPr/>
              <a:lstStyle/>
              <a:p>
                <a:r>
                  <a:rPr lang="en-US">
                    <a:noFill/>
                  </a:rPr>
                  <a:t> </a:t>
                </a:r>
              </a:p>
            </p:txBody>
          </p:sp>
        </mc:Fallback>
      </mc:AlternateContent>
      <p:sp>
        <p:nvSpPr>
          <p:cNvPr id="32" name="Content Placeholder 31">
            <a:extLst>
              <a:ext uri="{FF2B5EF4-FFF2-40B4-BE49-F238E27FC236}">
                <a16:creationId xmlns:a16="http://schemas.microsoft.com/office/drawing/2014/main" id="{621C5638-1550-4CD5-BD21-1262B6535884}"/>
              </a:ext>
            </a:extLst>
          </p:cNvPr>
          <p:cNvSpPr>
            <a:spLocks noGrp="1"/>
          </p:cNvSpPr>
          <p:nvPr>
            <p:ph idx="10"/>
          </p:nvPr>
        </p:nvSpPr>
        <p:spPr/>
        <p:txBody>
          <a:bodyPr/>
          <a:lstStyle/>
          <a:p>
            <a:r>
              <a:rPr lang="en-US" dirty="0"/>
              <a:t>Training Neural Networks</a:t>
            </a:r>
          </a:p>
          <a:p>
            <a:endParaRPr lang="en-US" dirty="0"/>
          </a:p>
        </p:txBody>
      </p:sp>
      <p:grpSp>
        <p:nvGrpSpPr>
          <p:cNvPr id="4" name="群組 17"/>
          <p:cNvGrpSpPr/>
          <p:nvPr/>
        </p:nvGrpSpPr>
        <p:grpSpPr>
          <a:xfrm>
            <a:off x="3437187" y="3478377"/>
            <a:ext cx="421911" cy="671513"/>
            <a:chOff x="510563" y="3417283"/>
            <a:chExt cx="421911" cy="671513"/>
          </a:xfrm>
        </p:grpSpPr>
        <p:sp>
          <p:nvSpPr>
            <p:cNvPr id="5" name="矩形 18"/>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6" name="矩形 19"/>
            <p:cNvSpPr/>
            <p:nvPr/>
          </p:nvSpPr>
          <p:spPr>
            <a:xfrm>
              <a:off x="510563" y="3522206"/>
              <a:ext cx="421911" cy="461665"/>
            </a:xfrm>
            <a:prstGeom prst="rect">
              <a:avLst/>
            </a:prstGeom>
          </p:spPr>
          <p:txBody>
            <a:bodyPr wrap="none">
              <a:spAutoFit/>
            </a:bodyPr>
            <a:lstStyle/>
            <a:p>
              <a:pPr algn="ctr"/>
              <a:r>
                <a:rPr lang="en-US" altLang="zh-TW" sz="2400" dirty="0"/>
                <a:t>x</a:t>
              </a:r>
              <a:r>
                <a:rPr lang="en-US" altLang="zh-TW" sz="2400" baseline="30000" dirty="0"/>
                <a:t>1</a:t>
              </a:r>
              <a:endParaRPr lang="zh-TW" altLang="en-US" sz="2400" baseline="30000" dirty="0"/>
            </a:p>
          </p:txBody>
        </p:sp>
      </p:grpSp>
      <p:grpSp>
        <p:nvGrpSpPr>
          <p:cNvPr id="7" name="群組 20"/>
          <p:cNvGrpSpPr/>
          <p:nvPr/>
        </p:nvGrpSpPr>
        <p:grpSpPr>
          <a:xfrm>
            <a:off x="3437187" y="4425482"/>
            <a:ext cx="421910" cy="671513"/>
            <a:chOff x="510564" y="3417283"/>
            <a:chExt cx="421910" cy="671513"/>
          </a:xfrm>
        </p:grpSpPr>
        <p:sp>
          <p:nvSpPr>
            <p:cNvPr id="8" name="矩形 21"/>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9" name="矩形 22"/>
            <p:cNvSpPr/>
            <p:nvPr/>
          </p:nvSpPr>
          <p:spPr>
            <a:xfrm>
              <a:off x="510564" y="3522206"/>
              <a:ext cx="421910" cy="461665"/>
            </a:xfrm>
            <a:prstGeom prst="rect">
              <a:avLst/>
            </a:prstGeom>
          </p:spPr>
          <p:txBody>
            <a:bodyPr wrap="none">
              <a:spAutoFit/>
            </a:bodyPr>
            <a:lstStyle/>
            <a:p>
              <a:pPr algn="ctr"/>
              <a:r>
                <a:rPr lang="en-US" altLang="zh-TW" sz="2400" dirty="0"/>
                <a:t>x</a:t>
              </a:r>
              <a:r>
                <a:rPr lang="en-US" altLang="zh-TW" sz="2400" baseline="30000" dirty="0"/>
                <a:t>2</a:t>
              </a:r>
              <a:endParaRPr lang="zh-TW" altLang="en-US" sz="2400" baseline="30000" dirty="0"/>
            </a:p>
          </p:txBody>
        </p:sp>
      </p:grpSp>
      <p:grpSp>
        <p:nvGrpSpPr>
          <p:cNvPr id="10" name="群組 23"/>
          <p:cNvGrpSpPr/>
          <p:nvPr/>
        </p:nvGrpSpPr>
        <p:grpSpPr>
          <a:xfrm>
            <a:off x="3422759" y="6786826"/>
            <a:ext cx="450765" cy="671513"/>
            <a:chOff x="496136" y="3417283"/>
            <a:chExt cx="450765" cy="671513"/>
          </a:xfrm>
        </p:grpSpPr>
        <p:sp>
          <p:nvSpPr>
            <p:cNvPr id="11" name="矩形 24"/>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12" name="矩形 25"/>
            <p:cNvSpPr/>
            <p:nvPr/>
          </p:nvSpPr>
          <p:spPr>
            <a:xfrm>
              <a:off x="496136" y="3522206"/>
              <a:ext cx="450765" cy="461665"/>
            </a:xfrm>
            <a:prstGeom prst="rect">
              <a:avLst/>
            </a:prstGeom>
          </p:spPr>
          <p:txBody>
            <a:bodyPr wrap="none">
              <a:spAutoFit/>
            </a:bodyPr>
            <a:lstStyle/>
            <a:p>
              <a:pPr algn="ctr"/>
              <a:r>
                <a:rPr lang="en-US" altLang="zh-TW" sz="2400" dirty="0" err="1"/>
                <a:t>x</a:t>
              </a:r>
              <a:r>
                <a:rPr lang="en-US" altLang="zh-TW" sz="2400" baseline="30000" dirty="0" err="1"/>
                <a:t>N</a:t>
              </a:r>
              <a:endParaRPr lang="zh-TW" altLang="en-US" sz="2400" baseline="30000" dirty="0"/>
            </a:p>
          </p:txBody>
        </p:sp>
      </p:grpSp>
      <p:sp>
        <p:nvSpPr>
          <p:cNvPr id="13" name="矩形 26"/>
          <p:cNvSpPr/>
          <p:nvPr/>
        </p:nvSpPr>
        <p:spPr>
          <a:xfrm>
            <a:off x="4237112" y="3480948"/>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14" name="矩形 27"/>
          <p:cNvSpPr/>
          <p:nvPr/>
        </p:nvSpPr>
        <p:spPr>
          <a:xfrm>
            <a:off x="4237112" y="4419658"/>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15" name="矩形 28"/>
          <p:cNvSpPr/>
          <p:nvPr/>
        </p:nvSpPr>
        <p:spPr>
          <a:xfrm>
            <a:off x="4237112" y="6775181"/>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sp>
        <p:nvSpPr>
          <p:cNvPr id="16" name="文字方塊 29"/>
          <p:cNvSpPr txBox="1"/>
          <p:nvPr/>
        </p:nvSpPr>
        <p:spPr>
          <a:xfrm rot="5400000">
            <a:off x="3294738" y="6110877"/>
            <a:ext cx="828675"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7" name="文字方塊 30"/>
          <p:cNvSpPr txBox="1"/>
          <p:nvPr/>
        </p:nvSpPr>
        <p:spPr>
          <a:xfrm rot="5400000">
            <a:off x="4368003" y="6099234"/>
            <a:ext cx="828675"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18" name="直線單箭頭接點 31"/>
          <p:cNvCxnSpPr/>
          <p:nvPr/>
        </p:nvCxnSpPr>
        <p:spPr>
          <a:xfrm flipV="1">
            <a:off x="3805729" y="3814132"/>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32"/>
          <p:cNvCxnSpPr/>
          <p:nvPr/>
        </p:nvCxnSpPr>
        <p:spPr>
          <a:xfrm flipV="1">
            <a:off x="3802768" y="4761237"/>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33"/>
          <p:cNvCxnSpPr/>
          <p:nvPr/>
        </p:nvCxnSpPr>
        <p:spPr>
          <a:xfrm flipV="1">
            <a:off x="3802767" y="7116760"/>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34"/>
          <p:cNvCxnSpPr/>
          <p:nvPr/>
        </p:nvCxnSpPr>
        <p:spPr>
          <a:xfrm flipV="1">
            <a:off x="5205978" y="3808925"/>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35"/>
          <p:cNvCxnSpPr/>
          <p:nvPr/>
        </p:nvCxnSpPr>
        <p:spPr>
          <a:xfrm flipV="1">
            <a:off x="5203017" y="4756030"/>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6"/>
          <p:cNvCxnSpPr/>
          <p:nvPr/>
        </p:nvCxnSpPr>
        <p:spPr>
          <a:xfrm flipV="1">
            <a:off x="5203016" y="7111553"/>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群組 37"/>
          <p:cNvGrpSpPr/>
          <p:nvPr/>
        </p:nvGrpSpPr>
        <p:grpSpPr>
          <a:xfrm>
            <a:off x="5654347" y="3478377"/>
            <a:ext cx="2039149" cy="671513"/>
            <a:chOff x="557211" y="3417283"/>
            <a:chExt cx="2039149" cy="671513"/>
          </a:xfrm>
        </p:grpSpPr>
        <p:sp>
          <p:nvSpPr>
            <p:cNvPr id="25" name="矩形 38"/>
            <p:cNvSpPr/>
            <p:nvPr/>
          </p:nvSpPr>
          <p:spPr>
            <a:xfrm>
              <a:off x="557211"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26" name="矩形 39"/>
            <p:cNvSpPr/>
            <p:nvPr/>
          </p:nvSpPr>
          <p:spPr>
            <a:xfrm>
              <a:off x="2168037" y="3522206"/>
              <a:ext cx="428323" cy="461665"/>
            </a:xfrm>
            <a:prstGeom prst="rect">
              <a:avLst/>
            </a:prstGeom>
          </p:spPr>
          <p:txBody>
            <a:bodyPr wrap="none">
              <a:spAutoFit/>
            </a:bodyPr>
            <a:lstStyle/>
            <a:p>
              <a:pPr algn="ctr"/>
              <a:r>
                <a:rPr lang="en-US" altLang="zh-TW" sz="2400" dirty="0"/>
                <a:t>y</a:t>
              </a:r>
              <a:r>
                <a:rPr lang="en-US" altLang="zh-TW" sz="2400" baseline="30000" dirty="0"/>
                <a:t>1</a:t>
              </a:r>
              <a:endParaRPr lang="zh-TW" altLang="en-US" sz="2400" baseline="30000" dirty="0"/>
            </a:p>
          </p:txBody>
        </p:sp>
      </p:grpSp>
      <p:grpSp>
        <p:nvGrpSpPr>
          <p:cNvPr id="27" name="群組 40"/>
          <p:cNvGrpSpPr/>
          <p:nvPr/>
        </p:nvGrpSpPr>
        <p:grpSpPr>
          <a:xfrm>
            <a:off x="5654347" y="4425482"/>
            <a:ext cx="2035424" cy="671513"/>
            <a:chOff x="557212" y="3417283"/>
            <a:chExt cx="2035424" cy="671513"/>
          </a:xfrm>
        </p:grpSpPr>
        <p:sp>
          <p:nvSpPr>
            <p:cNvPr id="28" name="矩形 41"/>
            <p:cNvSpPr/>
            <p:nvPr/>
          </p:nvSpPr>
          <p:spPr>
            <a:xfrm>
              <a:off x="557212"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29" name="矩形 42"/>
            <p:cNvSpPr/>
            <p:nvPr/>
          </p:nvSpPr>
          <p:spPr>
            <a:xfrm>
              <a:off x="2164313" y="3505037"/>
              <a:ext cx="428323" cy="461665"/>
            </a:xfrm>
            <a:prstGeom prst="rect">
              <a:avLst/>
            </a:prstGeom>
          </p:spPr>
          <p:txBody>
            <a:bodyPr wrap="square">
              <a:spAutoFit/>
            </a:bodyPr>
            <a:lstStyle/>
            <a:p>
              <a:pPr algn="ctr"/>
              <a:r>
                <a:rPr lang="en-US" altLang="zh-TW" sz="2400" dirty="0"/>
                <a:t>y</a:t>
              </a:r>
              <a:r>
                <a:rPr lang="en-US" altLang="zh-TW" sz="2400" baseline="30000" dirty="0"/>
                <a:t>2</a:t>
              </a:r>
              <a:endParaRPr lang="zh-TW" altLang="en-US" sz="2400" baseline="30000" dirty="0"/>
            </a:p>
          </p:txBody>
        </p:sp>
      </p:grpSp>
      <p:grpSp>
        <p:nvGrpSpPr>
          <p:cNvPr id="30" name="群組 43"/>
          <p:cNvGrpSpPr/>
          <p:nvPr/>
        </p:nvGrpSpPr>
        <p:grpSpPr>
          <a:xfrm>
            <a:off x="5654347" y="6786826"/>
            <a:ext cx="2057054" cy="671513"/>
            <a:chOff x="557212" y="3417283"/>
            <a:chExt cx="2057054" cy="671513"/>
          </a:xfrm>
        </p:grpSpPr>
        <p:sp>
          <p:nvSpPr>
            <p:cNvPr id="31" name="矩形 44"/>
            <p:cNvSpPr/>
            <p:nvPr/>
          </p:nvSpPr>
          <p:spPr>
            <a:xfrm>
              <a:off x="557212" y="3417283"/>
              <a:ext cx="417025"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70" name="矩形 45"/>
            <p:cNvSpPr/>
            <p:nvPr/>
          </p:nvSpPr>
          <p:spPr>
            <a:xfrm>
              <a:off x="2157090" y="3477566"/>
              <a:ext cx="457176" cy="461665"/>
            </a:xfrm>
            <a:prstGeom prst="rect">
              <a:avLst/>
            </a:prstGeom>
          </p:spPr>
          <p:txBody>
            <a:bodyPr wrap="none">
              <a:spAutoFit/>
            </a:bodyPr>
            <a:lstStyle/>
            <a:p>
              <a:pPr algn="ctr"/>
              <a:r>
                <a:rPr lang="en-US" altLang="zh-TW" sz="2400" dirty="0" err="1"/>
                <a:t>y</a:t>
              </a:r>
              <a:r>
                <a:rPr lang="en-US" altLang="zh-TW" sz="2400" baseline="30000" dirty="0" err="1"/>
                <a:t>N</a:t>
              </a:r>
              <a:endParaRPr lang="zh-TW" altLang="en-US" sz="2400" baseline="30000" dirty="0"/>
            </a:p>
          </p:txBody>
        </p:sp>
      </p:grpSp>
      <mc:AlternateContent xmlns:mc="http://schemas.openxmlformats.org/markup-compatibility/2006" xmlns:a14="http://schemas.microsoft.com/office/drawing/2010/main">
        <mc:Choice Requires="a14">
          <p:sp>
            <p:nvSpPr>
              <p:cNvPr id="36" name="文字方塊 49"/>
              <p:cNvSpPr txBox="1"/>
              <p:nvPr/>
            </p:nvSpPr>
            <p:spPr>
              <a:xfrm>
                <a:off x="5679919" y="3651980"/>
                <a:ext cx="3914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6" name="文字方塊 49"/>
              <p:cNvSpPr txBox="1">
                <a:spLocks noRot="1" noChangeAspect="1" noMove="1" noResize="1" noEditPoints="1" noAdjustHandles="1" noChangeArrowheads="1" noChangeShapeType="1" noTextEdit="1"/>
              </p:cNvSpPr>
              <p:nvPr/>
            </p:nvSpPr>
            <p:spPr>
              <a:xfrm>
                <a:off x="5679919" y="3651980"/>
                <a:ext cx="391454" cy="369332"/>
              </a:xfrm>
              <a:prstGeom prst="rect">
                <a:avLst/>
              </a:prstGeom>
              <a:blipFill>
                <a:blip r:embed="rId3"/>
                <a:stretch>
                  <a:fillRect l="-18750" t="-16393" r="-4843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字方塊 50"/>
              <p:cNvSpPr txBox="1"/>
              <p:nvPr/>
            </p:nvSpPr>
            <p:spPr>
              <a:xfrm>
                <a:off x="5690359" y="4587490"/>
                <a:ext cx="3980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37" name="文字方塊 50"/>
              <p:cNvSpPr txBox="1">
                <a:spLocks noRot="1" noChangeAspect="1" noMove="1" noResize="1" noEditPoints="1" noAdjustHandles="1" noChangeArrowheads="1" noChangeShapeType="1" noTextEdit="1"/>
              </p:cNvSpPr>
              <p:nvPr/>
            </p:nvSpPr>
            <p:spPr>
              <a:xfrm>
                <a:off x="5690359" y="4587490"/>
                <a:ext cx="398058" cy="369332"/>
              </a:xfrm>
              <a:prstGeom prst="rect">
                <a:avLst/>
              </a:prstGeom>
              <a:blipFill>
                <a:blip r:embed="rId4"/>
                <a:stretch>
                  <a:fillRect l="-18182" t="-18333" r="-4697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字方塊 51"/>
              <p:cNvSpPr txBox="1"/>
              <p:nvPr/>
            </p:nvSpPr>
            <p:spPr>
              <a:xfrm>
                <a:off x="5665929" y="6984082"/>
                <a:ext cx="44339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𝑁</m:t>
                          </m:r>
                        </m:sup>
                      </m:sSup>
                    </m:oMath>
                  </m:oMathPara>
                </a14:m>
                <a:endParaRPr lang="zh-TW" altLang="en-US" sz="2400" dirty="0"/>
              </a:p>
            </p:txBody>
          </p:sp>
        </mc:Choice>
        <mc:Fallback xmlns="">
          <p:sp>
            <p:nvSpPr>
              <p:cNvPr id="38" name="文字方塊 51"/>
              <p:cNvSpPr txBox="1">
                <a:spLocks noRot="1" noChangeAspect="1" noMove="1" noResize="1" noEditPoints="1" noAdjustHandles="1" noChangeArrowheads="1" noChangeShapeType="1" noTextEdit="1"/>
              </p:cNvSpPr>
              <p:nvPr/>
            </p:nvSpPr>
            <p:spPr>
              <a:xfrm>
                <a:off x="5665929" y="6984082"/>
                <a:ext cx="443391" cy="369332"/>
              </a:xfrm>
              <a:prstGeom prst="rect">
                <a:avLst/>
              </a:prstGeom>
              <a:blipFill>
                <a:blip r:embed="rId5"/>
                <a:stretch>
                  <a:fillRect l="-16438" t="-18333" r="-43836" b="-26667"/>
                </a:stretch>
              </a:blipFill>
            </p:spPr>
            <p:txBody>
              <a:bodyPr/>
              <a:lstStyle/>
              <a:p>
                <a:r>
                  <a:rPr lang="en-US">
                    <a:noFill/>
                  </a:rPr>
                  <a:t> </a:t>
                </a:r>
              </a:p>
            </p:txBody>
          </p:sp>
        </mc:Fallback>
      </mc:AlternateContent>
      <p:sp>
        <p:nvSpPr>
          <p:cNvPr id="39" name="左-右雙向箭號 52"/>
          <p:cNvSpPr/>
          <p:nvPr/>
        </p:nvSpPr>
        <p:spPr>
          <a:xfrm>
            <a:off x="6370766" y="3770351"/>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0" name="左-右雙向箭號 53"/>
          <p:cNvSpPr/>
          <p:nvPr/>
        </p:nvSpPr>
        <p:spPr>
          <a:xfrm>
            <a:off x="6370766" y="4691051"/>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1" name="左-右雙向箭號 54"/>
          <p:cNvSpPr/>
          <p:nvPr/>
        </p:nvSpPr>
        <p:spPr>
          <a:xfrm>
            <a:off x="6442774" y="7032058"/>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2" name="文字方塊 55"/>
              <p:cNvSpPr txBox="1"/>
              <p:nvPr/>
            </p:nvSpPr>
            <p:spPr>
              <a:xfrm>
                <a:off x="6286347" y="3310136"/>
                <a:ext cx="83042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1</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42" name="文字方塊 55"/>
              <p:cNvSpPr txBox="1">
                <a:spLocks noRot="1" noChangeAspect="1" noMove="1" noResize="1" noEditPoints="1" noAdjustHandles="1" noChangeArrowheads="1" noChangeShapeType="1" noTextEdit="1"/>
              </p:cNvSpPr>
              <p:nvPr/>
            </p:nvSpPr>
            <p:spPr>
              <a:xfrm>
                <a:off x="6286347" y="3310136"/>
                <a:ext cx="830420" cy="369332"/>
              </a:xfrm>
              <a:prstGeom prst="rect">
                <a:avLst/>
              </a:prstGeom>
              <a:blipFill>
                <a:blip r:embed="rId6"/>
                <a:stretch>
                  <a:fillRect l="-8088" b="-13115"/>
                </a:stretch>
              </a:blipFill>
            </p:spPr>
            <p:txBody>
              <a:bodyPr/>
              <a:lstStyle/>
              <a:p>
                <a:r>
                  <a:rPr lang="en-US">
                    <a:noFill/>
                  </a:rPr>
                  <a:t> </a:t>
                </a:r>
              </a:p>
            </p:txBody>
          </p:sp>
        </mc:Fallback>
      </mc:AlternateContent>
      <p:sp>
        <p:nvSpPr>
          <p:cNvPr id="43" name="文字方塊 58"/>
          <p:cNvSpPr txBox="1"/>
          <p:nvPr/>
        </p:nvSpPr>
        <p:spPr>
          <a:xfrm rot="5400000">
            <a:off x="5456272" y="6147398"/>
            <a:ext cx="828675"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44" name="文字方塊 59"/>
          <p:cNvSpPr txBox="1"/>
          <p:nvPr/>
        </p:nvSpPr>
        <p:spPr>
          <a:xfrm rot="5400000">
            <a:off x="7161564" y="6134490"/>
            <a:ext cx="828675"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45" name="群組 63"/>
          <p:cNvGrpSpPr/>
          <p:nvPr/>
        </p:nvGrpSpPr>
        <p:grpSpPr>
          <a:xfrm>
            <a:off x="3434035" y="5332456"/>
            <a:ext cx="421910" cy="671513"/>
            <a:chOff x="510564" y="3417283"/>
            <a:chExt cx="421910" cy="671513"/>
          </a:xfrm>
        </p:grpSpPr>
        <p:sp>
          <p:nvSpPr>
            <p:cNvPr id="46" name="矩形 64"/>
            <p:cNvSpPr/>
            <p:nvPr/>
          </p:nvSpPr>
          <p:spPr>
            <a:xfrm>
              <a:off x="557212" y="3417283"/>
              <a:ext cx="271463" cy="6715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baseline="30000" dirty="0"/>
            </a:p>
          </p:txBody>
        </p:sp>
        <p:sp>
          <p:nvSpPr>
            <p:cNvPr id="47" name="矩形 65"/>
            <p:cNvSpPr/>
            <p:nvPr/>
          </p:nvSpPr>
          <p:spPr>
            <a:xfrm>
              <a:off x="510564" y="3522206"/>
              <a:ext cx="421910" cy="461665"/>
            </a:xfrm>
            <a:prstGeom prst="rect">
              <a:avLst/>
            </a:prstGeom>
          </p:spPr>
          <p:txBody>
            <a:bodyPr wrap="none">
              <a:spAutoFit/>
            </a:bodyPr>
            <a:lstStyle/>
            <a:p>
              <a:pPr algn="ctr"/>
              <a:r>
                <a:rPr lang="en-US" altLang="zh-TW" sz="2400" dirty="0"/>
                <a:t>x</a:t>
              </a:r>
              <a:r>
                <a:rPr lang="en-US" altLang="zh-TW" sz="2400" baseline="30000" dirty="0"/>
                <a:t>3</a:t>
              </a:r>
              <a:endParaRPr lang="zh-TW" altLang="en-US" sz="2400" baseline="30000" dirty="0"/>
            </a:p>
          </p:txBody>
        </p:sp>
      </p:grpSp>
      <p:sp>
        <p:nvSpPr>
          <p:cNvPr id="48" name="矩形 66"/>
          <p:cNvSpPr/>
          <p:nvPr/>
        </p:nvSpPr>
        <p:spPr>
          <a:xfrm>
            <a:off x="4233960" y="5326632"/>
            <a:ext cx="965905" cy="683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NN</a:t>
            </a:r>
            <a:endParaRPr lang="zh-TW" altLang="en-US" sz="2400" dirty="0"/>
          </a:p>
        </p:txBody>
      </p:sp>
      <p:cxnSp>
        <p:nvCxnSpPr>
          <p:cNvPr id="49" name="直線單箭頭接點 67"/>
          <p:cNvCxnSpPr/>
          <p:nvPr/>
        </p:nvCxnSpPr>
        <p:spPr>
          <a:xfrm flipV="1">
            <a:off x="3799616" y="5668211"/>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68"/>
          <p:cNvCxnSpPr/>
          <p:nvPr/>
        </p:nvCxnSpPr>
        <p:spPr>
          <a:xfrm flipV="1">
            <a:off x="5199865" y="5663004"/>
            <a:ext cx="4170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群組 69"/>
          <p:cNvGrpSpPr/>
          <p:nvPr/>
        </p:nvGrpSpPr>
        <p:grpSpPr>
          <a:xfrm>
            <a:off x="5651195" y="5332456"/>
            <a:ext cx="2038575" cy="671513"/>
            <a:chOff x="557212" y="3417283"/>
            <a:chExt cx="2038575" cy="671513"/>
          </a:xfrm>
        </p:grpSpPr>
        <p:sp>
          <p:nvSpPr>
            <p:cNvPr id="52" name="矩形 70"/>
            <p:cNvSpPr/>
            <p:nvPr/>
          </p:nvSpPr>
          <p:spPr>
            <a:xfrm>
              <a:off x="557212" y="3417283"/>
              <a:ext cx="441206" cy="6715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400" baseline="30000" dirty="0"/>
            </a:p>
          </p:txBody>
        </p:sp>
        <p:sp>
          <p:nvSpPr>
            <p:cNvPr id="53" name="矩形 71"/>
            <p:cNvSpPr/>
            <p:nvPr/>
          </p:nvSpPr>
          <p:spPr>
            <a:xfrm>
              <a:off x="2167465" y="3534167"/>
              <a:ext cx="428322" cy="461665"/>
            </a:xfrm>
            <a:prstGeom prst="rect">
              <a:avLst/>
            </a:prstGeom>
          </p:spPr>
          <p:txBody>
            <a:bodyPr wrap="none">
              <a:spAutoFit/>
            </a:bodyPr>
            <a:lstStyle/>
            <a:p>
              <a:pPr algn="ctr"/>
              <a:r>
                <a:rPr lang="en-US" altLang="zh-TW" sz="2400" dirty="0"/>
                <a:t>y</a:t>
              </a:r>
              <a:r>
                <a:rPr lang="en-US" altLang="zh-TW" sz="2400" baseline="30000" dirty="0"/>
                <a:t>3</a:t>
              </a:r>
              <a:endParaRPr lang="zh-TW" altLang="en-US" sz="2400" baseline="30000" dirty="0"/>
            </a:p>
          </p:txBody>
        </p:sp>
      </p:grpSp>
      <mc:AlternateContent xmlns:mc="http://schemas.openxmlformats.org/markup-compatibility/2006" xmlns:a14="http://schemas.microsoft.com/office/drawing/2010/main">
        <mc:Choice Requires="a14">
          <p:sp>
            <p:nvSpPr>
              <p:cNvPr id="55" name="文字方塊 73"/>
              <p:cNvSpPr txBox="1"/>
              <p:nvPr/>
            </p:nvSpPr>
            <p:spPr>
              <a:xfrm>
                <a:off x="5687207" y="5494464"/>
                <a:ext cx="39805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𝑦</m:t>
                              </m:r>
                            </m:e>
                          </m:acc>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55" name="文字方塊 73"/>
              <p:cNvSpPr txBox="1">
                <a:spLocks noRot="1" noChangeAspect="1" noMove="1" noResize="1" noEditPoints="1" noAdjustHandles="1" noChangeArrowheads="1" noChangeShapeType="1" noTextEdit="1"/>
              </p:cNvSpPr>
              <p:nvPr/>
            </p:nvSpPr>
            <p:spPr>
              <a:xfrm>
                <a:off x="5687207" y="5494464"/>
                <a:ext cx="398058" cy="369332"/>
              </a:xfrm>
              <a:prstGeom prst="rect">
                <a:avLst/>
              </a:prstGeom>
              <a:blipFill>
                <a:blip r:embed="rId7"/>
                <a:stretch>
                  <a:fillRect l="-18462" t="-16393" r="-47692" b="-24590"/>
                </a:stretch>
              </a:blipFill>
            </p:spPr>
            <p:txBody>
              <a:bodyPr/>
              <a:lstStyle/>
              <a:p>
                <a:r>
                  <a:rPr lang="en-US">
                    <a:noFill/>
                  </a:rPr>
                  <a:t> </a:t>
                </a:r>
              </a:p>
            </p:txBody>
          </p:sp>
        </mc:Fallback>
      </mc:AlternateContent>
      <p:sp>
        <p:nvSpPr>
          <p:cNvPr id="56" name="左-右雙向箭號 74"/>
          <p:cNvSpPr/>
          <p:nvPr/>
        </p:nvSpPr>
        <p:spPr>
          <a:xfrm>
            <a:off x="6370766" y="5598025"/>
            <a:ext cx="602650" cy="18104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57" name="圖片 89"/>
          <p:cNvPicPr preferRelativeResize="0">
            <a:picLocks/>
          </p:cNvPicPr>
          <p:nvPr/>
        </p:nvPicPr>
        <p:blipFill>
          <a:blip r:embed="rId8"/>
          <a:stretch>
            <a:fillRect/>
          </a:stretch>
        </p:blipFill>
        <p:spPr>
          <a:xfrm>
            <a:off x="2624741" y="3494802"/>
            <a:ext cx="720000" cy="720000"/>
          </a:xfrm>
          <a:prstGeom prst="rect">
            <a:avLst/>
          </a:prstGeom>
          <a:ln w="38100">
            <a:solidFill>
              <a:schemeClr val="tx1"/>
            </a:solidFill>
          </a:ln>
        </p:spPr>
      </p:pic>
      <p:pic>
        <p:nvPicPr>
          <p:cNvPr id="58" name="圖片 91"/>
          <p:cNvPicPr preferRelativeResize="0">
            <a:picLocks/>
          </p:cNvPicPr>
          <p:nvPr/>
        </p:nvPicPr>
        <p:blipFill>
          <a:blip r:embed="rId9"/>
          <a:stretch>
            <a:fillRect/>
          </a:stretch>
        </p:blipFill>
        <p:spPr>
          <a:xfrm>
            <a:off x="2603991" y="4439197"/>
            <a:ext cx="720000" cy="720000"/>
          </a:xfrm>
          <a:prstGeom prst="rect">
            <a:avLst/>
          </a:prstGeom>
          <a:ln w="38100">
            <a:solidFill>
              <a:schemeClr val="tx1"/>
            </a:solidFill>
          </a:ln>
        </p:spPr>
      </p:pic>
      <p:pic>
        <p:nvPicPr>
          <p:cNvPr id="59" name="圖片 92"/>
          <p:cNvPicPr preferRelativeResize="0">
            <a:picLocks/>
          </p:cNvPicPr>
          <p:nvPr/>
        </p:nvPicPr>
        <p:blipFill>
          <a:blip r:embed="rId10"/>
          <a:stretch>
            <a:fillRect/>
          </a:stretch>
        </p:blipFill>
        <p:spPr>
          <a:xfrm>
            <a:off x="2603991" y="5319790"/>
            <a:ext cx="720000" cy="720000"/>
          </a:xfrm>
          <a:prstGeom prst="rect">
            <a:avLst/>
          </a:prstGeom>
          <a:ln w="38100">
            <a:solidFill>
              <a:schemeClr val="tx1"/>
            </a:solidFill>
          </a:ln>
        </p:spPr>
      </p:pic>
      <p:pic>
        <p:nvPicPr>
          <p:cNvPr id="60" name="圖片 93"/>
          <p:cNvPicPr preferRelativeResize="0">
            <a:picLocks/>
          </p:cNvPicPr>
          <p:nvPr/>
        </p:nvPicPr>
        <p:blipFill>
          <a:blip r:embed="rId11"/>
          <a:stretch>
            <a:fillRect/>
          </a:stretch>
        </p:blipFill>
        <p:spPr>
          <a:xfrm>
            <a:off x="2603991" y="6775181"/>
            <a:ext cx="720000" cy="720000"/>
          </a:xfrm>
          <a:prstGeom prst="rect">
            <a:avLst/>
          </a:prstGeom>
          <a:ln w="38100">
            <a:solidFill>
              <a:schemeClr val="tx1"/>
            </a:solidFill>
          </a:ln>
        </p:spPr>
      </p:pic>
      <mc:AlternateContent xmlns:mc="http://schemas.openxmlformats.org/markup-compatibility/2006" xmlns:a14="http://schemas.microsoft.com/office/drawing/2010/main">
        <mc:Choice Requires="a14">
          <p:sp>
            <p:nvSpPr>
              <p:cNvPr id="67" name="文字方塊 55"/>
              <p:cNvSpPr txBox="1"/>
              <p:nvPr/>
            </p:nvSpPr>
            <p:spPr>
              <a:xfrm>
                <a:off x="6251482" y="4266172"/>
                <a:ext cx="8375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2</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67" name="文字方塊 55"/>
              <p:cNvSpPr txBox="1">
                <a:spLocks noRot="1" noChangeAspect="1" noMove="1" noResize="1" noEditPoints="1" noAdjustHandles="1" noChangeArrowheads="1" noChangeShapeType="1" noTextEdit="1"/>
              </p:cNvSpPr>
              <p:nvPr/>
            </p:nvSpPr>
            <p:spPr>
              <a:xfrm>
                <a:off x="6251482" y="4266172"/>
                <a:ext cx="837537" cy="369332"/>
              </a:xfrm>
              <a:prstGeom prst="rect">
                <a:avLst/>
              </a:prstGeom>
              <a:blipFill>
                <a:blip r:embed="rId12"/>
                <a:stretch>
                  <a:fillRect l="-8759"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文字方塊 55"/>
              <p:cNvSpPr txBox="1"/>
              <p:nvPr/>
            </p:nvSpPr>
            <p:spPr>
              <a:xfrm>
                <a:off x="6349381" y="5217833"/>
                <a:ext cx="8375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3</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68" name="文字方塊 55"/>
              <p:cNvSpPr txBox="1">
                <a:spLocks noRot="1" noChangeAspect="1" noMove="1" noResize="1" noEditPoints="1" noAdjustHandles="1" noChangeArrowheads="1" noChangeShapeType="1" noTextEdit="1"/>
              </p:cNvSpPr>
              <p:nvPr/>
            </p:nvSpPr>
            <p:spPr>
              <a:xfrm>
                <a:off x="6349381" y="5217833"/>
                <a:ext cx="837537" cy="369332"/>
              </a:xfrm>
              <a:prstGeom prst="rect">
                <a:avLst/>
              </a:prstGeom>
              <a:blipFill>
                <a:blip r:embed="rId13"/>
                <a:stretch>
                  <a:fillRect l="-8759"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文字方塊 55"/>
              <p:cNvSpPr txBox="1"/>
              <p:nvPr/>
            </p:nvSpPr>
            <p:spPr>
              <a:xfrm>
                <a:off x="6370766" y="6662726"/>
                <a:ext cx="85741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smtClean="0">
                              <a:latin typeface="Cambria Math" panose="02040503050406030204" pitchFamily="18" charset="0"/>
                              <a:ea typeface="Cambria Math" panose="02040503050406030204" pitchFamily="18" charset="0"/>
                            </a:rPr>
                            <m:t>ℒ</m:t>
                          </m:r>
                        </m:e>
                        <m:sub>
                          <m:r>
                            <a:rPr lang="en-US" altLang="zh-TW" sz="2400" b="0" i="1" smtClean="0">
                              <a:latin typeface="Cambria Math" panose="02040503050406030204" pitchFamily="18" charset="0"/>
                            </a:rPr>
                            <m:t>𝑛</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m:oMathPara>
                </a14:m>
                <a:endParaRPr lang="zh-TW" altLang="en-US" sz="2400" dirty="0"/>
              </a:p>
            </p:txBody>
          </p:sp>
        </mc:Choice>
        <mc:Fallback xmlns="">
          <p:sp>
            <p:nvSpPr>
              <p:cNvPr id="69" name="文字方塊 55"/>
              <p:cNvSpPr txBox="1">
                <a:spLocks noRot="1" noChangeAspect="1" noMove="1" noResize="1" noEditPoints="1" noAdjustHandles="1" noChangeArrowheads="1" noChangeShapeType="1" noTextEdit="1"/>
              </p:cNvSpPr>
              <p:nvPr/>
            </p:nvSpPr>
            <p:spPr>
              <a:xfrm>
                <a:off x="6370766" y="6662726"/>
                <a:ext cx="857414" cy="369332"/>
              </a:xfrm>
              <a:prstGeom prst="rect">
                <a:avLst/>
              </a:prstGeom>
              <a:blipFill>
                <a:blip r:embed="rId14"/>
                <a:stretch>
                  <a:fillRect l="-7801" b="-8197"/>
                </a:stretch>
              </a:blipFill>
            </p:spPr>
            <p:txBody>
              <a:bodyPr/>
              <a:lstStyle/>
              <a:p>
                <a:r>
                  <a:rPr lang="en-US">
                    <a:noFill/>
                  </a:rPr>
                  <a:t> </a:t>
                </a:r>
              </a:p>
            </p:txBody>
          </p:sp>
        </mc:Fallback>
      </mc:AlternateContent>
    </p:spTree>
    <p:extLst>
      <p:ext uri="{BB962C8B-B14F-4D97-AF65-F5344CB8AC3E}">
        <p14:creationId xmlns:p14="http://schemas.microsoft.com/office/powerpoint/2010/main" val="77204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lstStyle/>
          <a:p>
            <a:r>
              <a:rPr lang="en-US" dirty="0"/>
              <a:t>Loss Functions</a:t>
            </a:r>
          </a:p>
        </p:txBody>
      </p:sp>
      <p:sp>
        <p:nvSpPr>
          <p:cNvPr id="3" name="Content Placeholder 2"/>
          <p:cNvSpPr>
            <a:spLocks noGrp="1"/>
          </p:cNvSpPr>
          <p:nvPr>
            <p:ph idx="1"/>
          </p:nvPr>
        </p:nvSpPr>
        <p:spPr>
          <a:xfrm>
            <a:off x="276673" y="2090803"/>
            <a:ext cx="9584265" cy="5367667"/>
          </a:xfrm>
        </p:spPr>
        <p:txBody>
          <a:bodyPr/>
          <a:lstStyle/>
          <a:p>
            <a:r>
              <a:rPr lang="en-US" b="1" i="1" dirty="0">
                <a:solidFill>
                  <a:srgbClr val="0070C0"/>
                </a:solidFill>
              </a:rPr>
              <a:t>Classification tasks</a:t>
            </a:r>
          </a:p>
          <a:p>
            <a:endParaRPr lang="en-US" dirty="0"/>
          </a:p>
        </p:txBody>
      </p:sp>
      <p:sp>
        <p:nvSpPr>
          <p:cNvPr id="12" name="Content Placeholder 11">
            <a:extLst>
              <a:ext uri="{FF2B5EF4-FFF2-40B4-BE49-F238E27FC236}">
                <a16:creationId xmlns:a16="http://schemas.microsoft.com/office/drawing/2014/main" id="{EEF47184-C9D9-4DA3-8BE2-B35657932C8B}"/>
              </a:ext>
            </a:extLst>
          </p:cNvPr>
          <p:cNvSpPr>
            <a:spLocks noGrp="1"/>
          </p:cNvSpPr>
          <p:nvPr>
            <p:ph idx="10"/>
          </p:nvPr>
        </p:nvSpPr>
        <p:spPr>
          <a:xfrm>
            <a:off x="276673" y="1509936"/>
            <a:ext cx="6192687" cy="350293"/>
          </a:xfrm>
        </p:spPr>
        <p:txBody>
          <a:bodyPr/>
          <a:lstStyle/>
          <a:p>
            <a:r>
              <a:rPr lang="en-US" dirty="0"/>
              <a:t>Training Neural Networks</a:t>
            </a:r>
          </a:p>
          <a:p>
            <a:endParaRPr lang="en-US" dirty="0"/>
          </a:p>
        </p:txBody>
      </p:sp>
      <p:sp>
        <p:nvSpPr>
          <p:cNvPr id="13" name="Ορθογώνιο 17"/>
          <p:cNvSpPr/>
          <p:nvPr/>
        </p:nvSpPr>
        <p:spPr>
          <a:xfrm>
            <a:off x="684245" y="2794625"/>
            <a:ext cx="1287532" cy="646331"/>
          </a:xfrm>
          <a:prstGeom prst="rect">
            <a:avLst/>
          </a:prstGeom>
        </p:spPr>
        <p:txBody>
          <a:bodyPr wrap="none">
            <a:spAutoFit/>
          </a:bodyPr>
          <a:lstStyle/>
          <a:p>
            <a:r>
              <a:rPr lang="en-US" b="1" dirty="0">
                <a:solidFill>
                  <a:srgbClr val="222222"/>
                </a:solidFill>
              </a:rPr>
              <a:t>Training </a:t>
            </a:r>
          </a:p>
          <a:p>
            <a:r>
              <a:rPr lang="en-US" b="1" dirty="0">
                <a:solidFill>
                  <a:srgbClr val="222222"/>
                </a:solidFill>
              </a:rPr>
              <a:t>examples</a:t>
            </a:r>
            <a:endParaRPr lang="el-GR" dirty="0"/>
          </a:p>
        </p:txBody>
      </p:sp>
      <p:sp>
        <p:nvSpPr>
          <p:cNvPr id="15" name="Ορθογώνιο 20"/>
          <p:cNvSpPr/>
          <p:nvPr/>
        </p:nvSpPr>
        <p:spPr>
          <a:xfrm>
            <a:off x="684245" y="4137203"/>
            <a:ext cx="1008609" cy="646331"/>
          </a:xfrm>
          <a:prstGeom prst="rect">
            <a:avLst/>
          </a:prstGeom>
        </p:spPr>
        <p:txBody>
          <a:bodyPr wrap="none">
            <a:spAutoFit/>
          </a:bodyPr>
          <a:lstStyle/>
          <a:p>
            <a:r>
              <a:rPr lang="en-US" b="1" dirty="0">
                <a:solidFill>
                  <a:srgbClr val="222222"/>
                </a:solidFill>
              </a:rPr>
              <a:t>Output </a:t>
            </a:r>
          </a:p>
          <a:p>
            <a:r>
              <a:rPr lang="en-US" b="1" dirty="0">
                <a:solidFill>
                  <a:srgbClr val="222222"/>
                </a:solidFill>
              </a:rPr>
              <a:t>Layer</a:t>
            </a:r>
            <a:endParaRPr lang="el-GR" dirty="0"/>
          </a:p>
        </p:txBody>
      </p:sp>
      <p:sp>
        <p:nvSpPr>
          <p:cNvPr id="16" name="TextBox 15"/>
          <p:cNvSpPr txBox="1"/>
          <p:nvPr/>
        </p:nvSpPr>
        <p:spPr>
          <a:xfrm>
            <a:off x="1880535" y="4111553"/>
            <a:ext cx="3825080" cy="647228"/>
          </a:xfrm>
          <a:prstGeom prst="rect">
            <a:avLst/>
          </a:prstGeom>
          <a:noFill/>
        </p:spPr>
        <p:txBody>
          <a:bodyPr wrap="square" rtlCol="0">
            <a:spAutoFit/>
          </a:bodyPr>
          <a:lstStyle/>
          <a:p>
            <a:pPr algn="ctr"/>
            <a:r>
              <a:rPr lang="en-US" dirty="0" err="1"/>
              <a:t>Softmax</a:t>
            </a:r>
            <a:r>
              <a:rPr lang="en-US" dirty="0"/>
              <a:t> Activations</a:t>
            </a:r>
          </a:p>
          <a:p>
            <a:pPr algn="ctr"/>
            <a:r>
              <a:rPr lang="en-US" sz="1600" dirty="0"/>
              <a:t> [maps </a:t>
            </a:r>
            <a:r>
              <a:rPr lang="en-US" sz="1600" dirty="0">
                <a:solidFill>
                  <a:srgbClr val="222222"/>
                </a:solidFill>
              </a:rPr>
              <a:t>to a probability distribution]</a:t>
            </a:r>
            <a:endParaRPr lang="el-GR" sz="1600" dirty="0"/>
          </a:p>
        </p:txBody>
      </p:sp>
      <p:sp>
        <p:nvSpPr>
          <p:cNvPr id="17" name="Ορθογώνιο 23"/>
          <p:cNvSpPr/>
          <p:nvPr/>
        </p:nvSpPr>
        <p:spPr>
          <a:xfrm>
            <a:off x="636712" y="5686400"/>
            <a:ext cx="1587294" cy="401007"/>
          </a:xfrm>
          <a:prstGeom prst="rect">
            <a:avLst/>
          </a:prstGeom>
        </p:spPr>
        <p:txBody>
          <a:bodyPr wrap="none">
            <a:spAutoFit/>
          </a:bodyPr>
          <a:lstStyle/>
          <a:p>
            <a:r>
              <a:rPr lang="en-US" b="1" dirty="0">
                <a:solidFill>
                  <a:srgbClr val="222222"/>
                </a:solidFill>
              </a:rPr>
              <a:t>Loss function</a:t>
            </a:r>
          </a:p>
        </p:txBody>
      </p:sp>
      <p:sp>
        <p:nvSpPr>
          <p:cNvPr id="18" name="TextBox 17"/>
          <p:cNvSpPr txBox="1"/>
          <p:nvPr/>
        </p:nvSpPr>
        <p:spPr>
          <a:xfrm>
            <a:off x="1882415" y="5695094"/>
            <a:ext cx="3025526" cy="401007"/>
          </a:xfrm>
          <a:prstGeom prst="rect">
            <a:avLst/>
          </a:prstGeom>
          <a:noFill/>
        </p:spPr>
        <p:txBody>
          <a:bodyPr wrap="square" rtlCol="0">
            <a:spAutoFit/>
          </a:bodyPr>
          <a:lstStyle/>
          <a:p>
            <a:pPr algn="ctr"/>
            <a:r>
              <a:rPr lang="en-US" b="1" i="1" dirty="0">
                <a:solidFill>
                  <a:srgbClr val="FF0000"/>
                </a:solidFill>
              </a:rPr>
              <a:t>Cross-entropy</a:t>
            </a:r>
            <a:endParaRPr lang="el-GR" b="1" i="1" dirty="0">
              <a:solidFill>
                <a:srgbClr val="FF0000"/>
              </a:solidFill>
            </a:endParaRPr>
          </a:p>
        </p:txBody>
      </p:sp>
      <p:pic>
        <p:nvPicPr>
          <p:cNvPr id="19" name="Εικόνα 31"/>
          <p:cNvPicPr>
            <a:picLocks noChangeAspect="1"/>
          </p:cNvPicPr>
          <p:nvPr/>
        </p:nvPicPr>
        <p:blipFill>
          <a:blip r:embed="rId3"/>
          <a:stretch>
            <a:fillRect/>
          </a:stretch>
        </p:blipFill>
        <p:spPr>
          <a:xfrm>
            <a:off x="5893296" y="4149204"/>
            <a:ext cx="2895600" cy="673100"/>
          </a:xfrm>
          <a:prstGeom prst="rect">
            <a:avLst/>
          </a:prstGeom>
        </p:spPr>
      </p:pic>
      <mc:AlternateContent xmlns:mc="http://schemas.openxmlformats.org/markup-compatibility/2006">
        <mc:Choice xmlns:a14="http://schemas.microsoft.com/office/drawing/2010/main" Requires="a14">
          <p:sp>
            <p:nvSpPr>
              <p:cNvPr id="20" name="TextBox 19"/>
              <p:cNvSpPr txBox="1"/>
              <p:nvPr/>
            </p:nvSpPr>
            <p:spPr>
              <a:xfrm>
                <a:off x="3949080" y="5539322"/>
                <a:ext cx="5983866" cy="6923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ℒ</m:t>
                      </m:r>
                      <m:d>
                        <m:dPr>
                          <m:ctrlPr>
                            <a:rPr lang="en-US" sz="1600" b="0" i="1" smtClean="0">
                              <a:latin typeface="Cambria Math" panose="02040503050406030204" pitchFamily="18" charset="0"/>
                            </a:rPr>
                          </m:ctrlPr>
                        </m:dPr>
                        <m:e>
                          <m:r>
                            <a:rPr lang="el-GR" sz="1600" b="0" i="1" smtClean="0">
                              <a:latin typeface="Cambria Math" charset="0"/>
                            </a:rPr>
                            <m:t>𝜃</m:t>
                          </m:r>
                        </m:e>
                      </m:d>
                      <m:r>
                        <a:rPr lang="el-GR" sz="1600" b="0" i="1" smtClean="0">
                          <a:latin typeface="Cambria Math" charset="0"/>
                        </a:rPr>
                        <m:t>=</m:t>
                      </m:r>
                      <m:r>
                        <a:rPr lang="en-US" sz="1600" b="0" i="1" smtClean="0">
                          <a:latin typeface="Cambria Math" charset="0"/>
                        </a:rPr>
                        <m:t>−</m:t>
                      </m:r>
                      <m:f>
                        <m:fPr>
                          <m:ctrlPr>
                            <a:rPr lang="mr-IN" sz="1600" b="0" i="1" smtClean="0">
                              <a:latin typeface="Cambria Math" panose="02040503050406030204" pitchFamily="18" charset="0"/>
                            </a:rPr>
                          </m:ctrlPr>
                        </m:fPr>
                        <m:num>
                          <m:r>
                            <a:rPr lang="en-US" sz="1600" b="0" i="1" smtClean="0">
                              <a:latin typeface="Cambria Math" charset="0"/>
                            </a:rPr>
                            <m:t>1</m:t>
                          </m:r>
                        </m:num>
                        <m:den>
                          <m:r>
                            <a:rPr lang="en-US" sz="1600" b="0" i="1" smtClean="0">
                              <a:latin typeface="Cambria Math" panose="02040503050406030204" pitchFamily="18" charset="0"/>
                            </a:rPr>
                            <m:t>𝑁</m:t>
                          </m:r>
                        </m:den>
                      </m:f>
                      <m:nary>
                        <m:naryPr>
                          <m:chr m:val="∑"/>
                          <m:ctrlPr>
                            <a:rPr lang="is-IS" sz="1600" b="0" i="1" smtClean="0">
                              <a:latin typeface="Cambria Math" panose="02040503050406030204" pitchFamily="18" charset="0"/>
                            </a:rPr>
                          </m:ctrlPr>
                        </m:naryPr>
                        <m:sub>
                          <m:r>
                            <m:rPr>
                              <m:brk m:alnAt="23"/>
                            </m:rPr>
                            <a:rPr lang="en-US" sz="1600" b="0" i="1" smtClean="0">
                              <a:latin typeface="Cambria Math" charset="0"/>
                            </a:rPr>
                            <m:t>𝑖</m:t>
                          </m:r>
                          <m:r>
                            <a:rPr lang="en-US" sz="1600" b="0" i="1" smtClean="0">
                              <a:latin typeface="Cambria Math" charset="0"/>
                            </a:rPr>
                            <m:t>=1</m:t>
                          </m:r>
                        </m:sub>
                        <m:sup>
                          <m:r>
                            <a:rPr lang="en-US" sz="1600" b="0" i="1" smtClean="0">
                              <a:latin typeface="Cambria Math" panose="02040503050406030204" pitchFamily="18" charset="0"/>
                            </a:rPr>
                            <m:t>𝑁</m:t>
                          </m:r>
                        </m:sup>
                        <m:e>
                          <m:nary>
                            <m:naryPr>
                              <m:chr m:val="∑"/>
                              <m:ctrlPr>
                                <a:rPr lang="is-IS" sz="1600" b="0" i="1" smtClean="0">
                                  <a:latin typeface="Cambria Math" panose="02040503050406030204" pitchFamily="18" charset="0"/>
                                </a:rPr>
                              </m:ctrlPr>
                            </m:naryPr>
                            <m:sub>
                              <m:r>
                                <m:rPr>
                                  <m:brk m:alnAt="23"/>
                                </m:rPr>
                                <a:rPr lang="en-US" sz="1600" b="0" i="1" smtClean="0">
                                  <a:latin typeface="Cambria Math" charset="0"/>
                                </a:rPr>
                                <m:t>𝑘</m:t>
                              </m:r>
                              <m:r>
                                <a:rPr lang="en-US" sz="1600" b="0" i="1" smtClean="0">
                                  <a:latin typeface="Cambria Math" charset="0"/>
                                </a:rPr>
                                <m:t>=1</m:t>
                              </m:r>
                            </m:sub>
                            <m:sup>
                              <m:r>
                                <a:rPr lang="en-US" sz="1600" b="0" i="1" smtClean="0">
                                  <a:latin typeface="Cambria Math" charset="0"/>
                                </a:rPr>
                                <m:t>𝐾</m:t>
                              </m:r>
                            </m:sup>
                            <m:e>
                              <m:d>
                                <m:dPr>
                                  <m:begChr m:val="["/>
                                  <m:endChr m:val="]"/>
                                  <m:ctrlPr>
                                    <a:rPr lang="mr-IN" sz="1600" b="0" i="1" smtClean="0">
                                      <a:latin typeface="Cambria Math" panose="02040503050406030204" pitchFamily="18" charset="0"/>
                                    </a:rPr>
                                  </m:ctrlPr>
                                </m:dPr>
                                <m:e>
                                  <m:sSubSup>
                                    <m:sSubSupPr>
                                      <m:ctrlPr>
                                        <a:rPr lang="en-US" sz="1600" b="0" i="1" smtClean="0">
                                          <a:latin typeface="Cambria Math" panose="02040503050406030204" pitchFamily="18" charset="0"/>
                                        </a:rPr>
                                      </m:ctrlPr>
                                    </m:sSubSupPr>
                                    <m:e>
                                      <m:r>
                                        <a:rPr lang="en-US" sz="1600" b="0" i="1" smtClean="0">
                                          <a:latin typeface="Cambria Math" charset="0"/>
                                        </a:rPr>
                                        <m:t>𝑦</m:t>
                                      </m:r>
                                    </m:e>
                                    <m:sub>
                                      <m:r>
                                        <a:rPr lang="en-US" sz="1600" b="0" i="1" smtClean="0">
                                          <a:latin typeface="Cambria Math" charset="0"/>
                                        </a:rPr>
                                        <m:t>𝑘</m:t>
                                      </m:r>
                                    </m:sub>
                                    <m:sup>
                                      <m:r>
                                        <a:rPr lang="en-US" sz="1600" b="0" i="1" smtClean="0">
                                          <a:latin typeface="Cambria Math" charset="0"/>
                                        </a:rPr>
                                        <m:t>(</m:t>
                                      </m:r>
                                      <m:r>
                                        <a:rPr lang="en-US" sz="1600" b="0" i="1" smtClean="0">
                                          <a:latin typeface="Cambria Math" charset="0"/>
                                        </a:rPr>
                                        <m:t>𝑖</m:t>
                                      </m:r>
                                      <m:r>
                                        <a:rPr lang="en-US" sz="1600" b="0" i="1" smtClean="0">
                                          <a:latin typeface="Cambria Math" charset="0"/>
                                        </a:rPr>
                                        <m:t>)</m:t>
                                      </m:r>
                                    </m:sup>
                                  </m:sSubSup>
                                  <m:func>
                                    <m:funcPr>
                                      <m:ctrlPr>
                                        <a:rPr lang="en-US" sz="1600" b="0" i="1" smtClean="0">
                                          <a:latin typeface="Cambria Math" panose="02040503050406030204" pitchFamily="18" charset="0"/>
                                        </a:rPr>
                                      </m:ctrlPr>
                                    </m:funcPr>
                                    <m:fName>
                                      <m:r>
                                        <m:rPr>
                                          <m:sty m:val="p"/>
                                        </m:rPr>
                                        <a:rPr lang="en-US" sz="1600" b="0" i="0" smtClean="0">
                                          <a:latin typeface="Cambria Math" charset="0"/>
                                        </a:rPr>
                                        <m:t>log</m:t>
                                      </m:r>
                                    </m:fName>
                                    <m:e>
                                      <m:sSubSup>
                                        <m:sSubSupPr>
                                          <m:ctrlPr>
                                            <a:rPr lang="en-US" sz="1600" b="0" i="1" smtClean="0">
                                              <a:latin typeface="Cambria Math" panose="02040503050406030204" pitchFamily="18" charset="0"/>
                                            </a:rPr>
                                          </m:ctrlPr>
                                        </m:sSubSupPr>
                                        <m:e>
                                          <m:acc>
                                            <m:accPr>
                                              <m:chr m:val="̂"/>
                                              <m:ctrlPr>
                                                <a:rPr lang="en-US" sz="1600" b="0" i="1" smtClean="0">
                                                  <a:latin typeface="Cambria Math" panose="02040503050406030204" pitchFamily="18" charset="0"/>
                                                </a:rPr>
                                              </m:ctrlPr>
                                            </m:accPr>
                                            <m:e>
                                              <m:r>
                                                <a:rPr lang="en-US" sz="1600" b="0" i="1" smtClean="0">
                                                  <a:latin typeface="Cambria Math" charset="0"/>
                                                </a:rPr>
                                                <m:t>𝑦</m:t>
                                              </m:r>
                                            </m:e>
                                          </m:acc>
                                        </m:e>
                                        <m:sub>
                                          <m:r>
                                            <a:rPr lang="en-US" sz="1600" b="0" i="1" smtClean="0">
                                              <a:latin typeface="Cambria Math" charset="0"/>
                                            </a:rPr>
                                            <m:t>𝑘</m:t>
                                          </m:r>
                                        </m:sub>
                                        <m:sup>
                                          <m:r>
                                            <a:rPr lang="en-US" sz="1600" b="0" i="1" smtClean="0">
                                              <a:latin typeface="Cambria Math" charset="0"/>
                                            </a:rPr>
                                            <m:t>(</m:t>
                                          </m:r>
                                          <m:r>
                                            <a:rPr lang="en-US" sz="1600" b="0" i="1" smtClean="0">
                                              <a:latin typeface="Cambria Math" charset="0"/>
                                            </a:rPr>
                                            <m:t>𝑖</m:t>
                                          </m:r>
                                          <m:r>
                                            <a:rPr lang="en-US" sz="1600" b="0" i="1" smtClean="0">
                                              <a:latin typeface="Cambria Math" charset="0"/>
                                            </a:rPr>
                                            <m:t>)</m:t>
                                          </m:r>
                                        </m:sup>
                                      </m:sSubSup>
                                    </m:e>
                                  </m:func>
                                </m:e>
                              </m:d>
                            </m:e>
                          </m:nary>
                        </m:e>
                      </m:nary>
                    </m:oMath>
                  </m:oMathPara>
                </a14:m>
                <a:endParaRPr lang="el-GR" sz="1600" dirty="0"/>
              </a:p>
            </p:txBody>
          </p:sp>
        </mc:Choice>
        <mc:Fallback>
          <p:sp>
            <p:nvSpPr>
              <p:cNvPr id="20" name="TextBox 19"/>
              <p:cNvSpPr txBox="1">
                <a:spLocks noRot="1" noChangeAspect="1" noMove="1" noResize="1" noEditPoints="1" noAdjustHandles="1" noChangeArrowheads="1" noChangeShapeType="1" noTextEdit="1"/>
              </p:cNvSpPr>
              <p:nvPr/>
            </p:nvSpPr>
            <p:spPr>
              <a:xfrm>
                <a:off x="3949080" y="5539322"/>
                <a:ext cx="5983866" cy="6923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148880" y="2950096"/>
                <a:ext cx="6912767" cy="401007"/>
              </a:xfrm>
              <a:prstGeom prst="rect">
                <a:avLst/>
              </a:prstGeom>
              <a:noFill/>
            </p:spPr>
            <p:txBody>
              <a:bodyPr wrap="square" rtlCol="0">
                <a:spAutoFit/>
              </a:bodyPr>
              <a:lstStyle/>
              <a:p>
                <a:pPr algn="ctr"/>
                <a:r>
                  <a:rPr lang="en-US" dirty="0">
                    <a:solidFill>
                      <a:srgbClr val="222222"/>
                    </a:solidFill>
                    <a:ea typeface="Cambria Math" panose="02040503050406030204" pitchFamily="18" charset="0"/>
                  </a:rPr>
                  <a:t>Pairs of 𝑁 inputs </a:t>
                </a:r>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𝑥</m:t>
                        </m:r>
                      </m:e>
                      <m:sub>
                        <m:r>
                          <a:rPr lang="en-US" sz="1600" b="0" i="1" dirty="0" smtClean="0">
                            <a:latin typeface="Cambria Math" panose="02040503050406030204" pitchFamily="18" charset="0"/>
                          </a:rPr>
                          <m:t>𝑖</m:t>
                        </m:r>
                      </m:sub>
                    </m:sSub>
                  </m:oMath>
                </a14:m>
                <a:r>
                  <a:rPr lang="en-US" dirty="0">
                    <a:solidFill>
                      <a:srgbClr val="222222"/>
                    </a:solidFill>
                    <a:ea typeface="Cambria Math" panose="02040503050406030204" pitchFamily="18" charset="0"/>
                  </a:rPr>
                  <a:t> and ground-truth class labels </a:t>
                </a:r>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𝑦</m:t>
                        </m:r>
                      </m:e>
                      <m:sub>
                        <m:r>
                          <a:rPr lang="en-US" sz="1600" b="0" i="1" dirty="0" smtClean="0">
                            <a:latin typeface="Cambria Math" panose="02040503050406030204" pitchFamily="18" charset="0"/>
                          </a:rPr>
                          <m:t>𝑖</m:t>
                        </m:r>
                      </m:sub>
                    </m:sSub>
                  </m:oMath>
                </a14:m>
                <a:endParaRPr lang="el-GR" sz="1600" i="1" dirty="0">
                  <a:latin typeface="Cambria Math"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148880" y="2950096"/>
                <a:ext cx="6912767" cy="401007"/>
              </a:xfrm>
              <a:prstGeom prst="rect">
                <a:avLst/>
              </a:prstGeom>
              <a:blipFill>
                <a:blip r:embed="rId5"/>
                <a:stretch>
                  <a:fillRect t="-1212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148880" y="6367584"/>
                <a:ext cx="6912767" cy="401007"/>
              </a:xfrm>
              <a:prstGeom prst="rect">
                <a:avLst/>
              </a:prstGeom>
              <a:noFill/>
            </p:spPr>
            <p:txBody>
              <a:bodyPr wrap="square" rtlCol="0">
                <a:spAutoFit/>
              </a:bodyPr>
              <a:lstStyle/>
              <a:p>
                <a:pPr algn="ctr"/>
                <a:r>
                  <a:rPr lang="en-US" sz="1800" dirty="0">
                    <a:solidFill>
                      <a:srgbClr val="222222"/>
                    </a:solidFill>
                    <a:ea typeface="Cambria Math" panose="02040503050406030204" pitchFamily="18" charset="0"/>
                  </a:rPr>
                  <a:t>Ground-truth class labels </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𝑦</m:t>
                        </m:r>
                      </m:e>
                      <m:sub>
                        <m:r>
                          <a:rPr lang="en-US" sz="1800" b="0" i="1" dirty="0" smtClean="0">
                            <a:latin typeface="Cambria Math" panose="02040503050406030204" pitchFamily="18" charset="0"/>
                          </a:rPr>
                          <m:t>𝑖</m:t>
                        </m:r>
                      </m:sub>
                    </m:sSub>
                  </m:oMath>
                </a14:m>
                <a:r>
                  <a:rPr lang="en-US" sz="1800" i="1" dirty="0">
                    <a:latin typeface="Cambria Math" charset="0"/>
                  </a:rPr>
                  <a:t> </a:t>
                </a:r>
                <a:r>
                  <a:rPr lang="en-US" sz="1800" dirty="0">
                    <a:solidFill>
                      <a:srgbClr val="222222"/>
                    </a:solidFill>
                    <a:ea typeface="Cambria Math" panose="02040503050406030204" pitchFamily="18" charset="0"/>
                  </a:rPr>
                  <a:t>and model predicted class labels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smtClean="0">
                                <a:latin typeface="Cambria Math" panose="02040503050406030204" pitchFamily="18" charset="0"/>
                              </a:rPr>
                            </m:ctrlPr>
                          </m:accPr>
                          <m:e>
                            <m:r>
                              <a:rPr lang="en-US" sz="1800" b="0" i="1" dirty="0" smtClean="0">
                                <a:latin typeface="Cambria Math" panose="02040503050406030204" pitchFamily="18" charset="0"/>
                              </a:rPr>
                              <m:t>𝑦</m:t>
                            </m:r>
                          </m:e>
                        </m:acc>
                      </m:e>
                      <m:sub>
                        <m:r>
                          <a:rPr lang="en-US" sz="1800" i="1" dirty="0">
                            <a:latin typeface="Cambria Math" panose="02040503050406030204" pitchFamily="18" charset="0"/>
                          </a:rPr>
                          <m:t>𝑖</m:t>
                        </m:r>
                      </m:sub>
                    </m:sSub>
                  </m:oMath>
                </a14:m>
                <a:r>
                  <a:rPr lang="en-US" dirty="0">
                    <a:solidFill>
                      <a:srgbClr val="222222"/>
                    </a:solidFill>
                    <a:ea typeface="Cambria Math" panose="02040503050406030204" pitchFamily="18" charset="0"/>
                  </a:rPr>
                  <a:t>   </a:t>
                </a:r>
                <a:endParaRPr lang="el-GR" dirty="0">
                  <a:solidFill>
                    <a:srgbClr val="222222"/>
                  </a:solidFill>
                  <a:ea typeface="Cambria Math"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148880" y="6367584"/>
                <a:ext cx="6912767" cy="401007"/>
              </a:xfrm>
              <a:prstGeom prst="rect">
                <a:avLst/>
              </a:prstGeom>
              <a:blipFill>
                <a:blip r:embed="rId6"/>
                <a:stretch>
                  <a:fillRect t="-3077" b="-23077"/>
                </a:stretch>
              </a:blipFill>
            </p:spPr>
            <p:txBody>
              <a:bodyPr/>
              <a:lstStyle/>
              <a:p>
                <a:r>
                  <a:rPr lang="en-US">
                    <a:noFill/>
                  </a:rPr>
                  <a:t> </a:t>
                </a:r>
              </a:p>
            </p:txBody>
          </p:sp>
        </mc:Fallback>
      </mc:AlternateContent>
    </p:spTree>
    <p:extLst>
      <p:ext uri="{BB962C8B-B14F-4D97-AF65-F5344CB8AC3E}">
        <p14:creationId xmlns:p14="http://schemas.microsoft.com/office/powerpoint/2010/main" val="2720646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2E4C-7C83-404F-9B1D-8862BDF479DD}"/>
              </a:ext>
            </a:extLst>
          </p:cNvPr>
          <p:cNvSpPr>
            <a:spLocks noGrp="1"/>
          </p:cNvSpPr>
          <p:nvPr>
            <p:ph type="title"/>
          </p:nvPr>
        </p:nvSpPr>
        <p:spPr>
          <a:xfrm>
            <a:off x="0" y="458621"/>
            <a:ext cx="10058400" cy="1050573"/>
          </a:xfrm>
        </p:spPr>
        <p:txBody>
          <a:bodyPr/>
          <a:lstStyle/>
          <a:p>
            <a:r>
              <a:rPr lang="en-US" dirty="0"/>
              <a:t>Loss Functions</a:t>
            </a:r>
          </a:p>
        </p:txBody>
      </p:sp>
      <p:sp>
        <p:nvSpPr>
          <p:cNvPr id="3" name="Content Placeholder 2">
            <a:extLst>
              <a:ext uri="{FF2B5EF4-FFF2-40B4-BE49-F238E27FC236}">
                <a16:creationId xmlns:a16="http://schemas.microsoft.com/office/drawing/2014/main" id="{9AE5DA36-930B-47EC-BFB8-9BF2D34D9A74}"/>
              </a:ext>
            </a:extLst>
          </p:cNvPr>
          <p:cNvSpPr>
            <a:spLocks noGrp="1"/>
          </p:cNvSpPr>
          <p:nvPr>
            <p:ph idx="1"/>
          </p:nvPr>
        </p:nvSpPr>
        <p:spPr>
          <a:xfrm>
            <a:off x="276673" y="2090803"/>
            <a:ext cx="9584265" cy="5367667"/>
          </a:xfrm>
        </p:spPr>
        <p:txBody>
          <a:bodyPr/>
          <a:lstStyle/>
          <a:p>
            <a:r>
              <a:rPr lang="en-US" b="1" i="1" dirty="0">
                <a:solidFill>
                  <a:srgbClr val="0070C0"/>
                </a:solidFill>
              </a:rPr>
              <a:t>Regression tasks</a:t>
            </a:r>
          </a:p>
          <a:p>
            <a:endParaRPr lang="en-US" dirty="0"/>
          </a:p>
        </p:txBody>
      </p:sp>
      <p:sp>
        <p:nvSpPr>
          <p:cNvPr id="7" name="Content Placeholder 6">
            <a:extLst>
              <a:ext uri="{FF2B5EF4-FFF2-40B4-BE49-F238E27FC236}">
                <a16:creationId xmlns:a16="http://schemas.microsoft.com/office/drawing/2014/main" id="{A8967076-4CC2-4315-AE42-6FC5A62A76A8}"/>
              </a:ext>
            </a:extLst>
          </p:cNvPr>
          <p:cNvSpPr>
            <a:spLocks noGrp="1"/>
          </p:cNvSpPr>
          <p:nvPr>
            <p:ph idx="10"/>
          </p:nvPr>
        </p:nvSpPr>
        <p:spPr>
          <a:xfrm>
            <a:off x="276673" y="1509936"/>
            <a:ext cx="6192687" cy="350293"/>
          </a:xfrm>
        </p:spPr>
        <p:txBody>
          <a:bodyPr/>
          <a:lstStyle/>
          <a:p>
            <a:r>
              <a:rPr lang="en-US" dirty="0"/>
              <a:t>Training Neural Networks</a:t>
            </a:r>
          </a:p>
          <a:p>
            <a:endParaRPr lang="en-US" dirty="0"/>
          </a:p>
        </p:txBody>
      </p:sp>
      <p:sp>
        <p:nvSpPr>
          <p:cNvPr id="17" name="Ορθογώνιο 17">
            <a:extLst>
              <a:ext uri="{FF2B5EF4-FFF2-40B4-BE49-F238E27FC236}">
                <a16:creationId xmlns:a16="http://schemas.microsoft.com/office/drawing/2014/main" id="{6B5E36F3-637B-400F-BC86-59B1338994BB}"/>
              </a:ext>
            </a:extLst>
          </p:cNvPr>
          <p:cNvSpPr/>
          <p:nvPr/>
        </p:nvSpPr>
        <p:spPr>
          <a:xfrm>
            <a:off x="708721" y="2878088"/>
            <a:ext cx="1287532" cy="646331"/>
          </a:xfrm>
          <a:prstGeom prst="rect">
            <a:avLst/>
          </a:prstGeom>
        </p:spPr>
        <p:txBody>
          <a:bodyPr wrap="none">
            <a:spAutoFit/>
          </a:bodyPr>
          <a:lstStyle/>
          <a:p>
            <a:r>
              <a:rPr lang="en-US" b="1" dirty="0">
                <a:solidFill>
                  <a:srgbClr val="222222"/>
                </a:solidFill>
              </a:rPr>
              <a:t>Training </a:t>
            </a:r>
          </a:p>
          <a:p>
            <a:r>
              <a:rPr lang="en-US" b="1" dirty="0">
                <a:solidFill>
                  <a:srgbClr val="222222"/>
                </a:solidFill>
              </a:rPr>
              <a:t>examples</a:t>
            </a:r>
            <a:endParaRPr lang="el-GR" dirty="0"/>
          </a:p>
        </p:txBody>
      </p:sp>
      <p:sp>
        <p:nvSpPr>
          <p:cNvPr id="18" name="Ορθογώνιο 20">
            <a:extLst>
              <a:ext uri="{FF2B5EF4-FFF2-40B4-BE49-F238E27FC236}">
                <a16:creationId xmlns:a16="http://schemas.microsoft.com/office/drawing/2014/main" id="{7CD2584B-F384-4732-8A45-FDF5B0EE1B1E}"/>
              </a:ext>
            </a:extLst>
          </p:cNvPr>
          <p:cNvSpPr/>
          <p:nvPr/>
        </p:nvSpPr>
        <p:spPr>
          <a:xfrm>
            <a:off x="708721" y="3930669"/>
            <a:ext cx="1008609" cy="646331"/>
          </a:xfrm>
          <a:prstGeom prst="rect">
            <a:avLst/>
          </a:prstGeom>
        </p:spPr>
        <p:txBody>
          <a:bodyPr wrap="none">
            <a:spAutoFit/>
          </a:bodyPr>
          <a:lstStyle/>
          <a:p>
            <a:r>
              <a:rPr lang="en-US" b="1" dirty="0">
                <a:solidFill>
                  <a:srgbClr val="222222"/>
                </a:solidFill>
              </a:rPr>
              <a:t>Output </a:t>
            </a:r>
          </a:p>
          <a:p>
            <a:r>
              <a:rPr lang="en-US" b="1" dirty="0">
                <a:solidFill>
                  <a:srgbClr val="222222"/>
                </a:solidFill>
              </a:rPr>
              <a:t>Layer</a:t>
            </a:r>
            <a:endParaRPr lang="el-GR" dirty="0"/>
          </a:p>
        </p:txBody>
      </p:sp>
      <p:sp>
        <p:nvSpPr>
          <p:cNvPr id="19" name="Ορθογώνιο 23">
            <a:extLst>
              <a:ext uri="{FF2B5EF4-FFF2-40B4-BE49-F238E27FC236}">
                <a16:creationId xmlns:a16="http://schemas.microsoft.com/office/drawing/2014/main" id="{1D5F4953-BCA5-454F-A7AE-8E4350F4BB29}"/>
              </a:ext>
            </a:extLst>
          </p:cNvPr>
          <p:cNvSpPr/>
          <p:nvPr/>
        </p:nvSpPr>
        <p:spPr>
          <a:xfrm>
            <a:off x="708720" y="5640058"/>
            <a:ext cx="1603964" cy="401007"/>
          </a:xfrm>
          <a:prstGeom prst="rect">
            <a:avLst/>
          </a:prstGeom>
        </p:spPr>
        <p:txBody>
          <a:bodyPr wrap="square">
            <a:spAutoFit/>
          </a:bodyPr>
          <a:lstStyle/>
          <a:p>
            <a:r>
              <a:rPr lang="en-US" b="1" dirty="0">
                <a:solidFill>
                  <a:srgbClr val="222222"/>
                </a:solidFill>
              </a:rPr>
              <a:t>Loss function</a:t>
            </a:r>
          </a:p>
        </p:txBody>
      </p:sp>
      <p:sp>
        <p:nvSpPr>
          <p:cNvPr id="20" name="Ορθογώνιο 25">
            <a:extLst>
              <a:ext uri="{FF2B5EF4-FFF2-40B4-BE49-F238E27FC236}">
                <a16:creationId xmlns:a16="http://schemas.microsoft.com/office/drawing/2014/main" id="{5BAE5C5A-81CE-4752-8F78-3706BD6A0CE9}"/>
              </a:ext>
            </a:extLst>
          </p:cNvPr>
          <p:cNvSpPr/>
          <p:nvPr/>
        </p:nvSpPr>
        <p:spPr>
          <a:xfrm>
            <a:off x="2888748" y="5336823"/>
            <a:ext cx="2814872" cy="401007"/>
          </a:xfrm>
          <a:prstGeom prst="rect">
            <a:avLst/>
          </a:prstGeom>
        </p:spPr>
        <p:txBody>
          <a:bodyPr wrap="square">
            <a:spAutoFit/>
          </a:bodyPr>
          <a:lstStyle/>
          <a:p>
            <a:pPr algn="ctr"/>
            <a:r>
              <a:rPr lang="en-US" b="1" i="1" dirty="0">
                <a:solidFill>
                  <a:srgbClr val="FF0000"/>
                </a:solidFill>
              </a:rPr>
              <a:t>Mean Squared Error</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E8DA71-F424-4821-9949-470A0DEC726F}"/>
                  </a:ext>
                </a:extLst>
              </p:cNvPr>
              <p:cNvSpPr txBox="1"/>
              <p:nvPr/>
            </p:nvSpPr>
            <p:spPr>
              <a:xfrm>
                <a:off x="5657536" y="5081884"/>
                <a:ext cx="2950955" cy="8402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ℒ</m:t>
                      </m:r>
                      <m:d>
                        <m:dPr>
                          <m:ctrlPr>
                            <a:rPr lang="en-US" sz="2000" b="0" i="1" smtClean="0">
                              <a:latin typeface="Cambria Math" panose="02040503050406030204" pitchFamily="18" charset="0"/>
                            </a:rPr>
                          </m:ctrlPr>
                        </m:dPr>
                        <m:e>
                          <m:r>
                            <a:rPr lang="el-GR" sz="2000" b="0" i="1" smtClean="0">
                              <a:latin typeface="Cambria Math" charset="0"/>
                            </a:rPr>
                            <m:t>𝜃</m:t>
                          </m:r>
                        </m:e>
                      </m:d>
                      <m:r>
                        <a:rPr lang="el-GR" sz="2000" b="0" i="1" smtClean="0">
                          <a:latin typeface="Cambria Math" charset="0"/>
                        </a:rPr>
                        <m:t>= </m:t>
                      </m:r>
                      <m:f>
                        <m:fPr>
                          <m:ctrlPr>
                            <a:rPr lang="mr-IN" sz="2000" b="0" i="1" smtClean="0">
                              <a:latin typeface="Cambria Math" panose="02040503050406030204" pitchFamily="18" charset="0"/>
                            </a:rPr>
                          </m:ctrlPr>
                        </m:fPr>
                        <m:num>
                          <m:r>
                            <a:rPr lang="en-US" sz="2000" b="0" i="1" smtClean="0">
                              <a:latin typeface="Cambria Math" charset="0"/>
                            </a:rPr>
                            <m:t>1</m:t>
                          </m:r>
                        </m:num>
                        <m:den>
                          <m:r>
                            <a:rPr lang="en-US" sz="2000" b="0" i="1" smtClean="0">
                              <a:latin typeface="Cambria Math" charset="0"/>
                            </a:rPr>
                            <m:t>𝑛</m:t>
                          </m:r>
                        </m:den>
                      </m:f>
                      <m:nary>
                        <m:naryPr>
                          <m:chr m:val="∑"/>
                          <m:ctrlPr>
                            <a:rPr lang="is-IS" sz="2000" b="0" i="1" smtClean="0">
                              <a:latin typeface="Cambria Math" panose="02040503050406030204" pitchFamily="18" charset="0"/>
                            </a:rPr>
                          </m:ctrlPr>
                        </m:naryPr>
                        <m:sub>
                          <m:r>
                            <m:rPr>
                              <m:brk m:alnAt="23"/>
                            </m:rPr>
                            <a:rPr lang="en-US" sz="2000" b="0" i="1" smtClean="0">
                              <a:latin typeface="Cambria Math" charset="0"/>
                            </a:rPr>
                            <m:t>𝑖</m:t>
                          </m:r>
                          <m:r>
                            <a:rPr lang="en-US" sz="2000" b="0" i="1" smtClean="0">
                              <a:latin typeface="Cambria Math" charset="0"/>
                            </a:rPr>
                            <m:t>=1</m:t>
                          </m:r>
                        </m:sub>
                        <m:sup>
                          <m:r>
                            <a:rPr lang="en-US" sz="2000" b="0" i="1" smtClean="0">
                              <a:latin typeface="Cambria Math" charset="0"/>
                            </a:rPr>
                            <m:t>𝑛</m:t>
                          </m:r>
                        </m:sup>
                        <m:e>
                          <m:sSup>
                            <m:sSupPr>
                              <m:ctrlPr>
                                <a:rPr lang="mr-IN" sz="2000" b="0" i="1" smtClean="0">
                                  <a:latin typeface="Cambria Math" panose="02040503050406030204" pitchFamily="18" charset="0"/>
                                </a:rPr>
                              </m:ctrlPr>
                            </m:sSupPr>
                            <m:e>
                              <m:d>
                                <m:dPr>
                                  <m:ctrlPr>
                                    <a:rPr lang="mr-IN" sz="2000" i="1">
                                      <a:latin typeface="Cambria Math" panose="02040503050406030204" pitchFamily="18" charset="0"/>
                                    </a:rPr>
                                  </m:ctrlPr>
                                </m:dPr>
                                <m:e>
                                  <m:sSup>
                                    <m:sSupPr>
                                      <m:ctrlPr>
                                        <a:rPr lang="is-IS" sz="2000" i="1">
                                          <a:latin typeface="Cambria Math" panose="02040503050406030204" pitchFamily="18" charset="0"/>
                                        </a:rPr>
                                      </m:ctrlPr>
                                    </m:sSupPr>
                                    <m:e>
                                      <m:r>
                                        <a:rPr lang="en-US" sz="2000" i="1">
                                          <a:latin typeface="Cambria Math" charset="0"/>
                                        </a:rPr>
                                        <m:t>𝑦</m:t>
                                      </m:r>
                                    </m:e>
                                    <m:sup>
                                      <m:r>
                                        <a:rPr lang="en-US" sz="2000" i="1">
                                          <a:latin typeface="Cambria Math" charset="0"/>
                                        </a:rPr>
                                        <m:t>(</m:t>
                                      </m:r>
                                      <m:r>
                                        <a:rPr lang="en-US" sz="2000" i="1">
                                          <a:latin typeface="Cambria Math" charset="0"/>
                                        </a:rPr>
                                        <m:t>𝑖</m:t>
                                      </m:r>
                                      <m:r>
                                        <a:rPr lang="en-US" sz="2000" i="1">
                                          <a:latin typeface="Cambria Math" charset="0"/>
                                        </a:rPr>
                                        <m:t>)</m:t>
                                      </m:r>
                                    </m:sup>
                                  </m:sSup>
                                  <m:r>
                                    <a:rPr lang="en-US" sz="2000" i="1">
                                      <a:latin typeface="Cambria Math"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charset="0"/>
                                            </a:rPr>
                                            <m:t>𝑦</m:t>
                                          </m:r>
                                        </m:e>
                                      </m:acc>
                                    </m:e>
                                    <m:sup>
                                      <m:r>
                                        <a:rPr lang="en-US" sz="2000" i="1">
                                          <a:latin typeface="Cambria Math" charset="0"/>
                                        </a:rPr>
                                        <m:t>(</m:t>
                                      </m:r>
                                      <m:r>
                                        <a:rPr lang="en-US" sz="2000" i="1">
                                          <a:latin typeface="Cambria Math" charset="0"/>
                                        </a:rPr>
                                        <m:t>𝑖</m:t>
                                      </m:r>
                                      <m:r>
                                        <a:rPr lang="en-US" sz="2000" i="1">
                                          <a:latin typeface="Cambria Math" charset="0"/>
                                        </a:rPr>
                                        <m:t>)</m:t>
                                      </m:r>
                                    </m:sup>
                                  </m:sSup>
                                </m:e>
                              </m:d>
                            </m:e>
                            <m:sup>
                              <m:r>
                                <a:rPr lang="en-US" sz="2000" b="0" i="1" smtClean="0">
                                  <a:latin typeface="Cambria Math" charset="0"/>
                                </a:rPr>
                                <m:t>2</m:t>
                              </m:r>
                            </m:sup>
                          </m:sSup>
                        </m:e>
                      </m:nary>
                    </m:oMath>
                  </m:oMathPara>
                </a14:m>
                <a:endParaRPr lang="el-GR" sz="2000" dirty="0"/>
              </a:p>
            </p:txBody>
          </p:sp>
        </mc:Choice>
        <mc:Fallback xmlns="">
          <p:sp>
            <p:nvSpPr>
              <p:cNvPr id="21" name="TextBox 20">
                <a:extLst>
                  <a:ext uri="{FF2B5EF4-FFF2-40B4-BE49-F238E27FC236}">
                    <a16:creationId xmlns:a16="http://schemas.microsoft.com/office/drawing/2014/main" id="{7EE8DA71-F424-4821-9949-470A0DEC726F}"/>
                  </a:ext>
                </a:extLst>
              </p:cNvPr>
              <p:cNvSpPr txBox="1">
                <a:spLocks noRot="1" noChangeAspect="1" noMove="1" noResize="1" noEditPoints="1" noAdjustHandles="1" noChangeArrowheads="1" noChangeShapeType="1" noTextEdit="1"/>
              </p:cNvSpPr>
              <p:nvPr/>
            </p:nvSpPr>
            <p:spPr>
              <a:xfrm>
                <a:off x="5657536" y="5081884"/>
                <a:ext cx="2950955" cy="840295"/>
              </a:xfrm>
              <a:prstGeom prst="rect">
                <a:avLst/>
              </a:prstGeom>
              <a:blipFill>
                <a:blip r:embed="rId2"/>
                <a:stretch>
                  <a:fillRect/>
                </a:stretch>
              </a:blipFill>
            </p:spPr>
            <p:txBody>
              <a:bodyPr/>
              <a:lstStyle/>
              <a:p>
                <a:r>
                  <a:rPr lang="en-US">
                    <a:noFill/>
                  </a:rPr>
                  <a:t> </a:t>
                </a:r>
              </a:p>
            </p:txBody>
          </p:sp>
        </mc:Fallback>
      </mc:AlternateContent>
      <p:sp>
        <p:nvSpPr>
          <p:cNvPr id="22" name="Ορθογώνιο 22">
            <a:extLst>
              <a:ext uri="{FF2B5EF4-FFF2-40B4-BE49-F238E27FC236}">
                <a16:creationId xmlns:a16="http://schemas.microsoft.com/office/drawing/2014/main" id="{DD0B38E7-B605-4B7E-84AC-81E1079C75AC}"/>
              </a:ext>
            </a:extLst>
          </p:cNvPr>
          <p:cNvSpPr/>
          <p:nvPr/>
        </p:nvSpPr>
        <p:spPr>
          <a:xfrm>
            <a:off x="3144686" y="4081012"/>
            <a:ext cx="5628930" cy="401007"/>
          </a:xfrm>
          <a:prstGeom prst="rect">
            <a:avLst/>
          </a:prstGeom>
        </p:spPr>
        <p:txBody>
          <a:bodyPr wrap="square">
            <a:spAutoFit/>
          </a:bodyPr>
          <a:lstStyle/>
          <a:p>
            <a:r>
              <a:rPr lang="en-US" dirty="0">
                <a:solidFill>
                  <a:srgbClr val="222222"/>
                </a:solidFill>
              </a:rPr>
              <a:t>Linear (Identity) Activation</a:t>
            </a:r>
          </a:p>
        </p:txBody>
      </p:sp>
      <p:sp>
        <p:nvSpPr>
          <p:cNvPr id="23" name="Ορθογώνιο 42">
            <a:extLst>
              <a:ext uri="{FF2B5EF4-FFF2-40B4-BE49-F238E27FC236}">
                <a16:creationId xmlns:a16="http://schemas.microsoft.com/office/drawing/2014/main" id="{6D19382C-1DD9-403C-AFCF-BD154B2A4748}"/>
              </a:ext>
            </a:extLst>
          </p:cNvPr>
          <p:cNvSpPr/>
          <p:nvPr/>
        </p:nvSpPr>
        <p:spPr>
          <a:xfrm>
            <a:off x="2888748" y="6358127"/>
            <a:ext cx="2814872" cy="401007"/>
          </a:xfrm>
          <a:prstGeom prst="rect">
            <a:avLst/>
          </a:prstGeom>
        </p:spPr>
        <p:txBody>
          <a:bodyPr wrap="square">
            <a:spAutoFit/>
          </a:bodyPr>
          <a:lstStyle/>
          <a:p>
            <a:pPr algn="ctr"/>
            <a:r>
              <a:rPr lang="en-US" b="1" i="1" dirty="0">
                <a:solidFill>
                  <a:srgbClr val="FF0000"/>
                </a:solidFill>
              </a:rPr>
              <a:t>Mean Absolute Error</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8280BCB-C980-4352-9395-6D5B636E7EC4}"/>
                  </a:ext>
                </a:extLst>
              </p:cNvPr>
              <p:cNvSpPr txBox="1"/>
              <p:nvPr/>
            </p:nvSpPr>
            <p:spPr>
              <a:xfrm>
                <a:off x="5657536" y="6102734"/>
                <a:ext cx="2860142"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ℒ</m:t>
                      </m:r>
                      <m:d>
                        <m:dPr>
                          <m:ctrlPr>
                            <a:rPr lang="en-US" sz="2000" b="0" i="1" smtClean="0">
                              <a:latin typeface="Cambria Math" panose="02040503050406030204" pitchFamily="18" charset="0"/>
                            </a:rPr>
                          </m:ctrlPr>
                        </m:dPr>
                        <m:e>
                          <m:r>
                            <a:rPr lang="el-GR" sz="2000" b="0" i="1" smtClean="0">
                              <a:latin typeface="Cambria Math" charset="0"/>
                            </a:rPr>
                            <m:t>𝜃</m:t>
                          </m:r>
                        </m:e>
                      </m:d>
                      <m:r>
                        <a:rPr lang="el-GR" sz="2000" b="0" i="1" smtClean="0">
                          <a:latin typeface="Cambria Math" charset="0"/>
                        </a:rPr>
                        <m:t>= </m:t>
                      </m:r>
                      <m:f>
                        <m:fPr>
                          <m:ctrlPr>
                            <a:rPr lang="mr-IN" sz="2000" b="0" i="1" smtClean="0">
                              <a:latin typeface="Cambria Math" panose="02040503050406030204" pitchFamily="18" charset="0"/>
                            </a:rPr>
                          </m:ctrlPr>
                        </m:fPr>
                        <m:num>
                          <m:r>
                            <a:rPr lang="en-US" sz="2000" b="0" i="1" smtClean="0">
                              <a:latin typeface="Cambria Math" charset="0"/>
                            </a:rPr>
                            <m:t>1</m:t>
                          </m:r>
                        </m:num>
                        <m:den>
                          <m:r>
                            <a:rPr lang="en-US" sz="2000" b="0" i="1" smtClean="0">
                              <a:latin typeface="Cambria Math" charset="0"/>
                            </a:rPr>
                            <m:t>𝑛</m:t>
                          </m:r>
                        </m:den>
                      </m:f>
                      <m:nary>
                        <m:naryPr>
                          <m:chr m:val="∑"/>
                          <m:ctrlPr>
                            <a:rPr lang="is-IS" sz="2000" b="0" i="1" smtClean="0">
                              <a:latin typeface="Cambria Math" panose="02040503050406030204" pitchFamily="18" charset="0"/>
                            </a:rPr>
                          </m:ctrlPr>
                        </m:naryPr>
                        <m:sub>
                          <m:r>
                            <m:rPr>
                              <m:brk m:alnAt="23"/>
                            </m:rPr>
                            <a:rPr lang="en-US" sz="2000" b="0" i="1" smtClean="0">
                              <a:latin typeface="Cambria Math" charset="0"/>
                            </a:rPr>
                            <m:t>𝑖</m:t>
                          </m:r>
                          <m:r>
                            <a:rPr lang="en-US" sz="2000" b="0" i="1" smtClean="0">
                              <a:latin typeface="Cambria Math" charset="0"/>
                            </a:rPr>
                            <m:t>=1</m:t>
                          </m:r>
                        </m:sub>
                        <m:sup>
                          <m:r>
                            <a:rPr lang="en-US" sz="2000" b="0" i="1" smtClean="0">
                              <a:latin typeface="Cambria Math" charset="0"/>
                            </a:rPr>
                            <m:t>𝑛</m:t>
                          </m:r>
                        </m:sup>
                        <m:e>
                          <m:d>
                            <m:dPr>
                              <m:begChr m:val="|"/>
                              <m:endChr m:val="|"/>
                              <m:ctrlPr>
                                <a:rPr lang="hr-HR" sz="2000" b="0" i="1" smtClean="0">
                                  <a:latin typeface="Cambria Math" panose="02040503050406030204" pitchFamily="18" charset="0"/>
                                </a:rPr>
                              </m:ctrlPr>
                            </m:dPr>
                            <m:e>
                              <m:sSup>
                                <m:sSupPr>
                                  <m:ctrlPr>
                                    <a:rPr lang="is-IS" sz="2000" i="1">
                                      <a:latin typeface="Cambria Math" panose="02040503050406030204" pitchFamily="18" charset="0"/>
                                    </a:rPr>
                                  </m:ctrlPr>
                                </m:sSupPr>
                                <m:e>
                                  <m:r>
                                    <a:rPr lang="en-US" sz="2000" i="1">
                                      <a:latin typeface="Cambria Math" charset="0"/>
                                    </a:rPr>
                                    <m:t>𝑦</m:t>
                                  </m:r>
                                </m:e>
                                <m:sup>
                                  <m:r>
                                    <a:rPr lang="en-US" sz="2000" i="1">
                                      <a:latin typeface="Cambria Math" charset="0"/>
                                    </a:rPr>
                                    <m:t>(</m:t>
                                  </m:r>
                                  <m:r>
                                    <a:rPr lang="en-US" sz="2000" i="1">
                                      <a:latin typeface="Cambria Math" charset="0"/>
                                    </a:rPr>
                                    <m:t>𝑖</m:t>
                                  </m:r>
                                  <m:r>
                                    <a:rPr lang="en-US" sz="2000" i="1">
                                      <a:latin typeface="Cambria Math" charset="0"/>
                                    </a:rPr>
                                    <m:t>)</m:t>
                                  </m:r>
                                </m:sup>
                              </m:sSup>
                              <m:r>
                                <a:rPr lang="en-US" sz="2000" i="1">
                                  <a:latin typeface="Cambria Math"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charset="0"/>
                                        </a:rPr>
                                        <m:t>𝑦</m:t>
                                      </m:r>
                                    </m:e>
                                  </m:acc>
                                </m:e>
                                <m:sup>
                                  <m:r>
                                    <a:rPr lang="en-US" sz="2000" i="1">
                                      <a:latin typeface="Cambria Math" charset="0"/>
                                    </a:rPr>
                                    <m:t>(</m:t>
                                  </m:r>
                                  <m:r>
                                    <a:rPr lang="en-US" sz="2000" i="1">
                                      <a:latin typeface="Cambria Math" charset="0"/>
                                    </a:rPr>
                                    <m:t>𝑖</m:t>
                                  </m:r>
                                  <m:r>
                                    <a:rPr lang="en-US" sz="2000" i="1">
                                      <a:latin typeface="Cambria Math" charset="0"/>
                                    </a:rPr>
                                    <m:t>)</m:t>
                                  </m:r>
                                </m:sup>
                              </m:sSup>
                            </m:e>
                          </m:d>
                        </m:e>
                      </m:nary>
                    </m:oMath>
                  </m:oMathPara>
                </a14:m>
                <a:endParaRPr lang="el-GR" sz="2000" dirty="0"/>
              </a:p>
            </p:txBody>
          </p:sp>
        </mc:Choice>
        <mc:Fallback xmlns="">
          <p:sp>
            <p:nvSpPr>
              <p:cNvPr id="24" name="TextBox 23">
                <a:extLst>
                  <a:ext uri="{FF2B5EF4-FFF2-40B4-BE49-F238E27FC236}">
                    <a16:creationId xmlns:a16="http://schemas.microsoft.com/office/drawing/2014/main" id="{28280BCB-C980-4352-9395-6D5B636E7EC4}"/>
                  </a:ext>
                </a:extLst>
              </p:cNvPr>
              <p:cNvSpPr txBox="1">
                <a:spLocks noRot="1" noChangeAspect="1" noMove="1" noResize="1" noEditPoints="1" noAdjustHandles="1" noChangeArrowheads="1" noChangeShapeType="1" noTextEdit="1"/>
              </p:cNvSpPr>
              <p:nvPr/>
            </p:nvSpPr>
            <p:spPr>
              <a:xfrm>
                <a:off x="5657536" y="6102734"/>
                <a:ext cx="2860142" cy="8402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996700" y="3025704"/>
                <a:ext cx="6912767" cy="401007"/>
              </a:xfrm>
              <a:prstGeom prst="rect">
                <a:avLst/>
              </a:prstGeom>
              <a:noFill/>
            </p:spPr>
            <p:txBody>
              <a:bodyPr wrap="square" rtlCol="0">
                <a:spAutoFit/>
              </a:bodyPr>
              <a:lstStyle/>
              <a:p>
                <a:pPr algn="ctr"/>
                <a:r>
                  <a:rPr lang="en-US" dirty="0">
                    <a:solidFill>
                      <a:srgbClr val="222222"/>
                    </a:solidFill>
                    <a:ea typeface="Cambria Math" panose="02040503050406030204" pitchFamily="18" charset="0"/>
                  </a:rPr>
                  <a:t>Pairs of 𝑁 inputs </a:t>
                </a:r>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𝑥</m:t>
                        </m:r>
                      </m:e>
                      <m:sub>
                        <m:r>
                          <a:rPr lang="en-US" sz="1600" b="0" i="1" dirty="0" smtClean="0">
                            <a:latin typeface="Cambria Math" panose="02040503050406030204" pitchFamily="18" charset="0"/>
                          </a:rPr>
                          <m:t>𝑖</m:t>
                        </m:r>
                      </m:sub>
                    </m:sSub>
                  </m:oMath>
                </a14:m>
                <a:r>
                  <a:rPr lang="en-US" dirty="0">
                    <a:solidFill>
                      <a:srgbClr val="222222"/>
                    </a:solidFill>
                    <a:ea typeface="Cambria Math" panose="02040503050406030204" pitchFamily="18" charset="0"/>
                  </a:rPr>
                  <a:t> and ground-truth output values</a:t>
                </a:r>
                <a14:m>
                  <m:oMath xmlns:m="http://schemas.openxmlformats.org/officeDocument/2006/math">
                    <m:r>
                      <a:rPr lang="en-US" sz="1600" b="0" i="0" dirty="0" smtClean="0">
                        <a:latin typeface="Cambria Math" panose="02040503050406030204" pitchFamily="18" charset="0"/>
                      </a:rPr>
                      <m:t> </m:t>
                    </m:r>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𝑦</m:t>
                        </m:r>
                      </m:e>
                      <m:sub>
                        <m:r>
                          <a:rPr lang="en-US" sz="1600" b="0" i="1" dirty="0" smtClean="0">
                            <a:latin typeface="Cambria Math" panose="02040503050406030204" pitchFamily="18" charset="0"/>
                          </a:rPr>
                          <m:t>𝑖</m:t>
                        </m:r>
                      </m:sub>
                    </m:sSub>
                  </m:oMath>
                </a14:m>
                <a:endParaRPr lang="el-GR" sz="1600" i="1" dirty="0">
                  <a:latin typeface="Cambria Math"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996700" y="3025704"/>
                <a:ext cx="6912767" cy="401007"/>
              </a:xfrm>
              <a:prstGeom prst="rect">
                <a:avLst/>
              </a:prstGeom>
              <a:blipFill>
                <a:blip r:embed="rId4"/>
                <a:stretch>
                  <a:fillRect t="-10606" b="-25758"/>
                </a:stretch>
              </a:blipFill>
            </p:spPr>
            <p:txBody>
              <a:bodyPr/>
              <a:lstStyle/>
              <a:p>
                <a:r>
                  <a:rPr lang="en-US">
                    <a:noFill/>
                  </a:rPr>
                  <a:t> </a:t>
                </a:r>
              </a:p>
            </p:txBody>
          </p:sp>
        </mc:Fallback>
      </mc:AlternateContent>
    </p:spTree>
    <p:extLst>
      <p:ext uri="{BB962C8B-B14F-4D97-AF65-F5344CB8AC3E}">
        <p14:creationId xmlns:p14="http://schemas.microsoft.com/office/powerpoint/2010/main" val="887066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Optimizing the loss function </a:t>
                </a:r>
                <a14:m>
                  <m:oMath xmlns:m="http://schemas.openxmlformats.org/officeDocument/2006/math">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p>
              <a:p>
                <a:pPr lvl="1"/>
                <a:r>
                  <a:rPr lang="en-US" dirty="0"/>
                  <a:t>Almost all DL models these days are trained with a variant of the </a:t>
                </a:r>
                <a:r>
                  <a:rPr lang="en-US" b="1" i="1" dirty="0">
                    <a:solidFill>
                      <a:srgbClr val="0070C0"/>
                    </a:solidFill>
                  </a:rPr>
                  <a:t>gradient descent </a:t>
                </a:r>
                <a:r>
                  <a:rPr lang="en-US" dirty="0"/>
                  <a:t>(GD) algorithm</a:t>
                </a:r>
              </a:p>
              <a:p>
                <a:pPr lvl="1"/>
                <a:r>
                  <a:rPr lang="en-US" dirty="0"/>
                  <a:t>GD applies iterative refinement of the network </a:t>
                </a:r>
                <a:r>
                  <a:rPr lang="en-US" dirty="0">
                    <a:solidFill>
                      <a:srgbClr val="FF0000"/>
                    </a:solidFill>
                  </a:rPr>
                  <a:t>parameters</a:t>
                </a:r>
                <a14:m>
                  <m:oMath xmlns:m="http://schemas.openxmlformats.org/officeDocument/2006/math">
                    <m:r>
                      <a:rPr lang="en-US" altLang="zh-TW" b="0" i="0" smtClean="0">
                        <a:solidFill>
                          <a:srgbClr val="FF0000"/>
                        </a:solidFill>
                        <a:latin typeface="Cambria Math" panose="02040503050406030204" pitchFamily="18" charset="0"/>
                      </a:rPr>
                      <m:t> </m:t>
                    </m:r>
                    <m:r>
                      <a:rPr lang="zh-TW" altLang="en-US" i="1">
                        <a:solidFill>
                          <a:srgbClr val="FF0000"/>
                        </a:solidFill>
                        <a:latin typeface="Cambria Math" panose="02040503050406030204" pitchFamily="18" charset="0"/>
                      </a:rPr>
                      <m:t>𝜃</m:t>
                    </m:r>
                  </m:oMath>
                </a14:m>
                <a:endParaRPr lang="en-US" dirty="0"/>
              </a:p>
              <a:p>
                <a:pPr lvl="1"/>
                <a:r>
                  <a:rPr lang="en-US" dirty="0"/>
                  <a:t>GD uses the opposite direction of the </a:t>
                </a:r>
                <a:r>
                  <a:rPr lang="en-US" dirty="0">
                    <a:solidFill>
                      <a:srgbClr val="FF0000"/>
                    </a:solidFill>
                  </a:rPr>
                  <a:t>gradient</a:t>
                </a:r>
                <a:r>
                  <a:rPr lang="en-US" dirty="0"/>
                  <a:t> of the loss with respect to the NN parameters (i.e.,</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smtClean="0">
                            <a:latin typeface="Cambria Math" panose="02040503050406030204" pitchFamily="18" charset="0"/>
                          </a:rPr>
                          <m:t>𝜃</m:t>
                        </m:r>
                      </m:e>
                    </m:d>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f>
                          <m:fPr>
                            <m:type m:val="lin"/>
                            <m:ctrlPr>
                              <a:rPr lang="en-US" altLang="zh-TW"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𝑖</m:t>
                                </m:r>
                              </m:sub>
                            </m:sSub>
                          </m:den>
                        </m:f>
                      </m:e>
                    </m:d>
                  </m:oMath>
                </a14:m>
                <a:r>
                  <a:rPr lang="en-US" dirty="0"/>
                  <a:t> ) for updating  </a:t>
                </a:r>
                <a14:m>
                  <m:oMath xmlns:m="http://schemas.openxmlformats.org/officeDocument/2006/math">
                    <m:r>
                      <a:rPr lang="zh-TW" altLang="en-US" i="1">
                        <a:latin typeface="Cambria Math" panose="02040503050406030204" pitchFamily="18" charset="0"/>
                      </a:rPr>
                      <m:t>𝜃</m:t>
                    </m:r>
                  </m:oMath>
                </a14:m>
                <a:endParaRPr lang="en-US" dirty="0"/>
              </a:p>
              <a:p>
                <a:pPr lvl="2"/>
                <a:r>
                  <a:rPr lang="en-US" dirty="0"/>
                  <a:t>The gradient of the loss function </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gives the direction of fastest increase of the loss function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when the parameters</a:t>
                </a:r>
                <a14:m>
                  <m:oMath xmlns:m="http://schemas.openxmlformats.org/officeDocument/2006/math">
                    <m:r>
                      <a:rPr lang="en-US" altLang="zh-TW">
                        <a:latin typeface="Cambria Math" panose="02040503050406030204" pitchFamily="18" charset="0"/>
                      </a:rPr>
                      <m:t> </m:t>
                    </m:r>
                    <m:r>
                      <a:rPr lang="zh-TW" altLang="en-US" i="1">
                        <a:latin typeface="Cambria Math" panose="02040503050406030204" pitchFamily="18" charset="0"/>
                      </a:rPr>
                      <m:t>𝜃</m:t>
                    </m:r>
                  </m:oMath>
                </a14:m>
                <a:r>
                  <a:rPr lang="en-US" dirty="0"/>
                  <a:t> are changed</a:t>
                </a:r>
              </a:p>
              <a:p>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F6A6F1F2-6EE8-4AD2-A84A-58538F8550BA}"/>
              </a:ext>
            </a:extLst>
          </p:cNvPr>
          <p:cNvSpPr>
            <a:spLocks noGrp="1"/>
          </p:cNvSpPr>
          <p:nvPr>
            <p:ph idx="10"/>
          </p:nvPr>
        </p:nvSpPr>
        <p:spPr/>
        <p:txBody>
          <a:bodyPr/>
          <a:lstStyle/>
          <a:p>
            <a:r>
              <a:rPr lang="en-US" dirty="0"/>
              <a:t>Training Neural Networks</a:t>
            </a:r>
          </a:p>
          <a:p>
            <a:endParaRPr lang="en-US" dirty="0"/>
          </a:p>
        </p:txBody>
      </p:sp>
      <p:grpSp>
        <p:nvGrpSpPr>
          <p:cNvPr id="6" name="Group 5"/>
          <p:cNvGrpSpPr/>
          <p:nvPr/>
        </p:nvGrpSpPr>
        <p:grpSpPr>
          <a:xfrm>
            <a:off x="1140768" y="4822304"/>
            <a:ext cx="3528392" cy="2448272"/>
            <a:chOff x="5721123" y="4534272"/>
            <a:chExt cx="3687977" cy="2808313"/>
          </a:xfrm>
        </p:grpSpPr>
        <p:pic>
          <p:nvPicPr>
            <p:cNvPr id="4" name="Picture 3"/>
            <p:cNvPicPr>
              <a:picLocks noChangeAspect="1"/>
            </p:cNvPicPr>
            <p:nvPr/>
          </p:nvPicPr>
          <p:blipFill rotWithShape="1">
            <a:blip r:embed="rId3"/>
            <a:srcRect t="-1" b="13846"/>
            <a:stretch/>
          </p:blipFill>
          <p:spPr>
            <a:xfrm>
              <a:off x="5721123" y="4534273"/>
              <a:ext cx="3687977" cy="280831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037312" y="4534272"/>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037312" y="4534272"/>
                  <a:ext cx="504056" cy="401007"/>
                </a:xfrm>
                <a:prstGeom prst="rect">
                  <a:avLst/>
                </a:prstGeom>
                <a:blipFill>
                  <a:blip r:embed="rId4"/>
                  <a:stretch>
                    <a:fillRect r="-22785"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68772" y="6909165"/>
                  <a:ext cx="504056" cy="4010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zh-TW" altLang="en-US" i="1">
                                <a:latin typeface="Cambria Math" panose="02040503050406030204" pitchFamily="18" charset="0"/>
                              </a:rPr>
                              <m:t>𝜃</m:t>
                            </m:r>
                          </m:e>
                          <m:sub>
                            <m:r>
                              <a:rPr lang="en-US" altLang="zh-TW" b="0" i="1" smtClean="0">
                                <a:latin typeface="Cambria Math" panose="02040503050406030204" pitchFamily="18" charset="0"/>
                              </a:rPr>
                              <m:t>𝑖</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868772" y="6909165"/>
                  <a:ext cx="504056" cy="401007"/>
                </a:xfrm>
                <a:prstGeom prst="rect">
                  <a:avLst/>
                </a:prstGeom>
                <a:blipFill>
                  <a:blip r:embed="rId5"/>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701608" y="4735209"/>
                  <a:ext cx="671220" cy="66588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ℒ</m:t>
                            </m:r>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𝑖</m:t>
                                </m:r>
                              </m:sub>
                            </m:sSub>
                          </m:den>
                        </m:f>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701608" y="4735209"/>
                  <a:ext cx="671220" cy="665888"/>
                </a:xfrm>
                <a:prstGeom prst="rect">
                  <a:avLst/>
                </a:prstGeom>
                <a:blipFill>
                  <a:blip r:embed="rId6"/>
                  <a:stretch>
                    <a:fillRect b="-6316"/>
                  </a:stretch>
                </a:blipFill>
              </p:spPr>
              <p:txBody>
                <a:bodyPr/>
                <a:lstStyle/>
                <a:p>
                  <a:r>
                    <a:rPr lang="en-US">
                      <a:noFill/>
                    </a:rPr>
                    <a:t> </a:t>
                  </a:r>
                </a:p>
              </p:txBody>
            </p:sp>
          </mc:Fallback>
        </mc:AlternateContent>
      </p:grpSp>
      <p:pic>
        <p:nvPicPr>
          <p:cNvPr id="8" name="Picture 7"/>
          <p:cNvPicPr>
            <a:picLocks noChangeAspect="1"/>
          </p:cNvPicPr>
          <p:nvPr/>
        </p:nvPicPr>
        <p:blipFill>
          <a:blip r:embed="rId7"/>
          <a:stretch>
            <a:fillRect/>
          </a:stretch>
        </p:blipFill>
        <p:spPr>
          <a:xfrm>
            <a:off x="5245224" y="4894312"/>
            <a:ext cx="4206457" cy="2595192"/>
          </a:xfrm>
          <a:prstGeom prst="rect">
            <a:avLst/>
          </a:prstGeom>
        </p:spPr>
      </p:pic>
    </p:spTree>
    <p:extLst>
      <p:ext uri="{BB962C8B-B14F-4D97-AF65-F5344CB8AC3E}">
        <p14:creationId xmlns:p14="http://schemas.microsoft.com/office/powerpoint/2010/main" val="183497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Machine Learning Basics</a:t>
            </a:r>
            <a:endParaRPr lang="en-US" dirty="0"/>
          </a:p>
        </p:txBody>
      </p:sp>
      <p:sp>
        <p:nvSpPr>
          <p:cNvPr id="3" name="Content Placeholder 2"/>
          <p:cNvSpPr>
            <a:spLocks noGrp="1"/>
          </p:cNvSpPr>
          <p:nvPr>
            <p:ph idx="1"/>
          </p:nvPr>
        </p:nvSpPr>
        <p:spPr/>
        <p:txBody>
          <a:bodyPr/>
          <a:lstStyle/>
          <a:p>
            <a:r>
              <a:rPr lang="en-US" b="1" i="1" dirty="0">
                <a:solidFill>
                  <a:srgbClr val="0070C0"/>
                </a:solidFill>
              </a:rPr>
              <a:t>Artificial Intelligence </a:t>
            </a:r>
            <a:r>
              <a:rPr lang="en-US" dirty="0"/>
              <a:t>is a scientific field concerned with the development of algorithms that allow computers to learn without being explicitly programmed</a:t>
            </a:r>
          </a:p>
          <a:p>
            <a:r>
              <a:rPr lang="en-US" b="1" i="1" dirty="0">
                <a:solidFill>
                  <a:srgbClr val="0070C0"/>
                </a:solidFill>
              </a:rPr>
              <a:t>Machine Learning </a:t>
            </a:r>
            <a:r>
              <a:rPr lang="en-US" dirty="0"/>
              <a:t>is a branch of Artificial Intelligence, which focuses on methods that learn from data and make predictions on unseen data</a:t>
            </a:r>
          </a:p>
          <a:p>
            <a:pPr lvl="1"/>
            <a:endParaRPr lang="en-US" dirty="0"/>
          </a:p>
          <a:p>
            <a:endParaRPr lang="en-US" dirty="0"/>
          </a:p>
        </p:txBody>
      </p:sp>
      <p:sp>
        <p:nvSpPr>
          <p:cNvPr id="17" name="Content Placeholder 16">
            <a:extLst>
              <a:ext uri="{FF2B5EF4-FFF2-40B4-BE49-F238E27FC236}">
                <a16:creationId xmlns:a16="http://schemas.microsoft.com/office/drawing/2014/main" id="{B00481AE-6E8B-43D1-80DB-31EEA9958BC5}"/>
              </a:ext>
            </a:extLst>
          </p:cNvPr>
          <p:cNvSpPr>
            <a:spLocks noGrp="1"/>
          </p:cNvSpPr>
          <p:nvPr>
            <p:ph idx="10"/>
          </p:nvPr>
        </p:nvSpPr>
        <p:spPr/>
        <p:txBody>
          <a:bodyPr/>
          <a:lstStyle/>
          <a:p>
            <a:r>
              <a:rPr lang="en-US" dirty="0"/>
              <a:t>Machine Learning Basics</a:t>
            </a:r>
          </a:p>
          <a:p>
            <a:endParaRPr lang="en-US" dirty="0"/>
          </a:p>
        </p:txBody>
      </p:sp>
      <p:grpSp>
        <p:nvGrpSpPr>
          <p:cNvPr id="4" name="Group 3"/>
          <p:cNvGrpSpPr/>
          <p:nvPr/>
        </p:nvGrpSpPr>
        <p:grpSpPr>
          <a:xfrm>
            <a:off x="925066" y="4030216"/>
            <a:ext cx="8568630" cy="2808312"/>
            <a:chOff x="457200" y="2682748"/>
            <a:chExt cx="8496300" cy="2737104"/>
          </a:xfrm>
        </p:grpSpPr>
        <p:sp>
          <p:nvSpPr>
            <p:cNvPr id="5" name="Can 4"/>
            <p:cNvSpPr/>
            <p:nvPr/>
          </p:nvSpPr>
          <p:spPr>
            <a:xfrm>
              <a:off x="457200" y="2682748"/>
              <a:ext cx="2108200" cy="949452"/>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Labeled Data</a:t>
              </a:r>
            </a:p>
          </p:txBody>
        </p:sp>
        <p:sp>
          <p:nvSpPr>
            <p:cNvPr id="6" name="Can 5"/>
            <p:cNvSpPr/>
            <p:nvPr/>
          </p:nvSpPr>
          <p:spPr>
            <a:xfrm>
              <a:off x="457200" y="4470400"/>
              <a:ext cx="2108200" cy="949452"/>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Labeled Data</a:t>
              </a:r>
            </a:p>
          </p:txBody>
        </p:sp>
        <p:sp>
          <p:nvSpPr>
            <p:cNvPr id="7" name="Rounded Rectangle 6"/>
            <p:cNvSpPr/>
            <p:nvPr/>
          </p:nvSpPr>
          <p:spPr>
            <a:xfrm>
              <a:off x="3542697" y="2682748"/>
              <a:ext cx="2654300" cy="9494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Machine Learning algorithm</a:t>
              </a:r>
            </a:p>
          </p:txBody>
        </p:sp>
        <p:sp>
          <p:nvSpPr>
            <p:cNvPr id="8" name="Cube 7"/>
            <p:cNvSpPr/>
            <p:nvPr/>
          </p:nvSpPr>
          <p:spPr>
            <a:xfrm>
              <a:off x="3809397" y="4364454"/>
              <a:ext cx="1943100" cy="909574"/>
            </a:xfrm>
            <a:prstGeom prst="cub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Learned model</a:t>
              </a:r>
            </a:p>
          </p:txBody>
        </p:sp>
        <p:sp>
          <p:nvSpPr>
            <p:cNvPr id="9" name="Bevel 8"/>
            <p:cNvSpPr/>
            <p:nvPr/>
          </p:nvSpPr>
          <p:spPr>
            <a:xfrm>
              <a:off x="6845599" y="4507484"/>
              <a:ext cx="1536700" cy="870688"/>
            </a:xfrm>
            <a:prstGeom prst="bevel">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Prediction</a:t>
              </a:r>
            </a:p>
          </p:txBody>
        </p:sp>
        <p:cxnSp>
          <p:nvCxnSpPr>
            <p:cNvPr id="10" name="Straight Arrow Connector 9"/>
            <p:cNvCxnSpPr>
              <a:stCxn id="5" idx="4"/>
              <a:endCxn id="7" idx="1"/>
            </p:cNvCxnSpPr>
            <p:nvPr/>
          </p:nvCxnSpPr>
          <p:spPr>
            <a:xfrm>
              <a:off x="2565400" y="3157474"/>
              <a:ext cx="97729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6" idx="4"/>
              <a:endCxn id="8" idx="2"/>
            </p:cNvCxnSpPr>
            <p:nvPr/>
          </p:nvCxnSpPr>
          <p:spPr>
            <a:xfrm flipV="1">
              <a:off x="2565400" y="4932938"/>
              <a:ext cx="1243997" cy="121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8" idx="4"/>
              <a:endCxn id="9" idx="4"/>
            </p:cNvCxnSpPr>
            <p:nvPr/>
          </p:nvCxnSpPr>
          <p:spPr>
            <a:xfrm>
              <a:off x="5521158" y="4932937"/>
              <a:ext cx="1324441" cy="98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7" idx="2"/>
              <a:endCxn id="8" idx="0"/>
            </p:cNvCxnSpPr>
            <p:nvPr/>
          </p:nvCxnSpPr>
          <p:spPr>
            <a:xfrm>
              <a:off x="4869847" y="3632200"/>
              <a:ext cx="24797" cy="732254"/>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457200" y="4000500"/>
              <a:ext cx="84963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3702446"/>
              <a:ext cx="952003" cy="338554"/>
            </a:xfrm>
            <a:prstGeom prst="rect">
              <a:avLst/>
            </a:prstGeom>
            <a:noFill/>
          </p:spPr>
          <p:txBody>
            <a:bodyPr wrap="none" rtlCol="0">
              <a:spAutoFit/>
            </a:bodyPr>
            <a:lstStyle/>
            <a:p>
              <a:r>
                <a:rPr lang="en-US" sz="1600" b="1" dirty="0">
                  <a:solidFill>
                    <a:schemeClr val="accent2"/>
                  </a:solidFill>
                </a:rPr>
                <a:t>Training</a:t>
              </a:r>
            </a:p>
          </p:txBody>
        </p:sp>
        <p:sp>
          <p:nvSpPr>
            <p:cNvPr id="16" name="TextBox 15"/>
            <p:cNvSpPr txBox="1"/>
            <p:nvPr/>
          </p:nvSpPr>
          <p:spPr>
            <a:xfrm>
              <a:off x="457200" y="4025900"/>
              <a:ext cx="1177726" cy="338554"/>
            </a:xfrm>
            <a:prstGeom prst="rect">
              <a:avLst/>
            </a:prstGeom>
            <a:noFill/>
          </p:spPr>
          <p:txBody>
            <a:bodyPr wrap="none" rtlCol="0">
              <a:spAutoFit/>
            </a:bodyPr>
            <a:lstStyle/>
            <a:p>
              <a:r>
                <a:rPr lang="en-US" sz="1600" b="1" dirty="0">
                  <a:solidFill>
                    <a:schemeClr val="accent2"/>
                  </a:solidFill>
                </a:rPr>
                <a:t>Prediction</a:t>
              </a:r>
            </a:p>
          </p:txBody>
        </p:sp>
      </p:grpSp>
    </p:spTree>
    <p:extLst>
      <p:ext uri="{BB962C8B-B14F-4D97-AF65-F5344CB8AC3E}">
        <p14:creationId xmlns:p14="http://schemas.microsoft.com/office/powerpoint/2010/main" val="3580282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NNs</a:t>
            </a:r>
          </a:p>
        </p:txBody>
      </p:sp>
      <p:sp>
        <p:nvSpPr>
          <p:cNvPr id="3" name="Content Placeholder 2"/>
          <p:cNvSpPr>
            <a:spLocks noGrp="1"/>
          </p:cNvSpPr>
          <p:nvPr>
            <p:ph idx="1"/>
          </p:nvPr>
        </p:nvSpPr>
        <p:spPr/>
        <p:txBody>
          <a:bodyPr/>
          <a:lstStyle/>
          <a:p>
            <a:r>
              <a:rPr lang="en-US" dirty="0"/>
              <a:t>The loss functions for most DL tasks are defined over very high-dimensional spaces</a:t>
            </a:r>
          </a:p>
          <a:p>
            <a:pPr lvl="1"/>
            <a:r>
              <a:rPr lang="en-US" dirty="0"/>
              <a:t>E.g., ResNet50 NN has about 23 million parameters</a:t>
            </a:r>
          </a:p>
          <a:p>
            <a:pPr lvl="1"/>
            <a:r>
              <a:rPr lang="en-US" dirty="0"/>
              <a:t>This makes the loss function impossible to visualize</a:t>
            </a:r>
          </a:p>
          <a:p>
            <a:r>
              <a:rPr lang="en-US" dirty="0"/>
              <a:t>We can still gain intuitions by studying 1-dimensional and 2-dimensional examples of loss functions</a:t>
            </a:r>
          </a:p>
          <a:p>
            <a:endParaRPr lang="en-US" dirty="0"/>
          </a:p>
        </p:txBody>
      </p:sp>
      <p:sp>
        <p:nvSpPr>
          <p:cNvPr id="4" name="Content Placeholder 3">
            <a:extLst>
              <a:ext uri="{FF2B5EF4-FFF2-40B4-BE49-F238E27FC236}">
                <a16:creationId xmlns:a16="http://schemas.microsoft.com/office/drawing/2014/main" id="{498B38EA-AF36-48B8-8F8F-A041E11FF872}"/>
              </a:ext>
            </a:extLst>
          </p:cNvPr>
          <p:cNvSpPr>
            <a:spLocks noGrp="1"/>
          </p:cNvSpPr>
          <p:nvPr>
            <p:ph idx="10"/>
          </p:nvPr>
        </p:nvSpPr>
        <p:spPr/>
        <p:txBody>
          <a:bodyPr/>
          <a:lstStyle/>
          <a:p>
            <a:r>
              <a:rPr lang="en-US" dirty="0"/>
              <a:t>Training Neural Networks</a:t>
            </a:r>
          </a:p>
          <a:p>
            <a:endParaRPr lang="en-US" dirty="0"/>
          </a:p>
        </p:txBody>
      </p:sp>
      <p:pic>
        <p:nvPicPr>
          <p:cNvPr id="34" name="Picture 33"/>
          <p:cNvPicPr>
            <a:picLocks noChangeAspect="1"/>
          </p:cNvPicPr>
          <p:nvPr/>
        </p:nvPicPr>
        <p:blipFill>
          <a:blip r:embed="rId3"/>
          <a:stretch>
            <a:fillRect/>
          </a:stretch>
        </p:blipFill>
        <p:spPr>
          <a:xfrm>
            <a:off x="1284784" y="4318248"/>
            <a:ext cx="3096344" cy="2462394"/>
          </a:xfrm>
          <a:prstGeom prst="rect">
            <a:avLst/>
          </a:prstGeom>
        </p:spPr>
      </p:pic>
      <p:sp>
        <p:nvSpPr>
          <p:cNvPr id="35" name="TextBox 34"/>
          <p:cNvSpPr txBox="1"/>
          <p:nvPr/>
        </p:nvSpPr>
        <p:spPr>
          <a:xfrm>
            <a:off x="708720" y="6810748"/>
            <a:ext cx="4248472" cy="369332"/>
          </a:xfrm>
          <a:prstGeom prst="rect">
            <a:avLst/>
          </a:prstGeom>
          <a:noFill/>
        </p:spPr>
        <p:txBody>
          <a:bodyPr wrap="square" rtlCol="0">
            <a:spAutoFit/>
          </a:bodyPr>
          <a:lstStyle/>
          <a:p>
            <a:pPr algn="ctr"/>
            <a:r>
              <a:rPr lang="en-US" sz="1800" dirty="0"/>
              <a:t>1D loss (the minimum point is obvious)</a:t>
            </a:r>
          </a:p>
        </p:txBody>
      </p:sp>
      <p:pic>
        <p:nvPicPr>
          <p:cNvPr id="36" name="Picture 35"/>
          <p:cNvPicPr>
            <a:picLocks noChangeAspect="1"/>
          </p:cNvPicPr>
          <p:nvPr/>
        </p:nvPicPr>
        <p:blipFill>
          <a:blip r:embed="rId4"/>
          <a:stretch>
            <a:fillRect/>
          </a:stretch>
        </p:blipFill>
        <p:spPr>
          <a:xfrm>
            <a:off x="6469360" y="4354899"/>
            <a:ext cx="2428875" cy="2428875"/>
          </a:xfrm>
          <a:prstGeom prst="rect">
            <a:avLst/>
          </a:prstGeom>
        </p:spPr>
      </p:pic>
      <p:sp>
        <p:nvSpPr>
          <p:cNvPr id="37" name="TextBox 36"/>
          <p:cNvSpPr txBox="1"/>
          <p:nvPr/>
        </p:nvSpPr>
        <p:spPr>
          <a:xfrm>
            <a:off x="5559560" y="6810747"/>
            <a:ext cx="4301377" cy="369332"/>
          </a:xfrm>
          <a:prstGeom prst="rect">
            <a:avLst/>
          </a:prstGeom>
          <a:noFill/>
        </p:spPr>
        <p:txBody>
          <a:bodyPr wrap="square" rtlCol="0">
            <a:spAutoFit/>
          </a:bodyPr>
          <a:lstStyle/>
          <a:p>
            <a:pPr algn="ctr"/>
            <a:r>
              <a:rPr lang="en-US" sz="1800" dirty="0"/>
              <a:t>2D loss (blue = low loss, red = high loss)</a:t>
            </a:r>
          </a:p>
        </p:txBody>
      </p:sp>
      <p:sp>
        <p:nvSpPr>
          <p:cNvPr id="8" name="TextBox 7"/>
          <p:cNvSpPr txBox="1"/>
          <p:nvPr/>
        </p:nvSpPr>
        <p:spPr>
          <a:xfrm>
            <a:off x="2076872" y="7528411"/>
            <a:ext cx="6264696" cy="246221"/>
          </a:xfrm>
          <a:prstGeom prst="rect">
            <a:avLst/>
          </a:prstGeom>
          <a:noFill/>
        </p:spPr>
        <p:txBody>
          <a:bodyPr wrap="square" rtlCol="0">
            <a:spAutoFit/>
          </a:bodyPr>
          <a:lstStyle/>
          <a:p>
            <a:pPr algn="ctr"/>
            <a:r>
              <a:rPr lang="en-US" sz="1000" dirty="0"/>
              <a:t>Picture from: </a:t>
            </a:r>
            <a:r>
              <a:rPr lang="en-US" sz="1000" dirty="0">
                <a:hlinkClick r:id="rId5"/>
              </a:rPr>
              <a:t>https://cs231n.github.io/optimization-1/</a:t>
            </a:r>
            <a:endParaRPr lang="en-US" sz="1000" dirty="0"/>
          </a:p>
        </p:txBody>
      </p:sp>
    </p:spTree>
    <p:extLst>
      <p:ext uri="{BB962C8B-B14F-4D97-AF65-F5344CB8AC3E}">
        <p14:creationId xmlns:p14="http://schemas.microsoft.com/office/powerpoint/2010/main" val="3608116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Steps in the </a:t>
                </a:r>
                <a:r>
                  <a:rPr lang="en-US" b="1" i="1" dirty="0">
                    <a:solidFill>
                      <a:srgbClr val="0070C0"/>
                    </a:solidFill>
                  </a:rPr>
                  <a:t>gradient descent algorithm</a:t>
                </a:r>
                <a:r>
                  <a:rPr lang="en-US" dirty="0"/>
                  <a:t>:</a:t>
                </a:r>
              </a:p>
              <a:p>
                <a:pPr marL="808009" lvl="1" indent="-457200">
                  <a:buFont typeface="+mj-lt"/>
                  <a:buAutoNum type="arabicPeriod"/>
                </a:pPr>
                <a:r>
                  <a:rPr lang="en-US" dirty="0"/>
                  <a:t>Randomly initialize the model parameters</a:t>
                </a:r>
                <a14:m>
                  <m:oMath xmlns:m="http://schemas.openxmlformats.org/officeDocument/2006/math">
                    <m:r>
                      <a:rPr lang="en-US" altLang="zh-TW" b="0" i="0" smtClean="0">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endParaRPr lang="en-US" dirty="0"/>
              </a:p>
              <a:p>
                <a:pPr marL="808009" lvl="1" indent="-457200">
                  <a:buFont typeface="+mj-lt"/>
                  <a:buAutoNum type="arabicPeriod"/>
                </a:pPr>
                <a:r>
                  <a:rPr lang="en-US" altLang="zh-TW" dirty="0"/>
                  <a:t>Compute the gradient of the loss function at the initial parameters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r>
                  <a:rPr lang="en-US" dirty="0"/>
                  <a:t>: </a:t>
                </a:r>
                <a14:m>
                  <m:oMath xmlns:m="http://schemas.openxmlformats.org/officeDocument/2006/math">
                    <m:r>
                      <a:rPr lang="zh-TW" altLang="en-US" i="1">
                        <a:latin typeface="Cambria Math" panose="02040503050406030204" pitchFamily="18" charset="0"/>
                      </a:rPr>
                      <m:t>𝛻</m:t>
                    </m:r>
                    <m:r>
                      <a:rPr lang="en-US" altLang="zh-TW" i="1" smtClean="0">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e>
                    </m:d>
                  </m:oMath>
                </a14:m>
                <a:endParaRPr lang="en-US" dirty="0"/>
              </a:p>
              <a:p>
                <a:pPr marL="808009" lvl="1" indent="-457200">
                  <a:buFont typeface="+mj-lt"/>
                  <a:buAutoNum type="arabicPeriod"/>
                </a:pPr>
                <a:r>
                  <a:rPr lang="en-US" dirty="0"/>
                  <a:t>Update the parameters as: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𝑛𝑒𝑤</m:t>
                        </m:r>
                      </m:sup>
                    </m:sSup>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0</m:t>
                        </m:r>
                      </m:sup>
                    </m:sSup>
                    <m:r>
                      <a:rPr lang="en-US" altLang="zh-TW" b="0" i="1" smtClean="0">
                        <a:latin typeface="Cambria Math" panose="02040503050406030204" pitchFamily="18" charset="0"/>
                      </a:rPr>
                      <m:t>−</m:t>
                    </m:r>
                    <m:r>
                      <a:rPr lang="zh-TW" altLang="en-US" b="0" i="1" smtClean="0">
                        <a:latin typeface="Cambria Math" panose="02040503050406030204" pitchFamily="18" charset="0"/>
                      </a:rPr>
                      <m:t>𝛼</m:t>
                    </m:r>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e>
                    </m:d>
                  </m:oMath>
                </a14:m>
                <a:endParaRPr lang="en-US" dirty="0"/>
              </a:p>
              <a:p>
                <a:pPr marL="1255665" lvl="2" indent="-228600"/>
                <a:r>
                  <a:rPr lang="en-US" dirty="0"/>
                  <a:t>Where </a:t>
                </a:r>
                <a:r>
                  <a:rPr lang="el-GR" dirty="0"/>
                  <a:t>α</a:t>
                </a:r>
                <a:r>
                  <a:rPr lang="en-US" dirty="0"/>
                  <a:t> is the learning rate</a:t>
                </a:r>
              </a:p>
              <a:p>
                <a:pPr marL="808009" lvl="1" indent="-457200">
                  <a:buFont typeface="+mj-lt"/>
                  <a:buAutoNum type="arabicPeriod"/>
                </a:pPr>
                <a:r>
                  <a:rPr lang="en-US" dirty="0"/>
                  <a:t>Go to step 2 and repeat (until a terminating criterion is reached)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B85E86E1-DC01-443A-8BA4-091F0D8C632C}"/>
              </a:ext>
            </a:extLst>
          </p:cNvPr>
          <p:cNvSpPr>
            <a:spLocks noGrp="1"/>
          </p:cNvSpPr>
          <p:nvPr>
            <p:ph idx="10"/>
          </p:nvPr>
        </p:nvSpPr>
        <p:spPr/>
        <p:txBody>
          <a:bodyPr/>
          <a:lstStyle/>
          <a:p>
            <a:r>
              <a:rPr lang="en-US" dirty="0"/>
              <a:t>Training Neural Networks</a:t>
            </a:r>
          </a:p>
          <a:p>
            <a:endParaRPr lang="en-US" dirty="0"/>
          </a:p>
        </p:txBody>
      </p:sp>
      <p:pic>
        <p:nvPicPr>
          <p:cNvPr id="16" name="Picture 2" descr="Gradient Descent and Stochastic Gradient Descent - mlxtend">
            <a:extLst>
              <a:ext uri="{FF2B5EF4-FFF2-40B4-BE49-F238E27FC236}">
                <a16:creationId xmlns:a16="http://schemas.microsoft.com/office/drawing/2014/main" id="{832C6CB8-F62B-4791-ACB4-626A856F79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6833" y="4246240"/>
            <a:ext cx="5657853" cy="30658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96C6ACF-EBA0-4214-949F-6D81DE1984F2}"/>
                  </a:ext>
                </a:extLst>
              </p:cNvPr>
              <p:cNvSpPr txBox="1"/>
              <p:nvPr/>
            </p:nvSpPr>
            <p:spPr>
              <a:xfrm>
                <a:off x="1212777" y="4575811"/>
                <a:ext cx="1008112" cy="401007"/>
              </a:xfrm>
              <a:prstGeom prst="rect">
                <a:avLst/>
              </a:prstGeom>
              <a:solidFill>
                <a:schemeClr val="bg1"/>
              </a:solidFill>
            </p:spPr>
            <p:txBody>
              <a:bodyPr wrap="square" rtlCol="0">
                <a:spAutoFit/>
              </a:bodyPr>
              <a:lstStyle/>
              <a:p>
                <a:pPr algn="r"/>
                <a:r>
                  <a:rPr lang="en-US" sz="1800" dirty="0"/>
                  <a:t>Loss </a:t>
                </a:r>
                <a14:m>
                  <m:oMath xmlns:m="http://schemas.openxmlformats.org/officeDocument/2006/math">
                    <m:r>
                      <a:rPr lang="en-US" sz="1800" i="1">
                        <a:latin typeface="Cambria Math" panose="02040503050406030204" pitchFamily="18" charset="0"/>
                        <a:ea typeface="Cambria Math" panose="02040503050406030204" pitchFamily="18" charset="0"/>
                      </a:rPr>
                      <m:t>ℒ</m:t>
                    </m:r>
                  </m:oMath>
                </a14:m>
                <a:r>
                  <a:rPr lang="en-US" dirty="0"/>
                  <a:t> </a:t>
                </a:r>
              </a:p>
            </p:txBody>
          </p:sp>
        </mc:Choice>
        <mc:Fallback xmlns="">
          <p:sp>
            <p:nvSpPr>
              <p:cNvPr id="17" name="TextBox 16">
                <a:extLst>
                  <a:ext uri="{FF2B5EF4-FFF2-40B4-BE49-F238E27FC236}">
                    <a16:creationId xmlns:a16="http://schemas.microsoft.com/office/drawing/2014/main" id="{296C6ACF-EBA0-4214-949F-6D81DE1984F2}"/>
                  </a:ext>
                </a:extLst>
              </p:cNvPr>
              <p:cNvSpPr txBox="1">
                <a:spLocks noRot="1" noChangeAspect="1" noMove="1" noResize="1" noEditPoints="1" noAdjustHandles="1" noChangeArrowheads="1" noChangeShapeType="1" noTextEdit="1"/>
              </p:cNvSpPr>
              <p:nvPr/>
            </p:nvSpPr>
            <p:spPr>
              <a:xfrm>
                <a:off x="1212777" y="4575811"/>
                <a:ext cx="1008112" cy="401007"/>
              </a:xfrm>
              <a:prstGeom prst="rect">
                <a:avLst/>
              </a:prstGeom>
              <a:blipFill>
                <a:blip r:embed="rId4"/>
                <a:stretch>
                  <a:fillRect t="-3077"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BC9939B-157E-4CE3-B1AA-5DD4BAE33153}"/>
                  </a:ext>
                </a:extLst>
              </p:cNvPr>
              <p:cNvSpPr txBox="1"/>
              <p:nvPr/>
            </p:nvSpPr>
            <p:spPr>
              <a:xfrm>
                <a:off x="2961584" y="7024083"/>
                <a:ext cx="1944216" cy="369332"/>
              </a:xfrm>
              <a:prstGeom prst="rect">
                <a:avLst/>
              </a:prstGeom>
              <a:solidFill>
                <a:schemeClr val="bg1"/>
              </a:solidFill>
            </p:spPr>
            <p:txBody>
              <a:bodyPr wrap="square" rtlCol="0">
                <a:spAutoFit/>
              </a:bodyPr>
              <a:lstStyle/>
              <a:p>
                <a:pPr algn="ctr"/>
                <a:r>
                  <a:rPr lang="en-US" sz="1800" dirty="0"/>
                  <a:t>Parameters </a:t>
                </a:r>
                <a14:m>
                  <m:oMath xmlns:m="http://schemas.openxmlformats.org/officeDocument/2006/math">
                    <m:r>
                      <a:rPr lang="zh-TW" altLang="en-US" sz="1800" i="1" smtClean="0">
                        <a:latin typeface="Cambria Math" panose="02040503050406030204" pitchFamily="18" charset="0"/>
                      </a:rPr>
                      <m:t>𝜃</m:t>
                    </m:r>
                  </m:oMath>
                </a14:m>
                <a:endParaRPr lang="en-US" dirty="0"/>
              </a:p>
            </p:txBody>
          </p:sp>
        </mc:Choice>
        <mc:Fallback xmlns="">
          <p:sp>
            <p:nvSpPr>
              <p:cNvPr id="18" name="TextBox 17">
                <a:extLst>
                  <a:ext uri="{FF2B5EF4-FFF2-40B4-BE49-F238E27FC236}">
                    <a16:creationId xmlns:a16="http://schemas.microsoft.com/office/drawing/2014/main" id="{7BC9939B-157E-4CE3-B1AA-5DD4BAE33153}"/>
                  </a:ext>
                </a:extLst>
              </p:cNvPr>
              <p:cNvSpPr txBox="1">
                <a:spLocks noRot="1" noChangeAspect="1" noMove="1" noResize="1" noEditPoints="1" noAdjustHandles="1" noChangeArrowheads="1" noChangeShapeType="1" noTextEdit="1"/>
              </p:cNvSpPr>
              <p:nvPr/>
            </p:nvSpPr>
            <p:spPr>
              <a:xfrm>
                <a:off x="2961584" y="7024083"/>
                <a:ext cx="1944216" cy="369332"/>
              </a:xfrm>
              <a:prstGeom prst="rect">
                <a:avLst/>
              </a:prstGeom>
              <a:blipFill>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EAE221-CBBB-42A4-ABDB-B5A918AF4D5A}"/>
                  </a:ext>
                </a:extLst>
              </p:cNvPr>
              <p:cNvSpPr txBox="1"/>
              <p:nvPr/>
            </p:nvSpPr>
            <p:spPr>
              <a:xfrm>
                <a:off x="5337690" y="6087979"/>
                <a:ext cx="3070805" cy="646331"/>
              </a:xfrm>
              <a:prstGeom prst="rect">
                <a:avLst/>
              </a:prstGeom>
              <a:solidFill>
                <a:schemeClr val="bg1"/>
              </a:solidFill>
            </p:spPr>
            <p:txBody>
              <a:bodyPr wrap="square" rtlCol="0">
                <a:spAutoFit/>
              </a:bodyPr>
              <a:lstStyle/>
              <a:p>
                <a:endParaRPr lang="en-US" sz="1800" dirty="0"/>
              </a:p>
              <a:p>
                <a:r>
                  <a:rPr lang="en-US" sz="1800" dirty="0"/>
                  <a:t>Global loss minimum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ℒ</m:t>
                        </m:r>
                      </m:e>
                      <m:sub>
                        <m:r>
                          <a:rPr lang="en-US" sz="1800" b="0" i="1" smtClean="0">
                            <a:latin typeface="Cambria Math" panose="02040503050406030204" pitchFamily="18" charset="0"/>
                            <a:ea typeface="Cambria Math" panose="02040503050406030204" pitchFamily="18" charset="0"/>
                          </a:rPr>
                          <m:t>𝑚𝑖𝑛</m:t>
                        </m:r>
                      </m:sub>
                    </m:sSub>
                  </m:oMath>
                </a14:m>
                <a:endParaRPr lang="en-US" sz="1800" dirty="0"/>
              </a:p>
            </p:txBody>
          </p:sp>
        </mc:Choice>
        <mc:Fallback xmlns="">
          <p:sp>
            <p:nvSpPr>
              <p:cNvPr id="19" name="TextBox 18">
                <a:extLst>
                  <a:ext uri="{FF2B5EF4-FFF2-40B4-BE49-F238E27FC236}">
                    <a16:creationId xmlns:a16="http://schemas.microsoft.com/office/drawing/2014/main" id="{2AEAE221-CBBB-42A4-ABDB-B5A918AF4D5A}"/>
                  </a:ext>
                </a:extLst>
              </p:cNvPr>
              <p:cNvSpPr txBox="1">
                <a:spLocks noRot="1" noChangeAspect="1" noMove="1" noResize="1" noEditPoints="1" noAdjustHandles="1" noChangeArrowheads="1" noChangeShapeType="1" noTextEdit="1"/>
              </p:cNvSpPr>
              <p:nvPr/>
            </p:nvSpPr>
            <p:spPr>
              <a:xfrm>
                <a:off x="5337690" y="6087979"/>
                <a:ext cx="3070805" cy="646331"/>
              </a:xfrm>
              <a:prstGeom prst="rect">
                <a:avLst/>
              </a:prstGeom>
              <a:blipFill>
                <a:blip r:embed="rId6"/>
                <a:stretch>
                  <a:fillRect l="-1789"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2A9A42E-BDD3-41D0-990B-AF14D9552DFD}"/>
                  </a:ext>
                </a:extLst>
              </p:cNvPr>
              <p:cNvSpPr txBox="1"/>
              <p:nvPr/>
            </p:nvSpPr>
            <p:spPr>
              <a:xfrm>
                <a:off x="6014181" y="4533820"/>
                <a:ext cx="2039356" cy="513923"/>
              </a:xfrm>
              <a:prstGeom prst="rect">
                <a:avLst/>
              </a:prstGeom>
              <a:solidFill>
                <a:schemeClr val="bg1"/>
              </a:solidFill>
            </p:spPr>
            <p:txBody>
              <a:bodyPr wrap="square" rtlCol="0">
                <a:spAutoFit/>
              </a:bodyPr>
              <a:lstStyle/>
              <a:p>
                <a:r>
                  <a:rPr lang="en-US" sz="1800" dirty="0"/>
                  <a:t>Gradient </a:t>
                </a:r>
                <a14:m>
                  <m:oMath xmlns:m="http://schemas.openxmlformats.org/officeDocument/2006/math">
                    <m:r>
                      <a:rPr lang="zh-TW" altLang="en-US" sz="1800" i="1">
                        <a:latin typeface="Cambria Math" panose="02040503050406030204" pitchFamily="18" charset="0"/>
                      </a:rPr>
                      <m:t>𝛻</m:t>
                    </m:r>
                    <m:r>
                      <a:rPr lang="en-US" altLang="zh-TW" sz="1800" i="1">
                        <a:latin typeface="Cambria Math" panose="02040503050406030204" pitchFamily="18" charset="0"/>
                        <a:ea typeface="Cambria Math" panose="02040503050406030204" pitchFamily="18" charset="0"/>
                      </a:rPr>
                      <m:t>ℒ</m:t>
                    </m:r>
                    <m:r>
                      <a:rPr lang="en-US" altLang="zh-TW" sz="1800"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rPr>
                          <m:t>𝜃</m:t>
                        </m:r>
                      </m:den>
                    </m:f>
                  </m:oMath>
                </a14:m>
                <a:r>
                  <a:rPr lang="en-US" dirty="0"/>
                  <a:t> </a:t>
                </a:r>
              </a:p>
            </p:txBody>
          </p:sp>
        </mc:Choice>
        <mc:Fallback xmlns="">
          <p:sp>
            <p:nvSpPr>
              <p:cNvPr id="20" name="TextBox 19">
                <a:extLst>
                  <a:ext uri="{FF2B5EF4-FFF2-40B4-BE49-F238E27FC236}">
                    <a16:creationId xmlns:a16="http://schemas.microsoft.com/office/drawing/2014/main" id="{62A9A42E-BDD3-41D0-990B-AF14D9552DFD}"/>
                  </a:ext>
                </a:extLst>
              </p:cNvPr>
              <p:cNvSpPr txBox="1">
                <a:spLocks noRot="1" noChangeAspect="1" noMove="1" noResize="1" noEditPoints="1" noAdjustHandles="1" noChangeArrowheads="1" noChangeShapeType="1" noTextEdit="1"/>
              </p:cNvSpPr>
              <p:nvPr/>
            </p:nvSpPr>
            <p:spPr>
              <a:xfrm>
                <a:off x="6014181" y="4533820"/>
                <a:ext cx="2039356" cy="513923"/>
              </a:xfrm>
              <a:prstGeom prst="rect">
                <a:avLst/>
              </a:prstGeom>
              <a:blipFill>
                <a:blip r:embed="rId7"/>
                <a:stretch>
                  <a:fillRect l="-2695"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DFA0991-F773-4878-9D1D-F843CF3569CC}"/>
                  </a:ext>
                </a:extLst>
              </p:cNvPr>
              <p:cNvSpPr txBox="1"/>
              <p:nvPr/>
            </p:nvSpPr>
            <p:spPr>
              <a:xfrm>
                <a:off x="2724945" y="4505544"/>
                <a:ext cx="1604791" cy="678006"/>
              </a:xfrm>
              <a:prstGeom prst="rect">
                <a:avLst/>
              </a:prstGeom>
              <a:solidFill>
                <a:schemeClr val="bg1"/>
              </a:solidFill>
            </p:spPr>
            <p:txBody>
              <a:bodyPr wrap="square" rtlCol="0">
                <a:spAutoFit/>
              </a:bodyPr>
              <a:lstStyle/>
              <a:p>
                <a:pPr algn="ctr"/>
                <a:r>
                  <a:rPr lang="en-US" sz="1800" dirty="0"/>
                  <a:t>Initial </a:t>
                </a:r>
              </a:p>
              <a:p>
                <a:pPr algn="r"/>
                <a:r>
                  <a:rPr lang="en-US" sz="1800" dirty="0"/>
                  <a:t>parameters </a:t>
                </a:r>
                <a14:m>
                  <m:oMath xmlns:m="http://schemas.openxmlformats.org/officeDocument/2006/math">
                    <m:sSup>
                      <m:sSupPr>
                        <m:ctrlPr>
                          <a:rPr lang="en-US" altLang="zh-TW" i="1" smtClean="0">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endParaRPr lang="en-US" dirty="0"/>
              </a:p>
            </p:txBody>
          </p:sp>
        </mc:Choice>
        <mc:Fallback xmlns="">
          <p:sp>
            <p:nvSpPr>
              <p:cNvPr id="21" name="TextBox 20">
                <a:extLst>
                  <a:ext uri="{FF2B5EF4-FFF2-40B4-BE49-F238E27FC236}">
                    <a16:creationId xmlns:a16="http://schemas.microsoft.com/office/drawing/2014/main" id="{8DFA0991-F773-4878-9D1D-F843CF3569CC}"/>
                  </a:ext>
                </a:extLst>
              </p:cNvPr>
              <p:cNvSpPr txBox="1">
                <a:spLocks noRot="1" noChangeAspect="1" noMove="1" noResize="1" noEditPoints="1" noAdjustHandles="1" noChangeArrowheads="1" noChangeShapeType="1" noTextEdit="1"/>
              </p:cNvSpPr>
              <p:nvPr/>
            </p:nvSpPr>
            <p:spPr>
              <a:xfrm>
                <a:off x="2724945" y="4505544"/>
                <a:ext cx="1604791" cy="678006"/>
              </a:xfrm>
              <a:prstGeom prst="rect">
                <a:avLst/>
              </a:prstGeom>
              <a:blipFill>
                <a:blip r:embed="rId8"/>
                <a:stretch>
                  <a:fillRect l="-1141" t="-4505" b="-12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F4ACC82-4DBE-4B9D-93EC-75F22DE3728A}"/>
                  </a:ext>
                </a:extLst>
              </p:cNvPr>
              <p:cNvSpPr txBox="1"/>
              <p:nvPr/>
            </p:nvSpPr>
            <p:spPr>
              <a:xfrm>
                <a:off x="5468857" y="5650169"/>
                <a:ext cx="4312870" cy="369332"/>
              </a:xfrm>
              <a:prstGeom prst="rect">
                <a:avLst/>
              </a:prstGeom>
              <a:solidFill>
                <a:schemeClr val="bg1"/>
              </a:solidFill>
            </p:spPr>
            <p:txBody>
              <a:bodyPr wrap="square" rtlCol="0">
                <a:spAutoFit/>
              </a:bodyPr>
              <a:lstStyle/>
              <a:p>
                <a:r>
                  <a:rPr lang="en-US" sz="1800" dirty="0"/>
                  <a:t>Parameter update:</a:t>
                </a:r>
                <a14:m>
                  <m:oMath xmlns:m="http://schemas.openxmlformats.org/officeDocument/2006/math">
                    <m:sSup>
                      <m:sSupPr>
                        <m:ctrlPr>
                          <a:rPr lang="en-US" altLang="zh-TW" sz="1800" i="1">
                            <a:latin typeface="Cambria Math" panose="02040503050406030204" pitchFamily="18" charset="0"/>
                          </a:rPr>
                        </m:ctrlPr>
                      </m:sSupPr>
                      <m:e>
                        <m:r>
                          <a:rPr lang="en-US" altLang="zh-TW" sz="1800" b="0" i="1" smtClean="0">
                            <a:latin typeface="Cambria Math" panose="02040503050406030204" pitchFamily="18" charset="0"/>
                          </a:rPr>
                          <m:t> </m:t>
                        </m:r>
                        <m:r>
                          <a:rPr lang="zh-TW" altLang="en-US" sz="1800" i="1">
                            <a:latin typeface="Cambria Math" panose="02040503050406030204" pitchFamily="18" charset="0"/>
                          </a:rPr>
                          <m:t>𝜃</m:t>
                        </m:r>
                      </m:e>
                      <m:sup>
                        <m:r>
                          <a:rPr lang="en-US" altLang="zh-TW" sz="1800" i="1">
                            <a:latin typeface="Cambria Math" panose="02040503050406030204" pitchFamily="18" charset="0"/>
                          </a:rPr>
                          <m:t>𝑛𝑒𝑤</m:t>
                        </m:r>
                      </m:sup>
                    </m:sSup>
                    <m:r>
                      <a:rPr lang="en-US" altLang="zh-TW" sz="1800" i="1">
                        <a:latin typeface="Cambria Math" panose="02040503050406030204" pitchFamily="18" charset="0"/>
                      </a:rPr>
                      <m:t>=</m:t>
                    </m:r>
                    <m:r>
                      <a:rPr lang="zh-TW" altLang="en-US" sz="1800" i="1">
                        <a:latin typeface="Cambria Math" panose="02040503050406030204" pitchFamily="18" charset="0"/>
                      </a:rPr>
                      <m:t>𝜃</m:t>
                    </m:r>
                    <m:r>
                      <a:rPr lang="en-US" altLang="zh-TW" sz="1800" i="1">
                        <a:latin typeface="Cambria Math" panose="02040503050406030204" pitchFamily="18" charset="0"/>
                      </a:rPr>
                      <m:t>−</m:t>
                    </m:r>
                    <m:r>
                      <a:rPr lang="zh-TW" altLang="en-US" sz="1800" i="1">
                        <a:latin typeface="Cambria Math" panose="02040503050406030204" pitchFamily="18" charset="0"/>
                      </a:rPr>
                      <m:t>𝛼𝛻</m:t>
                    </m:r>
                    <m:r>
                      <a:rPr lang="en-US" altLang="zh-TW" sz="1800" i="1">
                        <a:latin typeface="Cambria Math" panose="02040503050406030204" pitchFamily="18" charset="0"/>
                        <a:ea typeface="Cambria Math" panose="02040503050406030204" pitchFamily="18" charset="0"/>
                      </a:rPr>
                      <m:t>ℒ</m:t>
                    </m:r>
                    <m:d>
                      <m:dPr>
                        <m:ctrlPr>
                          <a:rPr lang="en-US" altLang="zh-TW" sz="1800" i="1">
                            <a:latin typeface="Cambria Math" panose="02040503050406030204" pitchFamily="18" charset="0"/>
                          </a:rPr>
                        </m:ctrlPr>
                      </m:dPr>
                      <m:e>
                        <m:sSup>
                          <m:sSupPr>
                            <m:ctrlPr>
                              <a:rPr lang="en-US" altLang="zh-TW" sz="1800" i="1">
                                <a:latin typeface="Cambria Math" panose="02040503050406030204" pitchFamily="18" charset="0"/>
                              </a:rPr>
                            </m:ctrlPr>
                          </m:sSupPr>
                          <m:e>
                            <m:r>
                              <a:rPr lang="zh-TW" altLang="en-US" sz="1800" i="1">
                                <a:latin typeface="Cambria Math" panose="02040503050406030204" pitchFamily="18" charset="0"/>
                              </a:rPr>
                              <m:t>𝜃</m:t>
                            </m:r>
                          </m:e>
                          <m:sup>
                            <m:r>
                              <a:rPr lang="en-US" altLang="zh-TW" sz="1800" i="1">
                                <a:latin typeface="Cambria Math" panose="02040503050406030204" pitchFamily="18" charset="0"/>
                              </a:rPr>
                              <m:t>0</m:t>
                            </m:r>
                          </m:sup>
                        </m:sSup>
                      </m:e>
                    </m:d>
                  </m:oMath>
                </a14:m>
                <a:endParaRPr lang="en-US" dirty="0"/>
              </a:p>
            </p:txBody>
          </p:sp>
        </mc:Choice>
        <mc:Fallback xmlns="">
          <p:sp>
            <p:nvSpPr>
              <p:cNvPr id="22" name="TextBox 21">
                <a:extLst>
                  <a:ext uri="{FF2B5EF4-FFF2-40B4-BE49-F238E27FC236}">
                    <a16:creationId xmlns:a16="http://schemas.microsoft.com/office/drawing/2014/main" id="{EF4ACC82-4DBE-4B9D-93EC-75F22DE3728A}"/>
                  </a:ext>
                </a:extLst>
              </p:cNvPr>
              <p:cNvSpPr txBox="1">
                <a:spLocks noRot="1" noChangeAspect="1" noMove="1" noResize="1" noEditPoints="1" noAdjustHandles="1" noChangeArrowheads="1" noChangeShapeType="1" noTextEdit="1"/>
              </p:cNvSpPr>
              <p:nvPr/>
            </p:nvSpPr>
            <p:spPr>
              <a:xfrm>
                <a:off x="5468857" y="5650169"/>
                <a:ext cx="4312870" cy="369332"/>
              </a:xfrm>
              <a:prstGeom prst="rect">
                <a:avLst/>
              </a:prstGeom>
              <a:blipFill>
                <a:blip r:embed="rId9"/>
                <a:stretch>
                  <a:fillRect l="-1130"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132264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Example: a NN with only 2 parameters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1</m:t>
                        </m:r>
                      </m:sub>
                    </m:sSub>
                  </m:oMath>
                </a14:m>
                <a:r>
                  <a:rPr lang="en-US" dirty="0"/>
                  <a:t> and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2</m:t>
                        </m:r>
                      </m:sub>
                    </m:sSub>
                  </m:oMath>
                </a14:m>
                <a:r>
                  <a:rPr lang="en-US" dirty="0"/>
                  <a:t>, i.e., </a:t>
                </a:r>
                <a14:m>
                  <m:oMath xmlns:m="http://schemas.openxmlformats.org/officeDocument/2006/math">
                    <m:r>
                      <a:rPr lang="zh-TW" altLang="en-US" i="1">
                        <a:latin typeface="Cambria Math" panose="02040503050406030204" pitchFamily="18" charset="0"/>
                      </a:rPr>
                      <m:t>𝜃</m:t>
                    </m:r>
                    <m:r>
                      <a:rPr lang="en-US" altLang="zh-TW" i="1">
                        <a:latin typeface="Cambria Math" panose="02040503050406030204" pitchFamily="18" charset="0"/>
                      </a:rPr>
                      <m:t>=</m:t>
                    </m:r>
                    <m:d>
                      <m:dPr>
                        <m:begChr m:val="{"/>
                        <m:endChr m:val="}"/>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1</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2</m:t>
                            </m:r>
                          </m:sub>
                        </m:sSub>
                      </m:e>
                    </m:d>
                  </m:oMath>
                </a14:m>
                <a:endParaRPr lang="en-US" dirty="0"/>
              </a:p>
              <a:p>
                <a:pPr lvl="1"/>
                <a:r>
                  <a:rPr lang="en-US" dirty="0"/>
                  <a:t>The different colors represent the values of the loss (minimum loss</a:t>
                </a:r>
                <a14:m>
                  <m:oMath xmlns:m="http://schemas.openxmlformats.org/officeDocument/2006/math">
                    <m:r>
                      <a:rPr lang="en-US" altLang="zh-TW" b="0" i="0" smtClean="0">
                        <a:latin typeface="Cambria Math" panose="02040503050406030204" pitchFamily="18" charset="0"/>
                      </a:rPr>
                      <m:t> </m:t>
                    </m:r>
                    <m:sSup>
                      <m:sSupPr>
                        <m:ctrlPr>
                          <a:rPr lang="en-US" altLang="zh-TW" b="0" i="1" smtClean="0">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m:t>
                        </m:r>
                      </m:sup>
                    </m:sSup>
                  </m:oMath>
                </a14:m>
                <a:r>
                  <a:rPr lang="en-US" dirty="0"/>
                  <a:t> is ≈ 1.3)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F6526FF1-D3E7-4BE2-8261-A870B2A5829D}"/>
              </a:ext>
            </a:extLst>
          </p:cNvPr>
          <p:cNvSpPr>
            <a:spLocks noGrp="1"/>
          </p:cNvSpPr>
          <p:nvPr>
            <p:ph idx="10"/>
          </p:nvPr>
        </p:nvSpPr>
        <p:spPr/>
        <p:txBody>
          <a:bodyPr/>
          <a:lstStyle/>
          <a:p>
            <a:r>
              <a:rPr lang="en-US" dirty="0"/>
              <a:t>Training Neural Networks</a:t>
            </a:r>
          </a:p>
          <a:p>
            <a:endParaRPr lang="en-US" dirty="0"/>
          </a:p>
        </p:txBody>
      </p:sp>
      <p:grpSp>
        <p:nvGrpSpPr>
          <p:cNvPr id="21" name="群組 3"/>
          <p:cNvGrpSpPr/>
          <p:nvPr/>
        </p:nvGrpSpPr>
        <p:grpSpPr>
          <a:xfrm>
            <a:off x="561221" y="2889037"/>
            <a:ext cx="6448427" cy="4620646"/>
            <a:chOff x="706835" y="2341625"/>
            <a:chExt cx="6113826" cy="4263294"/>
          </a:xfrm>
        </p:grpSpPr>
        <p:pic>
          <p:nvPicPr>
            <p:cNvPr id="22" name="圖片 4"/>
            <p:cNvPicPr>
              <a:picLocks noChangeAspect="1"/>
            </p:cNvPicPr>
            <p:nvPr/>
          </p:nvPicPr>
          <p:blipFill rotWithShape="1">
            <a:blip r:embed="rId4">
              <a:extLst>
                <a:ext uri="{28A0092B-C50C-407E-A947-70E740481C1C}">
                  <a14:useLocalDpi xmlns:a14="http://schemas.microsoft.com/office/drawing/2010/main" val="0"/>
                </a:ext>
              </a:extLst>
            </a:blip>
            <a:srcRect t="7191" b="5873"/>
            <a:stretch/>
          </p:blipFill>
          <p:spPr>
            <a:xfrm>
              <a:off x="706835" y="2341625"/>
              <a:ext cx="6113826" cy="3986343"/>
            </a:xfrm>
            <a:prstGeom prst="rect">
              <a:avLst/>
            </a:prstGeom>
          </p:spPr>
        </p:pic>
        <mc:AlternateContent xmlns:mc="http://schemas.openxmlformats.org/markup-compatibility/2006" xmlns:a14="http://schemas.microsoft.com/office/drawing/2010/main">
          <mc:Choice Requires="a14">
            <p:sp>
              <p:nvSpPr>
                <p:cNvPr id="23" name="文字方塊 5"/>
                <p:cNvSpPr txBox="1"/>
                <p:nvPr/>
              </p:nvSpPr>
              <p:spPr>
                <a:xfrm>
                  <a:off x="3292460" y="6235587"/>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3" name="文字方塊 5"/>
                <p:cNvSpPr txBox="1">
                  <a:spLocks noRot="1" noChangeAspect="1" noMove="1" noResize="1" noEditPoints="1" noAdjustHandles="1" noChangeArrowheads="1" noChangeShapeType="1" noTextEdit="1"/>
                </p:cNvSpPr>
                <p:nvPr/>
              </p:nvSpPr>
              <p:spPr>
                <a:xfrm>
                  <a:off x="3292460" y="6235587"/>
                  <a:ext cx="421847" cy="369332"/>
                </a:xfrm>
                <a:prstGeom prst="rect">
                  <a:avLst/>
                </a:prstGeom>
                <a:blipFill>
                  <a:blip r:embed="rId5"/>
                  <a:stretch>
                    <a:fillRect l="-5479" r="-2740"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字方塊 6"/>
                <p:cNvSpPr txBox="1"/>
                <p:nvPr/>
              </p:nvSpPr>
              <p:spPr>
                <a:xfrm>
                  <a:off x="843326" y="4119935"/>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843326" y="4119935"/>
                  <a:ext cx="428964" cy="369332"/>
                </a:xfrm>
                <a:prstGeom prst="rect">
                  <a:avLst/>
                </a:prstGeom>
                <a:blipFill rotWithShape="0">
                  <a:blip r:embed="rId6"/>
                  <a:stretch>
                    <a:fillRect l="-10000" r="-5714" b="-13115"/>
                  </a:stretch>
                </a:blipFill>
              </p:spPr>
              <p:txBody>
                <a:bodyPr/>
                <a:lstStyle/>
                <a:p>
                  <a:r>
                    <a:rPr lang="zh-TW" altLang="en-US">
                      <a:noFill/>
                    </a:rPr>
                    <a:t> </a:t>
                  </a:r>
                </a:p>
              </p:txBody>
            </p:sp>
          </mc:Fallback>
        </mc:AlternateContent>
      </p:grpSp>
      <p:sp>
        <p:nvSpPr>
          <p:cNvPr id="25" name="橢圓 8"/>
          <p:cNvSpPr/>
          <p:nvPr/>
        </p:nvSpPr>
        <p:spPr>
          <a:xfrm>
            <a:off x="2200028" y="6165764"/>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6" name="文字方塊 22"/>
              <p:cNvSpPr txBox="1"/>
              <p:nvPr/>
            </p:nvSpPr>
            <p:spPr>
              <a:xfrm>
                <a:off x="6898593" y="3765326"/>
                <a:ext cx="2646742" cy="707886"/>
              </a:xfrm>
              <a:prstGeom prst="rect">
                <a:avLst/>
              </a:prstGeom>
              <a:noFill/>
            </p:spPr>
            <p:txBody>
              <a:bodyPr wrap="square" rtlCol="0">
                <a:spAutoFit/>
              </a:bodyPr>
              <a:lstStyle/>
              <a:p>
                <a:r>
                  <a:rPr lang="en-US" altLang="zh-TW" sz="2000" dirty="0"/>
                  <a:t>2. Compute the gradient at </a:t>
                </a:r>
                <a14:m>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oMath>
                </a14:m>
                <a:r>
                  <a:rPr lang="en-US" altLang="zh-TW" sz="2000" dirty="0"/>
                  <a:t>, </a:t>
                </a:r>
                <a14:m>
                  <m:oMath xmlns:m="http://schemas.openxmlformats.org/officeDocument/2006/math">
                    <m:r>
                      <a:rPr lang="zh-TW" altLang="en-US" sz="2000" i="1">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oMath>
                </a14:m>
                <a:endParaRPr lang="zh-TW" altLang="en-US" sz="2000" dirty="0"/>
              </a:p>
            </p:txBody>
          </p:sp>
        </mc:Choice>
        <mc:Fallback xmlns="">
          <p:sp>
            <p:nvSpPr>
              <p:cNvPr id="26" name="文字方塊 22"/>
              <p:cNvSpPr txBox="1">
                <a:spLocks noRot="1" noChangeAspect="1" noMove="1" noResize="1" noEditPoints="1" noAdjustHandles="1" noChangeArrowheads="1" noChangeShapeType="1" noTextEdit="1"/>
              </p:cNvSpPr>
              <p:nvPr/>
            </p:nvSpPr>
            <p:spPr>
              <a:xfrm>
                <a:off x="6898593" y="3765326"/>
                <a:ext cx="2646742" cy="707886"/>
              </a:xfrm>
              <a:prstGeom prst="rect">
                <a:avLst/>
              </a:prstGeom>
              <a:blipFill>
                <a:blip r:embed="rId7"/>
                <a:stretch>
                  <a:fillRect l="-2535"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字方塊 25"/>
              <p:cNvSpPr txBox="1"/>
              <p:nvPr/>
            </p:nvSpPr>
            <p:spPr>
              <a:xfrm>
                <a:off x="2460534" y="6165188"/>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28" name="文字方塊 25"/>
              <p:cNvSpPr txBox="1">
                <a:spLocks noRot="1" noChangeAspect="1" noMove="1" noResize="1" noEditPoints="1" noAdjustHandles="1" noChangeArrowheads="1" noChangeShapeType="1" noTextEdit="1"/>
              </p:cNvSpPr>
              <p:nvPr/>
            </p:nvSpPr>
            <p:spPr>
              <a:xfrm>
                <a:off x="2460534" y="6165188"/>
                <a:ext cx="458899"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字方塊 29"/>
              <p:cNvSpPr txBox="1"/>
              <p:nvPr/>
            </p:nvSpPr>
            <p:spPr>
              <a:xfrm>
                <a:off x="6929533" y="4681685"/>
                <a:ext cx="2758680" cy="1042017"/>
              </a:xfrm>
              <a:prstGeom prst="rect">
                <a:avLst/>
              </a:prstGeom>
              <a:noFill/>
            </p:spPr>
            <p:txBody>
              <a:bodyPr wrap="square" rtlCol="0">
                <a:spAutoFit/>
              </a:bodyPr>
              <a:lstStyle/>
              <a:p>
                <a:r>
                  <a:rPr lang="en-US" altLang="zh-TW" sz="2000" dirty="0"/>
                  <a:t>3. Times the learning rate </a:t>
                </a:r>
                <a14:m>
                  <m:oMath xmlns:m="http://schemas.openxmlformats.org/officeDocument/2006/math">
                    <m:r>
                      <m:rPr>
                        <m:sty m:val="p"/>
                      </m:rPr>
                      <a:rPr lang="el-GR" altLang="zh-TW" sz="2000" i="1" smtClean="0">
                        <a:latin typeface="Cambria Math" panose="02040503050406030204" pitchFamily="18" charset="0"/>
                        <a:ea typeface="Cambria Math" panose="02040503050406030204" pitchFamily="18" charset="0"/>
                      </a:rPr>
                      <m:t>α</m:t>
                    </m:r>
                  </m:oMath>
                </a14:m>
                <a:r>
                  <a:rPr lang="en-US" altLang="zh-TW" sz="2000" dirty="0"/>
                  <a:t>, and update </a:t>
                </a:r>
                <a14:m>
                  <m:oMath xmlns:m="http://schemas.openxmlformats.org/officeDocument/2006/math">
                    <m:r>
                      <a:rPr lang="zh-TW" altLang="en-US" sz="2000" i="1">
                        <a:latin typeface="Cambria Math" panose="02040503050406030204" pitchFamily="18" charset="0"/>
                      </a:rPr>
                      <m:t>𝜃</m:t>
                    </m:r>
                    <m:r>
                      <a:rPr lang="en-US" altLang="zh-TW" sz="2000" b="0" i="1" smtClean="0">
                        <a:latin typeface="Cambria Math" panose="02040503050406030204" pitchFamily="18" charset="0"/>
                      </a:rPr>
                      <m:t>,</m:t>
                    </m:r>
                  </m:oMath>
                </a14:m>
                <a:endParaRPr lang="en-US" altLang="zh-TW" sz="2000" b="0" dirty="0"/>
              </a:p>
              <a:p>
                <a:pPr/>
                <a14:m>
                  <m:oMathPara xmlns:m="http://schemas.openxmlformats.org/officeDocument/2006/math">
                    <m:oMathParaPr>
                      <m:jc m:val="centerGroup"/>
                    </m:oMathParaPr>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b="0" i="1" smtClean="0">
                              <a:latin typeface="Cambria Math" panose="02040503050406030204" pitchFamily="18" charset="0"/>
                            </a:rPr>
                            <m:t>1</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r>
                        <a:rPr lang="en-US" altLang="zh-TW" sz="2000" i="1">
                          <a:latin typeface="Cambria Math" panose="02040503050406030204" pitchFamily="18" charset="0"/>
                        </a:rPr>
                        <m:t>−</m:t>
                      </m:r>
                      <m:r>
                        <a:rPr lang="zh-TW" altLang="en-US" sz="2000" i="1">
                          <a:latin typeface="Cambria Math" panose="02040503050406030204" pitchFamily="18" charset="0"/>
                        </a:rPr>
                        <m:t>𝛼𝛻</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oMath>
                  </m:oMathPara>
                </a14:m>
                <a:endParaRPr lang="zh-TW" altLang="en-US" sz="2000" dirty="0"/>
              </a:p>
            </p:txBody>
          </p:sp>
        </mc:Choice>
        <mc:Fallback xmlns="">
          <p:sp>
            <p:nvSpPr>
              <p:cNvPr id="29" name="文字方塊 29"/>
              <p:cNvSpPr txBox="1">
                <a:spLocks noRot="1" noChangeAspect="1" noMove="1" noResize="1" noEditPoints="1" noAdjustHandles="1" noChangeArrowheads="1" noChangeShapeType="1" noTextEdit="1"/>
              </p:cNvSpPr>
              <p:nvPr/>
            </p:nvSpPr>
            <p:spPr>
              <a:xfrm>
                <a:off x="6929533" y="4681685"/>
                <a:ext cx="2758680" cy="1042017"/>
              </a:xfrm>
              <a:prstGeom prst="rect">
                <a:avLst/>
              </a:prstGeom>
              <a:blipFill>
                <a:blip r:embed="rId9"/>
                <a:stretch>
                  <a:fillRect l="-2434" t="-3509"/>
                </a:stretch>
              </a:blipFill>
            </p:spPr>
            <p:txBody>
              <a:bodyPr/>
              <a:lstStyle/>
              <a:p>
                <a:r>
                  <a:rPr lang="en-US">
                    <a:noFill/>
                  </a:rPr>
                  <a:t> </a:t>
                </a:r>
              </a:p>
            </p:txBody>
          </p:sp>
        </mc:Fallback>
      </mc:AlternateContent>
      <p:cxnSp>
        <p:nvCxnSpPr>
          <p:cNvPr id="33" name="直線單箭頭接點 23"/>
          <p:cNvCxnSpPr/>
          <p:nvPr/>
        </p:nvCxnSpPr>
        <p:spPr>
          <a:xfrm flipV="1">
            <a:off x="2343107" y="5254576"/>
            <a:ext cx="284326" cy="918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橢圓 28"/>
          <p:cNvSpPr/>
          <p:nvPr/>
        </p:nvSpPr>
        <p:spPr>
          <a:xfrm>
            <a:off x="2577277" y="5049961"/>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5" name="文字方塊 33"/>
              <p:cNvSpPr txBox="1"/>
              <p:nvPr/>
            </p:nvSpPr>
            <p:spPr>
              <a:xfrm>
                <a:off x="2837783" y="5049385"/>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5" name="文字方塊 33"/>
              <p:cNvSpPr txBox="1">
                <a:spLocks noRot="1" noChangeAspect="1" noMove="1" noResize="1" noEditPoints="1" noAdjustHandles="1" noChangeArrowheads="1" noChangeShapeType="1" noTextEdit="1"/>
              </p:cNvSpPr>
              <p:nvPr/>
            </p:nvSpPr>
            <p:spPr>
              <a:xfrm>
                <a:off x="2837783" y="5049385"/>
                <a:ext cx="458899" cy="461665"/>
              </a:xfrm>
              <a:prstGeom prst="rect">
                <a:avLst/>
              </a:prstGeom>
              <a:blipFill>
                <a:blip r:embed="rId10"/>
                <a:stretch>
                  <a:fillRect/>
                </a:stretch>
              </a:blipFill>
            </p:spPr>
            <p:txBody>
              <a:bodyPr/>
              <a:lstStyle/>
              <a:p>
                <a:r>
                  <a:rPr lang="en-US">
                    <a:noFill/>
                  </a:rPr>
                  <a:t> </a:t>
                </a:r>
              </a:p>
            </p:txBody>
          </p:sp>
        </mc:Fallback>
      </mc:AlternateContent>
      <p:sp>
        <p:nvSpPr>
          <p:cNvPr id="40" name="橢圓 38"/>
          <p:cNvSpPr/>
          <p:nvPr/>
        </p:nvSpPr>
        <p:spPr>
          <a:xfrm>
            <a:off x="3072237" y="4605986"/>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7" name="文字方塊 44"/>
              <p:cNvSpPr txBox="1"/>
              <p:nvPr/>
            </p:nvSpPr>
            <p:spPr>
              <a:xfrm>
                <a:off x="6873936" y="2878088"/>
                <a:ext cx="2463590" cy="707886"/>
              </a:xfrm>
              <a:prstGeom prst="rect">
                <a:avLst/>
              </a:prstGeom>
              <a:noFill/>
            </p:spPr>
            <p:txBody>
              <a:bodyPr wrap="square" rtlCol="0">
                <a:spAutoFit/>
              </a:bodyPr>
              <a:lstStyle/>
              <a:p>
                <a:r>
                  <a:rPr lang="en-US" altLang="zh-TW" sz="2000" dirty="0"/>
                  <a:t>1. Randomly pick a starting point </a:t>
                </a:r>
                <a14:m>
                  <m:oMath xmlns:m="http://schemas.openxmlformats.org/officeDocument/2006/math">
                    <m:sSup>
                      <m:sSupPr>
                        <m:ctrlPr>
                          <a:rPr lang="en-US" altLang="zh-TW" sz="2000" i="1" smtClean="0">
                            <a:latin typeface="Cambria Math" panose="02040503050406030204" pitchFamily="18" charset="0"/>
                          </a:rPr>
                        </m:ctrlPr>
                      </m:sSupPr>
                      <m:e>
                        <m:r>
                          <a:rPr lang="zh-TW" altLang="en-US" sz="2000" i="1" smtClean="0">
                            <a:latin typeface="Cambria Math" panose="02040503050406030204" pitchFamily="18" charset="0"/>
                          </a:rPr>
                          <m:t>𝜃</m:t>
                        </m:r>
                      </m:e>
                      <m:sup>
                        <m:r>
                          <a:rPr lang="en-US" altLang="zh-TW" sz="2000" b="0" i="1" smtClean="0">
                            <a:latin typeface="Cambria Math" panose="02040503050406030204" pitchFamily="18" charset="0"/>
                          </a:rPr>
                          <m:t>0</m:t>
                        </m:r>
                      </m:sup>
                    </m:sSup>
                  </m:oMath>
                </a14:m>
                <a:endParaRPr lang="zh-TW" altLang="en-US" sz="2000" dirty="0"/>
              </a:p>
            </p:txBody>
          </p:sp>
        </mc:Choice>
        <mc:Fallback xmlns="">
          <p:sp>
            <p:nvSpPr>
              <p:cNvPr id="47" name="文字方塊 44"/>
              <p:cNvSpPr txBox="1">
                <a:spLocks noRot="1" noChangeAspect="1" noMove="1" noResize="1" noEditPoints="1" noAdjustHandles="1" noChangeArrowheads="1" noChangeShapeType="1" noTextEdit="1"/>
              </p:cNvSpPr>
              <p:nvPr/>
            </p:nvSpPr>
            <p:spPr>
              <a:xfrm>
                <a:off x="6873936" y="2878088"/>
                <a:ext cx="2463590" cy="707886"/>
              </a:xfrm>
              <a:prstGeom prst="rect">
                <a:avLst/>
              </a:prstGeom>
              <a:blipFill>
                <a:blip r:embed="rId11"/>
                <a:stretch>
                  <a:fillRect l="-2723" t="-4310" b="-14655"/>
                </a:stretch>
              </a:blipFill>
            </p:spPr>
            <p:txBody>
              <a:bodyPr/>
              <a:lstStyle/>
              <a:p>
                <a:r>
                  <a:rPr lang="en-US">
                    <a:noFill/>
                  </a:rPr>
                  <a:t> </a:t>
                </a:r>
              </a:p>
            </p:txBody>
          </p:sp>
        </mc:Fallback>
      </mc:AlternateContent>
      <p:sp>
        <p:nvSpPr>
          <p:cNvPr id="48" name="文字方塊 44"/>
          <p:cNvSpPr txBox="1"/>
          <p:nvPr/>
        </p:nvSpPr>
        <p:spPr>
          <a:xfrm>
            <a:off x="6948857" y="5905821"/>
            <a:ext cx="2739355" cy="400110"/>
          </a:xfrm>
          <a:prstGeom prst="rect">
            <a:avLst/>
          </a:prstGeom>
          <a:noFill/>
        </p:spPr>
        <p:txBody>
          <a:bodyPr wrap="square" rtlCol="0">
            <a:spAutoFit/>
          </a:bodyPr>
          <a:lstStyle/>
          <a:p>
            <a:r>
              <a:rPr lang="en-US" altLang="zh-TW" sz="2000" dirty="0"/>
              <a:t>4. Go to step 2, repeat</a:t>
            </a:r>
            <a:endParaRPr lang="zh-TW" altLang="en-US" sz="2000" dirty="0"/>
          </a:p>
        </p:txBody>
      </p:sp>
      <p:sp>
        <p:nvSpPr>
          <p:cNvPr id="49" name="Rectangle 48"/>
          <p:cNvSpPr/>
          <p:nvPr/>
        </p:nvSpPr>
        <p:spPr>
          <a:xfrm>
            <a:off x="6793624" y="2878088"/>
            <a:ext cx="2823621" cy="35037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文字方塊 39"/>
              <p:cNvSpPr txBox="1"/>
              <p:nvPr/>
            </p:nvSpPr>
            <p:spPr>
              <a:xfrm>
                <a:off x="2562036" y="5729275"/>
                <a:ext cx="1264449" cy="369332"/>
              </a:xfrm>
              <a:prstGeom prst="rect">
                <a:avLst/>
              </a:prstGeom>
            </p:spPr>
            <p:style>
              <a:lnRef idx="0">
                <a:schemeClr val="accent4"/>
              </a:lnRef>
              <a:fillRef idx="3">
                <a:schemeClr val="accent4"/>
              </a:fillRef>
              <a:effectRef idx="3">
                <a:schemeClr val="accent4"/>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0</m:t>
                              </m:r>
                            </m:sup>
                          </m:sSup>
                        </m:e>
                      </m:d>
                    </m:oMath>
                  </m:oMathPara>
                </a14:m>
                <a:endParaRPr lang="zh-TW" altLang="en-US" sz="2400" dirty="0"/>
              </a:p>
            </p:txBody>
          </p:sp>
        </mc:Choice>
        <mc:Fallback xmlns="">
          <p:sp>
            <p:nvSpPr>
              <p:cNvPr id="50" name="文字方塊 39"/>
              <p:cNvSpPr txBox="1">
                <a:spLocks noRot="1" noChangeAspect="1" noMove="1" noResize="1" noEditPoints="1" noAdjustHandles="1" noChangeArrowheads="1" noChangeShapeType="1" noTextEdit="1"/>
              </p:cNvSpPr>
              <p:nvPr/>
            </p:nvSpPr>
            <p:spPr>
              <a:xfrm>
                <a:off x="2562036" y="5729275"/>
                <a:ext cx="126444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文字方塊 36"/>
              <p:cNvSpPr txBox="1"/>
              <p:nvPr/>
            </p:nvSpPr>
            <p:spPr>
              <a:xfrm>
                <a:off x="132656" y="5447313"/>
                <a:ext cx="2013952" cy="738664"/>
              </a:xfrm>
              <a:prstGeom prst="rect">
                <a:avLst/>
              </a:prstGeom>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1</m:t>
                          </m:r>
                        </m:sup>
                      </m:sSup>
                      <m:r>
                        <a:rPr lang="en-US" altLang="zh-TW" sz="2400" i="1">
                          <a:latin typeface="Cambria Math" panose="02040503050406030204" pitchFamily="18" charset="0"/>
                        </a:rPr>
                        <m:t>=</m:t>
                      </m:r>
                    </m:oMath>
                  </m:oMathPara>
                </a14:m>
                <a:endParaRPr lang="en-US" altLang="zh-TW"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zh-TW" altLang="en-US" sz="2400" b="0" i="1" smtClean="0">
                              <a:latin typeface="Cambria Math" panose="02040503050406030204" pitchFamily="18" charset="0"/>
                            </a:rPr>
                            <m:t>𝜃</m:t>
                          </m:r>
                        </m:e>
                        <m:sup>
                          <m:r>
                            <a:rPr lang="en-US" altLang="zh-TW" sz="2400" b="0" i="1" smtClean="0">
                              <a:latin typeface="Cambria Math" panose="02040503050406030204" pitchFamily="18" charset="0"/>
                            </a:rPr>
                            <m:t>0</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0</m:t>
                              </m:r>
                            </m:sup>
                          </m:sSup>
                        </m:e>
                      </m:d>
                    </m:oMath>
                  </m:oMathPara>
                </a14:m>
                <a:endParaRPr lang="zh-TW" altLang="en-US" sz="2400" dirty="0"/>
              </a:p>
            </p:txBody>
          </p:sp>
        </mc:Choice>
        <mc:Fallback xmlns="">
          <p:sp>
            <p:nvSpPr>
              <p:cNvPr id="51" name="文字方塊 36"/>
              <p:cNvSpPr txBox="1">
                <a:spLocks noRot="1" noChangeAspect="1" noMove="1" noResize="1" noEditPoints="1" noAdjustHandles="1" noChangeArrowheads="1" noChangeShapeType="1" noTextEdit="1"/>
              </p:cNvSpPr>
              <p:nvPr/>
            </p:nvSpPr>
            <p:spPr>
              <a:xfrm>
                <a:off x="132656" y="5447313"/>
                <a:ext cx="2013952" cy="73866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文字方塊 25"/>
              <p:cNvSpPr txBox="1"/>
              <p:nvPr/>
            </p:nvSpPr>
            <p:spPr>
              <a:xfrm>
                <a:off x="3349679" y="4354741"/>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m:t>
                          </m:r>
                        </m:sup>
                      </m:sSup>
                    </m:oMath>
                  </m:oMathPara>
                </a14:m>
                <a:endParaRPr lang="zh-TW" altLang="en-US" sz="2400" dirty="0"/>
              </a:p>
            </p:txBody>
          </p:sp>
        </mc:Choice>
        <mc:Fallback xmlns="">
          <p:sp>
            <p:nvSpPr>
              <p:cNvPr id="52" name="文字方塊 25"/>
              <p:cNvSpPr txBox="1">
                <a:spLocks noRot="1" noChangeAspect="1" noMove="1" noResize="1" noEditPoints="1" noAdjustHandles="1" noChangeArrowheads="1" noChangeShapeType="1" noTextEdit="1"/>
              </p:cNvSpPr>
              <p:nvPr/>
            </p:nvSpPr>
            <p:spPr>
              <a:xfrm>
                <a:off x="3349679" y="4354741"/>
                <a:ext cx="458899"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文字方塊 23"/>
              <p:cNvSpPr txBox="1"/>
              <p:nvPr/>
            </p:nvSpPr>
            <p:spPr>
              <a:xfrm>
                <a:off x="6793624" y="6513147"/>
                <a:ext cx="2759922" cy="684931"/>
              </a:xfrm>
              <a:prstGeom prst="rect">
                <a:avLst/>
              </a:prstGeom>
            </p:spPr>
            <p:style>
              <a:lnRef idx="1">
                <a:schemeClr val="accent3"/>
              </a:lnRef>
              <a:fillRef idx="2">
                <a:schemeClr val="accent3"/>
              </a:fillRef>
              <a:effectRef idx="1">
                <a:schemeClr val="accent3"/>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000" i="1" smtClean="0">
                          <a:latin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ℒ</m:t>
                      </m:r>
                      <m:d>
                        <m:dPr>
                          <m:ctrlPr>
                            <a:rPr lang="en-US" altLang="zh-TW" sz="2000" b="0" i="1" smtClean="0">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r>
                        <a:rPr lang="en-US" altLang="zh-TW" sz="2000" b="0" i="1" smtClean="0">
                          <a:latin typeface="Cambria Math" panose="02040503050406030204" pitchFamily="18" charset="0"/>
                        </a:rPr>
                        <m:t>=</m:t>
                      </m:r>
                      <m:d>
                        <m:dPr>
                          <m:begChr m:val="["/>
                          <m:endChr m:val="]"/>
                          <m:ctrlPr>
                            <a:rPr lang="en-US" altLang="zh-TW" sz="2000" b="0" i="1" smtClean="0">
                              <a:latin typeface="Cambria Math" panose="02040503050406030204" pitchFamily="18" charset="0"/>
                            </a:rPr>
                          </m:ctrlPr>
                        </m:dPr>
                        <m:e>
                          <m:m>
                            <m:mPr>
                              <m:mcs>
                                <m:mc>
                                  <m:mcPr>
                                    <m:count m:val="1"/>
                                    <m:mcJc m:val="center"/>
                                  </m:mcPr>
                                </m:mc>
                              </m:mcs>
                              <m:ctrlPr>
                                <a:rPr lang="en-US" altLang="zh-TW" sz="2000" b="0" i="1" smtClean="0">
                                  <a:latin typeface="Cambria Math" panose="02040503050406030204" pitchFamily="18" charset="0"/>
                                </a:rPr>
                              </m:ctrlPr>
                            </m:mPr>
                            <m:mr>
                              <m:e>
                                <m:r>
                                  <m:rPr>
                                    <m:brk m:alnAt="7"/>
                                  </m:rPr>
                                  <a:rPr lang="zh-TW" altLang="en-US" sz="2000" b="0" i="1" smtClean="0">
                                    <a:latin typeface="Cambria Math" panose="02040503050406030204" pitchFamily="18" charset="0"/>
                                  </a:rPr>
                                  <m:t>𝜕</m:t>
                                </m:r>
                                <m:r>
                                  <a:rPr lang="en-US" altLang="zh-TW" sz="2000" i="1" smtClean="0">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r>
                                  <m:rPr>
                                    <m:brk m:alnAt="7"/>
                                  </m:rPr>
                                  <a:rPr lang="en-US" altLang="zh-TW" sz="2000" b="0" i="1" smtClean="0">
                                    <a:latin typeface="Cambria Math" panose="02040503050406030204" pitchFamily="18" charset="0"/>
                                  </a:rPr>
                                  <m:t>/</m:t>
                                </m:r>
                                <m:r>
                                  <a:rPr lang="zh-TW" altLang="en-US" sz="2000" i="1">
                                    <a:latin typeface="Cambria Math" panose="02040503050406030204" pitchFamily="18" charset="0"/>
                                  </a:rPr>
                                  <m:t>𝜕</m:t>
                                </m:r>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1</m:t>
                                    </m:r>
                                  </m:sub>
                                </m:sSub>
                              </m:e>
                            </m:mr>
                            <m:mr>
                              <m:e>
                                <m:r>
                                  <m:rPr>
                                    <m:brk m:alnAt="7"/>
                                  </m:rPr>
                                  <a:rPr lang="zh-TW" altLang="en-US" sz="2000" i="1">
                                    <a:latin typeface="Cambria Math" panose="02040503050406030204" pitchFamily="18" charset="0"/>
                                  </a:rPr>
                                  <m:t>𝜕</m:t>
                                </m:r>
                                <m:r>
                                  <a:rPr lang="en-US" altLang="zh-TW" sz="2000" i="1" smtClean="0">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0</m:t>
                                        </m:r>
                                      </m:sup>
                                    </m:sSup>
                                  </m:e>
                                </m:d>
                                <m:r>
                                  <m:rPr>
                                    <m:brk m:alnAt="7"/>
                                  </m:rPr>
                                  <a:rPr lang="en-US" altLang="zh-TW" sz="2000" i="1">
                                    <a:latin typeface="Cambria Math" panose="02040503050406030204" pitchFamily="18" charset="0"/>
                                  </a:rPr>
                                  <m:t>/</m:t>
                                </m:r>
                                <m:r>
                                  <a:rPr lang="zh-TW" altLang="en-US"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b="0" i="1" smtClean="0">
                                        <a:latin typeface="Cambria Math" panose="02040503050406030204" pitchFamily="18" charset="0"/>
                                      </a:rPr>
                                      <m:t>2</m:t>
                                    </m:r>
                                  </m:sub>
                                </m:sSub>
                              </m:e>
                            </m:mr>
                          </m:m>
                        </m:e>
                      </m:d>
                    </m:oMath>
                  </m:oMathPara>
                </a14:m>
                <a:endParaRPr lang="zh-TW" altLang="en-US" sz="2000" dirty="0"/>
              </a:p>
            </p:txBody>
          </p:sp>
        </mc:Choice>
        <mc:Fallback xmlns="">
          <p:sp>
            <p:nvSpPr>
              <p:cNvPr id="53" name="文字方塊 23"/>
              <p:cNvSpPr txBox="1">
                <a:spLocks noRot="1" noChangeAspect="1" noMove="1" noResize="1" noEditPoints="1" noAdjustHandles="1" noChangeArrowheads="1" noChangeShapeType="1" noTextEdit="1"/>
              </p:cNvSpPr>
              <p:nvPr/>
            </p:nvSpPr>
            <p:spPr>
              <a:xfrm>
                <a:off x="6793624" y="6513147"/>
                <a:ext cx="2759922" cy="684931"/>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2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50" grpId="0" animBg="1"/>
      <p:bldP spid="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p:sp>
        <p:nvSpPr>
          <p:cNvPr id="3" name="Content Placeholder 2"/>
          <p:cNvSpPr>
            <a:spLocks noGrp="1"/>
          </p:cNvSpPr>
          <p:nvPr>
            <p:ph idx="1"/>
          </p:nvPr>
        </p:nvSpPr>
        <p:spPr/>
        <p:txBody>
          <a:bodyPr/>
          <a:lstStyle/>
          <a:p>
            <a:r>
              <a:rPr lang="en-US" dirty="0"/>
              <a:t>Example (contd.)</a:t>
            </a:r>
          </a:p>
        </p:txBody>
      </p:sp>
      <p:sp>
        <p:nvSpPr>
          <p:cNvPr id="4" name="Content Placeholder 3">
            <a:extLst>
              <a:ext uri="{FF2B5EF4-FFF2-40B4-BE49-F238E27FC236}">
                <a16:creationId xmlns:a16="http://schemas.microsoft.com/office/drawing/2014/main" id="{CC190DFB-0AA4-49EF-B842-84F4E879F981}"/>
              </a:ext>
            </a:extLst>
          </p:cNvPr>
          <p:cNvSpPr>
            <a:spLocks noGrp="1"/>
          </p:cNvSpPr>
          <p:nvPr>
            <p:ph idx="10"/>
          </p:nvPr>
        </p:nvSpPr>
        <p:spPr/>
        <p:txBody>
          <a:bodyPr/>
          <a:lstStyle/>
          <a:p>
            <a:r>
              <a:rPr lang="en-US" dirty="0"/>
              <a:t>Training Neural Networks</a:t>
            </a:r>
          </a:p>
          <a:p>
            <a:endParaRPr lang="en-US" dirty="0"/>
          </a:p>
        </p:txBody>
      </p:sp>
      <p:grpSp>
        <p:nvGrpSpPr>
          <p:cNvPr id="21" name="群組 3"/>
          <p:cNvGrpSpPr/>
          <p:nvPr/>
        </p:nvGrpSpPr>
        <p:grpSpPr>
          <a:xfrm>
            <a:off x="524989" y="3094113"/>
            <a:ext cx="6448427" cy="4619955"/>
            <a:chOff x="706835" y="2341625"/>
            <a:chExt cx="6113826" cy="4262657"/>
          </a:xfrm>
        </p:grpSpPr>
        <p:pic>
          <p:nvPicPr>
            <p:cNvPr id="22" name="圖片 4"/>
            <p:cNvPicPr>
              <a:picLocks noChangeAspect="1"/>
            </p:cNvPicPr>
            <p:nvPr/>
          </p:nvPicPr>
          <p:blipFill rotWithShape="1">
            <a:blip r:embed="rId2">
              <a:extLst>
                <a:ext uri="{28A0092B-C50C-407E-A947-70E740481C1C}">
                  <a14:useLocalDpi xmlns:a14="http://schemas.microsoft.com/office/drawing/2010/main" val="0"/>
                </a:ext>
              </a:extLst>
            </a:blip>
            <a:srcRect t="7191" b="5873"/>
            <a:stretch/>
          </p:blipFill>
          <p:spPr>
            <a:xfrm>
              <a:off x="706835" y="2341625"/>
              <a:ext cx="6113826" cy="3986343"/>
            </a:xfrm>
            <a:prstGeom prst="rect">
              <a:avLst/>
            </a:prstGeom>
          </p:spPr>
        </p:pic>
        <mc:AlternateContent xmlns:mc="http://schemas.openxmlformats.org/markup-compatibility/2006" xmlns:a14="http://schemas.microsoft.com/office/drawing/2010/main">
          <mc:Choice Requires="a14">
            <p:sp>
              <p:nvSpPr>
                <p:cNvPr id="23" name="文字方塊 5"/>
                <p:cNvSpPr txBox="1"/>
                <p:nvPr/>
              </p:nvSpPr>
              <p:spPr>
                <a:xfrm>
                  <a:off x="3402379" y="6234950"/>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3" name="文字方塊 5"/>
                <p:cNvSpPr txBox="1">
                  <a:spLocks noRot="1" noChangeAspect="1" noMove="1" noResize="1" noEditPoints="1" noAdjustHandles="1" noChangeArrowheads="1" noChangeShapeType="1" noTextEdit="1"/>
                </p:cNvSpPr>
                <p:nvPr/>
              </p:nvSpPr>
              <p:spPr>
                <a:xfrm>
                  <a:off x="3402379" y="6234950"/>
                  <a:ext cx="421847" cy="369332"/>
                </a:xfrm>
                <a:prstGeom prst="rect">
                  <a:avLst/>
                </a:prstGeom>
                <a:blipFill>
                  <a:blip r:embed="rId4"/>
                  <a:stretch>
                    <a:fillRect l="-6944" r="-4167"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字方塊 6"/>
                <p:cNvSpPr txBox="1"/>
                <p:nvPr/>
              </p:nvSpPr>
              <p:spPr>
                <a:xfrm>
                  <a:off x="843326" y="4119935"/>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843326" y="4119935"/>
                  <a:ext cx="428964" cy="369332"/>
                </a:xfrm>
                <a:prstGeom prst="rect">
                  <a:avLst/>
                </a:prstGeom>
                <a:blipFill rotWithShape="0">
                  <a:blip r:embed="rId6"/>
                  <a:stretch>
                    <a:fillRect l="-10000" r="-5714" b="-13115"/>
                  </a:stretch>
                </a:blipFill>
              </p:spPr>
              <p:txBody>
                <a:bodyPr/>
                <a:lstStyle/>
                <a:p>
                  <a:r>
                    <a:rPr lang="zh-TW" altLang="en-US">
                      <a:noFill/>
                    </a:rPr>
                    <a:t> </a:t>
                  </a:r>
                </a:p>
              </p:txBody>
            </p:sp>
          </mc:Fallback>
        </mc:AlternateContent>
      </p:grpSp>
      <p:sp>
        <p:nvSpPr>
          <p:cNvPr id="25" name="橢圓 8"/>
          <p:cNvSpPr/>
          <p:nvPr/>
        </p:nvSpPr>
        <p:spPr>
          <a:xfrm>
            <a:off x="2163796" y="6370840"/>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6" name="文字方塊 22"/>
              <p:cNvSpPr txBox="1"/>
              <p:nvPr/>
            </p:nvSpPr>
            <p:spPr>
              <a:xfrm>
                <a:off x="6765499" y="3970402"/>
                <a:ext cx="2887620" cy="747512"/>
              </a:xfrm>
              <a:prstGeom prst="rect">
                <a:avLst/>
              </a:prstGeom>
              <a:noFill/>
            </p:spPr>
            <p:txBody>
              <a:bodyPr wrap="square" rtlCol="0">
                <a:spAutoFit/>
              </a:bodyPr>
              <a:lstStyle/>
              <a:p>
                <a:r>
                  <a:rPr lang="en-US" altLang="zh-TW" sz="2000" dirty="0"/>
                  <a:t>2. Compute the gradient at </a:t>
                </a:r>
                <a14:m>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b="0" i="1" smtClean="0">
                            <a:latin typeface="Cambria Math" panose="02040503050406030204" pitchFamily="18" charset="0"/>
                          </a:rPr>
                          <m:t>𝑜𝑙𝑑</m:t>
                        </m:r>
                      </m:sup>
                    </m:sSup>
                  </m:oMath>
                </a14:m>
                <a:r>
                  <a:rPr lang="en-US" altLang="zh-TW" sz="2000" dirty="0"/>
                  <a:t>, </a:t>
                </a:r>
                <a14:m>
                  <m:oMath xmlns:m="http://schemas.openxmlformats.org/officeDocument/2006/math">
                    <m:r>
                      <a:rPr lang="zh-TW" altLang="en-US" sz="2000" i="1">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b="0" i="1" smtClean="0">
                                <a:latin typeface="Cambria Math" panose="02040503050406030204" pitchFamily="18" charset="0"/>
                              </a:rPr>
                              <m:t>𝑜𝑙𝑑</m:t>
                            </m:r>
                          </m:sup>
                        </m:sSup>
                      </m:e>
                    </m:d>
                  </m:oMath>
                </a14:m>
                <a:endParaRPr lang="zh-TW" altLang="en-US" sz="2000" dirty="0"/>
              </a:p>
            </p:txBody>
          </p:sp>
        </mc:Choice>
        <mc:Fallback xmlns="">
          <p:sp>
            <p:nvSpPr>
              <p:cNvPr id="26" name="文字方塊 22"/>
              <p:cNvSpPr txBox="1">
                <a:spLocks noRot="1" noChangeAspect="1" noMove="1" noResize="1" noEditPoints="1" noAdjustHandles="1" noChangeArrowheads="1" noChangeShapeType="1" noTextEdit="1"/>
              </p:cNvSpPr>
              <p:nvPr/>
            </p:nvSpPr>
            <p:spPr>
              <a:xfrm>
                <a:off x="6765499" y="3970402"/>
                <a:ext cx="2887620" cy="747512"/>
              </a:xfrm>
              <a:prstGeom prst="rect">
                <a:avLst/>
              </a:prstGeom>
              <a:blipFill>
                <a:blip r:embed="rId7"/>
                <a:stretch>
                  <a:fillRect l="-2321" t="-4065" b="-11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字方塊 25"/>
              <p:cNvSpPr txBox="1"/>
              <p:nvPr/>
            </p:nvSpPr>
            <p:spPr>
              <a:xfrm>
                <a:off x="2424302" y="6370264"/>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28" name="文字方塊 25"/>
              <p:cNvSpPr txBox="1">
                <a:spLocks noRot="1" noChangeAspect="1" noMove="1" noResize="1" noEditPoints="1" noAdjustHandles="1" noChangeArrowheads="1" noChangeShapeType="1" noTextEdit="1"/>
              </p:cNvSpPr>
              <p:nvPr/>
            </p:nvSpPr>
            <p:spPr>
              <a:xfrm>
                <a:off x="2424302" y="6370264"/>
                <a:ext cx="458899"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字方塊 29"/>
              <p:cNvSpPr txBox="1"/>
              <p:nvPr/>
            </p:nvSpPr>
            <p:spPr>
              <a:xfrm>
                <a:off x="6765499" y="4886761"/>
                <a:ext cx="3030498" cy="1055289"/>
              </a:xfrm>
              <a:prstGeom prst="rect">
                <a:avLst/>
              </a:prstGeom>
              <a:noFill/>
            </p:spPr>
            <p:txBody>
              <a:bodyPr wrap="square" rtlCol="0">
                <a:spAutoFit/>
              </a:bodyPr>
              <a:lstStyle/>
              <a:p>
                <a:r>
                  <a:rPr lang="en-US" altLang="zh-TW" sz="2000" dirty="0"/>
                  <a:t>3. Times the learning rate </a:t>
                </a:r>
                <a14:m>
                  <m:oMath xmlns:m="http://schemas.openxmlformats.org/officeDocument/2006/math">
                    <m:r>
                      <m:rPr>
                        <m:sty m:val="p"/>
                      </m:rPr>
                      <a:rPr lang="el-GR" altLang="zh-TW" sz="2000" i="1" smtClean="0">
                        <a:latin typeface="Cambria Math" panose="02040503050406030204" pitchFamily="18" charset="0"/>
                        <a:ea typeface="Cambria Math" panose="02040503050406030204" pitchFamily="18" charset="0"/>
                      </a:rPr>
                      <m:t>α</m:t>
                    </m:r>
                  </m:oMath>
                </a14:m>
                <a:r>
                  <a:rPr lang="en-US" altLang="zh-TW" sz="2000" dirty="0"/>
                  <a:t>, and update </a:t>
                </a:r>
                <a14:m>
                  <m:oMath xmlns:m="http://schemas.openxmlformats.org/officeDocument/2006/math">
                    <m:r>
                      <a:rPr lang="zh-TW" altLang="en-US" sz="2000" i="1">
                        <a:latin typeface="Cambria Math" panose="02040503050406030204" pitchFamily="18" charset="0"/>
                      </a:rPr>
                      <m:t>𝜃</m:t>
                    </m:r>
                    <m:r>
                      <a:rPr lang="en-US" altLang="zh-TW" sz="2000" b="0" i="1" smtClean="0">
                        <a:latin typeface="Cambria Math" panose="02040503050406030204" pitchFamily="18" charset="0"/>
                      </a:rPr>
                      <m:t>,</m:t>
                    </m:r>
                  </m:oMath>
                </a14:m>
                <a:endParaRPr lang="en-US" altLang="zh-TW" sz="2000" b="0" dirty="0"/>
              </a:p>
              <a:p>
                <a:pPr/>
                <a14:m>
                  <m:oMathPara xmlns:m="http://schemas.openxmlformats.org/officeDocument/2006/math">
                    <m:oMathParaPr>
                      <m:jc m:val="centerGroup"/>
                    </m:oMathParaPr>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i="1">
                              <a:latin typeface="Cambria Math" panose="02040503050406030204" pitchFamily="18" charset="0"/>
                            </a:rPr>
                            <m:t>𝑛𝑒𝑤</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b="0" i="1" smtClean="0">
                              <a:latin typeface="Cambria Math" panose="02040503050406030204" pitchFamily="18" charset="0"/>
                            </a:rPr>
                            <m:t>𝑜𝑙𝑑</m:t>
                          </m:r>
                        </m:sup>
                      </m:sSup>
                      <m:r>
                        <a:rPr lang="en-US" altLang="zh-TW" sz="2000" i="1">
                          <a:latin typeface="Cambria Math" panose="02040503050406030204" pitchFamily="18" charset="0"/>
                        </a:rPr>
                        <m:t>−</m:t>
                      </m:r>
                      <m:r>
                        <a:rPr lang="zh-TW" altLang="en-US" sz="2000" i="1">
                          <a:latin typeface="Cambria Math" panose="02040503050406030204" pitchFamily="18" charset="0"/>
                        </a:rPr>
                        <m:t>𝛼𝛻</m:t>
                      </m:r>
                      <m:r>
                        <a:rPr lang="en-US" altLang="zh-TW" sz="2000" i="1">
                          <a:latin typeface="Cambria Math" panose="02040503050406030204" pitchFamily="18" charset="0"/>
                          <a:ea typeface="Cambria Math" panose="02040503050406030204" pitchFamily="18" charset="0"/>
                        </a:rPr>
                        <m:t>ℒ</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𝜃</m:t>
                              </m:r>
                            </m:e>
                            <m:sup>
                              <m:r>
                                <a:rPr lang="en-US" altLang="zh-TW" sz="2000" b="0" i="1" smtClean="0">
                                  <a:latin typeface="Cambria Math" panose="02040503050406030204" pitchFamily="18" charset="0"/>
                                </a:rPr>
                                <m:t>𝑜𝑙𝑑</m:t>
                              </m:r>
                            </m:sup>
                          </m:sSup>
                        </m:e>
                      </m:d>
                    </m:oMath>
                  </m:oMathPara>
                </a14:m>
                <a:endParaRPr lang="zh-TW" altLang="en-US" sz="2000" dirty="0"/>
              </a:p>
            </p:txBody>
          </p:sp>
        </mc:Choice>
        <mc:Fallback xmlns="">
          <p:sp>
            <p:nvSpPr>
              <p:cNvPr id="29" name="文字方塊 29"/>
              <p:cNvSpPr txBox="1">
                <a:spLocks noRot="1" noChangeAspect="1" noMove="1" noResize="1" noEditPoints="1" noAdjustHandles="1" noChangeArrowheads="1" noChangeShapeType="1" noTextEdit="1"/>
              </p:cNvSpPr>
              <p:nvPr/>
            </p:nvSpPr>
            <p:spPr>
              <a:xfrm>
                <a:off x="6765499" y="4886761"/>
                <a:ext cx="3030498" cy="1055289"/>
              </a:xfrm>
              <a:prstGeom prst="rect">
                <a:avLst/>
              </a:prstGeom>
              <a:blipFill>
                <a:blip r:embed="rId9"/>
                <a:stretch>
                  <a:fillRect l="-2213" t="-3468" r="-6036"/>
                </a:stretch>
              </a:blipFill>
            </p:spPr>
            <p:txBody>
              <a:bodyPr/>
              <a:lstStyle/>
              <a:p>
                <a:r>
                  <a:rPr lang="en-US">
                    <a:noFill/>
                  </a:rPr>
                  <a:t> </a:t>
                </a:r>
              </a:p>
            </p:txBody>
          </p:sp>
        </mc:Fallback>
      </mc:AlternateContent>
      <p:cxnSp>
        <p:nvCxnSpPr>
          <p:cNvPr id="33" name="直線單箭頭接點 23"/>
          <p:cNvCxnSpPr/>
          <p:nvPr/>
        </p:nvCxnSpPr>
        <p:spPr>
          <a:xfrm flipV="1">
            <a:off x="2306875" y="5459652"/>
            <a:ext cx="284326" cy="918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橢圓 28"/>
          <p:cNvSpPr/>
          <p:nvPr/>
        </p:nvSpPr>
        <p:spPr>
          <a:xfrm>
            <a:off x="2541045" y="5255037"/>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5" name="文字方塊 33"/>
              <p:cNvSpPr txBox="1"/>
              <p:nvPr/>
            </p:nvSpPr>
            <p:spPr>
              <a:xfrm>
                <a:off x="2801551" y="5254461"/>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5" name="文字方塊 33"/>
              <p:cNvSpPr txBox="1">
                <a:spLocks noRot="1" noChangeAspect="1" noMove="1" noResize="1" noEditPoints="1" noAdjustHandles="1" noChangeArrowheads="1" noChangeShapeType="1" noTextEdit="1"/>
              </p:cNvSpPr>
              <p:nvPr/>
            </p:nvSpPr>
            <p:spPr>
              <a:xfrm>
                <a:off x="2801551" y="5254461"/>
                <a:ext cx="458899"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字方塊 36"/>
              <p:cNvSpPr txBox="1"/>
              <p:nvPr/>
            </p:nvSpPr>
            <p:spPr>
              <a:xfrm>
                <a:off x="895170" y="4753440"/>
                <a:ext cx="1903213" cy="369332"/>
              </a:xfrm>
              <a:prstGeom prst="rect">
                <a:avLst/>
              </a:prstGeom>
            </p:spPr>
            <p:style>
              <a:lnRef idx="0">
                <a:schemeClr val="accent2"/>
              </a:lnRef>
              <a:fillRef idx="3">
                <a:schemeClr val="accent2"/>
              </a:fillRef>
              <a:effectRef idx="3">
                <a:schemeClr val="accent2"/>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zh-TW" altLang="en-US" sz="2400" b="0" i="1" smtClean="0">
                              <a:latin typeface="Cambria Math" panose="02040503050406030204" pitchFamily="18" charset="0"/>
                            </a:rPr>
                            <m:t>𝜃</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e>
                      </m:d>
                    </m:oMath>
                  </m:oMathPara>
                </a14:m>
                <a:endParaRPr lang="zh-TW" altLang="en-US" sz="2400" dirty="0"/>
              </a:p>
            </p:txBody>
          </p:sp>
        </mc:Choice>
        <mc:Fallback xmlns="">
          <p:sp>
            <p:nvSpPr>
              <p:cNvPr id="38" name="文字方塊 36"/>
              <p:cNvSpPr txBox="1">
                <a:spLocks noRot="1" noChangeAspect="1" noMove="1" noResize="1" noEditPoints="1" noAdjustHandles="1" noChangeArrowheads="1" noChangeShapeType="1" noTextEdit="1"/>
              </p:cNvSpPr>
              <p:nvPr/>
            </p:nvSpPr>
            <p:spPr>
              <a:xfrm>
                <a:off x="895170" y="4753440"/>
                <a:ext cx="1903213" cy="369332"/>
              </a:xfrm>
              <a:prstGeom prst="rect">
                <a:avLst/>
              </a:prstGeom>
              <a:blipFill>
                <a:blip r:embed="rId11"/>
                <a:stretch>
                  <a:fillRect/>
                </a:stretch>
              </a:blipFill>
            </p:spPr>
            <p:txBody>
              <a:bodyPr/>
              <a:lstStyle/>
              <a:p>
                <a:r>
                  <a:rPr lang="en-US">
                    <a:noFill/>
                  </a:rPr>
                  <a:t> </a:t>
                </a:r>
              </a:p>
            </p:txBody>
          </p:sp>
        </mc:Fallback>
      </mc:AlternateContent>
      <p:cxnSp>
        <p:nvCxnSpPr>
          <p:cNvPr id="39" name="直線單箭頭接點 37"/>
          <p:cNvCxnSpPr/>
          <p:nvPr/>
        </p:nvCxnSpPr>
        <p:spPr>
          <a:xfrm flipV="1">
            <a:off x="2660718" y="4994113"/>
            <a:ext cx="389681" cy="3233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橢圓 38"/>
          <p:cNvSpPr/>
          <p:nvPr/>
        </p:nvSpPr>
        <p:spPr>
          <a:xfrm>
            <a:off x="3036005" y="4811062"/>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2" name="文字方塊 40"/>
              <p:cNvSpPr txBox="1"/>
              <p:nvPr/>
            </p:nvSpPr>
            <p:spPr>
              <a:xfrm>
                <a:off x="3546022" y="4917196"/>
                <a:ext cx="1916422" cy="369332"/>
              </a:xfrm>
              <a:prstGeom prst="rect">
                <a:avLst/>
              </a:prstGeom>
            </p:spPr>
            <p:style>
              <a:lnRef idx="0">
                <a:schemeClr val="accent2"/>
              </a:lnRef>
              <a:fillRef idx="3">
                <a:schemeClr val="accent2"/>
              </a:fillRef>
              <a:effectRef idx="3">
                <a:schemeClr val="accent2"/>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zh-TW" altLang="en-US" sz="2400" b="0" i="1" smtClean="0">
                              <a:latin typeface="Cambria Math" panose="02040503050406030204" pitchFamily="18" charset="0"/>
                            </a:rPr>
                            <m:t>𝜃</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r>
                        <a:rPr lang="zh-TW" altLang="en-US" sz="240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ℒ</m:t>
                      </m:r>
                      <m:d>
                        <m:dPr>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2</m:t>
                              </m:r>
                            </m:sup>
                          </m:sSup>
                        </m:e>
                      </m:d>
                    </m:oMath>
                  </m:oMathPara>
                </a14:m>
                <a:endParaRPr lang="zh-TW" altLang="en-US" sz="2400" dirty="0"/>
              </a:p>
            </p:txBody>
          </p:sp>
        </mc:Choice>
        <mc:Fallback xmlns="">
          <p:sp>
            <p:nvSpPr>
              <p:cNvPr id="42" name="文字方塊 40"/>
              <p:cNvSpPr txBox="1">
                <a:spLocks noRot="1" noChangeAspect="1" noMove="1" noResize="1" noEditPoints="1" noAdjustHandles="1" noChangeArrowheads="1" noChangeShapeType="1" noTextEdit="1"/>
              </p:cNvSpPr>
              <p:nvPr/>
            </p:nvSpPr>
            <p:spPr>
              <a:xfrm>
                <a:off x="3546022" y="4917196"/>
                <a:ext cx="1916422"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字方塊 41"/>
              <p:cNvSpPr txBox="1"/>
              <p:nvPr/>
            </p:nvSpPr>
            <p:spPr>
              <a:xfrm>
                <a:off x="2870148" y="4271159"/>
                <a:ext cx="458899"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43" name="文字方塊 41"/>
              <p:cNvSpPr txBox="1">
                <a:spLocks noRot="1" noChangeAspect="1" noMove="1" noResize="1" noEditPoints="1" noAdjustHandles="1" noChangeArrowheads="1" noChangeShapeType="1" noTextEdit="1"/>
              </p:cNvSpPr>
              <p:nvPr/>
            </p:nvSpPr>
            <p:spPr>
              <a:xfrm>
                <a:off x="2870148" y="4271159"/>
                <a:ext cx="458899" cy="461665"/>
              </a:xfrm>
              <a:prstGeom prst="rect">
                <a:avLst/>
              </a:prstGeom>
              <a:blipFill>
                <a:blip r:embed="rId13"/>
                <a:stretch>
                  <a:fillRect/>
                </a:stretch>
              </a:blipFill>
            </p:spPr>
            <p:txBody>
              <a:bodyPr/>
              <a:lstStyle/>
              <a:p>
                <a:r>
                  <a:rPr lang="en-US">
                    <a:noFill/>
                  </a:rPr>
                  <a:t> </a:t>
                </a:r>
              </a:p>
            </p:txBody>
          </p:sp>
        </mc:Fallback>
      </mc:AlternateContent>
      <p:cxnSp>
        <p:nvCxnSpPr>
          <p:cNvPr id="44" name="直線單箭頭接點 42"/>
          <p:cNvCxnSpPr/>
          <p:nvPr/>
        </p:nvCxnSpPr>
        <p:spPr>
          <a:xfrm flipV="1">
            <a:off x="3240381" y="4811062"/>
            <a:ext cx="526048" cy="614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12"/>
          <p:cNvSpPr/>
          <p:nvPr/>
        </p:nvSpPr>
        <p:spPr>
          <a:xfrm>
            <a:off x="1572816" y="2641619"/>
            <a:ext cx="4669692" cy="4957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000" dirty="0"/>
              <a:t>Eventually, we would reach a minimum …..</a:t>
            </a:r>
            <a:endParaRPr lang="zh-TW" altLang="en-US" sz="2000" dirty="0"/>
          </a:p>
        </p:txBody>
      </p:sp>
      <p:sp>
        <p:nvSpPr>
          <p:cNvPr id="48" name="文字方塊 44"/>
          <p:cNvSpPr txBox="1"/>
          <p:nvPr/>
        </p:nvSpPr>
        <p:spPr>
          <a:xfrm>
            <a:off x="6898357" y="6110897"/>
            <a:ext cx="2739355" cy="400110"/>
          </a:xfrm>
          <a:prstGeom prst="rect">
            <a:avLst/>
          </a:prstGeom>
          <a:noFill/>
        </p:spPr>
        <p:txBody>
          <a:bodyPr wrap="square" rtlCol="0">
            <a:spAutoFit/>
          </a:bodyPr>
          <a:lstStyle/>
          <a:p>
            <a:r>
              <a:rPr lang="en-US" altLang="zh-TW" sz="2000" dirty="0"/>
              <a:t>4. Go to step 2, repeat</a:t>
            </a:r>
            <a:endParaRPr lang="zh-TW" altLang="en-US" sz="2000" dirty="0"/>
          </a:p>
        </p:txBody>
      </p:sp>
      <p:sp>
        <p:nvSpPr>
          <p:cNvPr id="49" name="Rectangle 48"/>
          <p:cNvSpPr/>
          <p:nvPr/>
        </p:nvSpPr>
        <p:spPr>
          <a:xfrm>
            <a:off x="6738132" y="3814192"/>
            <a:ext cx="3122806" cy="2772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85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40" grpId="0" animBg="1"/>
      <p:bldP spid="42" grpId="0" animBg="1"/>
      <p:bldP spid="43" grpId="0" animBg="1"/>
      <p:bldP spid="4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lstStyle/>
          <a:p>
            <a:r>
              <a:rPr lang="en-US" dirty="0"/>
              <a:t>Gradient Descent Algorithm</a:t>
            </a:r>
          </a:p>
        </p:txBody>
      </p:sp>
      <p:sp>
        <p:nvSpPr>
          <p:cNvPr id="3" name="Content Placeholder 2"/>
          <p:cNvSpPr>
            <a:spLocks noGrp="1"/>
          </p:cNvSpPr>
          <p:nvPr>
            <p:ph idx="1"/>
          </p:nvPr>
        </p:nvSpPr>
        <p:spPr>
          <a:xfrm>
            <a:off x="276673" y="2090803"/>
            <a:ext cx="9584265" cy="5367667"/>
          </a:xfrm>
        </p:spPr>
        <p:txBody>
          <a:bodyPr/>
          <a:lstStyle/>
          <a:p>
            <a:r>
              <a:rPr lang="en-US" dirty="0"/>
              <a:t>Gradient descent algorithm stops when a </a:t>
            </a:r>
            <a:r>
              <a:rPr lang="en-US" dirty="0">
                <a:solidFill>
                  <a:srgbClr val="FF0000"/>
                </a:solidFill>
              </a:rPr>
              <a:t>local minimum </a:t>
            </a:r>
            <a:r>
              <a:rPr lang="en-US" dirty="0"/>
              <a:t>of the loss surface is reached</a:t>
            </a:r>
          </a:p>
          <a:p>
            <a:pPr lvl="1"/>
            <a:r>
              <a:rPr lang="en-US" dirty="0"/>
              <a:t>GD does not guarantee reaching a </a:t>
            </a:r>
            <a:r>
              <a:rPr lang="en-US" dirty="0">
                <a:solidFill>
                  <a:srgbClr val="FF0000"/>
                </a:solidFill>
              </a:rPr>
              <a:t>global minimum</a:t>
            </a:r>
          </a:p>
          <a:p>
            <a:pPr lvl="1"/>
            <a:r>
              <a:rPr lang="en-US" dirty="0"/>
              <a:t>However, empirical evidence suggests that GD works well for NNs</a:t>
            </a:r>
          </a:p>
          <a:p>
            <a:endParaRPr lang="en-US" dirty="0"/>
          </a:p>
        </p:txBody>
      </p:sp>
      <p:sp>
        <p:nvSpPr>
          <p:cNvPr id="7" name="Content Placeholder 6">
            <a:extLst>
              <a:ext uri="{FF2B5EF4-FFF2-40B4-BE49-F238E27FC236}">
                <a16:creationId xmlns:a16="http://schemas.microsoft.com/office/drawing/2014/main" id="{6AEFFF62-A6B1-4A16-B465-FE75DB70BC09}"/>
              </a:ext>
            </a:extLst>
          </p:cNvPr>
          <p:cNvSpPr>
            <a:spLocks noGrp="1"/>
          </p:cNvSpPr>
          <p:nvPr>
            <p:ph idx="10"/>
          </p:nvPr>
        </p:nvSpPr>
        <p:spPr>
          <a:xfrm>
            <a:off x="276673" y="1509936"/>
            <a:ext cx="6192687" cy="350293"/>
          </a:xfrm>
        </p:spPr>
        <p:txBody>
          <a:bodyPr/>
          <a:lstStyle/>
          <a:p>
            <a:r>
              <a:rPr lang="en-US" dirty="0"/>
              <a:t>Training Neural Networks</a:t>
            </a:r>
          </a:p>
          <a:p>
            <a:endParaRPr lang="en-US" dirty="0"/>
          </a:p>
        </p:txBody>
      </p:sp>
      <p:grpSp>
        <p:nvGrpSpPr>
          <p:cNvPr id="8" name="Group 7"/>
          <p:cNvGrpSpPr/>
          <p:nvPr/>
        </p:nvGrpSpPr>
        <p:grpSpPr>
          <a:xfrm>
            <a:off x="171384" y="3913783"/>
            <a:ext cx="4857816" cy="2996753"/>
            <a:chOff x="1684483" y="3814192"/>
            <a:chExt cx="6873109" cy="3767169"/>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60848" y="3814192"/>
              <a:ext cx="6696744" cy="375860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684483" y="4060750"/>
                  <a:ext cx="862134" cy="504099"/>
                </a:xfrm>
                <a:prstGeom prst="rect">
                  <a:avLst/>
                </a:prstGeom>
                <a:solidFill>
                  <a:schemeClr val="bg1"/>
                </a:solidFill>
              </p:spPr>
              <p:txBody>
                <a:bodyPr wrap="square" rtlCol="0">
                  <a:spAutoFit/>
                </a:bodyPr>
                <a:lstStyle/>
                <a:p>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1684483" y="4060750"/>
                  <a:ext cx="862134" cy="5040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911702" y="7180354"/>
                  <a:ext cx="289657" cy="40100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panose="02040503050406030204" pitchFamily="18" charset="0"/>
                          </a:rPr>
                          <m:t>𝜃</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911702" y="7180354"/>
                  <a:ext cx="289657" cy="401007"/>
                </a:xfrm>
                <a:prstGeom prst="rect">
                  <a:avLst/>
                </a:prstGeom>
                <a:blipFill>
                  <a:blip r:embed="rId5"/>
                  <a:stretch>
                    <a:fillRect r="-58824" b="-17308"/>
                  </a:stretch>
                </a:blipFill>
              </p:spPr>
              <p:txBody>
                <a:bodyPr/>
                <a:lstStyle/>
                <a:p>
                  <a:r>
                    <a:rPr lang="en-US">
                      <a:noFill/>
                    </a:rPr>
                    <a:t> </a:t>
                  </a:r>
                </a:p>
              </p:txBody>
            </p:sp>
          </mc:Fallback>
        </mc:AlternateContent>
      </p:grpSp>
      <p:pic>
        <p:nvPicPr>
          <p:cNvPr id="9" name="Picture 8"/>
          <p:cNvPicPr>
            <a:picLocks noChangeAspect="1"/>
          </p:cNvPicPr>
          <p:nvPr/>
        </p:nvPicPr>
        <p:blipFill>
          <a:blip r:embed="rId6"/>
          <a:stretch>
            <a:fillRect/>
          </a:stretch>
        </p:blipFill>
        <p:spPr>
          <a:xfrm>
            <a:off x="5289135" y="3481735"/>
            <a:ext cx="4636609" cy="3428801"/>
          </a:xfrm>
          <a:prstGeom prst="rect">
            <a:avLst/>
          </a:prstGeom>
        </p:spPr>
      </p:pic>
      <p:sp>
        <p:nvSpPr>
          <p:cNvPr id="10" name="TextBox 9"/>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7"/>
              </a:rPr>
              <a:t>https://blog.paperspace.com/intro-to-optimization-in-deep-learning-gradient-descent/</a:t>
            </a:r>
            <a:endParaRPr lang="en-US" sz="1000" dirty="0"/>
          </a:p>
        </p:txBody>
      </p:sp>
    </p:spTree>
    <p:extLst>
      <p:ext uri="{BB962C8B-B14F-4D97-AF65-F5344CB8AC3E}">
        <p14:creationId xmlns:p14="http://schemas.microsoft.com/office/powerpoint/2010/main" val="3250376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most tasks, the </a:t>
                </a:r>
                <a:r>
                  <a:rPr lang="en-US" dirty="0">
                    <a:solidFill>
                      <a:srgbClr val="FF0000"/>
                    </a:solidFill>
                  </a:rPr>
                  <a:t>loss surface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smtClean="0">
                            <a:latin typeface="Cambria Math" panose="02040503050406030204" pitchFamily="18" charset="0"/>
                          </a:rPr>
                          <m:t>𝜃</m:t>
                        </m:r>
                      </m:e>
                    </m:d>
                  </m:oMath>
                </a14:m>
                <a:r>
                  <a:rPr lang="en-US" dirty="0"/>
                  <a:t> is highly complex (and non-convex)</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10" name="Content Placeholder 9">
            <a:extLst>
              <a:ext uri="{FF2B5EF4-FFF2-40B4-BE49-F238E27FC236}">
                <a16:creationId xmlns:a16="http://schemas.microsoft.com/office/drawing/2014/main" id="{2905F688-8381-46A5-958C-CC352FEF1820}"/>
              </a:ext>
            </a:extLst>
          </p:cNvPr>
          <p:cNvSpPr>
            <a:spLocks noGrp="1"/>
          </p:cNvSpPr>
          <p:nvPr>
            <p:ph idx="10"/>
          </p:nvPr>
        </p:nvSpPr>
        <p:spPr/>
        <p:txBody>
          <a:bodyPr/>
          <a:lstStyle/>
          <a:p>
            <a:r>
              <a:rPr lang="en-US" dirty="0"/>
              <a:t>Training Neural Networks</a:t>
            </a:r>
          </a:p>
          <a:p>
            <a:endParaRPr lang="en-US" dirty="0"/>
          </a:p>
        </p:txBody>
      </p:sp>
      <p:grpSp>
        <p:nvGrpSpPr>
          <p:cNvPr id="4" name="群組 3"/>
          <p:cNvGrpSpPr>
            <a:grpSpLocks noChangeAspect="1"/>
          </p:cNvGrpSpPr>
          <p:nvPr/>
        </p:nvGrpSpPr>
        <p:grpSpPr>
          <a:xfrm>
            <a:off x="5317232" y="2662064"/>
            <a:ext cx="4562402" cy="3762574"/>
            <a:chOff x="2297793" y="1985961"/>
            <a:chExt cx="5260923" cy="4338638"/>
          </a:xfrm>
        </p:grpSpPr>
        <p:pic>
          <p:nvPicPr>
            <p:cNvPr id="5" name="圖片 4"/>
            <p:cNvPicPr>
              <a:picLocks noChangeAspect="1"/>
            </p:cNvPicPr>
            <p:nvPr/>
          </p:nvPicPr>
          <p:blipFill>
            <a:blip r:embed="rId4"/>
            <a:stretch>
              <a:fillRect/>
            </a:stretch>
          </p:blipFill>
          <p:spPr>
            <a:xfrm>
              <a:off x="2297793" y="1985961"/>
              <a:ext cx="5260923" cy="4338638"/>
            </a:xfrm>
            <a:prstGeom prst="rect">
              <a:avLst/>
            </a:prstGeom>
          </p:spPr>
        </p:pic>
        <mc:AlternateContent xmlns:mc="http://schemas.openxmlformats.org/markup-compatibility/2006" xmlns:a14="http://schemas.microsoft.com/office/drawing/2010/main">
          <mc:Choice Requires="a14">
            <p:sp>
              <p:nvSpPr>
                <p:cNvPr id="6" name="文字方塊 5"/>
                <p:cNvSpPr txBox="1"/>
                <p:nvPr/>
              </p:nvSpPr>
              <p:spPr>
                <a:xfrm>
                  <a:off x="2805890" y="2318092"/>
                  <a:ext cx="351423" cy="496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ea typeface="Cambria Math" panose="02040503050406030204" pitchFamily="18" charset="0"/>
                          </a:rPr>
                          <m:t>ℒ</m:t>
                        </m:r>
                      </m:oMath>
                    </m:oMathPara>
                  </a14:m>
                  <a:endParaRPr lang="zh-TW" altLang="en-US" sz="28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2805890" y="2318092"/>
                  <a:ext cx="351423" cy="49685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3427448" y="5437129"/>
                  <a:ext cx="49321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1</m:t>
                            </m:r>
                          </m:sub>
                        </m:sSub>
                      </m:oMath>
                    </m:oMathPara>
                  </a14:m>
                  <a:endParaRPr lang="zh-TW" altLang="en-US" sz="28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3427448" y="5437129"/>
                  <a:ext cx="493212" cy="430887"/>
                </a:xfrm>
                <a:prstGeom prst="rect">
                  <a:avLst/>
                </a:prstGeom>
                <a:blipFill rotWithShape="0">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6309167" y="5396258"/>
                  <a:ext cx="50148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2</m:t>
                            </m:r>
                          </m:sub>
                        </m:sSub>
                      </m:oMath>
                    </m:oMathPara>
                  </a14:m>
                  <a:endParaRPr lang="zh-TW" altLang="en-US" sz="28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6309167" y="5396258"/>
                  <a:ext cx="501484" cy="430887"/>
                </a:xfrm>
                <a:prstGeom prst="rect">
                  <a:avLst/>
                </a:prstGeom>
                <a:blipFill rotWithShape="0">
                  <a:blip r:embed="rId7"/>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E732970D-8DCD-4A1D-BDA6-2297996BC165}"/>
                  </a:ext>
                </a:extLst>
              </p:cNvPr>
              <p:cNvSpPr txBox="1">
                <a:spLocks/>
              </p:cNvSpPr>
              <p:nvPr/>
            </p:nvSpPr>
            <p:spPr>
              <a:xfrm>
                <a:off x="276673" y="2474170"/>
                <a:ext cx="4752527" cy="4364358"/>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Random initialization in NNs results in different initial parameters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0</m:t>
                        </m:r>
                      </m:sup>
                    </m:sSup>
                  </m:oMath>
                </a14:m>
                <a:r>
                  <a:rPr lang="en-US" dirty="0"/>
                  <a:t> every time the NN is trained</a:t>
                </a:r>
              </a:p>
              <a:p>
                <a:pPr lvl="1"/>
                <a:r>
                  <a:rPr lang="en-US" dirty="0"/>
                  <a:t>Gradient descent may reach different minima at every run</a:t>
                </a:r>
              </a:p>
              <a:p>
                <a:pPr lvl="1"/>
                <a:r>
                  <a:rPr lang="en-US" dirty="0"/>
                  <a:t>Therefore, NN will produce different predicted outputs </a:t>
                </a:r>
              </a:p>
              <a:p>
                <a:r>
                  <a:rPr lang="en-US" dirty="0"/>
                  <a:t>In addition, currently we don’t have algorithms that guarantee reaching a </a:t>
                </a:r>
                <a:r>
                  <a:rPr lang="en-US" dirty="0">
                    <a:solidFill>
                      <a:srgbClr val="FF0000"/>
                    </a:solidFill>
                  </a:rPr>
                  <a:t>global minimum </a:t>
                </a:r>
                <a:r>
                  <a:rPr lang="en-US" dirty="0"/>
                  <a:t>for an arbitrary loss function</a:t>
                </a:r>
              </a:p>
              <a:p>
                <a:endParaRPr lang="en-US" dirty="0"/>
              </a:p>
            </p:txBody>
          </p:sp>
        </mc:Choice>
        <mc:Fallback xmlns="">
          <p:sp>
            <p:nvSpPr>
              <p:cNvPr id="11" name="Content Placeholder 2">
                <a:extLst>
                  <a:ext uri="{FF2B5EF4-FFF2-40B4-BE49-F238E27FC236}">
                    <a16:creationId xmlns:a16="http://schemas.microsoft.com/office/drawing/2014/main" id="{E732970D-8DCD-4A1D-BDA6-2297996BC165}"/>
                  </a:ext>
                </a:extLst>
              </p:cNvPr>
              <p:cNvSpPr txBox="1">
                <a:spLocks noRot="1" noChangeAspect="1" noMove="1" noResize="1" noEditPoints="1" noAdjustHandles="1" noChangeArrowheads="1" noChangeShapeType="1" noTextEdit="1"/>
              </p:cNvSpPr>
              <p:nvPr/>
            </p:nvSpPr>
            <p:spPr>
              <a:xfrm>
                <a:off x="276673" y="2474170"/>
                <a:ext cx="4752527" cy="4364358"/>
              </a:xfrm>
              <a:prstGeom prst="rect">
                <a:avLst/>
              </a:prstGeom>
              <a:blipFill>
                <a:blip r:embed="rId8"/>
                <a:stretch>
                  <a:fillRect l="-1410" t="-978"/>
                </a:stretch>
              </a:blipFill>
            </p:spPr>
            <p:txBody>
              <a:bodyPr/>
              <a:lstStyle/>
              <a:p>
                <a:r>
                  <a:rPr lang="en-US">
                    <a:noFill/>
                  </a:rPr>
                  <a:t> </a:t>
                </a:r>
              </a:p>
            </p:txBody>
          </p:sp>
        </mc:Fallback>
      </mc:AlternateContent>
    </p:spTree>
    <p:extLst>
      <p:ext uri="{BB962C8B-B14F-4D97-AF65-F5344CB8AC3E}">
        <p14:creationId xmlns:p14="http://schemas.microsoft.com/office/powerpoint/2010/main" val="1482681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Modern NNs employ the </a:t>
                </a:r>
                <a:r>
                  <a:rPr lang="en-US" b="1" i="1" dirty="0">
                    <a:solidFill>
                      <a:srgbClr val="0070C0"/>
                    </a:solidFill>
                  </a:rPr>
                  <a:t>backpropagation</a:t>
                </a:r>
                <a:r>
                  <a:rPr lang="en-US" dirty="0"/>
                  <a:t> method for calculating the gradients of the loss function </a:t>
                </a:r>
                <a14:m>
                  <m:oMath xmlns:m="http://schemas.openxmlformats.org/officeDocument/2006/math">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ea typeface="Cambria Math" panose="02040503050406030204" pitchFamily="18" charset="0"/>
                          </a:rPr>
                        </m:ctrlPr>
                      </m:dPr>
                      <m:e>
                        <m:r>
                          <a:rPr lang="zh-TW" altLang="en-US" i="1">
                            <a:latin typeface="Cambria Math" panose="02040503050406030204" pitchFamily="18" charset="0"/>
                            <a:ea typeface="Cambria Math" panose="02040503050406030204" pitchFamily="18" charset="0"/>
                          </a:rPr>
                          <m:t>𝜃</m:t>
                        </m:r>
                      </m:e>
                    </m:d>
                    <m:r>
                      <a:rPr lang="en-US" altLang="zh-TW" b="0" i="1" smtClean="0">
                        <a:latin typeface="Cambria Math" panose="02040503050406030204" pitchFamily="18" charset="0"/>
                        <a:ea typeface="Cambria Math" panose="02040503050406030204" pitchFamily="18" charset="0"/>
                      </a:rPr>
                      <m:t>=</m:t>
                    </m:r>
                    <m:f>
                      <m:fPr>
                        <m:type m:val="lin"/>
                        <m:ctrlPr>
                          <a:rPr lang="en-US" altLang="zh-TW" b="0" i="1" smtClean="0">
                            <a:latin typeface="Cambria Math" panose="02040503050406030204" pitchFamily="18" charset="0"/>
                            <a:ea typeface="Cambria Math" panose="02040503050406030204" pitchFamily="18" charset="0"/>
                          </a:rPr>
                        </m:ctrlPr>
                      </m:fPr>
                      <m:num>
                        <m:r>
                          <a:rPr lang="zh-TW" altLang="en-US" b="0" i="1" smtClean="0">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num>
                      <m:den>
                        <m:r>
                          <a:rPr lang="zh-TW" altLang="en-US"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zh-TW" altLang="en-US" b="0" i="1" smtClean="0">
                                <a:latin typeface="Cambria Math" panose="02040503050406030204" pitchFamily="18" charset="0"/>
                                <a:ea typeface="Cambria Math" panose="02040503050406030204" pitchFamily="18" charset="0"/>
                              </a:rPr>
                              <m:t>𝜃</m:t>
                            </m:r>
                          </m:e>
                          <m:sub>
                            <m:r>
                              <a:rPr lang="en-US" altLang="zh-TW" b="0" i="1" smtClean="0">
                                <a:latin typeface="Cambria Math" panose="02040503050406030204" pitchFamily="18" charset="0"/>
                                <a:ea typeface="Cambria Math" panose="02040503050406030204" pitchFamily="18" charset="0"/>
                              </a:rPr>
                              <m:t>𝑖</m:t>
                            </m:r>
                          </m:sub>
                        </m:sSub>
                      </m:den>
                    </m:f>
                  </m:oMath>
                </a14:m>
                <a:endParaRPr lang="en-US" dirty="0"/>
              </a:p>
              <a:p>
                <a:pPr lvl="1"/>
                <a:r>
                  <a:rPr lang="en-US" dirty="0"/>
                  <a:t>Backpropagation is short for “backward propagation”</a:t>
                </a:r>
              </a:p>
              <a:p>
                <a:r>
                  <a:rPr lang="en-US" dirty="0"/>
                  <a:t>For training NNs, </a:t>
                </a:r>
                <a:r>
                  <a:rPr lang="en-US" dirty="0">
                    <a:solidFill>
                      <a:srgbClr val="FF0000"/>
                    </a:solidFill>
                  </a:rPr>
                  <a:t>forward propagation </a:t>
                </a:r>
                <a:r>
                  <a:rPr lang="en-US" dirty="0"/>
                  <a:t>(forward pass) refers to passing the inputs </a:t>
                </a:r>
                <a14:m>
                  <m:oMath xmlns:m="http://schemas.openxmlformats.org/officeDocument/2006/math">
                    <m:r>
                      <a:rPr lang="en-US" i="1">
                        <a:latin typeface="Cambria Math" panose="02040503050406030204" pitchFamily="18" charset="0"/>
                      </a:rPr>
                      <m:t>𝑥</m:t>
                    </m:r>
                  </m:oMath>
                </a14:m>
                <a:r>
                  <a:rPr lang="en-US" dirty="0"/>
                  <a:t> through the hidden layers to obtain the model outputs (predictions)</a:t>
                </a:r>
                <a:r>
                  <a:rPr lang="en-US" i="1" dirty="0"/>
                  <a:t> </a:t>
                </a:r>
                <a14:m>
                  <m:oMath xmlns:m="http://schemas.openxmlformats.org/officeDocument/2006/math">
                    <m:r>
                      <a:rPr lang="en-US" i="1">
                        <a:latin typeface="Cambria Math" panose="02040503050406030204" pitchFamily="18" charset="0"/>
                      </a:rPr>
                      <m:t>𝑦</m:t>
                    </m:r>
                  </m:oMath>
                </a14:m>
                <a:endParaRPr lang="en-US" i="1" dirty="0">
                  <a:latin typeface="Cambria Math" panose="02040503050406030204" pitchFamily="18" charset="0"/>
                </a:endParaRPr>
              </a:p>
              <a:p>
                <a:pPr lvl="1"/>
                <a:r>
                  <a:rPr lang="en-US" dirty="0"/>
                  <a:t>The loss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𝑦</m:t>
                        </m:r>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ea typeface="Cambria Math" panose="02040503050406030204" pitchFamily="18" charset="0"/>
                              </a:rPr>
                            </m:ctrlPr>
                          </m:accPr>
                          <m:e>
                            <m:r>
                              <a:rPr lang="en-US" altLang="zh-TW" b="0" i="1" smtClean="0">
                                <a:latin typeface="Cambria Math" panose="02040503050406030204" pitchFamily="18" charset="0"/>
                                <a:ea typeface="Cambria Math" panose="02040503050406030204" pitchFamily="18" charset="0"/>
                              </a:rPr>
                              <m:t>𝑦</m:t>
                            </m:r>
                          </m:e>
                        </m:acc>
                      </m:e>
                    </m:d>
                  </m:oMath>
                </a14:m>
                <a:r>
                  <a:rPr lang="en-US" dirty="0"/>
                  <a:t> function is then calculated </a:t>
                </a:r>
              </a:p>
              <a:p>
                <a:pPr lvl="1"/>
                <a:r>
                  <a:rPr lang="en-US" dirty="0">
                    <a:solidFill>
                      <a:srgbClr val="FF0000"/>
                    </a:solidFill>
                  </a:rPr>
                  <a:t>Backpropagation</a:t>
                </a:r>
                <a:r>
                  <a:rPr lang="en-US" dirty="0"/>
                  <a:t> traverses the network in reverse order, from the outputs </a:t>
                </a:r>
                <a14:m>
                  <m:oMath xmlns:m="http://schemas.openxmlformats.org/officeDocument/2006/math">
                    <m:r>
                      <a:rPr lang="en-US" i="1">
                        <a:latin typeface="Cambria Math" panose="02040503050406030204" pitchFamily="18" charset="0"/>
                      </a:rPr>
                      <m:t>𝑦</m:t>
                    </m:r>
                  </m:oMath>
                </a14:m>
                <a:r>
                  <a:rPr lang="en-US" i="1" dirty="0">
                    <a:latin typeface="Cambria Math" panose="02040503050406030204" pitchFamily="18" charset="0"/>
                  </a:rPr>
                  <a:t> </a:t>
                </a:r>
                <a:r>
                  <a:rPr lang="en-US" dirty="0"/>
                  <a:t>backward toward the inputs </a:t>
                </a:r>
                <a14:m>
                  <m:oMath xmlns:m="http://schemas.openxmlformats.org/officeDocument/2006/math">
                    <m:r>
                      <a:rPr lang="en-US" i="1" smtClean="0">
                        <a:latin typeface="Cambria Math" panose="02040503050406030204" pitchFamily="18" charset="0"/>
                      </a:rPr>
                      <m:t>𝑥</m:t>
                    </m:r>
                  </m:oMath>
                </a14:m>
                <a:r>
                  <a:rPr lang="en-US" dirty="0"/>
                  <a:t> to calculate the gradients of the loss</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smtClean="0">
                            <a:latin typeface="Cambria Math" panose="02040503050406030204" pitchFamily="18" charset="0"/>
                            <a:ea typeface="Cambria Math" panose="02040503050406030204" pitchFamily="18" charset="0"/>
                          </a:rPr>
                        </m:ctrlPr>
                      </m:dPr>
                      <m:e>
                        <m:r>
                          <a:rPr lang="zh-TW" altLang="en-US" i="1" smtClean="0">
                            <a:latin typeface="Cambria Math" panose="02040503050406030204" pitchFamily="18" charset="0"/>
                            <a:ea typeface="Cambria Math" panose="02040503050406030204" pitchFamily="18" charset="0"/>
                          </a:rPr>
                          <m:t>𝜃</m:t>
                        </m:r>
                      </m:e>
                    </m:d>
                  </m:oMath>
                </a14:m>
                <a:endParaRPr lang="en-US" dirty="0"/>
              </a:p>
              <a:p>
                <a:pPr lvl="1"/>
                <a:r>
                  <a:rPr lang="en-US" dirty="0"/>
                  <a:t>The chain rule is used for calculating the partial derivatives of the loss function with respect to the parameters</a:t>
                </a:r>
                <a14:m>
                  <m:oMath xmlns:m="http://schemas.openxmlformats.org/officeDocument/2006/math">
                    <m:r>
                      <a:rPr lang="en-US" altLang="zh-TW" b="0" i="0" smtClean="0">
                        <a:latin typeface="Cambria Math" panose="02040503050406030204" pitchFamily="18" charset="0"/>
                        <a:ea typeface="Cambria Math" panose="02040503050406030204" pitchFamily="18" charset="0"/>
                      </a:rPr>
                      <m:t> </m:t>
                    </m:r>
                    <m:r>
                      <a:rPr lang="zh-TW" altLang="en-US" i="1">
                        <a:latin typeface="Cambria Math" panose="02040503050406030204" pitchFamily="18" charset="0"/>
                        <a:ea typeface="Cambria Math" panose="02040503050406030204" pitchFamily="18" charset="0"/>
                      </a:rPr>
                      <m:t>𝜃</m:t>
                    </m:r>
                  </m:oMath>
                </a14:m>
                <a:r>
                  <a:rPr lang="en-US" dirty="0"/>
                  <a:t> in the different layers in the network</a:t>
                </a:r>
              </a:p>
              <a:p>
                <a:r>
                  <a:rPr lang="en-US" dirty="0"/>
                  <a:t>Each update of the model parameters </a:t>
                </a:r>
                <a14:m>
                  <m:oMath xmlns:m="http://schemas.openxmlformats.org/officeDocument/2006/math">
                    <m:r>
                      <a:rPr lang="zh-TW" altLang="en-US" i="1">
                        <a:latin typeface="Cambria Math" panose="02040503050406030204" pitchFamily="18" charset="0"/>
                        <a:ea typeface="Cambria Math" panose="02040503050406030204" pitchFamily="18" charset="0"/>
                      </a:rPr>
                      <m:t>𝜃</m:t>
                    </m:r>
                  </m:oMath>
                </a14:m>
                <a:r>
                  <a:rPr lang="en-US" dirty="0"/>
                  <a:t> during training takes one forward and one backward pass (e.g., of a batch of inputs)</a:t>
                </a:r>
              </a:p>
              <a:p>
                <a:r>
                  <a:rPr lang="en-US" dirty="0"/>
                  <a:t>Automatic calculation of the gradients (</a:t>
                </a:r>
                <a:r>
                  <a:rPr lang="en-US" dirty="0">
                    <a:solidFill>
                      <a:srgbClr val="FF0000"/>
                    </a:solidFill>
                  </a:rPr>
                  <a:t>automatic differentiation</a:t>
                </a:r>
                <a:r>
                  <a:rPr lang="en-US" dirty="0"/>
                  <a:t>) is available in all current deep learning libraries</a:t>
                </a:r>
              </a:p>
              <a:p>
                <a:pPr lvl="1"/>
                <a:r>
                  <a:rPr lang="en-US" dirty="0"/>
                  <a:t>It significantly simplifies the implementation of deep learning algorithms, since it obviates deriving the partial derivatives of the loss function by hand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3065" r="-318"/>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329BE43E-B959-4EEB-88BF-B2434C35DBE6}"/>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903354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Mini-batch Gradient Descent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It is wasteful to compute the loss over the </a:t>
                </a:r>
                <a:r>
                  <a:rPr lang="en-US" dirty="0">
                    <a:solidFill>
                      <a:srgbClr val="FF0000"/>
                    </a:solidFill>
                  </a:rPr>
                  <a:t>entire training dataset </a:t>
                </a:r>
                <a:r>
                  <a:rPr lang="en-US" dirty="0"/>
                  <a:t>to perform a single parameter update for large datasets</a:t>
                </a:r>
              </a:p>
              <a:p>
                <a:pPr lvl="1"/>
                <a:r>
                  <a:rPr lang="en-US" dirty="0"/>
                  <a:t>E.g., ImageNet has 14M images</a:t>
                </a:r>
              </a:p>
              <a:p>
                <a:pPr lvl="1"/>
                <a:r>
                  <a:rPr lang="en-US" dirty="0"/>
                  <a:t>Therefore, GD (a.k.a. </a:t>
                </a:r>
                <a:r>
                  <a:rPr lang="en-US" dirty="0">
                    <a:solidFill>
                      <a:srgbClr val="FF0000"/>
                    </a:solidFill>
                  </a:rPr>
                  <a:t>vanilla GD</a:t>
                </a:r>
                <a:r>
                  <a:rPr lang="en-US" dirty="0"/>
                  <a:t>) is almost always replaced with mini-batch GD</a:t>
                </a:r>
              </a:p>
              <a:p>
                <a:r>
                  <a:rPr lang="en-US" b="1" i="1" dirty="0">
                    <a:solidFill>
                      <a:srgbClr val="0070C0"/>
                    </a:solidFill>
                  </a:rPr>
                  <a:t>Mini-batch gradient descent</a:t>
                </a:r>
              </a:p>
              <a:p>
                <a:pPr lvl="1"/>
                <a:r>
                  <a:rPr lang="en-US" altLang="zh-TW" dirty="0"/>
                  <a:t>Approach:</a:t>
                </a:r>
              </a:p>
              <a:p>
                <a:pPr lvl="2"/>
                <a:r>
                  <a:rPr lang="en-US" altLang="zh-TW" dirty="0"/>
                  <a:t>Compute the loss </a:t>
                </a:r>
                <a14:m>
                  <m:oMath xmlns:m="http://schemas.openxmlformats.org/officeDocument/2006/math">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en-US" dirty="0"/>
                  <a:t> </a:t>
                </a:r>
                <a:r>
                  <a:rPr lang="en-US" altLang="zh-TW" dirty="0"/>
                  <a:t>on a mini-batch of images, update the parameters </a:t>
                </a:r>
                <a14:m>
                  <m:oMath xmlns:m="http://schemas.openxmlformats.org/officeDocument/2006/math">
                    <m:r>
                      <a:rPr lang="zh-TW" altLang="en-US" i="1">
                        <a:latin typeface="Cambria Math" panose="02040503050406030204" pitchFamily="18" charset="0"/>
                      </a:rPr>
                      <m:t>𝜃</m:t>
                    </m:r>
                  </m:oMath>
                </a14:m>
                <a:r>
                  <a:rPr lang="en-US" altLang="zh-TW" dirty="0"/>
                  <a:t>, and repeat until all images are used</a:t>
                </a:r>
              </a:p>
              <a:p>
                <a:pPr lvl="2"/>
                <a:r>
                  <a:rPr lang="en-US" altLang="zh-TW" dirty="0"/>
                  <a:t>At the next epoch, shuffle the training data, and repeat the above process</a:t>
                </a:r>
              </a:p>
              <a:p>
                <a:pPr lvl="1"/>
                <a:r>
                  <a:rPr lang="en-US" altLang="zh-TW" dirty="0"/>
                  <a:t>Mini-batch GD results in much faster training</a:t>
                </a:r>
              </a:p>
              <a:p>
                <a:pPr lvl="1"/>
                <a:r>
                  <a:rPr lang="en-US" altLang="zh-TW" dirty="0"/>
                  <a:t>Typical mini-batch size: 32 to 256 images</a:t>
                </a:r>
              </a:p>
              <a:p>
                <a:pPr lvl="1"/>
                <a:r>
                  <a:rPr lang="en-US" altLang="zh-TW" dirty="0"/>
                  <a:t>It works because the gradient from a mini-batch is a good approximation of the gradient from the entire training set</a:t>
                </a:r>
              </a:p>
              <a:p>
                <a:endParaRPr lang="zh-TW" altLang="en-US" baseline="30000" dirty="0"/>
              </a:p>
              <a:p>
                <a:endParaRPr lang="zh-TW"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A6B4FA26-A82B-4B8E-B312-F0C416AA3E76}"/>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3693819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Stochastic Gradient Descent</a:t>
            </a:r>
          </a:p>
        </p:txBody>
      </p:sp>
      <p:sp>
        <p:nvSpPr>
          <p:cNvPr id="3" name="Content Placeholder 2"/>
          <p:cNvSpPr>
            <a:spLocks noGrp="1"/>
          </p:cNvSpPr>
          <p:nvPr>
            <p:ph idx="1"/>
          </p:nvPr>
        </p:nvSpPr>
        <p:spPr/>
        <p:txBody>
          <a:bodyPr/>
          <a:lstStyle/>
          <a:p>
            <a:r>
              <a:rPr lang="en-US" b="1" i="1" dirty="0">
                <a:solidFill>
                  <a:srgbClr val="0070C0"/>
                </a:solidFill>
              </a:rPr>
              <a:t>Stochastic gradient descent</a:t>
            </a:r>
          </a:p>
          <a:p>
            <a:pPr lvl="1"/>
            <a:r>
              <a:rPr lang="en-US" dirty="0"/>
              <a:t>SGD uses mini-batches that consist of a </a:t>
            </a:r>
            <a:r>
              <a:rPr lang="en-US" dirty="0">
                <a:solidFill>
                  <a:srgbClr val="FF0000"/>
                </a:solidFill>
              </a:rPr>
              <a:t>single input example</a:t>
            </a:r>
          </a:p>
          <a:p>
            <a:pPr lvl="2"/>
            <a:r>
              <a:rPr lang="en-US" dirty="0"/>
              <a:t>E.g., one image mini-batch</a:t>
            </a:r>
          </a:p>
          <a:p>
            <a:pPr lvl="1"/>
            <a:r>
              <a:rPr lang="en-US" dirty="0"/>
              <a:t>Although this method is very fast, it may cause significant fluctuations in the loss function</a:t>
            </a:r>
          </a:p>
          <a:p>
            <a:pPr lvl="2"/>
            <a:r>
              <a:rPr lang="en-US" dirty="0"/>
              <a:t>Therefore, it is less commonly used, and mini-batch GD is preferred</a:t>
            </a:r>
          </a:p>
          <a:p>
            <a:pPr lvl="1"/>
            <a:r>
              <a:rPr lang="en-US" dirty="0"/>
              <a:t>In most DL libraries, SGD typically means a mini-batch GD (with an option to add momentum)</a:t>
            </a:r>
          </a:p>
          <a:p>
            <a:endParaRPr lang="en-US" dirty="0"/>
          </a:p>
        </p:txBody>
      </p:sp>
      <p:sp>
        <p:nvSpPr>
          <p:cNvPr id="4" name="Content Placeholder 3">
            <a:extLst>
              <a:ext uri="{FF2B5EF4-FFF2-40B4-BE49-F238E27FC236}">
                <a16:creationId xmlns:a16="http://schemas.microsoft.com/office/drawing/2014/main" id="{479DD0EE-9AD1-4305-BB50-92CF46368234}"/>
              </a:ext>
            </a:extLst>
          </p:cNvPr>
          <p:cNvSpPr>
            <a:spLocks noGrp="1"/>
          </p:cNvSpPr>
          <p:nvPr>
            <p:ph idx="10"/>
          </p:nvPr>
        </p:nvSpPr>
        <p:spPr/>
        <p:txBody>
          <a:bodyPr/>
          <a:lstStyle/>
          <a:p>
            <a:r>
              <a:rPr lang="en-US" dirty="0"/>
              <a:t>Training Neural Networks</a:t>
            </a:r>
          </a:p>
          <a:p>
            <a:endParaRPr lang="en-US" dirty="0"/>
          </a:p>
        </p:txBody>
      </p:sp>
      <p:pic>
        <p:nvPicPr>
          <p:cNvPr id="41986" name="Picture 2" descr="https://upload.wikimedia.org/wikipedia/commons/f/f3/Stog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992" y="4750296"/>
            <a:ext cx="3205150" cy="251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09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Gradient Descent</a:t>
            </a:r>
          </a:p>
        </p:txBody>
      </p:sp>
      <p:sp>
        <p:nvSpPr>
          <p:cNvPr id="3" name="Content Placeholder 2"/>
          <p:cNvSpPr>
            <a:spLocks noGrp="1"/>
          </p:cNvSpPr>
          <p:nvPr>
            <p:ph idx="1"/>
          </p:nvPr>
        </p:nvSpPr>
        <p:spPr/>
        <p:txBody>
          <a:bodyPr/>
          <a:lstStyle/>
          <a:p>
            <a:r>
              <a:rPr lang="en-US" dirty="0"/>
              <a:t>Besides the local minima problem, the GD algorithm can be very slow at </a:t>
            </a:r>
            <a:r>
              <a:rPr lang="en-US" dirty="0">
                <a:solidFill>
                  <a:srgbClr val="FF0000"/>
                </a:solidFill>
              </a:rPr>
              <a:t>plateaus</a:t>
            </a:r>
            <a:r>
              <a:rPr lang="en-US" dirty="0"/>
              <a:t>, and it can get stuck at </a:t>
            </a:r>
            <a:r>
              <a:rPr lang="en-US" dirty="0">
                <a:solidFill>
                  <a:srgbClr val="FF0000"/>
                </a:solidFill>
              </a:rPr>
              <a:t>saddle points</a:t>
            </a:r>
          </a:p>
        </p:txBody>
      </p:sp>
      <p:sp>
        <p:nvSpPr>
          <p:cNvPr id="15" name="Content Placeholder 14">
            <a:extLst>
              <a:ext uri="{FF2B5EF4-FFF2-40B4-BE49-F238E27FC236}">
                <a16:creationId xmlns:a16="http://schemas.microsoft.com/office/drawing/2014/main" id="{82CA09F2-B4F7-4CC0-8D47-2ECE4FA0EB94}"/>
              </a:ext>
            </a:extLst>
          </p:cNvPr>
          <p:cNvSpPr>
            <a:spLocks noGrp="1"/>
          </p:cNvSpPr>
          <p:nvPr>
            <p:ph idx="10"/>
          </p:nvPr>
        </p:nvSpPr>
        <p:spPr/>
        <p:txBody>
          <a:bodyPr/>
          <a:lstStyle/>
          <a:p>
            <a:r>
              <a:rPr lang="en-US" dirty="0"/>
              <a:t>Training Neural Networks</a:t>
            </a:r>
          </a:p>
          <a:p>
            <a:endParaRPr lang="en-US" dirty="0"/>
          </a:p>
        </p:txBody>
      </p:sp>
      <p:cxnSp>
        <p:nvCxnSpPr>
          <p:cNvPr id="4" name="直線接點 42"/>
          <p:cNvCxnSpPr/>
          <p:nvPr/>
        </p:nvCxnSpPr>
        <p:spPr>
          <a:xfrm>
            <a:off x="6974193" y="6264612"/>
            <a:ext cx="0" cy="72709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橢圓 23"/>
          <p:cNvSpPr/>
          <p:nvPr/>
        </p:nvSpPr>
        <p:spPr>
          <a:xfrm>
            <a:off x="6643156" y="5948089"/>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接點 41"/>
          <p:cNvCxnSpPr/>
          <p:nvPr/>
        </p:nvCxnSpPr>
        <p:spPr>
          <a:xfrm>
            <a:off x="5038941" y="5240794"/>
            <a:ext cx="0" cy="17626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40"/>
          <p:cNvCxnSpPr/>
          <p:nvPr/>
        </p:nvCxnSpPr>
        <p:spPr>
          <a:xfrm>
            <a:off x="3304073" y="5229092"/>
            <a:ext cx="0" cy="17626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線接點 6"/>
          <p:cNvCxnSpPr/>
          <p:nvPr/>
        </p:nvCxnSpPr>
        <p:spPr>
          <a:xfrm>
            <a:off x="1798547" y="4142872"/>
            <a:ext cx="0" cy="28800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單箭頭接點 26"/>
          <p:cNvCxnSpPr/>
          <p:nvPr/>
        </p:nvCxnSpPr>
        <p:spPr>
          <a:xfrm>
            <a:off x="1906606" y="6991705"/>
            <a:ext cx="676977"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手繪多邊形 5"/>
          <p:cNvSpPr/>
          <p:nvPr/>
        </p:nvSpPr>
        <p:spPr>
          <a:xfrm>
            <a:off x="1097088" y="3087921"/>
            <a:ext cx="7914542" cy="420826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823199 w 7754816"/>
              <a:gd name="connsiteY2" fmla="*/ 269819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677358" y="1776011"/>
                  <a:pt x="1314558" y="2225710"/>
                </a:cubicBezTo>
                <a:cubicBezTo>
                  <a:pt x="1951758" y="2675409"/>
                  <a:pt x="3073523" y="2701682"/>
                  <a:pt x="3823199" y="2698193"/>
                </a:cubicBezTo>
                <a:cubicBezTo>
                  <a:pt x="4572875" y="2694704"/>
                  <a:pt x="5321243" y="3501607"/>
                  <a:pt x="5732254" y="3511062"/>
                </a:cubicBezTo>
                <a:cubicBezTo>
                  <a:pt x="6143265" y="3520517"/>
                  <a:pt x="6133882" y="2941515"/>
                  <a:pt x="6289268" y="2754923"/>
                </a:cubicBezTo>
                <a:cubicBezTo>
                  <a:pt x="6444654" y="2568331"/>
                  <a:pt x="6452551" y="2185377"/>
                  <a:pt x="6664570" y="2391508"/>
                </a:cubicBezTo>
                <a:cubicBezTo>
                  <a:pt x="6876589" y="25976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8"/>
          <p:cNvSpPr/>
          <p:nvPr/>
        </p:nvSpPr>
        <p:spPr>
          <a:xfrm>
            <a:off x="4722419" y="5150896"/>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4"/>
          <p:cNvCxnSpPr/>
          <p:nvPr/>
        </p:nvCxnSpPr>
        <p:spPr>
          <a:xfrm>
            <a:off x="907455" y="7133417"/>
            <a:ext cx="84280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3"/>
          <p:cNvCxnSpPr/>
          <p:nvPr/>
        </p:nvCxnSpPr>
        <p:spPr>
          <a:xfrm flipV="1">
            <a:off x="1325687" y="2979775"/>
            <a:ext cx="0" cy="43628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字方塊 9"/>
              <p:cNvSpPr txBox="1"/>
              <p:nvPr/>
            </p:nvSpPr>
            <p:spPr>
              <a:xfrm>
                <a:off x="1316096" y="2775996"/>
                <a:ext cx="1562677" cy="461665"/>
              </a:xfrm>
              <a:prstGeom prst="rect">
                <a:avLst/>
              </a:prstGeom>
              <a:noFill/>
            </p:spPr>
            <p:txBody>
              <a:bodyPr wrap="square" rtlCol="0">
                <a:spAutoFit/>
              </a:bodyPr>
              <a:lstStyle/>
              <a:p>
                <a:pPr algn="ctr"/>
                <a:r>
                  <a:rPr lang="en-US" altLang="zh-TW" sz="2400" dirty="0"/>
                  <a:t>cost</a:t>
                </a:r>
                <a:r>
                  <a:rPr lang="en-US" altLang="zh-TW" sz="2400" dirty="0">
                    <a:ea typeface="Cambria Math" panose="02040503050406030204" pitchFamily="18" charset="0"/>
                  </a:rPr>
                  <a:t> </a:t>
                </a:r>
                <a14:m>
                  <m:oMath xmlns:m="http://schemas.openxmlformats.org/officeDocument/2006/math">
                    <m:r>
                      <a:rPr lang="en-US" altLang="zh-TW" sz="2400" i="1">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oMath>
                </a14:m>
                <a:endParaRPr lang="zh-TW" altLang="en-US" sz="2400" dirty="0"/>
              </a:p>
            </p:txBody>
          </p:sp>
        </mc:Choice>
        <mc:Fallback xmlns="">
          <p:sp>
            <p:nvSpPr>
              <p:cNvPr id="14" name="文字方塊 9"/>
              <p:cNvSpPr txBox="1">
                <a:spLocks noRot="1" noChangeAspect="1" noMove="1" noResize="1" noEditPoints="1" noAdjustHandles="1" noChangeArrowheads="1" noChangeShapeType="1" noTextEdit="1"/>
              </p:cNvSpPr>
              <p:nvPr/>
            </p:nvSpPr>
            <p:spPr>
              <a:xfrm>
                <a:off x="1316096" y="2775996"/>
                <a:ext cx="1562677" cy="461665"/>
              </a:xfrm>
              <a:prstGeom prst="rect">
                <a:avLst/>
              </a:prstGeom>
              <a:blipFill>
                <a:blip r:embed="rId3"/>
                <a:stretch>
                  <a:fillRect l="-391" t="-10526" b="-28947"/>
                </a:stretch>
              </a:blipFill>
            </p:spPr>
            <p:txBody>
              <a:bodyPr/>
              <a:lstStyle/>
              <a:p>
                <a:r>
                  <a:rPr lang="en-US">
                    <a:noFill/>
                  </a:rPr>
                  <a:t> </a:t>
                </a:r>
              </a:p>
            </p:txBody>
          </p:sp>
        </mc:Fallback>
      </mc:AlternateContent>
      <p:sp>
        <p:nvSpPr>
          <p:cNvPr id="16" name="文字方塊 10"/>
          <p:cNvSpPr txBox="1"/>
          <p:nvPr/>
        </p:nvSpPr>
        <p:spPr>
          <a:xfrm>
            <a:off x="2535186" y="3424004"/>
            <a:ext cx="3196447"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400" dirty="0"/>
              <a:t>Very slow at the plateau</a:t>
            </a:r>
            <a:endParaRPr lang="zh-TW" altLang="en-US" sz="2400" dirty="0"/>
          </a:p>
        </p:txBody>
      </p:sp>
      <p:sp>
        <p:nvSpPr>
          <p:cNvPr id="17" name="文字方塊 21"/>
          <p:cNvSpPr txBox="1"/>
          <p:nvPr/>
        </p:nvSpPr>
        <p:spPr>
          <a:xfrm>
            <a:off x="5523900" y="4739003"/>
            <a:ext cx="333616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TW" sz="2400" dirty="0"/>
              <a:t>Stuck at a local minimum</a:t>
            </a:r>
            <a:endParaRPr lang="zh-TW" altLang="en-US" sz="2400" dirty="0"/>
          </a:p>
        </p:txBody>
      </p:sp>
      <p:sp>
        <p:nvSpPr>
          <p:cNvPr id="18" name="橢圓 20"/>
          <p:cNvSpPr/>
          <p:nvPr/>
        </p:nvSpPr>
        <p:spPr>
          <a:xfrm>
            <a:off x="1505750" y="3826349"/>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9" name="文字方塊 27"/>
              <p:cNvSpPr txBox="1"/>
              <p:nvPr/>
            </p:nvSpPr>
            <p:spPr>
              <a:xfrm>
                <a:off x="7183495" y="6566522"/>
                <a:ext cx="1676571" cy="4531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smtClean="0">
                          <a:latin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19" name="文字方塊 27"/>
              <p:cNvSpPr txBox="1">
                <a:spLocks noRot="1" noChangeAspect="1" noMove="1" noResize="1" noEditPoints="1" noAdjustHandles="1" noChangeArrowheads="1" noChangeShapeType="1" noTextEdit="1"/>
              </p:cNvSpPr>
              <p:nvPr/>
            </p:nvSpPr>
            <p:spPr>
              <a:xfrm>
                <a:off x="7183495" y="6566522"/>
                <a:ext cx="1676571" cy="453137"/>
              </a:xfrm>
              <a:prstGeom prst="rect">
                <a:avLst/>
              </a:prstGeom>
              <a:blipFill>
                <a:blip r:embed="rId4"/>
                <a:stretch>
                  <a:fillRect/>
                </a:stretch>
              </a:blipFill>
            </p:spPr>
            <p:txBody>
              <a:bodyPr/>
              <a:lstStyle/>
              <a:p>
                <a:r>
                  <a:rPr lang="en-US">
                    <a:noFill/>
                  </a:rPr>
                  <a:t> </a:t>
                </a:r>
              </a:p>
            </p:txBody>
          </p:sp>
        </mc:Fallback>
      </mc:AlternateContent>
      <p:sp>
        <p:nvSpPr>
          <p:cNvPr id="20" name="橢圓 29"/>
          <p:cNvSpPr/>
          <p:nvPr/>
        </p:nvSpPr>
        <p:spPr>
          <a:xfrm>
            <a:off x="2987550" y="5025699"/>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32"/>
          <p:cNvSpPr txBox="1"/>
          <p:nvPr/>
        </p:nvSpPr>
        <p:spPr>
          <a:xfrm>
            <a:off x="4381128" y="4037364"/>
            <a:ext cx="3196447"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a:t>Stuck at a saddle point</a:t>
            </a:r>
            <a:endParaRPr lang="zh-TW" altLang="en-US" sz="2400" dirty="0"/>
          </a:p>
        </p:txBody>
      </p:sp>
      <p:cxnSp>
        <p:nvCxnSpPr>
          <p:cNvPr id="22" name="直線單箭頭接點 33"/>
          <p:cNvCxnSpPr>
            <a:cxnSpLocks/>
            <a:stCxn id="5" idx="0"/>
          </p:cNvCxnSpPr>
          <p:nvPr/>
        </p:nvCxnSpPr>
        <p:spPr>
          <a:xfrm flipV="1">
            <a:off x="6959679" y="5200668"/>
            <a:ext cx="14514" cy="74742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5"/>
          <p:cNvCxnSpPr>
            <a:cxnSpLocks/>
            <a:stCxn id="11" idx="0"/>
          </p:cNvCxnSpPr>
          <p:nvPr/>
        </p:nvCxnSpPr>
        <p:spPr>
          <a:xfrm flipH="1" flipV="1">
            <a:off x="5038941" y="4499029"/>
            <a:ext cx="1" cy="65186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36"/>
          <p:cNvCxnSpPr>
            <a:stCxn id="20" idx="0"/>
          </p:cNvCxnSpPr>
          <p:nvPr/>
        </p:nvCxnSpPr>
        <p:spPr>
          <a:xfrm flipV="1">
            <a:off x="3304073" y="3885669"/>
            <a:ext cx="23624" cy="114003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字方塊 25"/>
              <p:cNvSpPr txBox="1"/>
              <p:nvPr/>
            </p:nvSpPr>
            <p:spPr>
              <a:xfrm>
                <a:off x="4286995" y="6187650"/>
                <a:ext cx="1582831" cy="4531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smtClean="0">
                          <a:latin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25" name="文字方塊 25"/>
              <p:cNvSpPr txBox="1">
                <a:spLocks noRot="1" noChangeAspect="1" noMove="1" noResize="1" noEditPoints="1" noAdjustHandles="1" noChangeArrowheads="1" noChangeShapeType="1" noTextEdit="1"/>
              </p:cNvSpPr>
              <p:nvPr/>
            </p:nvSpPr>
            <p:spPr>
              <a:xfrm>
                <a:off x="4286995" y="6187650"/>
                <a:ext cx="1582831" cy="4531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文字方塊 28"/>
              <p:cNvSpPr txBox="1"/>
              <p:nvPr/>
            </p:nvSpPr>
            <p:spPr>
              <a:xfrm>
                <a:off x="2348651" y="6202695"/>
                <a:ext cx="1678133" cy="4531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smtClean="0">
                          <a:latin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26" name="文字方塊 28"/>
              <p:cNvSpPr txBox="1">
                <a:spLocks noRot="1" noChangeAspect="1" noMove="1" noResize="1" noEditPoints="1" noAdjustHandles="1" noChangeArrowheads="1" noChangeShapeType="1" noTextEdit="1"/>
              </p:cNvSpPr>
              <p:nvPr/>
            </p:nvSpPr>
            <p:spPr>
              <a:xfrm>
                <a:off x="2348651" y="6202695"/>
                <a:ext cx="1678133" cy="453137"/>
              </a:xfrm>
              <a:prstGeom prst="rect">
                <a:avLst/>
              </a:prstGeom>
              <a:blipFill>
                <a:blip r:embed="rId6"/>
                <a:stretch>
                  <a:fillRect/>
                </a:stretch>
              </a:blipFill>
            </p:spPr>
            <p:txBody>
              <a:bodyPr/>
              <a:lstStyle/>
              <a:p>
                <a:r>
                  <a:rPr lang="en-US">
                    <a:noFill/>
                  </a:rPr>
                  <a:t> </a:t>
                </a:r>
              </a:p>
            </p:txBody>
          </p:sp>
        </mc:Fallback>
      </mc:AlternateContent>
      <p:sp>
        <p:nvSpPr>
          <p:cNvPr id="27" name="橢圓 34"/>
          <p:cNvSpPr/>
          <p:nvPr/>
        </p:nvSpPr>
        <p:spPr>
          <a:xfrm>
            <a:off x="1690489" y="7025358"/>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37"/>
          <p:cNvSpPr/>
          <p:nvPr/>
        </p:nvSpPr>
        <p:spPr>
          <a:xfrm>
            <a:off x="3202417" y="7019659"/>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38"/>
          <p:cNvSpPr/>
          <p:nvPr/>
        </p:nvSpPr>
        <p:spPr>
          <a:xfrm>
            <a:off x="4930883" y="6995211"/>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39"/>
          <p:cNvSpPr/>
          <p:nvPr/>
        </p:nvSpPr>
        <p:spPr>
          <a:xfrm>
            <a:off x="6872128" y="7003407"/>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8" name="文字方塊 9"/>
              <p:cNvSpPr txBox="1"/>
              <p:nvPr/>
            </p:nvSpPr>
            <p:spPr>
              <a:xfrm>
                <a:off x="9132888" y="7004850"/>
                <a:ext cx="73406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sz="2400" i="1">
                          <a:latin typeface="Cambria Math" panose="02040503050406030204" pitchFamily="18" charset="0"/>
                        </a:rPr>
                        <m:t>𝜃</m:t>
                      </m:r>
                    </m:oMath>
                  </m:oMathPara>
                </a14:m>
                <a:endParaRPr lang="zh-TW" altLang="en-US" sz="2400" dirty="0"/>
              </a:p>
            </p:txBody>
          </p:sp>
        </mc:Choice>
        <mc:Fallback xmlns="">
          <p:sp>
            <p:nvSpPr>
              <p:cNvPr id="48" name="文字方塊 9"/>
              <p:cNvSpPr txBox="1">
                <a:spLocks noRot="1" noChangeAspect="1" noMove="1" noResize="1" noEditPoints="1" noAdjustHandles="1" noChangeArrowheads="1" noChangeShapeType="1" noTextEdit="1"/>
              </p:cNvSpPr>
              <p:nvPr/>
            </p:nvSpPr>
            <p:spPr>
              <a:xfrm>
                <a:off x="9132888" y="7004850"/>
                <a:ext cx="734063"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193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Machine Learning Types</a:t>
            </a:r>
          </a:p>
        </p:txBody>
      </p:sp>
      <p:sp>
        <p:nvSpPr>
          <p:cNvPr id="3" name="Content Placeholder 2"/>
          <p:cNvSpPr>
            <a:spLocks noGrp="1"/>
          </p:cNvSpPr>
          <p:nvPr>
            <p:ph idx="1"/>
          </p:nvPr>
        </p:nvSpPr>
        <p:spPr/>
        <p:txBody>
          <a:bodyPr>
            <a:normAutofit/>
          </a:bodyPr>
          <a:lstStyle/>
          <a:p>
            <a:r>
              <a:rPr lang="en-US" b="1" i="1" dirty="0">
                <a:solidFill>
                  <a:srgbClr val="0070C0"/>
                </a:solidFill>
              </a:rPr>
              <a:t>Supervised</a:t>
            </a:r>
            <a:r>
              <a:rPr lang="en-US" dirty="0"/>
              <a:t>: learning with </a:t>
            </a:r>
            <a:r>
              <a:rPr lang="en-US" dirty="0">
                <a:solidFill>
                  <a:srgbClr val="FF0000"/>
                </a:solidFill>
              </a:rPr>
              <a:t>labeled data</a:t>
            </a:r>
          </a:p>
          <a:p>
            <a:pPr lvl="1"/>
            <a:r>
              <a:rPr lang="en-US" dirty="0"/>
              <a:t>Example: image classification, email classification</a:t>
            </a:r>
          </a:p>
          <a:p>
            <a:pPr lvl="1"/>
            <a:r>
              <a:rPr lang="en-US" dirty="0"/>
              <a:t>Example: regression for predicting real-valued outputs</a:t>
            </a:r>
          </a:p>
          <a:p>
            <a:r>
              <a:rPr lang="en-US" b="1" i="1" dirty="0">
                <a:solidFill>
                  <a:srgbClr val="0070C0"/>
                </a:solidFill>
              </a:rPr>
              <a:t>Unsupervised</a:t>
            </a:r>
            <a:r>
              <a:rPr lang="en-US" dirty="0"/>
              <a:t>: discover patterns in </a:t>
            </a:r>
            <a:r>
              <a:rPr lang="en-US" dirty="0">
                <a:solidFill>
                  <a:srgbClr val="FF0000"/>
                </a:solidFill>
              </a:rPr>
              <a:t>unlabeled data</a:t>
            </a:r>
          </a:p>
          <a:p>
            <a:pPr lvl="1"/>
            <a:r>
              <a:rPr lang="en-US" dirty="0"/>
              <a:t>Example: cluster similar data points</a:t>
            </a:r>
          </a:p>
          <a:p>
            <a:r>
              <a:rPr lang="en-US" dirty="0"/>
              <a:t>Subcategories: </a:t>
            </a:r>
            <a:r>
              <a:rPr lang="en-US" b="1" dirty="0"/>
              <a:t>semi-supervised</a:t>
            </a:r>
            <a:r>
              <a:rPr lang="en-US" dirty="0"/>
              <a:t>, </a:t>
            </a:r>
            <a:r>
              <a:rPr lang="en-US" b="1" dirty="0"/>
              <a:t>self-supervised</a:t>
            </a:r>
            <a:r>
              <a:rPr lang="en-US" dirty="0"/>
              <a:t>, </a:t>
            </a:r>
            <a:r>
              <a:rPr lang="en-US" b="1" dirty="0"/>
              <a:t>meta learning</a:t>
            </a:r>
          </a:p>
          <a:p>
            <a:r>
              <a:rPr lang="en-US" b="1" i="1" dirty="0">
                <a:solidFill>
                  <a:srgbClr val="0070C0"/>
                </a:solidFill>
              </a:rPr>
              <a:t>Reinforcement learning</a:t>
            </a:r>
            <a:r>
              <a:rPr lang="en-US" dirty="0"/>
              <a:t>: learn to act based on </a:t>
            </a:r>
            <a:r>
              <a:rPr lang="en-US" dirty="0">
                <a:solidFill>
                  <a:srgbClr val="FF0000"/>
                </a:solidFill>
              </a:rPr>
              <a:t>feedback/reward</a:t>
            </a:r>
          </a:p>
          <a:p>
            <a:pPr lvl="1"/>
            <a:r>
              <a:rPr lang="en-US" dirty="0"/>
              <a:t>Example: learn to play Go  </a:t>
            </a:r>
          </a:p>
          <a:p>
            <a:endParaRPr lang="en-US" dirty="0"/>
          </a:p>
        </p:txBody>
      </p:sp>
      <p:sp>
        <p:nvSpPr>
          <p:cNvPr id="15" name="Content Placeholder 14">
            <a:extLst>
              <a:ext uri="{FF2B5EF4-FFF2-40B4-BE49-F238E27FC236}">
                <a16:creationId xmlns:a16="http://schemas.microsoft.com/office/drawing/2014/main" id="{6BE9FB78-043E-4FEB-9A16-E8843D47EDC8}"/>
              </a:ext>
            </a:extLst>
          </p:cNvPr>
          <p:cNvSpPr>
            <a:spLocks noGrp="1"/>
          </p:cNvSpPr>
          <p:nvPr>
            <p:ph idx="10"/>
          </p:nvPr>
        </p:nvSpPr>
        <p:spPr/>
        <p:txBody>
          <a:bodyPr/>
          <a:lstStyle/>
          <a:p>
            <a:r>
              <a:rPr lang="en-US" dirty="0"/>
              <a:t>Machine Learning Basics</a:t>
            </a:r>
          </a:p>
          <a:p>
            <a:endParaRPr lang="en-US" dirty="0"/>
          </a:p>
        </p:txBody>
      </p:sp>
      <p:grpSp>
        <p:nvGrpSpPr>
          <p:cNvPr id="4" name="Group 3"/>
          <p:cNvGrpSpPr/>
          <p:nvPr/>
        </p:nvGrpSpPr>
        <p:grpSpPr>
          <a:xfrm>
            <a:off x="524185" y="5326891"/>
            <a:ext cx="2584236" cy="1943685"/>
            <a:chOff x="393134" y="4140200"/>
            <a:chExt cx="2007166" cy="1499803"/>
          </a:xfrm>
        </p:grpSpPr>
        <p:pic>
          <p:nvPicPr>
            <p:cNvPr id="5" name="Picture 4"/>
            <p:cNvPicPr>
              <a:picLocks noChangeAspect="1"/>
            </p:cNvPicPr>
            <p:nvPr/>
          </p:nvPicPr>
          <p:blipFill>
            <a:blip r:embed="rId3"/>
            <a:stretch>
              <a:fillRect/>
            </a:stretch>
          </p:blipFill>
          <p:spPr>
            <a:xfrm>
              <a:off x="393134" y="4140200"/>
              <a:ext cx="800100" cy="1117600"/>
            </a:xfrm>
            <a:prstGeom prst="rect">
              <a:avLst/>
            </a:prstGeom>
          </p:spPr>
        </p:pic>
        <p:sp>
          <p:nvSpPr>
            <p:cNvPr id="6" name="Rectangle 5"/>
            <p:cNvSpPr/>
            <p:nvPr/>
          </p:nvSpPr>
          <p:spPr>
            <a:xfrm>
              <a:off x="1587500" y="4229100"/>
              <a:ext cx="812800" cy="3429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class A</a:t>
              </a:r>
            </a:p>
          </p:txBody>
        </p:sp>
        <p:sp>
          <p:nvSpPr>
            <p:cNvPr id="7" name="Rectangle 6"/>
            <p:cNvSpPr/>
            <p:nvPr/>
          </p:nvSpPr>
          <p:spPr>
            <a:xfrm>
              <a:off x="1587500" y="4775200"/>
              <a:ext cx="812800" cy="3429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class B</a:t>
              </a:r>
            </a:p>
          </p:txBody>
        </p:sp>
        <p:cxnSp>
          <p:nvCxnSpPr>
            <p:cNvPr id="8" name="Straight Arrow Connector 7"/>
            <p:cNvCxnSpPr/>
            <p:nvPr/>
          </p:nvCxnSpPr>
          <p:spPr>
            <a:xfrm>
              <a:off x="1193234" y="4660900"/>
              <a:ext cx="322266" cy="0"/>
            </a:xfrm>
            <a:prstGeom prst="straightConnector1">
              <a:avLst/>
            </a:prstGeom>
            <a:ln w="38100" cmpd="sng">
              <a:solidFill>
                <a:srgbClr val="4F81BD"/>
              </a:solidFill>
              <a:tailEnd type="arrow"/>
            </a:ln>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684625" y="5270671"/>
              <a:ext cx="1643712" cy="369332"/>
            </a:xfrm>
            <a:prstGeom prst="rect">
              <a:avLst/>
            </a:prstGeom>
            <a:noFill/>
          </p:spPr>
          <p:txBody>
            <a:bodyPr wrap="none" rtlCol="0">
              <a:spAutoFit/>
            </a:bodyPr>
            <a:lstStyle/>
            <a:p>
              <a:r>
                <a:rPr lang="en-US" dirty="0"/>
                <a:t>Classification</a:t>
              </a:r>
            </a:p>
          </p:txBody>
        </p:sp>
      </p:grpSp>
      <p:grpSp>
        <p:nvGrpSpPr>
          <p:cNvPr id="10" name="Group 9"/>
          <p:cNvGrpSpPr/>
          <p:nvPr/>
        </p:nvGrpSpPr>
        <p:grpSpPr>
          <a:xfrm>
            <a:off x="3850798" y="5172457"/>
            <a:ext cx="3124200" cy="1955800"/>
            <a:chOff x="2806700" y="3998831"/>
            <a:chExt cx="2539492" cy="1690769"/>
          </a:xfrm>
        </p:grpSpPr>
        <p:pic>
          <p:nvPicPr>
            <p:cNvPr id="11" name="Picture 10" descr="m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700" y="3998831"/>
              <a:ext cx="2539492" cy="1451138"/>
            </a:xfrm>
            <a:prstGeom prst="rect">
              <a:avLst/>
            </a:prstGeom>
          </p:spPr>
        </p:pic>
        <p:sp>
          <p:nvSpPr>
            <p:cNvPr id="12" name="TextBox 11"/>
            <p:cNvSpPr txBox="1"/>
            <p:nvPr/>
          </p:nvSpPr>
          <p:spPr>
            <a:xfrm>
              <a:off x="3566292" y="5320268"/>
              <a:ext cx="1365991" cy="369332"/>
            </a:xfrm>
            <a:prstGeom prst="rect">
              <a:avLst/>
            </a:prstGeom>
            <a:noFill/>
          </p:spPr>
          <p:txBody>
            <a:bodyPr wrap="none" rtlCol="0">
              <a:spAutoFit/>
            </a:bodyPr>
            <a:lstStyle/>
            <a:p>
              <a:r>
                <a:rPr lang="en-US" dirty="0"/>
                <a:t>Regression</a:t>
              </a:r>
            </a:p>
          </p:txBody>
        </p:sp>
      </p:grpSp>
      <p:grpSp>
        <p:nvGrpSpPr>
          <p:cNvPr id="13" name="Group 12"/>
          <p:cNvGrpSpPr/>
          <p:nvPr/>
        </p:nvGrpSpPr>
        <p:grpSpPr>
          <a:xfrm>
            <a:off x="7695078" y="5398899"/>
            <a:ext cx="1870626" cy="1619250"/>
            <a:chOff x="6435174" y="4070350"/>
            <a:chExt cx="1870626" cy="1619250"/>
          </a:xfrm>
        </p:grpSpPr>
        <p:pic>
          <p:nvPicPr>
            <p:cNvPr id="14" name="Picture 13" descr="220px-Cluster-2.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174" y="4070350"/>
              <a:ext cx="1870626" cy="1249918"/>
            </a:xfrm>
            <a:prstGeom prst="rect">
              <a:avLst/>
            </a:prstGeom>
          </p:spPr>
        </p:pic>
        <p:sp>
          <p:nvSpPr>
            <p:cNvPr id="17" name="TextBox 16"/>
            <p:cNvSpPr txBox="1"/>
            <p:nvPr/>
          </p:nvSpPr>
          <p:spPr>
            <a:xfrm>
              <a:off x="6910680" y="5320268"/>
              <a:ext cx="1288446" cy="369332"/>
            </a:xfrm>
            <a:prstGeom prst="rect">
              <a:avLst/>
            </a:prstGeom>
            <a:noFill/>
          </p:spPr>
          <p:txBody>
            <a:bodyPr wrap="none" rtlCol="0">
              <a:spAutoFit/>
            </a:bodyPr>
            <a:lstStyle/>
            <a:p>
              <a:r>
                <a:rPr lang="en-US" dirty="0"/>
                <a:t>Clustering</a:t>
              </a:r>
            </a:p>
          </p:txBody>
        </p:sp>
      </p:grpSp>
    </p:spTree>
    <p:extLst>
      <p:ext uri="{BB962C8B-B14F-4D97-AF65-F5344CB8AC3E}">
        <p14:creationId xmlns:p14="http://schemas.microsoft.com/office/powerpoint/2010/main" val="4122731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with Momentum</a:t>
            </a:r>
          </a:p>
        </p:txBody>
      </p:sp>
      <p:sp>
        <p:nvSpPr>
          <p:cNvPr id="3" name="Content Placeholder 2"/>
          <p:cNvSpPr>
            <a:spLocks noGrp="1"/>
          </p:cNvSpPr>
          <p:nvPr>
            <p:ph idx="1"/>
          </p:nvPr>
        </p:nvSpPr>
        <p:spPr/>
        <p:txBody>
          <a:bodyPr/>
          <a:lstStyle/>
          <a:p>
            <a:r>
              <a:rPr lang="en-US" b="1" i="1" dirty="0">
                <a:solidFill>
                  <a:srgbClr val="0070C0"/>
                </a:solidFill>
              </a:rPr>
              <a:t>Gradient descent with momentum </a:t>
            </a:r>
            <a:r>
              <a:rPr lang="en-US" dirty="0"/>
              <a:t>uses the momentum of the gradient for parameter optimization</a:t>
            </a:r>
          </a:p>
        </p:txBody>
      </p:sp>
      <p:sp>
        <p:nvSpPr>
          <p:cNvPr id="4" name="Content Placeholder 3">
            <a:extLst>
              <a:ext uri="{FF2B5EF4-FFF2-40B4-BE49-F238E27FC236}">
                <a16:creationId xmlns:a16="http://schemas.microsoft.com/office/drawing/2014/main" id="{42191F68-24C7-42D7-9A47-F5AD276B0C1E}"/>
              </a:ext>
            </a:extLst>
          </p:cNvPr>
          <p:cNvSpPr>
            <a:spLocks noGrp="1"/>
          </p:cNvSpPr>
          <p:nvPr>
            <p:ph idx="10"/>
          </p:nvPr>
        </p:nvSpPr>
        <p:spPr/>
        <p:txBody>
          <a:bodyPr/>
          <a:lstStyle/>
          <a:p>
            <a:r>
              <a:rPr lang="en-US" dirty="0"/>
              <a:t>Training Neural Networks</a:t>
            </a:r>
          </a:p>
          <a:p>
            <a:endParaRPr lang="en-US" dirty="0"/>
          </a:p>
        </p:txBody>
      </p:sp>
      <p:cxnSp>
        <p:nvCxnSpPr>
          <p:cNvPr id="5" name="直線接點 51"/>
          <p:cNvCxnSpPr/>
          <p:nvPr/>
        </p:nvCxnSpPr>
        <p:spPr>
          <a:xfrm>
            <a:off x="7753955" y="5545444"/>
            <a:ext cx="0" cy="132041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直線接點 58"/>
          <p:cNvCxnSpPr/>
          <p:nvPr/>
        </p:nvCxnSpPr>
        <p:spPr>
          <a:xfrm>
            <a:off x="3856340" y="5545444"/>
            <a:ext cx="0" cy="133236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接點 40"/>
          <p:cNvCxnSpPr/>
          <p:nvPr/>
        </p:nvCxnSpPr>
        <p:spPr>
          <a:xfrm>
            <a:off x="5953880" y="6272689"/>
            <a:ext cx="0" cy="60511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手繪多邊形 3"/>
          <p:cNvSpPr/>
          <p:nvPr/>
        </p:nvSpPr>
        <p:spPr>
          <a:xfrm>
            <a:off x="1666871" y="3350341"/>
            <a:ext cx="7754816" cy="420826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245987 w 7754816"/>
              <a:gd name="connsiteY3" fmla="*/ 3072005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304044 w 7754816"/>
              <a:gd name="connsiteY3" fmla="*/ 3202633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296139 w 7754816"/>
              <a:gd name="connsiteY2" fmla="*/ 2804328 h 4208267"/>
              <a:gd name="connsiteX3" fmla="*/ 4304044 w 7754816"/>
              <a:gd name="connsiteY3" fmla="*/ 3202633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470552" y="1888951"/>
                  <a:pt x="1019908" y="2356339"/>
                </a:cubicBezTo>
                <a:cubicBezTo>
                  <a:pt x="1569264" y="2823727"/>
                  <a:pt x="2748783" y="2663279"/>
                  <a:pt x="3296139" y="2804328"/>
                </a:cubicBezTo>
                <a:cubicBezTo>
                  <a:pt x="3843495" y="2945377"/>
                  <a:pt x="3781716" y="3192725"/>
                  <a:pt x="4304044" y="3202633"/>
                </a:cubicBezTo>
                <a:cubicBezTo>
                  <a:pt x="4826372" y="3212541"/>
                  <a:pt x="5427087" y="2737711"/>
                  <a:pt x="5820508" y="2602523"/>
                </a:cubicBezTo>
                <a:cubicBezTo>
                  <a:pt x="6213929" y="2467335"/>
                  <a:pt x="6374424" y="2159977"/>
                  <a:pt x="6664570" y="2391508"/>
                </a:cubicBezTo>
                <a:cubicBezTo>
                  <a:pt x="6954716" y="26230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6"/>
          <p:cNvCxnSpPr/>
          <p:nvPr/>
        </p:nvCxnSpPr>
        <p:spPr>
          <a:xfrm>
            <a:off x="1370864" y="6892885"/>
            <a:ext cx="80508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7"/>
          <p:cNvCxnSpPr/>
          <p:nvPr/>
        </p:nvCxnSpPr>
        <p:spPr>
          <a:xfrm flipV="1">
            <a:off x="1370864" y="3381839"/>
            <a:ext cx="0" cy="35110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橢圓 14"/>
          <p:cNvSpPr/>
          <p:nvPr/>
        </p:nvSpPr>
        <p:spPr>
          <a:xfrm>
            <a:off x="5642565" y="5956166"/>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7"/>
          <p:cNvSpPr/>
          <p:nvPr/>
        </p:nvSpPr>
        <p:spPr>
          <a:xfrm>
            <a:off x="1771931" y="3381839"/>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29"/>
          <p:cNvSpPr txBox="1"/>
          <p:nvPr/>
        </p:nvSpPr>
        <p:spPr>
          <a:xfrm>
            <a:off x="3307582" y="3168204"/>
            <a:ext cx="6359007" cy="461665"/>
          </a:xfrm>
          <a:prstGeom prst="rect">
            <a:avLst/>
          </a:prstGeom>
          <a:noFill/>
        </p:spPr>
        <p:txBody>
          <a:bodyPr wrap="square" rtlCol="0">
            <a:spAutoFit/>
          </a:bodyPr>
          <a:lstStyle/>
          <a:p>
            <a:r>
              <a:rPr lang="en-US" altLang="zh-TW" sz="2400" dirty="0"/>
              <a:t>Movement = Negative of Gradient + Momentum </a:t>
            </a:r>
            <a:endParaRPr lang="zh-TW" altLang="en-US" sz="2400" dirty="0"/>
          </a:p>
        </p:txBody>
      </p:sp>
      <p:cxnSp>
        <p:nvCxnSpPr>
          <p:cNvPr id="15" name="直線單箭頭接點 33"/>
          <p:cNvCxnSpPr/>
          <p:nvPr/>
        </p:nvCxnSpPr>
        <p:spPr>
          <a:xfrm flipV="1">
            <a:off x="2199537" y="7056397"/>
            <a:ext cx="591707"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34"/>
          <p:cNvCxnSpPr/>
          <p:nvPr/>
        </p:nvCxnSpPr>
        <p:spPr>
          <a:xfrm>
            <a:off x="2199537" y="6736113"/>
            <a:ext cx="61899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橢圓 54"/>
          <p:cNvSpPr/>
          <p:nvPr/>
        </p:nvSpPr>
        <p:spPr>
          <a:xfrm>
            <a:off x="7428661" y="5147285"/>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57"/>
          <p:cNvCxnSpPr/>
          <p:nvPr/>
        </p:nvCxnSpPr>
        <p:spPr>
          <a:xfrm flipH="1">
            <a:off x="7258040" y="6717108"/>
            <a:ext cx="459122"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63"/>
          <p:cNvCxnSpPr/>
          <p:nvPr/>
        </p:nvCxnSpPr>
        <p:spPr>
          <a:xfrm>
            <a:off x="7823190" y="7038999"/>
            <a:ext cx="342708" cy="4198"/>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文字方塊 67"/>
          <p:cNvSpPr txBox="1"/>
          <p:nvPr/>
        </p:nvSpPr>
        <p:spPr>
          <a:xfrm>
            <a:off x="5101208" y="7051818"/>
            <a:ext cx="1915705" cy="461665"/>
          </a:xfrm>
          <a:prstGeom prst="rect">
            <a:avLst/>
          </a:prstGeom>
          <a:noFill/>
        </p:spPr>
        <p:txBody>
          <a:bodyPr wrap="square" rtlCol="0">
            <a:spAutoFit/>
          </a:bodyPr>
          <a:lstStyle/>
          <a:p>
            <a:pPr algn="ctr"/>
            <a:r>
              <a:rPr lang="en-US" altLang="zh-TW" sz="2400" dirty="0">
                <a:solidFill>
                  <a:srgbClr val="FF0000"/>
                </a:solidFill>
              </a:rPr>
              <a:t>Gradient = 0</a:t>
            </a:r>
            <a:endParaRPr lang="zh-TW" altLang="en-US" sz="2400" dirty="0">
              <a:solidFill>
                <a:srgbClr val="FF0000"/>
              </a:solidFill>
            </a:endParaRPr>
          </a:p>
        </p:txBody>
      </p:sp>
      <p:sp>
        <p:nvSpPr>
          <p:cNvPr id="21" name="橢圓 36"/>
          <p:cNvSpPr/>
          <p:nvPr/>
        </p:nvSpPr>
        <p:spPr>
          <a:xfrm>
            <a:off x="3525120" y="5387031"/>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37"/>
          <p:cNvCxnSpPr/>
          <p:nvPr/>
        </p:nvCxnSpPr>
        <p:spPr>
          <a:xfrm>
            <a:off x="3992321" y="6719827"/>
            <a:ext cx="33983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38"/>
          <p:cNvCxnSpPr/>
          <p:nvPr/>
        </p:nvCxnSpPr>
        <p:spPr>
          <a:xfrm flipV="1">
            <a:off x="4332151" y="6717108"/>
            <a:ext cx="848453" cy="15695"/>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單箭頭接點 39"/>
          <p:cNvCxnSpPr/>
          <p:nvPr/>
        </p:nvCxnSpPr>
        <p:spPr>
          <a:xfrm>
            <a:off x="6084800" y="7071306"/>
            <a:ext cx="777246"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接點 42"/>
          <p:cNvCxnSpPr/>
          <p:nvPr/>
        </p:nvCxnSpPr>
        <p:spPr>
          <a:xfrm>
            <a:off x="2069295" y="3969377"/>
            <a:ext cx="0" cy="303879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橢圓 45"/>
          <p:cNvSpPr/>
          <p:nvPr/>
        </p:nvSpPr>
        <p:spPr>
          <a:xfrm>
            <a:off x="1983420" y="6790048"/>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46"/>
          <p:cNvSpPr/>
          <p:nvPr/>
        </p:nvSpPr>
        <p:spPr>
          <a:xfrm>
            <a:off x="3748282" y="6789714"/>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48"/>
          <p:cNvSpPr/>
          <p:nvPr/>
        </p:nvSpPr>
        <p:spPr>
          <a:xfrm>
            <a:off x="5868683" y="6807006"/>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49"/>
          <p:cNvSpPr/>
          <p:nvPr/>
        </p:nvSpPr>
        <p:spPr>
          <a:xfrm>
            <a:off x="7655237" y="6771381"/>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77"/>
          <p:cNvGrpSpPr/>
          <p:nvPr/>
        </p:nvGrpSpPr>
        <p:grpSpPr>
          <a:xfrm>
            <a:off x="4282983" y="4112858"/>
            <a:ext cx="3968486" cy="1363780"/>
            <a:chOff x="4244734" y="2308754"/>
            <a:chExt cx="3968486" cy="1363780"/>
          </a:xfrm>
        </p:grpSpPr>
        <p:cxnSp>
          <p:nvCxnSpPr>
            <p:cNvPr id="31" name="直線單箭頭接點 27"/>
            <p:cNvCxnSpPr/>
            <p:nvPr/>
          </p:nvCxnSpPr>
          <p:spPr>
            <a:xfrm>
              <a:off x="4257783" y="3482737"/>
              <a:ext cx="690196"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28"/>
            <p:cNvCxnSpPr/>
            <p:nvPr/>
          </p:nvCxnSpPr>
          <p:spPr>
            <a:xfrm>
              <a:off x="4244734" y="2561247"/>
              <a:ext cx="690196"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字方塊 30"/>
            <p:cNvSpPr txBox="1"/>
            <p:nvPr/>
          </p:nvSpPr>
          <p:spPr>
            <a:xfrm>
              <a:off x="4947979" y="2308754"/>
              <a:ext cx="3265241" cy="461665"/>
            </a:xfrm>
            <a:prstGeom prst="rect">
              <a:avLst/>
            </a:prstGeom>
            <a:noFill/>
          </p:spPr>
          <p:txBody>
            <a:bodyPr wrap="square" rtlCol="0">
              <a:spAutoFit/>
            </a:bodyPr>
            <a:lstStyle/>
            <a:p>
              <a:r>
                <a:rPr lang="en-US" altLang="zh-TW" sz="2400" dirty="0"/>
                <a:t>Negative of Gradient</a:t>
              </a:r>
              <a:endParaRPr lang="zh-TW" altLang="en-US" sz="2400" dirty="0"/>
            </a:p>
          </p:txBody>
        </p:sp>
        <p:cxnSp>
          <p:nvCxnSpPr>
            <p:cNvPr id="34" name="直線單箭頭接點 31"/>
            <p:cNvCxnSpPr/>
            <p:nvPr/>
          </p:nvCxnSpPr>
          <p:spPr>
            <a:xfrm>
              <a:off x="4257783" y="3038871"/>
              <a:ext cx="690196" cy="0"/>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文字方塊 32"/>
            <p:cNvSpPr txBox="1"/>
            <p:nvPr/>
          </p:nvSpPr>
          <p:spPr>
            <a:xfrm>
              <a:off x="4955188" y="2754441"/>
              <a:ext cx="2561545" cy="461665"/>
            </a:xfrm>
            <a:prstGeom prst="rect">
              <a:avLst/>
            </a:prstGeom>
            <a:noFill/>
          </p:spPr>
          <p:txBody>
            <a:bodyPr wrap="square" rtlCol="0">
              <a:spAutoFit/>
            </a:bodyPr>
            <a:lstStyle/>
            <a:p>
              <a:r>
                <a:rPr lang="en-US" altLang="zh-TW" sz="2400" dirty="0"/>
                <a:t>Momentum</a:t>
              </a:r>
              <a:endParaRPr lang="zh-TW" altLang="en-US" sz="2400" dirty="0"/>
            </a:p>
          </p:txBody>
        </p:sp>
        <p:sp>
          <p:nvSpPr>
            <p:cNvPr id="36" name="文字方塊 53"/>
            <p:cNvSpPr txBox="1"/>
            <p:nvPr/>
          </p:nvSpPr>
          <p:spPr>
            <a:xfrm>
              <a:off x="4947979" y="3210869"/>
              <a:ext cx="2561545" cy="461665"/>
            </a:xfrm>
            <a:prstGeom prst="rect">
              <a:avLst/>
            </a:prstGeom>
            <a:noFill/>
          </p:spPr>
          <p:txBody>
            <a:bodyPr wrap="square" rtlCol="0">
              <a:spAutoFit/>
            </a:bodyPr>
            <a:lstStyle/>
            <a:p>
              <a:r>
                <a:rPr lang="en-US" altLang="zh-TW" sz="2400" dirty="0"/>
                <a:t>Real Movement</a:t>
              </a:r>
              <a:endParaRPr lang="zh-TW" altLang="en-US" sz="2400" dirty="0"/>
            </a:p>
          </p:txBody>
        </p:sp>
      </p:grpSp>
      <p:cxnSp>
        <p:nvCxnSpPr>
          <p:cNvPr id="37" name="直線單箭頭接點 61"/>
          <p:cNvCxnSpPr/>
          <p:nvPr/>
        </p:nvCxnSpPr>
        <p:spPr>
          <a:xfrm>
            <a:off x="6084800" y="6763588"/>
            <a:ext cx="777246" cy="0"/>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線單箭頭接點 66"/>
          <p:cNvCxnSpPr/>
          <p:nvPr/>
        </p:nvCxnSpPr>
        <p:spPr>
          <a:xfrm>
            <a:off x="7799120" y="6714197"/>
            <a:ext cx="652424" cy="11198"/>
          </a:xfrm>
          <a:prstGeom prst="straightConnector1">
            <a:avLst/>
          </a:prstGeom>
          <a:ln w="635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68"/>
          <p:cNvCxnSpPr/>
          <p:nvPr/>
        </p:nvCxnSpPr>
        <p:spPr>
          <a:xfrm>
            <a:off x="4023076" y="7061143"/>
            <a:ext cx="1157528"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字方塊 9"/>
              <p:cNvSpPr txBox="1"/>
              <p:nvPr/>
            </p:nvSpPr>
            <p:spPr>
              <a:xfrm>
                <a:off x="254828" y="2947362"/>
                <a:ext cx="1562677" cy="461665"/>
              </a:xfrm>
              <a:prstGeom prst="rect">
                <a:avLst/>
              </a:prstGeom>
              <a:noFill/>
            </p:spPr>
            <p:txBody>
              <a:bodyPr wrap="square" rtlCol="0">
                <a:spAutoFit/>
              </a:bodyPr>
              <a:lstStyle/>
              <a:p>
                <a:pPr algn="ctr"/>
                <a:r>
                  <a:rPr lang="en-US" altLang="zh-TW" sz="2400" dirty="0"/>
                  <a:t>cost</a:t>
                </a:r>
                <a:r>
                  <a:rPr lang="en-US" altLang="zh-TW" sz="2400" dirty="0">
                    <a:ea typeface="Cambria Math" panose="02040503050406030204" pitchFamily="18" charset="0"/>
                  </a:rPr>
                  <a:t> </a:t>
                </a:r>
                <a14:m>
                  <m:oMath xmlns:m="http://schemas.openxmlformats.org/officeDocument/2006/math">
                    <m:r>
                      <a:rPr lang="en-US" altLang="zh-TW" sz="2400" i="1">
                        <a:latin typeface="Cambria Math" panose="02040503050406030204" pitchFamily="18" charset="0"/>
                        <a:ea typeface="Cambria Math" panose="02040503050406030204" pitchFamily="18" charset="0"/>
                      </a:rPr>
                      <m:t>ℒ</m:t>
                    </m:r>
                    <m:d>
                      <m:dPr>
                        <m:ctrlPr>
                          <a:rPr lang="en-US" altLang="zh-TW" sz="2400" i="1">
                            <a:latin typeface="Cambria Math" panose="02040503050406030204" pitchFamily="18" charset="0"/>
                          </a:rPr>
                        </m:ctrlPr>
                      </m:dPr>
                      <m:e>
                        <m:r>
                          <a:rPr lang="zh-TW" altLang="en-US" sz="2400" i="1">
                            <a:latin typeface="Cambria Math" panose="02040503050406030204" pitchFamily="18" charset="0"/>
                          </a:rPr>
                          <m:t>𝜃</m:t>
                        </m:r>
                      </m:e>
                    </m:d>
                  </m:oMath>
                </a14:m>
                <a:endParaRPr lang="zh-TW" altLang="en-US" sz="2400" dirty="0"/>
              </a:p>
            </p:txBody>
          </p:sp>
        </mc:Choice>
        <mc:Fallback xmlns="">
          <p:sp>
            <p:nvSpPr>
              <p:cNvPr id="40" name="文字方塊 9"/>
              <p:cNvSpPr txBox="1">
                <a:spLocks noRot="1" noChangeAspect="1" noMove="1" noResize="1" noEditPoints="1" noAdjustHandles="1" noChangeArrowheads="1" noChangeShapeType="1" noTextEdit="1"/>
              </p:cNvSpPr>
              <p:nvPr/>
            </p:nvSpPr>
            <p:spPr>
              <a:xfrm>
                <a:off x="254828" y="2947362"/>
                <a:ext cx="1562677" cy="461665"/>
              </a:xfrm>
              <a:prstGeom prst="rect">
                <a:avLst/>
              </a:prstGeom>
              <a:blipFill>
                <a:blip r:embed="rId2"/>
                <a:stretch>
                  <a:fillRect l="-39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文字方塊 9"/>
              <p:cNvSpPr txBox="1"/>
              <p:nvPr/>
            </p:nvSpPr>
            <p:spPr>
              <a:xfrm>
                <a:off x="9270704" y="6561532"/>
                <a:ext cx="73406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sz="2400" i="1">
                          <a:latin typeface="Cambria Math" panose="02040503050406030204" pitchFamily="18" charset="0"/>
                        </a:rPr>
                        <m:t>𝜃</m:t>
                      </m:r>
                    </m:oMath>
                  </m:oMathPara>
                </a14:m>
                <a:endParaRPr lang="zh-TW" altLang="en-US" sz="2400" dirty="0"/>
              </a:p>
            </p:txBody>
          </p:sp>
        </mc:Choice>
        <mc:Fallback xmlns="">
          <p:sp>
            <p:nvSpPr>
              <p:cNvPr id="41" name="文字方塊 9"/>
              <p:cNvSpPr txBox="1">
                <a:spLocks noRot="1" noChangeAspect="1" noMove="1" noResize="1" noEditPoints="1" noAdjustHandles="1" noChangeArrowheads="1" noChangeShapeType="1" noTextEdit="1"/>
              </p:cNvSpPr>
              <p:nvPr/>
            </p:nvSpPr>
            <p:spPr>
              <a:xfrm>
                <a:off x="9270704" y="6561532"/>
                <a:ext cx="734063" cy="46166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88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20" grpId="0"/>
      <p:bldP spid="21" grpId="0" animBg="1"/>
      <p:bldP spid="26" grpId="0" animBg="1"/>
      <p:bldP spid="27" grpId="0" animBg="1"/>
      <p:bldP spid="28"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with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ltLang="zh-TW" dirty="0"/>
                  <a:t>Parameters update in </a:t>
                </a:r>
                <a:r>
                  <a:rPr lang="en-US" b="1" i="1" dirty="0">
                    <a:solidFill>
                      <a:srgbClr val="0070C0"/>
                    </a:solidFill>
                  </a:rPr>
                  <a:t>GD with momentum </a:t>
                </a:r>
                <a:r>
                  <a:rPr lang="en-US" dirty="0"/>
                  <a:t>at iteration </a:t>
                </a:r>
                <a14:m>
                  <m:oMath xmlns:m="http://schemas.openxmlformats.org/officeDocument/2006/math">
                    <m:r>
                      <a:rPr lang="en-US" i="1" dirty="0">
                        <a:latin typeface="Cambria Math" panose="02040503050406030204" pitchFamily="18" charset="0"/>
                      </a:rPr>
                      <m:t>𝑡</m:t>
                    </m:r>
                  </m:oMath>
                </a14:m>
                <a:r>
                  <a:rPr lang="en-US" altLang="zh-TW" dirty="0"/>
                  <a:t>: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sup>
                    </m:sSup>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𝑉</m:t>
                        </m:r>
                      </m:e>
                      <m:sup>
                        <m:r>
                          <a:rPr lang="en-US" altLang="zh-TW" b="0" i="1" smtClean="0">
                            <a:latin typeface="Cambria Math" panose="02040503050406030204" pitchFamily="18" charset="0"/>
                          </a:rPr>
                          <m:t>𝑡</m:t>
                        </m:r>
                      </m:sup>
                    </m:sSup>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𝑡</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r>
                      <a:rPr lang="en-US" altLang="zh-TW" b="0" i="1" smtClean="0">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e>
                    </m:d>
                  </m:oMath>
                </a14:m>
                <a:endParaRPr lang="en-US" dirty="0"/>
              </a:p>
              <a:p>
                <a:pPr lvl="2"/>
                <a:r>
                  <a:rPr lang="en-US" dirty="0"/>
                  <a:t>I.e.,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e>
                    </m:d>
                    <m:r>
                      <a:rPr lang="en-US" altLang="zh-TW" i="1">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oMath>
                </a14:m>
                <a:endParaRPr lang="en-US" dirty="0"/>
              </a:p>
              <a:p>
                <a:r>
                  <a:rPr lang="en-US" dirty="0"/>
                  <a:t>Compare to vanilla GD: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e>
                    </m:d>
                  </m:oMath>
                </a14:m>
                <a:endParaRPr lang="en-US" dirty="0"/>
              </a:p>
              <a:p>
                <a:pPr lvl="1"/>
                <a:r>
                  <a:rPr lang="en-US" dirty="0"/>
                  <a:t>Where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oMath>
                </a14:m>
                <a:r>
                  <a:rPr lang="en-US" dirty="0"/>
                  <a:t> are the parameters from the previous iteration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m:t>
                    </m:r>
                  </m:oMath>
                </a14:m>
                <a:endParaRPr lang="en-US" dirty="0"/>
              </a:p>
              <a:p>
                <a:r>
                  <a:rPr lang="en-US" dirty="0"/>
                  <a:t>The term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𝑡</m:t>
                        </m:r>
                      </m:sup>
                    </m:sSup>
                  </m:oMath>
                </a14:m>
                <a:r>
                  <a:rPr lang="en-US" dirty="0"/>
                  <a:t> is called </a:t>
                </a:r>
                <a:r>
                  <a:rPr lang="en-US" dirty="0">
                    <a:solidFill>
                      <a:srgbClr val="FF0000"/>
                    </a:solidFill>
                  </a:rPr>
                  <a:t>momentum</a:t>
                </a:r>
              </a:p>
              <a:p>
                <a:pPr lvl="1"/>
                <a:r>
                  <a:rPr lang="en-US" dirty="0"/>
                  <a:t>This term accumulates the gradients from the past several steps, i.e., </a:t>
                </a:r>
              </a:p>
              <a:p>
                <a:pPr marL="741363" lvl="2" indent="-741363" algn="ctr">
                  <a:buNone/>
                </a:pP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r>
                  <a:rPr lang="en-US" dirty="0"/>
                  <a:t> </a:t>
                </a:r>
                <a:endParaRPr lang="en-US" altLang="zh-TW" i="1" dirty="0">
                  <a:latin typeface="Cambria Math" panose="02040503050406030204" pitchFamily="18" charset="0"/>
                </a:endParaRPr>
              </a:p>
              <a:p>
                <a:pPr marL="741363" lvl="2" indent="0" algn="ctr">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r>
                        <a:rPr lang="zh-TW" altLang="en-US" i="1">
                          <a:latin typeface="Cambria Math" panose="02040503050406030204" pitchFamily="18" charset="0"/>
                        </a:rPr>
                        <m:t>𝛽</m:t>
                      </m:r>
                      <m:d>
                        <m:dPr>
                          <m:ctrlPr>
                            <a:rPr lang="en-US" altLang="zh-TW" i="1">
                              <a:latin typeface="Cambria Math" panose="02040503050406030204" pitchFamily="18" charset="0"/>
                            </a:rPr>
                          </m:ctrlPr>
                        </m:dPr>
                        <m:e>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−2</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−2</m:t>
                                  </m:r>
                                </m:sup>
                              </m:sSup>
                            </m:e>
                          </m:d>
                        </m:e>
                      </m:d>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m:oMathPara>
                </a14:m>
                <a:endParaRPr lang="en-US" altLang="zh-TW" i="1" dirty="0">
                  <a:latin typeface="Cambria Math" panose="02040503050406030204" pitchFamily="18" charset="0"/>
                </a:endParaRPr>
              </a:p>
              <a:p>
                <a:pPr marL="741363" lvl="2" indent="0" algn="ctr">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zh-TW" altLang="en-US" i="1">
                              <a:latin typeface="Cambria Math" panose="02040503050406030204" pitchFamily="18" charset="0"/>
                            </a:rPr>
                            <m:t>𝛽</m:t>
                          </m:r>
                        </m:e>
                        <m:sup>
                          <m:r>
                            <a:rPr lang="en-US" altLang="zh-TW" b="0" i="1" smtClean="0">
                              <a:latin typeface="Cambria Math" panose="02040503050406030204" pitchFamily="18" charset="0"/>
                            </a:rPr>
                            <m:t>2</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−2</m:t>
                          </m:r>
                        </m:sup>
                      </m:sSup>
                      <m:r>
                        <a:rPr lang="en-US" altLang="zh-TW" b="0" i="1" smtClean="0">
                          <a:latin typeface="Cambria Math" panose="02040503050406030204" pitchFamily="18" charset="0"/>
                        </a:rPr>
                        <m:t>+</m:t>
                      </m:r>
                      <m:r>
                        <a:rPr lang="zh-TW" altLang="en-US" i="1">
                          <a:latin typeface="Cambria Math" panose="02040503050406030204" pitchFamily="18" charset="0"/>
                        </a:rPr>
                        <m:t>𝛽𝛼𝛻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−2</m:t>
                              </m:r>
                            </m:sup>
                          </m:sSup>
                        </m:e>
                      </m:d>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m:oMathPara>
                </a14:m>
                <a:endParaRPr lang="en-US" dirty="0"/>
              </a:p>
              <a:p>
                <a:pPr marL="741363" lvl="2" indent="0" algn="ctr">
                  <a:buNone/>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𝛽</m:t>
                          </m:r>
                        </m:e>
                        <m:sup>
                          <m:r>
                            <a:rPr lang="en-US" altLang="zh-TW" b="0" i="1" smtClean="0">
                              <a:latin typeface="Cambria Math" panose="02040503050406030204" pitchFamily="18" charset="0"/>
                            </a:rPr>
                            <m:t>3</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−3</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𝛽</m:t>
                          </m:r>
                        </m:e>
                        <m:sup>
                          <m:r>
                            <a:rPr lang="en-US" altLang="zh-TW" i="1">
                              <a:latin typeface="Cambria Math" panose="02040503050406030204" pitchFamily="18" charset="0"/>
                            </a:rPr>
                            <m:t>2</m:t>
                          </m:r>
                        </m:sup>
                      </m:sSup>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−3</m:t>
                              </m:r>
                            </m:sup>
                          </m:sSup>
                        </m:e>
                      </m:d>
                      <m:r>
                        <a:rPr lang="en-US" altLang="zh-TW" b="0" i="1" smtClean="0">
                          <a:latin typeface="Cambria Math" panose="02040503050406030204" pitchFamily="18" charset="0"/>
                        </a:rPr>
                        <m:t>+</m:t>
                      </m:r>
                      <m:r>
                        <a:rPr lang="zh-TW" altLang="en-US" i="1">
                          <a:latin typeface="Cambria Math" panose="02040503050406030204" pitchFamily="18" charset="0"/>
                        </a:rPr>
                        <m:t>𝛽𝛼𝛻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−2</m:t>
                              </m:r>
                            </m:sup>
                          </m:sSup>
                        </m:e>
                      </m:d>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m:oMathPara>
                </a14:m>
                <a:endParaRPr lang="en-US" dirty="0"/>
              </a:p>
              <a:p>
                <a:pPr lvl="1"/>
                <a:r>
                  <a:rPr lang="en-US" dirty="0"/>
                  <a:t>This term is analogous to a momentum of a heavy ball rolling down the hill </a:t>
                </a:r>
              </a:p>
              <a:p>
                <a:r>
                  <a:rPr lang="en-US" dirty="0"/>
                  <a:t>The parameter</a:t>
                </a:r>
                <a14:m>
                  <m:oMath xmlns:m="http://schemas.openxmlformats.org/officeDocument/2006/math">
                    <m:r>
                      <a:rPr lang="en-US" altLang="zh-TW" b="0" i="0" smtClean="0">
                        <a:latin typeface="Cambria Math" panose="02040503050406030204" pitchFamily="18" charset="0"/>
                      </a:rPr>
                      <m:t> </m:t>
                    </m:r>
                    <m:r>
                      <a:rPr lang="zh-TW" altLang="en-US" i="1">
                        <a:latin typeface="Cambria Math" panose="02040503050406030204" pitchFamily="18" charset="0"/>
                      </a:rPr>
                      <m:t>𝛽</m:t>
                    </m:r>
                  </m:oMath>
                </a14:m>
                <a:r>
                  <a:rPr lang="en-US" dirty="0"/>
                  <a:t> is referred to as a </a:t>
                </a:r>
                <a:r>
                  <a:rPr lang="en-US" dirty="0">
                    <a:solidFill>
                      <a:srgbClr val="FF0000"/>
                    </a:solidFill>
                  </a:rPr>
                  <a:t>coefficient of momentum</a:t>
                </a:r>
              </a:p>
              <a:p>
                <a:pPr lvl="1"/>
                <a:r>
                  <a:rPr lang="en-US" dirty="0"/>
                  <a:t>A typical value of the parameter </a:t>
                </a:r>
                <a14:m>
                  <m:oMath xmlns:m="http://schemas.openxmlformats.org/officeDocument/2006/math">
                    <m:r>
                      <a:rPr lang="zh-TW" altLang="en-US" i="1">
                        <a:latin typeface="Cambria Math" panose="02040503050406030204" pitchFamily="18" charset="0"/>
                      </a:rPr>
                      <m:t>𝛽</m:t>
                    </m:r>
                  </m:oMath>
                </a14:m>
                <a:r>
                  <a:rPr lang="en-US" dirty="0"/>
                  <a:t> is 0.9</a:t>
                </a:r>
              </a:p>
              <a:p>
                <a:r>
                  <a:rPr lang="en-US" dirty="0"/>
                  <a:t>This method updates the parameters </a:t>
                </a:r>
                <a14:m>
                  <m:oMath xmlns:m="http://schemas.openxmlformats.org/officeDocument/2006/math">
                    <m:r>
                      <a:rPr lang="zh-TW" altLang="en-US" i="1">
                        <a:latin typeface="Cambria Math" panose="02040503050406030204" pitchFamily="18" charset="0"/>
                      </a:rPr>
                      <m:t>𝜃</m:t>
                    </m:r>
                  </m:oMath>
                </a14:m>
                <a:r>
                  <a:rPr lang="en-US" dirty="0"/>
                  <a:t> in the direction of the weighted average of the past gradients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612FA1BF-D46D-4F47-8FBF-4F68E6569766}"/>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36257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Nesterov</a:t>
            </a:r>
            <a:r>
              <a:rPr lang="en-US" dirty="0"/>
              <a:t> Accelerated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TW" b="1" i="1" dirty="0">
                    <a:solidFill>
                      <a:srgbClr val="0070C0"/>
                    </a:solidFill>
                  </a:rPr>
                  <a:t>Gradient descent with </a:t>
                </a:r>
                <a:r>
                  <a:rPr lang="en-US" altLang="zh-TW" b="1" i="1" dirty="0" err="1">
                    <a:solidFill>
                      <a:srgbClr val="0070C0"/>
                    </a:solidFill>
                  </a:rPr>
                  <a:t>Nesterov</a:t>
                </a:r>
                <a:r>
                  <a:rPr lang="en-US" altLang="zh-TW" b="1" i="1" dirty="0">
                    <a:solidFill>
                      <a:srgbClr val="0070C0"/>
                    </a:solidFill>
                  </a:rPr>
                  <a:t> accelerated momentum </a:t>
                </a:r>
              </a:p>
              <a:p>
                <a:pPr lvl="1"/>
                <a:r>
                  <a:rPr lang="en-US" altLang="zh-TW" dirty="0"/>
                  <a:t>Parameter update: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𝑡</m:t>
                        </m:r>
                      </m:sup>
                    </m:sSup>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𝑡</m:t>
                        </m:r>
                      </m:sup>
                    </m:sSup>
                  </m:oMath>
                </a14:m>
                <a:r>
                  <a:rPr lang="en-US" dirty="0"/>
                  <a:t>= </a:t>
                </a:r>
                <a14:m>
                  <m:oMath xmlns:m="http://schemas.openxmlformats.org/officeDocument/2006/math">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r>
                          <a:rPr lang="en-US" altLang="zh-TW" b="0" i="0" smtClean="0">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e>
                    </m:d>
                  </m:oMath>
                </a14:m>
                <a:endParaRPr lang="en-US" dirty="0"/>
              </a:p>
              <a:p>
                <a:pPr lvl="1"/>
                <a:r>
                  <a:rPr lang="en-US" dirty="0"/>
                  <a:t>The term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r>
                      <a:rPr lang="en-US" altLang="zh-TW" b="0" i="0" smtClean="0">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oMath>
                </a14:m>
                <a:r>
                  <a:rPr lang="en-US" dirty="0"/>
                  <a:t> allows to predict the position of the parameters in the next step (i.e.,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sup>
                    </m:sSup>
                    <m:r>
                      <a:rPr lang="en-US" altLang="zh-TW" b="0" i="1" smtClean="0">
                        <a:latin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r>
                      <a:rPr lang="en-US" altLang="zh-TW" b="0" i="1" smtClean="0">
                        <a:latin typeface="Cambria Math" panose="02040503050406030204" pitchFamily="18" charset="0"/>
                      </a:rPr>
                      <m:t>+</m:t>
                    </m:r>
                    <m:r>
                      <a:rPr lang="zh-TW" altLang="en-US" i="1">
                        <a:latin typeface="Cambria Math" panose="02040503050406030204"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oMath>
                </a14:m>
                <a:r>
                  <a:rPr lang="en-US" dirty="0"/>
                  <a:t>)</a:t>
                </a:r>
              </a:p>
              <a:p>
                <a:pPr lvl="1"/>
                <a:r>
                  <a:rPr lang="en-US" dirty="0"/>
                  <a:t>The gradient is calculated with respect to the approximate future position of the parameters in the next iteration,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sup>
                    </m:sSup>
                  </m:oMath>
                </a14:m>
                <a:r>
                  <a:rPr lang="en-US" dirty="0"/>
                  <a:t>, calculated at iteration </a:t>
                </a:r>
                <a14:m>
                  <m:oMath xmlns:m="http://schemas.openxmlformats.org/officeDocument/2006/math">
                    <m:r>
                      <a:rPr lang="en-US" i="1" dirty="0">
                        <a:latin typeface="Cambria Math" panose="02040503050406030204" pitchFamily="18" charset="0"/>
                      </a:rPr>
                      <m:t>𝑡</m:t>
                    </m:r>
                    <m:r>
                      <a:rPr lang="en-US" i="1" dirty="0">
                        <a:latin typeface="Cambria Math" panose="02040503050406030204" pitchFamily="18" charset="0"/>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826"/>
                </a:stretch>
              </a:blipFill>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22A2F99C-B244-4F34-B220-1B89E19002B3}"/>
              </a:ext>
            </a:extLst>
          </p:cNvPr>
          <p:cNvSpPr>
            <a:spLocks noGrp="1"/>
          </p:cNvSpPr>
          <p:nvPr>
            <p:ph idx="10"/>
          </p:nvPr>
        </p:nvSpPr>
        <p:spPr/>
        <p:txBody>
          <a:bodyPr/>
          <a:lstStyle/>
          <a:p>
            <a:r>
              <a:rPr lang="en-US" dirty="0"/>
              <a:t>Training Neural Networks</a:t>
            </a:r>
          </a:p>
          <a:p>
            <a:endParaRPr lang="en-US" dirty="0"/>
          </a:p>
        </p:txBody>
      </p:sp>
      <p:pic>
        <p:nvPicPr>
          <p:cNvPr id="4" name="Picture 3"/>
          <p:cNvPicPr>
            <a:picLocks noChangeAspect="1"/>
          </p:cNvPicPr>
          <p:nvPr/>
        </p:nvPicPr>
        <p:blipFill>
          <a:blip r:embed="rId4"/>
          <a:stretch>
            <a:fillRect/>
          </a:stretch>
        </p:blipFill>
        <p:spPr>
          <a:xfrm>
            <a:off x="1752162" y="4606280"/>
            <a:ext cx="6633286" cy="2517141"/>
          </a:xfrm>
          <a:prstGeom prst="rect">
            <a:avLst/>
          </a:prstGeom>
        </p:spPr>
      </p:pic>
      <p:sp>
        <p:nvSpPr>
          <p:cNvPr id="5" name="TextBox 4"/>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5"/>
              </a:rPr>
              <a:t>https://towardsdatascience.com/learning-parameters-part-2-a190bef2d12</a:t>
            </a:r>
            <a:endParaRPr lang="en-US" sz="1000" dirty="0"/>
          </a:p>
        </p:txBody>
      </p:sp>
      <p:sp>
        <p:nvSpPr>
          <p:cNvPr id="6" name="TextBox 5"/>
          <p:cNvSpPr txBox="1"/>
          <p:nvPr/>
        </p:nvSpPr>
        <p:spPr>
          <a:xfrm>
            <a:off x="132656" y="5177836"/>
            <a:ext cx="1944216" cy="338554"/>
          </a:xfrm>
          <a:prstGeom prst="rect">
            <a:avLst/>
          </a:prstGeom>
          <a:noFill/>
        </p:spPr>
        <p:txBody>
          <a:bodyPr wrap="square" rtlCol="0">
            <a:spAutoFit/>
          </a:bodyPr>
          <a:lstStyle/>
          <a:p>
            <a:r>
              <a:rPr lang="en-US" sz="1600" dirty="0">
                <a:solidFill>
                  <a:schemeClr val="accent3">
                    <a:lumMod val="75000"/>
                  </a:schemeClr>
                </a:solidFill>
              </a:rPr>
              <a:t>GD with momentum</a:t>
            </a:r>
          </a:p>
        </p:txBody>
      </p:sp>
      <p:sp>
        <p:nvSpPr>
          <p:cNvPr id="7" name="TextBox 6"/>
          <p:cNvSpPr txBox="1"/>
          <p:nvPr/>
        </p:nvSpPr>
        <p:spPr>
          <a:xfrm>
            <a:off x="8197552" y="5054726"/>
            <a:ext cx="1709852" cy="584775"/>
          </a:xfrm>
          <a:prstGeom prst="rect">
            <a:avLst/>
          </a:prstGeom>
          <a:noFill/>
        </p:spPr>
        <p:txBody>
          <a:bodyPr wrap="square" rtlCol="0">
            <a:spAutoFit/>
          </a:bodyPr>
          <a:lstStyle/>
          <a:p>
            <a:pPr algn="ctr"/>
            <a:r>
              <a:rPr lang="en-US" sz="1600" dirty="0">
                <a:solidFill>
                  <a:schemeClr val="accent3">
                    <a:lumMod val="75000"/>
                  </a:schemeClr>
                </a:solidFill>
              </a:rPr>
              <a:t>GD with </a:t>
            </a:r>
            <a:r>
              <a:rPr lang="en-US" sz="1600" dirty="0" err="1">
                <a:solidFill>
                  <a:schemeClr val="accent3">
                    <a:lumMod val="75000"/>
                  </a:schemeClr>
                </a:solidFill>
              </a:rPr>
              <a:t>Nesterov</a:t>
            </a:r>
            <a:r>
              <a:rPr lang="en-US" sz="1600" dirty="0">
                <a:solidFill>
                  <a:schemeClr val="accent3">
                    <a:lumMod val="75000"/>
                  </a:schemeClr>
                </a:solidFill>
              </a:rPr>
              <a:t> momentum</a:t>
            </a:r>
          </a:p>
        </p:txBody>
      </p:sp>
    </p:spTree>
    <p:extLst>
      <p:ext uri="{BB962C8B-B14F-4D97-AF65-F5344CB8AC3E}">
        <p14:creationId xmlns:p14="http://schemas.microsoft.com/office/powerpoint/2010/main" val="932732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Adaptive Moment Estimation (Adam)</a:t>
                </a:r>
              </a:p>
              <a:p>
                <a:pPr lvl="1"/>
                <a:r>
                  <a:rPr lang="en-US" dirty="0"/>
                  <a:t>Adam combines insights from the momentum optimizers that accumulate the values of past gradients, and it also introduces new terms based on the second moment of the gradient</a:t>
                </a:r>
              </a:p>
              <a:p>
                <a:pPr lvl="2"/>
                <a:r>
                  <a:rPr lang="en-US" dirty="0"/>
                  <a:t>Similar to GD with momentum, Adam computes a </a:t>
                </a:r>
                <a:r>
                  <a:rPr lang="en-US" b="1" dirty="0"/>
                  <a:t>weighted average of past gradients </a:t>
                </a:r>
                <a:r>
                  <a:rPr lang="en-US" dirty="0"/>
                  <a:t>(</a:t>
                </a:r>
                <a:r>
                  <a:rPr lang="en-US" dirty="0">
                    <a:solidFill>
                      <a:srgbClr val="FF0000"/>
                    </a:solidFill>
                  </a:rPr>
                  <a:t>first moment </a:t>
                </a:r>
                <a:r>
                  <a:rPr lang="en-US" dirty="0"/>
                  <a:t>of the gradient), i.e.,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sup>
                    </m:sSup>
                  </m:oMath>
                </a14:m>
                <a:r>
                  <a:rPr lang="en-US" dirty="0"/>
                  <a:t>=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𝑉</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e>
                    </m:d>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oMath>
                </a14:m>
                <a:endParaRPr lang="en-US" dirty="0"/>
              </a:p>
              <a:p>
                <a:pPr lvl="2"/>
                <a:r>
                  <a:rPr lang="en-US" dirty="0"/>
                  <a:t>Adam also computes a </a:t>
                </a:r>
                <a:r>
                  <a:rPr lang="en-US" b="1" dirty="0"/>
                  <a:t>weighted average of past squared gradients </a:t>
                </a:r>
                <a:r>
                  <a:rPr lang="en-US" dirty="0"/>
                  <a:t>(</a:t>
                </a:r>
                <a:r>
                  <a:rPr lang="en-US" dirty="0">
                    <a:solidFill>
                      <a:srgbClr val="FF0000"/>
                    </a:solidFill>
                  </a:rPr>
                  <a:t>second moment </a:t>
                </a:r>
                <a:r>
                  <a:rPr lang="en-US" dirty="0"/>
                  <a:t>of the gradient), i.e.,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𝑈</m:t>
                        </m:r>
                      </m:e>
                      <m:sup>
                        <m:r>
                          <a:rPr lang="en-US" altLang="zh-TW" i="1">
                            <a:latin typeface="Cambria Math" panose="02040503050406030204" pitchFamily="18" charset="0"/>
                          </a:rPr>
                          <m:t>𝑡</m:t>
                        </m:r>
                      </m:sup>
                    </m:sSup>
                  </m:oMath>
                </a14:m>
                <a:r>
                  <a:rPr lang="en-US" dirty="0"/>
                  <a:t>=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2</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𝑈</m:t>
                        </m:r>
                      </m:e>
                      <m:sup>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2</m:t>
                            </m:r>
                          </m:sub>
                        </m:sSub>
                      </m:e>
                    </m:d>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zh-TW" altLang="en-US"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ℒ</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𝑡</m:t>
                                    </m:r>
                                    <m:r>
                                      <a:rPr lang="en-US" altLang="zh-TW" i="1">
                                        <a:latin typeface="Cambria Math" panose="02040503050406030204" pitchFamily="18" charset="0"/>
                                      </a:rPr>
                                      <m:t>−1</m:t>
                                    </m:r>
                                  </m:sup>
                                </m:sSup>
                              </m:e>
                            </m:d>
                          </m:e>
                        </m:d>
                      </m:e>
                      <m:sup>
                        <m:r>
                          <a:rPr lang="en-US" altLang="zh-TW" i="1">
                            <a:latin typeface="Cambria Math" panose="02040503050406030204" pitchFamily="18" charset="0"/>
                          </a:rPr>
                          <m:t>2</m:t>
                        </m:r>
                      </m:sup>
                    </m:sSup>
                  </m:oMath>
                </a14:m>
                <a:endParaRPr lang="en-US" dirty="0"/>
              </a:p>
              <a:p>
                <a:pPr lvl="1"/>
                <a:r>
                  <a:rPr lang="en-US" dirty="0"/>
                  <a:t>The parameter update is: </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r>
                      <a:rPr lang="en-US" altLang="zh-TW" i="1">
                        <a:latin typeface="Cambria Math" panose="02040503050406030204" pitchFamily="18" charset="0"/>
                      </a:rPr>
                      <m:t>−</m:t>
                    </m:r>
                    <m:r>
                      <a:rPr lang="zh-TW" altLang="en-US" i="1">
                        <a:latin typeface="Cambria Math" panose="02040503050406030204" pitchFamily="18" charset="0"/>
                      </a:rPr>
                      <m:t>𝛼</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𝑉</m:t>
                                </m:r>
                              </m:e>
                            </m:acc>
                          </m:e>
                          <m:sup>
                            <m:r>
                              <a:rPr lang="en-US" altLang="zh-TW" i="1">
                                <a:latin typeface="Cambria Math" panose="02040503050406030204" pitchFamily="18" charset="0"/>
                              </a:rPr>
                              <m:t>𝑡</m:t>
                            </m:r>
                          </m:sup>
                        </m:sSup>
                      </m:num>
                      <m:den>
                        <m:rad>
                          <m:radPr>
                            <m:degHide m:val="on"/>
                            <m:ctrlPr>
                              <a:rPr lang="en-US" altLang="zh-TW" i="1">
                                <a:latin typeface="Cambria Math" panose="02040503050406030204" pitchFamily="18" charset="0"/>
                              </a:rPr>
                            </m:ctrlPr>
                          </m:radPr>
                          <m:deg/>
                          <m:e>
                            <m:sSup>
                              <m:sSupPr>
                                <m:ctrlPr>
                                  <a:rPr lang="en-US" altLang="zh-TW" i="1">
                                    <a:latin typeface="Cambria Math" panose="02040503050406030204" pitchFamily="18" charset="0"/>
                                  </a:rPr>
                                </m:ctrlPr>
                              </m:sSupPr>
                              <m:e>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𝑈</m:t>
                                    </m:r>
                                  </m:e>
                                </m:acc>
                              </m:e>
                              <m:sup>
                                <m:r>
                                  <a:rPr lang="en-US" altLang="zh-TW" b="0" i="1" smtClean="0">
                                    <a:latin typeface="Cambria Math" panose="02040503050406030204" pitchFamily="18" charset="0"/>
                                  </a:rPr>
                                  <m:t>𝑡</m:t>
                                </m:r>
                              </m:sup>
                            </m:sSup>
                          </m:e>
                        </m:rad>
                        <m:r>
                          <a:rPr lang="en-US" altLang="zh-TW" b="0" i="1" smtClean="0">
                            <a:latin typeface="Cambria Math" panose="02040503050406030204" pitchFamily="18" charset="0"/>
                          </a:rPr>
                          <m:t>+</m:t>
                        </m:r>
                        <m:r>
                          <a:rPr lang="zh-TW" altLang="en-US" b="0" i="1" smtClean="0">
                            <a:latin typeface="Cambria Math" panose="02040503050406030204" pitchFamily="18" charset="0"/>
                          </a:rPr>
                          <m:t>𝜖</m:t>
                        </m:r>
                      </m:den>
                    </m:f>
                  </m:oMath>
                </a14:m>
                <a:endParaRPr lang="en-US" dirty="0"/>
              </a:p>
              <a:p>
                <a:pPr lvl="2"/>
                <a:r>
                  <a:rPr lang="en-US" dirty="0"/>
                  <a:t>Where: </a:t>
                </a:r>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𝑉</m:t>
                            </m:r>
                          </m:e>
                        </m:acc>
                      </m:e>
                      <m:sup>
                        <m:r>
                          <a:rPr lang="en-US" altLang="zh-TW" b="0" i="1" smtClean="0">
                            <a:latin typeface="Cambria Math" panose="02040503050406030204" pitchFamily="18" charset="0"/>
                          </a:rPr>
                          <m:t>𝑡</m:t>
                        </m:r>
                      </m:sup>
                    </m:sSup>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𝑉</m:t>
                            </m:r>
                          </m:e>
                          <m:sup>
                            <m:r>
                              <a:rPr lang="en-US" altLang="zh-TW" b="0" i="1" smtClean="0">
                                <a:latin typeface="Cambria Math" panose="02040503050406030204" pitchFamily="18" charset="0"/>
                              </a:rPr>
                              <m:t>𝑡</m:t>
                            </m:r>
                          </m:sup>
                        </m:sSup>
                      </m:num>
                      <m:den>
                        <m:r>
                          <a:rPr lang="en-US" altLang="zh-TW" b="0" i="1" smtClean="0">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den>
                    </m:f>
                  </m:oMath>
                </a14:m>
                <a:r>
                  <a:rPr lang="en-US" dirty="0"/>
                  <a:t> and </a:t>
                </a:r>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b="0" i="1" smtClean="0">
                                <a:latin typeface="Cambria Math" panose="02040503050406030204" pitchFamily="18" charset="0"/>
                              </a:rPr>
                              <m:t>𝑈</m:t>
                            </m:r>
                          </m:e>
                        </m:acc>
                      </m:e>
                      <m:sup>
                        <m:r>
                          <a:rPr lang="en-US" altLang="zh-TW" b="0" i="1" smtClean="0">
                            <a:latin typeface="Cambria Math" panose="02040503050406030204" pitchFamily="18" charset="0"/>
                          </a:rPr>
                          <m:t>𝑡</m:t>
                        </m:r>
                      </m:sup>
                    </m:sSup>
                    <m:r>
                      <a:rPr lang="en-US" altLang="zh-TW" i="1">
                        <a:latin typeface="Cambria Math" panose="02040503050406030204" pitchFamily="18" charset="0"/>
                      </a:rPr>
                      <m:t>=</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𝑈</m:t>
                            </m:r>
                          </m:e>
                          <m:sup>
                            <m:r>
                              <a:rPr lang="en-US" altLang="zh-TW" b="0" i="1" smtClean="0">
                                <a:latin typeface="Cambria Math" panose="02040503050406030204" pitchFamily="18" charset="0"/>
                              </a:rPr>
                              <m:t>𝑡</m:t>
                            </m:r>
                          </m:sup>
                        </m:sSup>
                      </m:num>
                      <m:den>
                        <m:r>
                          <a:rPr lang="en-US" altLang="zh-TW" i="1">
                            <a:latin typeface="Cambria Math" panose="02040503050406030204" pitchFamily="18" charset="0"/>
                          </a:rPr>
                          <m:t>1−</m:t>
                        </m:r>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b="0" i="1" smtClean="0">
                                <a:latin typeface="Cambria Math" panose="02040503050406030204" pitchFamily="18" charset="0"/>
                              </a:rPr>
                              <m:t>2</m:t>
                            </m:r>
                          </m:sub>
                        </m:sSub>
                      </m:den>
                    </m:f>
                  </m:oMath>
                </a14:m>
                <a:endParaRPr lang="en-US" dirty="0"/>
              </a:p>
              <a:p>
                <a:pPr lvl="2"/>
                <a:r>
                  <a:rPr lang="en-US" dirty="0"/>
                  <a:t>The proposed default values are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i="1">
                            <a:latin typeface="Cambria Math" panose="02040503050406030204" pitchFamily="18" charset="0"/>
                          </a:rPr>
                          <m:t>1</m:t>
                        </m:r>
                      </m:sub>
                    </m:sSub>
                  </m:oMath>
                </a14:m>
                <a:r>
                  <a:rPr lang="en-US" dirty="0"/>
                  <a:t> = 0.9,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𝛽</m:t>
                        </m:r>
                      </m:e>
                      <m:sub>
                        <m:r>
                          <a:rPr lang="en-US" altLang="zh-TW" b="0" i="1" smtClean="0">
                            <a:latin typeface="Cambria Math" panose="02040503050406030204" pitchFamily="18" charset="0"/>
                          </a:rPr>
                          <m:t>2</m:t>
                        </m:r>
                      </m:sub>
                    </m:sSub>
                  </m:oMath>
                </a14:m>
                <a:r>
                  <a:rPr lang="en-US" dirty="0"/>
                  <a:t> = 0.999, and </a:t>
                </a:r>
                <a14:m>
                  <m:oMath xmlns:m="http://schemas.openxmlformats.org/officeDocument/2006/math">
                    <m:r>
                      <a:rPr lang="zh-TW" altLang="en-US" i="1">
                        <a:latin typeface="Cambria Math" panose="02040503050406030204" pitchFamily="18" charset="0"/>
                      </a:rPr>
                      <m:t>𝜖</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10</m:t>
                        </m:r>
                      </m:e>
                      <m:sup>
                        <m:r>
                          <a:rPr lang="en-US" altLang="zh-TW" b="0" i="1" smtClean="0">
                            <a:latin typeface="Cambria Math" panose="02040503050406030204" pitchFamily="18" charset="0"/>
                          </a:rPr>
                          <m:t>−8</m:t>
                        </m:r>
                      </m:sup>
                    </m:sSup>
                  </m:oMath>
                </a14:m>
                <a:endParaRPr lang="en-US" dirty="0"/>
              </a:p>
              <a:p>
                <a:r>
                  <a:rPr lang="en-US" dirty="0"/>
                  <a:t>Other commonly used optimization methods include:</a:t>
                </a:r>
              </a:p>
              <a:p>
                <a:pPr lvl="1"/>
                <a:r>
                  <a:rPr lang="en-US" dirty="0" err="1"/>
                  <a:t>Adagrad</a:t>
                </a:r>
                <a:r>
                  <a:rPr lang="en-US" dirty="0"/>
                  <a:t>, </a:t>
                </a:r>
                <a:r>
                  <a:rPr lang="en-US" dirty="0" err="1"/>
                  <a:t>Adadelta</a:t>
                </a:r>
                <a:r>
                  <a:rPr lang="en-US" dirty="0"/>
                  <a:t>, </a:t>
                </a:r>
                <a:r>
                  <a:rPr lang="en-US" dirty="0" err="1"/>
                  <a:t>RMSprop</a:t>
                </a:r>
                <a:r>
                  <a:rPr lang="en-US" dirty="0"/>
                  <a:t>, </a:t>
                </a:r>
                <a:r>
                  <a:rPr lang="en-US" dirty="0" err="1"/>
                  <a:t>Nadam</a:t>
                </a:r>
                <a:r>
                  <a:rPr lang="en-US" dirty="0"/>
                  <a:t>, etc.</a:t>
                </a:r>
              </a:p>
              <a:p>
                <a:pPr lvl="1"/>
                <a:r>
                  <a:rPr lang="en-US" dirty="0"/>
                  <a:t>Most commonly used optimizers nowadays are Adam and SGD with momentum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826"/>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061F80E8-51DC-4349-9BE4-FDDD810861CB}"/>
              </a:ext>
            </a:extLst>
          </p:cNvPr>
          <p:cNvSpPr>
            <a:spLocks noGrp="1"/>
          </p:cNvSpPr>
          <p:nvPr>
            <p:ph idx="10"/>
          </p:nvPr>
        </p:nvSpPr>
        <p:spPr/>
        <p:txBody>
          <a:bodyPr/>
          <a:lstStyle/>
          <a:p>
            <a:r>
              <a:rPr lang="en-US" dirty="0"/>
              <a:t>Training Neural Networks</a:t>
            </a:r>
          </a:p>
          <a:p>
            <a:endParaRPr lang="en-US" dirty="0"/>
          </a:p>
        </p:txBody>
      </p:sp>
    </p:spTree>
    <p:extLst>
      <p:ext uri="{BB962C8B-B14F-4D97-AF65-F5344CB8AC3E}">
        <p14:creationId xmlns:p14="http://schemas.microsoft.com/office/powerpoint/2010/main" val="512859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841"/>
          <a:stretch/>
        </p:blipFill>
        <p:spPr>
          <a:xfrm>
            <a:off x="636712" y="3886200"/>
            <a:ext cx="4320480" cy="3259233"/>
          </a:xfrm>
          <a:prstGeom prst="rect">
            <a:avLst/>
          </a:prstGeom>
        </p:spPr>
      </p:pic>
      <p:pic>
        <p:nvPicPr>
          <p:cNvPr id="5" name="Picture 4"/>
          <p:cNvPicPr>
            <a:picLocks noChangeAspect="1"/>
          </p:cNvPicPr>
          <p:nvPr/>
        </p:nvPicPr>
        <p:blipFill>
          <a:blip r:embed="rId4"/>
          <a:stretch>
            <a:fillRect/>
          </a:stretch>
        </p:blipFill>
        <p:spPr>
          <a:xfrm>
            <a:off x="5246142" y="3923280"/>
            <a:ext cx="4031530" cy="3202914"/>
          </a:xfrm>
          <a:prstGeom prst="rect">
            <a:avLst/>
          </a:prstGeom>
        </p:spPr>
      </p:pic>
      <p:sp>
        <p:nvSpPr>
          <p:cNvPr id="2" name="Title 1"/>
          <p:cNvSpPr>
            <a:spLocks noGrp="1"/>
          </p:cNvSpPr>
          <p:nvPr>
            <p:ph type="title"/>
          </p:nvPr>
        </p:nvSpPr>
        <p:spPr/>
        <p:txBody>
          <a:bodyPr/>
          <a:lstStyle/>
          <a:p>
            <a:r>
              <a:rPr lang="en-US" dirty="0"/>
              <a:t>Learning Rate</a:t>
            </a:r>
          </a:p>
        </p:txBody>
      </p:sp>
      <p:sp>
        <p:nvSpPr>
          <p:cNvPr id="3" name="Content Placeholder 2"/>
          <p:cNvSpPr>
            <a:spLocks noGrp="1"/>
          </p:cNvSpPr>
          <p:nvPr>
            <p:ph idx="1"/>
          </p:nvPr>
        </p:nvSpPr>
        <p:spPr/>
        <p:txBody>
          <a:bodyPr/>
          <a:lstStyle/>
          <a:p>
            <a:r>
              <a:rPr lang="en-US" b="1" i="1" dirty="0">
                <a:solidFill>
                  <a:srgbClr val="0070C0"/>
                </a:solidFill>
              </a:rPr>
              <a:t>Learning rate</a:t>
            </a:r>
          </a:p>
          <a:p>
            <a:pPr lvl="1"/>
            <a:r>
              <a:rPr lang="en-US" dirty="0"/>
              <a:t>The gradient tells us the direction in which the loss has the steepest rate of increase, but it does not tell us how far along the opposite direction we should step</a:t>
            </a:r>
          </a:p>
          <a:p>
            <a:pPr lvl="1"/>
            <a:r>
              <a:rPr lang="en-US" dirty="0"/>
              <a:t>Choosing the learning rate (also called the </a:t>
            </a:r>
            <a:r>
              <a:rPr lang="en-US" dirty="0">
                <a:solidFill>
                  <a:srgbClr val="FF0000"/>
                </a:solidFill>
              </a:rPr>
              <a:t>step size</a:t>
            </a:r>
            <a:r>
              <a:rPr lang="en-US" dirty="0"/>
              <a:t>) is one of the most important hyper-parameter settings for NN training</a:t>
            </a:r>
          </a:p>
        </p:txBody>
      </p:sp>
      <p:sp>
        <p:nvSpPr>
          <p:cNvPr id="8" name="Content Placeholder 7">
            <a:extLst>
              <a:ext uri="{FF2B5EF4-FFF2-40B4-BE49-F238E27FC236}">
                <a16:creationId xmlns:a16="http://schemas.microsoft.com/office/drawing/2014/main" id="{E6B846ED-A504-4FCE-8770-7755EA949883}"/>
              </a:ext>
            </a:extLst>
          </p:cNvPr>
          <p:cNvSpPr>
            <a:spLocks noGrp="1"/>
          </p:cNvSpPr>
          <p:nvPr>
            <p:ph idx="10"/>
          </p:nvPr>
        </p:nvSpPr>
        <p:spPr/>
        <p:txBody>
          <a:bodyPr/>
          <a:lstStyle/>
          <a:p>
            <a:r>
              <a:rPr lang="en-US" dirty="0"/>
              <a:t>Training Neural Networks</a:t>
            </a:r>
          </a:p>
          <a:p>
            <a:endParaRPr lang="en-US" dirty="0"/>
          </a:p>
        </p:txBody>
      </p:sp>
      <p:sp>
        <p:nvSpPr>
          <p:cNvPr id="6" name="TextBox 5">
            <a:extLst>
              <a:ext uri="{FF2B5EF4-FFF2-40B4-BE49-F238E27FC236}">
                <a16:creationId xmlns:a16="http://schemas.microsoft.com/office/drawing/2014/main" id="{FE6C552D-F43D-4842-A9F2-ADB4BBFF731B}"/>
              </a:ext>
            </a:extLst>
          </p:cNvPr>
          <p:cNvSpPr txBox="1"/>
          <p:nvPr/>
        </p:nvSpPr>
        <p:spPr>
          <a:xfrm>
            <a:off x="204664" y="4918806"/>
            <a:ext cx="720080" cy="584775"/>
          </a:xfrm>
          <a:prstGeom prst="rect">
            <a:avLst/>
          </a:prstGeom>
          <a:noFill/>
        </p:spPr>
        <p:txBody>
          <a:bodyPr wrap="square" rtlCol="0">
            <a:spAutoFit/>
          </a:bodyPr>
          <a:lstStyle/>
          <a:p>
            <a:r>
              <a:rPr lang="en-US" sz="1600" dirty="0"/>
              <a:t>LR too small</a:t>
            </a:r>
          </a:p>
        </p:txBody>
      </p:sp>
      <p:sp>
        <p:nvSpPr>
          <p:cNvPr id="7" name="TextBox 6">
            <a:extLst>
              <a:ext uri="{FF2B5EF4-FFF2-40B4-BE49-F238E27FC236}">
                <a16:creationId xmlns:a16="http://schemas.microsoft.com/office/drawing/2014/main" id="{E4FAA808-FCFD-4A83-A558-39E31C1E14BA}"/>
              </a:ext>
            </a:extLst>
          </p:cNvPr>
          <p:cNvSpPr txBox="1"/>
          <p:nvPr/>
        </p:nvSpPr>
        <p:spPr>
          <a:xfrm>
            <a:off x="9205664" y="4918806"/>
            <a:ext cx="720080" cy="584775"/>
          </a:xfrm>
          <a:prstGeom prst="rect">
            <a:avLst/>
          </a:prstGeom>
          <a:noFill/>
        </p:spPr>
        <p:txBody>
          <a:bodyPr wrap="square" rtlCol="0">
            <a:spAutoFit/>
          </a:bodyPr>
          <a:lstStyle/>
          <a:p>
            <a:r>
              <a:rPr lang="en-US" sz="1600" dirty="0"/>
              <a:t>LR too large</a:t>
            </a:r>
          </a:p>
        </p:txBody>
      </p:sp>
    </p:spTree>
    <p:extLst>
      <p:ext uri="{BB962C8B-B14F-4D97-AF65-F5344CB8AC3E}">
        <p14:creationId xmlns:p14="http://schemas.microsoft.com/office/powerpoint/2010/main" val="381327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Rate</a:t>
            </a:r>
          </a:p>
        </p:txBody>
      </p:sp>
      <p:sp>
        <p:nvSpPr>
          <p:cNvPr id="3" name="Content Placeholder 2"/>
          <p:cNvSpPr>
            <a:spLocks noGrp="1"/>
          </p:cNvSpPr>
          <p:nvPr>
            <p:ph idx="1"/>
          </p:nvPr>
        </p:nvSpPr>
        <p:spPr/>
        <p:txBody>
          <a:bodyPr/>
          <a:lstStyle/>
          <a:p>
            <a:r>
              <a:rPr lang="en-US" dirty="0"/>
              <a:t>Training loss for different learning rates</a:t>
            </a:r>
          </a:p>
          <a:p>
            <a:pPr lvl="1"/>
            <a:r>
              <a:rPr lang="en-US" dirty="0"/>
              <a:t>High learning rate: the loss increases or plateaus too quickly</a:t>
            </a:r>
          </a:p>
          <a:p>
            <a:pPr lvl="1"/>
            <a:r>
              <a:rPr lang="en-US" dirty="0"/>
              <a:t>Low learning rate: the loss decreases too slowly (takes many epochs to reach a solution)</a:t>
            </a:r>
          </a:p>
        </p:txBody>
      </p:sp>
      <p:sp>
        <p:nvSpPr>
          <p:cNvPr id="6" name="Content Placeholder 5">
            <a:extLst>
              <a:ext uri="{FF2B5EF4-FFF2-40B4-BE49-F238E27FC236}">
                <a16:creationId xmlns:a16="http://schemas.microsoft.com/office/drawing/2014/main" id="{B9F509A0-AE00-4379-A23D-DC964049ECF5}"/>
              </a:ext>
            </a:extLst>
          </p:cNvPr>
          <p:cNvSpPr>
            <a:spLocks noGrp="1"/>
          </p:cNvSpPr>
          <p:nvPr>
            <p:ph idx="10"/>
          </p:nvPr>
        </p:nvSpPr>
        <p:spPr/>
        <p:txBody>
          <a:bodyPr/>
          <a:lstStyle/>
          <a:p>
            <a:r>
              <a:rPr lang="en-US" dirty="0"/>
              <a:t>Training Neural Networks</a:t>
            </a:r>
          </a:p>
          <a:p>
            <a:endParaRPr lang="en-US" dirty="0"/>
          </a:p>
        </p:txBody>
      </p:sp>
      <p:pic>
        <p:nvPicPr>
          <p:cNvPr id="4" name="Picture 3"/>
          <p:cNvPicPr>
            <a:picLocks noChangeAspect="1"/>
          </p:cNvPicPr>
          <p:nvPr/>
        </p:nvPicPr>
        <p:blipFill>
          <a:blip r:embed="rId2"/>
          <a:stretch>
            <a:fillRect/>
          </a:stretch>
        </p:blipFill>
        <p:spPr>
          <a:xfrm>
            <a:off x="2868960" y="3454152"/>
            <a:ext cx="4281617" cy="3688048"/>
          </a:xfrm>
          <a:prstGeom prst="rect">
            <a:avLst/>
          </a:prstGeom>
        </p:spPr>
      </p:pic>
      <p:sp>
        <p:nvSpPr>
          <p:cNvPr id="5" name="TextBox 4"/>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3"/>
              </a:rPr>
              <a:t>https://cs231n.github.io/neural-networks-3/</a:t>
            </a:r>
            <a:endParaRPr lang="en-US" sz="1000" dirty="0"/>
          </a:p>
        </p:txBody>
      </p:sp>
    </p:spTree>
    <p:extLst>
      <p:ext uri="{BB962C8B-B14F-4D97-AF65-F5344CB8AC3E}">
        <p14:creationId xmlns:p14="http://schemas.microsoft.com/office/powerpoint/2010/main" val="3363163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Rate Scheduling</a:t>
            </a:r>
          </a:p>
        </p:txBody>
      </p:sp>
      <p:sp>
        <p:nvSpPr>
          <p:cNvPr id="3" name="Content Placeholder 2"/>
          <p:cNvSpPr>
            <a:spLocks noGrp="1"/>
          </p:cNvSpPr>
          <p:nvPr>
            <p:ph idx="1"/>
          </p:nvPr>
        </p:nvSpPr>
        <p:spPr/>
        <p:txBody>
          <a:bodyPr>
            <a:normAutofit/>
          </a:bodyPr>
          <a:lstStyle/>
          <a:p>
            <a:r>
              <a:rPr lang="en-US" b="1" i="1" dirty="0">
                <a:solidFill>
                  <a:srgbClr val="0070C0"/>
                </a:solidFill>
              </a:rPr>
              <a:t>Learning rate scheduling </a:t>
            </a:r>
            <a:r>
              <a:rPr lang="en-US" dirty="0"/>
              <a:t>is applied to change the values of the learning rate during the training</a:t>
            </a:r>
          </a:p>
          <a:p>
            <a:pPr lvl="1"/>
            <a:r>
              <a:rPr lang="en-US" b="1" i="1" dirty="0">
                <a:solidFill>
                  <a:srgbClr val="0070C0"/>
                </a:solidFill>
              </a:rPr>
              <a:t>Annealing</a:t>
            </a:r>
            <a:r>
              <a:rPr lang="en-US" dirty="0"/>
              <a:t> is reducing the learning rate over time (a.k.a. learning rate decay)</a:t>
            </a:r>
          </a:p>
          <a:p>
            <a:pPr lvl="2"/>
            <a:r>
              <a:rPr lang="en-US" dirty="0"/>
              <a:t>Approach 1: reduce the learning rate by some factor </a:t>
            </a:r>
            <a:r>
              <a:rPr lang="en-US" dirty="0">
                <a:solidFill>
                  <a:srgbClr val="FF0000"/>
                </a:solidFill>
              </a:rPr>
              <a:t>every few epochs</a:t>
            </a:r>
          </a:p>
          <a:p>
            <a:pPr lvl="3"/>
            <a:r>
              <a:rPr lang="en-US" dirty="0"/>
              <a:t>Typical values: reduce the learning rate by a half every 5 epochs, or divide by 10 every 20 epochs</a:t>
            </a:r>
          </a:p>
          <a:p>
            <a:pPr lvl="2"/>
            <a:r>
              <a:rPr lang="en-US" dirty="0"/>
              <a:t>Approach 2: </a:t>
            </a:r>
            <a:r>
              <a:rPr lang="en-US" dirty="0">
                <a:solidFill>
                  <a:srgbClr val="FF0000"/>
                </a:solidFill>
              </a:rPr>
              <a:t>exponential </a:t>
            </a:r>
            <a:r>
              <a:rPr lang="en-US" dirty="0"/>
              <a:t>or </a:t>
            </a:r>
            <a:r>
              <a:rPr lang="en-US" dirty="0">
                <a:solidFill>
                  <a:srgbClr val="FF0000"/>
                </a:solidFill>
              </a:rPr>
              <a:t>cosine decay </a:t>
            </a:r>
            <a:r>
              <a:rPr lang="en-US" dirty="0"/>
              <a:t>gradually</a:t>
            </a:r>
            <a:r>
              <a:rPr lang="en-US" dirty="0">
                <a:solidFill>
                  <a:srgbClr val="FF0000"/>
                </a:solidFill>
              </a:rPr>
              <a:t> </a:t>
            </a:r>
            <a:r>
              <a:rPr lang="en-US" dirty="0"/>
              <a:t>reduce the learning rate over time</a:t>
            </a:r>
          </a:p>
          <a:p>
            <a:pPr lvl="2"/>
            <a:r>
              <a:rPr lang="en-US" dirty="0"/>
              <a:t>Approach 3: reduce the learning rate by a constant (e.g., by half) whenever the </a:t>
            </a:r>
            <a:r>
              <a:rPr lang="en-US" dirty="0">
                <a:solidFill>
                  <a:srgbClr val="FF0000"/>
                </a:solidFill>
              </a:rPr>
              <a:t>validation loss stops improving</a:t>
            </a:r>
            <a:r>
              <a:rPr lang="en-US" dirty="0"/>
              <a:t> </a:t>
            </a:r>
          </a:p>
          <a:p>
            <a:pPr lvl="3"/>
            <a:r>
              <a:rPr lang="en-US" dirty="0"/>
              <a:t>In </a:t>
            </a:r>
            <a:r>
              <a:rPr lang="en-US" dirty="0" err="1"/>
              <a:t>TensorFlow</a:t>
            </a:r>
            <a:r>
              <a:rPr lang="en-US" dirty="0"/>
              <a:t>: </a:t>
            </a:r>
            <a:r>
              <a:rPr lang="en-US" dirty="0" err="1"/>
              <a:t>tf.keras.callbacks.ReduceLROnPleateau</a:t>
            </a:r>
            <a:r>
              <a:rPr lang="en-US" dirty="0"/>
              <a:t>()</a:t>
            </a:r>
          </a:p>
          <a:p>
            <a:pPr lvl="4"/>
            <a:r>
              <a:rPr lang="en-US" dirty="0"/>
              <a:t>Monitor: validation loss, factor: 0.1 (i.e., divide by 10), patience: 10 (how many epochs to wait before applying it), Minimum learning rate: 1e-6 (when to stop)</a:t>
            </a:r>
          </a:p>
          <a:p>
            <a:pPr lvl="1"/>
            <a:r>
              <a:rPr lang="en-US" b="1" i="1" dirty="0">
                <a:solidFill>
                  <a:srgbClr val="0070C0"/>
                </a:solidFill>
              </a:rPr>
              <a:t>Warmup</a:t>
            </a:r>
            <a:r>
              <a:rPr lang="en-US" dirty="0"/>
              <a:t> is gradually increasing the learning rate initially, and afterward let it cool down until the end of the training</a:t>
            </a:r>
          </a:p>
          <a:p>
            <a:pPr lvl="2"/>
            <a:endParaRPr lang="en-US" dirty="0"/>
          </a:p>
          <a:p>
            <a:endParaRPr lang="en-US" dirty="0"/>
          </a:p>
        </p:txBody>
      </p:sp>
      <p:sp>
        <p:nvSpPr>
          <p:cNvPr id="4" name="Content Placeholder 3">
            <a:extLst>
              <a:ext uri="{FF2B5EF4-FFF2-40B4-BE49-F238E27FC236}">
                <a16:creationId xmlns:a16="http://schemas.microsoft.com/office/drawing/2014/main" id="{F3091F55-24C8-4516-949D-6431ACFACDC6}"/>
              </a:ext>
            </a:extLst>
          </p:cNvPr>
          <p:cNvSpPr>
            <a:spLocks noGrp="1"/>
          </p:cNvSpPr>
          <p:nvPr>
            <p:ph idx="10"/>
          </p:nvPr>
        </p:nvSpPr>
        <p:spPr/>
        <p:txBody>
          <a:bodyPr/>
          <a:lstStyle/>
          <a:p>
            <a:r>
              <a:rPr lang="en-US" dirty="0"/>
              <a:t>Training Neural Networks</a:t>
            </a:r>
          </a:p>
          <a:p>
            <a:endParaRPr lang="en-US" dirty="0"/>
          </a:p>
        </p:txBody>
      </p:sp>
      <p:pic>
        <p:nvPicPr>
          <p:cNvPr id="7" name="Picture 6"/>
          <p:cNvPicPr>
            <a:picLocks noChangeAspect="1"/>
          </p:cNvPicPr>
          <p:nvPr/>
        </p:nvPicPr>
        <p:blipFill>
          <a:blip r:embed="rId3"/>
          <a:stretch>
            <a:fillRect/>
          </a:stretch>
        </p:blipFill>
        <p:spPr>
          <a:xfrm>
            <a:off x="1356792" y="6054476"/>
            <a:ext cx="2368601" cy="1685458"/>
          </a:xfrm>
          <a:prstGeom prst="rect">
            <a:avLst/>
          </a:prstGeom>
        </p:spPr>
      </p:pic>
      <p:pic>
        <p:nvPicPr>
          <p:cNvPr id="8" name="Picture 7"/>
          <p:cNvPicPr>
            <a:picLocks noChangeAspect="1"/>
          </p:cNvPicPr>
          <p:nvPr/>
        </p:nvPicPr>
        <p:blipFill>
          <a:blip r:embed="rId4"/>
          <a:stretch>
            <a:fillRect/>
          </a:stretch>
        </p:blipFill>
        <p:spPr>
          <a:xfrm>
            <a:off x="4357093" y="6073384"/>
            <a:ext cx="2256283" cy="1629240"/>
          </a:xfrm>
          <a:prstGeom prst="rect">
            <a:avLst/>
          </a:prstGeom>
        </p:spPr>
      </p:pic>
      <p:pic>
        <p:nvPicPr>
          <p:cNvPr id="9" name="Picture 8"/>
          <p:cNvPicPr>
            <a:picLocks noChangeAspect="1"/>
          </p:cNvPicPr>
          <p:nvPr/>
        </p:nvPicPr>
        <p:blipFill>
          <a:blip r:embed="rId5"/>
          <a:stretch>
            <a:fillRect/>
          </a:stretch>
        </p:blipFill>
        <p:spPr>
          <a:xfrm>
            <a:off x="6957044" y="6118448"/>
            <a:ext cx="2255090" cy="1602301"/>
          </a:xfrm>
          <a:prstGeom prst="rect">
            <a:avLst/>
          </a:prstGeom>
        </p:spPr>
      </p:pic>
      <p:sp>
        <p:nvSpPr>
          <p:cNvPr id="10" name="TextBox 9"/>
          <p:cNvSpPr txBox="1"/>
          <p:nvPr/>
        </p:nvSpPr>
        <p:spPr>
          <a:xfrm>
            <a:off x="1572816" y="5789615"/>
            <a:ext cx="2016224" cy="307777"/>
          </a:xfrm>
          <a:prstGeom prst="rect">
            <a:avLst/>
          </a:prstGeom>
          <a:noFill/>
        </p:spPr>
        <p:txBody>
          <a:bodyPr wrap="square" rtlCol="0">
            <a:spAutoFit/>
          </a:bodyPr>
          <a:lstStyle/>
          <a:p>
            <a:pPr algn="ctr"/>
            <a:r>
              <a:rPr lang="en-US" sz="1400" dirty="0"/>
              <a:t>Exponential decay</a:t>
            </a:r>
          </a:p>
        </p:txBody>
      </p:sp>
      <p:sp>
        <p:nvSpPr>
          <p:cNvPr id="11" name="TextBox 10"/>
          <p:cNvSpPr txBox="1"/>
          <p:nvPr/>
        </p:nvSpPr>
        <p:spPr>
          <a:xfrm>
            <a:off x="4486613" y="5802571"/>
            <a:ext cx="2016224" cy="307777"/>
          </a:xfrm>
          <a:prstGeom prst="rect">
            <a:avLst/>
          </a:prstGeom>
          <a:noFill/>
        </p:spPr>
        <p:txBody>
          <a:bodyPr wrap="square" rtlCol="0">
            <a:spAutoFit/>
          </a:bodyPr>
          <a:lstStyle/>
          <a:p>
            <a:pPr algn="ctr"/>
            <a:r>
              <a:rPr lang="en-US" sz="1400" dirty="0"/>
              <a:t>Cosine decay</a:t>
            </a:r>
          </a:p>
        </p:txBody>
      </p:sp>
      <p:sp>
        <p:nvSpPr>
          <p:cNvPr id="12" name="TextBox 11"/>
          <p:cNvSpPr txBox="1"/>
          <p:nvPr/>
        </p:nvSpPr>
        <p:spPr>
          <a:xfrm>
            <a:off x="7117432" y="5830416"/>
            <a:ext cx="2016224" cy="307777"/>
          </a:xfrm>
          <a:prstGeom prst="rect">
            <a:avLst/>
          </a:prstGeom>
          <a:noFill/>
        </p:spPr>
        <p:txBody>
          <a:bodyPr wrap="square" rtlCol="0">
            <a:spAutoFit/>
          </a:bodyPr>
          <a:lstStyle/>
          <a:p>
            <a:pPr algn="ctr"/>
            <a:r>
              <a:rPr lang="en-US" sz="1400" dirty="0"/>
              <a:t>Warmup</a:t>
            </a:r>
          </a:p>
        </p:txBody>
      </p:sp>
    </p:spTree>
    <p:extLst>
      <p:ext uri="{BB962C8B-B14F-4D97-AF65-F5344CB8AC3E}">
        <p14:creationId xmlns:p14="http://schemas.microsoft.com/office/powerpoint/2010/main" val="3592668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Vanishing Gradient Problem</a:t>
            </a:r>
          </a:p>
        </p:txBody>
      </p:sp>
      <p:sp>
        <p:nvSpPr>
          <p:cNvPr id="3" name="Content Placeholder 2"/>
          <p:cNvSpPr>
            <a:spLocks noGrp="1"/>
          </p:cNvSpPr>
          <p:nvPr>
            <p:ph idx="1"/>
          </p:nvPr>
        </p:nvSpPr>
        <p:spPr/>
        <p:txBody>
          <a:bodyPr/>
          <a:lstStyle/>
          <a:p>
            <a:r>
              <a:rPr lang="en-US" dirty="0"/>
              <a:t>In some cases, during training, the gradients can become either very small (</a:t>
            </a:r>
            <a:r>
              <a:rPr lang="en-US" dirty="0">
                <a:solidFill>
                  <a:srgbClr val="FF0000"/>
                </a:solidFill>
              </a:rPr>
              <a:t>vanishing gradients</a:t>
            </a:r>
            <a:r>
              <a:rPr lang="en-US" dirty="0"/>
              <a:t>) of very large (</a:t>
            </a:r>
            <a:r>
              <a:rPr lang="en-US" dirty="0">
                <a:solidFill>
                  <a:srgbClr val="FF0000"/>
                </a:solidFill>
              </a:rPr>
              <a:t>exploding gradients</a:t>
            </a:r>
            <a:r>
              <a:rPr lang="en-US" dirty="0"/>
              <a:t>)</a:t>
            </a:r>
          </a:p>
          <a:p>
            <a:pPr lvl="1"/>
            <a:r>
              <a:rPr lang="en-US" dirty="0"/>
              <a:t>They result in very small or very large update of the parameters</a:t>
            </a:r>
          </a:p>
          <a:p>
            <a:pPr lvl="1"/>
            <a:r>
              <a:rPr lang="en-US" dirty="0"/>
              <a:t>Solutions: change learning rate, </a:t>
            </a:r>
            <a:r>
              <a:rPr lang="en-US" dirty="0" err="1"/>
              <a:t>ReLU</a:t>
            </a:r>
            <a:r>
              <a:rPr lang="en-US" dirty="0"/>
              <a:t> activations, regularization, LSTM units in RNNs</a:t>
            </a:r>
          </a:p>
        </p:txBody>
      </p:sp>
      <p:sp>
        <p:nvSpPr>
          <p:cNvPr id="4" name="Content Placeholder 3">
            <a:extLst>
              <a:ext uri="{FF2B5EF4-FFF2-40B4-BE49-F238E27FC236}">
                <a16:creationId xmlns:a16="http://schemas.microsoft.com/office/drawing/2014/main" id="{FAB867EF-4279-44FD-9422-46A48FA4FC46}"/>
              </a:ext>
            </a:extLst>
          </p:cNvPr>
          <p:cNvSpPr>
            <a:spLocks noGrp="1"/>
          </p:cNvSpPr>
          <p:nvPr>
            <p:ph idx="10"/>
          </p:nvPr>
        </p:nvSpPr>
        <p:spPr/>
        <p:txBody>
          <a:bodyPr/>
          <a:lstStyle/>
          <a:p>
            <a:r>
              <a:rPr lang="en-US" dirty="0"/>
              <a:t>Training Neural Networks</a:t>
            </a:r>
          </a:p>
          <a:p>
            <a:endParaRPr lang="en-US" dirty="0"/>
          </a:p>
        </p:txBody>
      </p:sp>
      <p:sp>
        <p:nvSpPr>
          <p:cNvPr id="10" name="矩形 136"/>
          <p:cNvSpPr/>
          <p:nvPr/>
        </p:nvSpPr>
        <p:spPr>
          <a:xfrm>
            <a:off x="3050722" y="3933782"/>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1" name="矩形 137"/>
          <p:cNvSpPr/>
          <p:nvPr/>
        </p:nvSpPr>
        <p:spPr>
          <a:xfrm>
            <a:off x="4376308" y="3917435"/>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2" name="矩形 138"/>
          <p:cNvSpPr/>
          <p:nvPr/>
        </p:nvSpPr>
        <p:spPr>
          <a:xfrm>
            <a:off x="6409645" y="3944577"/>
            <a:ext cx="746342" cy="267586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3" name="矩形 140"/>
          <p:cNvSpPr/>
          <p:nvPr/>
        </p:nvSpPr>
        <p:spPr>
          <a:xfrm>
            <a:off x="1867619" y="3961423"/>
            <a:ext cx="498951" cy="262505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14" name="直線單箭頭接點 141"/>
          <p:cNvCxnSpPr/>
          <p:nvPr/>
        </p:nvCxnSpPr>
        <p:spPr>
          <a:xfrm>
            <a:off x="6796452" y="4992997"/>
            <a:ext cx="7012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2"/>
          <p:cNvCxnSpPr/>
          <p:nvPr/>
        </p:nvCxnSpPr>
        <p:spPr>
          <a:xfrm>
            <a:off x="6905768" y="6238887"/>
            <a:ext cx="5919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43"/>
          <p:cNvCxnSpPr/>
          <p:nvPr/>
        </p:nvCxnSpPr>
        <p:spPr>
          <a:xfrm>
            <a:off x="6772568" y="4214194"/>
            <a:ext cx="7251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44"/>
          <p:cNvSpPr/>
          <p:nvPr/>
        </p:nvSpPr>
        <p:spPr>
          <a:xfrm>
            <a:off x="1936007" y="4679116"/>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8" name="矩形 145"/>
          <p:cNvSpPr/>
          <p:nvPr/>
        </p:nvSpPr>
        <p:spPr>
          <a:xfrm>
            <a:off x="1941825" y="4108787"/>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9" name="Object 12"/>
          <p:cNvGraphicFramePr>
            <a:graphicFrameLocks noChangeAspect="1"/>
          </p:cNvGraphicFramePr>
          <p:nvPr>
            <p:extLst>
              <p:ext uri="{D42A27DB-BD31-4B8C-83A1-F6EECF244321}">
                <p14:modId xmlns:p14="http://schemas.microsoft.com/office/powerpoint/2010/main" val="1854152919"/>
              </p:ext>
            </p:extLst>
          </p:nvPr>
        </p:nvGraphicFramePr>
        <p:xfrm>
          <a:off x="1954524" y="4013537"/>
          <a:ext cx="325438" cy="461962"/>
        </p:xfrm>
        <a:graphic>
          <a:graphicData uri="http://schemas.openxmlformats.org/presentationml/2006/ole">
            <mc:AlternateContent xmlns:mc="http://schemas.openxmlformats.org/markup-compatibility/2006">
              <mc:Choice xmlns:v="urn:schemas-microsoft-com:vml" Requires="v">
                <p:oleObj name="方程式" r:id="rId2" imgW="152280" imgH="215640" progId="Equation.3">
                  <p:embed/>
                </p:oleObj>
              </mc:Choice>
              <mc:Fallback>
                <p:oleObj name="方程式" r:id="rId2" imgW="152280" imgH="215640" progId="Equation.3">
                  <p:embed/>
                  <p:pic>
                    <p:nvPicPr>
                      <p:cNvPr id="147" name="Object 12"/>
                      <p:cNvPicPr>
                        <a:picLocks noChangeAspect="1" noChangeArrowheads="1"/>
                      </p:cNvPicPr>
                      <p:nvPr/>
                    </p:nvPicPr>
                    <p:blipFill>
                      <a:blip r:embed="rId3"/>
                      <a:srcRect/>
                      <a:stretch>
                        <a:fillRect/>
                      </a:stretch>
                    </p:blipFill>
                    <p:spPr bwMode="auto">
                      <a:xfrm>
                        <a:off x="1954524" y="4013537"/>
                        <a:ext cx="3254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3423732152"/>
              </p:ext>
            </p:extLst>
          </p:nvPr>
        </p:nvGraphicFramePr>
        <p:xfrm>
          <a:off x="1959820" y="4596266"/>
          <a:ext cx="352425" cy="461963"/>
        </p:xfrm>
        <a:graphic>
          <a:graphicData uri="http://schemas.openxmlformats.org/presentationml/2006/ole">
            <mc:AlternateContent xmlns:mc="http://schemas.openxmlformats.org/markup-compatibility/2006">
              <mc:Choice xmlns:v="urn:schemas-microsoft-com:vml" Requires="v">
                <p:oleObj name="方程式" r:id="rId4" imgW="164880" imgH="215640" progId="Equation.3">
                  <p:embed/>
                </p:oleObj>
              </mc:Choice>
              <mc:Fallback>
                <p:oleObj name="方程式" r:id="rId4" imgW="164880" imgH="215640" progId="Equation.3">
                  <p:embed/>
                  <p:pic>
                    <p:nvPicPr>
                      <p:cNvPr id="148" name="Object 12"/>
                      <p:cNvPicPr>
                        <a:picLocks noChangeAspect="1" noChangeArrowheads="1"/>
                      </p:cNvPicPr>
                      <p:nvPr/>
                    </p:nvPicPr>
                    <p:blipFill>
                      <a:blip r:embed="rId5"/>
                      <a:srcRect/>
                      <a:stretch>
                        <a:fillRect/>
                      </a:stretch>
                    </p:blipFill>
                    <p:spPr bwMode="auto">
                      <a:xfrm>
                        <a:off x="1959820" y="4596266"/>
                        <a:ext cx="3524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橢圓 148"/>
          <p:cNvSpPr/>
          <p:nvPr/>
        </p:nvSpPr>
        <p:spPr>
          <a:xfrm>
            <a:off x="3147832" y="394478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149"/>
          <p:cNvSpPr/>
          <p:nvPr/>
        </p:nvSpPr>
        <p:spPr>
          <a:xfrm>
            <a:off x="3150174" y="472335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3" name="橢圓 150"/>
          <p:cNvSpPr/>
          <p:nvPr/>
        </p:nvSpPr>
        <p:spPr>
          <a:xfrm>
            <a:off x="3138541" y="5951366"/>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4" name="文字方塊 151"/>
          <p:cNvSpPr txBox="1"/>
          <p:nvPr/>
        </p:nvSpPr>
        <p:spPr>
          <a:xfrm rot="5400000">
            <a:off x="3135794" y="537365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5" name="矩形 152"/>
          <p:cNvSpPr/>
          <p:nvPr/>
        </p:nvSpPr>
        <p:spPr>
          <a:xfrm>
            <a:off x="1945532" y="607687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26" name="Object 12"/>
          <p:cNvGraphicFramePr>
            <a:graphicFrameLocks noChangeAspect="1"/>
          </p:cNvGraphicFramePr>
          <p:nvPr>
            <p:extLst>
              <p:ext uri="{D42A27DB-BD31-4B8C-83A1-F6EECF244321}">
                <p14:modId xmlns:p14="http://schemas.microsoft.com/office/powerpoint/2010/main" val="2873274418"/>
              </p:ext>
            </p:extLst>
          </p:nvPr>
        </p:nvGraphicFramePr>
        <p:xfrm>
          <a:off x="1942416" y="5980619"/>
          <a:ext cx="407988" cy="488950"/>
        </p:xfrm>
        <a:graphic>
          <a:graphicData uri="http://schemas.openxmlformats.org/presentationml/2006/ole">
            <mc:AlternateContent xmlns:mc="http://schemas.openxmlformats.org/markup-compatibility/2006">
              <mc:Choice xmlns:v="urn:schemas-microsoft-com:vml" Requires="v">
                <p:oleObj name="方程式" r:id="rId6" imgW="190440" imgH="228600" progId="Equation.3">
                  <p:embed/>
                </p:oleObj>
              </mc:Choice>
              <mc:Fallback>
                <p:oleObj name="方程式" r:id="rId6" imgW="190440" imgH="228600" progId="Equation.3">
                  <p:embed/>
                  <p:pic>
                    <p:nvPicPr>
                      <p:cNvPr id="154" name="Object 12"/>
                      <p:cNvPicPr>
                        <a:picLocks noChangeAspect="1" noChangeArrowheads="1"/>
                      </p:cNvPicPr>
                      <p:nvPr/>
                    </p:nvPicPr>
                    <p:blipFill>
                      <a:blip r:embed="rId7"/>
                      <a:srcRect/>
                      <a:stretch>
                        <a:fillRect/>
                      </a:stretch>
                    </p:blipFill>
                    <p:spPr bwMode="auto">
                      <a:xfrm>
                        <a:off x="1942416" y="5980619"/>
                        <a:ext cx="40798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文字方塊 154"/>
          <p:cNvSpPr txBox="1"/>
          <p:nvPr/>
        </p:nvSpPr>
        <p:spPr>
          <a:xfrm rot="5400000">
            <a:off x="1821464" y="536181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8" name="橢圓 155"/>
          <p:cNvSpPr/>
          <p:nvPr/>
        </p:nvSpPr>
        <p:spPr>
          <a:xfrm>
            <a:off x="4463394" y="394478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9" name="橢圓 156"/>
          <p:cNvSpPr/>
          <p:nvPr/>
        </p:nvSpPr>
        <p:spPr>
          <a:xfrm>
            <a:off x="4465736" y="472335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 name="橢圓 157"/>
          <p:cNvSpPr/>
          <p:nvPr/>
        </p:nvSpPr>
        <p:spPr>
          <a:xfrm>
            <a:off x="4454103" y="5951366"/>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1" name="文字方塊 158"/>
          <p:cNvSpPr txBox="1"/>
          <p:nvPr/>
        </p:nvSpPr>
        <p:spPr>
          <a:xfrm rot="5400000">
            <a:off x="4451356" y="537365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橢圓 159"/>
          <p:cNvSpPr/>
          <p:nvPr/>
        </p:nvSpPr>
        <p:spPr>
          <a:xfrm>
            <a:off x="6485489" y="3936471"/>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3" name="橢圓 160"/>
          <p:cNvSpPr/>
          <p:nvPr/>
        </p:nvSpPr>
        <p:spPr>
          <a:xfrm>
            <a:off x="6487831" y="4696380"/>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4" name="橢圓 161"/>
          <p:cNvSpPr/>
          <p:nvPr/>
        </p:nvSpPr>
        <p:spPr>
          <a:xfrm>
            <a:off x="6494859" y="594305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35" name="文字方塊 162"/>
          <p:cNvSpPr txBox="1"/>
          <p:nvPr/>
        </p:nvSpPr>
        <p:spPr>
          <a:xfrm rot="5400000">
            <a:off x="6492112" y="5362183"/>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6" name="文字方塊 163"/>
          <p:cNvSpPr txBox="1"/>
          <p:nvPr/>
        </p:nvSpPr>
        <p:spPr>
          <a:xfrm>
            <a:off x="5035439" y="3886200"/>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7" name="文字方塊 164"/>
          <p:cNvSpPr txBox="1"/>
          <p:nvPr/>
        </p:nvSpPr>
        <p:spPr>
          <a:xfrm>
            <a:off x="5053062" y="4671699"/>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8" name="文字方塊 165"/>
          <p:cNvSpPr txBox="1"/>
          <p:nvPr/>
        </p:nvSpPr>
        <p:spPr>
          <a:xfrm>
            <a:off x="5065242" y="5927991"/>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9" name="直線單箭頭接點 166"/>
          <p:cNvCxnSpPr>
            <a:stCxn id="21" idx="6"/>
            <a:endCxn id="28" idx="2"/>
          </p:cNvCxnSpPr>
          <p:nvPr/>
        </p:nvCxnSpPr>
        <p:spPr>
          <a:xfrm>
            <a:off x="3721990" y="4231863"/>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167"/>
          <p:cNvCxnSpPr/>
          <p:nvPr/>
        </p:nvCxnSpPr>
        <p:spPr>
          <a:xfrm>
            <a:off x="3721990" y="5023615"/>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168"/>
          <p:cNvCxnSpPr/>
          <p:nvPr/>
        </p:nvCxnSpPr>
        <p:spPr>
          <a:xfrm>
            <a:off x="3712699" y="6245584"/>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169"/>
          <p:cNvCxnSpPr>
            <a:stCxn id="22" idx="6"/>
            <a:endCxn id="28" idx="2"/>
          </p:cNvCxnSpPr>
          <p:nvPr/>
        </p:nvCxnSpPr>
        <p:spPr>
          <a:xfrm flipV="1">
            <a:off x="3724332" y="4231863"/>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170"/>
          <p:cNvCxnSpPr>
            <a:stCxn id="21" idx="6"/>
            <a:endCxn id="29" idx="2"/>
          </p:cNvCxnSpPr>
          <p:nvPr/>
        </p:nvCxnSpPr>
        <p:spPr>
          <a:xfrm>
            <a:off x="3721990" y="4231863"/>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171"/>
          <p:cNvCxnSpPr>
            <a:stCxn id="21" idx="6"/>
            <a:endCxn id="30" idx="2"/>
          </p:cNvCxnSpPr>
          <p:nvPr/>
        </p:nvCxnSpPr>
        <p:spPr>
          <a:xfrm>
            <a:off x="3721990" y="4231863"/>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172"/>
          <p:cNvCxnSpPr>
            <a:stCxn id="22" idx="6"/>
            <a:endCxn id="30" idx="2"/>
          </p:cNvCxnSpPr>
          <p:nvPr/>
        </p:nvCxnSpPr>
        <p:spPr>
          <a:xfrm>
            <a:off x="3724332" y="5010433"/>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173"/>
          <p:cNvCxnSpPr>
            <a:stCxn id="23" idx="6"/>
            <a:endCxn id="28" idx="2"/>
          </p:cNvCxnSpPr>
          <p:nvPr/>
        </p:nvCxnSpPr>
        <p:spPr>
          <a:xfrm flipV="1">
            <a:off x="3712699" y="4231863"/>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174"/>
          <p:cNvCxnSpPr>
            <a:stCxn id="23" idx="6"/>
            <a:endCxn id="29" idx="2"/>
          </p:cNvCxnSpPr>
          <p:nvPr/>
        </p:nvCxnSpPr>
        <p:spPr>
          <a:xfrm flipV="1">
            <a:off x="3712699" y="5010433"/>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175"/>
          <p:cNvCxnSpPr>
            <a:endCxn id="21" idx="2"/>
          </p:cNvCxnSpPr>
          <p:nvPr/>
        </p:nvCxnSpPr>
        <p:spPr>
          <a:xfrm flipV="1">
            <a:off x="2288432" y="4231863"/>
            <a:ext cx="859400" cy="299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176"/>
          <p:cNvCxnSpPr>
            <a:stCxn id="18" idx="3"/>
            <a:endCxn id="22" idx="2"/>
          </p:cNvCxnSpPr>
          <p:nvPr/>
        </p:nvCxnSpPr>
        <p:spPr>
          <a:xfrm>
            <a:off x="2284725" y="4280237"/>
            <a:ext cx="865449" cy="7301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177"/>
          <p:cNvCxnSpPr>
            <a:stCxn id="18" idx="3"/>
            <a:endCxn id="23" idx="2"/>
          </p:cNvCxnSpPr>
          <p:nvPr/>
        </p:nvCxnSpPr>
        <p:spPr>
          <a:xfrm>
            <a:off x="2284725" y="4280237"/>
            <a:ext cx="853816" cy="19582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178"/>
          <p:cNvCxnSpPr>
            <a:stCxn id="20" idx="3"/>
            <a:endCxn id="21" idx="2"/>
          </p:cNvCxnSpPr>
          <p:nvPr/>
        </p:nvCxnSpPr>
        <p:spPr>
          <a:xfrm flipV="1">
            <a:off x="2312245" y="4231863"/>
            <a:ext cx="835587" cy="595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179"/>
          <p:cNvCxnSpPr>
            <a:stCxn id="17" idx="3"/>
            <a:endCxn id="22" idx="2"/>
          </p:cNvCxnSpPr>
          <p:nvPr/>
        </p:nvCxnSpPr>
        <p:spPr>
          <a:xfrm>
            <a:off x="2278907" y="4850566"/>
            <a:ext cx="871267" cy="1598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180"/>
          <p:cNvCxnSpPr>
            <a:stCxn id="17" idx="3"/>
            <a:endCxn id="23" idx="2"/>
          </p:cNvCxnSpPr>
          <p:nvPr/>
        </p:nvCxnSpPr>
        <p:spPr>
          <a:xfrm>
            <a:off x="2278907" y="4850566"/>
            <a:ext cx="859634" cy="1387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181"/>
          <p:cNvCxnSpPr>
            <a:stCxn id="26" idx="3"/>
            <a:endCxn id="21" idx="2"/>
          </p:cNvCxnSpPr>
          <p:nvPr/>
        </p:nvCxnSpPr>
        <p:spPr>
          <a:xfrm flipV="1">
            <a:off x="2350404" y="4231863"/>
            <a:ext cx="797428" cy="19932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182"/>
          <p:cNvCxnSpPr>
            <a:stCxn id="26" idx="3"/>
            <a:endCxn id="22" idx="2"/>
          </p:cNvCxnSpPr>
          <p:nvPr/>
        </p:nvCxnSpPr>
        <p:spPr>
          <a:xfrm flipV="1">
            <a:off x="2324035" y="5010433"/>
            <a:ext cx="826139" cy="121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183"/>
          <p:cNvCxnSpPr>
            <a:stCxn id="26" idx="3"/>
            <a:endCxn id="23" idx="2"/>
          </p:cNvCxnSpPr>
          <p:nvPr/>
        </p:nvCxnSpPr>
        <p:spPr>
          <a:xfrm>
            <a:off x="2324035" y="6225039"/>
            <a:ext cx="814506" cy="134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群組 6"/>
          <p:cNvGrpSpPr/>
          <p:nvPr/>
        </p:nvGrpSpPr>
        <p:grpSpPr>
          <a:xfrm>
            <a:off x="7483192" y="3901083"/>
            <a:ext cx="642352" cy="2587672"/>
            <a:chOff x="7668524" y="1462486"/>
            <a:chExt cx="642352" cy="2587672"/>
          </a:xfrm>
        </p:grpSpPr>
        <p:sp>
          <p:nvSpPr>
            <p:cNvPr id="58" name="文字方塊 184"/>
            <p:cNvSpPr txBox="1"/>
            <p:nvPr/>
          </p:nvSpPr>
          <p:spPr>
            <a:xfrm rot="5400000">
              <a:off x="7610714" y="2981307"/>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59" name="文字方塊 185"/>
            <p:cNvSpPr txBox="1"/>
            <p:nvPr/>
          </p:nvSpPr>
          <p:spPr>
            <a:xfrm>
              <a:off x="7679807" y="1462486"/>
              <a:ext cx="631069" cy="523220"/>
            </a:xfrm>
            <a:prstGeom prst="rect">
              <a:avLst/>
            </a:prstGeom>
            <a:noFill/>
          </p:spPr>
          <p:txBody>
            <a:bodyPr wrap="square" rtlCol="0">
              <a:spAutoFit/>
            </a:bodyPr>
            <a:lstStyle/>
            <a:p>
              <a:r>
                <a:rPr lang="en-US" altLang="zh-TW" sz="2800" dirty="0"/>
                <a:t>y</a:t>
              </a:r>
              <a:r>
                <a:rPr lang="en-US" altLang="zh-TW" sz="2800" baseline="-25000" dirty="0"/>
                <a:t>1</a:t>
              </a:r>
              <a:endParaRPr lang="zh-TW" altLang="en-US" sz="2800" baseline="-25000" dirty="0"/>
            </a:p>
          </p:txBody>
        </p:sp>
        <p:sp>
          <p:nvSpPr>
            <p:cNvPr id="60" name="文字方塊 186"/>
            <p:cNvSpPr txBox="1"/>
            <p:nvPr/>
          </p:nvSpPr>
          <p:spPr>
            <a:xfrm>
              <a:off x="7668524" y="2260706"/>
              <a:ext cx="631069" cy="523220"/>
            </a:xfrm>
            <a:prstGeom prst="rect">
              <a:avLst/>
            </a:prstGeom>
            <a:noFill/>
          </p:spPr>
          <p:txBody>
            <a:bodyPr wrap="square" rtlCol="0">
              <a:spAutoFit/>
            </a:bodyPr>
            <a:lstStyle/>
            <a:p>
              <a:r>
                <a:rPr lang="en-US" altLang="zh-TW" sz="2800" dirty="0"/>
                <a:t>y</a:t>
              </a:r>
              <a:r>
                <a:rPr lang="en-US" altLang="zh-TW" sz="2800" baseline="-25000" dirty="0"/>
                <a:t>2</a:t>
              </a:r>
              <a:endParaRPr lang="zh-TW" altLang="en-US" sz="2800" baseline="-25000" dirty="0"/>
            </a:p>
          </p:txBody>
        </p:sp>
        <p:sp>
          <p:nvSpPr>
            <p:cNvPr id="61" name="文字方塊 187"/>
            <p:cNvSpPr txBox="1"/>
            <p:nvPr/>
          </p:nvSpPr>
          <p:spPr>
            <a:xfrm>
              <a:off x="7668524" y="3526938"/>
              <a:ext cx="631069" cy="523220"/>
            </a:xfrm>
            <a:prstGeom prst="rect">
              <a:avLst/>
            </a:prstGeom>
            <a:noFill/>
          </p:spPr>
          <p:txBody>
            <a:bodyPr wrap="square" rtlCol="0">
              <a:spAutoFit/>
            </a:bodyPr>
            <a:lstStyle/>
            <a:p>
              <a:r>
                <a:rPr lang="en-US" altLang="zh-TW" sz="2800" dirty="0" err="1"/>
                <a:t>y</a:t>
              </a:r>
              <a:r>
                <a:rPr lang="en-US" altLang="zh-TW" sz="2800" baseline="-25000" dirty="0" err="1"/>
                <a:t>M</a:t>
              </a:r>
              <a:endParaRPr lang="zh-TW" altLang="en-US" sz="2800" baseline="-25000" dirty="0"/>
            </a:p>
          </p:txBody>
        </p:sp>
      </p:grpSp>
      <p:cxnSp>
        <p:nvCxnSpPr>
          <p:cNvPr id="62" name="直線單箭頭接點 188"/>
          <p:cNvCxnSpPr/>
          <p:nvPr/>
        </p:nvCxnSpPr>
        <p:spPr>
          <a:xfrm>
            <a:off x="5746089" y="4243446"/>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189"/>
          <p:cNvCxnSpPr/>
          <p:nvPr/>
        </p:nvCxnSpPr>
        <p:spPr>
          <a:xfrm>
            <a:off x="5746089" y="5035198"/>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190"/>
          <p:cNvCxnSpPr/>
          <p:nvPr/>
        </p:nvCxnSpPr>
        <p:spPr>
          <a:xfrm>
            <a:off x="5736798" y="6257167"/>
            <a:ext cx="7414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191"/>
          <p:cNvCxnSpPr/>
          <p:nvPr/>
        </p:nvCxnSpPr>
        <p:spPr>
          <a:xfrm flipV="1">
            <a:off x="5748431" y="4243446"/>
            <a:ext cx="739062"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192"/>
          <p:cNvCxnSpPr/>
          <p:nvPr/>
        </p:nvCxnSpPr>
        <p:spPr>
          <a:xfrm>
            <a:off x="5746089" y="4243446"/>
            <a:ext cx="743746" cy="7785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193"/>
          <p:cNvCxnSpPr/>
          <p:nvPr/>
        </p:nvCxnSpPr>
        <p:spPr>
          <a:xfrm>
            <a:off x="5746089" y="4243446"/>
            <a:ext cx="732113"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194"/>
          <p:cNvCxnSpPr/>
          <p:nvPr/>
        </p:nvCxnSpPr>
        <p:spPr>
          <a:xfrm>
            <a:off x="5748431" y="5022016"/>
            <a:ext cx="729771"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195"/>
          <p:cNvCxnSpPr/>
          <p:nvPr/>
        </p:nvCxnSpPr>
        <p:spPr>
          <a:xfrm flipV="1">
            <a:off x="5736798" y="4243446"/>
            <a:ext cx="750695" cy="20065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196"/>
          <p:cNvCxnSpPr/>
          <p:nvPr/>
        </p:nvCxnSpPr>
        <p:spPr>
          <a:xfrm flipV="1">
            <a:off x="5736798" y="5022016"/>
            <a:ext cx="753037" cy="12280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矩形圖說文字 127"/>
          <p:cNvSpPr/>
          <p:nvPr/>
        </p:nvSpPr>
        <p:spPr>
          <a:xfrm>
            <a:off x="1578616" y="6797607"/>
            <a:ext cx="3883612" cy="403543"/>
          </a:xfrm>
          <a:prstGeom prst="wedgeRectCallout">
            <a:avLst>
              <a:gd name="adj1" fmla="val 11157"/>
              <a:gd name="adj2" fmla="val -1851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000" dirty="0"/>
              <a:t>Small gradients, learns very slow</a:t>
            </a:r>
            <a:endParaRPr lang="zh-TW" altLang="en-US" sz="2000" dirty="0"/>
          </a:p>
        </p:txBody>
      </p:sp>
    </p:spTree>
    <p:extLst>
      <p:ext uri="{BB962C8B-B14F-4D97-AF65-F5344CB8AC3E}">
        <p14:creationId xmlns:p14="http://schemas.microsoft.com/office/powerpoint/2010/main" val="3405852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a:t>
            </a:r>
          </a:p>
        </p:txBody>
      </p:sp>
      <p:sp>
        <p:nvSpPr>
          <p:cNvPr id="3" name="Content Placeholder 2"/>
          <p:cNvSpPr>
            <a:spLocks noGrp="1"/>
          </p:cNvSpPr>
          <p:nvPr>
            <p:ph idx="1"/>
          </p:nvPr>
        </p:nvSpPr>
        <p:spPr>
          <a:xfrm>
            <a:off x="276674" y="2090803"/>
            <a:ext cx="4752526" cy="5367667"/>
          </a:xfrm>
        </p:spPr>
        <p:txBody>
          <a:bodyPr/>
          <a:lstStyle/>
          <a:p>
            <a:r>
              <a:rPr lang="en-US" b="1" i="1" dirty="0" err="1">
                <a:solidFill>
                  <a:srgbClr val="0070C0"/>
                </a:solidFill>
              </a:rPr>
              <a:t>Underfitting</a:t>
            </a:r>
            <a:endParaRPr lang="en-US" dirty="0"/>
          </a:p>
          <a:p>
            <a:pPr lvl="1"/>
            <a:r>
              <a:rPr lang="en-US" dirty="0"/>
              <a:t>The model is too “simple” to represent all the relevant class characteristics</a:t>
            </a:r>
          </a:p>
          <a:p>
            <a:pPr lvl="1"/>
            <a:r>
              <a:rPr lang="en-US" dirty="0"/>
              <a:t>E.g., model with too few parameters</a:t>
            </a:r>
          </a:p>
          <a:p>
            <a:pPr lvl="1"/>
            <a:r>
              <a:rPr lang="en-US" dirty="0"/>
              <a:t>Produces high error on the training set and high error on the validation set</a:t>
            </a:r>
          </a:p>
          <a:p>
            <a:endParaRPr lang="en-US" b="1" i="1" dirty="0">
              <a:solidFill>
                <a:srgbClr val="0070C0"/>
              </a:solidFill>
            </a:endParaRPr>
          </a:p>
          <a:p>
            <a:endParaRPr lang="en-US" b="1" i="1" dirty="0">
              <a:solidFill>
                <a:srgbClr val="0070C0"/>
              </a:solidFill>
            </a:endParaRPr>
          </a:p>
          <a:p>
            <a:r>
              <a:rPr lang="en-US" b="1" i="1" dirty="0">
                <a:solidFill>
                  <a:srgbClr val="0070C0"/>
                </a:solidFill>
              </a:rPr>
              <a:t>Overfitting</a:t>
            </a:r>
          </a:p>
          <a:p>
            <a:pPr lvl="1"/>
            <a:r>
              <a:rPr lang="en-US" dirty="0"/>
              <a:t>The model is too “complex” and fits irrelevant characteristics (noise) in the data</a:t>
            </a:r>
          </a:p>
          <a:p>
            <a:pPr lvl="1"/>
            <a:r>
              <a:rPr lang="en-US" dirty="0"/>
              <a:t>E.g., model with too many parameters</a:t>
            </a:r>
          </a:p>
          <a:p>
            <a:pPr lvl="1"/>
            <a:r>
              <a:rPr lang="en-US" dirty="0"/>
              <a:t>Produces low error on the training error and high error on the validation set</a:t>
            </a:r>
          </a:p>
          <a:p>
            <a:endParaRPr lang="en-US" dirty="0"/>
          </a:p>
        </p:txBody>
      </p:sp>
      <p:sp>
        <p:nvSpPr>
          <p:cNvPr id="6" name="Content Placeholder 5">
            <a:extLst>
              <a:ext uri="{FF2B5EF4-FFF2-40B4-BE49-F238E27FC236}">
                <a16:creationId xmlns:a16="http://schemas.microsoft.com/office/drawing/2014/main" id="{5555633D-7807-4FFD-AA77-C4AE51C7A409}"/>
              </a:ext>
            </a:extLst>
          </p:cNvPr>
          <p:cNvSpPr>
            <a:spLocks noGrp="1"/>
          </p:cNvSpPr>
          <p:nvPr>
            <p:ph idx="10"/>
          </p:nvPr>
        </p:nvSpPr>
        <p:spPr/>
        <p:txBody>
          <a:bodyPr/>
          <a:lstStyle/>
          <a:p>
            <a:r>
              <a:rPr lang="en-US" dirty="0"/>
              <a:t>Generalization</a:t>
            </a:r>
          </a:p>
        </p:txBody>
      </p:sp>
      <p:pic>
        <p:nvPicPr>
          <p:cNvPr id="10"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74733" t="38327" b="31597"/>
          <a:stretch/>
        </p:blipFill>
        <p:spPr bwMode="auto">
          <a:xfrm>
            <a:off x="5533256" y="5052421"/>
            <a:ext cx="2136093" cy="20143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75816" t="69720"/>
          <a:stretch/>
        </p:blipFill>
        <p:spPr bwMode="auto">
          <a:xfrm>
            <a:off x="7894983" y="5052421"/>
            <a:ext cx="2030761" cy="20143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20578" t="69722" r="54512" b="202"/>
          <a:stretch/>
        </p:blipFill>
        <p:spPr bwMode="auto">
          <a:xfrm>
            <a:off x="7669349" y="2350824"/>
            <a:ext cx="2184387" cy="2089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echniques for handling underfitting and overfitting in Machine Learning |  by Manpreet Singh Minhas | Towards Data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l="20578" t="38582" r="54863" b="31567"/>
          <a:stretch/>
        </p:blipFill>
        <p:spPr bwMode="auto">
          <a:xfrm>
            <a:off x="5533256" y="2349768"/>
            <a:ext cx="2088232" cy="20108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04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p>
            <a:r>
              <a:rPr lang="en-US" dirty="0"/>
              <a:t>Overfitting</a:t>
            </a:r>
          </a:p>
        </p:txBody>
      </p:sp>
      <p:sp>
        <p:nvSpPr>
          <p:cNvPr id="3" name="Content Placeholder 2"/>
          <p:cNvSpPr>
            <a:spLocks noGrp="1"/>
          </p:cNvSpPr>
          <p:nvPr>
            <p:ph idx="1"/>
          </p:nvPr>
        </p:nvSpPr>
        <p:spPr>
          <a:xfrm>
            <a:off x="276673" y="2090803"/>
            <a:ext cx="9584265" cy="5367667"/>
          </a:xfrm>
        </p:spPr>
        <p:txBody>
          <a:bodyPr/>
          <a:lstStyle/>
          <a:p>
            <a:r>
              <a:rPr lang="en-US" dirty="0"/>
              <a:t>Overfitting – a model with high capacity fits the noise in the data instead of the underlying relationship</a:t>
            </a:r>
          </a:p>
          <a:p>
            <a:endParaRPr lang="en-US" dirty="0"/>
          </a:p>
          <a:p>
            <a:endParaRPr lang="en-US" dirty="0"/>
          </a:p>
          <a:p>
            <a:endParaRPr lang="en-US" dirty="0"/>
          </a:p>
        </p:txBody>
      </p:sp>
      <p:sp>
        <p:nvSpPr>
          <p:cNvPr id="8" name="Content Placeholder 7">
            <a:extLst>
              <a:ext uri="{FF2B5EF4-FFF2-40B4-BE49-F238E27FC236}">
                <a16:creationId xmlns:a16="http://schemas.microsoft.com/office/drawing/2014/main" id="{0507D814-2D7C-44CC-BA52-D54DEDB39154}"/>
              </a:ext>
            </a:extLst>
          </p:cNvPr>
          <p:cNvSpPr>
            <a:spLocks noGrp="1"/>
          </p:cNvSpPr>
          <p:nvPr>
            <p:ph idx="10"/>
          </p:nvPr>
        </p:nvSpPr>
        <p:spPr>
          <a:xfrm>
            <a:off x="276673" y="1509936"/>
            <a:ext cx="6192687" cy="350293"/>
          </a:xfrm>
        </p:spPr>
        <p:txBody>
          <a:bodyPr/>
          <a:lstStyle/>
          <a:p>
            <a:r>
              <a:rPr lang="en-US" dirty="0"/>
              <a:t>Generalization</a:t>
            </a:r>
          </a:p>
        </p:txBody>
      </p:sp>
      <p:pic>
        <p:nvPicPr>
          <p:cNvPr id="4" name="Εικόνα 19"/>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 b="18611"/>
          <a:stretch/>
        </p:blipFill>
        <p:spPr>
          <a:xfrm>
            <a:off x="5821288" y="5247580"/>
            <a:ext cx="3635902" cy="2173783"/>
          </a:xfrm>
          <a:prstGeom prst="rect">
            <a:avLst/>
          </a:prstGeom>
        </p:spPr>
      </p:pic>
      <p:sp>
        <p:nvSpPr>
          <p:cNvPr id="5" name="TextBox 4"/>
          <p:cNvSpPr txBox="1"/>
          <p:nvPr/>
        </p:nvSpPr>
        <p:spPr>
          <a:xfrm>
            <a:off x="852736" y="7526179"/>
            <a:ext cx="8712968" cy="246221"/>
          </a:xfrm>
          <a:prstGeom prst="rect">
            <a:avLst/>
          </a:prstGeom>
          <a:noFill/>
        </p:spPr>
        <p:txBody>
          <a:bodyPr wrap="square" rtlCol="0">
            <a:spAutoFit/>
          </a:bodyPr>
          <a:lstStyle/>
          <a:p>
            <a:pPr algn="ctr"/>
            <a:r>
              <a:rPr lang="en-US" sz="1000" dirty="0"/>
              <a:t>Picture from: </a:t>
            </a:r>
            <a:r>
              <a:rPr lang="en-US" sz="1000" dirty="0">
                <a:hlinkClick r:id="rId5"/>
              </a:rPr>
              <a:t>http://cs231n.github.io/assets/nn1/layer_sizes.jpeg</a:t>
            </a:r>
            <a:endParaRPr lang="en-US" sz="1000" dirty="0"/>
          </a:p>
        </p:txBody>
      </p:sp>
      <p:pic>
        <p:nvPicPr>
          <p:cNvPr id="6" name="Εικόνα 12">
            <a:extLst>
              <a:ext uri="{FF2B5EF4-FFF2-40B4-BE49-F238E27FC236}">
                <a16:creationId xmlns:a16="http://schemas.microsoft.com/office/drawing/2014/main" id="{E2DFE7DF-857A-4E01-8815-C42087CD35E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2024027" y="2936553"/>
            <a:ext cx="5381438" cy="2173783"/>
          </a:xfrm>
          <a:prstGeom prst="rect">
            <a:avLst/>
          </a:prstGeom>
        </p:spPr>
      </p:pic>
      <p:sp>
        <p:nvSpPr>
          <p:cNvPr id="7" name="Content Placeholder 2">
            <a:extLst>
              <a:ext uri="{FF2B5EF4-FFF2-40B4-BE49-F238E27FC236}">
                <a16:creationId xmlns:a16="http://schemas.microsoft.com/office/drawing/2014/main" id="{D0D8AFCC-962C-4D15-B94B-21027735CBA4}"/>
              </a:ext>
            </a:extLst>
          </p:cNvPr>
          <p:cNvSpPr txBox="1">
            <a:spLocks/>
          </p:cNvSpPr>
          <p:nvPr/>
        </p:nvSpPr>
        <p:spPr>
          <a:xfrm>
            <a:off x="276673" y="5614392"/>
            <a:ext cx="5040559" cy="1440160"/>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 model may fit the training data very well, but fails to </a:t>
            </a:r>
            <a:r>
              <a:rPr lang="en-US" sz="2000" dirty="0">
                <a:solidFill>
                  <a:srgbClr val="FF0000"/>
                </a:solidFill>
              </a:rPr>
              <a:t>generalize</a:t>
            </a:r>
            <a:r>
              <a:rPr lang="en-US" sz="2000" dirty="0"/>
              <a:t> to new examples (test or validation data)</a:t>
            </a:r>
          </a:p>
          <a:p>
            <a:endParaRPr lang="en-US" dirty="0"/>
          </a:p>
        </p:txBody>
      </p:sp>
    </p:spTree>
    <p:extLst>
      <p:ext uri="{BB962C8B-B14F-4D97-AF65-F5344CB8AC3E}">
        <p14:creationId xmlns:p14="http://schemas.microsoft.com/office/powerpoint/2010/main" val="142003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3" name="Content Placeholder 2"/>
          <p:cNvSpPr>
            <a:spLocks noGrp="1"/>
          </p:cNvSpPr>
          <p:nvPr>
            <p:ph idx="1"/>
          </p:nvPr>
        </p:nvSpPr>
        <p:spPr/>
        <p:txBody>
          <a:bodyPr>
            <a:normAutofit/>
          </a:bodyPr>
          <a:lstStyle/>
          <a:p>
            <a:r>
              <a:rPr lang="en-US" b="1" i="1" dirty="0">
                <a:solidFill>
                  <a:srgbClr val="0070C0"/>
                </a:solidFill>
              </a:rPr>
              <a:t>Supervised learning </a:t>
            </a:r>
            <a:r>
              <a:rPr lang="en-US" dirty="0"/>
              <a:t>categories and techniques</a:t>
            </a:r>
          </a:p>
          <a:p>
            <a:pPr lvl="1"/>
            <a:r>
              <a:rPr lang="en-US" b="1" dirty="0"/>
              <a:t>Numerical classifier functions	</a:t>
            </a:r>
          </a:p>
          <a:p>
            <a:pPr lvl="2"/>
            <a:r>
              <a:rPr lang="en-US" dirty="0"/>
              <a:t>Linear classifier, perceptron, logistic regression, support vector machines (SVM), neural networks </a:t>
            </a:r>
          </a:p>
          <a:p>
            <a:pPr lvl="1"/>
            <a:r>
              <a:rPr lang="en-US" b="1" dirty="0"/>
              <a:t>Probabilistic functions </a:t>
            </a:r>
          </a:p>
          <a:p>
            <a:pPr lvl="2"/>
            <a:r>
              <a:rPr lang="en-US" dirty="0"/>
              <a:t>Naïve Bayes, Gaussian discriminant analysis (GDA), hidden Markov models (HMM), probabilistic graphical models 	</a:t>
            </a:r>
          </a:p>
          <a:p>
            <a:pPr lvl="1"/>
            <a:r>
              <a:rPr lang="en-US" b="1" dirty="0"/>
              <a:t>Non-parametric (instance-based) functions</a:t>
            </a:r>
          </a:p>
          <a:p>
            <a:pPr lvl="2"/>
            <a:r>
              <a:rPr lang="en-US" i="1" dirty="0"/>
              <a:t>k</a:t>
            </a:r>
            <a:r>
              <a:rPr lang="en-US" dirty="0"/>
              <a:t>-nearest neighbors, kernel regression, kernel density estimation, local regression</a:t>
            </a:r>
          </a:p>
          <a:p>
            <a:pPr lvl="1"/>
            <a:r>
              <a:rPr lang="en-US" b="1" dirty="0"/>
              <a:t>Symbolic functions</a:t>
            </a:r>
          </a:p>
          <a:p>
            <a:pPr lvl="2"/>
            <a:r>
              <a:rPr lang="en-US" dirty="0"/>
              <a:t>Decision trees, classification and regression trees (CART)	</a:t>
            </a:r>
          </a:p>
          <a:p>
            <a:pPr lvl="1"/>
            <a:r>
              <a:rPr lang="en-US" b="1" dirty="0"/>
              <a:t>Aggregation (ensemble) learning</a:t>
            </a:r>
          </a:p>
          <a:p>
            <a:pPr lvl="2"/>
            <a:r>
              <a:rPr lang="en-US" dirty="0"/>
              <a:t>Bagging, boosting (</a:t>
            </a:r>
            <a:r>
              <a:rPr lang="en-US" dirty="0" err="1"/>
              <a:t>Adaboost</a:t>
            </a:r>
            <a:r>
              <a:rPr lang="en-US" dirty="0"/>
              <a:t>, </a:t>
            </a:r>
            <a:r>
              <a:rPr lang="en-US" dirty="0" err="1"/>
              <a:t>XGBoost</a:t>
            </a:r>
            <a:r>
              <a:rPr lang="en-US" dirty="0"/>
              <a:t>), random forest 	</a:t>
            </a:r>
          </a:p>
          <a:p>
            <a:endParaRPr lang="en-US" dirty="0"/>
          </a:p>
        </p:txBody>
      </p:sp>
      <p:sp>
        <p:nvSpPr>
          <p:cNvPr id="4" name="Content Placeholder 3">
            <a:extLst>
              <a:ext uri="{FF2B5EF4-FFF2-40B4-BE49-F238E27FC236}">
                <a16:creationId xmlns:a16="http://schemas.microsoft.com/office/drawing/2014/main" id="{622E9D49-7112-4254-AB86-16D939C0C388}"/>
              </a:ext>
            </a:extLst>
          </p:cNvPr>
          <p:cNvSpPr>
            <a:spLocks noGrp="1"/>
          </p:cNvSpPr>
          <p:nvPr>
            <p:ph idx="10"/>
          </p:nvPr>
        </p:nvSpPr>
        <p:spPr/>
        <p:txBody>
          <a:bodyPr/>
          <a:lstStyle/>
          <a:p>
            <a:r>
              <a:rPr lang="en-US" dirty="0"/>
              <a:t>Machine Learning Basics</a:t>
            </a:r>
          </a:p>
        </p:txBody>
      </p:sp>
    </p:spTree>
    <p:extLst>
      <p:ext uri="{BB962C8B-B14F-4D97-AF65-F5344CB8AC3E}">
        <p14:creationId xmlns:p14="http://schemas.microsoft.com/office/powerpoint/2010/main" val="2762715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ℓ</m:t>
                        </m:r>
                      </m:e>
                      <m:sub>
                        <m:r>
                          <a:rPr lang="en-US" b="1" i="1" smtClean="0">
                            <a:solidFill>
                              <a:srgbClr val="0070C0"/>
                            </a:solidFill>
                            <a:latin typeface="Cambria Math" panose="02040503050406030204" pitchFamily="18" charset="0"/>
                          </a:rPr>
                          <m:t>𝟐</m:t>
                        </m:r>
                      </m:sub>
                    </m:sSub>
                  </m:oMath>
                </a14:m>
                <a:r>
                  <a:rPr lang="en-US" b="1" i="1" dirty="0">
                    <a:solidFill>
                      <a:srgbClr val="0070C0"/>
                    </a:solidFill>
                  </a:rPr>
                  <a:t> weight decay</a:t>
                </a:r>
              </a:p>
              <a:p>
                <a:pPr lvl="1"/>
                <a:r>
                  <a:rPr lang="en-US" dirty="0"/>
                  <a:t>A regularization term that penalizes large weights is added to the loss function</a:t>
                </a:r>
              </a:p>
              <a:p>
                <a:pPr lvl="1"/>
                <a:endParaRPr lang="en-US" sz="800" dirty="0"/>
              </a:p>
              <a:p>
                <a:pPr lvl="1"/>
                <a:endParaRPr lang="en-US" sz="800" dirty="0"/>
              </a:p>
              <a:p>
                <a:pPr lvl="1"/>
                <a:endParaRPr lang="en-US" sz="800" dirty="0"/>
              </a:p>
              <a:p>
                <a:pPr lvl="1"/>
                <a:endParaRPr lang="en-US" sz="1400" dirty="0"/>
              </a:p>
              <a:p>
                <a:pPr marL="457162" lvl="1" indent="0">
                  <a:buNone/>
                </a:pPr>
                <a14:m>
                  <m:oMathPara xmlns:m="http://schemas.openxmlformats.org/officeDocument/2006/math">
                    <m:oMathParaPr>
                      <m:jc m:val="center"/>
                    </m:oMathParaPr>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ℒ</m:t>
                          </m:r>
                        </m:e>
                        <m:sub>
                          <m:r>
                            <a:rPr lang="en-US" sz="2400" i="1">
                              <a:latin typeface="Cambria Math" charset="0"/>
                            </a:rPr>
                            <m:t>𝑟𝑒𝑔</m:t>
                          </m:r>
                        </m:sub>
                      </m:sSub>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 </m:t>
                      </m:r>
                      <m:r>
                        <a:rPr lang="en-US" sz="2400" i="1" smtClean="0">
                          <a:latin typeface="Cambria Math" panose="02040503050406030204" pitchFamily="18" charset="0"/>
                          <a:ea typeface="Cambria Math" panose="02040503050406030204" pitchFamily="18" charset="0"/>
                        </a:rPr>
                        <m:t>ℒ</m:t>
                      </m:r>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m:t>
                      </m:r>
                      <m:r>
                        <a:rPr lang="el-GR" sz="2400" i="1">
                          <a:latin typeface="Cambria Math" charset="0"/>
                        </a:rPr>
                        <m:t>𝜆</m:t>
                      </m:r>
                      <m:nary>
                        <m:naryPr>
                          <m:chr m:val="∑"/>
                          <m:supHide m:val="on"/>
                          <m:ctrlPr>
                            <a:rPr lang="el-GR" sz="2400" i="1">
                              <a:latin typeface="Cambria Math" panose="02040503050406030204" pitchFamily="18" charset="0"/>
                            </a:rPr>
                          </m:ctrlPr>
                        </m:naryPr>
                        <m:sub>
                          <m:r>
                            <m:rPr>
                              <m:brk m:alnAt="7"/>
                            </m:rPr>
                            <a:rPr lang="en-US" sz="2400" i="1">
                              <a:latin typeface="Cambria Math" charset="0"/>
                            </a:rPr>
                            <m:t>𝑘</m:t>
                          </m:r>
                        </m:sub>
                        <m:sup/>
                        <m:e>
                          <m:sSubSup>
                            <m:sSubSupPr>
                              <m:ctrlPr>
                                <a:rPr lang="en-US" sz="2400" i="1">
                                  <a:latin typeface="Cambria Math" panose="02040503050406030204" pitchFamily="18" charset="0"/>
                                </a:rPr>
                              </m:ctrlPr>
                            </m:sSubSupPr>
                            <m:e>
                              <m:r>
                                <a:rPr lang="el-GR" sz="2400" i="1">
                                  <a:latin typeface="Cambria Math" charset="0"/>
                                </a:rPr>
                                <m:t>𝜃</m:t>
                              </m:r>
                            </m:e>
                            <m:sub>
                              <m:r>
                                <a:rPr lang="en-US" sz="2400" i="1">
                                  <a:latin typeface="Cambria Math" charset="0"/>
                                </a:rPr>
                                <m:t>𝑘</m:t>
                              </m:r>
                            </m:sub>
                            <m:sup>
                              <m:r>
                                <a:rPr lang="en-US" sz="2400" i="1">
                                  <a:latin typeface="Cambria Math" charset="0"/>
                                </a:rPr>
                                <m:t>2</m:t>
                              </m:r>
                            </m:sup>
                          </m:sSubSup>
                        </m:e>
                      </m:nary>
                    </m:oMath>
                  </m:oMathPara>
                </a14:m>
                <a:endParaRPr lang="en-US" sz="2400" dirty="0"/>
              </a:p>
              <a:p>
                <a:pPr lvl="1"/>
                <a:endParaRPr lang="en-US" sz="1000" dirty="0"/>
              </a:p>
              <a:p>
                <a:pPr lvl="1"/>
                <a:r>
                  <a:rPr lang="en-US" dirty="0"/>
                  <a:t>For every weight in the network, we add the regularization term to the loss value</a:t>
                </a:r>
              </a:p>
              <a:p>
                <a:pPr lvl="2"/>
                <a:r>
                  <a:rPr lang="en-US" dirty="0"/>
                  <a:t>During gradient descent parameter update, every weight is decayed linearly toward zero</a:t>
                </a:r>
              </a:p>
              <a:p>
                <a:pPr lvl="1"/>
                <a:r>
                  <a:rPr lang="en-US" dirty="0"/>
                  <a:t>The </a:t>
                </a:r>
                <a:r>
                  <a:rPr lang="en-US" dirty="0">
                    <a:solidFill>
                      <a:srgbClr val="FF0000"/>
                    </a:solidFill>
                  </a:rPr>
                  <a:t>weight decay coefficient </a:t>
                </a:r>
                <a14:m>
                  <m:oMath xmlns:m="http://schemas.openxmlformats.org/officeDocument/2006/math">
                    <m:r>
                      <a:rPr lang="el-GR" i="1">
                        <a:solidFill>
                          <a:srgbClr val="FF0000"/>
                        </a:solidFill>
                        <a:latin typeface="Cambria Math" charset="0"/>
                      </a:rPr>
                      <m:t>𝜆</m:t>
                    </m:r>
                    <m:r>
                      <a:rPr lang="el-GR" i="1">
                        <a:solidFill>
                          <a:srgbClr val="FF0000"/>
                        </a:solidFill>
                        <a:latin typeface="Cambria Math" charset="0"/>
                      </a:rPr>
                      <m:t> </m:t>
                    </m:r>
                  </m:oMath>
                </a14:m>
                <a:r>
                  <a:rPr lang="en-US" dirty="0"/>
                  <a:t>determines how dominant the regularization is during the gradient computation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2B1823AF-5E3A-41AE-9CF9-DA774759AEB1}"/>
              </a:ext>
            </a:extLst>
          </p:cNvPr>
          <p:cNvSpPr>
            <a:spLocks noGrp="1"/>
          </p:cNvSpPr>
          <p:nvPr>
            <p:ph idx="10"/>
          </p:nvPr>
        </p:nvSpPr>
        <p:spPr/>
        <p:txBody>
          <a:bodyPr/>
          <a:lstStyle/>
          <a:p>
            <a:r>
              <a:rPr lang="en-US" dirty="0"/>
              <a:t>Regularization</a:t>
            </a:r>
          </a:p>
        </p:txBody>
      </p:sp>
      <p:sp>
        <p:nvSpPr>
          <p:cNvPr id="5" name="Left Brace 4"/>
          <p:cNvSpPr/>
          <p:nvPr/>
        </p:nvSpPr>
        <p:spPr>
          <a:xfrm rot="5400000">
            <a:off x="4860154" y="3072848"/>
            <a:ext cx="130099" cy="555220"/>
          </a:xfrm>
          <a:prstGeom prst="lef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5400000">
            <a:off x="5932213" y="2772991"/>
            <a:ext cx="282206" cy="1224136"/>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lumMod val="75000"/>
                </a:schemeClr>
              </a:solidFill>
            </a:endParaRPr>
          </a:p>
        </p:txBody>
      </p:sp>
      <p:sp>
        <p:nvSpPr>
          <p:cNvPr id="7" name="TextBox 6"/>
          <p:cNvSpPr txBox="1"/>
          <p:nvPr/>
        </p:nvSpPr>
        <p:spPr>
          <a:xfrm>
            <a:off x="4489171" y="3042681"/>
            <a:ext cx="842859" cy="307777"/>
          </a:xfrm>
          <a:prstGeom prst="rect">
            <a:avLst/>
          </a:prstGeom>
          <a:noFill/>
        </p:spPr>
        <p:txBody>
          <a:bodyPr wrap="none" rtlCol="0">
            <a:spAutoFit/>
          </a:bodyPr>
          <a:lstStyle/>
          <a:p>
            <a:r>
              <a:rPr lang="en-US" sz="1400" dirty="0">
                <a:solidFill>
                  <a:schemeClr val="accent4">
                    <a:lumMod val="75000"/>
                  </a:schemeClr>
                </a:solidFill>
              </a:rPr>
              <a:t>Data loss</a:t>
            </a:r>
          </a:p>
        </p:txBody>
      </p:sp>
      <p:sp>
        <p:nvSpPr>
          <p:cNvPr id="8" name="TextBox 7"/>
          <p:cNvSpPr txBox="1"/>
          <p:nvPr/>
        </p:nvSpPr>
        <p:spPr>
          <a:xfrm>
            <a:off x="5389240" y="3022104"/>
            <a:ext cx="1542666" cy="307777"/>
          </a:xfrm>
          <a:prstGeom prst="rect">
            <a:avLst/>
          </a:prstGeom>
          <a:noFill/>
        </p:spPr>
        <p:txBody>
          <a:bodyPr wrap="none" rtlCol="0">
            <a:spAutoFit/>
          </a:bodyPr>
          <a:lstStyle/>
          <a:p>
            <a:r>
              <a:rPr lang="en-US" sz="1400" dirty="0">
                <a:solidFill>
                  <a:schemeClr val="accent6">
                    <a:lumMod val="75000"/>
                  </a:schemeClr>
                </a:solidFill>
              </a:rPr>
              <a:t>Regularization loss</a:t>
            </a:r>
          </a:p>
        </p:txBody>
      </p:sp>
    </p:spTree>
    <p:extLst>
      <p:ext uri="{BB962C8B-B14F-4D97-AF65-F5344CB8AC3E}">
        <p14:creationId xmlns:p14="http://schemas.microsoft.com/office/powerpoint/2010/main" val="2132646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Effect of the decay coefficient </a:t>
                </a:r>
                <a14:m>
                  <m:oMath xmlns:m="http://schemas.openxmlformats.org/officeDocument/2006/math">
                    <m:r>
                      <a:rPr lang="el-GR" i="1">
                        <a:latin typeface="Cambria Math" charset="0"/>
                      </a:rPr>
                      <m:t>𝜆</m:t>
                    </m:r>
                  </m:oMath>
                </a14:m>
                <a:r>
                  <a:rPr lang="en-US" dirty="0"/>
                  <a:t>  </a:t>
                </a:r>
              </a:p>
              <a:p>
                <a:pPr lvl="1"/>
                <a:r>
                  <a:rPr lang="en-US" dirty="0"/>
                  <a:t>Large weight decay coefficient </a:t>
                </a:r>
                <a:r>
                  <a:rPr lang="en-US" dirty="0">
                    <a:latin typeface="Times New Roman" panose="02020603050405020304" pitchFamily="18" charset="0"/>
                    <a:cs typeface="Times New Roman" panose="02020603050405020304" pitchFamily="18" charset="0"/>
                  </a:rPr>
                  <a:t>→</a:t>
                </a:r>
                <a:r>
                  <a:rPr lang="en-US" dirty="0"/>
                  <a:t> penalty for weights with large values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2F757E84-8E3E-4724-B708-4D2CC10A91CB}"/>
              </a:ext>
            </a:extLst>
          </p:cNvPr>
          <p:cNvSpPr>
            <a:spLocks noGrp="1"/>
          </p:cNvSpPr>
          <p:nvPr>
            <p:ph idx="10"/>
          </p:nvPr>
        </p:nvSpPr>
        <p:spPr/>
        <p:txBody>
          <a:bodyPr/>
          <a:lstStyle/>
          <a:p>
            <a:r>
              <a:rPr lang="en-US" dirty="0"/>
              <a:t>Regularization</a:t>
            </a:r>
          </a:p>
          <a:p>
            <a:endParaRPr lang="en-US" dirty="0"/>
          </a:p>
        </p:txBody>
      </p:sp>
      <p:pic>
        <p:nvPicPr>
          <p:cNvPr id="4" name="Picture 3"/>
          <p:cNvPicPr>
            <a:picLocks noChangeAspect="1"/>
          </p:cNvPicPr>
          <p:nvPr/>
        </p:nvPicPr>
        <p:blipFill>
          <a:blip r:embed="rId3"/>
          <a:stretch>
            <a:fillRect/>
          </a:stretch>
        </p:blipFill>
        <p:spPr>
          <a:xfrm>
            <a:off x="1303973" y="3166120"/>
            <a:ext cx="7529663" cy="2780625"/>
          </a:xfrm>
          <a:prstGeom prst="rect">
            <a:avLst/>
          </a:prstGeom>
        </p:spPr>
      </p:pic>
    </p:spTree>
    <p:extLst>
      <p:ext uri="{BB962C8B-B14F-4D97-AF65-F5344CB8AC3E}">
        <p14:creationId xmlns:p14="http://schemas.microsoft.com/office/powerpoint/2010/main" val="524471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Weight Decay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ℓ</m:t>
                        </m:r>
                      </m:e>
                      <m:sub>
                        <m:r>
                          <a:rPr lang="en-US" b="1" i="1" smtClean="0">
                            <a:solidFill>
                              <a:srgbClr val="0070C0"/>
                            </a:solidFill>
                            <a:latin typeface="Cambria Math" panose="02040503050406030204" pitchFamily="18" charset="0"/>
                          </a:rPr>
                          <m:t>𝟏</m:t>
                        </m:r>
                      </m:sub>
                    </m:sSub>
                  </m:oMath>
                </a14:m>
                <a:r>
                  <a:rPr lang="en-US" b="1" i="1" dirty="0">
                    <a:solidFill>
                      <a:srgbClr val="0070C0"/>
                    </a:solidFill>
                  </a:rPr>
                  <a:t> weight decay</a:t>
                </a:r>
              </a:p>
              <a:p>
                <a:pPr lvl="1"/>
                <a:r>
                  <a:rPr lang="en-US" dirty="0"/>
                  <a:t>The regularization term is based on the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t> norm of the weights</a:t>
                </a:r>
              </a:p>
              <a:p>
                <a:pPr lvl="1"/>
                <a:endParaRPr lang="en-US" sz="800" dirty="0"/>
              </a:p>
              <a:p>
                <a:pPr marL="457162" lvl="1" indent="0" algn="ctr">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ℒ</m:t>
                        </m:r>
                      </m:e>
                      <m:sub>
                        <m:r>
                          <a:rPr lang="en-US" sz="2400" i="1">
                            <a:latin typeface="Cambria Math" charset="0"/>
                          </a:rPr>
                          <m:t>𝑟𝑒𝑔</m:t>
                        </m:r>
                      </m:sub>
                    </m:sSub>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 </m:t>
                    </m:r>
                    <m:r>
                      <a:rPr lang="en-US" sz="2400" i="1">
                        <a:latin typeface="Cambria Math" panose="02040503050406030204" pitchFamily="18" charset="0"/>
                        <a:ea typeface="Cambria Math" panose="02040503050406030204" pitchFamily="18" charset="0"/>
                      </a:rPr>
                      <m:t>ℒ</m:t>
                    </m:r>
                    <m:d>
                      <m:dPr>
                        <m:ctrlPr>
                          <a:rPr lang="en-US" sz="2400" i="1">
                            <a:latin typeface="Cambria Math" panose="02040503050406030204" pitchFamily="18" charset="0"/>
                          </a:rPr>
                        </m:ctrlPr>
                      </m:dPr>
                      <m:e>
                        <m:r>
                          <a:rPr lang="el-GR" sz="2400" i="1">
                            <a:latin typeface="Cambria Math" charset="0"/>
                          </a:rPr>
                          <m:t>𝜃</m:t>
                        </m:r>
                      </m:e>
                    </m:d>
                    <m:r>
                      <a:rPr lang="en-US" sz="2400" i="1">
                        <a:latin typeface="Cambria Math" charset="0"/>
                      </a:rPr>
                      <m:t>+</m:t>
                    </m:r>
                    <m:r>
                      <a:rPr lang="el-GR" sz="2400" i="1">
                        <a:latin typeface="Cambria Math" charset="0"/>
                      </a:rPr>
                      <m:t>𝜆</m:t>
                    </m:r>
                    <m:nary>
                      <m:naryPr>
                        <m:chr m:val="∑"/>
                        <m:supHide m:val="on"/>
                        <m:ctrlPr>
                          <a:rPr lang="el-GR" sz="2400" i="1">
                            <a:latin typeface="Cambria Math" panose="02040503050406030204" pitchFamily="18" charset="0"/>
                          </a:rPr>
                        </m:ctrlPr>
                      </m:naryPr>
                      <m:sub>
                        <m:r>
                          <m:rPr>
                            <m:brk m:alnAt="7"/>
                          </m:rPr>
                          <a:rPr lang="en-US" sz="2400" i="1">
                            <a:latin typeface="Cambria Math" charset="0"/>
                          </a:rPr>
                          <m:t>𝑘</m:t>
                        </m:r>
                      </m:sub>
                      <m:sup/>
                      <m:e>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𝑘</m:t>
                                </m:r>
                              </m:sub>
                            </m:sSub>
                          </m:e>
                        </m:d>
                      </m:e>
                    </m:nary>
                  </m:oMath>
                </a14:m>
                <a:r>
                  <a:rPr lang="en-US" dirty="0"/>
                  <a:t> </a:t>
                </a:r>
              </a:p>
              <a:p>
                <a:pPr marL="457162" lvl="1" indent="0" algn="ctr">
                  <a:buNone/>
                </a:pPr>
                <a:endParaRPr lang="en-US" sz="800" dirty="0"/>
              </a:p>
              <a:p>
                <a:pPr lvl="1"/>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solidFill>
                      <a:schemeClr val="tx1"/>
                    </a:solidFill>
                  </a:rPr>
                  <a:t> weight decay </a:t>
                </a:r>
                <a:r>
                  <a:rPr lang="en-US" dirty="0"/>
                  <a:t>is less common with NN</a:t>
                </a:r>
              </a:p>
              <a:p>
                <a:pPr lvl="2"/>
                <a:r>
                  <a:rPr lang="en-US" dirty="0"/>
                  <a:t>Often performs worse than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ℓ</m:t>
                        </m:r>
                      </m:e>
                      <m:sub>
                        <m:r>
                          <a:rPr lang="en-US" b="0" i="0" smtClean="0">
                            <a:latin typeface="Cambria Math" panose="02040503050406030204" pitchFamily="18" charset="0"/>
                          </a:rPr>
                          <m:t>2</m:t>
                        </m:r>
                      </m:sub>
                    </m:sSub>
                  </m:oMath>
                </a14:m>
                <a:r>
                  <a:rPr lang="en-US" dirty="0"/>
                  <a:t> weight decay</a:t>
                </a:r>
              </a:p>
              <a:p>
                <a:pPr lvl="1"/>
                <a:r>
                  <a:rPr lang="en-US" dirty="0"/>
                  <a:t>It is also possible to combine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0">
                            <a:solidFill>
                              <a:schemeClr val="tx1"/>
                            </a:solidFill>
                            <a:latin typeface="Cambria Math" panose="02040503050406030204" pitchFamily="18" charset="0"/>
                          </a:rPr>
                          <m:t>ℓ</m:t>
                        </m:r>
                      </m:e>
                      <m:sub>
                        <m:r>
                          <a:rPr lang="en-US" b="0" i="0">
                            <a:solidFill>
                              <a:schemeClr val="tx1"/>
                            </a:solidFill>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ℓ</m:t>
                        </m:r>
                      </m:e>
                      <m:sub>
                        <m:r>
                          <a:rPr lang="en-US" b="0" i="0" smtClean="0">
                            <a:latin typeface="Cambria Math" panose="02040503050406030204" pitchFamily="18" charset="0"/>
                          </a:rPr>
                          <m:t>2</m:t>
                        </m:r>
                      </m:sub>
                    </m:sSub>
                  </m:oMath>
                </a14:m>
                <a:r>
                  <a:rPr lang="en-US" dirty="0"/>
                  <a:t> regularization </a:t>
                </a:r>
              </a:p>
              <a:p>
                <a:pPr lvl="2"/>
                <a:r>
                  <a:rPr lang="en-US" dirty="0"/>
                  <a:t>Called </a:t>
                </a:r>
                <a:r>
                  <a:rPr lang="en-US" dirty="0">
                    <a:solidFill>
                      <a:srgbClr val="FF0000"/>
                    </a:solidFill>
                  </a:rPr>
                  <a:t>elastic net regularization</a:t>
                </a:r>
              </a:p>
              <a:p>
                <a:pPr marL="457162" lvl="1" indent="0" algn="ctr">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ℒ</m:t>
                        </m:r>
                      </m:e>
                      <m:sub>
                        <m:r>
                          <a:rPr lang="en-US" sz="2000" i="1">
                            <a:latin typeface="Cambria Math" charset="0"/>
                          </a:rPr>
                          <m:t>𝑟𝑒𝑔</m:t>
                        </m:r>
                      </m:sub>
                    </m:sSub>
                    <m:d>
                      <m:dPr>
                        <m:ctrlPr>
                          <a:rPr lang="en-US" sz="2000" i="1">
                            <a:latin typeface="Cambria Math" panose="02040503050406030204" pitchFamily="18" charset="0"/>
                          </a:rPr>
                        </m:ctrlPr>
                      </m:dPr>
                      <m:e>
                        <m:r>
                          <a:rPr lang="el-GR" sz="2000" i="1">
                            <a:latin typeface="Cambria Math" charset="0"/>
                          </a:rPr>
                          <m:t>𝜃</m:t>
                        </m:r>
                      </m:e>
                    </m:d>
                    <m:r>
                      <a:rPr lang="en-US" sz="2000" i="1">
                        <a:latin typeface="Cambria Math" charset="0"/>
                      </a:rPr>
                      <m:t>= </m:t>
                    </m:r>
                    <m:r>
                      <a:rPr lang="en-US" sz="2000" i="1">
                        <a:latin typeface="Cambria Math" panose="02040503050406030204" pitchFamily="18" charset="0"/>
                        <a:ea typeface="Cambria Math" panose="02040503050406030204" pitchFamily="18" charset="0"/>
                      </a:rPr>
                      <m:t>ℒ</m:t>
                    </m:r>
                    <m:d>
                      <m:dPr>
                        <m:ctrlPr>
                          <a:rPr lang="en-US" sz="2000" i="1">
                            <a:latin typeface="Cambria Math" panose="02040503050406030204" pitchFamily="18" charset="0"/>
                          </a:rPr>
                        </m:ctrlPr>
                      </m:dPr>
                      <m:e>
                        <m:r>
                          <a:rPr lang="el-GR" sz="2000" i="1">
                            <a:latin typeface="Cambria Math" charset="0"/>
                          </a:rPr>
                          <m:t>𝜃</m:t>
                        </m:r>
                      </m:e>
                    </m:d>
                    <m:r>
                      <a:rPr lang="en-US" sz="2000" i="1">
                        <a:latin typeface="Cambria Math" charset="0"/>
                      </a:rPr>
                      <m:t>+</m:t>
                    </m:r>
                    <m:sSub>
                      <m:sSubPr>
                        <m:ctrlPr>
                          <a:rPr lang="en-US" sz="2000" i="1" smtClean="0">
                            <a:latin typeface="Cambria Math" panose="02040503050406030204" pitchFamily="18" charset="0"/>
                          </a:rPr>
                        </m:ctrlPr>
                      </m:sSubPr>
                      <m:e>
                        <m:r>
                          <a:rPr lang="el-GR" sz="2000" i="1">
                            <a:latin typeface="Cambria Math" charset="0"/>
                          </a:rPr>
                          <m:t>𝜆</m:t>
                        </m:r>
                      </m:e>
                      <m:sub>
                        <m:r>
                          <a:rPr lang="en-US" sz="2000" b="0" i="1" smtClean="0">
                            <a:latin typeface="Cambria Math" panose="02040503050406030204" pitchFamily="18" charset="0"/>
                          </a:rPr>
                          <m:t>1</m:t>
                        </m:r>
                      </m:sub>
                    </m:sSub>
                    <m:nary>
                      <m:naryPr>
                        <m:chr m:val="∑"/>
                        <m:supHide m:val="on"/>
                        <m:ctrlPr>
                          <a:rPr lang="el-GR" sz="2000" i="1">
                            <a:latin typeface="Cambria Math" panose="02040503050406030204" pitchFamily="18" charset="0"/>
                          </a:rPr>
                        </m:ctrlPr>
                      </m:naryPr>
                      <m:sub>
                        <m:r>
                          <m:rPr>
                            <m:brk m:alnAt="7"/>
                          </m:rPr>
                          <a:rPr lang="en-US" sz="2000" i="1">
                            <a:latin typeface="Cambria Math" charset="0"/>
                          </a:rPr>
                          <m:t>𝑘</m:t>
                        </m:r>
                      </m:sub>
                      <m:sup/>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rPr>
                                  <m:t>𝑘</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l-GR" sz="2000" i="1">
                                <a:latin typeface="Cambria Math" charset="0"/>
                              </a:rPr>
                              <m:t>𝜆</m:t>
                            </m:r>
                          </m:e>
                          <m:sub>
                            <m:r>
                              <a:rPr lang="en-US" sz="2000" b="0" i="1" smtClean="0">
                                <a:latin typeface="Cambria Math" panose="02040503050406030204" pitchFamily="18" charset="0"/>
                              </a:rPr>
                              <m:t>2</m:t>
                            </m:r>
                          </m:sub>
                        </m:sSub>
                        <m:nary>
                          <m:naryPr>
                            <m:chr m:val="∑"/>
                            <m:supHide m:val="on"/>
                            <m:ctrlPr>
                              <a:rPr lang="el-GR" sz="2000" i="1">
                                <a:latin typeface="Cambria Math" panose="02040503050406030204" pitchFamily="18" charset="0"/>
                              </a:rPr>
                            </m:ctrlPr>
                          </m:naryPr>
                          <m:sub>
                            <m:r>
                              <m:rPr>
                                <m:brk m:alnAt="7"/>
                              </m:rPr>
                              <a:rPr lang="en-US" sz="2000" i="1">
                                <a:latin typeface="Cambria Math" charset="0"/>
                              </a:rPr>
                              <m:t>𝑘</m:t>
                            </m:r>
                          </m:sub>
                          <m:sup/>
                          <m:e>
                            <m:sSubSup>
                              <m:sSubSupPr>
                                <m:ctrlPr>
                                  <a:rPr lang="en-US" sz="2000" i="1">
                                    <a:latin typeface="Cambria Math" panose="02040503050406030204" pitchFamily="18" charset="0"/>
                                  </a:rPr>
                                </m:ctrlPr>
                              </m:sSubSupPr>
                              <m:e>
                                <m:r>
                                  <a:rPr lang="el-GR" sz="2000" i="1">
                                    <a:latin typeface="Cambria Math" charset="0"/>
                                  </a:rPr>
                                  <m:t>𝜃</m:t>
                                </m:r>
                              </m:e>
                              <m:sub>
                                <m:r>
                                  <a:rPr lang="en-US" sz="2000" i="1">
                                    <a:latin typeface="Cambria Math" charset="0"/>
                                  </a:rPr>
                                  <m:t>𝑘</m:t>
                                </m:r>
                              </m:sub>
                              <m:sup>
                                <m:r>
                                  <a:rPr lang="en-US" sz="2000" i="1">
                                    <a:latin typeface="Cambria Math" charset="0"/>
                                  </a:rPr>
                                  <m:t>2</m:t>
                                </m:r>
                              </m:sup>
                            </m:sSubSup>
                          </m:e>
                        </m:nary>
                      </m:e>
                    </m:nary>
                  </m:oMath>
                </a14:m>
                <a:r>
                  <a:rPr lang="en-US" dirty="0"/>
                  <a:t> </a:t>
                </a:r>
              </a:p>
              <a:p>
                <a:pPr marL="457162" lvl="1" indent="0" algn="ctr">
                  <a:buNone/>
                </a:pPr>
                <a:endParaRPr lang="en-US" sz="7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A0AC0D86-F793-4F8D-AF42-71952C8A5098}"/>
              </a:ext>
            </a:extLst>
          </p:cNvPr>
          <p:cNvSpPr>
            <a:spLocks noGrp="1"/>
          </p:cNvSpPr>
          <p:nvPr>
            <p:ph idx="10"/>
          </p:nvPr>
        </p:nvSpPr>
        <p:spPr/>
        <p:txBody>
          <a:bodyPr/>
          <a:lstStyle/>
          <a:p>
            <a:r>
              <a:rPr lang="en-US" dirty="0"/>
              <a:t>Regularization</a:t>
            </a:r>
          </a:p>
          <a:p>
            <a:endParaRPr lang="en-US" dirty="0"/>
          </a:p>
        </p:txBody>
      </p:sp>
    </p:spTree>
    <p:extLst>
      <p:ext uri="{BB962C8B-B14F-4D97-AF65-F5344CB8AC3E}">
        <p14:creationId xmlns:p14="http://schemas.microsoft.com/office/powerpoint/2010/main" val="961606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Regularization: Dropout</a:t>
            </a:r>
          </a:p>
        </p:txBody>
      </p:sp>
      <p:sp>
        <p:nvSpPr>
          <p:cNvPr id="3" name="Content Placeholder 2"/>
          <p:cNvSpPr>
            <a:spLocks noGrp="1"/>
          </p:cNvSpPr>
          <p:nvPr>
            <p:ph idx="1"/>
          </p:nvPr>
        </p:nvSpPr>
        <p:spPr/>
        <p:txBody>
          <a:bodyPr/>
          <a:lstStyle/>
          <a:p>
            <a:r>
              <a:rPr lang="en-US" b="1" i="1" dirty="0">
                <a:solidFill>
                  <a:srgbClr val="0070C0"/>
                </a:solidFill>
              </a:rPr>
              <a:t>Dropout</a:t>
            </a:r>
          </a:p>
          <a:p>
            <a:pPr lvl="1"/>
            <a:r>
              <a:rPr lang="en-US" dirty="0"/>
              <a:t>Randomly drop units (along with their connections) during training</a:t>
            </a:r>
          </a:p>
          <a:p>
            <a:pPr lvl="1"/>
            <a:r>
              <a:rPr lang="en-US" dirty="0"/>
              <a:t>Each unit is retained with a fixed </a:t>
            </a:r>
            <a:r>
              <a:rPr lang="en-US" dirty="0">
                <a:solidFill>
                  <a:srgbClr val="FF0000"/>
                </a:solidFill>
              </a:rPr>
              <a:t>dropout rate </a:t>
            </a:r>
            <a:r>
              <a:rPr lang="en-US" i="1" dirty="0">
                <a:solidFill>
                  <a:srgbClr val="FF0000"/>
                </a:solidFill>
              </a:rPr>
              <a:t>p</a:t>
            </a:r>
            <a:r>
              <a:rPr lang="en-US" dirty="0"/>
              <a:t>, independent of other units </a:t>
            </a:r>
          </a:p>
          <a:p>
            <a:pPr lvl="1"/>
            <a:r>
              <a:rPr lang="en-US" dirty="0"/>
              <a:t>The hyper-parameter </a:t>
            </a:r>
            <a:r>
              <a:rPr lang="en-US" i="1" dirty="0"/>
              <a:t>p</a:t>
            </a:r>
            <a:r>
              <a:rPr lang="en-US" dirty="0"/>
              <a:t> needs to be chosen (tuned)</a:t>
            </a:r>
          </a:p>
          <a:p>
            <a:pPr lvl="2"/>
            <a:r>
              <a:rPr lang="en-US" dirty="0"/>
              <a:t>Often, between 20% and 50% of the units are dropped </a:t>
            </a:r>
          </a:p>
          <a:p>
            <a:endParaRPr lang="en-US" dirty="0"/>
          </a:p>
        </p:txBody>
      </p:sp>
      <p:sp>
        <p:nvSpPr>
          <p:cNvPr id="6" name="Content Placeholder 5">
            <a:extLst>
              <a:ext uri="{FF2B5EF4-FFF2-40B4-BE49-F238E27FC236}">
                <a16:creationId xmlns:a16="http://schemas.microsoft.com/office/drawing/2014/main" id="{EAF5DAA6-0FA1-4987-884A-82CBDB09CE0B}"/>
              </a:ext>
            </a:extLst>
          </p:cNvPr>
          <p:cNvSpPr>
            <a:spLocks noGrp="1"/>
          </p:cNvSpPr>
          <p:nvPr>
            <p:ph idx="10"/>
          </p:nvPr>
        </p:nvSpPr>
        <p:spPr/>
        <p:txBody>
          <a:bodyPr/>
          <a:lstStyle/>
          <a:p>
            <a:r>
              <a:rPr lang="en-US" dirty="0"/>
              <a:t>Regularization</a:t>
            </a:r>
          </a:p>
          <a:p>
            <a:endParaRPr lang="en-US" dirty="0"/>
          </a:p>
        </p:txBody>
      </p:sp>
      <p:pic>
        <p:nvPicPr>
          <p:cNvPr id="4" name="Picture 3"/>
          <p:cNvPicPr>
            <a:picLocks noChangeAspect="1"/>
          </p:cNvPicPr>
          <p:nvPr/>
        </p:nvPicPr>
        <p:blipFill rotWithShape="1">
          <a:blip r:embed="rId2"/>
          <a:srcRect l="1160" r="56872"/>
          <a:stretch/>
        </p:blipFill>
        <p:spPr>
          <a:xfrm rot="5400000">
            <a:off x="1536812" y="3706180"/>
            <a:ext cx="2880320" cy="3672408"/>
          </a:xfrm>
          <a:prstGeom prst="rect">
            <a:avLst/>
          </a:prstGeom>
        </p:spPr>
      </p:pic>
      <p:pic>
        <p:nvPicPr>
          <p:cNvPr id="5" name="Picture 4"/>
          <p:cNvPicPr>
            <a:picLocks noChangeAspect="1"/>
          </p:cNvPicPr>
          <p:nvPr/>
        </p:nvPicPr>
        <p:blipFill rotWithShape="1">
          <a:blip r:embed="rId2"/>
          <a:srcRect l="53468" r="3942"/>
          <a:stretch/>
        </p:blipFill>
        <p:spPr>
          <a:xfrm rot="5400000">
            <a:off x="5677273" y="3742183"/>
            <a:ext cx="2808309" cy="3528392"/>
          </a:xfrm>
          <a:prstGeom prst="rect">
            <a:avLst/>
          </a:prstGeom>
        </p:spPr>
      </p:pic>
    </p:spTree>
    <p:extLst>
      <p:ext uri="{BB962C8B-B14F-4D97-AF65-F5344CB8AC3E}">
        <p14:creationId xmlns:p14="http://schemas.microsoft.com/office/powerpoint/2010/main" val="3061882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Dropout</a:t>
            </a:r>
          </a:p>
        </p:txBody>
      </p:sp>
      <p:sp>
        <p:nvSpPr>
          <p:cNvPr id="3" name="Content Placeholder 2"/>
          <p:cNvSpPr>
            <a:spLocks noGrp="1"/>
          </p:cNvSpPr>
          <p:nvPr>
            <p:ph idx="1"/>
          </p:nvPr>
        </p:nvSpPr>
        <p:spPr/>
        <p:txBody>
          <a:bodyPr/>
          <a:lstStyle/>
          <a:p>
            <a:r>
              <a:rPr lang="en-US" dirty="0"/>
              <a:t>Dropout is a kind of ensemble learning</a:t>
            </a:r>
          </a:p>
          <a:p>
            <a:pPr lvl="1"/>
            <a:r>
              <a:rPr lang="en-US" altLang="zh-TW" sz="2000" dirty="0"/>
              <a:t>Using one mini-batch to train one network with a slightly different architecture</a:t>
            </a:r>
            <a:endParaRPr lang="zh-TW" altLang="en-US" sz="2000" dirty="0"/>
          </a:p>
          <a:p>
            <a:endParaRPr lang="en-US" dirty="0"/>
          </a:p>
        </p:txBody>
      </p:sp>
      <p:sp>
        <p:nvSpPr>
          <p:cNvPr id="133" name="Content Placeholder 132">
            <a:extLst>
              <a:ext uri="{FF2B5EF4-FFF2-40B4-BE49-F238E27FC236}">
                <a16:creationId xmlns:a16="http://schemas.microsoft.com/office/drawing/2014/main" id="{9BEC1193-F75E-416F-8C91-E6DED95E2933}"/>
              </a:ext>
            </a:extLst>
          </p:cNvPr>
          <p:cNvSpPr>
            <a:spLocks noGrp="1"/>
          </p:cNvSpPr>
          <p:nvPr>
            <p:ph idx="10"/>
          </p:nvPr>
        </p:nvSpPr>
        <p:spPr/>
        <p:txBody>
          <a:bodyPr/>
          <a:lstStyle/>
          <a:p>
            <a:r>
              <a:rPr lang="en-US" dirty="0"/>
              <a:t>Regularization</a:t>
            </a:r>
          </a:p>
          <a:p>
            <a:endParaRPr lang="en-US" dirty="0"/>
          </a:p>
        </p:txBody>
      </p:sp>
      <p:grpSp>
        <p:nvGrpSpPr>
          <p:cNvPr id="4" name="群組 447"/>
          <p:cNvGrpSpPr/>
          <p:nvPr/>
        </p:nvGrpSpPr>
        <p:grpSpPr>
          <a:xfrm rot="5400000">
            <a:off x="753416" y="5029778"/>
            <a:ext cx="2816562" cy="1283045"/>
            <a:chOff x="1660188" y="3148756"/>
            <a:chExt cx="2816562" cy="1283045"/>
          </a:xfrm>
        </p:grpSpPr>
        <p:sp>
          <p:nvSpPr>
            <p:cNvPr id="5" name="橢圓 8"/>
            <p:cNvSpPr/>
            <p:nvPr/>
          </p:nvSpPr>
          <p:spPr>
            <a:xfrm>
              <a:off x="2410717" y="3510713"/>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橢圓 11"/>
            <p:cNvSpPr/>
            <p:nvPr/>
          </p:nvSpPr>
          <p:spPr>
            <a:xfrm>
              <a:off x="3988727" y="346744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橢圓 12"/>
            <p:cNvSpPr/>
            <p:nvPr/>
          </p:nvSpPr>
          <p:spPr>
            <a:xfrm>
              <a:off x="3988727" y="388028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13"/>
            <p:cNvSpPr/>
            <p:nvPr/>
          </p:nvSpPr>
          <p:spPr>
            <a:xfrm>
              <a:off x="1660188" y="3215141"/>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9" name="直線單箭頭接點 15"/>
            <p:cNvCxnSpPr>
              <a:stCxn id="8" idx="3"/>
              <a:endCxn id="5" idx="2"/>
            </p:cNvCxnSpPr>
            <p:nvPr/>
          </p:nvCxnSpPr>
          <p:spPr>
            <a:xfrm>
              <a:off x="1791252" y="3280673"/>
              <a:ext cx="619466" cy="3555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16"/>
            <p:cNvCxnSpPr>
              <a:stCxn id="8" idx="3"/>
            </p:cNvCxnSpPr>
            <p:nvPr/>
          </p:nvCxnSpPr>
          <p:spPr>
            <a:xfrm>
              <a:off x="1791252" y="3280673"/>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8"/>
            <p:cNvCxnSpPr>
              <a:endCxn id="6" idx="2"/>
            </p:cNvCxnSpPr>
            <p:nvPr/>
          </p:nvCxnSpPr>
          <p:spPr>
            <a:xfrm flipV="1">
              <a:off x="3530097" y="3592920"/>
              <a:ext cx="458630" cy="52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9"/>
            <p:cNvCxnSpPr>
              <a:endCxn id="6" idx="2"/>
            </p:cNvCxnSpPr>
            <p:nvPr/>
          </p:nvCxnSpPr>
          <p:spPr>
            <a:xfrm>
              <a:off x="3530096" y="3269680"/>
              <a:ext cx="458631" cy="3232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20"/>
            <p:cNvCxnSpPr>
              <a:endCxn id="7" idx="2"/>
            </p:cNvCxnSpPr>
            <p:nvPr/>
          </p:nvCxnSpPr>
          <p:spPr>
            <a:xfrm>
              <a:off x="3530097" y="3291314"/>
              <a:ext cx="458630" cy="7144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21"/>
            <p:cNvCxnSpPr>
              <a:endCxn id="7" idx="2"/>
            </p:cNvCxnSpPr>
            <p:nvPr/>
          </p:nvCxnSpPr>
          <p:spPr>
            <a:xfrm>
              <a:off x="3530096" y="3662777"/>
              <a:ext cx="458631" cy="3429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22"/>
            <p:cNvCxnSpPr>
              <a:endCxn id="6" idx="2"/>
            </p:cNvCxnSpPr>
            <p:nvPr/>
          </p:nvCxnSpPr>
          <p:spPr>
            <a:xfrm flipV="1">
              <a:off x="3530097" y="3592920"/>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23"/>
            <p:cNvCxnSpPr>
              <a:endCxn id="7" idx="2"/>
            </p:cNvCxnSpPr>
            <p:nvPr/>
          </p:nvCxnSpPr>
          <p:spPr>
            <a:xfrm>
              <a:off x="3530097" y="3979799"/>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24"/>
            <p:cNvCxnSpPr>
              <a:endCxn id="6" idx="2"/>
            </p:cNvCxnSpPr>
            <p:nvPr/>
          </p:nvCxnSpPr>
          <p:spPr>
            <a:xfrm flipV="1">
              <a:off x="3530096" y="3592920"/>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25"/>
            <p:cNvCxnSpPr>
              <a:endCxn id="7" idx="2"/>
            </p:cNvCxnSpPr>
            <p:nvPr/>
          </p:nvCxnSpPr>
          <p:spPr>
            <a:xfrm flipV="1">
              <a:off x="3530097" y="4005760"/>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橢圓 31"/>
            <p:cNvSpPr/>
            <p:nvPr/>
          </p:nvSpPr>
          <p:spPr>
            <a:xfrm>
              <a:off x="3279148" y="314875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32"/>
            <p:cNvSpPr/>
            <p:nvPr/>
          </p:nvSpPr>
          <p:spPr>
            <a:xfrm>
              <a:off x="3279148" y="3493630"/>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橢圓 33"/>
            <p:cNvSpPr/>
            <p:nvPr/>
          </p:nvSpPr>
          <p:spPr>
            <a:xfrm>
              <a:off x="3279148" y="383724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橢圓 34"/>
            <p:cNvSpPr/>
            <p:nvPr/>
          </p:nvSpPr>
          <p:spPr>
            <a:xfrm>
              <a:off x="3279148" y="418085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35"/>
            <p:cNvSpPr/>
            <p:nvPr/>
          </p:nvSpPr>
          <p:spPr>
            <a:xfrm>
              <a:off x="1660188" y="392490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24" name="矩形 36"/>
            <p:cNvSpPr/>
            <p:nvPr/>
          </p:nvSpPr>
          <p:spPr>
            <a:xfrm>
              <a:off x="1660188" y="4259242"/>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25" name="直線單箭頭接點 39"/>
            <p:cNvCxnSpPr>
              <a:stCxn id="24" idx="3"/>
            </p:cNvCxnSpPr>
            <p:nvPr/>
          </p:nvCxnSpPr>
          <p:spPr>
            <a:xfrm flipV="1">
              <a:off x="1791252" y="3979799"/>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40"/>
            <p:cNvCxnSpPr>
              <a:stCxn id="24" idx="3"/>
              <a:endCxn id="5" idx="2"/>
            </p:cNvCxnSpPr>
            <p:nvPr/>
          </p:nvCxnSpPr>
          <p:spPr>
            <a:xfrm flipV="1">
              <a:off x="1791252" y="3636188"/>
              <a:ext cx="619466" cy="688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42"/>
            <p:cNvCxnSpPr>
              <a:stCxn id="23" idx="3"/>
              <a:endCxn id="5" idx="2"/>
            </p:cNvCxnSpPr>
            <p:nvPr/>
          </p:nvCxnSpPr>
          <p:spPr>
            <a:xfrm flipV="1">
              <a:off x="1791252" y="3636188"/>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48"/>
            <p:cNvCxnSpPr/>
            <p:nvPr/>
          </p:nvCxnSpPr>
          <p:spPr>
            <a:xfrm>
              <a:off x="2661666" y="3619104"/>
              <a:ext cx="619466" cy="170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49"/>
            <p:cNvCxnSpPr/>
            <p:nvPr/>
          </p:nvCxnSpPr>
          <p:spPr>
            <a:xfrm>
              <a:off x="2661666" y="3619104"/>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50"/>
            <p:cNvCxnSpPr/>
            <p:nvPr/>
          </p:nvCxnSpPr>
          <p:spPr>
            <a:xfrm>
              <a:off x="2661666" y="3619104"/>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52"/>
            <p:cNvCxnSpPr/>
            <p:nvPr/>
          </p:nvCxnSpPr>
          <p:spPr>
            <a:xfrm>
              <a:off x="2661666" y="3990440"/>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56"/>
            <p:cNvCxnSpPr/>
            <p:nvPr/>
          </p:nvCxnSpPr>
          <p:spPr>
            <a:xfrm flipV="1">
              <a:off x="2661666" y="3636188"/>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57"/>
            <p:cNvCxnSpPr/>
            <p:nvPr/>
          </p:nvCxnSpPr>
          <p:spPr>
            <a:xfrm flipV="1">
              <a:off x="2661666" y="3291314"/>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58"/>
            <p:cNvCxnSpPr/>
            <p:nvPr/>
          </p:nvCxnSpPr>
          <p:spPr>
            <a:xfrm>
              <a:off x="4247435" y="3599106"/>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59"/>
            <p:cNvCxnSpPr/>
            <p:nvPr/>
          </p:nvCxnSpPr>
          <p:spPr>
            <a:xfrm>
              <a:off x="4247435" y="4012902"/>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60"/>
            <p:cNvCxnSpPr/>
            <p:nvPr/>
          </p:nvCxnSpPr>
          <p:spPr>
            <a:xfrm flipV="1">
              <a:off x="1797739" y="3986049"/>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61"/>
            <p:cNvCxnSpPr/>
            <p:nvPr/>
          </p:nvCxnSpPr>
          <p:spPr>
            <a:xfrm flipV="1">
              <a:off x="2678739" y="3979152"/>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62"/>
            <p:cNvCxnSpPr>
              <a:stCxn id="5" idx="6"/>
              <a:endCxn id="19" idx="2"/>
            </p:cNvCxnSpPr>
            <p:nvPr/>
          </p:nvCxnSpPr>
          <p:spPr>
            <a:xfrm flipV="1">
              <a:off x="2661666" y="3274230"/>
              <a:ext cx="617482" cy="3619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橢圓 248"/>
            <p:cNvSpPr/>
            <p:nvPr/>
          </p:nvSpPr>
          <p:spPr>
            <a:xfrm>
              <a:off x="2406838" y="383557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40" name="群組 450"/>
          <p:cNvGrpSpPr/>
          <p:nvPr/>
        </p:nvGrpSpPr>
        <p:grpSpPr>
          <a:xfrm rot="5400000">
            <a:off x="3978094" y="5038321"/>
            <a:ext cx="2816562" cy="1265961"/>
            <a:chOff x="5222538" y="3182974"/>
            <a:chExt cx="2816562" cy="1265961"/>
          </a:xfrm>
        </p:grpSpPr>
        <p:sp>
          <p:nvSpPr>
            <p:cNvPr id="41" name="橢圓 277"/>
            <p:cNvSpPr/>
            <p:nvPr/>
          </p:nvSpPr>
          <p:spPr>
            <a:xfrm>
              <a:off x="5973067" y="3182974"/>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278"/>
            <p:cNvSpPr/>
            <p:nvPr/>
          </p:nvSpPr>
          <p:spPr>
            <a:xfrm>
              <a:off x="5973067" y="3527847"/>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橢圓 279"/>
            <p:cNvSpPr/>
            <p:nvPr/>
          </p:nvSpPr>
          <p:spPr>
            <a:xfrm>
              <a:off x="7551077" y="3484579"/>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4" name="橢圓 280"/>
            <p:cNvSpPr/>
            <p:nvPr/>
          </p:nvSpPr>
          <p:spPr>
            <a:xfrm>
              <a:off x="7551077" y="3897419"/>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5" name="矩形 281"/>
            <p:cNvSpPr/>
            <p:nvPr/>
          </p:nvSpPr>
          <p:spPr>
            <a:xfrm>
              <a:off x="5222538" y="3232275"/>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46" name="直線單箭頭接點 282"/>
            <p:cNvCxnSpPr>
              <a:stCxn id="45" idx="3"/>
              <a:endCxn id="41" idx="2"/>
            </p:cNvCxnSpPr>
            <p:nvPr/>
          </p:nvCxnSpPr>
          <p:spPr>
            <a:xfrm>
              <a:off x="5353602" y="3297807"/>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283"/>
            <p:cNvCxnSpPr>
              <a:stCxn id="45" idx="3"/>
              <a:endCxn id="42" idx="2"/>
            </p:cNvCxnSpPr>
            <p:nvPr/>
          </p:nvCxnSpPr>
          <p:spPr>
            <a:xfrm>
              <a:off x="5353602" y="3297807"/>
              <a:ext cx="619466" cy="3555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284"/>
            <p:cNvCxnSpPr>
              <a:stCxn id="45" idx="3"/>
            </p:cNvCxnSpPr>
            <p:nvPr/>
          </p:nvCxnSpPr>
          <p:spPr>
            <a:xfrm>
              <a:off x="5353602" y="3297807"/>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290"/>
            <p:cNvCxnSpPr>
              <a:endCxn id="43" idx="2"/>
            </p:cNvCxnSpPr>
            <p:nvPr/>
          </p:nvCxnSpPr>
          <p:spPr>
            <a:xfrm flipV="1">
              <a:off x="7092447" y="3610054"/>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291"/>
            <p:cNvCxnSpPr>
              <a:endCxn id="44" idx="2"/>
            </p:cNvCxnSpPr>
            <p:nvPr/>
          </p:nvCxnSpPr>
          <p:spPr>
            <a:xfrm>
              <a:off x="7092447" y="3996933"/>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292"/>
            <p:cNvCxnSpPr>
              <a:endCxn id="43" idx="2"/>
            </p:cNvCxnSpPr>
            <p:nvPr/>
          </p:nvCxnSpPr>
          <p:spPr>
            <a:xfrm flipV="1">
              <a:off x="7092446" y="3610054"/>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293"/>
            <p:cNvCxnSpPr>
              <a:endCxn id="44" idx="2"/>
            </p:cNvCxnSpPr>
            <p:nvPr/>
          </p:nvCxnSpPr>
          <p:spPr>
            <a:xfrm flipV="1">
              <a:off x="7092447" y="4022894"/>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294"/>
            <p:cNvCxnSpPr>
              <a:stCxn id="56" idx="2"/>
              <a:endCxn id="41" idx="2"/>
            </p:cNvCxnSpPr>
            <p:nvPr/>
          </p:nvCxnSpPr>
          <p:spPr>
            <a:xfrm flipV="1">
              <a:off x="5288070" y="3308448"/>
              <a:ext cx="684997" cy="393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295"/>
            <p:cNvCxnSpPr>
              <a:stCxn id="56" idx="3"/>
              <a:endCxn id="42" idx="2"/>
            </p:cNvCxnSpPr>
            <p:nvPr/>
          </p:nvCxnSpPr>
          <p:spPr>
            <a:xfrm>
              <a:off x="5353602" y="3636238"/>
              <a:ext cx="619466" cy="170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296"/>
            <p:cNvCxnSpPr>
              <a:stCxn id="56" idx="3"/>
            </p:cNvCxnSpPr>
            <p:nvPr/>
          </p:nvCxnSpPr>
          <p:spPr>
            <a:xfrm>
              <a:off x="5353602" y="3636238"/>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298"/>
            <p:cNvSpPr/>
            <p:nvPr/>
          </p:nvSpPr>
          <p:spPr>
            <a:xfrm>
              <a:off x="5222538" y="3570706"/>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57" name="橢圓 301"/>
            <p:cNvSpPr/>
            <p:nvPr/>
          </p:nvSpPr>
          <p:spPr>
            <a:xfrm>
              <a:off x="6841498" y="385437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8" name="橢圓 302"/>
            <p:cNvSpPr/>
            <p:nvPr/>
          </p:nvSpPr>
          <p:spPr>
            <a:xfrm>
              <a:off x="6841498" y="419798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9" name="矩形 303"/>
            <p:cNvSpPr/>
            <p:nvPr/>
          </p:nvSpPr>
          <p:spPr>
            <a:xfrm>
              <a:off x="5222538" y="3942042"/>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60" name="矩形 304"/>
            <p:cNvSpPr/>
            <p:nvPr/>
          </p:nvSpPr>
          <p:spPr>
            <a:xfrm>
              <a:off x="5222538" y="4276376"/>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61" name="直線單箭頭接點 307"/>
            <p:cNvCxnSpPr>
              <a:stCxn id="60" idx="3"/>
            </p:cNvCxnSpPr>
            <p:nvPr/>
          </p:nvCxnSpPr>
          <p:spPr>
            <a:xfrm flipV="1">
              <a:off x="5353602" y="3996933"/>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308"/>
            <p:cNvCxnSpPr>
              <a:stCxn id="60" idx="3"/>
              <a:endCxn id="42" idx="2"/>
            </p:cNvCxnSpPr>
            <p:nvPr/>
          </p:nvCxnSpPr>
          <p:spPr>
            <a:xfrm flipV="1">
              <a:off x="5353602" y="3653322"/>
              <a:ext cx="619466" cy="688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309"/>
            <p:cNvCxnSpPr>
              <a:stCxn id="60" idx="3"/>
              <a:endCxn id="41" idx="2"/>
            </p:cNvCxnSpPr>
            <p:nvPr/>
          </p:nvCxnSpPr>
          <p:spPr>
            <a:xfrm flipV="1">
              <a:off x="5353602" y="3308448"/>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310"/>
            <p:cNvCxnSpPr>
              <a:stCxn id="59" idx="3"/>
              <a:endCxn id="42" idx="2"/>
            </p:cNvCxnSpPr>
            <p:nvPr/>
          </p:nvCxnSpPr>
          <p:spPr>
            <a:xfrm flipV="1">
              <a:off x="5353602" y="3653322"/>
              <a:ext cx="619466" cy="354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311"/>
            <p:cNvCxnSpPr>
              <a:stCxn id="59" idx="3"/>
              <a:endCxn id="41" idx="2"/>
            </p:cNvCxnSpPr>
            <p:nvPr/>
          </p:nvCxnSpPr>
          <p:spPr>
            <a:xfrm flipV="1">
              <a:off x="5353602" y="3308448"/>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314"/>
            <p:cNvCxnSpPr/>
            <p:nvPr/>
          </p:nvCxnSpPr>
          <p:spPr>
            <a:xfrm>
              <a:off x="6224016" y="3297807"/>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315"/>
            <p:cNvCxnSpPr/>
            <p:nvPr/>
          </p:nvCxnSpPr>
          <p:spPr>
            <a:xfrm>
              <a:off x="6224016" y="3297807"/>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317"/>
            <p:cNvCxnSpPr/>
            <p:nvPr/>
          </p:nvCxnSpPr>
          <p:spPr>
            <a:xfrm>
              <a:off x="6224016" y="3636238"/>
              <a:ext cx="619466" cy="3606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318"/>
            <p:cNvCxnSpPr/>
            <p:nvPr/>
          </p:nvCxnSpPr>
          <p:spPr>
            <a:xfrm>
              <a:off x="6224016" y="3636238"/>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320"/>
            <p:cNvCxnSpPr/>
            <p:nvPr/>
          </p:nvCxnSpPr>
          <p:spPr>
            <a:xfrm>
              <a:off x="6224016" y="4007574"/>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326"/>
            <p:cNvCxnSpPr/>
            <p:nvPr/>
          </p:nvCxnSpPr>
          <p:spPr>
            <a:xfrm>
              <a:off x="7809785" y="3616240"/>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327"/>
            <p:cNvCxnSpPr/>
            <p:nvPr/>
          </p:nvCxnSpPr>
          <p:spPr>
            <a:xfrm>
              <a:off x="7809785" y="4030036"/>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274"/>
            <p:cNvCxnSpPr/>
            <p:nvPr/>
          </p:nvCxnSpPr>
          <p:spPr>
            <a:xfrm flipV="1">
              <a:off x="5360089" y="4003183"/>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275"/>
            <p:cNvCxnSpPr/>
            <p:nvPr/>
          </p:nvCxnSpPr>
          <p:spPr>
            <a:xfrm flipV="1">
              <a:off x="6241089" y="3996286"/>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橢圓 271"/>
            <p:cNvSpPr/>
            <p:nvPr/>
          </p:nvSpPr>
          <p:spPr>
            <a:xfrm>
              <a:off x="5969188" y="385271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76" name="群組 449"/>
          <p:cNvGrpSpPr/>
          <p:nvPr/>
        </p:nvGrpSpPr>
        <p:grpSpPr>
          <a:xfrm rot="5400000">
            <a:off x="2506100" y="5172770"/>
            <a:ext cx="2816562" cy="965618"/>
            <a:chOff x="1660188" y="5222258"/>
            <a:chExt cx="2816562" cy="965618"/>
          </a:xfrm>
        </p:grpSpPr>
        <p:sp>
          <p:nvSpPr>
            <p:cNvPr id="77" name="橢圓 338"/>
            <p:cNvSpPr/>
            <p:nvPr/>
          </p:nvSpPr>
          <p:spPr>
            <a:xfrm>
              <a:off x="3988727" y="522225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8" name="橢圓 339"/>
            <p:cNvSpPr/>
            <p:nvPr/>
          </p:nvSpPr>
          <p:spPr>
            <a:xfrm>
              <a:off x="3988727" y="563509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9" name="直線單箭頭接點 349"/>
            <p:cNvCxnSpPr>
              <a:endCxn id="77" idx="2"/>
            </p:cNvCxnSpPr>
            <p:nvPr/>
          </p:nvCxnSpPr>
          <p:spPr>
            <a:xfrm flipV="1">
              <a:off x="3530097" y="5347733"/>
              <a:ext cx="458630" cy="38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350"/>
            <p:cNvCxnSpPr>
              <a:endCxn id="78" idx="2"/>
            </p:cNvCxnSpPr>
            <p:nvPr/>
          </p:nvCxnSpPr>
          <p:spPr>
            <a:xfrm>
              <a:off x="3530097" y="5734612"/>
              <a:ext cx="458630" cy="259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351"/>
            <p:cNvCxnSpPr>
              <a:endCxn id="77" idx="2"/>
            </p:cNvCxnSpPr>
            <p:nvPr/>
          </p:nvCxnSpPr>
          <p:spPr>
            <a:xfrm flipV="1">
              <a:off x="3530096" y="5347733"/>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352"/>
            <p:cNvCxnSpPr>
              <a:endCxn id="78" idx="2"/>
            </p:cNvCxnSpPr>
            <p:nvPr/>
          </p:nvCxnSpPr>
          <p:spPr>
            <a:xfrm flipV="1">
              <a:off x="3530097" y="5760573"/>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橢圓 360"/>
            <p:cNvSpPr/>
            <p:nvPr/>
          </p:nvSpPr>
          <p:spPr>
            <a:xfrm>
              <a:off x="3279148" y="5592054"/>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4" name="橢圓 361"/>
            <p:cNvSpPr/>
            <p:nvPr/>
          </p:nvSpPr>
          <p:spPr>
            <a:xfrm>
              <a:off x="3279148" y="5935665"/>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5" name="矩形 362"/>
            <p:cNvSpPr/>
            <p:nvPr/>
          </p:nvSpPr>
          <p:spPr>
            <a:xfrm>
              <a:off x="1660188" y="5679721"/>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86" name="矩形 363"/>
            <p:cNvSpPr/>
            <p:nvPr/>
          </p:nvSpPr>
          <p:spPr>
            <a:xfrm>
              <a:off x="1660188" y="6014055"/>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87" name="直線單箭頭接點 364"/>
            <p:cNvCxnSpPr>
              <a:stCxn id="86" idx="3"/>
            </p:cNvCxnSpPr>
            <p:nvPr/>
          </p:nvCxnSpPr>
          <p:spPr>
            <a:xfrm flipV="1">
              <a:off x="1791252" y="6078223"/>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365"/>
            <p:cNvCxnSpPr>
              <a:stCxn id="85" idx="3"/>
            </p:cNvCxnSpPr>
            <p:nvPr/>
          </p:nvCxnSpPr>
          <p:spPr>
            <a:xfrm>
              <a:off x="1791252" y="5745253"/>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366"/>
            <p:cNvCxnSpPr>
              <a:stCxn id="86" idx="3"/>
            </p:cNvCxnSpPr>
            <p:nvPr/>
          </p:nvCxnSpPr>
          <p:spPr>
            <a:xfrm flipV="1">
              <a:off x="1791252" y="5734612"/>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378"/>
            <p:cNvCxnSpPr/>
            <p:nvPr/>
          </p:nvCxnSpPr>
          <p:spPr>
            <a:xfrm flipV="1">
              <a:off x="2661666" y="6078223"/>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379"/>
            <p:cNvCxnSpPr/>
            <p:nvPr/>
          </p:nvCxnSpPr>
          <p:spPr>
            <a:xfrm>
              <a:off x="2661666" y="5745253"/>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380"/>
            <p:cNvCxnSpPr/>
            <p:nvPr/>
          </p:nvCxnSpPr>
          <p:spPr>
            <a:xfrm flipV="1">
              <a:off x="2661666" y="5734612"/>
              <a:ext cx="619466" cy="344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385"/>
            <p:cNvCxnSpPr/>
            <p:nvPr/>
          </p:nvCxnSpPr>
          <p:spPr>
            <a:xfrm>
              <a:off x="4247435" y="5353919"/>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386"/>
            <p:cNvCxnSpPr/>
            <p:nvPr/>
          </p:nvCxnSpPr>
          <p:spPr>
            <a:xfrm>
              <a:off x="4247435" y="5767715"/>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333"/>
            <p:cNvCxnSpPr/>
            <p:nvPr/>
          </p:nvCxnSpPr>
          <p:spPr>
            <a:xfrm flipV="1">
              <a:off x="1797739" y="5740862"/>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334"/>
            <p:cNvCxnSpPr/>
            <p:nvPr/>
          </p:nvCxnSpPr>
          <p:spPr>
            <a:xfrm flipV="1">
              <a:off x="2678739" y="5733965"/>
              <a:ext cx="612978" cy="26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橢圓 330"/>
            <p:cNvSpPr/>
            <p:nvPr/>
          </p:nvSpPr>
          <p:spPr>
            <a:xfrm>
              <a:off x="2406838" y="559039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8" name="橢圓 331"/>
            <p:cNvSpPr/>
            <p:nvPr/>
          </p:nvSpPr>
          <p:spPr>
            <a:xfrm>
              <a:off x="2405946" y="5936927"/>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99" name="文字方塊 446"/>
          <p:cNvSpPr txBox="1"/>
          <p:nvPr/>
        </p:nvSpPr>
        <p:spPr>
          <a:xfrm>
            <a:off x="1445616" y="3328167"/>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1</a:t>
            </a:r>
            <a:endParaRPr lang="zh-TW" altLang="en-US" sz="2400" baseline="-25000" dirty="0"/>
          </a:p>
        </p:txBody>
      </p:sp>
      <p:sp>
        <p:nvSpPr>
          <p:cNvPr id="100" name="文字方塊 454"/>
          <p:cNvSpPr txBox="1"/>
          <p:nvPr/>
        </p:nvSpPr>
        <p:spPr>
          <a:xfrm>
            <a:off x="3103049" y="3323839"/>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2</a:t>
            </a:r>
            <a:endParaRPr lang="zh-TW" altLang="en-US" sz="2400" baseline="-25000" dirty="0"/>
          </a:p>
        </p:txBody>
      </p:sp>
      <p:sp>
        <p:nvSpPr>
          <p:cNvPr id="101" name="文字方塊 455"/>
          <p:cNvSpPr txBox="1"/>
          <p:nvPr/>
        </p:nvSpPr>
        <p:spPr>
          <a:xfrm>
            <a:off x="4754783" y="3328167"/>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3</a:t>
            </a:r>
            <a:endParaRPr lang="zh-TW" altLang="en-US" sz="2400" baseline="-25000" dirty="0"/>
          </a:p>
        </p:txBody>
      </p:sp>
      <p:sp>
        <p:nvSpPr>
          <p:cNvPr id="102" name="文字方塊 456"/>
          <p:cNvSpPr txBox="1"/>
          <p:nvPr/>
        </p:nvSpPr>
        <p:spPr>
          <a:xfrm>
            <a:off x="7261608" y="3310136"/>
            <a:ext cx="1440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err="1"/>
              <a:t>minibatch</a:t>
            </a:r>
            <a:r>
              <a:rPr lang="en-US" altLang="zh-TW" sz="2400" dirty="0"/>
              <a:t> </a:t>
            </a:r>
          </a:p>
          <a:p>
            <a:pPr algn="ctr"/>
            <a:r>
              <a:rPr lang="en-US" altLang="zh-TW" sz="2400" dirty="0"/>
              <a:t>n</a:t>
            </a:r>
            <a:endParaRPr lang="zh-TW" altLang="en-US" sz="2400" baseline="-25000" dirty="0"/>
          </a:p>
        </p:txBody>
      </p:sp>
      <p:grpSp>
        <p:nvGrpSpPr>
          <p:cNvPr id="103" name="群組 451"/>
          <p:cNvGrpSpPr/>
          <p:nvPr/>
        </p:nvGrpSpPr>
        <p:grpSpPr>
          <a:xfrm rot="5400000">
            <a:off x="6245498" y="4612831"/>
            <a:ext cx="2816562" cy="2085503"/>
            <a:chOff x="5238336" y="4879452"/>
            <a:chExt cx="2816562" cy="2085503"/>
          </a:xfrm>
        </p:grpSpPr>
        <p:sp>
          <p:nvSpPr>
            <p:cNvPr id="104" name="橢圓 395"/>
            <p:cNvSpPr/>
            <p:nvPr/>
          </p:nvSpPr>
          <p:spPr>
            <a:xfrm>
              <a:off x="5988865" y="4896536"/>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橢圓 397"/>
            <p:cNvSpPr/>
            <p:nvPr/>
          </p:nvSpPr>
          <p:spPr>
            <a:xfrm>
              <a:off x="7566875" y="519814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6" name="橢圓 398"/>
            <p:cNvSpPr/>
            <p:nvPr/>
          </p:nvSpPr>
          <p:spPr>
            <a:xfrm>
              <a:off x="7566875" y="5610981"/>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7" name="矩形 399"/>
            <p:cNvSpPr/>
            <p:nvPr/>
          </p:nvSpPr>
          <p:spPr>
            <a:xfrm>
              <a:off x="5238336" y="4945837"/>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108" name="直線單箭頭接點 400"/>
            <p:cNvCxnSpPr>
              <a:stCxn id="107" idx="3"/>
              <a:endCxn id="104" idx="2"/>
            </p:cNvCxnSpPr>
            <p:nvPr/>
          </p:nvCxnSpPr>
          <p:spPr>
            <a:xfrm>
              <a:off x="5369400" y="5011369"/>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403"/>
            <p:cNvCxnSpPr>
              <a:stCxn id="107" idx="3"/>
            </p:cNvCxnSpPr>
            <p:nvPr/>
          </p:nvCxnSpPr>
          <p:spPr>
            <a:xfrm>
              <a:off x="5369400" y="5011369"/>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單箭頭接點 405"/>
            <p:cNvCxnSpPr>
              <a:endCxn id="105" idx="2"/>
            </p:cNvCxnSpPr>
            <p:nvPr/>
          </p:nvCxnSpPr>
          <p:spPr>
            <a:xfrm>
              <a:off x="7108244" y="5000376"/>
              <a:ext cx="458631" cy="3232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單箭頭接點 406"/>
            <p:cNvCxnSpPr>
              <a:endCxn id="106" idx="2"/>
            </p:cNvCxnSpPr>
            <p:nvPr/>
          </p:nvCxnSpPr>
          <p:spPr>
            <a:xfrm>
              <a:off x="7108245" y="5022010"/>
              <a:ext cx="458630" cy="7144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單箭頭接點 410"/>
            <p:cNvCxnSpPr>
              <a:endCxn id="105" idx="2"/>
            </p:cNvCxnSpPr>
            <p:nvPr/>
          </p:nvCxnSpPr>
          <p:spPr>
            <a:xfrm flipV="1">
              <a:off x="7108244" y="5323616"/>
              <a:ext cx="458631" cy="716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411"/>
            <p:cNvCxnSpPr>
              <a:endCxn id="106" idx="2"/>
            </p:cNvCxnSpPr>
            <p:nvPr/>
          </p:nvCxnSpPr>
          <p:spPr>
            <a:xfrm flipV="1">
              <a:off x="7108245" y="5736456"/>
              <a:ext cx="458630" cy="3176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單箭頭接點 412"/>
            <p:cNvCxnSpPr>
              <a:stCxn id="116" idx="2"/>
              <a:endCxn id="104" idx="2"/>
            </p:cNvCxnSpPr>
            <p:nvPr/>
          </p:nvCxnSpPr>
          <p:spPr>
            <a:xfrm flipV="1">
              <a:off x="5303868" y="5022010"/>
              <a:ext cx="684997" cy="3933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單箭頭接點 415"/>
            <p:cNvCxnSpPr>
              <a:stCxn id="116" idx="3"/>
            </p:cNvCxnSpPr>
            <p:nvPr/>
          </p:nvCxnSpPr>
          <p:spPr>
            <a:xfrm>
              <a:off x="5369400" y="5349800"/>
              <a:ext cx="619466" cy="70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矩形 416"/>
            <p:cNvSpPr/>
            <p:nvPr/>
          </p:nvSpPr>
          <p:spPr>
            <a:xfrm>
              <a:off x="5238336" y="528426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117" name="橢圓 417"/>
            <p:cNvSpPr/>
            <p:nvPr/>
          </p:nvSpPr>
          <p:spPr>
            <a:xfrm>
              <a:off x="6857296" y="4879452"/>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橢圓 420"/>
            <p:cNvSpPr/>
            <p:nvPr/>
          </p:nvSpPr>
          <p:spPr>
            <a:xfrm>
              <a:off x="6857296" y="5911548"/>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9" name="矩形 421"/>
            <p:cNvSpPr/>
            <p:nvPr/>
          </p:nvSpPr>
          <p:spPr>
            <a:xfrm>
              <a:off x="5238336" y="5655604"/>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120" name="矩形 422"/>
            <p:cNvSpPr/>
            <p:nvPr/>
          </p:nvSpPr>
          <p:spPr>
            <a:xfrm>
              <a:off x="5238336" y="5989938"/>
              <a:ext cx="131064" cy="131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cxnSp>
          <p:nvCxnSpPr>
            <p:cNvPr id="121" name="直線單箭頭接點 423"/>
            <p:cNvCxnSpPr>
              <a:stCxn id="120" idx="3"/>
            </p:cNvCxnSpPr>
            <p:nvPr/>
          </p:nvCxnSpPr>
          <p:spPr>
            <a:xfrm flipV="1">
              <a:off x="5369400" y="6054106"/>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424"/>
            <p:cNvCxnSpPr>
              <a:stCxn id="119" idx="3"/>
            </p:cNvCxnSpPr>
            <p:nvPr/>
          </p:nvCxnSpPr>
          <p:spPr>
            <a:xfrm>
              <a:off x="5369400" y="5721136"/>
              <a:ext cx="619466" cy="332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427"/>
            <p:cNvCxnSpPr>
              <a:stCxn id="120" idx="3"/>
              <a:endCxn id="104" idx="2"/>
            </p:cNvCxnSpPr>
            <p:nvPr/>
          </p:nvCxnSpPr>
          <p:spPr>
            <a:xfrm flipV="1">
              <a:off x="5369400" y="5022010"/>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429"/>
            <p:cNvCxnSpPr>
              <a:stCxn id="119" idx="3"/>
              <a:endCxn id="104" idx="2"/>
            </p:cNvCxnSpPr>
            <p:nvPr/>
          </p:nvCxnSpPr>
          <p:spPr>
            <a:xfrm flipV="1">
              <a:off x="5369400" y="5022010"/>
              <a:ext cx="619466" cy="6991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430"/>
            <p:cNvCxnSpPr/>
            <p:nvPr/>
          </p:nvCxnSpPr>
          <p:spPr>
            <a:xfrm>
              <a:off x="6239814" y="5011369"/>
              <a:ext cx="619466" cy="10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433"/>
            <p:cNvCxnSpPr/>
            <p:nvPr/>
          </p:nvCxnSpPr>
          <p:spPr>
            <a:xfrm>
              <a:off x="6239814" y="5011369"/>
              <a:ext cx="619466" cy="10427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437"/>
            <p:cNvCxnSpPr/>
            <p:nvPr/>
          </p:nvCxnSpPr>
          <p:spPr>
            <a:xfrm flipV="1">
              <a:off x="6239814" y="6054106"/>
              <a:ext cx="619466" cy="1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441"/>
            <p:cNvCxnSpPr/>
            <p:nvPr/>
          </p:nvCxnSpPr>
          <p:spPr>
            <a:xfrm flipV="1">
              <a:off x="6239814" y="5022010"/>
              <a:ext cx="619466" cy="10334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444"/>
            <p:cNvCxnSpPr/>
            <p:nvPr/>
          </p:nvCxnSpPr>
          <p:spPr>
            <a:xfrm>
              <a:off x="7825583" y="5329802"/>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445"/>
            <p:cNvCxnSpPr/>
            <p:nvPr/>
          </p:nvCxnSpPr>
          <p:spPr>
            <a:xfrm>
              <a:off x="7825583" y="5743598"/>
              <a:ext cx="229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橢圓 390"/>
            <p:cNvSpPr/>
            <p:nvPr/>
          </p:nvSpPr>
          <p:spPr>
            <a:xfrm>
              <a:off x="5984094" y="5912810"/>
              <a:ext cx="250949" cy="25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2" name="文字方塊 448"/>
            <p:cNvSpPr txBox="1"/>
            <p:nvPr/>
          </p:nvSpPr>
          <p:spPr>
            <a:xfrm>
              <a:off x="6063856" y="6441735"/>
              <a:ext cx="964273" cy="523220"/>
            </a:xfrm>
            <a:prstGeom prst="rect">
              <a:avLst/>
            </a:prstGeom>
            <a:noFill/>
          </p:spPr>
          <p:txBody>
            <a:bodyPr wrap="square" rtlCol="0">
              <a:spAutoFit/>
            </a:bodyPr>
            <a:lstStyle/>
            <a:p>
              <a:r>
                <a:rPr lang="en-US" altLang="zh-TW" sz="2800" dirty="0"/>
                <a:t>……</a:t>
              </a:r>
              <a:endParaRPr lang="zh-TW" altLang="en-US" sz="2800" dirty="0"/>
            </a:p>
          </p:txBody>
        </p:sp>
      </p:grpSp>
    </p:spTree>
    <p:extLst>
      <p:ext uri="{BB962C8B-B14F-4D97-AF65-F5344CB8AC3E}">
        <p14:creationId xmlns:p14="http://schemas.microsoft.com/office/powerpoint/2010/main" val="489535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Early Stopping</a:t>
            </a:r>
          </a:p>
        </p:txBody>
      </p:sp>
      <p:sp>
        <p:nvSpPr>
          <p:cNvPr id="3" name="Content Placeholder 2"/>
          <p:cNvSpPr>
            <a:spLocks noGrp="1"/>
          </p:cNvSpPr>
          <p:nvPr>
            <p:ph idx="1"/>
          </p:nvPr>
        </p:nvSpPr>
        <p:spPr/>
        <p:txBody>
          <a:bodyPr/>
          <a:lstStyle/>
          <a:p>
            <a:r>
              <a:rPr lang="en-US" b="1" i="1" dirty="0">
                <a:solidFill>
                  <a:srgbClr val="0070C0"/>
                </a:solidFill>
              </a:rPr>
              <a:t>Early-stopping</a:t>
            </a:r>
          </a:p>
          <a:p>
            <a:pPr lvl="1"/>
            <a:r>
              <a:rPr lang="en-US" dirty="0"/>
              <a:t>During model training, use a validation set, along with a training set</a:t>
            </a:r>
          </a:p>
          <a:p>
            <a:pPr lvl="2"/>
            <a:r>
              <a:rPr lang="en-US" dirty="0"/>
              <a:t>A validation/train ratio of about 25% to 75% of the data is often used</a:t>
            </a:r>
          </a:p>
          <a:p>
            <a:pPr lvl="1"/>
            <a:r>
              <a:rPr lang="en-US" dirty="0"/>
              <a:t>Stop when the validation accuracy (or loss) has not improved after </a:t>
            </a:r>
            <a:r>
              <a:rPr lang="en-US" i="1" dirty="0"/>
              <a:t>n</a:t>
            </a:r>
            <a:r>
              <a:rPr lang="en-US" dirty="0"/>
              <a:t> subsequent epochs</a:t>
            </a:r>
          </a:p>
          <a:p>
            <a:pPr lvl="2"/>
            <a:r>
              <a:rPr lang="en-US" dirty="0"/>
              <a:t>The parameter </a:t>
            </a:r>
            <a:r>
              <a:rPr lang="en-US" i="1" dirty="0"/>
              <a:t>n</a:t>
            </a:r>
            <a:r>
              <a:rPr lang="en-US" dirty="0"/>
              <a:t> is called </a:t>
            </a:r>
            <a:r>
              <a:rPr lang="en-US" dirty="0">
                <a:solidFill>
                  <a:srgbClr val="FF0000"/>
                </a:solidFill>
              </a:rPr>
              <a:t>patience</a:t>
            </a:r>
            <a:r>
              <a:rPr lang="en-US" dirty="0"/>
              <a:t> </a:t>
            </a:r>
          </a:p>
          <a:p>
            <a:endParaRPr lang="en-US" dirty="0"/>
          </a:p>
          <a:p>
            <a:endParaRPr lang="en-US" dirty="0"/>
          </a:p>
        </p:txBody>
      </p:sp>
      <p:sp>
        <p:nvSpPr>
          <p:cNvPr id="11" name="Content Placeholder 10">
            <a:extLst>
              <a:ext uri="{FF2B5EF4-FFF2-40B4-BE49-F238E27FC236}">
                <a16:creationId xmlns:a16="http://schemas.microsoft.com/office/drawing/2014/main" id="{69A40B01-5AFA-4F90-9120-232A9E40309F}"/>
              </a:ext>
            </a:extLst>
          </p:cNvPr>
          <p:cNvSpPr>
            <a:spLocks noGrp="1"/>
          </p:cNvSpPr>
          <p:nvPr>
            <p:ph idx="10"/>
          </p:nvPr>
        </p:nvSpPr>
        <p:spPr/>
        <p:txBody>
          <a:bodyPr/>
          <a:lstStyle/>
          <a:p>
            <a:r>
              <a:rPr lang="en-US" dirty="0"/>
              <a:t>Regularization</a:t>
            </a:r>
          </a:p>
          <a:p>
            <a:endParaRPr lang="en-US" dirty="0"/>
          </a:p>
        </p:txBody>
      </p:sp>
      <p:pic>
        <p:nvPicPr>
          <p:cNvPr id="4" name="Εικόνα 19">
            <a:extLst>
              <a:ext uri="{FF2B5EF4-FFF2-40B4-BE49-F238E27FC236}">
                <a16:creationId xmlns:a16="http://schemas.microsoft.com/office/drawing/2014/main" id="{DAB3DC8C-B594-4D90-808F-95328965718A}"/>
              </a:ext>
            </a:extLst>
          </p:cNvPr>
          <p:cNvPicPr>
            <a:picLocks noChangeAspect="1"/>
          </p:cNvPicPr>
          <p:nvPr/>
        </p:nvPicPr>
        <p:blipFill rotWithShape="1">
          <a:blip r:embed="rId3"/>
          <a:srcRect b="9801"/>
          <a:stretch/>
        </p:blipFill>
        <p:spPr>
          <a:xfrm>
            <a:off x="2436912" y="4226702"/>
            <a:ext cx="4536504" cy="3187890"/>
          </a:xfrm>
          <a:prstGeom prst="rect">
            <a:avLst/>
          </a:prstGeom>
        </p:spPr>
      </p:pic>
      <p:sp>
        <p:nvSpPr>
          <p:cNvPr id="5" name="Rectangle: Rounded Corners 4">
            <a:extLst>
              <a:ext uri="{FF2B5EF4-FFF2-40B4-BE49-F238E27FC236}">
                <a16:creationId xmlns:a16="http://schemas.microsoft.com/office/drawing/2014/main" id="{D8E1D94B-DA2F-4DFB-9FBA-B87966DC2757}"/>
              </a:ext>
            </a:extLst>
          </p:cNvPr>
          <p:cNvSpPr/>
          <p:nvPr/>
        </p:nvSpPr>
        <p:spPr>
          <a:xfrm>
            <a:off x="4392698" y="5566302"/>
            <a:ext cx="161295" cy="119744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79592A-57FC-47E3-99E9-15AA1FBC82BF}"/>
              </a:ext>
            </a:extLst>
          </p:cNvPr>
          <p:cNvSpPr txBox="1"/>
          <p:nvPr/>
        </p:nvSpPr>
        <p:spPr>
          <a:xfrm>
            <a:off x="3807918" y="4521210"/>
            <a:ext cx="2500070" cy="476321"/>
          </a:xfrm>
          <a:prstGeom prst="rect">
            <a:avLst/>
          </a:prstGeom>
          <a:noFill/>
        </p:spPr>
        <p:txBody>
          <a:bodyPr wrap="square" rtlCol="0">
            <a:spAutoFit/>
          </a:bodyPr>
          <a:lstStyle/>
          <a:p>
            <a:r>
              <a:rPr lang="en-US" dirty="0">
                <a:solidFill>
                  <a:srgbClr val="00B050"/>
                </a:solidFill>
              </a:rPr>
              <a:t>Stop training</a:t>
            </a:r>
          </a:p>
        </p:txBody>
      </p:sp>
      <p:sp>
        <p:nvSpPr>
          <p:cNvPr id="7" name="Arrow: Down 6">
            <a:extLst>
              <a:ext uri="{FF2B5EF4-FFF2-40B4-BE49-F238E27FC236}">
                <a16:creationId xmlns:a16="http://schemas.microsoft.com/office/drawing/2014/main" id="{D5058D56-4E94-4EA5-873B-F2BEEADB74F2}"/>
              </a:ext>
            </a:extLst>
          </p:cNvPr>
          <p:cNvSpPr/>
          <p:nvPr/>
        </p:nvSpPr>
        <p:spPr>
          <a:xfrm>
            <a:off x="4392698" y="4997531"/>
            <a:ext cx="161295" cy="47632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B56B8E-3615-4BE5-94CE-75E22C87F5EC}"/>
              </a:ext>
            </a:extLst>
          </p:cNvPr>
          <p:cNvSpPr txBox="1"/>
          <p:nvPr/>
        </p:nvSpPr>
        <p:spPr>
          <a:xfrm>
            <a:off x="5279820" y="5193075"/>
            <a:ext cx="1532301" cy="402138"/>
          </a:xfrm>
          <a:prstGeom prst="rect">
            <a:avLst/>
          </a:prstGeom>
          <a:noFill/>
        </p:spPr>
        <p:txBody>
          <a:bodyPr wrap="square" rtlCol="0">
            <a:spAutoFit/>
          </a:bodyPr>
          <a:lstStyle/>
          <a:p>
            <a:r>
              <a:rPr lang="en-US" sz="1600" dirty="0"/>
              <a:t>validation</a:t>
            </a:r>
          </a:p>
        </p:txBody>
      </p:sp>
      <p:sp>
        <p:nvSpPr>
          <p:cNvPr id="9" name="Rectangle 8">
            <a:extLst>
              <a:ext uri="{FF2B5EF4-FFF2-40B4-BE49-F238E27FC236}">
                <a16:creationId xmlns:a16="http://schemas.microsoft.com/office/drawing/2014/main" id="{E8408FDD-486D-482B-B527-DBB86CFE1318}"/>
              </a:ext>
            </a:extLst>
          </p:cNvPr>
          <p:cNvSpPr/>
          <p:nvPr/>
        </p:nvSpPr>
        <p:spPr>
          <a:xfrm>
            <a:off x="5844352" y="5688373"/>
            <a:ext cx="624929" cy="33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8485C5-7A62-4A48-84ED-5E42D21A423B}"/>
              </a:ext>
            </a:extLst>
          </p:cNvPr>
          <p:cNvSpPr/>
          <p:nvPr/>
        </p:nvSpPr>
        <p:spPr>
          <a:xfrm>
            <a:off x="3661048" y="7054552"/>
            <a:ext cx="1368152" cy="290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501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Batch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Batch normalization layers </a:t>
                </a:r>
                <a:r>
                  <a:rPr lang="en-US" dirty="0"/>
                  <a:t>act similar to the data preprocessing steps mentioned earlier</a:t>
                </a:r>
              </a:p>
              <a:p>
                <a:pPr lvl="1"/>
                <a:r>
                  <a:rPr lang="en-US" dirty="0"/>
                  <a:t>They calculate the mean </a:t>
                </a:r>
                <a:r>
                  <a:rPr lang="el-GR" dirty="0"/>
                  <a:t>μ</a:t>
                </a:r>
                <a:r>
                  <a:rPr lang="en-US" dirty="0"/>
                  <a:t> and variance </a:t>
                </a:r>
                <a:r>
                  <a:rPr lang="el-GR" dirty="0"/>
                  <a:t>σ</a:t>
                </a:r>
                <a:r>
                  <a:rPr lang="en-US" dirty="0"/>
                  <a:t> of a batch of input data, and normalize the data </a:t>
                </a:r>
                <a:r>
                  <a:rPr lang="en-US" i="1" dirty="0"/>
                  <a:t>x</a:t>
                </a:r>
                <a:r>
                  <a:rPr lang="en-US" dirty="0"/>
                  <a:t> to a zero mean and unit variance</a:t>
                </a:r>
              </a:p>
              <a:p>
                <a:pPr lvl="1"/>
                <a:r>
                  <a:rPr lang="en-US" dirty="0"/>
                  <a:t>I.e.,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𝜎</m:t>
                        </m:r>
                      </m:den>
                    </m:f>
                  </m:oMath>
                </a14:m>
                <a:endParaRPr lang="en-US" dirty="0"/>
              </a:p>
              <a:p>
                <a:r>
                  <a:rPr lang="en-US" dirty="0" err="1">
                    <a:solidFill>
                      <a:srgbClr val="FF0000"/>
                    </a:solidFill>
                  </a:rPr>
                  <a:t>BatchNorm</a:t>
                </a:r>
                <a:r>
                  <a:rPr lang="en-US" dirty="0">
                    <a:solidFill>
                      <a:srgbClr val="FF0000"/>
                    </a:solidFill>
                  </a:rPr>
                  <a:t> layers </a:t>
                </a:r>
                <a:r>
                  <a:rPr lang="en-US" dirty="0"/>
                  <a:t>alleviate the problems of proper initialization of the parameters and hyper-parameters</a:t>
                </a:r>
              </a:p>
              <a:p>
                <a:pPr lvl="1"/>
                <a:r>
                  <a:rPr lang="en-US" dirty="0"/>
                  <a:t>Result in faster convergence training, allow larger learning rates</a:t>
                </a:r>
              </a:p>
              <a:p>
                <a:pPr lvl="1"/>
                <a:r>
                  <a:rPr lang="en-US" dirty="0"/>
                  <a:t>Reduce the internal covariate shift</a:t>
                </a:r>
              </a:p>
              <a:p>
                <a:r>
                  <a:rPr lang="en-US" dirty="0" err="1"/>
                  <a:t>BatchNorm</a:t>
                </a:r>
                <a:r>
                  <a:rPr lang="en-US" dirty="0"/>
                  <a:t> layers are inserted immediately after convolutional layers or fully-connected layers, and before activation layers</a:t>
                </a:r>
              </a:p>
              <a:p>
                <a:pPr lvl="1"/>
                <a:r>
                  <a:rPr lang="en-US" dirty="0"/>
                  <a:t>They are very common with convolutional NNs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CAC42EF5-6981-4523-9B86-8E3D8F6C85C2}"/>
              </a:ext>
            </a:extLst>
          </p:cNvPr>
          <p:cNvSpPr>
            <a:spLocks noGrp="1"/>
          </p:cNvSpPr>
          <p:nvPr>
            <p:ph idx="10"/>
          </p:nvPr>
        </p:nvSpPr>
        <p:spPr/>
        <p:txBody>
          <a:bodyPr/>
          <a:lstStyle/>
          <a:p>
            <a:r>
              <a:rPr lang="en-US" dirty="0"/>
              <a:t>Regularization</a:t>
            </a:r>
          </a:p>
          <a:p>
            <a:endParaRPr lang="en-US" dirty="0"/>
          </a:p>
        </p:txBody>
      </p:sp>
    </p:spTree>
    <p:extLst>
      <p:ext uri="{BB962C8B-B14F-4D97-AF65-F5344CB8AC3E}">
        <p14:creationId xmlns:p14="http://schemas.microsoft.com/office/powerpoint/2010/main" val="3715871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Hyper-parameter Tuning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Training NNs can involve setting many </a:t>
                </a:r>
                <a:r>
                  <a:rPr lang="en-US" b="1" i="1" dirty="0">
                    <a:solidFill>
                      <a:srgbClr val="0070C0"/>
                    </a:solidFill>
                  </a:rPr>
                  <a:t>hyper-parameters</a:t>
                </a:r>
              </a:p>
              <a:p>
                <a:r>
                  <a:rPr lang="en-US" dirty="0"/>
                  <a:t>The most common hyper-parameters include:</a:t>
                </a:r>
              </a:p>
              <a:p>
                <a:pPr lvl="1"/>
                <a:r>
                  <a:rPr lang="en-US" dirty="0"/>
                  <a:t>Number of layers, and number of neurons per layer</a:t>
                </a:r>
              </a:p>
              <a:p>
                <a:pPr lvl="1"/>
                <a:r>
                  <a:rPr lang="en-US" dirty="0"/>
                  <a:t>Initial learning rate</a:t>
                </a:r>
              </a:p>
              <a:p>
                <a:pPr lvl="1"/>
                <a:r>
                  <a:rPr lang="en-US" dirty="0"/>
                  <a:t>Learning rate decay schedule (e.g., decay constant)</a:t>
                </a:r>
              </a:p>
              <a:p>
                <a:pPr lvl="1"/>
                <a:r>
                  <a:rPr lang="en-US" dirty="0"/>
                  <a:t>Optimizer type</a:t>
                </a:r>
              </a:p>
              <a:p>
                <a:r>
                  <a:rPr lang="en-US" dirty="0"/>
                  <a:t>Other hyper-parameters may include:</a:t>
                </a:r>
              </a:p>
              <a:p>
                <a:pPr lvl="1"/>
                <a:r>
                  <a:rPr lang="en-US" dirty="0"/>
                  <a:t>Regularization parameters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rPr>
                          <m:t>2</m:t>
                        </m:r>
                      </m:sub>
                    </m:sSub>
                  </m:oMath>
                </a14:m>
                <a:r>
                  <a:rPr lang="en-US" dirty="0"/>
                  <a:t> penalty, dropout rate)</a:t>
                </a:r>
              </a:p>
              <a:p>
                <a:pPr lvl="1"/>
                <a:r>
                  <a:rPr lang="en-US" dirty="0"/>
                  <a:t>Batch size</a:t>
                </a:r>
              </a:p>
              <a:p>
                <a:pPr lvl="1"/>
                <a:r>
                  <a:rPr lang="en-US" dirty="0"/>
                  <a:t>Activation functions</a:t>
                </a:r>
              </a:p>
              <a:p>
                <a:pPr lvl="1"/>
                <a:r>
                  <a:rPr lang="en-US" dirty="0"/>
                  <a:t>Loss function</a:t>
                </a:r>
              </a:p>
              <a:p>
                <a:r>
                  <a:rPr lang="en-US" dirty="0"/>
                  <a:t>Hyper-parameter tuning can be time-consuming for larger NNs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D139552A-8F86-4657-80D8-8BB701588DAE}"/>
              </a:ext>
            </a:extLst>
          </p:cNvPr>
          <p:cNvSpPr>
            <a:spLocks noGrp="1"/>
          </p:cNvSpPr>
          <p:nvPr>
            <p:ph idx="10"/>
          </p:nvPr>
        </p:nvSpPr>
        <p:spPr/>
        <p:txBody>
          <a:bodyPr/>
          <a:lstStyle/>
          <a:p>
            <a:r>
              <a:rPr lang="en-US" dirty="0"/>
              <a:t>Hyper-parameter Tuning</a:t>
            </a:r>
          </a:p>
          <a:p>
            <a:endParaRPr lang="en-US" dirty="0"/>
          </a:p>
        </p:txBody>
      </p:sp>
    </p:spTree>
    <p:extLst>
      <p:ext uri="{BB962C8B-B14F-4D97-AF65-F5344CB8AC3E}">
        <p14:creationId xmlns:p14="http://schemas.microsoft.com/office/powerpoint/2010/main" val="2126102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Hyper-parameter Tuning</a:t>
            </a:r>
          </a:p>
        </p:txBody>
      </p:sp>
      <p:sp>
        <p:nvSpPr>
          <p:cNvPr id="3" name="Content Placeholder 2"/>
          <p:cNvSpPr>
            <a:spLocks noGrp="1"/>
          </p:cNvSpPr>
          <p:nvPr>
            <p:ph idx="1"/>
          </p:nvPr>
        </p:nvSpPr>
        <p:spPr/>
        <p:txBody>
          <a:bodyPr/>
          <a:lstStyle/>
          <a:p>
            <a:r>
              <a:rPr lang="en-US" dirty="0">
                <a:solidFill>
                  <a:srgbClr val="FF0000"/>
                </a:solidFill>
              </a:rPr>
              <a:t>Grid search</a:t>
            </a:r>
          </a:p>
          <a:p>
            <a:pPr lvl="1"/>
            <a:r>
              <a:rPr lang="en-US" dirty="0"/>
              <a:t>Check all values in a range with a step value</a:t>
            </a:r>
          </a:p>
          <a:p>
            <a:r>
              <a:rPr lang="en-US" dirty="0">
                <a:solidFill>
                  <a:srgbClr val="FF0000"/>
                </a:solidFill>
              </a:rPr>
              <a:t>Random search</a:t>
            </a:r>
          </a:p>
          <a:p>
            <a:pPr lvl="1"/>
            <a:r>
              <a:rPr lang="en-US" dirty="0"/>
              <a:t>Randomly sample values for the parameter</a:t>
            </a:r>
          </a:p>
          <a:p>
            <a:pPr lvl="1"/>
            <a:r>
              <a:rPr lang="en-US" dirty="0"/>
              <a:t>Often preferred to grid search</a:t>
            </a:r>
          </a:p>
          <a:p>
            <a:r>
              <a:rPr lang="en-US">
                <a:solidFill>
                  <a:srgbClr val="FF0000"/>
                </a:solidFill>
              </a:rPr>
              <a:t>Bayesian hyper-parameter </a:t>
            </a:r>
            <a:r>
              <a:rPr lang="en-US" dirty="0">
                <a:solidFill>
                  <a:srgbClr val="FF0000"/>
                </a:solidFill>
              </a:rPr>
              <a:t>optimization</a:t>
            </a:r>
          </a:p>
          <a:p>
            <a:pPr lvl="1"/>
            <a:r>
              <a:rPr lang="en-US" dirty="0"/>
              <a:t>Is an active area of research</a:t>
            </a:r>
          </a:p>
          <a:p>
            <a:endParaRPr lang="en-US" dirty="0"/>
          </a:p>
        </p:txBody>
      </p:sp>
      <p:sp>
        <p:nvSpPr>
          <p:cNvPr id="5" name="Content Placeholder 4">
            <a:extLst>
              <a:ext uri="{FF2B5EF4-FFF2-40B4-BE49-F238E27FC236}">
                <a16:creationId xmlns:a16="http://schemas.microsoft.com/office/drawing/2014/main" id="{4EAA68F3-A614-41C4-BF01-D418D9CBFA9D}"/>
              </a:ext>
            </a:extLst>
          </p:cNvPr>
          <p:cNvSpPr>
            <a:spLocks noGrp="1"/>
          </p:cNvSpPr>
          <p:nvPr>
            <p:ph idx="10"/>
          </p:nvPr>
        </p:nvSpPr>
        <p:spPr/>
        <p:txBody>
          <a:bodyPr/>
          <a:lstStyle/>
          <a:p>
            <a:r>
              <a:rPr lang="en-US" dirty="0"/>
              <a:t>Hyper-parameter Tuning</a:t>
            </a:r>
          </a:p>
          <a:p>
            <a:endParaRPr lang="en-US" dirty="0"/>
          </a:p>
        </p:txBody>
      </p:sp>
      <p:pic>
        <p:nvPicPr>
          <p:cNvPr id="4" name="Εικόνα 10"/>
          <p:cNvPicPr>
            <a:picLocks noChangeAspect="1"/>
          </p:cNvPicPr>
          <p:nvPr/>
        </p:nvPicPr>
        <p:blipFill>
          <a:blip r:embed="rId3"/>
          <a:stretch>
            <a:fillRect/>
          </a:stretch>
        </p:blipFill>
        <p:spPr>
          <a:xfrm>
            <a:off x="2220888" y="4606280"/>
            <a:ext cx="5591624" cy="2808312"/>
          </a:xfrm>
          <a:prstGeom prst="rect">
            <a:avLst/>
          </a:prstGeom>
        </p:spPr>
      </p:pic>
    </p:spTree>
    <p:extLst>
      <p:ext uri="{BB962C8B-B14F-4D97-AF65-F5344CB8AC3E}">
        <p14:creationId xmlns:p14="http://schemas.microsoft.com/office/powerpoint/2010/main" val="1898674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804F-7566-47E0-BA53-6A4F21C806EC}"/>
              </a:ext>
            </a:extLst>
          </p:cNvPr>
          <p:cNvSpPr>
            <a:spLocks noGrp="1"/>
          </p:cNvSpPr>
          <p:nvPr>
            <p:ph type="title"/>
          </p:nvPr>
        </p:nvSpPr>
        <p:spPr/>
        <p:txBody>
          <a:bodyPr/>
          <a:lstStyle/>
          <a:p>
            <a:r>
              <a:rPr lang="en-US" i="1" dirty="0"/>
              <a:t>k</a:t>
            </a:r>
            <a:r>
              <a:rPr lang="en-US" dirty="0"/>
              <a:t>-Fold Cross-Validation</a:t>
            </a:r>
          </a:p>
        </p:txBody>
      </p:sp>
      <p:sp>
        <p:nvSpPr>
          <p:cNvPr id="3" name="Content Placeholder 2">
            <a:extLst>
              <a:ext uri="{FF2B5EF4-FFF2-40B4-BE49-F238E27FC236}">
                <a16:creationId xmlns:a16="http://schemas.microsoft.com/office/drawing/2014/main" id="{3AECD462-C1D0-46A9-B85B-86D26C7D7E87}"/>
              </a:ext>
            </a:extLst>
          </p:cNvPr>
          <p:cNvSpPr>
            <a:spLocks noGrp="1"/>
          </p:cNvSpPr>
          <p:nvPr>
            <p:ph idx="1"/>
          </p:nvPr>
        </p:nvSpPr>
        <p:spPr/>
        <p:txBody>
          <a:bodyPr/>
          <a:lstStyle/>
          <a:p>
            <a:r>
              <a:rPr lang="en-US" dirty="0"/>
              <a:t>Using</a:t>
            </a:r>
            <a:r>
              <a:rPr lang="en-US" b="1" i="1" dirty="0">
                <a:solidFill>
                  <a:srgbClr val="0070C0"/>
                </a:solidFill>
              </a:rPr>
              <a:t> k-fold cross-validation</a:t>
            </a:r>
            <a:r>
              <a:rPr lang="en-US" dirty="0"/>
              <a:t> for hyper-parameter tuning is common when the size of the training data is small</a:t>
            </a:r>
          </a:p>
          <a:p>
            <a:pPr lvl="1"/>
            <a:r>
              <a:rPr lang="en-US" dirty="0"/>
              <a:t>It also leads to a better and less noisy estimate of the model performance by averaging the results across several folds</a:t>
            </a:r>
          </a:p>
          <a:p>
            <a:r>
              <a:rPr lang="en-US" dirty="0"/>
              <a:t>E.g., 5-fold cross-validation (see the figure on the next slide)</a:t>
            </a:r>
          </a:p>
          <a:p>
            <a:pPr marL="914362" lvl="1" indent="-457200">
              <a:buFont typeface="+mj-lt"/>
              <a:buAutoNum type="arabicPeriod"/>
            </a:pPr>
            <a:r>
              <a:rPr lang="en-US" dirty="0"/>
              <a:t>Split the train data into 5 equal folds</a:t>
            </a:r>
          </a:p>
          <a:p>
            <a:pPr marL="914362" lvl="1" indent="-457200">
              <a:buFont typeface="+mj-lt"/>
              <a:buAutoNum type="arabicPeriod"/>
            </a:pPr>
            <a:r>
              <a:rPr lang="en-US" dirty="0"/>
              <a:t>First use folds 2-5 for training and fold 1 for validation</a:t>
            </a:r>
          </a:p>
          <a:p>
            <a:pPr marL="914362" lvl="1" indent="-457200">
              <a:buFont typeface="+mj-lt"/>
              <a:buAutoNum type="arabicPeriod"/>
            </a:pPr>
            <a:r>
              <a:rPr lang="en-US" dirty="0"/>
              <a:t>Repeat by using fold 2 for validation, then fold 3, fold 4, and fold 5</a:t>
            </a:r>
          </a:p>
          <a:p>
            <a:pPr marL="914362" lvl="1" indent="-457200">
              <a:buFont typeface="+mj-lt"/>
              <a:buAutoNum type="arabicPeriod"/>
            </a:pPr>
            <a:r>
              <a:rPr lang="en-US" dirty="0"/>
              <a:t>Average the results over the 5 runs (for reporting purposes)</a:t>
            </a:r>
          </a:p>
          <a:p>
            <a:pPr marL="914362" lvl="1" indent="-457200">
              <a:buFont typeface="+mj-lt"/>
              <a:buAutoNum type="arabicPeriod"/>
            </a:pPr>
            <a:r>
              <a:rPr lang="en-US" dirty="0"/>
              <a:t>Once the best hyper-parameters are determined, evaluate the model on the test data </a:t>
            </a:r>
          </a:p>
          <a:p>
            <a:pPr marL="1477877" lvl="2" indent="-457200">
              <a:buFont typeface="+mj-lt"/>
              <a:buAutoNum type="arabicPeriod"/>
            </a:pPr>
            <a:endParaRPr lang="en-US" dirty="0"/>
          </a:p>
        </p:txBody>
      </p:sp>
      <p:sp>
        <p:nvSpPr>
          <p:cNvPr id="4" name="Content Placeholder 3">
            <a:extLst>
              <a:ext uri="{FF2B5EF4-FFF2-40B4-BE49-F238E27FC236}">
                <a16:creationId xmlns:a16="http://schemas.microsoft.com/office/drawing/2014/main" id="{2ABBE32B-95A8-4E1C-8C09-746B7BD6E1D8}"/>
              </a:ext>
            </a:extLst>
          </p:cNvPr>
          <p:cNvSpPr>
            <a:spLocks noGrp="1"/>
          </p:cNvSpPr>
          <p:nvPr>
            <p:ph idx="10"/>
          </p:nvPr>
        </p:nvSpPr>
        <p:spPr/>
        <p:txBody>
          <a:bodyPr/>
          <a:lstStyle/>
          <a:p>
            <a:r>
              <a:rPr lang="en-US" i="1" dirty="0"/>
              <a:t>k</a:t>
            </a:r>
            <a:r>
              <a:rPr lang="en-US" dirty="0"/>
              <a:t>-Fold Cross-Validation</a:t>
            </a:r>
          </a:p>
        </p:txBody>
      </p:sp>
    </p:spTree>
    <p:extLst>
      <p:ext uri="{BB962C8B-B14F-4D97-AF65-F5344CB8AC3E}">
        <p14:creationId xmlns:p14="http://schemas.microsoft.com/office/powerpoint/2010/main" val="18199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t>
            </a:r>
          </a:p>
        </p:txBody>
      </p:sp>
      <p:sp>
        <p:nvSpPr>
          <p:cNvPr id="3" name="Content Placeholder 2"/>
          <p:cNvSpPr>
            <a:spLocks noGrp="1"/>
          </p:cNvSpPr>
          <p:nvPr>
            <p:ph idx="1"/>
          </p:nvPr>
        </p:nvSpPr>
        <p:spPr/>
        <p:txBody>
          <a:bodyPr/>
          <a:lstStyle/>
          <a:p>
            <a:r>
              <a:rPr lang="en-US" b="1" i="1" dirty="0">
                <a:solidFill>
                  <a:srgbClr val="0070C0"/>
                </a:solidFill>
              </a:rPr>
              <a:t>Unsupervised learning </a:t>
            </a:r>
            <a:r>
              <a:rPr lang="en-US" dirty="0"/>
              <a:t>categories and techniques</a:t>
            </a:r>
          </a:p>
          <a:p>
            <a:pPr lvl="1"/>
            <a:r>
              <a:rPr lang="en-US" b="1" dirty="0"/>
              <a:t>Clustering</a:t>
            </a:r>
          </a:p>
          <a:p>
            <a:pPr lvl="2"/>
            <a:r>
              <a:rPr lang="en-US" i="1" dirty="0"/>
              <a:t>k</a:t>
            </a:r>
            <a:r>
              <a:rPr lang="en-US" dirty="0"/>
              <a:t>-means clustering</a:t>
            </a:r>
          </a:p>
          <a:p>
            <a:pPr lvl="2"/>
            <a:r>
              <a:rPr lang="en-US" dirty="0"/>
              <a:t>Mean-shift clustering</a:t>
            </a:r>
          </a:p>
          <a:p>
            <a:pPr lvl="2"/>
            <a:r>
              <a:rPr lang="en-US" dirty="0"/>
              <a:t>Spectral clustering 	</a:t>
            </a:r>
          </a:p>
          <a:p>
            <a:pPr lvl="1"/>
            <a:r>
              <a:rPr lang="en-US" b="1" dirty="0"/>
              <a:t>Density estimation </a:t>
            </a:r>
            <a:r>
              <a:rPr lang="en-US" dirty="0"/>
              <a:t>	</a:t>
            </a:r>
          </a:p>
          <a:p>
            <a:pPr lvl="2"/>
            <a:r>
              <a:rPr lang="en-US" dirty="0"/>
              <a:t>Gaussian mixture model (GMM) 	</a:t>
            </a:r>
          </a:p>
          <a:p>
            <a:pPr lvl="2"/>
            <a:r>
              <a:rPr lang="en-US" dirty="0"/>
              <a:t>Graphical models </a:t>
            </a:r>
          </a:p>
          <a:p>
            <a:pPr lvl="1"/>
            <a:r>
              <a:rPr lang="en-US" b="1" dirty="0"/>
              <a:t>Dimensionality reduction </a:t>
            </a:r>
            <a:r>
              <a:rPr lang="en-US" dirty="0"/>
              <a:t>	</a:t>
            </a:r>
          </a:p>
          <a:p>
            <a:pPr lvl="2"/>
            <a:r>
              <a:rPr lang="en-US" dirty="0"/>
              <a:t>Principal component analysis (PCA) 	</a:t>
            </a:r>
          </a:p>
          <a:p>
            <a:pPr lvl="2"/>
            <a:r>
              <a:rPr lang="en-US" dirty="0"/>
              <a:t>Factor analysis 	</a:t>
            </a:r>
          </a:p>
          <a:p>
            <a:endParaRPr lang="en-US" dirty="0"/>
          </a:p>
        </p:txBody>
      </p:sp>
      <p:sp>
        <p:nvSpPr>
          <p:cNvPr id="4" name="Content Placeholder 3">
            <a:extLst>
              <a:ext uri="{FF2B5EF4-FFF2-40B4-BE49-F238E27FC236}">
                <a16:creationId xmlns:a16="http://schemas.microsoft.com/office/drawing/2014/main" id="{CC64F080-8C69-4755-ADC2-9E77638C56B7}"/>
              </a:ext>
            </a:extLst>
          </p:cNvPr>
          <p:cNvSpPr>
            <a:spLocks noGrp="1"/>
          </p:cNvSpPr>
          <p:nvPr>
            <p:ph idx="10"/>
          </p:nvPr>
        </p:nvSpPr>
        <p:spPr/>
        <p:txBody>
          <a:bodyPr/>
          <a:lstStyle/>
          <a:p>
            <a:r>
              <a:rPr lang="en-US" dirty="0"/>
              <a:t>Machine Learning Basics</a:t>
            </a:r>
          </a:p>
          <a:p>
            <a:endParaRPr lang="en-US" dirty="0"/>
          </a:p>
        </p:txBody>
      </p:sp>
    </p:spTree>
    <p:extLst>
      <p:ext uri="{BB962C8B-B14F-4D97-AF65-F5344CB8AC3E}">
        <p14:creationId xmlns:p14="http://schemas.microsoft.com/office/powerpoint/2010/main" val="909165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0023-C545-4BBD-B72D-793223E6D574}"/>
              </a:ext>
            </a:extLst>
          </p:cNvPr>
          <p:cNvSpPr>
            <a:spLocks noGrp="1"/>
          </p:cNvSpPr>
          <p:nvPr>
            <p:ph type="title"/>
          </p:nvPr>
        </p:nvSpPr>
        <p:spPr/>
        <p:txBody>
          <a:bodyPr/>
          <a:lstStyle/>
          <a:p>
            <a:r>
              <a:rPr lang="en-US" i="1" dirty="0"/>
              <a:t>k</a:t>
            </a:r>
            <a:r>
              <a:rPr lang="en-US" dirty="0"/>
              <a:t>-Fold Cross-Validation</a:t>
            </a:r>
          </a:p>
        </p:txBody>
      </p:sp>
      <p:sp>
        <p:nvSpPr>
          <p:cNvPr id="3" name="Content Placeholder 2">
            <a:extLst>
              <a:ext uri="{FF2B5EF4-FFF2-40B4-BE49-F238E27FC236}">
                <a16:creationId xmlns:a16="http://schemas.microsoft.com/office/drawing/2014/main" id="{9A78CCDE-41AF-48B1-AEB3-0E76827D535C}"/>
              </a:ext>
            </a:extLst>
          </p:cNvPr>
          <p:cNvSpPr>
            <a:spLocks noGrp="1"/>
          </p:cNvSpPr>
          <p:nvPr>
            <p:ph idx="1"/>
          </p:nvPr>
        </p:nvSpPr>
        <p:spPr/>
        <p:txBody>
          <a:bodyPr/>
          <a:lstStyle/>
          <a:p>
            <a:r>
              <a:rPr lang="en-US" dirty="0"/>
              <a:t>Illustration of a 5-fold cross-validation</a:t>
            </a:r>
          </a:p>
        </p:txBody>
      </p:sp>
      <p:sp>
        <p:nvSpPr>
          <p:cNvPr id="4" name="Content Placeholder 3">
            <a:extLst>
              <a:ext uri="{FF2B5EF4-FFF2-40B4-BE49-F238E27FC236}">
                <a16:creationId xmlns:a16="http://schemas.microsoft.com/office/drawing/2014/main" id="{185DDBED-B8DE-443B-97C6-969AEDC93314}"/>
              </a:ext>
            </a:extLst>
          </p:cNvPr>
          <p:cNvSpPr>
            <a:spLocks noGrp="1"/>
          </p:cNvSpPr>
          <p:nvPr>
            <p:ph idx="10"/>
          </p:nvPr>
        </p:nvSpPr>
        <p:spPr/>
        <p:txBody>
          <a:bodyPr/>
          <a:lstStyle/>
          <a:p>
            <a:r>
              <a:rPr lang="en-US" i="1" dirty="0"/>
              <a:t>k</a:t>
            </a:r>
            <a:r>
              <a:rPr lang="en-US" dirty="0"/>
              <a:t>-Fold Cross-Validation</a:t>
            </a:r>
          </a:p>
          <a:p>
            <a:endParaRPr lang="en-US" dirty="0"/>
          </a:p>
        </p:txBody>
      </p:sp>
      <p:pic>
        <p:nvPicPr>
          <p:cNvPr id="5" name="Picture 4" descr="A screen shot of a computer&#10;&#10;Description automatically generated">
            <a:extLst>
              <a:ext uri="{FF2B5EF4-FFF2-40B4-BE49-F238E27FC236}">
                <a16:creationId xmlns:a16="http://schemas.microsoft.com/office/drawing/2014/main" id="{3B58758F-221F-4F3E-82D6-F54FC7638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832" y="2753926"/>
            <a:ext cx="6624735" cy="4588658"/>
          </a:xfrm>
          <a:prstGeom prst="rect">
            <a:avLst/>
          </a:prstGeom>
        </p:spPr>
      </p:pic>
      <p:sp>
        <p:nvSpPr>
          <p:cNvPr id="6" name="TextBox 5">
            <a:extLst>
              <a:ext uri="{FF2B5EF4-FFF2-40B4-BE49-F238E27FC236}">
                <a16:creationId xmlns:a16="http://schemas.microsoft.com/office/drawing/2014/main" id="{7A0845C9-6665-478B-9AB3-D9245784D950}"/>
              </a:ext>
            </a:extLst>
          </p:cNvPr>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a:hlinkClick r:id="rId3"/>
              </a:rPr>
              <a:t>https://scikit-learn.org/stable/modules/cross_validation.html</a:t>
            </a:r>
            <a:endParaRPr lang="en-US" sz="1000" dirty="0"/>
          </a:p>
        </p:txBody>
      </p:sp>
    </p:spTree>
    <p:extLst>
      <p:ext uri="{BB962C8B-B14F-4D97-AF65-F5344CB8AC3E}">
        <p14:creationId xmlns:p14="http://schemas.microsoft.com/office/powerpoint/2010/main" val="2667398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6A00-6E51-466A-BB59-E2480C5D4FAF}"/>
              </a:ext>
            </a:extLst>
          </p:cNvPr>
          <p:cNvSpPr>
            <a:spLocks noGrp="1"/>
          </p:cNvSpPr>
          <p:nvPr>
            <p:ph type="title"/>
          </p:nvPr>
        </p:nvSpPr>
        <p:spPr/>
        <p:txBody>
          <a:bodyPr/>
          <a:lstStyle/>
          <a:p>
            <a:r>
              <a:rPr lang="en-US" dirty="0"/>
              <a:t>Ensemble Learning</a:t>
            </a:r>
          </a:p>
        </p:txBody>
      </p:sp>
      <p:sp>
        <p:nvSpPr>
          <p:cNvPr id="3" name="Content Placeholder 2">
            <a:extLst>
              <a:ext uri="{FF2B5EF4-FFF2-40B4-BE49-F238E27FC236}">
                <a16:creationId xmlns:a16="http://schemas.microsoft.com/office/drawing/2014/main" id="{8E1E3D4B-2BAB-410D-8604-3C25AF784CA8}"/>
              </a:ext>
            </a:extLst>
          </p:cNvPr>
          <p:cNvSpPr>
            <a:spLocks noGrp="1"/>
          </p:cNvSpPr>
          <p:nvPr>
            <p:ph idx="1"/>
          </p:nvPr>
        </p:nvSpPr>
        <p:spPr/>
        <p:txBody>
          <a:bodyPr>
            <a:normAutofit/>
          </a:bodyPr>
          <a:lstStyle/>
          <a:p>
            <a:r>
              <a:rPr lang="en-US" b="1" i="1" dirty="0">
                <a:solidFill>
                  <a:srgbClr val="0070C0"/>
                </a:solidFill>
              </a:rPr>
              <a:t>Ensemble learning </a:t>
            </a:r>
            <a:r>
              <a:rPr lang="en-US" dirty="0"/>
              <a:t>is training multiple classifiers separately and combining their predictions </a:t>
            </a:r>
          </a:p>
          <a:p>
            <a:pPr lvl="1"/>
            <a:r>
              <a:rPr lang="en-US" dirty="0"/>
              <a:t>Ensemble learning often outperforms individual classifiers</a:t>
            </a:r>
          </a:p>
          <a:p>
            <a:pPr lvl="1"/>
            <a:r>
              <a:rPr lang="en-US" dirty="0"/>
              <a:t>Better results obtained with higher model variety in the ensemble</a:t>
            </a:r>
          </a:p>
          <a:p>
            <a:pPr lvl="1"/>
            <a:r>
              <a:rPr lang="en-US" b="1" i="1" dirty="0">
                <a:solidFill>
                  <a:srgbClr val="0070C0"/>
                </a:solidFill>
              </a:rPr>
              <a:t>Bagging</a:t>
            </a:r>
            <a:r>
              <a:rPr lang="en-US" dirty="0"/>
              <a:t> (</a:t>
            </a:r>
            <a:r>
              <a:rPr lang="en-US" b="1" dirty="0">
                <a:solidFill>
                  <a:srgbClr val="0070C0"/>
                </a:solidFill>
              </a:rPr>
              <a:t>b</a:t>
            </a:r>
            <a:r>
              <a:rPr lang="en-US" dirty="0"/>
              <a:t>ootstrap </a:t>
            </a:r>
            <a:r>
              <a:rPr lang="en-US" b="1" dirty="0">
                <a:solidFill>
                  <a:srgbClr val="0070C0"/>
                </a:solidFill>
              </a:rPr>
              <a:t>ag</a:t>
            </a:r>
            <a:r>
              <a:rPr lang="en-US" dirty="0"/>
              <a:t>gregating)</a:t>
            </a:r>
          </a:p>
          <a:p>
            <a:pPr lvl="2"/>
            <a:r>
              <a:rPr lang="en-US" dirty="0"/>
              <a:t>Randomly draw subsets from the training set (i.e., bootstrap samples)</a:t>
            </a:r>
          </a:p>
          <a:p>
            <a:pPr lvl="2"/>
            <a:r>
              <a:rPr lang="en-US" dirty="0"/>
              <a:t>Train separate classifiers on each subset of the training set</a:t>
            </a:r>
          </a:p>
          <a:p>
            <a:pPr lvl="2"/>
            <a:r>
              <a:rPr lang="en-US" dirty="0"/>
              <a:t>Perform classification based on the average vote of all classifiers</a:t>
            </a:r>
          </a:p>
          <a:p>
            <a:pPr lvl="1"/>
            <a:r>
              <a:rPr lang="en-US" b="1" i="1" dirty="0">
                <a:solidFill>
                  <a:srgbClr val="0070C0"/>
                </a:solidFill>
              </a:rPr>
              <a:t>Boosting</a:t>
            </a:r>
            <a:endParaRPr lang="en-US" dirty="0"/>
          </a:p>
          <a:p>
            <a:pPr lvl="2"/>
            <a:r>
              <a:rPr lang="en-US" dirty="0"/>
              <a:t>Train a classifier, and apply weights on the training set (apply </a:t>
            </a:r>
            <a:r>
              <a:rPr lang="en-US" dirty="0">
                <a:solidFill>
                  <a:srgbClr val="FF0000"/>
                </a:solidFill>
              </a:rPr>
              <a:t>higher weights on misclassified examples</a:t>
            </a:r>
            <a:r>
              <a:rPr lang="en-US" dirty="0"/>
              <a:t>, focus on “hard examples”)</a:t>
            </a:r>
          </a:p>
          <a:p>
            <a:pPr lvl="2"/>
            <a:r>
              <a:rPr lang="en-US" dirty="0"/>
              <a:t>Train new classifier, reweight training set according to prediction error</a:t>
            </a:r>
          </a:p>
          <a:p>
            <a:pPr lvl="2"/>
            <a:r>
              <a:rPr lang="en-US" dirty="0"/>
              <a:t>Repeat</a:t>
            </a:r>
          </a:p>
          <a:p>
            <a:pPr lvl="2"/>
            <a:r>
              <a:rPr lang="en-US" dirty="0"/>
              <a:t>Perform classification based on weighted vote of the classifiers</a:t>
            </a:r>
          </a:p>
          <a:p>
            <a:endParaRPr lang="en-US" dirty="0"/>
          </a:p>
        </p:txBody>
      </p:sp>
      <p:sp>
        <p:nvSpPr>
          <p:cNvPr id="4" name="Content Placeholder 3">
            <a:extLst>
              <a:ext uri="{FF2B5EF4-FFF2-40B4-BE49-F238E27FC236}">
                <a16:creationId xmlns:a16="http://schemas.microsoft.com/office/drawing/2014/main" id="{F60854C3-5195-485A-BBE2-CEB28C933636}"/>
              </a:ext>
            </a:extLst>
          </p:cNvPr>
          <p:cNvSpPr>
            <a:spLocks noGrp="1"/>
          </p:cNvSpPr>
          <p:nvPr>
            <p:ph idx="10"/>
          </p:nvPr>
        </p:nvSpPr>
        <p:spPr/>
        <p:txBody>
          <a:bodyPr/>
          <a:lstStyle/>
          <a:p>
            <a:r>
              <a:rPr lang="en-US" dirty="0"/>
              <a:t>Ensemble Learning</a:t>
            </a:r>
          </a:p>
          <a:p>
            <a:endParaRPr lang="en-US" dirty="0"/>
          </a:p>
        </p:txBody>
      </p:sp>
    </p:spTree>
    <p:extLst>
      <p:ext uri="{BB962C8B-B14F-4D97-AF65-F5344CB8AC3E}">
        <p14:creationId xmlns:p14="http://schemas.microsoft.com/office/powerpoint/2010/main" val="11217271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vs Shallow Networks</a:t>
            </a:r>
          </a:p>
        </p:txBody>
      </p:sp>
      <p:sp>
        <p:nvSpPr>
          <p:cNvPr id="3" name="Content Placeholder 2"/>
          <p:cNvSpPr>
            <a:spLocks noGrp="1"/>
          </p:cNvSpPr>
          <p:nvPr>
            <p:ph idx="1"/>
          </p:nvPr>
        </p:nvSpPr>
        <p:spPr/>
        <p:txBody>
          <a:bodyPr/>
          <a:lstStyle/>
          <a:p>
            <a:r>
              <a:rPr lang="en-US" dirty="0">
                <a:solidFill>
                  <a:srgbClr val="FF0000"/>
                </a:solidFill>
              </a:rPr>
              <a:t>Deeper networks </a:t>
            </a:r>
            <a:r>
              <a:rPr lang="en-US" dirty="0"/>
              <a:t>perform better than shallow networks</a:t>
            </a:r>
          </a:p>
          <a:p>
            <a:pPr lvl="1"/>
            <a:r>
              <a:rPr lang="en-US" dirty="0"/>
              <a:t>But only up to some limit: after a certain number of layers, the performance of deeper networks plateaus</a:t>
            </a:r>
          </a:p>
        </p:txBody>
      </p:sp>
      <p:sp>
        <p:nvSpPr>
          <p:cNvPr id="4" name="Content Placeholder 3">
            <a:extLst>
              <a:ext uri="{FF2B5EF4-FFF2-40B4-BE49-F238E27FC236}">
                <a16:creationId xmlns:a16="http://schemas.microsoft.com/office/drawing/2014/main" id="{AF19901D-E808-4050-8E90-6CD5D4788099}"/>
              </a:ext>
            </a:extLst>
          </p:cNvPr>
          <p:cNvSpPr>
            <a:spLocks noGrp="1"/>
          </p:cNvSpPr>
          <p:nvPr>
            <p:ph idx="10"/>
          </p:nvPr>
        </p:nvSpPr>
        <p:spPr/>
        <p:txBody>
          <a:bodyPr/>
          <a:lstStyle/>
          <a:p>
            <a:r>
              <a:rPr lang="en-US" dirty="0"/>
              <a:t>Deep vs Shallow Networks</a:t>
            </a:r>
          </a:p>
        </p:txBody>
      </p:sp>
      <p:grpSp>
        <p:nvGrpSpPr>
          <p:cNvPr id="126" name="群組 127"/>
          <p:cNvGrpSpPr/>
          <p:nvPr/>
        </p:nvGrpSpPr>
        <p:grpSpPr>
          <a:xfrm>
            <a:off x="257403" y="3589638"/>
            <a:ext cx="5268957" cy="3202561"/>
            <a:chOff x="-411205" y="2795203"/>
            <a:chExt cx="5268957" cy="3202561"/>
          </a:xfrm>
        </p:grpSpPr>
        <p:sp>
          <p:nvSpPr>
            <p:cNvPr id="127" name="矩形 3"/>
            <p:cNvSpPr/>
            <p:nvPr/>
          </p:nvSpPr>
          <p:spPr>
            <a:xfrm rot="5400000">
              <a:off x="2252363" y="2404343"/>
              <a:ext cx="714976" cy="4495802"/>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28" name="矩形 4"/>
            <p:cNvSpPr/>
            <p:nvPr/>
          </p:nvSpPr>
          <p:spPr>
            <a:xfrm rot="5400000">
              <a:off x="2195397" y="2432167"/>
              <a:ext cx="714976" cy="201719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29" name="矩形 9"/>
            <p:cNvSpPr/>
            <p:nvPr/>
          </p:nvSpPr>
          <p:spPr>
            <a:xfrm rot="5400000">
              <a:off x="2331114" y="4469637"/>
              <a:ext cx="491526" cy="2564728"/>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pSp>
          <p:nvGrpSpPr>
            <p:cNvPr id="130" name="群組 10"/>
            <p:cNvGrpSpPr/>
            <p:nvPr/>
          </p:nvGrpSpPr>
          <p:grpSpPr>
            <a:xfrm>
              <a:off x="1351533" y="3162509"/>
              <a:ext cx="2474555" cy="2765327"/>
              <a:chOff x="1091509" y="3383234"/>
              <a:chExt cx="2474555" cy="2765327"/>
            </a:xfrm>
          </p:grpSpPr>
          <p:sp>
            <p:nvSpPr>
              <p:cNvPr id="146" name="橢圓 11"/>
              <p:cNvSpPr/>
              <p:nvPr/>
            </p:nvSpPr>
            <p:spPr>
              <a:xfrm>
                <a:off x="1091509" y="4646168"/>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147" name="群組 12"/>
              <p:cNvGrpSpPr/>
              <p:nvPr/>
            </p:nvGrpSpPr>
            <p:grpSpPr>
              <a:xfrm>
                <a:off x="1211127" y="5591689"/>
                <a:ext cx="2283266" cy="556872"/>
                <a:chOff x="755858" y="5735182"/>
                <a:chExt cx="2283266" cy="556872"/>
              </a:xfrm>
            </p:grpSpPr>
            <p:grpSp>
              <p:nvGrpSpPr>
                <p:cNvPr id="167" name="群組 32"/>
                <p:cNvGrpSpPr/>
                <p:nvPr/>
              </p:nvGrpSpPr>
              <p:grpSpPr>
                <a:xfrm>
                  <a:off x="755858" y="5895047"/>
                  <a:ext cx="289125" cy="383103"/>
                  <a:chOff x="2268775" y="3538012"/>
                  <a:chExt cx="289125" cy="383103"/>
                </a:xfrm>
              </p:grpSpPr>
              <p:sp>
                <p:nvSpPr>
                  <p:cNvPr id="175" name="矩形 40"/>
                  <p:cNvSpPr/>
                  <p:nvPr/>
                </p:nvSpPr>
                <p:spPr>
                  <a:xfrm>
                    <a:off x="2268775" y="3617002"/>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76" name="Object 12"/>
                  <p:cNvGraphicFramePr>
                    <a:graphicFrameLocks noChangeAspect="1"/>
                  </p:cNvGraphicFramePr>
                  <p:nvPr/>
                </p:nvGraphicFramePr>
                <p:xfrm>
                  <a:off x="2279483" y="3538012"/>
                  <a:ext cx="274401" cy="383103"/>
                </p:xfrm>
                <a:graphic>
                  <a:graphicData uri="http://schemas.openxmlformats.org/presentationml/2006/ole">
                    <mc:AlternateContent xmlns:mc="http://schemas.openxmlformats.org/markup-compatibility/2006">
                      <mc:Choice xmlns:v="urn:schemas-microsoft-com:vml" Requires="v">
                        <p:oleObj name="方程式" r:id="rId2" imgW="152280" imgH="215640" progId="Equation.3">
                          <p:embed/>
                        </p:oleObj>
                      </mc:Choice>
                      <mc:Fallback>
                        <p:oleObj name="方程式" r:id="rId2" imgW="152280" imgH="215640" progId="Equation.3">
                          <p:embed/>
                          <p:pic>
                            <p:nvPicPr>
                              <p:cNvPr id="88" name="Object 12"/>
                              <p:cNvPicPr>
                                <a:picLocks noChangeAspect="1" noChangeArrowheads="1"/>
                              </p:cNvPicPr>
                              <p:nvPr/>
                            </p:nvPicPr>
                            <p:blipFill>
                              <a:blip r:embed="rId3"/>
                              <a:srcRect/>
                              <a:stretch>
                                <a:fillRect/>
                              </a:stretch>
                            </p:blipFill>
                            <p:spPr bwMode="auto">
                              <a:xfrm>
                                <a:off x="2279483" y="3538012"/>
                                <a:ext cx="274401" cy="3831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8" name="群組 33"/>
                <p:cNvGrpSpPr/>
                <p:nvPr/>
              </p:nvGrpSpPr>
              <p:grpSpPr>
                <a:xfrm>
                  <a:off x="1456763" y="5895047"/>
                  <a:ext cx="317234" cy="383104"/>
                  <a:chOff x="2263870" y="4021266"/>
                  <a:chExt cx="317234" cy="383104"/>
                </a:xfrm>
              </p:grpSpPr>
              <p:sp>
                <p:nvSpPr>
                  <p:cNvPr id="173" name="矩形 38"/>
                  <p:cNvSpPr/>
                  <p:nvPr/>
                </p:nvSpPr>
                <p:spPr>
                  <a:xfrm>
                    <a:off x="2263870" y="4089974"/>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74" name="Object 12"/>
                  <p:cNvGraphicFramePr>
                    <a:graphicFrameLocks noChangeAspect="1"/>
                  </p:cNvGraphicFramePr>
                  <p:nvPr/>
                </p:nvGraphicFramePr>
                <p:xfrm>
                  <a:off x="2283948" y="4021266"/>
                  <a:ext cx="297156" cy="383104"/>
                </p:xfrm>
                <a:graphic>
                  <a:graphicData uri="http://schemas.openxmlformats.org/presentationml/2006/ole">
                    <mc:AlternateContent xmlns:mc="http://schemas.openxmlformats.org/markup-compatibility/2006">
                      <mc:Choice xmlns:v="urn:schemas-microsoft-com:vml" Requires="v">
                        <p:oleObj name="方程式" r:id="rId4" imgW="164880" imgH="215640" progId="Equation.3">
                          <p:embed/>
                        </p:oleObj>
                      </mc:Choice>
                      <mc:Fallback>
                        <p:oleObj name="方程式" r:id="rId4" imgW="164880" imgH="215640" progId="Equation.3">
                          <p:embed/>
                          <p:pic>
                            <p:nvPicPr>
                              <p:cNvPr id="86" name="Object 12"/>
                              <p:cNvPicPr>
                                <a:picLocks noChangeAspect="1" noChangeArrowheads="1"/>
                              </p:cNvPicPr>
                              <p:nvPr/>
                            </p:nvPicPr>
                            <p:blipFill>
                              <a:blip r:embed="rId5"/>
                              <a:srcRect/>
                              <a:stretch>
                                <a:fillRect/>
                              </a:stretch>
                            </p:blipFill>
                            <p:spPr bwMode="auto">
                              <a:xfrm>
                                <a:off x="2283948" y="4021266"/>
                                <a:ext cx="297156" cy="3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9" name="文字方塊 34"/>
                <p:cNvSpPr txBox="1"/>
                <p:nvPr/>
              </p:nvSpPr>
              <p:spPr>
                <a:xfrm>
                  <a:off x="1728860" y="5735182"/>
                  <a:ext cx="1061391"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170" name="群組 35"/>
                <p:cNvGrpSpPr/>
                <p:nvPr/>
              </p:nvGrpSpPr>
              <p:grpSpPr>
                <a:xfrm>
                  <a:off x="2687405" y="5886570"/>
                  <a:ext cx="351719" cy="405484"/>
                  <a:chOff x="2257778" y="5192060"/>
                  <a:chExt cx="351719" cy="405484"/>
                </a:xfrm>
              </p:grpSpPr>
              <p:sp>
                <p:nvSpPr>
                  <p:cNvPr id="171" name="矩形 36"/>
                  <p:cNvSpPr/>
                  <p:nvPr/>
                </p:nvSpPr>
                <p:spPr>
                  <a:xfrm>
                    <a:off x="2257778" y="5273306"/>
                    <a:ext cx="289125" cy="2843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72" name="Object 12"/>
                  <p:cNvGraphicFramePr>
                    <a:graphicFrameLocks noChangeAspect="1"/>
                  </p:cNvGraphicFramePr>
                  <p:nvPr/>
                </p:nvGraphicFramePr>
                <p:xfrm>
                  <a:off x="2266830" y="5192060"/>
                  <a:ext cx="342667" cy="405484"/>
                </p:xfrm>
                <a:graphic>
                  <a:graphicData uri="http://schemas.openxmlformats.org/presentationml/2006/ole">
                    <mc:AlternateContent xmlns:mc="http://schemas.openxmlformats.org/markup-compatibility/2006">
                      <mc:Choice xmlns:v="urn:schemas-microsoft-com:vml" Requires="v">
                        <p:oleObj name="方程式" r:id="rId6" imgW="190440" imgH="228600" progId="Equation.3">
                          <p:embed/>
                        </p:oleObj>
                      </mc:Choice>
                      <mc:Fallback>
                        <p:oleObj name="方程式" r:id="rId6" imgW="190440" imgH="228600" progId="Equation.3">
                          <p:embed/>
                          <p:pic>
                            <p:nvPicPr>
                              <p:cNvPr id="84" name="Object 12"/>
                              <p:cNvPicPr>
                                <a:picLocks noChangeAspect="1" noChangeArrowheads="1"/>
                              </p:cNvPicPr>
                              <p:nvPr/>
                            </p:nvPicPr>
                            <p:blipFill>
                              <a:blip r:embed="rId7"/>
                              <a:srcRect/>
                              <a:stretch>
                                <a:fillRect/>
                              </a:stretch>
                            </p:blipFill>
                            <p:spPr bwMode="auto">
                              <a:xfrm>
                                <a:off x="2266830" y="5192060"/>
                                <a:ext cx="342667" cy="405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48" name="橢圓 13"/>
              <p:cNvSpPr/>
              <p:nvPr/>
            </p:nvSpPr>
            <p:spPr>
              <a:xfrm>
                <a:off x="1836539" y="4666527"/>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49" name="橢圓 14"/>
              <p:cNvSpPr/>
              <p:nvPr/>
            </p:nvSpPr>
            <p:spPr>
              <a:xfrm>
                <a:off x="3081948" y="4653966"/>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0" name="文字方塊 15"/>
              <p:cNvSpPr txBox="1"/>
              <p:nvPr/>
            </p:nvSpPr>
            <p:spPr>
              <a:xfrm>
                <a:off x="2186531" y="4544968"/>
                <a:ext cx="1061391"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51" name="橢圓 16"/>
              <p:cNvSpPr/>
              <p:nvPr/>
            </p:nvSpPr>
            <p:spPr>
              <a:xfrm>
                <a:off x="1513734" y="3397463"/>
                <a:ext cx="484116" cy="4761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52" name="橢圓 17"/>
              <p:cNvSpPr/>
              <p:nvPr/>
            </p:nvSpPr>
            <p:spPr>
              <a:xfrm>
                <a:off x="2627689" y="3383234"/>
                <a:ext cx="484116" cy="47614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153" name="直線單箭頭接點 18"/>
              <p:cNvCxnSpPr>
                <a:endCxn id="146" idx="4"/>
              </p:cNvCxnSpPr>
              <p:nvPr/>
            </p:nvCxnSpPr>
            <p:spPr>
              <a:xfrm flipV="1">
                <a:off x="1333567" y="5122315"/>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線單箭頭接點 19"/>
              <p:cNvCxnSpPr/>
              <p:nvPr/>
            </p:nvCxnSpPr>
            <p:spPr>
              <a:xfrm flipV="1">
                <a:off x="2078597" y="5112033"/>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線單箭頭接點 20"/>
              <p:cNvCxnSpPr/>
              <p:nvPr/>
            </p:nvCxnSpPr>
            <p:spPr>
              <a:xfrm flipV="1">
                <a:off x="3303861" y="5128445"/>
                <a:ext cx="0" cy="7082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線單箭頭接點 21"/>
              <p:cNvCxnSpPr>
                <a:endCxn id="148" idx="4"/>
              </p:cNvCxnSpPr>
              <p:nvPr/>
            </p:nvCxnSpPr>
            <p:spPr>
              <a:xfrm flipH="1" flipV="1">
                <a:off x="2078597" y="5142674"/>
                <a:ext cx="1164518" cy="6878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線單箭頭接點 22"/>
              <p:cNvCxnSpPr/>
              <p:nvPr/>
            </p:nvCxnSpPr>
            <p:spPr>
              <a:xfrm flipH="1" flipV="1">
                <a:off x="1349851" y="5128445"/>
                <a:ext cx="1951605" cy="7327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線單箭頭接點 23"/>
              <p:cNvCxnSpPr>
                <a:endCxn id="148" idx="4"/>
              </p:cNvCxnSpPr>
              <p:nvPr/>
            </p:nvCxnSpPr>
            <p:spPr>
              <a:xfrm flipV="1">
                <a:off x="1337430" y="5142674"/>
                <a:ext cx="741167" cy="7310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直線單箭頭接點 24"/>
              <p:cNvCxnSpPr>
                <a:endCxn id="149" idx="4"/>
              </p:cNvCxnSpPr>
              <p:nvPr/>
            </p:nvCxnSpPr>
            <p:spPr>
              <a:xfrm flipV="1">
                <a:off x="2071100" y="5130113"/>
                <a:ext cx="1252906" cy="713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線單箭頭接點 25"/>
              <p:cNvCxnSpPr>
                <a:endCxn id="146" idx="4"/>
              </p:cNvCxnSpPr>
              <p:nvPr/>
            </p:nvCxnSpPr>
            <p:spPr>
              <a:xfrm flipH="1" flipV="1">
                <a:off x="1333567" y="5122315"/>
                <a:ext cx="664283" cy="721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線單箭頭接點 26"/>
              <p:cNvCxnSpPr>
                <a:stCxn id="146" idx="0"/>
                <a:endCxn id="151" idx="4"/>
              </p:cNvCxnSpPr>
              <p:nvPr/>
            </p:nvCxnSpPr>
            <p:spPr>
              <a:xfrm flipV="1">
                <a:off x="1333567" y="3873610"/>
                <a:ext cx="422225" cy="7725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線單箭頭接點 27"/>
              <p:cNvCxnSpPr>
                <a:stCxn id="148" idx="0"/>
                <a:endCxn id="151" idx="4"/>
              </p:cNvCxnSpPr>
              <p:nvPr/>
            </p:nvCxnSpPr>
            <p:spPr>
              <a:xfrm flipH="1" flipV="1">
                <a:off x="1755792" y="3873610"/>
                <a:ext cx="322805" cy="7929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線單箭頭接點 28"/>
              <p:cNvCxnSpPr>
                <a:stCxn id="149" idx="0"/>
                <a:endCxn id="151" idx="4"/>
              </p:cNvCxnSpPr>
              <p:nvPr/>
            </p:nvCxnSpPr>
            <p:spPr>
              <a:xfrm flipH="1" flipV="1">
                <a:off x="1755792" y="3873610"/>
                <a:ext cx="1568214" cy="7803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線單箭頭接點 29"/>
              <p:cNvCxnSpPr>
                <a:stCxn id="149" idx="0"/>
                <a:endCxn id="152" idx="4"/>
              </p:cNvCxnSpPr>
              <p:nvPr/>
            </p:nvCxnSpPr>
            <p:spPr>
              <a:xfrm flipH="1" flipV="1">
                <a:off x="2869747" y="3859381"/>
                <a:ext cx="454259" cy="7945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線單箭頭接點 30"/>
              <p:cNvCxnSpPr>
                <a:stCxn id="148" idx="0"/>
                <a:endCxn id="152" idx="4"/>
              </p:cNvCxnSpPr>
              <p:nvPr/>
            </p:nvCxnSpPr>
            <p:spPr>
              <a:xfrm flipV="1">
                <a:off x="2078597" y="3859381"/>
                <a:ext cx="791150" cy="8071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線單箭頭接點 31"/>
              <p:cNvCxnSpPr>
                <a:stCxn id="146" idx="0"/>
                <a:endCxn id="152" idx="4"/>
              </p:cNvCxnSpPr>
              <p:nvPr/>
            </p:nvCxnSpPr>
            <p:spPr>
              <a:xfrm flipV="1">
                <a:off x="1333567" y="3859381"/>
                <a:ext cx="1536180" cy="7867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1" name="文字方塊 86"/>
            <p:cNvSpPr txBox="1"/>
            <p:nvPr/>
          </p:nvSpPr>
          <p:spPr>
            <a:xfrm>
              <a:off x="-411205" y="3146087"/>
              <a:ext cx="1457023" cy="954107"/>
            </a:xfrm>
            <a:prstGeom prst="rect">
              <a:avLst/>
            </a:prstGeom>
            <a:noFill/>
          </p:spPr>
          <p:txBody>
            <a:bodyPr wrap="square" rtlCol="0">
              <a:spAutoFit/>
            </a:bodyPr>
            <a:lstStyle/>
            <a:p>
              <a:pPr algn="ctr"/>
              <a:r>
                <a:rPr lang="en-US" altLang="zh-TW" sz="2800" dirty="0"/>
                <a:t>Shallow NN</a:t>
              </a:r>
              <a:endParaRPr lang="zh-TW" altLang="en-US" sz="2800" dirty="0"/>
            </a:p>
          </p:txBody>
        </p:sp>
        <p:cxnSp>
          <p:nvCxnSpPr>
            <p:cNvPr id="132" name="直線單箭頭接點 88"/>
            <p:cNvCxnSpPr/>
            <p:nvPr/>
          </p:nvCxnSpPr>
          <p:spPr>
            <a:xfrm flipV="1">
              <a:off x="2022770" y="2826808"/>
              <a:ext cx="8602" cy="3972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單箭頭接點 89"/>
            <p:cNvCxnSpPr/>
            <p:nvPr/>
          </p:nvCxnSpPr>
          <p:spPr>
            <a:xfrm flipV="1">
              <a:off x="3151277" y="2795203"/>
              <a:ext cx="8602" cy="3972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橢圓 92"/>
            <p:cNvSpPr/>
            <p:nvPr/>
          </p:nvSpPr>
          <p:spPr>
            <a:xfrm>
              <a:off x="533220" y="4405331"/>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35" name="橢圓 93"/>
            <p:cNvSpPr/>
            <p:nvPr/>
          </p:nvSpPr>
          <p:spPr>
            <a:xfrm>
              <a:off x="4195437" y="4450170"/>
              <a:ext cx="484116" cy="4761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136" name="直線單箭頭接點 94"/>
            <p:cNvCxnSpPr>
              <a:endCxn id="135" idx="3"/>
            </p:cNvCxnSpPr>
            <p:nvPr/>
          </p:nvCxnSpPr>
          <p:spPr>
            <a:xfrm flipV="1">
              <a:off x="3541139" y="4856587"/>
              <a:ext cx="725195" cy="8310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線單箭頭接點 98"/>
            <p:cNvCxnSpPr>
              <a:endCxn id="134" idx="4"/>
            </p:cNvCxnSpPr>
            <p:nvPr/>
          </p:nvCxnSpPr>
          <p:spPr>
            <a:xfrm flipH="1" flipV="1">
              <a:off x="775278" y="4881478"/>
              <a:ext cx="2819573" cy="806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線單箭頭接點 102"/>
            <p:cNvCxnSpPr>
              <a:endCxn id="135" idx="3"/>
            </p:cNvCxnSpPr>
            <p:nvPr/>
          </p:nvCxnSpPr>
          <p:spPr>
            <a:xfrm flipV="1">
              <a:off x="2346118" y="4856587"/>
              <a:ext cx="1920216" cy="795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線單箭頭接點 106"/>
            <p:cNvCxnSpPr>
              <a:endCxn id="134" idx="4"/>
            </p:cNvCxnSpPr>
            <p:nvPr/>
          </p:nvCxnSpPr>
          <p:spPr>
            <a:xfrm flipH="1" flipV="1">
              <a:off x="775278" y="4881478"/>
              <a:ext cx="1565332" cy="7947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線單箭頭接點 109"/>
            <p:cNvCxnSpPr>
              <a:endCxn id="135" idx="3"/>
            </p:cNvCxnSpPr>
            <p:nvPr/>
          </p:nvCxnSpPr>
          <p:spPr>
            <a:xfrm flipV="1">
              <a:off x="1577134" y="4856587"/>
              <a:ext cx="2689200" cy="795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單箭頭接點 112"/>
            <p:cNvCxnSpPr>
              <a:endCxn id="134" idx="4"/>
            </p:cNvCxnSpPr>
            <p:nvPr/>
          </p:nvCxnSpPr>
          <p:spPr>
            <a:xfrm flipH="1" flipV="1">
              <a:off x="775278" y="4881478"/>
              <a:ext cx="803632" cy="7589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直線單箭頭接點 115"/>
            <p:cNvCxnSpPr>
              <a:stCxn id="135" idx="0"/>
            </p:cNvCxnSpPr>
            <p:nvPr/>
          </p:nvCxnSpPr>
          <p:spPr>
            <a:xfrm flipH="1" flipV="1">
              <a:off x="3222223" y="3701326"/>
              <a:ext cx="1215272" cy="7488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線單箭頭接點 118"/>
            <p:cNvCxnSpPr>
              <a:stCxn id="135" idx="0"/>
            </p:cNvCxnSpPr>
            <p:nvPr/>
          </p:nvCxnSpPr>
          <p:spPr>
            <a:xfrm flipH="1" flipV="1">
              <a:off x="2117281" y="3675932"/>
              <a:ext cx="2320214" cy="7742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線單箭頭接點 121"/>
            <p:cNvCxnSpPr>
              <a:endCxn id="152" idx="4"/>
            </p:cNvCxnSpPr>
            <p:nvPr/>
          </p:nvCxnSpPr>
          <p:spPr>
            <a:xfrm flipV="1">
              <a:off x="856319" y="3638656"/>
              <a:ext cx="2273452" cy="8115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線單箭頭接點 123"/>
            <p:cNvCxnSpPr>
              <a:stCxn id="134" idx="0"/>
            </p:cNvCxnSpPr>
            <p:nvPr/>
          </p:nvCxnSpPr>
          <p:spPr>
            <a:xfrm flipV="1">
              <a:off x="775278" y="3679127"/>
              <a:ext cx="1189281" cy="7262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2292896" y="6910536"/>
            <a:ext cx="1838591" cy="403918"/>
          </a:xfrm>
          <a:prstGeom prst="rect">
            <a:avLst/>
          </a:prstGeom>
          <a:noFill/>
        </p:spPr>
        <p:txBody>
          <a:bodyPr wrap="square" rtlCol="0">
            <a:spAutoFit/>
          </a:bodyPr>
          <a:lstStyle/>
          <a:p>
            <a:pPr algn="ctr"/>
            <a:r>
              <a:rPr lang="en-US" dirty="0"/>
              <a:t>input</a:t>
            </a:r>
          </a:p>
        </p:txBody>
      </p:sp>
      <p:sp>
        <p:nvSpPr>
          <p:cNvPr id="182" name="TextBox 181"/>
          <p:cNvSpPr txBox="1"/>
          <p:nvPr/>
        </p:nvSpPr>
        <p:spPr>
          <a:xfrm>
            <a:off x="2292896" y="3194250"/>
            <a:ext cx="1838591" cy="403918"/>
          </a:xfrm>
          <a:prstGeom prst="rect">
            <a:avLst/>
          </a:prstGeom>
          <a:noFill/>
        </p:spPr>
        <p:txBody>
          <a:bodyPr wrap="square" rtlCol="0">
            <a:spAutoFit/>
          </a:bodyPr>
          <a:lstStyle/>
          <a:p>
            <a:pPr algn="ctr"/>
            <a:r>
              <a:rPr lang="en-US" dirty="0"/>
              <a:t>output</a:t>
            </a:r>
          </a:p>
        </p:txBody>
      </p:sp>
      <p:pic>
        <p:nvPicPr>
          <p:cNvPr id="185" name="Picture 184"/>
          <p:cNvPicPr>
            <a:picLocks noChangeAspect="1"/>
          </p:cNvPicPr>
          <p:nvPr/>
        </p:nvPicPr>
        <p:blipFill>
          <a:blip r:embed="rId8"/>
          <a:stretch>
            <a:fillRect/>
          </a:stretch>
        </p:blipFill>
        <p:spPr>
          <a:xfrm>
            <a:off x="6253336" y="2950096"/>
            <a:ext cx="2381250" cy="4781550"/>
          </a:xfrm>
          <a:prstGeom prst="rect">
            <a:avLst/>
          </a:prstGeom>
        </p:spPr>
      </p:pic>
      <p:sp>
        <p:nvSpPr>
          <p:cNvPr id="186" name="文字方塊 87"/>
          <p:cNvSpPr txBox="1"/>
          <p:nvPr/>
        </p:nvSpPr>
        <p:spPr>
          <a:xfrm>
            <a:off x="8269560" y="3933407"/>
            <a:ext cx="1818938" cy="954107"/>
          </a:xfrm>
          <a:prstGeom prst="rect">
            <a:avLst/>
          </a:prstGeom>
          <a:noFill/>
        </p:spPr>
        <p:txBody>
          <a:bodyPr wrap="square" rtlCol="0">
            <a:spAutoFit/>
          </a:bodyPr>
          <a:lstStyle/>
          <a:p>
            <a:pPr algn="ctr"/>
            <a:r>
              <a:rPr lang="en-US" altLang="zh-TW" sz="2800" dirty="0"/>
              <a:t>Deep</a:t>
            </a:r>
          </a:p>
          <a:p>
            <a:pPr algn="ctr"/>
            <a:r>
              <a:rPr lang="en-US" altLang="zh-TW" sz="2800" dirty="0"/>
              <a:t>NN</a:t>
            </a:r>
            <a:endParaRPr lang="zh-TW" altLang="en-US" sz="2800" dirty="0"/>
          </a:p>
        </p:txBody>
      </p:sp>
    </p:spTree>
    <p:extLst>
      <p:ext uri="{BB962C8B-B14F-4D97-AF65-F5344CB8AC3E}">
        <p14:creationId xmlns:p14="http://schemas.microsoft.com/office/powerpoint/2010/main" val="3437619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b="1" i="1" dirty="0">
                <a:solidFill>
                  <a:srgbClr val="0070C0"/>
                </a:solidFill>
              </a:rPr>
              <a:t>Convolutional neural networks</a:t>
            </a:r>
            <a:r>
              <a:rPr lang="en-US" dirty="0"/>
              <a:t> (CNNs) were primarily designed for image data</a:t>
            </a:r>
          </a:p>
          <a:p>
            <a:r>
              <a:rPr lang="en-US" dirty="0"/>
              <a:t>CNNs use a </a:t>
            </a:r>
            <a:r>
              <a:rPr lang="en-US" dirty="0">
                <a:solidFill>
                  <a:srgbClr val="FF0000"/>
                </a:solidFill>
              </a:rPr>
              <a:t>convolutional operator </a:t>
            </a:r>
            <a:r>
              <a:rPr lang="en-US" dirty="0"/>
              <a:t>for extracting data features</a:t>
            </a:r>
          </a:p>
          <a:p>
            <a:pPr lvl="1"/>
            <a:r>
              <a:rPr lang="en-US" dirty="0"/>
              <a:t>Allows </a:t>
            </a:r>
            <a:r>
              <a:rPr lang="en-US" dirty="0">
                <a:solidFill>
                  <a:srgbClr val="FF0000"/>
                </a:solidFill>
              </a:rPr>
              <a:t>parameter sharing</a:t>
            </a:r>
          </a:p>
          <a:p>
            <a:pPr lvl="1"/>
            <a:r>
              <a:rPr lang="en-US" dirty="0"/>
              <a:t>Efficient to train</a:t>
            </a:r>
          </a:p>
          <a:p>
            <a:pPr lvl="1"/>
            <a:r>
              <a:rPr lang="en-US" dirty="0"/>
              <a:t>Have </a:t>
            </a:r>
            <a:r>
              <a:rPr lang="en-US" dirty="0">
                <a:solidFill>
                  <a:srgbClr val="FF0000"/>
                </a:solidFill>
              </a:rPr>
              <a:t>less parameters</a:t>
            </a:r>
            <a:r>
              <a:rPr lang="en-US" dirty="0"/>
              <a:t> than NNs with fully-connected layers</a:t>
            </a:r>
          </a:p>
          <a:p>
            <a:r>
              <a:rPr lang="en-US" dirty="0"/>
              <a:t>CNNs are </a:t>
            </a:r>
            <a:r>
              <a:rPr lang="en-US" dirty="0">
                <a:solidFill>
                  <a:srgbClr val="FF0000"/>
                </a:solidFill>
              </a:rPr>
              <a:t>robust to spatial translations </a:t>
            </a:r>
            <a:r>
              <a:rPr lang="en-US" dirty="0"/>
              <a:t>of objects in images</a:t>
            </a:r>
          </a:p>
          <a:p>
            <a:r>
              <a:rPr lang="en-US" dirty="0"/>
              <a:t>A convolutional filter slides (i.e., convolves) across the image</a:t>
            </a:r>
          </a:p>
          <a:p>
            <a:endParaRPr lang="en-US" dirty="0"/>
          </a:p>
        </p:txBody>
      </p:sp>
      <p:sp>
        <p:nvSpPr>
          <p:cNvPr id="11" name="Content Placeholder 10">
            <a:extLst>
              <a:ext uri="{FF2B5EF4-FFF2-40B4-BE49-F238E27FC236}">
                <a16:creationId xmlns:a16="http://schemas.microsoft.com/office/drawing/2014/main" id="{0E4867CD-A6A2-4A55-9709-B76B2B0D48B6}"/>
              </a:ext>
            </a:extLst>
          </p:cNvPr>
          <p:cNvSpPr>
            <a:spLocks noGrp="1"/>
          </p:cNvSpPr>
          <p:nvPr>
            <p:ph idx="10"/>
          </p:nvPr>
        </p:nvSpPr>
        <p:spPr/>
        <p:txBody>
          <a:bodyPr/>
          <a:lstStyle/>
          <a:p>
            <a:r>
              <a:rPr lang="en-US" dirty="0"/>
              <a:t>Convolutional Neural Networks</a:t>
            </a:r>
          </a:p>
          <a:p>
            <a:endParaRPr lang="en-US" dirty="0"/>
          </a:p>
        </p:txBody>
      </p:sp>
      <p:pic>
        <p:nvPicPr>
          <p:cNvPr id="4" name="Picture 3" descr="convolution_schem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675" y="5038328"/>
            <a:ext cx="2450893" cy="1792444"/>
          </a:xfrm>
          <a:prstGeom prst="rect">
            <a:avLst/>
          </a:prstGeom>
        </p:spPr>
      </p:pic>
      <p:pic>
        <p:nvPicPr>
          <p:cNvPr id="5" name="Εικόνα 12"/>
          <p:cNvPicPr>
            <a:picLocks noChangeAspect="1"/>
          </p:cNvPicPr>
          <p:nvPr/>
        </p:nvPicPr>
        <p:blipFill>
          <a:blip r:embed="rId4"/>
          <a:stretch>
            <a:fillRect/>
          </a:stretch>
        </p:blipFill>
        <p:spPr>
          <a:xfrm>
            <a:off x="1507816" y="5174107"/>
            <a:ext cx="1447800" cy="1371600"/>
          </a:xfrm>
          <a:prstGeom prst="rect">
            <a:avLst/>
          </a:prstGeom>
        </p:spPr>
      </p:pic>
      <p:pic>
        <p:nvPicPr>
          <p:cNvPr id="6" name="Εικόνα 13"/>
          <p:cNvPicPr>
            <a:picLocks noChangeAspect="1"/>
          </p:cNvPicPr>
          <p:nvPr/>
        </p:nvPicPr>
        <p:blipFill>
          <a:blip r:embed="rId5"/>
          <a:stretch>
            <a:fillRect/>
          </a:stretch>
        </p:blipFill>
        <p:spPr>
          <a:xfrm>
            <a:off x="3445736" y="5459857"/>
            <a:ext cx="889000" cy="800100"/>
          </a:xfrm>
          <a:prstGeom prst="rect">
            <a:avLst/>
          </a:prstGeom>
        </p:spPr>
      </p:pic>
      <p:sp>
        <p:nvSpPr>
          <p:cNvPr id="7" name="TextBox 6"/>
          <p:cNvSpPr txBox="1"/>
          <p:nvPr/>
        </p:nvSpPr>
        <p:spPr>
          <a:xfrm>
            <a:off x="1508353" y="6507607"/>
            <a:ext cx="1497526" cy="369332"/>
          </a:xfrm>
          <a:prstGeom prst="rect">
            <a:avLst/>
          </a:prstGeom>
          <a:noFill/>
        </p:spPr>
        <p:txBody>
          <a:bodyPr wrap="none" rtlCol="0">
            <a:spAutoFit/>
          </a:bodyPr>
          <a:lstStyle/>
          <a:p>
            <a:r>
              <a:rPr lang="en-US"/>
              <a:t>Input matrix</a:t>
            </a:r>
            <a:endParaRPr lang="el-GR" dirty="0"/>
          </a:p>
        </p:txBody>
      </p:sp>
      <p:sp>
        <p:nvSpPr>
          <p:cNvPr id="8" name="TextBox 7"/>
          <p:cNvSpPr txBox="1"/>
          <p:nvPr/>
        </p:nvSpPr>
        <p:spPr>
          <a:xfrm>
            <a:off x="2982776" y="6184441"/>
            <a:ext cx="1814920" cy="646331"/>
          </a:xfrm>
          <a:prstGeom prst="rect">
            <a:avLst/>
          </a:prstGeom>
          <a:noFill/>
        </p:spPr>
        <p:txBody>
          <a:bodyPr wrap="none" rtlCol="0">
            <a:spAutoFit/>
          </a:bodyPr>
          <a:lstStyle/>
          <a:p>
            <a:pPr algn="ctr"/>
            <a:r>
              <a:rPr lang="en-US" dirty="0"/>
              <a:t>Convolutional </a:t>
            </a:r>
          </a:p>
          <a:p>
            <a:pPr algn="ctr"/>
            <a:r>
              <a:rPr lang="en-US" dirty="0"/>
              <a:t>3x3 filter</a:t>
            </a:r>
            <a:endParaRPr lang="el-GR" dirty="0"/>
          </a:p>
        </p:txBody>
      </p:sp>
      <p:sp>
        <p:nvSpPr>
          <p:cNvPr id="9" name="Δεξιό βέλος 16"/>
          <p:cNvSpPr/>
          <p:nvPr/>
        </p:nvSpPr>
        <p:spPr>
          <a:xfrm>
            <a:off x="4920714" y="5561057"/>
            <a:ext cx="742880" cy="4846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10" name="TextBox 9"/>
          <p:cNvSpPr txBox="1"/>
          <p:nvPr/>
        </p:nvSpPr>
        <p:spPr>
          <a:xfrm>
            <a:off x="1716832" y="7526179"/>
            <a:ext cx="6912768" cy="246221"/>
          </a:xfrm>
          <a:prstGeom prst="rect">
            <a:avLst/>
          </a:prstGeom>
          <a:noFill/>
        </p:spPr>
        <p:txBody>
          <a:bodyPr wrap="square" rtlCol="0">
            <a:spAutoFit/>
          </a:bodyPr>
          <a:lstStyle/>
          <a:p>
            <a:pPr algn="ctr"/>
            <a:r>
              <a:rPr lang="en-US" sz="1000" dirty="0"/>
              <a:t>Picture from: </a:t>
            </a:r>
            <a:r>
              <a:rPr lang="en-US" sz="1000" dirty="0">
                <a:hlinkClick r:id="rId6"/>
              </a:rPr>
              <a:t>http://deeplearning.stanford.edu/wiki/index.php/Feature_extraction_using_convolution</a:t>
            </a:r>
            <a:endParaRPr lang="en-US" sz="1000" dirty="0"/>
          </a:p>
        </p:txBody>
      </p:sp>
    </p:spTree>
    <p:extLst>
      <p:ext uri="{BB962C8B-B14F-4D97-AF65-F5344CB8AC3E}">
        <p14:creationId xmlns:p14="http://schemas.microsoft.com/office/powerpoint/2010/main" val="24913441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dirty="0"/>
              <a:t>When the convolutional filters are scanned over the image, they capture useful features</a:t>
            </a:r>
          </a:p>
          <a:p>
            <a:pPr lvl="1"/>
            <a:r>
              <a:rPr lang="en-US" dirty="0"/>
              <a:t>E.g., edge detection by convolutions</a:t>
            </a:r>
          </a:p>
        </p:txBody>
      </p:sp>
      <p:sp>
        <p:nvSpPr>
          <p:cNvPr id="15" name="Content Placeholder 14">
            <a:extLst>
              <a:ext uri="{FF2B5EF4-FFF2-40B4-BE49-F238E27FC236}">
                <a16:creationId xmlns:a16="http://schemas.microsoft.com/office/drawing/2014/main" id="{205D9C96-41BC-4086-BB71-5A4C1D1A6B07}"/>
              </a:ext>
            </a:extLst>
          </p:cNvPr>
          <p:cNvSpPr>
            <a:spLocks noGrp="1"/>
          </p:cNvSpPr>
          <p:nvPr>
            <p:ph idx="10"/>
          </p:nvPr>
        </p:nvSpPr>
        <p:spPr/>
        <p:txBody>
          <a:bodyPr/>
          <a:lstStyle/>
          <a:p>
            <a:r>
              <a:rPr lang="en-US" dirty="0"/>
              <a:t>Convolutional Neural Networks</a:t>
            </a:r>
          </a:p>
          <a:p>
            <a:endParaRPr lang="en-US" dirty="0"/>
          </a:p>
        </p:txBody>
      </p:sp>
      <p:sp>
        <p:nvSpPr>
          <p:cNvPr id="4" name="Content Placeholder 2"/>
          <p:cNvSpPr txBox="1">
            <a:spLocks/>
          </p:cNvSpPr>
          <p:nvPr/>
        </p:nvSpPr>
        <p:spPr>
          <a:xfrm>
            <a:off x="1255826" y="3327448"/>
            <a:ext cx="5029200" cy="539844"/>
          </a:xfrm>
          <a:prstGeom prst="rect">
            <a:avLst/>
          </a:prstGeom>
        </p:spPr>
        <p:txBody>
          <a:bodyPr vert="horz" lIns="91440" tIns="45720" rIns="91440" bIns="45720" rtlCol="0">
            <a:normAutofit/>
          </a:bodyPr>
          <a:lstStyle>
            <a:lvl1pPr marL="342871" indent="-342871" algn="l" defTabSz="914323"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93680" indent="-236518" algn="l" defTabSz="914323" rtl="0" eaLnBrk="1" latinLnBrk="0" hangingPunct="1">
              <a:spcBef>
                <a:spcPct val="20000"/>
              </a:spcBef>
              <a:buFont typeface="Arial" panose="020B0604020202020204" pitchFamily="34" charset="0"/>
              <a:buChar char="–"/>
              <a:defRPr sz="2200" kern="1200">
                <a:solidFill>
                  <a:schemeClr val="tx1"/>
                </a:solidFill>
                <a:latin typeface="Palatino Linotype" panose="02040502050505030304" pitchFamily="18" charset="0"/>
                <a:ea typeface="+mn-ea"/>
                <a:cs typeface="+mn-cs"/>
              </a:defRPr>
            </a:lvl2pPr>
            <a:lvl3pPr marL="1257195" indent="-342871" algn="l" defTabSz="914323" rtl="0" eaLnBrk="1" latinLnBrk="0" hangingPunct="1">
              <a:spcBef>
                <a:spcPct val="20000"/>
              </a:spcBef>
              <a:buFont typeface="Wingdings" panose="05000000000000000000" pitchFamily="2" charset="2"/>
              <a:buChar char="§"/>
              <a:defRPr sz="2000" kern="1200">
                <a:solidFill>
                  <a:schemeClr val="tx1"/>
                </a:solidFill>
                <a:latin typeface="Palatino Linotype" panose="02040502050505030304" pitchFamily="18" charset="0"/>
                <a:ea typeface="+mn-ea"/>
                <a:cs typeface="+mn-cs"/>
              </a:defRPr>
            </a:lvl3pPr>
            <a:lvl4pPr marL="1600066" indent="-228581" algn="l" defTabSz="914323" rtl="0" eaLnBrk="1" latinLnBrk="0" hangingPunct="1">
              <a:spcBef>
                <a:spcPct val="200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227" indent="-228581" algn="l" defTabSz="914323" rtl="0" eaLnBrk="1" latinLnBrk="0" hangingPunct="1">
              <a:spcBef>
                <a:spcPct val="200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Filter</a:t>
            </a:r>
          </a:p>
        </p:txBody>
      </p:sp>
      <p:pic>
        <p:nvPicPr>
          <p:cNvPr id="5" name="Picture 4"/>
          <p:cNvPicPr>
            <a:picLocks/>
          </p:cNvPicPr>
          <p:nvPr/>
        </p:nvPicPr>
        <p:blipFill>
          <a:blip r:embed="rId3"/>
          <a:stretch>
            <a:fillRect/>
          </a:stretch>
        </p:blipFill>
        <p:spPr>
          <a:xfrm>
            <a:off x="1274113" y="4076328"/>
            <a:ext cx="3273169" cy="25265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4112" y="4085453"/>
            <a:ext cx="3273169" cy="25412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6983" y="4085453"/>
            <a:ext cx="3430497" cy="2549543"/>
          </a:xfrm>
          <a:prstGeom prst="rect">
            <a:avLst/>
          </a:prstGeom>
        </p:spPr>
      </p:pic>
      <p:grpSp>
        <p:nvGrpSpPr>
          <p:cNvPr id="8" name="Group 7"/>
          <p:cNvGrpSpPr/>
          <p:nvPr/>
        </p:nvGrpSpPr>
        <p:grpSpPr>
          <a:xfrm>
            <a:off x="3518583" y="3238128"/>
            <a:ext cx="762000" cy="954107"/>
            <a:chOff x="2095500" y="1904999"/>
            <a:chExt cx="762000" cy="954107"/>
          </a:xfrm>
        </p:grpSpPr>
        <p:sp>
          <p:nvSpPr>
            <p:cNvPr id="9" name="TextBox 8"/>
            <p:cNvSpPr txBox="1"/>
            <p:nvPr/>
          </p:nvSpPr>
          <p:spPr>
            <a:xfrm>
              <a:off x="2133600" y="1904999"/>
              <a:ext cx="685800" cy="954107"/>
            </a:xfrm>
            <a:prstGeom prst="rect">
              <a:avLst/>
            </a:prstGeom>
            <a:noFill/>
          </p:spPr>
          <p:txBody>
            <a:bodyPr wrap="square" rtlCol="0">
              <a:spAutoFit/>
            </a:bodyPr>
            <a:lstStyle/>
            <a:p>
              <a:r>
                <a:rPr lang="en-US" sz="1400" dirty="0">
                  <a:latin typeface="Garamond" charset="0"/>
                  <a:ea typeface="Garamond" charset="0"/>
                  <a:cs typeface="Garamond" charset="0"/>
                </a:rPr>
                <a:t>0   1  0</a:t>
              </a:r>
            </a:p>
            <a:p>
              <a:r>
                <a:rPr lang="en-US" sz="1400" dirty="0">
                  <a:latin typeface="Garamond" charset="0"/>
                  <a:ea typeface="Garamond" charset="0"/>
                  <a:cs typeface="Garamond" charset="0"/>
                </a:rPr>
                <a:t>1  -4  1</a:t>
              </a:r>
            </a:p>
            <a:p>
              <a:r>
                <a:rPr lang="en-US" sz="1400" dirty="0">
                  <a:latin typeface="Garamond" charset="0"/>
                  <a:ea typeface="Garamond" charset="0"/>
                  <a:cs typeface="Garamond" charset="0"/>
                </a:rPr>
                <a:t>0   1  0</a:t>
              </a:r>
            </a:p>
            <a:p>
              <a:endParaRPr lang="en-US" sz="1400" dirty="0">
                <a:latin typeface="Garamond" charset="0"/>
                <a:ea typeface="Garamond" charset="0"/>
                <a:cs typeface="Garamond" charset="0"/>
              </a:endParaRPr>
            </a:p>
          </p:txBody>
        </p:sp>
        <p:sp>
          <p:nvSpPr>
            <p:cNvPr id="10" name="Double Bracket 9"/>
            <p:cNvSpPr/>
            <p:nvPr/>
          </p:nvSpPr>
          <p:spPr bwMode="auto">
            <a:xfrm>
              <a:off x="2095500" y="1973349"/>
              <a:ext cx="762000" cy="609600"/>
            </a:xfrm>
            <a:prstGeom prst="bracketPair">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981" y="4188975"/>
            <a:ext cx="393700" cy="393700"/>
          </a:xfrm>
          <a:prstGeom prst="rect">
            <a:avLst/>
          </a:prstGeom>
          <a:ln w="57150">
            <a:solidFill>
              <a:srgbClr val="F7615A"/>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1783" y="3393216"/>
            <a:ext cx="393700" cy="393700"/>
          </a:xfrm>
          <a:prstGeom prst="rect">
            <a:avLst/>
          </a:prstGeom>
          <a:ln w="57150">
            <a:solidFill>
              <a:srgbClr val="F7615A"/>
            </a:solidFill>
          </a:ln>
        </p:spPr>
      </p:pic>
      <p:sp>
        <p:nvSpPr>
          <p:cNvPr id="13" name="TextBox 12"/>
          <p:cNvSpPr txBox="1"/>
          <p:nvPr/>
        </p:nvSpPr>
        <p:spPr>
          <a:xfrm>
            <a:off x="2382913" y="6690018"/>
            <a:ext cx="1211870" cy="338554"/>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Input Image</a:t>
            </a:r>
          </a:p>
        </p:txBody>
      </p:sp>
      <p:sp>
        <p:nvSpPr>
          <p:cNvPr id="14" name="TextBox 13"/>
          <p:cNvSpPr txBox="1"/>
          <p:nvPr/>
        </p:nvSpPr>
        <p:spPr>
          <a:xfrm>
            <a:off x="6954913" y="6668532"/>
            <a:ext cx="1669070" cy="338554"/>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Convoluted Image</a:t>
            </a:r>
          </a:p>
        </p:txBody>
      </p:sp>
    </p:spTree>
    <p:extLst>
      <p:ext uri="{BB962C8B-B14F-4D97-AF65-F5344CB8AC3E}">
        <p14:creationId xmlns:p14="http://schemas.microsoft.com/office/powerpoint/2010/main" val="35657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347 -0.00531 L 0.32007 -0.00531 " pathEditMode="relative" rAng="0" ptsTypes="AA">
                                      <p:cBhvr>
                                        <p:cTn id="16" dur="500" fill="hold"/>
                                        <p:tgtEl>
                                          <p:spTgt spid="11"/>
                                        </p:tgtEl>
                                        <p:attrNameLst>
                                          <p:attrName>ppt_x</p:attrName>
                                          <p:attrName>ppt_y</p:attrName>
                                        </p:attrNameLst>
                                      </p:cBhvr>
                                      <p:rCtr x="15830" y="0"/>
                                    </p:animMotion>
                                  </p:childTnLst>
                                </p:cTn>
                              </p:par>
                            </p:childTnLst>
                          </p:cTn>
                        </p:par>
                        <p:par>
                          <p:cTn id="17" fill="hold">
                            <p:stCondLst>
                              <p:cond delay="500"/>
                            </p:stCondLst>
                            <p:childTnLst>
                              <p:par>
                                <p:cTn id="18" presetID="0" presetClass="path" presetSubtype="0" accel="50000" decel="50000" fill="hold" nodeType="afterEffect">
                                  <p:stCondLst>
                                    <p:cond delay="0"/>
                                  </p:stCondLst>
                                  <p:childTnLst>
                                    <p:animMotion origin="layout" path="M 0.32007 -0.00531 L 0.32007 0.07251 " pathEditMode="relative" rAng="0" ptsTypes="AA">
                                      <p:cBhvr>
                                        <p:cTn id="19" dur="100" fill="hold"/>
                                        <p:tgtEl>
                                          <p:spTgt spid="11"/>
                                        </p:tgtEl>
                                        <p:attrNameLst>
                                          <p:attrName>ppt_x</p:attrName>
                                          <p:attrName>ppt_y</p:attrName>
                                        </p:attrNameLst>
                                      </p:cBhvr>
                                      <p:rCtr x="0" y="3881"/>
                                    </p:animMotion>
                                  </p:childTnLst>
                                </p:cTn>
                              </p:par>
                            </p:childTnLst>
                          </p:cTn>
                        </p:par>
                        <p:par>
                          <p:cTn id="20" fill="hold">
                            <p:stCondLst>
                              <p:cond delay="600"/>
                            </p:stCondLst>
                            <p:childTnLst>
                              <p:par>
                                <p:cTn id="21" presetID="0" presetClass="path" presetSubtype="0" accel="50000" decel="50000" fill="hold" nodeType="afterEffect">
                                  <p:stCondLst>
                                    <p:cond delay="0"/>
                                  </p:stCondLst>
                                  <p:childTnLst>
                                    <p:animMotion origin="layout" path="M 0.32007 0.07251 L 0.00347 0.07251 " pathEditMode="relative" rAng="0" ptsTypes="AA">
                                      <p:cBhvr>
                                        <p:cTn id="22" dur="200" fill="hold"/>
                                        <p:tgtEl>
                                          <p:spTgt spid="11"/>
                                        </p:tgtEl>
                                        <p:attrNameLst>
                                          <p:attrName>ppt_x</p:attrName>
                                          <p:attrName>ppt_y</p:attrName>
                                        </p:attrNameLst>
                                      </p:cBhvr>
                                      <p:rCtr x="-15830" y="0"/>
                                    </p:animMotion>
                                  </p:childTnLst>
                                </p:cTn>
                              </p:par>
                            </p:childTnLst>
                          </p:cTn>
                        </p:par>
                        <p:par>
                          <p:cTn id="23" fill="hold">
                            <p:stCondLst>
                              <p:cond delay="800"/>
                            </p:stCondLst>
                            <p:childTnLst>
                              <p:par>
                                <p:cTn id="24" presetID="0" presetClass="path" presetSubtype="0" accel="50000" decel="50000" fill="hold" nodeType="afterEffect">
                                  <p:stCondLst>
                                    <p:cond delay="0"/>
                                  </p:stCondLst>
                                  <p:childTnLst>
                                    <p:animMotion origin="layout" path="M 0.00347 0.13909 L 0.32007 0.13909 " pathEditMode="relative" rAng="0" ptsTypes="AA">
                                      <p:cBhvr>
                                        <p:cTn id="25" dur="200" fill="hold"/>
                                        <p:tgtEl>
                                          <p:spTgt spid="11"/>
                                        </p:tgtEl>
                                        <p:attrNameLst>
                                          <p:attrName>ppt_x</p:attrName>
                                          <p:attrName>ppt_y</p:attrName>
                                        </p:attrNameLst>
                                      </p:cBhvr>
                                      <p:rCtr x="15830" y="0"/>
                                    </p:animMotion>
                                  </p:childTnLst>
                                </p:cTn>
                              </p:par>
                            </p:childTnLst>
                          </p:cTn>
                        </p:par>
                        <p:par>
                          <p:cTn id="26" fill="hold">
                            <p:stCondLst>
                              <p:cond delay="1000"/>
                            </p:stCondLst>
                            <p:childTnLst>
                              <p:par>
                                <p:cTn id="27" presetID="0" presetClass="path" presetSubtype="0" accel="50000" decel="50000" fill="hold" nodeType="afterEffect">
                                  <p:stCondLst>
                                    <p:cond delay="0"/>
                                  </p:stCondLst>
                                  <p:childTnLst>
                                    <p:animMotion origin="layout" path="M 0.32007 0.13909 L 0.32007 0.20568 " pathEditMode="relative" rAng="0" ptsTypes="AA">
                                      <p:cBhvr>
                                        <p:cTn id="28" dur="100" fill="hold"/>
                                        <p:tgtEl>
                                          <p:spTgt spid="11"/>
                                        </p:tgtEl>
                                        <p:attrNameLst>
                                          <p:attrName>ppt_x</p:attrName>
                                          <p:attrName>ppt_y</p:attrName>
                                        </p:attrNameLst>
                                      </p:cBhvr>
                                      <p:rCtr x="0" y="3329"/>
                                    </p:animMotion>
                                  </p:childTnLst>
                                </p:cTn>
                              </p:par>
                            </p:childTnLst>
                          </p:cTn>
                        </p:par>
                        <p:par>
                          <p:cTn id="29" fill="hold">
                            <p:stCondLst>
                              <p:cond delay="1100"/>
                            </p:stCondLst>
                            <p:childTnLst>
                              <p:par>
                                <p:cTn id="30" presetID="0" presetClass="path" presetSubtype="0" accel="50000" decel="50000" fill="hold" nodeType="afterEffect">
                                  <p:stCondLst>
                                    <p:cond delay="0"/>
                                  </p:stCondLst>
                                  <p:childTnLst>
                                    <p:animMotion origin="layout" path="M 0.32007 0.20568 L 0.00347 0.20568 " pathEditMode="relative" rAng="0" ptsTypes="AA">
                                      <p:cBhvr>
                                        <p:cTn id="31" dur="200" fill="hold"/>
                                        <p:tgtEl>
                                          <p:spTgt spid="11"/>
                                        </p:tgtEl>
                                        <p:attrNameLst>
                                          <p:attrName>ppt_x</p:attrName>
                                          <p:attrName>ppt_y</p:attrName>
                                        </p:attrNameLst>
                                      </p:cBhvr>
                                      <p:rCtr x="-15830" y="0"/>
                                    </p:animMotion>
                                  </p:childTnLst>
                                </p:cTn>
                              </p:par>
                            </p:childTnLst>
                          </p:cTn>
                        </p:par>
                        <p:par>
                          <p:cTn id="32" fill="hold">
                            <p:stCondLst>
                              <p:cond delay="1300"/>
                            </p:stCondLst>
                            <p:childTnLst>
                              <p:par>
                                <p:cTn id="33" presetID="0" presetClass="path" presetSubtype="0" accel="50000" decel="50000" fill="hold" nodeType="afterEffect">
                                  <p:stCondLst>
                                    <p:cond delay="0"/>
                                  </p:stCondLst>
                                  <p:childTnLst>
                                    <p:animMotion origin="layout" path="M 0.00347 0.20568 L 0.00347 0.27247 " pathEditMode="relative" rAng="0" ptsTypes="AA">
                                      <p:cBhvr>
                                        <p:cTn id="34" dur="100" fill="hold"/>
                                        <p:tgtEl>
                                          <p:spTgt spid="11"/>
                                        </p:tgtEl>
                                        <p:attrNameLst>
                                          <p:attrName>ppt_x</p:attrName>
                                          <p:attrName>ppt_y</p:attrName>
                                        </p:attrNameLst>
                                      </p:cBhvr>
                                      <p:rCtr x="0" y="3329"/>
                                    </p:animMotion>
                                  </p:childTnLst>
                                </p:cTn>
                              </p:par>
                            </p:childTnLst>
                          </p:cTn>
                        </p:par>
                        <p:par>
                          <p:cTn id="35" fill="hold">
                            <p:stCondLst>
                              <p:cond delay="1400"/>
                            </p:stCondLst>
                            <p:childTnLst>
                              <p:par>
                                <p:cTn id="36" presetID="0" presetClass="path" presetSubtype="0" accel="50000" decel="50000" fill="hold" nodeType="afterEffect">
                                  <p:stCondLst>
                                    <p:cond delay="0"/>
                                  </p:stCondLst>
                                  <p:childTnLst>
                                    <p:animMotion origin="layout" path="M 0.00347 0.27247 L 0.32007 0.27247 " pathEditMode="relative" rAng="0" ptsTypes="AA">
                                      <p:cBhvr>
                                        <p:cTn id="37" dur="200" fill="hold"/>
                                        <p:tgtEl>
                                          <p:spTgt spid="11"/>
                                        </p:tgtEl>
                                        <p:attrNameLst>
                                          <p:attrName>ppt_x</p:attrName>
                                          <p:attrName>ppt_y</p:attrName>
                                        </p:attrNameLst>
                                      </p:cBhvr>
                                      <p:rCtr x="15830" y="0"/>
                                    </p:animMotion>
                                  </p:childTnLst>
                                </p:cTn>
                              </p:par>
                            </p:childTnLst>
                          </p:cTn>
                        </p:par>
                        <p:par>
                          <p:cTn id="38" fill="hold">
                            <p:stCondLst>
                              <p:cond delay="1600"/>
                            </p:stCondLst>
                            <p:childTnLst>
                              <p:par>
                                <p:cTn id="39" presetID="0" presetClass="path" presetSubtype="0" accel="50000" decel="50000" fill="hold" nodeType="afterEffect">
                                  <p:stCondLst>
                                    <p:cond delay="0"/>
                                  </p:stCondLst>
                                  <p:childTnLst>
                                    <p:animMotion origin="layout" path="M 0.32007 0.31699 L 0.00347 0.31699 " pathEditMode="relative" rAng="0" ptsTypes="AA">
                                      <p:cBhvr>
                                        <p:cTn id="40" dur="200" fill="hold"/>
                                        <p:tgtEl>
                                          <p:spTgt spid="11"/>
                                        </p:tgtEl>
                                        <p:attrNameLst>
                                          <p:attrName>ppt_x</p:attrName>
                                          <p:attrName>ppt_y</p:attrName>
                                        </p:attrNameLst>
                                      </p:cBhvr>
                                      <p:rCtr x="-15830" y="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dirty="0"/>
              <a:t>In CNNs, hidden units in a layer are only connected to a small region of the layer before it (called local </a:t>
            </a:r>
            <a:r>
              <a:rPr lang="en-US" dirty="0">
                <a:solidFill>
                  <a:srgbClr val="FF0000"/>
                </a:solidFill>
              </a:rPr>
              <a:t>receptive field</a:t>
            </a:r>
            <a:r>
              <a:rPr lang="en-US" dirty="0"/>
              <a:t>)</a:t>
            </a:r>
          </a:p>
          <a:p>
            <a:pPr lvl="1"/>
            <a:r>
              <a:rPr lang="en-US" dirty="0"/>
              <a:t>The depth of each </a:t>
            </a:r>
            <a:r>
              <a:rPr lang="en-US" dirty="0">
                <a:solidFill>
                  <a:srgbClr val="FF0000"/>
                </a:solidFill>
              </a:rPr>
              <a:t>feature map </a:t>
            </a:r>
            <a:r>
              <a:rPr lang="en-US" dirty="0"/>
              <a:t>corresponds to the number of convolutional filters used at each layer</a:t>
            </a:r>
          </a:p>
          <a:p>
            <a:endParaRPr lang="en-US" dirty="0"/>
          </a:p>
        </p:txBody>
      </p:sp>
      <p:sp>
        <p:nvSpPr>
          <p:cNvPr id="23" name="Content Placeholder 22">
            <a:extLst>
              <a:ext uri="{FF2B5EF4-FFF2-40B4-BE49-F238E27FC236}">
                <a16:creationId xmlns:a16="http://schemas.microsoft.com/office/drawing/2014/main" id="{091CC859-4D1F-4C82-916F-63FDF88D5344}"/>
              </a:ext>
            </a:extLst>
          </p:cNvPr>
          <p:cNvSpPr>
            <a:spLocks noGrp="1"/>
          </p:cNvSpPr>
          <p:nvPr>
            <p:ph idx="10"/>
          </p:nvPr>
        </p:nvSpPr>
        <p:spPr/>
        <p:txBody>
          <a:bodyPr/>
          <a:lstStyle/>
          <a:p>
            <a:r>
              <a:rPr lang="en-US" dirty="0"/>
              <a:t>Convolutional Neural Networks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74764483"/>
              </p:ext>
            </p:extLst>
          </p:nvPr>
        </p:nvGraphicFramePr>
        <p:xfrm>
          <a:off x="1357952" y="3828444"/>
          <a:ext cx="1905000" cy="2194560"/>
        </p:xfrm>
        <a:graphic>
          <a:graphicData uri="http://schemas.openxmlformats.org/drawingml/2006/table">
            <a:tbl>
              <a:tblPr firstRow="1" bandRow="1">
                <a:tableStyleId>{5C22544A-7EE6-4342-B048-85BDC9FD1C3A}</a:tableStyleId>
              </a:tblPr>
              <a:tblGrid>
                <a:gridCol w="238125">
                  <a:extLst>
                    <a:ext uri="{9D8B030D-6E8A-4147-A177-3AD203B41FA5}">
                      <a16:colId xmlns:a16="http://schemas.microsoft.com/office/drawing/2014/main" val="20000"/>
                    </a:ext>
                  </a:extLst>
                </a:gridCol>
                <a:gridCol w="238125">
                  <a:extLst>
                    <a:ext uri="{9D8B030D-6E8A-4147-A177-3AD203B41FA5}">
                      <a16:colId xmlns:a16="http://schemas.microsoft.com/office/drawing/2014/main" val="20001"/>
                    </a:ext>
                  </a:extLst>
                </a:gridCol>
                <a:gridCol w="238125">
                  <a:extLst>
                    <a:ext uri="{9D8B030D-6E8A-4147-A177-3AD203B41FA5}">
                      <a16:colId xmlns:a16="http://schemas.microsoft.com/office/drawing/2014/main" val="20002"/>
                    </a:ext>
                  </a:extLst>
                </a:gridCol>
                <a:gridCol w="238125">
                  <a:extLst>
                    <a:ext uri="{9D8B030D-6E8A-4147-A177-3AD203B41FA5}">
                      <a16:colId xmlns:a16="http://schemas.microsoft.com/office/drawing/2014/main" val="20003"/>
                    </a:ext>
                  </a:extLst>
                </a:gridCol>
                <a:gridCol w="238125">
                  <a:extLst>
                    <a:ext uri="{9D8B030D-6E8A-4147-A177-3AD203B41FA5}">
                      <a16:colId xmlns:a16="http://schemas.microsoft.com/office/drawing/2014/main" val="20004"/>
                    </a:ext>
                  </a:extLst>
                </a:gridCol>
                <a:gridCol w="238125">
                  <a:extLst>
                    <a:ext uri="{9D8B030D-6E8A-4147-A177-3AD203B41FA5}">
                      <a16:colId xmlns:a16="http://schemas.microsoft.com/office/drawing/2014/main" val="20005"/>
                    </a:ext>
                  </a:extLst>
                </a:gridCol>
                <a:gridCol w="238125">
                  <a:extLst>
                    <a:ext uri="{9D8B030D-6E8A-4147-A177-3AD203B41FA5}">
                      <a16:colId xmlns:a16="http://schemas.microsoft.com/office/drawing/2014/main" val="20006"/>
                    </a:ext>
                  </a:extLst>
                </a:gridCol>
                <a:gridCol w="238125">
                  <a:extLst>
                    <a:ext uri="{9D8B030D-6E8A-4147-A177-3AD203B41FA5}">
                      <a16:colId xmlns:a16="http://schemas.microsoft.com/office/drawing/2014/main" val="20007"/>
                    </a:ext>
                  </a:extLst>
                </a:gridCol>
              </a:tblGrid>
              <a:tr h="318770">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770">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66607993"/>
              </p:ext>
            </p:extLst>
          </p:nvPr>
        </p:nvGraphicFramePr>
        <p:xfrm>
          <a:off x="4333417" y="4118610"/>
          <a:ext cx="1905000" cy="2194560"/>
        </p:xfrm>
        <a:graphic>
          <a:graphicData uri="http://schemas.openxmlformats.org/drawingml/2006/table">
            <a:tbl>
              <a:tblPr firstRow="1" bandRow="1">
                <a:tableStyleId>{5C22544A-7EE6-4342-B048-85BDC9FD1C3A}</a:tableStyleId>
              </a:tblPr>
              <a:tblGrid>
                <a:gridCol w="238125">
                  <a:extLst>
                    <a:ext uri="{9D8B030D-6E8A-4147-A177-3AD203B41FA5}">
                      <a16:colId xmlns:a16="http://schemas.microsoft.com/office/drawing/2014/main" val="20000"/>
                    </a:ext>
                  </a:extLst>
                </a:gridCol>
                <a:gridCol w="238125">
                  <a:extLst>
                    <a:ext uri="{9D8B030D-6E8A-4147-A177-3AD203B41FA5}">
                      <a16:colId xmlns:a16="http://schemas.microsoft.com/office/drawing/2014/main" val="20001"/>
                    </a:ext>
                  </a:extLst>
                </a:gridCol>
                <a:gridCol w="238125">
                  <a:extLst>
                    <a:ext uri="{9D8B030D-6E8A-4147-A177-3AD203B41FA5}">
                      <a16:colId xmlns:a16="http://schemas.microsoft.com/office/drawing/2014/main" val="20002"/>
                    </a:ext>
                  </a:extLst>
                </a:gridCol>
                <a:gridCol w="238125">
                  <a:extLst>
                    <a:ext uri="{9D8B030D-6E8A-4147-A177-3AD203B41FA5}">
                      <a16:colId xmlns:a16="http://schemas.microsoft.com/office/drawing/2014/main" val="20003"/>
                    </a:ext>
                  </a:extLst>
                </a:gridCol>
                <a:gridCol w="238125">
                  <a:extLst>
                    <a:ext uri="{9D8B030D-6E8A-4147-A177-3AD203B41FA5}">
                      <a16:colId xmlns:a16="http://schemas.microsoft.com/office/drawing/2014/main" val="20004"/>
                    </a:ext>
                  </a:extLst>
                </a:gridCol>
                <a:gridCol w="238125">
                  <a:extLst>
                    <a:ext uri="{9D8B030D-6E8A-4147-A177-3AD203B41FA5}">
                      <a16:colId xmlns:a16="http://schemas.microsoft.com/office/drawing/2014/main" val="20005"/>
                    </a:ext>
                  </a:extLst>
                </a:gridCol>
                <a:gridCol w="238125">
                  <a:extLst>
                    <a:ext uri="{9D8B030D-6E8A-4147-A177-3AD203B41FA5}">
                      <a16:colId xmlns:a16="http://schemas.microsoft.com/office/drawing/2014/main" val="20006"/>
                    </a:ext>
                  </a:extLst>
                </a:gridCol>
                <a:gridCol w="238125">
                  <a:extLst>
                    <a:ext uri="{9D8B030D-6E8A-4147-A177-3AD203B41FA5}">
                      <a16:colId xmlns:a16="http://schemas.microsoft.com/office/drawing/2014/main" val="20007"/>
                    </a:ext>
                  </a:extLst>
                </a:gridCol>
              </a:tblGrid>
              <a:tr h="331418">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418">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161">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25152409"/>
              </p:ext>
            </p:extLst>
          </p:nvPr>
        </p:nvGraphicFramePr>
        <p:xfrm>
          <a:off x="7316376" y="4411444"/>
          <a:ext cx="1745272" cy="2194560"/>
        </p:xfrm>
        <a:graphic>
          <a:graphicData uri="http://schemas.openxmlformats.org/drawingml/2006/table">
            <a:tbl>
              <a:tblPr firstRow="1" bandRow="1">
                <a:tableStyleId>{5C22544A-7EE6-4342-B048-85BDC9FD1C3A}</a:tableStyleId>
              </a:tblPr>
              <a:tblGrid>
                <a:gridCol w="213776">
                  <a:extLst>
                    <a:ext uri="{9D8B030D-6E8A-4147-A177-3AD203B41FA5}">
                      <a16:colId xmlns:a16="http://schemas.microsoft.com/office/drawing/2014/main" val="20000"/>
                    </a:ext>
                  </a:extLst>
                </a:gridCol>
                <a:gridCol w="222542">
                  <a:extLst>
                    <a:ext uri="{9D8B030D-6E8A-4147-A177-3AD203B41FA5}">
                      <a16:colId xmlns:a16="http://schemas.microsoft.com/office/drawing/2014/main" val="20001"/>
                    </a:ext>
                  </a:extLst>
                </a:gridCol>
                <a:gridCol w="218159">
                  <a:extLst>
                    <a:ext uri="{9D8B030D-6E8A-4147-A177-3AD203B41FA5}">
                      <a16:colId xmlns:a16="http://schemas.microsoft.com/office/drawing/2014/main" val="20002"/>
                    </a:ext>
                  </a:extLst>
                </a:gridCol>
                <a:gridCol w="218159">
                  <a:extLst>
                    <a:ext uri="{9D8B030D-6E8A-4147-A177-3AD203B41FA5}">
                      <a16:colId xmlns:a16="http://schemas.microsoft.com/office/drawing/2014/main" val="20003"/>
                    </a:ext>
                  </a:extLst>
                </a:gridCol>
                <a:gridCol w="218159">
                  <a:extLst>
                    <a:ext uri="{9D8B030D-6E8A-4147-A177-3AD203B41FA5}">
                      <a16:colId xmlns:a16="http://schemas.microsoft.com/office/drawing/2014/main" val="20004"/>
                    </a:ext>
                  </a:extLst>
                </a:gridCol>
                <a:gridCol w="218159">
                  <a:extLst>
                    <a:ext uri="{9D8B030D-6E8A-4147-A177-3AD203B41FA5}">
                      <a16:colId xmlns:a16="http://schemas.microsoft.com/office/drawing/2014/main" val="20005"/>
                    </a:ext>
                  </a:extLst>
                </a:gridCol>
                <a:gridCol w="218159">
                  <a:extLst>
                    <a:ext uri="{9D8B030D-6E8A-4147-A177-3AD203B41FA5}">
                      <a16:colId xmlns:a16="http://schemas.microsoft.com/office/drawing/2014/main" val="20006"/>
                    </a:ext>
                  </a:extLst>
                </a:gridCol>
                <a:gridCol w="218159">
                  <a:extLst>
                    <a:ext uri="{9D8B030D-6E8A-4147-A177-3AD203B41FA5}">
                      <a16:colId xmlns:a16="http://schemas.microsoft.com/office/drawing/2014/main" val="20007"/>
                    </a:ext>
                  </a:extLst>
                </a:gridCol>
              </a:tblGrid>
              <a:tr h="357505">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505">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7" name="Straight Connector 6"/>
          <p:cNvCxnSpPr/>
          <p:nvPr/>
        </p:nvCxnSpPr>
        <p:spPr bwMode="auto">
          <a:xfrm>
            <a:off x="1434152" y="3934238"/>
            <a:ext cx="2971800" cy="38100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662752" y="4136168"/>
            <a:ext cx="2743200" cy="17907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1662752" y="4315238"/>
            <a:ext cx="2743200" cy="10287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1434152" y="4315238"/>
            <a:ext cx="2971800" cy="21336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4405952" y="4257407"/>
            <a:ext cx="2971800" cy="32004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634552" y="4398377"/>
            <a:ext cx="2743200" cy="17907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4634552" y="4577447"/>
            <a:ext cx="2743200" cy="10287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4405952" y="4577447"/>
            <a:ext cx="2971800" cy="21336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1662752" y="6143049"/>
            <a:ext cx="1211870" cy="338554"/>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Input Image</a:t>
            </a:r>
          </a:p>
        </p:txBody>
      </p:sp>
      <p:sp>
        <p:nvSpPr>
          <p:cNvPr id="16" name="TextBox 15"/>
          <p:cNvSpPr txBox="1"/>
          <p:nvPr/>
        </p:nvSpPr>
        <p:spPr>
          <a:xfrm>
            <a:off x="4796574" y="6408712"/>
            <a:ext cx="1211870" cy="584775"/>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Layer 1 Feature Map</a:t>
            </a:r>
          </a:p>
        </p:txBody>
      </p:sp>
      <p:sp>
        <p:nvSpPr>
          <p:cNvPr id="17" name="TextBox 16"/>
          <p:cNvSpPr txBox="1"/>
          <p:nvPr/>
        </p:nvSpPr>
        <p:spPr>
          <a:xfrm>
            <a:off x="7762472" y="6696744"/>
            <a:ext cx="1211870" cy="584775"/>
          </a:xfrm>
          <a:prstGeom prst="rect">
            <a:avLst/>
          </a:prstGeom>
          <a:solidFill>
            <a:srgbClr val="F7615A"/>
          </a:solidFill>
        </p:spPr>
        <p:txBody>
          <a:bodyPr wrap="square" rtlCol="0">
            <a:spAutoFit/>
          </a:bodyPr>
          <a:lstStyle/>
          <a:p>
            <a:r>
              <a:rPr lang="en-US" sz="1600" dirty="0">
                <a:solidFill>
                  <a:schemeClr val="bg1"/>
                </a:solidFill>
                <a:latin typeface="Garamond" charset="0"/>
                <a:ea typeface="Garamond" charset="0"/>
                <a:cs typeface="Garamond" charset="0"/>
              </a:rPr>
              <a:t>Layer 2 Feature Map</a:t>
            </a:r>
          </a:p>
        </p:txBody>
      </p:sp>
      <p:graphicFrame>
        <p:nvGraphicFramePr>
          <p:cNvPr id="18" name="Table 17"/>
          <p:cNvGraphicFramePr>
            <a:graphicFrameLocks noGrp="1"/>
          </p:cNvGraphicFramePr>
          <p:nvPr>
            <p:extLst>
              <p:ext uri="{D42A27DB-BD31-4B8C-83A1-F6EECF244321}">
                <p14:modId xmlns:p14="http://schemas.microsoft.com/office/powerpoint/2010/main" val="1281272402"/>
              </p:ext>
            </p:extLst>
          </p:nvPr>
        </p:nvGraphicFramePr>
        <p:xfrm>
          <a:off x="3372748" y="4911417"/>
          <a:ext cx="783500" cy="618956"/>
        </p:xfrm>
        <a:graphic>
          <a:graphicData uri="http://schemas.openxmlformats.org/drawingml/2006/table">
            <a:tbl>
              <a:tblPr firstRow="1" bandRow="1">
                <a:tableStyleId>{5C22544A-7EE6-4342-B048-85BDC9FD1C3A}</a:tableStyleId>
              </a:tblPr>
              <a:tblGrid>
                <a:gridCol w="391750">
                  <a:extLst>
                    <a:ext uri="{9D8B030D-6E8A-4147-A177-3AD203B41FA5}">
                      <a16:colId xmlns:a16="http://schemas.microsoft.com/office/drawing/2014/main" val="20000"/>
                    </a:ext>
                  </a:extLst>
                </a:gridCol>
                <a:gridCol w="391750">
                  <a:extLst>
                    <a:ext uri="{9D8B030D-6E8A-4147-A177-3AD203B41FA5}">
                      <a16:colId xmlns:a16="http://schemas.microsoft.com/office/drawing/2014/main" val="20001"/>
                    </a:ext>
                  </a:extLst>
                </a:gridCol>
              </a:tblGrid>
              <a:tr h="309478">
                <a:tc>
                  <a:txBody>
                    <a:bodyPr/>
                    <a:lstStyle/>
                    <a:p>
                      <a:pPr algn="ctr"/>
                      <a:r>
                        <a:rPr lang="en-US" sz="1200" b="0" dirty="0">
                          <a:solidFill>
                            <a:srgbClr val="C00000"/>
                          </a:solidFill>
                        </a:rPr>
                        <a:t>w1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200" b="0" dirty="0">
                          <a:solidFill>
                            <a:srgbClr val="C00000"/>
                          </a:solidFill>
                        </a:rPr>
                        <a:t>w2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10000"/>
                  </a:ext>
                </a:extLst>
              </a:tr>
              <a:tr h="309478">
                <a:tc>
                  <a:txBody>
                    <a:bodyPr/>
                    <a:lstStyle/>
                    <a:p>
                      <a:pPr algn="ctr"/>
                      <a:r>
                        <a:rPr lang="en-US" sz="1200" dirty="0">
                          <a:solidFill>
                            <a:srgbClr val="C00000"/>
                          </a:solidFill>
                        </a:rPr>
                        <a:t>w3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r>
                        <a:rPr lang="en-US" sz="1200" dirty="0">
                          <a:solidFill>
                            <a:srgbClr val="C00000"/>
                          </a:solidFill>
                        </a:rPr>
                        <a:t>w4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196926510"/>
              </p:ext>
            </p:extLst>
          </p:nvPr>
        </p:nvGraphicFramePr>
        <p:xfrm>
          <a:off x="6381899" y="5223355"/>
          <a:ext cx="783500" cy="618956"/>
        </p:xfrm>
        <a:graphic>
          <a:graphicData uri="http://schemas.openxmlformats.org/drawingml/2006/table">
            <a:tbl>
              <a:tblPr firstRow="1" bandRow="1">
                <a:tableStyleId>{5C22544A-7EE6-4342-B048-85BDC9FD1C3A}</a:tableStyleId>
              </a:tblPr>
              <a:tblGrid>
                <a:gridCol w="391750">
                  <a:extLst>
                    <a:ext uri="{9D8B030D-6E8A-4147-A177-3AD203B41FA5}">
                      <a16:colId xmlns:a16="http://schemas.microsoft.com/office/drawing/2014/main" val="20000"/>
                    </a:ext>
                  </a:extLst>
                </a:gridCol>
                <a:gridCol w="391750">
                  <a:extLst>
                    <a:ext uri="{9D8B030D-6E8A-4147-A177-3AD203B41FA5}">
                      <a16:colId xmlns:a16="http://schemas.microsoft.com/office/drawing/2014/main" val="20001"/>
                    </a:ext>
                  </a:extLst>
                </a:gridCol>
              </a:tblGrid>
              <a:tr h="309478">
                <a:tc>
                  <a:txBody>
                    <a:bodyPr/>
                    <a:lstStyle/>
                    <a:p>
                      <a:pPr algn="ctr"/>
                      <a:r>
                        <a:rPr lang="en-US" sz="1200" b="0" dirty="0">
                          <a:solidFill>
                            <a:srgbClr val="C00000"/>
                          </a:solidFill>
                        </a:rPr>
                        <a:t>w5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n-US" sz="1200" b="0" dirty="0">
                          <a:solidFill>
                            <a:srgbClr val="C00000"/>
                          </a:solidFill>
                        </a:rPr>
                        <a:t>w6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0"/>
                  </a:ext>
                </a:extLst>
              </a:tr>
              <a:tr h="309478">
                <a:tc>
                  <a:txBody>
                    <a:bodyPr/>
                    <a:lstStyle/>
                    <a:p>
                      <a:pPr algn="ctr"/>
                      <a:r>
                        <a:rPr lang="en-US" sz="1200" dirty="0">
                          <a:solidFill>
                            <a:srgbClr val="C00000"/>
                          </a:solidFill>
                        </a:rPr>
                        <a:t>w7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n-US" sz="1200" dirty="0">
                          <a:solidFill>
                            <a:srgbClr val="C00000"/>
                          </a:solidFill>
                        </a:rPr>
                        <a:t>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extLst>
                  <a:ext uri="{0D108BD9-81ED-4DB2-BD59-A6C34878D82A}">
                    <a16:rowId xmlns:a16="http://schemas.microsoft.com/office/drawing/2014/main" val="10001"/>
                  </a:ext>
                </a:extLst>
              </a:tr>
            </a:tbl>
          </a:graphicData>
        </a:graphic>
      </p:graphicFrame>
      <p:sp>
        <p:nvSpPr>
          <p:cNvPr id="20" name="TextBox 19"/>
          <p:cNvSpPr txBox="1"/>
          <p:nvPr/>
        </p:nvSpPr>
        <p:spPr>
          <a:xfrm>
            <a:off x="3376627" y="5689630"/>
            <a:ext cx="775741" cy="338554"/>
          </a:xfrm>
          <a:prstGeom prst="rect">
            <a:avLst/>
          </a:prstGeom>
          <a:solidFill>
            <a:srgbClr val="F7615A"/>
          </a:solidFill>
        </p:spPr>
        <p:txBody>
          <a:bodyPr wrap="square" rtlCol="0">
            <a:spAutoFit/>
          </a:bodyPr>
          <a:lstStyle/>
          <a:p>
            <a:pPr algn="ctr"/>
            <a:r>
              <a:rPr lang="en-US" sz="1600" dirty="0">
                <a:solidFill>
                  <a:schemeClr val="bg1"/>
                </a:solidFill>
                <a:latin typeface="Garamond" charset="0"/>
                <a:ea typeface="Garamond" charset="0"/>
                <a:cs typeface="Garamond" charset="0"/>
              </a:rPr>
              <a:t>Filter 1</a:t>
            </a:r>
          </a:p>
        </p:txBody>
      </p:sp>
      <p:sp>
        <p:nvSpPr>
          <p:cNvPr id="21" name="TextBox 20"/>
          <p:cNvSpPr txBox="1"/>
          <p:nvPr/>
        </p:nvSpPr>
        <p:spPr>
          <a:xfrm>
            <a:off x="6369671" y="5974616"/>
            <a:ext cx="775741" cy="338554"/>
          </a:xfrm>
          <a:prstGeom prst="rect">
            <a:avLst/>
          </a:prstGeom>
          <a:solidFill>
            <a:srgbClr val="F7615A"/>
          </a:solidFill>
        </p:spPr>
        <p:txBody>
          <a:bodyPr wrap="square" rtlCol="0">
            <a:spAutoFit/>
          </a:bodyPr>
          <a:lstStyle/>
          <a:p>
            <a:pPr algn="ctr"/>
            <a:r>
              <a:rPr lang="en-US" sz="1600" dirty="0">
                <a:solidFill>
                  <a:schemeClr val="bg1"/>
                </a:solidFill>
                <a:latin typeface="Garamond" charset="0"/>
                <a:ea typeface="Garamond" charset="0"/>
                <a:cs typeface="Garamond" charset="0"/>
              </a:rPr>
              <a:t>Filter 2</a:t>
            </a:r>
          </a:p>
        </p:txBody>
      </p:sp>
      <p:sp>
        <p:nvSpPr>
          <p:cNvPr id="22" name="Rectangle 21"/>
          <p:cNvSpPr/>
          <p:nvPr/>
        </p:nvSpPr>
        <p:spPr bwMode="auto">
          <a:xfrm>
            <a:off x="1281752" y="3742184"/>
            <a:ext cx="838200" cy="1219200"/>
          </a:xfrm>
          <a:prstGeom prst="rect">
            <a:avLst/>
          </a:prstGeom>
          <a:no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Tree>
    <p:extLst>
      <p:ext uri="{BB962C8B-B14F-4D97-AF65-F5344CB8AC3E}">
        <p14:creationId xmlns:p14="http://schemas.microsoft.com/office/powerpoint/2010/main" val="40464858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b="1" i="1" dirty="0">
                <a:solidFill>
                  <a:srgbClr val="0070C0"/>
                </a:solidFill>
              </a:rPr>
              <a:t>Max pooling</a:t>
            </a:r>
            <a:r>
              <a:rPr lang="en-US" dirty="0"/>
              <a:t>: reports the maximum output within a rectangular neighborhood</a:t>
            </a:r>
          </a:p>
          <a:p>
            <a:r>
              <a:rPr lang="en-US" b="1" i="1" dirty="0">
                <a:solidFill>
                  <a:srgbClr val="0070C0"/>
                </a:solidFill>
              </a:rPr>
              <a:t>Average pooling</a:t>
            </a:r>
            <a:r>
              <a:rPr lang="en-US" dirty="0"/>
              <a:t>: reports the average output of a rectangular neighborhood</a:t>
            </a:r>
          </a:p>
          <a:p>
            <a:r>
              <a:rPr lang="en-US" dirty="0"/>
              <a:t>Pooling layers reduce the spatial size of the feature maps</a:t>
            </a:r>
          </a:p>
          <a:p>
            <a:pPr lvl="1"/>
            <a:r>
              <a:rPr lang="en-US" dirty="0"/>
              <a:t>Reduce the number of parameters, prevent overfitting</a:t>
            </a:r>
          </a:p>
          <a:p>
            <a:endParaRPr lang="en-US" dirty="0"/>
          </a:p>
        </p:txBody>
      </p:sp>
      <p:sp>
        <p:nvSpPr>
          <p:cNvPr id="9" name="Content Placeholder 8">
            <a:extLst>
              <a:ext uri="{FF2B5EF4-FFF2-40B4-BE49-F238E27FC236}">
                <a16:creationId xmlns:a16="http://schemas.microsoft.com/office/drawing/2014/main" id="{A51A28D9-D97B-47FA-9276-E5674A75CE32}"/>
              </a:ext>
            </a:extLst>
          </p:cNvPr>
          <p:cNvSpPr>
            <a:spLocks noGrp="1"/>
          </p:cNvSpPr>
          <p:nvPr>
            <p:ph idx="10"/>
          </p:nvPr>
        </p:nvSpPr>
        <p:spPr/>
        <p:txBody>
          <a:bodyPr/>
          <a:lstStyle/>
          <a:p>
            <a:r>
              <a:rPr lang="en-US" dirty="0"/>
              <a:t>Convolutional Neural Networks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87850717"/>
              </p:ext>
            </p:extLst>
          </p:nvPr>
        </p:nvGraphicFramePr>
        <p:xfrm>
          <a:off x="1228828" y="4286310"/>
          <a:ext cx="2438400" cy="1524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381000">
                <a:tc>
                  <a:txBody>
                    <a:bodyPr/>
                    <a:lstStyle/>
                    <a:p>
                      <a:pPr algn="ctr"/>
                      <a:r>
                        <a:rPr lang="en-US" b="0"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b="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b="0" dirty="0">
                          <a:solidFill>
                            <a:srgbClr val="C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tc>
                  <a:txBody>
                    <a:bodyPr/>
                    <a:lstStyle/>
                    <a:p>
                      <a:pPr algn="ctr"/>
                      <a:r>
                        <a:rPr lang="en-US" b="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extLst>
                  <a:ext uri="{0D108BD9-81ED-4DB2-BD59-A6C34878D82A}">
                    <a16:rowId xmlns:a16="http://schemas.microsoft.com/office/drawing/2014/main" val="10000"/>
                  </a:ext>
                </a:extLst>
              </a:tr>
              <a:tr h="381000">
                <a:tc>
                  <a:txBody>
                    <a:bodyPr/>
                    <a:lstStyle/>
                    <a:p>
                      <a:pPr algn="ctr"/>
                      <a:r>
                        <a:rPr lang="en-US"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2000"/>
                      </a:schemeClr>
                    </a:solidFill>
                  </a:tcPr>
                </a:tc>
                <a:extLst>
                  <a:ext uri="{0D108BD9-81ED-4DB2-BD59-A6C34878D82A}">
                    <a16:rowId xmlns:a16="http://schemas.microsoft.com/office/drawing/2014/main" val="10001"/>
                  </a:ext>
                </a:extLst>
              </a:tr>
              <a:tr h="381000">
                <a:tc>
                  <a:txBody>
                    <a:bodyPr/>
                    <a:lstStyle/>
                    <a:p>
                      <a:pPr algn="ctr"/>
                      <a:r>
                        <a:rPr lang="en-US" dirty="0" err="1">
                          <a:solidFill>
                            <a:srgbClr val="C00000"/>
                          </a:solidFill>
                        </a:rPr>
                        <a:t>3</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tc>
                  <a:txBody>
                    <a:bodyPr/>
                    <a:lstStyle/>
                    <a:p>
                      <a:pPr algn="ctr"/>
                      <a:r>
                        <a:rPr lang="en-US"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extLst>
                  <a:ext uri="{0D108BD9-81ED-4DB2-BD59-A6C34878D82A}">
                    <a16:rowId xmlns:a16="http://schemas.microsoft.com/office/drawing/2014/main" val="10002"/>
                  </a:ext>
                </a:extLst>
              </a:tr>
              <a:tr h="381000">
                <a:tc>
                  <a:txBody>
                    <a:bodyPr/>
                    <a:lstStyle/>
                    <a:p>
                      <a:pPr algn="ctr"/>
                      <a:r>
                        <a:rPr lang="en-US" dirty="0">
                          <a:solidFill>
                            <a:srgbClr val="C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1765"/>
                      </a:srgbClr>
                    </a:solidFill>
                  </a:tcPr>
                </a:tc>
                <a:tc>
                  <a:txBody>
                    <a:bodyPr/>
                    <a:lstStyle/>
                    <a:p>
                      <a:pPr algn="ctr"/>
                      <a:r>
                        <a:rPr lang="en-US" dirty="0">
                          <a:solidFill>
                            <a:srgbClr val="C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tc>
                  <a:txBody>
                    <a:bodyPr/>
                    <a:lstStyle/>
                    <a:p>
                      <a:pPr algn="ctr"/>
                      <a:r>
                        <a:rPr lang="en-US"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725"/>
                      </a:srgbClr>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4309120" y="3886200"/>
            <a:ext cx="4943372" cy="400110"/>
          </a:xfrm>
          <a:prstGeom prst="rect">
            <a:avLst/>
          </a:prstGeom>
          <a:noFill/>
        </p:spPr>
        <p:txBody>
          <a:bodyPr wrap="square" rtlCol="0">
            <a:spAutoFit/>
          </a:bodyPr>
          <a:lstStyle/>
          <a:p>
            <a:r>
              <a:rPr lang="en-US" sz="2000" dirty="0" err="1"/>
              <a:t>MaxPool</a:t>
            </a:r>
            <a:r>
              <a:rPr lang="en-US" sz="2000" dirty="0"/>
              <a:t> with a 2×2 filter with stride of 2</a:t>
            </a:r>
          </a:p>
        </p:txBody>
      </p:sp>
      <p:sp>
        <p:nvSpPr>
          <p:cNvPr id="6" name="TextBox 5"/>
          <p:cNvSpPr txBox="1"/>
          <p:nvPr/>
        </p:nvSpPr>
        <p:spPr>
          <a:xfrm>
            <a:off x="1762228" y="6038910"/>
            <a:ext cx="1211870" cy="338554"/>
          </a:xfrm>
          <a:prstGeom prst="rect">
            <a:avLst/>
          </a:prstGeom>
          <a:solidFill>
            <a:srgbClr val="F7615A"/>
          </a:solidFill>
        </p:spPr>
        <p:txBody>
          <a:bodyPr wrap="square" rtlCol="0">
            <a:spAutoFit/>
          </a:bodyPr>
          <a:lstStyle/>
          <a:p>
            <a:r>
              <a:rPr lang="en-US" sz="1600" dirty="0">
                <a:solidFill>
                  <a:schemeClr val="bg1"/>
                </a:solidFill>
                <a:ea typeface="Garamond" charset="0"/>
                <a:cs typeface="Garamond" charset="0"/>
              </a:rPr>
              <a:t>Input Matrix</a:t>
            </a:r>
          </a:p>
        </p:txBody>
      </p:sp>
      <p:sp>
        <p:nvSpPr>
          <p:cNvPr id="7" name="TextBox 6"/>
          <p:cNvSpPr txBox="1"/>
          <p:nvPr/>
        </p:nvSpPr>
        <p:spPr>
          <a:xfrm>
            <a:off x="5900625" y="5650116"/>
            <a:ext cx="1389611" cy="338554"/>
          </a:xfrm>
          <a:prstGeom prst="rect">
            <a:avLst/>
          </a:prstGeom>
          <a:solidFill>
            <a:srgbClr val="F7615A"/>
          </a:solidFill>
        </p:spPr>
        <p:txBody>
          <a:bodyPr wrap="square" rtlCol="0">
            <a:spAutoFit/>
          </a:bodyPr>
          <a:lstStyle/>
          <a:p>
            <a:r>
              <a:rPr lang="en-US" sz="1600" dirty="0">
                <a:solidFill>
                  <a:schemeClr val="bg1"/>
                </a:solidFill>
                <a:ea typeface="Garamond" charset="0"/>
                <a:cs typeface="Garamond" charset="0"/>
              </a:rPr>
              <a:t>Output Matrix</a:t>
            </a:r>
          </a:p>
        </p:txBody>
      </p:sp>
      <p:graphicFrame>
        <p:nvGraphicFramePr>
          <p:cNvPr id="8" name="Table 7"/>
          <p:cNvGraphicFramePr>
            <a:graphicFrameLocks noGrp="1"/>
          </p:cNvGraphicFramePr>
          <p:nvPr>
            <p:extLst>
              <p:ext uri="{D42A27DB-BD31-4B8C-83A1-F6EECF244321}">
                <p14:modId xmlns:p14="http://schemas.microsoft.com/office/powerpoint/2010/main" val="3410206033"/>
              </p:ext>
            </p:extLst>
          </p:nvPr>
        </p:nvGraphicFramePr>
        <p:xfrm>
          <a:off x="5893296" y="4540252"/>
          <a:ext cx="1219200" cy="762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381000">
                <a:tc>
                  <a:txBody>
                    <a:bodyPr/>
                    <a:lstStyle/>
                    <a:p>
                      <a:pPr algn="ctr"/>
                      <a:r>
                        <a:rPr lang="en-US" b="0"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52000"/>
                      </a:srgbClr>
                    </a:solidFill>
                  </a:tcPr>
                </a:tc>
                <a:tc>
                  <a:txBody>
                    <a:bodyPr/>
                    <a:lstStyle/>
                    <a:p>
                      <a:pPr algn="ctr"/>
                      <a:r>
                        <a:rPr lang="en-US" b="0" dirty="0">
                          <a:solidFill>
                            <a:srgbClr val="C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3000"/>
                      </a:schemeClr>
                    </a:solidFill>
                  </a:tcPr>
                </a:tc>
                <a:extLst>
                  <a:ext uri="{0D108BD9-81ED-4DB2-BD59-A6C34878D82A}">
                    <a16:rowId xmlns:a16="http://schemas.microsoft.com/office/drawing/2014/main" val="10000"/>
                  </a:ext>
                </a:extLst>
              </a:tr>
              <a:tr h="381000">
                <a:tc>
                  <a:txBody>
                    <a:bodyPr/>
                    <a:lstStyle/>
                    <a:p>
                      <a:pPr algn="ctr"/>
                      <a:r>
                        <a:rPr lang="en-US"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53000"/>
                      </a:srgbClr>
                    </a:solidFill>
                  </a:tcPr>
                </a:tc>
                <a:tc>
                  <a:txBody>
                    <a:bodyPr/>
                    <a:lstStyle/>
                    <a:p>
                      <a:pPr algn="ctr"/>
                      <a:r>
                        <a:rPr lang="en-US" dirty="0">
                          <a:solidFill>
                            <a:srgbClr val="C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53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618696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Convolutional Neural Networks (CNNs)</a:t>
            </a:r>
          </a:p>
        </p:txBody>
      </p:sp>
      <p:sp>
        <p:nvSpPr>
          <p:cNvPr id="3" name="Content Placeholder 2"/>
          <p:cNvSpPr>
            <a:spLocks noGrp="1"/>
          </p:cNvSpPr>
          <p:nvPr>
            <p:ph idx="1"/>
          </p:nvPr>
        </p:nvSpPr>
        <p:spPr/>
        <p:txBody>
          <a:bodyPr/>
          <a:lstStyle/>
          <a:p>
            <a:r>
              <a:rPr lang="en-US" dirty="0"/>
              <a:t>Feature extraction architecture</a:t>
            </a:r>
          </a:p>
          <a:p>
            <a:pPr lvl="1"/>
            <a:r>
              <a:rPr lang="en-US" dirty="0"/>
              <a:t>After 2 convolutional layers, a max-pooling layer reduces the size of the feature maps (typically by 2)</a:t>
            </a:r>
          </a:p>
          <a:p>
            <a:pPr lvl="1"/>
            <a:r>
              <a:rPr lang="en-US" dirty="0"/>
              <a:t>A fully convolutional and a </a:t>
            </a:r>
            <a:r>
              <a:rPr lang="en-US" dirty="0" err="1"/>
              <a:t>softmax</a:t>
            </a:r>
            <a:r>
              <a:rPr lang="en-US" dirty="0"/>
              <a:t> layers are added last to perform classification</a:t>
            </a:r>
          </a:p>
        </p:txBody>
      </p:sp>
      <p:sp>
        <p:nvSpPr>
          <p:cNvPr id="46" name="Content Placeholder 45">
            <a:extLst>
              <a:ext uri="{FF2B5EF4-FFF2-40B4-BE49-F238E27FC236}">
                <a16:creationId xmlns:a16="http://schemas.microsoft.com/office/drawing/2014/main" id="{48EA14ED-33D2-4AB6-B217-53E0F0E3A485}"/>
              </a:ext>
            </a:extLst>
          </p:cNvPr>
          <p:cNvSpPr>
            <a:spLocks noGrp="1"/>
          </p:cNvSpPr>
          <p:nvPr>
            <p:ph idx="10"/>
          </p:nvPr>
        </p:nvSpPr>
        <p:spPr/>
        <p:txBody>
          <a:bodyPr/>
          <a:lstStyle/>
          <a:p>
            <a:r>
              <a:rPr lang="en-US" dirty="0"/>
              <a:t>Convolutional Neural Networks</a:t>
            </a:r>
          </a:p>
          <a:p>
            <a:endParaRPr lang="en-US" dirty="0"/>
          </a:p>
        </p:txBody>
      </p:sp>
      <p:sp>
        <p:nvSpPr>
          <p:cNvPr id="4" name="Flowchart: Process 3"/>
          <p:cNvSpPr/>
          <p:nvPr/>
        </p:nvSpPr>
        <p:spPr bwMode="auto">
          <a:xfrm>
            <a:off x="3488115" y="4234916"/>
            <a:ext cx="155530" cy="19050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5" name="Flowchart: Process 4"/>
          <p:cNvSpPr/>
          <p:nvPr/>
        </p:nvSpPr>
        <p:spPr bwMode="auto">
          <a:xfrm>
            <a:off x="4145307" y="4509050"/>
            <a:ext cx="182793" cy="13716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6" name="Flowchart: Process 5"/>
          <p:cNvSpPr/>
          <p:nvPr/>
        </p:nvSpPr>
        <p:spPr bwMode="auto">
          <a:xfrm>
            <a:off x="5180317" y="4737650"/>
            <a:ext cx="204107" cy="9144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7" name="Flowchart: Process 6"/>
          <p:cNvSpPr/>
          <p:nvPr/>
        </p:nvSpPr>
        <p:spPr bwMode="auto">
          <a:xfrm>
            <a:off x="6233900" y="4890050"/>
            <a:ext cx="232545" cy="609600"/>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8" name="Flowchart: Process 7"/>
          <p:cNvSpPr/>
          <p:nvPr/>
        </p:nvSpPr>
        <p:spPr bwMode="auto">
          <a:xfrm>
            <a:off x="7399749" y="5041811"/>
            <a:ext cx="145746" cy="312204"/>
          </a:xfrm>
          <a:prstGeom prst="flowChartProcess">
            <a:avLst/>
          </a:prstGeom>
          <a:solidFill>
            <a:srgbClr val="F7615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grpSp>
        <p:nvGrpSpPr>
          <p:cNvPr id="9" name="Group 8"/>
          <p:cNvGrpSpPr/>
          <p:nvPr/>
        </p:nvGrpSpPr>
        <p:grpSpPr>
          <a:xfrm>
            <a:off x="3036782" y="3747050"/>
            <a:ext cx="478358" cy="2743200"/>
            <a:chOff x="1785463" y="2133600"/>
            <a:chExt cx="663815" cy="2743200"/>
          </a:xfrm>
        </p:grpSpPr>
        <p:grpSp>
          <p:nvGrpSpPr>
            <p:cNvPr id="10" name="Group 9"/>
            <p:cNvGrpSpPr/>
            <p:nvPr/>
          </p:nvGrpSpPr>
          <p:grpSpPr>
            <a:xfrm>
              <a:off x="1942180" y="2133600"/>
              <a:ext cx="374456" cy="2743200"/>
              <a:chOff x="990601" y="2133600"/>
              <a:chExt cx="435971" cy="2667000"/>
            </a:xfrm>
          </p:grpSpPr>
          <p:sp>
            <p:nvSpPr>
              <p:cNvPr id="13" name="Flowchart: Process 12"/>
              <p:cNvSpPr/>
              <p:nvPr/>
            </p:nvSpPr>
            <p:spPr bwMode="auto">
              <a:xfrm>
                <a:off x="990601" y="2133600"/>
                <a:ext cx="163489" cy="2667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14" name="Flowchart: Process 13"/>
              <p:cNvSpPr/>
              <p:nvPr/>
            </p:nvSpPr>
            <p:spPr bwMode="auto">
              <a:xfrm>
                <a:off x="1263083" y="2133600"/>
                <a:ext cx="163489" cy="2667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grpSp>
        <p:sp>
          <p:nvSpPr>
            <p:cNvPr id="11" name="TextBox 10"/>
            <p:cNvSpPr txBox="1"/>
            <p:nvPr/>
          </p:nvSpPr>
          <p:spPr>
            <a:xfrm rot="16200000">
              <a:off x="1770413" y="3344601"/>
              <a:ext cx="457201"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64</a:t>
              </a:r>
            </a:p>
          </p:txBody>
        </p:sp>
        <p:sp>
          <p:nvSpPr>
            <p:cNvPr id="12" name="TextBox 11"/>
            <p:cNvSpPr txBox="1"/>
            <p:nvPr/>
          </p:nvSpPr>
          <p:spPr>
            <a:xfrm rot="16200000">
              <a:off x="2007127" y="3364588"/>
              <a:ext cx="457202"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64</a:t>
              </a:r>
            </a:p>
          </p:txBody>
        </p:sp>
      </p:grpSp>
      <p:grpSp>
        <p:nvGrpSpPr>
          <p:cNvPr id="15" name="Group 14"/>
          <p:cNvGrpSpPr/>
          <p:nvPr/>
        </p:nvGrpSpPr>
        <p:grpSpPr>
          <a:xfrm>
            <a:off x="3615667" y="4234916"/>
            <a:ext cx="538674" cy="1905000"/>
            <a:chOff x="2588780" y="2621466"/>
            <a:chExt cx="747515" cy="1905000"/>
          </a:xfrm>
        </p:grpSpPr>
        <p:sp>
          <p:nvSpPr>
            <p:cNvPr id="16" name="Flowchart: Process 15"/>
            <p:cNvSpPr/>
            <p:nvPr/>
          </p:nvSpPr>
          <p:spPr bwMode="auto">
            <a:xfrm>
              <a:off x="2724095" y="2621466"/>
              <a:ext cx="215829" cy="1905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17" name="Flowchart: Process 16"/>
            <p:cNvSpPr/>
            <p:nvPr/>
          </p:nvSpPr>
          <p:spPr bwMode="auto">
            <a:xfrm>
              <a:off x="3041491" y="2621466"/>
              <a:ext cx="215829" cy="19050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18" name="TextBox 17"/>
            <p:cNvSpPr txBox="1"/>
            <p:nvPr/>
          </p:nvSpPr>
          <p:spPr>
            <a:xfrm rot="16200000">
              <a:off x="2535629" y="3360416"/>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128</a:t>
              </a:r>
            </a:p>
          </p:txBody>
        </p:sp>
        <p:sp>
          <p:nvSpPr>
            <p:cNvPr id="19" name="TextBox 18"/>
            <p:cNvSpPr txBox="1"/>
            <p:nvPr/>
          </p:nvSpPr>
          <p:spPr>
            <a:xfrm rot="16200000">
              <a:off x="2856043" y="3379460"/>
              <a:ext cx="533404" cy="427100"/>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128</a:t>
              </a:r>
            </a:p>
          </p:txBody>
        </p:sp>
      </p:grpSp>
      <p:grpSp>
        <p:nvGrpSpPr>
          <p:cNvPr id="20" name="Group 19"/>
          <p:cNvGrpSpPr/>
          <p:nvPr/>
        </p:nvGrpSpPr>
        <p:grpSpPr>
          <a:xfrm>
            <a:off x="4352049" y="4509050"/>
            <a:ext cx="825208" cy="1371600"/>
            <a:chOff x="3610654" y="2895600"/>
            <a:chExt cx="1145137" cy="1371600"/>
          </a:xfrm>
        </p:grpSpPr>
        <p:sp>
          <p:nvSpPr>
            <p:cNvPr id="21" name="Flowchart: Process 20"/>
            <p:cNvSpPr/>
            <p:nvPr/>
          </p:nvSpPr>
          <p:spPr bwMode="auto">
            <a:xfrm>
              <a:off x="3696791"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2" name="Flowchart: Process 21"/>
            <p:cNvSpPr/>
            <p:nvPr/>
          </p:nvSpPr>
          <p:spPr bwMode="auto">
            <a:xfrm>
              <a:off x="4056393"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3" name="Flowchart: Process 22"/>
            <p:cNvSpPr/>
            <p:nvPr/>
          </p:nvSpPr>
          <p:spPr bwMode="auto">
            <a:xfrm>
              <a:off x="4415995" y="2895600"/>
              <a:ext cx="253661" cy="1371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4" name="TextBox 23"/>
            <p:cNvSpPr txBox="1"/>
            <p:nvPr/>
          </p:nvSpPr>
          <p:spPr>
            <a:xfrm rot="16200000">
              <a:off x="3557503" y="3367849"/>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256</a:t>
              </a:r>
            </a:p>
          </p:txBody>
        </p:sp>
        <p:sp>
          <p:nvSpPr>
            <p:cNvPr id="25" name="TextBox 24"/>
            <p:cNvSpPr txBox="1"/>
            <p:nvPr/>
          </p:nvSpPr>
          <p:spPr>
            <a:xfrm rot="16200000">
              <a:off x="3907632" y="3367848"/>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256</a:t>
              </a:r>
            </a:p>
          </p:txBody>
        </p:sp>
        <p:sp>
          <p:nvSpPr>
            <p:cNvPr id="26" name="TextBox 25"/>
            <p:cNvSpPr txBox="1"/>
            <p:nvPr/>
          </p:nvSpPr>
          <p:spPr>
            <a:xfrm rot="16200000">
              <a:off x="4275539" y="3379460"/>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256</a:t>
              </a:r>
            </a:p>
          </p:txBody>
        </p:sp>
      </p:grpSp>
      <p:grpSp>
        <p:nvGrpSpPr>
          <p:cNvPr id="27" name="Group 26"/>
          <p:cNvGrpSpPr/>
          <p:nvPr/>
        </p:nvGrpSpPr>
        <p:grpSpPr>
          <a:xfrm>
            <a:off x="5376805" y="4730216"/>
            <a:ext cx="834538" cy="921834"/>
            <a:chOff x="5032703" y="3116766"/>
            <a:chExt cx="1158085" cy="921834"/>
          </a:xfrm>
        </p:grpSpPr>
        <p:sp>
          <p:nvSpPr>
            <p:cNvPr id="28" name="Flowchart: Process 27"/>
            <p:cNvSpPr/>
            <p:nvPr/>
          </p:nvSpPr>
          <p:spPr bwMode="auto">
            <a:xfrm>
              <a:off x="5131582" y="3116766"/>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29" name="Flowchart: Process 28"/>
            <p:cNvSpPr/>
            <p:nvPr/>
          </p:nvSpPr>
          <p:spPr bwMode="auto">
            <a:xfrm>
              <a:off x="5491462" y="3124200"/>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0" name="Flowchart: Process 29"/>
            <p:cNvSpPr/>
            <p:nvPr/>
          </p:nvSpPr>
          <p:spPr bwMode="auto">
            <a:xfrm>
              <a:off x="5849676" y="3116766"/>
              <a:ext cx="283238" cy="9144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1" name="TextBox 30"/>
            <p:cNvSpPr txBox="1"/>
            <p:nvPr/>
          </p:nvSpPr>
          <p:spPr>
            <a:xfrm rot="16200000">
              <a:off x="4979552" y="3367850"/>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32" name="TextBox 31"/>
            <p:cNvSpPr txBox="1"/>
            <p:nvPr/>
          </p:nvSpPr>
          <p:spPr>
            <a:xfrm rot="16200000">
              <a:off x="5387278" y="3367850"/>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33" name="TextBox 32"/>
            <p:cNvSpPr txBox="1"/>
            <p:nvPr/>
          </p:nvSpPr>
          <p:spPr>
            <a:xfrm rot="16200000">
              <a:off x="5710536" y="3379461"/>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grpSp>
      <p:grpSp>
        <p:nvGrpSpPr>
          <p:cNvPr id="34" name="Group 33"/>
          <p:cNvGrpSpPr/>
          <p:nvPr/>
        </p:nvGrpSpPr>
        <p:grpSpPr>
          <a:xfrm>
            <a:off x="6488313" y="4890050"/>
            <a:ext cx="879980" cy="613317"/>
            <a:chOff x="6575140" y="3276600"/>
            <a:chExt cx="1221145" cy="613317"/>
          </a:xfrm>
        </p:grpSpPr>
        <p:sp>
          <p:nvSpPr>
            <p:cNvPr id="35" name="Flowchart: Process 34"/>
            <p:cNvSpPr/>
            <p:nvPr/>
          </p:nvSpPr>
          <p:spPr bwMode="auto">
            <a:xfrm>
              <a:off x="6611234" y="3276600"/>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6" name="Flowchart: Process 35"/>
            <p:cNvSpPr/>
            <p:nvPr/>
          </p:nvSpPr>
          <p:spPr bwMode="auto">
            <a:xfrm>
              <a:off x="7002273" y="3276600"/>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7" name="Flowchart: Process 36"/>
            <p:cNvSpPr/>
            <p:nvPr/>
          </p:nvSpPr>
          <p:spPr bwMode="auto">
            <a:xfrm>
              <a:off x="7400906" y="3280317"/>
              <a:ext cx="322702" cy="609600"/>
            </a:xfrm>
            <a:prstGeom prst="flowChartProcess">
              <a:avLst/>
            </a:prstGeom>
            <a:pattFill prst="narHorz">
              <a:fgClr>
                <a:srgbClr val="F7615A"/>
              </a:fgClr>
              <a:bgClr>
                <a:schemeClr val="bg1"/>
              </a:bgClr>
            </a:patt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p:sp>
          <p:nvSpPr>
            <p:cNvPr id="38" name="TextBox 37"/>
            <p:cNvSpPr txBox="1"/>
            <p:nvPr/>
          </p:nvSpPr>
          <p:spPr>
            <a:xfrm rot="16200000">
              <a:off x="6521989" y="3372494"/>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39" name="TextBox 38"/>
            <p:cNvSpPr txBox="1"/>
            <p:nvPr/>
          </p:nvSpPr>
          <p:spPr>
            <a:xfrm rot="16200000">
              <a:off x="6912314" y="3379459"/>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sp>
          <p:nvSpPr>
            <p:cNvPr id="40" name="TextBox 39"/>
            <p:cNvSpPr txBox="1"/>
            <p:nvPr/>
          </p:nvSpPr>
          <p:spPr>
            <a:xfrm rot="16200000">
              <a:off x="7316033" y="3367848"/>
              <a:ext cx="533404" cy="427101"/>
            </a:xfrm>
            <a:prstGeom prst="rect">
              <a:avLst/>
            </a:prstGeom>
            <a:solidFill>
              <a:schemeClr val="bg1">
                <a:alpha val="61000"/>
              </a:schemeClr>
            </a:solidFill>
          </p:spPr>
          <p:txBody>
            <a:bodyPr wrap="square" rtlCol="0">
              <a:spAutoFit/>
            </a:bodyPr>
            <a:lstStyle/>
            <a:p>
              <a:r>
                <a:rPr lang="en-US" sz="1400" dirty="0">
                  <a:latin typeface="Garamond" panose="02020404030301010803" pitchFamily="18" charset="0"/>
                </a:rPr>
                <a:t>512</a:t>
              </a:r>
            </a:p>
          </p:txBody>
        </p:sp>
      </p:grpSp>
      <p:pic>
        <p:nvPicPr>
          <p:cNvPr id="41" name="Picture 4" descr="Image result for airbnb photo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flipV="1">
            <a:off x="427757" y="4368132"/>
            <a:ext cx="2584942" cy="1391316"/>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5377998" y="6204036"/>
            <a:ext cx="430887" cy="1033163"/>
          </a:xfrm>
          <a:prstGeom prst="rect">
            <a:avLst/>
          </a:prstGeom>
          <a:pattFill prst="narHorz">
            <a:fgClr>
              <a:srgbClr val="F7615A"/>
            </a:fgClr>
            <a:bgClr>
              <a:schemeClr val="bg1"/>
            </a:bgClr>
          </a:pattFill>
        </p:spPr>
        <p:txBody>
          <a:bodyPr vert="vert270" wrap="square" rtlCol="0">
            <a:spAutoFit/>
          </a:bodyPr>
          <a:lstStyle/>
          <a:p>
            <a:pPr algn="ctr"/>
            <a:r>
              <a:rPr lang="en-US" sz="1600" dirty="0" err="1">
                <a:latin typeface="Garamond" panose="02020404030301010803" pitchFamily="18" charset="0"/>
              </a:rPr>
              <a:t>Conv</a:t>
            </a:r>
            <a:r>
              <a:rPr lang="en-US" sz="1600" dirty="0">
                <a:latin typeface="Garamond" panose="02020404030301010803" pitchFamily="18" charset="0"/>
              </a:rPr>
              <a:t> layer</a:t>
            </a:r>
          </a:p>
        </p:txBody>
      </p:sp>
      <p:sp>
        <p:nvSpPr>
          <p:cNvPr id="43" name="TextBox 42"/>
          <p:cNvSpPr txBox="1"/>
          <p:nvPr/>
        </p:nvSpPr>
        <p:spPr>
          <a:xfrm>
            <a:off x="5966465" y="6190456"/>
            <a:ext cx="430887" cy="1033163"/>
          </a:xfrm>
          <a:prstGeom prst="rect">
            <a:avLst/>
          </a:prstGeom>
          <a:solidFill>
            <a:srgbClr val="F7615A"/>
          </a:solidFill>
        </p:spPr>
        <p:txBody>
          <a:bodyPr vert="vert270" wrap="square" rtlCol="0">
            <a:spAutoFit/>
          </a:bodyPr>
          <a:lstStyle/>
          <a:p>
            <a:pPr algn="ctr"/>
            <a:r>
              <a:rPr lang="en-US" sz="1600" dirty="0">
                <a:solidFill>
                  <a:schemeClr val="bg1"/>
                </a:solidFill>
                <a:latin typeface="Garamond" panose="02020404030301010803" pitchFamily="18" charset="0"/>
              </a:rPr>
              <a:t>Max Pool</a:t>
            </a:r>
          </a:p>
        </p:txBody>
      </p:sp>
      <p:sp>
        <p:nvSpPr>
          <p:cNvPr id="44" name="TextBox 43"/>
          <p:cNvSpPr txBox="1"/>
          <p:nvPr/>
        </p:nvSpPr>
        <p:spPr>
          <a:xfrm>
            <a:off x="6502071" y="6586390"/>
            <a:ext cx="2058068" cy="338554"/>
          </a:xfrm>
          <a:prstGeom prst="rect">
            <a:avLst/>
          </a:prstGeom>
          <a:solidFill>
            <a:schemeClr val="accent1">
              <a:lumMod val="75000"/>
            </a:schemeClr>
          </a:solidFill>
        </p:spPr>
        <p:txBody>
          <a:bodyPr vert="horz" wrap="square" rtlCol="0">
            <a:spAutoFit/>
          </a:bodyPr>
          <a:lstStyle/>
          <a:p>
            <a:pPr algn="ctr"/>
            <a:r>
              <a:rPr lang="en-US" sz="1600" dirty="0">
                <a:solidFill>
                  <a:schemeClr val="bg1"/>
                </a:solidFill>
                <a:latin typeface="Garamond" panose="02020404030301010803" pitchFamily="18" charset="0"/>
              </a:rPr>
              <a:t>Fully Connected Layer</a:t>
            </a:r>
          </a:p>
        </p:txBody>
      </p:sp>
      <p:sp>
        <p:nvSpPr>
          <p:cNvPr id="45" name="TextBox 44"/>
          <p:cNvSpPr txBox="1"/>
          <p:nvPr/>
        </p:nvSpPr>
        <p:spPr>
          <a:xfrm>
            <a:off x="7652427" y="5063790"/>
            <a:ext cx="408308" cy="262570"/>
          </a:xfrm>
          <a:prstGeom prst="rect">
            <a:avLst/>
          </a:prstGeom>
          <a:solidFill>
            <a:schemeClr val="accent1">
              <a:lumMod val="75000"/>
            </a:schemeClr>
          </a:solidFill>
        </p:spPr>
        <p:txBody>
          <a:bodyPr vert="horz" wrap="square" rtlCol="0">
            <a:spAutoFit/>
          </a:bodyPr>
          <a:lstStyle/>
          <a:p>
            <a:pPr algn="ctr"/>
            <a:endParaRPr lang="en-US" sz="2000" dirty="0">
              <a:solidFill>
                <a:schemeClr val="bg1"/>
              </a:solidFill>
              <a:latin typeface="Garamond" panose="02020404030301010803" pitchFamily="18" charset="0"/>
            </a:endParaRPr>
          </a:p>
        </p:txBody>
      </p:sp>
      <p:sp>
        <p:nvSpPr>
          <p:cNvPr id="61" name="TextBox 60"/>
          <p:cNvSpPr txBox="1"/>
          <p:nvPr/>
        </p:nvSpPr>
        <p:spPr>
          <a:xfrm>
            <a:off x="8463142" y="3742184"/>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Living Room</a:t>
            </a:r>
          </a:p>
        </p:txBody>
      </p:sp>
      <p:sp>
        <p:nvSpPr>
          <p:cNvPr id="62" name="TextBox 61"/>
          <p:cNvSpPr txBox="1"/>
          <p:nvPr/>
        </p:nvSpPr>
        <p:spPr>
          <a:xfrm>
            <a:off x="8463142" y="4354430"/>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Bedroom</a:t>
            </a:r>
          </a:p>
        </p:txBody>
      </p:sp>
      <p:sp>
        <p:nvSpPr>
          <p:cNvPr id="63" name="TextBox 62"/>
          <p:cNvSpPr txBox="1"/>
          <p:nvPr/>
        </p:nvSpPr>
        <p:spPr>
          <a:xfrm>
            <a:off x="8463142" y="5000325"/>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Kitchen</a:t>
            </a:r>
          </a:p>
        </p:txBody>
      </p:sp>
      <p:sp>
        <p:nvSpPr>
          <p:cNvPr id="64" name="TextBox 63"/>
          <p:cNvSpPr txBox="1"/>
          <p:nvPr/>
        </p:nvSpPr>
        <p:spPr>
          <a:xfrm>
            <a:off x="8485701" y="5572535"/>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Bathroom</a:t>
            </a:r>
          </a:p>
        </p:txBody>
      </p:sp>
      <p:sp>
        <p:nvSpPr>
          <p:cNvPr id="65" name="TextBox 64"/>
          <p:cNvSpPr txBox="1"/>
          <p:nvPr/>
        </p:nvSpPr>
        <p:spPr>
          <a:xfrm>
            <a:off x="8499974" y="6174265"/>
            <a:ext cx="1137738" cy="307777"/>
          </a:xfrm>
          <a:prstGeom prst="rect">
            <a:avLst/>
          </a:prstGeom>
          <a:noFill/>
          <a:ln w="28575">
            <a:solidFill>
              <a:srgbClr val="C00000"/>
            </a:solidFill>
          </a:ln>
        </p:spPr>
        <p:txBody>
          <a:bodyPr wrap="square" rtlCol="0">
            <a:spAutoFit/>
          </a:bodyPr>
          <a:lstStyle/>
          <a:p>
            <a:pPr algn="ctr"/>
            <a:r>
              <a:rPr lang="en-US" sz="1400" dirty="0">
                <a:latin typeface="Garamond" panose="02020404030301010803" pitchFamily="18" charset="0"/>
              </a:rPr>
              <a:t>Outdoor</a:t>
            </a:r>
          </a:p>
        </p:txBody>
      </p:sp>
      <p:cxnSp>
        <p:nvCxnSpPr>
          <p:cNvPr id="66" name="Straight Arrow Connector 65"/>
          <p:cNvCxnSpPr>
            <a:endCxn id="61" idx="1"/>
          </p:cNvCxnSpPr>
          <p:nvPr/>
        </p:nvCxnSpPr>
        <p:spPr bwMode="auto">
          <a:xfrm flipV="1">
            <a:off x="8113109" y="3896073"/>
            <a:ext cx="350033" cy="128695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7" name="Straight Arrow Connector 66"/>
          <p:cNvCxnSpPr>
            <a:endCxn id="62" idx="1"/>
          </p:cNvCxnSpPr>
          <p:nvPr/>
        </p:nvCxnSpPr>
        <p:spPr bwMode="auto">
          <a:xfrm flipV="1">
            <a:off x="8113109" y="4508319"/>
            <a:ext cx="350033" cy="6747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8" name="Straight Arrow Connector 67"/>
          <p:cNvCxnSpPr>
            <a:endCxn id="63" idx="1"/>
          </p:cNvCxnSpPr>
          <p:nvPr/>
        </p:nvCxnSpPr>
        <p:spPr bwMode="auto">
          <a:xfrm flipV="1">
            <a:off x="8113109" y="5154214"/>
            <a:ext cx="350033" cy="288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Straight Arrow Connector 68"/>
          <p:cNvCxnSpPr>
            <a:endCxn id="64" idx="1"/>
          </p:cNvCxnSpPr>
          <p:nvPr/>
        </p:nvCxnSpPr>
        <p:spPr bwMode="auto">
          <a:xfrm>
            <a:off x="8113109" y="5183028"/>
            <a:ext cx="372592" cy="5433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0" name="Straight Arrow Connector 69"/>
          <p:cNvCxnSpPr>
            <a:endCxn id="65" idx="1"/>
          </p:cNvCxnSpPr>
          <p:nvPr/>
        </p:nvCxnSpPr>
        <p:spPr bwMode="auto">
          <a:xfrm>
            <a:off x="8113109" y="5183028"/>
            <a:ext cx="386865" cy="11451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67833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DD5D-89F9-4B3E-ADBB-F9E5FFB11D3D}"/>
              </a:ext>
            </a:extLst>
          </p:cNvPr>
          <p:cNvSpPr>
            <a:spLocks noGrp="1"/>
          </p:cNvSpPr>
          <p:nvPr>
            <p:ph type="title"/>
          </p:nvPr>
        </p:nvSpPr>
        <p:spPr/>
        <p:txBody>
          <a:bodyPr/>
          <a:lstStyle/>
          <a:p>
            <a:r>
              <a:rPr lang="en-US" dirty="0"/>
              <a:t>Residual CNNs</a:t>
            </a:r>
          </a:p>
        </p:txBody>
      </p:sp>
      <p:sp>
        <p:nvSpPr>
          <p:cNvPr id="3" name="Content Placeholder 2">
            <a:extLst>
              <a:ext uri="{FF2B5EF4-FFF2-40B4-BE49-F238E27FC236}">
                <a16:creationId xmlns:a16="http://schemas.microsoft.com/office/drawing/2014/main" id="{59F8748B-D995-46CB-AF96-955BC2BC4E96}"/>
              </a:ext>
            </a:extLst>
          </p:cNvPr>
          <p:cNvSpPr>
            <a:spLocks noGrp="1"/>
          </p:cNvSpPr>
          <p:nvPr>
            <p:ph idx="1"/>
          </p:nvPr>
        </p:nvSpPr>
        <p:spPr>
          <a:xfrm>
            <a:off x="276673" y="2090803"/>
            <a:ext cx="7344815" cy="5367667"/>
          </a:xfrm>
        </p:spPr>
        <p:txBody>
          <a:bodyPr/>
          <a:lstStyle/>
          <a:p>
            <a:r>
              <a:rPr lang="en-US" b="1" i="1" dirty="0">
                <a:solidFill>
                  <a:srgbClr val="0070C0"/>
                </a:solidFill>
              </a:rPr>
              <a:t>Residual networks</a:t>
            </a:r>
            <a:r>
              <a:rPr lang="en-US" dirty="0"/>
              <a:t> (</a:t>
            </a:r>
            <a:r>
              <a:rPr lang="en-US" dirty="0" err="1"/>
              <a:t>ResNets</a:t>
            </a:r>
            <a:r>
              <a:rPr lang="en-US" dirty="0"/>
              <a:t>)</a:t>
            </a:r>
          </a:p>
          <a:p>
            <a:pPr lvl="1"/>
            <a:r>
              <a:rPr lang="en-US" dirty="0"/>
              <a:t>Introduce “identity” </a:t>
            </a:r>
            <a:r>
              <a:rPr lang="en-US" dirty="0">
                <a:solidFill>
                  <a:srgbClr val="FF0000"/>
                </a:solidFill>
              </a:rPr>
              <a:t>skip connections</a:t>
            </a:r>
          </a:p>
          <a:p>
            <a:pPr lvl="2"/>
            <a:r>
              <a:rPr lang="en-US" dirty="0"/>
              <a:t>Layer inputs are propagated and added to the layer output</a:t>
            </a:r>
          </a:p>
          <a:p>
            <a:pPr lvl="2"/>
            <a:r>
              <a:rPr lang="en-US" dirty="0"/>
              <a:t>Mitigate the problem of vanishing gradients during training</a:t>
            </a:r>
          </a:p>
          <a:p>
            <a:pPr lvl="2"/>
            <a:r>
              <a:rPr lang="en-US" dirty="0"/>
              <a:t>Allow training very deep NN (with over 1,000 layers)</a:t>
            </a:r>
          </a:p>
          <a:p>
            <a:pPr lvl="1"/>
            <a:r>
              <a:rPr lang="en-US" dirty="0"/>
              <a:t>Several </a:t>
            </a:r>
            <a:r>
              <a:rPr lang="en-US" dirty="0" err="1"/>
              <a:t>ResNet</a:t>
            </a:r>
            <a:r>
              <a:rPr lang="en-US" dirty="0"/>
              <a:t> variants exist: 18, 34, 50, 101, 152, and 200 layers</a:t>
            </a:r>
          </a:p>
          <a:p>
            <a:pPr lvl="1"/>
            <a:r>
              <a:rPr lang="en-US" dirty="0"/>
              <a:t>Are used as base models of other state-of-the-art NNs </a:t>
            </a:r>
          </a:p>
          <a:p>
            <a:pPr lvl="2"/>
            <a:r>
              <a:rPr lang="en-US" dirty="0"/>
              <a:t>Other similar models: </a:t>
            </a:r>
            <a:r>
              <a:rPr lang="en-US" dirty="0" err="1"/>
              <a:t>ResNeXT</a:t>
            </a:r>
            <a:r>
              <a:rPr lang="en-US" dirty="0"/>
              <a:t>, </a:t>
            </a:r>
            <a:r>
              <a:rPr lang="en-US" dirty="0" err="1"/>
              <a:t>DenseNet</a:t>
            </a:r>
            <a:endParaRPr lang="en-US" dirty="0"/>
          </a:p>
          <a:p>
            <a:pPr lvl="1"/>
            <a:endParaRPr lang="en-US" dirty="0"/>
          </a:p>
        </p:txBody>
      </p:sp>
      <p:sp>
        <p:nvSpPr>
          <p:cNvPr id="5" name="Content Placeholder 4">
            <a:extLst>
              <a:ext uri="{FF2B5EF4-FFF2-40B4-BE49-F238E27FC236}">
                <a16:creationId xmlns:a16="http://schemas.microsoft.com/office/drawing/2014/main" id="{00EC918E-5BBF-48E2-B458-AB3A580B7A5E}"/>
              </a:ext>
            </a:extLst>
          </p:cNvPr>
          <p:cNvSpPr>
            <a:spLocks noGrp="1"/>
          </p:cNvSpPr>
          <p:nvPr>
            <p:ph idx="10"/>
          </p:nvPr>
        </p:nvSpPr>
        <p:spPr/>
        <p:txBody>
          <a:bodyPr/>
          <a:lstStyle/>
          <a:p>
            <a:r>
              <a:rPr lang="en-US" dirty="0"/>
              <a:t>Convolutional Neural Networks</a:t>
            </a:r>
          </a:p>
          <a:p>
            <a:endParaRPr lang="en-US" dirty="0"/>
          </a:p>
        </p:txBody>
      </p:sp>
      <p:pic>
        <p:nvPicPr>
          <p:cNvPr id="46082" name="Picture 2" descr="ResNet (34, 50, 101): Residual CNNs for Image Classification Tasks">
            <a:extLst>
              <a:ext uri="{FF2B5EF4-FFF2-40B4-BE49-F238E27FC236}">
                <a16:creationId xmlns:a16="http://schemas.microsoft.com/office/drawing/2014/main" id="{F0677D04-6335-4D25-8AF0-E947D7F11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4904" y="5038328"/>
            <a:ext cx="3609498" cy="2028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837512" y="1653952"/>
            <a:ext cx="1728192" cy="5981596"/>
          </a:xfrm>
          <a:prstGeom prst="rect">
            <a:avLst/>
          </a:prstGeom>
        </p:spPr>
      </p:pic>
    </p:spTree>
    <p:extLst>
      <p:ext uri="{BB962C8B-B14F-4D97-AF65-F5344CB8AC3E}">
        <p14:creationId xmlns:p14="http://schemas.microsoft.com/office/powerpoint/2010/main" val="1342958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Networks (RNNs)</a:t>
            </a:r>
          </a:p>
        </p:txBody>
      </p:sp>
      <p:sp>
        <p:nvSpPr>
          <p:cNvPr id="3" name="Content Placeholder 2"/>
          <p:cNvSpPr>
            <a:spLocks noGrp="1"/>
          </p:cNvSpPr>
          <p:nvPr>
            <p:ph idx="1"/>
          </p:nvPr>
        </p:nvSpPr>
        <p:spPr/>
        <p:txBody>
          <a:bodyPr>
            <a:normAutofit lnSpcReduction="10000"/>
          </a:bodyPr>
          <a:lstStyle/>
          <a:p>
            <a:r>
              <a:rPr lang="en-US" b="1" i="1" dirty="0">
                <a:solidFill>
                  <a:srgbClr val="0070C0"/>
                </a:solidFill>
              </a:rPr>
              <a:t>Recurrent NNs </a:t>
            </a:r>
            <a:r>
              <a:rPr lang="en-US" dirty="0"/>
              <a:t>are used for modeling </a:t>
            </a:r>
            <a:r>
              <a:rPr lang="en-US" dirty="0">
                <a:solidFill>
                  <a:srgbClr val="FF0000"/>
                </a:solidFill>
              </a:rPr>
              <a:t>sequential data </a:t>
            </a:r>
            <a:r>
              <a:rPr lang="en-US" dirty="0"/>
              <a:t>and data with varying length of inputs and outputs</a:t>
            </a:r>
          </a:p>
          <a:p>
            <a:pPr lvl="1"/>
            <a:r>
              <a:rPr lang="en-US" dirty="0"/>
              <a:t>Videos, text, speech, DNA sequences, human skeletal data</a:t>
            </a:r>
          </a:p>
          <a:p>
            <a:r>
              <a:rPr lang="en-US" dirty="0"/>
              <a:t>RNNs introduce recurrent connections between the neurons units</a:t>
            </a:r>
          </a:p>
          <a:p>
            <a:pPr lvl="1"/>
            <a:r>
              <a:rPr lang="en-US" dirty="0"/>
              <a:t>This allows processing sequential data one element at a time by selectively passing information across a sequence</a:t>
            </a:r>
          </a:p>
          <a:p>
            <a:pPr lvl="1"/>
            <a:r>
              <a:rPr lang="en-US" dirty="0"/>
              <a:t>Memory of the previous inputs is stored in the model’s internal state and affect the model predictions</a:t>
            </a:r>
          </a:p>
          <a:p>
            <a:r>
              <a:rPr lang="en-US" dirty="0"/>
              <a:t>RNN variants:</a:t>
            </a:r>
          </a:p>
          <a:p>
            <a:pPr lvl="1"/>
            <a:r>
              <a:rPr lang="en-US" b="1" i="1" dirty="0">
                <a:solidFill>
                  <a:srgbClr val="0070C0"/>
                </a:solidFill>
              </a:rPr>
              <a:t>Basic (Vanilla) RNN networks</a:t>
            </a:r>
          </a:p>
          <a:p>
            <a:pPr lvl="2"/>
            <a:r>
              <a:rPr lang="en-US" dirty="0"/>
              <a:t>Are sensitive to the vanishing gradient problem</a:t>
            </a:r>
          </a:p>
          <a:p>
            <a:pPr lvl="1"/>
            <a:r>
              <a:rPr lang="en-US" b="1" i="1" dirty="0">
                <a:solidFill>
                  <a:srgbClr val="0070C0"/>
                </a:solidFill>
              </a:rPr>
              <a:t>Long Short-Term Memory (LSTM) </a:t>
            </a:r>
            <a:r>
              <a:rPr lang="en-US" dirty="0"/>
              <a:t>networks</a:t>
            </a:r>
          </a:p>
          <a:p>
            <a:pPr lvl="2"/>
            <a:r>
              <a:rPr lang="en-US" dirty="0"/>
              <a:t>LSTM mitigates the vanishing/exploding gradient problem</a:t>
            </a:r>
          </a:p>
          <a:p>
            <a:pPr lvl="3"/>
            <a:r>
              <a:rPr lang="en-US" dirty="0"/>
              <a:t>Solution: a </a:t>
            </a:r>
            <a:r>
              <a:rPr lang="en-US" dirty="0">
                <a:solidFill>
                  <a:srgbClr val="FF0000"/>
                </a:solidFill>
              </a:rPr>
              <a:t>Memory Cell</a:t>
            </a:r>
            <a:r>
              <a:rPr lang="en-US" dirty="0"/>
              <a:t>, updated at each step in the sequence</a:t>
            </a:r>
          </a:p>
          <a:p>
            <a:pPr lvl="2"/>
            <a:r>
              <a:rPr lang="en-US" dirty="0"/>
              <a:t>Three gates control the flow of information to and from the Memory Cell</a:t>
            </a:r>
          </a:p>
          <a:p>
            <a:pPr lvl="1"/>
            <a:r>
              <a:rPr lang="en-US" b="1" i="1" dirty="0">
                <a:solidFill>
                  <a:srgbClr val="0070C0"/>
                </a:solidFill>
              </a:rPr>
              <a:t>Gated Recurrent Networks (GRU)</a:t>
            </a:r>
          </a:p>
          <a:p>
            <a:pPr lvl="2"/>
            <a:r>
              <a:rPr lang="en-US" dirty="0"/>
              <a:t>Similar to LSTM, less commonly used than LSTM</a:t>
            </a:r>
          </a:p>
          <a:p>
            <a:pPr lvl="1"/>
            <a:endParaRPr lang="en-US" dirty="0"/>
          </a:p>
          <a:p>
            <a:endParaRPr lang="en-US" dirty="0"/>
          </a:p>
        </p:txBody>
      </p:sp>
      <p:sp>
        <p:nvSpPr>
          <p:cNvPr id="4" name="Content Placeholder 3">
            <a:extLst>
              <a:ext uri="{FF2B5EF4-FFF2-40B4-BE49-F238E27FC236}">
                <a16:creationId xmlns:a16="http://schemas.microsoft.com/office/drawing/2014/main" id="{5AC7ECDE-1CBD-413C-9BBE-C1689FD0E842}"/>
              </a:ext>
            </a:extLst>
          </p:cNvPr>
          <p:cNvSpPr>
            <a:spLocks noGrp="1"/>
          </p:cNvSpPr>
          <p:nvPr>
            <p:ph idx="10"/>
          </p:nvPr>
        </p:nvSpPr>
        <p:spPr/>
        <p:txBody>
          <a:bodyPr/>
          <a:lstStyle/>
          <a:p>
            <a:r>
              <a:rPr lang="en-US" dirty="0"/>
              <a:t>Recurrent Neural Networks</a:t>
            </a:r>
          </a:p>
        </p:txBody>
      </p:sp>
    </p:spTree>
    <p:extLst>
      <p:ext uri="{BB962C8B-B14F-4D97-AF65-F5344CB8AC3E}">
        <p14:creationId xmlns:p14="http://schemas.microsoft.com/office/powerpoint/2010/main" val="15280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3AF6-7258-46AE-AE09-971F5D20155A}"/>
              </a:ext>
            </a:extLst>
          </p:cNvPr>
          <p:cNvSpPr>
            <a:spLocks noGrp="1"/>
          </p:cNvSpPr>
          <p:nvPr>
            <p:ph type="title"/>
          </p:nvPr>
        </p:nvSpPr>
        <p:spPr/>
        <p:txBody>
          <a:bodyPr/>
          <a:lstStyle/>
          <a:p>
            <a:r>
              <a:rPr lang="en-US" dirty="0"/>
              <a:t>Linear vs Non-linear Techniques</a:t>
            </a:r>
          </a:p>
        </p:txBody>
      </p:sp>
      <p:sp>
        <p:nvSpPr>
          <p:cNvPr id="3" name="Content Placeholder 2">
            <a:extLst>
              <a:ext uri="{FF2B5EF4-FFF2-40B4-BE49-F238E27FC236}">
                <a16:creationId xmlns:a16="http://schemas.microsoft.com/office/drawing/2014/main" id="{BF0787D0-CC80-4297-8B22-CFD3DBCDCE91}"/>
              </a:ext>
            </a:extLst>
          </p:cNvPr>
          <p:cNvSpPr>
            <a:spLocks noGrp="1"/>
          </p:cNvSpPr>
          <p:nvPr>
            <p:ph idx="1"/>
          </p:nvPr>
        </p:nvSpPr>
        <p:spPr/>
        <p:txBody>
          <a:bodyPr>
            <a:normAutofit/>
          </a:bodyPr>
          <a:lstStyle/>
          <a:p>
            <a:r>
              <a:rPr lang="en-US" dirty="0"/>
              <a:t>Linear classification techniques</a:t>
            </a:r>
          </a:p>
          <a:p>
            <a:pPr lvl="1"/>
            <a:r>
              <a:rPr lang="en-US" dirty="0"/>
              <a:t>Linear classifier</a:t>
            </a:r>
          </a:p>
          <a:p>
            <a:pPr lvl="1"/>
            <a:r>
              <a:rPr lang="en-US" dirty="0"/>
              <a:t>Perceptron</a:t>
            </a:r>
          </a:p>
          <a:p>
            <a:pPr lvl="1"/>
            <a:r>
              <a:rPr lang="en-US" dirty="0"/>
              <a:t>Logistic regression</a:t>
            </a:r>
          </a:p>
          <a:p>
            <a:pPr lvl="1"/>
            <a:r>
              <a:rPr lang="en-US" dirty="0"/>
              <a:t>Linear SVM</a:t>
            </a:r>
          </a:p>
          <a:p>
            <a:pPr lvl="1"/>
            <a:r>
              <a:rPr lang="en-US" dirty="0"/>
              <a:t>Naïve Bayes</a:t>
            </a:r>
          </a:p>
          <a:p>
            <a:r>
              <a:rPr lang="en-US" dirty="0"/>
              <a:t>Non-linear classification techniques</a:t>
            </a:r>
          </a:p>
          <a:p>
            <a:pPr lvl="1"/>
            <a:r>
              <a:rPr lang="en-US" i="1" dirty="0"/>
              <a:t>k</a:t>
            </a:r>
            <a:r>
              <a:rPr lang="en-US" dirty="0"/>
              <a:t>-nearest neighbors</a:t>
            </a:r>
          </a:p>
          <a:p>
            <a:pPr lvl="1"/>
            <a:r>
              <a:rPr lang="en-US" dirty="0"/>
              <a:t>Non-linear SVM</a:t>
            </a:r>
          </a:p>
          <a:p>
            <a:pPr lvl="1"/>
            <a:r>
              <a:rPr lang="en-US" dirty="0"/>
              <a:t>Neural networks</a:t>
            </a:r>
          </a:p>
          <a:p>
            <a:pPr lvl="1"/>
            <a:r>
              <a:rPr lang="en-US" dirty="0"/>
              <a:t>Decision trees</a:t>
            </a:r>
          </a:p>
          <a:p>
            <a:pPr lvl="1"/>
            <a:r>
              <a:rPr lang="en-US" dirty="0"/>
              <a:t>Random forest</a:t>
            </a:r>
          </a:p>
          <a:p>
            <a:pPr lvl="1"/>
            <a:endParaRPr lang="en-US" dirty="0"/>
          </a:p>
        </p:txBody>
      </p:sp>
      <p:sp>
        <p:nvSpPr>
          <p:cNvPr id="4" name="Content Placeholder 3">
            <a:extLst>
              <a:ext uri="{FF2B5EF4-FFF2-40B4-BE49-F238E27FC236}">
                <a16:creationId xmlns:a16="http://schemas.microsoft.com/office/drawing/2014/main" id="{51FE50B1-8D8F-44BE-91F3-646D828C16D6}"/>
              </a:ext>
            </a:extLst>
          </p:cNvPr>
          <p:cNvSpPr>
            <a:spLocks noGrp="1"/>
          </p:cNvSpPr>
          <p:nvPr>
            <p:ph idx="10"/>
          </p:nvPr>
        </p:nvSpPr>
        <p:spPr/>
        <p:txBody>
          <a:bodyPr/>
          <a:lstStyle/>
          <a:p>
            <a:r>
              <a:rPr lang="en-US" dirty="0"/>
              <a:t>Linear vs Non-linear Techniques</a:t>
            </a:r>
          </a:p>
        </p:txBody>
      </p:sp>
    </p:spTree>
    <p:extLst>
      <p:ext uri="{BB962C8B-B14F-4D97-AF65-F5344CB8AC3E}">
        <p14:creationId xmlns:p14="http://schemas.microsoft.com/office/powerpoint/2010/main" val="18869962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Recurrent Neural Networks (RNNs)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RNN use same set of weights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𝑥</m:t>
                        </m:r>
                      </m:sub>
                    </m:sSub>
                  </m:oMath>
                </a14:m>
                <a:r>
                  <a:rPr lang="en-US" dirty="0"/>
                  <a:t> </a:t>
                </a:r>
                <a:r>
                  <a:rPr lang="en-US" dirty="0">
                    <a:solidFill>
                      <a:srgbClr val="FF0000"/>
                    </a:solidFill>
                  </a:rPr>
                  <a:t>across all time steps</a:t>
                </a:r>
              </a:p>
              <a:p>
                <a:pPr lvl="1"/>
                <a:r>
                  <a:rPr lang="en-US" dirty="0"/>
                  <a:t>A sequence of </a:t>
                </a:r>
                <a:r>
                  <a:rPr lang="en-US" dirty="0">
                    <a:solidFill>
                      <a:srgbClr val="FF0000"/>
                    </a:solidFill>
                  </a:rPr>
                  <a:t>hidden states </a:t>
                </a:r>
                <a14:m>
                  <m:oMath xmlns:m="http://schemas.openxmlformats.org/officeDocument/2006/math">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𝑜</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𝑜</m:t>
                                </m:r>
                              </m:sub>
                            </m:sSub>
                            <m:r>
                              <a:rPr lang="en-US" i="1" dirty="0">
                                <a:latin typeface="Cambria Math" panose="02040503050406030204" pitchFamily="18" charset="0"/>
                              </a:rPr>
                              <m:t>h</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3</m:t>
                            </m:r>
                          </m:sub>
                        </m:sSub>
                        <m:r>
                          <a:rPr lang="en-US" i="1" dirty="0">
                            <a:latin typeface="Cambria Math" panose="02040503050406030204" pitchFamily="18" charset="0"/>
                          </a:rPr>
                          <m:t>, …</m:t>
                        </m:r>
                      </m:e>
                    </m:d>
                    <m:r>
                      <a:rPr lang="en-US" b="0" i="1" dirty="0" smtClean="0">
                        <a:latin typeface="Cambria Math" panose="02040503050406030204" pitchFamily="18" charset="0"/>
                      </a:rPr>
                      <m:t> </m:t>
                    </m:r>
                  </m:oMath>
                </a14:m>
                <a:r>
                  <a:rPr lang="en-US" dirty="0"/>
                  <a:t>is learned, which represents the memory of the network</a:t>
                </a:r>
              </a:p>
              <a:p>
                <a:pPr lvl="1"/>
                <a:r>
                  <a:rPr lang="en-US" dirty="0"/>
                  <a:t>The hidden state at step </a:t>
                </a:r>
                <a:r>
                  <a:rPr lang="en-US" i="1" dirty="0"/>
                  <a:t>t</a:t>
                </a:r>
                <a:r>
                  <a:rPr lang="en-US" dirty="0"/>
                  <a:t>,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is calculated based on the previous hidden state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e>
                    </m:d>
                  </m:oMath>
                </a14:m>
                <a:r>
                  <a:rPr lang="en-US" dirty="0"/>
                  <a:t> and the input at the current step </a:t>
                </a:r>
                <a14:m>
                  <m:oMath xmlns:m="http://schemas.openxmlformats.org/officeDocument/2006/math">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i.e.,</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h</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r>
                          <a:rPr lang="en-US" i="1">
                            <a:latin typeface="Cambria Math" panose="02040503050406030204" pitchFamily="18" charset="0"/>
                          </a:rPr>
                          <m:t>∗</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e>
                    </m:d>
                  </m:oMath>
                </a14:m>
                <a:endParaRPr lang="en-US" dirty="0"/>
              </a:p>
              <a:p>
                <a:pPr lvl="1"/>
                <a:r>
                  <a:rPr lang="en-US" dirty="0"/>
                  <a:t>The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h</m:t>
                        </m:r>
                      </m:sub>
                    </m:sSub>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e>
                    </m:d>
                  </m:oMath>
                </a14:m>
                <a:r>
                  <a:rPr lang="en-US" dirty="0"/>
                  <a:t> is a nonlinear activation function, e.g., </a:t>
                </a:r>
                <a:r>
                  <a:rPr lang="en-US" dirty="0" err="1"/>
                  <a:t>ReLU</a:t>
                </a:r>
                <a:r>
                  <a:rPr lang="en-US" dirty="0"/>
                  <a:t> or </a:t>
                </a:r>
                <a:r>
                  <a:rPr lang="en-US" dirty="0" err="1"/>
                  <a:t>tanh</a:t>
                </a:r>
                <a:endParaRPr lang="en-US" dirty="0"/>
              </a:p>
              <a:p>
                <a:r>
                  <a:rPr lang="en-US" dirty="0"/>
                  <a:t>RNN shown rolled over time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B8AD0FB9-9872-4995-8E78-A408A50A143F}"/>
              </a:ext>
            </a:extLst>
          </p:cNvPr>
          <p:cNvSpPr>
            <a:spLocks noGrp="1"/>
          </p:cNvSpPr>
          <p:nvPr>
            <p:ph idx="10"/>
          </p:nvPr>
        </p:nvSpPr>
        <p:spPr/>
        <p:txBody>
          <a:bodyPr/>
          <a:lstStyle/>
          <a:p>
            <a:r>
              <a:rPr lang="en-US" dirty="0"/>
              <a:t>Recurrent Neural Networks</a:t>
            </a:r>
          </a:p>
          <a:p>
            <a:endParaRPr lang="en-US" dirty="0"/>
          </a:p>
        </p:txBody>
      </p:sp>
      <p:grpSp>
        <p:nvGrpSpPr>
          <p:cNvPr id="9" name="Group 8"/>
          <p:cNvGrpSpPr/>
          <p:nvPr/>
        </p:nvGrpSpPr>
        <p:grpSpPr>
          <a:xfrm>
            <a:off x="850771" y="5134100"/>
            <a:ext cx="2707769" cy="1793358"/>
            <a:chOff x="734104" y="4062374"/>
            <a:chExt cx="2707769" cy="1793358"/>
          </a:xfrm>
        </p:grpSpPr>
        <p:sp>
          <p:nvSpPr>
            <p:cNvPr id="10" name="TextBox 9"/>
            <p:cNvSpPr txBox="1"/>
            <p:nvPr/>
          </p:nvSpPr>
          <p:spPr>
            <a:xfrm>
              <a:off x="1956566" y="5486400"/>
              <a:ext cx="528701" cy="369332"/>
            </a:xfrm>
            <a:prstGeom prst="rect">
              <a:avLst/>
            </a:prstGeom>
            <a:solidFill>
              <a:schemeClr val="bg1"/>
            </a:solidFill>
            <a:ln w="38100">
              <a:solidFill>
                <a:srgbClr val="C00000"/>
              </a:solidFill>
            </a:ln>
          </p:spPr>
          <p:txBody>
            <a:bodyPr wrap="square" rtlCol="0">
              <a:spAutoFit/>
            </a:bodyPr>
            <a:lstStyle/>
            <a:p>
              <a:pPr algn="ctr"/>
              <a:r>
                <a:rPr lang="en-US" sz="1800" dirty="0"/>
                <a:t>x1</a:t>
              </a:r>
            </a:p>
          </p:txBody>
        </p:sp>
        <p:sp>
          <p:nvSpPr>
            <p:cNvPr id="11" name="TextBox 10"/>
            <p:cNvSpPr txBox="1"/>
            <p:nvPr/>
          </p:nvSpPr>
          <p:spPr>
            <a:xfrm>
              <a:off x="734104" y="4337827"/>
              <a:ext cx="529312" cy="369332"/>
            </a:xfrm>
            <a:prstGeom prst="rect">
              <a:avLst/>
            </a:prstGeom>
            <a:solidFill>
              <a:schemeClr val="bg1"/>
            </a:solidFill>
            <a:ln w="38100">
              <a:solidFill>
                <a:srgbClr val="C00000"/>
              </a:solidFill>
            </a:ln>
          </p:spPr>
          <p:txBody>
            <a:bodyPr wrap="square" rtlCol="0">
              <a:spAutoFit/>
            </a:bodyPr>
            <a:lstStyle/>
            <a:p>
              <a:pPr algn="ctr"/>
              <a:r>
                <a:rPr lang="en-US" sz="1800" dirty="0"/>
                <a:t>h0</a:t>
              </a:r>
            </a:p>
          </p:txBody>
        </p:sp>
        <p:grpSp>
          <p:nvGrpSpPr>
            <p:cNvPr id="12" name="Group 11"/>
            <p:cNvGrpSpPr/>
            <p:nvPr/>
          </p:nvGrpSpPr>
          <p:grpSpPr>
            <a:xfrm>
              <a:off x="1905000" y="4247040"/>
              <a:ext cx="637445" cy="562051"/>
              <a:chOff x="3858302" y="3151589"/>
              <a:chExt cx="637445" cy="562051"/>
            </a:xfrm>
          </p:grpSpPr>
          <p:sp>
            <p:nvSpPr>
              <p:cNvPr id="19" name="Oval 18"/>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20" name="TextBox 19"/>
                  <p:cNvSpPr txBox="1"/>
                  <p:nvPr/>
                </p:nvSpPr>
                <p:spPr>
                  <a:xfrm>
                    <a:off x="3934555" y="3247949"/>
                    <a:ext cx="456087" cy="308674"/>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h</m:t>
                            </m:r>
                          </m:sub>
                        </m:sSub>
                      </m:oMath>
                    </a14:m>
                    <a:r>
                      <a:rPr lang="en-US" dirty="0">
                        <a:solidFill>
                          <a:schemeClr val="bg1"/>
                        </a:solidFill>
                      </a:rPr>
                      <a:t>(</a:t>
                    </a:r>
                    <a:r>
                      <a:rPr lang="en-US" dirty="0">
                        <a:solidFill>
                          <a:schemeClr val="bg1"/>
                        </a:solidFill>
                        <a:latin typeface="Palatino Linotype" panose="02040502050505030304" pitchFamily="18" charset="0"/>
                      </a:rPr>
                      <a:t>·</a:t>
                    </a:r>
                    <a:r>
                      <a:rPr lang="en-US" dirty="0">
                        <a:solidFill>
                          <a:schemeClr val="bg1"/>
                        </a:solidFill>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3934555" y="3247949"/>
                    <a:ext cx="456087" cy="308674"/>
                  </a:xfrm>
                  <a:prstGeom prst="rect">
                    <a:avLst/>
                  </a:prstGeom>
                  <a:blipFill>
                    <a:blip r:embed="rId4"/>
                    <a:stretch>
                      <a:fillRect l="-25333" t="-25490" r="-34667" b="-49020"/>
                    </a:stretch>
                  </a:blipFill>
                </p:spPr>
                <p:txBody>
                  <a:bodyPr/>
                  <a:lstStyle/>
                  <a:p>
                    <a:r>
                      <a:rPr lang="en-US">
                        <a:noFill/>
                      </a:rPr>
                      <a:t> </a:t>
                    </a:r>
                  </a:p>
                </p:txBody>
              </p:sp>
            </mc:Fallback>
          </mc:AlternateContent>
        </p:grpSp>
        <p:cxnSp>
          <p:nvCxnSpPr>
            <p:cNvPr id="13" name="Straight Arrow Connector 12"/>
            <p:cNvCxnSpPr>
              <a:stCxn id="11" idx="3"/>
              <a:endCxn id="19"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10" idx="0"/>
              <a:endCxn id="19"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5" name="TextBox 14"/>
                <p:cNvSpPr txBox="1"/>
                <p:nvPr/>
              </p:nvSpPr>
              <p:spPr>
                <a:xfrm>
                  <a:off x="1339667" y="4062374"/>
                  <a:ext cx="4603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339667" y="4062374"/>
                  <a:ext cx="460319" cy="369332"/>
                </a:xfrm>
                <a:prstGeom prst="rect">
                  <a:avLst/>
                </a:prstGeom>
                <a:blipFill rotWithShape="0">
                  <a:blip r:embed="rId6"/>
                  <a:stretch>
                    <a:fillRect l="-6579" r="-2632"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76051" y="4897398"/>
                  <a:ext cx="44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776051" y="4897398"/>
                  <a:ext cx="444865" cy="369332"/>
                </a:xfrm>
                <a:prstGeom prst="rect">
                  <a:avLst/>
                </a:prstGeom>
                <a:blipFill rotWithShape="0">
                  <a:blip r:embed="rId7"/>
                  <a:stretch>
                    <a:fillRect l="-8219" b="-11475"/>
                  </a:stretch>
                </a:blipFill>
              </p:spPr>
              <p:txBody>
                <a:bodyPr/>
                <a:lstStyle/>
                <a:p>
                  <a:r>
                    <a:rPr lang="en-US">
                      <a:noFill/>
                    </a:rPr>
                    <a:t> </a:t>
                  </a:r>
                </a:p>
              </p:txBody>
            </p:sp>
          </mc:Fallback>
        </mc:AlternateContent>
        <p:sp>
          <p:nvSpPr>
            <p:cNvPr id="17" name="TextBox 16"/>
            <p:cNvSpPr txBox="1"/>
            <p:nvPr/>
          </p:nvSpPr>
          <p:spPr>
            <a:xfrm>
              <a:off x="2895600" y="4337827"/>
              <a:ext cx="546273" cy="369332"/>
            </a:xfrm>
            <a:prstGeom prst="rect">
              <a:avLst/>
            </a:prstGeom>
            <a:solidFill>
              <a:schemeClr val="bg1"/>
            </a:solidFill>
            <a:ln w="38100">
              <a:solidFill>
                <a:srgbClr val="C00000"/>
              </a:solidFill>
            </a:ln>
          </p:spPr>
          <p:txBody>
            <a:bodyPr wrap="square" rtlCol="0">
              <a:spAutoFit/>
            </a:bodyPr>
            <a:lstStyle/>
            <a:p>
              <a:pPr algn="ctr"/>
              <a:r>
                <a:rPr lang="en-US" sz="1800" dirty="0"/>
                <a:t>h1</a:t>
              </a:r>
            </a:p>
          </p:txBody>
        </p:sp>
        <p:cxnSp>
          <p:nvCxnSpPr>
            <p:cNvPr id="18" name="Straight Arrow Connector 17"/>
            <p:cNvCxnSpPr>
              <a:stCxn id="19" idx="6"/>
              <a:endCxn id="17" idx="1"/>
            </p:cNvCxnSpPr>
            <p:nvPr/>
          </p:nvCxnSpPr>
          <p:spPr bwMode="auto">
            <a:xfrm flipV="1">
              <a:off x="2542445" y="4522493"/>
              <a:ext cx="353155"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4" name="Group 23"/>
          <p:cNvGrpSpPr/>
          <p:nvPr/>
        </p:nvGrpSpPr>
        <p:grpSpPr>
          <a:xfrm>
            <a:off x="3580820" y="5134100"/>
            <a:ext cx="2178457" cy="1793358"/>
            <a:chOff x="1263416" y="4062374"/>
            <a:chExt cx="2178457" cy="1793358"/>
          </a:xfrm>
        </p:grpSpPr>
        <p:sp>
          <p:nvSpPr>
            <p:cNvPr id="25" name="TextBox 24"/>
            <p:cNvSpPr txBox="1"/>
            <p:nvPr/>
          </p:nvSpPr>
          <p:spPr>
            <a:xfrm>
              <a:off x="1956566" y="5486400"/>
              <a:ext cx="528701" cy="369332"/>
            </a:xfrm>
            <a:prstGeom prst="rect">
              <a:avLst/>
            </a:prstGeom>
            <a:solidFill>
              <a:schemeClr val="bg1"/>
            </a:solidFill>
            <a:ln w="38100">
              <a:solidFill>
                <a:srgbClr val="C00000"/>
              </a:solidFill>
            </a:ln>
          </p:spPr>
          <p:txBody>
            <a:bodyPr wrap="square" rtlCol="0">
              <a:spAutoFit/>
            </a:bodyPr>
            <a:lstStyle/>
            <a:p>
              <a:pPr algn="ctr"/>
              <a:r>
                <a:rPr lang="en-US" sz="1800" dirty="0"/>
                <a:t>x2</a:t>
              </a:r>
            </a:p>
          </p:txBody>
        </p:sp>
        <p:grpSp>
          <p:nvGrpSpPr>
            <p:cNvPr id="26" name="Group 25"/>
            <p:cNvGrpSpPr/>
            <p:nvPr/>
          </p:nvGrpSpPr>
          <p:grpSpPr>
            <a:xfrm>
              <a:off x="1905000" y="4247040"/>
              <a:ext cx="637445" cy="562051"/>
              <a:chOff x="3858302" y="3151589"/>
              <a:chExt cx="637445" cy="562051"/>
            </a:xfrm>
          </p:grpSpPr>
          <p:sp>
            <p:nvSpPr>
              <p:cNvPr id="33" name="Oval 32"/>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34" name="TextBox 33"/>
                  <p:cNvSpPr txBox="1"/>
                  <p:nvPr/>
                </p:nvSpPr>
                <p:spPr>
                  <a:xfrm>
                    <a:off x="3934555" y="3247949"/>
                    <a:ext cx="454483" cy="308674"/>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h</m:t>
                            </m:r>
                          </m:sub>
                        </m:sSub>
                      </m:oMath>
                    </a14:m>
                    <a:r>
                      <a:rPr lang="en-US" dirty="0">
                        <a:solidFill>
                          <a:schemeClr val="bg1"/>
                        </a:solidFill>
                      </a:rPr>
                      <a:t>(</a:t>
                    </a:r>
                    <a:r>
                      <a:rPr lang="en-US" dirty="0">
                        <a:solidFill>
                          <a:schemeClr val="bg1"/>
                        </a:solidFill>
                        <a:latin typeface="Palatino Linotype" panose="02040502050505030304" pitchFamily="18" charset="0"/>
                      </a:rPr>
                      <a:t>·</a:t>
                    </a:r>
                    <a:r>
                      <a:rPr lang="en-US" dirty="0">
                        <a:solidFill>
                          <a:schemeClr val="bg1"/>
                        </a:solidFill>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3934555" y="3247949"/>
                    <a:ext cx="454483" cy="308674"/>
                  </a:xfrm>
                  <a:prstGeom prst="rect">
                    <a:avLst/>
                  </a:prstGeom>
                  <a:blipFill>
                    <a:blip r:embed="rId8"/>
                    <a:stretch>
                      <a:fillRect l="-25333" t="-25490" r="-34667" b="-49020"/>
                    </a:stretch>
                  </a:blipFill>
                </p:spPr>
                <p:txBody>
                  <a:bodyPr/>
                  <a:lstStyle/>
                  <a:p>
                    <a:r>
                      <a:rPr lang="en-US">
                        <a:noFill/>
                      </a:rPr>
                      <a:t> </a:t>
                    </a:r>
                  </a:p>
                </p:txBody>
              </p:sp>
            </mc:Fallback>
          </mc:AlternateContent>
        </p:grpSp>
        <p:cxnSp>
          <p:nvCxnSpPr>
            <p:cNvPr id="27" name="Straight Arrow Connector 26"/>
            <p:cNvCxnSpPr>
              <a:endCxn id="33"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25" idx="0"/>
              <a:endCxn id="33"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9" name="TextBox 28"/>
                <p:cNvSpPr txBox="1"/>
                <p:nvPr/>
              </p:nvSpPr>
              <p:spPr>
                <a:xfrm>
                  <a:off x="1339667" y="4062374"/>
                  <a:ext cx="4603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1339667" y="4062374"/>
                  <a:ext cx="460319" cy="369332"/>
                </a:xfrm>
                <a:prstGeom prst="rect">
                  <a:avLst/>
                </a:prstGeom>
                <a:blipFill rotWithShape="0">
                  <a:blip r:embed="rId9"/>
                  <a:stretch>
                    <a:fillRect l="-6579" r="-2632"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776051" y="4897398"/>
                  <a:ext cx="44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1776051" y="4897398"/>
                  <a:ext cx="444865" cy="369332"/>
                </a:xfrm>
                <a:prstGeom prst="rect">
                  <a:avLst/>
                </a:prstGeom>
                <a:blipFill rotWithShape="0">
                  <a:blip r:embed="rId10"/>
                  <a:stretch>
                    <a:fillRect l="-6849" b="-11475"/>
                  </a:stretch>
                </a:blipFill>
              </p:spPr>
              <p:txBody>
                <a:bodyPr/>
                <a:lstStyle/>
                <a:p>
                  <a:r>
                    <a:rPr lang="en-US">
                      <a:noFill/>
                    </a:rPr>
                    <a:t> </a:t>
                  </a:r>
                </a:p>
              </p:txBody>
            </p:sp>
          </mc:Fallback>
        </mc:AlternateContent>
        <p:sp>
          <p:nvSpPr>
            <p:cNvPr id="31" name="TextBox 30"/>
            <p:cNvSpPr txBox="1"/>
            <p:nvPr/>
          </p:nvSpPr>
          <p:spPr>
            <a:xfrm>
              <a:off x="2895600" y="4337827"/>
              <a:ext cx="546273" cy="369332"/>
            </a:xfrm>
            <a:prstGeom prst="rect">
              <a:avLst/>
            </a:prstGeom>
            <a:solidFill>
              <a:schemeClr val="bg1"/>
            </a:solidFill>
            <a:ln w="38100">
              <a:solidFill>
                <a:srgbClr val="C00000"/>
              </a:solidFill>
            </a:ln>
          </p:spPr>
          <p:txBody>
            <a:bodyPr wrap="square" rtlCol="0">
              <a:spAutoFit/>
            </a:bodyPr>
            <a:lstStyle/>
            <a:p>
              <a:pPr algn="ctr"/>
              <a:r>
                <a:rPr lang="en-US" sz="1800" dirty="0"/>
                <a:t>h2</a:t>
              </a:r>
            </a:p>
          </p:txBody>
        </p:sp>
        <p:cxnSp>
          <p:nvCxnSpPr>
            <p:cNvPr id="32" name="Straight Arrow Connector 31"/>
            <p:cNvCxnSpPr>
              <a:stCxn id="33" idx="6"/>
              <a:endCxn id="31" idx="1"/>
            </p:cNvCxnSpPr>
            <p:nvPr/>
          </p:nvCxnSpPr>
          <p:spPr bwMode="auto">
            <a:xfrm flipV="1">
              <a:off x="2542445" y="4522493"/>
              <a:ext cx="353155"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5" name="Group 34"/>
          <p:cNvGrpSpPr/>
          <p:nvPr/>
        </p:nvGrpSpPr>
        <p:grpSpPr>
          <a:xfrm>
            <a:off x="5766304" y="5134100"/>
            <a:ext cx="2178457" cy="1793358"/>
            <a:chOff x="1263416" y="4062374"/>
            <a:chExt cx="2178457" cy="1793358"/>
          </a:xfrm>
        </p:grpSpPr>
        <p:sp>
          <p:nvSpPr>
            <p:cNvPr id="36" name="TextBox 35"/>
            <p:cNvSpPr txBox="1"/>
            <p:nvPr/>
          </p:nvSpPr>
          <p:spPr>
            <a:xfrm>
              <a:off x="1956566" y="5486400"/>
              <a:ext cx="528701" cy="369332"/>
            </a:xfrm>
            <a:prstGeom prst="rect">
              <a:avLst/>
            </a:prstGeom>
            <a:solidFill>
              <a:schemeClr val="bg1"/>
            </a:solidFill>
            <a:ln w="38100">
              <a:solidFill>
                <a:srgbClr val="C00000"/>
              </a:solidFill>
            </a:ln>
          </p:spPr>
          <p:txBody>
            <a:bodyPr wrap="square" rtlCol="0">
              <a:spAutoFit/>
            </a:bodyPr>
            <a:lstStyle/>
            <a:p>
              <a:pPr algn="ctr"/>
              <a:r>
                <a:rPr lang="en-US" sz="1800" dirty="0"/>
                <a:t>x3</a:t>
              </a:r>
            </a:p>
          </p:txBody>
        </p:sp>
        <p:grpSp>
          <p:nvGrpSpPr>
            <p:cNvPr id="37" name="Group 36"/>
            <p:cNvGrpSpPr/>
            <p:nvPr/>
          </p:nvGrpSpPr>
          <p:grpSpPr>
            <a:xfrm>
              <a:off x="1905000" y="4247040"/>
              <a:ext cx="637445" cy="562051"/>
              <a:chOff x="3858302" y="3151589"/>
              <a:chExt cx="637445" cy="562051"/>
            </a:xfrm>
          </p:grpSpPr>
          <p:sp>
            <p:nvSpPr>
              <p:cNvPr id="44" name="Oval 43"/>
              <p:cNvSpPr/>
              <p:nvPr/>
            </p:nvSpPr>
            <p:spPr bwMode="auto">
              <a:xfrm>
                <a:off x="3858302" y="3151589"/>
                <a:ext cx="637445"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45" name="TextBox 44"/>
                  <p:cNvSpPr txBox="1"/>
                  <p:nvPr/>
                </p:nvSpPr>
                <p:spPr>
                  <a:xfrm>
                    <a:off x="3934555" y="3247949"/>
                    <a:ext cx="454483" cy="308674"/>
                  </a:xfrm>
                  <a:prstGeom prst="rect">
                    <a:avLst/>
                  </a:prstGeom>
                  <a:solidFill>
                    <a:srgbClr val="C00000"/>
                  </a:solidFill>
                </p:spPr>
                <p:txBody>
                  <a:bodyPr wrap="non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h</m:t>
                            </m:r>
                          </m:sub>
                        </m:sSub>
                      </m:oMath>
                    </a14:m>
                    <a:r>
                      <a:rPr lang="en-US" dirty="0">
                        <a:solidFill>
                          <a:schemeClr val="bg1"/>
                        </a:solidFill>
                      </a:rPr>
                      <a:t>(</a:t>
                    </a:r>
                    <a:r>
                      <a:rPr lang="en-US" dirty="0">
                        <a:solidFill>
                          <a:schemeClr val="bg1"/>
                        </a:solidFill>
                        <a:latin typeface="Palatino Linotype" panose="02040502050505030304" pitchFamily="18" charset="0"/>
                      </a:rPr>
                      <a:t>·</a:t>
                    </a:r>
                    <a:r>
                      <a:rPr lang="en-US" dirty="0">
                        <a:solidFill>
                          <a:schemeClr val="bg1"/>
                        </a:solidFill>
                      </a:rPr>
                      <a:t>)</a:t>
                    </a:r>
                  </a:p>
                </p:txBody>
              </p:sp>
            </mc:Choice>
            <mc:Fallback xmlns="">
              <p:sp>
                <p:nvSpPr>
                  <p:cNvPr id="45" name="TextBox 44"/>
                  <p:cNvSpPr txBox="1">
                    <a:spLocks noRot="1" noChangeAspect="1" noMove="1" noResize="1" noEditPoints="1" noAdjustHandles="1" noChangeArrowheads="1" noChangeShapeType="1" noTextEdit="1"/>
                  </p:cNvSpPr>
                  <p:nvPr/>
                </p:nvSpPr>
                <p:spPr>
                  <a:xfrm>
                    <a:off x="3934555" y="3247949"/>
                    <a:ext cx="454483" cy="308674"/>
                  </a:xfrm>
                  <a:prstGeom prst="rect">
                    <a:avLst/>
                  </a:prstGeom>
                  <a:blipFill>
                    <a:blip r:embed="rId11"/>
                    <a:stretch>
                      <a:fillRect l="-27027" t="-25490" r="-35135" b="-49020"/>
                    </a:stretch>
                  </a:blipFill>
                </p:spPr>
                <p:txBody>
                  <a:bodyPr/>
                  <a:lstStyle/>
                  <a:p>
                    <a:r>
                      <a:rPr lang="en-US">
                        <a:noFill/>
                      </a:rPr>
                      <a:t> </a:t>
                    </a:r>
                  </a:p>
                </p:txBody>
              </p:sp>
            </mc:Fallback>
          </mc:AlternateContent>
        </p:grpSp>
        <p:cxnSp>
          <p:nvCxnSpPr>
            <p:cNvPr id="38" name="Straight Arrow Connector 37"/>
            <p:cNvCxnSpPr>
              <a:endCxn id="44" idx="2"/>
            </p:cNvCxnSpPr>
            <p:nvPr/>
          </p:nvCxnSpPr>
          <p:spPr bwMode="auto">
            <a:xfrm>
              <a:off x="1263416" y="4522493"/>
              <a:ext cx="641584"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 name="Straight Arrow Connector 38"/>
            <p:cNvCxnSpPr>
              <a:stCxn id="36" idx="0"/>
              <a:endCxn id="44" idx="4"/>
            </p:cNvCxnSpPr>
            <p:nvPr/>
          </p:nvCxnSpPr>
          <p:spPr bwMode="auto">
            <a:xfrm flipV="1">
              <a:off x="2220917" y="4809091"/>
              <a:ext cx="2806" cy="6773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TextBox 39"/>
                <p:cNvSpPr txBox="1"/>
                <p:nvPr/>
              </p:nvSpPr>
              <p:spPr>
                <a:xfrm>
                  <a:off x="1339667" y="4062374"/>
                  <a:ext cx="4603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1339667" y="4062374"/>
                  <a:ext cx="460319" cy="369332"/>
                </a:xfrm>
                <a:prstGeom prst="rect">
                  <a:avLst/>
                </a:prstGeom>
                <a:blipFill rotWithShape="0">
                  <a:blip r:embed="rId12"/>
                  <a:stretch>
                    <a:fillRect l="-8000" r="-4000"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776051" y="4897398"/>
                  <a:ext cx="44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oMath>
                    </m:oMathPara>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1776051" y="4897398"/>
                  <a:ext cx="444865" cy="369332"/>
                </a:xfrm>
                <a:prstGeom prst="rect">
                  <a:avLst/>
                </a:prstGeom>
                <a:blipFill rotWithShape="0">
                  <a:blip r:embed="rId13"/>
                  <a:stretch>
                    <a:fillRect l="-8333" b="-11475"/>
                  </a:stretch>
                </a:blipFill>
              </p:spPr>
              <p:txBody>
                <a:bodyPr/>
                <a:lstStyle/>
                <a:p>
                  <a:r>
                    <a:rPr lang="en-US">
                      <a:noFill/>
                    </a:rPr>
                    <a:t> </a:t>
                  </a:r>
                </a:p>
              </p:txBody>
            </p:sp>
          </mc:Fallback>
        </mc:AlternateContent>
        <p:sp>
          <p:nvSpPr>
            <p:cNvPr id="42" name="TextBox 41"/>
            <p:cNvSpPr txBox="1"/>
            <p:nvPr/>
          </p:nvSpPr>
          <p:spPr>
            <a:xfrm>
              <a:off x="2895600" y="4337827"/>
              <a:ext cx="546273" cy="369332"/>
            </a:xfrm>
            <a:prstGeom prst="rect">
              <a:avLst/>
            </a:prstGeom>
            <a:solidFill>
              <a:schemeClr val="bg1"/>
            </a:solidFill>
            <a:ln w="38100">
              <a:solidFill>
                <a:srgbClr val="C00000"/>
              </a:solidFill>
            </a:ln>
          </p:spPr>
          <p:txBody>
            <a:bodyPr wrap="square" rtlCol="0">
              <a:spAutoFit/>
            </a:bodyPr>
            <a:lstStyle/>
            <a:p>
              <a:pPr algn="ctr"/>
              <a:r>
                <a:rPr lang="en-US" sz="1800" dirty="0"/>
                <a:t>h3</a:t>
              </a:r>
            </a:p>
          </p:txBody>
        </p:sp>
        <p:cxnSp>
          <p:nvCxnSpPr>
            <p:cNvPr id="43" name="Straight Arrow Connector 42"/>
            <p:cNvCxnSpPr>
              <a:stCxn id="44" idx="6"/>
              <a:endCxn id="42" idx="1"/>
            </p:cNvCxnSpPr>
            <p:nvPr/>
          </p:nvCxnSpPr>
          <p:spPr bwMode="auto">
            <a:xfrm flipV="1">
              <a:off x="2542445" y="4522493"/>
              <a:ext cx="353155" cy="55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46" name="Oval 45"/>
          <p:cNvSpPr/>
          <p:nvPr/>
        </p:nvSpPr>
        <p:spPr bwMode="auto">
          <a:xfrm>
            <a:off x="8402411" y="5292074"/>
            <a:ext cx="695573" cy="562051"/>
          </a:xfrm>
          <a:prstGeom prst="ellipse">
            <a:avLst/>
          </a:prstGeom>
          <a:solidFill>
            <a:srgbClr val="C00000"/>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ヒラギノ角ゴ Pro W3" pitchFamily="86" charset="-128"/>
            </a:endParaRPr>
          </a:p>
        </p:txBody>
      </p:sp>
      <mc:AlternateContent xmlns:mc="http://schemas.openxmlformats.org/markup-compatibility/2006" xmlns:a14="http://schemas.microsoft.com/office/drawing/2010/main">
        <mc:Choice Requires="a14">
          <p:sp>
            <p:nvSpPr>
              <p:cNvPr id="47" name="TextBox 46"/>
              <p:cNvSpPr txBox="1"/>
              <p:nvPr/>
            </p:nvSpPr>
            <p:spPr>
              <a:xfrm>
                <a:off x="8490550" y="5382860"/>
                <a:ext cx="519297" cy="332912"/>
              </a:xfrm>
              <a:prstGeom prst="rect">
                <a:avLst/>
              </a:prstGeom>
              <a:solidFill>
                <a:srgbClr val="C00000"/>
              </a:solidFill>
            </p:spPr>
            <p:txBody>
              <a:bodyPr wrap="square" lIns="0" tIns="0" rIns="0" bIns="0" rtlCol="0">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𝑓</m:t>
                        </m:r>
                      </m:e>
                      <m:sub>
                        <m:r>
                          <a:rPr lang="en-US" b="0" i="1" smtClean="0">
                            <a:solidFill>
                              <a:schemeClr val="bg1"/>
                            </a:solidFill>
                            <a:latin typeface="Cambria Math" panose="02040503050406030204" pitchFamily="18" charset="0"/>
                          </a:rPr>
                          <m:t>𝑦</m:t>
                        </m:r>
                      </m:sub>
                    </m:sSub>
                  </m:oMath>
                </a14:m>
                <a:r>
                  <a:rPr lang="en-US" dirty="0">
                    <a:solidFill>
                      <a:schemeClr val="bg1"/>
                    </a:solidFill>
                  </a:rPr>
                  <a:t>(</a:t>
                </a:r>
                <a:r>
                  <a:rPr lang="en-US" dirty="0">
                    <a:solidFill>
                      <a:schemeClr val="bg1"/>
                    </a:solidFill>
                    <a:latin typeface="Palatino Linotype" panose="02040502050505030304" pitchFamily="18" charset="0"/>
                  </a:rPr>
                  <a:t>·</a:t>
                </a:r>
                <a:r>
                  <a:rPr lang="en-US" dirty="0">
                    <a:solidFill>
                      <a:schemeClr val="bg1"/>
                    </a:solidFill>
                  </a:rPr>
                  <a:t>)</a:t>
                </a:r>
              </a:p>
            </p:txBody>
          </p:sp>
        </mc:Choice>
        <mc:Fallback xmlns="">
          <p:sp>
            <p:nvSpPr>
              <p:cNvPr id="47" name="TextBox 46"/>
              <p:cNvSpPr txBox="1">
                <a:spLocks noRot="1" noChangeAspect="1" noMove="1" noResize="1" noEditPoints="1" noAdjustHandles="1" noChangeArrowheads="1" noChangeShapeType="1" noTextEdit="1"/>
              </p:cNvSpPr>
              <p:nvPr/>
            </p:nvSpPr>
            <p:spPr>
              <a:xfrm>
                <a:off x="8490550" y="5382860"/>
                <a:ext cx="519297" cy="332912"/>
              </a:xfrm>
              <a:prstGeom prst="rect">
                <a:avLst/>
              </a:prstGeom>
              <a:blipFill>
                <a:blip r:embed="rId14"/>
                <a:stretch>
                  <a:fillRect l="-23529" t="-21818" r="-16471" b="-40000"/>
                </a:stretch>
              </a:blipFill>
            </p:spPr>
            <p:txBody>
              <a:bodyPr/>
              <a:lstStyle/>
              <a:p>
                <a:r>
                  <a:rPr lang="en-US">
                    <a:noFill/>
                  </a:rPr>
                  <a:t> </a:t>
                </a:r>
              </a:p>
            </p:txBody>
          </p:sp>
        </mc:Fallback>
      </mc:AlternateContent>
      <p:cxnSp>
        <p:nvCxnSpPr>
          <p:cNvPr id="48" name="Straight Arrow Connector 47"/>
          <p:cNvCxnSpPr>
            <a:stCxn id="42" idx="3"/>
          </p:cNvCxnSpPr>
          <p:nvPr/>
        </p:nvCxnSpPr>
        <p:spPr bwMode="auto">
          <a:xfrm flipV="1">
            <a:off x="7944761" y="5593593"/>
            <a:ext cx="496710" cy="6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Straight Arrow Connector 48"/>
          <p:cNvCxnSpPr>
            <a:endCxn id="51" idx="2"/>
          </p:cNvCxnSpPr>
          <p:nvPr/>
        </p:nvCxnSpPr>
        <p:spPr bwMode="auto">
          <a:xfrm flipV="1">
            <a:off x="8750197" y="4975612"/>
            <a:ext cx="0" cy="35074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0" name="TextBox 49"/>
              <p:cNvSpPr txBox="1"/>
              <p:nvPr/>
            </p:nvSpPr>
            <p:spPr>
              <a:xfrm>
                <a:off x="7949252" y="5134433"/>
                <a:ext cx="453907"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𝑦</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7949252" y="5134433"/>
                <a:ext cx="453907" cy="398507"/>
              </a:xfrm>
              <a:prstGeom prst="rect">
                <a:avLst/>
              </a:prstGeom>
              <a:blipFill>
                <a:blip r:embed="rId15"/>
                <a:stretch>
                  <a:fillRect/>
                </a:stretch>
              </a:blipFill>
            </p:spPr>
            <p:txBody>
              <a:bodyPr/>
              <a:lstStyle/>
              <a:p>
                <a:r>
                  <a:rPr lang="en-US">
                    <a:noFill/>
                  </a:rPr>
                  <a:t> </a:t>
                </a:r>
              </a:p>
            </p:txBody>
          </p:sp>
        </mc:Fallback>
      </mc:AlternateContent>
      <p:sp>
        <p:nvSpPr>
          <p:cNvPr id="51" name="TextBox 50"/>
          <p:cNvSpPr txBox="1"/>
          <p:nvPr/>
        </p:nvSpPr>
        <p:spPr>
          <a:xfrm>
            <a:off x="8078706" y="4606280"/>
            <a:ext cx="1342982" cy="369332"/>
          </a:xfrm>
          <a:prstGeom prst="rect">
            <a:avLst/>
          </a:prstGeom>
          <a:solidFill>
            <a:schemeClr val="bg1"/>
          </a:solidFill>
          <a:ln w="38100">
            <a:solidFill>
              <a:srgbClr val="C00000"/>
            </a:solidFill>
          </a:ln>
        </p:spPr>
        <p:txBody>
          <a:bodyPr wrap="square" rtlCol="0">
            <a:spAutoFit/>
          </a:bodyPr>
          <a:lstStyle/>
          <a:p>
            <a:pPr algn="ctr"/>
            <a:r>
              <a:rPr lang="en-US" sz="1800" dirty="0"/>
              <a:t>OUTPUT</a:t>
            </a:r>
          </a:p>
        </p:txBody>
      </p:sp>
      <mc:AlternateContent xmlns:mc="http://schemas.openxmlformats.org/markup-compatibility/2006" xmlns:a14="http://schemas.microsoft.com/office/drawing/2010/main">
        <mc:Choice Requires="a14">
          <p:sp>
            <p:nvSpPr>
              <p:cNvPr id="54" name="TextBox 53"/>
              <p:cNvSpPr txBox="1"/>
              <p:nvPr/>
            </p:nvSpPr>
            <p:spPr>
              <a:xfrm>
                <a:off x="2601934" y="7189276"/>
                <a:ext cx="3708367" cy="369332"/>
              </a:xfrm>
              <a:prstGeom prst="rect">
                <a:avLst/>
              </a:prstGeom>
              <a:solidFill>
                <a:schemeClr val="bg1"/>
              </a:solidFill>
              <a:ln w="38100">
                <a:solidFill>
                  <a:srgbClr val="C00000"/>
                </a:solidFill>
              </a:ln>
            </p:spPr>
            <p:txBody>
              <a:bodyPr wrap="square" rtlCol="0">
                <a:spAutoFit/>
              </a:bodyPr>
              <a:lstStyle/>
              <a:p>
                <a:r>
                  <a:rPr lang="en-US" sz="1800" dirty="0"/>
                  <a:t>INPUT SEQUENCE: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2</m:t>
                        </m:r>
                      </m:sub>
                    </m:sSub>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3</m:t>
                        </m:r>
                      </m:sub>
                    </m:sSub>
                    <m:r>
                      <a:rPr lang="en-US" sz="1800" i="1" dirty="0">
                        <a:latin typeface="Cambria Math" panose="02040503050406030204" pitchFamily="18" charset="0"/>
                      </a:rPr>
                      <m:t>, ….</m:t>
                    </m:r>
                  </m:oMath>
                </a14:m>
                <a:endParaRPr lang="en-US" sz="1800" dirty="0"/>
              </a:p>
            </p:txBody>
          </p:sp>
        </mc:Choice>
        <mc:Fallback xmlns="">
          <p:sp>
            <p:nvSpPr>
              <p:cNvPr id="54" name="TextBox 53"/>
              <p:cNvSpPr txBox="1">
                <a:spLocks noRot="1" noChangeAspect="1" noMove="1" noResize="1" noEditPoints="1" noAdjustHandles="1" noChangeArrowheads="1" noChangeShapeType="1" noTextEdit="1"/>
              </p:cNvSpPr>
              <p:nvPr/>
            </p:nvSpPr>
            <p:spPr>
              <a:xfrm>
                <a:off x="2601934" y="7189276"/>
                <a:ext cx="3708367" cy="369332"/>
              </a:xfrm>
              <a:prstGeom prst="rect">
                <a:avLst/>
              </a:prstGeom>
              <a:blipFill>
                <a:blip r:embed="rId16"/>
                <a:stretch>
                  <a:fillRect l="-977" t="-2985" b="-17910"/>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716832" y="4606280"/>
                <a:ext cx="4474760" cy="369332"/>
              </a:xfrm>
              <a:prstGeom prst="rect">
                <a:avLst/>
              </a:prstGeom>
              <a:solidFill>
                <a:schemeClr val="bg1"/>
              </a:solidFill>
              <a:ln w="38100">
                <a:solidFill>
                  <a:srgbClr val="C00000"/>
                </a:solidFill>
              </a:ln>
            </p:spPr>
            <p:txBody>
              <a:bodyPr wrap="square" rtlCol="0">
                <a:spAutoFit/>
              </a:bodyPr>
              <a:lstStyle/>
              <a:p>
                <a:r>
                  <a:rPr lang="en-US" sz="1800" dirty="0"/>
                  <a:t>HIDDEN STATES SEQUENCE: </a:t>
                </a:r>
                <a14:m>
                  <m:oMath xmlns:m="http://schemas.openxmlformats.org/officeDocument/2006/math">
                    <m:sSub>
                      <m:sSubPr>
                        <m:ctrlPr>
                          <a:rPr lang="en-US" sz="1800" i="1" dirty="0">
                            <a:latin typeface="Cambria Math" panose="02040503050406030204" pitchFamily="18" charset="0"/>
                          </a:rPr>
                        </m:ctrlPr>
                      </m:sSub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h</m:t>
                            </m:r>
                          </m:e>
                          <m:sub>
                            <m:r>
                              <a:rPr lang="en-US" sz="1800" b="0" i="1" dirty="0" smtClean="0">
                                <a:latin typeface="Cambria Math" panose="02040503050406030204" pitchFamily="18" charset="0"/>
                              </a:rPr>
                              <m:t>𝑜</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h</m:t>
                        </m:r>
                      </m:e>
                      <m:sub>
                        <m:r>
                          <a:rPr lang="en-US" sz="1800" i="1" dirty="0">
                            <a:latin typeface="Cambria Math" panose="02040503050406030204" pitchFamily="18" charset="0"/>
                          </a:rPr>
                          <m:t>1</m:t>
                        </m:r>
                      </m:sub>
                    </m:sSub>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h</m:t>
                        </m:r>
                      </m:e>
                      <m:sub>
                        <m:r>
                          <a:rPr lang="en-US" sz="1800" i="1" dirty="0">
                            <a:latin typeface="Cambria Math" panose="02040503050406030204" pitchFamily="18" charset="0"/>
                          </a:rPr>
                          <m:t>2</m:t>
                        </m:r>
                      </m:sub>
                    </m:sSub>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h</m:t>
                        </m:r>
                      </m:e>
                      <m:sub>
                        <m:r>
                          <a:rPr lang="en-US" sz="1800" i="1" dirty="0">
                            <a:latin typeface="Cambria Math" panose="02040503050406030204" pitchFamily="18" charset="0"/>
                          </a:rPr>
                          <m:t>3</m:t>
                        </m:r>
                      </m:sub>
                    </m:sSub>
                    <m:r>
                      <a:rPr lang="en-US" sz="1800" i="1" dirty="0">
                        <a:latin typeface="Cambria Math" panose="02040503050406030204" pitchFamily="18" charset="0"/>
                      </a:rPr>
                      <m:t>, ….</m:t>
                    </m:r>
                  </m:oMath>
                </a14:m>
                <a:endParaRPr lang="en-US" sz="18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716832" y="4606280"/>
                <a:ext cx="4474760" cy="369332"/>
              </a:xfrm>
              <a:prstGeom prst="rect">
                <a:avLst/>
              </a:prstGeom>
              <a:blipFill>
                <a:blip r:embed="rId17"/>
                <a:stretch>
                  <a:fillRect l="-811" t="-4545" b="-19697"/>
                </a:stretch>
              </a:blipFill>
              <a:ln w="38100">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6966950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8B18D4-190D-79B8-FEE4-E77E46F9A46D}"/>
              </a:ext>
            </a:extLst>
          </p:cNvPr>
          <p:cNvSpPr>
            <a:spLocks noGrp="1"/>
          </p:cNvSpPr>
          <p:nvPr>
            <p:ph type="title"/>
          </p:nvPr>
        </p:nvSpPr>
        <p:spPr/>
        <p:txBody>
          <a:bodyPr/>
          <a:lstStyle/>
          <a:p>
            <a:r>
              <a:rPr lang="en-US" dirty="0"/>
              <a:t>Transformer Networks</a:t>
            </a:r>
          </a:p>
        </p:txBody>
      </p:sp>
      <p:sp>
        <p:nvSpPr>
          <p:cNvPr id="5" name="Content Placeholder 4">
            <a:extLst>
              <a:ext uri="{FF2B5EF4-FFF2-40B4-BE49-F238E27FC236}">
                <a16:creationId xmlns:a16="http://schemas.microsoft.com/office/drawing/2014/main" id="{DF9DDCDD-45B9-4043-E357-F30B56C32FDB}"/>
              </a:ext>
            </a:extLst>
          </p:cNvPr>
          <p:cNvSpPr>
            <a:spLocks noGrp="1"/>
          </p:cNvSpPr>
          <p:nvPr>
            <p:ph idx="1"/>
          </p:nvPr>
        </p:nvSpPr>
        <p:spPr/>
        <p:txBody>
          <a:bodyPr/>
          <a:lstStyle/>
          <a:p>
            <a:r>
              <a:rPr lang="en-US" b="1" i="1" dirty="0">
                <a:solidFill>
                  <a:srgbClr val="0070C0"/>
                </a:solidFill>
              </a:rPr>
              <a:t>Transformer networks </a:t>
            </a:r>
            <a:r>
              <a:rPr lang="en-US" dirty="0"/>
              <a:t>have been initially designed for processing test data in Large Language Models, such as GPT-3</a:t>
            </a:r>
          </a:p>
          <a:p>
            <a:pPr lvl="1"/>
            <a:r>
              <a:rPr lang="en-US" dirty="0"/>
              <a:t>Later, they have been used for image tasks, and tabular data processing</a:t>
            </a:r>
          </a:p>
          <a:p>
            <a:r>
              <a:rPr lang="en-US" dirty="0"/>
              <a:t>The main block of transformers is the </a:t>
            </a:r>
            <a:r>
              <a:rPr lang="en-US" dirty="0">
                <a:solidFill>
                  <a:srgbClr val="FF0000"/>
                </a:solidFill>
              </a:rPr>
              <a:t>self-attention mechanism</a:t>
            </a:r>
            <a:r>
              <a:rPr lang="en-US" dirty="0"/>
              <a:t>, which uses scaled dot-product attention to force the model to attend to portions of the data</a:t>
            </a:r>
          </a:p>
          <a:p>
            <a:pPr lvl="1"/>
            <a:r>
              <a:rPr lang="en-US" dirty="0"/>
              <a:t>Several self-attention modules are combined into a </a:t>
            </a:r>
            <a:r>
              <a:rPr lang="en-US" dirty="0">
                <a:solidFill>
                  <a:srgbClr val="FF0000"/>
                </a:solidFill>
              </a:rPr>
              <a:t>multi-head attention </a:t>
            </a:r>
            <a:r>
              <a:rPr lang="en-US" dirty="0"/>
              <a:t>layer</a:t>
            </a:r>
          </a:p>
        </p:txBody>
      </p:sp>
      <p:sp>
        <p:nvSpPr>
          <p:cNvPr id="6" name="Content Placeholder 5">
            <a:extLst>
              <a:ext uri="{FF2B5EF4-FFF2-40B4-BE49-F238E27FC236}">
                <a16:creationId xmlns:a16="http://schemas.microsoft.com/office/drawing/2014/main" id="{BBEF4399-CB6C-6BF1-FAD3-C9D48EAD3D01}"/>
              </a:ext>
            </a:extLst>
          </p:cNvPr>
          <p:cNvSpPr>
            <a:spLocks noGrp="1"/>
          </p:cNvSpPr>
          <p:nvPr>
            <p:ph idx="10"/>
          </p:nvPr>
        </p:nvSpPr>
        <p:spPr/>
        <p:txBody>
          <a:bodyPr/>
          <a:lstStyle/>
          <a:p>
            <a:r>
              <a:rPr lang="en-US" dirty="0"/>
              <a:t>Transformer Networks</a:t>
            </a:r>
          </a:p>
        </p:txBody>
      </p:sp>
      <p:pic>
        <p:nvPicPr>
          <p:cNvPr id="1026" name="Picture 2">
            <a:extLst>
              <a:ext uri="{FF2B5EF4-FFF2-40B4-BE49-F238E27FC236}">
                <a16:creationId xmlns:a16="http://schemas.microsoft.com/office/drawing/2014/main" id="{81C99495-8D42-CDC6-125F-11D6601D8EB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06973" y="4212277"/>
            <a:ext cx="6044454" cy="347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8493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p:txBody>
          <a:bodyPr/>
          <a:lstStyle/>
          <a:p>
            <a:pPr marL="457162" indent="-457162">
              <a:buFont typeface="+mj-lt"/>
              <a:buAutoNum type="arabicPeriod"/>
            </a:pPr>
            <a:r>
              <a:rPr lang="en-US" dirty="0"/>
              <a:t>Hung-</a:t>
            </a:r>
            <a:r>
              <a:rPr lang="en-US" dirty="0" err="1"/>
              <a:t>yi</a:t>
            </a:r>
            <a:r>
              <a:rPr lang="en-US" dirty="0"/>
              <a:t> Lee – Deep Learning Tutorial </a:t>
            </a:r>
          </a:p>
          <a:p>
            <a:pPr marL="457162" indent="-457162">
              <a:buFont typeface="+mj-lt"/>
              <a:buAutoNum type="arabicPeriod"/>
            </a:pPr>
            <a:r>
              <a:rPr lang="en-US" dirty="0" err="1"/>
              <a:t>Ismini</a:t>
            </a:r>
            <a:r>
              <a:rPr lang="en-US" dirty="0"/>
              <a:t> </a:t>
            </a:r>
            <a:r>
              <a:rPr lang="en-US" dirty="0" err="1"/>
              <a:t>Lourentzou</a:t>
            </a:r>
            <a:r>
              <a:rPr lang="en-US" dirty="0"/>
              <a:t> – Introduction to Deep Learning</a:t>
            </a:r>
          </a:p>
          <a:p>
            <a:pPr marL="457162" indent="-457162">
              <a:buFont typeface="+mj-lt"/>
              <a:buAutoNum type="arabicPeriod"/>
            </a:pPr>
            <a:r>
              <a:rPr lang="en-US" dirty="0"/>
              <a:t>CS231n Convolutional Neural Networks for Visual Recognition (Stanford CS course) (</a:t>
            </a:r>
            <a:r>
              <a:rPr lang="en-US" dirty="0">
                <a:hlinkClick r:id="rId2"/>
              </a:rPr>
              <a:t>link</a:t>
            </a:r>
            <a:r>
              <a:rPr lang="en-US" dirty="0"/>
              <a:t>)</a:t>
            </a:r>
          </a:p>
          <a:p>
            <a:pPr marL="457162" indent="-457162">
              <a:buFont typeface="+mj-lt"/>
              <a:buAutoNum type="arabicPeriod"/>
            </a:pPr>
            <a:r>
              <a:rPr lang="en-US" dirty="0"/>
              <a:t>James Hays, Brown – Machine Learning Overview</a:t>
            </a:r>
          </a:p>
          <a:p>
            <a:pPr marL="457162" indent="-457162">
              <a:buFont typeface="+mj-lt"/>
              <a:buAutoNum type="arabicPeriod"/>
            </a:pPr>
            <a:r>
              <a:rPr lang="en-US" dirty="0" err="1"/>
              <a:t>Param</a:t>
            </a:r>
            <a:r>
              <a:rPr lang="en-US" dirty="0"/>
              <a:t> </a:t>
            </a:r>
            <a:r>
              <a:rPr lang="en-US" dirty="0" err="1"/>
              <a:t>Vir</a:t>
            </a:r>
            <a:r>
              <a:rPr lang="en-US" dirty="0"/>
              <a:t> Singh, </a:t>
            </a:r>
            <a:r>
              <a:rPr lang="en-US" dirty="0" err="1"/>
              <a:t>Shunyuan</a:t>
            </a:r>
            <a:r>
              <a:rPr lang="en-US" dirty="0"/>
              <a:t> Zhang, Nikhil Malik – Deep Learning</a:t>
            </a:r>
          </a:p>
          <a:p>
            <a:pPr marL="457162" indent="-457162">
              <a:buFont typeface="+mj-lt"/>
              <a:buAutoNum type="arabicPeriod"/>
            </a:pPr>
            <a:r>
              <a:rPr lang="en-US" dirty="0"/>
              <a:t>Sebastian Ruder – An Overview of Gradient Descent Optimization Algorithms (</a:t>
            </a:r>
            <a:r>
              <a:rPr lang="en-US" dirty="0">
                <a:hlinkClick r:id="rId3"/>
              </a:rPr>
              <a:t>link</a:t>
            </a:r>
            <a:r>
              <a:rPr lang="en-US" dirty="0"/>
              <a:t>)</a:t>
            </a:r>
          </a:p>
        </p:txBody>
      </p:sp>
    </p:spTree>
    <p:extLst>
      <p:ext uri="{BB962C8B-B14F-4D97-AF65-F5344CB8AC3E}">
        <p14:creationId xmlns:p14="http://schemas.microsoft.com/office/powerpoint/2010/main" val="364882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vs Non-linear Techniques</a:t>
            </a:r>
          </a:p>
        </p:txBody>
      </p:sp>
      <p:sp>
        <p:nvSpPr>
          <p:cNvPr id="3" name="Content Placeholder 2"/>
          <p:cNvSpPr>
            <a:spLocks noGrp="1"/>
          </p:cNvSpPr>
          <p:nvPr>
            <p:ph idx="1"/>
          </p:nvPr>
        </p:nvSpPr>
        <p:spPr>
          <a:xfrm>
            <a:off x="276674" y="2090803"/>
            <a:ext cx="3771650" cy="5367667"/>
          </a:xfrm>
        </p:spPr>
        <p:txBody>
          <a:bodyPr>
            <a:normAutofit/>
          </a:bodyPr>
          <a:lstStyle/>
          <a:p>
            <a:r>
              <a:rPr lang="en-US" dirty="0"/>
              <a:t>For some tasks, input data can be linearly separable, and linear classifiers can be suitably applied</a:t>
            </a:r>
          </a:p>
          <a:p>
            <a:endParaRPr lang="en-US" dirty="0"/>
          </a:p>
          <a:p>
            <a:endParaRPr lang="en-US" dirty="0"/>
          </a:p>
          <a:p>
            <a:endParaRPr lang="en-US" dirty="0"/>
          </a:p>
          <a:p>
            <a:endParaRPr lang="en-US" dirty="0"/>
          </a:p>
          <a:p>
            <a:r>
              <a:rPr lang="en-US" dirty="0"/>
              <a:t>For other tasks, linear classifiers may have difficulties to produce adequate decision boundaries </a:t>
            </a:r>
          </a:p>
        </p:txBody>
      </p:sp>
      <p:sp>
        <p:nvSpPr>
          <p:cNvPr id="37" name="Content Placeholder 36">
            <a:extLst>
              <a:ext uri="{FF2B5EF4-FFF2-40B4-BE49-F238E27FC236}">
                <a16:creationId xmlns:a16="http://schemas.microsoft.com/office/drawing/2014/main" id="{0FFBEB3B-66B1-486A-99CF-3AD66AE65BE2}"/>
              </a:ext>
            </a:extLst>
          </p:cNvPr>
          <p:cNvSpPr>
            <a:spLocks noGrp="1"/>
          </p:cNvSpPr>
          <p:nvPr>
            <p:ph idx="10"/>
          </p:nvPr>
        </p:nvSpPr>
        <p:spPr/>
        <p:txBody>
          <a:bodyPr/>
          <a:lstStyle/>
          <a:p>
            <a:r>
              <a:rPr lang="en-US" dirty="0"/>
              <a:t>Linear vs Non-linear Techniques</a:t>
            </a:r>
          </a:p>
        </p:txBody>
      </p:sp>
      <p:grpSp>
        <p:nvGrpSpPr>
          <p:cNvPr id="39" name="Group 38">
            <a:extLst>
              <a:ext uri="{FF2B5EF4-FFF2-40B4-BE49-F238E27FC236}">
                <a16:creationId xmlns:a16="http://schemas.microsoft.com/office/drawing/2014/main" id="{5E49ECD0-01B7-4AE4-BDB5-A4B8B4110AB9}"/>
              </a:ext>
            </a:extLst>
          </p:cNvPr>
          <p:cNvGrpSpPr/>
          <p:nvPr/>
        </p:nvGrpSpPr>
        <p:grpSpPr>
          <a:xfrm>
            <a:off x="4581525" y="4904238"/>
            <a:ext cx="3760043" cy="2592288"/>
            <a:chOff x="6004735" y="2090803"/>
            <a:chExt cx="3760043" cy="2592288"/>
          </a:xfrm>
        </p:grpSpPr>
        <p:sp>
          <p:nvSpPr>
            <p:cNvPr id="4" name="流程圖: 程序 18"/>
            <p:cNvSpPr/>
            <p:nvPr/>
          </p:nvSpPr>
          <p:spPr>
            <a:xfrm>
              <a:off x="6524418" y="2090803"/>
              <a:ext cx="3240360" cy="22322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乘號 3"/>
            <p:cNvSpPr/>
            <p:nvPr/>
          </p:nvSpPr>
          <p:spPr>
            <a:xfrm>
              <a:off x="7388514" y="372206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乘號 4"/>
            <p:cNvSpPr/>
            <p:nvPr/>
          </p:nvSpPr>
          <p:spPr>
            <a:xfrm>
              <a:off x="8324618" y="379406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乘號 5"/>
            <p:cNvSpPr/>
            <p:nvPr/>
          </p:nvSpPr>
          <p:spPr>
            <a:xfrm>
              <a:off x="7655972" y="216281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乘號 6"/>
            <p:cNvSpPr/>
            <p:nvPr/>
          </p:nvSpPr>
          <p:spPr>
            <a:xfrm>
              <a:off x="7964578" y="393808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乘號 7"/>
            <p:cNvSpPr/>
            <p:nvPr/>
          </p:nvSpPr>
          <p:spPr>
            <a:xfrm>
              <a:off x="7964578" y="223481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乘號 8"/>
            <p:cNvSpPr/>
            <p:nvPr/>
          </p:nvSpPr>
          <p:spPr>
            <a:xfrm>
              <a:off x="7316506" y="237883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乘號 9"/>
            <p:cNvSpPr/>
            <p:nvPr/>
          </p:nvSpPr>
          <p:spPr>
            <a:xfrm>
              <a:off x="6956466" y="288289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接點 10"/>
            <p:cNvSpPr/>
            <p:nvPr/>
          </p:nvSpPr>
          <p:spPr>
            <a:xfrm>
              <a:off x="7892570" y="2666867"/>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3" name="流程圖: 接點 11"/>
            <p:cNvSpPr/>
            <p:nvPr/>
          </p:nvSpPr>
          <p:spPr>
            <a:xfrm>
              <a:off x="7604538" y="2810883"/>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4" name="流程圖: 接點 12"/>
            <p:cNvSpPr/>
            <p:nvPr/>
          </p:nvSpPr>
          <p:spPr>
            <a:xfrm>
              <a:off x="8180602" y="2666867"/>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5" name="流程圖: 接點 13"/>
            <p:cNvSpPr/>
            <p:nvPr/>
          </p:nvSpPr>
          <p:spPr>
            <a:xfrm>
              <a:off x="7964578" y="2882891"/>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6" name="流程圖: 接點 14"/>
            <p:cNvSpPr/>
            <p:nvPr/>
          </p:nvSpPr>
          <p:spPr>
            <a:xfrm>
              <a:off x="7820562" y="309891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7" name="流程圖: 接點 15"/>
            <p:cNvSpPr/>
            <p:nvPr/>
          </p:nvSpPr>
          <p:spPr>
            <a:xfrm>
              <a:off x="8382910" y="2882891"/>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8" name="流程圖: 接點 16"/>
            <p:cNvSpPr/>
            <p:nvPr/>
          </p:nvSpPr>
          <p:spPr>
            <a:xfrm>
              <a:off x="8108594" y="309891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9" name="流程圖: 接點 17"/>
            <p:cNvSpPr/>
            <p:nvPr/>
          </p:nvSpPr>
          <p:spPr>
            <a:xfrm>
              <a:off x="7964578" y="3242931"/>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0" name="乘號 19"/>
            <p:cNvSpPr/>
            <p:nvPr/>
          </p:nvSpPr>
          <p:spPr>
            <a:xfrm>
              <a:off x="8664084" y="345895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乘號 20"/>
            <p:cNvSpPr/>
            <p:nvPr/>
          </p:nvSpPr>
          <p:spPr>
            <a:xfrm>
              <a:off x="8736092" y="2641941"/>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乘號 21"/>
            <p:cNvSpPr/>
            <p:nvPr/>
          </p:nvSpPr>
          <p:spPr>
            <a:xfrm>
              <a:off x="8880108" y="3026907"/>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乘號 22"/>
            <p:cNvSpPr/>
            <p:nvPr/>
          </p:nvSpPr>
          <p:spPr>
            <a:xfrm>
              <a:off x="8448060" y="223481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乘號 23"/>
            <p:cNvSpPr/>
            <p:nvPr/>
          </p:nvSpPr>
          <p:spPr>
            <a:xfrm>
              <a:off x="7100482" y="3218005"/>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流程圖: 接點 24"/>
            <p:cNvSpPr/>
            <p:nvPr/>
          </p:nvSpPr>
          <p:spPr>
            <a:xfrm>
              <a:off x="7532530" y="3098915"/>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6" name="流程圖: 接點 25"/>
            <p:cNvSpPr/>
            <p:nvPr/>
          </p:nvSpPr>
          <p:spPr>
            <a:xfrm>
              <a:off x="7604538" y="3314939"/>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7" name="流程圖: 接點 26"/>
            <p:cNvSpPr/>
            <p:nvPr/>
          </p:nvSpPr>
          <p:spPr>
            <a:xfrm>
              <a:off x="8166886" y="3442338"/>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8" name="流程圖: 接點 27"/>
            <p:cNvSpPr/>
            <p:nvPr/>
          </p:nvSpPr>
          <p:spPr>
            <a:xfrm>
              <a:off x="8382910" y="3226314"/>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pic>
          <p:nvPicPr>
            <p:cNvPr id="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20562" y="4321141"/>
              <a:ext cx="447675" cy="361950"/>
            </a:xfrm>
            <a:prstGeom prst="rect">
              <a:avLst/>
            </a:prstGeom>
            <a:noFill/>
          </p:spPr>
        </p:pic>
        <p:pic>
          <p:nvPicPr>
            <p:cNvPr id="3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04735" y="2738875"/>
              <a:ext cx="447675" cy="361950"/>
            </a:xfrm>
            <a:prstGeom prst="rect">
              <a:avLst/>
            </a:prstGeom>
            <a:noFill/>
          </p:spPr>
        </p:pic>
        <p:sp>
          <p:nvSpPr>
            <p:cNvPr id="31" name="乘號 30"/>
            <p:cNvSpPr/>
            <p:nvPr/>
          </p:nvSpPr>
          <p:spPr>
            <a:xfrm>
              <a:off x="7100482" y="3434029"/>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乘號 31"/>
            <p:cNvSpPr/>
            <p:nvPr/>
          </p:nvSpPr>
          <p:spPr>
            <a:xfrm>
              <a:off x="7676546" y="3866077"/>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乘號 32"/>
            <p:cNvSpPr/>
            <p:nvPr/>
          </p:nvSpPr>
          <p:spPr>
            <a:xfrm>
              <a:off x="7172490" y="2666867"/>
              <a:ext cx="236598" cy="240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p:cNvSpPr/>
            <p:nvPr/>
          </p:nvSpPr>
          <p:spPr>
            <a:xfrm>
              <a:off x="7820562" y="3514346"/>
              <a:ext cx="157732" cy="16063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cxnSp>
          <p:nvCxnSpPr>
            <p:cNvPr id="35" name="直線接點 35"/>
            <p:cNvCxnSpPr/>
            <p:nvPr/>
          </p:nvCxnSpPr>
          <p:spPr>
            <a:xfrm rot="10800000" flipV="1">
              <a:off x="6956466" y="2234819"/>
              <a:ext cx="2160240" cy="187220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716832" y="7526179"/>
            <a:ext cx="6912768" cy="246221"/>
          </a:xfrm>
          <a:prstGeom prst="rect">
            <a:avLst/>
          </a:prstGeom>
          <a:noFill/>
        </p:spPr>
        <p:txBody>
          <a:bodyPr wrap="square" rtlCol="0">
            <a:spAutoFit/>
          </a:bodyPr>
          <a:lstStyle/>
          <a:p>
            <a:pPr algn="ctr"/>
            <a:r>
              <a:rPr lang="en-US" sz="1000" dirty="0"/>
              <a:t>Picture from: Y-Fan Chang – An Overview of Machine Learning</a:t>
            </a:r>
          </a:p>
        </p:txBody>
      </p:sp>
      <p:pic>
        <p:nvPicPr>
          <p:cNvPr id="38" name="Picture 37" descr="A close up of a logo&#10;&#10;Description automatically generated">
            <a:extLst>
              <a:ext uri="{FF2B5EF4-FFF2-40B4-BE49-F238E27FC236}">
                <a16:creationId xmlns:a16="http://schemas.microsoft.com/office/drawing/2014/main" id="{CCF2D0DE-B264-467C-9610-97DB318B2476}"/>
              </a:ext>
            </a:extLst>
          </p:cNvPr>
          <p:cNvPicPr>
            <a:picLocks noChangeAspect="1"/>
          </p:cNvPicPr>
          <p:nvPr/>
        </p:nvPicPr>
        <p:blipFill rotWithShape="1">
          <a:blip r:embed="rId4">
            <a:extLst>
              <a:ext uri="{28A0092B-C50C-407E-A947-70E740481C1C}">
                <a14:useLocalDpi xmlns:a14="http://schemas.microsoft.com/office/drawing/2010/main" val="0"/>
              </a:ext>
            </a:extLst>
          </a:blip>
          <a:srcRect r="1073"/>
          <a:stretch/>
        </p:blipFill>
        <p:spPr>
          <a:xfrm>
            <a:off x="4099757" y="2198773"/>
            <a:ext cx="5753979" cy="2430482"/>
          </a:xfrm>
          <a:prstGeom prst="rect">
            <a:avLst/>
          </a:prstGeom>
        </p:spPr>
      </p:pic>
    </p:spTree>
    <p:extLst>
      <p:ext uri="{BB962C8B-B14F-4D97-AF65-F5344CB8AC3E}">
        <p14:creationId xmlns:p14="http://schemas.microsoft.com/office/powerpoint/2010/main" val="69166631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10646</TotalTime>
  <Words>6259</Words>
  <Application>Microsoft Office PowerPoint</Application>
  <PresentationFormat>Custom</PresentationFormat>
  <Paragraphs>1189</Paragraphs>
  <Slides>82</Slides>
  <Notes>47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6" baseType="lpstr">
      <vt:lpstr>Arial</vt:lpstr>
      <vt:lpstr>Calibri</vt:lpstr>
      <vt:lpstr>Cambria Math</vt:lpstr>
      <vt:lpstr>Courier New</vt:lpstr>
      <vt:lpstr>Franklin Gothic</vt:lpstr>
      <vt:lpstr>Franklin Gothic Demi</vt:lpstr>
      <vt:lpstr>Garamond</vt:lpstr>
      <vt:lpstr>Libre Franklin</vt:lpstr>
      <vt:lpstr>Palatino Linotype</vt:lpstr>
      <vt:lpstr>times</vt:lpstr>
      <vt:lpstr>Times New Roman</vt:lpstr>
      <vt:lpstr>Wingdings</vt:lpstr>
      <vt:lpstr>Office Theme</vt:lpstr>
      <vt:lpstr>方程式</vt:lpstr>
      <vt:lpstr>CS 487/587 Adversarial Machine Learning</vt:lpstr>
      <vt:lpstr>Lecture 2</vt:lpstr>
      <vt:lpstr>Lecture Outline</vt:lpstr>
      <vt:lpstr>Machine Learning Basics</vt:lpstr>
      <vt:lpstr>Machine Learning Types</vt:lpstr>
      <vt:lpstr>Supervised Learning</vt:lpstr>
      <vt:lpstr>Unsupervised Learning </vt:lpstr>
      <vt:lpstr>Linear vs Non-linear Techniques</vt:lpstr>
      <vt:lpstr>Linear vs Non-linear Techniques</vt:lpstr>
      <vt:lpstr>Binary vs Multi-class Classification</vt:lpstr>
      <vt:lpstr>Binary vs Multi-class Classification</vt:lpstr>
      <vt:lpstr>Deep Learning</vt:lpstr>
      <vt:lpstr>Why is DL Useful?</vt:lpstr>
      <vt:lpstr>Introduction to Neural Networks </vt:lpstr>
      <vt:lpstr>Introduction to Neural Networks </vt:lpstr>
      <vt:lpstr>Elements of Neural Networks </vt:lpstr>
      <vt:lpstr>Elements of Neural Networks </vt:lpstr>
      <vt:lpstr>Elements of Neural Networks </vt:lpstr>
      <vt:lpstr>Elements of Neural Networks </vt:lpstr>
      <vt:lpstr>Elements of Neural Networks </vt:lpstr>
      <vt:lpstr>Matrix Operation</vt:lpstr>
      <vt:lpstr>Matrix Operation</vt:lpstr>
      <vt:lpstr>Matrix Operation</vt:lpstr>
      <vt:lpstr>Matrix Operation</vt:lpstr>
      <vt:lpstr>Softmax Layer</vt:lpstr>
      <vt:lpstr>Softmax Layer</vt:lpstr>
      <vt:lpstr>Activation Functions</vt:lpstr>
      <vt:lpstr>Activation: Sigmoid</vt:lpstr>
      <vt:lpstr>Activation: Tanh</vt:lpstr>
      <vt:lpstr>Activation: ReLU</vt:lpstr>
      <vt:lpstr>Activation: Leaky ReLU</vt:lpstr>
      <vt:lpstr>Activation: Linear Function</vt:lpstr>
      <vt:lpstr>Training NNs</vt:lpstr>
      <vt:lpstr>Training NNs</vt:lpstr>
      <vt:lpstr>Training NNs</vt:lpstr>
      <vt:lpstr>Training NNs</vt:lpstr>
      <vt:lpstr>Loss Functions</vt:lpstr>
      <vt:lpstr>Loss Functions</vt:lpstr>
      <vt:lpstr>Training NNs</vt:lpstr>
      <vt:lpstr>Training NNs</vt:lpstr>
      <vt:lpstr>Gradient Descent Algorithm</vt:lpstr>
      <vt:lpstr>Gradient Descent Algorithm</vt:lpstr>
      <vt:lpstr>Gradient Descent Algorithm</vt:lpstr>
      <vt:lpstr>Gradient Descent Algorithm</vt:lpstr>
      <vt:lpstr>Gradient Descent Algorithm</vt:lpstr>
      <vt:lpstr>Backpropagation</vt:lpstr>
      <vt:lpstr>Mini-batch Gradient Descent</vt:lpstr>
      <vt:lpstr>Stochastic Gradient Descent</vt:lpstr>
      <vt:lpstr>Problems with Gradient Descent</vt:lpstr>
      <vt:lpstr>Gradient Descent with Momentum</vt:lpstr>
      <vt:lpstr>Gradient Descent with Momentum</vt:lpstr>
      <vt:lpstr>Nesterov Accelerated Momentum</vt:lpstr>
      <vt:lpstr>Adam</vt:lpstr>
      <vt:lpstr>Learning Rate</vt:lpstr>
      <vt:lpstr>Learning Rate</vt:lpstr>
      <vt:lpstr>Learning Rate Scheduling</vt:lpstr>
      <vt:lpstr>Vanishing Gradient Problem</vt:lpstr>
      <vt:lpstr>Generalization</vt:lpstr>
      <vt:lpstr>Overfitting</vt:lpstr>
      <vt:lpstr>Regularization: Weight Decay</vt:lpstr>
      <vt:lpstr>Regularization: Weight Decay</vt:lpstr>
      <vt:lpstr>Regularization: Weight Decay</vt:lpstr>
      <vt:lpstr>Regularization: Dropout</vt:lpstr>
      <vt:lpstr>Regularization: Dropout</vt:lpstr>
      <vt:lpstr>Regularization: Early Stopping</vt:lpstr>
      <vt:lpstr>Regularization: Batch Normalization</vt:lpstr>
      <vt:lpstr>Hyper-parameter Tuning</vt:lpstr>
      <vt:lpstr>Hyper-parameter Tuning</vt:lpstr>
      <vt:lpstr>k-Fold Cross-Validation</vt:lpstr>
      <vt:lpstr>k-Fold Cross-Validation</vt:lpstr>
      <vt:lpstr>Ensemble Learning</vt:lpstr>
      <vt:lpstr>Deep vs Shallow Networks</vt:lpstr>
      <vt:lpstr>Convolutional Neural Networks (CNNs)</vt:lpstr>
      <vt:lpstr>Convolutional Neural Networks (CNNs)</vt:lpstr>
      <vt:lpstr>Convolutional Neural Networks (CNNs)</vt:lpstr>
      <vt:lpstr>Convolutional Neural Networks (CNNs)</vt:lpstr>
      <vt:lpstr>Convolutional Neural Networks (CNNs)</vt:lpstr>
      <vt:lpstr>Residual CNNs</vt:lpstr>
      <vt:lpstr>Recurrent Neural Networks (RNNs)</vt:lpstr>
      <vt:lpstr>Recurrent Neural Networks (RNNs)</vt:lpstr>
      <vt:lpstr>Transformer Networks</vt:lpstr>
      <vt:lpstr>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2891</cp:revision>
  <cp:lastPrinted>2016-01-16T17:38:40Z</cp:lastPrinted>
  <dcterms:created xsi:type="dcterms:W3CDTF">2014-06-16T13:46:25Z</dcterms:created>
  <dcterms:modified xsi:type="dcterms:W3CDTF">2024-01-23T16:39:13Z</dcterms:modified>
</cp:coreProperties>
</file>