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679" r:id="rId2"/>
    <p:sldId id="680" r:id="rId3"/>
    <p:sldId id="493" r:id="rId4"/>
    <p:sldId id="589" r:id="rId5"/>
    <p:sldId id="621" r:id="rId6"/>
    <p:sldId id="494" r:id="rId7"/>
    <p:sldId id="573" r:id="rId8"/>
    <p:sldId id="670" r:id="rId9"/>
    <p:sldId id="576" r:id="rId10"/>
    <p:sldId id="586" r:id="rId11"/>
    <p:sldId id="591" r:id="rId12"/>
    <p:sldId id="590" r:id="rId13"/>
    <p:sldId id="574" r:id="rId14"/>
    <p:sldId id="575" r:id="rId15"/>
    <p:sldId id="583" r:id="rId16"/>
    <p:sldId id="587" r:id="rId17"/>
    <p:sldId id="588" r:id="rId18"/>
    <p:sldId id="584" r:id="rId19"/>
    <p:sldId id="600" r:id="rId20"/>
    <p:sldId id="585" r:id="rId21"/>
    <p:sldId id="592" r:id="rId22"/>
    <p:sldId id="578" r:id="rId23"/>
    <p:sldId id="579" r:id="rId24"/>
    <p:sldId id="582" r:id="rId25"/>
    <p:sldId id="593" r:id="rId26"/>
    <p:sldId id="581" r:id="rId27"/>
    <p:sldId id="647" r:id="rId28"/>
    <p:sldId id="648" r:id="rId29"/>
    <p:sldId id="649" r:id="rId30"/>
    <p:sldId id="677" r:id="rId31"/>
    <p:sldId id="596" r:id="rId32"/>
    <p:sldId id="595" r:id="rId33"/>
    <p:sldId id="602" r:id="rId34"/>
    <p:sldId id="599" r:id="rId35"/>
    <p:sldId id="673" r:id="rId36"/>
    <p:sldId id="597" r:id="rId37"/>
    <p:sldId id="642" r:id="rId38"/>
    <p:sldId id="640" r:id="rId39"/>
    <p:sldId id="643" r:id="rId40"/>
    <p:sldId id="641" r:id="rId41"/>
    <p:sldId id="638" r:id="rId42"/>
    <p:sldId id="639" r:id="rId43"/>
    <p:sldId id="645" r:id="rId44"/>
    <p:sldId id="644" r:id="rId45"/>
    <p:sldId id="665" r:id="rId46"/>
    <p:sldId id="646" r:id="rId47"/>
    <p:sldId id="650" r:id="rId48"/>
    <p:sldId id="666" r:id="rId49"/>
    <p:sldId id="653" r:id="rId50"/>
    <p:sldId id="654" r:id="rId51"/>
    <p:sldId id="651" r:id="rId52"/>
    <p:sldId id="652" r:id="rId53"/>
    <p:sldId id="672" r:id="rId54"/>
    <p:sldId id="658" r:id="rId55"/>
    <p:sldId id="659" r:id="rId56"/>
    <p:sldId id="660" r:id="rId57"/>
    <p:sldId id="661" r:id="rId58"/>
    <p:sldId id="662" r:id="rId59"/>
    <p:sldId id="674" r:id="rId60"/>
    <p:sldId id="663" r:id="rId61"/>
    <p:sldId id="664" r:id="rId62"/>
    <p:sldId id="675" r:id="rId63"/>
    <p:sldId id="676" r:id="rId64"/>
    <p:sldId id="668" r:id="rId65"/>
    <p:sldId id="678" r:id="rId66"/>
    <p:sldId id="603" r:id="rId67"/>
    <p:sldId id="613" r:id="rId68"/>
    <p:sldId id="608" r:id="rId69"/>
    <p:sldId id="604" r:id="rId70"/>
    <p:sldId id="614" r:id="rId71"/>
    <p:sldId id="616" r:id="rId72"/>
    <p:sldId id="615" r:id="rId73"/>
    <p:sldId id="618" r:id="rId74"/>
    <p:sldId id="610" r:id="rId75"/>
    <p:sldId id="617" r:id="rId76"/>
    <p:sldId id="611" r:id="rId77"/>
    <p:sldId id="612" r:id="rId78"/>
    <p:sldId id="598" r:id="rId79"/>
    <p:sldId id="619" r:id="rId80"/>
    <p:sldId id="620" r:id="rId81"/>
    <p:sldId id="622" r:id="rId82"/>
    <p:sldId id="623" r:id="rId83"/>
    <p:sldId id="634" r:id="rId84"/>
    <p:sldId id="635" r:id="rId85"/>
    <p:sldId id="636" r:id="rId86"/>
    <p:sldId id="637" r:id="rId87"/>
    <p:sldId id="624" r:id="rId88"/>
    <p:sldId id="625" r:id="rId89"/>
    <p:sldId id="626" r:id="rId90"/>
    <p:sldId id="627" r:id="rId91"/>
    <p:sldId id="628" r:id="rId92"/>
    <p:sldId id="629" r:id="rId93"/>
    <p:sldId id="630" r:id="rId94"/>
    <p:sldId id="492" r:id="rId95"/>
    <p:sldId id="681" r:id="rId96"/>
    <p:sldId id="631" r:id="rId97"/>
    <p:sldId id="669" r:id="rId98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9" autoAdjust="0"/>
    <p:restoredTop sz="91892" autoAdjust="0"/>
  </p:normalViewPr>
  <p:slideViewPr>
    <p:cSldViewPr>
      <p:cViewPr varScale="1">
        <p:scale>
          <a:sx n="89" d="100"/>
          <a:sy n="89" d="100"/>
        </p:scale>
        <p:origin x="1638" y="9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6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01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5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3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56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3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57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87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8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1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21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60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30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48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01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8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92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7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5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1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39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85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97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66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5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28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299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736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760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2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2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621"/>
            <a:ext cx="10058400" cy="105057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 marL="288925" indent="-288925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>
                <a:latin typeface="Palatino Linotype" panose="02040502050505030304" pitchFamily="18" charset="0"/>
              </a:defRPr>
            </a:lvl1pPr>
            <a:lvl2pPr marL="631825" indent="-227013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>
                <a:latin typeface="Palatino Linotype" panose="02040502050505030304" pitchFamily="18" charset="0"/>
              </a:defRPr>
            </a:lvl2pPr>
            <a:lvl3pPr marL="914400" indent="-173038">
              <a:buClr>
                <a:schemeClr val="tx2"/>
              </a:buClr>
              <a:buFont typeface="Courier New" panose="02070309020205020404" pitchFamily="49" charset="0"/>
              <a:buChar char="o"/>
              <a:defRPr sz="1600">
                <a:latin typeface="Palatino Linotype" panose="02040502050505030304" pitchFamily="18" charset="0"/>
              </a:defRPr>
            </a:lvl3pPr>
            <a:lvl4pPr marL="1146175" indent="-174625">
              <a:buClr>
                <a:schemeClr val="tx2"/>
              </a:buClr>
              <a:defRPr sz="1400">
                <a:latin typeface="Palatino Linotype" panose="02040502050505030304" pitchFamily="18" charset="0"/>
              </a:defRPr>
            </a:lvl4pPr>
            <a:lvl5pPr marL="1376363" indent="-173038">
              <a:buClr>
                <a:schemeClr val="tx2"/>
              </a:buClr>
              <a:defRPr sz="1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6673" y="1519537"/>
            <a:ext cx="9584265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D6F686-FB77-42EE-BAF9-16121179823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6673" y="1509936"/>
            <a:ext cx="6192687" cy="350293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Palatino Linotype" panose="02040502050505030304" pitchFamily="18" charset="0"/>
              </a:defRPr>
            </a:lvl1pPr>
            <a:lvl2pPr marL="690563" indent="-233363">
              <a:defRPr sz="1800">
                <a:latin typeface="Palatino Linotype" panose="02040502050505030304" pitchFamily="18" charset="0"/>
              </a:defRPr>
            </a:lvl2pPr>
            <a:lvl3pPr marL="1031875" indent="-234950">
              <a:buFont typeface="Wingdings" panose="05000000000000000000" pitchFamily="2" charset="2"/>
              <a:buChar char="§"/>
              <a:defRPr sz="1600">
                <a:latin typeface="Palatino Linotype" panose="02040502050505030304" pitchFamily="18" charset="0"/>
              </a:defRPr>
            </a:lvl3pPr>
            <a:lvl4pPr marL="1371600" indent="-223838">
              <a:buFont typeface="Arial" panose="020B0604020202020204" pitchFamily="34" charset="0"/>
              <a:buChar char="»"/>
              <a:defRPr sz="1400">
                <a:latin typeface="Palatino Linotype" panose="02040502050505030304" pitchFamily="18" charset="0"/>
              </a:defRPr>
            </a:lvl4pPr>
            <a:lvl5pPr>
              <a:defRPr sz="1506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21DC48-7BEB-1E0C-5AF0-691B820A6708}"/>
              </a:ext>
            </a:extLst>
          </p:cNvPr>
          <p:cNvGrpSpPr/>
          <p:nvPr userDrawn="1"/>
        </p:nvGrpSpPr>
        <p:grpSpPr>
          <a:xfrm>
            <a:off x="108039" y="50030"/>
            <a:ext cx="9817706" cy="307778"/>
            <a:chOff x="58915" y="49776"/>
            <a:chExt cx="8925187" cy="2715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D95353-6504-AA92-97C3-F53081BACEF7}"/>
                </a:ext>
              </a:extLst>
            </p:cNvPr>
            <p:cNvSpPr txBox="1"/>
            <p:nvPr userDrawn="1"/>
          </p:nvSpPr>
          <p:spPr>
            <a:xfrm>
              <a:off x="58915" y="49776"/>
              <a:ext cx="8925187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487/587, Spring 2024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BE4FCC1-CA93-41EF-4040-162FEC89F8D9}"/>
                </a:ext>
              </a:extLst>
            </p:cNvPr>
            <p:cNvCxnSpPr/>
            <p:nvPr userDrawn="1"/>
          </p:nvCxnSpPr>
          <p:spPr>
            <a:xfrm>
              <a:off x="277680" y="321344"/>
              <a:ext cx="864750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1B300"/>
                  </a:gs>
                  <a:gs pos="100000">
                    <a:srgbClr val="808080">
                      <a:alpha val="55686"/>
                    </a:srgbClr>
                  </a:gs>
                  <a:gs pos="100000">
                    <a:srgbClr val="19191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00C431D-665A-0F9A-054C-D6DF12AD0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5" r="84819" b="-1"/>
          <a:stretch/>
        </p:blipFill>
        <p:spPr>
          <a:xfrm>
            <a:off x="60648" y="-21795"/>
            <a:ext cx="227386" cy="454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77B855-6602-1A39-A064-D581DF60A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5437" b="21141"/>
          <a:stretch/>
        </p:blipFill>
        <p:spPr>
          <a:xfrm>
            <a:off x="348681" y="13149"/>
            <a:ext cx="1440159" cy="3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2184"/>
            <a:ext cx="9052560" cy="1050573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 marL="693680" indent="-236518"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6B6625-FC39-9037-D655-B627A3B81A66}"/>
              </a:ext>
            </a:extLst>
          </p:cNvPr>
          <p:cNvGrpSpPr/>
          <p:nvPr userDrawn="1"/>
        </p:nvGrpSpPr>
        <p:grpSpPr>
          <a:xfrm>
            <a:off x="108039" y="50030"/>
            <a:ext cx="9817706" cy="307778"/>
            <a:chOff x="58915" y="49776"/>
            <a:chExt cx="8925187" cy="2715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5522EE-2E09-CD39-0C69-9DC909AC546E}"/>
                </a:ext>
              </a:extLst>
            </p:cNvPr>
            <p:cNvSpPr txBox="1"/>
            <p:nvPr userDrawn="1"/>
          </p:nvSpPr>
          <p:spPr>
            <a:xfrm>
              <a:off x="58915" y="49776"/>
              <a:ext cx="8925187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487/587, Spring 2024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2AF525C-5B81-8DED-46BE-D89E5BCB4D10}"/>
                </a:ext>
              </a:extLst>
            </p:cNvPr>
            <p:cNvCxnSpPr/>
            <p:nvPr userDrawn="1"/>
          </p:nvCxnSpPr>
          <p:spPr>
            <a:xfrm>
              <a:off x="277680" y="321344"/>
              <a:ext cx="864750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1B300"/>
                  </a:gs>
                  <a:gs pos="100000">
                    <a:srgbClr val="808080">
                      <a:alpha val="55686"/>
                    </a:srgbClr>
                  </a:gs>
                  <a:gs pos="100000">
                    <a:srgbClr val="19191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33FE87F-E938-03D2-7018-45CE00180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5" r="84819" b="-1"/>
          <a:stretch/>
        </p:blipFill>
        <p:spPr>
          <a:xfrm>
            <a:off x="60648" y="-21795"/>
            <a:ext cx="227386" cy="45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CC698-DB02-D05E-7BD8-C8ED958D1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5437" b="21141"/>
          <a:stretch/>
        </p:blipFill>
        <p:spPr>
          <a:xfrm>
            <a:off x="348681" y="13149"/>
            <a:ext cx="1440159" cy="3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7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Title Black Angle">
  <p:cSld name="Presentation Title Black Ang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4589630" cy="7772400"/>
          </a:xfrm>
          <a:custGeom>
            <a:avLst/>
            <a:gdLst/>
            <a:ahLst/>
            <a:cxnLst/>
            <a:rect l="l" t="t" r="r" b="b"/>
            <a:pathLst>
              <a:path w="11127100" h="13717588" extrusionOk="0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7710" tIns="18850" rIns="37710" bIns="18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999499" y="1149896"/>
            <a:ext cx="4247295" cy="29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Franklin Gothic"/>
              <a:buNone/>
              <a:defRPr sz="4000" b="1" cap="none">
                <a:solidFill>
                  <a:srgbClr val="F1B300"/>
                </a:solidFill>
                <a:latin typeface="Franklin Gothic Demi" panose="020B07030201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996675" y="4966320"/>
            <a:ext cx="4250119" cy="101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88595" marR="0" lvl="0" indent="-94298" algn="ctr" rtl="0">
              <a:lnSpc>
                <a:spcPct val="108333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Libre Franklin"/>
              </a:defRPr>
            </a:lvl1pPr>
            <a:lvl2pPr marL="377190" marR="0" lvl="1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565785" marR="0" lvl="2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825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754380" marR="0" lvl="3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942975" marR="0" lvl="4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1131570" marR="0" lvl="5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1320165" marR="0" lvl="6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1508760" marR="0" lvl="7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1697355" marR="0" lvl="8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2" y="2446040"/>
            <a:ext cx="2974372" cy="18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3" r:id="rId2"/>
    <p:sldLayoutId id="2147483684" r:id="rId3"/>
  </p:sldLayoutIdLst>
  <p:hf hdr="0" ftr="0" dt="0"/>
  <p:txStyles>
    <p:titleStyle>
      <a:lvl1pPr algn="ctr" defTabSz="91432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gpdag.wordpress.com/2015/08/12/svm-simplified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://d2l.ai/chapter_appendix-mathematics-for-deep-learning/geometry-linear-algebraic-ops.html#hyperplanes" TargetMode="Externa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6.png"/><Relationship Id="rId7" Type="http://schemas.openxmlformats.org/officeDocument/2006/relationships/oleObject" Target="../embeddings/oleObject2.bin"/><Relationship Id="rId12" Type="http://schemas.microsoft.com/office/2007/relationships/hdphoto" Target="../media/hdphoto4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3.bin"/><Relationship Id="rId10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openxmlformats.org/officeDocument/2006/relationships/image" Target="../media/image34.png"/><Relationship Id="rId1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w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1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52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61.png"/><Relationship Id="rId7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jlkeng.github.io/posts/manifold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jlkeng.github.io/posts/manifolds/" TargetMode="Externa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microsoft.com/office/2007/relationships/hdphoto" Target="../media/hdphoto13.wdp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2l.ai/chapter_appendix-mathematics-for-deep-learning/single-variable-calculus.html" TargetMode="External"/><Relationship Id="rId4" Type="http://schemas.openxmlformats.org/officeDocument/2006/relationships/image" Target="../media/image7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2l.ai/chapter_appendix-mathematics-for-deep-learning/single-variable-calculus.html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jo.osborne.economics.utoronto.ca/index.php/tutorial/index/1/clc/t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2l.ai/chapter_optimization/optimization-intro.htm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1.png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2l.ai/chapter_optimization/optimization-intro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7" Type="http://schemas.openxmlformats.org/officeDocument/2006/relationships/hyperlink" Target="http://d2l.ai/chapter_optimization/optimization-intro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jo.osborne.economics.utoronto.ca/index.php/tutorial/index/1/cv1/t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d2l.ai/chapter_optimization/convexity.html" TargetMode="Externa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2l.ai/chapter_optimization/convexity.html" TargetMode="External"/><Relationship Id="rId5" Type="http://schemas.openxmlformats.org/officeDocument/2006/relationships/image" Target="../media/image99.png"/><Relationship Id="rId4" Type="http://schemas.openxmlformats.org/officeDocument/2006/relationships/image" Target="../media/image10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hyperlink" Target="http://d2l.ai/chapter_optimization/convexity.html" TargetMode="External"/><Relationship Id="rId4" Type="http://schemas.openxmlformats.org/officeDocument/2006/relationships/image" Target="../media/image10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d2l.ai/chapter_appendix-mathematics-for-deep-learning/geometry-linear-algebraic-ops.html#geometry-of-vecto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125.png"/><Relationship Id="rId7" Type="http://schemas.openxmlformats.org/officeDocument/2006/relationships/image" Target="../media/image8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microsoft.com/office/2007/relationships/hdphoto" Target="../media/hdphoto15.wdp"/><Relationship Id="rId10" Type="http://schemas.openxmlformats.org/officeDocument/2006/relationships/image" Target="../media/image930.png"/><Relationship Id="rId4" Type="http://schemas.openxmlformats.org/officeDocument/2006/relationships/image" Target="../media/image127.png"/><Relationship Id="rId9" Type="http://schemas.openxmlformats.org/officeDocument/2006/relationships/image" Target="../media/image92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2l.ai/chapter_appendix-mathematics-for-deep-learning/distributions.html" TargetMode="External"/><Relationship Id="rId5" Type="http://schemas.openxmlformats.org/officeDocument/2006/relationships/image" Target="../media/image134.png"/><Relationship Id="rId4" Type="http://schemas.openxmlformats.org/officeDocument/2006/relationships/image" Target="../media/image99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://d2l.ai/chapter_appendix-mathematics-for-deep-learning/distributions.html" TargetMode="External"/><Relationship Id="rId3" Type="http://schemas.openxmlformats.org/officeDocument/2006/relationships/image" Target="../media/image135.png"/><Relationship Id="rId7" Type="http://schemas.openxmlformats.org/officeDocument/2006/relationships/image" Target="../media/image10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0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2l.ai/chapter_appendix-mathematics-for-deep-learning/distributions.html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2l.ai/chapter_appendix-mathematics-for-deep-learning/geometry-linear-algebraic-ops.html#geometry-of-vectors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ai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jo.osborne.economics.utoronto.ca/index.php/tutorial/index/1/toc" TargetMode="External"/><Relationship Id="rId4" Type="http://schemas.openxmlformats.org/officeDocument/2006/relationships/hyperlink" Target="http://bjlkeng.github.io/posts/manifolds/#:~:text=The%20manifold%20hypothesis%20is%20that,actually%20some%20lower%2Ddimensional%20representation." TargetMode="Externa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DD0A-0E8E-B7DE-C4FA-5A20FE0B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75" y="1437928"/>
            <a:ext cx="4247295" cy="2160240"/>
          </a:xfrm>
        </p:spPr>
        <p:txBody>
          <a:bodyPr/>
          <a:lstStyle/>
          <a:p>
            <a:pPr algn="ctr"/>
            <a:r>
              <a:rPr lang="en-US" altLang="en-US" dirty="0"/>
              <a:t>CS 487/587</a:t>
            </a:r>
            <a:r>
              <a:rPr lang="en-US" dirty="0"/>
              <a:t> Adversarial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Dr. Alex Vakanski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of a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vector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norm</a:t>
                </a:r>
                <a:r>
                  <a:rPr lang="en-US" dirty="0"/>
                  <a:t> is a function that maps a vector to a scalar value</a:t>
                </a:r>
              </a:p>
              <a:p>
                <a:pPr lvl="1"/>
                <a:r>
                  <a:rPr lang="en-US" dirty="0"/>
                  <a:t>E.g., the norm can be a measure of the size of the vector</a:t>
                </a:r>
              </a:p>
              <a:p>
                <a:r>
                  <a:rPr lang="en-US" dirty="0"/>
                  <a:t>The norm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should satisfy the following properties:</a:t>
                </a:r>
              </a:p>
              <a:p>
                <a:pPr lvl="1"/>
                <a:r>
                  <a:rPr lang="en-US" dirty="0"/>
                  <a:t>Scaling: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Triangle inequality: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Must be non-negative: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The general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r>
                  <a:rPr lang="en-US" dirty="0"/>
                  <a:t>of a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obtained as: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On next page we will review common norms, obtained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2,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46614-AC15-4B0E-B584-2447F80C1A7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6ACEC9-0407-43D0-B1FF-18DA0751EE34}"/>
                  </a:ext>
                </a:extLst>
              </p:cNvPr>
              <p:cNvSpPr txBox="1"/>
              <p:nvPr/>
            </p:nvSpPr>
            <p:spPr>
              <a:xfrm>
                <a:off x="5821288" y="4077362"/>
                <a:ext cx="2808311" cy="110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6ACEC9-0407-43D0-B1FF-18DA0751E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288" y="4077362"/>
                <a:ext cx="2808311" cy="11049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99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of a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/>
                  <a:t>Also called </a:t>
                </a:r>
                <a:r>
                  <a:rPr lang="en-US" b="1" dirty="0"/>
                  <a:t>Euclidean norm</a:t>
                </a:r>
              </a:p>
              <a:p>
                <a:pPr lvl="1"/>
                <a:r>
                  <a:rPr lang="en-US" dirty="0"/>
                  <a:t>It is the most often used norm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norm </a:t>
                </a:r>
                <a:r>
                  <a:rPr lang="en-US" dirty="0"/>
                  <a:t>is often denoted just as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with the subscript 2 omitted</a:t>
                </a:r>
              </a:p>
              <a:p>
                <a:endParaRPr lang="en-US" sz="1000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</m:t>
                    </m:r>
                  </m:oMath>
                </a14:m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/>
                  <a:t>Uses the absolute values of the elements</a:t>
                </a:r>
              </a:p>
              <a:p>
                <a:pPr lvl="1"/>
                <a:r>
                  <a:rPr lang="en-US" dirty="0"/>
                  <a:t>Discriminate between zero and non-zero elements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=∞, </m:t>
                    </m:r>
                  </m:oMath>
                </a14:m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/>
                  <a:t>Known as </a:t>
                </a:r>
                <a:r>
                  <a:rPr lang="en-US" b="1" dirty="0"/>
                  <a:t>infinity norm</a:t>
                </a:r>
                <a:r>
                  <a:rPr lang="en-US" dirty="0"/>
                  <a:t>, or </a:t>
                </a:r>
                <a:r>
                  <a:rPr lang="en-US" b="1" dirty="0"/>
                  <a:t>max norm</a:t>
                </a:r>
              </a:p>
              <a:p>
                <a:pPr lvl="1"/>
                <a:r>
                  <a:rPr lang="en-US" dirty="0"/>
                  <a:t>Outputs the absolute value of the largest element</a:t>
                </a:r>
              </a:p>
              <a:p>
                <a:pPr lvl="1"/>
                <a:endParaRPr lang="en-US" sz="1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r>
                  <a:rPr lang="en-US" dirty="0"/>
                  <a:t>outputs the number of non-zero elements</a:t>
                </a:r>
              </a:p>
              <a:p>
                <a:pPr lvl="1"/>
                <a:r>
                  <a:rPr lang="en-US" dirty="0"/>
                  <a:t>It is not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norm, and it is not really a norm function either (it is incorrectly called a norm)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8253-6A34-4ACF-AD7A-355792EA0D5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21288" y="5035299"/>
                <a:ext cx="1944216" cy="495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288" y="5035299"/>
                <a:ext cx="1944216" cy="495970"/>
              </a:xfrm>
              <a:prstGeom prst="rect">
                <a:avLst/>
              </a:prstGeom>
              <a:blipFill>
                <a:blip r:embed="rId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2364F7-CCF1-462B-9530-C182860A5DE9}"/>
                  </a:ext>
                </a:extLst>
              </p:cNvPr>
              <p:cNvSpPr txBox="1"/>
              <p:nvPr/>
            </p:nvSpPr>
            <p:spPr>
              <a:xfrm>
                <a:off x="5257044" y="1839356"/>
                <a:ext cx="3588580" cy="129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2364F7-CCF1-462B-9530-C182860A5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044" y="1839356"/>
                <a:ext cx="3588580" cy="12932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81F89A-5F88-4638-A74F-E39481B51749}"/>
                  </a:ext>
                </a:extLst>
              </p:cNvPr>
              <p:cNvSpPr txBox="1"/>
              <p:nvPr/>
            </p:nvSpPr>
            <p:spPr>
              <a:xfrm>
                <a:off x="5245224" y="3527328"/>
                <a:ext cx="2808311" cy="934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81F89A-5F88-4638-A74F-E39481B51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224" y="3527328"/>
                <a:ext cx="2808311" cy="934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62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6624735" cy="5367667"/>
              </a:xfrm>
            </p:spPr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Orthogonal projection </a:t>
                </a:r>
                <a:r>
                  <a:rPr lang="en-US" dirty="0"/>
                  <a:t>of a vector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/>
                  <a:t> onto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projection can take place in any space of dimensionality ≥ 2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unit vector </a:t>
                </a:r>
                <a:r>
                  <a:rPr lang="en-US" dirty="0"/>
                  <a:t>in the direction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𝐱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 unit vector has norm equal to 1</a:t>
                </a:r>
              </a:p>
              <a:p>
                <a:pPr lvl="1"/>
                <a:r>
                  <a:rPr lang="en-US" dirty="0"/>
                  <a:t>The length of the projection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spcAft>
                    <a:spcPts val="1200"/>
                  </a:spcAft>
                </a:pPr>
                <a:r>
                  <a:rPr lang="en-US" dirty="0"/>
                  <a:t>The orthogonal project is the vector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𝐩𝐫𝐨𝐣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dirty="0"/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𝐩𝐫𝐨𝐣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6624735" cy="5367667"/>
              </a:xfrm>
              <a:blipFill>
                <a:blip r:embed="rId3"/>
                <a:stretch>
                  <a:fillRect l="-1012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C2340-8874-48AB-A7F4-54D6C020008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408" y="2158008"/>
            <a:ext cx="3007929" cy="18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26651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Hyperplanes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Hyperplane</a:t>
                </a:r>
                <a:r>
                  <a:rPr lang="en-US" dirty="0"/>
                  <a:t> is a subspace whose dimension is one less than that of its ambient space</a:t>
                </a:r>
              </a:p>
              <a:p>
                <a:pPr lvl="1"/>
                <a:r>
                  <a:rPr lang="en-US" dirty="0"/>
                  <a:t>In a 2D space, a hyperplane is a straight line (i.e., 1D)</a:t>
                </a:r>
              </a:p>
              <a:p>
                <a:pPr lvl="1"/>
                <a:r>
                  <a:rPr lang="en-US" dirty="0"/>
                  <a:t>In a 3D, a hyperplane is a plane (i.e., 2D)</a:t>
                </a:r>
              </a:p>
              <a:p>
                <a:pPr lvl="1"/>
                <a:r>
                  <a:rPr lang="en-US" dirty="0"/>
                  <a:t>In a </a:t>
                </a:r>
                <a:r>
                  <a:rPr lang="en-US" i="1" dirty="0"/>
                  <a:t>d</a:t>
                </a:r>
                <a:r>
                  <a:rPr lang="en-US" dirty="0"/>
                  <a:t>-dimensional vector space, a hyperplane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dimensions, and divides the space into two half-spaces</a:t>
                </a:r>
              </a:p>
              <a:p>
                <a:r>
                  <a:rPr lang="en-US" dirty="0"/>
                  <a:t>Hyperplane is a generalization of a concept of plane in high-dimensional space</a:t>
                </a:r>
              </a:p>
              <a:p>
                <a:r>
                  <a:rPr lang="en-US" dirty="0"/>
                  <a:t>In ML, hyperplanes are </a:t>
                </a:r>
                <a:r>
                  <a:rPr lang="en-US" dirty="0">
                    <a:solidFill>
                      <a:srgbClr val="FF0000"/>
                    </a:solidFill>
                  </a:rPr>
                  <a:t>decision boundaries </a:t>
                </a:r>
                <a:r>
                  <a:rPr lang="en-US" dirty="0"/>
                  <a:t>used for linear classification</a:t>
                </a:r>
              </a:p>
              <a:p>
                <a:pPr lvl="1"/>
                <a:r>
                  <a:rPr lang="en-US" dirty="0"/>
                  <a:t>Data points falling on either sides of the hyperplane are attributed to different classes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BA1EC-7B79-46CB-A442-BD5D2A6D8D1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Hyperplanes</a:t>
            </a:r>
          </a:p>
          <a:p>
            <a:endParaRPr lang="en-US" dirty="0"/>
          </a:p>
        </p:txBody>
      </p:sp>
      <p:pic>
        <p:nvPicPr>
          <p:cNvPr id="1026" name="Picture 2" descr="Hyperplane Definition | DeepA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58" b="6273"/>
          <a:stretch/>
        </p:blipFill>
        <p:spPr bwMode="auto">
          <a:xfrm>
            <a:off x="2004864" y="5254352"/>
            <a:ext cx="60038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6"/>
              </a:rPr>
              <a:t>https://kgpdag.wordpress.com/2015/08/12/svm-simplified/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3737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Hyperplanes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6476209" cy="53676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example, for a given data point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we can use dot-product to find the hyperplane for which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solution to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the set of points that lay on the line that is orthogonal to the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(the line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a 3D space, the points that satisfy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lay on a plane that is orthogonal to the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inequalities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define the two subspaces that are created by the plane</a:t>
                </a:r>
              </a:p>
              <a:p>
                <a:pPr lvl="1"/>
                <a:r>
                  <a:rPr lang="en-US" dirty="0"/>
                  <a:t>The same concept applies to high-dimensional spaces as well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6476209" cy="5367667"/>
              </a:xfrm>
              <a:blipFill>
                <a:blip r:embed="rId3"/>
                <a:stretch>
                  <a:fillRect l="-1035" t="-795" r="-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DF119E-99F7-4261-B749-1C52A559593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Hyperplanes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145"/>
          <a:stretch/>
        </p:blipFill>
        <p:spPr>
          <a:xfrm>
            <a:off x="6752882" y="2052354"/>
            <a:ext cx="3244870" cy="2695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5"/>
              </a:rPr>
              <a:t>http://d2l.ai/chapter_appendix-mathematics-for-deep-learning/geometry-linear-algebraic-ops.html#hyperplanes</a:t>
            </a:r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3A9A48-80A1-4E17-A26A-40097F2A1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384" y="5284835"/>
            <a:ext cx="3365623" cy="176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4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Matrix</a:t>
                </a:r>
                <a:r>
                  <a:rPr lang="en-US" b="1" dirty="0"/>
                  <a:t> </a:t>
                </a:r>
                <a:r>
                  <a:rPr lang="en-US" dirty="0"/>
                  <a:t>is a rectangular array of real-valued scalars arranged in </a:t>
                </a:r>
                <a:r>
                  <a:rPr lang="en-US" i="1" dirty="0"/>
                  <a:t>m </a:t>
                </a:r>
                <a:r>
                  <a:rPr lang="en-US" dirty="0"/>
                  <a:t>horizontal rows and </a:t>
                </a:r>
                <a:r>
                  <a:rPr lang="en-US" i="1" dirty="0"/>
                  <a:t>n </a:t>
                </a:r>
                <a:r>
                  <a:rPr lang="en-US" dirty="0"/>
                  <a:t>vertical columns</a:t>
                </a:r>
              </a:p>
              <a:p>
                <a:pPr lvl="1"/>
                <a:r>
                  <a:rPr lang="en-US" dirty="0"/>
                  <a:t>Each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belongs to the </a:t>
                </a:r>
                <a:r>
                  <a:rPr lang="en-US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row and </a:t>
                </a:r>
                <a:r>
                  <a:rPr lang="en-US" i="1" dirty="0" err="1"/>
                  <a:t>j</a:t>
                </a:r>
                <a:r>
                  <a:rPr lang="en-US" baseline="30000" dirty="0" err="1"/>
                  <a:t>th</a:t>
                </a:r>
                <a:r>
                  <a:rPr lang="en-US" dirty="0"/>
                  <a:t> column</a:t>
                </a:r>
              </a:p>
              <a:p>
                <a:pPr lvl="1"/>
                <a:r>
                  <a:rPr lang="en-US" dirty="0"/>
                  <a:t>The elements are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For the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 size (dimension)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Matrices are denoted by bold-font upper-case letters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09A65D-F199-4A9F-97FC-EF322EDD105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2896" y="3670176"/>
            <a:ext cx="34575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Addition or subtraction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Scalar multiplication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Matrix multiplication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Defined only  if the number of columns of the left matrix is the same as the number of rows of the right matrix</a:t>
                </a:r>
              </a:p>
              <a:p>
                <a:pPr lvl="1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𝐁𝐀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119AB-485C-4799-8AB1-EC469D63A98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6222"/>
              </p:ext>
            </p:extLst>
          </p:nvPr>
        </p:nvGraphicFramePr>
        <p:xfrm>
          <a:off x="3733056" y="2090803"/>
          <a:ext cx="2592287" cy="528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279360" progId="Equation.DSMT4">
                  <p:embed/>
                </p:oleObj>
              </mc:Choice>
              <mc:Fallback>
                <p:oleObj name="Equation" r:id="rId5" imgW="1371600" imgH="27936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056" y="2090803"/>
                        <a:ext cx="2592287" cy="5282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44519"/>
              </p:ext>
            </p:extLst>
          </p:nvPr>
        </p:nvGraphicFramePr>
        <p:xfrm>
          <a:off x="3733056" y="3603865"/>
          <a:ext cx="1632901" cy="46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760" imgH="279360" progId="Equation.DSMT4">
                  <p:embed/>
                </p:oleObj>
              </mc:Choice>
              <mc:Fallback>
                <p:oleObj name="Equation" r:id="rId7" imgW="977760" imgH="27936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056" y="3603865"/>
                        <a:ext cx="1632901" cy="466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9547"/>
          <a:stretch>
            <a:fillRect/>
          </a:stretch>
        </p:blipFill>
        <p:spPr bwMode="auto">
          <a:xfrm>
            <a:off x="2053244" y="2619006"/>
            <a:ext cx="6031121" cy="68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1275" b="6667"/>
          <a:stretch/>
        </p:blipFill>
        <p:spPr bwMode="auto">
          <a:xfrm>
            <a:off x="2188484" y="4100426"/>
            <a:ext cx="5760640" cy="82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946" b="4991"/>
          <a:stretch/>
        </p:blipFill>
        <p:spPr bwMode="auto">
          <a:xfrm>
            <a:off x="2724944" y="6474057"/>
            <a:ext cx="3816424" cy="9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380836"/>
              </p:ext>
            </p:extLst>
          </p:nvPr>
        </p:nvGraphicFramePr>
        <p:xfrm>
          <a:off x="3303495" y="5026897"/>
          <a:ext cx="47545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41320" imgH="279360" progId="Equation.DSMT4">
                  <p:embed/>
                </p:oleObj>
              </mc:Choice>
              <mc:Fallback>
                <p:oleObj name="Equation" r:id="rId15" imgW="2641320" imgH="27936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495" y="5026897"/>
                        <a:ext cx="47545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8990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Transpose</a:t>
                </a:r>
                <a:r>
                  <a:rPr lang="en-US" dirty="0"/>
                  <a:t> of the matrix: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the rows and columns exchanged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Some properties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Square matrix</a:t>
                </a:r>
                <a:r>
                  <a:rPr lang="en-US" dirty="0"/>
                  <a:t>: has the same number of rows and columns</a:t>
                </a:r>
              </a:p>
              <a:p>
                <a:endParaRPr lang="en-US" sz="1000" b="1" i="1" dirty="0">
                  <a:solidFill>
                    <a:srgbClr val="0070C0"/>
                  </a:solidFill>
                </a:endParaRPr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Identity matrix </a:t>
                </a:r>
                <a:r>
                  <a:rPr lang="en-US" dirty="0"/>
                  <a:t>( </a:t>
                </a:r>
                <a:r>
                  <a:rPr lang="en-US" b="1" dirty="0"/>
                  <a:t>I</a:t>
                </a:r>
                <a:r>
                  <a:rPr lang="en-US" i="1" baseline="-25000" dirty="0"/>
                  <a:t>n</a:t>
                </a:r>
                <a:r>
                  <a:rPr lang="en-US" dirty="0"/>
                  <a:t> ): has ones on the main diagonal, and zeros elsewhere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E.g.: identity matrix of size 3×3 :</a:t>
                </a:r>
              </a:p>
              <a:p>
                <a:pPr lvl="1"/>
                <a:endParaRPr lang="en-US" dirty="0"/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739E4-7D89-4F03-94D3-8D801201E58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470215"/>
              </p:ext>
            </p:extLst>
          </p:nvPr>
        </p:nvGraphicFramePr>
        <p:xfrm>
          <a:off x="1788840" y="2717265"/>
          <a:ext cx="1440160" cy="50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76240" imgH="304560" progId="Equation.DSMT4">
                  <p:embed/>
                </p:oleObj>
              </mc:Choice>
              <mc:Fallback>
                <p:oleObj name="Equation" r:id="rId5" imgW="876240" imgH="30456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840" y="2717265"/>
                        <a:ext cx="1440160" cy="500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2775" b="2083"/>
          <a:stretch/>
        </p:blipFill>
        <p:spPr bwMode="auto">
          <a:xfrm>
            <a:off x="4525144" y="2484159"/>
            <a:ext cx="2448272" cy="9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939537"/>
              </p:ext>
            </p:extLst>
          </p:nvPr>
        </p:nvGraphicFramePr>
        <p:xfrm>
          <a:off x="4453136" y="5974432"/>
          <a:ext cx="1760258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160" imgH="711000" progId="Equation.DSMT4">
                  <p:embed/>
                </p:oleObj>
              </mc:Choice>
              <mc:Fallback>
                <p:oleObj name="Equation" r:id="rId9" imgW="965160" imgH="71100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136" y="5974432"/>
                        <a:ext cx="1760258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68960" y="3567987"/>
                <a:ext cx="3168352" cy="124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b="1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r>
                                <m:rPr>
                                  <m:nor/>
                                </m:rPr>
                                <a:rPr lang="en-US" b="1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60" y="3567987"/>
                <a:ext cx="3168352" cy="12491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01856" y="3567987"/>
                <a:ext cx="3168352" cy="124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b="1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𝐁𝐂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b="1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𝐀𝐁</m:t>
                              </m:r>
                              <m:r>
                                <m:rPr>
                                  <m:nor/>
                                </m:rPr>
                                <a:rPr lang="en-US" b="1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856" y="3567987"/>
                <a:ext cx="3168352" cy="12491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49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Determinant</a:t>
                </a:r>
                <a:r>
                  <a:rPr lang="en-US" dirty="0"/>
                  <a:t> of a matrix, denoted by </a:t>
                </a:r>
                <a:r>
                  <a:rPr lang="en-US" dirty="0" err="1"/>
                  <a:t>det</a:t>
                </a:r>
                <a:r>
                  <a:rPr lang="en-US" dirty="0"/>
                  <a:t>(</a:t>
                </a:r>
                <a:r>
                  <a:rPr lang="en-US" b="1" dirty="0"/>
                  <a:t>A</a:t>
                </a:r>
                <a:r>
                  <a:rPr lang="en-US" dirty="0"/>
                  <a:t>)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is a real-valued scalar encoding certain properties of the matrix</a:t>
                </a:r>
              </a:p>
              <a:p>
                <a:pPr lvl="1"/>
                <a:r>
                  <a:rPr lang="en-US" dirty="0"/>
                  <a:t>E.g., for a matrix of size 2×2: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For larger-size matrices the determinant of a matrix id calculated as</a:t>
                </a:r>
              </a:p>
              <a:p>
                <a:pPr marL="4048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et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 the above,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minor</a:t>
                </a:r>
                <a:r>
                  <a:rPr lang="en-US" dirty="0"/>
                  <a:t> of the matrix obtained by removing the row and column associated with the indices </a:t>
                </a:r>
                <a:r>
                  <a:rPr lang="en-US" i="1" dirty="0" err="1"/>
                  <a:t>i</a:t>
                </a:r>
                <a:r>
                  <a:rPr lang="en-US" dirty="0"/>
                  <a:t> and </a:t>
                </a:r>
                <a:r>
                  <a:rPr lang="en-US" i="1" dirty="0"/>
                  <a:t>j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b="1" i="1" dirty="0">
                    <a:solidFill>
                      <a:srgbClr val="0070C0"/>
                    </a:solidFill>
                  </a:rPr>
                  <a:t>Trace</a:t>
                </a:r>
                <a:r>
                  <a:rPr lang="en-US" dirty="0"/>
                  <a:t> of a matrix is the sum of all diagonal elements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sz="600" dirty="0"/>
              </a:p>
              <a:p>
                <a:r>
                  <a:rPr lang="en-US" dirty="0"/>
                  <a:t>A matrix for which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called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symmetric matrix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E4F6B-5C4E-4196-96E6-011728DCED2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0799"/>
              </p:ext>
            </p:extLst>
          </p:nvPr>
        </p:nvGraphicFramePr>
        <p:xfrm>
          <a:off x="4165104" y="2806080"/>
          <a:ext cx="239558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482400" progId="Equation.DSMT4">
                  <p:embed/>
                </p:oleObj>
              </mc:Choice>
              <mc:Fallback>
                <p:oleObj name="Equation" r:id="rId4" imgW="1460160" imgH="4824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104" y="2806080"/>
                        <a:ext cx="2395583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01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Elementwise multiplication of two matrices </a:t>
                </a:r>
                <a:r>
                  <a:rPr lang="en-US" b="1" dirty="0"/>
                  <a:t>A</a:t>
                </a:r>
                <a:r>
                  <a:rPr lang="en-US" dirty="0"/>
                  <a:t> and </a:t>
                </a:r>
                <a:r>
                  <a:rPr lang="en-US" b="1" dirty="0"/>
                  <a:t>B</a:t>
                </a:r>
                <a:r>
                  <a:rPr lang="en-US" dirty="0"/>
                  <a:t> is called the </a:t>
                </a:r>
                <a:r>
                  <a:rPr lang="en-US" b="1" i="1" dirty="0" err="1">
                    <a:solidFill>
                      <a:srgbClr val="0070C0"/>
                    </a:solidFill>
                  </a:rPr>
                  <a:t>Hadamard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product </a:t>
                </a:r>
                <a:r>
                  <a:rPr lang="en-US" dirty="0"/>
                  <a:t>or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elementwise product</a:t>
                </a:r>
              </a:p>
              <a:p>
                <a:pPr lvl="1"/>
                <a:r>
                  <a:rPr lang="en-US" dirty="0"/>
                  <a:t>The math notation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BB9E0-66B1-4B18-B477-8BFED43FB6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2502" y="3310136"/>
            <a:ext cx="499339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0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4744" y="1087016"/>
            <a:ext cx="8229600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>
                <a:solidFill>
                  <a:srgbClr val="F1B300"/>
                </a:solidFill>
                <a:latin typeface="Franklin Gothic Demi" panose="020B0703020102020204" pitchFamily="34" charset="0"/>
              </a:rPr>
              <a:t>Lecture 3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0688" y="3166120"/>
            <a:ext cx="9145016" cy="18002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Mathematics for Machine Learning</a:t>
            </a:r>
          </a:p>
          <a:p>
            <a:pPr algn="ctr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81375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</p:spPr>
            <p:txBody>
              <a:bodyPr/>
              <a:lstStyle/>
              <a:p>
                <a:r>
                  <a:rPr lang="en-US" dirty="0"/>
                  <a:t>Consider a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a vector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matrix can be written in terms of its row vectors (e.g.,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first row)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matrix-vector</a:t>
                </a:r>
                <a:r>
                  <a:rPr lang="en-US" dirty="0"/>
                  <a:t> product is a column vector of length </a:t>
                </a:r>
                <a:r>
                  <a:rPr lang="en-US" i="1" dirty="0"/>
                  <a:t>m</a:t>
                </a:r>
                <a:r>
                  <a:rPr lang="en-US" dirty="0"/>
                  <a:t>, whose </a:t>
                </a:r>
                <a:r>
                  <a:rPr lang="en-US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element is the dot product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800" dirty="0"/>
              </a:p>
              <a:p>
                <a:r>
                  <a:rPr lang="en-US" dirty="0"/>
                  <a:t>Note the size: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𝐀𝐱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  <a:blipFill>
                <a:blip r:embed="rId3"/>
                <a:stretch>
                  <a:fillRect l="-699" t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D97F2-7E2C-4E53-A078-F4A1B55356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629" y="2986352"/>
            <a:ext cx="1224136" cy="1516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090" y="5254352"/>
            <a:ext cx="2681214" cy="14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41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Matrix-Matrix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multiply two matrices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consider the </a:t>
                </a:r>
                <a:r>
                  <a:rPr lang="en-US" dirty="0">
                    <a:solidFill>
                      <a:srgbClr val="FF0000"/>
                    </a:solidFill>
                  </a:rPr>
                  <a:t>matrix-matrix product </a:t>
                </a:r>
                <a:r>
                  <a:rPr lang="en-US" dirty="0"/>
                  <a:t>as dot-products of rows in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and columns in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Size: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9A2C4-D02D-42E4-8E82-C217990E080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4864" y="2662064"/>
            <a:ext cx="5976664" cy="137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3080" y="5110336"/>
            <a:ext cx="77914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57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following matrix</a:t>
                </a:r>
              </a:p>
              <a:p>
                <a:endParaRPr lang="en-US" dirty="0"/>
              </a:p>
              <a:p>
                <a:r>
                  <a:rPr lang="en-US" dirty="0"/>
                  <a:t>Notice that for the two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2, 4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we can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means that the two columns are linearly dependent</a:t>
                </a:r>
              </a:p>
              <a:p>
                <a:r>
                  <a:rPr lang="en-US" dirty="0"/>
                  <a:t>The weighted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referred to as a </a:t>
                </a:r>
                <a:r>
                  <a:rPr lang="en-US" dirty="0">
                    <a:solidFill>
                      <a:srgbClr val="FF0000"/>
                    </a:solidFill>
                  </a:rPr>
                  <a:t>linear combination </a:t>
                </a:r>
                <a:r>
                  <a:rPr lang="en-US" dirty="0"/>
                  <a:t>of the vectors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this case, a linear combination of the two vectors exist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A collection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linearly dependent </a:t>
                </a:r>
                <a:r>
                  <a:rPr lang="en-US" dirty="0"/>
                  <a:t>if there exist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not all equal to zero, so that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there is no linear dependence, the vectors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linearly independent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0582A3-E163-4C13-B520-6312675ABD8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1048" y="5558755"/>
            <a:ext cx="1552575" cy="847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429FC4-8FAA-4E03-8538-1F368C8F26C8}"/>
                  </a:ext>
                </a:extLst>
              </p:cNvPr>
              <p:cNvSpPr txBox="1"/>
              <p:nvPr/>
            </p:nvSpPr>
            <p:spPr>
              <a:xfrm>
                <a:off x="4093096" y="2013992"/>
                <a:ext cx="1872208" cy="60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429FC4-8FAA-4E03-8538-1F368C8F2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96" y="2013992"/>
                <a:ext cx="1872208" cy="6048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747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matrix,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rank</a:t>
                </a:r>
                <a:r>
                  <a:rPr lang="en-US" dirty="0"/>
                  <a:t> of the matrix is the largest number of linearly independent columns</a:t>
                </a:r>
              </a:p>
              <a:p>
                <a:r>
                  <a:rPr lang="en-US" dirty="0"/>
                  <a:t>The matrix </a:t>
                </a:r>
                <a:r>
                  <a:rPr lang="en-US" b="1" dirty="0"/>
                  <a:t>B</a:t>
                </a:r>
                <a:r>
                  <a:rPr lang="en-US" dirty="0"/>
                  <a:t> from the previous example has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since the two columns are linearly dependent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matrix </a:t>
                </a:r>
                <a:r>
                  <a:rPr lang="en-US" b="1" dirty="0"/>
                  <a:t>C</a:t>
                </a:r>
                <a:r>
                  <a:rPr lang="en-US" dirty="0"/>
                  <a:t> below has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since it has two linearly independent columns</a:t>
                </a:r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=−1∙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=−1∙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=3∙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048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CF67C-2233-4065-8475-E5245F4596A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37275B-5EC0-4EA1-B180-625DDD03FBDE}"/>
                  </a:ext>
                </a:extLst>
              </p:cNvPr>
              <p:cNvSpPr txBox="1"/>
              <p:nvPr/>
            </p:nvSpPr>
            <p:spPr>
              <a:xfrm>
                <a:off x="3805064" y="3562903"/>
                <a:ext cx="1872208" cy="60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37275B-5EC0-4EA1-B180-625DDD03F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64" y="3562903"/>
                <a:ext cx="1872208" cy="6048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703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of a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square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:r>
                  <a:rPr lang="en-US" b="1" dirty="0"/>
                  <a:t>A</a:t>
                </a:r>
                <a:r>
                  <a:rPr lang="en-US" dirty="0"/>
                  <a:t> with rank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/>
                  <a:t> is its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inverse matrix </a:t>
                </a:r>
                <a:r>
                  <a:rPr lang="en-US" dirty="0"/>
                  <a:t>if their product is an identity matrix </a:t>
                </a:r>
                <a:r>
                  <a:rPr lang="en-US" b="1" dirty="0"/>
                  <a:t>I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Properties of inverse matrices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then the inverse does not exist</a:t>
                </a:r>
              </a:p>
              <a:p>
                <a:pPr lvl="1"/>
                <a:r>
                  <a:rPr lang="en-US" dirty="0"/>
                  <a:t>A matrix that is not invertible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singular matrix</a:t>
                </a:r>
              </a:p>
              <a:p>
                <a:r>
                  <a:rPr lang="en-US" dirty="0"/>
                  <a:t>Note that finding an inverse of a large matrix is computationally expensive</a:t>
                </a:r>
              </a:p>
              <a:p>
                <a:pPr lvl="1"/>
                <a:r>
                  <a:rPr lang="en-US" dirty="0"/>
                  <a:t>In addition, it can lead to numerical instability</a:t>
                </a:r>
              </a:p>
              <a:p>
                <a:r>
                  <a:rPr lang="en-US" dirty="0"/>
                  <a:t>If the inverse of a matrix is equal to its transpose, the matrix is said to be </a:t>
                </a:r>
                <a:r>
                  <a:rPr lang="en-US" dirty="0">
                    <a:solidFill>
                      <a:srgbClr val="FF0000"/>
                    </a:solidFill>
                  </a:rPr>
                  <a:t>orthogonal matrix</a:t>
                </a:r>
              </a:p>
              <a:p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681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77F069-99DE-4126-9570-FB470565FA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612" y="2854356"/>
            <a:ext cx="2171700" cy="381000"/>
          </a:xfrm>
          <a:prstGeom prst="rect">
            <a:avLst/>
          </a:prstGeom>
        </p:spPr>
      </p:pic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856737"/>
              </p:ext>
            </p:extLst>
          </p:nvPr>
        </p:nvGraphicFramePr>
        <p:xfrm>
          <a:off x="4416484" y="3458849"/>
          <a:ext cx="184535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41120" imgH="609480" progId="Equation.DSMT4">
                  <p:embed/>
                </p:oleObj>
              </mc:Choice>
              <mc:Fallback>
                <p:oleObj name="Equation" r:id="rId5" imgW="1041120" imgH="60948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84" y="3458849"/>
                        <a:ext cx="1845357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709537"/>
              </p:ext>
            </p:extLst>
          </p:nvPr>
        </p:nvGraphicFramePr>
        <p:xfrm>
          <a:off x="4636757" y="6460776"/>
          <a:ext cx="1184531" cy="377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190440" progId="Equation.DSMT4">
                  <p:embed/>
                </p:oleObj>
              </mc:Choice>
              <mc:Fallback>
                <p:oleObj name="Equation" r:id="rId7" imgW="596880" imgH="1904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757" y="6460776"/>
                        <a:ext cx="1184531" cy="377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922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Pseudo-Inverse of a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Pseudo-inverse </a:t>
                </a:r>
                <a:r>
                  <a:rPr lang="en-US" dirty="0"/>
                  <a:t>of a matrix</a:t>
                </a:r>
              </a:p>
              <a:p>
                <a:pPr lvl="1"/>
                <a:r>
                  <a:rPr lang="en-US" dirty="0"/>
                  <a:t>Also known as </a:t>
                </a:r>
                <a:r>
                  <a:rPr lang="en-US" dirty="0">
                    <a:solidFill>
                      <a:srgbClr val="FF0000"/>
                    </a:solidFill>
                  </a:rPr>
                  <a:t>Moore-Penrose pseudo-inverse</a:t>
                </a:r>
              </a:p>
              <a:p>
                <a:r>
                  <a:rPr lang="en-US" dirty="0"/>
                  <a:t>For matrices that are not square, the inverse does not exist</a:t>
                </a:r>
              </a:p>
              <a:p>
                <a:pPr lvl="1"/>
                <a:r>
                  <a:rPr lang="en-US" dirty="0"/>
                  <a:t>Therefore, a pseudo-inverse is used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the pseudo-inverse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/>
                  <a:t>        </a:t>
                </a:r>
              </a:p>
              <a:p>
                <a:pPr lvl="1"/>
                <a:r>
                  <a:rPr lang="en-US" dirty="0"/>
                  <a:t>E.g., for a matrix with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sub>
                    </m:sSub>
                  </m:oMath>
                </a14:m>
                <a:r>
                  <a:rPr lang="en-US" dirty="0"/>
                  <a:t>, a pseudo-inverse can be found of size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dirty="0"/>
                  <a:t>, so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the pseudo-inverse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</m:oMath>
                </a14:m>
                <a:endParaRPr lang="en-US" sz="1000" dirty="0"/>
              </a:p>
              <a:p>
                <a:pPr lvl="1"/>
                <a:r>
                  <a:rPr lang="en-US" dirty="0"/>
                  <a:t>E.g., for a matrix with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sub>
                    </m:sSub>
                  </m:oMath>
                </a14:m>
                <a:r>
                  <a:rPr lang="en-US" dirty="0"/>
                  <a:t>, a pseudo-inverse can be found of size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dirty="0"/>
                  <a:t>, so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3×3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2CD6E-9261-4EC7-B355-36DAB79EDC0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1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Tensors</a:t>
                </a:r>
                <a:r>
                  <a:rPr lang="en-US" dirty="0"/>
                  <a:t> are </a:t>
                </a:r>
                <a:r>
                  <a:rPr lang="en-US" i="1" dirty="0"/>
                  <a:t>n</a:t>
                </a:r>
                <a:r>
                  <a:rPr lang="en-US" dirty="0"/>
                  <a:t>-dimensional arrays of scalars</a:t>
                </a:r>
              </a:p>
              <a:p>
                <a:pPr lvl="1"/>
                <a:r>
                  <a:rPr lang="en-US" dirty="0"/>
                  <a:t>Vectors are first-order tensors,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Matrices are second-order tensors,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a fourth-order tensor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Tensors are denoted with upper-case letters of a special font face (e.g.,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b="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Z</m:t>
                    </m:r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dirty="0"/>
                  <a:t>RGB images are third-order tensors, i.e., as they are 3-dimensional arrays</a:t>
                </a:r>
              </a:p>
              <a:p>
                <a:pPr lvl="1"/>
                <a:r>
                  <a:rPr lang="en-US" dirty="0"/>
                  <a:t>The 3 axes correspond to width, height, and channel </a:t>
                </a:r>
              </a:p>
              <a:p>
                <a:pPr lvl="1"/>
                <a:r>
                  <a:rPr lang="en-US" dirty="0"/>
                  <a:t>E.g., 224 × 224 × 3</a:t>
                </a:r>
              </a:p>
              <a:p>
                <a:pPr lvl="1"/>
                <a:r>
                  <a:rPr lang="en-US" dirty="0"/>
                  <a:t>The channel axis corresponds to the color channels (red, green, and blue)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5AF03-26BB-418C-AC75-28C33890490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Tensors</a:t>
            </a:r>
          </a:p>
        </p:txBody>
      </p:sp>
    </p:spTree>
    <p:extLst>
      <p:ext uri="{BB962C8B-B14F-4D97-AF65-F5344CB8AC3E}">
        <p14:creationId xmlns:p14="http://schemas.microsoft.com/office/powerpoint/2010/main" val="2103024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3C97-5701-4A9A-B9BB-ED37E1DB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7CAD2-5CF3-4527-BAEB-841C17047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Earlier we learned that hyperplanes generalize the concept of planes in high-dimensional spaces</a:t>
            </a:r>
          </a:p>
          <a:p>
            <a:pPr lvl="1"/>
            <a:r>
              <a:rPr lang="en-US" dirty="0"/>
              <a:t>Similarly, manifolds can be informally imagined as generalization of the concept of surfaces in high-dimensional spaces </a:t>
            </a:r>
          </a:p>
          <a:p>
            <a:r>
              <a:rPr lang="en-US" dirty="0"/>
              <a:t>To begin with an intuitive explanation, the surface of the Earth is an example of a two-dimensional manifold embedded in a three-dimensional space</a:t>
            </a:r>
          </a:p>
          <a:p>
            <a:pPr lvl="1"/>
            <a:r>
              <a:rPr lang="en-US" dirty="0"/>
              <a:t>This is true because the Earth looks locally flat, so on a small scale it is like a 2-D plane</a:t>
            </a:r>
          </a:p>
          <a:p>
            <a:pPr lvl="1"/>
            <a:r>
              <a:rPr lang="en-US" dirty="0"/>
              <a:t>However, if we keep walking on the Earth in one direction, we will eventually end up back where we started</a:t>
            </a:r>
          </a:p>
          <a:p>
            <a:pPr lvl="2"/>
            <a:r>
              <a:rPr lang="en-US" dirty="0"/>
              <a:t>This means that Earth is not really flat, it only looks </a:t>
            </a:r>
            <a:r>
              <a:rPr lang="en-US" dirty="0">
                <a:solidFill>
                  <a:srgbClr val="FF0000"/>
                </a:solidFill>
              </a:rPr>
              <a:t>locally</a:t>
            </a:r>
            <a:r>
              <a:rPr lang="en-US" b="1" dirty="0"/>
              <a:t> </a:t>
            </a:r>
            <a:r>
              <a:rPr lang="en-US" dirty="0"/>
              <a:t>like a Euclidean plane, but at large scales it </a:t>
            </a:r>
            <a:r>
              <a:rPr lang="en-US" dirty="0">
                <a:solidFill>
                  <a:srgbClr val="FF0000"/>
                </a:solidFill>
              </a:rPr>
              <a:t>folds up </a:t>
            </a:r>
            <a:r>
              <a:rPr lang="en-US" dirty="0"/>
              <a:t>on itself, and has a different </a:t>
            </a:r>
            <a:r>
              <a:rPr lang="en-US" dirty="0">
                <a:solidFill>
                  <a:srgbClr val="FF0000"/>
                </a:solidFill>
              </a:rPr>
              <a:t>global</a:t>
            </a:r>
            <a:r>
              <a:rPr lang="en-US" b="1" dirty="0"/>
              <a:t> </a:t>
            </a:r>
            <a:r>
              <a:rPr lang="en-US" dirty="0"/>
              <a:t>structure than a flat plane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5C58C-3533-47DD-8F0C-20DBFF799C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</p:spTree>
    <p:extLst>
      <p:ext uri="{BB962C8B-B14F-4D97-AF65-F5344CB8AC3E}">
        <p14:creationId xmlns:p14="http://schemas.microsoft.com/office/powerpoint/2010/main" val="2649064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C418-BB39-4F10-8AE5-C477EFAC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35C32-E22F-4DFC-A6E9-F9353CD78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Manifolds are studied in mathematics under topological spaces</a:t>
            </a:r>
          </a:p>
          <a:p>
            <a:r>
              <a:rPr lang="en-US" dirty="0"/>
              <a:t>An </a:t>
            </a:r>
            <a:r>
              <a:rPr lang="en-US" i="1" dirty="0"/>
              <a:t>n</a:t>
            </a:r>
            <a:r>
              <a:rPr lang="en-US" dirty="0"/>
              <a:t>-dimensional </a:t>
            </a:r>
            <a:r>
              <a:rPr lang="en-US" b="1" i="1" dirty="0">
                <a:solidFill>
                  <a:srgbClr val="0070C0"/>
                </a:solidFill>
              </a:rPr>
              <a:t>manifold</a:t>
            </a:r>
            <a:r>
              <a:rPr lang="en-US" dirty="0"/>
              <a:t> is defined as a topological space with the property that each point has a neighborhood that is homeomorphic to the Euclidean space of dimension </a:t>
            </a:r>
            <a:r>
              <a:rPr lang="en-US" i="1" dirty="0"/>
              <a:t>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This means that a manifold locally resembles Euclidean space near each point</a:t>
            </a:r>
          </a:p>
          <a:p>
            <a:pPr lvl="1"/>
            <a:r>
              <a:rPr lang="en-US" dirty="0"/>
              <a:t>Informally, a Euclidean space is locally smooth, it does not have holes, edges, or other sudden changes, and it does not have intersecting neighborhoods</a:t>
            </a:r>
          </a:p>
          <a:p>
            <a:pPr lvl="1"/>
            <a:r>
              <a:rPr lang="en-US" dirty="0"/>
              <a:t>Although the manifolds can have very complex structure on a large scale, resemblance of the Euclidean space on a small scale allows to apply standard math concepts  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CF9E4-6C0B-4ED1-89B4-74A337B99C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AD28FC-B1F3-4C42-BD0D-D3B1A449BD3B}"/>
              </a:ext>
            </a:extLst>
          </p:cNvPr>
          <p:cNvSpPr txBox="1">
            <a:spLocks/>
          </p:cNvSpPr>
          <p:nvPr/>
        </p:nvSpPr>
        <p:spPr>
          <a:xfrm>
            <a:off x="308453" y="4966320"/>
            <a:ext cx="6088900" cy="2331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Examples of 2-dimensional manifolds are shown in the figure </a:t>
            </a:r>
          </a:p>
          <a:p>
            <a:pPr lvl="1"/>
            <a:r>
              <a:rPr lang="en-US" dirty="0"/>
              <a:t>The surfaces in the figure have been conveniently cut up into little rectangles that were glued together</a:t>
            </a:r>
          </a:p>
          <a:p>
            <a:pPr lvl="1"/>
            <a:r>
              <a:rPr lang="en-US" dirty="0"/>
              <a:t>Those small rectangles locally look like flat Euclidean planes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2C57D-6DF6-498D-A05E-48B89D032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00" y="5038328"/>
            <a:ext cx="2803184" cy="2645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http://bjlkeng.github.io/posts/manifolds/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2841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CC73-8439-4B4C-AB32-EB7C5290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BB71F-6F7F-4896-A705-A4E2BC45E7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4" y="2090803"/>
                <a:ext cx="7128790" cy="53676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Examples of one-dimensional manifolds</a:t>
                </a:r>
              </a:p>
              <a:p>
                <a:pPr lvl="1"/>
                <a:r>
                  <a:rPr lang="en-US" dirty="0"/>
                  <a:t>Upper figure: a circle is a l-D manifold embedded in 2-D, where each arc of the circle locally resembles a line segment</a:t>
                </a:r>
              </a:p>
              <a:p>
                <a:pPr lvl="1"/>
                <a:r>
                  <a:rPr lang="en-US" dirty="0"/>
                  <a:t>Lower figures: other examples of 1-D manifolds</a:t>
                </a:r>
              </a:p>
              <a:p>
                <a:pPr lvl="1"/>
                <a:r>
                  <a:rPr lang="en-US" dirty="0"/>
                  <a:t>Note that a number 8 figure is not a manifold because it has an intersecting point (it is not Euclidean locally)</a:t>
                </a:r>
              </a:p>
              <a:p>
                <a:r>
                  <a:rPr lang="en-US" dirty="0"/>
                  <a:t>It is hypothesized that in the real-world, high-dimensional data (such as images) lie on low-dimensional manifolds embedded in the high-dimensional space</a:t>
                </a:r>
              </a:p>
              <a:p>
                <a:pPr lvl="1"/>
                <a:r>
                  <a:rPr lang="en-US" dirty="0"/>
                  <a:t>E.g., in ML, let’s assume we have a training set of images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224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×224×3</m:t>
                    </m:r>
                  </m:oMath>
                </a14:m>
                <a:r>
                  <a:rPr lang="en-US" dirty="0"/>
                  <a:t> pixels</a:t>
                </a:r>
              </a:p>
              <a:p>
                <a:pPr lvl="1"/>
                <a:r>
                  <a:rPr lang="en-US" dirty="0"/>
                  <a:t>Learning an arbitrary function in such high-dimensional space would be intractable</a:t>
                </a:r>
              </a:p>
              <a:p>
                <a:pPr lvl="1"/>
                <a:r>
                  <a:rPr lang="en-US" dirty="0"/>
                  <a:t>Despite that, all images of the same class (“cats” for example) might lie on a low-dimensional manifold</a:t>
                </a:r>
              </a:p>
              <a:p>
                <a:pPr lvl="1"/>
                <a:r>
                  <a:rPr lang="en-US" dirty="0"/>
                  <a:t>This allows function learning and image classification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BB71F-6F7F-4896-A705-A4E2BC45E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4" y="2090803"/>
                <a:ext cx="7128790" cy="5367667"/>
              </a:xfrm>
              <a:blipFill>
                <a:blip r:embed="rId3"/>
                <a:stretch>
                  <a:fillRect l="-940" t="-795" r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DECE6F-D9CC-4728-81DE-C3022E00D86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F1F02-DB0C-4D27-BB52-A5877B78B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369" y="1941984"/>
            <a:ext cx="2619375" cy="242887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276CE-1468-4268-8E17-536342C013E4}"/>
              </a:ext>
            </a:extLst>
          </p:cNvPr>
          <p:cNvSpPr/>
          <p:nvPr/>
        </p:nvSpPr>
        <p:spPr>
          <a:xfrm>
            <a:off x="7508009" y="5028530"/>
            <a:ext cx="2417735" cy="1000034"/>
          </a:xfrm>
          <a:custGeom>
            <a:avLst/>
            <a:gdLst>
              <a:gd name="connsiteX0" fmla="*/ 0 w 2417735"/>
              <a:gd name="connsiteY0" fmla="*/ 991914 h 1000034"/>
              <a:gd name="connsiteX1" fmla="*/ 216976 w 2417735"/>
              <a:gd name="connsiteY1" fmla="*/ 325487 h 1000034"/>
              <a:gd name="connsiteX2" fmla="*/ 790413 w 2417735"/>
              <a:gd name="connsiteY2" fmla="*/ 883426 h 1000034"/>
              <a:gd name="connsiteX3" fmla="*/ 1441342 w 2417735"/>
              <a:gd name="connsiteY3" fmla="*/ 23 h 1000034"/>
              <a:gd name="connsiteX4" fmla="*/ 2014779 w 2417735"/>
              <a:gd name="connsiteY4" fmla="*/ 914423 h 1000034"/>
              <a:gd name="connsiteX5" fmla="*/ 2386739 w 2417735"/>
              <a:gd name="connsiteY5" fmla="*/ 960917 h 1000034"/>
              <a:gd name="connsiteX6" fmla="*/ 2386739 w 2417735"/>
              <a:gd name="connsiteY6" fmla="*/ 960917 h 1000034"/>
              <a:gd name="connsiteX7" fmla="*/ 2417735 w 2417735"/>
              <a:gd name="connsiteY7" fmla="*/ 960917 h 100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735" h="1000034">
                <a:moveTo>
                  <a:pt x="0" y="991914"/>
                </a:moveTo>
                <a:cubicBezTo>
                  <a:pt x="42620" y="667741"/>
                  <a:pt x="85241" y="343568"/>
                  <a:pt x="216976" y="325487"/>
                </a:cubicBezTo>
                <a:cubicBezTo>
                  <a:pt x="348712" y="307406"/>
                  <a:pt x="586352" y="937670"/>
                  <a:pt x="790413" y="883426"/>
                </a:cubicBezTo>
                <a:cubicBezTo>
                  <a:pt x="994474" y="829182"/>
                  <a:pt x="1237281" y="-5143"/>
                  <a:pt x="1441342" y="23"/>
                </a:cubicBezTo>
                <a:cubicBezTo>
                  <a:pt x="1645403" y="5189"/>
                  <a:pt x="1857213" y="754274"/>
                  <a:pt x="2014779" y="914423"/>
                </a:cubicBezTo>
                <a:cubicBezTo>
                  <a:pt x="2172345" y="1074572"/>
                  <a:pt x="2386739" y="960917"/>
                  <a:pt x="2386739" y="960917"/>
                </a:cubicBezTo>
                <a:lnTo>
                  <a:pt x="2386739" y="960917"/>
                </a:lnTo>
                <a:lnTo>
                  <a:pt x="2417735" y="960917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533AA0-FEEB-4FEA-A429-244E77DD0DFB}"/>
              </a:ext>
            </a:extLst>
          </p:cNvPr>
          <p:cNvSpPr/>
          <p:nvPr/>
        </p:nvSpPr>
        <p:spPr>
          <a:xfrm>
            <a:off x="7508010" y="6319409"/>
            <a:ext cx="2273718" cy="807151"/>
          </a:xfrm>
          <a:custGeom>
            <a:avLst/>
            <a:gdLst>
              <a:gd name="connsiteX0" fmla="*/ 2019220 w 2143207"/>
              <a:gd name="connsiteY0" fmla="*/ 0 h 807151"/>
              <a:gd name="connsiteX1" fmla="*/ 376400 w 2143207"/>
              <a:gd name="connsiteY1" fmla="*/ 294468 h 807151"/>
              <a:gd name="connsiteX2" fmla="*/ 50935 w 2143207"/>
              <a:gd name="connsiteY2" fmla="*/ 666427 h 807151"/>
              <a:gd name="connsiteX3" fmla="*/ 1166813 w 2143207"/>
              <a:gd name="connsiteY3" fmla="*/ 790413 h 807151"/>
              <a:gd name="connsiteX4" fmla="*/ 2143207 w 2143207"/>
              <a:gd name="connsiteY4" fmla="*/ 805912 h 807151"/>
              <a:gd name="connsiteX5" fmla="*/ 2143207 w 2143207"/>
              <a:gd name="connsiteY5" fmla="*/ 805912 h 807151"/>
              <a:gd name="connsiteX6" fmla="*/ 2143207 w 2143207"/>
              <a:gd name="connsiteY6" fmla="*/ 805912 h 80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207" h="807151">
                <a:moveTo>
                  <a:pt x="2019220" y="0"/>
                </a:moveTo>
                <a:cubicBezTo>
                  <a:pt x="1361833" y="91698"/>
                  <a:pt x="704447" y="183397"/>
                  <a:pt x="376400" y="294468"/>
                </a:cubicBezTo>
                <a:cubicBezTo>
                  <a:pt x="48352" y="405539"/>
                  <a:pt x="-80801" y="583769"/>
                  <a:pt x="50935" y="666427"/>
                </a:cubicBezTo>
                <a:cubicBezTo>
                  <a:pt x="182671" y="749085"/>
                  <a:pt x="818101" y="767166"/>
                  <a:pt x="1166813" y="790413"/>
                </a:cubicBezTo>
                <a:cubicBezTo>
                  <a:pt x="1515525" y="813660"/>
                  <a:pt x="2143207" y="805912"/>
                  <a:pt x="2143207" y="805912"/>
                </a:cubicBezTo>
                <a:lnTo>
                  <a:pt x="2143207" y="805912"/>
                </a:lnTo>
                <a:lnTo>
                  <a:pt x="2143207" y="805912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5"/>
              </a:rPr>
              <a:t>http://bjlkeng.github.io/posts/manifolds/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0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algebra</a:t>
            </a:r>
          </a:p>
          <a:p>
            <a:pPr lvl="1"/>
            <a:r>
              <a:rPr lang="en-US" dirty="0"/>
              <a:t>Vectors</a:t>
            </a:r>
          </a:p>
          <a:p>
            <a:pPr lvl="1"/>
            <a:r>
              <a:rPr lang="en-US" dirty="0"/>
              <a:t>Matrices</a:t>
            </a:r>
          </a:p>
          <a:p>
            <a:pPr lvl="1"/>
            <a:r>
              <a:rPr lang="en-US" dirty="0"/>
              <a:t>Eigen decomposition</a:t>
            </a:r>
          </a:p>
          <a:p>
            <a:r>
              <a:rPr lang="en-US" dirty="0"/>
              <a:t>Differential calculus</a:t>
            </a:r>
          </a:p>
          <a:p>
            <a:r>
              <a:rPr lang="en-US" dirty="0"/>
              <a:t>Optimization algorithms</a:t>
            </a:r>
          </a:p>
          <a:p>
            <a:r>
              <a:rPr lang="en-US" dirty="0"/>
              <a:t>Probability</a:t>
            </a:r>
          </a:p>
          <a:p>
            <a:pPr lvl="1"/>
            <a:r>
              <a:rPr lang="en-US" dirty="0"/>
              <a:t>Random variables</a:t>
            </a:r>
          </a:p>
          <a:p>
            <a:pPr lvl="1"/>
            <a:r>
              <a:rPr lang="en-US" dirty="0"/>
              <a:t>Probability distributions</a:t>
            </a:r>
          </a:p>
          <a:p>
            <a:r>
              <a:rPr lang="en-US" dirty="0"/>
              <a:t>Information theory</a:t>
            </a:r>
          </a:p>
        </p:txBody>
      </p:sp>
    </p:spTree>
    <p:extLst>
      <p:ext uri="{BB962C8B-B14F-4D97-AF65-F5344CB8AC3E}">
        <p14:creationId xmlns:p14="http://schemas.microsoft.com/office/powerpoint/2010/main" val="209826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A532-B114-4E60-86CA-0559C59F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3319-7F1D-4B58-92E3-EBE4B1D89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The data points have 3 dimensions (left figure), i.e., the input space of the data is 3-dimensional </a:t>
            </a:r>
          </a:p>
          <a:p>
            <a:pPr lvl="1"/>
            <a:r>
              <a:rPr lang="en-US" dirty="0"/>
              <a:t>The data points lie on a 2-dimensional manifold, shown in the right figure</a:t>
            </a:r>
          </a:p>
          <a:p>
            <a:pPr lvl="1"/>
            <a:r>
              <a:rPr lang="en-US" dirty="0"/>
              <a:t>Most ML algorithms extract lower-dimensional data features that enable to distinguish between various classes of high-dimensional input data</a:t>
            </a:r>
          </a:p>
          <a:p>
            <a:pPr lvl="2"/>
            <a:r>
              <a:rPr lang="en-US" dirty="0"/>
              <a:t>The low-dimensional representations of the input data are called </a:t>
            </a:r>
            <a:r>
              <a:rPr lang="en-US" dirty="0">
                <a:solidFill>
                  <a:srgbClr val="FF0000"/>
                </a:solidFill>
              </a:rPr>
              <a:t>embeddings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14BDA-10D2-4784-BA97-3ACC4649E4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743904-A466-4D83-A819-DF7AEF43F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1" y="4807645"/>
            <a:ext cx="4676775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B5B7DE-9BF0-4606-AA77-C772AD899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592" y="4659585"/>
            <a:ext cx="38576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06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4ECE-BB4D-4F20-8DEA-3852242B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008EA1-78CB-4755-9E49-42284C8F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Eigen decomposition</a:t>
                </a:r>
                <a:r>
                  <a:rPr lang="en-US" dirty="0"/>
                  <a:t> is decomposing a matrix into a set of eigenvalues and eigenvectors</a:t>
                </a:r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Eigenvalues</a:t>
                </a:r>
                <a:r>
                  <a:rPr lang="en-US" dirty="0"/>
                  <a:t> of a square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are scalars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eigenvectors</a:t>
                </a:r>
                <a:r>
                  <a:rPr lang="en-US" dirty="0"/>
                  <a:t> are non-zero vectors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satisfy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Eigenvalues are found by solving the following equation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If a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has </a:t>
                </a:r>
                <a:r>
                  <a:rPr lang="en-US" i="1" dirty="0"/>
                  <a:t>n</a:t>
                </a:r>
                <a:r>
                  <a:rPr lang="en-US" dirty="0"/>
                  <a:t> linearly independent eigenvectors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corresponding eigenvalues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 eigen decomposition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is given by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𝐕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lvl="1"/>
                <a:r>
                  <a:rPr lang="en-US" dirty="0"/>
                  <a:t>Columns of the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/>
                  <a:t> are the eigenvectors, i.e.,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diagonal matrix of the eigenvalues, i.e.,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 find the inverse of the matrix A, we can use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𝐕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628650" lvl="1" indent="-2857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This involves simply finding the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/>
                  <a:t> of a diagonal matrix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008EA1-78CB-4755-9E49-42284C8F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3425F-1F71-4044-A6DD-DE0BC0F0DE4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Eigen Decomposition</a:t>
            </a:r>
          </a:p>
        </p:txBody>
      </p:sp>
    </p:spTree>
    <p:extLst>
      <p:ext uri="{BB962C8B-B14F-4D97-AF65-F5344CB8AC3E}">
        <p14:creationId xmlns:p14="http://schemas.microsoft.com/office/powerpoint/2010/main" val="1149128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F47C1-FDA7-45F9-892E-5D52BF1B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31452C-F544-4946-BD4F-D8B2ADB4AE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Decomposing a matrix into eigenvalues and eigenvectors allows to analyze certain properties of the matrix</a:t>
                </a:r>
              </a:p>
              <a:p>
                <a:pPr lvl="1"/>
                <a:r>
                  <a:rPr lang="en-US" dirty="0"/>
                  <a:t>If all eigenvalues are positive, the matrix is </a:t>
                </a:r>
                <a:r>
                  <a:rPr lang="en-US" dirty="0">
                    <a:solidFill>
                      <a:srgbClr val="FF0000"/>
                    </a:solidFill>
                  </a:rPr>
                  <a:t>positive definite</a:t>
                </a:r>
              </a:p>
              <a:p>
                <a:pPr lvl="1"/>
                <a:r>
                  <a:rPr lang="en-US" dirty="0"/>
                  <a:t>If all eigenvalues are positive or zero-valued, the matrix is </a:t>
                </a:r>
                <a:r>
                  <a:rPr lang="en-US" dirty="0">
                    <a:solidFill>
                      <a:srgbClr val="FF0000"/>
                    </a:solidFill>
                  </a:rPr>
                  <a:t>positive semidefinite</a:t>
                </a:r>
              </a:p>
              <a:p>
                <a:pPr lvl="1"/>
                <a:r>
                  <a:rPr lang="en-US" dirty="0"/>
                  <a:t>If all eigenvalues are negative or zero-values, the matrix is </a:t>
                </a:r>
                <a:r>
                  <a:rPr lang="en-US" dirty="0">
                    <a:solidFill>
                      <a:srgbClr val="FF0000"/>
                    </a:solidFill>
                  </a:rPr>
                  <a:t>negative semidefinite</a:t>
                </a:r>
              </a:p>
              <a:p>
                <a:pPr lvl="2"/>
                <a:r>
                  <a:rPr lang="en-US" dirty="0"/>
                  <a:t>Positive semidefinite matrices are interesting because they guarantee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Eigen decomposition can also simplify many linear-algebraic computations</a:t>
                </a:r>
              </a:p>
              <a:p>
                <a:pPr marL="628650" lvl="1" indent="-2857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The determinant of A can be calculated as</a:t>
                </a:r>
              </a:p>
              <a:p>
                <a:pPr marL="34290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any of the eigenvalues are zero, the matrix is singular (it does not have an inverse)</a:t>
                </a:r>
              </a:p>
              <a:p>
                <a:r>
                  <a:rPr lang="en-US" dirty="0"/>
                  <a:t>However, eigen decomposition is defined only for square matrices</a:t>
                </a:r>
              </a:p>
              <a:p>
                <a:pPr lvl="1"/>
                <a:r>
                  <a:rPr lang="en-US" dirty="0"/>
                  <a:t>Also, in some cases the decomposition may involve complex numbers</a:t>
                </a:r>
              </a:p>
              <a:p>
                <a:pPr lvl="1"/>
                <a:r>
                  <a:rPr lang="en-US" dirty="0"/>
                  <a:t>Still, every real symmetric matrix is guaranteed to have an eigen decomposition according to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𝐕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/>
                  <a:t> is an orthogonal matrix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31452C-F544-4946-BD4F-D8B2ADB4AE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0686C-FE58-45EE-B08D-DB2EB8F1E74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Eigen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556273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Geometric interpretation of the eigenvalues and eigenvectors is that they allow to stretch the space in specific directions</a:t>
                </a:r>
              </a:p>
              <a:p>
                <a:pPr lvl="1"/>
                <a:r>
                  <a:rPr lang="en-US" dirty="0"/>
                  <a:t>Figure: the two eigenvectors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are multiplied with the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We can see how the space is scaled in the direction of the larger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E.g., this is used for dimensionality reduction with PCA (principal component analysis) where the eigenvectors corresponding to the largest eigenvalues are used for extracting the most important data dimensions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A95149-C007-4138-81C3-5F37E169973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Eigen Decomposition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 err="1"/>
              <a:t>Goodfellow</a:t>
            </a:r>
            <a:r>
              <a:rPr lang="en-US" sz="1000" dirty="0"/>
              <a:t> (2017) – Deep Learning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BC6013-4626-4AF6-3018-77D7F04C740D}"/>
              </a:ext>
            </a:extLst>
          </p:cNvPr>
          <p:cNvGrpSpPr/>
          <p:nvPr/>
        </p:nvGrpSpPr>
        <p:grpSpPr>
          <a:xfrm>
            <a:off x="3439279" y="4390256"/>
            <a:ext cx="3318113" cy="3221404"/>
            <a:chOff x="3655303" y="4390256"/>
            <a:chExt cx="3318113" cy="32214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9064" t="5085"/>
            <a:stretch/>
          </p:blipFill>
          <p:spPr>
            <a:xfrm>
              <a:off x="3655303" y="4462264"/>
              <a:ext cx="3318113" cy="314939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531826-8EB6-084C-D0E0-BDDAF9DBC13F}"/>
                </a:ext>
              </a:extLst>
            </p:cNvPr>
            <p:cNvSpPr/>
            <p:nvPr/>
          </p:nvSpPr>
          <p:spPr>
            <a:xfrm>
              <a:off x="4525144" y="4390256"/>
              <a:ext cx="1872208" cy="11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1064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Singular value decomposition </a:t>
                </a:r>
                <a:r>
                  <a:rPr lang="en-US" dirty="0"/>
                  <a:t>(SVD) provides another way to factorize a matrix, into singular vectors and singular values</a:t>
                </a:r>
              </a:p>
              <a:p>
                <a:pPr lvl="1"/>
                <a:r>
                  <a:rPr lang="en-US" dirty="0"/>
                  <a:t>SVD is more generally applicable than eigen decomposition</a:t>
                </a:r>
              </a:p>
              <a:p>
                <a:pPr lvl="1"/>
                <a:r>
                  <a:rPr lang="en-US" dirty="0"/>
                  <a:t>Every real matrix has an SVD, but the same is not true of the eigen decomposition </a:t>
                </a:r>
              </a:p>
              <a:p>
                <a:pPr lvl="2"/>
                <a:r>
                  <a:rPr lang="en-US" dirty="0"/>
                  <a:t>E.g., if a matrix is not square, the eigen decomposition is not defined, and we must use SVD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SVD of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is given by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𝐔𝐃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matrix,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matrix,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</a:t>
                </a:r>
              </a:p>
              <a:p>
                <a:pPr lvl="1"/>
                <a:r>
                  <a:rPr lang="en-US" dirty="0"/>
                  <a:t>The elements along the diagonal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known as the </a:t>
                </a:r>
                <a:r>
                  <a:rPr lang="en-US" dirty="0">
                    <a:solidFill>
                      <a:srgbClr val="FF0000"/>
                    </a:solidFill>
                  </a:rPr>
                  <a:t>singular values </a:t>
                </a:r>
                <a:r>
                  <a:rPr lang="en-US" dirty="0"/>
                  <a:t>of </a:t>
                </a:r>
                <a:r>
                  <a:rPr lang="en-US" i="1" dirty="0"/>
                  <a:t>A</a:t>
                </a:r>
                <a:endParaRPr lang="en-US" dirty="0"/>
              </a:p>
              <a:p>
                <a:pPr lvl="1"/>
                <a:r>
                  <a:rPr lang="en-US" dirty="0"/>
                  <a:t>The columns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known as the </a:t>
                </a:r>
                <a:r>
                  <a:rPr lang="en-US" dirty="0">
                    <a:solidFill>
                      <a:srgbClr val="FF0000"/>
                    </a:solidFill>
                  </a:rPr>
                  <a:t>left-singular vectors</a:t>
                </a:r>
              </a:p>
              <a:p>
                <a:pPr lvl="1"/>
                <a:r>
                  <a:rPr lang="en-US" dirty="0"/>
                  <a:t>The columns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known as the </a:t>
                </a:r>
                <a:r>
                  <a:rPr lang="en-US" dirty="0">
                    <a:solidFill>
                      <a:srgbClr val="FF0000"/>
                    </a:solidFill>
                  </a:rPr>
                  <a:t>right-singular vectors</a:t>
                </a:r>
              </a:p>
              <a:p>
                <a:r>
                  <a:rPr lang="en-US" dirty="0"/>
                  <a:t>For a non-square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, the squares of the singular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Applications of SVD include computing the pseudo-inverse of non-square matrices, matrix approximation, determining the matrix rank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23038-584F-4DC4-8A1C-68D6B941309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</p:spTree>
    <p:extLst>
      <p:ext uri="{BB962C8B-B14F-4D97-AF65-F5344CB8AC3E}">
        <p14:creationId xmlns:p14="http://schemas.microsoft.com/office/powerpoint/2010/main" val="4003512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Norms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6912767" cy="5367667"/>
              </a:xfrm>
            </p:spPr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Frobenius norm </a:t>
                </a:r>
                <a:r>
                  <a:rPr lang="en-US" dirty="0"/>
                  <a:t>–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calculates the square-root of the summed squares of the elements of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This norm is similar to Euclidean norm of a vector</a:t>
                </a:r>
              </a:p>
              <a:p>
                <a:pPr marL="404812" lvl="1" indent="0">
                  <a:spcAft>
                    <a:spcPts val="600"/>
                  </a:spcAft>
                  <a:buNone/>
                </a:pPr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Spectral norm </a:t>
                </a:r>
                <a:r>
                  <a:rPr lang="en-US" dirty="0"/>
                  <a:t>– is the largest singular value of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b="1" dirty="0"/>
              </a:p>
              <a:p>
                <a:pPr lvl="1">
                  <a:spcAft>
                    <a:spcPts val="600"/>
                  </a:spcAft>
                </a:pPr>
                <a:r>
                  <a:rPr lang="en-US" dirty="0"/>
                  <a:t>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spcAft>
                    <a:spcPts val="600"/>
                  </a:spcAft>
                </a:pPr>
                <a:r>
                  <a:rPr lang="en-US" dirty="0"/>
                  <a:t>The singular values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marL="404812" lvl="1" indent="0">
                  <a:spcAft>
                    <a:spcPts val="600"/>
                  </a:spcAft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norm </a:t>
                </a:r>
                <a:r>
                  <a:rPr lang="en-US" dirty="0"/>
                  <a:t>– is the sum of the Euclidean norms of the columns of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Max norm </a:t>
                </a:r>
                <a:r>
                  <a:rPr lang="en-US" dirty="0"/>
                  <a:t>– is the largest element of matrix </a:t>
                </a:r>
                <a:r>
                  <a:rPr lang="en-US" b="1" dirty="0"/>
                  <a:t>X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6912767" cy="5367667"/>
              </a:xfrm>
              <a:blipFill>
                <a:blip r:embed="rId2"/>
                <a:stretch>
                  <a:fillRect l="-970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Matrix Norms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08390" y="1869976"/>
                <a:ext cx="2412455" cy="1293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390" y="1869976"/>
                <a:ext cx="2412455" cy="12932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05464" y="3598389"/>
                <a:ext cx="2117118" cy="40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64" y="3598389"/>
                <a:ext cx="2117118" cy="401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05464" y="4678288"/>
                <a:ext cx="2545505" cy="1293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64" y="4678288"/>
                <a:ext cx="2545505" cy="12932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77472" y="6141475"/>
                <a:ext cx="2401235" cy="553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472" y="6141475"/>
                <a:ext cx="2401235" cy="553037"/>
              </a:xfrm>
              <a:prstGeom prst="rect">
                <a:avLst/>
              </a:prstGeom>
              <a:blipFill>
                <a:blip r:embed="rId6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612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derivative</a:t>
                </a:r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of </a:t>
                </a:r>
                <a:r>
                  <a:rPr lang="en-US" i="1" dirty="0"/>
                  <a:t>f </a:t>
                </a:r>
                <a:r>
                  <a:rPr lang="en-US" dirty="0"/>
                  <a:t>is defined as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exists, </a:t>
                </a:r>
                <a:r>
                  <a:rPr lang="en-US" i="1" dirty="0"/>
                  <a:t>f</a:t>
                </a:r>
                <a:r>
                  <a:rPr lang="en-US" dirty="0"/>
                  <a:t> is said to be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differentiable</a:t>
                </a:r>
                <a:r>
                  <a:rPr lang="en-US" dirty="0"/>
                  <a:t> at </a:t>
                </a:r>
                <a:r>
                  <a:rPr lang="en-US" i="1" dirty="0"/>
                  <a:t>a</a:t>
                </a:r>
              </a:p>
              <a:p>
                <a:r>
                  <a:rPr lang="en-US" dirty="0"/>
                  <a:t>If </a:t>
                </a:r>
                <a:r>
                  <a:rPr lang="en-US" i="1" dirty="0"/>
                  <a:t>f</a:t>
                </a:r>
                <a:r>
                  <a:rPr lang="en-US" dirty="0"/>
                  <a:t>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is differentiable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:r>
                  <a:rPr lang="en-US" i="1" dirty="0"/>
                  <a:t>f</a:t>
                </a:r>
                <a:r>
                  <a:rPr lang="en-US" dirty="0"/>
                  <a:t> is differentiable on this interval</a:t>
                </a:r>
              </a:p>
              <a:p>
                <a:pPr lvl="1"/>
                <a:r>
                  <a:rPr lang="en-US" dirty="0"/>
                  <a:t>We can also interpret the derivative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as the </a:t>
                </a:r>
                <a:r>
                  <a:rPr lang="en-US" dirty="0">
                    <a:solidFill>
                      <a:srgbClr val="FF0000"/>
                    </a:solidFill>
                  </a:rPr>
                  <a:t>instantaneous rate of change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i="1" dirty="0"/>
                  <a:t>x</a:t>
                </a:r>
              </a:p>
              <a:p>
                <a:pPr lvl="1"/>
                <a:r>
                  <a:rPr lang="en-US" dirty="0"/>
                  <a:t>I.e., for a small change in </a:t>
                </a:r>
                <a:r>
                  <a:rPr lang="en-US" i="1" dirty="0"/>
                  <a:t>x</a:t>
                </a:r>
                <a:r>
                  <a:rPr lang="en-US" dirty="0"/>
                  <a:t>, what is the rate of change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:r>
                  <a:rPr lang="en-US" i="1" dirty="0"/>
                  <a:t>x</a:t>
                </a:r>
                <a:r>
                  <a:rPr lang="en-US" dirty="0"/>
                  <a:t> is an independent variable and </a:t>
                </a:r>
                <a:r>
                  <a:rPr lang="en-US" i="1" dirty="0"/>
                  <a:t>y</a:t>
                </a:r>
                <a:r>
                  <a:rPr lang="en-US" dirty="0"/>
                  <a:t> is a dependent variable, the following expressions are equivalent: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da-DK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𝐷𝑓</m:t>
                      </m:r>
                      <m:d>
                        <m:d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a-DK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symbols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differentiation operators </a:t>
                </a:r>
                <a:r>
                  <a:rPr lang="en-US" dirty="0"/>
                  <a:t>that indicate operation of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differentiation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39A33-EB7E-4DCE-8209-F81ED508249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44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C52C-7B98-4652-B08D-8A43F1D0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C6060-08E3-414B-B9CE-B721E8DC1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rules are used for computing the derivatives of explicit functions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6ECA3E-099D-495D-8639-E8B6603B27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687EA-2F70-4EF2-A6A4-6B560E19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8880" y="2607547"/>
            <a:ext cx="5593022" cy="2646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BE2EA0-951D-48AA-9F32-C0BFD22FC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1453" y="5208893"/>
            <a:ext cx="5726706" cy="577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4CDD1E-5316-4D04-8D3B-00F5B52671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1453" y="5758408"/>
            <a:ext cx="6464125" cy="10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34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4D21-C922-47D8-9CBE-1400F5A3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0CE44-D92D-4978-BC0D-44F6780667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derivative of the first derivative of 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second derivative</a:t>
                </a:r>
                <a:r>
                  <a:rPr lang="en-US" b="1" dirty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/>
              </a:p>
              <a:p>
                <a:endParaRPr lang="en-US" sz="600" i="1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second derivative quantifies how the rate of change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changing</a:t>
                </a:r>
              </a:p>
              <a:p>
                <a:pPr lvl="1"/>
                <a:r>
                  <a:rPr lang="en-US" dirty="0"/>
                  <a:t>E.g., in physics, if the function describes the displacement of an object, the first derivative gives the velocity of the object (i.e., the rate of change of the position)</a:t>
                </a:r>
              </a:p>
              <a:p>
                <a:pPr lvl="1"/>
                <a:r>
                  <a:rPr lang="en-US" dirty="0"/>
                  <a:t>The second derivative gives the acceleration of the object (i.e., the rate of change of the velocity)</a:t>
                </a:r>
              </a:p>
              <a:p>
                <a:r>
                  <a:rPr lang="en-US" dirty="0"/>
                  <a:t>If we apply the differentiation operation any number of times, we obtain the </a:t>
                </a:r>
                <a:r>
                  <a:rPr lang="en-US" i="1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-</a:t>
                </a:r>
                <a:r>
                  <a:rPr lang="en-US" dirty="0" err="1">
                    <a:solidFill>
                      <a:srgbClr val="FF0000"/>
                    </a:solidFill>
                  </a:rPr>
                  <a:t>th</a:t>
                </a:r>
                <a:r>
                  <a:rPr lang="en-US" dirty="0">
                    <a:solidFill>
                      <a:srgbClr val="FF0000"/>
                    </a:solidFill>
                  </a:rPr>
                  <a:t> derivative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0CE44-D92D-4978-BC0D-44F678066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F027F-0ABC-4ABA-86FE-5ADD6FE0075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6B19-4064-453E-B51F-DC8C8F53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5E924-CFEB-4050-85F0-DAA10EDF09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Taylor series </a:t>
                </a:r>
                <a:r>
                  <a:rPr lang="en-US" dirty="0"/>
                  <a:t>provides a method to approximate any function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if we have the first </a:t>
                </a:r>
                <a:r>
                  <a:rPr lang="en-US" i="1" dirty="0"/>
                  <a:t>n</a:t>
                </a:r>
                <a:r>
                  <a:rPr lang="en-US" dirty="0"/>
                  <a:t> derivatives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instance, for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the second-order approximation of a function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Similarly, the approximation of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 Taylor polynomial of </a:t>
                </a:r>
                <a:r>
                  <a:rPr lang="en-US" i="1" dirty="0"/>
                  <a:t>n</a:t>
                </a:r>
                <a:r>
                  <a:rPr lang="en-US" dirty="0"/>
                  <a:t>-degree is</a:t>
                </a:r>
              </a:p>
              <a:p>
                <a:endParaRPr lang="en-US" sz="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)≈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5E924-CFEB-4050-85F0-DAA10EDF09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DA55C1-4105-4BB1-9F63-22DF983430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89E86-5DFF-4BC1-A1D1-8A782C4AF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467" y="5182344"/>
            <a:ext cx="3209926" cy="237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FD1E46-3718-4137-845C-0193C4C07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032" y="5398368"/>
                <a:ext cx="5612264" cy="16993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For example, the figure shows the first-order, second-order, and fifth-order polynomial of the exponential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FD1E46-3718-4137-845C-0193C4C07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32" y="5398368"/>
                <a:ext cx="5612264" cy="1699388"/>
              </a:xfrm>
              <a:prstGeom prst="rect">
                <a:avLst/>
              </a:prstGeom>
              <a:blipFill>
                <a:blip r:embed="rId4"/>
                <a:stretch>
                  <a:fillRect l="-1194" t="-2518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5"/>
              </a:rPr>
              <a:t>http://d2l.ai/chapter_appendix-mathematics-for-deep-learning/single-variable-calculus.html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71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649071" cy="536766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0" dirty="0">
                    <a:latin typeface="Cambria Math" panose="02040503050406030204" pitchFamily="18" charset="0"/>
                  </a:rPr>
                  <a:t>			Scalar (integer or real)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𝐳</m:t>
                    </m:r>
                  </m:oMath>
                </a14:m>
                <a:r>
                  <a:rPr lang="en-US" b="1" dirty="0"/>
                  <a:t>			</a:t>
                </a:r>
                <a:r>
                  <a:rPr lang="en-US" dirty="0"/>
                  <a:t>Vector (bold-font, lower case)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b="1" dirty="0"/>
                  <a:t>		</a:t>
                </a:r>
                <a:r>
                  <a:rPr lang="en-US" dirty="0"/>
                  <a:t>Matrix (bold-font, upper-case)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b="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/>
                  <a:t>Tensor (bold-font</a:t>
                </a:r>
                <a:r>
                  <a:rPr lang="en-US" dirty="0"/>
                  <a:t>, upper-case)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Random variable (normal font, upper-case)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		Set membership: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member of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r>
                  <a:rPr lang="en-US" dirty="0"/>
                  <a:t>			Cardinality: number of items in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dirty="0"/>
                  <a:t>			Norm of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Dot product of vectors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			Set of real numbers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			Real numbers space of dimension </a:t>
                </a:r>
                <a:r>
                  <a:rPr lang="en-US" i="1" dirty="0"/>
                  <a:t>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/>
                  <a:t> 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:r>
                  <a:rPr lang="en-US" b="0" dirty="0"/>
                  <a:t>Function (map): assign a unique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dirty="0"/>
                  <a:t>to each input 			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		Function (map): map an </a:t>
                </a:r>
                <a:r>
                  <a:rPr lang="en-US" i="1" dirty="0"/>
                  <a:t>n</a:t>
                </a:r>
                <a:r>
                  <a:rPr lang="en-US" dirty="0"/>
                  <a:t>-dimensional vector into a scalar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649071" cy="5367667"/>
              </a:xfrm>
              <a:blipFill>
                <a:blip r:embed="rId2"/>
                <a:stretch>
                  <a:fillRect l="-695" t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056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30EA-9B12-4E9E-B4C2-B8F021E3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C8F2CD-1D59-4F2A-AF20-A0B5F6C93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provide a geometric interpretation of the derivatives, let’s consider a first-order Taylor series approximation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expression approximates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by a line which passes through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has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(i.e.,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C8F2CD-1D59-4F2A-AF20-A0B5F6C93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D43D35-728B-46E4-95B8-36456A5CB49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4AD99-D41A-4D0C-88CE-687BA0F83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7"/>
          <a:stretch/>
        </p:blipFill>
        <p:spPr>
          <a:xfrm>
            <a:off x="5173216" y="4822304"/>
            <a:ext cx="3792738" cy="26584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52B58A-E2E9-4074-8606-9322235C299E}"/>
              </a:ext>
            </a:extLst>
          </p:cNvPr>
          <p:cNvSpPr txBox="1">
            <a:spLocks/>
          </p:cNvSpPr>
          <p:nvPr/>
        </p:nvSpPr>
        <p:spPr>
          <a:xfrm>
            <a:off x="276673" y="4678288"/>
            <a:ext cx="4752527" cy="210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Therefore, the first derivative of a function is also the </a:t>
            </a:r>
            <a:r>
              <a:rPr lang="en-US" dirty="0">
                <a:solidFill>
                  <a:srgbClr val="FF0000"/>
                </a:solidFill>
              </a:rPr>
              <a:t>slope of the tangent line</a:t>
            </a:r>
            <a:r>
              <a:rPr lang="en-US" dirty="0"/>
              <a:t> to the curve of the function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http://d2l.ai/chapter_appendix-mathematics-for-deep-learning/single-variable-calculus.html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39114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0032-BF26-4AA0-8CDC-88B4F1CA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8D51E-4113-4FE5-9192-C1B419B18E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 far, we looked at functions of a single variable,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Functions that depend on many variables are called </a:t>
                </a:r>
                <a:r>
                  <a:rPr lang="en-US" dirty="0">
                    <a:solidFill>
                      <a:srgbClr val="FF0000"/>
                    </a:solidFill>
                  </a:rPr>
                  <a:t>multivariate functions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multivariate function with </a:t>
                </a:r>
                <a:r>
                  <a:rPr lang="en-US" i="1" dirty="0"/>
                  <a:t>n</a:t>
                </a:r>
                <a:r>
                  <a:rPr lang="en-US" dirty="0"/>
                  <a:t> variables</a:t>
                </a:r>
              </a:p>
              <a:p>
                <a:pPr lvl="1"/>
                <a:r>
                  <a:rPr lang="en-US" dirty="0"/>
                  <a:t>The input is an </a:t>
                </a:r>
                <a:r>
                  <a:rPr lang="en-US" i="1" dirty="0"/>
                  <a:t>n</a:t>
                </a:r>
                <a:r>
                  <a:rPr lang="en-US" dirty="0"/>
                  <a:t>-dimensional vector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the output is a scalar </a:t>
                </a:r>
                <a:r>
                  <a:rPr lang="en-US" i="1" dirty="0"/>
                  <a:t>y</a:t>
                </a:r>
              </a:p>
              <a:p>
                <a:pPr lvl="1"/>
                <a:r>
                  <a:rPr lang="en-US" dirty="0"/>
                  <a:t>The mapping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partial derivative </a:t>
                </a:r>
                <a:r>
                  <a:rPr lang="en-US" dirty="0"/>
                  <a:t>of </a:t>
                </a:r>
                <a:r>
                  <a:rPr lang="en-US" i="1" dirty="0"/>
                  <a:t>y</a:t>
                </a:r>
                <a:r>
                  <a:rPr lang="en-US" dirty="0"/>
                  <a:t> with respect to its </a:t>
                </a:r>
                <a:r>
                  <a:rPr lang="en-US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,…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… 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,… 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… 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</m:oMath>
                </a14:m>
                <a:r>
                  <a:rPr lang="en-US" dirty="0"/>
                  <a:t> pronounced “del” or we can just say “partial derivative”), we can treat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 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constants and calculate the derivative of </a:t>
                </a:r>
                <a:r>
                  <a:rPr lang="en-US" i="1" dirty="0"/>
                  <a:t>y</a:t>
                </a:r>
                <a:r>
                  <a:rPr lang="en-US" dirty="0"/>
                  <a:t> only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For notation of partial derivatives, the following are equivalent:</a:t>
                </a:r>
              </a:p>
              <a:p>
                <a:endParaRPr lang="en-US" sz="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a-DK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da-DK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da-DK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a-DK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da-DK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8D51E-4113-4FE5-9192-C1B419B18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0B7F2-3557-45ED-8941-D89633C02C9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47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BED8-682D-47C6-99EF-79418D1B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D3B6B-4F3E-4E66-B320-B77FC3771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6118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concatenate partial derivatives of a multivariate function with respect to all its input variables to obtain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gradient</a:t>
                </a:r>
                <a:r>
                  <a:rPr lang="en-US" dirty="0"/>
                  <a:t> vector of the function</a:t>
                </a:r>
              </a:p>
              <a:p>
                <a:r>
                  <a:rPr lang="en-US" dirty="0"/>
                  <a:t>The gradient of the multivariate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respect to the </a:t>
                </a:r>
                <a:r>
                  <a:rPr lang="en-US" i="1" dirty="0"/>
                  <a:t>n</a:t>
                </a:r>
                <a:r>
                  <a:rPr lang="en-US" dirty="0"/>
                  <a:t>-dimensional input vector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is a vector of </a:t>
                </a:r>
                <a:r>
                  <a:rPr lang="en-US" i="1" dirty="0"/>
                  <a:t>n</a:t>
                </a:r>
                <a:r>
                  <a:rPr lang="en-US" dirty="0"/>
                  <a:t> partial derivatives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When there is no ambiguity, the notations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often used for the gradient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symbol for the gradient is the Greek letter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</m:oMath>
                </a14:m>
                <a:r>
                  <a:rPr lang="en-US" dirty="0"/>
                  <a:t> (pronounced “</a:t>
                </a:r>
                <a:r>
                  <a:rPr lang="en-US" dirty="0" err="1"/>
                  <a:t>nabla</a:t>
                </a:r>
                <a:r>
                  <a:rPr lang="en-US" dirty="0"/>
                  <a:t>”), although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more often it is pronounced “gradient of </a:t>
                </a:r>
                <a:r>
                  <a:rPr lang="en-US" i="1" dirty="0"/>
                  <a:t>f</a:t>
                </a:r>
                <a:r>
                  <a:rPr lang="en-US" dirty="0"/>
                  <a:t> with respect to </a:t>
                </a:r>
                <a:r>
                  <a:rPr lang="en-US" b="1" dirty="0"/>
                  <a:t>x</a:t>
                </a:r>
                <a:r>
                  <a:rPr lang="en-US" dirty="0"/>
                  <a:t>” </a:t>
                </a:r>
              </a:p>
              <a:p>
                <a:r>
                  <a:rPr lang="en-US" dirty="0"/>
                  <a:t>In ML, the gradient descent algorithm relies on the opposite direction of the gradient of the loss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with respect to the model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minimizing the loss function</a:t>
                </a:r>
              </a:p>
              <a:p>
                <a:pPr lvl="1"/>
                <a:r>
                  <a:rPr lang="en-US" dirty="0"/>
                  <a:t>Adversarial examples can be created by adding perturbation in the direction of the gradient of the loss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with respect to input examples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maximizing the loss function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D3B6B-4F3E-4E66-B320-B77FC3771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611821"/>
              </a:xfrm>
              <a:blipFill>
                <a:blip r:embed="rId3"/>
                <a:stretch>
                  <a:fillRect l="-699" t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75476-AE96-4724-A1EE-F65CB00B93E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54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7832-79E3-400A-A22D-E00D96A4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Hessian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B0E7A8-5A70-4894-B133-A04BC88772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calculate the second-order partial derivatives of multivariate functions, we need to calculate the derivatives for all combination of input variables</a:t>
                </a:r>
              </a:p>
              <a:p>
                <a:r>
                  <a:rPr lang="en-US" dirty="0"/>
                  <a:t>That is, for 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an </a:t>
                </a:r>
                <a:r>
                  <a:rPr lang="en-US" i="1" dirty="0"/>
                  <a:t>n</a:t>
                </a:r>
                <a:r>
                  <a:rPr lang="en-US" dirty="0"/>
                  <a:t>-dimensional input vector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second partial derivatives for any choice of </a:t>
                </a:r>
                <a:r>
                  <a:rPr lang="en-US" i="1" dirty="0" err="1"/>
                  <a:t>i</a:t>
                </a:r>
                <a:r>
                  <a:rPr lang="en-US" dirty="0"/>
                  <a:t> and </a:t>
                </a:r>
                <a:r>
                  <a:rPr lang="en-US" i="1" dirty="0"/>
                  <a:t>j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The second partial derivatives are assembled in a matrix called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Hessian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Computing and storing the Hessian matrix for functions with high-dimensional inputs can be computationally prohibitive</a:t>
                </a:r>
              </a:p>
              <a:p>
                <a:pPr lvl="1"/>
                <a:r>
                  <a:rPr lang="en-US" dirty="0"/>
                  <a:t>E.g., the loss function for a ResNet50 model with approximately 23 million parameters, has a Hessian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=529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(trillion) parameters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B0E7A8-5A70-4894-B133-A04BC88772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b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F289E-C4A0-4ADB-AF1C-E4F1730A0B6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78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E47-7BFE-4315-9FBC-EC6FCBF6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80501-8E94-41ED-BA49-B54E9A43B9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concept of derivatives can be further generalized to </a:t>
                </a:r>
                <a:r>
                  <a:rPr lang="en-US" dirty="0">
                    <a:solidFill>
                      <a:srgbClr val="FF0000"/>
                    </a:solidFill>
                  </a:rPr>
                  <a:t>vector-valued functions </a:t>
                </a:r>
                <a:r>
                  <a:rPr lang="en-US" dirty="0"/>
                  <a:t>(or, </a:t>
                </a:r>
                <a:r>
                  <a:rPr lang="en-US" dirty="0">
                    <a:solidFill>
                      <a:srgbClr val="FF0000"/>
                    </a:solidFill>
                  </a:rPr>
                  <a:t>vector fields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an </a:t>
                </a:r>
                <a:r>
                  <a:rPr lang="en-US" i="1" dirty="0"/>
                  <a:t>n</a:t>
                </a:r>
                <a:r>
                  <a:rPr lang="en-US" dirty="0"/>
                  <a:t>-dimensional input vector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 vector of functions is given as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matrix of first-order partial derivates of the vector-valued function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called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Jacobian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For example, in robotics a robot Jacobian matrix gives the partial derivatives of the translational and angular velocities of the robot end-effector with respect to the joints (i.e., axes) velocities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80501-8E94-41ED-BA49-B54E9A43B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9120B-4029-42E3-8F87-F3B4061F5F9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330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on the domain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 definite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integral</a:t>
                </a:r>
                <a:r>
                  <a:rPr lang="en-US" dirty="0"/>
                  <a:t> of the function is denoted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Geometric interpretation of the integral is the area between the horizontal axis and the graph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between the points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</a:p>
              <a:p>
                <a:pPr lvl="1"/>
                <a:r>
                  <a:rPr lang="en-US" dirty="0"/>
                  <a:t>In this figure, the integral is the sum of blue areas (where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en-US" dirty="0"/>
                  <a:t> minus the pink area (where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947930-3DAC-483F-B976-BC143E856B3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Integral Calculus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44" y="5110336"/>
            <a:ext cx="3744416" cy="2246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https://mjo.osborne.economics.utoronto.ca/index.php/tutorial/index/1/clc/t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8063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BBE5-C642-4F67-A65E-D531A499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4E83B-8376-4739-B389-9ED5364EF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Optimization</a:t>
                </a:r>
                <a:r>
                  <a:rPr lang="en-US" dirty="0"/>
                  <a:t> is concerned with optimizing an </a:t>
                </a:r>
                <a:r>
                  <a:rPr lang="en-US" dirty="0">
                    <a:solidFill>
                      <a:srgbClr val="FF0000"/>
                    </a:solidFill>
                  </a:rPr>
                  <a:t>objective function </a:t>
                </a:r>
                <a:r>
                  <a:rPr lang="en-US" dirty="0"/>
                  <a:t>— finding the value of an argument that minimizes of maximizes the function</a:t>
                </a:r>
              </a:p>
              <a:p>
                <a:pPr lvl="1"/>
                <a:r>
                  <a:rPr lang="en-US" dirty="0"/>
                  <a:t>Most optimization algorithms are formulated in terms of minimizing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Maximization is accomplished vie minimizing the negative of an objective function (e.g., minimize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In minimization problems, the objective function is often referred to as a </a:t>
                </a:r>
                <a:r>
                  <a:rPr lang="en-US" dirty="0">
                    <a:solidFill>
                      <a:srgbClr val="FF0000"/>
                    </a:solidFill>
                  </a:rPr>
                  <a:t>cost function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FF0000"/>
                    </a:solidFill>
                  </a:rPr>
                  <a:t>loss function </a:t>
                </a:r>
                <a:r>
                  <a:rPr lang="en-US" dirty="0"/>
                  <a:t>or</a:t>
                </a:r>
                <a:r>
                  <a:rPr lang="en-US" dirty="0">
                    <a:solidFill>
                      <a:srgbClr val="FF0000"/>
                    </a:solidFill>
                  </a:rPr>
                  <a:t> error function</a:t>
                </a:r>
              </a:p>
              <a:p>
                <a:r>
                  <a:rPr lang="en-US" dirty="0"/>
                  <a:t>Optimization is very important for machine learning</a:t>
                </a:r>
              </a:p>
              <a:p>
                <a:pPr lvl="1"/>
                <a:r>
                  <a:rPr lang="en-US" dirty="0"/>
                  <a:t>The performance of optimization algorithms affect the model’s training efficiency</a:t>
                </a:r>
              </a:p>
              <a:p>
                <a:r>
                  <a:rPr lang="en-US" dirty="0"/>
                  <a:t>Most optimization problems in machine learning are </a:t>
                </a:r>
                <a:r>
                  <a:rPr lang="en-US" dirty="0">
                    <a:solidFill>
                      <a:srgbClr val="FF0000"/>
                    </a:solidFill>
                  </a:rPr>
                  <a:t>nonconvex</a:t>
                </a:r>
              </a:p>
              <a:p>
                <a:pPr lvl="1"/>
                <a:r>
                  <a:rPr lang="en-US" dirty="0"/>
                  <a:t>Meaning that the loss function is not a convex function</a:t>
                </a:r>
              </a:p>
              <a:p>
                <a:pPr lvl="1"/>
                <a:r>
                  <a:rPr lang="en-US" dirty="0"/>
                  <a:t>Nonetheless, the design and analysis of algorithms for solving convex problems has been very instructive for advancing the field of machine learning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4E83B-8376-4739-B389-9ED5364EF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1E292-3CB3-4D27-8DF5-7D2C9B0212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76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04" y="4678288"/>
            <a:ext cx="3919884" cy="2664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Optimization and machine learning have related, but somewhat different goals</a:t>
            </a:r>
          </a:p>
          <a:p>
            <a:pPr lvl="1"/>
            <a:r>
              <a:rPr lang="en-US" dirty="0"/>
              <a:t>Goal in optimization: minimize an objective function</a:t>
            </a:r>
          </a:p>
          <a:p>
            <a:pPr lvl="2"/>
            <a:r>
              <a:rPr lang="en-US" dirty="0"/>
              <a:t>For a set of training examples, reduce the </a:t>
            </a:r>
            <a:r>
              <a:rPr lang="en-US" dirty="0">
                <a:solidFill>
                  <a:srgbClr val="FF0000"/>
                </a:solidFill>
              </a:rPr>
              <a:t>training error</a:t>
            </a:r>
          </a:p>
          <a:p>
            <a:pPr lvl="1"/>
            <a:r>
              <a:rPr lang="en-US" dirty="0"/>
              <a:t>Goal in ML: find a suitable model, to predict on data examples</a:t>
            </a:r>
          </a:p>
          <a:p>
            <a:pPr lvl="2"/>
            <a:r>
              <a:rPr lang="en-US" dirty="0"/>
              <a:t>For a set of testing examples, reduce the </a:t>
            </a:r>
            <a:r>
              <a:rPr lang="en-US" dirty="0">
                <a:solidFill>
                  <a:srgbClr val="FF0000"/>
                </a:solidFill>
              </a:rPr>
              <a:t>generalization error</a:t>
            </a:r>
          </a:p>
          <a:p>
            <a:r>
              <a:rPr lang="en-US" dirty="0"/>
              <a:t>For a given empirical function </a:t>
            </a:r>
            <a:r>
              <a:rPr lang="en-US" i="1" dirty="0"/>
              <a:t>g </a:t>
            </a:r>
            <a:r>
              <a:rPr lang="en-US" dirty="0"/>
              <a:t>(dashed purple curve), optimization algorithms attempt to find the point of minimum </a:t>
            </a:r>
            <a:r>
              <a:rPr lang="en-US" dirty="0">
                <a:solidFill>
                  <a:srgbClr val="FF0000"/>
                </a:solidFill>
              </a:rPr>
              <a:t>empirical risk </a:t>
            </a:r>
            <a:r>
              <a:rPr lang="en-US" dirty="0"/>
              <a:t>(error on the training dataset)</a:t>
            </a:r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0498D0-32D7-46F6-8618-112923E12F6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9361" y="4678288"/>
            <a:ext cx="5832647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ML algorithms attempt to find the point of minimum </a:t>
            </a:r>
            <a:r>
              <a:rPr lang="en-US" dirty="0">
                <a:solidFill>
                  <a:srgbClr val="FF0000"/>
                </a:solidFill>
              </a:rPr>
              <a:t>expected risk</a:t>
            </a:r>
            <a:r>
              <a:rPr lang="en-US" dirty="0"/>
              <a:t>, based on minimizing the error on a set of testing examples (blue curve)</a:t>
            </a:r>
          </a:p>
          <a:p>
            <a:pPr lvl="2"/>
            <a:r>
              <a:rPr lang="en-US" dirty="0"/>
              <a:t>Which may be at a different location than the minimum of the training examples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http://d2l.ai/chapter_optimization/optimization-intro.html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12575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Stationary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Stationary points </a:t>
                </a:r>
                <a:r>
                  <a:rPr lang="en-US" dirty="0"/>
                  <a:t>( or </a:t>
                </a:r>
                <a:r>
                  <a:rPr lang="en-US" dirty="0">
                    <a:solidFill>
                      <a:srgbClr val="FF0000"/>
                    </a:solidFill>
                  </a:rPr>
                  <a:t>critical points</a:t>
                </a:r>
                <a:r>
                  <a:rPr lang="en-US" dirty="0"/>
                  <a:t>) of a differentiable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one variable are the points where the derivative of the function is zero, i.e.,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stationary points can be:</a:t>
                </a:r>
              </a:p>
              <a:p>
                <a:pPr lvl="1"/>
                <a:r>
                  <a:rPr lang="en-US" b="1" i="1" dirty="0">
                    <a:solidFill>
                      <a:srgbClr val="0070C0"/>
                    </a:solidFill>
                  </a:rPr>
                  <a:t>Minimum</a:t>
                </a:r>
                <a:r>
                  <a:rPr lang="en-US" dirty="0"/>
                  <a:t>, a point where the derivative changes from negative to positive</a:t>
                </a:r>
              </a:p>
              <a:p>
                <a:pPr lvl="1"/>
                <a:r>
                  <a:rPr lang="en-US" b="1" i="1" dirty="0">
                    <a:solidFill>
                      <a:srgbClr val="0070C0"/>
                    </a:solidFill>
                  </a:rPr>
                  <a:t>Maximum</a:t>
                </a:r>
                <a:r>
                  <a:rPr lang="en-US" dirty="0"/>
                  <a:t>, a point where the derivative changes from positive to negative</a:t>
                </a:r>
              </a:p>
              <a:p>
                <a:pPr lvl="1"/>
                <a:r>
                  <a:rPr lang="en-US" b="1" i="1" dirty="0">
                    <a:solidFill>
                      <a:srgbClr val="0070C0"/>
                    </a:solidFill>
                  </a:rPr>
                  <a:t>Saddle point</a:t>
                </a:r>
                <a:r>
                  <a:rPr lang="en-US" dirty="0"/>
                  <a:t>, derivative is either positive or negative on both sides of the point</a:t>
                </a:r>
              </a:p>
              <a:p>
                <a:r>
                  <a:rPr lang="en-US" dirty="0"/>
                  <a:t>The minimum and maximum points are collectively known as </a:t>
                </a:r>
                <a:r>
                  <a:rPr lang="en-US" dirty="0">
                    <a:solidFill>
                      <a:srgbClr val="FF0000"/>
                    </a:solidFill>
                  </a:rPr>
                  <a:t>extremum points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5D681-9ED4-4A18-932A-C1932B9C553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645" y="4862815"/>
            <a:ext cx="3997293" cy="2367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76672" y="4462264"/>
                <a:ext cx="5472607" cy="31683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nature of stationary points can be determined based on the second derivative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the point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 point is a minimum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 point is a maximum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inconclusive, the point can be a saddle point, but it may not</a:t>
                </a:r>
              </a:p>
              <a:p>
                <a:pPr marL="404812" indent="-342900"/>
                <a:r>
                  <a:rPr lang="en-US" dirty="0"/>
                  <a:t>The same concept also applies to gradients of multivariate functions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2" y="4462264"/>
                <a:ext cx="5472607" cy="3168352"/>
              </a:xfrm>
              <a:prstGeom prst="rect">
                <a:avLst/>
              </a:prstGeom>
              <a:blipFill>
                <a:blip r:embed="rId5"/>
                <a:stretch>
                  <a:fillRect l="-1225" t="-1346" r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17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Minima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Among the challenges in optimization of model’s parameters in ML involve local minima, saddle points, vanishing gradients </a:t>
                </a:r>
              </a:p>
              <a:p>
                <a:r>
                  <a:rPr lang="en-US" dirty="0"/>
                  <a:t>For an objective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if the value at a point </a:t>
                </a:r>
                <a:r>
                  <a:rPr lang="en-US" i="1" dirty="0"/>
                  <a:t>x</a:t>
                </a:r>
                <a:r>
                  <a:rPr lang="en-US" dirty="0"/>
                  <a:t> is the minimum of the objective function </a:t>
                </a:r>
                <a:r>
                  <a:rPr lang="en-US" dirty="0">
                    <a:solidFill>
                      <a:srgbClr val="FF0000"/>
                    </a:solidFill>
                  </a:rPr>
                  <a:t>over the entire domain </a:t>
                </a:r>
                <a:r>
                  <a:rPr lang="en-US" dirty="0"/>
                  <a:t>of </a:t>
                </a:r>
                <a:r>
                  <a:rPr lang="en-US" i="1" dirty="0"/>
                  <a:t>x</a:t>
                </a:r>
                <a:r>
                  <a:rPr lang="en-US" dirty="0"/>
                  <a:t>, then it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global minimum</a:t>
                </a:r>
              </a:p>
              <a:p>
                <a:r>
                  <a:rPr lang="en-US" dirty="0"/>
                  <a:t>If the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</a:t>
                </a:r>
                <a:r>
                  <a:rPr lang="en-US" i="1" dirty="0"/>
                  <a:t>x</a:t>
                </a:r>
                <a:r>
                  <a:rPr lang="en-US" dirty="0"/>
                  <a:t> is smaller than the values of the objective function at any other points in </a:t>
                </a:r>
                <a:r>
                  <a:rPr lang="en-US" dirty="0">
                    <a:solidFill>
                      <a:srgbClr val="FF0000"/>
                    </a:solidFill>
                  </a:rPr>
                  <a:t>the vicinity </a:t>
                </a:r>
                <a:r>
                  <a:rPr lang="en-US" dirty="0"/>
                  <a:t>of </a:t>
                </a:r>
                <a:r>
                  <a:rPr lang="en-US" i="1" dirty="0"/>
                  <a:t>x</a:t>
                </a:r>
                <a:r>
                  <a:rPr lang="en-US" dirty="0"/>
                  <a:t>, then it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local minimum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9BED58-3C03-4F33-8A87-B201F6C3467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72" y="4318248"/>
            <a:ext cx="4148733" cy="291151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2656" y="4140702"/>
            <a:ext cx="5184576" cy="291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The objective functions in ML usually have many local minima</a:t>
            </a:r>
          </a:p>
          <a:p>
            <a:pPr lvl="2"/>
            <a:r>
              <a:rPr lang="en-US" dirty="0"/>
              <a:t>When the solution of the optimization algorithm is near the local minimum, the gradient of the loss function approaches or becomes zero (vanishing gradients)</a:t>
            </a:r>
          </a:p>
          <a:p>
            <a:pPr lvl="2"/>
            <a:r>
              <a:rPr lang="en-US" dirty="0"/>
              <a:t>Therefore, the obtained solution in the final iteration can be a local minimum, rather than the global minimum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http://d2l.ai/chapter_optimization/optimization-intro.html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1682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dirty="0">
                    <a:ea typeface="Cambria Math" panose="02040503050406030204" pitchFamily="18" charset="0"/>
                  </a:rPr>
                  <a:t>Element-wise product of matrices </a:t>
                </a:r>
                <a:r>
                  <a:rPr lang="en-US" b="1" dirty="0">
                    <a:ea typeface="Cambria Math" panose="02040503050406030204" pitchFamily="18" charset="0"/>
                  </a:rPr>
                  <a:t>A </a:t>
                </a:r>
                <a:r>
                  <a:rPr lang="en-US" dirty="0">
                    <a:ea typeface="Cambria Math" panose="02040503050406030204" pitchFamily="18" charset="0"/>
                  </a:rPr>
                  <a:t>and </a:t>
                </a:r>
                <a:r>
                  <a:rPr lang="en-US" b="1" dirty="0">
                    <a:ea typeface="Cambria Math" panose="02040503050406030204" pitchFamily="18" charset="0"/>
                  </a:rPr>
                  <a:t>B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			</a:t>
                </a:r>
                <a:r>
                  <a:rPr lang="en-US" dirty="0">
                    <a:ea typeface="Cambria Math" panose="02040503050406030204" pitchFamily="18" charset="0"/>
                  </a:rPr>
                  <a:t>Pseudo-inverse of matrix </a:t>
                </a:r>
                <a:r>
                  <a:rPr lang="en-US" b="1" dirty="0">
                    <a:ea typeface="Cambria Math" panose="02040503050406030204" pitchFamily="18" charset="0"/>
                  </a:rPr>
                  <a:t>A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			</a:t>
                </a:r>
                <a:r>
                  <a:rPr lang="en-US" i="1" dirty="0">
                    <a:ea typeface="Cambria Math" panose="02040503050406030204" pitchFamily="18" charset="0"/>
                  </a:rPr>
                  <a:t>n</a:t>
                </a:r>
                <a:r>
                  <a:rPr lang="en-US" dirty="0">
                    <a:ea typeface="Cambria Math" panose="02040503050406030204" pitchFamily="18" charset="0"/>
                  </a:rPr>
                  <a:t>-</a:t>
                </a:r>
                <a:r>
                  <a:rPr lang="en-US" dirty="0" err="1">
                    <a:ea typeface="Cambria Math" panose="02040503050406030204" pitchFamily="18" charset="0"/>
                  </a:rPr>
                  <a:t>th</a:t>
                </a:r>
                <a:r>
                  <a:rPr lang="en-US" dirty="0">
                    <a:ea typeface="Cambria Math" panose="02040503050406030204" pitchFamily="18" charset="0"/>
                  </a:rPr>
                  <a:t> derivative of function </a:t>
                </a:r>
                <a:r>
                  <a:rPr lang="en-US" i="1" dirty="0">
                    <a:ea typeface="Cambria Math" panose="02040503050406030204" pitchFamily="18" charset="0"/>
                  </a:rPr>
                  <a:t>f</a:t>
                </a:r>
                <a:r>
                  <a:rPr lang="en-US" dirty="0">
                    <a:ea typeface="Cambria Math" panose="02040503050406030204" pitchFamily="18" charset="0"/>
                  </a:rPr>
                  <a:t> with respect to </a:t>
                </a:r>
                <a:r>
                  <a:rPr lang="en-US" i="1" dirty="0">
                    <a:ea typeface="Cambria Math" panose="02040503050406030204" pitchFamily="18" charset="0"/>
                  </a:rPr>
                  <a:t>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i="1" dirty="0">
                    <a:ea typeface="Cambria Math" panose="02040503050406030204" pitchFamily="18" charset="0"/>
                  </a:rPr>
                  <a:t>		</a:t>
                </a:r>
                <a:r>
                  <a:rPr lang="en-US" dirty="0">
                    <a:ea typeface="Cambria Math" panose="02040503050406030204" pitchFamily="18" charset="0"/>
                  </a:rPr>
                  <a:t>Gradient of function </a:t>
                </a:r>
                <a:r>
                  <a:rPr lang="en-US" i="1" dirty="0">
                    <a:ea typeface="Cambria Math" panose="02040503050406030204" pitchFamily="18" charset="0"/>
                  </a:rPr>
                  <a:t>f</a:t>
                </a:r>
                <a:r>
                  <a:rPr lang="en-US" dirty="0">
                    <a:ea typeface="Cambria Math" panose="02040503050406030204" pitchFamily="18" charset="0"/>
                  </a:rPr>
                  <a:t> with respect to </a:t>
                </a:r>
                <a:r>
                  <a:rPr lang="en-US" b="1" dirty="0">
                    <a:ea typeface="Cambria Math" panose="02040503050406030204" pitchFamily="18" charset="0"/>
                  </a:rPr>
                  <a:t>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			</a:t>
                </a:r>
                <a:r>
                  <a:rPr lang="en-US" dirty="0">
                    <a:ea typeface="Cambria Math" panose="02040503050406030204" pitchFamily="18" charset="0"/>
                  </a:rPr>
                  <a:t>Hessian matrix of function </a:t>
                </a:r>
                <a:r>
                  <a:rPr lang="en-US" i="1" dirty="0">
                    <a:ea typeface="Cambria Math" panose="02040503050406030204" pitchFamily="18" charset="0"/>
                  </a:rPr>
                  <a:t>f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			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		Probability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	Gaussian distribution with mean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	Expectation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	Variance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Covariance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		Correlation coefficient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</a:t>
                </a:r>
                <a:r>
                  <a:rPr lang="en-US" dirty="0" err="1"/>
                  <a:t>Kullback-Leibler</a:t>
                </a:r>
                <a:r>
                  <a:rPr lang="en-US" dirty="0"/>
                  <a:t> divergence for distributions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Cross-entropy for distributions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  <a:blipFill>
                <a:blip r:embed="rId2"/>
                <a:stretch>
                  <a:fillRect l="-699" t="-770" b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1605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gradient of 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a </a:t>
                </a:r>
                <a:r>
                  <a:rPr lang="en-US" dirty="0">
                    <a:solidFill>
                      <a:srgbClr val="FF0000"/>
                    </a:solidFill>
                  </a:rPr>
                  <a:t>saddle point </a:t>
                </a:r>
                <a:r>
                  <a:rPr lang="en-US" dirty="0"/>
                  <a:t>is 0, but the point is not a minimum or maximum point</a:t>
                </a:r>
              </a:p>
              <a:p>
                <a:pPr lvl="1"/>
                <a:r>
                  <a:rPr lang="en-US" dirty="0"/>
                  <a:t>The optimization algorithms may stall at saddle points, without reaching a minima</a:t>
                </a:r>
              </a:p>
              <a:p>
                <a:r>
                  <a:rPr lang="en-US" dirty="0"/>
                  <a:t>Note also that the point of a function at which the sign of the curvature changes is called an </a:t>
                </a:r>
                <a:r>
                  <a:rPr lang="en-US" dirty="0">
                    <a:solidFill>
                      <a:srgbClr val="FF0000"/>
                    </a:solidFill>
                  </a:rPr>
                  <a:t>inflection point </a:t>
                </a:r>
              </a:p>
              <a:p>
                <a:pPr lvl="1"/>
                <a:r>
                  <a:rPr lang="en-US" dirty="0"/>
                  <a:t>An inflection point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can also be a saddle point, but it does not have to be</a:t>
                </a:r>
              </a:p>
              <a:p>
                <a:r>
                  <a:rPr lang="en-US" dirty="0"/>
                  <a:t>For the 2D function (right figure), the saddle point is at (0,0)</a:t>
                </a:r>
              </a:p>
              <a:p>
                <a:pPr lvl="1"/>
                <a:r>
                  <a:rPr lang="en-US" dirty="0"/>
                  <a:t>The point looks like a saddle, and gives the minimum with respect to </a:t>
                </a:r>
                <a:r>
                  <a:rPr lang="en-US" i="1" dirty="0"/>
                  <a:t>x</a:t>
                </a:r>
                <a:r>
                  <a:rPr lang="en-US" dirty="0"/>
                  <a:t>, and the maximum with respect to </a:t>
                </a:r>
                <a:r>
                  <a:rPr lang="en-US" i="1" dirty="0"/>
                  <a:t>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482BF7-6480-4953-AC5D-B7C7510370A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60" y="5182344"/>
            <a:ext cx="3280023" cy="24298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389240" y="5038328"/>
            <a:ext cx="3062281" cy="2487600"/>
            <a:chOff x="5389240" y="5143016"/>
            <a:chExt cx="3062281" cy="2487600"/>
          </a:xfrm>
        </p:grpSpPr>
        <p:grpSp>
          <p:nvGrpSpPr>
            <p:cNvPr id="13" name="Group 12"/>
            <p:cNvGrpSpPr/>
            <p:nvPr/>
          </p:nvGrpSpPr>
          <p:grpSpPr>
            <a:xfrm>
              <a:off x="5389240" y="5143016"/>
              <a:ext cx="3062281" cy="2487600"/>
              <a:chOff x="5389240" y="5143016"/>
              <a:chExt cx="3062281" cy="24876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389240" y="5143016"/>
                <a:ext cx="3062281" cy="2487600"/>
                <a:chOff x="5062998" y="5083736"/>
                <a:chExt cx="3062281" cy="24876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062998" y="5253013"/>
                  <a:ext cx="3053705" cy="2318323"/>
                  <a:chOff x="5062998" y="5253013"/>
                  <a:chExt cx="3053705" cy="2318323"/>
                </a:xfrm>
              </p:grpSpPr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062998" y="5253013"/>
                    <a:ext cx="3053705" cy="2318323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485075" y="7305353"/>
                    <a:ext cx="209550" cy="20955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6533901" y="5083736"/>
                  <a:ext cx="159137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saddle point</a:t>
                  </a:r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flipH="1">
                  <a:off x="6533901" y="5422290"/>
                  <a:ext cx="295499" cy="6241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5740239" y="7289193"/>
                <a:ext cx="360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x</a:t>
                </a: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6719877" y="6262464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7"/>
              </a:rPr>
              <a:t>http://d2l.ai/chapter_optimization/optimization-intro.html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295676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function of a single variable is </a:t>
            </a:r>
            <a:r>
              <a:rPr lang="en-US" b="1" i="1" dirty="0">
                <a:solidFill>
                  <a:srgbClr val="0070C0"/>
                </a:solidFill>
              </a:rPr>
              <a:t>concave</a:t>
            </a:r>
            <a:r>
              <a:rPr lang="en-US" dirty="0"/>
              <a:t> if every line segment joining two points on its graph does not lie above the graph at any point</a:t>
            </a:r>
          </a:p>
          <a:p>
            <a:r>
              <a:rPr lang="en-US" dirty="0"/>
              <a:t>Symmetrically, a function of a single variable is </a:t>
            </a:r>
            <a:r>
              <a:rPr lang="en-US" b="1" i="1" dirty="0">
                <a:solidFill>
                  <a:srgbClr val="0070C0"/>
                </a:solidFill>
              </a:rPr>
              <a:t>convex</a:t>
            </a:r>
            <a:r>
              <a:rPr lang="en-US" dirty="0"/>
              <a:t> if every line segment joining two points on its graph does not lie below the graph at any 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24CBE-5D87-4DF9-A786-E1AE9B2F380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44" y="3814192"/>
            <a:ext cx="7688239" cy="24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https://mjo.osborne.economics.utoronto.ca/index.php/tutorial/index/1/cv1/t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2243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mathematical terms, the function </a:t>
                </a:r>
                <a:r>
                  <a:rPr lang="en-US" i="1" dirty="0"/>
                  <a:t>f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convex function</a:t>
                </a:r>
                <a:r>
                  <a:rPr lang="en-US" dirty="0"/>
                  <a:t> if for all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for all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)+(1−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+(1−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51481-79B7-4B26-B1DE-7D8A7173102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98EE3-2F55-40DA-9F85-FD93C3AF7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2" y="3670176"/>
            <a:ext cx="6391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46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FA74-31BB-47DC-A239-E58EC3A8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6EB57-9D1E-4986-BF34-3BB5E31BB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important property of convex functions is that they </a:t>
            </a:r>
            <a:r>
              <a:rPr lang="en-US" dirty="0">
                <a:solidFill>
                  <a:srgbClr val="FF0000"/>
                </a:solidFill>
              </a:rPr>
              <a:t>do not have local minima</a:t>
            </a:r>
          </a:p>
          <a:p>
            <a:pPr lvl="1"/>
            <a:r>
              <a:rPr lang="en-US" dirty="0"/>
              <a:t>Every local minimum of a convex function is a global minimum</a:t>
            </a:r>
          </a:p>
          <a:p>
            <a:pPr lvl="1"/>
            <a:r>
              <a:rPr lang="en-US" dirty="0"/>
              <a:t>I.e., every point at which the gradient of a convex function = 0 is the global minimum</a:t>
            </a:r>
          </a:p>
          <a:p>
            <a:pPr lvl="1"/>
            <a:r>
              <a:rPr lang="en-US" dirty="0"/>
              <a:t>The figure below illustrates two convex functions, and one nonconvex function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2BE9D-5386-45D9-AE9F-98952C81DE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6DB94-296F-40EB-A0BC-94B38857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51" y="4361574"/>
            <a:ext cx="7861885" cy="2764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2315-7DC4-4050-AD78-9D339A5B51C6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3"/>
              </a:rPr>
              <a:t>http://d2l.ai/chapter_optimization/convexity.html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3EE1B-E456-43E3-B755-3298E3D3AEF5}"/>
              </a:ext>
            </a:extLst>
          </p:cNvPr>
          <p:cNvSpPr txBox="1"/>
          <p:nvPr/>
        </p:nvSpPr>
        <p:spPr>
          <a:xfrm>
            <a:off x="1027117" y="4017054"/>
            <a:ext cx="8394571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800" dirty="0"/>
              <a:t>convex		          non-convex		       convex</a:t>
            </a:r>
          </a:p>
        </p:txBody>
      </p:sp>
    </p:spTree>
    <p:extLst>
      <p:ext uri="{BB962C8B-B14F-4D97-AF65-F5344CB8AC3E}">
        <p14:creationId xmlns:p14="http://schemas.microsoft.com/office/powerpoint/2010/main" val="41919798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important property of convex functions is stated by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Jensen’s inequality</a:t>
                </a:r>
              </a:p>
              <a:p>
                <a:r>
                  <a:rPr lang="en-US" dirty="0"/>
                  <a:t>Namely, if we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the definition of convex function becomes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Danish mathematician Johan Jensen showed that this can be generalized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that are non-negative real numbers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dirty="0"/>
                  <a:t>=1, to the following: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CE139-6F61-4D4C-A681-EC5492EFF9E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90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in a vector space is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convex set </a:t>
                </a:r>
                <a:r>
                  <a:rPr lang="en-US" dirty="0"/>
                  <a:t>if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the line segment connecting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, we have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5DC5C7-CDBE-42DF-825D-B286656C99C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76673" y="3598168"/>
                <a:ext cx="9584265" cy="35235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 the figure, each point represents a 2D vector</a:t>
                </a:r>
              </a:p>
              <a:p>
                <a:pPr lvl="1"/>
                <a:r>
                  <a:rPr lang="en-US" dirty="0"/>
                  <a:t>The left set is nonconvex, and the other two sets are convex</a:t>
                </a:r>
              </a:p>
              <a:p>
                <a:r>
                  <a:rPr lang="en-US" dirty="0"/>
                  <a:t>Properties of convex sets include: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and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convex sets, then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is also convex</a:t>
                </a:r>
              </a:p>
              <a:p>
                <a:pPr lvl="1"/>
                <a:r>
                  <a:rPr lang="en-US" dirty="0"/>
                  <a:t>If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</a:t>
                </a:r>
                <a:r>
                  <a:rPr lang="en-US" dirty="0"/>
                  <a:t>nd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convex sets,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is not necessarily convex</a:t>
                </a:r>
              </a:p>
              <a:p>
                <a:pPr lvl="1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Palatino Linotype" panose="02040502050505030304" pitchFamily="18" charset="0"/>
                  <a:buNone/>
                </a:pPr>
                <a:endParaRPr lang="en-US" dirty="0"/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3" y="3598168"/>
                <a:ext cx="9584265" cy="3523589"/>
              </a:xfrm>
              <a:prstGeom prst="rect">
                <a:avLst/>
              </a:prstGeom>
              <a:blipFill>
                <a:blip r:embed="rId4"/>
                <a:stretch>
                  <a:fillRect l="-699" t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295" y="5398368"/>
            <a:ext cx="7611020" cy="2046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6"/>
              </a:rPr>
              <a:t>http://d2l.ai/chapter_optimization/convexity.html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50485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 and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twice-differentiable function of a single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if and only if its </a:t>
                </a:r>
                <a:r>
                  <a:rPr lang="en-US" dirty="0">
                    <a:solidFill>
                      <a:srgbClr val="FF0000"/>
                    </a:solidFill>
                  </a:rPr>
                  <a:t>second derivative is non-negative everywhere</a:t>
                </a:r>
                <a:endParaRPr lang="en-US" dirty="0"/>
              </a:p>
              <a:p>
                <a:pPr lvl="1"/>
                <a:r>
                  <a:rPr lang="en-US" dirty="0"/>
                  <a:t>Or, we can write,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is convex, since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 meaning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A twice-differentiable function of many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if and only if its </a:t>
                </a:r>
                <a:r>
                  <a:rPr lang="en-US" dirty="0">
                    <a:solidFill>
                      <a:srgbClr val="FF0000"/>
                    </a:solidFill>
                  </a:rPr>
                  <a:t>Hessian matrix is positive semi-definite everywhere</a:t>
                </a:r>
                <a:endParaRPr lang="en-US" dirty="0"/>
              </a:p>
              <a:p>
                <a:pPr lvl="1"/>
                <a:r>
                  <a:rPr lang="en-US" dirty="0"/>
                  <a:t>Or, we can write,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equivalent to stating that all eigenvalues of the Hessian matrix are non-negative (i.e.,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05A3C-EA97-4816-BBCF-45CD539155D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600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optimization problem that involves a set of constraints which need to be satisfied to optimize the objective function is called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constrained optimization</a:t>
                </a:r>
              </a:p>
              <a:p>
                <a:r>
                  <a:rPr lang="en-US" dirty="0"/>
                  <a:t>E.g., for a given objective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/>
                  <a:t>and a set of constraint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600" dirty="0"/>
              </a:p>
              <a:p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imize</m:t>
                              </m:r>
                            </m:e>
                            <m:lim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2, …,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points that satisfy the constraints form the </a:t>
                </a:r>
                <a:r>
                  <a:rPr lang="en-US" dirty="0">
                    <a:solidFill>
                      <a:srgbClr val="FF0000"/>
                    </a:solidFill>
                  </a:rPr>
                  <a:t>feasible region </a:t>
                </a:r>
              </a:p>
              <a:p>
                <a:r>
                  <a:rPr lang="en-US" dirty="0"/>
                  <a:t>Various optimization algorithms have been developed for handling optimization problems based on whether the constraints are equalities, inequalities, or a combination of equalities and inequalities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1850B-FE46-4F01-AE2F-95A038E625D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698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Lagrange Multipliers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approach to solving optimization problems is to substitute the initial problem with optimizing another related function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Lagrange function </a:t>
                </a:r>
                <a:r>
                  <a:rPr lang="en-US" dirty="0"/>
                  <a:t>for optimization of the constrained problem on the previous page is defined as</a:t>
                </a:r>
              </a:p>
              <a:p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called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Lagrange multipliers </a:t>
                </a:r>
                <a:r>
                  <a:rPr lang="en-US" dirty="0"/>
                  <a:t>and ensure that the constraints are properly enforced</a:t>
                </a:r>
              </a:p>
              <a:p>
                <a:pPr lvl="1"/>
                <a:r>
                  <a:rPr lang="en-US" dirty="0"/>
                  <a:t>They are chosen to ensure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2, …,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is a </a:t>
                </a:r>
                <a:r>
                  <a:rPr lang="en-US" dirty="0">
                    <a:solidFill>
                      <a:srgbClr val="FF0000"/>
                    </a:solidFill>
                  </a:rPr>
                  <a:t>saddle-point</a:t>
                </a:r>
                <a:r>
                  <a:rPr lang="en-US" i="1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optimization problem </a:t>
                </a:r>
                <a:r>
                  <a:rPr lang="en-US" dirty="0"/>
                  <a:t>where one wants to </a:t>
                </a:r>
                <a:r>
                  <a:rPr lang="en-US" b="1" dirty="0"/>
                  <a:t>minimize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respect to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and simultaneously </a:t>
                </a:r>
                <a:r>
                  <a:rPr lang="en-US" b="1" dirty="0"/>
                  <a:t>maximize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The saddle point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gives the optimal solution to the original constrained optimization problem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7EC48-8925-40E7-90EC-B1047605BD3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589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alternative strategy for satisfying constraints are projections</a:t>
                </a:r>
              </a:p>
              <a:p>
                <a:r>
                  <a:rPr lang="en-US" dirty="0"/>
                  <a:t>E.g.,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gradient clipping </a:t>
                </a:r>
                <a:r>
                  <a:rPr lang="en-US" dirty="0"/>
                  <a:t>in NNs can require that the </a:t>
                </a:r>
                <a:r>
                  <a:rPr lang="en-US" dirty="0">
                    <a:solidFill>
                      <a:srgbClr val="FF0000"/>
                    </a:solidFill>
                  </a:rPr>
                  <a:t>norm of the gradient </a:t>
                </a:r>
                <a:r>
                  <a:rPr lang="en-US" dirty="0"/>
                  <a:t>is bounded by a constant value </a:t>
                </a:r>
                <a:r>
                  <a:rPr lang="en-US" i="1" dirty="0"/>
                  <a:t>c</a:t>
                </a:r>
              </a:p>
              <a:p>
                <a:r>
                  <a:rPr lang="en-US" dirty="0"/>
                  <a:t>Approach:</a:t>
                </a:r>
              </a:p>
              <a:p>
                <a:pPr lvl="1"/>
                <a:r>
                  <a:rPr lang="en-US" dirty="0"/>
                  <a:t>At each iteration during training</a:t>
                </a:r>
              </a:p>
              <a:p>
                <a:pPr lvl="1"/>
                <a:r>
                  <a:rPr lang="en-US" dirty="0"/>
                  <a:t>If the norm of the gradient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, then the update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the norm of the gradient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, then the update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𝑜𝑙𝑑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Note that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dirty="0"/>
                  <a:t> is a unit vector (i.e., it has a norm = 1), then the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dirty="0"/>
                  <a:t> has a norm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Such clipping is the </a:t>
                </a:r>
                <a:r>
                  <a:rPr lang="en-US" dirty="0">
                    <a:solidFill>
                      <a:srgbClr val="FF0000"/>
                    </a:solidFill>
                  </a:rPr>
                  <a:t>projection</a:t>
                </a:r>
                <a:r>
                  <a:rPr lang="en-US" dirty="0"/>
                  <a:t> of the gradient </a:t>
                </a:r>
                <a:r>
                  <a:rPr lang="en-US" i="1" dirty="0"/>
                  <a:t>g</a:t>
                </a:r>
                <a:r>
                  <a:rPr lang="en-US" dirty="0"/>
                  <a:t> onto the </a:t>
                </a:r>
                <a:r>
                  <a:rPr lang="en-US" dirty="0">
                    <a:solidFill>
                      <a:srgbClr val="FF0000"/>
                    </a:solidFill>
                  </a:rPr>
                  <a:t>ball of radius </a:t>
                </a:r>
                <a:r>
                  <a:rPr lang="en-US" i="1" dirty="0">
                    <a:solidFill>
                      <a:srgbClr val="FF0000"/>
                    </a:solidFill>
                  </a:rPr>
                  <a:t>c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it is a projection on the </a:t>
                </a:r>
                <a:r>
                  <a:rPr lang="en-US" dirty="0">
                    <a:solidFill>
                      <a:srgbClr val="FF0000"/>
                    </a:solidFill>
                  </a:rPr>
                  <a:t>unit ball </a:t>
                </a:r>
                <a:r>
                  <a:rPr lang="en-US" dirty="0"/>
                  <a:t>(i.e., ball with radius 1)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4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Vector </a:t>
                </a:r>
                <a:r>
                  <a:rPr lang="en-US" dirty="0"/>
                  <a:t>definition</a:t>
                </a:r>
              </a:p>
              <a:p>
                <a:pPr lvl="1"/>
                <a:r>
                  <a:rPr lang="en-US" b="1" dirty="0"/>
                  <a:t>Computer science</a:t>
                </a:r>
                <a:r>
                  <a:rPr lang="en-US" dirty="0"/>
                  <a:t>: </a:t>
                </a:r>
                <a:r>
                  <a:rPr lang="en-US" i="1" dirty="0">
                    <a:solidFill>
                      <a:srgbClr val="FF0000"/>
                    </a:solidFill>
                  </a:rPr>
                  <a:t>vector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 one-dimensional array of ordered real-valued scalars</a:t>
                </a:r>
              </a:p>
              <a:p>
                <a:pPr lvl="1"/>
                <a:r>
                  <a:rPr lang="en-US" b="1" dirty="0"/>
                  <a:t>Mathematics</a:t>
                </a:r>
                <a:r>
                  <a:rPr lang="en-US" dirty="0"/>
                  <a:t>: </a:t>
                </a:r>
                <a:r>
                  <a:rPr lang="en-US" i="1" dirty="0">
                    <a:solidFill>
                      <a:srgbClr val="FF0000"/>
                    </a:solidFill>
                  </a:rPr>
                  <a:t>vector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 quantity possessing both magnitude and direction, represented by an arrow indicating the direction, and the length of which is proportional to the magnitude</a:t>
                </a:r>
              </a:p>
              <a:p>
                <a:r>
                  <a:rPr lang="en-US" dirty="0"/>
                  <a:t>Vectors are written in column form or in row form</a:t>
                </a:r>
              </a:p>
              <a:p>
                <a:pPr lvl="1"/>
                <a:r>
                  <a:rPr lang="en-US" dirty="0"/>
                  <a:t>Denoted by bold-font lower-case letters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For a general form vector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vector lies in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6AB18A-8C8D-4536-B774-FB73D8D62CF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65104" y="6334472"/>
                <a:ext cx="1478764" cy="1101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04" y="6334472"/>
                <a:ext cx="1478764" cy="11015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6142D3-76E9-4BB2-AC3B-7AC5934660C2}"/>
                  </a:ext>
                </a:extLst>
              </p:cNvPr>
              <p:cNvSpPr txBox="1"/>
              <p:nvPr/>
            </p:nvSpPr>
            <p:spPr>
              <a:xfrm>
                <a:off x="2384780" y="4470040"/>
                <a:ext cx="1478764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6142D3-76E9-4BB2-AC3B-7AC593466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80" y="4470040"/>
                <a:ext cx="1478764" cy="1144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3B8DB-6647-4A7D-8A3C-C64B571BC4CE}"/>
                  </a:ext>
                </a:extLst>
              </p:cNvPr>
              <p:cNvSpPr txBox="1"/>
              <p:nvPr/>
            </p:nvSpPr>
            <p:spPr>
              <a:xfrm>
                <a:off x="4322232" y="4775404"/>
                <a:ext cx="3298837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3B8DB-6647-4A7D-8A3C-C64B571BC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232" y="4775404"/>
                <a:ext cx="3298837" cy="4010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2824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4"/>
                <a:ext cx="9584265" cy="1904010"/>
              </a:xfrm>
            </p:spPr>
            <p:txBody>
              <a:bodyPr/>
              <a:lstStyle/>
              <a:p>
                <a:r>
                  <a:rPr lang="en-US" dirty="0"/>
                  <a:t>More generally,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projection</a:t>
                </a:r>
                <a:r>
                  <a:rPr lang="en-US" dirty="0"/>
                  <a:t> of a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onto a 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is defined as</a:t>
                </a:r>
              </a:p>
              <a:p>
                <a:endParaRPr lang="en-US" sz="600" dirty="0"/>
              </a:p>
              <a:p>
                <a:pPr marL="0" indent="1492250">
                  <a:spcAft>
                    <a:spcPts val="600"/>
                  </a:spcAft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Proj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This means that the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projected onto the closest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that belongs to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4"/>
                <a:ext cx="9584265" cy="1904010"/>
              </a:xfrm>
              <a:blipFill>
                <a:blip r:embed="rId3"/>
                <a:stretch>
                  <a:fillRect l="-699" t="-2244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F1A66F-D5D4-4DF6-BD9A-729378503F5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6673" y="5040560"/>
            <a:ext cx="6598824" cy="2662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295" y="4404227"/>
            <a:ext cx="2985441" cy="2076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5"/>
              </a:rPr>
              <a:t>http://d2l.ai/chapter_optimization/convexity.html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76673" y="3958208"/>
                <a:ext cx="6336703" cy="35679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For example, in the figure, the blue circle represents a convex set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points inside the circle project to itself</a:t>
                </a:r>
              </a:p>
              <a:p>
                <a:pPr lvl="2"/>
                <a:r>
                  <a:rPr lang="en-US" dirty="0"/>
                  <a:t>E.g., 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yellow vector, its closest point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is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tself</m:t>
                    </m:r>
                  </m:oMath>
                </a14:m>
                <a:r>
                  <a:rPr lang="en-US" dirty="0"/>
                  <a:t>: the distance between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points outside the circle project to the closest point inside the circle </a:t>
                </a:r>
              </a:p>
              <a:p>
                <a:pPr lvl="2"/>
                <a:r>
                  <a:rPr lang="en-US" dirty="0"/>
                  <a:t>E.g., 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black vector, its closest point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is the red vector</a:t>
                </a:r>
              </a:p>
              <a:p>
                <a:pPr lvl="2"/>
                <a:r>
                  <a:rPr lang="en-US" dirty="0"/>
                  <a:t>Among all vectors in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, the red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has the smallest distance to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3" y="3958208"/>
                <a:ext cx="6336703" cy="3567971"/>
              </a:xfrm>
              <a:prstGeom prst="rect">
                <a:avLst/>
              </a:prstGeom>
              <a:blipFill>
                <a:blip r:embed="rId6"/>
                <a:stretch>
                  <a:fillRect l="-1058" t="-1024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2633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First-order vs Second-order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First-order optimization algorithms </a:t>
                </a:r>
                <a:r>
                  <a:rPr lang="en-US" dirty="0"/>
                  <a:t>use the gradient of a function for finding the extrema points</a:t>
                </a:r>
              </a:p>
              <a:p>
                <a:pPr lvl="1"/>
                <a:r>
                  <a:rPr lang="en-US" dirty="0"/>
                  <a:t>Methods: gradient descent, proximal algorithms, optimal gradient schemes</a:t>
                </a:r>
              </a:p>
              <a:p>
                <a:pPr lvl="1"/>
                <a:r>
                  <a:rPr lang="en-US" dirty="0"/>
                  <a:t>The disadvantage is that they can be slow and inefficient</a:t>
                </a:r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Second-order optimization algorithms</a:t>
                </a:r>
                <a:r>
                  <a:rPr lang="en-US" dirty="0"/>
                  <a:t> use the Hessian matrix of a function for finding the extrema points</a:t>
                </a:r>
              </a:p>
              <a:p>
                <a:pPr lvl="1"/>
                <a:r>
                  <a:rPr lang="en-US" dirty="0"/>
                  <a:t>This is since the Hessian matrix holds the second-order partial derivatives</a:t>
                </a:r>
              </a:p>
              <a:p>
                <a:pPr lvl="1"/>
                <a:r>
                  <a:rPr lang="en-US" dirty="0"/>
                  <a:t>Methods: Newton’s method, conjugate gradient method, Quasi-Newton method, Gauss-Newton method, BFGS (</a:t>
                </a:r>
                <a:r>
                  <a:rPr lang="en-US" dirty="0" err="1"/>
                  <a:t>Broyden</a:t>
                </a:r>
                <a:r>
                  <a:rPr lang="en-US" dirty="0"/>
                  <a:t>-Fletcher-Goldfarb-</a:t>
                </a:r>
                <a:r>
                  <a:rPr lang="en-US" dirty="0" err="1"/>
                  <a:t>Shanno</a:t>
                </a:r>
                <a:r>
                  <a:rPr lang="en-US" dirty="0"/>
                  <a:t>) method, </a:t>
                </a:r>
                <a:r>
                  <a:rPr lang="en-US" dirty="0" err="1"/>
                  <a:t>Levenberg</a:t>
                </a:r>
                <a:r>
                  <a:rPr lang="en-US" dirty="0"/>
                  <a:t>-Marquardt method, Hessian-free method</a:t>
                </a:r>
              </a:p>
              <a:p>
                <a:pPr lvl="1"/>
                <a:r>
                  <a:rPr lang="en-US" dirty="0"/>
                  <a:t>The second-order derivatives can be thought of as measuring the curvature of the loss function</a:t>
                </a:r>
              </a:p>
              <a:p>
                <a:pPr lvl="1"/>
                <a:r>
                  <a:rPr lang="en-US" dirty="0"/>
                  <a:t>Recall also that the second-order derivative can be used to determine whether a stationary points is a maximum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minimum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This information is richer than the information provided by the gradient </a:t>
                </a:r>
              </a:p>
              <a:p>
                <a:pPr lvl="1"/>
                <a:r>
                  <a:rPr lang="en-US" dirty="0"/>
                  <a:t>Disadvantage: computing the Hessian matrix is computationally expensive, and even prohibitive for high-dimensional data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  <a:blipFill>
                <a:blip r:embed="rId2"/>
                <a:stretch>
                  <a:fillRect l="-699" t="-770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E12B7-EFD3-4260-B7DD-AA7A8506BBF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969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 and Infimum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781727" cy="5367667"/>
              </a:xfrm>
            </p:spPr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Lower bound </a:t>
                </a:r>
                <a:r>
                  <a:rPr lang="en-US" dirty="0"/>
                  <a:t>of a subset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from a partially ordered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element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E.g., for the subset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6, 8</m:t>
                        </m:r>
                      </m:e>
                    </m:d>
                  </m:oMath>
                </a14:m>
                <a:r>
                  <a:rPr lang="en-US" dirty="0"/>
                  <a:t> from the natural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lower bounds are the numbers 3, 2, and 1, i.e.,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Infimum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of a 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from a partially ordered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</a:t>
                </a:r>
                <a:r>
                  <a:rPr lang="en-US" dirty="0">
                    <a:solidFill>
                      <a:srgbClr val="FF0000"/>
                    </a:solidFill>
                  </a:rPr>
                  <a:t>greatest lower bound </a:t>
                </a:r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, denoted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inf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is the maximal quantity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E.g., the infimum of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6, 8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3, since it is the greatest lower bound</a:t>
                </a:r>
              </a:p>
              <a:p>
                <a:r>
                  <a:rPr lang="en-US" dirty="0"/>
                  <a:t>Example: consider the subset of positive real numbers (excluding zero)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does not have a minimum, because for every small positive number, there is a another even smaller positive number</a:t>
                </a:r>
              </a:p>
              <a:p>
                <a:pPr lvl="1"/>
                <a:r>
                  <a:rPr lang="en-US" dirty="0"/>
                  <a:t>On the other hand, all real negative numbers and 0 are lower bounds on the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0 is the greatest lower bound of all lower bounds, and therefore, the infimum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dirty="0"/>
                  <a:t> is 0</a:t>
                </a:r>
              </a:p>
              <a:p>
                <a:pPr lvl="1"/>
                <a:endParaRPr lang="en-US" dirty="0"/>
              </a:p>
              <a:p>
                <a:pPr marL="404812" lvl="1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781727" cy="5367667"/>
              </a:xfrm>
              <a:blipFill>
                <a:blip r:embed="rId2"/>
                <a:stretch>
                  <a:fillRect l="-685" t="-795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035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Bound and Supremum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Upper bound </a:t>
                </a:r>
                <a:r>
                  <a:rPr lang="en-US" dirty="0"/>
                  <a:t>of a 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from a partially ordered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E.g., for the subset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6, 8</m:t>
                        </m:r>
                      </m:e>
                    </m:d>
                  </m:oMath>
                </a14:m>
                <a:r>
                  <a:rPr lang="en-US" dirty="0"/>
                  <a:t> from the natural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upper bounds are the numbers 8, 9, 40, and all other natural numbers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Supremum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of a 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from a partially ordered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</a:t>
                </a:r>
                <a:r>
                  <a:rPr lang="en-US" dirty="0">
                    <a:solidFill>
                      <a:srgbClr val="FF0000"/>
                    </a:solidFill>
                  </a:rPr>
                  <a:t>least upper bound </a:t>
                </a:r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, denoted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sup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is the minimal quantity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E.g., the supremum of the 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6, 8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, since it is the least upper bound</a:t>
                </a:r>
              </a:p>
              <a:p>
                <a:r>
                  <a:rPr lang="en-US" dirty="0"/>
                  <a:t>Example: for the subset of negative real numbers (excluding zero)</a:t>
                </a:r>
              </a:p>
              <a:p>
                <a:pPr marL="0" indent="28575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real positive numbers and 0 are upper bounds</a:t>
                </a:r>
              </a:p>
              <a:p>
                <a:pPr lvl="1"/>
                <a:r>
                  <a:rPr lang="en-US" dirty="0"/>
                  <a:t>0 is the least upper bound, and therefore, the supremum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59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Lipschitz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Lipschitz continuous function</a:t>
                </a:r>
                <a:r>
                  <a:rPr lang="en-US" dirty="0"/>
                  <a:t> if a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exists, such that for all points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endParaRPr lang="en-US" sz="5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Such function is also called 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-Lipschitz function</a:t>
                </a:r>
              </a:p>
              <a:p>
                <a:r>
                  <a:rPr lang="en-US" dirty="0"/>
                  <a:t>Intuitively, a Lipschitz function cannot change too fast</a:t>
                </a:r>
              </a:p>
              <a:p>
                <a:pPr lvl="1"/>
                <a:r>
                  <a:rPr lang="en-US" dirty="0"/>
                  <a:t>I.e., if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are close (i.e., the distance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small), that means that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are also close (i.e., the distance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also small)</a:t>
                </a:r>
              </a:p>
              <a:p>
                <a:pPr lvl="2"/>
                <a:r>
                  <a:rPr lang="en-US" dirty="0">
                    <a:ea typeface="Cambria Math" panose="02040503050406030204" pitchFamily="18" charset="0"/>
                  </a:rPr>
                  <a:t>The smallest real number </a:t>
                </a:r>
                <a:r>
                  <a:rPr lang="en-US" dirty="0"/>
                  <a:t>that bounds the change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for all points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Lipschitz constant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of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-Lipschitz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the first derivative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bounded everywhere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E.g.,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1-Lipschitz 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28359-50F5-4F77-9EAC-069BCBAEFFA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015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Lipschitz Continuous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has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Lipschitz continuous gradient</a:t>
                </a:r>
                <a:r>
                  <a:rPr lang="en-US" dirty="0"/>
                  <a:t> if a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exists, such that for all points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with a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-Lipschitz gradient</a:t>
                </a:r>
                <a:r>
                  <a:rPr lang="en-US" dirty="0"/>
                  <a:t>, the second derivative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bounded everywhere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E.g., consider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not a Lipschitz continuous function,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so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)→∞</m:t>
                    </m:r>
                  </m:oMath>
                </a14:m>
                <a:r>
                  <a:rPr lang="en-US" dirty="0"/>
                  <a:t>, i.e., the derivative is not bounded everywhere</a:t>
                </a:r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therefore the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2-Lipschitz everywhere, since the second derivative is bounded everywhere by 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038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Intuition:</a:t>
            </a:r>
          </a:p>
          <a:p>
            <a:pPr lvl="1"/>
            <a:r>
              <a:rPr lang="en-US" dirty="0"/>
              <a:t>In a process, several outcomes are possible</a:t>
            </a:r>
          </a:p>
          <a:p>
            <a:pPr lvl="1"/>
            <a:r>
              <a:rPr lang="en-US" dirty="0"/>
              <a:t>When the process is repeated a large number of times, each outcome occurs with a </a:t>
            </a:r>
            <a:r>
              <a:rPr lang="en-US" b="1" i="1" dirty="0">
                <a:solidFill>
                  <a:srgbClr val="0070C0"/>
                </a:solidFill>
              </a:rPr>
              <a:t>relative frequency</a:t>
            </a:r>
            <a:r>
              <a:rPr lang="en-US" dirty="0"/>
              <a:t>, or </a:t>
            </a:r>
            <a:r>
              <a:rPr lang="en-US" b="1" i="1" dirty="0">
                <a:solidFill>
                  <a:srgbClr val="0070C0"/>
                </a:solidFill>
              </a:rPr>
              <a:t>probability</a:t>
            </a:r>
          </a:p>
          <a:p>
            <a:pPr lvl="1"/>
            <a:r>
              <a:rPr lang="en-US" dirty="0"/>
              <a:t>If a particular outcome occurs more often, we say it is more probable</a:t>
            </a:r>
          </a:p>
          <a:p>
            <a:r>
              <a:rPr lang="en-US" dirty="0"/>
              <a:t>Probability arises in two contexts</a:t>
            </a:r>
          </a:p>
          <a:p>
            <a:pPr lvl="1"/>
            <a:r>
              <a:rPr lang="en-US" dirty="0"/>
              <a:t>In actual repeated experiments</a:t>
            </a:r>
          </a:p>
          <a:p>
            <a:pPr lvl="2"/>
            <a:r>
              <a:rPr lang="en-US" dirty="0"/>
              <a:t>Example: You record the color of 1,000 cars driving by. 57 of them are green. You </a:t>
            </a:r>
            <a:r>
              <a:rPr lang="en-US" dirty="0">
                <a:solidFill>
                  <a:srgbClr val="FF0000"/>
                </a:solidFill>
              </a:rPr>
              <a:t>estimate</a:t>
            </a:r>
            <a:r>
              <a:rPr lang="en-US" i="1" dirty="0"/>
              <a:t> </a:t>
            </a:r>
            <a:r>
              <a:rPr lang="en-US" dirty="0"/>
              <a:t>the probability of a car being green as 57/1,000 = 0.057.</a:t>
            </a:r>
          </a:p>
          <a:p>
            <a:pPr lvl="1"/>
            <a:r>
              <a:rPr lang="en-US" dirty="0"/>
              <a:t>In idealized conceptions of a repeated process</a:t>
            </a:r>
          </a:p>
          <a:p>
            <a:pPr lvl="2"/>
            <a:r>
              <a:rPr lang="en-US" dirty="0"/>
              <a:t>Example: You consider the behavior of an unbiased six-sided die. The </a:t>
            </a:r>
            <a:r>
              <a:rPr lang="en-US" dirty="0">
                <a:solidFill>
                  <a:srgbClr val="FF0000"/>
                </a:solidFill>
              </a:rPr>
              <a:t>expected</a:t>
            </a:r>
            <a:r>
              <a:rPr lang="en-US" i="1" dirty="0"/>
              <a:t> </a:t>
            </a:r>
            <a:r>
              <a:rPr lang="en-US" dirty="0"/>
              <a:t>probability of rolling a 5 is 1/6 = 0.1667.</a:t>
            </a:r>
          </a:p>
          <a:p>
            <a:pPr lvl="2"/>
            <a:r>
              <a:rPr lang="en-US" dirty="0"/>
              <a:t>Example: You need a model for how people’s heights are distributed. You choose a normal distribution to represent the </a:t>
            </a:r>
            <a:r>
              <a:rPr lang="en-US" dirty="0">
                <a:solidFill>
                  <a:srgbClr val="FF0000"/>
                </a:solidFill>
              </a:rPr>
              <a:t>expected</a:t>
            </a:r>
            <a:r>
              <a:rPr lang="en-US" i="1" dirty="0"/>
              <a:t> </a:t>
            </a:r>
            <a:r>
              <a:rPr lang="en-US" dirty="0"/>
              <a:t>relative probabilities.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F210D-4B93-4101-AEB7-1D0B6E304B1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594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Solving machine learning problems requires to deal with uncertain quantities, as well as with stochastic (non-deterministic) quantities</a:t>
            </a:r>
          </a:p>
          <a:p>
            <a:pPr lvl="1"/>
            <a:r>
              <a:rPr lang="en-US" dirty="0"/>
              <a:t>Probability theory provides a mathematical framework for representing and quantifying uncertain quantities</a:t>
            </a:r>
          </a:p>
          <a:p>
            <a:r>
              <a:rPr lang="en-US" dirty="0"/>
              <a:t>There are different sources of uncertainty:</a:t>
            </a:r>
          </a:p>
          <a:p>
            <a:pPr lvl="1"/>
            <a:r>
              <a:rPr lang="en-US" dirty="0"/>
              <a:t>Inherent </a:t>
            </a:r>
            <a:r>
              <a:rPr lang="en-US" dirty="0" err="1"/>
              <a:t>stochasticity</a:t>
            </a:r>
            <a:r>
              <a:rPr lang="en-US" dirty="0"/>
              <a:t> in the system being modeled</a:t>
            </a:r>
          </a:p>
          <a:p>
            <a:pPr lvl="2"/>
            <a:r>
              <a:rPr lang="en-US" dirty="0"/>
              <a:t>For example, most interpretations of quantum mechanics describe the dynamics of subatomic particles as being probabilistic</a:t>
            </a:r>
          </a:p>
          <a:p>
            <a:pPr lvl="1"/>
            <a:r>
              <a:rPr lang="en-US" dirty="0"/>
              <a:t>Incomplete observability</a:t>
            </a:r>
          </a:p>
          <a:p>
            <a:pPr lvl="2"/>
            <a:r>
              <a:rPr lang="en-US" dirty="0"/>
              <a:t>Even deterministic systems can appear stochastic when we cannot observe all of the variables that drive the behavior of the system</a:t>
            </a:r>
          </a:p>
          <a:p>
            <a:pPr lvl="1"/>
            <a:r>
              <a:rPr lang="en-US" dirty="0"/>
              <a:t>Incomplete modeling</a:t>
            </a:r>
          </a:p>
          <a:p>
            <a:pPr lvl="2"/>
            <a:r>
              <a:rPr lang="en-US" dirty="0"/>
              <a:t>When we use a model that must discard some of the information we have observed, the discarded information results in uncertainty in the model’s predictions</a:t>
            </a:r>
          </a:p>
          <a:p>
            <a:pPr lvl="2"/>
            <a:r>
              <a:rPr lang="en-US" dirty="0"/>
              <a:t>E.g., discretization of real-numbered values, dimensionality reduction,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A9EB5-2A0B-45A5-B460-A62276DFB3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886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variable that can take on different values</a:t>
                </a: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= rolling a die</a:t>
                </a:r>
              </a:p>
              <a:p>
                <a:pPr lvl="2"/>
                <a:r>
                  <a:rPr lang="en-US" dirty="0"/>
                  <a:t>Possible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comprise the </a:t>
                </a:r>
                <a:r>
                  <a:rPr lang="en-US" b="1" dirty="0"/>
                  <a:t>sample space</a:t>
                </a:r>
                <a:r>
                  <a:rPr lang="en-US" dirty="0"/>
                  <a:t>, or </a:t>
                </a:r>
                <a:r>
                  <a:rPr lang="en-US" b="1" dirty="0"/>
                  <a:t>outcome space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1, 2, 3, 4, 5, 6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We denote the event of “seeing a 5” as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probability of the event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=5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 can be used to denote the probability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takes the value of 5</a:t>
                </a:r>
              </a:p>
              <a:p>
                <a:r>
                  <a:rPr lang="en-US" dirty="0"/>
                  <a:t>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probability distribution </a:t>
                </a:r>
                <a:r>
                  <a:rPr lang="en-US" dirty="0"/>
                  <a:t>is a description of how likely a random variable is to take on each of its possible states</a:t>
                </a:r>
              </a:p>
              <a:p>
                <a:pPr lvl="1"/>
                <a:r>
                  <a:rPr lang="en-US" dirty="0"/>
                  <a:t>A compact notation is common,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the probability distribution over the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Also, 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can be used to denote that the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probability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Random variables can be discrete or continuous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Discrete random variables </a:t>
                </a:r>
                <a:r>
                  <a:rPr lang="en-US" dirty="0"/>
                  <a:t>have finite number of states: e.g., the sides of a die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Continuous random variables </a:t>
                </a:r>
                <a:r>
                  <a:rPr lang="en-US" dirty="0"/>
                  <a:t>have infinite number of states: e.g., the height of a person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2D5AF-FCD5-4CDF-92A6-0319F05920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512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probability of an event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in the given sample space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, denoted as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r>
                  <a:rPr lang="en-US" dirty="0"/>
                  <a:t>, must satisfies the following properties:</a:t>
                </a:r>
              </a:p>
              <a:p>
                <a:pPr lvl="1"/>
                <a:r>
                  <a:rPr lang="en-US" dirty="0"/>
                  <a:t>Non-negativity</a:t>
                </a:r>
              </a:p>
              <a:p>
                <a:pPr lvl="2"/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∈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possible outcomes</a:t>
                </a:r>
              </a:p>
              <a:p>
                <a:pPr lvl="2"/>
                <a:r>
                  <a:rPr lang="en-US" dirty="0"/>
                  <a:t>Probability of the entire sample space is 1,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Additivity of disjoint events</a:t>
                </a:r>
              </a:p>
              <a:p>
                <a:pPr lvl="2"/>
                <a:r>
                  <a:rPr lang="en-US" dirty="0"/>
                  <a:t>For all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∈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that are mutually exclusive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=∅)</m:t>
                    </m:r>
                  </m:oMath>
                </a14:m>
                <a:r>
                  <a:rPr lang="en-US" dirty="0"/>
                  <a:t>, the probability that both events happen is equal to the sum of their individual probabilities,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The probability of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must obey the axioms of probability over the possible values in the sample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8ACB0-B43C-4359-AC2A-1F1FCB391E8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of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6192687" cy="53676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 interpretation of a vector: </a:t>
                </a:r>
                <a:r>
                  <a:rPr lang="en-US" dirty="0">
                    <a:solidFill>
                      <a:srgbClr val="FF0000"/>
                    </a:solidFill>
                  </a:rPr>
                  <a:t>point in space</a:t>
                </a:r>
              </a:p>
              <a:p>
                <a:pPr lvl="1"/>
                <a:r>
                  <a:rPr lang="en-US" dirty="0"/>
                  <a:t>E.g., in 2D we can visualize the data points with respect to a coordinate origin </a:t>
                </a:r>
              </a:p>
              <a:p>
                <a:pPr lvl="1"/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Second interpretation of a vector: </a:t>
                </a:r>
                <a:r>
                  <a:rPr lang="en-US" dirty="0">
                    <a:solidFill>
                      <a:srgbClr val="FF0000"/>
                    </a:solidFill>
                  </a:rPr>
                  <a:t>direction in space</a:t>
                </a:r>
              </a:p>
              <a:p>
                <a:pPr lvl="1"/>
                <a:r>
                  <a:rPr lang="en-US" dirty="0"/>
                  <a:t>E.g.,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3, 2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has a direction of 3 steps to the right and 2 steps up</a:t>
                </a:r>
              </a:p>
              <a:p>
                <a:pPr lvl="1"/>
                <a:r>
                  <a:rPr lang="en-US" dirty="0"/>
                  <a:t>The notation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dirty="0"/>
                  <a:t> is sometimes used to indicate that the vectors have a direction</a:t>
                </a:r>
              </a:p>
              <a:p>
                <a:pPr lvl="1"/>
                <a:r>
                  <a:rPr lang="en-US" dirty="0"/>
                  <a:t>All vectors in the figure have the same direction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Vector </a:t>
                </a:r>
                <a:r>
                  <a:rPr lang="en-US" dirty="0">
                    <a:solidFill>
                      <a:srgbClr val="FF0000"/>
                    </a:solidFill>
                  </a:rPr>
                  <a:t>addition</a:t>
                </a:r>
              </a:p>
              <a:p>
                <a:pPr lvl="1"/>
                <a:r>
                  <a:rPr lang="en-US" dirty="0"/>
                  <a:t>We add the coordinates, and follow the directions given by the two vectors that are added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6192687" cy="5367667"/>
              </a:xfrm>
              <a:blipFill>
                <a:blip r:embed="rId3"/>
                <a:stretch>
                  <a:fillRect l="-1083" t="-795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119D5-0E9B-4F40-819B-6F20A73A557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690" y="3814192"/>
            <a:ext cx="2320391" cy="1713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690" y="5686400"/>
            <a:ext cx="2419852" cy="1794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691" y="1894334"/>
            <a:ext cx="2302805" cy="1728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7"/>
              </a:rPr>
              <a:t>http://d2l.ai/chapter_appendix-mathematics-for-deep-learning/geometry-linear-algebraic-ops.html#geometry-of-vectors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503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5688631" cy="5367667"/>
              </a:xfrm>
            </p:spPr>
            <p:txBody>
              <a:bodyPr/>
              <a:lstStyle/>
              <a:p>
                <a:r>
                  <a:rPr lang="en-US" dirty="0"/>
                  <a:t>A probability distribution over </a:t>
                </a:r>
                <a:r>
                  <a:rPr lang="en-US" dirty="0">
                    <a:solidFill>
                      <a:srgbClr val="FF0000"/>
                    </a:solidFill>
                  </a:rPr>
                  <a:t>discrete variables </a:t>
                </a:r>
                <a:r>
                  <a:rPr lang="en-US" dirty="0"/>
                  <a:t>may be described using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probability mass function </a:t>
                </a:r>
                <a:r>
                  <a:rPr lang="en-US" dirty="0"/>
                  <a:t>(PMF)</a:t>
                </a:r>
              </a:p>
              <a:p>
                <a:pPr lvl="1"/>
                <a:r>
                  <a:rPr lang="en-US" dirty="0"/>
                  <a:t>E.g., sum of two dice</a:t>
                </a:r>
              </a:p>
              <a:p>
                <a:endParaRPr lang="en-US" dirty="0"/>
              </a:p>
              <a:p>
                <a:r>
                  <a:rPr lang="en-US" dirty="0"/>
                  <a:t>A probability distribution over </a:t>
                </a:r>
                <a:r>
                  <a:rPr lang="en-US" dirty="0">
                    <a:solidFill>
                      <a:srgbClr val="FF0000"/>
                    </a:solidFill>
                  </a:rPr>
                  <a:t>continuous variables </a:t>
                </a:r>
                <a:r>
                  <a:rPr lang="en-US" dirty="0"/>
                  <a:t>may be described using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probability density function </a:t>
                </a:r>
                <a:r>
                  <a:rPr lang="en-US" dirty="0"/>
                  <a:t>(PDF)</a:t>
                </a:r>
              </a:p>
              <a:p>
                <a:pPr lvl="1"/>
                <a:r>
                  <a:rPr lang="en-US" dirty="0"/>
                  <a:t>E.g., waiting time between eruptions of Old Faithful </a:t>
                </a:r>
              </a:p>
              <a:p>
                <a:pPr lvl="1"/>
                <a:r>
                  <a:rPr lang="en-US" dirty="0"/>
                  <a:t>A PDF gives the probability of an infinitesimal region with volume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 find the probability over an interval [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],  we can integrate the PDF as follows:</a:t>
                </a:r>
              </a:p>
              <a:p>
                <a:pPr marL="404812" lvl="1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𝑑𝑋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5688631" cy="5367667"/>
              </a:xfrm>
              <a:blipFill>
                <a:blip r:embed="rId3"/>
                <a:stretch>
                  <a:fillRect l="-1178" t="-795" b="-6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BEAB33-124C-47C0-BC95-F35291D0D7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328" y="2158008"/>
            <a:ext cx="3978424" cy="1873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9"/>
          <a:stretch/>
        </p:blipFill>
        <p:spPr>
          <a:xfrm>
            <a:off x="6426468" y="4246240"/>
            <a:ext cx="3517260" cy="2296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14006943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may need to consider several random variables at a time</a:t>
                </a:r>
              </a:p>
              <a:p>
                <a:pPr lvl="1"/>
                <a:r>
                  <a:rPr lang="en-US" dirty="0"/>
                  <a:t>If several random processes occur in parallel or in sequence</a:t>
                </a:r>
              </a:p>
              <a:p>
                <a:pPr lvl="1"/>
                <a:r>
                  <a:rPr lang="en-US" dirty="0"/>
                  <a:t>E.g., to model the relationship between several diseases and symptoms</a:t>
                </a:r>
              </a:p>
              <a:p>
                <a:pPr lvl="1"/>
                <a:r>
                  <a:rPr lang="en-US" dirty="0"/>
                  <a:t>E.g., to process images with millions of pixels (each pixel is one random variable)</a:t>
                </a:r>
              </a:p>
              <a:p>
                <a:r>
                  <a:rPr lang="en-US" dirty="0"/>
                  <a:t>Next, we will study probability distributions defined over multiple random variables</a:t>
                </a:r>
              </a:p>
              <a:p>
                <a:pPr lvl="1"/>
                <a:r>
                  <a:rPr lang="en-US" dirty="0"/>
                  <a:t>These include joint, conditional, and marginal probability distributions</a:t>
                </a:r>
              </a:p>
              <a:p>
                <a:r>
                  <a:rPr lang="en-US" dirty="0"/>
                  <a:t>The individual random variables can also be grouped together into a random vector, because they represent different properties of an individual statistical unit</a:t>
                </a:r>
              </a:p>
              <a:p>
                <a:r>
                  <a:rPr lang="en-US" dirty="0"/>
                  <a:t>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multivariate random variable </a:t>
                </a:r>
                <a:r>
                  <a:rPr lang="en-US" dirty="0"/>
                  <a:t>is a vector of multiple random variables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is also referred to as a 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random vector</a:t>
                </a:r>
              </a:p>
              <a:p>
                <a:pPr lvl="1"/>
                <a:endParaRPr lang="en-US" dirty="0"/>
              </a:p>
              <a:p>
                <a:pPr lvl="1"/>
                <a:endParaRPr lang="en-US" sz="1600" dirty="0"/>
              </a:p>
              <a:p>
                <a:pPr marL="404812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385AD-62DC-4FE0-B4DB-20B18CDCD2C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702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Joint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Probability distribution that acts on many variables at the same time is known as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joint probability distribution</a:t>
                </a:r>
              </a:p>
              <a:p>
                <a:r>
                  <a:rPr lang="en-US" dirty="0"/>
                  <a:t>Given any values </a:t>
                </a:r>
                <a:r>
                  <a:rPr lang="en-US" i="1" dirty="0"/>
                  <a:t>x </a:t>
                </a:r>
                <a:r>
                  <a:rPr lang="en-US" dirty="0"/>
                  <a:t>and </a:t>
                </a:r>
                <a:r>
                  <a:rPr lang="en-US" i="1" dirty="0"/>
                  <a:t>y </a:t>
                </a:r>
                <a:r>
                  <a:rPr lang="en-US" dirty="0"/>
                  <a:t>of two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what is the probability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= </a:t>
                </a:r>
                <a:r>
                  <a:rPr lang="en-US" i="1" dirty="0"/>
                  <a:t>x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= </a:t>
                </a:r>
                <a:r>
                  <a:rPr lang="en-US" i="1" dirty="0"/>
                  <a:t>y </a:t>
                </a:r>
                <a:r>
                  <a:rPr lang="en-US" dirty="0"/>
                  <a:t>simultaneously?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denotes the joint probability</a:t>
                </a:r>
              </a:p>
              <a:p>
                <a:pPr lvl="1"/>
                <a:r>
                  <a:rPr lang="en-US" dirty="0"/>
                  <a:t>We may also write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brevity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E8C29-D7F8-434C-B91A-35A1D665207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888" y="4318248"/>
            <a:ext cx="5112568" cy="3074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6418871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Marginal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Marginal probability distribution </a:t>
                </a:r>
                <a:r>
                  <a:rPr lang="en-US" dirty="0"/>
                  <a:t>is the probability distribution of a single variable </a:t>
                </a:r>
              </a:p>
              <a:p>
                <a:pPr lvl="1"/>
                <a:r>
                  <a:rPr lang="en-US" dirty="0"/>
                  <a:t>It is calculated based on the joint probability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0" dirty="0"/>
                  <a:t>I.e., using the </a:t>
                </a:r>
                <a:r>
                  <a:rPr lang="en-US" dirty="0">
                    <a:solidFill>
                      <a:srgbClr val="FF0000"/>
                    </a:solidFill>
                  </a:rPr>
                  <a:t>sum rule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For continuous random variables, the summation is replaced with integration,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process is called </a:t>
                </a:r>
                <a:r>
                  <a:rPr lang="en-US" dirty="0">
                    <a:solidFill>
                      <a:srgbClr val="FF0000"/>
                    </a:solidFill>
                  </a:rPr>
                  <a:t>marginalization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C96EE-D19D-4A9D-9CAC-9D8792CD716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142" y="4390256"/>
            <a:ext cx="5800115" cy="3073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8076034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Conditional probability distribution </a:t>
                </a:r>
                <a:r>
                  <a:rPr lang="en-US" dirty="0"/>
                  <a:t>is the probability distribution of one variable provided that another variable has taken a certain value</a:t>
                </a:r>
              </a:p>
              <a:p>
                <a:pPr lvl="1"/>
                <a:r>
                  <a:rPr lang="en-US" dirty="0"/>
                  <a:t>Denoted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Note that: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13C41-5B21-4529-896D-3134B18733C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912" y="3814192"/>
            <a:ext cx="5258946" cy="3624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35722387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Bayes’ theorem </a:t>
                </a:r>
                <a:r>
                  <a:rPr lang="en-US" dirty="0"/>
                  <a:t>– allows to calculate conditional probabilities for one variable when conditional probabilities for another variable are known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m:rPr>
                              <m:lit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600" dirty="0"/>
              </a:p>
              <a:p>
                <a:r>
                  <a:rPr lang="en-US" dirty="0"/>
                  <a:t>Also known as Bayes’ rule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Multiplication rule </a:t>
                </a:r>
                <a:r>
                  <a:rPr lang="en-US" dirty="0"/>
                  <a:t>for the joint distribution is used: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By symmetry, we also have: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The terms are referred to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FF0000"/>
                    </a:solidFill>
                  </a:rPr>
                  <a:t>prior probability</a:t>
                </a:r>
                <a:r>
                  <a:rPr lang="en-US" dirty="0"/>
                  <a:t>, the initial degree of belief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FF0000"/>
                    </a:solidFill>
                  </a:rPr>
                  <a:t>posterior probability</a:t>
                </a:r>
                <a:r>
                  <a:rPr lang="en-US" dirty="0"/>
                  <a:t>, the degree of belief after incorporating the knowledge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FF0000"/>
                    </a:solidFill>
                  </a:rPr>
                  <a:t>likelihood</a:t>
                </a:r>
                <a:r>
                  <a:rPr lang="en-US" b="1" dirty="0"/>
                  <a:t> </a:t>
                </a:r>
                <a:r>
                  <a:rPr lang="en-US" dirty="0"/>
                  <a:t>of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iven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P(Y), the </a:t>
                </a:r>
                <a:r>
                  <a:rPr lang="en-US" dirty="0">
                    <a:solidFill>
                      <a:srgbClr val="FF0000"/>
                    </a:solidFill>
                  </a:rPr>
                  <a:t>evidence</a:t>
                </a:r>
              </a:p>
              <a:p>
                <a:pPr lvl="1"/>
                <a:r>
                  <a:rPr lang="en-US" dirty="0"/>
                  <a:t>Bayes’ theorem: </a:t>
                </a:r>
                <a:r>
                  <a:rPr lang="en-US" sz="1600" b="1" dirty="0"/>
                  <a:t>posterior probability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𝐥𝐢𝐤𝐞𝐥𝐢𝐡𝐨𝐨𝐝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𝐩𝐫𝐢𝐨𝐫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𝐩𝐫𝐨𝐛𝐚𝐛𝐢𝐥𝐢𝐭𝐲</m:t>
                        </m:r>
                      </m:num>
                      <m:den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𝐞𝐯𝐢𝐝𝐞𝐧𝐜𝐞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9E5A2-5823-4B99-A68C-017001C8361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561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independent</a:t>
                </a:r>
                <a:r>
                  <a:rPr lang="en-US" dirty="0"/>
                  <a:t> if the occurrence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does not reveal any information about the occurrence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E.g., two successive rolls of a die are independent</a:t>
                </a:r>
              </a:p>
              <a:p>
                <a:r>
                  <a:rPr lang="en-US" dirty="0"/>
                  <a:t>Therefore, we can write: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The following notation is used: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Also note that for independent random variables: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all other cases, the random variables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dependent</a:t>
                </a:r>
              </a:p>
              <a:p>
                <a:pPr lvl="1"/>
                <a:r>
                  <a:rPr lang="en-US" dirty="0"/>
                  <a:t>E.g., duration of successive eruptions of Old Faithful</a:t>
                </a:r>
              </a:p>
              <a:p>
                <a:pPr lvl="1"/>
                <a:r>
                  <a:rPr lang="en-US" dirty="0"/>
                  <a:t>Getting a king on successive draws form a deck (the drawn card is not replaced)</a:t>
                </a:r>
              </a:p>
              <a:p>
                <a:endParaRPr lang="en-US" sz="1000" dirty="0"/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T</a:t>
                </a:r>
                <a:r>
                  <a:rPr lang="en-US" dirty="0"/>
                  <a:t>wo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conditionally independent </a:t>
                </a:r>
                <a:r>
                  <a:rPr lang="en-US" dirty="0"/>
                  <a:t>given another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denoted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919B7-9699-4DA3-B1CA-C5263664A4F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724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Multivariate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concepts of joint, marginal, and conditional probabilities apply for continuous random variables</a:t>
            </a:r>
          </a:p>
          <a:p>
            <a:r>
              <a:rPr lang="en-US" dirty="0"/>
              <a:t>The probability distributions use integration of continuous random variables, instead of summation of discrete random variables</a:t>
            </a:r>
          </a:p>
          <a:p>
            <a:pPr lvl="1"/>
            <a:r>
              <a:rPr lang="en-US" dirty="0"/>
              <a:t>Example: a three-component Gaussian mixture probability distribution in two dimensions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B47A94-9525-4A36-93B9-402425AE2F0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652936" y="4213209"/>
            <a:ext cx="4752528" cy="3273391"/>
            <a:chOff x="2436912" y="3887208"/>
            <a:chExt cx="5434930" cy="37434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0928" y="3887208"/>
              <a:ext cx="5290914" cy="374340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36912" y="3887208"/>
              <a:ext cx="432048" cy="431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32347737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649071" cy="56118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expected value </a:t>
                </a:r>
                <a:r>
                  <a:rPr lang="en-US" dirty="0"/>
                  <a:t>or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expectation</a:t>
                </a:r>
                <a:r>
                  <a:rPr lang="en-US" dirty="0"/>
                  <a:t> of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drawn from a probability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the average (mean) value of all possible outcomes</a:t>
                </a:r>
              </a:p>
              <a:p>
                <a:pPr lvl="1"/>
                <a:r>
                  <a:rPr lang="en-US" dirty="0"/>
                  <a:t>For a discrete random variable </a:t>
                </a:r>
                <a:r>
                  <a:rPr lang="en-US" i="1" dirty="0"/>
                  <a:t>X,</a:t>
                </a:r>
                <a:r>
                  <a:rPr lang="en-US" dirty="0"/>
                  <a:t> it is calculated as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For a continuous random variable </a:t>
                </a:r>
                <a:r>
                  <a:rPr lang="en-US" i="1" dirty="0"/>
                  <a:t>X</a:t>
                </a:r>
                <a:r>
                  <a:rPr lang="en-US" dirty="0"/>
                  <a:t>, it is calculated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𝑑𝑋</m:t>
                      </m:r>
                    </m:oMath>
                  </m:oMathPara>
                </a14:m>
                <a:endParaRPr lang="en-US" i="1" dirty="0"/>
              </a:p>
              <a:p>
                <a:pPr lvl="1"/>
                <a:r>
                  <a:rPr lang="en-US" dirty="0"/>
                  <a:t>When the identity of the distribution is clear from the context, we can 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for a sample of observations: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Mean is the most common </a:t>
                </a:r>
                <a:r>
                  <a:rPr lang="en-US" dirty="0">
                    <a:solidFill>
                      <a:srgbClr val="FF0000"/>
                    </a:solidFill>
                  </a:rPr>
                  <a:t>measure of central tendency </a:t>
                </a:r>
                <a:r>
                  <a:rPr lang="en-US" dirty="0"/>
                  <a:t>of a distribution</a:t>
                </a:r>
              </a:p>
              <a:p>
                <a:pPr lvl="1"/>
                <a:r>
                  <a:rPr lang="en-US" dirty="0"/>
                  <a:t>Other measures of central tendency: median, mode</a:t>
                </a:r>
              </a:p>
              <a:p>
                <a:r>
                  <a:rPr lang="en-US" dirty="0"/>
                  <a:t>By analogy, the 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</a:rPr>
                  <a:t>expected value of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of a discrete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respect to a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649071" cy="5611821"/>
              </a:xfrm>
              <a:blipFill>
                <a:blip r:embed="rId3"/>
                <a:stretch>
                  <a:fillRect l="-695" t="-760" r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41F45-2D56-4276-82E4-F2EDE928698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249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3966-34AF-40BA-8745-3ED45037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FE59F-81DF-48C8-BDD8-AD1F67313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433047" cy="5367667"/>
              </a:xfrm>
            </p:spPr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Variance</a:t>
                </a:r>
                <a:r>
                  <a:rPr lang="en-US" dirty="0">
                    <a:ea typeface="Cambria Math" panose="02040503050406030204" pitchFamily="18" charset="0"/>
                  </a:rPr>
                  <a:t> of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gives the measure of how much the values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deviate from the expected value as we sample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sz="60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When the variance is low, the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cluster near the expected value</a:t>
                </a:r>
              </a:p>
              <a:p>
                <a:r>
                  <a:rPr lang="en-US" dirty="0"/>
                  <a:t>Variance is commonly denoted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above equation is similar to an expected value of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We can write:</a:t>
                </a:r>
              </a:p>
              <a:p>
                <a:pPr marL="458787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Similarly, the variance of a sample of observations can be calculated as: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The square root of the variance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standard deviation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rad>
                  </m:oMath>
                </a14:m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FE59F-81DF-48C8-BDD8-AD1F67313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433047" cy="5367667"/>
              </a:xfrm>
              <a:blipFill>
                <a:blip r:embed="rId3"/>
                <a:stretch>
                  <a:fillRect l="-711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D36C9-24E5-48F1-B2E1-04E79BECD42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4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2FC663-D849-40B9-A546-7C34F19D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of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39165-D804-460C-883F-2B1C14443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/>
          <a:p>
            <a:r>
              <a:rPr lang="en-US" dirty="0"/>
              <a:t>The geometric interpretation of vectors as points in space allow us to consider a training set of input examples in ML as a </a:t>
            </a:r>
            <a:r>
              <a:rPr lang="en-US" dirty="0">
                <a:solidFill>
                  <a:srgbClr val="FF0000"/>
                </a:solidFill>
              </a:rPr>
              <a:t>collection of points in space</a:t>
            </a:r>
          </a:p>
          <a:p>
            <a:pPr lvl="1"/>
            <a:r>
              <a:rPr lang="en-US" dirty="0"/>
              <a:t>Hence, classification can be viewed as discovering how to separate the clusters of points belonging to different classes (left picture)</a:t>
            </a:r>
          </a:p>
          <a:p>
            <a:pPr lvl="2"/>
            <a:r>
              <a:rPr lang="en-US" dirty="0"/>
              <a:t>Rather than distinguishing images containing cars, planes, buildings, for example</a:t>
            </a:r>
          </a:p>
          <a:p>
            <a:pPr lvl="1"/>
            <a:r>
              <a:rPr lang="en-US" dirty="0"/>
              <a:t>Or, it can help to visualize zero-centering and standardization of training data (right figure)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D44B20-5A0A-4A88-8432-D0D7B7494AE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3A4D1-F0C1-46E7-957F-216D0624A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58" t="23715"/>
          <a:stretch/>
        </p:blipFill>
        <p:spPr>
          <a:xfrm>
            <a:off x="204664" y="4647803"/>
            <a:ext cx="2865398" cy="2304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0320B-5DCA-4790-BDEE-0A6FA614D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464" y="4837369"/>
            <a:ext cx="6117508" cy="2145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6A2503-6780-EED4-09FE-57EBA59FA2E5}"/>
              </a:ext>
            </a:extLst>
          </p:cNvPr>
          <p:cNvSpPr txBox="1"/>
          <p:nvPr/>
        </p:nvSpPr>
        <p:spPr>
          <a:xfrm>
            <a:off x="8104419" y="4845648"/>
            <a:ext cx="1677309" cy="249299"/>
          </a:xfrm>
          <a:prstGeom prst="rect">
            <a:avLst/>
          </a:prstGeom>
          <a:solidFill>
            <a:schemeClr val="bg1"/>
          </a:solidFill>
        </p:spPr>
        <p:txBody>
          <a:bodyPr wrap="square" tIns="9144" bIns="9144" rtlCol="0">
            <a:spAutoFit/>
          </a:bodyPr>
          <a:lstStyle/>
          <a:p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standardized data</a:t>
            </a:r>
          </a:p>
        </p:txBody>
      </p:sp>
    </p:spTree>
    <p:extLst>
      <p:ext uri="{BB962C8B-B14F-4D97-AF65-F5344CB8AC3E}">
        <p14:creationId xmlns:p14="http://schemas.microsoft.com/office/powerpoint/2010/main" val="30933450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FC64-4836-4898-BAC1-9BC692A2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6CC4F-6FB7-41CF-84D7-41B6BDA0C9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Covariance</a:t>
                </a:r>
                <a:r>
                  <a:rPr lang="en-US" dirty="0"/>
                  <a:t> is a measure of the joint variability of two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their means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Then, the covariance is: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nary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Covariance of samples of observations is: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The covariance measures the tendency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deviate from their means in the same (or opposite) directions at same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6CC4F-6FB7-41CF-84D7-41B6BDA0C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65D22BD-3BC5-4B18-97E9-22598DF51EF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6146" name="Picture 2" descr="Preprocessing for Deep Learning: From covariance matrix to image whit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92" y="5614392"/>
            <a:ext cx="3096276" cy="14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6673" y="5182344"/>
            <a:ext cx="6048671" cy="2258249"/>
            <a:chOff x="132657" y="5295742"/>
            <a:chExt cx="6048671" cy="2258249"/>
          </a:xfrm>
        </p:grpSpPr>
        <p:grpSp>
          <p:nvGrpSpPr>
            <p:cNvPr id="9" name="Group 8"/>
            <p:cNvGrpSpPr/>
            <p:nvPr/>
          </p:nvGrpSpPr>
          <p:grpSpPr>
            <a:xfrm>
              <a:off x="132657" y="5295742"/>
              <a:ext cx="6048671" cy="2258249"/>
              <a:chOff x="1541434" y="5465009"/>
              <a:chExt cx="6048671" cy="225824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6"/>
              <a:srcRect l="6730" r="7669"/>
              <a:stretch/>
            </p:blipFill>
            <p:spPr>
              <a:xfrm>
                <a:off x="1541434" y="5538766"/>
                <a:ext cx="5976664" cy="218449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3832844" y="7167667"/>
                    <a:ext cx="5760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2844" y="7167667"/>
                    <a:ext cx="576064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7014041" y="7167667"/>
                    <a:ext cx="5760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4041" y="7167667"/>
                    <a:ext cx="576064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693677" y="5465009"/>
                    <a:ext cx="5760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3677" y="5465009"/>
                    <a:ext cx="576064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873606" y="5480568"/>
                    <a:ext cx="5760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3606" y="5480568"/>
                    <a:ext cx="576064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/>
            <p:cNvSpPr txBox="1"/>
            <p:nvPr/>
          </p:nvSpPr>
          <p:spPr>
            <a:xfrm>
              <a:off x="1701901" y="5369499"/>
              <a:ext cx="1532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 covariance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05064" y="5365332"/>
              <a:ext cx="1532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High covariance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11677041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Correlation coefficient </a:t>
                </a:r>
                <a:r>
                  <a:rPr lang="en-US" dirty="0"/>
                  <a:t>is the covariance normalized by the standard deviations of the two variables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It is also called </a:t>
                </a:r>
                <a:r>
                  <a:rPr lang="en-US" dirty="0">
                    <a:solidFill>
                      <a:srgbClr val="FF0000"/>
                    </a:solidFill>
                  </a:rPr>
                  <a:t>Pearson’s correlation coefficient </a:t>
                </a:r>
                <a:r>
                  <a:rPr lang="en-US" dirty="0"/>
                  <a:t>and it is denoted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values are in the interval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−1, 1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only reflects linear dependence between variables, and it does not measure non-linear dependencies between the variables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99EED-B137-41A8-A05D-791D94754E9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47" y="4966320"/>
            <a:ext cx="8124825" cy="2543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15142991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Covariance matrix </a:t>
                </a:r>
                <a:r>
                  <a:rPr lang="en-US" dirty="0"/>
                  <a:t>of a multivariate random variable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matrix, such that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I.e.,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diagonal elements of the covariance matrix are the variances of the elements of the random vector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Also note that the covariance matrix is symmetric,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B4714-1B86-41CE-81B5-4BD461C1A6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928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5472607" cy="5367667"/>
              </a:xfrm>
            </p:spPr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Bernoulli distribution</a:t>
                </a:r>
              </a:p>
              <a:p>
                <a:pPr lvl="1"/>
                <a:r>
                  <a:rPr lang="en-US" dirty="0"/>
                  <a:t>Binary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states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the random variable can encode a coin flip which comes up 1 with probability </a:t>
                </a:r>
                <a:r>
                  <a:rPr lang="en-US" i="1" dirty="0"/>
                  <a:t>p </a:t>
                </a:r>
                <a:r>
                  <a:rPr lang="en-US" dirty="0"/>
                  <a:t>and 0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𝐵𝑒𝑟𝑛𝑜𝑢𝑙𝑙𝑖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Uniform distribution</a:t>
                </a:r>
              </a:p>
              <a:p>
                <a:pPr lvl="1"/>
                <a:r>
                  <a:rPr lang="en-US" dirty="0"/>
                  <a:t>The probability of each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Figure: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5472607" cy="5367667"/>
              </a:xfrm>
              <a:blipFill>
                <a:blip r:embed="rId2"/>
                <a:stretch>
                  <a:fillRect l="-1225" t="-795" r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206D09-D28C-4453-B8D2-BEA3E9E1A0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04" y="2074497"/>
            <a:ext cx="3826206" cy="2700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1488" y="2374032"/>
                <a:ext cx="1296144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488" y="2374032"/>
                <a:ext cx="1296144" cy="401007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336" y="4913857"/>
            <a:ext cx="3684329" cy="2544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6"/>
              </a:rPr>
              <a:t>http://d2l.ai/chapter_appendix-mathematics-for-deep-learning/distributions.html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0838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4" y="2090803"/>
                <a:ext cx="5747197" cy="53957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Binomial distribution</a:t>
                </a:r>
              </a:p>
              <a:p>
                <a:pPr lvl="1"/>
                <a:r>
                  <a:rPr lang="en-US" dirty="0"/>
                  <a:t>Performing a sequence of </a:t>
                </a:r>
                <a:r>
                  <a:rPr lang="en-US" i="1" dirty="0"/>
                  <a:t>n</a:t>
                </a:r>
                <a:r>
                  <a:rPr lang="en-US" dirty="0"/>
                  <a:t> independent experiments, each of which has probability </a:t>
                </a:r>
                <a:r>
                  <a:rPr lang="en-US" i="1" dirty="0"/>
                  <a:t>p</a:t>
                </a:r>
                <a:r>
                  <a:rPr lang="en-US" dirty="0"/>
                  <a:t> of succeeding,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E.g., tossing a coin 100 times, head probability is 0.5</a:t>
                </a:r>
              </a:p>
              <a:p>
                <a:pPr lvl="1"/>
                <a:r>
                  <a:rPr lang="en-US" dirty="0"/>
                  <a:t>The probability of getting </a:t>
                </a:r>
                <a:r>
                  <a:rPr lang="en-US" i="1" dirty="0"/>
                  <a:t>k</a:t>
                </a:r>
                <a:r>
                  <a:rPr lang="en-US" dirty="0"/>
                  <a:t> successes in </a:t>
                </a:r>
                <a:r>
                  <a:rPr lang="en-US" i="1" dirty="0"/>
                  <a:t>n</a:t>
                </a:r>
                <a:r>
                  <a:rPr lang="en-US" dirty="0"/>
                  <a:t> trials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𝐵𝑖𝑛𝑜𝑚𝑖𝑎𝑙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000" b="1" i="1" dirty="0">
                  <a:solidFill>
                    <a:srgbClr val="0070C0"/>
                  </a:solidFill>
                </a:endParaRPr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Poisson distribution</a:t>
                </a:r>
              </a:p>
              <a:p>
                <a:pPr lvl="1"/>
                <a:r>
                  <a:rPr lang="en-US" dirty="0"/>
                  <a:t>A number of events occurring independently in a fixed interval of time with a known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dirty="0">
                    <a:ea typeface="Cambria Math" panose="02040503050406030204" pitchFamily="18" charset="0"/>
                  </a:rPr>
                  <a:t>E.g., number of arriving patients in ER</a:t>
                </a:r>
              </a:p>
              <a:p>
                <a:pPr lvl="1"/>
                <a:r>
                  <a:rPr lang="en-US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states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2,…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the average number of occurrences of the event</a:t>
                </a:r>
              </a:p>
              <a:p>
                <a:pPr lvl="1"/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𝑃𝑜𝑖𝑠𝑠𝑜𝑛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4" y="2090803"/>
                <a:ext cx="5747197" cy="5395797"/>
              </a:xfrm>
              <a:blipFill>
                <a:blip r:embed="rId3"/>
                <a:stretch>
                  <a:fillRect l="-1166" t="-1356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02E018-815E-412B-A0AA-35BCDF37A89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894" y="2158008"/>
            <a:ext cx="3757857" cy="2736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344" y="4858712"/>
            <a:ext cx="3619872" cy="2627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33456" y="2446040"/>
                <a:ext cx="2448272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456" y="2446040"/>
                <a:ext cx="2448272" cy="401007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35280" y="5182343"/>
                <a:ext cx="1439087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280" y="5182343"/>
                <a:ext cx="1439087" cy="4010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8"/>
              </a:rPr>
              <a:t>http://d2l.ai/chapter_appendix-mathematics-for-deep-learning/distributions.html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48165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Gaussian distribution</a:t>
                </a:r>
              </a:p>
              <a:p>
                <a:pPr lvl="1"/>
                <a:r>
                  <a:rPr lang="en-US" dirty="0"/>
                  <a:t>The most well-studied distribution</a:t>
                </a:r>
              </a:p>
              <a:p>
                <a:pPr lvl="2"/>
                <a:r>
                  <a:rPr lang="en-US" dirty="0"/>
                  <a:t>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normal distribution </a:t>
                </a:r>
                <a:r>
                  <a:rPr lang="en-US" dirty="0"/>
                  <a:t>or informally </a:t>
                </a:r>
                <a:r>
                  <a:rPr lang="en-US" dirty="0">
                    <a:solidFill>
                      <a:srgbClr val="FF0000"/>
                    </a:solidFill>
                  </a:rPr>
                  <a:t>bell-shaped distribution</a:t>
                </a:r>
              </a:p>
              <a:p>
                <a:pPr lvl="1"/>
                <a:r>
                  <a:rPr lang="en-US" dirty="0"/>
                  <a:t>Defined with the mean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spcAft>
                    <a:spcPts val="600"/>
                  </a:spcAft>
                </a:pPr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</a:t>
                </a:r>
                <a:r>
                  <a:rPr lang="en-US" i="1" dirty="0"/>
                  <a:t>n</a:t>
                </a:r>
                <a:r>
                  <a:rPr lang="en-US" dirty="0"/>
                  <a:t> independent measurements, the density is</a:t>
                </a:r>
              </a:p>
              <a:p>
                <a:pPr marL="40481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 algn="just"/>
                <a:r>
                  <a:rPr lang="en-US" dirty="0"/>
                  <a:t>E.g., shown below is a Binomial distribution; as the number of experiments increases from 1 to 1000, it yields a Gaussian distribution</a:t>
                </a:r>
              </a:p>
              <a:p>
                <a:pPr lvl="2" algn="just"/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</a:rPr>
                  <a:t>Central limit theorem</a:t>
                </a:r>
                <a:r>
                  <a:rPr lang="en-US" dirty="0"/>
                  <a:t>: the distribution of the mean of samples approximates a normal distribution as the sample size becomes larger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0E86C8-A0C1-4B17-A79C-77FFDEC4D89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151" y="5962616"/>
            <a:ext cx="4349307" cy="1577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http://d2l.ai/chapter_appendix-mathematics-for-deep-learning/distributions.html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444650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Multinoulli distribution</a:t>
                </a:r>
              </a:p>
              <a:p>
                <a:pPr lvl="1"/>
                <a:r>
                  <a:rPr lang="en-US" dirty="0"/>
                  <a:t>It is an extension of the Bernoulli distribution, from binary class to multi-class</a:t>
                </a:r>
              </a:p>
              <a:p>
                <a:pPr lvl="1"/>
                <a:r>
                  <a:rPr lang="en-US" dirty="0" err="1"/>
                  <a:t>Multinoulli</a:t>
                </a:r>
                <a:r>
                  <a:rPr lang="en-US" dirty="0"/>
                  <a:t> distribution is also called </a:t>
                </a:r>
                <a:r>
                  <a:rPr lang="en-US" dirty="0">
                    <a:solidFill>
                      <a:srgbClr val="FF0000"/>
                    </a:solidFill>
                  </a:rPr>
                  <a:t>categorical distribution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FF0000"/>
                    </a:solidFill>
                  </a:rPr>
                  <a:t>generalized Bernoulli distribution</a:t>
                </a:r>
              </a:p>
              <a:p>
                <a:pPr lvl="1"/>
                <a:r>
                  <a:rPr lang="en-US" dirty="0" err="1"/>
                  <a:t>Multinoulli</a:t>
                </a:r>
                <a:r>
                  <a:rPr lang="en-US" dirty="0"/>
                  <a:t> is a discrete probability distribution that describes the possible results of a random variable that can take on one of </a:t>
                </a:r>
                <a:r>
                  <a:rPr lang="en-US" i="1" dirty="0"/>
                  <a:t>k</a:t>
                </a:r>
                <a:r>
                  <a:rPr lang="en-US" dirty="0"/>
                  <a:t> possible categories</a:t>
                </a:r>
              </a:p>
              <a:p>
                <a:pPr lvl="2"/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categorical random variable </a:t>
                </a:r>
                <a:r>
                  <a:rPr lang="en-US" dirty="0"/>
                  <a:t>is a discrete variable with more than two possible outcomes (such as the roll of a die) </a:t>
                </a:r>
              </a:p>
              <a:p>
                <a:pPr lvl="1"/>
                <a:r>
                  <a:rPr lang="en-US" dirty="0"/>
                  <a:t>For example, in multi-class classification in machine learning, we have a set of data examples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corresponding to the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i="1" dirty="0"/>
                  <a:t>k</a:t>
                </a:r>
                <a:r>
                  <a:rPr lang="en-US" dirty="0"/>
                  <a:t>-class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representing </a:t>
                </a:r>
                <a:r>
                  <a:rPr lang="en-US" dirty="0">
                    <a:solidFill>
                      <a:srgbClr val="FF0000"/>
                    </a:solidFill>
                  </a:rPr>
                  <a:t>one-hot encoding</a:t>
                </a:r>
              </a:p>
              <a:p>
                <a:pPr lvl="2"/>
                <a:r>
                  <a:rPr lang="en-US" dirty="0"/>
                  <a:t>One-hot encoding is also called 1-of-</a:t>
                </a:r>
                <a:r>
                  <a:rPr lang="en-US" i="1" dirty="0"/>
                  <a:t>k</a:t>
                </a:r>
                <a:r>
                  <a:rPr lang="en-US" dirty="0"/>
                  <a:t> vector, where one element has the value 1 and all other elements have the value 0</a:t>
                </a:r>
              </a:p>
              <a:p>
                <a:pPr lvl="2"/>
                <a:r>
                  <a:rPr lang="en-US" dirty="0"/>
                  <a:t>Let’s denote the probabilities for assigning the class labels to a data example by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/>
                  <a:t> for the different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2, 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</a:t>
                </a:r>
                <a:r>
                  <a:rPr lang="en-US" dirty="0" err="1"/>
                  <a:t>multinoulli</a:t>
                </a:r>
                <a:r>
                  <a:rPr lang="en-US" dirty="0"/>
                  <a:t> probability of the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Similarly, we can calculate the probability of all data examples as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445" b="-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B3B65-2762-4F63-8ABF-7E23658D5A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634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Information theory</a:t>
            </a:r>
            <a:r>
              <a:rPr lang="en-US" dirty="0"/>
              <a:t> studies encoding, decoding, transmitting, and manipulating information</a:t>
            </a:r>
          </a:p>
          <a:p>
            <a:pPr lvl="1"/>
            <a:r>
              <a:rPr lang="en-US" dirty="0"/>
              <a:t>It is a branch of applied mathematics that revolves around quantifying how much information is present in different signals</a:t>
            </a:r>
          </a:p>
          <a:p>
            <a:r>
              <a:rPr lang="en-US" dirty="0"/>
              <a:t>As such, information theory provides fundamental language for discussing the information processing in computer systems</a:t>
            </a:r>
          </a:p>
          <a:p>
            <a:pPr lvl="1"/>
            <a:r>
              <a:rPr lang="en-US" dirty="0"/>
              <a:t>E.g., machine learning applications use the cross-entropy loss, derived from information theoretic considerations</a:t>
            </a:r>
          </a:p>
          <a:p>
            <a:r>
              <a:rPr lang="en-US" dirty="0"/>
              <a:t>A seminal work in this field is the paper </a:t>
            </a:r>
            <a:r>
              <a:rPr lang="en-US" i="1" dirty="0"/>
              <a:t>A Mathematical Theory of Communication</a:t>
            </a:r>
            <a:r>
              <a:rPr lang="en-US" dirty="0"/>
              <a:t> by Clause E. Shannon, which introduced the concept of </a:t>
            </a:r>
            <a:r>
              <a:rPr lang="en-US" dirty="0">
                <a:solidFill>
                  <a:srgbClr val="FF0000"/>
                </a:solidFill>
              </a:rPr>
              <a:t>information entropy </a:t>
            </a:r>
            <a:r>
              <a:rPr lang="en-US" dirty="0"/>
              <a:t>for the first time</a:t>
            </a:r>
          </a:p>
          <a:p>
            <a:pPr lvl="1"/>
            <a:r>
              <a:rPr lang="en-US" dirty="0"/>
              <a:t>Information theory was originally invented to study sending messages over a noisy channel, such as communication via radio transmission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E4213-DD6B-4404-8B51-C42B8E208FF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512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basic intuition behind information theory is that learning that an unlikely event has occurred is more informative than learning that a likely event has occurred</a:t>
                </a:r>
              </a:p>
              <a:p>
                <a:pPr lvl="1"/>
                <a:r>
                  <a:rPr lang="en-US" dirty="0"/>
                  <a:t>E.g., a message saying “the sun rose this morning” is so uninformative that it is unnecessary to be sent</a:t>
                </a:r>
              </a:p>
              <a:p>
                <a:pPr lvl="1"/>
                <a:r>
                  <a:rPr lang="en-US" dirty="0"/>
                  <a:t>But, a message saying “there was a solar eclipse this morning” is very informative</a:t>
                </a:r>
              </a:p>
              <a:p>
                <a:r>
                  <a:rPr lang="en-US" dirty="0"/>
                  <a:t>Based on that intuition, Shannon defined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self-information</a:t>
                </a:r>
                <a:r>
                  <a:rPr lang="en-US" dirty="0"/>
                  <a:t> of an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as</a:t>
                </a:r>
              </a:p>
              <a:p>
                <a:endParaRPr lang="en-US" sz="600" dirty="0"/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the self-information, and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the probability of the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self-information outputs the bits of information received for the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example, if we want to send the code “0010” over a channel</a:t>
                </a:r>
              </a:p>
              <a:p>
                <a:pPr lvl="1"/>
                <a:r>
                  <a:rPr lang="en-US" dirty="0"/>
                  <a:t>The event “0010” is a series of codes of length </a:t>
                </a:r>
                <a:r>
                  <a:rPr lang="en-US" i="1" dirty="0"/>
                  <a:t>n</a:t>
                </a:r>
                <a:r>
                  <a:rPr lang="en-US" dirty="0"/>
                  <a:t> (in this case, the length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4)</a:t>
                </a:r>
              </a:p>
              <a:p>
                <a:pPr lvl="1"/>
                <a:r>
                  <a:rPr lang="en-US" dirty="0"/>
                  <a:t>Each code is a </a:t>
                </a:r>
                <a:r>
                  <a:rPr lang="en-US" dirty="0">
                    <a:solidFill>
                      <a:srgbClr val="FF0000"/>
                    </a:solidFill>
                  </a:rPr>
                  <a:t>bit</a:t>
                </a:r>
                <a:r>
                  <a:rPr lang="en-US" dirty="0"/>
                  <a:t> (0 or 1), and occurs with probability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; for this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4048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"0010"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"0010"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=0+4=4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bits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ED3F3-7C0F-4BA4-9749-E4F0A018944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010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discrete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follows a probability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a probability mass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expected amount of information through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entropy</a:t>
                </a:r>
                <a:r>
                  <a:rPr lang="en-US" dirty="0"/>
                  <a:t> (or </a:t>
                </a:r>
                <a:r>
                  <a:rPr lang="en-US" dirty="0">
                    <a:solidFill>
                      <a:srgbClr val="FF0000"/>
                    </a:solidFill>
                  </a:rPr>
                  <a:t>Shannon entropy</a:t>
                </a:r>
                <a:r>
                  <a:rPr lang="en-US" dirty="0"/>
                  <a:t>) is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pt-BR" i="0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i="1" dirty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Based on the expectation definition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nary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we can rewrite the entropy as</a:t>
                </a:r>
              </a:p>
              <a:p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nary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</m:oMath>
                </a14:m>
                <a:endParaRPr lang="en-US" i="1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continuous random variable that follows a probability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a probability density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entropy is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 dirty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func>
                            <m:func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i="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𝑑𝑋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For continuous random variables, the entropy is also called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differential entropy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DC57F-B51B-42AB-ADAE-3F37E67DEDA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AE3B498-25D5-4951-8F9D-8B416AD298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672" y="3526160"/>
                <a:ext cx="5688631" cy="20676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Geometric interpretation of a dot product: </a:t>
                </a:r>
                <a:r>
                  <a:rPr lang="en-US" dirty="0">
                    <a:solidFill>
                      <a:srgbClr val="FF0000"/>
                    </a:solidFill>
                  </a:rPr>
                  <a:t>angle</a:t>
                </a:r>
                <a:r>
                  <a:rPr lang="en-US" dirty="0"/>
                  <a:t> between two vectors</a:t>
                </a:r>
              </a:p>
              <a:p>
                <a:pPr lvl="1"/>
                <a:r>
                  <a:rPr lang="en-US" dirty="0"/>
                  <a:t>I.e., dot product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over the norms of the vectors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sz="100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Font typeface="Palatino Linotype" panose="02040502050505030304" pitchFamily="18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AE3B498-25D5-4951-8F9D-8B416AD29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2" y="3526160"/>
                <a:ext cx="5688631" cy="2067661"/>
              </a:xfrm>
              <a:prstGeom prst="rect">
                <a:avLst/>
              </a:prstGeom>
              <a:blipFill>
                <a:blip r:embed="rId3"/>
                <a:stretch>
                  <a:fillRect l="-1178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 and 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1946365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Dot product </a:t>
                </a:r>
                <a:r>
                  <a:rPr lang="en-US" dirty="0"/>
                  <a:t>of vectors,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is also 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inner product</a:t>
                </a:r>
                <a:r>
                  <a:rPr lang="en-US" dirty="0"/>
                  <a:t>, or </a:t>
                </a:r>
                <a:r>
                  <a:rPr lang="en-US" dirty="0">
                    <a:solidFill>
                      <a:srgbClr val="FF0000"/>
                    </a:solidFill>
                  </a:rPr>
                  <a:t>scalar product </a:t>
                </a:r>
                <a:r>
                  <a:rPr lang="en-US" dirty="0"/>
                  <a:t>of vectors</a:t>
                </a:r>
              </a:p>
              <a:p>
                <a:pPr lvl="1"/>
                <a:r>
                  <a:rPr lang="en-US" dirty="0"/>
                  <a:t>The dot product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also often denoted by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dot product is a symmetric operation,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𝐮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1946365"/>
              </a:xfrm>
              <a:blipFill>
                <a:blip r:embed="rId4"/>
                <a:stretch>
                  <a:fillRect l="-699" t="-25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5DF6C2-83BC-4650-8A55-053E1D14FB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3176"/>
          <a:stretch/>
        </p:blipFill>
        <p:spPr>
          <a:xfrm>
            <a:off x="6457149" y="3645595"/>
            <a:ext cx="2819207" cy="1946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CB461-F9EF-440E-ABA8-F4E975595BDD}"/>
                  </a:ext>
                </a:extLst>
              </p:cNvPr>
              <p:cNvSpPr txBox="1"/>
              <p:nvPr/>
            </p:nvSpPr>
            <p:spPr>
              <a:xfrm>
                <a:off x="780728" y="5069369"/>
                <a:ext cx="2995060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CB461-F9EF-440E-ABA8-F4E975595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28" y="5069369"/>
                <a:ext cx="2995060" cy="4010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99FC67-0829-44F6-B0C6-DC597E4ECB2D}"/>
                  </a:ext>
                </a:extLst>
              </p:cNvPr>
              <p:cNvSpPr txBox="1"/>
              <p:nvPr/>
            </p:nvSpPr>
            <p:spPr>
              <a:xfrm>
                <a:off x="3099540" y="4888776"/>
                <a:ext cx="3703780" cy="66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99FC67-0829-44F6-B0C6-DC597E4EC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540" y="4888776"/>
                <a:ext cx="3703780" cy="6646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8"/>
              </a:rPr>
              <a:t>http://d2l.ai/chapter_appendix-mathematics-for-deep-learning/geometry-linear-algebraic-ops.html#geometry-of-vectors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53D8B94-09C8-42C2-8291-F6D821A310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788" y="5830416"/>
                <a:ext cx="9584265" cy="14844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two vectors are orthogonal: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Also, in ML the term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sometimes employed as a measure of closeness of two vectors/data instances, and it is 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cosine similarity </a:t>
                </a:r>
              </a:p>
              <a:p>
                <a:pPr marL="0" indent="0" algn="ctr">
                  <a:buFont typeface="Palatino Linotype" panose="02040502050505030304" pitchFamily="18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53D8B94-09C8-42C2-8291-F6D821A31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8" y="5830416"/>
                <a:ext cx="9584265" cy="1484425"/>
              </a:xfrm>
              <a:prstGeom prst="rect">
                <a:avLst/>
              </a:prstGeom>
              <a:blipFill>
                <a:blip r:embed="rId9"/>
                <a:stretch>
                  <a:fillRect l="-700" t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6531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Intuitively, we can interpret the self-information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) as the amount of surprise we have at seeing a particular outcome</a:t>
                </a:r>
              </a:p>
              <a:p>
                <a:pPr lvl="1"/>
                <a:r>
                  <a:rPr lang="en-US" dirty="0"/>
                  <a:t>We are less surprised when seeing a more frequent event</a:t>
                </a:r>
              </a:p>
              <a:p>
                <a:r>
                  <a:rPr lang="en-US" dirty="0"/>
                  <a:t>Similarly, we can interpret the entropy (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/>
                  <a:t>) </a:t>
                </a:r>
                <a:r>
                  <a:rPr lang="en-US" dirty="0"/>
                  <a:t>as the average amount of surprise from observing a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distributions that are closer to a uniform distribution have high entropy</a:t>
                </a:r>
              </a:p>
              <a:p>
                <a:pPr lvl="1"/>
                <a:r>
                  <a:rPr lang="en-US" dirty="0"/>
                  <a:t>Because there is little surprise when we draw samples from a uniform distribution, since all samples have similar values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7A34F-EF3C-4E5D-B074-93B8F2D4110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  <p:pic>
        <p:nvPicPr>
          <p:cNvPr id="6146" name="Picture 2" descr="A statistical framework for neuroimaging data analysis based on mutual  information estimated via a Gaussian copula | bioRxi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29"/>
          <a:stretch/>
        </p:blipFill>
        <p:spPr bwMode="auto">
          <a:xfrm>
            <a:off x="1496369" y="4922442"/>
            <a:ext cx="7349255" cy="20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8699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Kullback</a:t>
            </a:r>
            <a:r>
              <a:rPr lang="en-US" dirty="0"/>
              <a:t>–</a:t>
            </a:r>
            <a:r>
              <a:rPr lang="en-US" dirty="0" err="1"/>
              <a:t>Leibler</a:t>
            </a:r>
            <a:r>
              <a:rPr lang="en-US" dirty="0"/>
              <a:t>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Kullback-Leibler (KL) divergence </a:t>
                </a:r>
                <a:r>
                  <a:rPr lang="en-US" dirty="0"/>
                  <a:t>(or </a:t>
                </a:r>
                <a:r>
                  <a:rPr lang="en-US" dirty="0">
                    <a:solidFill>
                      <a:srgbClr val="FF0000"/>
                    </a:solidFill>
                  </a:rPr>
                  <a:t>relative entropy</a:t>
                </a:r>
                <a:r>
                  <a:rPr lang="en-US" dirty="0"/>
                  <a:t>) provides a measure of how different two probability distribution are</a:t>
                </a:r>
              </a:p>
              <a:p>
                <a:r>
                  <a:rPr lang="en-US" dirty="0"/>
                  <a:t>For two probability distributions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i="1" dirty="0"/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over the same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the KL divergence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pt-BR" i="1" dirty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/>
                                    <m:t> 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For discrete random variables, this formula is equivalent to</a:t>
                </a:r>
              </a:p>
              <a:p>
                <a:endParaRPr lang="en-US" sz="600" dirty="0"/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 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KL divergence can be considered as the amount of information lost when the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used to approximate the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C0BFA-884A-416F-9B35-5E5E0912B5B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137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Kullback</a:t>
            </a:r>
            <a:r>
              <a:rPr lang="en-US" dirty="0"/>
              <a:t>–</a:t>
            </a:r>
            <a:r>
              <a:rPr lang="en-US" dirty="0" err="1"/>
              <a:t>Leibler</a:t>
            </a:r>
            <a:r>
              <a:rPr lang="en-US" dirty="0"/>
              <a:t>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KL divergence is non-negative: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are the same distribution</a:t>
                </a:r>
              </a:p>
              <a:p>
                <a:r>
                  <a:rPr lang="en-US" dirty="0"/>
                  <a:t>The most important property of KL divergence is that it is non-symmetric, i.e.,</a:t>
                </a:r>
              </a:p>
              <a:p>
                <a:endParaRPr lang="en-US" sz="6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</m:oMath>
                </a14:m>
                <a:r>
                  <a:rPr lang="en-US" dirty="0"/>
                  <a:t> is non-negative and measures the difference between distributions, it is often considered as a “distance metric” between two distributions</a:t>
                </a:r>
              </a:p>
              <a:p>
                <a:pPr lvl="1"/>
                <a:r>
                  <a:rPr lang="en-US" dirty="0"/>
                  <a:t>However, KL divergence is not a true distance metric, because it is not symmetric</a:t>
                </a:r>
              </a:p>
              <a:p>
                <a:pPr lvl="1"/>
                <a:r>
                  <a:rPr lang="en-US" dirty="0"/>
                  <a:t>The asymmetry means that there are important consequences to the choice of whether to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An alternative divergence which is non-negative and symmetric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Jensen-Shannon divergence</a:t>
                </a:r>
                <a:r>
                  <a:rPr lang="en-US" dirty="0"/>
                  <a:t>, defined as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𝐽𝑆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 the above, M is the average of the two distributions,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3F34C-B772-4EC7-BC34-C9C5B37D3F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978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Cross-entropy</a:t>
                </a:r>
                <a:r>
                  <a:rPr lang="en-US" dirty="0"/>
                  <a:t> is closely related to the KL divergence, and it is defined as the summation of the entropy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and KL divergence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Alternatively, the cross-entropy can be written as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i="1" dirty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pt-BR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machine learning, let’s assume a classification problem based on a set of data examples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that need to be classified into </a:t>
                </a:r>
                <a:r>
                  <a:rPr lang="en-US" i="1" dirty="0"/>
                  <a:t>k </a:t>
                </a:r>
                <a:r>
                  <a:rPr lang="en-US" dirty="0"/>
                  <a:t>classes</a:t>
                </a:r>
              </a:p>
              <a:p>
                <a:pPr lvl="1"/>
                <a:r>
                  <a:rPr lang="en-US" dirty="0"/>
                  <a:t>For each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we have a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The true labels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follow the true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goal is to train a classifier (e.g., a NN) parameterized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that outputs a predicted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predicted labels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follow the estimated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cross-entropy loss between the true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the estimated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calculated as: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func>
                          <m:func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func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further away the true and estimated distributions are, the greater the cross-entropy loss is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D5247-22AE-477C-86FA-0A48CB19695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044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2EFBF-CC63-41E4-A495-390E4F5C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26529-85BF-4465-977B-25819F00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62" indent="-457162">
              <a:buFont typeface="+mj-lt"/>
              <a:buAutoNum type="arabicPeriod"/>
            </a:pPr>
            <a:r>
              <a:rPr lang="en-US" dirty="0"/>
              <a:t>A. Zhang, Z. C. Lipton, M. Li, A. J. </a:t>
            </a:r>
            <a:r>
              <a:rPr lang="en-US" dirty="0" err="1"/>
              <a:t>Smola</a:t>
            </a:r>
            <a:r>
              <a:rPr lang="en-US" dirty="0"/>
              <a:t>, </a:t>
            </a:r>
            <a:r>
              <a:rPr lang="en-US" i="1" dirty="0"/>
              <a:t>Dive into Deep Learning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https://d2l.ai</a:t>
            </a:r>
            <a:r>
              <a:rPr lang="en-US" dirty="0"/>
              <a:t>, 2020.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I. </a:t>
            </a:r>
            <a:r>
              <a:rPr lang="en-US" dirty="0" err="1"/>
              <a:t>Goodfellow</a:t>
            </a:r>
            <a:r>
              <a:rPr lang="en-US" dirty="0"/>
              <a:t>, Y. </a:t>
            </a:r>
            <a:r>
              <a:rPr lang="en-US" dirty="0" err="1"/>
              <a:t>Bengio</a:t>
            </a:r>
            <a:r>
              <a:rPr lang="en-US" dirty="0"/>
              <a:t>, A. </a:t>
            </a:r>
            <a:r>
              <a:rPr lang="en-US" dirty="0" err="1"/>
              <a:t>Courville</a:t>
            </a:r>
            <a:r>
              <a:rPr lang="en-US" dirty="0"/>
              <a:t>, </a:t>
            </a:r>
            <a:r>
              <a:rPr lang="en-US" i="1" dirty="0"/>
              <a:t>Deep Learning</a:t>
            </a:r>
            <a:r>
              <a:rPr lang="en-US" dirty="0"/>
              <a:t>, MIT Press, 2017.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M. P. </a:t>
            </a:r>
            <a:r>
              <a:rPr lang="en-US" dirty="0" err="1"/>
              <a:t>Deisenroth</a:t>
            </a:r>
            <a:r>
              <a:rPr lang="en-US" dirty="0"/>
              <a:t>, A. A. Faisal, C. S. Ong, </a:t>
            </a:r>
            <a:r>
              <a:rPr lang="en-US" i="1" dirty="0"/>
              <a:t>Mathematics for Machine Learning</a:t>
            </a:r>
            <a:r>
              <a:rPr lang="en-US" dirty="0"/>
              <a:t>, Cambridge University Press, 2020.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Jeff </a:t>
            </a:r>
            <a:r>
              <a:rPr lang="en-US" dirty="0" err="1"/>
              <a:t>Howbert</a:t>
            </a:r>
            <a:r>
              <a:rPr lang="en-US" dirty="0"/>
              <a:t> — Machine Learning Math Essentials presentation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Brian </a:t>
            </a:r>
            <a:r>
              <a:rPr lang="en-US" dirty="0" err="1"/>
              <a:t>Keng</a:t>
            </a:r>
            <a:r>
              <a:rPr lang="en-US" dirty="0"/>
              <a:t> – Manifolds: A Gentle Introduction </a:t>
            </a:r>
            <a:r>
              <a:rPr lang="en-US" dirty="0">
                <a:hlinkClick r:id="rId4"/>
              </a:rPr>
              <a:t>blog</a:t>
            </a:r>
            <a:endParaRPr lang="en-US" dirty="0"/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Martin J. Osborne – Mathematical Methods for Economic Theory (</a:t>
            </a:r>
            <a:r>
              <a:rPr lang="en-US" dirty="0">
                <a:hlinkClick r:id="rId5"/>
              </a:rPr>
              <a:t>link</a:t>
            </a:r>
            <a:r>
              <a:rPr lang="en-US" dirty="0"/>
              <a:t>)</a:t>
            </a:r>
          </a:p>
          <a:p>
            <a:pPr marL="457162" indent="-457162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285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20433-79E8-4B80-EF21-2504B6FB1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Appendix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dirty="0"/>
              <a:t>(Not required for quizzes or assignments)</a:t>
            </a:r>
          </a:p>
        </p:txBody>
      </p:sp>
    </p:spTree>
    <p:extLst>
      <p:ext uri="{BB962C8B-B14F-4D97-AF65-F5344CB8AC3E}">
        <p14:creationId xmlns:p14="http://schemas.microsoft.com/office/powerpoint/2010/main" val="21795104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Cross-entropy is also related to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maximum likelihood</a:t>
                </a:r>
                <a:r>
                  <a:rPr lang="en-US" dirty="0"/>
                  <a:t> estimation</a:t>
                </a:r>
              </a:p>
              <a:p>
                <a:r>
                  <a:rPr lang="en-US" dirty="0"/>
                  <a:t>In ML, we want to find a model with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maximize the probability that the data is assigned the correct class, i.e.,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model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data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sz="1600" dirty="0"/>
                  <a:t>For the classification problem from previous page, we want to find parameters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/>
                  <a:t> so that for the data examples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the probability of outputting class labels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 is maximized</a:t>
                </a:r>
              </a:p>
              <a:p>
                <a:pPr lvl="2"/>
                <a:r>
                  <a:rPr lang="en-US" dirty="0"/>
                  <a:t>I.e., for some data examples, the predicted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will be different than the true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but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the goal is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results in an overall maximum probability</a:t>
                </a:r>
              </a:p>
              <a:p>
                <a:r>
                  <a:rPr lang="en-US" sz="1800" dirty="0"/>
                  <a:t>From Bayes’ theorem,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model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data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 is proportional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data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model</m:t>
                            </m:r>
                          </m:e>
                        </m:d>
                      </m:e>
                    </m:func>
                  </m:oMath>
                </a14:m>
                <a:endParaRPr lang="en-US" sz="1800" dirty="0"/>
              </a:p>
              <a:p>
                <a:endParaRPr lang="en-US" sz="300" dirty="0"/>
              </a:p>
              <a:p>
                <a:pPr marL="0" indent="0"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This is true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does not depend on the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Also, we can assume that we have no prior assumption on which set of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better than any others</a:t>
                </a:r>
              </a:p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data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model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</a:t>
                </a:r>
                <a:r>
                  <a:rPr lang="en-US" dirty="0">
                    <a:solidFill>
                      <a:srgbClr val="FF0000"/>
                    </a:solidFill>
                  </a:rPr>
                  <a:t>likelihood</a:t>
                </a:r>
                <a:r>
                  <a:rPr lang="en-US" dirty="0"/>
                  <a:t>, therefore, the maximum likelihood estimate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based on solving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97DE2-42F0-4E82-8F79-8236968B99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376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Likelihood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a total number of </a:t>
                </a:r>
                <a:r>
                  <a:rPr lang="en-US" i="1" dirty="0"/>
                  <a:t>n </a:t>
                </a:r>
                <a:r>
                  <a:rPr lang="en-US" dirty="0"/>
                  <a:t>observed data examples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 predicted  class labels for the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acc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Using the </a:t>
                </a:r>
                <a:r>
                  <a:rPr lang="en-US" dirty="0" err="1"/>
                  <a:t>multinoulli</a:t>
                </a:r>
                <a:r>
                  <a:rPr lang="en-US" dirty="0"/>
                  <a:t> distribution, the probability of predicting the true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we have a problem with 3 classes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car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house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tree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and an image of a car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 true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1,0,0</m:t>
                        </m:r>
                      </m:e>
                    </m:d>
                  </m:oMath>
                </a14:m>
                <a:r>
                  <a:rPr lang="en-US" dirty="0"/>
                  <a:t>, and let’s assume a predicted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acc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0.7, 0.1, 02</m:t>
                        </m:r>
                      </m:e>
                    </m:d>
                  </m:oMath>
                </a14:m>
                <a:r>
                  <a:rPr lang="en-US" dirty="0"/>
                  <a:t>, then the probability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0.7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=0.7∙1∙1=0.7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Assuming that the data examples are independent, the likelihood of the data given the model parameters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nary>
                      </m:e>
                    </m:nary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𝑛𝑗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𝑛𝑗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Log-likelihood is often used because it simplifies numerical calculations, since it transforms a product with many terms into a summation, e.g.,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</m:func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∏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negative of the log-likelihood allows us to use minimization approaches, i.e.,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𝐶𝐸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Thus, maximizing the likelihood is the same as minimizing the cross-entropy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1362" b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643C7-F18F-4FF4-8B1F-6301A6D5D28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0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14662</TotalTime>
  <Words>11534</Words>
  <Application>Microsoft Office PowerPoint</Application>
  <PresentationFormat>Custom</PresentationFormat>
  <Paragraphs>1147</Paragraphs>
  <Slides>97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9" baseType="lpstr">
      <vt:lpstr>Arial</vt:lpstr>
      <vt:lpstr>Calibri</vt:lpstr>
      <vt:lpstr>Cambria Math</vt:lpstr>
      <vt:lpstr>Courier New</vt:lpstr>
      <vt:lpstr>Franklin Gothic</vt:lpstr>
      <vt:lpstr>Franklin Gothic Demi</vt:lpstr>
      <vt:lpstr>Libre Franklin</vt:lpstr>
      <vt:lpstr>Palatino Linotype</vt:lpstr>
      <vt:lpstr>Times New Roman</vt:lpstr>
      <vt:lpstr>Wingdings</vt:lpstr>
      <vt:lpstr>Office Theme</vt:lpstr>
      <vt:lpstr>Equation</vt:lpstr>
      <vt:lpstr>CS 487/587 Adversarial Machine Learning</vt:lpstr>
      <vt:lpstr>Lecture 3</vt:lpstr>
      <vt:lpstr>Lecture Outline</vt:lpstr>
      <vt:lpstr>Notation</vt:lpstr>
      <vt:lpstr>Notation</vt:lpstr>
      <vt:lpstr>Vectors</vt:lpstr>
      <vt:lpstr>Geometry of Vectors</vt:lpstr>
      <vt:lpstr>Geometry of Vectors</vt:lpstr>
      <vt:lpstr>Dot Product and Angles</vt:lpstr>
      <vt:lpstr>Norm of a Vector</vt:lpstr>
      <vt:lpstr>Norm of a Vector</vt:lpstr>
      <vt:lpstr>Vector Projection</vt:lpstr>
      <vt:lpstr>Hyperplanes</vt:lpstr>
      <vt:lpstr>Hyperplanes</vt:lpstr>
      <vt:lpstr>Matrices</vt:lpstr>
      <vt:lpstr>Matrices</vt:lpstr>
      <vt:lpstr>Matrices</vt:lpstr>
      <vt:lpstr>Matrices</vt:lpstr>
      <vt:lpstr>Matrices</vt:lpstr>
      <vt:lpstr>Matrix-Vector Products</vt:lpstr>
      <vt:lpstr>Matrix-Matrix Products</vt:lpstr>
      <vt:lpstr>Linear Dependence</vt:lpstr>
      <vt:lpstr>Matrix Rank</vt:lpstr>
      <vt:lpstr>Inverse of a Matrix</vt:lpstr>
      <vt:lpstr>Pseudo-Inverse of a Matrix</vt:lpstr>
      <vt:lpstr>Tensors</vt:lpstr>
      <vt:lpstr>Manifolds</vt:lpstr>
      <vt:lpstr>Manifolds</vt:lpstr>
      <vt:lpstr>Manifolds</vt:lpstr>
      <vt:lpstr>Manifolds</vt:lpstr>
      <vt:lpstr>Eigen Decomposition</vt:lpstr>
      <vt:lpstr>Eigen Decomposition</vt:lpstr>
      <vt:lpstr>Eigen Decomposition</vt:lpstr>
      <vt:lpstr>Singular Value Decomposition</vt:lpstr>
      <vt:lpstr>Matrix Norms</vt:lpstr>
      <vt:lpstr>Differential Calculus</vt:lpstr>
      <vt:lpstr>Differential Calculus</vt:lpstr>
      <vt:lpstr>Higher Order Derivatives</vt:lpstr>
      <vt:lpstr>Taylor Series</vt:lpstr>
      <vt:lpstr>Geometric Interpretation</vt:lpstr>
      <vt:lpstr>Partial Derivatives</vt:lpstr>
      <vt:lpstr>Gradient</vt:lpstr>
      <vt:lpstr>Hessian Matrix</vt:lpstr>
      <vt:lpstr>Jacobian Matrix</vt:lpstr>
      <vt:lpstr>Integral Calculus</vt:lpstr>
      <vt:lpstr>Optimization</vt:lpstr>
      <vt:lpstr>Optimization</vt:lpstr>
      <vt:lpstr>Stationary Points</vt:lpstr>
      <vt:lpstr>Local Minima</vt:lpstr>
      <vt:lpstr>Saddle Points</vt:lpstr>
      <vt:lpstr>Convex Optimization</vt:lpstr>
      <vt:lpstr>Convex Functions</vt:lpstr>
      <vt:lpstr>Convex Functions</vt:lpstr>
      <vt:lpstr>Convex Functions</vt:lpstr>
      <vt:lpstr>Convex Sets</vt:lpstr>
      <vt:lpstr>Derivatives and Convexity</vt:lpstr>
      <vt:lpstr>Constrained Optimization</vt:lpstr>
      <vt:lpstr>Lagrange Multipliers</vt:lpstr>
      <vt:lpstr>Projections</vt:lpstr>
      <vt:lpstr>Projections</vt:lpstr>
      <vt:lpstr>First-order vs Second-order Optimization</vt:lpstr>
      <vt:lpstr>Lower Bound and Infimum</vt:lpstr>
      <vt:lpstr>Upper Bound and Supremum</vt:lpstr>
      <vt:lpstr>Lipschitz Function</vt:lpstr>
      <vt:lpstr>Lipschitz Continuous Gradient</vt:lpstr>
      <vt:lpstr>Probability</vt:lpstr>
      <vt:lpstr>Probability</vt:lpstr>
      <vt:lpstr>Random variables</vt:lpstr>
      <vt:lpstr>Axioms of probability</vt:lpstr>
      <vt:lpstr>Discrete Variables</vt:lpstr>
      <vt:lpstr>Multivariate Random Variables</vt:lpstr>
      <vt:lpstr>Joint Probability Distribution</vt:lpstr>
      <vt:lpstr>Marginal Probability Distribution</vt:lpstr>
      <vt:lpstr>Conditional Probability Distribution</vt:lpstr>
      <vt:lpstr>Bayes’ Theorem</vt:lpstr>
      <vt:lpstr>Independence</vt:lpstr>
      <vt:lpstr>Continuous Multivariate Distributions</vt:lpstr>
      <vt:lpstr>Expected Value</vt:lpstr>
      <vt:lpstr>Variance</vt:lpstr>
      <vt:lpstr>Covariance</vt:lpstr>
      <vt:lpstr>Correlation</vt:lpstr>
      <vt:lpstr>Covariance Matrix</vt:lpstr>
      <vt:lpstr>Probability Distributions</vt:lpstr>
      <vt:lpstr>Probability Distributions</vt:lpstr>
      <vt:lpstr>Probability Distributions</vt:lpstr>
      <vt:lpstr>Probability Distributions</vt:lpstr>
      <vt:lpstr>Information Theory</vt:lpstr>
      <vt:lpstr>Self-information</vt:lpstr>
      <vt:lpstr>Entropy</vt:lpstr>
      <vt:lpstr>Entropy</vt:lpstr>
      <vt:lpstr>Kullback–Leibler Divergence</vt:lpstr>
      <vt:lpstr>Kullback–Leibler Divergence</vt:lpstr>
      <vt:lpstr>Cross-entropy</vt:lpstr>
      <vt:lpstr>References</vt:lpstr>
      <vt:lpstr>PowerPoint Presentation</vt:lpstr>
      <vt:lpstr>Maximum Likelihood</vt:lpstr>
      <vt:lpstr>Maximum Likelihood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Vakanski, Aleksandar (vakanski@uidaho.edu)</cp:lastModifiedBy>
  <cp:revision>3251</cp:revision>
  <cp:lastPrinted>2016-01-16T17:38:40Z</cp:lastPrinted>
  <dcterms:created xsi:type="dcterms:W3CDTF">2014-06-16T13:46:25Z</dcterms:created>
  <dcterms:modified xsi:type="dcterms:W3CDTF">2024-02-21T16:37:17Z</dcterms:modified>
</cp:coreProperties>
</file>