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4"/>
  </p:notesMasterIdLst>
  <p:handoutMasterIdLst>
    <p:handoutMasterId r:id="rId55"/>
  </p:handoutMasterIdLst>
  <p:sldIdLst>
    <p:sldId id="681" r:id="rId2"/>
    <p:sldId id="682" r:id="rId3"/>
    <p:sldId id="493" r:id="rId4"/>
    <p:sldId id="647" r:id="rId5"/>
    <p:sldId id="602" r:id="rId6"/>
    <p:sldId id="577" r:id="rId7"/>
    <p:sldId id="603" r:id="rId8"/>
    <p:sldId id="578" r:id="rId9"/>
    <p:sldId id="607" r:id="rId10"/>
    <p:sldId id="579" r:id="rId11"/>
    <p:sldId id="608" r:id="rId12"/>
    <p:sldId id="605" r:id="rId13"/>
    <p:sldId id="609" r:id="rId14"/>
    <p:sldId id="606" r:id="rId15"/>
    <p:sldId id="610" r:id="rId16"/>
    <p:sldId id="613" r:id="rId17"/>
    <p:sldId id="611" r:id="rId18"/>
    <p:sldId id="604" r:id="rId19"/>
    <p:sldId id="612" r:id="rId20"/>
    <p:sldId id="614" r:id="rId21"/>
    <p:sldId id="585" r:id="rId22"/>
    <p:sldId id="664" r:id="rId23"/>
    <p:sldId id="666" r:id="rId24"/>
    <p:sldId id="667" r:id="rId25"/>
    <p:sldId id="668" r:id="rId26"/>
    <p:sldId id="669" r:id="rId27"/>
    <p:sldId id="670" r:id="rId28"/>
    <p:sldId id="671" r:id="rId29"/>
    <p:sldId id="665" r:id="rId30"/>
    <p:sldId id="615" r:id="rId31"/>
    <p:sldId id="582" r:id="rId32"/>
    <p:sldId id="584" r:id="rId33"/>
    <p:sldId id="624" r:id="rId34"/>
    <p:sldId id="625" r:id="rId35"/>
    <p:sldId id="626" r:id="rId36"/>
    <p:sldId id="627" r:id="rId37"/>
    <p:sldId id="628" r:id="rId38"/>
    <p:sldId id="630" r:id="rId39"/>
    <p:sldId id="629" r:id="rId40"/>
    <p:sldId id="658" r:id="rId41"/>
    <p:sldId id="673" r:id="rId42"/>
    <p:sldId id="674" r:id="rId43"/>
    <p:sldId id="661" r:id="rId44"/>
    <p:sldId id="679" r:id="rId45"/>
    <p:sldId id="680" r:id="rId46"/>
    <p:sldId id="675" r:id="rId47"/>
    <p:sldId id="676" r:id="rId48"/>
    <p:sldId id="677" r:id="rId49"/>
    <p:sldId id="678" r:id="rId50"/>
    <p:sldId id="657" r:id="rId51"/>
    <p:sldId id="663" r:id="rId52"/>
    <p:sldId id="492" r:id="rId53"/>
  </p:sldIdLst>
  <p:sldSz cx="10058400" cy="7772400"/>
  <p:notesSz cx="6858000" cy="9144000"/>
  <p:defaultTextStyle>
    <a:defPPr>
      <a:defRPr lang="en-US"/>
    </a:defPPr>
    <a:lvl1pPr marL="0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31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Xiaoyi He" initials="X. He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99" autoAdjust="0"/>
    <p:restoredTop sz="80376" autoAdjust="0"/>
  </p:normalViewPr>
  <p:slideViewPr>
    <p:cSldViewPr>
      <p:cViewPr varScale="1">
        <p:scale>
          <a:sx n="78" d="100"/>
          <a:sy n="78" d="100"/>
        </p:scale>
        <p:origin x="2040" y="84"/>
      </p:cViewPr>
      <p:guideLst>
        <p:guide orient="horz" pos="2448"/>
        <p:guide pos="316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3252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E7A162-7AE0-4734-8329-E6EF15A67CA1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D3E08-1F1D-453D-99F1-53E4B2E465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193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38D01-B6A8-4E40-A11C-85D5B25719CF}" type="datetimeFigureOut">
              <a:rPr lang="en-US" smtClean="0"/>
              <a:t>2/21/2024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9675" y="685800"/>
            <a:ext cx="4438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B02277-9392-41C3-AA11-A5F619BDEE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4225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882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133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5800"/>
            <a:ext cx="4438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599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3563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906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998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8078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7128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813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6948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74163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8775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77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09675" y="685800"/>
            <a:ext cx="44386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289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5773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4217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851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39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213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287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7228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571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B02277-9392-41C3-AA11-A5F619BDEEA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35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8621"/>
            <a:ext cx="10058400" cy="1050573"/>
          </a:xfrm>
        </p:spPr>
        <p:txBody>
          <a:bodyPr>
            <a:normAutofit/>
          </a:bodyPr>
          <a:lstStyle>
            <a:lvl1pPr>
              <a:defRPr sz="4399">
                <a:solidFill>
                  <a:srgbClr val="002060"/>
                </a:solidFill>
                <a:latin typeface="Palatino Linotype" panose="020405020505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673" y="2090803"/>
            <a:ext cx="9584265" cy="5367667"/>
          </a:xfrm>
        </p:spPr>
        <p:txBody>
          <a:bodyPr/>
          <a:lstStyle>
            <a:lvl1pPr marL="288925" indent="-288925">
              <a:buClr>
                <a:schemeClr val="tx2"/>
              </a:buClr>
              <a:buSzPct val="90000"/>
              <a:buFont typeface="Palatino Linotype" panose="02040502050505030304" pitchFamily="18" charset="0"/>
              <a:buChar char="•"/>
              <a:defRPr sz="2000">
                <a:latin typeface="Palatino Linotype" panose="02040502050505030304" pitchFamily="18" charset="0"/>
              </a:defRPr>
            </a:lvl1pPr>
            <a:lvl2pPr marL="631825" indent="-227013"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sz="1800">
                <a:latin typeface="Palatino Linotype" panose="02040502050505030304" pitchFamily="18" charset="0"/>
              </a:defRPr>
            </a:lvl2pPr>
            <a:lvl3pPr marL="914400" indent="-173038">
              <a:buClr>
                <a:schemeClr val="tx2"/>
              </a:buClr>
              <a:buFont typeface="Courier New" panose="02070309020205020404" pitchFamily="49" charset="0"/>
              <a:buChar char="o"/>
              <a:defRPr sz="1600">
                <a:latin typeface="Palatino Linotype" panose="02040502050505030304" pitchFamily="18" charset="0"/>
              </a:defRPr>
            </a:lvl3pPr>
            <a:lvl4pPr marL="1146175" indent="-174625">
              <a:buClr>
                <a:schemeClr val="tx2"/>
              </a:buClr>
              <a:defRPr sz="1400">
                <a:latin typeface="Palatino Linotype" panose="02040502050505030304" pitchFamily="18" charset="0"/>
              </a:defRPr>
            </a:lvl4pPr>
            <a:lvl5pPr marL="1376363" indent="-173038">
              <a:buClr>
                <a:schemeClr val="tx2"/>
              </a:buClr>
              <a:defRPr sz="1200">
                <a:latin typeface="Palatino Linotype" panose="0204050205050503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910432" y="7458470"/>
            <a:ext cx="11089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0102D1B-0293-4647-B4E5-AE469158D403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 algn="r"/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76673" y="1519537"/>
            <a:ext cx="9584265" cy="0"/>
          </a:xfrm>
          <a:prstGeom prst="line">
            <a:avLst/>
          </a:prstGeom>
          <a:ln w="25400" cap="rnd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4D6F686-FB77-42EE-BAF9-16121179823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76673" y="1509936"/>
            <a:ext cx="6192687" cy="350293"/>
          </a:xfrm>
        </p:spPr>
        <p:txBody>
          <a:bodyPr>
            <a:normAutofit/>
          </a:bodyPr>
          <a:lstStyle>
            <a:lvl1pPr marL="0" indent="0">
              <a:buNone/>
              <a:defRPr sz="1400" i="1">
                <a:latin typeface="Palatino Linotype" panose="02040502050505030304" pitchFamily="18" charset="0"/>
              </a:defRPr>
            </a:lvl1pPr>
            <a:lvl2pPr marL="690563" indent="-233363">
              <a:defRPr sz="1800">
                <a:latin typeface="Palatino Linotype" panose="02040502050505030304" pitchFamily="18" charset="0"/>
              </a:defRPr>
            </a:lvl2pPr>
            <a:lvl3pPr marL="1031875" indent="-234950">
              <a:buFont typeface="Wingdings" panose="05000000000000000000" pitchFamily="2" charset="2"/>
              <a:buChar char="§"/>
              <a:defRPr sz="1600">
                <a:latin typeface="Palatino Linotype" panose="02040502050505030304" pitchFamily="18" charset="0"/>
              </a:defRPr>
            </a:lvl3pPr>
            <a:lvl4pPr marL="1371600" indent="-223838">
              <a:buFont typeface="Arial" panose="020B0604020202020204" pitchFamily="34" charset="0"/>
              <a:buChar char="»"/>
              <a:defRPr sz="1400">
                <a:latin typeface="Palatino Linotype" panose="02040502050505030304" pitchFamily="18" charset="0"/>
              </a:defRPr>
            </a:lvl4pPr>
            <a:lvl5pPr>
              <a:defRPr sz="1506">
                <a:latin typeface="Palatino Linotype" panose="0204050205050503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878B8ED-AEA3-D3F7-7F46-B0E7F257F66D}"/>
              </a:ext>
            </a:extLst>
          </p:cNvPr>
          <p:cNvGrpSpPr/>
          <p:nvPr userDrawn="1"/>
        </p:nvGrpSpPr>
        <p:grpSpPr>
          <a:xfrm>
            <a:off x="108039" y="50030"/>
            <a:ext cx="9817706" cy="307778"/>
            <a:chOff x="58915" y="49776"/>
            <a:chExt cx="8925187" cy="27156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718E050-DEFB-A031-8AC4-6028A23AD828}"/>
                </a:ext>
              </a:extLst>
            </p:cNvPr>
            <p:cNvSpPr txBox="1"/>
            <p:nvPr userDrawn="1"/>
          </p:nvSpPr>
          <p:spPr>
            <a:xfrm>
              <a:off x="58915" y="49776"/>
              <a:ext cx="8925187" cy="271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i="1" baseline="0" dirty="0">
                  <a:latin typeface="Palatino Linotype" panose="02040502050505030304" pitchFamily="18" charset="0"/>
                </a:rPr>
                <a:t>CS 487/587, Spring 2024</a:t>
              </a:r>
              <a:endParaRPr lang="en-US" sz="1400" b="1" i="1" dirty="0">
                <a:latin typeface="Palatino Linotype" panose="02040502050505030304" pitchFamily="18" charset="0"/>
              </a:endParaRP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D16D780-29C1-79AE-19D9-D693FDB7711D}"/>
                </a:ext>
              </a:extLst>
            </p:cNvPr>
            <p:cNvCxnSpPr/>
            <p:nvPr userDrawn="1"/>
          </p:nvCxnSpPr>
          <p:spPr>
            <a:xfrm>
              <a:off x="277680" y="321344"/>
              <a:ext cx="8647507" cy="0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rgbClr val="F1B300"/>
                  </a:gs>
                  <a:gs pos="100000">
                    <a:srgbClr val="808080">
                      <a:alpha val="55686"/>
                    </a:srgbClr>
                  </a:gs>
                  <a:gs pos="100000">
                    <a:srgbClr val="191919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C0C8A106-9A40-FAC2-B240-7A41148609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665" r="84819" b="-1"/>
          <a:stretch/>
        </p:blipFill>
        <p:spPr>
          <a:xfrm>
            <a:off x="60648" y="-21795"/>
            <a:ext cx="227386" cy="4547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FE0FA61-AC84-5EA6-C21C-37AE2F7CDE0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5" t="15437" b="21141"/>
          <a:stretch/>
        </p:blipFill>
        <p:spPr>
          <a:xfrm>
            <a:off x="348681" y="13149"/>
            <a:ext cx="1440159" cy="30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262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632184"/>
            <a:ext cx="9052560" cy="1050573"/>
          </a:xfrm>
        </p:spPr>
        <p:txBody>
          <a:bodyPr>
            <a:normAutofit/>
          </a:bodyPr>
          <a:lstStyle>
            <a:lvl1pPr>
              <a:defRPr sz="3599">
                <a:solidFill>
                  <a:srgbClr val="002060"/>
                </a:solidFill>
                <a:latin typeface="Palatino Linotype" panose="0204050205050503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673" y="2090803"/>
            <a:ext cx="9584265" cy="5367667"/>
          </a:xfrm>
        </p:spPr>
        <p:txBody>
          <a:bodyPr/>
          <a:lstStyle>
            <a:lvl1pPr>
              <a:defRPr sz="2400">
                <a:latin typeface="Palatino Linotype" panose="02040502050505030304" pitchFamily="18" charset="0"/>
              </a:defRPr>
            </a:lvl1pPr>
            <a:lvl2pPr marL="693680" indent="-236518">
              <a:defRPr sz="2000">
                <a:latin typeface="Palatino Linotype" panose="02040502050505030304" pitchFamily="18" charset="0"/>
              </a:defRPr>
            </a:lvl2pPr>
            <a:lvl3pPr>
              <a:defRPr sz="1800">
                <a:latin typeface="Palatino Linotype" panose="02040502050505030304" pitchFamily="18" charset="0"/>
              </a:defRPr>
            </a:lvl3pPr>
            <a:lvl4pPr>
              <a:defRPr sz="1600">
                <a:latin typeface="Palatino Linotype" panose="02040502050505030304" pitchFamily="18" charset="0"/>
              </a:defRPr>
            </a:lvl4pPr>
            <a:lvl5pPr>
              <a:defRPr sz="1400">
                <a:latin typeface="Palatino Linotype" panose="0204050205050503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910432" y="7458470"/>
            <a:ext cx="11089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00102D1B-0293-4647-B4E5-AE469158D403}" type="slidenum">
              <a:rPr lang="en-US" sz="1200" smtClean="0">
                <a:solidFill>
                  <a:schemeClr val="bg1">
                    <a:lumMod val="50000"/>
                  </a:schemeClr>
                </a:solidFill>
              </a:rPr>
              <a:pPr algn="r"/>
              <a:t>‹#›</a:t>
            </a:fld>
            <a:endParaRPr lang="en-US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F1492E39-4632-1553-F7A1-841821963E9A}"/>
              </a:ext>
            </a:extLst>
          </p:cNvPr>
          <p:cNvGrpSpPr/>
          <p:nvPr userDrawn="1"/>
        </p:nvGrpSpPr>
        <p:grpSpPr>
          <a:xfrm>
            <a:off x="108039" y="50030"/>
            <a:ext cx="9817706" cy="307778"/>
            <a:chOff x="58915" y="49776"/>
            <a:chExt cx="8925187" cy="27156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E67BBD6-9751-1A96-09DA-46A0717610B1}"/>
                </a:ext>
              </a:extLst>
            </p:cNvPr>
            <p:cNvSpPr txBox="1"/>
            <p:nvPr userDrawn="1"/>
          </p:nvSpPr>
          <p:spPr>
            <a:xfrm>
              <a:off x="58915" y="49776"/>
              <a:ext cx="8925187" cy="2715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400" b="1" i="1" baseline="0" dirty="0">
                  <a:latin typeface="Palatino Linotype" panose="02040502050505030304" pitchFamily="18" charset="0"/>
                </a:rPr>
                <a:t>CS 487/587, Spring 2024</a:t>
              </a:r>
              <a:endParaRPr lang="en-US" sz="1400" b="1" i="1" dirty="0">
                <a:latin typeface="Palatino Linotype" panose="02040502050505030304" pitchFamily="18" charset="0"/>
              </a:endParaRP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2AF8D7B-3F80-28C5-ABC5-761ACE37FC55}"/>
                </a:ext>
              </a:extLst>
            </p:cNvPr>
            <p:cNvCxnSpPr/>
            <p:nvPr userDrawn="1"/>
          </p:nvCxnSpPr>
          <p:spPr>
            <a:xfrm>
              <a:off x="277680" y="321344"/>
              <a:ext cx="8647507" cy="0"/>
            </a:xfrm>
            <a:prstGeom prst="line">
              <a:avLst/>
            </a:prstGeom>
            <a:ln w="19050">
              <a:gradFill flip="none" rotWithShape="1">
                <a:gsLst>
                  <a:gs pos="0">
                    <a:srgbClr val="F1B300"/>
                  </a:gs>
                  <a:gs pos="100000">
                    <a:srgbClr val="808080">
                      <a:alpha val="55686"/>
                    </a:srgbClr>
                  </a:gs>
                  <a:gs pos="100000">
                    <a:srgbClr val="191919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45E792CA-5C33-FC4C-7116-B6FA72B52FA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1665" r="84819" b="-1"/>
          <a:stretch/>
        </p:blipFill>
        <p:spPr>
          <a:xfrm>
            <a:off x="60648" y="-21795"/>
            <a:ext cx="227386" cy="45477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181890E-2734-9148-340A-B61F02820E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5" t="15437" b="21141"/>
          <a:stretch/>
        </p:blipFill>
        <p:spPr>
          <a:xfrm>
            <a:off x="348681" y="13149"/>
            <a:ext cx="1440159" cy="300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876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resentation Title Black Angle">
  <p:cSld name="Presentation Title Black Ang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/>
          <p:nvPr/>
        </p:nvSpPr>
        <p:spPr>
          <a:xfrm>
            <a:off x="0" y="0"/>
            <a:ext cx="4589630" cy="7772400"/>
          </a:xfrm>
          <a:custGeom>
            <a:avLst/>
            <a:gdLst/>
            <a:ahLst/>
            <a:cxnLst/>
            <a:rect l="l" t="t" r="r" b="b"/>
            <a:pathLst>
              <a:path w="11127100" h="13717588" extrusionOk="0">
                <a:moveTo>
                  <a:pt x="0" y="0"/>
                </a:moveTo>
                <a:lnTo>
                  <a:pt x="11127100" y="0"/>
                </a:lnTo>
                <a:lnTo>
                  <a:pt x="8708318" y="13717588"/>
                </a:lnTo>
                <a:lnTo>
                  <a:pt x="0" y="1371758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37710" tIns="18850" rIns="37710" bIns="1885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98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4" name="Google Shape;14;p2"/>
          <p:cNvSpPr txBox="1">
            <a:spLocks noGrp="1"/>
          </p:cNvSpPr>
          <p:nvPr>
            <p:ph type="title"/>
          </p:nvPr>
        </p:nvSpPr>
        <p:spPr>
          <a:xfrm>
            <a:off x="4999499" y="1149896"/>
            <a:ext cx="4247295" cy="2966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9375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9600"/>
              <a:buFont typeface="Franklin Gothic"/>
              <a:buNone/>
              <a:defRPr sz="4000" b="1" cap="none">
                <a:solidFill>
                  <a:srgbClr val="F1B300"/>
                </a:solidFill>
                <a:latin typeface="Franklin Gothic Demi" panose="020B0703020102020204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5" name="Google Shape;15;p2"/>
          <p:cNvSpPr txBox="1">
            <a:spLocks noGrp="1"/>
          </p:cNvSpPr>
          <p:nvPr>
            <p:ph type="body" idx="1"/>
          </p:nvPr>
        </p:nvSpPr>
        <p:spPr>
          <a:xfrm>
            <a:off x="4996675" y="4966320"/>
            <a:ext cx="4250119" cy="1019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188595" marR="0" lvl="0" indent="-94298" algn="ctr" rtl="0">
              <a:lnSpc>
                <a:spcPct val="108333"/>
              </a:lnSpc>
              <a:spcBef>
                <a:spcPts val="413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2400" b="1" i="1" u="none" strike="noStrike" cap="none">
                <a:solidFill>
                  <a:schemeClr val="dk1"/>
                </a:solidFill>
                <a:latin typeface="Palatino Linotype" panose="02040502050505030304" pitchFamily="18" charset="0"/>
                <a:ea typeface="Palatino Linotype" panose="02040502050505030304" pitchFamily="18" charset="0"/>
                <a:cs typeface="Palatino Linotype" panose="02040502050505030304" pitchFamily="18" charset="0"/>
                <a:sym typeface="Libre Franklin"/>
              </a:defRPr>
            </a:lvl1pPr>
            <a:lvl2pPr marL="377190" marR="0" lvl="1" indent="-94298" algn="l" rtl="0">
              <a:lnSpc>
                <a:spcPct val="90000"/>
              </a:lnSpc>
              <a:spcBef>
                <a:spcPts val="206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99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565785" marR="0" lvl="2" indent="-94298" algn="l" rtl="0">
              <a:lnSpc>
                <a:spcPct val="90000"/>
              </a:lnSpc>
              <a:spcBef>
                <a:spcPts val="206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825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754380" marR="0" lvl="3" indent="-94298" algn="l" rtl="0">
              <a:lnSpc>
                <a:spcPct val="90000"/>
              </a:lnSpc>
              <a:spcBef>
                <a:spcPts val="20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743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942975" marR="0" lvl="4" indent="-94298" algn="l" rtl="0">
              <a:lnSpc>
                <a:spcPct val="90000"/>
              </a:lnSpc>
              <a:spcBef>
                <a:spcPts val="20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743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1131570" marR="0" lvl="5" indent="-141446" algn="l" rtl="0">
              <a:lnSpc>
                <a:spcPct val="90000"/>
              </a:lnSpc>
              <a:spcBef>
                <a:spcPts val="20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743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1320165" marR="0" lvl="6" indent="-141446" algn="l" rtl="0">
              <a:lnSpc>
                <a:spcPct val="90000"/>
              </a:lnSpc>
              <a:spcBef>
                <a:spcPts val="20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743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1508760" marR="0" lvl="7" indent="-141446" algn="l" rtl="0">
              <a:lnSpc>
                <a:spcPct val="90000"/>
              </a:lnSpc>
              <a:spcBef>
                <a:spcPts val="20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743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1697355" marR="0" lvl="8" indent="-141446" algn="l" rtl="0">
              <a:lnSpc>
                <a:spcPct val="90000"/>
              </a:lnSpc>
              <a:spcBef>
                <a:spcPts val="206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743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52" y="2446040"/>
            <a:ext cx="2974372" cy="189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350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311256"/>
            <a:ext cx="9052560" cy="1295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1813562"/>
            <a:ext cx="9052560" cy="51294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7203864"/>
            <a:ext cx="2346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36621" y="7203864"/>
            <a:ext cx="31851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08520" y="7203864"/>
            <a:ext cx="234696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CFEE5-8EAD-403C-AFC6-4E09610A51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686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83" r:id="rId2"/>
    <p:sldLayoutId id="2147483684" r:id="rId3"/>
  </p:sldLayoutIdLst>
  <p:hf hdr="0" ftr="0" dt="0"/>
  <p:txStyles>
    <p:titleStyle>
      <a:lvl1pPr algn="ctr" defTabSz="914323" rtl="0" eaLnBrk="1" latinLnBrk="0" hangingPunct="1"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71" indent="-342871" algn="l" defTabSz="914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87" indent="-285726" algn="l" defTabSz="91432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04" indent="-228581" algn="l" defTabSz="914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66" indent="-228581" algn="l" defTabSz="91432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27" indent="-228581" algn="l" defTabSz="91432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89" indent="-228581" algn="l" defTabSz="914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51" indent="-228581" algn="l" defTabSz="914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13" indent="-228581" algn="l" defTabSz="914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74" indent="-228581" algn="l" defTabSz="91432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2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23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85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47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08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70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32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94" algn="l" defTabSz="91432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microsoft.com/office/2007/relationships/hdphoto" Target="../media/hdphoto4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microsoft.com/office/2007/relationships/hdphoto" Target="../media/hdphoto3.wdp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5" Type="http://schemas.openxmlformats.org/officeDocument/2006/relationships/image" Target="../media/image18.png"/><Relationship Id="rId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3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microsoft.com/office/2007/relationships/hdphoto" Target="../media/hdphoto6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511.07528" TargetMode="External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801.02612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4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0.wdp"/><Relationship Id="rId5" Type="http://schemas.openxmlformats.org/officeDocument/2006/relationships/image" Target="../media/image55.png"/><Relationship Id="rId4" Type="http://schemas.microsoft.com/office/2007/relationships/hdphoto" Target="../media/hdphoto9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1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2.wd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706.06083" TargetMode="External"/><Relationship Id="rId2" Type="http://schemas.openxmlformats.org/officeDocument/2006/relationships/hyperlink" Target="https://arxiv.org/pdf/1412.6572.pdf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s://arxiv.org/abs/1511.04599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0.png"/><Relationship Id="rId2" Type="http://schemas.openxmlformats.org/officeDocument/2006/relationships/hyperlink" Target="https://arxiv.org/abs/1709.04114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microsoft.com/office/2007/relationships/hdphoto" Target="../media/hdphoto14.wdp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hyperlink" Target="https://arxiv.org/abs/1710.08864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1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hyperlink" Target="https://arxiv.org/abs/1610.08401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5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6.wdp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608.0464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andrewxiwu.github.io/public/papers/2017/JWJ17-objective-metrics-and-gradient-descent-based-algorithms-for-adversarial-examples-in-machine-learning.pdf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8.wdp"/><Relationship Id="rId4" Type="http://schemas.openxmlformats.org/officeDocument/2006/relationships/image" Target="../media/image81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807.01069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arxiv.org/abs/1909.08072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3DD0A-0E8E-B7DE-C4FA-5A20FE0B4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96675" y="1293912"/>
            <a:ext cx="4247295" cy="2592288"/>
          </a:xfrm>
        </p:spPr>
        <p:txBody>
          <a:bodyPr/>
          <a:lstStyle/>
          <a:p>
            <a:pPr algn="ctr"/>
            <a:r>
              <a:rPr lang="en-US" altLang="en-US" dirty="0"/>
              <a:t>CS 487/587</a:t>
            </a:r>
            <a:r>
              <a:rPr lang="en-US" dirty="0"/>
              <a:t> Adversarial Machine Learning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altLang="en-US" dirty="0"/>
              <a:t>Dr. Alex Vakanski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735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Carlini</a:t>
            </a:r>
            <a:r>
              <a:rPr lang="en-US" dirty="0"/>
              <a:t>-Wagner Paper (C&amp;W Attack)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The authors considered several variants for the function </a:t>
                </a:r>
                <a:r>
                  <a:rPr lang="en-US" i="1" dirty="0"/>
                  <a:t>f</a:t>
                </a:r>
              </a:p>
              <a:p>
                <a:pPr lvl="1"/>
                <a:r>
                  <a:rPr lang="en-US" dirty="0"/>
                  <a:t>In the equations below,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loss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dirty="0"/>
                  <a:t> is the loss function with respect to the target class </a:t>
                </a:r>
                <a:r>
                  <a:rPr lang="en-US" i="1" dirty="0"/>
                  <a:t>t</a:t>
                </a:r>
                <a:endParaRPr lang="en-US" dirty="0"/>
              </a:p>
              <a:p>
                <a:pPr lvl="1"/>
                <a:r>
                  <a:rPr lang="en-US" dirty="0"/>
                  <a:t>The class labels are denoted by </a:t>
                </a:r>
                <a:r>
                  <a:rPr lang="en-US" i="1" dirty="0" err="1"/>
                  <a:t>i</a:t>
                </a:r>
                <a:endParaRPr lang="en-US" i="1" dirty="0"/>
              </a:p>
              <a:p>
                <a:pPr lvl="1"/>
                <a:r>
                  <a:rPr lang="en-US" dirty="0"/>
                  <a:t>Other notation: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max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softplus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log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1+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The best results were obtained by the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C&amp;W Attack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32856" y="3958208"/>
            <a:ext cx="5328592" cy="320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086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Carlini</a:t>
            </a:r>
            <a:r>
              <a:rPr lang="en-US" dirty="0"/>
              <a:t>-Wagner Paper (C&amp;W Attack)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Explanation of the function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aseline="-25000" dirty="0"/>
              </a:p>
              <a:p>
                <a:pPr lvl="1"/>
                <a:r>
                  <a:rPr lang="en-US" dirty="0"/>
                  <a:t>In</a:t>
                </a:r>
                <a:r>
                  <a:rPr lang="en-US" i="1" dirty="0"/>
                  <a:t> f</a:t>
                </a:r>
                <a:r>
                  <a:rPr lang="en-US" baseline="-25000" dirty="0"/>
                  <a:t>6 </a:t>
                </a:r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𝑍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is the logits value of the target class </a:t>
                </a:r>
                <a:r>
                  <a:rPr lang="en-US" i="1" dirty="0"/>
                  <a:t>t</a:t>
                </a:r>
                <a:r>
                  <a:rPr lang="en-US" dirty="0"/>
                  <a:t> for the perturbed image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Then,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𝑡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e>
                                </m:d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en-US" dirty="0"/>
                  <a:t> means the maximum logits values of other class </a:t>
                </a:r>
                <a:r>
                  <a:rPr lang="en-US" i="1" dirty="0"/>
                  <a:t>i</a:t>
                </a:r>
                <a:r>
                  <a:rPr lang="en-US" dirty="0"/>
                  <a:t> than the target class </a:t>
                </a:r>
                <a:r>
                  <a:rPr lang="en-US" i="1" dirty="0"/>
                  <a:t>t</a:t>
                </a:r>
                <a:r>
                  <a:rPr lang="en-US" dirty="0"/>
                  <a:t> (i.e.,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The function calculates the difference in the logits between the target class </a:t>
                </a:r>
                <a:r>
                  <a:rPr lang="en-US" i="1" dirty="0"/>
                  <a:t>t </a:t>
                </a:r>
                <a:r>
                  <a:rPr lang="en-US" dirty="0"/>
                  <a:t>and the closest-to-the-target class </a:t>
                </a:r>
              </a:p>
              <a:p>
                <a:pPr lvl="1"/>
                <a:r>
                  <a:rPr lang="en-US" dirty="0"/>
                  <a:t>In some papers, this function is referred to as </a:t>
                </a:r>
                <a:r>
                  <a:rPr lang="en-US" dirty="0">
                    <a:solidFill>
                      <a:srgbClr val="FF0000"/>
                    </a:solidFill>
                  </a:rPr>
                  <a:t>margin loss function</a:t>
                </a:r>
              </a:p>
              <a:p>
                <a:pPr lvl="1"/>
                <a:endParaRPr lang="en-US" dirty="0"/>
              </a:p>
              <a:p>
                <a:endParaRPr lang="en-US" sz="1000" dirty="0"/>
              </a:p>
              <a:p>
                <a:r>
                  <a:rPr lang="en-US" dirty="0"/>
                  <a:t>In the paper, a modified function </a:t>
                </a:r>
                <a:r>
                  <a:rPr lang="en-US" i="1" dirty="0"/>
                  <a:t>f</a:t>
                </a:r>
                <a:r>
                  <a:rPr lang="en-US" baseline="-25000" dirty="0"/>
                  <a:t>6  </a:t>
                </a:r>
                <a:r>
                  <a:rPr lang="en-US" dirty="0"/>
                  <a:t>is also provided</a:t>
                </a:r>
              </a:p>
              <a:p>
                <a:pPr lvl="1"/>
                <a:r>
                  <a:rPr lang="en-US" dirty="0"/>
                  <a:t>It introduces a confidence value </a:t>
                </a:r>
                <a:r>
                  <a:rPr lang="en-US" i="1" dirty="0"/>
                  <a:t>k</a:t>
                </a:r>
              </a:p>
              <a:p>
                <a:pPr lvl="1"/>
                <a:r>
                  <a:rPr lang="en-US" dirty="0"/>
                  <a:t>The authors set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b="0" dirty="0"/>
              </a:p>
              <a:p>
                <a:pPr lvl="2"/>
                <a:r>
                  <a:rPr lang="en-US" dirty="0"/>
                  <a:t>But, if </a:t>
                </a:r>
                <a:r>
                  <a:rPr lang="en-US" i="1" dirty="0"/>
                  <a:t>k</a:t>
                </a:r>
                <a:r>
                  <a:rPr lang="en-US" dirty="0"/>
                  <a:t> has a higher value, this will require that any other logits value exceeds the logits value of the true class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𝑍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at least by </a:t>
                </a:r>
                <a:r>
                  <a:rPr lang="en-US" i="1" dirty="0"/>
                  <a:t>k</a:t>
                </a:r>
              </a:p>
              <a:p>
                <a:pPr lvl="2"/>
                <a:r>
                  <a:rPr lang="en-US" dirty="0"/>
                  <a:t>Examples with large confidence value </a:t>
                </a:r>
                <a:r>
                  <a:rPr lang="en-US" i="1" dirty="0"/>
                  <a:t>k</a:t>
                </a:r>
                <a:r>
                  <a:rPr lang="en-US" dirty="0"/>
                  <a:t> have enhanced transferability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9" t="-795" r="-5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5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C&amp;W Attack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64904" y="4512193"/>
            <a:ext cx="4032448" cy="5248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48880" y="6882743"/>
            <a:ext cx="5544616" cy="459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664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Carlini</a:t>
            </a:r>
            <a:r>
              <a:rPr lang="en-US" dirty="0"/>
              <a:t>-Wagner Paper (C&amp;W Attack)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i="1" dirty="0">
                    <a:solidFill>
                      <a:srgbClr val="0070C0"/>
                    </a:solidFill>
                  </a:rPr>
                  <a:t>attack</a:t>
                </a:r>
              </a:p>
              <a:p>
                <a:pPr lvl="1"/>
                <a:r>
                  <a:rPr lang="en-US" dirty="0"/>
                  <a:t>The used distance metric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/>
                  <a:t> norm, therefore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 other words,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/>
                  <a:t> means the pixel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with the largest change from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/>
              </a:p>
              <a:p>
                <a:pPr>
                  <a:spcAft>
                    <a:spcPts val="1200"/>
                  </a:spcAft>
                </a:pPr>
                <a:r>
                  <a:rPr lang="en-US" dirty="0"/>
                  <a:t>The optimization problem becomes:</a:t>
                </a:r>
              </a:p>
              <a:p>
                <a:pPr marL="0" indent="228600">
                  <a:buNone/>
                </a:pPr>
                <a:r>
                  <a:rPr lang="en-US" dirty="0"/>
                  <a:t>minimize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dirty="0"/>
                  <a:t>		minimize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endParaRPr lang="en-US" dirty="0"/>
              </a:p>
              <a:p>
                <a:endParaRPr lang="en-US" sz="1000" dirty="0"/>
              </a:p>
              <a:p>
                <a:pPr lvl="1"/>
                <a:r>
                  <a:rPr lang="en-US" dirty="0"/>
                  <a:t>However, this formulation produced poor optimization results, since the term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lang="en-US" dirty="0"/>
                  <a:t> penalizes only the largest component of the perturbation vector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authors proposed the following optimization method instead</a:t>
                </a:r>
              </a:p>
              <a:p>
                <a:pPr lvl="1"/>
                <a:r>
                  <a:rPr lang="en-US" dirty="0"/>
                  <a:t>In this case, any component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that exceed a threshold value </a:t>
                </a:r>
                <a:r>
                  <a:rPr lang="el-GR" i="1" dirty="0"/>
                  <a:t>τ</a:t>
                </a:r>
                <a:r>
                  <a:rPr lang="en-US" dirty="0"/>
                  <a:t> is considered, that is, penalize all components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that have large values</a:t>
                </a:r>
              </a:p>
              <a:p>
                <a:pPr lvl="1"/>
                <a:r>
                  <a:rPr lang="en-US" dirty="0"/>
                  <a:t>The value of </a:t>
                </a:r>
                <a:r>
                  <a:rPr lang="el-GR" i="1" dirty="0"/>
                  <a:t>τ</a:t>
                </a:r>
                <a:r>
                  <a:rPr lang="en-US" dirty="0"/>
                  <a:t> is set initially to 1, and is decreased by a factor of 0.9 after each iteration</a:t>
                </a:r>
              </a:p>
              <a:p>
                <a:pPr lvl="2">
                  <a:spcAft>
                    <a:spcPts val="600"/>
                  </a:spcAft>
                </a:pPr>
                <a:r>
                  <a:rPr lang="en-US" dirty="0"/>
                  <a:t>I.e., </a:t>
                </a:r>
                <a14:m>
                  <m:oMath xmlns:m="http://schemas.openxmlformats.org/officeDocument/2006/math">
                    <m:r>
                      <a:rPr lang="zh-CN" altLang="en-US" i="1" dirty="0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zh-CN" altLang="en-US" i="1" dirty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0.9 </m:t>
                    </m:r>
                  </m:oMath>
                </a14:m>
                <a:r>
                  <a:rPr lang="en-US" altLang="zh-CN" dirty="0"/>
                  <a:t>if all </a:t>
                </a:r>
                <a14:m>
                  <m:oMath xmlns:m="http://schemas.openxmlformats.org/officeDocument/2006/math">
                    <m:r>
                      <a:rPr lang="zh-CN" altLang="en-US" i="1" dirty="0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altLang="zh-CN" i="1" baseline="-25000" dirty="0" err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zh-CN" altLang="en-US" i="1" dirty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altLang="zh-CN" dirty="0"/>
                  <a:t>, else terminate the search</a:t>
                </a:r>
                <a:endParaRPr lang="zh-CN" altLang="en-US" dirty="0"/>
              </a:p>
              <a:p>
                <a:pPr marL="741362" lvl="2" indent="0" algn="ctr">
                  <a:buNone/>
                </a:pPr>
                <a:r>
                  <a:rPr lang="en-US" sz="1800" dirty="0"/>
                  <a:t>minimize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nary>
                      <m:naryPr>
                        <m:chr m:val="∑"/>
                        <m:limLoc m:val="subSup"/>
                        <m:supHide m:val="on"/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𝛿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𝜏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</m:e>
                    </m:nary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9" t="-795" r="-64" b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C&amp;W Attack</a:t>
            </a:r>
          </a:p>
          <a:p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>
            <a:off x="4959196" y="3727365"/>
            <a:ext cx="646068" cy="2308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6663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Carlini</a:t>
            </a:r>
            <a:r>
              <a:rPr lang="en-US" dirty="0"/>
              <a:t>-Wagner Paper (C&amp;W Attack)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i="1" dirty="0">
                    <a:solidFill>
                      <a:srgbClr val="0070C0"/>
                    </a:solidFill>
                  </a:rPr>
                  <a:t>Box constraint</a:t>
                </a:r>
              </a:p>
              <a:p>
                <a:pPr lvl="1"/>
                <a:r>
                  <a:rPr lang="en-US" dirty="0"/>
                  <a:t>In the optimization problem, the constraint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requires that in the perturbed images, all pixel values are in the [0,1] range</a:t>
                </a:r>
              </a:p>
              <a:p>
                <a:pPr lvl="1"/>
                <a:r>
                  <a:rPr lang="en-US" dirty="0"/>
                  <a:t>I.e.,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for all </a:t>
                </a:r>
                <a:r>
                  <a:rPr lang="en-US" i="1" dirty="0" err="1"/>
                  <a:t>i</a:t>
                </a:r>
                <a:endParaRPr lang="en-US" i="1" dirty="0"/>
              </a:p>
              <a:p>
                <a:pPr lvl="1"/>
                <a:r>
                  <a:rPr lang="en-US" dirty="0"/>
                  <a:t>This is called a box constraint</a:t>
                </a:r>
              </a:p>
              <a:p>
                <a:pPr lvl="2"/>
                <a:r>
                  <a:rPr lang="en-US" dirty="0"/>
                  <a:t>Or, these values can within the range [0,255] depending on how the images are scaled</a:t>
                </a:r>
              </a:p>
              <a:p>
                <a:r>
                  <a:rPr lang="en-US" dirty="0"/>
                  <a:t>The box constraint can causes difficulties in solving the optimization problem</a:t>
                </a:r>
              </a:p>
              <a:p>
                <a:pPr lvl="1"/>
                <a:r>
                  <a:rPr lang="en-US" dirty="0"/>
                  <a:t>Simply clipping the values can cause that optimization to get stuck in a flat region</a:t>
                </a:r>
              </a:p>
              <a:p>
                <a:r>
                  <a:rPr lang="en-US" dirty="0"/>
                  <a:t>The authors introduced a new variable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, such that </a:t>
                </a:r>
              </a:p>
              <a:p>
                <a:pPr marL="0" indent="0" algn="ctr"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𝑡𝑎𝑛h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</m:oMath>
                </a14:m>
                <a:r>
                  <a:rPr lang="en-US" dirty="0"/>
                  <a:t>	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𝑡𝑎𝑛h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As we know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−1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𝑡𝑎𝑛h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 therefore it follows </a:t>
                </a:r>
                <a14:m>
                  <m:oMath xmlns:m="http://schemas.openxmlformats.org/officeDocument/2006/math">
                    <m:r>
                      <a:rPr lang="en-US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≤1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This change of variables produced more stable optimization results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C&amp;W Attack</a:t>
            </a:r>
          </a:p>
          <a:p>
            <a:endParaRPr lang="en-US" dirty="0"/>
          </a:p>
        </p:txBody>
      </p:sp>
      <p:sp>
        <p:nvSpPr>
          <p:cNvPr id="4" name="Right Arrow 3"/>
          <p:cNvSpPr/>
          <p:nvPr/>
        </p:nvSpPr>
        <p:spPr>
          <a:xfrm>
            <a:off x="4706166" y="5254352"/>
            <a:ext cx="646068" cy="2308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2881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Carlini</a:t>
            </a:r>
            <a:r>
              <a:rPr lang="en-US" dirty="0"/>
              <a:t>-Wagner Paper (C&amp;W Attack)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i="1" dirty="0">
                    <a:solidFill>
                      <a:srgbClr val="0070C0"/>
                    </a:solidFill>
                  </a:rPr>
                  <a:t>attack</a:t>
                </a:r>
              </a:p>
              <a:p>
                <a:pPr lvl="1"/>
                <a:r>
                  <a:rPr lang="en-US" dirty="0"/>
                  <a:t>The used distance metric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norm, therefore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Using the variable </a:t>
                </a:r>
                <a:r>
                  <a:rPr lang="en-US" i="1" dirty="0"/>
                  <a:t>w</a:t>
                </a:r>
                <a:r>
                  <a:rPr lang="en-US" dirty="0"/>
                  <a:t> for the box-constraint, the optimization problems becomes</a:t>
                </a:r>
              </a:p>
              <a:p>
                <a:endParaRPr lang="en-US" sz="600" dirty="0"/>
              </a:p>
              <a:p>
                <a:pPr marL="0" indent="0">
                  <a:buNone/>
                </a:pPr>
                <a:r>
                  <a:rPr lang="en-US" dirty="0"/>
                  <a:t>	minimize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</m:e>
                        </m:d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dirty="0"/>
                  <a:t>	where </a:t>
                </a:r>
              </a:p>
              <a:p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sz="600" dirty="0"/>
              </a:p>
              <a:p>
                <a:pPr lvl="1"/>
                <a:r>
                  <a:rPr lang="en-US" dirty="0"/>
                  <a:t>That is, search for </a:t>
                </a:r>
                <a:r>
                  <a:rPr lang="en-US" i="1" dirty="0"/>
                  <a:t>w</a:t>
                </a:r>
                <a:r>
                  <a:rPr lang="en-US" dirty="0"/>
                  <a:t> that minimizes the above term</a:t>
                </a:r>
              </a:p>
              <a:p>
                <a:r>
                  <a:rPr lang="en-US" dirty="0"/>
                  <a:t>The function </a:t>
                </a:r>
                <a:r>
                  <a:rPr lang="en-US" i="1" dirty="0"/>
                  <a:t>f</a:t>
                </a:r>
                <a:r>
                  <a:rPr lang="en-US" dirty="0"/>
                  <a:t> is based on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baseline="-25000" dirty="0"/>
                  <a:t> </a:t>
                </a:r>
                <a:r>
                  <a:rPr lang="en-US" dirty="0"/>
                  <a:t>variant provided earlier</a:t>
                </a:r>
              </a:p>
              <a:p>
                <a:endParaRPr lang="en-US" baseline="-25000" dirty="0"/>
              </a:p>
              <a:p>
                <a:endParaRPr lang="en-US" baseline="-25000" dirty="0"/>
              </a:p>
              <a:p>
                <a:endParaRPr lang="en-US" baseline="-25000" dirty="0"/>
              </a:p>
              <a:p>
                <a:r>
                  <a:rPr lang="en-US" dirty="0"/>
                  <a:t>To avoid the cases when the gradient descent algorithm become stuck in a local minimum, the authors picked multiple random starting points close to the original image </a:t>
                </a:r>
                <a:r>
                  <a:rPr lang="en-US" i="1" dirty="0"/>
                  <a:t>x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C&amp;W Attack</a:t>
            </a:r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60848" y="3761639"/>
            <a:ext cx="6067425" cy="6286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04864" y="5267742"/>
            <a:ext cx="5544616" cy="4598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/>
          <a:srcRect t="7683"/>
          <a:stretch/>
        </p:blipFill>
        <p:spPr>
          <a:xfrm>
            <a:off x="6181328" y="3166120"/>
            <a:ext cx="2447925" cy="58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6355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Carlini</a:t>
            </a:r>
            <a:r>
              <a:rPr lang="en-US" dirty="0"/>
              <a:t>-Wagner Paper (C&amp;W Attack)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𝑳</m:t>
                        </m:r>
                      </m:e>
                      <m:sub>
                        <m:r>
                          <a:rPr lang="en-US" b="1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i="1" dirty="0">
                    <a:solidFill>
                      <a:srgbClr val="0070C0"/>
                    </a:solidFill>
                  </a:rPr>
                  <a:t>attack</a:t>
                </a:r>
              </a:p>
              <a:p>
                <a:pPr lvl="1"/>
                <a:r>
                  <a:rPr lang="en-US" dirty="0"/>
                  <a:t>The used distance metric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norm, or, the number of non-zero pixels in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authors propose an iterative approach</a:t>
                </a:r>
              </a:p>
              <a:p>
                <a:pPr lvl="1"/>
                <a:r>
                  <a:rPr lang="en-US" dirty="0"/>
                  <a:t>Where the goal at each iteration is to find pixels that are not important and don’t have much effect on the classifier’s output </a:t>
                </a:r>
              </a:p>
              <a:p>
                <a:r>
                  <a:rPr kumimoji="1" lang="en-US" altLang="zh-CN" dirty="0"/>
                  <a:t>The iterative procedure includes the following steps:</a:t>
                </a:r>
              </a:p>
              <a:p>
                <a:pPr lvl="1"/>
                <a:r>
                  <a:rPr kumimoji="1" lang="en-US" altLang="zh-CN" dirty="0"/>
                  <a:t>Initialization: the allowed set includes all pixels in the image</a:t>
                </a:r>
              </a:p>
              <a:p>
                <a:pPr lvl="1"/>
                <a:r>
                  <a:rPr kumimoji="1" lang="en-US" altLang="zh-CN" dirty="0"/>
                  <a:t>Perform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attack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to find an adversarial example</a:t>
                </a:r>
                <a:r>
                  <a:rPr kumimoji="1" lang="zh-CN" altLang="en-US" dirty="0"/>
                  <a:t>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charset="0"/>
                      </a:rPr>
                      <m:t>𝑥</m:t>
                    </m:r>
                    <m:r>
                      <a:rPr kumimoji="1" lang="en-US" altLang="zh-CN" i="1">
                        <a:latin typeface="Cambria Math" charset="0"/>
                      </a:rPr>
                      <m:t>+</m:t>
                    </m:r>
                    <m:r>
                      <a:rPr kumimoji="1" lang="en-US" altLang="zh-CN" i="1">
                        <a:latin typeface="Cambria Math" charset="0"/>
                        <a:ea typeface="Cambria Math" charset="0"/>
                        <a:cs typeface="Cambria Math" charset="0"/>
                      </a:rPr>
                      <m:t>𝛿</m:t>
                    </m:r>
                  </m:oMath>
                </a14:m>
                <a:endParaRPr kumimoji="1" lang="en-US" altLang="zh-CN" dirty="0"/>
              </a:p>
              <a:p>
                <a:pPr lvl="1"/>
                <a:r>
                  <a:rPr kumimoji="1" lang="en-US" altLang="zh-CN" dirty="0"/>
                  <a:t>Compute the gradient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charset="0"/>
                      </a:rPr>
                      <m:t>𝑔</m:t>
                    </m:r>
                    <m:r>
                      <a:rPr kumimoji="1" lang="en-US" altLang="zh-CN" i="1">
                        <a:latin typeface="Cambria Math" charset="0"/>
                      </a:rPr>
                      <m:t>=</m:t>
                    </m:r>
                    <m:r>
                      <a:rPr kumimoji="1" lang="en-US" altLang="zh-CN" i="1">
                        <a:latin typeface="Cambria Math" charset="0"/>
                      </a:rPr>
                      <m:t>𝛻</m:t>
                    </m:r>
                    <m:r>
                      <a:rPr kumimoji="1" lang="en-US" altLang="zh-CN" i="1">
                        <a:latin typeface="Cambria Math" charset="0"/>
                        <a:ea typeface="Cambria Math" charset="0"/>
                        <a:cs typeface="Cambria Math" charset="0"/>
                      </a:rPr>
                      <m:t>𝑓</m:t>
                    </m:r>
                    <m:d>
                      <m:dPr>
                        <m:ctrlPr>
                          <a:rPr kumimoji="1" lang="en-US" altLang="zh-CN" i="1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kumimoji="1" lang="en-US" altLang="zh-CN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𝑥</m:t>
                        </m:r>
                        <m:r>
                          <a:rPr kumimoji="1" lang="en-US" altLang="zh-CN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+</m:t>
                        </m:r>
                        <m:r>
                          <a:rPr kumimoji="1" lang="en-US" altLang="zh-CN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kumimoji="1" lang="en-US" altLang="zh-CN" dirty="0"/>
                  <a:t>, where </a:t>
                </a:r>
                <a:r>
                  <a:rPr kumimoji="1" lang="en-US" altLang="zh-CN" i="1" dirty="0"/>
                  <a:t>f</a:t>
                </a:r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is the objective function in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zh-CN" altLang="en-US" dirty="0"/>
                  <a:t> </a:t>
                </a:r>
                <a:r>
                  <a:rPr kumimoji="1" lang="en-US" altLang="zh-CN" dirty="0"/>
                  <a:t>attack</a:t>
                </a:r>
              </a:p>
              <a:p>
                <a:pPr lvl="1"/>
                <a:r>
                  <a:rPr kumimoji="1" lang="en-US" altLang="zh-CN" dirty="0"/>
                  <a:t>Identify the least important pixel 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charset="0"/>
                      </a:rPr>
                      <m:t>𝑖</m:t>
                    </m:r>
                    <m:r>
                      <a:rPr kumimoji="1" lang="en-US" altLang="zh-CN" i="1">
                        <a:latin typeface="Cambria Math" charset="0"/>
                      </a:rPr>
                      <m:t>=</m:t>
                    </m:r>
                    <m:r>
                      <m:rPr>
                        <m:sty m:val="p"/>
                      </m:rPr>
                      <a:rPr kumimoji="1" lang="en-US" altLang="zh-CN" i="0">
                        <a:latin typeface="Cambria Math" charset="0"/>
                      </a:rPr>
                      <m:t>arg</m:t>
                    </m:r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kumimoji="1" lang="en-US" altLang="zh-CN" i="0">
                            <a:latin typeface="Cambria Math" charset="0"/>
                          </a:rPr>
                          <m:t>min</m:t>
                        </m:r>
                      </m:e>
                      <m:sub>
                        <m:r>
                          <a:rPr kumimoji="1" lang="en-US" altLang="zh-CN" i="1">
                            <a:latin typeface="Cambria Math" charset="0"/>
                          </a:rPr>
                          <m:t>𝑖</m:t>
                        </m:r>
                      </m:sub>
                    </m:sSub>
                    <m:r>
                      <a:rPr kumimoji="1" lang="en-US" altLang="zh-CN" i="1">
                        <a:latin typeface="Cambria Math" charset="0"/>
                      </a:rPr>
                      <m:t> </m:t>
                    </m:r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charset="0"/>
                          </a:rPr>
                          <m:t>𝑔</m:t>
                        </m:r>
                      </m:e>
                      <m:sub>
                        <m:r>
                          <a:rPr kumimoji="1" lang="en-US" altLang="zh-CN" i="1">
                            <a:latin typeface="Cambria Math" charset="0"/>
                          </a:rPr>
                          <m:t>𝑖</m:t>
                        </m:r>
                      </m:sub>
                    </m:sSub>
                    <m:sSub>
                      <m:sSubPr>
                        <m:ctrlPr>
                          <a:rPr kumimoji="1"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𝛿</m:t>
                        </m:r>
                      </m:e>
                      <m:sub>
                        <m:r>
                          <a:rPr kumimoji="1" lang="en-US" altLang="zh-CN" i="1">
                            <a:latin typeface="Cambria Math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kumimoji="1" lang="en-US" altLang="zh-CN" dirty="0"/>
                  <a:t> and remove this pixel from the allowed set </a:t>
                </a:r>
              </a:p>
              <a:p>
                <a:pPr lvl="1"/>
                <a:r>
                  <a:rPr kumimoji="1" lang="en-US" altLang="zh-CN" dirty="0">
                    <a:solidFill>
                      <a:schemeClr val="dk1"/>
                    </a:solidFill>
                  </a:rPr>
                  <a:t>Iterate until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altLang="zh-CN" dirty="0">
                    <a:solidFill>
                      <a:schemeClr val="dk1"/>
                    </a:solidFill>
                  </a:rPr>
                  <a:t> attack fails to find an adversarial example</a:t>
                </a:r>
                <a:endParaRPr lang="en-US" altLang="zh-CN" dirty="0"/>
              </a:p>
              <a:p>
                <a:r>
                  <a:rPr kumimoji="1" lang="en-US" altLang="zh-CN" dirty="0"/>
                  <a:t>The approach shrinks the set of pixels that are allowed to be changed, until a minimum number of pixels is found that change the class label to the target </a:t>
                </a:r>
                <a:r>
                  <a:rPr kumimoji="1" lang="en-US" altLang="zh-CN" i="1" dirty="0"/>
                  <a:t>t</a:t>
                </a:r>
              </a:p>
              <a:p>
                <a:pPr lvl="1"/>
                <a:endParaRPr kumimoji="1" lang="en-US" altLang="zh-CN" dirty="0"/>
              </a:p>
              <a:p>
                <a:pPr lvl="1"/>
                <a:endParaRPr kumimoji="1" lang="zh-CN" altLang="en-US" dirty="0"/>
              </a:p>
              <a:p>
                <a:pPr lvl="1"/>
                <a:endParaRPr kumimoji="1" lang="zh-CN" alt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9" t="-795" r="-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C&amp;W Attack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15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Carlini</a:t>
            </a:r>
            <a:r>
              <a:rPr lang="en-US" dirty="0"/>
              <a:t>-Wagner Paper (C&amp;W Attack)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Results on the MNIST dataset</a:t>
            </a:r>
          </a:p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C&amp;W Attack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9040" y="3526160"/>
            <a:ext cx="2936910" cy="28814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741168" y="2878088"/>
                <a:ext cx="1356792" cy="4010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attack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1168" y="2878088"/>
                <a:ext cx="1356792" cy="401007"/>
              </a:xfrm>
              <a:prstGeom prst="rect">
                <a:avLst/>
              </a:prstGeom>
              <a:blipFill>
                <a:blip r:embed="rId3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2023" y="3452975"/>
            <a:ext cx="3018914" cy="29546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053536" y="2871366"/>
                <a:ext cx="1356792" cy="4010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attack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3536" y="2871366"/>
                <a:ext cx="1356792" cy="401007"/>
              </a:xfrm>
              <a:prstGeom prst="rect">
                <a:avLst/>
              </a:prstGeom>
              <a:blipFill>
                <a:blip r:embed="rId5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413" y="3577545"/>
            <a:ext cx="2925191" cy="29113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434550" y="2885733"/>
                <a:ext cx="1356792" cy="4010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attack</a:t>
                </a: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550" y="2885733"/>
                <a:ext cx="1356792" cy="401007"/>
              </a:xfrm>
              <a:prstGeom prst="rect">
                <a:avLst/>
              </a:prstGeom>
              <a:blipFill>
                <a:blip r:embed="rId7"/>
                <a:stretch>
                  <a:fillRect t="-7576" b="-257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126564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Carlini</a:t>
            </a:r>
            <a:r>
              <a:rPr lang="en-US" dirty="0"/>
              <a:t>-Wagner Paper (C&amp;W Attack)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Results on the MNIST dataset for all 10 digits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C&amp;W Attack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34072"/>
            <a:ext cx="3202435" cy="31228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016" y="2757070"/>
            <a:ext cx="3191021" cy="31453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7392" y="2655878"/>
            <a:ext cx="3218422" cy="320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245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Carlini</a:t>
            </a:r>
            <a:r>
              <a:rPr lang="en-US" dirty="0"/>
              <a:t>-Wagner Paper (C&amp;W Attack)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Three approaches for selecting the target class were evaluated: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Average Case</a:t>
            </a:r>
            <a:r>
              <a:rPr lang="en-US" dirty="0"/>
              <a:t>: select the target class uniformly at random among the labels that are not the correct label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Best Case</a:t>
            </a:r>
            <a:r>
              <a:rPr lang="en-US" dirty="0"/>
              <a:t>: perform the attack against all incorrect classes, and report the target class that was least difficult to attack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Worst Case</a:t>
            </a:r>
            <a:r>
              <a:rPr lang="en-US" dirty="0"/>
              <a:t>: perform the attack against all incorrect classes, and report the target class that was most difficult to attack</a:t>
            </a:r>
          </a:p>
          <a:p>
            <a:r>
              <a:rPr lang="en-US" dirty="0"/>
              <a:t>The used NN models for MNIST and CIFAR datasets are shown below</a:t>
            </a:r>
          </a:p>
          <a:p>
            <a:pPr lvl="1"/>
            <a:r>
              <a:rPr lang="en-US" dirty="0"/>
              <a:t>For ImageNet the paper used the Inception-v3 network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C&amp;W Attack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785" y="5098839"/>
            <a:ext cx="4264399" cy="25317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4682" y="5098839"/>
            <a:ext cx="4276957" cy="2204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1542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Carlini</a:t>
            </a:r>
            <a:r>
              <a:rPr lang="en-US" dirty="0"/>
              <a:t>-Wagner Paper (C&amp;W Attack)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Comparison to JSMA (Jacobian-based Saliency Map Attack), </a:t>
            </a:r>
            <a:r>
              <a:rPr lang="en-US" dirty="0" err="1"/>
              <a:t>DeepFool</a:t>
            </a:r>
            <a:r>
              <a:rPr lang="en-US" dirty="0"/>
              <a:t>, Fast Gradient Sign, and Iterative Gradient Sign attacks on the MNIST and CIFAR datasets</a:t>
            </a:r>
          </a:p>
          <a:p>
            <a:pPr lvl="1"/>
            <a:r>
              <a:rPr lang="en-US" dirty="0"/>
              <a:t>Mean is the perturbation size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C&amp;W Attack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7789" y="3670176"/>
            <a:ext cx="9542031" cy="3011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431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924744" y="1087016"/>
            <a:ext cx="8229600" cy="926976"/>
          </a:xfrm>
        </p:spPr>
        <p:txBody>
          <a:bodyPr>
            <a:normAutofit/>
          </a:bodyPr>
          <a:lstStyle/>
          <a:p>
            <a:pPr eaLnBrk="1" hangingPunct="1"/>
            <a:r>
              <a:rPr lang="en-CA" altLang="en-US" sz="5400" b="1" dirty="0">
                <a:solidFill>
                  <a:srgbClr val="F1B300"/>
                </a:solidFill>
                <a:latin typeface="Franklin Gothic Demi" panose="020B0703020102020204" pitchFamily="34" charset="0"/>
              </a:rPr>
              <a:t>Lecture 4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20688" y="3166120"/>
            <a:ext cx="9145016" cy="1800200"/>
          </a:xfrm>
        </p:spPr>
        <p:txBody>
          <a:bodyPr>
            <a:normAutofit/>
          </a:bodyPr>
          <a:lstStyle/>
          <a:p>
            <a:pPr algn="ctr" eaLnBrk="1" hangingPunct="1">
              <a:buFont typeface="Arial" charset="0"/>
              <a:buNone/>
            </a:pPr>
            <a:r>
              <a:rPr lang="en-US" altLang="en-US" sz="4000" b="1" dirty="0"/>
              <a:t>Evasion Attacks against White-box Machine Learning Models</a:t>
            </a:r>
          </a:p>
          <a:p>
            <a:pPr algn="ctr" eaLnBrk="1" hangingPunct="1">
              <a:buFont typeface="Arial" charset="0"/>
              <a:buNone/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7813752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Carlini</a:t>
            </a:r>
            <a:r>
              <a:rPr lang="en-US" dirty="0"/>
              <a:t>-Wagner Paper (C&amp;W Attack)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Validation on the ImageNet dataset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C&amp;W Attack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60848" y="2734072"/>
            <a:ext cx="5863901" cy="385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0475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Papernot</a:t>
            </a:r>
            <a:r>
              <a:rPr lang="en-US" dirty="0"/>
              <a:t> Paper (JSMA Attack)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kumimoji="1" lang="en-US" altLang="zh-CN" b="1" i="1" dirty="0">
                    <a:solidFill>
                      <a:srgbClr val="0070C0"/>
                    </a:solidFill>
                  </a:rPr>
                  <a:t>Jacobian-based Saliency Map Attack (JSMA) </a:t>
                </a:r>
              </a:p>
              <a:p>
                <a:pPr lvl="1"/>
                <a:r>
                  <a:rPr lang="en-US" altLang="zh-CN" dirty="0" err="1">
                    <a:hlinkClick r:id="rId3"/>
                  </a:rPr>
                  <a:t>Papernot</a:t>
                </a:r>
                <a:r>
                  <a:rPr lang="en-US" altLang="zh-CN" dirty="0">
                    <a:hlinkClick r:id="rId3"/>
                  </a:rPr>
                  <a:t> et al. (2016) The limitations of deep learning in adversarial settings</a:t>
                </a:r>
                <a:endParaRPr kumimoji="1" lang="en-US" altLang="zh-CN" b="1" i="1" dirty="0">
                  <a:solidFill>
                    <a:srgbClr val="0070C0"/>
                  </a:solidFill>
                </a:endParaRPr>
              </a:p>
              <a:p>
                <a:r>
                  <a:rPr kumimoji="1" lang="en-US" altLang="zh-CN" dirty="0"/>
                  <a:t>Targeted white-box attack based on controlling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en-US" altLang="zh-CN" dirty="0"/>
                  <a:t> norm</a:t>
                </a:r>
              </a:p>
              <a:p>
                <a:pPr lvl="1"/>
                <a:r>
                  <a:rPr kumimoji="1" lang="en-US" altLang="zh-CN" dirty="0"/>
                  <a:t>The goal is to iteratively change each pixel until misclassification</a:t>
                </a:r>
              </a:p>
              <a:p>
                <a:pPr lvl="1"/>
                <a:r>
                  <a:rPr kumimoji="1" lang="en-US" altLang="zh-CN" dirty="0"/>
                  <a:t>The key step is calculation of a </a:t>
                </a:r>
                <a:r>
                  <a:rPr kumimoji="1" lang="en-US" altLang="zh-CN" dirty="0">
                    <a:solidFill>
                      <a:srgbClr val="FF0000"/>
                    </a:solidFill>
                  </a:rPr>
                  <a:t>saliency map </a:t>
                </a:r>
                <a:r>
                  <a:rPr kumimoji="1" lang="en-US" altLang="zh-CN" dirty="0"/>
                  <a:t>that determines which pixels to be modified, in order to increase the probability of the target class</a:t>
                </a:r>
              </a:p>
              <a:p>
                <a:endParaRPr kumimoji="1" lang="en-US" altLang="zh-CN" dirty="0"/>
              </a:p>
              <a:p>
                <a:endParaRPr kumimoji="1" lang="en-US" altLang="zh-CN" dirty="0"/>
              </a:p>
              <a:p>
                <a:endParaRPr kumimoji="1" lang="en-US" altLang="zh-CN" dirty="0"/>
              </a:p>
              <a:p>
                <a:endParaRPr kumimoji="1" lang="en-US" altLang="zh-CN" dirty="0"/>
              </a:p>
              <a:p>
                <a:endParaRPr kumimoji="1" lang="en-US" altLang="zh-CN" dirty="0"/>
              </a:p>
              <a:p>
                <a:endParaRPr kumimoji="1" lang="en-US" altLang="zh-CN" dirty="0"/>
              </a:p>
              <a:p>
                <a:endParaRPr kumimoji="1" lang="en-US" altLang="zh-CN" dirty="0"/>
              </a:p>
              <a:p>
                <a:endParaRPr kumimoji="1" lang="en-US" altLang="zh-CN" dirty="0"/>
              </a:p>
              <a:p>
                <a:endParaRPr kumimoji="1" lang="en-US" altLang="zh-CN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ontent Placeholder 11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JSMA Attack</a:t>
            </a:r>
          </a:p>
          <a:p>
            <a:endParaRPr 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106" y="4246240"/>
            <a:ext cx="3631747" cy="292917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矩形 5"/>
              <p:cNvSpPr/>
              <p:nvPr/>
            </p:nvSpPr>
            <p:spPr>
              <a:xfrm>
                <a:off x="458766" y="5490036"/>
                <a:ext cx="1872757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kumimoji="1" lang="en-US" altLang="zh-CN" sz="2000" dirty="0"/>
                  <a:t>Compute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000" b="1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𝛁</m:t>
                    </m:r>
                    <m:r>
                      <a:rPr lang="en-US" sz="2000" b="1" dirty="0">
                        <a:latin typeface="Cambria Math" panose="02040503050406030204" pitchFamily="18" charset="0"/>
                      </a:rPr>
                      <m:t>𝐅</m:t>
                    </m:r>
                    <m:d>
                      <m:dPr>
                        <m:ctrlPr>
                          <a:rPr lang="en-US" sz="20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1" i="0" dirty="0" smtClean="0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</m:d>
                  </m:oMath>
                </a14:m>
                <a:endParaRPr kumimoji="1" lang="en-US" altLang="zh-CN" sz="2000" dirty="0"/>
              </a:p>
            </p:txBody>
          </p:sp>
        </mc:Choice>
        <mc:Fallback xmlns="">
          <p:sp>
            <p:nvSpPr>
              <p:cNvPr id="5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66" y="5490036"/>
                <a:ext cx="1872757" cy="400110"/>
              </a:xfrm>
              <a:prstGeom prst="rect">
                <a:avLst/>
              </a:prstGeom>
              <a:blipFill>
                <a:blip r:embed="rId6"/>
                <a:stretch>
                  <a:fillRect l="-3257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直线箭头连接符 7"/>
          <p:cNvCxnSpPr/>
          <p:nvPr/>
        </p:nvCxnSpPr>
        <p:spPr>
          <a:xfrm>
            <a:off x="2456604" y="5710829"/>
            <a:ext cx="554798" cy="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4"/>
          <p:cNvSpPr/>
          <p:nvPr/>
        </p:nvSpPr>
        <p:spPr>
          <a:xfrm>
            <a:off x="3885083" y="7175417"/>
            <a:ext cx="25485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zh-CN" sz="2000" dirty="0"/>
              <a:t>Create a Saliency Map </a:t>
            </a:r>
            <a:endParaRPr lang="zh-CN" altLang="en-US" sz="2000" dirty="0"/>
          </a:p>
        </p:txBody>
      </p:sp>
      <p:cxnSp>
        <p:nvCxnSpPr>
          <p:cNvPr id="8" name="直线箭头连接符 8"/>
          <p:cNvCxnSpPr/>
          <p:nvPr/>
        </p:nvCxnSpPr>
        <p:spPr>
          <a:xfrm>
            <a:off x="6940074" y="5681228"/>
            <a:ext cx="554798" cy="1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10"/>
              <p:cNvSpPr/>
              <p:nvPr/>
            </p:nvSpPr>
            <p:spPr>
              <a:xfrm>
                <a:off x="7613093" y="5490036"/>
                <a:ext cx="1867499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kumimoji="1" lang="en-US" altLang="zh-CN" sz="2000" dirty="0"/>
                  <a:t>Modify input </a:t>
                </a:r>
                <a14:m>
                  <m:oMath xmlns:m="http://schemas.openxmlformats.org/officeDocument/2006/math">
                    <m:r>
                      <a:rPr lang="en-US" sz="2000" b="1" dirty="0">
                        <a:latin typeface="Cambria Math" panose="02040503050406030204" pitchFamily="18" charset="0"/>
                      </a:rPr>
                      <m:t>𝐗</m:t>
                    </m:r>
                  </m:oMath>
                </a14:m>
                <a:r>
                  <a:rPr kumimoji="1" lang="en-US" altLang="zh-CN" sz="2000" dirty="0"/>
                  <a:t>  </a:t>
                </a:r>
              </a:p>
            </p:txBody>
          </p:sp>
        </mc:Choice>
        <mc:Fallback xmlns="">
          <p:sp>
            <p:nvSpPr>
              <p:cNvPr id="9" name="矩形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3093" y="5490036"/>
                <a:ext cx="1867499" cy="400110"/>
              </a:xfrm>
              <a:prstGeom prst="rect">
                <a:avLst/>
              </a:prstGeom>
              <a:blipFill>
                <a:blip r:embed="rId7"/>
                <a:stretch>
                  <a:fillRect l="-3595" t="-9231" b="-2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7289029" y="5843310"/>
            <a:ext cx="26310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Pixels with large saliency values have large impact on the output when perturbed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13167" y="5912060"/>
            <a:ext cx="15330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Jacobian matrix </a:t>
            </a:r>
          </a:p>
        </p:txBody>
      </p:sp>
    </p:spTree>
    <p:extLst>
      <p:ext uri="{BB962C8B-B14F-4D97-AF65-F5344CB8AC3E}">
        <p14:creationId xmlns:p14="http://schemas.microsoft.com/office/powerpoint/2010/main" val="5798916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JSMA Attack Approach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Notation: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𝐗</m:t>
                    </m:r>
                  </m:oMath>
                </a14:m>
                <a:r>
                  <a:rPr lang="en-US" dirty="0"/>
                  <a:t> – clean (benign) input sample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𝐘</m:t>
                    </m:r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dirty="0">
                        <a:latin typeface="Cambria Math" panose="02040503050406030204" pitchFamily="18" charset="0"/>
                      </a:rPr>
                      <m:t>𝐗</m:t>
                    </m:r>
                    <m:r>
                      <a:rPr lang="en-US" b="1" i="0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– output of a classification model (e.g., NN) given with a function </a:t>
                </a:r>
                <a14:m>
                  <m:oMath xmlns:m="http://schemas.openxmlformats.org/officeDocument/2006/math">
                    <m:r>
                      <a:rPr lang="en-US" b="1" dirty="0">
                        <a:latin typeface="Cambria Math" panose="02040503050406030204" pitchFamily="18" charset="0"/>
                      </a:rPr>
                      <m:t>𝐅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p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– adversarial sample, obtained by manipulating the clean sample </a:t>
                </a:r>
                <a14:m>
                  <m:oMath xmlns:m="http://schemas.openxmlformats.org/officeDocument/2006/math">
                    <m:r>
                      <a:rPr lang="en-US" b="1" dirty="0">
                        <a:latin typeface="Cambria Math" panose="02040503050406030204" pitchFamily="18" charset="0"/>
                      </a:rPr>
                      <m:t>𝐗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𝐘</m:t>
                        </m:r>
                      </m:e>
                      <m:sup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– target output (class label) for the adversarial sample, i.e.,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𝐘</m:t>
                        </m:r>
                      </m:e>
                      <m:sup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dirty="0">
                        <a:latin typeface="Cambria Math" panose="02040503050406030204" pitchFamily="18" charset="0"/>
                      </a:rPr>
                      <m:t>𝐅</m:t>
                    </m:r>
                    <m:d>
                      <m:d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dirty="0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p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– amount of perturbation that is applied to input features (i.e., pixels in images)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Υ</m:t>
                    </m:r>
                  </m:oMath>
                </a14:m>
                <a:r>
                  <a:rPr lang="en-US" dirty="0"/>
                  <a:t> – maximum distortion that is applied to the input (e.g., number of pixel in the input image that the adversary is allowed to change) </a:t>
                </a:r>
              </a:p>
              <a:p>
                <a:r>
                  <a:rPr lang="en-US" dirty="0"/>
                  <a:t>JSMA attack steps:</a:t>
                </a:r>
              </a:p>
              <a:p>
                <a:pPr lvl="1"/>
                <a:r>
                  <a:rPr lang="en-US" dirty="0"/>
                  <a:t>Step 1: compute the </a:t>
                </a:r>
                <a:r>
                  <a:rPr lang="en-US" dirty="0">
                    <a:solidFill>
                      <a:srgbClr val="FF0000"/>
                    </a:solidFill>
                  </a:rPr>
                  <a:t>forward derivative </a:t>
                </a:r>
                <a14:m>
                  <m:oMath xmlns:m="http://schemas.openxmlformats.org/officeDocument/2006/math">
                    <m:r>
                      <a:rPr lang="en-US" b="1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𝛁</m:t>
                    </m:r>
                    <m:r>
                      <a:rPr lang="en-US" b="1" dirty="0">
                        <a:latin typeface="Cambria Math" panose="02040503050406030204" pitchFamily="18" charset="0"/>
                      </a:rPr>
                      <m:t>𝐅</m:t>
                    </m:r>
                    <m:d>
                      <m:d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dirty="0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p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of the NN</a:t>
                </a:r>
              </a:p>
              <a:p>
                <a:pPr lvl="1"/>
                <a:r>
                  <a:rPr lang="en-US" dirty="0"/>
                  <a:t>Step 2: construct an </a:t>
                </a:r>
                <a:r>
                  <a:rPr lang="en-US" dirty="0">
                    <a:solidFill>
                      <a:srgbClr val="FF0000"/>
                    </a:solidFill>
                  </a:rPr>
                  <a:t>adversarial saliency map </a:t>
                </a:r>
                <a:r>
                  <a:rPr lang="en-US" i="1" dirty="0"/>
                  <a:t>S</a:t>
                </a:r>
                <a:r>
                  <a:rPr lang="en-US" dirty="0"/>
                  <a:t> based on the forward derivative </a:t>
                </a:r>
                <a14:m>
                  <m:oMath xmlns:m="http://schemas.openxmlformats.org/officeDocument/2006/math">
                    <m:r>
                      <a:rPr lang="en-US" b="1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𝛁</m:t>
                    </m:r>
                    <m:r>
                      <a:rPr lang="en-US" b="1" dirty="0">
                        <a:latin typeface="Cambria Math" panose="02040503050406030204" pitchFamily="18" charset="0"/>
                      </a:rPr>
                      <m:t>𝐅</m:t>
                    </m:r>
                    <m:d>
                      <m:d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dirty="0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p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Step 3: modify the most impactful input features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</m:oMath>
                </a14:m>
                <a:r>
                  <a:rPr lang="en-US" dirty="0"/>
                  <a:t> by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JSMA Attack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8956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JSMA Attack Approach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6673" y="2090803"/>
                <a:ext cx="9505055" cy="5367667"/>
              </a:xfrm>
            </p:spPr>
            <p:txBody>
              <a:bodyPr/>
              <a:lstStyle/>
              <a:p>
                <a:r>
                  <a:rPr lang="en-US" dirty="0"/>
                  <a:t>Step 1: compute the </a:t>
                </a:r>
                <a:r>
                  <a:rPr lang="en-US" dirty="0">
                    <a:solidFill>
                      <a:srgbClr val="FF0000"/>
                    </a:solidFill>
                  </a:rPr>
                  <a:t>forward derivative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𝛻</m:t>
                    </m:r>
                    <m:r>
                      <a:rPr lang="en-US" b="1" dirty="0">
                        <a:latin typeface="Cambria Math" panose="02040503050406030204" pitchFamily="18" charset="0"/>
                      </a:rPr>
                      <m:t>𝐅</m:t>
                    </m:r>
                    <m:d>
                      <m:d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dirty="0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p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of the NN</a:t>
                </a:r>
              </a:p>
              <a:p>
                <a:pPr lvl="1"/>
                <a:r>
                  <a:rPr lang="en-US" dirty="0"/>
                  <a:t>For input vectors to the NN of size </a:t>
                </a:r>
                <a:r>
                  <a:rPr lang="en-US" i="1" dirty="0"/>
                  <a:t>M</a:t>
                </a:r>
                <a:r>
                  <a:rPr lang="en-US" dirty="0"/>
                  <a:t>, and outputs of the NN of size </a:t>
                </a:r>
                <a:r>
                  <a:rPr lang="en-US" i="1" dirty="0"/>
                  <a:t>N</a:t>
                </a:r>
                <a:r>
                  <a:rPr lang="en-US" dirty="0"/>
                  <a:t> (i.e., </a:t>
                </a:r>
                <a:r>
                  <a:rPr lang="en-US" i="1" dirty="0"/>
                  <a:t>N</a:t>
                </a:r>
                <a:r>
                  <a:rPr lang="en-US" dirty="0"/>
                  <a:t> class classification), the function of the NN is the mapping </a:t>
                </a:r>
                <a14:m>
                  <m:oMath xmlns:m="http://schemas.openxmlformats.org/officeDocument/2006/math">
                    <m:r>
                      <a:rPr lang="en-US" b="1" dirty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i="1" dirty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p>
                    </m:sSup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dirty="0"/>
                  <a:t>  </a:t>
                </a:r>
              </a:p>
              <a:p>
                <a:pPr lvl="1">
                  <a:spcAft>
                    <a:spcPts val="600"/>
                  </a:spcAft>
                </a:pPr>
                <a:r>
                  <a:rPr lang="en-US" dirty="0"/>
                  <a:t>Therefore, the forward gradient is the </a:t>
                </a:r>
                <a:r>
                  <a:rPr lang="en-US" dirty="0">
                    <a:solidFill>
                      <a:srgbClr val="FF0000"/>
                    </a:solidFill>
                  </a:rPr>
                  <a:t>Jacobian matrix </a:t>
                </a:r>
                <a:r>
                  <a:rPr lang="en-US" dirty="0"/>
                  <a:t>of the function </a:t>
                </a:r>
                <a14:m>
                  <m:oMath xmlns:m="http://schemas.openxmlformats.org/officeDocument/2006/math">
                    <m:r>
                      <a:rPr lang="en-US" b="1" dirty="0">
                        <a:latin typeface="Cambria Math" panose="02040503050406030204" pitchFamily="18" charset="0"/>
                      </a:rPr>
                      <m:t>𝐅</m:t>
                    </m:r>
                  </m:oMath>
                </a14:m>
                <a:r>
                  <a:rPr lang="en-US" dirty="0"/>
                  <a:t> , given with the first-order partial derivatives of the outputs </a:t>
                </a:r>
                <a14:m>
                  <m:oMath xmlns:m="http://schemas.openxmlformats.org/officeDocument/2006/math">
                    <m:r>
                      <a:rPr lang="en-US" b="1" dirty="0">
                        <a:latin typeface="Cambria Math" panose="02040503050406030204" pitchFamily="18" charset="0"/>
                      </a:rPr>
                      <m:t>𝐅</m:t>
                    </m:r>
                    <m:d>
                      <m:d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dirty="0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p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with respect to the inputs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p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, i.e., </a:t>
                </a:r>
              </a:p>
              <a:p>
                <a:pPr marL="404812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𝛁</m:t>
                      </m:r>
                      <m:r>
                        <a:rPr lang="en-US" b="1" dirty="0">
                          <a:latin typeface="Cambria Math" panose="02040503050406030204" pitchFamily="18" charset="0"/>
                        </a:rPr>
                        <m:t>𝐅</m:t>
                      </m:r>
                      <m:d>
                        <m:dPr>
                          <m:ctrlPr>
                            <a:rPr lang="en-US" b="1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1" i="1" dirty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1" dirty="0">
                                  <a:latin typeface="Cambria Math" panose="02040503050406030204" pitchFamily="18" charset="0"/>
                                </a:rPr>
                                <m:t>𝐗</m:t>
                              </m:r>
                            </m:e>
                            <m:sup>
                              <m:r>
                                <a:rPr lang="en-US" b="1" i="1" dirty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dirty="0">
                                            <a:latin typeface="Cambria Math" panose="02040503050406030204" pitchFamily="18" charset="0"/>
                                          </a:rPr>
                                          <m:t>𝐅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b="1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b="1" dirty="0">
                                                <a:latin typeface="Cambria Math" panose="02040503050406030204" pitchFamily="18" charset="0"/>
                                              </a:rPr>
                                              <m:t>𝐗</m:t>
                                            </m:r>
                                          </m:e>
                                          <m:sup>
                                            <m:r>
                                              <a:rPr lang="en-US" b="1" i="1" dirty="0">
                                                <a:latin typeface="Cambria Math" panose="02040503050406030204" pitchFamily="18" charset="0"/>
                                              </a:rPr>
                                              <m:t>∗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num>
                                  <m:den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dirty="0">
                                            <a:latin typeface="Cambria Math" panose="02040503050406030204" pitchFamily="18" charset="0"/>
                                          </a:rPr>
                                          <m:t>𝐅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b="1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b="1" dirty="0">
                                                <a:latin typeface="Cambria Math" panose="02040503050406030204" pitchFamily="18" charset="0"/>
                                              </a:rPr>
                                              <m:t>𝐗</m:t>
                                            </m:r>
                                          </m:e>
                                          <m:sup>
                                            <m:r>
                                              <a:rPr lang="en-US" b="1" i="1" dirty="0">
                                                <a:latin typeface="Cambria Math" panose="02040503050406030204" pitchFamily="18" charset="0"/>
                                              </a:rPr>
                                              <m:t>∗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num>
                                  <m:den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f>
                                  <m:f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dirty="0">
                                            <a:latin typeface="Cambria Math" panose="02040503050406030204" pitchFamily="18" charset="0"/>
                                          </a:rPr>
                                          <m:t>𝐅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b="1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b="1" dirty="0">
                                                <a:latin typeface="Cambria Math" panose="02040503050406030204" pitchFamily="18" charset="0"/>
                                              </a:rPr>
                                              <m:t>𝐗</m:t>
                                            </m:r>
                                          </m:e>
                                          <m:sup>
                                            <m:r>
                                              <a:rPr lang="en-US" b="1" i="1" dirty="0">
                                                <a:latin typeface="Cambria Math" panose="02040503050406030204" pitchFamily="18" charset="0"/>
                                              </a:rPr>
                                              <m:t>∗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num>
                                  <m:den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i="1" dirty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dirty="0">
                                            <a:latin typeface="Cambria Math" panose="02040503050406030204" pitchFamily="18" charset="0"/>
                                          </a:rPr>
                                          <m:t>𝐅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𝑁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b="1" i="1" dirty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b="1" dirty="0">
                                                <a:latin typeface="Cambria Math" panose="02040503050406030204" pitchFamily="18" charset="0"/>
                                              </a:rPr>
                                              <m:t>𝐗</m:t>
                                            </m:r>
                                          </m:e>
                                          <m:sup>
                                            <m:r>
                                              <a:rPr lang="en-US" b="1" i="1" dirty="0">
                                                <a:latin typeface="Cambria Math" panose="02040503050406030204" pitchFamily="18" charset="0"/>
                                              </a:rPr>
                                              <m:t>∗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num>
                                  <m:den>
                                    <m:r>
                                      <a:rPr lang="en-US" i="1" dirty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𝜕</m:t>
                                    </m:r>
                                    <m:sSub>
                                      <m:sSubPr>
                                        <m:ctrlP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 dirty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b="0" i="1" dirty="0" smtClean="0">
                                            <a:latin typeface="Cambria Math" panose="02040503050406030204" pitchFamily="18" charset="0"/>
                                          </a:rPr>
                                          <m:t>𝑀</m:t>
                                        </m:r>
                                      </m:sub>
                                    </m:sSub>
                                  </m:den>
                                </m:f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lvl="1"/>
                <a:endParaRPr lang="en-US" sz="1000" dirty="0"/>
              </a:p>
              <a:p>
                <a:pPr lvl="1"/>
                <a:r>
                  <a:rPr lang="en-US" dirty="0"/>
                  <a:t>Each element in the Jacobian matrix (i.e., the forward derivative) </a:t>
                </a:r>
                <a14:m>
                  <m:oMath xmlns:m="http://schemas.openxmlformats.org/officeDocument/2006/math">
                    <m:r>
                      <a:rPr lang="en-US" b="1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𝛁</m:t>
                    </m:r>
                    <m:r>
                      <a:rPr lang="en-US" b="1" dirty="0">
                        <a:latin typeface="Cambria Math" panose="02040503050406030204" pitchFamily="18" charset="0"/>
                      </a:rPr>
                      <m:t>𝐅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of an NN given with function </a:t>
                </a:r>
                <a14:m>
                  <m:oMath xmlns:m="http://schemas.openxmlformats.org/officeDocument/2006/math">
                    <m:r>
                      <a:rPr lang="en-US" b="1" dirty="0">
                        <a:latin typeface="Cambria Math" panose="02040503050406030204" pitchFamily="18" charset="0"/>
                      </a:rPr>
                      <m:t>𝐅</m:t>
                    </m:r>
                  </m:oMath>
                </a14:m>
                <a:r>
                  <a:rPr lang="en-US" dirty="0"/>
                  <a:t> can be computed for any input </a:t>
                </a:r>
                <a14:m>
                  <m:oMath xmlns:m="http://schemas.openxmlformats.org/officeDocument/2006/math">
                    <m:r>
                      <a:rPr lang="en-US" b="1" dirty="0">
                        <a:latin typeface="Cambria Math" panose="02040503050406030204" pitchFamily="18" charset="0"/>
                      </a:rPr>
                      <m:t>𝐗</m:t>
                    </m:r>
                  </m:oMath>
                </a14:m>
                <a:r>
                  <a:rPr lang="en-US" dirty="0"/>
                  <a:t> by successively differentiating layers, starting from the input layer until the output layer is reached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6673" y="2090803"/>
                <a:ext cx="9505055" cy="5367667"/>
              </a:xfrm>
              <a:blipFill>
                <a:blip r:embed="rId2"/>
                <a:stretch>
                  <a:fillRect l="-705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JSMA Attack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4131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JSMA Attack Approach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Step 2: construct an adversarial saliency maps S based on the forward derivative </a:t>
                </a:r>
                <a14:m>
                  <m:oMath xmlns:m="http://schemas.openxmlformats.org/officeDocument/2006/math">
                    <m:r>
                      <a:rPr lang="en-US" b="1" i="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𝛁</m:t>
                    </m:r>
                    <m:r>
                      <a:rPr lang="en-US" b="1" dirty="0">
                        <a:latin typeface="Cambria Math" panose="02040503050406030204" pitchFamily="18" charset="0"/>
                      </a:rPr>
                      <m:t>𝐅</m:t>
                    </m:r>
                    <m:d>
                      <m:d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dirty="0">
                                <a:latin typeface="Cambria Math" panose="02040503050406030204" pitchFamily="18" charset="0"/>
                              </a:rPr>
                              <m:t>𝐗</m:t>
                            </m:r>
                          </m:e>
                          <m:sup>
                            <m:r>
                              <a:rPr lang="en-US" b="1" i="1" dirty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Saliency maps </a:t>
                </a:r>
                <a:r>
                  <a:rPr lang="en-US" dirty="0"/>
                  <a:t>are employed in Explainable Machine Learning, to indicate which pixels in an image contributed the most to the predicted class by a NN</a:t>
                </a:r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 Adversarial saliency maps </a:t>
                </a:r>
                <a:r>
                  <a:rPr lang="en-US" dirty="0"/>
                  <a:t>can be used to indicate which pixels in an image an adversary should perturb in order to impact the predicted class by a NN</a:t>
                </a:r>
              </a:p>
              <a:p>
                <a:r>
                  <a:rPr lang="en-US" dirty="0"/>
                  <a:t>An example of a saliency map for a 28×28 pixels image is shown below</a:t>
                </a:r>
              </a:p>
              <a:p>
                <a:pPr lvl="1"/>
                <a:r>
                  <a:rPr lang="en-US" dirty="0"/>
                  <a:t>The pixels with large peaks or valleys have significant impact on the predicted class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9" t="-795" r="-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JSMA Attack</a:t>
            </a:r>
          </a:p>
          <a:p>
            <a:endParaRPr lang="en-US" dirty="0"/>
          </a:p>
        </p:txBody>
      </p:sp>
      <p:pic>
        <p:nvPicPr>
          <p:cNvPr id="5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5556" y="4774636"/>
            <a:ext cx="3547859" cy="2861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1379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JSMA Attack Approach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Step 3: modify the most impactful input pixels by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Once the most impactful input pixels in the saliency map have been identified, they are perturbed by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in order to realize the adversary’s goal</a:t>
                </a:r>
              </a:p>
              <a:p>
                <a:pPr lvl="2"/>
                <a:r>
                  <a:rPr lang="en-US" dirty="0"/>
                  <a:t>E.g.,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US" dirty="0"/>
                  <a:t> are discrete steps applied to change the pixel intensities </a:t>
                </a:r>
              </a:p>
              <a:p>
                <a:pPr lvl="1"/>
                <a:r>
                  <a:rPr lang="en-US" dirty="0"/>
                  <a:t>The algorithm perturbs 2 most impactful pixels at each step</a:t>
                </a:r>
              </a:p>
              <a:p>
                <a:r>
                  <a:rPr lang="en-US" dirty="0"/>
                  <a:t>Afterward, all steps are repeated until:</a:t>
                </a:r>
              </a:p>
              <a:p>
                <a:pPr lvl="1"/>
                <a:r>
                  <a:rPr lang="en-US" dirty="0"/>
                  <a:t>The adversarial sample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  <m:sup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is classified with the target class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𝐘</m:t>
                        </m:r>
                      </m:e>
                      <m:sup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, or</a:t>
                </a:r>
              </a:p>
              <a:p>
                <a:pPr lvl="1"/>
                <a:r>
                  <a:rPr lang="en-US" dirty="0"/>
                  <a:t>The maximum number of iterations is reached, or</a:t>
                </a:r>
              </a:p>
              <a:p>
                <a:pPr lvl="1"/>
                <a:r>
                  <a:rPr lang="en-US" dirty="0"/>
                  <a:t>The maximum number of pixels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Υ</m:t>
                    </m:r>
                    <m:r>
                      <a:rPr 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are perturbed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JSMA Attack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6664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JSMA Attack Approach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entire JSMA algorithm: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JSMA Attack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80928" y="2510750"/>
            <a:ext cx="5685829" cy="521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1968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JSMA Attack Results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Samples of attacked MNIST images with JSMA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JSMA Attack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9567" y="2517603"/>
            <a:ext cx="5885937" cy="525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4310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JSMA Attack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JSMA attack was validated on the MNIST dataset using the </a:t>
            </a:r>
            <a:r>
              <a:rPr lang="en-US" dirty="0" err="1"/>
              <a:t>LeNet</a:t>
            </a:r>
            <a:r>
              <a:rPr lang="en-US" dirty="0"/>
              <a:t> deep model</a:t>
            </a:r>
          </a:p>
          <a:p>
            <a:pPr lvl="1"/>
            <a:r>
              <a:rPr lang="en-US" dirty="0"/>
              <a:t>The attack achieved a success rate of 97.05% while perturbing on average 4.03% of the pixels in images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JSMA Attack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586" y="3454152"/>
            <a:ext cx="6237228" cy="221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3367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JSMA Attack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Difference to other approaches:</a:t>
                </a:r>
              </a:p>
              <a:p>
                <a:pPr lvl="1"/>
                <a:r>
                  <a:rPr lang="en-US" dirty="0"/>
                  <a:t>JSMA calculates a mapping between the perturbations of input pixels and the predicted output of the model</a:t>
                </a:r>
              </a:p>
              <a:p>
                <a:pPr lvl="2"/>
                <a:r>
                  <a:rPr lang="en-US" dirty="0"/>
                  <a:t>JMSA uses the forward propagated derivatives of the model function with respect to the input pixels </a:t>
                </a:r>
              </a:p>
              <a:p>
                <a:pPr lvl="2"/>
                <a:r>
                  <a:rPr lang="en-US" dirty="0"/>
                  <a:t>The forward propagated derivatives form the Jacobian matrix </a:t>
                </a:r>
                <a14:m>
                  <m:oMath xmlns:m="http://schemas.openxmlformats.org/officeDocument/2006/math">
                    <m:r>
                      <a:rPr lang="en-US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𝛁</m:t>
                    </m:r>
                    <m:r>
                      <a:rPr lang="en-US" b="1" dirty="0">
                        <a:latin typeface="Cambria Math" panose="02040503050406030204" pitchFamily="18" charset="0"/>
                      </a:rPr>
                      <m:t>𝐅</m:t>
                    </m:r>
                    <m:d>
                      <m:d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FGSM, PGD work by calculating the mapping between the predicted output by the model and the inputs</a:t>
                </a:r>
              </a:p>
              <a:p>
                <a:pPr lvl="2"/>
                <a:r>
                  <a:rPr lang="en-US" dirty="0"/>
                  <a:t>These models use the backward propagated derivatives of the loss function with respect to the input pixels </a:t>
                </a:r>
                <a14:m>
                  <m:oMath xmlns:m="http://schemas.openxmlformats.org/officeDocument/2006/math">
                    <m:r>
                      <a:rPr lang="en-US" b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𝛁</m:t>
                    </m:r>
                    <m:r>
                      <a:rPr lang="en-US" b="1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𝓛</m:t>
                    </m:r>
                    <m:d>
                      <m:dPr>
                        <m:ctrlPr>
                          <a:rPr lang="en-US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dirty="0">
                            <a:latin typeface="Cambria Math" panose="02040503050406030204" pitchFamily="18" charset="0"/>
                          </a:rPr>
                          <m:t>𝐗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9" t="-795" r="-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JSMA Attack</a:t>
            </a:r>
          </a:p>
        </p:txBody>
      </p:sp>
    </p:spTree>
    <p:extLst>
      <p:ext uri="{BB962C8B-B14F-4D97-AF65-F5344CB8AC3E}">
        <p14:creationId xmlns:p14="http://schemas.microsoft.com/office/powerpoint/2010/main" val="2132871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Carlini</a:t>
            </a:r>
            <a:r>
              <a:rPr lang="en-US" dirty="0"/>
              <a:t> and Wagner (2017) Towards Evaluating the Robustness of Neural Networks</a:t>
            </a:r>
          </a:p>
          <a:p>
            <a:r>
              <a:rPr lang="en-US" dirty="0" err="1"/>
              <a:t>Papernot</a:t>
            </a:r>
            <a:r>
              <a:rPr lang="en-US" dirty="0"/>
              <a:t> et al. (2016) The limitations of deep learning in adversarial settings</a:t>
            </a:r>
          </a:p>
          <a:p>
            <a:r>
              <a:rPr lang="en-US" dirty="0"/>
              <a:t>Xiao et al. (2018) Spatially Transformed Adversarial Examples</a:t>
            </a:r>
          </a:p>
          <a:p>
            <a:r>
              <a:rPr lang="en-US" dirty="0"/>
              <a:t>Other white-box evasion attacks</a:t>
            </a:r>
          </a:p>
          <a:p>
            <a:pPr lvl="1"/>
            <a:r>
              <a:rPr lang="en-US" dirty="0"/>
              <a:t>Elastic Net (EAD) attack</a:t>
            </a:r>
          </a:p>
          <a:p>
            <a:pPr lvl="1"/>
            <a:r>
              <a:rPr lang="en-US" dirty="0"/>
              <a:t>One-pixel attack</a:t>
            </a:r>
          </a:p>
          <a:p>
            <a:pPr lvl="1"/>
            <a:r>
              <a:rPr lang="en-US" dirty="0"/>
              <a:t>Universal perturbation attack</a:t>
            </a:r>
          </a:p>
          <a:p>
            <a:pPr lvl="1"/>
            <a:r>
              <a:rPr lang="en-US" dirty="0" err="1"/>
              <a:t>NewtonFool</a:t>
            </a:r>
            <a:r>
              <a:rPr lang="en-US" dirty="0"/>
              <a:t> attack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2655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Xiao, Li, Song Paper (</a:t>
            </a:r>
            <a:r>
              <a:rPr lang="en-US" dirty="0" err="1"/>
              <a:t>stAdv</a:t>
            </a:r>
            <a:r>
              <a:rPr lang="en-US" dirty="0"/>
              <a:t> Attack)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i="1" dirty="0" err="1">
                    <a:solidFill>
                      <a:srgbClr val="0070C0"/>
                    </a:solidFill>
                  </a:rPr>
                  <a:t>stAdv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 attack</a:t>
                </a:r>
              </a:p>
              <a:p>
                <a:pPr lvl="1"/>
                <a:r>
                  <a:rPr lang="en-US" dirty="0">
                    <a:hlinkClick r:id="rId3"/>
                  </a:rPr>
                  <a:t>Xiao, Zhu, Li, He, Liu, Song (2018) Spatially Transformed Adversarial Examples</a:t>
                </a:r>
                <a:endParaRPr lang="en-US" dirty="0"/>
              </a:p>
              <a:p>
                <a:r>
                  <a:rPr lang="en-US" dirty="0"/>
                  <a:t>The paper proposes an attack that does not manipulate the pixel intensity values under an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norm</a:t>
                </a:r>
              </a:p>
              <a:p>
                <a:r>
                  <a:rPr lang="en-US" dirty="0"/>
                  <a:t>Instead, the pixels are spatially moved in an image to create an adversarial example</a:t>
                </a:r>
              </a:p>
              <a:p>
                <a:pPr lvl="1"/>
                <a:r>
                  <a:rPr lang="en-US" dirty="0"/>
                  <a:t>Such attack can result in a large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distance between the original and manipulated images</a:t>
                </a:r>
              </a:p>
              <a:p>
                <a:pPr lvl="1"/>
                <a:r>
                  <a:rPr lang="en-US" dirty="0"/>
                  <a:t>Still, the images are perceptually realistic</a:t>
                </a:r>
              </a:p>
              <a:p>
                <a:pPr lvl="1"/>
                <a:r>
                  <a:rPr lang="en-US" dirty="0"/>
                  <a:t>The perturbed images are effective against defense algorithms</a:t>
                </a:r>
              </a:p>
              <a:p>
                <a:r>
                  <a:rPr lang="en-US" dirty="0"/>
                  <a:t>The approach minimizes the local geometric distortion of images</a:t>
                </a:r>
              </a:p>
              <a:p>
                <a:r>
                  <a:rPr lang="en-US" dirty="0"/>
                  <a:t>Validation: MNIST, CIFAR-10, and ImageNet datasets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699" t="-795" r="-4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err="1"/>
              <a:t>stAdv</a:t>
            </a:r>
            <a:r>
              <a:rPr lang="en-US" dirty="0"/>
              <a:t> Attack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8576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Spatial Transformation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 of a spatially transformed image</a:t>
            </a:r>
          </a:p>
          <a:p>
            <a:pPr lvl="1"/>
            <a:r>
              <a:rPr lang="en-US" dirty="0"/>
              <a:t>The red flow arrows indicate the local displacement of the pixels in adversarial image to the pixels in the input image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err="1"/>
              <a:t>stAdv</a:t>
            </a:r>
            <a:r>
              <a:rPr lang="en-US" dirty="0"/>
              <a:t> Attack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1812"/>
          <a:stretch/>
        </p:blipFill>
        <p:spPr>
          <a:xfrm>
            <a:off x="636712" y="3454152"/>
            <a:ext cx="8591550" cy="3225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04761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Spatial Transformation Attack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Green color – the pixel </a:t>
                </a:r>
                <a:r>
                  <a:rPr lang="en-US" i="1" dirty="0" err="1"/>
                  <a:t>i</a:t>
                </a:r>
                <a:r>
                  <a:rPr lang="en-US" dirty="0"/>
                  <a:t> in the input (benign, clean) image</a:t>
                </a:r>
              </a:p>
              <a:p>
                <a:r>
                  <a:rPr lang="en-US" dirty="0"/>
                  <a:t>Blue color – the spatially displaced pixel </a:t>
                </a:r>
                <a:r>
                  <a:rPr lang="en-US" i="1" dirty="0" err="1"/>
                  <a:t>i</a:t>
                </a:r>
                <a:r>
                  <a:rPr lang="en-US" dirty="0"/>
                  <a:t> in the adversarial image</a:t>
                </a:r>
              </a:p>
              <a:p>
                <a:r>
                  <a:rPr lang="en-US" dirty="0"/>
                  <a:t>Red arrows – the displacement flow </a:t>
                </a:r>
                <a:r>
                  <a:rPr lang="en-US" i="1" dirty="0"/>
                  <a:t>f</a:t>
                </a:r>
                <a:r>
                  <a:rPr lang="en-US" dirty="0"/>
                  <a:t>: horizontal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) and vertical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dirty="0"/>
                  <a:t>)</a:t>
                </a:r>
              </a:p>
              <a:p>
                <a:pPr lvl="1"/>
                <a:r>
                  <a:rPr lang="en-US" dirty="0"/>
                  <a:t> Goal: find an adversarial image with lowest overall displacement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en-US" dirty="0"/>
                          <m:t>,</m:t>
                        </m:r>
                        <m:r>
                          <m:rPr>
                            <m:nor/>
                          </m:rPr>
                          <a:rPr lang="en-US" dirty="0">
                            <a:ea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err="1"/>
              <a:t>stAdv</a:t>
            </a:r>
            <a:r>
              <a:rPr lang="en-US" dirty="0"/>
              <a:t> Attack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696" y="3670176"/>
            <a:ext cx="9172575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7361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Spatial Transformation Attack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</a:t>
                </a:r>
                <a:r>
                  <a:rPr lang="en-US" dirty="0">
                    <a:solidFill>
                      <a:srgbClr val="FF0000"/>
                    </a:solidFill>
                  </a:rPr>
                  <a:t>targeted white-box attack </a:t>
                </a:r>
                <a:r>
                  <a:rPr lang="en-US" dirty="0"/>
                  <a:t>is considered</a:t>
                </a:r>
              </a:p>
              <a:p>
                <a:r>
                  <a:rPr lang="en-US" dirty="0"/>
                  <a:t>The problem is formulated as an optimization problem, that is very similar to the </a:t>
                </a:r>
                <a:r>
                  <a:rPr lang="en-US" dirty="0" err="1"/>
                  <a:t>Carlini</a:t>
                </a:r>
                <a:r>
                  <a:rPr lang="en-US" dirty="0"/>
                  <a:t>-Wagner paper</a:t>
                </a:r>
              </a:p>
              <a:p>
                <a:r>
                  <a:rPr lang="en-US" dirty="0"/>
                  <a:t>For an image </a:t>
                </a:r>
                <a:r>
                  <a:rPr lang="en-US" i="1" dirty="0"/>
                  <a:t>x</a:t>
                </a:r>
                <a:r>
                  <a:rPr lang="en-US" dirty="0"/>
                  <a:t>, find the minimum local distortion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, such that 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pPr lvl="1"/>
                <a:r>
                  <a:rPr lang="en-US" dirty="0"/>
                  <a:t>The term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𝑎𝑑𝑣</m:t>
                        </m:r>
                      </m:sub>
                    </m:sSub>
                  </m:oMath>
                </a14:m>
                <a:r>
                  <a:rPr lang="en-US" dirty="0"/>
                  <a:t> encourages the distorted image to be misclassified as the target class </a:t>
                </a:r>
                <a:r>
                  <a:rPr lang="en-US" i="1" dirty="0"/>
                  <a:t>t</a:t>
                </a:r>
              </a:p>
              <a:p>
                <a:pPr lvl="1"/>
                <a:r>
                  <a:rPr lang="en-US" dirty="0"/>
                  <a:t>The term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𝑓𝑙𝑜𝑤</m:t>
                        </m:r>
                      </m:sub>
                    </m:sSub>
                  </m:oMath>
                </a14:m>
                <a:r>
                  <a:rPr lang="en-US" dirty="0"/>
                  <a:t> ensure that the spatial transformation is preserved</a:t>
                </a:r>
              </a:p>
              <a:p>
                <a:pPr lvl="1"/>
                <a:r>
                  <a:rPr lang="el-GR" i="1" dirty="0"/>
                  <a:t>τ</a:t>
                </a:r>
                <a:r>
                  <a:rPr lang="en-US" dirty="0"/>
                  <a:t> is a constant that balances the two terms (set to 0.05 for validation)</a:t>
                </a:r>
              </a:p>
              <a:p>
                <a:r>
                  <a:rPr lang="en-US" dirty="0"/>
                  <a:t>The authors adopted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function from </a:t>
                </a:r>
                <a:r>
                  <a:rPr lang="en-US" dirty="0" err="1"/>
                  <a:t>Carlini</a:t>
                </a:r>
                <a:r>
                  <a:rPr lang="en-US" dirty="0"/>
                  <a:t>-Wagner for the term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𝑎𝑑𝑣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That maximizes the logits values of the target class </a:t>
                </a:r>
                <a:r>
                  <a:rPr lang="en-US" i="1" dirty="0"/>
                  <a:t>t</a:t>
                </a:r>
                <a:r>
                  <a:rPr lang="en-US" dirty="0"/>
                  <a:t> with respect to other classes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 r="-1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err="1"/>
              <a:t>stAdv</a:t>
            </a:r>
            <a:r>
              <a:rPr lang="en-US" dirty="0"/>
              <a:t> Attack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00325" y="3586162"/>
            <a:ext cx="4373091" cy="5402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62707" y="6046440"/>
            <a:ext cx="5648325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9241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Spatial Transformation Attack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term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𝑓𝑙𝑜𝑤</m:t>
                        </m:r>
                      </m:sub>
                    </m:sSub>
                  </m:oMath>
                </a14:m>
                <a:r>
                  <a:rPr lang="en-US" dirty="0"/>
                  <a:t> is calculated as the sum of spatial movement distance for any two adjacent pixels </a:t>
                </a:r>
                <a:r>
                  <a:rPr lang="en-US" i="1" dirty="0"/>
                  <a:t>p</a:t>
                </a:r>
                <a:r>
                  <a:rPr lang="en-US" dirty="0"/>
                  <a:t> and </a:t>
                </a:r>
                <a:r>
                  <a:rPr lang="en-US" i="1" dirty="0"/>
                  <a:t>q</a:t>
                </a:r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This makes the </a:t>
                </a:r>
                <a:r>
                  <a:rPr lang="en-US" dirty="0" err="1"/>
                  <a:t>stAdv</a:t>
                </a:r>
                <a:r>
                  <a:rPr lang="en-US" dirty="0"/>
                  <a:t> approach computationally expensive, because it require calculating the distances for all pairs of neighboring pixels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r>
                  <a:rPr lang="en-US" dirty="0"/>
                  <a:t>The optimization problem is solved using the L-BFGS algorithm (Limited-memory BFGS (</a:t>
                </a:r>
                <a:r>
                  <a:rPr lang="en-US" dirty="0" err="1"/>
                  <a:t>Broyden</a:t>
                </a:r>
                <a:r>
                  <a:rPr lang="en-US" dirty="0"/>
                  <a:t>–Fletcher–Goldfarb–</a:t>
                </a:r>
                <a:r>
                  <a:rPr lang="en-US" dirty="0" err="1"/>
                  <a:t>Shanno</a:t>
                </a:r>
                <a:r>
                  <a:rPr lang="en-US" dirty="0"/>
                  <a:t>))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681" r="-1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err="1"/>
              <a:t>stAdv</a:t>
            </a:r>
            <a:r>
              <a:rPr lang="en-US" dirty="0"/>
              <a:t> Attack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40768" y="3549257"/>
            <a:ext cx="7344816" cy="91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1665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Spatial Transformation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Validation on MNIST for three different NN model architectures A, B, and C</a:t>
            </a:r>
          </a:p>
          <a:p>
            <a:pPr lvl="1"/>
            <a:r>
              <a:rPr lang="en-US" dirty="0"/>
              <a:t>Accuracy (p) means the model classification accuracy on pristine (original) images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err="1"/>
              <a:t>stAdv</a:t>
            </a:r>
            <a:r>
              <a:rPr lang="en-US" dirty="0"/>
              <a:t> Attack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9425" y="2878088"/>
            <a:ext cx="5679550" cy="12241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8434"/>
          <a:stretch/>
        </p:blipFill>
        <p:spPr>
          <a:xfrm>
            <a:off x="996752" y="4174232"/>
            <a:ext cx="8269663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2054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Spatial Transformation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CIFAR-10 images, they used ResNet32 and Wide ResNet34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000" dirty="0"/>
          </a:p>
          <a:p>
            <a:r>
              <a:rPr lang="en-US" dirty="0"/>
              <a:t>Comparison of adversarial examples generated by FGSM, C&amp;W, and </a:t>
            </a:r>
            <a:r>
              <a:rPr lang="en-US" dirty="0" err="1"/>
              <a:t>stAdv</a:t>
            </a:r>
            <a:endParaRPr lang="en-US" dirty="0"/>
          </a:p>
          <a:p>
            <a:pPr lvl="1"/>
            <a:r>
              <a:rPr lang="en-US" dirty="0"/>
              <a:t>Left: MNIST, right: CIFAR-10</a:t>
            </a:r>
          </a:p>
          <a:p>
            <a:pPr lvl="1"/>
            <a:r>
              <a:rPr lang="en-US" dirty="0"/>
              <a:t>The generated images by </a:t>
            </a:r>
            <a:r>
              <a:rPr lang="en-US" dirty="0" err="1"/>
              <a:t>stAdv</a:t>
            </a:r>
            <a:r>
              <a:rPr lang="en-US" dirty="0"/>
              <a:t> attack have high perceptual quality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err="1"/>
              <a:t>stAdv</a:t>
            </a:r>
            <a:r>
              <a:rPr lang="en-US" dirty="0"/>
              <a:t> Attack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6792" y="2590056"/>
            <a:ext cx="7090018" cy="115212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r="1730"/>
          <a:stretch/>
        </p:blipFill>
        <p:spPr>
          <a:xfrm>
            <a:off x="112437" y="5326360"/>
            <a:ext cx="9741299" cy="1639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8387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Spatial Transformation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Flow visualization on ImageNet</a:t>
            </a:r>
          </a:p>
          <a:p>
            <a:pPr lvl="1"/>
            <a:r>
              <a:rPr lang="en-US" dirty="0"/>
              <a:t>(a): the original image, (b)-(c): images are misclassified into goldfish, dog and cat</a:t>
            </a:r>
          </a:p>
          <a:p>
            <a:pPr lvl="1"/>
            <a:r>
              <a:rPr lang="en-US" dirty="0"/>
              <a:t>Although there are other objects within the image (e.g., trees), most spatial transformation flows focus on the target object – mountain bike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Human participants on Amazon Mechanical Turk (AMT) were recruited to analyze the visual perceptibility of attacked images</a:t>
            </a:r>
          </a:p>
          <a:p>
            <a:pPr lvl="1"/>
            <a:r>
              <a:rPr lang="en-US" dirty="0"/>
              <a:t>The users selected the attacked images as visually realistic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err="1"/>
              <a:t>stAdv</a:t>
            </a:r>
            <a:r>
              <a:rPr lang="en-US" dirty="0"/>
              <a:t> Attack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656" y="3454152"/>
            <a:ext cx="9407371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7172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Spatial Transformation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Further analysis includes visualizing the </a:t>
            </a:r>
            <a:r>
              <a:rPr lang="en-US" dirty="0" err="1"/>
              <a:t>salliency</a:t>
            </a:r>
            <a:r>
              <a:rPr lang="en-US" dirty="0"/>
              <a:t> maps of images</a:t>
            </a:r>
          </a:p>
          <a:p>
            <a:pPr lvl="1"/>
            <a:r>
              <a:rPr lang="en-US" dirty="0"/>
              <a:t>I.e., find the regions in the images where the model pays the most attention for assigning a particular class to an images</a:t>
            </a:r>
          </a:p>
          <a:p>
            <a:pPr lvl="1"/>
            <a:r>
              <a:rPr lang="en-US" dirty="0"/>
              <a:t>Class Activation Mapping (CAM) was used for this purpose</a:t>
            </a:r>
          </a:p>
          <a:p>
            <a:pPr lvl="1"/>
            <a:r>
              <a:rPr lang="en-US" dirty="0" err="1"/>
              <a:t>stAdv</a:t>
            </a:r>
            <a:r>
              <a:rPr lang="en-US" dirty="0"/>
              <a:t> attack misleads the model to pay attention to different regions than the bike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err="1"/>
              <a:t>stAdv</a:t>
            </a:r>
            <a:r>
              <a:rPr lang="en-US" dirty="0"/>
              <a:t> Attack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7960" y="3814192"/>
            <a:ext cx="6557109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9440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Spatial Transformation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Attack evaluation under three defense methods: FGSM adversarial training (Adv.), ensemble adversarial training (Ens.), and PGD adversarial training (PGD)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err="1"/>
              <a:t>stAdv</a:t>
            </a:r>
            <a:r>
              <a:rPr lang="en-US" dirty="0"/>
              <a:t> Attack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6673" y="3017264"/>
            <a:ext cx="9620354" cy="351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4470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Evasion Attacks against White-box Models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 far we covered:</a:t>
                </a:r>
              </a:p>
              <a:p>
                <a:r>
                  <a:rPr lang="en-US" b="1" i="1" dirty="0">
                    <a:solidFill>
                      <a:srgbClr val="0070C0"/>
                    </a:solidFill>
                  </a:rPr>
                  <a:t>Fast gradient sign method (FGSM) attack</a:t>
                </a:r>
              </a:p>
              <a:p>
                <a:pPr lvl="1"/>
                <a:r>
                  <a:rPr lang="en-US" dirty="0" err="1">
                    <a:hlinkClick r:id="rId2"/>
                  </a:rPr>
                  <a:t>Goodfellow</a:t>
                </a:r>
                <a:r>
                  <a:rPr lang="en-US" dirty="0">
                    <a:hlinkClick r:id="rId2"/>
                  </a:rPr>
                  <a:t> (2015) Explaining and Harnessing Adversarial Examples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𝑎𝑑𝑣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sign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𝛻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 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𝑤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r>
                  <a:rPr lang="en-US" b="1" i="1" dirty="0">
                    <a:solidFill>
                      <a:srgbClr val="0070C0"/>
                    </a:solidFill>
                  </a:rPr>
                  <a:t>Projected gradient descent (PGD) attack</a:t>
                </a:r>
              </a:p>
              <a:p>
                <a:pPr lvl="1">
                  <a:spcAft>
                    <a:spcPts val="600"/>
                  </a:spcAft>
                </a:pPr>
                <a:r>
                  <a:rPr lang="en-US" dirty="0" err="1">
                    <a:hlinkClick r:id="rId3"/>
                  </a:rPr>
                  <a:t>Madry</a:t>
                </a:r>
                <a:r>
                  <a:rPr lang="en-US" dirty="0">
                    <a:hlinkClick r:id="rId3"/>
                  </a:rPr>
                  <a:t> (2017) Towards Deep Learning Models Resistant to Adversarial Attacks</a:t>
                </a:r>
                <a:endParaRPr lang="en-US" dirty="0"/>
              </a:p>
              <a:p>
                <a:pPr lvl="1"/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𝑎𝑑𝑣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sign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𝛻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h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𝑡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</m:t>
                                    </m:r>
                                  </m:sup>
                                </m:sSup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r>
                  <a:rPr lang="en-US" b="1" i="1" dirty="0" err="1">
                    <a:solidFill>
                      <a:srgbClr val="0070C0"/>
                    </a:solidFill>
                  </a:rPr>
                  <a:t>DeepFool</a:t>
                </a:r>
                <a:r>
                  <a:rPr lang="en-US" b="1" i="1" dirty="0">
                    <a:solidFill>
                      <a:srgbClr val="0070C0"/>
                    </a:solidFill>
                  </a:rPr>
                  <a:t> attack</a:t>
                </a:r>
              </a:p>
              <a:p>
                <a:pPr lvl="1"/>
                <a:r>
                  <a:rPr lang="en-US" dirty="0" err="1">
                    <a:hlinkClick r:id="rId4"/>
                  </a:rPr>
                  <a:t>Moosavi-Dezfooli</a:t>
                </a:r>
                <a:r>
                  <a:rPr lang="en-US" dirty="0">
                    <a:hlinkClick r:id="rId4"/>
                  </a:rPr>
                  <a:t> (2015) </a:t>
                </a:r>
                <a:r>
                  <a:rPr lang="en-US" dirty="0" err="1">
                    <a:hlinkClick r:id="rId4"/>
                  </a:rPr>
                  <a:t>DeepFool</a:t>
                </a:r>
                <a:r>
                  <a:rPr lang="en-US" dirty="0">
                    <a:hlinkClick r:id="rId4"/>
                  </a:rPr>
                  <a:t>: A Simple and Accurate Method to Fool Deep Neural Networks</a:t>
                </a:r>
                <a:endParaRPr lang="en-US" dirty="0"/>
              </a:p>
              <a:p>
                <a:pPr lvl="1"/>
                <a:r>
                  <a:rPr lang="en-US" dirty="0"/>
                  <a:t>Iteratively projects the perturbed image to the hyperplane of the closest class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5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Evasion Attacks against White-box Models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42774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Elastic-Net Attack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i="1" dirty="0">
                    <a:solidFill>
                      <a:srgbClr val="0070C0"/>
                    </a:solidFill>
                  </a:rPr>
                  <a:t>Elastic Net (EAD) Attack</a:t>
                </a:r>
              </a:p>
              <a:p>
                <a:pPr lvl="1"/>
                <a:r>
                  <a:rPr lang="en-US" dirty="0">
                    <a:hlinkClick r:id="rId2"/>
                  </a:rPr>
                  <a:t>Chen et al. (2017) EAD: Elastic-net attacks to deep neural networks via adversarial examples</a:t>
                </a:r>
                <a:endParaRPr lang="en-US" dirty="0"/>
              </a:p>
              <a:p>
                <a:r>
                  <a:rPr lang="en-US" dirty="0"/>
                  <a:t>Modification of the C&amp;W attack for controlling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kumimoji="1" lang="en-US" altLang="zh-CN" dirty="0"/>
                  <a:t> norm of adversarial perturbations</a:t>
                </a:r>
              </a:p>
              <a:p>
                <a:pPr lvl="1"/>
                <a:r>
                  <a:rPr kumimoji="1" lang="en-US" altLang="zh-CN" dirty="0"/>
                  <a:t>Recall than </a:t>
                </a:r>
                <a:r>
                  <a:rPr lang="en-US" dirty="0"/>
                  <a:t>C&amp;W proposed 3 attacks for controlling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en-US" altLang="zh-CN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altLang="zh-CN" dirty="0"/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kumimoji="1"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b>
                    </m:sSub>
                  </m:oMath>
                </a14:m>
                <a:r>
                  <a:rPr kumimoji="1" lang="en-US" altLang="zh-CN" dirty="0"/>
                  <a:t>  norms </a:t>
                </a:r>
              </a:p>
              <a:p>
                <a:r>
                  <a:rPr kumimoji="1" lang="en-US" dirty="0"/>
                  <a:t>EAD </a:t>
                </a:r>
                <a:r>
                  <a:rPr lang="en-US" dirty="0"/>
                  <a:t>attack produced visually plausible adversarial samples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ontent Placeholder 5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zh-CN" dirty="0"/>
              <a:t>Other White-box Evasion Attacks</a:t>
            </a:r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399" y="4606280"/>
            <a:ext cx="9304535" cy="2277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4709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Elastic-Net Attack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kumimoji="1" lang="en-US" dirty="0"/>
                  <a:t>EAD is based on elastic-net regularization (recall from Lecture 2, it uses both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kumimoji="1" lang="en-US" altLang="zh-CN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b="0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kumimoji="1" lang="en-US" dirty="0"/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ℓ</m:t>
                        </m:r>
                      </m:e>
                      <m:sub>
                        <m:r>
                          <a:rPr kumimoji="1" lang="en-US" altLang="zh-CN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en-US" dirty="0"/>
                  <a:t> penalties on the model parameters)  </a:t>
                </a:r>
              </a:p>
              <a:p>
                <a:r>
                  <a:rPr kumimoji="1" lang="en-US" dirty="0"/>
                  <a:t>The solved optimization problem is (compare to C&amp;W):</a:t>
                </a:r>
              </a:p>
              <a:p>
                <a:endParaRPr kumimoji="1" lang="en-US" dirty="0"/>
              </a:p>
              <a:p>
                <a:endParaRPr kumimoji="1" lang="en-US" dirty="0"/>
              </a:p>
              <a:p>
                <a:endParaRPr kumimoji="1" lang="en-US" sz="600" dirty="0"/>
              </a:p>
              <a:p>
                <a:r>
                  <a:rPr kumimoji="1" lang="en-US" dirty="0"/>
                  <a:t>EAD employs a box constraint based on Iterative Shrinkage-</a:t>
                </a:r>
                <a:r>
                  <a:rPr kumimoji="1" lang="en-US" dirty="0" err="1"/>
                  <a:t>Thresholding</a:t>
                </a:r>
                <a:r>
                  <a:rPr kumimoji="1" lang="en-US" dirty="0"/>
                  <a:t> Algorithm (ISTA)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zh-CN" dirty="0"/>
              <a:t>Other White-box Evasion Attacks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04864" y="3238128"/>
            <a:ext cx="5814045" cy="6960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9170" y="4647396"/>
            <a:ext cx="5168062" cy="31272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6702" y="5447913"/>
            <a:ext cx="4591050" cy="11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1982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Elastic-Net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Elastic-Net attack produces low perturbations in experimental validation on MNIST, CIFAR-10, and ImageNet</a:t>
            </a:r>
          </a:p>
          <a:p>
            <a:pPr lvl="1"/>
            <a:r>
              <a:rPr lang="en-US" dirty="0"/>
              <a:t>ASR is Attack Success Rate</a:t>
            </a:r>
          </a:p>
          <a:p>
            <a:pPr lvl="1"/>
            <a:r>
              <a:rPr lang="en-US" dirty="0"/>
              <a:t>Compared are two EAD approaches: EN rule (uses elastic net regularization) and L</a:t>
            </a:r>
            <a:r>
              <a:rPr lang="en-US" baseline="-25000" dirty="0"/>
              <a:t>1</a:t>
            </a:r>
            <a:r>
              <a:rPr lang="en-US" dirty="0"/>
              <a:t> rule (uses only L</a:t>
            </a:r>
            <a:r>
              <a:rPr lang="en-US" baseline="-25000" dirty="0"/>
              <a:t>1 </a:t>
            </a:r>
            <a:r>
              <a:rPr lang="en-US" dirty="0"/>
              <a:t>regularization)</a:t>
            </a:r>
          </a:p>
          <a:p>
            <a:pPr lvl="1"/>
            <a:r>
              <a:rPr lang="en-US" dirty="0"/>
              <a:t>EAD achieved the lowest L</a:t>
            </a:r>
            <a:r>
              <a:rPr lang="en-US" baseline="-25000" dirty="0"/>
              <a:t>1 </a:t>
            </a:r>
            <a:r>
              <a:rPr lang="en-US" dirty="0"/>
              <a:t>perturbation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zh-CN" dirty="0"/>
              <a:t>Other White-box Evasion Attacks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5903" y="4318248"/>
            <a:ext cx="9809841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9105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One-Pixel Attack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i="1" dirty="0">
                    <a:solidFill>
                      <a:srgbClr val="0070C0"/>
                    </a:solidFill>
                  </a:rPr>
                  <a:t>One-pixel Attack</a:t>
                </a:r>
              </a:p>
              <a:p>
                <a:pPr lvl="1"/>
                <a:r>
                  <a:rPr lang="en-US" dirty="0">
                    <a:hlinkClick r:id="rId2"/>
                  </a:rPr>
                  <a:t>Su et al. (2019) One pixel attack for fooling deep neural networks</a:t>
                </a:r>
                <a:endParaRPr lang="en-US" dirty="0"/>
              </a:p>
              <a:p>
                <a:r>
                  <a:rPr lang="en-US" dirty="0"/>
                  <a:t>Attack under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i="1" dirty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kumimoji="1" lang="en-US" altLang="zh-CN" i="1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en-US" altLang="zh-CN" dirty="0"/>
                  <a:t> norm t</a:t>
                </a:r>
                <a:r>
                  <a:rPr lang="en-US" dirty="0"/>
                  <a:t>o limit the number of pixels allowed to be changed</a:t>
                </a:r>
              </a:p>
              <a:p>
                <a:pPr lvl="1"/>
                <a:r>
                  <a:rPr lang="en-US" dirty="0"/>
                  <a:t>One-pixel attack employs Differential Evolution-based optimization for creating adversarial examples</a:t>
                </a:r>
              </a:p>
              <a:p>
                <a:r>
                  <a:rPr lang="en-US" dirty="0"/>
                  <a:t>It shows that on CIFAR-10 dataset, most samples can be attacked in an untargeted manner by changing the value of only one pixel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zh-CN" dirty="0"/>
              <a:t>Other White-box Evasion Attacks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2976" y="4534272"/>
            <a:ext cx="4192013" cy="3166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36736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One-Pixel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One-pixel attack on ImageNet</a:t>
            </a:r>
          </a:p>
          <a:p>
            <a:pPr lvl="1"/>
            <a:r>
              <a:rPr lang="en-US" dirty="0"/>
              <a:t>The modified pixels are highlighted with red circles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zh-CN" dirty="0"/>
              <a:t>Other White-box Evasion Attacks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8959" y="2878088"/>
            <a:ext cx="4065071" cy="4810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16756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/>
              <a:t>One-Pixel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Validation results on CIFAR-10 dataset using 4 type of DL models: </a:t>
            </a:r>
            <a:r>
              <a:rPr lang="en-US" dirty="0" err="1"/>
              <a:t>AllConv</a:t>
            </a:r>
            <a:r>
              <a:rPr lang="en-US" dirty="0"/>
              <a:t> (</a:t>
            </a:r>
            <a:r>
              <a:rPr lang="en-US" sz="1800" dirty="0"/>
              <a:t>all convolutional network), NIN (network in network), VGG16, and BVLS </a:t>
            </a:r>
            <a:r>
              <a:rPr lang="en-US" sz="1800" dirty="0" err="1"/>
              <a:t>AlexNet</a:t>
            </a:r>
            <a:endParaRPr lang="en-US" sz="1800" dirty="0"/>
          </a:p>
          <a:p>
            <a:pPr lvl="1"/>
            <a:r>
              <a:rPr lang="en-US" sz="1600" dirty="0" err="1"/>
              <a:t>OriginalAcc</a:t>
            </a:r>
            <a:r>
              <a:rPr lang="en-US" sz="1600" dirty="0"/>
              <a:t> is accuracy on clean images</a:t>
            </a:r>
          </a:p>
          <a:p>
            <a:pPr lvl="1"/>
            <a:r>
              <a:rPr lang="en-US" sz="1600" dirty="0"/>
              <a:t>Targeted and Non-targeted is the accuracy for adversarial samples with target class and random class, respectively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zh-CN" dirty="0"/>
              <a:t>Other White-box Evasion Attacks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832" y="3886200"/>
            <a:ext cx="7394477" cy="132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018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 Attack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i="1" dirty="0">
                    <a:solidFill>
                      <a:srgbClr val="0070C0"/>
                    </a:solidFill>
                  </a:rPr>
                  <a:t>Universal Attack</a:t>
                </a:r>
              </a:p>
              <a:p>
                <a:pPr lvl="1"/>
                <a:r>
                  <a:rPr lang="en-US" dirty="0" err="1">
                    <a:hlinkClick r:id="rId2"/>
                  </a:rPr>
                  <a:t>Moosavi-Dezfooli</a:t>
                </a:r>
                <a:r>
                  <a:rPr lang="en-US" dirty="0">
                    <a:hlinkClick r:id="rId2"/>
                  </a:rPr>
                  <a:t> (2017) Universal adversarial perturbations</a:t>
                </a:r>
                <a:endParaRPr lang="en-US" dirty="0"/>
              </a:p>
              <a:p>
                <a:r>
                  <a:rPr lang="en-US" dirty="0"/>
                  <a:t>Universal attack is based on an algorithm that finds a </a:t>
                </a:r>
                <a:r>
                  <a:rPr lang="en-US" dirty="0">
                    <a:solidFill>
                      <a:srgbClr val="FF0000"/>
                    </a:solidFill>
                  </a:rPr>
                  <a:t>single perturbation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which can be added to almost all test images in a dataset</a:t>
                </a:r>
              </a:p>
              <a:p>
                <a:pPr lvl="1"/>
                <a:r>
                  <a:rPr lang="en-US" dirty="0"/>
                  <a:t>This means that NN classifiers have inherent weakness on all input samples</a:t>
                </a:r>
              </a:p>
              <a:p>
                <a:r>
                  <a:rPr lang="en-US" dirty="0"/>
                  <a:t>The authors were able to attack 85.4% of the samples in the ImageNet dataset by using ResNet-152 model</a:t>
                </a:r>
              </a:p>
              <a:p>
                <a:pPr lvl="1"/>
                <a:r>
                  <a:rPr lang="en-US" dirty="0"/>
                  <a:t>E.g., the universal perturbation that can be added to any image of the dataset and be misclassified by ResNet-152 with a high confidence is shown below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9" t="-795" r="-1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zh-CN" dirty="0"/>
              <a:t>Other White-box Evasion Attacks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532" y="5182344"/>
            <a:ext cx="2485336" cy="250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891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6673" y="2090803"/>
            <a:ext cx="4896543" cy="5367667"/>
          </a:xfrm>
        </p:spPr>
        <p:txBody>
          <a:bodyPr/>
          <a:lstStyle/>
          <a:p>
            <a:r>
              <a:rPr lang="en-US" dirty="0"/>
              <a:t>Examples of clean (left) and adversarial (right) images under the universal attack</a:t>
            </a:r>
          </a:p>
          <a:p>
            <a:pPr lvl="1"/>
            <a:r>
              <a:rPr lang="en-US" dirty="0"/>
              <a:t>The universal perturbation image is shown in the center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zh-CN" dirty="0"/>
              <a:t>Other White-box Evasion Attacks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3217" y="1671734"/>
            <a:ext cx="4261242" cy="6030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86110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 Attack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76673" y="2090803"/>
                <a:ext cx="3960439" cy="5367667"/>
              </a:xfrm>
            </p:spPr>
            <p:txBody>
              <a:bodyPr/>
              <a:lstStyle/>
              <a:p>
                <a:r>
                  <a:rPr lang="en-US" dirty="0"/>
                  <a:t>Universal attack approach</a:t>
                </a:r>
              </a:p>
              <a:p>
                <a:pPr lvl="1"/>
                <a:r>
                  <a:rPr lang="en-US" dirty="0"/>
                  <a:t>The algorithm iteratively finds perturbation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that moves one input image at a time toward the decision boundary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6673" y="2090803"/>
                <a:ext cx="3960439" cy="5367667"/>
              </a:xfrm>
              <a:blipFill>
                <a:blip r:embed="rId2"/>
                <a:stretch>
                  <a:fillRect l="-1692" t="-795" r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zh-CN" dirty="0"/>
              <a:t>Other White-box Evasion Attacks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60465" y="1957403"/>
            <a:ext cx="5225937" cy="5529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293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Universal Attack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Performance by the universal attack on different NN models for ImageNet dataset, and the perturbations for each model</a:t>
            </a:r>
          </a:p>
          <a:p>
            <a:pPr lvl="1"/>
            <a:r>
              <a:rPr lang="en-US" dirty="0"/>
              <a:t>Set X (used to compute the universal perturbation), set Val. (validation set that is not used to compute the perturbation)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zh-CN" dirty="0"/>
              <a:t>Other White-box Evasion Attacks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2696" y="3387475"/>
            <a:ext cx="9253290" cy="13628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2976" y="4825913"/>
            <a:ext cx="3869047" cy="2873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935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Carlini</a:t>
            </a:r>
            <a:r>
              <a:rPr lang="en-US" dirty="0"/>
              <a:t>-Wagner Paper (C&amp;W Attack)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i="1" dirty="0">
                    <a:solidFill>
                      <a:srgbClr val="0070C0"/>
                    </a:solidFill>
                  </a:rPr>
                  <a:t>Carlini and Wagner attack</a:t>
                </a:r>
              </a:p>
              <a:p>
                <a:pPr lvl="1"/>
                <a:r>
                  <a:rPr lang="en-US" dirty="0" err="1">
                    <a:hlinkClick r:id="rId3"/>
                  </a:rPr>
                  <a:t>Carlini</a:t>
                </a:r>
                <a:r>
                  <a:rPr lang="en-US" dirty="0">
                    <a:hlinkClick r:id="rId3"/>
                  </a:rPr>
                  <a:t> and Wagner (2017) Towards Evaluating the Robustness of Neural Networks</a:t>
                </a:r>
                <a:endParaRPr lang="en-US" dirty="0"/>
              </a:p>
              <a:p>
                <a:r>
                  <a:rPr lang="en-US" dirty="0"/>
                  <a:t>The paper proposed 3 targeted white-box attacks based on different norm metrics: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∞</m:t>
                        </m:r>
                      </m:sub>
                    </m:sSub>
                    <m:r>
                      <a:rPr lang="en-US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attack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attack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attack</a:t>
                </a:r>
              </a:p>
              <a:p>
                <a:r>
                  <a:rPr lang="en-US" dirty="0"/>
                  <a:t>These attacks are sometimes referred to as </a:t>
                </a:r>
                <a:r>
                  <a:rPr lang="en-US" dirty="0">
                    <a:solidFill>
                      <a:srgbClr val="FF0000"/>
                    </a:solidFill>
                  </a:rPr>
                  <a:t>C&amp;W attacks </a:t>
                </a:r>
                <a:r>
                  <a:rPr lang="en-US" dirty="0"/>
                  <a:t>or</a:t>
                </a:r>
                <a:r>
                  <a:rPr lang="en-US" dirty="0">
                    <a:solidFill>
                      <a:srgbClr val="FF0000"/>
                    </a:solidFill>
                  </a:rPr>
                  <a:t> C-W attacks </a:t>
                </a:r>
              </a:p>
              <a:p>
                <a:pPr lvl="1"/>
                <a:r>
                  <a:rPr lang="en-US" dirty="0"/>
                  <a:t>At the time of publishing, they were the strongest adversarial attacks</a:t>
                </a:r>
              </a:p>
              <a:p>
                <a:r>
                  <a:rPr lang="en-US" dirty="0"/>
                  <a:t>Advantages of proposed approaches:</a:t>
                </a:r>
              </a:p>
              <a:p>
                <a:pPr lvl="1"/>
                <a:r>
                  <a:rPr lang="en-US" dirty="0"/>
                  <a:t>Low amount of perturbation </a:t>
                </a:r>
              </a:p>
              <a:p>
                <a:pPr lvl="1"/>
                <a:r>
                  <a:rPr lang="en-US" dirty="0"/>
                  <a:t>Resistance to defense algorithms</a:t>
                </a:r>
              </a:p>
              <a:p>
                <a:pPr lvl="1"/>
                <a:r>
                  <a:rPr lang="en-US" dirty="0"/>
                  <a:t>Generated adversarial images are transferrable across DL models</a:t>
                </a:r>
              </a:p>
              <a:p>
                <a:pPr lvl="2"/>
                <a:r>
                  <a:rPr lang="en-US" dirty="0"/>
                  <a:t>I.e., a secured model is not able to detect the adversarial examples</a:t>
                </a:r>
              </a:p>
              <a:p>
                <a:r>
                  <a:rPr lang="en-US" dirty="0"/>
                  <a:t>Evaluated on: MNIST, CIFAR-10, and ImageNet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C&amp;W Attack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70450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4400" dirty="0" err="1"/>
              <a:t>NewtonFool</a:t>
            </a:r>
            <a:r>
              <a:rPr lang="en-US" altLang="zh-CN" sz="4400" dirty="0"/>
              <a:t>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err="1">
                <a:solidFill>
                  <a:srgbClr val="0070C0"/>
                </a:solidFill>
              </a:rPr>
              <a:t>NewtonFool</a:t>
            </a:r>
            <a:r>
              <a:rPr lang="en-US" b="1" i="1" dirty="0">
                <a:solidFill>
                  <a:srgbClr val="0070C0"/>
                </a:solidFill>
              </a:rPr>
              <a:t> Attack</a:t>
            </a:r>
          </a:p>
          <a:p>
            <a:pPr lvl="1"/>
            <a:r>
              <a:rPr lang="en-US" dirty="0">
                <a:hlinkClick r:id="rId3"/>
              </a:rPr>
              <a:t>Jang et al. (2017) Objective metrics and gradient descent algorithms for adversarial examples in machine learning</a:t>
            </a:r>
            <a:endParaRPr lang="en-US" dirty="0"/>
          </a:p>
          <a:p>
            <a:r>
              <a:rPr lang="en-US" dirty="0"/>
              <a:t>The approach is similar to iterative FGSM attacks (e.g., PGD)</a:t>
            </a:r>
          </a:p>
          <a:p>
            <a:pPr lvl="1"/>
            <a:r>
              <a:rPr lang="en-US" dirty="0"/>
              <a:t>It performs iterative gradient descent with an adaptive step size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altLang="zh-CN" dirty="0"/>
              <a:t>Other White-box Evasion Attacks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t="7037"/>
          <a:stretch/>
        </p:blipFill>
        <p:spPr>
          <a:xfrm>
            <a:off x="1644824" y="3886200"/>
            <a:ext cx="6494507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3920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 of Adversarial Attacks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6" y="2590056"/>
            <a:ext cx="10007108" cy="43924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16832" y="7526179"/>
            <a:ext cx="69127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Table from: </a:t>
            </a:r>
            <a:r>
              <a:rPr lang="pt-BR" sz="1000" dirty="0"/>
              <a:t>Xu et al. (2019) - </a:t>
            </a:r>
            <a:r>
              <a:rPr lang="en-US" sz="1000" dirty="0"/>
              <a:t>Adversarial Attacks and Defenses in Images, Graphs and Text: A Review </a:t>
            </a:r>
          </a:p>
        </p:txBody>
      </p:sp>
    </p:spTree>
    <p:extLst>
      <p:ext uri="{BB962C8B-B14F-4D97-AF65-F5344CB8AC3E}">
        <p14:creationId xmlns:p14="http://schemas.microsoft.com/office/powerpoint/2010/main" val="142436791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0E2EFBF-CC63-41E4-A495-390E4F5CF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References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BA26529-85BF-4465-977B-25819F00D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162" indent="-457162">
              <a:buFont typeface="+mj-lt"/>
              <a:buAutoNum type="arabicPeriod"/>
            </a:pPr>
            <a:r>
              <a:rPr lang="pt-BR" dirty="0"/>
              <a:t>Nicolae et al. (2019) Adversarial Robustness Toolbox v1.0.0. </a:t>
            </a:r>
            <a:r>
              <a:rPr lang="pt-BR" dirty="0">
                <a:hlinkClick r:id="rId3"/>
              </a:rPr>
              <a:t>https://arxiv.org/abs/1807.01069</a:t>
            </a:r>
            <a:endParaRPr lang="pt-BR" dirty="0"/>
          </a:p>
          <a:p>
            <a:pPr marL="457162" indent="-457162">
              <a:buFont typeface="+mj-lt"/>
              <a:buAutoNum type="arabicPeriod"/>
            </a:pPr>
            <a:r>
              <a:rPr lang="pt-BR" dirty="0"/>
              <a:t>Xu et al. (2019) </a:t>
            </a:r>
            <a:r>
              <a:rPr lang="en-US" dirty="0"/>
              <a:t>Adversarial Attacks and Defenses in Images, Graphs and Text: A Review </a:t>
            </a:r>
            <a:r>
              <a:rPr lang="en-US" dirty="0">
                <a:hlinkClick r:id="rId4"/>
              </a:rPr>
              <a:t>https://arxiv.org/abs/1909.08072</a:t>
            </a:r>
            <a:endParaRPr lang="en-US" dirty="0"/>
          </a:p>
          <a:p>
            <a:pPr marL="457162" indent="-457162">
              <a:buFont typeface="+mj-lt"/>
              <a:buAutoNum type="arabicPeriod"/>
            </a:pPr>
            <a:endParaRPr lang="pt-BR" dirty="0"/>
          </a:p>
          <a:p>
            <a:pPr marL="457162" indent="-457162">
              <a:buFont typeface="+mj-lt"/>
              <a:buAutoNum type="arabicPeriod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48828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Carlini</a:t>
            </a:r>
            <a:r>
              <a:rPr lang="en-US" dirty="0"/>
              <a:t>-Wagner Paper (C&amp;W Attack)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Notation</a:t>
                </a:r>
              </a:p>
              <a:p>
                <a:pPr lvl="1"/>
                <a:r>
                  <a:rPr lang="en-US" dirty="0"/>
                  <a:t>Given an image </a:t>
                </a:r>
                <a:r>
                  <a:rPr lang="en-US" i="1" dirty="0"/>
                  <a:t>x</a:t>
                </a:r>
                <a:r>
                  <a:rPr lang="en-US" dirty="0"/>
                  <a:t>, a classifier </a:t>
                </a:r>
                <a:r>
                  <a:rPr lang="en-US" i="1" dirty="0"/>
                  <a:t>F</a:t>
                </a:r>
                <a:r>
                  <a:rPr lang="en-US" dirty="0"/>
                  <a:t> outputs a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, i.e., </a:t>
                </a:r>
                <a:r>
                  <a:rPr lang="en-US" i="1" dirty="0"/>
                  <a:t>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The paper focuses on NN classifiers</a:t>
                </a:r>
              </a:p>
              <a:p>
                <a:pPr lvl="2"/>
                <a:r>
                  <a:rPr lang="en-US" dirty="0"/>
                  <a:t>The output </a:t>
                </a:r>
                <a:r>
                  <a:rPr lang="en-US" i="1" dirty="0"/>
                  <a:t>y</a:t>
                </a:r>
                <a:r>
                  <a:rPr lang="en-US" dirty="0"/>
                  <a:t> is treated as a probability distribution,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the probability that input </a:t>
                </a:r>
                <a:r>
                  <a:rPr lang="en-US" i="1" dirty="0"/>
                  <a:t>x</a:t>
                </a:r>
                <a:r>
                  <a:rPr lang="en-US" dirty="0"/>
                  <a:t> has class </a:t>
                </a:r>
                <a:r>
                  <a:rPr lang="en-US" i="1" dirty="0" err="1"/>
                  <a:t>i</a:t>
                </a:r>
                <a:endParaRPr lang="en-US" i="1" dirty="0"/>
              </a:p>
              <a:p>
                <a:pPr lvl="1"/>
                <a:r>
                  <a:rPr lang="en-US" dirty="0"/>
                  <a:t>The </a:t>
                </a:r>
                <a:r>
                  <a:rPr lang="en-US" dirty="0">
                    <a:solidFill>
                      <a:srgbClr val="FF0000"/>
                    </a:solidFill>
                  </a:rPr>
                  <a:t>assigned class </a:t>
                </a:r>
                <a:r>
                  <a:rPr lang="en-US" dirty="0"/>
                  <a:t>by the classifier is </a:t>
                </a:r>
              </a:p>
              <a:p>
                <a:pPr lvl="1"/>
                <a:endParaRPr lang="en-US" sz="600" dirty="0"/>
              </a:p>
              <a:p>
                <a:pPr marL="404812" lvl="1" indent="0">
                  <a:spcBef>
                    <a:spcPts val="600"/>
                  </a:spcBef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argmax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  <a:p>
                <a:pPr lvl="1"/>
                <a:r>
                  <a:rPr lang="en-US" dirty="0"/>
                  <a:t>The </a:t>
                </a:r>
                <a:r>
                  <a:rPr lang="en-US" dirty="0">
                    <a:solidFill>
                      <a:srgbClr val="FF0000"/>
                    </a:solidFill>
                  </a:rPr>
                  <a:t>correct label </a:t>
                </a:r>
                <a:r>
                  <a:rPr lang="en-US" dirty="0"/>
                  <a:t>(true class label) of </a:t>
                </a:r>
                <a:r>
                  <a:rPr lang="en-US" i="1" dirty="0"/>
                  <a:t>x</a:t>
                </a:r>
                <a:r>
                  <a:rPr lang="en-US" dirty="0"/>
                  <a:t> is denoted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inputs to the </a:t>
                </a:r>
                <a:r>
                  <a:rPr lang="en-US" dirty="0" err="1"/>
                  <a:t>softmax</a:t>
                </a:r>
                <a:r>
                  <a:rPr lang="en-US" dirty="0"/>
                  <a:t> function (i.e., the logits) are denoted by </a:t>
                </a:r>
                <a:r>
                  <a:rPr lang="en-US" i="1" dirty="0"/>
                  <a:t>z</a:t>
                </a:r>
                <a:r>
                  <a:rPr lang="en-US" dirty="0"/>
                  <a:t>, where the function transforming to input </a:t>
                </a:r>
                <a:r>
                  <a:rPr lang="en-US" i="1" dirty="0"/>
                  <a:t>x</a:t>
                </a:r>
                <a:r>
                  <a:rPr lang="en-US" dirty="0"/>
                  <a:t> to the logits is Z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i.e., </a:t>
                </a:r>
              </a:p>
              <a:p>
                <a:pPr lvl="1"/>
                <a:endParaRPr lang="en-US" sz="600" b="0" i="1" dirty="0">
                  <a:latin typeface="Cambria Math" panose="02040503050406030204" pitchFamily="18" charset="0"/>
                </a:endParaRPr>
              </a:p>
              <a:p>
                <a:pPr marL="404812" lvl="1" indent="0"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𝐹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softmax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softmax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b="0" dirty="0"/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Targeted attack</a:t>
                </a:r>
                <a:r>
                  <a:rPr lang="en-US" dirty="0"/>
                  <a:t>: create an image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0" dirty="0"/>
                  <a:t>that is similar to </a:t>
                </a:r>
                <a:r>
                  <a:rPr lang="en-US" b="0" i="1" dirty="0"/>
                  <a:t>x</a:t>
                </a:r>
                <a:r>
                  <a:rPr lang="en-US" b="0" dirty="0"/>
                  <a:t>,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b="0" dirty="0"/>
                  <a:t>, where the target label </a:t>
                </a:r>
                <a:r>
                  <a:rPr lang="en-US" b="0" i="1" dirty="0"/>
                  <a:t>t</a:t>
                </a:r>
                <a:r>
                  <a:rPr lang="en-US" b="0" dirty="0"/>
                  <a:t> is different than the true label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b="0" dirty="0"/>
                  <a:t>, i.e.,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b="0" dirty="0"/>
              </a:p>
              <a:p>
                <a:pPr lvl="1"/>
                <a:r>
                  <a:rPr lang="en-US" dirty="0">
                    <a:solidFill>
                      <a:srgbClr val="FF0000"/>
                    </a:solidFill>
                  </a:rPr>
                  <a:t>Untargeted attack</a:t>
                </a:r>
                <a:r>
                  <a:rPr lang="en-US" dirty="0"/>
                  <a:t>: create an image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 </m:t>
                    </m:r>
                  </m:oMath>
                </a14:m>
                <a:r>
                  <a:rPr lang="en-US" dirty="0"/>
                  <a:t>that is similar to </a:t>
                </a:r>
                <a:r>
                  <a:rPr lang="en-US" i="1" dirty="0"/>
                  <a:t>x</a:t>
                </a:r>
                <a:r>
                  <a:rPr lang="en-US" dirty="0"/>
                  <a:t>,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The paper considers only targeted attacks, as they are more challenging than untargeted attacks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6673" y="2090803"/>
                <a:ext cx="9584265" cy="5467805"/>
              </a:xfrm>
              <a:blipFill>
                <a:blip r:embed="rId2"/>
                <a:stretch>
                  <a:fillRect l="-699" t="-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C&amp;W Attack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313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Carlini</a:t>
            </a:r>
            <a:r>
              <a:rPr lang="en-US" dirty="0"/>
              <a:t>-Wagner Paper (C&amp;W Attack)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Initial problem formulation</a:t>
                </a:r>
              </a:p>
              <a:p>
                <a:pPr lvl="1"/>
                <a:r>
                  <a:rPr lang="en-US" dirty="0"/>
                  <a:t>Create an adversarial image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by adding small perturbation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to the original image </a:t>
                </a:r>
                <a:r>
                  <a:rPr lang="en-US" i="1" dirty="0"/>
                  <a:t>x</a:t>
                </a:r>
                <a:r>
                  <a:rPr lang="en-US" dirty="0"/>
                  <a:t> (i.e.,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such that the distance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is minimal</a:t>
                </a:r>
              </a:p>
              <a:p>
                <a:pPr lvl="1"/>
                <a:r>
                  <a:rPr lang="en-US" dirty="0"/>
                  <a:t>The classifier should assign the class label </a:t>
                </a:r>
                <a:r>
                  <a:rPr lang="en-US" i="1" dirty="0"/>
                  <a:t>t</a:t>
                </a:r>
                <a:r>
                  <a:rPr lang="en-US" dirty="0"/>
                  <a:t> to the adversarial image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, where </a:t>
                </a:r>
                <a:r>
                  <a:rPr lang="en-US" i="1" dirty="0"/>
                  <a:t>t</a:t>
                </a:r>
                <a:r>
                  <a:rPr lang="en-US" dirty="0"/>
                  <a:t> is different than the true label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, i.e.,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goal is to find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that minimizes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ontent Placeholder 10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C&amp;W Attack</a:t>
            </a:r>
          </a:p>
          <a:p>
            <a:endParaRPr lang="en-US" dirty="0"/>
          </a:p>
        </p:txBody>
      </p:sp>
      <p:pic>
        <p:nvPicPr>
          <p:cNvPr id="4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29" y="4861932"/>
            <a:ext cx="3520973" cy="1422227"/>
          </a:xfrm>
          <a:prstGeom prst="rect">
            <a:avLst/>
          </a:prstGeom>
        </p:spPr>
      </p:pic>
      <p:sp>
        <p:nvSpPr>
          <p:cNvPr id="5" name="文本框 2"/>
          <p:cNvSpPr txBox="1"/>
          <p:nvPr/>
        </p:nvSpPr>
        <p:spPr>
          <a:xfrm>
            <a:off x="4177131" y="4492600"/>
            <a:ext cx="3511062" cy="40100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distance between </a:t>
            </a:r>
            <a:r>
              <a:rPr kumimoji="1" lang="en-US" altLang="zh-CN" i="1" dirty="0"/>
              <a:t>x</a:t>
            </a:r>
            <a:r>
              <a:rPr kumimoji="1" lang="en-US" altLang="zh-CN" dirty="0"/>
              <a:t> and </a:t>
            </a:r>
            <a:r>
              <a:rPr kumimoji="1" lang="en-US" altLang="zh-CN" i="1" dirty="0"/>
              <a:t>x</a:t>
            </a:r>
            <a:r>
              <a:rPr kumimoji="1" lang="en-US" altLang="zh-CN" dirty="0"/>
              <a:t>+𝛿</a:t>
            </a:r>
            <a:endParaRPr kumimoji="1"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4177131" y="5365988"/>
            <a:ext cx="3511062" cy="40100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i="1" dirty="0"/>
              <a:t>x</a:t>
            </a:r>
            <a:r>
              <a:rPr kumimoji="1" lang="en-US" altLang="zh-CN" dirty="0"/>
              <a:t>+𝛿 is classified as target class</a:t>
            </a:r>
            <a:r>
              <a:rPr kumimoji="1" lang="zh-CN" altLang="en-US" dirty="0"/>
              <a:t> </a:t>
            </a:r>
            <a:r>
              <a:rPr kumimoji="1" lang="en-US" altLang="zh-CN" i="1" dirty="0"/>
              <a:t>t</a:t>
            </a:r>
            <a:endParaRPr kumimoji="1" lang="zh-CN" altLang="en-US" i="1" dirty="0"/>
          </a:p>
        </p:txBody>
      </p:sp>
      <p:sp>
        <p:nvSpPr>
          <p:cNvPr id="7" name="文本框 6"/>
          <p:cNvSpPr txBox="1"/>
          <p:nvPr/>
        </p:nvSpPr>
        <p:spPr>
          <a:xfrm>
            <a:off x="4177131" y="6262464"/>
            <a:ext cx="5412530" cy="40100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kumimoji="1" lang="en-US" altLang="zh-CN" dirty="0"/>
              <a:t>each element of </a:t>
            </a:r>
            <a:r>
              <a:rPr kumimoji="1" lang="en-US" altLang="zh-CN" i="1" dirty="0"/>
              <a:t>x</a:t>
            </a:r>
            <a:r>
              <a:rPr kumimoji="1" lang="en-US" altLang="zh-CN" dirty="0"/>
              <a:t>+𝛿 is in [0,1] (to be a valid image)</a:t>
            </a:r>
            <a:endParaRPr kumimoji="1" lang="zh-CN" altLang="en-US" dirty="0"/>
          </a:p>
        </p:txBody>
      </p:sp>
      <p:cxnSp>
        <p:nvCxnSpPr>
          <p:cNvPr id="8" name="直线箭头连接符 7"/>
          <p:cNvCxnSpPr>
            <a:endCxn id="5" idx="1"/>
          </p:cNvCxnSpPr>
          <p:nvPr/>
        </p:nvCxnSpPr>
        <p:spPr>
          <a:xfrm flipV="1">
            <a:off x="3444569" y="4693104"/>
            <a:ext cx="732562" cy="37518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线箭头连接符 9"/>
          <p:cNvCxnSpPr>
            <a:endCxn id="6" idx="1"/>
          </p:cNvCxnSpPr>
          <p:nvPr/>
        </p:nvCxnSpPr>
        <p:spPr>
          <a:xfrm flipV="1">
            <a:off x="3627869" y="5566492"/>
            <a:ext cx="549262" cy="1552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线箭头连接符 11"/>
          <p:cNvCxnSpPr/>
          <p:nvPr/>
        </p:nvCxnSpPr>
        <p:spPr>
          <a:xfrm>
            <a:off x="3627869" y="6090587"/>
            <a:ext cx="549262" cy="387142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61542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Carlini</a:t>
            </a:r>
            <a:r>
              <a:rPr lang="en-US" dirty="0"/>
              <a:t>-Wagner Paper (C&amp;W Attack)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This initial formulation of the optimization problem for creating adversarial attacks is difficult to solve</a:t>
                </a:r>
              </a:p>
              <a:p>
                <a:pPr lvl="1"/>
                <a:r>
                  <a:rPr lang="en-US" dirty="0"/>
                  <a:t>Because the constraint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is highly non-linear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sz="1400" dirty="0"/>
              </a:p>
              <a:p>
                <a:r>
                  <a:rPr lang="en-US" dirty="0" err="1"/>
                  <a:t>Carlini</a:t>
                </a:r>
                <a:r>
                  <a:rPr lang="en-US" dirty="0"/>
                  <a:t>-Wagner propose the following reformulation of the optimization problem, which is solvable</a:t>
                </a:r>
              </a:p>
              <a:p>
                <a:pPr lvl="1"/>
                <a:r>
                  <a:rPr lang="en-US" dirty="0"/>
                  <a:t>The function </a:t>
                </a:r>
                <a:r>
                  <a:rPr lang="en-US" i="1" dirty="0"/>
                  <a:t>f</a:t>
                </a:r>
                <a:r>
                  <a:rPr lang="en-US" dirty="0"/>
                  <a:t> should be chosen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These two optimization problems are not identical: the reformulation by </a:t>
                </a:r>
                <a:r>
                  <a:rPr lang="en-US" dirty="0" err="1"/>
                  <a:t>Carlini</a:t>
                </a:r>
                <a:r>
                  <a:rPr lang="en-US" dirty="0"/>
                  <a:t>-Wagner just finds an approximated solution to the above problem</a:t>
                </a:r>
              </a:p>
              <a:p>
                <a:pPr lvl="1"/>
                <a:r>
                  <a:rPr lang="en-US" dirty="0"/>
                  <a:t>Adam optimization algorithm is used for solving the problem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9" t="-7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C&amp;W Attack</a:t>
            </a:r>
          </a:p>
          <a:p>
            <a:endParaRPr lang="en-US" dirty="0"/>
          </a:p>
        </p:txBody>
      </p:sp>
      <p:pic>
        <p:nvPicPr>
          <p:cNvPr id="4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1008" y="3166120"/>
            <a:ext cx="3030564" cy="12241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98168" y="6478488"/>
            <a:ext cx="3166308" cy="1137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861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Carlini</a:t>
            </a:r>
            <a:r>
              <a:rPr lang="en-US" dirty="0"/>
              <a:t>-Wagner Paper (C&amp;W Attack)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Recall the solution of constrained optimization problems from Lecture 3 using </a:t>
                </a:r>
                <a:r>
                  <a:rPr lang="en-US" dirty="0">
                    <a:solidFill>
                      <a:srgbClr val="FF0000"/>
                    </a:solidFill>
                  </a:rPr>
                  <a:t>Lagrange multipliers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same approach can be applied to the </a:t>
                </a:r>
                <a:r>
                  <a:rPr lang="en-US" dirty="0" err="1"/>
                  <a:t>Carlini</a:t>
                </a:r>
                <a:r>
                  <a:rPr lang="en-US" dirty="0"/>
                  <a:t>-Wagner approach, and the optimization problem can be rewritten as shown below</a:t>
                </a:r>
              </a:p>
              <a:p>
                <a:pPr lvl="1"/>
                <a:r>
                  <a:rPr lang="en-US" dirty="0"/>
                  <a:t>The authors performed a grid search for the value of the parameter </a:t>
                </a:r>
                <a:r>
                  <a:rPr lang="en-US" i="1" dirty="0"/>
                  <a:t>c </a:t>
                </a:r>
                <a:r>
                  <a:rPr lang="en-US" dirty="0"/>
                  <a:t>(from 0.01 to 100)</a:t>
                </a:r>
              </a:p>
              <a:p>
                <a:pPr lvl="1"/>
                <a:r>
                  <a:rPr lang="en-US" dirty="0"/>
                  <a:t>The recommended approach is to select the value of </a:t>
                </a:r>
                <a:r>
                  <a:rPr lang="en-US" i="1" dirty="0"/>
                  <a:t>c</a:t>
                </a:r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/>
                  <a:t>, for which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and the distance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d>
                  </m:oMath>
                </a14:m>
                <a:r>
                  <a:rPr lang="en-US" dirty="0"/>
                  <a:t> is minimal</a:t>
                </a:r>
              </a:p>
              <a:p>
                <a:pPr lvl="1"/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699" t="-795" r="-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C&amp;W Attack</a:t>
            </a:r>
          </a:p>
          <a:p>
            <a:endParaRPr lang="en-US" dirty="0"/>
          </a:p>
        </p:txBody>
      </p:sp>
      <p:pic>
        <p:nvPicPr>
          <p:cNvPr id="5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448"/>
          <a:stretch/>
        </p:blipFill>
        <p:spPr>
          <a:xfrm>
            <a:off x="5605264" y="6229719"/>
            <a:ext cx="4176464" cy="3600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08720" y="2903711"/>
                <a:ext cx="2950284" cy="9568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minimize</m:t>
                              </m:r>
                            </m:e>
                            <m:lim>
                              <m:r>
                                <a:rPr lang="en-US" b="1" dirty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lim>
                          </m:limLow>
                        </m:fName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dirty="0">
                              <a:latin typeface="Cambria Math" panose="02040503050406030204" pitchFamily="18" charset="0"/>
                            </a:rPr>
                            <m:t>𝐱</m:t>
                          </m:r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e>
                      </m:func>
                      <m:r>
                        <a:rPr lang="en-US" i="1" dirty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  <a:p>
                <a:pPr algn="ctr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</a:rPr>
                        <m:t>subject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dirty="0">
                          <a:latin typeface="Cambria Math" panose="02040503050406030204" pitchFamily="18" charset="0"/>
                        </a:rPr>
                        <m:t>to</m:t>
                      </m:r>
                      <m:r>
                        <a:rPr lang="en-US" dirty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dirty="0">
                              <a:latin typeface="Cambria Math" panose="02040503050406030204" pitchFamily="18" charset="0"/>
                            </a:rPr>
                            <m:t>𝐱</m:t>
                          </m:r>
                        </m:e>
                      </m:d>
                      <m:r>
                        <a:rPr lang="en-US" i="1" dirty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≤0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720" y="2903711"/>
                <a:ext cx="2950284" cy="9568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320833" y="2923010"/>
                <a:ext cx="4104456" cy="918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dirty="0">
                                  <a:latin typeface="Cambria Math" panose="02040503050406030204" pitchFamily="18" charset="0"/>
                                </a:rPr>
                                <m:t>minimize</m:t>
                              </m:r>
                            </m:e>
                            <m:lim>
                              <m:r>
                                <a:rPr lang="en-US" b="1" dirty="0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lim>
                          </m:limLow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1">
                                  <a:latin typeface="Cambria Math" panose="02040503050406030204" pitchFamily="18" charset="0"/>
                                </a:rPr>
                                <m:t>𝐱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nary>
                            <m:naryPr>
                              <m:chr m:val="∑"/>
                              <m:supHide m:val="on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/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1">
                                      <a:latin typeface="Cambria Math" panose="02040503050406030204" pitchFamily="18" charset="0"/>
                                    </a:rPr>
                                    <m:t>𝐱</m:t>
                                  </m:r>
                                </m:e>
                              </m:d>
                            </m:e>
                          </m:nary>
                          <m:r>
                            <m:rPr>
                              <m:nor/>
                            </m:rPr>
                            <a:rPr lang="en-US" dirty="0"/>
                            <m:t>  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0833" y="2923010"/>
                <a:ext cx="4104456" cy="9182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ight Arrow 7"/>
          <p:cNvSpPr/>
          <p:nvPr/>
        </p:nvSpPr>
        <p:spPr>
          <a:xfrm>
            <a:off x="3993107" y="3229208"/>
            <a:ext cx="892077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/>
          <a:srcRect b="31293"/>
          <a:stretch/>
        </p:blipFill>
        <p:spPr>
          <a:xfrm>
            <a:off x="710764" y="6057085"/>
            <a:ext cx="3166308" cy="781443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>
            <a:off x="4099446" y="6301727"/>
            <a:ext cx="892077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3268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00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15359</TotalTime>
  <Words>3993</Words>
  <Application>Microsoft Office PowerPoint</Application>
  <PresentationFormat>Custom</PresentationFormat>
  <Paragraphs>442</Paragraphs>
  <Slides>52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2" baseType="lpstr">
      <vt:lpstr>Arial</vt:lpstr>
      <vt:lpstr>Calibri</vt:lpstr>
      <vt:lpstr>Cambria Math</vt:lpstr>
      <vt:lpstr>Courier New</vt:lpstr>
      <vt:lpstr>Franklin Gothic</vt:lpstr>
      <vt:lpstr>Franklin Gothic Demi</vt:lpstr>
      <vt:lpstr>Libre Franklin</vt:lpstr>
      <vt:lpstr>Palatino Linotype</vt:lpstr>
      <vt:lpstr>Wingdings</vt:lpstr>
      <vt:lpstr>Office Theme</vt:lpstr>
      <vt:lpstr>CS 487/587 Adversarial Machine Learning</vt:lpstr>
      <vt:lpstr>Lecture 4</vt:lpstr>
      <vt:lpstr>Lecture Outline</vt:lpstr>
      <vt:lpstr>Evasion Attacks against White-box Models</vt:lpstr>
      <vt:lpstr>Carlini-Wagner Paper (C&amp;W Attack)</vt:lpstr>
      <vt:lpstr>Carlini-Wagner Paper (C&amp;W Attack)</vt:lpstr>
      <vt:lpstr>Carlini-Wagner Paper (C&amp;W Attack)</vt:lpstr>
      <vt:lpstr>Carlini-Wagner Paper (C&amp;W Attack)</vt:lpstr>
      <vt:lpstr>Carlini-Wagner Paper (C&amp;W Attack)</vt:lpstr>
      <vt:lpstr>Carlini-Wagner Paper (C&amp;W Attack)</vt:lpstr>
      <vt:lpstr>Carlini-Wagner Paper (C&amp;W Attack)</vt:lpstr>
      <vt:lpstr>Carlini-Wagner Paper (C&amp;W Attack)</vt:lpstr>
      <vt:lpstr>Carlini-Wagner Paper (C&amp;W Attack)</vt:lpstr>
      <vt:lpstr>Carlini-Wagner Paper (C&amp;W Attack)</vt:lpstr>
      <vt:lpstr>Carlini-Wagner Paper (C&amp;W Attack)</vt:lpstr>
      <vt:lpstr>Carlini-Wagner Paper (C&amp;W Attack)</vt:lpstr>
      <vt:lpstr>Carlini-Wagner Paper (C&amp;W Attack)</vt:lpstr>
      <vt:lpstr>Carlini-Wagner Paper (C&amp;W Attack)</vt:lpstr>
      <vt:lpstr>Carlini-Wagner Paper (C&amp;W Attack)</vt:lpstr>
      <vt:lpstr>Carlini-Wagner Paper (C&amp;W Attack)</vt:lpstr>
      <vt:lpstr>Papernot Paper (JSMA Attack) </vt:lpstr>
      <vt:lpstr>JSMA Attack Approach </vt:lpstr>
      <vt:lpstr>JSMA Attack Approach </vt:lpstr>
      <vt:lpstr>JSMA Attack Approach </vt:lpstr>
      <vt:lpstr>JSMA Attack Approach </vt:lpstr>
      <vt:lpstr>JSMA Attack Approach </vt:lpstr>
      <vt:lpstr>JSMA Attack Results </vt:lpstr>
      <vt:lpstr>JSMA Attack Results</vt:lpstr>
      <vt:lpstr>JSMA Attack</vt:lpstr>
      <vt:lpstr>Xiao, Li, Song Paper (stAdv Attack)</vt:lpstr>
      <vt:lpstr>Spatial Transformation Attack</vt:lpstr>
      <vt:lpstr>Spatial Transformation Attack</vt:lpstr>
      <vt:lpstr>Spatial Transformation Attack</vt:lpstr>
      <vt:lpstr>Spatial Transformation Attack</vt:lpstr>
      <vt:lpstr>Spatial Transformation Attack</vt:lpstr>
      <vt:lpstr>Spatial Transformation Attack</vt:lpstr>
      <vt:lpstr>Spatial Transformation Attack</vt:lpstr>
      <vt:lpstr>Spatial Transformation Attack</vt:lpstr>
      <vt:lpstr>Spatial Transformation Attack</vt:lpstr>
      <vt:lpstr>Elastic-Net Attack</vt:lpstr>
      <vt:lpstr>Elastic-Net Attack</vt:lpstr>
      <vt:lpstr>Elastic-Net Attack</vt:lpstr>
      <vt:lpstr>One-Pixel Attack</vt:lpstr>
      <vt:lpstr>One-Pixel Attack</vt:lpstr>
      <vt:lpstr>One-Pixel Attack</vt:lpstr>
      <vt:lpstr>Universal Attack</vt:lpstr>
      <vt:lpstr>Universal Attack</vt:lpstr>
      <vt:lpstr>Universal Attack</vt:lpstr>
      <vt:lpstr>Universal Attack</vt:lpstr>
      <vt:lpstr>NewtonFool Attack</vt:lpstr>
      <vt:lpstr>List of Adversarial Attacks</vt:lpstr>
      <vt:lpstr>Additional References</vt:lpstr>
    </vt:vector>
  </TitlesOfParts>
  <Company>Sheridan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Vakanski Aleksandar</dc:creator>
  <cp:lastModifiedBy>Vakanski, Aleksandar (vakanski@uidaho.edu)</cp:lastModifiedBy>
  <cp:revision>3470</cp:revision>
  <cp:lastPrinted>2016-01-16T17:38:40Z</cp:lastPrinted>
  <dcterms:created xsi:type="dcterms:W3CDTF">2014-06-16T13:46:25Z</dcterms:created>
  <dcterms:modified xsi:type="dcterms:W3CDTF">2024-02-21T16:30:19Z</dcterms:modified>
</cp:coreProperties>
</file>