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743" r:id="rId2"/>
    <p:sldId id="744" r:id="rId3"/>
    <p:sldId id="493" r:id="rId4"/>
    <p:sldId id="648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70" r:id="rId13"/>
    <p:sldId id="671" r:id="rId14"/>
    <p:sldId id="672" r:id="rId15"/>
    <p:sldId id="673" r:id="rId16"/>
    <p:sldId id="674" r:id="rId17"/>
    <p:sldId id="623" r:id="rId18"/>
    <p:sldId id="631" r:id="rId19"/>
    <p:sldId id="638" r:id="rId20"/>
    <p:sldId id="639" r:id="rId21"/>
    <p:sldId id="640" r:id="rId22"/>
    <p:sldId id="632" r:id="rId23"/>
    <p:sldId id="633" r:id="rId24"/>
    <p:sldId id="634" r:id="rId25"/>
    <p:sldId id="635" r:id="rId26"/>
    <p:sldId id="695" r:id="rId27"/>
    <p:sldId id="696" r:id="rId28"/>
    <p:sldId id="697" r:id="rId29"/>
    <p:sldId id="698" r:id="rId30"/>
    <p:sldId id="699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708" r:id="rId39"/>
    <p:sldId id="709" r:id="rId40"/>
    <p:sldId id="660" r:id="rId41"/>
    <p:sldId id="683" r:id="rId42"/>
    <p:sldId id="684" r:id="rId43"/>
    <p:sldId id="685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  <p:sldId id="710" r:id="rId53"/>
    <p:sldId id="711" r:id="rId54"/>
    <p:sldId id="712" r:id="rId55"/>
    <p:sldId id="713" r:id="rId56"/>
    <p:sldId id="714" r:id="rId57"/>
    <p:sldId id="715" r:id="rId58"/>
    <p:sldId id="716" r:id="rId59"/>
    <p:sldId id="717" r:id="rId60"/>
    <p:sldId id="492" r:id="rId61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76968" autoAdjust="0"/>
  </p:normalViewPr>
  <p:slideViewPr>
    <p:cSldViewPr>
      <p:cViewPr varScale="1">
        <p:scale>
          <a:sx n="74" d="100"/>
          <a:sy n="74" d="100"/>
        </p:scale>
        <p:origin x="2136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kanski, Aleksandar (vakanski@uidaho.edu)" userId="963f8e72-cd91-41c5-aaa7-123ad4acd412" providerId="ADAL" clId="{BE791872-1870-49F7-A6C1-97BA98E127CF}"/>
    <pc:docChg chg="undo custSel modSld">
      <pc:chgData name="Vakanski, Aleksandar (vakanski@uidaho.edu)" userId="963f8e72-cd91-41c5-aaa7-123ad4acd412" providerId="ADAL" clId="{BE791872-1870-49F7-A6C1-97BA98E127CF}" dt="2021-09-25T18:02:01.664" v="38" actId="20577"/>
      <pc:docMkLst>
        <pc:docMk/>
      </pc:docMkLst>
      <pc:sldChg chg="modSp mod">
        <pc:chgData name="Vakanski, Aleksandar (vakanski@uidaho.edu)" userId="963f8e72-cd91-41c5-aaa7-123ad4acd412" providerId="ADAL" clId="{BE791872-1870-49F7-A6C1-97BA98E127CF}" dt="2021-09-25T18:02:01.664" v="38" actId="20577"/>
        <pc:sldMkLst>
          <pc:docMk/>
          <pc:sldMk cId="4144122092" sldId="706"/>
        </pc:sldMkLst>
        <pc:spChg chg="mod">
          <ac:chgData name="Vakanski, Aleksandar (vakanski@uidaho.edu)" userId="963f8e72-cd91-41c5-aaa7-123ad4acd412" providerId="ADAL" clId="{BE791872-1870-49F7-A6C1-97BA98E127CF}" dt="2021-09-25T18:02:01.664" v="38" actId="20577"/>
          <ac:spMkLst>
            <pc:docMk/>
            <pc:sldMk cId="4144122092" sldId="706"/>
            <ac:spMk id="3" creationId="{00000000-0000-0000-0000-000000000000}"/>
          </ac:spMkLst>
        </pc:spChg>
      </pc:sldChg>
    </pc:docChg>
  </pc:docChgLst>
  <pc:docChgLst>
    <pc:chgData name="Vakanski, Aleksandar (vakanski@uidaho.edu)" userId="963f8e72-cd91-41c5-aaa7-123ad4acd412" providerId="ADAL" clId="{FD2867FC-0678-4FFF-92A2-10BF5685C417}"/>
    <pc:docChg chg="delSld">
      <pc:chgData name="Vakanski, Aleksandar (vakanski@uidaho.edu)" userId="963f8e72-cd91-41c5-aaa7-123ad4acd412" providerId="ADAL" clId="{FD2867FC-0678-4FFF-92A2-10BF5685C417}" dt="2023-02-09T20:31:30.011" v="0" actId="47"/>
      <pc:docMkLst>
        <pc:docMk/>
      </pc:docMkLst>
      <pc:sldChg chg="del">
        <pc:chgData name="Vakanski, Aleksandar (vakanski@uidaho.edu)" userId="963f8e72-cd91-41c5-aaa7-123ad4acd412" providerId="ADAL" clId="{FD2867FC-0678-4FFF-92A2-10BF5685C417}" dt="2023-02-09T20:31:30.011" v="0" actId="47"/>
        <pc:sldMkLst>
          <pc:docMk/>
          <pc:sldMk cId="1261707770" sldId="6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0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23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 MNIST and Cifar-10, ZOO attacks achieve almost 100% success rate</a:t>
                </a:r>
              </a:p>
              <a:p>
                <a:pPr lvl="1"/>
                <a:r>
                  <a:rPr lang="en-US" dirty="0"/>
                  <a:t>The added </a:t>
                </a:r>
                <a:r>
                  <a:rPr lang="en-US" b="0" i="0">
                    <a:latin typeface="Cambria Math" panose="02040503050406030204" pitchFamily="18" charset="0"/>
                  </a:rPr>
                  <a:t>𝐿_2</a:t>
                </a:r>
                <a:r>
                  <a:rPr lang="en-US" dirty="0"/>
                  <a:t> perturbations are comparable to C&amp;W white-box attack</a:t>
                </a:r>
              </a:p>
              <a:p>
                <a:pPr lvl="1"/>
                <a:r>
                  <a:rPr lang="en-US" dirty="0"/>
                  <a:t>As expected, the time for generating adversarial samples is longer than white-box attack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6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9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2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3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6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4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5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3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F124DF-26F4-70AD-C9D3-47DB46821929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22B5E7-0DEA-A9E4-63A4-61E990D52153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EE1CBC-4715-1802-3085-B3D25FA2A1D9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349572B-2855-8D25-9998-198AF3FBB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94CEF-475F-5BD0-04A4-755AD749A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F0B148-FB6A-8E4B-8BC9-10FEFB8E59D1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781B67-F262-1242-80C3-DA6A07838EE3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DEDA09-6352-54DA-C7DD-0B8D836F786F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3EB1B70-3974-A6EB-5ADD-18688FF3B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A2F54-A8B7-5BC7-6082-D058047BF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1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ifai.com/model-gallery" TargetMode="External"/><Relationship Id="rId7" Type="http://schemas.microsoft.com/office/2007/relationships/hdphoto" Target="../media/hdphoto1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14.wdp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5.07277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11.02770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45.png"/><Relationship Id="rId4" Type="http://schemas.microsoft.com/office/2007/relationships/hdphoto" Target="../media/hdphoto1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4.02144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399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5.wdp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5.07121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7.wdp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9.wdp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cloud.google.com/visio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01069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1909.0807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538636"/>
            <a:ext cx="4247295" cy="2131540"/>
          </a:xfrm>
        </p:spPr>
        <p:txBody>
          <a:bodyPr/>
          <a:lstStyle/>
          <a:p>
            <a:pPr algn="ctr"/>
            <a:r>
              <a:rPr lang="en-US" altLang="en-US" dirty="0"/>
              <a:t>CS 487/587</a:t>
            </a:r>
            <a:br>
              <a:rPr lang="en-US" altLang="en-US" dirty="0"/>
            </a:br>
            <a:r>
              <a:rPr lang="en-US" dirty="0"/>
              <a:t>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Experimental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Validation of </a:t>
                </a:r>
                <a:r>
                  <a:rPr lang="en-US" dirty="0">
                    <a:solidFill>
                      <a:srgbClr val="FF0000"/>
                    </a:solidFill>
                  </a:rPr>
                  <a:t>non-targeted black-box attacks </a:t>
                </a:r>
                <a:r>
                  <a:rPr lang="en-US" dirty="0"/>
                  <a:t>using Gradient Estimation with FD</a:t>
                </a:r>
              </a:p>
              <a:p>
                <a:pPr lvl="1"/>
                <a:r>
                  <a:rPr lang="en-US" dirty="0"/>
                  <a:t>The table presents the success rate and average distortion (in parenthesis)</a:t>
                </a:r>
              </a:p>
              <a:p>
                <a:pPr lvl="1"/>
                <a:r>
                  <a:rPr lang="en-US" dirty="0"/>
                  <a:t>Baseline methods:</a:t>
                </a:r>
              </a:p>
              <a:p>
                <a:pPr lvl="2"/>
                <a:r>
                  <a:rPr lang="en-US" dirty="0"/>
                  <a:t>D. of M. – Difference of Means attack, uses the mean difference between the true class and the target class as added perturbation</a:t>
                </a:r>
              </a:p>
              <a:p>
                <a:pPr lvl="2"/>
                <a:r>
                  <a:rPr lang="en-US" dirty="0"/>
                  <a:t>Rand. – Random perturbation by adding random noise from a distribution (e.g., Gaussian)</a:t>
                </a:r>
              </a:p>
              <a:p>
                <a:pPr lvl="1"/>
                <a:r>
                  <a:rPr lang="en-US" dirty="0"/>
                  <a:t>‘</a:t>
                </a:r>
                <a:r>
                  <a:rPr lang="en-US" dirty="0" err="1"/>
                  <a:t>xent</a:t>
                </a:r>
                <a:r>
                  <a:rPr lang="en-US" dirty="0"/>
                  <a:t>’ is for cross-entropy loss, ‘logit’ is C-W logits loss, ‘I’ is iterative</a:t>
                </a:r>
              </a:p>
              <a:p>
                <a:pPr lvl="1"/>
                <a:r>
                  <a:rPr lang="en-US" dirty="0"/>
                  <a:t>MNIST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constraint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and CIFAR-10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constraint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C-W attack (IFD-logit) produced best results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5921"/>
          <a:stretch/>
        </p:blipFill>
        <p:spPr>
          <a:xfrm>
            <a:off x="1674244" y="5002324"/>
            <a:ext cx="6709912" cy="2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Experimental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of </a:t>
            </a:r>
            <a:r>
              <a:rPr lang="en-US" dirty="0">
                <a:solidFill>
                  <a:srgbClr val="FF0000"/>
                </a:solidFill>
              </a:rPr>
              <a:t>targeted black-box att</a:t>
            </a:r>
            <a:r>
              <a:rPr lang="en-US" dirty="0"/>
              <a:t>acks using Gradient Estimation with FD</a:t>
            </a:r>
          </a:p>
          <a:p>
            <a:pPr lvl="1"/>
            <a:r>
              <a:rPr lang="en-US" dirty="0"/>
              <a:t>Iterative FGSM (IFD-</a:t>
            </a:r>
            <a:r>
              <a:rPr lang="en-US" dirty="0" err="1"/>
              <a:t>xent</a:t>
            </a:r>
            <a:r>
              <a:rPr lang="en-US" dirty="0"/>
              <a:t>) attack produced best results on MNIST</a:t>
            </a:r>
          </a:p>
          <a:p>
            <a:pPr lvl="1"/>
            <a:r>
              <a:rPr lang="en-US" dirty="0"/>
              <a:t>Iterative C-W (IFD-logit) attack produced best results on CIFAR-10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805"/>
          <a:stretch/>
        </p:blipFill>
        <p:spPr>
          <a:xfrm>
            <a:off x="1180373" y="3310136"/>
            <a:ext cx="7776864" cy="36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A73B-A559-4565-AD2C-CEA7452E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Query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Shortcoming of the proposed approach: </a:t>
                </a:r>
              </a:p>
              <a:p>
                <a:pPr lvl="1"/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queries per input, where </a:t>
                </a:r>
                <a:r>
                  <a:rPr lang="en-US" i="1" dirty="0"/>
                  <a:t>d</a:t>
                </a:r>
                <a:r>
                  <a:rPr lang="en-US" dirty="0"/>
                  <a:t> is the dimension of the input (e.g., number of pixels in images)</a:t>
                </a:r>
              </a:p>
              <a:p>
                <a:pPr lvl="1"/>
                <a:r>
                  <a:rPr lang="en-US" dirty="0"/>
                  <a:t>The presented FD approximation required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queries</a:t>
                </a:r>
              </a:p>
              <a:p>
                <a:r>
                  <a:rPr lang="en-US" dirty="0"/>
                  <a:t>The authors propose two approaches for reducing the number of queries</a:t>
                </a:r>
              </a:p>
              <a:p>
                <a:pPr lvl="1"/>
                <a:r>
                  <a:rPr lang="en-US" dirty="0"/>
                  <a:t>Random grouping</a:t>
                </a:r>
              </a:p>
              <a:p>
                <a:pPr lvl="2"/>
                <a:r>
                  <a:rPr lang="en-US" dirty="0"/>
                  <a:t>The gradient is estimated only for a random group of selected pixels, instead of estimating the gradient per each pixel</a:t>
                </a:r>
              </a:p>
              <a:p>
                <a:pPr lvl="1"/>
                <a:r>
                  <a:rPr lang="en-US" dirty="0"/>
                  <a:t>PCA (Principal Component Analysis)</a:t>
                </a:r>
              </a:p>
              <a:p>
                <a:pPr lvl="2"/>
                <a:r>
                  <a:rPr lang="en-US" dirty="0"/>
                  <a:t>Compute the gradient only along a number of principal component vectors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Query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of the methods for query reduction</a:t>
            </a:r>
          </a:p>
          <a:p>
            <a:pPr lvl="1"/>
            <a:r>
              <a:rPr lang="en-US" dirty="0"/>
              <a:t>For random grouping, the success rate decreases with decreasing the group size (left figure)</a:t>
            </a:r>
          </a:p>
          <a:p>
            <a:pPr lvl="2"/>
            <a:r>
              <a:rPr lang="en-US" dirty="0"/>
              <a:t>I.e., using only 3 group of pixels to estimate the gradient is less efficient than using 112 groups of pixels</a:t>
            </a:r>
          </a:p>
          <a:p>
            <a:pPr lvl="1"/>
            <a:r>
              <a:rPr lang="en-US" dirty="0"/>
              <a:t>For PCA, the success rate decreases as the number of PC is decreased (middle and right figure)</a:t>
            </a:r>
          </a:p>
          <a:p>
            <a:pPr lvl="2"/>
            <a:r>
              <a:rPr lang="en-US" dirty="0"/>
              <a:t>The success rate is still high for smaller number of PC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2" y="4635251"/>
            <a:ext cx="9505056" cy="24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Adversarial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Non-targeted adversarial samples</a:t>
            </a:r>
          </a:p>
          <a:p>
            <a:pPr lvl="1"/>
            <a:r>
              <a:rPr lang="en-US" dirty="0"/>
              <a:t>WB-IFGS – white-box iterative FGSM attack</a:t>
            </a:r>
          </a:p>
          <a:p>
            <a:pPr lvl="1"/>
            <a:r>
              <a:rPr lang="en-US" dirty="0"/>
              <a:t>IFD-logit – black-box iterative C&amp;W attack (logit loss)</a:t>
            </a:r>
          </a:p>
          <a:p>
            <a:pPr lvl="1"/>
            <a:r>
              <a:rPr lang="en-US" dirty="0"/>
              <a:t>IGE-QR-PCA  - black-box Iterative Gradient Estimation with Query Reduction using PCA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933"/>
          <a:stretch/>
        </p:blipFill>
        <p:spPr>
          <a:xfrm>
            <a:off x="1860848" y="3598168"/>
            <a:ext cx="6356910" cy="40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Defense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of adversarial samples against three adversarial defenses</a:t>
            </a:r>
          </a:p>
          <a:p>
            <a:pPr lvl="1"/>
            <a:r>
              <a:rPr lang="en-US" dirty="0"/>
              <a:t>Adversarial training (</a:t>
            </a:r>
            <a:r>
              <a:rPr lang="en-US" dirty="0" err="1"/>
              <a:t>Szagedy</a:t>
            </a:r>
            <a:r>
              <a:rPr lang="en-US" dirty="0"/>
              <a:t> et al, 2014): Adv column in the table</a:t>
            </a:r>
          </a:p>
          <a:p>
            <a:pPr lvl="1"/>
            <a:r>
              <a:rPr lang="en-US" dirty="0"/>
              <a:t>Ensemble adversarial training (</a:t>
            </a:r>
            <a:r>
              <a:rPr lang="en-US" dirty="0" err="1"/>
              <a:t>Tramer</a:t>
            </a:r>
            <a:r>
              <a:rPr lang="en-US" dirty="0"/>
              <a:t> et al, 2017): Adv-</a:t>
            </a:r>
            <a:r>
              <a:rPr lang="en-US" dirty="0" err="1"/>
              <a:t>Ens</a:t>
            </a:r>
            <a:r>
              <a:rPr lang="en-US" dirty="0"/>
              <a:t> column</a:t>
            </a:r>
          </a:p>
          <a:p>
            <a:pPr lvl="1"/>
            <a:r>
              <a:rPr lang="en-US" dirty="0"/>
              <a:t>Iterative adversarial training (</a:t>
            </a:r>
            <a:r>
              <a:rPr lang="en-US" dirty="0" err="1"/>
              <a:t>Madry</a:t>
            </a:r>
            <a:r>
              <a:rPr lang="en-US" dirty="0"/>
              <a:t> et al, 2017): Adv-</a:t>
            </a:r>
            <a:r>
              <a:rPr lang="en-US" dirty="0" err="1"/>
              <a:t>Iter</a:t>
            </a:r>
            <a:r>
              <a:rPr lang="en-US" dirty="0"/>
              <a:t> column</a:t>
            </a:r>
          </a:p>
          <a:p>
            <a:r>
              <a:rPr lang="en-US" dirty="0"/>
              <a:t>The accuracy is almost the same as for benign (non-attacked) images (first column in the table)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30" y="4606280"/>
            <a:ext cx="61531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Attacks on Real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on two real-world models hosted by </a:t>
            </a:r>
            <a:r>
              <a:rPr lang="en-US" dirty="0" err="1"/>
              <a:t>Clarifai</a:t>
            </a:r>
            <a:endParaRPr lang="en-US" dirty="0"/>
          </a:p>
          <a:p>
            <a:pPr lvl="1"/>
            <a:r>
              <a:rPr lang="en-US" dirty="0"/>
              <a:t>Not Safe For Work (NSFW) model</a:t>
            </a:r>
          </a:p>
          <a:p>
            <a:pPr lvl="2"/>
            <a:r>
              <a:rPr lang="en-US" dirty="0"/>
              <a:t>Two categories: ‘safe’, ‘not safe’</a:t>
            </a:r>
          </a:p>
          <a:p>
            <a:pPr lvl="1"/>
            <a:r>
              <a:rPr lang="en-US" dirty="0"/>
              <a:t>Content Moderation model</a:t>
            </a:r>
          </a:p>
          <a:p>
            <a:pPr lvl="2"/>
            <a:r>
              <a:rPr lang="en-US" dirty="0"/>
              <a:t>Five categories: ‘safe’, ‘suggestive’, ‘explicit’, ‘drug,’ and ‘gore’</a:t>
            </a:r>
          </a:p>
          <a:p>
            <a:pPr lvl="2"/>
            <a:r>
              <a:rPr lang="en-US" dirty="0"/>
              <a:t>Example: an adversary could upload violent adversarially-modified images, which may be marked incorrectly as ‘safe’ by the Content Moderation model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48" y="4534272"/>
            <a:ext cx="6429375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824" y="63930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Original image</a:t>
            </a:r>
          </a:p>
          <a:p>
            <a:pPr algn="ctr"/>
            <a:r>
              <a:rPr lang="en-US" sz="1600" dirty="0"/>
              <a:t>Class: ‘drug’</a:t>
            </a:r>
          </a:p>
          <a:p>
            <a:pPr algn="ctr"/>
            <a:r>
              <a:rPr lang="en-US" sz="1600" dirty="0"/>
              <a:t>Confidence: 0.99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288" y="64064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Adversarial image</a:t>
            </a:r>
          </a:p>
          <a:p>
            <a:pPr algn="ctr"/>
            <a:r>
              <a:rPr lang="en-US" sz="1600" dirty="0"/>
              <a:t>Class: ‘safe’</a:t>
            </a:r>
          </a:p>
          <a:p>
            <a:pPr algn="ctr"/>
            <a:r>
              <a:rPr lang="en-US" sz="1600" dirty="0"/>
              <a:t>Confidence: 0.96</a:t>
            </a:r>
          </a:p>
        </p:txBody>
      </p:sp>
    </p:spTree>
    <p:extLst>
      <p:ext uri="{BB962C8B-B14F-4D97-AF65-F5344CB8AC3E}">
        <p14:creationId xmlns:p14="http://schemas.microsoft.com/office/powerpoint/2010/main" val="201042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Brendel, </a:t>
            </a:r>
            <a:r>
              <a:rPr lang="en-US" b="1" i="1" dirty="0" err="1">
                <a:solidFill>
                  <a:srgbClr val="0070C0"/>
                </a:solidFill>
              </a:rPr>
              <a:t>Rauber</a:t>
            </a:r>
            <a:r>
              <a:rPr lang="en-US" b="1" i="1" dirty="0">
                <a:solidFill>
                  <a:srgbClr val="0070C0"/>
                </a:solidFill>
              </a:rPr>
              <a:t>, and </a:t>
            </a:r>
            <a:r>
              <a:rPr lang="en-US" b="1" i="1" dirty="0" err="1">
                <a:solidFill>
                  <a:srgbClr val="0070C0"/>
                </a:solidFill>
              </a:rPr>
              <a:t>Bethge</a:t>
            </a:r>
            <a:r>
              <a:rPr lang="en-US" b="1" i="1" dirty="0">
                <a:solidFill>
                  <a:srgbClr val="0070C0"/>
                </a:solidFill>
              </a:rPr>
              <a:t> (2018) Decision-Based Adversarial Attacks: Reliable Attacks Against Black-Box Machine Learning Models</a:t>
            </a:r>
          </a:p>
          <a:p>
            <a:r>
              <a:rPr lang="en-US" dirty="0"/>
              <a:t>A query-based black-box attack called </a:t>
            </a:r>
            <a:r>
              <a:rPr lang="en-US" b="1" i="1" dirty="0">
                <a:solidFill>
                  <a:srgbClr val="0070C0"/>
                </a:solidFill>
              </a:rPr>
              <a:t>Boundary Attack </a:t>
            </a:r>
          </a:p>
          <a:p>
            <a:pPr lvl="1"/>
            <a:r>
              <a:rPr lang="en-US" dirty="0"/>
              <a:t>This is a </a:t>
            </a:r>
            <a:r>
              <a:rPr lang="en-US" dirty="0">
                <a:solidFill>
                  <a:srgbClr val="FF0000"/>
                </a:solidFill>
              </a:rPr>
              <a:t>decision-based attack</a:t>
            </a:r>
            <a:r>
              <a:rPr lang="en-US" dirty="0"/>
              <a:t>, i.e., it requires only queries of the output class, and not the logits or output probabilities</a:t>
            </a:r>
          </a:p>
          <a:p>
            <a:pPr lvl="1"/>
            <a:r>
              <a:rPr lang="en-US" dirty="0"/>
              <a:t>Can perform both non-targeted and targeted attacks</a:t>
            </a:r>
          </a:p>
          <a:p>
            <a:r>
              <a:rPr lang="en-US" dirty="0"/>
              <a:t>Advantage:</a:t>
            </a:r>
          </a:p>
          <a:p>
            <a:pPr lvl="1"/>
            <a:r>
              <a:rPr lang="en-US" dirty="0"/>
              <a:t>Finds low-perturbation images only by using the output class information</a:t>
            </a:r>
          </a:p>
          <a:p>
            <a:pPr lvl="1"/>
            <a:r>
              <a:rPr lang="en-US" dirty="0"/>
              <a:t>Relevant to real-world application, where access to the model may not be possible</a:t>
            </a:r>
          </a:p>
          <a:p>
            <a:r>
              <a:rPr lang="en-US" dirty="0"/>
              <a:t>Disadvantage:</a:t>
            </a:r>
          </a:p>
          <a:p>
            <a:pPr lvl="1"/>
            <a:r>
              <a:rPr lang="en-US" dirty="0"/>
              <a:t>Requires many iterations to converge (i.e., large number of queries)</a:t>
            </a:r>
          </a:p>
          <a:p>
            <a:r>
              <a:rPr lang="en-US" dirty="0"/>
              <a:t>Validation on MNIST, CIFAR-10, and ImageNet</a:t>
            </a:r>
          </a:p>
          <a:p>
            <a:pPr lvl="1"/>
            <a:r>
              <a:rPr lang="en-US" dirty="0"/>
              <a:t>And, on real-world applied models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42444-FC6E-2AEE-97D1-1556B478A4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</p:txBody>
      </p:sp>
    </p:spTree>
    <p:extLst>
      <p:ext uri="{BB962C8B-B14F-4D97-AF65-F5344CB8AC3E}">
        <p14:creationId xmlns:p14="http://schemas.microsoft.com/office/powerpoint/2010/main" val="19417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0D2C-7D80-468E-8B23-C58A6116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3861-7922-4D2F-9455-93EA092D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5648571" cy="5367667"/>
          </a:xfrm>
        </p:spPr>
        <p:txBody>
          <a:bodyPr>
            <a:normAutofit/>
          </a:bodyPr>
          <a:lstStyle/>
          <a:p>
            <a:r>
              <a:rPr lang="en-US" dirty="0"/>
              <a:t>Boundary Attack intuition</a:t>
            </a:r>
          </a:p>
          <a:p>
            <a:pPr lvl="1"/>
            <a:r>
              <a:rPr lang="en-US" dirty="0"/>
              <a:t>The starting image is drawn from a uniform random distribution (random noise), and is adversarial (i.e., different than the true label)</a:t>
            </a:r>
          </a:p>
          <a:p>
            <a:pPr lvl="1"/>
            <a:r>
              <a:rPr lang="en-US" dirty="0"/>
              <a:t>Iteratively reduce the </a:t>
            </a:r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 distance to the original image by adding small perturbations</a:t>
            </a:r>
          </a:p>
          <a:p>
            <a:pPr lvl="1"/>
            <a:r>
              <a:rPr lang="en-US" dirty="0"/>
              <a:t>Walk along the </a:t>
            </a:r>
            <a:r>
              <a:rPr lang="en-US" dirty="0">
                <a:solidFill>
                  <a:srgbClr val="FF0000"/>
                </a:solidFill>
              </a:rPr>
              <a:t>boundary</a:t>
            </a:r>
            <a:r>
              <a:rPr lang="en-US" dirty="0"/>
              <a:t> between the adversarial and the non-adversarial region, but stay in the adversarial region</a:t>
            </a:r>
          </a:p>
          <a:p>
            <a:pPr lvl="2"/>
            <a:r>
              <a:rPr lang="en-US" dirty="0"/>
              <a:t>I.e., whenever the added perturbation results in correct classification, reject those samples (a.k.a., sample rejection)</a:t>
            </a:r>
          </a:p>
          <a:p>
            <a:pPr lvl="1"/>
            <a:r>
              <a:rPr lang="en-US" dirty="0"/>
              <a:t>When the distance to the original image cannot be further reduced, or when the number of set iteration steps is reached, stop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BC812C-1215-1241-9AAE-49706DF31A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E0198-8414-4B8A-945E-7261C56F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600"/>
          <a:stretch/>
        </p:blipFill>
        <p:spPr>
          <a:xfrm>
            <a:off x="5997252" y="2536261"/>
            <a:ext cx="3856484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37E2-BC32-4EE6-88D8-1C5A60B6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Attack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55BFF-4D43-4E67-A85F-752EE3F9A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Boundary Attack algorithm</a:t>
                </a:r>
              </a:p>
              <a:p>
                <a:pPr lvl="1"/>
                <a:r>
                  <a:rPr lang="en-US" dirty="0"/>
                  <a:t>The initial image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𝐨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sampled from a uniform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adversarially perturbed image at the </a:t>
                </a:r>
                <a:r>
                  <a:rPr lang="en-US" i="1" dirty="0"/>
                  <a:t>k</a:t>
                </a:r>
                <a:r>
                  <a:rPr lang="en-US" baseline="30000" dirty="0"/>
                  <a:t>th</a:t>
                </a:r>
                <a:r>
                  <a:rPr lang="en-US" dirty="0"/>
                  <a:t> step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𝐨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Adversarial criterion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(∙) </m:t>
                    </m:r>
                  </m:oMath>
                </a14:m>
                <a:r>
                  <a:rPr lang="en-US" dirty="0"/>
                  <a:t>is: misclassification</a:t>
                </a:r>
              </a:p>
              <a:p>
                <a:pPr lvl="2"/>
                <a:r>
                  <a:rPr lang="en-US" dirty="0"/>
                  <a:t>I.e., different class than the true class (non-targeted attack), or the target class (targeted attack)</a:t>
                </a:r>
              </a:p>
              <a:p>
                <a:pPr lvl="1"/>
                <a:r>
                  <a:rPr lang="en-US" dirty="0"/>
                  <a:t>Decision of model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is: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2</a:t>
                </a:r>
                <a:r>
                  <a:rPr lang="en-US" dirty="0"/>
                  <a:t> distance between the perturbed and the original image</a:t>
                </a:r>
              </a:p>
              <a:p>
                <a:pPr lvl="1"/>
                <a:r>
                  <a:rPr lang="en-US" dirty="0"/>
                  <a:t>The proposal distribution for the perturbation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discussed on next page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55BFF-4D43-4E67-A85F-752EE3F9A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672502-14B2-E7F5-1446-9535A50A1D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A6675-19DA-4764-B9DC-50146A23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882" y="4534272"/>
            <a:ext cx="7610734" cy="29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5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Evasion Attacks against Black-box Machine Learning Models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974B-7574-4203-8873-FF90F38F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A0966-3BE7-462F-8C31-A8E4E8F7E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proposal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perturbation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the authors used a Gaussian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perturbation is denoted as #1 – random orthogonal step in the figure below</a:t>
                </a:r>
              </a:p>
              <a:p>
                <a:r>
                  <a:rPr lang="en-US" dirty="0"/>
                  <a:t>Next, it is ensured that the proposed adversarial sample is a regular image with all pixels clipped in the range [0,1] </a:t>
                </a:r>
              </a:p>
              <a:p>
                <a:endParaRPr lang="en-US" sz="600" dirty="0"/>
              </a:p>
              <a:p>
                <a:pPr marL="182880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</m:acc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5A0966-3BE7-462F-8C31-A8E4E8F7E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444E9-E204-D42E-7364-91F58CD4CB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5C133B-1078-4C1E-AB36-62A9A07A8D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993" y="4395059"/>
                <a:ext cx="6078664" cy="32355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It is also ensured that the perturbation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within a</a:t>
                </a:r>
                <a:r>
                  <a:rPr lang="en-US" i="1" baseline="-25000" dirty="0"/>
                  <a:t> </a:t>
                </a:r>
                <a:r>
                  <a:rPr lang="en-US" dirty="0"/>
                  <a:t>ball with radius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around the original image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dirty="0"/>
                  <a:t> ( i.e., the added perturbation at each step is limited)</a:t>
                </a:r>
              </a:p>
              <a:p>
                <a:endParaRPr lang="en-US" sz="600" dirty="0"/>
              </a:p>
              <a:p>
                <a:pPr marL="0" indent="0">
                  <a:spcAft>
                    <a:spcPts val="600"/>
                  </a:spcAft>
                  <a:buFont typeface="Palatino Linotype" panose="02040502050505030304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Afterward, a small movement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(#2 step in the image) is made toward the original image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</m:t>
                    </m:r>
                  </m:oMath>
                </a14:m>
                <a:r>
                  <a:rPr lang="en-US" dirty="0"/>
                  <a:t>, so that the distance to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iteratively reduced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𝐨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acc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𝐨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acc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𝐨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</m:acc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Font typeface="Palatino Linotype" panose="02040502050505030304" pitchFamily="18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Palatino Linotype" panose="02040502050505030304" pitchFamily="18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5C133B-1078-4C1E-AB36-62A9A07A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3" y="4395059"/>
                <a:ext cx="6078664" cy="3235557"/>
              </a:xfrm>
              <a:prstGeom prst="rect">
                <a:avLst/>
              </a:prstGeom>
              <a:blipFill>
                <a:blip r:embed="rId3"/>
                <a:stretch>
                  <a:fillRect l="-1103" t="-2260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E2E806B-D928-4234-AC2E-F8A1A38FA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5375"/>
          <a:stretch/>
        </p:blipFill>
        <p:spPr>
          <a:xfrm>
            <a:off x="6519997" y="4786127"/>
            <a:ext cx="3379422" cy="2398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481917-2BF4-4A7B-B248-9C7E6186AD6A}"/>
              </a:ext>
            </a:extLst>
          </p:cNvPr>
          <p:cNvSpPr/>
          <p:nvPr/>
        </p:nvSpPr>
        <p:spPr>
          <a:xfrm>
            <a:off x="9482055" y="5959864"/>
            <a:ext cx="564704" cy="33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53B72-D15D-4B45-8986-AAA15E125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00" y="3886200"/>
            <a:ext cx="2417323" cy="8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1B73-4EE2-4841-B21F-F9495279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D3F74-C376-440D-ACBF-23BDCF80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two parameters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(random orthogonal step)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(step toward the original image) are adjusted dynamically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D3F74-C376-440D-ACBF-23BDCF80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08125F-0526-FAFE-152D-EB0DA5F71D8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347E0-E605-4F72-A236-90B6859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42" y="2764415"/>
            <a:ext cx="3806470" cy="2338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2D4A4-7BA8-420E-B977-49A8F245D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42" y="5317902"/>
            <a:ext cx="3652500" cy="2342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DC11478-04EA-4C5F-AB66-5E4F41A532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811" y="2866767"/>
                <a:ext cx="5172437" cy="4905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14400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146175" indent="-1746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376363" indent="-173038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parameters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adjusted to that that about 50% of the perturbations are adversarial </a:t>
                </a:r>
              </a:p>
              <a:p>
                <a:pPr lvl="1"/>
                <a:r>
                  <a:rPr lang="en-US" dirty="0"/>
                  <a:t>If this ratio is much lower than 50%, the step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reduced</a:t>
                </a:r>
              </a:p>
              <a:p>
                <a:pPr lvl="1"/>
                <a:r>
                  <a:rPr lang="en-US" dirty="0"/>
                  <a:t>In the opposite case,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increased</a:t>
                </a:r>
              </a:p>
              <a:p>
                <a:r>
                  <a:rPr lang="en-US" dirty="0"/>
                  <a:t>Next, a small 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toward the original image is applied</a:t>
                </a:r>
              </a:p>
              <a:p>
                <a:pPr lvl="1"/>
                <a:r>
                  <a:rPr lang="en-US" dirty="0"/>
                  <a:t>If the success rate is too small,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decreased </a:t>
                </a:r>
              </a:p>
              <a:p>
                <a:pPr lvl="1"/>
                <a:r>
                  <a:rPr lang="en-US" dirty="0"/>
                  <a:t>If it is too large,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increased</a:t>
                </a:r>
              </a:p>
              <a:p>
                <a:r>
                  <a:rPr lang="en-US" dirty="0"/>
                  <a:t>The attack is converged 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converges to zero</a:t>
                </a:r>
              </a:p>
              <a:p>
                <a:pPr lvl="1"/>
                <a:r>
                  <a:rPr lang="en-US" dirty="0"/>
                  <a:t>I.e., the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distance to the original image can not be reduced anymore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DC11478-04EA-4C5F-AB66-5E4F41A53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11" y="2866767"/>
                <a:ext cx="5172437" cy="4905633"/>
              </a:xfrm>
              <a:prstGeom prst="rect">
                <a:avLst/>
              </a:prstGeom>
              <a:blipFill>
                <a:blip r:embed="rId5"/>
                <a:stretch>
                  <a:fillRect l="-1296" t="-745" b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4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4158-B9D7-439D-A7D3-8BB65839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B75A-6407-47F5-9DED-AF26B0E9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an </a:t>
            </a:r>
            <a:r>
              <a:rPr lang="en-US" dirty="0">
                <a:solidFill>
                  <a:srgbClr val="FF0000"/>
                </a:solidFill>
              </a:rPr>
              <a:t>untargeted attack</a:t>
            </a:r>
          </a:p>
          <a:p>
            <a:pPr lvl="1"/>
            <a:r>
              <a:rPr lang="en-US" dirty="0"/>
              <a:t>Starts from upper left and proceeds to the lower right image</a:t>
            </a:r>
          </a:p>
          <a:p>
            <a:pPr lvl="1"/>
            <a:r>
              <a:rPr lang="en-US" dirty="0"/>
              <a:t>Above: total number of calls, i.e., queries</a:t>
            </a:r>
          </a:p>
          <a:p>
            <a:pPr lvl="1"/>
            <a:r>
              <a:rPr lang="en-US" dirty="0"/>
              <a:t>Below: </a:t>
            </a:r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 distance between the attacked image and the original image</a:t>
            </a:r>
          </a:p>
          <a:p>
            <a:pPr lvl="1"/>
            <a:r>
              <a:rPr lang="en-US" dirty="0"/>
              <a:t>The original image used for the attack is shown in the lower right corner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B8797-E9E6-5A54-928D-A73E816366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748A2-3906-4DD3-BA57-8C38395E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7" y="4030216"/>
            <a:ext cx="93292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970A-3AAA-454E-9F8A-376B4EAA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FE4D-7803-4DB8-8520-29A2C66D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</a:t>
            </a:r>
            <a:r>
              <a:rPr lang="en-US" dirty="0">
                <a:solidFill>
                  <a:srgbClr val="FF0000"/>
                </a:solidFill>
              </a:rPr>
              <a:t>targeted attack</a:t>
            </a:r>
          </a:p>
          <a:p>
            <a:pPr lvl="1"/>
            <a:r>
              <a:rPr lang="en-US" dirty="0"/>
              <a:t>Original class: tiger cat (lower right image)</a:t>
            </a:r>
          </a:p>
          <a:p>
            <a:pPr lvl="1"/>
            <a:r>
              <a:rPr lang="en-US" dirty="0"/>
              <a:t>Target class: Dalmatian dog (upper left image)</a:t>
            </a:r>
          </a:p>
          <a:p>
            <a:r>
              <a:rPr lang="en-US" dirty="0"/>
              <a:t>Goal: create an adversarial image that is perceptually close (in </a:t>
            </a:r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 distance) to a given image of a tiger cat (lower right), but is classified as a Dalmatian dog</a:t>
            </a:r>
          </a:p>
          <a:p>
            <a:pPr lvl="1"/>
            <a:r>
              <a:rPr lang="en-US" dirty="0"/>
              <a:t>The algorithm is initialized from a sample image of the target class that is correctly classified by the model (upper left image of Dalmatian dog)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AF655-6EF9-DE46-0C68-99D27F2D75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0065A-C89D-4688-9AAA-1899D3FB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2" y="4606280"/>
            <a:ext cx="965893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4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8E29-BA7E-442A-A3CA-E0567F26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9640-525B-4099-964E-B01C6D5B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FGSM, </a:t>
            </a:r>
            <a:r>
              <a:rPr lang="en-US" dirty="0" err="1"/>
              <a:t>DeepFool</a:t>
            </a:r>
            <a:r>
              <a:rPr lang="en-US" dirty="0"/>
              <a:t>, and </a:t>
            </a:r>
            <a:r>
              <a:rPr lang="en-US" dirty="0" err="1"/>
              <a:t>Carlini</a:t>
            </a:r>
            <a:r>
              <a:rPr lang="en-US" dirty="0"/>
              <a:t>-Wagner non-targeted attacks</a:t>
            </a:r>
          </a:p>
          <a:p>
            <a:pPr lvl="1"/>
            <a:r>
              <a:rPr lang="en-US" dirty="0"/>
              <a:t>Presented values: median </a:t>
            </a:r>
            <a:r>
              <a:rPr lang="en-US" i="1" dirty="0"/>
              <a:t>L</a:t>
            </a:r>
            <a:r>
              <a:rPr lang="en-US" i="1" baseline="-25000" dirty="0"/>
              <a:t>2</a:t>
            </a:r>
            <a:r>
              <a:rPr lang="en-US" dirty="0"/>
              <a:t> distance to the original images</a:t>
            </a:r>
          </a:p>
          <a:p>
            <a:pPr lvl="1"/>
            <a:r>
              <a:rPr lang="en-US" dirty="0"/>
              <a:t>The added perturbations by the Boundary Attack are comparable and not much larger than the perturbation by white box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Comparison to </a:t>
            </a:r>
            <a:r>
              <a:rPr lang="en-US" dirty="0" err="1"/>
              <a:t>Carlini</a:t>
            </a:r>
            <a:r>
              <a:rPr lang="en-US" dirty="0"/>
              <a:t>-Wagner targeted attack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A1982-6781-B26B-32F7-8A2089AE51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1D582-84DF-43FC-B34B-AD52E84B2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516" y="3382144"/>
            <a:ext cx="9371272" cy="1688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FDFB1-AC48-4B41-A6EF-1E58BA794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72" y="5758408"/>
            <a:ext cx="9632220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C039-F131-43C4-A5ED-F0E0F4AC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7FC0-64C1-4742-A90F-750A483C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4110132" cy="5367667"/>
          </a:xfrm>
        </p:spPr>
        <p:txBody>
          <a:bodyPr>
            <a:normAutofit/>
          </a:bodyPr>
          <a:lstStyle/>
          <a:p>
            <a:r>
              <a:rPr lang="en-US" dirty="0"/>
              <a:t>In many real-world applications, the attacker has no access to the model or the training data, but can only observe the final decision</a:t>
            </a:r>
          </a:p>
          <a:p>
            <a:pPr lvl="1"/>
            <a:r>
              <a:rPr lang="en-US" dirty="0"/>
              <a:t>E.g., security systems (face identification), autonomous cars, speech recognition (Alexa,  Cortana)</a:t>
            </a:r>
          </a:p>
          <a:p>
            <a:r>
              <a:rPr lang="en-US" dirty="0"/>
              <a:t>The authors applied Boundary Attack to two models by </a:t>
            </a:r>
            <a:r>
              <a:rPr lang="en-US" dirty="0" err="1">
                <a:hlinkClick r:id="rId3"/>
              </a:rPr>
              <a:t>Clarifai</a:t>
            </a:r>
            <a:endParaRPr lang="en-US" dirty="0"/>
          </a:p>
          <a:p>
            <a:pPr lvl="1"/>
            <a:r>
              <a:rPr lang="en-US" dirty="0"/>
              <a:t>For identifying over 500 brand names in natural images</a:t>
            </a:r>
          </a:p>
          <a:p>
            <a:pPr lvl="1"/>
            <a:r>
              <a:rPr lang="en-US" dirty="0"/>
              <a:t>For identifying over 10,000 celebrities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2E41A-EBC9-3BF9-4F67-C1B584EA71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Boundary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C2AFC-14BC-4EE3-AA04-D406BE468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1168" y="1932727"/>
            <a:ext cx="5282138" cy="25267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0BBE09-FE96-6023-EFDC-4E273449A811}"/>
              </a:ext>
            </a:extLst>
          </p:cNvPr>
          <p:cNvGrpSpPr/>
          <p:nvPr/>
        </p:nvGrpSpPr>
        <p:grpSpPr>
          <a:xfrm>
            <a:off x="4453136" y="4656919"/>
            <a:ext cx="5570170" cy="2718717"/>
            <a:chOff x="4453136" y="4656919"/>
            <a:chExt cx="5570170" cy="27187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CC13DB-9AA0-4824-AB4D-22A21B17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2642" y="4656919"/>
              <a:ext cx="5510664" cy="27187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2B10A8-2387-CE34-66FA-6E4D7B32F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2799" r="94547"/>
            <a:stretch/>
          </p:blipFill>
          <p:spPr>
            <a:xfrm>
              <a:off x="4453136" y="5363106"/>
              <a:ext cx="288032" cy="1950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61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C7C2-7522-4E0F-B065-781139CF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Transfer-based Attacks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41F6-BCB6-4265-B0B4-7DB7D458C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Transfer-based attacks </a:t>
            </a:r>
            <a:r>
              <a:rPr lang="en-US" dirty="0"/>
              <a:t>(or </a:t>
            </a:r>
            <a:r>
              <a:rPr lang="en-US" b="1" i="1" dirty="0">
                <a:solidFill>
                  <a:srgbClr val="0070C0"/>
                </a:solidFill>
              </a:rPr>
              <a:t>transferability attacks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adversary does not query the model</a:t>
            </a:r>
          </a:p>
          <a:p>
            <a:r>
              <a:rPr lang="en-US" dirty="0"/>
              <a:t>Reviewed attacks</a:t>
            </a:r>
          </a:p>
          <a:p>
            <a:pPr lvl="1"/>
            <a:r>
              <a:rPr lang="en-US" b="1" dirty="0"/>
              <a:t>Substitute model attack </a:t>
            </a:r>
            <a:r>
              <a:rPr lang="en-US" dirty="0"/>
              <a:t>(a.k.a. surrogate local model attack)</a:t>
            </a:r>
          </a:p>
          <a:p>
            <a:pPr lvl="2"/>
            <a:r>
              <a:rPr lang="en-US" dirty="0"/>
              <a:t>Train a substitute model, and transfer the generated adversarial samples to the target model</a:t>
            </a:r>
          </a:p>
          <a:p>
            <a:pPr lvl="1"/>
            <a:r>
              <a:rPr lang="en-US" b="1" dirty="0"/>
              <a:t>Ensemble of local models  attack</a:t>
            </a:r>
          </a:p>
          <a:p>
            <a:pPr lvl="2"/>
            <a:r>
              <a:rPr lang="en-US" dirty="0"/>
              <a:t>Use an ensemble of local models for generating adversarial examples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60B26-24EE-43B6-9858-52FCA33BA36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Transfer-based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95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6B74-4EDE-4001-9C96-24BAD25B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DD834-002C-4B88-821E-51B9D49C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Substitute model attack </a:t>
            </a:r>
            <a:r>
              <a:rPr lang="en-US" dirty="0"/>
              <a:t>(or </a:t>
            </a:r>
            <a:r>
              <a:rPr lang="en-US" b="1" i="1" dirty="0">
                <a:solidFill>
                  <a:srgbClr val="0070C0"/>
                </a:solidFill>
              </a:rPr>
              <a:t>surrogate local model attack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hlinkClick r:id="rId2"/>
              </a:rPr>
              <a:t>Papernot</a:t>
            </a:r>
            <a:r>
              <a:rPr lang="en-US" dirty="0">
                <a:hlinkClick r:id="rId2"/>
              </a:rPr>
              <a:t> et al. (2016) Transferability in Machine Learning: from Phenomena to Black-Box Attacks using Adversarial Samples</a:t>
            </a:r>
            <a:endParaRPr lang="en-US" dirty="0"/>
          </a:p>
          <a:p>
            <a:r>
              <a:rPr lang="en-US" dirty="0"/>
              <a:t>Create adversarial example for a substitute model, and afterward transfer the generated examples to the target model</a:t>
            </a:r>
          </a:p>
          <a:p>
            <a:r>
              <a:rPr lang="en-US" dirty="0"/>
              <a:t>Transferability between the following ML models is explored:</a:t>
            </a:r>
          </a:p>
          <a:p>
            <a:pPr lvl="1"/>
            <a:r>
              <a:rPr lang="en-US" dirty="0"/>
              <a:t>Deep neural networks (DNNs)</a:t>
            </a:r>
          </a:p>
          <a:p>
            <a:pPr lvl="1"/>
            <a:r>
              <a:rPr lang="en-US" dirty="0"/>
              <a:t>Logistic regression (LR)</a:t>
            </a:r>
          </a:p>
          <a:p>
            <a:pPr lvl="1"/>
            <a:r>
              <a:rPr lang="en-US" dirty="0"/>
              <a:t>Support vector machines (SVM)</a:t>
            </a:r>
          </a:p>
          <a:p>
            <a:pPr lvl="1"/>
            <a:r>
              <a:rPr lang="en-US" dirty="0"/>
              <a:t>Decision trees (DT)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-Nearest neighbors (</a:t>
            </a:r>
            <a:r>
              <a:rPr lang="en-US" dirty="0" err="1"/>
              <a:t>kNN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Ensembles (</a:t>
            </a:r>
            <a:r>
              <a:rPr lang="en-US" dirty="0" err="1"/>
              <a:t>Ens</a:t>
            </a:r>
            <a:r>
              <a:rPr lang="en-US" dirty="0"/>
              <a:t>)</a:t>
            </a:r>
          </a:p>
          <a:p>
            <a:r>
              <a:rPr lang="en-US" dirty="0"/>
              <a:t>Evaluated on MNIST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421C4-51E3-4128-B3F3-94E884469C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</p:spTree>
    <p:extLst>
      <p:ext uri="{BB962C8B-B14F-4D97-AF65-F5344CB8AC3E}">
        <p14:creationId xmlns:p14="http://schemas.microsoft.com/office/powerpoint/2010/main" val="196191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17-2313-45C7-9D71-FEA53397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4FF8B-1026-437E-BDFB-A0F4CB693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1"/>
            <a:ext cx="9584265" cy="5367667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Intra-technique variability</a:t>
            </a:r>
          </a:p>
          <a:p>
            <a:pPr lvl="1"/>
            <a:r>
              <a:rPr lang="en-US" dirty="0"/>
              <a:t>Five models (A,B,C,D,E) of the same ML method are trained on </a:t>
            </a:r>
            <a:r>
              <a:rPr lang="en-US" dirty="0">
                <a:solidFill>
                  <a:srgbClr val="FF0000"/>
                </a:solidFill>
              </a:rPr>
              <a:t>different subsets of the training data</a:t>
            </a:r>
            <a:r>
              <a:rPr lang="en-US" dirty="0"/>
              <a:t> and the generated adversarial examples are transferred </a:t>
            </a:r>
          </a:p>
          <a:p>
            <a:pPr lvl="2"/>
            <a:r>
              <a:rPr lang="en-US" dirty="0"/>
              <a:t>E.g., adversarial examples created by one DNN are transferred to the other DNNs</a:t>
            </a:r>
          </a:p>
          <a:p>
            <a:pPr lvl="1"/>
            <a:r>
              <a:rPr lang="en-US" dirty="0"/>
              <a:t>Model accuracies (left figure), and attack success rate for DNNs (right figure)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31824-55EC-43A1-91C8-4384B88849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8B260-34B9-4362-AC83-87D83D4D9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586" y="3742184"/>
            <a:ext cx="4059093" cy="396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68" y="3742184"/>
            <a:ext cx="393855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8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Intra-technique variability</a:t>
            </a:r>
          </a:p>
          <a:p>
            <a:pPr lvl="1"/>
            <a:r>
              <a:rPr lang="en-US" dirty="0"/>
              <a:t>Attack success rates for SVM, DT, and </a:t>
            </a:r>
            <a:r>
              <a:rPr lang="en-US" dirty="0" err="1"/>
              <a:t>kNN</a:t>
            </a:r>
            <a:r>
              <a:rPr lang="en-US" dirty="0"/>
              <a:t> are shown below, when transferring examples between the models A, B, C, D, and E of the same ML method</a:t>
            </a:r>
          </a:p>
          <a:p>
            <a:pPr lvl="1"/>
            <a:r>
              <a:rPr lang="en-US" dirty="0"/>
              <a:t>Differentiable models like DNNs and LR are more vulnerable to intra-technique transferability than non-differentiable models like SVMs, DTs, and </a:t>
            </a:r>
            <a:r>
              <a:rPr lang="en-US" dirty="0" err="1"/>
              <a:t>kNNs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488" y="3872532"/>
            <a:ext cx="663853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4" y="3947140"/>
            <a:ext cx="3169262" cy="31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Bhagoji et al. (2017) Exploring the Space of Black-box Attacks on Deep Neural Networks</a:t>
            </a:r>
          </a:p>
          <a:p>
            <a:r>
              <a:rPr lang="en-US" dirty="0"/>
              <a:t>Brendel et al. (2018) Decision-Based Adversarial Attacks: Reliable Attacks Against Black-Box Machine Learning Models</a:t>
            </a:r>
          </a:p>
          <a:p>
            <a:r>
              <a:rPr lang="en-US" dirty="0"/>
              <a:t>Transferability in Adversarial Machine Learning</a:t>
            </a:r>
          </a:p>
          <a:p>
            <a:pPr lvl="1"/>
            <a:r>
              <a:rPr lang="en-US" dirty="0"/>
              <a:t>Substitute model attack</a:t>
            </a:r>
          </a:p>
          <a:p>
            <a:pPr lvl="1"/>
            <a:r>
              <a:rPr lang="en-US" dirty="0"/>
              <a:t>Ensemble of local models attack</a:t>
            </a:r>
          </a:p>
          <a:p>
            <a:r>
              <a:rPr lang="en-US" dirty="0"/>
              <a:t>Other black-box evasion attacks</a:t>
            </a:r>
          </a:p>
          <a:p>
            <a:pPr lvl="1"/>
            <a:r>
              <a:rPr lang="en-US" dirty="0" err="1"/>
              <a:t>HopSkipJump</a:t>
            </a:r>
            <a:r>
              <a:rPr lang="en-US" dirty="0"/>
              <a:t> attack</a:t>
            </a:r>
          </a:p>
          <a:p>
            <a:pPr lvl="1"/>
            <a:r>
              <a:rPr lang="en-US" dirty="0"/>
              <a:t>ZOO attack</a:t>
            </a:r>
          </a:p>
          <a:p>
            <a:pPr lvl="1"/>
            <a:r>
              <a:rPr lang="en-US" dirty="0"/>
              <a:t>Simple black-box attack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360B-39A3-4CD7-B321-4D4DA93C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6D18-29EF-4F7E-A44D-5AB3923C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Cross-technique variability</a:t>
            </a:r>
          </a:p>
          <a:p>
            <a:pPr lvl="1"/>
            <a:r>
              <a:rPr lang="en-US" dirty="0"/>
              <a:t>Transfer adversarial samples </a:t>
            </a:r>
            <a:r>
              <a:rPr lang="en-US" dirty="0">
                <a:solidFill>
                  <a:srgbClr val="FF0000"/>
                </a:solidFill>
              </a:rPr>
              <a:t>from one ML method to the other ML methods</a:t>
            </a:r>
          </a:p>
          <a:p>
            <a:pPr lvl="2"/>
            <a:r>
              <a:rPr lang="en-US" dirty="0"/>
              <a:t>E.g., adversarial examples created by DNN transferred to other ML models (the first row)</a:t>
            </a:r>
          </a:p>
          <a:p>
            <a:pPr lvl="1"/>
            <a:r>
              <a:rPr lang="en-US" dirty="0"/>
              <a:t>The most vulnerable model is DT: misclassification rates from 79.31% to 89.29%</a:t>
            </a:r>
          </a:p>
          <a:p>
            <a:pPr lvl="1"/>
            <a:r>
              <a:rPr lang="en-US" dirty="0"/>
              <a:t>The most resilient is DNN (first column): misclassification between 0.82% and 38.27%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78918-046D-4A6F-842C-3F0B671A1D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Substitute Model Attack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A2140-19D6-4EAF-9F67-4FEFD4E21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592" y="3825657"/>
            <a:ext cx="4803215" cy="38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0E8C-C707-4604-9B7C-7689EB0B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Ensemble of Local Models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68FC-8814-476D-9442-6EBC059A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Ensemble of local models attack</a:t>
            </a:r>
          </a:p>
          <a:p>
            <a:pPr lvl="1"/>
            <a:r>
              <a:rPr lang="en-US" dirty="0">
                <a:hlinkClick r:id="rId2"/>
              </a:rPr>
              <a:t>Liu et al. (2017)  Delving into Transferable Adversarial Examples and Black-box Attacks</a:t>
            </a:r>
            <a:endParaRPr lang="en-US" dirty="0"/>
          </a:p>
          <a:p>
            <a:r>
              <a:rPr lang="en-US" dirty="0"/>
              <a:t>Observations regarding transferability</a:t>
            </a:r>
          </a:p>
          <a:p>
            <a:pPr lvl="1"/>
            <a:r>
              <a:rPr lang="en-US" dirty="0"/>
              <a:t>Transferable non-targeted adversarial examples are easy to find</a:t>
            </a:r>
          </a:p>
          <a:p>
            <a:pPr lvl="1"/>
            <a:r>
              <a:rPr lang="en-US" dirty="0"/>
              <a:t>However, targeted adversarial examples rarely transfer with their target labels</a:t>
            </a:r>
          </a:p>
          <a:p>
            <a:r>
              <a:rPr lang="en-US" dirty="0"/>
              <a:t>The proposed approach allows transferring targeted adversarial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C1D6-A125-4809-B889-705F4188C46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</p:spTree>
    <p:extLst>
      <p:ext uri="{BB962C8B-B14F-4D97-AF65-F5344CB8AC3E}">
        <p14:creationId xmlns:p14="http://schemas.microsoft.com/office/powerpoint/2010/main" val="103345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B9C7-AB62-4EE8-80D1-E2B9727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138FE-ED35-4253-B5B3-1E6A7524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ImageNet, targeted examples do not transfer across models</a:t>
            </a:r>
          </a:p>
          <a:p>
            <a:pPr lvl="1"/>
            <a:r>
              <a:rPr lang="en-US" dirty="0"/>
              <a:t>Only a small percentage of adversarial images retain the target label when transferred to other models (between 1% and 4%, off diagonal values in the table)</a:t>
            </a:r>
          </a:p>
          <a:p>
            <a:pPr lvl="1"/>
            <a:r>
              <a:rPr lang="en-US" dirty="0"/>
              <a:t>RMSD is the average perturbation of the used adversarial images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On the other hand, untargeted examples transfer well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454B2-9C1D-4EBD-975A-260552DB5F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BE577-680A-41F9-873E-CCA24A87D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28" y="3382144"/>
            <a:ext cx="790575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964" y="5867609"/>
            <a:ext cx="7941146" cy="1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5C15-CDDE-4E79-87D3-13851297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1CB9-3345-448A-8033-2D2D711EB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Hypothesis: if an adversarial image remains adversarial for multiple models, it is more likely to transfer to other models as well</a:t>
                </a:r>
              </a:p>
              <a:p>
                <a:r>
                  <a:rPr lang="en-US" dirty="0"/>
                  <a:t>Approach: solve the following optimization problem (for targeted attack):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problem is similar to C&amp;W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clean image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an adversarial image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distance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white-box models in the ensemble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the ensemble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cross-entropy loss between the prediction by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the one-hot vector for the target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A1CB9-3345-448A-8033-2D2D711EB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6C593-A5B4-4D3C-B01B-00DF89EBE8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A826A-3ABC-4C3B-BF28-58CA76F8E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125" y="3310136"/>
            <a:ext cx="57721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2AB4-9C89-43B2-8A06-9F49E57B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Attack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5081-48A2-4A35-8973-DA899314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attack using the ensemble attack</a:t>
            </a:r>
          </a:p>
          <a:p>
            <a:pPr lvl="1"/>
            <a:r>
              <a:rPr lang="en-US" dirty="0"/>
              <a:t>E.g., the first row shows the attack success rate when an ensemble of 4 models (ResNet-101, ResNet-50.VGG-16, and </a:t>
            </a:r>
            <a:r>
              <a:rPr lang="en-US" dirty="0" err="1"/>
              <a:t>GoogLeNet</a:t>
            </a:r>
            <a:r>
              <a:rPr lang="en-US" dirty="0"/>
              <a:t>) is trained, and the samples are transferred to ResNet-152</a:t>
            </a:r>
          </a:p>
          <a:p>
            <a:pPr lvl="2"/>
            <a:r>
              <a:rPr lang="en-US" dirty="0"/>
              <a:t>The success rate of transferred attack is 38%</a:t>
            </a:r>
          </a:p>
          <a:p>
            <a:pPr marL="404812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65C0-42A9-4407-BDEF-7B736E13E9C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827BB-8A5B-482C-A164-7E89A7636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680" y="3886200"/>
            <a:ext cx="94202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8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2618-EB9A-4BED-8CD8-A32AEBE2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Non-targeted Attack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AFAE-E62A-4402-91A2-4AFC5961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Non-targeted ensemble attack results</a:t>
            </a:r>
          </a:p>
          <a:p>
            <a:pPr lvl="1"/>
            <a:r>
              <a:rPr lang="en-US" dirty="0"/>
              <a:t>Using an ensemble of four models, the success rate is very high for non-targeted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94FD9-3B14-4921-893A-88D7E1A130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Ensemble of Local Models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156AC-95C7-4C55-B9F0-5132C55D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928" y="3166120"/>
            <a:ext cx="9448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6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HopSkipJump</a:t>
            </a:r>
            <a:r>
              <a:rPr lang="en-US" b="1" i="1" dirty="0">
                <a:solidFill>
                  <a:srgbClr val="0070C0"/>
                </a:solidFill>
              </a:rPr>
              <a:t> Attack</a:t>
            </a:r>
          </a:p>
          <a:p>
            <a:pPr lvl="1"/>
            <a:r>
              <a:rPr lang="en-US" dirty="0">
                <a:hlinkClick r:id="rId2"/>
              </a:rPr>
              <a:t>Chen and Jordan (2019) </a:t>
            </a:r>
            <a:r>
              <a:rPr lang="en-US" dirty="0" err="1">
                <a:hlinkClick r:id="rId2"/>
              </a:rPr>
              <a:t>HopSkipJumpAttack</a:t>
            </a:r>
            <a:r>
              <a:rPr lang="en-US" dirty="0">
                <a:hlinkClick r:id="rId2"/>
              </a:rPr>
              <a:t>: A Query-efficient Decision-based Adversarial Attack</a:t>
            </a:r>
            <a:endParaRPr lang="en-US" dirty="0"/>
          </a:p>
          <a:p>
            <a:r>
              <a:rPr lang="en-US" dirty="0"/>
              <a:t>This attack is an extension of the Boundary Attack</a:t>
            </a:r>
          </a:p>
          <a:p>
            <a:pPr lvl="1"/>
            <a:r>
              <a:rPr lang="en-US" dirty="0"/>
              <a:t>I.e., it is a </a:t>
            </a:r>
            <a:r>
              <a:rPr lang="en-US" dirty="0">
                <a:solidFill>
                  <a:srgbClr val="FF0000"/>
                </a:solidFill>
              </a:rPr>
              <a:t>decision-based attack</a:t>
            </a:r>
            <a:r>
              <a:rPr lang="en-US" dirty="0"/>
              <a:t>, and therefore has access only to the predicted output class</a:t>
            </a:r>
          </a:p>
          <a:p>
            <a:pPr lvl="2"/>
            <a:r>
              <a:rPr lang="en-US" dirty="0" err="1"/>
              <a:t>HopSkipJump</a:t>
            </a:r>
            <a:r>
              <a:rPr lang="en-US" dirty="0"/>
              <a:t> Attack requires significantly </a:t>
            </a:r>
            <a:r>
              <a:rPr lang="en-US" dirty="0">
                <a:solidFill>
                  <a:srgbClr val="FF0000"/>
                </a:solidFill>
              </a:rPr>
              <a:t>fewer queries </a:t>
            </a:r>
            <a:r>
              <a:rPr lang="en-US" dirty="0"/>
              <a:t>than the Boundary Attack</a:t>
            </a:r>
          </a:p>
          <a:p>
            <a:pPr lvl="1"/>
            <a:r>
              <a:rPr lang="en-US" dirty="0"/>
              <a:t>It includes both untargeted and targeted attacks</a:t>
            </a:r>
          </a:p>
          <a:p>
            <a:pPr lvl="1"/>
            <a:r>
              <a:rPr lang="en-US" dirty="0"/>
              <a:t>Proposes a a novel approach for estimation of the gradient direction along the decision boundary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22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Approach:</a:t>
                </a:r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Start from an adversarial image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Perform a binary search to the original image </a:t>
                </a:r>
                <a:r>
                  <a:rPr lang="en-US" i="1" dirty="0"/>
                  <a:t>x</a:t>
                </a:r>
                <a:r>
                  <a:rPr lang="en-US" dirty="0"/>
                  <a:t>* to find the boundary (left figure)</a:t>
                </a:r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Estimate the gradient direction at the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(second figure from left)</a:t>
                </a:r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Perform a step-size search, and update to the next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Search again for the next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(right figure)</a:t>
                </a:r>
              </a:p>
              <a:p>
                <a:pPr marL="747712" lvl="1" indent="-342900">
                  <a:buFont typeface="+mj-lt"/>
                  <a:buAutoNum type="arabicPeriod"/>
                </a:pPr>
                <a:r>
                  <a:rPr lang="en-US" dirty="0"/>
                  <a:t>Repeat until the closest adversarial image to the original image </a:t>
                </a:r>
                <a:r>
                  <a:rPr lang="en-US" i="1" dirty="0"/>
                  <a:t>x</a:t>
                </a:r>
                <a:r>
                  <a:rPr lang="en-US" dirty="0"/>
                  <a:t>* is found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B1EA4-28A0-48D9-ABFF-8FB251AEE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83"/>
          <a:stretch/>
        </p:blipFill>
        <p:spPr>
          <a:xfrm>
            <a:off x="749539" y="4677218"/>
            <a:ext cx="8559321" cy="26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1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Experimental evaluation</a:t>
                </a:r>
              </a:p>
              <a:p>
                <a:pPr lvl="1"/>
                <a:r>
                  <a:rPr lang="en-US" dirty="0"/>
                  <a:t>Comparison to Boundary attack and Opt attack on CIFAR-10</a:t>
                </a:r>
              </a:p>
              <a:p>
                <a:pPr lvl="1"/>
                <a:r>
                  <a:rPr lang="en-US" dirty="0" err="1"/>
                  <a:t>HopSkipJump</a:t>
                </a:r>
                <a:r>
                  <a:rPr lang="en-US" dirty="0"/>
                  <a:t> (blue curve) achieves lower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perturbation using fewer 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513" y="3211815"/>
            <a:ext cx="5765692" cy="438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9254" t="17249" r="2382" b="10853"/>
          <a:stretch/>
        </p:blipFill>
        <p:spPr>
          <a:xfrm>
            <a:off x="477352" y="4462264"/>
            <a:ext cx="2694985" cy="29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521" t="14001" r="2505" b="15861"/>
          <a:stretch/>
        </p:blipFill>
        <p:spPr>
          <a:xfrm>
            <a:off x="486666" y="5048546"/>
            <a:ext cx="2510535" cy="355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9259" r="63654" b="13866"/>
          <a:stretch/>
        </p:blipFill>
        <p:spPr>
          <a:xfrm>
            <a:off x="477352" y="5781763"/>
            <a:ext cx="1918097" cy="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3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Untargeted attack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to 9th columns: images at 100, 200, 500, 1K, 2K, 5K, 10K, 25K queries</a:t>
            </a:r>
          </a:p>
          <a:p>
            <a:pPr lvl="1"/>
            <a:r>
              <a:rPr lang="en-US" dirty="0"/>
              <a:t>The original image for the attack is shown on the right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Targeted attack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HopSkipJump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" y="5398368"/>
            <a:ext cx="9971787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8" y="3310136"/>
            <a:ext cx="997178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Evasion Attacks against Black-box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adversarial attacks can be classified into two categories: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Query-based attacks</a:t>
            </a:r>
          </a:p>
          <a:p>
            <a:pPr lvl="2"/>
            <a:r>
              <a:rPr lang="en-US" dirty="0"/>
              <a:t>The adversary queries the model and creates adversarial examples by using the provided information to queries</a:t>
            </a:r>
          </a:p>
          <a:p>
            <a:pPr lvl="2"/>
            <a:r>
              <a:rPr lang="en-US" dirty="0"/>
              <a:t>The queried model can provide:</a:t>
            </a:r>
          </a:p>
          <a:p>
            <a:pPr lvl="3"/>
            <a:r>
              <a:rPr lang="en-US" dirty="0"/>
              <a:t>Output class probabilities (i.e., confidence scores per class) used with </a:t>
            </a:r>
            <a:r>
              <a:rPr lang="en-US" dirty="0">
                <a:solidFill>
                  <a:srgbClr val="FF0000"/>
                </a:solidFill>
              </a:rPr>
              <a:t>score-based attacks</a:t>
            </a:r>
          </a:p>
          <a:p>
            <a:pPr lvl="3"/>
            <a:r>
              <a:rPr lang="en-US" dirty="0"/>
              <a:t>Output class, used with </a:t>
            </a:r>
            <a:r>
              <a:rPr lang="en-US" dirty="0">
                <a:solidFill>
                  <a:srgbClr val="FF0000"/>
                </a:solidFill>
              </a:rPr>
              <a:t>decision-based attacks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Transfer-based attacks </a:t>
            </a:r>
            <a:r>
              <a:rPr lang="en-US" dirty="0"/>
              <a:t>(or </a:t>
            </a:r>
            <a:r>
              <a:rPr lang="en-US" b="1" i="1" dirty="0">
                <a:solidFill>
                  <a:srgbClr val="0070C0"/>
                </a:solidFill>
              </a:rPr>
              <a:t>transferability attacks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adversary does not query the model</a:t>
            </a:r>
          </a:p>
          <a:p>
            <a:pPr lvl="2"/>
            <a:r>
              <a:rPr lang="en-US" dirty="0"/>
              <a:t>The adversary trains its own substitute/surrogate local model, and transfers the adversarial examples to the target model </a:t>
            </a:r>
          </a:p>
          <a:p>
            <a:pPr lvl="2"/>
            <a:r>
              <a:rPr lang="en-US" dirty="0"/>
              <a:t>This type of approaches are also referred to as </a:t>
            </a:r>
            <a:r>
              <a:rPr lang="en-US" dirty="0">
                <a:solidFill>
                  <a:srgbClr val="FF0000"/>
                </a:solidFill>
              </a:rPr>
              <a:t>zero queries attacks</a:t>
            </a:r>
          </a:p>
          <a:p>
            <a:pPr lvl="2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Black-box Evasion Attacks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1EFD6-A13D-4C00-B519-52233B3ED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32" y="5614392"/>
            <a:ext cx="56102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7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ZOO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ZOO attack</a:t>
                </a:r>
              </a:p>
              <a:p>
                <a:pPr lvl="1"/>
                <a:r>
                  <a:rPr lang="en-US" dirty="0">
                    <a:hlinkClick r:id="rId3"/>
                  </a:rPr>
                  <a:t>Chen (2017) Zoo: Zeroth-order optimization based black-box attacks to deep neural networks without training substitute models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Zeroth-order optimization </a:t>
                </a:r>
                <a:r>
                  <a:rPr lang="en-US" dirty="0"/>
                  <a:t>refers to optimization based on access to the function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only</a:t>
                </a:r>
              </a:p>
              <a:p>
                <a:pPr lvl="1"/>
                <a:r>
                  <a:rPr lang="en-US" dirty="0"/>
                  <a:t>As opposed to first-order optimization via the gradient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E.g., score-based and decision-based black-box approaches are zeroth-order optimization methods, as they don’t require the gradient information</a:t>
                </a:r>
              </a:p>
              <a:p>
                <a:r>
                  <a:rPr lang="en-US" dirty="0"/>
                  <a:t>ZOO attack has similarities with the Gradient Estimation Attack </a:t>
                </a:r>
              </a:p>
              <a:p>
                <a:r>
                  <a:rPr lang="en-US" dirty="0"/>
                  <a:t>It is a </a:t>
                </a:r>
                <a:r>
                  <a:rPr lang="en-US" dirty="0">
                    <a:solidFill>
                      <a:srgbClr val="FF0000"/>
                    </a:solidFill>
                  </a:rPr>
                  <a:t>score-based</a:t>
                </a:r>
                <a:r>
                  <a:rPr lang="en-US" dirty="0"/>
                  <a:t> black-box version of the </a:t>
                </a:r>
                <a:r>
                  <a:rPr lang="en-US" dirty="0" err="1"/>
                  <a:t>Carlini</a:t>
                </a:r>
                <a:r>
                  <a:rPr lang="en-US" dirty="0"/>
                  <a:t>-Wagner attack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0D019-8EB8-E88D-0777-340D5C6119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</p:txBody>
      </p:sp>
    </p:spTree>
    <p:extLst>
      <p:ext uri="{BB962C8B-B14F-4D97-AF65-F5344CB8AC3E}">
        <p14:creationId xmlns:p14="http://schemas.microsoft.com/office/powerpoint/2010/main" val="750914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21D6-AC4B-43F6-B31E-F186EF04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63B9B-B4FA-4F00-B951-440EED529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again that the </a:t>
                </a:r>
                <a:r>
                  <a:rPr lang="en-US" dirty="0">
                    <a:solidFill>
                      <a:srgbClr val="FF0000"/>
                    </a:solidFill>
                  </a:rPr>
                  <a:t>Gradient Estimation attack </a:t>
                </a:r>
                <a:r>
                  <a:rPr lang="en-US" dirty="0"/>
                  <a:t>uses the </a:t>
                </a:r>
                <a:r>
                  <a:rPr lang="en-US" dirty="0">
                    <a:solidFill>
                      <a:srgbClr val="FF0000"/>
                    </a:solidFill>
                  </a:rPr>
                  <a:t>finite difference </a:t>
                </a:r>
                <a:r>
                  <a:rPr lang="en-US" dirty="0"/>
                  <a:t>approach to approximate the gradient as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if the intensity of a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150,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then we will query the model to give us the predictions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150+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160</m:t>
                        </m:r>
                      </m:e>
                    </m:d>
                  </m:oMath>
                </a14:m>
                <a:r>
                  <a:rPr lang="en-US" dirty="0"/>
                  <a:t> and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d>
                  </m:oMath>
                </a14:m>
                <a:r>
                  <a:rPr lang="en-US" dirty="0"/>
                  <a:t>, so we can estimate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for the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need to do 2 queries for each pixel, and for an images with 28×28 pixels = 784 pixels, we need to 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∙784=1,568</m:t>
                    </m:r>
                  </m:oMath>
                </a14:m>
                <a:r>
                  <a:rPr lang="en-US" dirty="0"/>
                  <a:t> queries to estimate the gradient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ZOO attack </a:t>
                </a:r>
                <a:r>
                  <a:rPr lang="en-US" dirty="0"/>
                  <a:t>solves an optimization, similar to C&amp;W targeted white-box attack</a:t>
                </a:r>
              </a:p>
              <a:p>
                <a:pPr marL="404812" lvl="1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04812" lvl="1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ZOO solves the optimization problem with the FD estimated loss based on:</a:t>
                </a:r>
              </a:p>
              <a:p>
                <a:pPr marL="404812" lvl="1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/>
                  <a:t>m</a:t>
                </a:r>
                <a:r>
                  <a:rPr lang="en-US" dirty="0">
                    <a:solidFill>
                      <a:schemeClr val="tx1"/>
                    </a:solidFill>
                  </a:rPr>
                  <a:t>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𝐹𝐷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404812" lvl="1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b="1" i="1" dirty="0">
                    <a:solidFill>
                      <a:srgbClr val="0070C0"/>
                    </a:solidFill>
                  </a:rPr>
                  <a:t>Adam optimization </a:t>
                </a:r>
                <a:r>
                  <a:rPr lang="en-US" dirty="0"/>
                  <a:t>is used to solve the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63B9B-B4FA-4F00-B951-440EED529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3B32D-3FC3-4D44-858B-B36D93401F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7763-85C5-4DF2-BE41-259A47F5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Optimization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8EE5-ABFE-48AD-9B4E-50447FF72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for the ZOO attack using Adam optimization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532A5-B26A-452A-BEC9-4775098C34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5F641-6013-4895-8C08-016B7091E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28" y="2638549"/>
            <a:ext cx="7010794" cy="48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3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BC94-8395-47E5-B0EC-1D3587B2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Optimization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AD71D-93D9-42D7-81E7-387CD3C37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paper proposed one more similar approach, that instead of Adam optimization uses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Newton optimization </a:t>
                </a:r>
                <a:r>
                  <a:rPr lang="en-US" dirty="0"/>
                  <a:t>method</a:t>
                </a:r>
              </a:p>
              <a:p>
                <a:pPr lvl="1"/>
                <a:r>
                  <a:rPr lang="en-US" dirty="0"/>
                  <a:t>Newton optimization method finds a minimum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performing the following iterations: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approximation of the </a:t>
                </a:r>
                <a:r>
                  <a:rPr lang="en-US" dirty="0">
                    <a:solidFill>
                      <a:srgbClr val="FF0000"/>
                    </a:solidFill>
                  </a:rPr>
                  <a:t>Hessian matrix </a:t>
                </a:r>
                <a:r>
                  <a:rPr lang="en-US" dirty="0"/>
                  <a:t>of the model is estimated based on</a:t>
                </a:r>
              </a:p>
              <a:p>
                <a:pPr marL="404812" lvl="1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then the loss function is convex, update is based 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then the loss function is concave, update is based only on the gradient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𝒈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m:rPr>
                        <m:nor/>
                      </m:rPr>
                      <a:rPr lang="en-US" dirty="0"/>
                      <m:t>.,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b="1" i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AD71D-93D9-42D7-81E7-387CD3C37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EC3B3-41DE-4FA8-9E0C-6693675D87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44924" y="5428672"/>
            <a:ext cx="4968552" cy="2088232"/>
            <a:chOff x="2076872" y="5038328"/>
            <a:chExt cx="5374159" cy="2295653"/>
          </a:xfrm>
        </p:grpSpPr>
        <p:pic>
          <p:nvPicPr>
            <p:cNvPr id="5122" name="Picture 2" descr="Concavity, Inflection Points, and Second Derivative - YouTub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85"/>
            <a:stretch/>
          </p:blipFill>
          <p:spPr bwMode="auto">
            <a:xfrm>
              <a:off x="2076872" y="5038328"/>
              <a:ext cx="5374159" cy="215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40968" y="5182344"/>
              <a:ext cx="1008112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Convex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9240" y="5110336"/>
              <a:ext cx="1296144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Concave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08920" y="6622504"/>
                  <a:ext cx="1800200" cy="7114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920" y="6622504"/>
                  <a:ext cx="1800200" cy="7114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137212" y="6557728"/>
                  <a:ext cx="1800200" cy="7114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7212" y="6557728"/>
                  <a:ext cx="1800200" cy="711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27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Optimization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for the ZOO attack with Newton optimization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71152-5DF3-426B-9240-61CA8546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68" y="2662064"/>
            <a:ext cx="7406798" cy="47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7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8AC5-4666-41F8-B30E-D811CAD6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A7F20-3A1D-4A87-BD46-F4FEF1B9A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 MNIST and Cifar-10, ZOO attacks achieved almost 100% success rate</a:t>
                </a:r>
              </a:p>
              <a:p>
                <a:pPr lvl="1"/>
                <a:r>
                  <a:rPr lang="en-US" dirty="0"/>
                  <a:t>The 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perturbations are comparable to C&amp;W white-box attack</a:t>
                </a:r>
              </a:p>
              <a:p>
                <a:pPr lvl="1"/>
                <a:r>
                  <a:rPr lang="en-US" dirty="0"/>
                  <a:t>As expected, the time for generating adversarial samples is longer than white-box attacks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A7F20-3A1D-4A87-BD46-F4FEF1B9A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EAB9-11AE-45EF-9A07-C440A1077B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2CE09-8267-4E91-B823-D2EC1356E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26160"/>
            <a:ext cx="10058400" cy="32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03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96B5-7201-42BA-9757-D7354DDD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7A3E-1EC1-4BB6-9182-ADFC3DBF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between C&amp;W white-box (left) and ZOO attack (right)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E825D-EEFB-452A-BB2E-0F4A08EA15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00307-8349-4805-B941-11CEF972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2662064"/>
            <a:ext cx="9821333" cy="45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3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C6F8-E6A7-4C8E-933A-CD0DDE13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746E3-5DC0-43DD-850D-3A91723C0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authors proposed techniques to reduce the number of queries</a:t>
                </a:r>
              </a:p>
              <a:p>
                <a:pPr lvl="1"/>
                <a:r>
                  <a:rPr lang="en-US" dirty="0"/>
                  <a:t>Note that for 28×28 pixels,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∙784=1,568</m:t>
                    </m:r>
                  </m:oMath>
                </a14:m>
                <a:r>
                  <a:rPr lang="en-US" dirty="0"/>
                  <a:t> queries to estimate the gradient</a:t>
                </a:r>
              </a:p>
              <a:p>
                <a:pPr lvl="1"/>
                <a:r>
                  <a:rPr lang="en-US" dirty="0"/>
                  <a:t>Recall that PCA and random sets of pixels were used in Gradient Estimation attack</a:t>
                </a:r>
              </a:p>
              <a:p>
                <a:r>
                  <a:rPr lang="en-US" dirty="0"/>
                  <a:t>The proposed approach starts with reduced resolution, and the resolution is progressively increased (referred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hierarchical attack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E.g., an original image of a size 299×299 pixels is used</a:t>
                </a:r>
              </a:p>
              <a:p>
                <a:pPr lvl="1"/>
                <a:r>
                  <a:rPr lang="en-US" dirty="0"/>
                  <a:t>Divide the image into 8×8 regions</a:t>
                </a:r>
              </a:p>
              <a:p>
                <a:pPr lvl="2"/>
                <a:r>
                  <a:rPr lang="en-US" dirty="0"/>
                  <a:t>Make only 64 queries to estimate the gradients</a:t>
                </a:r>
              </a:p>
              <a:p>
                <a:pPr lvl="2"/>
                <a:r>
                  <a:rPr lang="en-US" dirty="0"/>
                  <a:t>Optimize until the loss start decreasing</a:t>
                </a:r>
              </a:p>
              <a:p>
                <a:pPr lvl="1"/>
                <a:r>
                  <a:rPr lang="en-US" dirty="0"/>
                  <a:t>Increase to 16×16 regions</a:t>
                </a:r>
              </a:p>
              <a:p>
                <a:pPr lvl="2"/>
                <a:r>
                  <a:rPr lang="en-US" dirty="0"/>
                  <a:t>Make queries and optimize until the loss start decreasing</a:t>
                </a:r>
              </a:p>
              <a:p>
                <a:pPr lvl="1"/>
                <a:r>
                  <a:rPr lang="en-US" dirty="0"/>
                  <a:t>Increase to 32×32 regions</a:t>
                </a:r>
              </a:p>
              <a:p>
                <a:pPr lvl="2"/>
                <a:r>
                  <a:rPr lang="en-US" dirty="0"/>
                  <a:t>Make queries and optimize until the loss start decreasing</a:t>
                </a:r>
              </a:p>
              <a:p>
                <a:pPr lvl="1"/>
                <a:r>
                  <a:rPr lang="en-US" dirty="0"/>
                  <a:t>Repeat until the attack is successful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3746E3-5DC0-43DD-850D-3A91723C0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A15F7-2470-4CBD-85BD-C8CB8B4FCB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AC7B-FD79-44D1-BF88-D9648127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0A1A-D79D-4E6A-B74F-826646A4D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technique for query reduction is based on </a:t>
            </a:r>
            <a:r>
              <a:rPr lang="en-US" b="1" i="1" dirty="0">
                <a:solidFill>
                  <a:srgbClr val="0070C0"/>
                </a:solidFill>
              </a:rPr>
              <a:t>importance sampling</a:t>
            </a:r>
          </a:p>
          <a:p>
            <a:pPr lvl="2"/>
            <a:r>
              <a:rPr lang="en-US" dirty="0"/>
              <a:t>Estimate the gradient only for the most important regions in an image</a:t>
            </a:r>
          </a:p>
          <a:p>
            <a:pPr lvl="3"/>
            <a:r>
              <a:rPr lang="en-US" dirty="0"/>
              <a:t>Upper figures show the gradient for the Red, Green, and Blue channels</a:t>
            </a:r>
          </a:p>
          <a:p>
            <a:pPr lvl="4"/>
            <a:r>
              <a:rPr lang="en-US" dirty="0"/>
              <a:t>E.g., corner pixels are less important for this image, and the changes in R are more important than G and B channels</a:t>
            </a:r>
          </a:p>
          <a:p>
            <a:pPr lvl="3"/>
            <a:r>
              <a:rPr lang="en-US" dirty="0"/>
              <a:t>Lower figures shows the most important pixels for R, G, B channels, that are queried first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09815-817B-4C3D-BA06-1B6E73E0A9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7C7A4-2800-4AFF-BE5D-003B2500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59" y="3652568"/>
            <a:ext cx="7042619" cy="3978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5A6507-C3FC-483C-BFF5-17C063D1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42" y="4275931"/>
            <a:ext cx="16859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2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BFA9-CC97-4A94-A96D-657E465D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94982-4CA2-4D2B-B304-442210F86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ImageNet untargeted attack</a:t>
            </a:r>
          </a:p>
          <a:p>
            <a:pPr lvl="1"/>
            <a:r>
              <a:rPr lang="en-US" dirty="0"/>
              <a:t>Recall that there are 1,000 classes in ImageNet</a:t>
            </a:r>
          </a:p>
          <a:p>
            <a:pPr lvl="1"/>
            <a:r>
              <a:rPr lang="en-US" dirty="0"/>
              <a:t>InceptionV3 model used</a:t>
            </a:r>
          </a:p>
          <a:p>
            <a:pPr lvl="1"/>
            <a:r>
              <a:rPr lang="en-US" dirty="0"/>
              <a:t>ZOO attack required about 192,000 queries per image, 20 minutes per image</a:t>
            </a:r>
          </a:p>
          <a:p>
            <a:pPr lvl="1"/>
            <a:r>
              <a:rPr lang="en-US" dirty="0"/>
              <a:t>The success rate is lower than C&amp;W white-box attack, but is still high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90800-5383-4CB4-A27C-EA14D0F44D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E3439-2BA6-4516-BF04-3DFC248D6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3925044"/>
            <a:ext cx="57245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C78-1F83-44CF-A1E2-2A13C3F1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Gradient Estimation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E142C-333F-479A-A6E9-6D41E9F5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Bhagoji</a:t>
            </a:r>
            <a:r>
              <a:rPr lang="en-US" b="1" i="1" dirty="0">
                <a:solidFill>
                  <a:srgbClr val="0070C0"/>
                </a:solidFill>
              </a:rPr>
              <a:t>, He, Li, Song (2017) Exploring the Space of Black-box Attacks on Deep Neural Networks</a:t>
            </a:r>
          </a:p>
          <a:p>
            <a:r>
              <a:rPr lang="en-US" dirty="0"/>
              <a:t>The paper introduces an approach known as </a:t>
            </a:r>
            <a:r>
              <a:rPr lang="en-US" b="1" i="1" dirty="0">
                <a:solidFill>
                  <a:srgbClr val="0070C0"/>
                </a:solidFill>
              </a:rPr>
              <a:t>Gradient Estimation attack</a:t>
            </a:r>
          </a:p>
          <a:p>
            <a:r>
              <a:rPr lang="en-US" dirty="0">
                <a:solidFill>
                  <a:srgbClr val="FF0000"/>
                </a:solidFill>
              </a:rPr>
              <a:t>Score-based</a:t>
            </a:r>
            <a:r>
              <a:rPr lang="en-US" dirty="0"/>
              <a:t> black-box attack </a:t>
            </a:r>
          </a:p>
          <a:p>
            <a:pPr lvl="1"/>
            <a:r>
              <a:rPr lang="en-US" dirty="0"/>
              <a:t>Based on query access to the  model’s class probabilities</a:t>
            </a:r>
          </a:p>
          <a:p>
            <a:pPr lvl="1"/>
            <a:r>
              <a:rPr lang="en-US" dirty="0"/>
              <a:t>Both targeted and untargeted attacks are achieved</a:t>
            </a:r>
          </a:p>
          <a:p>
            <a:r>
              <a:rPr lang="en-US" dirty="0"/>
              <a:t>Validated on MNIST and CIFAR-10 datasets</a:t>
            </a:r>
          </a:p>
          <a:p>
            <a:pPr lvl="1"/>
            <a:r>
              <a:rPr lang="en-US" dirty="0"/>
              <a:t>The attack is also evaluated on real-world models hosted by </a:t>
            </a:r>
            <a:r>
              <a:rPr lang="en-US" dirty="0" err="1"/>
              <a:t>Clarifai</a:t>
            </a:r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Outperformed other black-box attacks</a:t>
            </a:r>
          </a:p>
          <a:p>
            <a:pPr lvl="1"/>
            <a:r>
              <a:rPr lang="en-US" dirty="0"/>
              <a:t>Performance results are comparable to white-box attacks</a:t>
            </a:r>
          </a:p>
          <a:p>
            <a:pPr lvl="1"/>
            <a:r>
              <a:rPr lang="en-US" dirty="0"/>
              <a:t>Good results against adversarial defenses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7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FB4C-9EE5-4BBD-9E19-D625B715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A14B-29EE-40A0-9F44-2F2F3E449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attack</a:t>
            </a:r>
          </a:p>
          <a:p>
            <a:pPr lvl="1"/>
            <a:r>
              <a:rPr lang="en-US" dirty="0"/>
              <a:t>The added perturbations are imperceptible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886F3-F3FB-4BD6-9C39-CCF57733AF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F2CFA-8C64-4135-B32D-92B7B42A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20" y="3022104"/>
            <a:ext cx="836987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0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9161-3409-4BA6-8673-10E9AAB9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E5E9-E432-4384-9750-7E1B2FA4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Untargeted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D4E6E-F281-4E40-9BC8-B499D36B29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ZOO Attack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48A0E-22EB-4DF8-8A5E-AB268275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11" y="2441838"/>
            <a:ext cx="6059587" cy="50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1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Simple Black-box Attack</a:t>
            </a:r>
          </a:p>
          <a:p>
            <a:pPr lvl="1"/>
            <a:r>
              <a:rPr lang="en-US" dirty="0" err="1">
                <a:hlinkClick r:id="rId2"/>
              </a:rPr>
              <a:t>Guo</a:t>
            </a:r>
            <a:r>
              <a:rPr lang="en-US" dirty="0">
                <a:hlinkClick r:id="rId2"/>
              </a:rPr>
              <a:t> et al. (2019) Simple Black-box Adversarial Attacks</a:t>
            </a:r>
            <a:endParaRPr lang="en-US" dirty="0"/>
          </a:p>
          <a:p>
            <a:r>
              <a:rPr lang="en-US" dirty="0"/>
              <a:t>A.k.a. </a:t>
            </a:r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Score-based attack </a:t>
            </a:r>
            <a:r>
              <a:rPr lang="en-US" dirty="0"/>
              <a:t>(using probability vectors)</a:t>
            </a:r>
          </a:p>
          <a:p>
            <a:pPr lvl="1"/>
            <a:r>
              <a:rPr lang="en-US" dirty="0"/>
              <a:t>Focus on query efficiency</a:t>
            </a:r>
          </a:p>
          <a:p>
            <a:pPr lvl="1"/>
            <a:r>
              <a:rPr lang="en-US" dirty="0"/>
              <a:t>Both targeted and untargeted attacks were demonstrated</a:t>
            </a:r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Use random orthonormal perturbations for each query</a:t>
            </a:r>
          </a:p>
          <a:p>
            <a:pPr lvl="1"/>
            <a:r>
              <a:rPr lang="en-US" dirty="0"/>
              <a:t>Focus on regions in images with high-frequency content to reduce the overall number of queries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16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Steps:</a:t>
            </a:r>
          </a:p>
          <a:p>
            <a:pPr lvl="1"/>
            <a:r>
              <a:rPr lang="en-US" dirty="0"/>
              <a:t>Randomly sample perturbation vectors from a predefined orthonormal basis</a:t>
            </a:r>
          </a:p>
          <a:p>
            <a:pPr lvl="1"/>
            <a:r>
              <a:rPr lang="en-US" dirty="0"/>
              <a:t>Query the model to obtain the probability score and find out if it is pointing toward or away from the decision boundary</a:t>
            </a:r>
          </a:p>
          <a:p>
            <a:pPr lvl="1"/>
            <a:r>
              <a:rPr lang="en-US" dirty="0"/>
              <a:t>Perturb the image by adding or subtracting the perturbation vector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Each iteration moves the image away from the original image, and towards the decision boundary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40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</a:t>
                </a:r>
              </a:p>
              <a:p>
                <a:pPr lvl="1"/>
                <a:r>
                  <a:rPr lang="en-US" dirty="0"/>
                  <a:t>Random director vectors </a:t>
                </a:r>
                <a:r>
                  <a:rPr lang="en-US" b="1" dirty="0"/>
                  <a:t>q</a:t>
                </a:r>
                <a:r>
                  <a:rPr lang="en-US" dirty="0"/>
                  <a:t> are sampled, and perturbation with step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added or subtracted to misclassify the image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3286855"/>
            <a:ext cx="6048672" cy="4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3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Perturbation vectors are selected to be orthonormal</a:t>
                </a:r>
              </a:p>
              <a:p>
                <a:pPr lvl="1"/>
                <a:r>
                  <a:rPr lang="en-US" dirty="0"/>
                  <a:t>I.e., the random directions for each pixel do not cancel each other out, or amplify each other</a:t>
                </a:r>
              </a:p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orthonormal vectors </a:t>
                </a:r>
                <a:r>
                  <a:rPr lang="en-US" b="1" dirty="0"/>
                  <a:t>x</a:t>
                </a:r>
                <a:r>
                  <a:rPr lang="en-US" dirty="0"/>
                  <a:t> and </a:t>
                </a:r>
                <a:r>
                  <a:rPr lang="en-US" b="1" dirty="0"/>
                  <a:t>y</a:t>
                </a:r>
                <a:r>
                  <a:rPr lang="en-US" dirty="0"/>
                  <a:t>, their dot product is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angle between the vectors is 90 degrees</a:t>
                </a:r>
              </a:p>
              <a:p>
                <a:pPr lvl="1"/>
                <a:r>
                  <a:rPr lang="en-US" dirty="0"/>
                  <a:t>I.e., they are orthogonal</a:t>
                </a:r>
              </a:p>
              <a:p>
                <a:r>
                  <a:rPr lang="en-US" dirty="0"/>
                  <a:t>How to choose orthonormal perturbation vector?</a:t>
                </a:r>
              </a:p>
              <a:p>
                <a:pPr lvl="1"/>
                <a:r>
                  <a:rPr lang="en-US" dirty="0"/>
                  <a:t>One inefficient option are the vectors [1,0,0,…,0], [0,1,0,…,0], [0,0,1,…,0],…,[0,0,0,…,1]</a:t>
                </a:r>
              </a:p>
              <a:p>
                <a:pPr lvl="2"/>
                <a:r>
                  <a:rPr lang="en-US" dirty="0"/>
                  <a:t>I.e., only one pixel is changed at a time</a:t>
                </a:r>
              </a:p>
              <a:p>
                <a:pPr lvl="1"/>
                <a:r>
                  <a:rPr lang="en-US" dirty="0"/>
                  <a:t>The authors propose an approach called </a:t>
                </a:r>
                <a:r>
                  <a:rPr lang="en-US" dirty="0">
                    <a:solidFill>
                      <a:srgbClr val="FF0000"/>
                    </a:solidFill>
                  </a:rPr>
                  <a:t>Discrete Cosine Transform (DCT)</a:t>
                </a:r>
              </a:p>
              <a:p>
                <a:pPr lvl="2"/>
                <a:r>
                  <a:rPr lang="en-US" dirty="0"/>
                  <a:t>It is based on frequency coefficients that correspond to the magnitudes of cosine functions</a:t>
                </a:r>
              </a:p>
              <a:p>
                <a:pPr lvl="2"/>
                <a:r>
                  <a:rPr lang="en-US" dirty="0"/>
                  <a:t>I.e., low-frequency regions in images (e.g., image background) change less at each step</a:t>
                </a:r>
              </a:p>
              <a:p>
                <a:pPr lvl="2"/>
                <a:r>
                  <a:rPr lang="en-US" dirty="0"/>
                  <a:t>Focus on querying high-frequency regions in images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change of the output probability scores is larger when the DCT approach is employed, in comparison to changing individual pixels</a:t>
            </a:r>
          </a:p>
          <a:p>
            <a:pPr lvl="1"/>
            <a:r>
              <a:rPr lang="en-US" dirty="0"/>
              <a:t>I.e., </a:t>
            </a:r>
            <a:r>
              <a:rPr lang="en-US" dirty="0" err="1"/>
              <a:t>SimBA</a:t>
            </a:r>
            <a:r>
              <a:rPr lang="en-US" dirty="0"/>
              <a:t> attack with DCT can find perturbations for many pixels in a single query that impact the output probability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3" y="3742184"/>
            <a:ext cx="9777574" cy="3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24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Experimental evaluation</a:t>
                </a:r>
              </a:p>
              <a:p>
                <a:pPr lvl="1"/>
                <a:r>
                  <a:rPr lang="en-US" dirty="0"/>
                  <a:t>Full lines display attack success rate, dotted lines display average perturbation</a:t>
                </a:r>
              </a:p>
              <a:p>
                <a:pPr lvl="1"/>
                <a:r>
                  <a:rPr lang="en-US" dirty="0" err="1"/>
                  <a:t>SimBA</a:t>
                </a:r>
                <a:r>
                  <a:rPr lang="en-US" dirty="0"/>
                  <a:t> attacks achieved high success rate with small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norm, and fewer 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7" y="3670176"/>
            <a:ext cx="957873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54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  <a:p>
            <a:pPr lvl="1"/>
            <a:r>
              <a:rPr lang="en-US" dirty="0" err="1"/>
              <a:t>SimBA</a:t>
            </a:r>
            <a:r>
              <a:rPr lang="en-US" dirty="0"/>
              <a:t> achieved good query-efficiency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6012" y="2911706"/>
            <a:ext cx="5286375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8" y="5667325"/>
            <a:ext cx="5295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319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Black-box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on </a:t>
            </a:r>
            <a:r>
              <a:rPr lang="en-US" dirty="0">
                <a:hlinkClick r:id="rId2"/>
              </a:rPr>
              <a:t>Google Cloud Vision API</a:t>
            </a:r>
            <a:endParaRPr lang="en-US" dirty="0"/>
          </a:p>
          <a:p>
            <a:pPr lvl="1"/>
            <a:r>
              <a:rPr lang="en-US" dirty="0"/>
              <a:t>Checked on 50 random images</a:t>
            </a:r>
          </a:p>
          <a:p>
            <a:pPr lvl="1"/>
            <a:r>
              <a:rPr lang="en-US" dirty="0"/>
              <a:t>70% success rate after 5,000 queries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SimBA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8" y="3569114"/>
            <a:ext cx="9418835" cy="29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266A-33B6-4D16-9914-AABDB95B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Gradient Estimation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40610-57BA-4F11-8033-FA7329A6A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Gradient Estimation (GE) approach</a:t>
                </a:r>
              </a:p>
              <a:p>
                <a:pPr lvl="1"/>
                <a:r>
                  <a:rPr lang="en-US" dirty="0"/>
                  <a:t>Uses queries to directly estimate the gradient and carry out black-box attacks</a:t>
                </a:r>
              </a:p>
              <a:p>
                <a:pPr lvl="1"/>
                <a:r>
                  <a:rPr lang="en-US" dirty="0"/>
                  <a:t>The output to a query is the vector of class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(i.e., confidence scores per class) for an input </a:t>
                </a:r>
                <a:r>
                  <a:rPr lang="en-US" b="1" dirty="0"/>
                  <a:t>x</a:t>
                </a:r>
                <a:endParaRPr lang="en-US" dirty="0"/>
              </a:p>
              <a:p>
                <a:pPr lvl="2"/>
                <a:r>
                  <a:rPr lang="en-US" dirty="0"/>
                  <a:t>The logits can also be recovered from the probabilities, by taking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authors employed the </a:t>
                </a:r>
                <a:r>
                  <a:rPr lang="en-US" dirty="0">
                    <a:solidFill>
                      <a:srgbClr val="FF0000"/>
                    </a:solidFill>
                  </a:rPr>
                  <a:t>method of finite differences </a:t>
                </a:r>
                <a:r>
                  <a:rPr lang="en-US" dirty="0"/>
                  <a:t>for gradient estimation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function whose gradient needs to be estimated</a:t>
                </a:r>
              </a:p>
              <a:p>
                <a:pPr lvl="1"/>
                <a:r>
                  <a:rPr lang="en-US" dirty="0"/>
                  <a:t>Finite difference (FD) estimation of the gradient of </a:t>
                </a:r>
                <a:r>
                  <a:rPr lang="en-US" i="1" dirty="0"/>
                  <a:t>g</a:t>
                </a:r>
                <a:r>
                  <a:rPr lang="en-US" dirty="0"/>
                  <a:t> with respect to input </a:t>
                </a:r>
                <a:r>
                  <a:rPr lang="en-US" b="1" dirty="0"/>
                  <a:t>x</a:t>
                </a:r>
                <a:r>
                  <a:rPr lang="en-US" dirty="0"/>
                  <a:t> is given by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parameter that controls the estimation accuracy (selected 0.01 or 1)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basis vectors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1 only for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component and 0 everywhere else</a:t>
                </a:r>
              </a:p>
              <a:p>
                <a:pPr lvl="1"/>
                <a:r>
                  <a:rPr lang="en-US" dirty="0"/>
                  <a:t>If the gradient exists, then the finite differences method can calculate an approximation of the gradient: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FD</m:t>
                            </m:r>
                          </m:e>
                          <m:sub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40610-57BA-4F11-8033-FA7329A6A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1362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5271" y="4678288"/>
            <a:ext cx="4828145" cy="13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8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Nicolae et al. (2019) Adversarial Robustness Toolbox v1.0.0. </a:t>
            </a:r>
            <a:r>
              <a:rPr lang="pt-BR" dirty="0">
                <a:hlinkClick r:id="rId3"/>
              </a:rPr>
              <a:t>https://arxiv.org/abs/1807.01069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r>
              <a:rPr lang="pt-BR" dirty="0"/>
              <a:t>Xu et al. (2019) </a:t>
            </a:r>
            <a:r>
              <a:rPr lang="en-US" dirty="0"/>
              <a:t>Adversarial Attacks and Defenses in Images, Graphs and Text: A Review </a:t>
            </a:r>
            <a:r>
              <a:rPr lang="en-US" dirty="0">
                <a:hlinkClick r:id="rId4"/>
              </a:rPr>
              <a:t>https://arxiv.org/abs/1909.08072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6792-D56C-45C3-AA90-C4E4ED9E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Gradient Estimation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803D-37F5-4BCC-B06A-4C45A0746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Approximate FGSM attack </a:t>
                </a:r>
                <a:r>
                  <a:rPr lang="en-US" dirty="0"/>
                  <a:t>with finite difference GE method</a:t>
                </a:r>
              </a:p>
              <a:p>
                <a:pPr lvl="1"/>
                <a:r>
                  <a:rPr lang="en-US" dirty="0"/>
                  <a:t>Gradient of a model </a:t>
                </a:r>
                <a:r>
                  <a:rPr lang="en-US" i="1" dirty="0"/>
                  <a:t>f</a:t>
                </a:r>
                <a:r>
                  <a:rPr lang="en-US" dirty="0"/>
                  <a:t> is taken with respect to the cross-entropy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input </a:t>
                </a:r>
                <a:r>
                  <a:rPr lang="en-US" b="1" dirty="0"/>
                  <a:t>x</a:t>
                </a:r>
                <a:r>
                  <a:rPr lang="en-US" dirty="0"/>
                  <a:t> with true class label </a:t>
                </a:r>
                <a:r>
                  <a:rPr lang="en-US" i="1" dirty="0"/>
                  <a:t>y</a:t>
                </a:r>
                <a:r>
                  <a:rPr lang="en-US" dirty="0"/>
                  <a:t>, the loss is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Recall that the derivative of a log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and 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the gradient of the 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with respect to the input </a:t>
                </a:r>
                <a:r>
                  <a:rPr lang="en-US" b="1" dirty="0"/>
                  <a:t>x</a:t>
                </a:r>
                <a:r>
                  <a:rPr lang="en-US" dirty="0"/>
                  <a:t> is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An untargeted FGSM adversarial sample can be generated by using the FD estimate of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Similarly, a targeted FGSM adversarial sample with class </a:t>
                </a:r>
                <a:r>
                  <a:rPr lang="en-US" i="1" dirty="0"/>
                  <a:t>T</a:t>
                </a:r>
                <a:r>
                  <a:rPr lang="en-US" dirty="0"/>
                  <a:t> can be found by using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47803D-37F5-4BCC-B06A-4C45A0746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4904" y="3220800"/>
            <a:ext cx="5040560" cy="377368"/>
            <a:chOff x="2364904" y="3166120"/>
            <a:chExt cx="5040560" cy="377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4904" y="3166120"/>
              <a:ext cx="5040560" cy="37736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165104" y="3166120"/>
              <a:ext cx="14401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3853" y="4520927"/>
            <a:ext cx="2657475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413" y="5740871"/>
            <a:ext cx="4029075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749" y="6910536"/>
            <a:ext cx="38766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A73B-A559-4565-AD2C-CEA7452E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Gradient Estimation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Approximate C-W attack </a:t>
                </a:r>
                <a:r>
                  <a:rPr lang="en-US" dirty="0"/>
                  <a:t>with finite difference GE method</a:t>
                </a:r>
              </a:p>
              <a:p>
                <a:pPr lvl="1"/>
                <a:r>
                  <a:rPr lang="en-US" dirty="0" err="1"/>
                  <a:t>Carlini</a:t>
                </a:r>
                <a:r>
                  <a:rPr lang="en-US" dirty="0"/>
                  <a:t> &amp; Wagner attack uses a loss function based on the logits values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Logits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can be computed by taking the logarithm of the </a:t>
                </a:r>
                <a:r>
                  <a:rPr lang="en-US" dirty="0" err="1"/>
                  <a:t>softmax</a:t>
                </a:r>
                <a:r>
                  <a:rPr lang="en-US" dirty="0"/>
                  <a:t> probabilities, up to an additive constant</a:t>
                </a:r>
              </a:p>
              <a:p>
                <a:pPr lvl="1"/>
                <a:r>
                  <a:rPr lang="en-US" dirty="0"/>
                  <a:t>For an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untargeted C-W attack</a:t>
                </a:r>
                <a:r>
                  <a:rPr lang="en-US" dirty="0"/>
                  <a:t>, the loss is the difference between the logits for the true class </a:t>
                </a:r>
                <a:r>
                  <a:rPr lang="en-US" i="1" dirty="0"/>
                  <a:t>y </a:t>
                </a:r>
                <a:r>
                  <a:rPr lang="en-US" dirty="0"/>
                  <a:t>and the second-most-likely class </a:t>
                </a:r>
                <a:r>
                  <a:rPr lang="en-US" i="1" dirty="0"/>
                  <a:t>y’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Since the loss is the difference of logits, the additive constant is canceled</a:t>
                </a:r>
              </a:p>
              <a:p>
                <a:pPr lvl="2"/>
                <a:r>
                  <a:rPr lang="en-US" dirty="0"/>
                  <a:t>By using FD approximation of the gradient, it is obtained</a:t>
                </a:r>
              </a:p>
              <a:p>
                <a:pPr lvl="2"/>
                <a:endParaRPr lang="en-US" sz="1000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For a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targeted C-W attack</a:t>
                </a:r>
                <a:r>
                  <a:rPr lang="en-US" dirty="0"/>
                  <a:t>, the adversarial sample is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5038" y="2806080"/>
            <a:ext cx="58864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3213" y="5239329"/>
            <a:ext cx="46101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7630" y="6426974"/>
            <a:ext cx="6179796" cy="3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A73B-A559-4565-AD2C-CEA7452E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Gradient Estimation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Iterative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FGSM attack </a:t>
                </a:r>
                <a:r>
                  <a:rPr lang="en-US" dirty="0"/>
                  <a:t>with finite difference GE method</a:t>
                </a:r>
              </a:p>
              <a:p>
                <a:pPr lvl="1"/>
                <a:r>
                  <a:rPr lang="en-US" dirty="0"/>
                  <a:t>This is similar to the Projected Gradient Descent attack, which uses several iterations of the FGSM attack and achieves higher success rate than the single step FGSM attack</a:t>
                </a:r>
              </a:p>
              <a:p>
                <a:pPr lvl="1"/>
                <a:r>
                  <a:rPr lang="en-US" dirty="0"/>
                  <a:t>An iterative FD attack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iterations using the cross-entropy loss is</a:t>
                </a:r>
              </a:p>
              <a:p>
                <a:pPr lvl="1"/>
                <a:endParaRPr lang="en-US" dirty="0"/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adv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adv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FD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dirty="0">
                                              <a:latin typeface="Cambria Math" panose="02040503050406030204" pitchFamily="18" charset="0"/>
                                            </a:rPr>
                                            <m:t>adv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dirty="0">
                                              <a:latin typeface="Cambria Math" panose="02040503050406030204" pitchFamily="18" charset="0"/>
                                            </a:rPr>
                                            <m:t>adv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dirty="0">
                                          <a:latin typeface="Cambria Math" panose="02040503050406030204" pitchFamily="18" charset="0"/>
                                        </a:rPr>
                                        <m:t>adv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Iterative C-W attack </a:t>
                </a:r>
                <a:r>
                  <a:rPr lang="en-US" dirty="0"/>
                  <a:t>is also applied in a similar manner by modifying the single-step approach presented on the previous page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adv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adv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FD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66498-3FBD-400F-BCE2-9263DF753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400" dirty="0"/>
              <a:t>Gradient Estimation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15708</TotalTime>
  <Words>4419</Words>
  <Application>Microsoft Office PowerPoint</Application>
  <PresentationFormat>Custom</PresentationFormat>
  <Paragraphs>542</Paragraphs>
  <Slides>60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NimbusRomNo9L-Regu</vt:lpstr>
      <vt:lpstr>Palatino Linotype</vt:lpstr>
      <vt:lpstr>Wingdings</vt:lpstr>
      <vt:lpstr>Office Theme</vt:lpstr>
      <vt:lpstr>CS 487/587 Adversarial Machine Learning</vt:lpstr>
      <vt:lpstr>Lecture 5</vt:lpstr>
      <vt:lpstr>Lecture Outline</vt:lpstr>
      <vt:lpstr>Evasion Attacks against Black-box Models</vt:lpstr>
      <vt:lpstr>Gradient Estimation Attack</vt:lpstr>
      <vt:lpstr>Gradient Estimation Attack</vt:lpstr>
      <vt:lpstr>Gradient Estimation Attack</vt:lpstr>
      <vt:lpstr>Gradient Estimation Attack</vt:lpstr>
      <vt:lpstr>Gradient Estimation Attack</vt:lpstr>
      <vt:lpstr>Experimental Validation</vt:lpstr>
      <vt:lpstr>Experimental Validation</vt:lpstr>
      <vt:lpstr>Query Reduction</vt:lpstr>
      <vt:lpstr>Query Reduction</vt:lpstr>
      <vt:lpstr>Adversarial Samples</vt:lpstr>
      <vt:lpstr>Defense Evaluation</vt:lpstr>
      <vt:lpstr>Attacks on Real Models</vt:lpstr>
      <vt:lpstr>Boundary Attack</vt:lpstr>
      <vt:lpstr>Boundary Attack</vt:lpstr>
      <vt:lpstr>Boundary Attack Algorithm</vt:lpstr>
      <vt:lpstr>Boundary Attack</vt:lpstr>
      <vt:lpstr>Boundary Attack</vt:lpstr>
      <vt:lpstr>Adversarial Examples</vt:lpstr>
      <vt:lpstr>Adversarial Examples</vt:lpstr>
      <vt:lpstr>Experimental Validation</vt:lpstr>
      <vt:lpstr>Real-World Applications</vt:lpstr>
      <vt:lpstr>Transfer-based Attacks </vt:lpstr>
      <vt:lpstr>Substitute Model Attack </vt:lpstr>
      <vt:lpstr>Substitute Model Attack </vt:lpstr>
      <vt:lpstr>Substitute Model Attack </vt:lpstr>
      <vt:lpstr>Substitute Model Attack </vt:lpstr>
      <vt:lpstr>Ensemble of Local Models Attack</vt:lpstr>
      <vt:lpstr>Ensemble of Local Models Attack</vt:lpstr>
      <vt:lpstr>Ensemble of Local Models Attack</vt:lpstr>
      <vt:lpstr>Targeted Attack Evaluation</vt:lpstr>
      <vt:lpstr>Non-targeted Attack Evaluation</vt:lpstr>
      <vt:lpstr>HopSkipJump Attack</vt:lpstr>
      <vt:lpstr>HopSkipJump Attack</vt:lpstr>
      <vt:lpstr>HopSkipJump Attack</vt:lpstr>
      <vt:lpstr>HopSkipJump Attack</vt:lpstr>
      <vt:lpstr>ZOO Attack</vt:lpstr>
      <vt:lpstr>Adversarial Attack</vt:lpstr>
      <vt:lpstr>Adam Optimization Attack</vt:lpstr>
      <vt:lpstr>Newton Optimization Attack</vt:lpstr>
      <vt:lpstr>Newton Optimization Attack</vt:lpstr>
      <vt:lpstr>Experimental Evaluation</vt:lpstr>
      <vt:lpstr>Experimental Evaluation</vt:lpstr>
      <vt:lpstr>Queries Reduction</vt:lpstr>
      <vt:lpstr>Queries Reduction</vt:lpstr>
      <vt:lpstr>Experimental Evaluation</vt:lpstr>
      <vt:lpstr>Examples</vt:lpstr>
      <vt:lpstr>Examples</vt:lpstr>
      <vt:lpstr>Simple Black-box Attack</vt:lpstr>
      <vt:lpstr>Simple Black-box Attack</vt:lpstr>
      <vt:lpstr>Simple Black-box Attack</vt:lpstr>
      <vt:lpstr>Simple Black-box Attack</vt:lpstr>
      <vt:lpstr>Simple Black-box Attack</vt:lpstr>
      <vt:lpstr>Simple Black-box Attack</vt:lpstr>
      <vt:lpstr>Simple Black-box Attack</vt:lpstr>
      <vt:lpstr>Simple Black-box Attack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3506</cp:revision>
  <cp:lastPrinted>2016-01-16T17:38:40Z</cp:lastPrinted>
  <dcterms:created xsi:type="dcterms:W3CDTF">2014-06-16T13:46:25Z</dcterms:created>
  <dcterms:modified xsi:type="dcterms:W3CDTF">2024-02-21T16:26:55Z</dcterms:modified>
</cp:coreProperties>
</file>