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6" r:id="rId2"/>
    <p:sldMasterId id="2147483698" r:id="rId3"/>
  </p:sldMasterIdLst>
  <p:notesMasterIdLst>
    <p:notesMasterId r:id="rId121"/>
  </p:notesMasterIdLst>
  <p:handoutMasterIdLst>
    <p:handoutMasterId r:id="rId122"/>
  </p:handoutMasterIdLst>
  <p:sldIdLst>
    <p:sldId id="743" r:id="rId4"/>
    <p:sldId id="744" r:id="rId5"/>
    <p:sldId id="493" r:id="rId6"/>
    <p:sldId id="932" r:id="rId7"/>
    <p:sldId id="914" r:id="rId8"/>
    <p:sldId id="913" r:id="rId9"/>
    <p:sldId id="911" r:id="rId10"/>
    <p:sldId id="912" r:id="rId11"/>
    <p:sldId id="554" r:id="rId12"/>
    <p:sldId id="933" r:id="rId13"/>
    <p:sldId id="557" r:id="rId14"/>
    <p:sldId id="934" r:id="rId15"/>
    <p:sldId id="563" r:id="rId16"/>
    <p:sldId id="564" r:id="rId17"/>
    <p:sldId id="915" r:id="rId18"/>
    <p:sldId id="556" r:id="rId19"/>
    <p:sldId id="562" r:id="rId20"/>
    <p:sldId id="766" r:id="rId21"/>
    <p:sldId id="565" r:id="rId22"/>
    <p:sldId id="943" r:id="rId23"/>
    <p:sldId id="935" r:id="rId24"/>
    <p:sldId id="381" r:id="rId25"/>
    <p:sldId id="359" r:id="rId26"/>
    <p:sldId id="360" r:id="rId27"/>
    <p:sldId id="936" r:id="rId28"/>
    <p:sldId id="382" r:id="rId29"/>
    <p:sldId id="383" r:id="rId30"/>
    <p:sldId id="380" r:id="rId31"/>
    <p:sldId id="384" r:id="rId32"/>
    <p:sldId id="385" r:id="rId33"/>
    <p:sldId id="378" r:id="rId34"/>
    <p:sldId id="937" r:id="rId35"/>
    <p:sldId id="938" r:id="rId36"/>
    <p:sldId id="363" r:id="rId37"/>
    <p:sldId id="750" r:id="rId38"/>
    <p:sldId id="364" r:id="rId39"/>
    <p:sldId id="939" r:id="rId40"/>
    <p:sldId id="365" r:id="rId41"/>
    <p:sldId id="366" r:id="rId42"/>
    <p:sldId id="940" r:id="rId43"/>
    <p:sldId id="941" r:id="rId44"/>
    <p:sldId id="379" r:id="rId45"/>
    <p:sldId id="369" r:id="rId46"/>
    <p:sldId id="372" r:id="rId47"/>
    <p:sldId id="373" r:id="rId48"/>
    <p:sldId id="370" r:id="rId49"/>
    <p:sldId id="375" r:id="rId50"/>
    <p:sldId id="374" r:id="rId51"/>
    <p:sldId id="256" r:id="rId52"/>
    <p:sldId id="257" r:id="rId53"/>
    <p:sldId id="258" r:id="rId54"/>
    <p:sldId id="259" r:id="rId55"/>
    <p:sldId id="260" r:id="rId56"/>
    <p:sldId id="261" r:id="rId57"/>
    <p:sldId id="262" r:id="rId58"/>
    <p:sldId id="263" r:id="rId59"/>
    <p:sldId id="264" r:id="rId60"/>
    <p:sldId id="265" r:id="rId61"/>
    <p:sldId id="266" r:id="rId62"/>
    <p:sldId id="267" r:id="rId63"/>
    <p:sldId id="268" r:id="rId64"/>
    <p:sldId id="269" r:id="rId65"/>
    <p:sldId id="270" r:id="rId66"/>
    <p:sldId id="271" r:id="rId67"/>
    <p:sldId id="272" r:id="rId68"/>
    <p:sldId id="273" r:id="rId69"/>
    <p:sldId id="274" r:id="rId70"/>
    <p:sldId id="275" r:id="rId71"/>
    <p:sldId id="276" r:id="rId72"/>
    <p:sldId id="277" r:id="rId73"/>
    <p:sldId id="278" r:id="rId74"/>
    <p:sldId id="279" r:id="rId75"/>
    <p:sldId id="280" r:id="rId76"/>
    <p:sldId id="281" r:id="rId77"/>
    <p:sldId id="282" r:id="rId78"/>
    <p:sldId id="283" r:id="rId79"/>
    <p:sldId id="961" r:id="rId80"/>
    <p:sldId id="963" r:id="rId81"/>
    <p:sldId id="964" r:id="rId82"/>
    <p:sldId id="965" r:id="rId83"/>
    <p:sldId id="966" r:id="rId84"/>
    <p:sldId id="967" r:id="rId85"/>
    <p:sldId id="968" r:id="rId86"/>
    <p:sldId id="969" r:id="rId87"/>
    <p:sldId id="970" r:id="rId88"/>
    <p:sldId id="971" r:id="rId89"/>
    <p:sldId id="972" r:id="rId90"/>
    <p:sldId id="973" r:id="rId91"/>
    <p:sldId id="974" r:id="rId92"/>
    <p:sldId id="975" r:id="rId93"/>
    <p:sldId id="976" r:id="rId94"/>
    <p:sldId id="977" r:id="rId95"/>
    <p:sldId id="978" r:id="rId96"/>
    <p:sldId id="979" r:id="rId97"/>
    <p:sldId id="980" r:id="rId98"/>
    <p:sldId id="981" r:id="rId99"/>
    <p:sldId id="982" r:id="rId100"/>
    <p:sldId id="983" r:id="rId101"/>
    <p:sldId id="984" r:id="rId102"/>
    <p:sldId id="985" r:id="rId103"/>
    <p:sldId id="986" r:id="rId104"/>
    <p:sldId id="284" r:id="rId105"/>
    <p:sldId id="944" r:id="rId106"/>
    <p:sldId id="948" r:id="rId107"/>
    <p:sldId id="949" r:id="rId108"/>
    <p:sldId id="945" r:id="rId109"/>
    <p:sldId id="952" r:id="rId110"/>
    <p:sldId id="946" r:id="rId111"/>
    <p:sldId id="953" r:id="rId112"/>
    <p:sldId id="950" r:id="rId113"/>
    <p:sldId id="960" r:id="rId114"/>
    <p:sldId id="947" r:id="rId115"/>
    <p:sldId id="951" r:id="rId116"/>
    <p:sldId id="954" r:id="rId117"/>
    <p:sldId id="955" r:id="rId118"/>
    <p:sldId id="956" r:id="rId119"/>
    <p:sldId id="957" r:id="rId120"/>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yi He" initials="X. H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9" autoAdjust="0"/>
    <p:restoredTop sz="95770" autoAdjust="0"/>
  </p:normalViewPr>
  <p:slideViewPr>
    <p:cSldViewPr>
      <p:cViewPr varScale="1">
        <p:scale>
          <a:sx n="93" d="100"/>
          <a:sy n="93" d="100"/>
        </p:scale>
        <p:origin x="1542" y="96"/>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commentAuthors" Target="commentAuthors.xml"/><Relationship Id="rId128" Type="http://schemas.microsoft.com/office/2016/11/relationships/changesInfo" Target="changesInfos/changesInfo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kanski, Aleksandar (vakanski@uidaho.edu)" userId="963f8e72-cd91-41c5-aaa7-123ad4acd412" providerId="ADAL" clId="{BE791872-1870-49F7-A6C1-97BA98E127CF}"/>
    <pc:docChg chg="undo custSel modSld">
      <pc:chgData name="Vakanski, Aleksandar (vakanski@uidaho.edu)" userId="963f8e72-cd91-41c5-aaa7-123ad4acd412" providerId="ADAL" clId="{BE791872-1870-49F7-A6C1-97BA98E127CF}" dt="2021-09-25T18:02:01.664" v="38" actId="20577"/>
      <pc:docMkLst>
        <pc:docMk/>
      </pc:docMkLst>
      <pc:sldChg chg="modSp mod">
        <pc:chgData name="Vakanski, Aleksandar (vakanski@uidaho.edu)" userId="963f8e72-cd91-41c5-aaa7-123ad4acd412" providerId="ADAL" clId="{BE791872-1870-49F7-A6C1-97BA98E127CF}" dt="2021-09-25T18:02:01.664" v="38" actId="20577"/>
        <pc:sldMkLst>
          <pc:docMk/>
          <pc:sldMk cId="4144122092" sldId="706"/>
        </pc:sldMkLst>
        <pc:spChg chg="mod">
          <ac:chgData name="Vakanski, Aleksandar (vakanski@uidaho.edu)" userId="963f8e72-cd91-41c5-aaa7-123ad4acd412" providerId="ADAL" clId="{BE791872-1870-49F7-A6C1-97BA98E127CF}" dt="2021-09-25T18:02:01.664" v="38" actId="20577"/>
          <ac:spMkLst>
            <pc:docMk/>
            <pc:sldMk cId="4144122092" sldId="706"/>
            <ac:spMk id="3" creationId="{00000000-0000-0000-0000-000000000000}"/>
          </ac:spMkLst>
        </pc:spChg>
      </pc:sldChg>
    </pc:docChg>
  </pc:docChgLst>
  <pc:docChgLst>
    <pc:chgData name="Vakanski, Aleksandar (vakanski@uidaho.edu)" userId="963f8e72-cd91-41c5-aaa7-123ad4acd412" providerId="ADAL" clId="{FD2867FC-0678-4FFF-92A2-10BF5685C417}"/>
    <pc:docChg chg="delSld">
      <pc:chgData name="Vakanski, Aleksandar (vakanski@uidaho.edu)" userId="963f8e72-cd91-41c5-aaa7-123ad4acd412" providerId="ADAL" clId="{FD2867FC-0678-4FFF-92A2-10BF5685C417}" dt="2023-02-09T20:31:30.011" v="0" actId="47"/>
      <pc:docMkLst>
        <pc:docMk/>
      </pc:docMkLst>
      <pc:sldChg chg="del">
        <pc:chgData name="Vakanski, Aleksandar (vakanski@uidaho.edu)" userId="963f8e72-cd91-41c5-aaa7-123ad4acd412" providerId="ADAL" clId="{FD2867FC-0678-4FFF-92A2-10BF5685C417}" dt="2023-02-09T20:31:30.011" v="0" actId="47"/>
        <pc:sldMkLst>
          <pc:docMk/>
          <pc:sldMk cId="1261707770" sldId="66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2/21/2024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2/21/2024</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19</a:t>
            </a:fld>
            <a:endParaRPr lang="en-US" dirty="0"/>
          </a:p>
        </p:txBody>
      </p:sp>
    </p:spTree>
    <p:extLst>
      <p:ext uri="{BB962C8B-B14F-4D97-AF65-F5344CB8AC3E}">
        <p14:creationId xmlns:p14="http://schemas.microsoft.com/office/powerpoint/2010/main" val="427820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20</a:t>
            </a:fld>
            <a:endParaRPr lang="en-US"/>
          </a:p>
        </p:txBody>
      </p:sp>
    </p:spTree>
    <p:extLst>
      <p:ext uri="{BB962C8B-B14F-4D97-AF65-F5344CB8AC3E}">
        <p14:creationId xmlns:p14="http://schemas.microsoft.com/office/powerpoint/2010/main" val="1505802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22</a:t>
            </a:fld>
            <a:endParaRPr lang="en-US"/>
          </a:p>
        </p:txBody>
      </p:sp>
    </p:spTree>
    <p:extLst>
      <p:ext uri="{BB962C8B-B14F-4D97-AF65-F5344CB8AC3E}">
        <p14:creationId xmlns:p14="http://schemas.microsoft.com/office/powerpoint/2010/main" val="2474273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a:t>Language models are trained on large training datasets containing raw text scraped from the Internet</a:t>
                </a:r>
              </a:p>
              <a:p>
                <a:pPr lvl="1"/>
                <a:r>
                  <a:rPr lang="en-US" dirty="0"/>
                  <a:t>LM generate text sequences as fluent natural language</a:t>
                </a:r>
              </a:p>
              <a:p>
                <a:pPr lvl="2"/>
                <a:r>
                  <a:rPr lang="en-US" dirty="0"/>
                  <a:t>Therefore, are generative ML models</a:t>
                </a:r>
              </a:p>
              <a:p>
                <a:r>
                  <a:rPr lang="en-US" dirty="0"/>
                  <a:t>A common approach to train LMs is the </a:t>
                </a:r>
                <a:r>
                  <a:rPr lang="en-US" dirty="0">
                    <a:solidFill>
                      <a:srgbClr val="FF0000"/>
                    </a:solidFill>
                  </a:rPr>
                  <a:t>“next-step prediction” objective</a:t>
                </a:r>
              </a:p>
              <a:p>
                <a:pPr lvl="1"/>
                <a:r>
                  <a:rPr lang="en-US" dirty="0"/>
                  <a:t>Given a sequence of </a:t>
                </a:r>
                <a:r>
                  <a:rPr lang="en-US" dirty="0">
                    <a:solidFill>
                      <a:srgbClr val="FF0000"/>
                    </a:solidFill>
                  </a:rPr>
                  <a:t>tokens</a:t>
                </a:r>
                <a:r>
                  <a:rPr lang="en-US" dirty="0"/>
                  <a:t> (word embeddings) </a:t>
                </a:r>
                <a:r>
                  <a:rPr lang="en-US" b="0" i="0">
                    <a:latin typeface="Cambria Math" panose="02040503050406030204" pitchFamily="18" charset="0"/>
                    <a:ea typeface="Cambria Math" panose="02040503050406030204" pitchFamily="18" charset="0"/>
                  </a:rPr>
                  <a:t>𝑥_1,</a:t>
                </a:r>
                <a:r>
                  <a:rPr lang="en-US" i="0">
                    <a:latin typeface="Cambria Math" panose="02040503050406030204" pitchFamily="18" charset="0"/>
                    <a:ea typeface="Cambria Math" panose="02040503050406030204" pitchFamily="18" charset="0"/>
                  </a:rPr>
                  <a:t>𝑥_</a:t>
                </a:r>
                <a:r>
                  <a:rPr lang="en-US" b="0" i="0">
                    <a:latin typeface="Cambria Math" panose="02040503050406030204" pitchFamily="18" charset="0"/>
                    <a:ea typeface="Cambria Math" panose="02040503050406030204" pitchFamily="18" charset="0"/>
                  </a:rPr>
                  <a:t>2,…,</a:t>
                </a:r>
                <a:r>
                  <a:rPr lang="en-US" i="0">
                    <a:latin typeface="Cambria Math" panose="02040503050406030204" pitchFamily="18" charset="0"/>
                    <a:ea typeface="Cambria Math" panose="02040503050406030204" pitchFamily="18" charset="0"/>
                  </a:rPr>
                  <a:t>𝑥_(</a:t>
                </a:r>
                <a:r>
                  <a:rPr lang="en-US" b="0" i="0">
                    <a:latin typeface="Cambria Math" panose="02040503050406030204" pitchFamily="18" charset="0"/>
                    <a:ea typeface="Cambria Math" panose="02040503050406030204" pitchFamily="18" charset="0"/>
                  </a:rPr>
                  <a:t>𝑖−1)</a:t>
                </a:r>
                <a:r>
                  <a:rPr lang="en-US" dirty="0"/>
                  <a:t> from a </a:t>
                </a:r>
                <a:r>
                  <a:rPr lang="en-US" dirty="0">
                    <a:solidFill>
                      <a:srgbClr val="FF0000"/>
                    </a:solidFill>
                  </a:rPr>
                  <a:t>vocabulary</a:t>
                </a:r>
                <a:r>
                  <a:rPr lang="en-US" dirty="0"/>
                  <a:t> </a:t>
                </a:r>
                <a:r>
                  <a:rPr lang="en-US" i="0">
                    <a:latin typeface="Cambria Math" panose="02040503050406030204" pitchFamily="18" charset="0"/>
                    <a:ea typeface="Cambria Math" panose="02040503050406030204" pitchFamily="18" charset="0"/>
                  </a:rPr>
                  <a:t>𝒱</a:t>
                </a:r>
                <a:r>
                  <a:rPr lang="en-US" dirty="0"/>
                  <a:t>, the objective is to estimate the probability of the next token </a:t>
                </a:r>
                <a:r>
                  <a:rPr lang="en-US" i="0">
                    <a:latin typeface="Cambria Math" panose="02040503050406030204" pitchFamily="18" charset="0"/>
                    <a:ea typeface="Cambria Math" panose="02040503050406030204" pitchFamily="18" charset="0"/>
                  </a:rPr>
                  <a:t>𝑥_</a:t>
                </a:r>
                <a:r>
                  <a:rPr lang="en-US" b="0" i="0">
                    <a:latin typeface="Cambria Math" panose="02040503050406030204" pitchFamily="18" charset="0"/>
                    <a:ea typeface="Cambria Math" panose="02040503050406030204" pitchFamily="18" charset="0"/>
                  </a:rPr>
                  <a:t>𝑖</a:t>
                </a:r>
                <a:r>
                  <a:rPr lang="en-US" dirty="0"/>
                  <a:t> in the sequence given the previous tokens, i.e., </a:t>
                </a:r>
                <a:r>
                  <a:rPr lang="en-US" i="0">
                    <a:latin typeface="Cambria Math" panose="02040503050406030204" pitchFamily="18" charset="0"/>
                    <a:ea typeface="Cambria Math" panose="02040503050406030204" pitchFamily="18" charset="0"/>
                  </a:rPr>
                  <a:t>𝒫(𝑥_</a:t>
                </a:r>
                <a:r>
                  <a:rPr lang="en-US" b="0" i="0">
                    <a:latin typeface="Cambria Math" panose="02040503050406030204" pitchFamily="18" charset="0"/>
                    <a:ea typeface="Cambria Math" panose="02040503050406030204" pitchFamily="18" charset="0"/>
                  </a:rPr>
                  <a:t>𝑖 |</a:t>
                </a:r>
                <a:r>
                  <a:rPr lang="en-US" i="0">
                    <a:latin typeface="Cambria Math" panose="02040503050406030204" pitchFamily="18" charset="0"/>
                    <a:ea typeface="Cambria Math" panose="02040503050406030204" pitchFamily="18" charset="0"/>
                  </a:rPr>
                  <a:t>𝑥_1,𝑥_2,…,𝑥_(𝑖−1) )</a:t>
                </a:r>
                <a:endParaRPr lang="en-US" dirty="0"/>
              </a:p>
              <a:p>
                <a:pPr lvl="1"/>
                <a:r>
                  <a:rPr lang="en-US" dirty="0"/>
                  <a:t>E.g., given the sequence “Marry had a little,” the word “lamb” is the most likely next word in the sequence</a:t>
                </a:r>
              </a:p>
              <a:p>
                <a:endParaRPr lang="en-US" dirty="0"/>
              </a:p>
            </p:txBody>
          </p:sp>
        </mc:Fallback>
      </mc:AlternateContent>
      <p:sp>
        <p:nvSpPr>
          <p:cNvPr id="4" name="Slide Number Placeholder 3"/>
          <p:cNvSpPr>
            <a:spLocks noGrp="1"/>
          </p:cNvSpPr>
          <p:nvPr>
            <p:ph type="sldNum" sz="quarter" idx="5"/>
          </p:nvPr>
        </p:nvSpPr>
        <p:spPr/>
        <p:txBody>
          <a:bodyPr/>
          <a:lstStyle/>
          <a:p>
            <a:fld id="{5F6C6A76-C3CC-40F3-8A99-FE9DD9700728}" type="slidenum">
              <a:rPr lang="en-US" smtClean="0"/>
              <a:t>23</a:t>
            </a:fld>
            <a:endParaRPr lang="en-US"/>
          </a:p>
        </p:txBody>
      </p:sp>
    </p:spTree>
    <p:extLst>
      <p:ext uri="{BB962C8B-B14F-4D97-AF65-F5344CB8AC3E}">
        <p14:creationId xmlns:p14="http://schemas.microsoft.com/office/powerpoint/2010/main" val="1946553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24</a:t>
            </a:fld>
            <a:endParaRPr lang="en-US"/>
          </a:p>
        </p:txBody>
      </p:sp>
    </p:spTree>
    <p:extLst>
      <p:ext uri="{BB962C8B-B14F-4D97-AF65-F5344CB8AC3E}">
        <p14:creationId xmlns:p14="http://schemas.microsoft.com/office/powerpoint/2010/main" val="97631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25</a:t>
            </a:fld>
            <a:endParaRPr lang="en-US"/>
          </a:p>
        </p:txBody>
      </p:sp>
    </p:spTree>
    <p:extLst>
      <p:ext uri="{BB962C8B-B14F-4D97-AF65-F5344CB8AC3E}">
        <p14:creationId xmlns:p14="http://schemas.microsoft.com/office/powerpoint/2010/main" val="527166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26</a:t>
            </a:fld>
            <a:endParaRPr lang="en-US"/>
          </a:p>
        </p:txBody>
      </p:sp>
    </p:spTree>
    <p:extLst>
      <p:ext uri="{BB962C8B-B14F-4D97-AF65-F5344CB8AC3E}">
        <p14:creationId xmlns:p14="http://schemas.microsoft.com/office/powerpoint/2010/main" val="3918079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27</a:t>
            </a:fld>
            <a:endParaRPr lang="en-US"/>
          </a:p>
        </p:txBody>
      </p:sp>
    </p:spTree>
    <p:extLst>
      <p:ext uri="{BB962C8B-B14F-4D97-AF65-F5344CB8AC3E}">
        <p14:creationId xmlns:p14="http://schemas.microsoft.com/office/powerpoint/2010/main" val="353525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28</a:t>
            </a:fld>
            <a:endParaRPr lang="en-US"/>
          </a:p>
        </p:txBody>
      </p:sp>
    </p:spTree>
    <p:extLst>
      <p:ext uri="{BB962C8B-B14F-4D97-AF65-F5344CB8AC3E}">
        <p14:creationId xmlns:p14="http://schemas.microsoft.com/office/powerpoint/2010/main" val="3044962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29</a:t>
            </a:fld>
            <a:endParaRPr lang="en-US"/>
          </a:p>
        </p:txBody>
      </p:sp>
    </p:spTree>
    <p:extLst>
      <p:ext uri="{BB962C8B-B14F-4D97-AF65-F5344CB8AC3E}">
        <p14:creationId xmlns:p14="http://schemas.microsoft.com/office/powerpoint/2010/main" val="4177046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30</a:t>
            </a:fld>
            <a:endParaRPr lang="en-US"/>
          </a:p>
        </p:txBody>
      </p:sp>
    </p:spTree>
    <p:extLst>
      <p:ext uri="{BB962C8B-B14F-4D97-AF65-F5344CB8AC3E}">
        <p14:creationId xmlns:p14="http://schemas.microsoft.com/office/powerpoint/2010/main" val="2813569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31</a:t>
            </a:fld>
            <a:endParaRPr lang="en-US"/>
          </a:p>
        </p:txBody>
      </p:sp>
    </p:spTree>
    <p:extLst>
      <p:ext uri="{BB962C8B-B14F-4D97-AF65-F5344CB8AC3E}">
        <p14:creationId xmlns:p14="http://schemas.microsoft.com/office/powerpoint/2010/main" val="3348492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32</a:t>
            </a:fld>
            <a:endParaRPr lang="en-US"/>
          </a:p>
        </p:txBody>
      </p:sp>
    </p:spTree>
    <p:extLst>
      <p:ext uri="{BB962C8B-B14F-4D97-AF65-F5344CB8AC3E}">
        <p14:creationId xmlns:p14="http://schemas.microsoft.com/office/powerpoint/2010/main" val="3345193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33</a:t>
            </a:fld>
            <a:endParaRPr lang="en-US"/>
          </a:p>
        </p:txBody>
      </p:sp>
    </p:spTree>
    <p:extLst>
      <p:ext uri="{BB962C8B-B14F-4D97-AF65-F5344CB8AC3E}">
        <p14:creationId xmlns:p14="http://schemas.microsoft.com/office/powerpoint/2010/main" val="492980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35</a:t>
            </a:fld>
            <a:endParaRPr lang="en-US"/>
          </a:p>
        </p:txBody>
      </p:sp>
    </p:spTree>
    <p:extLst>
      <p:ext uri="{BB962C8B-B14F-4D97-AF65-F5344CB8AC3E}">
        <p14:creationId xmlns:p14="http://schemas.microsoft.com/office/powerpoint/2010/main" val="524509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36</a:t>
            </a:fld>
            <a:endParaRPr lang="en-US"/>
          </a:p>
        </p:txBody>
      </p:sp>
    </p:spTree>
    <p:extLst>
      <p:ext uri="{BB962C8B-B14F-4D97-AF65-F5344CB8AC3E}">
        <p14:creationId xmlns:p14="http://schemas.microsoft.com/office/powerpoint/2010/main" val="375894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37</a:t>
            </a:fld>
            <a:endParaRPr lang="en-US"/>
          </a:p>
        </p:txBody>
      </p:sp>
    </p:spTree>
    <p:extLst>
      <p:ext uri="{BB962C8B-B14F-4D97-AF65-F5344CB8AC3E}">
        <p14:creationId xmlns:p14="http://schemas.microsoft.com/office/powerpoint/2010/main" val="1571827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38</a:t>
            </a:fld>
            <a:endParaRPr lang="en-US"/>
          </a:p>
        </p:txBody>
      </p:sp>
    </p:spTree>
    <p:extLst>
      <p:ext uri="{BB962C8B-B14F-4D97-AF65-F5344CB8AC3E}">
        <p14:creationId xmlns:p14="http://schemas.microsoft.com/office/powerpoint/2010/main" val="1400249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39</a:t>
            </a:fld>
            <a:endParaRPr lang="en-US"/>
          </a:p>
        </p:txBody>
      </p:sp>
    </p:spTree>
    <p:extLst>
      <p:ext uri="{BB962C8B-B14F-4D97-AF65-F5344CB8AC3E}">
        <p14:creationId xmlns:p14="http://schemas.microsoft.com/office/powerpoint/2010/main" val="2656130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40</a:t>
            </a:fld>
            <a:endParaRPr lang="en-US"/>
          </a:p>
        </p:txBody>
      </p:sp>
    </p:spTree>
    <p:extLst>
      <p:ext uri="{BB962C8B-B14F-4D97-AF65-F5344CB8AC3E}">
        <p14:creationId xmlns:p14="http://schemas.microsoft.com/office/powerpoint/2010/main" val="251058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a:t>
            </a:fld>
            <a:endParaRPr lang="en-US"/>
          </a:p>
        </p:txBody>
      </p:sp>
    </p:spTree>
    <p:extLst>
      <p:ext uri="{BB962C8B-B14F-4D97-AF65-F5344CB8AC3E}">
        <p14:creationId xmlns:p14="http://schemas.microsoft.com/office/powerpoint/2010/main" val="2881012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41</a:t>
            </a:fld>
            <a:endParaRPr lang="en-US"/>
          </a:p>
        </p:txBody>
      </p:sp>
    </p:spTree>
    <p:extLst>
      <p:ext uri="{BB962C8B-B14F-4D97-AF65-F5344CB8AC3E}">
        <p14:creationId xmlns:p14="http://schemas.microsoft.com/office/powerpoint/2010/main" val="202616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42</a:t>
            </a:fld>
            <a:endParaRPr lang="en-US"/>
          </a:p>
        </p:txBody>
      </p:sp>
    </p:spTree>
    <p:extLst>
      <p:ext uri="{BB962C8B-B14F-4D97-AF65-F5344CB8AC3E}">
        <p14:creationId xmlns:p14="http://schemas.microsoft.com/office/powerpoint/2010/main" val="831615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43</a:t>
            </a:fld>
            <a:endParaRPr lang="en-US"/>
          </a:p>
        </p:txBody>
      </p:sp>
    </p:spTree>
    <p:extLst>
      <p:ext uri="{BB962C8B-B14F-4D97-AF65-F5344CB8AC3E}">
        <p14:creationId xmlns:p14="http://schemas.microsoft.com/office/powerpoint/2010/main" val="2822128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44</a:t>
            </a:fld>
            <a:endParaRPr lang="en-US"/>
          </a:p>
        </p:txBody>
      </p:sp>
    </p:spTree>
    <p:extLst>
      <p:ext uri="{BB962C8B-B14F-4D97-AF65-F5344CB8AC3E}">
        <p14:creationId xmlns:p14="http://schemas.microsoft.com/office/powerpoint/2010/main" val="3560218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6C6A76-C3CC-40F3-8A99-FE9DD9700728}" type="slidenum">
              <a:rPr lang="en-US" smtClean="0"/>
              <a:t>45</a:t>
            </a:fld>
            <a:endParaRPr lang="en-US"/>
          </a:p>
        </p:txBody>
      </p:sp>
    </p:spTree>
    <p:extLst>
      <p:ext uri="{BB962C8B-B14F-4D97-AF65-F5344CB8AC3E}">
        <p14:creationId xmlns:p14="http://schemas.microsoft.com/office/powerpoint/2010/main" val="1306407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46</a:t>
            </a:fld>
            <a:endParaRPr lang="en-US"/>
          </a:p>
        </p:txBody>
      </p:sp>
    </p:spTree>
    <p:extLst>
      <p:ext uri="{BB962C8B-B14F-4D97-AF65-F5344CB8AC3E}">
        <p14:creationId xmlns:p14="http://schemas.microsoft.com/office/powerpoint/2010/main" val="1583247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48</a:t>
            </a:fld>
            <a:endParaRPr lang="en-US"/>
          </a:p>
        </p:txBody>
      </p:sp>
    </p:spTree>
    <p:extLst>
      <p:ext uri="{BB962C8B-B14F-4D97-AF65-F5344CB8AC3E}">
        <p14:creationId xmlns:p14="http://schemas.microsoft.com/office/powerpoint/2010/main" val="3204344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911475" y="512763"/>
            <a:ext cx="33210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a:t>
            </a:fld>
            <a:endParaRPr lang="en-US"/>
          </a:p>
        </p:txBody>
      </p:sp>
    </p:spTree>
    <p:extLst>
      <p:ext uri="{BB962C8B-B14F-4D97-AF65-F5344CB8AC3E}">
        <p14:creationId xmlns:p14="http://schemas.microsoft.com/office/powerpoint/2010/main" val="853334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911475" y="512763"/>
            <a:ext cx="33210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911475" y="512763"/>
            <a:ext cx="33210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911475" y="512763"/>
            <a:ext cx="33210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7</a:t>
            </a:fld>
            <a:endParaRPr lang="en-US"/>
          </a:p>
        </p:txBody>
      </p:sp>
    </p:spTree>
    <p:extLst>
      <p:ext uri="{BB962C8B-B14F-4D97-AF65-F5344CB8AC3E}">
        <p14:creationId xmlns:p14="http://schemas.microsoft.com/office/powerpoint/2010/main" val="1416951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911475" y="512763"/>
            <a:ext cx="33210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6CCCB-2F52-0699-02A5-588082FAF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DD3FC-F218-9A75-7682-886985B07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48902-433A-E5AC-A903-0BE2A7EBCA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F7147B-712C-A670-7F6C-016AC31694BA}"/>
              </a:ext>
            </a:extLst>
          </p:cNvPr>
          <p:cNvSpPr>
            <a:spLocks noGrp="1"/>
          </p:cNvSpPr>
          <p:nvPr>
            <p:ph type="sldNum" sz="quarter" idx="5"/>
          </p:nvPr>
        </p:nvSpPr>
        <p:spPr/>
        <p:txBody>
          <a:bodyPr/>
          <a:lstStyle/>
          <a:p>
            <a:fld id="{30B02277-9392-41C3-AA11-A5F619BDEEAB}" type="slidenum">
              <a:rPr lang="en-US" smtClean="0"/>
              <a:t>107</a:t>
            </a:fld>
            <a:endParaRPr lang="en-US"/>
          </a:p>
        </p:txBody>
      </p:sp>
    </p:spTree>
    <p:extLst>
      <p:ext uri="{BB962C8B-B14F-4D97-AF65-F5344CB8AC3E}">
        <p14:creationId xmlns:p14="http://schemas.microsoft.com/office/powerpoint/2010/main" val="28539805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108</a:t>
            </a:fld>
            <a:endParaRPr lang="en-US"/>
          </a:p>
        </p:txBody>
      </p:sp>
    </p:spTree>
    <p:extLst>
      <p:ext uri="{BB962C8B-B14F-4D97-AF65-F5344CB8AC3E}">
        <p14:creationId xmlns:p14="http://schemas.microsoft.com/office/powerpoint/2010/main" val="3908177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CB56C-E54E-B50D-2E6D-C65C59D95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958F6-89E6-127D-9EC9-AA29E3AF9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5B94D-D004-AF1B-3BF5-E14D17A278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570BFA-58FB-2E7E-B9DA-433F01A7C872}"/>
              </a:ext>
            </a:extLst>
          </p:cNvPr>
          <p:cNvSpPr>
            <a:spLocks noGrp="1"/>
          </p:cNvSpPr>
          <p:nvPr>
            <p:ph type="sldNum" sz="quarter" idx="5"/>
          </p:nvPr>
        </p:nvSpPr>
        <p:spPr/>
        <p:txBody>
          <a:bodyPr/>
          <a:lstStyle/>
          <a:p>
            <a:fld id="{30B02277-9392-41C3-AA11-A5F619BDEEAB}" type="slidenum">
              <a:rPr lang="en-US" smtClean="0"/>
              <a:t>109</a:t>
            </a:fld>
            <a:endParaRPr lang="en-US"/>
          </a:p>
        </p:txBody>
      </p:sp>
    </p:spTree>
    <p:extLst>
      <p:ext uri="{BB962C8B-B14F-4D97-AF65-F5344CB8AC3E}">
        <p14:creationId xmlns:p14="http://schemas.microsoft.com/office/powerpoint/2010/main" val="28413823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110</a:t>
            </a:fld>
            <a:endParaRPr lang="en-US"/>
          </a:p>
        </p:txBody>
      </p:sp>
    </p:spTree>
    <p:extLst>
      <p:ext uri="{BB962C8B-B14F-4D97-AF65-F5344CB8AC3E}">
        <p14:creationId xmlns:p14="http://schemas.microsoft.com/office/powerpoint/2010/main" val="29868255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1969D-2B5B-FCD2-90F4-584ADF7D9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12E4E-3325-6B5D-D55A-215C1E58E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0A41F-FFCB-773B-5580-7E577D3C66EF}"/>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D5C8550A-92AC-7554-BBD9-1CA3B13A3F63}"/>
              </a:ext>
            </a:extLst>
          </p:cNvPr>
          <p:cNvSpPr>
            <a:spLocks noGrp="1"/>
          </p:cNvSpPr>
          <p:nvPr>
            <p:ph type="sldNum" sz="quarter" idx="5"/>
          </p:nvPr>
        </p:nvSpPr>
        <p:spPr/>
        <p:txBody>
          <a:bodyPr/>
          <a:lstStyle/>
          <a:p>
            <a:fld id="{30B02277-9392-41C3-AA11-A5F619BDEEAB}" type="slidenum">
              <a:rPr lang="en-US" smtClean="0"/>
              <a:t>111</a:t>
            </a:fld>
            <a:endParaRPr lang="en-US"/>
          </a:p>
        </p:txBody>
      </p:sp>
    </p:spTree>
    <p:extLst>
      <p:ext uri="{BB962C8B-B14F-4D97-AF65-F5344CB8AC3E}">
        <p14:creationId xmlns:p14="http://schemas.microsoft.com/office/powerpoint/2010/main" val="149628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8</a:t>
            </a:fld>
            <a:endParaRPr lang="en-US"/>
          </a:p>
        </p:txBody>
      </p:sp>
    </p:spTree>
    <p:extLst>
      <p:ext uri="{BB962C8B-B14F-4D97-AF65-F5344CB8AC3E}">
        <p14:creationId xmlns:p14="http://schemas.microsoft.com/office/powerpoint/2010/main" val="409070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10</a:t>
            </a:fld>
            <a:endParaRPr lang="en-US"/>
          </a:p>
        </p:txBody>
      </p:sp>
    </p:spTree>
    <p:extLst>
      <p:ext uri="{BB962C8B-B14F-4D97-AF65-F5344CB8AC3E}">
        <p14:creationId xmlns:p14="http://schemas.microsoft.com/office/powerpoint/2010/main" val="3964881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13</a:t>
            </a:fld>
            <a:endParaRPr lang="en-US" dirty="0"/>
          </a:p>
        </p:txBody>
      </p:sp>
    </p:spTree>
    <p:extLst>
      <p:ext uri="{BB962C8B-B14F-4D97-AF65-F5344CB8AC3E}">
        <p14:creationId xmlns:p14="http://schemas.microsoft.com/office/powerpoint/2010/main" val="587180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15</a:t>
            </a:fld>
            <a:endParaRPr lang="en-US"/>
          </a:p>
        </p:txBody>
      </p:sp>
    </p:spTree>
    <p:extLst>
      <p:ext uri="{BB962C8B-B14F-4D97-AF65-F5344CB8AC3E}">
        <p14:creationId xmlns:p14="http://schemas.microsoft.com/office/powerpoint/2010/main" val="2172606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grpSp>
        <p:nvGrpSpPr>
          <p:cNvPr id="5" name="Group 4">
            <a:extLst>
              <a:ext uri="{FF2B5EF4-FFF2-40B4-BE49-F238E27FC236}">
                <a16:creationId xmlns:a16="http://schemas.microsoft.com/office/drawing/2014/main" id="{A7F124DF-26F4-70AD-C9D3-47DB46821929}"/>
              </a:ext>
            </a:extLst>
          </p:cNvPr>
          <p:cNvGrpSpPr/>
          <p:nvPr userDrawn="1"/>
        </p:nvGrpSpPr>
        <p:grpSpPr>
          <a:xfrm>
            <a:off x="108039" y="50030"/>
            <a:ext cx="9817706" cy="307778"/>
            <a:chOff x="58915" y="49776"/>
            <a:chExt cx="8925187" cy="271568"/>
          </a:xfrm>
        </p:grpSpPr>
        <p:sp>
          <p:nvSpPr>
            <p:cNvPr id="7" name="TextBox 6">
              <a:extLst>
                <a:ext uri="{FF2B5EF4-FFF2-40B4-BE49-F238E27FC236}">
                  <a16:creationId xmlns:a16="http://schemas.microsoft.com/office/drawing/2014/main" id="{0A22B5E7-0DEA-A9E4-63A4-61E990D52153}"/>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487/587, Spring 2024</a:t>
              </a:r>
              <a:endParaRPr lang="en-US" sz="1400" b="1" i="1" dirty="0">
                <a:latin typeface="Palatino Linotype" panose="02040502050505030304" pitchFamily="18" charset="0"/>
              </a:endParaRPr>
            </a:p>
          </p:txBody>
        </p:sp>
        <p:cxnSp>
          <p:nvCxnSpPr>
            <p:cNvPr id="8" name="Straight Connector 7">
              <a:extLst>
                <a:ext uri="{FF2B5EF4-FFF2-40B4-BE49-F238E27FC236}">
                  <a16:creationId xmlns:a16="http://schemas.microsoft.com/office/drawing/2014/main" id="{A8EE1CBC-4715-1802-3085-B3D25FA2A1D9}"/>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F349572B-2855-8D25-9998-198AF3FBB57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11" name="Picture 10">
            <a:extLst>
              <a:ext uri="{FF2B5EF4-FFF2-40B4-BE49-F238E27FC236}">
                <a16:creationId xmlns:a16="http://schemas.microsoft.com/office/drawing/2014/main" id="{FC394CEF-475F-5BD0-04A4-755AD749A3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388326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586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041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 y="206305"/>
            <a:ext cx="1654572" cy="877993"/>
          </a:xfrm>
        </p:spPr>
        <p:txBody>
          <a:bodyPr anchor="b"/>
          <a:lstStyle>
            <a:lvl1pPr algn="l">
              <a:defRPr sz="1100" b="1"/>
            </a:lvl1pPr>
          </a:lstStyle>
          <a:p>
            <a:r>
              <a:rPr lang="en-US"/>
              <a:t>Click to edit Master title style</a:t>
            </a:r>
          </a:p>
        </p:txBody>
      </p:sp>
      <p:sp>
        <p:nvSpPr>
          <p:cNvPr id="3" name="Content Placeholder 2"/>
          <p:cNvSpPr>
            <a:spLocks noGrp="1"/>
          </p:cNvSpPr>
          <p:nvPr>
            <p:ph idx="1"/>
          </p:nvPr>
        </p:nvSpPr>
        <p:spPr>
          <a:xfrm>
            <a:off x="1966277" y="206305"/>
            <a:ext cx="2811463" cy="4422352"/>
          </a:xfrm>
        </p:spPr>
        <p:txBody>
          <a:bodyPr/>
          <a:lstStyle>
            <a:lvl1pPr>
              <a:defRPr sz="1760"/>
            </a:lvl1pPr>
            <a:lvl2pPr>
              <a:defRPr sz="1540"/>
            </a:lvl2pPr>
            <a:lvl3pPr>
              <a:defRPr sz="132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0" y="1084298"/>
            <a:ext cx="1654572" cy="3544359"/>
          </a:xfrm>
        </p:spPr>
        <p:txBody>
          <a:bodyPr/>
          <a:lstStyle>
            <a:lvl1pPr marL="0" indent="0">
              <a:buNone/>
              <a:defRPr sz="770"/>
            </a:lvl1pPr>
            <a:lvl2pPr marL="251460" indent="0">
              <a:buNone/>
              <a:defRPr sz="660"/>
            </a:lvl2pPr>
            <a:lvl3pPr marL="502920" indent="0">
              <a:buNone/>
              <a:defRPr sz="550"/>
            </a:lvl3pPr>
            <a:lvl4pPr marL="754380" indent="0">
              <a:buNone/>
              <a:defRPr sz="495"/>
            </a:lvl4pPr>
            <a:lvl5pPr marL="1005840" indent="0">
              <a:buNone/>
              <a:defRPr sz="495"/>
            </a:lvl5pPr>
            <a:lvl6pPr marL="1257300" indent="0">
              <a:buNone/>
              <a:defRPr sz="495"/>
            </a:lvl6pPr>
            <a:lvl7pPr marL="1508760" indent="0">
              <a:buNone/>
              <a:defRPr sz="495"/>
            </a:lvl7pPr>
            <a:lvl8pPr marL="1760220" indent="0">
              <a:buNone/>
              <a:defRPr sz="495"/>
            </a:lvl8pPr>
            <a:lvl9pPr marL="2011680" indent="0">
              <a:buNone/>
              <a:defRPr sz="49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6223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5758" y="3627120"/>
            <a:ext cx="3017520" cy="428202"/>
          </a:xfrm>
        </p:spPr>
        <p:txBody>
          <a:bodyPr anchor="b"/>
          <a:lstStyle>
            <a:lvl1pPr algn="l">
              <a:defRPr sz="1100" b="1"/>
            </a:lvl1pPr>
          </a:lstStyle>
          <a:p>
            <a:r>
              <a:rPr lang="en-US"/>
              <a:t>Click to edit Master title style</a:t>
            </a:r>
          </a:p>
        </p:txBody>
      </p:sp>
      <p:sp>
        <p:nvSpPr>
          <p:cNvPr id="3" name="Picture Placeholder 2"/>
          <p:cNvSpPr>
            <a:spLocks noGrp="1"/>
          </p:cNvSpPr>
          <p:nvPr>
            <p:ph type="pic" idx="1"/>
          </p:nvPr>
        </p:nvSpPr>
        <p:spPr>
          <a:xfrm>
            <a:off x="985758" y="462986"/>
            <a:ext cx="3017520" cy="3108960"/>
          </a:xfrm>
        </p:spPr>
        <p:txBody>
          <a:bodyPr/>
          <a:lstStyle>
            <a:lvl1pPr marL="0" indent="0">
              <a:buNone/>
              <a:defRPr sz="1760"/>
            </a:lvl1pPr>
            <a:lvl2pPr marL="251460" indent="0">
              <a:buNone/>
              <a:defRPr sz="1540"/>
            </a:lvl2pPr>
            <a:lvl3pPr marL="502920" indent="0">
              <a:buNone/>
              <a:defRPr sz="1320"/>
            </a:lvl3pPr>
            <a:lvl4pPr marL="754380" indent="0">
              <a:buNone/>
              <a:defRPr sz="1100"/>
            </a:lvl4pPr>
            <a:lvl5pPr marL="1005840" indent="0">
              <a:buNone/>
              <a:defRPr sz="1100"/>
            </a:lvl5pPr>
            <a:lvl6pPr marL="1257300" indent="0">
              <a:buNone/>
              <a:defRPr sz="1100"/>
            </a:lvl6pPr>
            <a:lvl7pPr marL="1508760" indent="0">
              <a:buNone/>
              <a:defRPr sz="1100"/>
            </a:lvl7pPr>
            <a:lvl8pPr marL="1760220" indent="0">
              <a:buNone/>
              <a:defRPr sz="1100"/>
            </a:lvl8pPr>
            <a:lvl9pPr marL="2011680" indent="0">
              <a:buNone/>
              <a:defRPr sz="1100"/>
            </a:lvl9pPr>
          </a:lstStyle>
          <a:p>
            <a:endParaRPr lang="en-US"/>
          </a:p>
        </p:txBody>
      </p:sp>
      <p:sp>
        <p:nvSpPr>
          <p:cNvPr id="4" name="Text Placeholder 3"/>
          <p:cNvSpPr>
            <a:spLocks noGrp="1"/>
          </p:cNvSpPr>
          <p:nvPr>
            <p:ph type="body" sz="half" idx="2"/>
          </p:nvPr>
        </p:nvSpPr>
        <p:spPr>
          <a:xfrm>
            <a:off x="985758" y="4055322"/>
            <a:ext cx="3017520" cy="608118"/>
          </a:xfrm>
        </p:spPr>
        <p:txBody>
          <a:bodyPr/>
          <a:lstStyle>
            <a:lvl1pPr marL="0" indent="0">
              <a:buNone/>
              <a:defRPr sz="770"/>
            </a:lvl1pPr>
            <a:lvl2pPr marL="251460" indent="0">
              <a:buNone/>
              <a:defRPr sz="660"/>
            </a:lvl2pPr>
            <a:lvl3pPr marL="502920" indent="0">
              <a:buNone/>
              <a:defRPr sz="550"/>
            </a:lvl3pPr>
            <a:lvl4pPr marL="754380" indent="0">
              <a:buNone/>
              <a:defRPr sz="495"/>
            </a:lvl4pPr>
            <a:lvl5pPr marL="1005840" indent="0">
              <a:buNone/>
              <a:defRPr sz="495"/>
            </a:lvl5pPr>
            <a:lvl6pPr marL="1257300" indent="0">
              <a:buNone/>
              <a:defRPr sz="495"/>
            </a:lvl6pPr>
            <a:lvl7pPr marL="1508760" indent="0">
              <a:buNone/>
              <a:defRPr sz="495"/>
            </a:lvl7pPr>
            <a:lvl8pPr marL="1760220" indent="0">
              <a:buNone/>
              <a:defRPr sz="495"/>
            </a:lvl8pPr>
            <a:lvl9pPr marL="2011680" indent="0">
              <a:buNone/>
              <a:defRPr sz="49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831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5231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6170" y="207505"/>
            <a:ext cx="113157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460" y="207505"/>
            <a:ext cx="331089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2335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4406-9FC5-ACFE-893D-D4EADEB1A89D}"/>
              </a:ext>
            </a:extLst>
          </p:cNvPr>
          <p:cNvSpPr>
            <a:spLocks noGrp="1"/>
          </p:cNvSpPr>
          <p:nvPr>
            <p:ph type="ctrTitle"/>
          </p:nvPr>
        </p:nvSpPr>
        <p:spPr>
          <a:xfrm>
            <a:off x="254421" y="844833"/>
            <a:ext cx="6709087" cy="4034507"/>
          </a:xfrm>
        </p:spPr>
        <p:txBody>
          <a:bodyPr anchor="t">
            <a:normAutofit/>
          </a:bodyPr>
          <a:lstStyle>
            <a:lvl1pPr algn="l">
              <a:defRPr sz="4455"/>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C0AF19C-C14B-F137-2DE9-1992459045F5}"/>
              </a:ext>
            </a:extLst>
          </p:cNvPr>
          <p:cNvSpPr>
            <a:spLocks noGrp="1"/>
          </p:cNvSpPr>
          <p:nvPr>
            <p:ph type="subTitle" idx="1"/>
          </p:nvPr>
        </p:nvSpPr>
        <p:spPr>
          <a:xfrm>
            <a:off x="261780" y="5291891"/>
            <a:ext cx="6709087" cy="1530549"/>
          </a:xfrm>
        </p:spPr>
        <p:txBody>
          <a:bodyPr anchor="b">
            <a:normAutofit/>
          </a:bodyPr>
          <a:lstStyle>
            <a:lvl1pPr marL="0" indent="0" algn="l">
              <a:buNone/>
              <a:defRPr sz="165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C6A999-B8D4-1774-9F1B-9F9FE1B3BFA6}"/>
              </a:ext>
            </a:extLst>
          </p:cNvPr>
          <p:cNvSpPr>
            <a:spLocks noGrp="1"/>
          </p:cNvSpPr>
          <p:nvPr>
            <p:ph type="dt" sz="half" idx="10"/>
          </p:nvPr>
        </p:nvSpPr>
        <p:spPr/>
        <p:txBody>
          <a:bodyPr/>
          <a:lstStyle/>
          <a:p>
            <a:fld id="{F2EE3B7B-C7B5-42CF-90CF-67B3D21B2314}" type="datetime1">
              <a:rPr lang="en-US" smtClean="0"/>
              <a:t>2/21/2024</a:t>
            </a:fld>
            <a:endParaRPr lang="en-US"/>
          </a:p>
        </p:txBody>
      </p:sp>
      <p:sp>
        <p:nvSpPr>
          <p:cNvPr id="5" name="Footer Placeholder 4">
            <a:extLst>
              <a:ext uri="{FF2B5EF4-FFF2-40B4-BE49-F238E27FC236}">
                <a16:creationId xmlns:a16="http://schemas.microsoft.com/office/drawing/2014/main" id="{61165D5D-2AE2-6F91-D1EB-6DD8FC3CE64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BF0029E4-3A4E-970A-17A8-1E17D37D1F2B}"/>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4196097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D22A-1F6D-0DE5-E04A-DC466353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ADD6F-7C93-3CD3-AC8D-28A78787C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06E74-14FC-84D9-4B41-7D9FB0D573C4}"/>
              </a:ext>
            </a:extLst>
          </p:cNvPr>
          <p:cNvSpPr>
            <a:spLocks noGrp="1"/>
          </p:cNvSpPr>
          <p:nvPr>
            <p:ph type="dt" sz="half" idx="10"/>
          </p:nvPr>
        </p:nvSpPr>
        <p:spPr/>
        <p:txBody>
          <a:bodyPr/>
          <a:lstStyle/>
          <a:p>
            <a:fld id="{0F996519-E62D-4F8C-AE1E-36928EC7D15C}" type="datetime1">
              <a:rPr lang="en-US" smtClean="0"/>
              <a:t>2/21/2024</a:t>
            </a:fld>
            <a:endParaRPr lang="en-US"/>
          </a:p>
        </p:txBody>
      </p:sp>
      <p:sp>
        <p:nvSpPr>
          <p:cNvPr id="5" name="Footer Placeholder 4">
            <a:extLst>
              <a:ext uri="{FF2B5EF4-FFF2-40B4-BE49-F238E27FC236}">
                <a16:creationId xmlns:a16="http://schemas.microsoft.com/office/drawing/2014/main" id="{1F35A7DC-6292-6181-949E-F8BC3FA11BA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050F5C6-EADC-E072-B19B-49BB11DF0309}"/>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77921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2054-1AE7-534F-0CFE-1F0628A09FC1}"/>
              </a:ext>
            </a:extLst>
          </p:cNvPr>
          <p:cNvSpPr>
            <a:spLocks noGrp="1"/>
          </p:cNvSpPr>
          <p:nvPr>
            <p:ph type="title"/>
          </p:nvPr>
        </p:nvSpPr>
        <p:spPr>
          <a:xfrm>
            <a:off x="280614" y="2542870"/>
            <a:ext cx="7553938" cy="4279570"/>
          </a:xfrm>
        </p:spPr>
        <p:txBody>
          <a:bodyPr anchor="b">
            <a:normAutofit/>
          </a:bodyPr>
          <a:lstStyle>
            <a:lvl1pPr>
              <a:defRPr sz="5445"/>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88EC2A-45C7-131C-0F4A-56E62EB029C2}"/>
              </a:ext>
            </a:extLst>
          </p:cNvPr>
          <p:cNvSpPr>
            <a:spLocks noGrp="1"/>
          </p:cNvSpPr>
          <p:nvPr>
            <p:ph type="body" idx="1"/>
          </p:nvPr>
        </p:nvSpPr>
        <p:spPr>
          <a:xfrm>
            <a:off x="280614" y="949961"/>
            <a:ext cx="7553938" cy="1592909"/>
          </a:xfrm>
        </p:spPr>
        <p:txBody>
          <a:bodyPr>
            <a:normAutofit/>
          </a:bodyPr>
          <a:lstStyle>
            <a:lvl1pPr marL="0" indent="0">
              <a:buNone/>
              <a:defRPr sz="165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75A323-2679-E978-8856-2FEBE8F5AE45}"/>
              </a:ext>
            </a:extLst>
          </p:cNvPr>
          <p:cNvSpPr>
            <a:spLocks noGrp="1"/>
          </p:cNvSpPr>
          <p:nvPr>
            <p:ph type="dt" sz="half" idx="10"/>
          </p:nvPr>
        </p:nvSpPr>
        <p:spPr/>
        <p:txBody>
          <a:bodyPr/>
          <a:lstStyle/>
          <a:p>
            <a:fld id="{6477AEB6-FCE1-4CD5-923B-84E54F1460D5}" type="datetime1">
              <a:rPr lang="en-US" smtClean="0"/>
              <a:t>2/21/2024</a:t>
            </a:fld>
            <a:endParaRPr lang="en-US"/>
          </a:p>
        </p:txBody>
      </p:sp>
      <p:sp>
        <p:nvSpPr>
          <p:cNvPr id="5" name="Footer Placeholder 4">
            <a:extLst>
              <a:ext uri="{FF2B5EF4-FFF2-40B4-BE49-F238E27FC236}">
                <a16:creationId xmlns:a16="http://schemas.microsoft.com/office/drawing/2014/main" id="{2C971DC2-625E-0477-BF8C-F3CDDCE4B11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EF1A644-D449-E464-C2DF-F045A51899D0}"/>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88536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2719-44A3-3EE8-D757-F0E0F9632AEC}"/>
              </a:ext>
            </a:extLst>
          </p:cNvPr>
          <p:cNvSpPr>
            <a:spLocks noGrp="1"/>
          </p:cNvSpPr>
          <p:nvPr>
            <p:ph type="title"/>
          </p:nvPr>
        </p:nvSpPr>
        <p:spPr>
          <a:xfrm>
            <a:off x="250137" y="850710"/>
            <a:ext cx="8948409" cy="1478037"/>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0440DC2-69F2-A056-508C-F5138E71FCA2}"/>
              </a:ext>
            </a:extLst>
          </p:cNvPr>
          <p:cNvSpPr>
            <a:spLocks noGrp="1"/>
          </p:cNvSpPr>
          <p:nvPr>
            <p:ph sz="half" idx="1"/>
          </p:nvPr>
        </p:nvSpPr>
        <p:spPr>
          <a:xfrm>
            <a:off x="871993" y="2351950"/>
            <a:ext cx="3771313" cy="4648358"/>
          </a:xfrm>
        </p:spPr>
        <p:txBody>
          <a:bodyPr>
            <a:normAutofit/>
          </a:bodyPr>
          <a:lstStyle>
            <a:lvl1pPr>
              <a:defRPr sz="1650"/>
            </a:lvl1pPr>
            <a:lvl2pPr>
              <a:defRPr sz="1485"/>
            </a:lvl2pPr>
            <a:lvl3pPr>
              <a:defRPr sz="1320"/>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A2243E-0673-54F2-5B38-DF5D2C7367F4}"/>
              </a:ext>
            </a:extLst>
          </p:cNvPr>
          <p:cNvSpPr>
            <a:spLocks noGrp="1"/>
          </p:cNvSpPr>
          <p:nvPr>
            <p:ph sz="half" idx="2"/>
          </p:nvPr>
        </p:nvSpPr>
        <p:spPr>
          <a:xfrm>
            <a:off x="5263137" y="2351950"/>
            <a:ext cx="3935408" cy="4648358"/>
          </a:xfrm>
        </p:spPr>
        <p:txBody>
          <a:bodyPr>
            <a:normAutofit/>
          </a:bodyPr>
          <a:lstStyle>
            <a:lvl1pPr>
              <a:defRPr sz="1650"/>
            </a:lvl1pPr>
            <a:lvl2pPr>
              <a:defRPr sz="1485"/>
            </a:lvl2pPr>
            <a:lvl3pPr>
              <a:defRPr sz="1320"/>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E946B7D-7BAF-8DE9-FB5A-282908B03106}"/>
              </a:ext>
            </a:extLst>
          </p:cNvPr>
          <p:cNvSpPr>
            <a:spLocks noGrp="1"/>
          </p:cNvSpPr>
          <p:nvPr>
            <p:ph type="dt" sz="half" idx="10"/>
          </p:nvPr>
        </p:nvSpPr>
        <p:spPr/>
        <p:txBody>
          <a:bodyPr/>
          <a:lstStyle/>
          <a:p>
            <a:fld id="{96374C2F-71A1-43C9-B2F6-A4FAC8157F1A}" type="datetime1">
              <a:rPr lang="en-US" smtClean="0"/>
              <a:t>2/21/2024</a:t>
            </a:fld>
            <a:endParaRPr lang="en-US"/>
          </a:p>
        </p:txBody>
      </p:sp>
      <p:sp>
        <p:nvSpPr>
          <p:cNvPr id="6" name="Footer Placeholder 5">
            <a:extLst>
              <a:ext uri="{FF2B5EF4-FFF2-40B4-BE49-F238E27FC236}">
                <a16:creationId xmlns:a16="http://schemas.microsoft.com/office/drawing/2014/main" id="{0AF99017-BDD7-56C7-43AE-4B86AC78194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F6E7D63-14BF-E333-B350-75DA58E281CF}"/>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27960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grpSp>
        <p:nvGrpSpPr>
          <p:cNvPr id="5" name="Group 4">
            <a:extLst>
              <a:ext uri="{FF2B5EF4-FFF2-40B4-BE49-F238E27FC236}">
                <a16:creationId xmlns:a16="http://schemas.microsoft.com/office/drawing/2014/main" id="{C3F0B148-FB6A-8E4B-8BC9-10FEFB8E59D1}"/>
              </a:ext>
            </a:extLst>
          </p:cNvPr>
          <p:cNvGrpSpPr/>
          <p:nvPr userDrawn="1"/>
        </p:nvGrpSpPr>
        <p:grpSpPr>
          <a:xfrm>
            <a:off x="108039" y="50030"/>
            <a:ext cx="9817706" cy="307778"/>
            <a:chOff x="58915" y="49776"/>
            <a:chExt cx="8925187" cy="271568"/>
          </a:xfrm>
        </p:grpSpPr>
        <p:sp>
          <p:nvSpPr>
            <p:cNvPr id="6" name="TextBox 5">
              <a:extLst>
                <a:ext uri="{FF2B5EF4-FFF2-40B4-BE49-F238E27FC236}">
                  <a16:creationId xmlns:a16="http://schemas.microsoft.com/office/drawing/2014/main" id="{A8781B67-F262-1242-80C3-DA6A07838EE3}"/>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487/587, Spring 2024</a:t>
              </a:r>
              <a:endParaRPr lang="en-US" sz="1400" b="1" i="1" dirty="0">
                <a:latin typeface="Palatino Linotype" panose="02040502050505030304" pitchFamily="18" charset="0"/>
              </a:endParaRPr>
            </a:p>
          </p:txBody>
        </p:sp>
        <p:cxnSp>
          <p:nvCxnSpPr>
            <p:cNvPr id="7" name="Straight Connector 6">
              <a:extLst>
                <a:ext uri="{FF2B5EF4-FFF2-40B4-BE49-F238E27FC236}">
                  <a16:creationId xmlns:a16="http://schemas.microsoft.com/office/drawing/2014/main" id="{07DEDA09-6352-54DA-C7DD-0B8D836F786F}"/>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F3EB1B70-3974-A6EB-5ADD-18688FF3B0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9" name="Picture 8">
            <a:extLst>
              <a:ext uri="{FF2B5EF4-FFF2-40B4-BE49-F238E27FC236}">
                <a16:creationId xmlns:a16="http://schemas.microsoft.com/office/drawing/2014/main" id="{314A2F54-A8B7-5BC7-6082-D058047BFA3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2263876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7F72-3970-859F-C268-E9940EF2D0E4}"/>
              </a:ext>
            </a:extLst>
          </p:cNvPr>
          <p:cNvSpPr>
            <a:spLocks noGrp="1"/>
          </p:cNvSpPr>
          <p:nvPr>
            <p:ph type="title"/>
          </p:nvPr>
        </p:nvSpPr>
        <p:spPr>
          <a:xfrm>
            <a:off x="252161" y="842977"/>
            <a:ext cx="8880524" cy="1162077"/>
          </a:xfrm>
        </p:spPr>
        <p:txBody>
          <a:bodyPr anchor="t"/>
          <a:lstStyle/>
          <a:p>
            <a:r>
              <a:rPr lang="en-US" dirty="0"/>
              <a:t>Click to edit Master title style</a:t>
            </a:r>
          </a:p>
        </p:txBody>
      </p:sp>
      <p:sp>
        <p:nvSpPr>
          <p:cNvPr id="3" name="Text Placeholder 2">
            <a:extLst>
              <a:ext uri="{FF2B5EF4-FFF2-40B4-BE49-F238E27FC236}">
                <a16:creationId xmlns:a16="http://schemas.microsoft.com/office/drawing/2014/main" id="{F9B37CC6-89B8-3CF3-6973-1B5B71782F56}"/>
              </a:ext>
            </a:extLst>
          </p:cNvPr>
          <p:cNvSpPr>
            <a:spLocks noGrp="1"/>
          </p:cNvSpPr>
          <p:nvPr>
            <p:ph type="body" idx="1"/>
          </p:nvPr>
        </p:nvSpPr>
        <p:spPr>
          <a:xfrm>
            <a:off x="871993" y="2005055"/>
            <a:ext cx="3771312" cy="923676"/>
          </a:xfrm>
        </p:spPr>
        <p:txBody>
          <a:bodyPr anchor="b">
            <a:noAutofit/>
          </a:bodyPr>
          <a:lstStyle>
            <a:lvl1pPr marL="0" indent="0">
              <a:buNone/>
              <a:defRPr sz="1650" b="0" cap="all" spc="83" baseline="0"/>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650EB0-E35B-DA3D-B6A1-2422B01C6005}"/>
              </a:ext>
            </a:extLst>
          </p:cNvPr>
          <p:cNvSpPr>
            <a:spLocks noGrp="1"/>
          </p:cNvSpPr>
          <p:nvPr>
            <p:ph sz="half" idx="2"/>
          </p:nvPr>
        </p:nvSpPr>
        <p:spPr>
          <a:xfrm>
            <a:off x="871993" y="3035743"/>
            <a:ext cx="3771312" cy="3974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57A15D0-F178-1506-0E61-C8FFDF9BD6B5}"/>
              </a:ext>
            </a:extLst>
          </p:cNvPr>
          <p:cNvSpPr>
            <a:spLocks noGrp="1"/>
          </p:cNvSpPr>
          <p:nvPr>
            <p:ph type="body" sz="quarter" idx="3"/>
          </p:nvPr>
        </p:nvSpPr>
        <p:spPr>
          <a:xfrm>
            <a:off x="5361373" y="2005055"/>
            <a:ext cx="3771312" cy="923676"/>
          </a:xfrm>
        </p:spPr>
        <p:txBody>
          <a:bodyPr anchor="b">
            <a:noAutofit/>
          </a:bodyPr>
          <a:lstStyle>
            <a:lvl1pPr marL="0" indent="0">
              <a:buNone/>
              <a:defRPr sz="1650" b="0" cap="all" spc="83" baseline="0"/>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56CB421-A65A-A7DC-40A7-D8B76F9C3A3A}"/>
              </a:ext>
            </a:extLst>
          </p:cNvPr>
          <p:cNvSpPr>
            <a:spLocks noGrp="1"/>
          </p:cNvSpPr>
          <p:nvPr>
            <p:ph sz="quarter" idx="4"/>
          </p:nvPr>
        </p:nvSpPr>
        <p:spPr>
          <a:xfrm>
            <a:off x="5361373" y="3035743"/>
            <a:ext cx="3771312" cy="3974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7AF5675-5329-D2DB-FAFF-700D076CA886}"/>
              </a:ext>
            </a:extLst>
          </p:cNvPr>
          <p:cNvSpPr>
            <a:spLocks noGrp="1"/>
          </p:cNvSpPr>
          <p:nvPr>
            <p:ph type="dt" sz="half" idx="10"/>
          </p:nvPr>
        </p:nvSpPr>
        <p:spPr/>
        <p:txBody>
          <a:bodyPr/>
          <a:lstStyle/>
          <a:p>
            <a:fld id="{AD631DCC-9916-4BB7-A2E9-25EC84C740A7}" type="datetime1">
              <a:rPr lang="en-US" smtClean="0"/>
              <a:t>2/21/2024</a:t>
            </a:fld>
            <a:endParaRPr lang="en-US"/>
          </a:p>
        </p:txBody>
      </p:sp>
      <p:sp>
        <p:nvSpPr>
          <p:cNvPr id="8" name="Footer Placeholder 7">
            <a:extLst>
              <a:ext uri="{FF2B5EF4-FFF2-40B4-BE49-F238E27FC236}">
                <a16:creationId xmlns:a16="http://schemas.microsoft.com/office/drawing/2014/main" id="{D1392A97-07D9-5E5C-2A31-3B7D764CE1B8}"/>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E626143-8FEE-0ABD-25C7-C34AF6568B83}"/>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860859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6EFE-D86C-B076-D4D1-FAD1883E0813}"/>
              </a:ext>
            </a:extLst>
          </p:cNvPr>
          <p:cNvSpPr>
            <a:spLocks noGrp="1"/>
          </p:cNvSpPr>
          <p:nvPr>
            <p:ph type="title"/>
          </p:nvPr>
        </p:nvSpPr>
        <p:spPr>
          <a:xfrm>
            <a:off x="254420" y="858801"/>
            <a:ext cx="5973242" cy="4020539"/>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3F3B23-C631-4B62-3211-30222ABE1C33}"/>
              </a:ext>
            </a:extLst>
          </p:cNvPr>
          <p:cNvSpPr>
            <a:spLocks noGrp="1"/>
          </p:cNvSpPr>
          <p:nvPr>
            <p:ph type="dt" sz="half" idx="10"/>
          </p:nvPr>
        </p:nvSpPr>
        <p:spPr/>
        <p:txBody>
          <a:bodyPr/>
          <a:lstStyle/>
          <a:p>
            <a:fld id="{AF59146A-335D-4B7F-86AE-5D483B1F631C}" type="datetime1">
              <a:rPr lang="en-US" smtClean="0"/>
              <a:t>2/21/2024</a:t>
            </a:fld>
            <a:endParaRPr lang="en-US"/>
          </a:p>
        </p:txBody>
      </p:sp>
      <p:sp>
        <p:nvSpPr>
          <p:cNvPr id="4" name="Footer Placeholder 3">
            <a:extLst>
              <a:ext uri="{FF2B5EF4-FFF2-40B4-BE49-F238E27FC236}">
                <a16:creationId xmlns:a16="http://schemas.microsoft.com/office/drawing/2014/main" id="{7789A1FB-EA0D-F6A3-A4EB-001AA082AAFF}"/>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D671B7-A902-587D-89D0-ECFB738FD702}"/>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51314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27D49-E5B4-0E67-FCFC-62A04E705682}"/>
              </a:ext>
            </a:extLst>
          </p:cNvPr>
          <p:cNvSpPr>
            <a:spLocks noGrp="1"/>
          </p:cNvSpPr>
          <p:nvPr>
            <p:ph type="dt" sz="half" idx="10"/>
          </p:nvPr>
        </p:nvSpPr>
        <p:spPr/>
        <p:txBody>
          <a:bodyPr/>
          <a:lstStyle/>
          <a:p>
            <a:fld id="{DD71D8EC-8E17-4CE6-99C2-C22488572868}" type="datetime1">
              <a:rPr lang="en-US" smtClean="0"/>
              <a:t>2/21/2024</a:t>
            </a:fld>
            <a:endParaRPr lang="en-US"/>
          </a:p>
        </p:txBody>
      </p:sp>
      <p:sp>
        <p:nvSpPr>
          <p:cNvPr id="3" name="Footer Placeholder 2">
            <a:extLst>
              <a:ext uri="{FF2B5EF4-FFF2-40B4-BE49-F238E27FC236}">
                <a16:creationId xmlns:a16="http://schemas.microsoft.com/office/drawing/2014/main" id="{6B0E4B02-DD32-C63F-6FEE-BC36E2EFD012}"/>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F25FA8B-18F7-7DDC-74E0-B1C7139E7B05}"/>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009938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D42A-8FC3-F6BE-4CF7-1490DE4FD462}"/>
              </a:ext>
            </a:extLst>
          </p:cNvPr>
          <p:cNvSpPr>
            <a:spLocks noGrp="1"/>
          </p:cNvSpPr>
          <p:nvPr>
            <p:ph type="title"/>
          </p:nvPr>
        </p:nvSpPr>
        <p:spPr>
          <a:xfrm>
            <a:off x="261851" y="868854"/>
            <a:ext cx="3260190" cy="1712045"/>
          </a:xfrm>
        </p:spPr>
        <p:txBody>
          <a:bodyPr anchor="t"/>
          <a:lstStyle>
            <a:lvl1pPr>
              <a:defRPr sz="26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AA2BAA-1CCB-696D-D506-5E1747080119}"/>
              </a:ext>
            </a:extLst>
          </p:cNvPr>
          <p:cNvSpPr>
            <a:spLocks noGrp="1"/>
          </p:cNvSpPr>
          <p:nvPr>
            <p:ph idx="1"/>
          </p:nvPr>
        </p:nvSpPr>
        <p:spPr>
          <a:xfrm>
            <a:off x="4211955" y="796113"/>
            <a:ext cx="5156240" cy="6026327"/>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0B3C3E7-B970-EF6C-A6D3-6CB81C948775}"/>
              </a:ext>
            </a:extLst>
          </p:cNvPr>
          <p:cNvSpPr>
            <a:spLocks noGrp="1"/>
          </p:cNvSpPr>
          <p:nvPr>
            <p:ph type="body" sz="half" idx="2"/>
          </p:nvPr>
        </p:nvSpPr>
        <p:spPr>
          <a:xfrm>
            <a:off x="267262" y="2580900"/>
            <a:ext cx="3096016" cy="424154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C6F32464-D130-7DA0-050D-B444566B1A2F}"/>
              </a:ext>
            </a:extLst>
          </p:cNvPr>
          <p:cNvSpPr>
            <a:spLocks noGrp="1"/>
          </p:cNvSpPr>
          <p:nvPr>
            <p:ph type="dt" sz="half" idx="10"/>
          </p:nvPr>
        </p:nvSpPr>
        <p:spPr/>
        <p:txBody>
          <a:bodyPr/>
          <a:lstStyle/>
          <a:p>
            <a:fld id="{9A750ABA-DFFA-4B13-BB77-624D9164A38B}" type="datetime1">
              <a:rPr lang="en-US" smtClean="0"/>
              <a:t>2/21/2024</a:t>
            </a:fld>
            <a:endParaRPr lang="en-US"/>
          </a:p>
        </p:txBody>
      </p:sp>
      <p:sp>
        <p:nvSpPr>
          <p:cNvPr id="6" name="Footer Placeholder 5">
            <a:extLst>
              <a:ext uri="{FF2B5EF4-FFF2-40B4-BE49-F238E27FC236}">
                <a16:creationId xmlns:a16="http://schemas.microsoft.com/office/drawing/2014/main" id="{3FC2B3B4-209E-187A-6F86-2F2EAD9F747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36A2A86-6CB1-F027-66AC-8EBFA9D0647A}"/>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728667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8F49-A418-C21F-25DC-E4C2E1716387}"/>
              </a:ext>
            </a:extLst>
          </p:cNvPr>
          <p:cNvSpPr>
            <a:spLocks noGrp="1"/>
          </p:cNvSpPr>
          <p:nvPr>
            <p:ph type="title"/>
          </p:nvPr>
        </p:nvSpPr>
        <p:spPr>
          <a:xfrm>
            <a:off x="263152" y="867963"/>
            <a:ext cx="3296447" cy="2011415"/>
          </a:xfrm>
        </p:spPr>
        <p:txBody>
          <a:bodyPr anchor="t"/>
          <a:lstStyle>
            <a:lvl1pPr>
              <a:defRPr sz="26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378CDE2-0C1B-D3BE-F399-98D983EF4534}"/>
              </a:ext>
            </a:extLst>
          </p:cNvPr>
          <p:cNvSpPr>
            <a:spLocks noGrp="1"/>
          </p:cNvSpPr>
          <p:nvPr>
            <p:ph type="pic" idx="1"/>
          </p:nvPr>
        </p:nvSpPr>
        <p:spPr>
          <a:xfrm>
            <a:off x="4211955" y="949961"/>
            <a:ext cx="5156240" cy="5872479"/>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a:t>Click icon to add picture</a:t>
            </a:r>
          </a:p>
        </p:txBody>
      </p:sp>
      <p:sp>
        <p:nvSpPr>
          <p:cNvPr id="4" name="Text Placeholder 3">
            <a:extLst>
              <a:ext uri="{FF2B5EF4-FFF2-40B4-BE49-F238E27FC236}">
                <a16:creationId xmlns:a16="http://schemas.microsoft.com/office/drawing/2014/main" id="{38786322-CA2D-A634-C10E-4F22BCE48B7F}"/>
              </a:ext>
            </a:extLst>
          </p:cNvPr>
          <p:cNvSpPr>
            <a:spLocks noGrp="1"/>
          </p:cNvSpPr>
          <p:nvPr>
            <p:ph type="body" sz="half" idx="2"/>
          </p:nvPr>
        </p:nvSpPr>
        <p:spPr>
          <a:xfrm>
            <a:off x="280614" y="2893059"/>
            <a:ext cx="3082664" cy="3929379"/>
          </a:xfrm>
        </p:spPr>
        <p:txBody>
          <a:bodyPr anchor="b"/>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9DAD0DD6-F55F-4437-DEC5-FA6028509A2D}"/>
              </a:ext>
            </a:extLst>
          </p:cNvPr>
          <p:cNvSpPr>
            <a:spLocks noGrp="1"/>
          </p:cNvSpPr>
          <p:nvPr>
            <p:ph type="dt" sz="half" idx="10"/>
          </p:nvPr>
        </p:nvSpPr>
        <p:spPr>
          <a:xfrm>
            <a:off x="280613" y="71630"/>
            <a:ext cx="2263140" cy="360650"/>
          </a:xfrm>
        </p:spPr>
        <p:txBody>
          <a:bodyPr/>
          <a:lstStyle/>
          <a:p>
            <a:fld id="{3220A08F-2B1D-4498-A043-7C299B1C2561}" type="datetime1">
              <a:rPr lang="en-US" smtClean="0"/>
              <a:t>2/21/2024</a:t>
            </a:fld>
            <a:endParaRPr lang="en-US"/>
          </a:p>
        </p:txBody>
      </p:sp>
      <p:sp>
        <p:nvSpPr>
          <p:cNvPr id="6" name="Footer Placeholder 5">
            <a:extLst>
              <a:ext uri="{FF2B5EF4-FFF2-40B4-BE49-F238E27FC236}">
                <a16:creationId xmlns:a16="http://schemas.microsoft.com/office/drawing/2014/main" id="{595B46D7-EE7C-E399-6A6B-18237228F6B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211B808-3207-D755-3B0B-E1D8814B2FA1}"/>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552582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DEBC-9F49-FA9D-D13C-DB380A6281E2}"/>
              </a:ext>
            </a:extLst>
          </p:cNvPr>
          <p:cNvSpPr>
            <a:spLocks noGrp="1"/>
          </p:cNvSpPr>
          <p:nvPr>
            <p:ph type="title"/>
          </p:nvPr>
        </p:nvSpPr>
        <p:spPr>
          <a:xfrm>
            <a:off x="254420" y="858445"/>
            <a:ext cx="8972661" cy="1376603"/>
          </a:xfrm>
        </p:spPr>
        <p:txBody>
          <a:bodyPr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00CB13-23E6-D711-450C-A85A0CB99576}"/>
              </a:ext>
            </a:extLst>
          </p:cNvPr>
          <p:cNvSpPr>
            <a:spLocks noGrp="1"/>
          </p:cNvSpPr>
          <p:nvPr>
            <p:ph type="body" orient="vert" idx="1"/>
          </p:nvPr>
        </p:nvSpPr>
        <p:spPr>
          <a:xfrm>
            <a:off x="276761" y="2235048"/>
            <a:ext cx="8950320" cy="45873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89BB7B-5C14-76DB-FEA8-3DBC09A96516}"/>
              </a:ext>
            </a:extLst>
          </p:cNvPr>
          <p:cNvSpPr>
            <a:spLocks noGrp="1"/>
          </p:cNvSpPr>
          <p:nvPr>
            <p:ph type="dt" sz="half" idx="10"/>
          </p:nvPr>
        </p:nvSpPr>
        <p:spPr/>
        <p:txBody>
          <a:bodyPr/>
          <a:lstStyle/>
          <a:p>
            <a:fld id="{6BAD9902-F134-45BD-ABD2-80C28059B090}" type="datetime1">
              <a:rPr lang="en-US" smtClean="0"/>
              <a:t>2/21/2024</a:t>
            </a:fld>
            <a:endParaRPr lang="en-US"/>
          </a:p>
        </p:txBody>
      </p:sp>
      <p:sp>
        <p:nvSpPr>
          <p:cNvPr id="5" name="Footer Placeholder 4">
            <a:extLst>
              <a:ext uri="{FF2B5EF4-FFF2-40B4-BE49-F238E27FC236}">
                <a16:creationId xmlns:a16="http://schemas.microsoft.com/office/drawing/2014/main" id="{48BC13CC-29B3-9FDC-C746-D5D65CC2A5D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AB52A12-895F-E9BE-5289-4E0411BD3F4B}"/>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301529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17614-2270-537D-8B09-6CB65016AD8F}"/>
              </a:ext>
            </a:extLst>
          </p:cNvPr>
          <p:cNvSpPr>
            <a:spLocks noGrp="1"/>
          </p:cNvSpPr>
          <p:nvPr>
            <p:ph type="title" orient="vert"/>
          </p:nvPr>
        </p:nvSpPr>
        <p:spPr>
          <a:xfrm>
            <a:off x="7721584" y="856779"/>
            <a:ext cx="1878980" cy="605015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0BC98B5-885C-CBB1-A858-76F65F7D28BD}"/>
              </a:ext>
            </a:extLst>
          </p:cNvPr>
          <p:cNvSpPr>
            <a:spLocks noGrp="1"/>
          </p:cNvSpPr>
          <p:nvPr>
            <p:ph type="body" orient="vert" idx="1"/>
          </p:nvPr>
        </p:nvSpPr>
        <p:spPr>
          <a:xfrm>
            <a:off x="691514" y="856779"/>
            <a:ext cx="6789821" cy="605015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E5DAFE-6A83-FB7D-72DF-232EFE20424E}"/>
              </a:ext>
            </a:extLst>
          </p:cNvPr>
          <p:cNvSpPr>
            <a:spLocks noGrp="1"/>
          </p:cNvSpPr>
          <p:nvPr>
            <p:ph type="dt" sz="half" idx="10"/>
          </p:nvPr>
        </p:nvSpPr>
        <p:spPr/>
        <p:txBody>
          <a:bodyPr/>
          <a:lstStyle/>
          <a:p>
            <a:fld id="{C2B04DB0-379A-41B7-9B29-7F42F0D571D5}" type="datetime1">
              <a:rPr lang="en-US" smtClean="0"/>
              <a:t>2/21/2024</a:t>
            </a:fld>
            <a:endParaRPr lang="en-US"/>
          </a:p>
        </p:txBody>
      </p:sp>
      <p:sp>
        <p:nvSpPr>
          <p:cNvPr id="5" name="Footer Placeholder 4">
            <a:extLst>
              <a:ext uri="{FF2B5EF4-FFF2-40B4-BE49-F238E27FC236}">
                <a16:creationId xmlns:a16="http://schemas.microsoft.com/office/drawing/2014/main" id="{43B41CCF-A3CD-506E-3AAE-CAEFA8C1BB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7420DD9D-25C2-0EDF-A6F4-71946D57B3CD}"/>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36345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31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Title Black Angle">
  <p:cSld name="Presentation Title Black Angle">
    <p:spTree>
      <p:nvGrpSpPr>
        <p:cNvPr id="1" name="Shape 12"/>
        <p:cNvGrpSpPr/>
        <p:nvPr/>
      </p:nvGrpSpPr>
      <p:grpSpPr>
        <a:xfrm>
          <a:off x="0" y="0"/>
          <a:ext cx="0" cy="0"/>
          <a:chOff x="0" y="0"/>
          <a:chExt cx="0" cy="0"/>
        </a:xfrm>
      </p:grpSpPr>
      <p:sp>
        <p:nvSpPr>
          <p:cNvPr id="13" name="Google Shape;13;p2"/>
          <p:cNvSpPr/>
          <p:nvPr/>
        </p:nvSpPr>
        <p:spPr>
          <a:xfrm>
            <a:off x="0" y="0"/>
            <a:ext cx="4589630" cy="7772400"/>
          </a:xfrm>
          <a:custGeom>
            <a:avLst/>
            <a:gdLst/>
            <a:ahLst/>
            <a:cxnLst/>
            <a:rect l="l" t="t" r="r" b="b"/>
            <a:pathLst>
              <a:path w="11127100" h="13717588" extrusionOk="0">
                <a:moveTo>
                  <a:pt x="0" y="0"/>
                </a:moveTo>
                <a:lnTo>
                  <a:pt x="11127100" y="0"/>
                </a:lnTo>
                <a:lnTo>
                  <a:pt x="8708318" y="13717588"/>
                </a:lnTo>
                <a:lnTo>
                  <a:pt x="0" y="13717588"/>
                </a:lnTo>
                <a:close/>
              </a:path>
            </a:pathLst>
          </a:custGeom>
          <a:solidFill>
            <a:schemeClr val="dk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u="none" strike="noStrike" cap="none">
              <a:solidFill>
                <a:schemeClr val="lt1"/>
              </a:solidFill>
              <a:latin typeface="Libre Franklin"/>
              <a:ea typeface="Libre Franklin"/>
              <a:cs typeface="Libre Franklin"/>
              <a:sym typeface="Libre Franklin"/>
            </a:endParaRPr>
          </a:p>
        </p:txBody>
      </p:sp>
      <p:sp>
        <p:nvSpPr>
          <p:cNvPr id="14" name="Google Shape;14;p2"/>
          <p:cNvSpPr txBox="1">
            <a:spLocks noGrp="1"/>
          </p:cNvSpPr>
          <p:nvPr>
            <p:ph type="title"/>
          </p:nvPr>
        </p:nvSpPr>
        <p:spPr>
          <a:xfrm>
            <a:off x="4999499" y="1149896"/>
            <a:ext cx="4247295" cy="2966936"/>
          </a:xfrm>
          <a:prstGeom prst="rect">
            <a:avLst/>
          </a:prstGeom>
          <a:noFill/>
          <a:ln>
            <a:noFill/>
          </a:ln>
        </p:spPr>
        <p:txBody>
          <a:bodyPr spcFirstLastPara="1" wrap="square" lIns="0" tIns="0" rIns="0" bIns="0" anchor="b" anchorCtr="0">
            <a:noAutofit/>
          </a:bodyPr>
          <a:lstStyle>
            <a:lvl1pPr lvl="0" algn="ctr">
              <a:lnSpc>
                <a:spcPct val="109375"/>
              </a:lnSpc>
              <a:spcBef>
                <a:spcPts val="0"/>
              </a:spcBef>
              <a:spcAft>
                <a:spcPts val="0"/>
              </a:spcAft>
              <a:buClr>
                <a:schemeClr val="accent3"/>
              </a:buClr>
              <a:buSzPts val="9600"/>
              <a:buFont typeface="Franklin Gothic"/>
              <a:buNone/>
              <a:defRPr sz="4000" b="1" cap="none">
                <a:solidFill>
                  <a:srgbClr val="F1B300"/>
                </a:solidFill>
                <a:latin typeface="Franklin Gothic Demi" panose="020B07030201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2"/>
          <p:cNvSpPr txBox="1">
            <a:spLocks noGrp="1"/>
          </p:cNvSpPr>
          <p:nvPr>
            <p:ph type="body" idx="1"/>
          </p:nvPr>
        </p:nvSpPr>
        <p:spPr>
          <a:xfrm>
            <a:off x="4996675" y="4966320"/>
            <a:ext cx="4250119" cy="1019995"/>
          </a:xfrm>
          <a:prstGeom prst="rect">
            <a:avLst/>
          </a:prstGeom>
          <a:noFill/>
          <a:ln>
            <a:noFill/>
          </a:ln>
        </p:spPr>
        <p:txBody>
          <a:bodyPr spcFirstLastPara="1" wrap="square" lIns="91425" tIns="45700" rIns="91425" bIns="45700" anchor="t" anchorCtr="0">
            <a:noAutofit/>
          </a:bodyPr>
          <a:lstStyle>
            <a:lvl1pPr marL="188595" marR="0" lvl="0" indent="-94298" algn="ctr" rtl="0">
              <a:lnSpc>
                <a:spcPct val="108333"/>
              </a:lnSpc>
              <a:spcBef>
                <a:spcPts val="413"/>
              </a:spcBef>
              <a:spcAft>
                <a:spcPts val="0"/>
              </a:spcAft>
              <a:buClr>
                <a:schemeClr val="dk1"/>
              </a:buClr>
              <a:buSzPts val="6000"/>
              <a:buFont typeface="Arial"/>
              <a:buNone/>
              <a:defRPr sz="2400" b="1" i="1" u="none" strike="noStrike" cap="none">
                <a:solidFill>
                  <a:schemeClr val="dk1"/>
                </a:solidFill>
                <a:latin typeface="Palatino Linotype" panose="02040502050505030304" pitchFamily="18" charset="0"/>
                <a:ea typeface="Palatino Linotype" panose="02040502050505030304" pitchFamily="18" charset="0"/>
                <a:cs typeface="Palatino Linotype" panose="02040502050505030304" pitchFamily="18" charset="0"/>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652" y="2446040"/>
            <a:ext cx="2974372" cy="1895100"/>
          </a:xfrm>
          <a:prstGeom prst="rect">
            <a:avLst/>
          </a:prstGeom>
        </p:spPr>
      </p:pic>
    </p:spTree>
    <p:extLst>
      <p:ext uri="{BB962C8B-B14F-4D97-AF65-F5344CB8AC3E}">
        <p14:creationId xmlns:p14="http://schemas.microsoft.com/office/powerpoint/2010/main" val="411869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190" y="1609655"/>
            <a:ext cx="4274820" cy="1110686"/>
          </a:xfrm>
        </p:spPr>
        <p:txBody>
          <a:bodyPr/>
          <a:lstStyle/>
          <a:p>
            <a:r>
              <a:rPr lang="en-US"/>
              <a:t>Click to edit Master title style</a:t>
            </a:r>
          </a:p>
        </p:txBody>
      </p:sp>
      <p:sp>
        <p:nvSpPr>
          <p:cNvPr id="3" name="Subtitle 2"/>
          <p:cNvSpPr>
            <a:spLocks noGrp="1"/>
          </p:cNvSpPr>
          <p:nvPr>
            <p:ph type="subTitle" idx="1"/>
          </p:nvPr>
        </p:nvSpPr>
        <p:spPr>
          <a:xfrm>
            <a:off x="754380" y="2936240"/>
            <a:ext cx="3520440" cy="1324187"/>
          </a:xfrm>
        </p:spPr>
        <p:txBody>
          <a:bodyPr/>
          <a:lstStyle>
            <a:lvl1pPr marL="0" indent="0" algn="ctr">
              <a:buNone/>
              <a:defRPr>
                <a:solidFill>
                  <a:schemeClr val="tx1">
                    <a:tint val="75000"/>
                  </a:schemeClr>
                </a:solidFill>
              </a:defRPr>
            </a:lvl1pPr>
            <a:lvl2pPr marL="251460" indent="0" algn="ctr">
              <a:buNone/>
              <a:defRPr>
                <a:solidFill>
                  <a:schemeClr val="tx1">
                    <a:tint val="75000"/>
                  </a:schemeClr>
                </a:solidFill>
              </a:defRPr>
            </a:lvl2pPr>
            <a:lvl3pPr marL="502920" indent="0" algn="ctr">
              <a:buNone/>
              <a:defRPr>
                <a:solidFill>
                  <a:schemeClr val="tx1">
                    <a:tint val="75000"/>
                  </a:schemeClr>
                </a:solidFill>
              </a:defRPr>
            </a:lvl3pPr>
            <a:lvl4pPr marL="754380" indent="0" algn="ctr">
              <a:buNone/>
              <a:defRPr>
                <a:solidFill>
                  <a:schemeClr val="tx1">
                    <a:tint val="75000"/>
                  </a:schemeClr>
                </a:solidFill>
              </a:defRPr>
            </a:lvl4pPr>
            <a:lvl5pPr marL="1005840" indent="0" algn="ctr">
              <a:buNone/>
              <a:defRPr>
                <a:solidFill>
                  <a:schemeClr val="tx1">
                    <a:tint val="75000"/>
                  </a:schemeClr>
                </a:solidFill>
              </a:defRPr>
            </a:lvl5pPr>
            <a:lvl6pPr marL="1257300" indent="0" algn="ctr">
              <a:buNone/>
              <a:defRPr>
                <a:solidFill>
                  <a:schemeClr val="tx1">
                    <a:tint val="75000"/>
                  </a:schemeClr>
                </a:solidFill>
              </a:defRPr>
            </a:lvl6pPr>
            <a:lvl7pPr marL="1508760" indent="0" algn="ctr">
              <a:buNone/>
              <a:defRPr>
                <a:solidFill>
                  <a:schemeClr val="tx1">
                    <a:tint val="75000"/>
                  </a:schemeClr>
                </a:solidFill>
              </a:defRPr>
            </a:lvl7pPr>
            <a:lvl8pPr marL="1760220" indent="0" algn="ctr">
              <a:buNone/>
              <a:defRPr>
                <a:solidFill>
                  <a:schemeClr val="tx1">
                    <a:tint val="75000"/>
                  </a:schemeClr>
                </a:solidFill>
              </a:defRPr>
            </a:lvl8pPr>
            <a:lvl9pPr marL="20116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183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141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7272" y="3329658"/>
            <a:ext cx="4274820" cy="1029123"/>
          </a:xfrm>
        </p:spPr>
        <p:txBody>
          <a:bodyPr anchor="t"/>
          <a:lstStyle>
            <a:lvl1pPr algn="l">
              <a:defRPr sz="2200" b="1" cap="all"/>
            </a:lvl1pPr>
          </a:lstStyle>
          <a:p>
            <a:r>
              <a:rPr lang="en-US"/>
              <a:t>Click to edit Master title style</a:t>
            </a:r>
          </a:p>
        </p:txBody>
      </p:sp>
      <p:sp>
        <p:nvSpPr>
          <p:cNvPr id="3" name="Text Placeholder 2"/>
          <p:cNvSpPr>
            <a:spLocks noGrp="1"/>
          </p:cNvSpPr>
          <p:nvPr>
            <p:ph type="body" idx="1"/>
          </p:nvPr>
        </p:nvSpPr>
        <p:spPr>
          <a:xfrm>
            <a:off x="397272" y="2196183"/>
            <a:ext cx="4274820" cy="1133475"/>
          </a:xfrm>
        </p:spPr>
        <p:txBody>
          <a:bodyPr anchor="b"/>
          <a:lstStyle>
            <a:lvl1pPr marL="0" indent="0">
              <a:buNone/>
              <a:defRPr sz="1100">
                <a:solidFill>
                  <a:schemeClr val="tx1">
                    <a:tint val="75000"/>
                  </a:schemeClr>
                </a:solidFill>
              </a:defRPr>
            </a:lvl1pPr>
            <a:lvl2pPr marL="251460" indent="0">
              <a:buNone/>
              <a:defRPr sz="990">
                <a:solidFill>
                  <a:schemeClr val="tx1">
                    <a:tint val="75000"/>
                  </a:schemeClr>
                </a:solidFill>
              </a:defRPr>
            </a:lvl2pPr>
            <a:lvl3pPr marL="502920" indent="0">
              <a:buNone/>
              <a:defRPr sz="880">
                <a:solidFill>
                  <a:schemeClr val="tx1">
                    <a:tint val="75000"/>
                  </a:schemeClr>
                </a:solidFill>
              </a:defRPr>
            </a:lvl3pPr>
            <a:lvl4pPr marL="754380" indent="0">
              <a:buNone/>
              <a:defRPr sz="770">
                <a:solidFill>
                  <a:schemeClr val="tx1">
                    <a:tint val="75000"/>
                  </a:schemeClr>
                </a:solidFill>
              </a:defRPr>
            </a:lvl4pPr>
            <a:lvl5pPr marL="1005840" indent="0">
              <a:buNone/>
              <a:defRPr sz="770">
                <a:solidFill>
                  <a:schemeClr val="tx1">
                    <a:tint val="75000"/>
                  </a:schemeClr>
                </a:solidFill>
              </a:defRPr>
            </a:lvl5pPr>
            <a:lvl6pPr marL="1257300" indent="0">
              <a:buNone/>
              <a:defRPr sz="770">
                <a:solidFill>
                  <a:schemeClr val="tx1">
                    <a:tint val="75000"/>
                  </a:schemeClr>
                </a:solidFill>
              </a:defRPr>
            </a:lvl6pPr>
            <a:lvl7pPr marL="1508760" indent="0">
              <a:buNone/>
              <a:defRPr sz="770">
                <a:solidFill>
                  <a:schemeClr val="tx1">
                    <a:tint val="75000"/>
                  </a:schemeClr>
                </a:solidFill>
              </a:defRPr>
            </a:lvl7pPr>
            <a:lvl8pPr marL="1760220" indent="0">
              <a:buNone/>
              <a:defRPr sz="770">
                <a:solidFill>
                  <a:schemeClr val="tx1">
                    <a:tint val="75000"/>
                  </a:schemeClr>
                </a:solidFill>
              </a:defRPr>
            </a:lvl8pPr>
            <a:lvl9pPr marL="2011680" indent="0">
              <a:buNone/>
              <a:defRPr sz="7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68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 y="1209041"/>
            <a:ext cx="2221230" cy="3419616"/>
          </a:xfrm>
        </p:spPr>
        <p:txBody>
          <a:bodyPr/>
          <a:lstStyle>
            <a:lvl1pPr>
              <a:defRPr sz="1540"/>
            </a:lvl1pPr>
            <a:lvl2pPr>
              <a:defRPr sz="1320"/>
            </a:lvl2pPr>
            <a:lvl3pPr>
              <a:defRPr sz="1100"/>
            </a:lvl3pPr>
            <a:lvl4pPr>
              <a:defRPr sz="990"/>
            </a:lvl4pPr>
            <a:lvl5pPr>
              <a:defRPr sz="990"/>
            </a:lvl5pPr>
            <a:lvl6pPr>
              <a:defRPr sz="990"/>
            </a:lvl6pPr>
            <a:lvl7pPr>
              <a:defRPr sz="990"/>
            </a:lvl7pPr>
            <a:lvl8pPr>
              <a:defRPr sz="990"/>
            </a:lvl8pPr>
            <a:lvl9pPr>
              <a:defRPr sz="9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56510" y="1209041"/>
            <a:ext cx="2221230" cy="3419616"/>
          </a:xfrm>
        </p:spPr>
        <p:txBody>
          <a:bodyPr/>
          <a:lstStyle>
            <a:lvl1pPr>
              <a:defRPr sz="1540"/>
            </a:lvl1pPr>
            <a:lvl2pPr>
              <a:defRPr sz="1320"/>
            </a:lvl2pPr>
            <a:lvl3pPr>
              <a:defRPr sz="1100"/>
            </a:lvl3pPr>
            <a:lvl4pPr>
              <a:defRPr sz="990"/>
            </a:lvl4pPr>
            <a:lvl5pPr>
              <a:defRPr sz="990"/>
            </a:lvl5pPr>
            <a:lvl6pPr>
              <a:defRPr sz="990"/>
            </a:lvl6pPr>
            <a:lvl7pPr>
              <a:defRPr sz="990"/>
            </a:lvl7pPr>
            <a:lvl8pPr>
              <a:defRPr sz="990"/>
            </a:lvl8pPr>
            <a:lvl9pPr>
              <a:defRPr sz="9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059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 y="1159863"/>
            <a:ext cx="2222103" cy="483376"/>
          </a:xfrm>
        </p:spPr>
        <p:txBody>
          <a:bodyPr anchor="b"/>
          <a:lstStyle>
            <a:lvl1pPr marL="0" indent="0">
              <a:buNone/>
              <a:defRPr sz="1320" b="1"/>
            </a:lvl1pPr>
            <a:lvl2pPr marL="251460" indent="0">
              <a:buNone/>
              <a:defRPr sz="1100" b="1"/>
            </a:lvl2pPr>
            <a:lvl3pPr marL="502920" indent="0">
              <a:buNone/>
              <a:defRPr sz="990" b="1"/>
            </a:lvl3pPr>
            <a:lvl4pPr marL="754380" indent="0">
              <a:buNone/>
              <a:defRPr sz="880" b="1"/>
            </a:lvl4pPr>
            <a:lvl5pPr marL="1005840" indent="0">
              <a:buNone/>
              <a:defRPr sz="880" b="1"/>
            </a:lvl5pPr>
            <a:lvl6pPr marL="1257300" indent="0">
              <a:buNone/>
              <a:defRPr sz="880" b="1"/>
            </a:lvl6pPr>
            <a:lvl7pPr marL="1508760" indent="0">
              <a:buNone/>
              <a:defRPr sz="880" b="1"/>
            </a:lvl7pPr>
            <a:lvl8pPr marL="1760220" indent="0">
              <a:buNone/>
              <a:defRPr sz="880" b="1"/>
            </a:lvl8pPr>
            <a:lvl9pPr marL="2011680" indent="0">
              <a:buNone/>
              <a:defRPr sz="880" b="1"/>
            </a:lvl9pPr>
          </a:lstStyle>
          <a:p>
            <a:pPr lvl="0"/>
            <a:r>
              <a:rPr lang="en-US"/>
              <a:t>Click to edit Master text styles</a:t>
            </a:r>
          </a:p>
        </p:txBody>
      </p:sp>
      <p:sp>
        <p:nvSpPr>
          <p:cNvPr id="4" name="Content Placeholder 3"/>
          <p:cNvSpPr>
            <a:spLocks noGrp="1"/>
          </p:cNvSpPr>
          <p:nvPr>
            <p:ph sz="half" idx="2"/>
          </p:nvPr>
        </p:nvSpPr>
        <p:spPr>
          <a:xfrm>
            <a:off x="251460" y="1643239"/>
            <a:ext cx="2222103" cy="2985418"/>
          </a:xfrm>
        </p:spPr>
        <p:txBody>
          <a:bodyPr/>
          <a:lstStyle>
            <a:lvl1pPr>
              <a:defRPr sz="1320"/>
            </a:lvl1pPr>
            <a:lvl2pPr>
              <a:defRPr sz="1100"/>
            </a:lvl2pPr>
            <a:lvl3pPr>
              <a:defRPr sz="990"/>
            </a:lvl3pPr>
            <a:lvl4pPr>
              <a:defRPr sz="880"/>
            </a:lvl4pPr>
            <a:lvl5pPr>
              <a:defRPr sz="880"/>
            </a:lvl5pPr>
            <a:lvl6pPr>
              <a:defRPr sz="880"/>
            </a:lvl6pPr>
            <a:lvl7pPr>
              <a:defRPr sz="880"/>
            </a:lvl7pPr>
            <a:lvl8pPr>
              <a:defRPr sz="880"/>
            </a:lvl8pPr>
            <a:lvl9pPr>
              <a:defRPr sz="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54764" y="1159863"/>
            <a:ext cx="2222976" cy="483376"/>
          </a:xfrm>
        </p:spPr>
        <p:txBody>
          <a:bodyPr anchor="b"/>
          <a:lstStyle>
            <a:lvl1pPr marL="0" indent="0">
              <a:buNone/>
              <a:defRPr sz="1320" b="1"/>
            </a:lvl1pPr>
            <a:lvl2pPr marL="251460" indent="0">
              <a:buNone/>
              <a:defRPr sz="1100" b="1"/>
            </a:lvl2pPr>
            <a:lvl3pPr marL="502920" indent="0">
              <a:buNone/>
              <a:defRPr sz="990" b="1"/>
            </a:lvl3pPr>
            <a:lvl4pPr marL="754380" indent="0">
              <a:buNone/>
              <a:defRPr sz="880" b="1"/>
            </a:lvl4pPr>
            <a:lvl5pPr marL="1005840" indent="0">
              <a:buNone/>
              <a:defRPr sz="880" b="1"/>
            </a:lvl5pPr>
            <a:lvl6pPr marL="1257300" indent="0">
              <a:buNone/>
              <a:defRPr sz="880" b="1"/>
            </a:lvl6pPr>
            <a:lvl7pPr marL="1508760" indent="0">
              <a:buNone/>
              <a:defRPr sz="880" b="1"/>
            </a:lvl7pPr>
            <a:lvl8pPr marL="1760220" indent="0">
              <a:buNone/>
              <a:defRPr sz="880" b="1"/>
            </a:lvl8pPr>
            <a:lvl9pPr marL="2011680" indent="0">
              <a:buNone/>
              <a:defRPr sz="880" b="1"/>
            </a:lvl9pPr>
          </a:lstStyle>
          <a:p>
            <a:pPr lvl="0"/>
            <a:r>
              <a:rPr lang="en-US"/>
              <a:t>Click to edit Master text styles</a:t>
            </a:r>
          </a:p>
        </p:txBody>
      </p:sp>
      <p:sp>
        <p:nvSpPr>
          <p:cNvPr id="6" name="Content Placeholder 5"/>
          <p:cNvSpPr>
            <a:spLocks noGrp="1"/>
          </p:cNvSpPr>
          <p:nvPr>
            <p:ph sz="quarter" idx="4"/>
          </p:nvPr>
        </p:nvSpPr>
        <p:spPr>
          <a:xfrm>
            <a:off x="2554764" y="1643239"/>
            <a:ext cx="2222976" cy="2985418"/>
          </a:xfrm>
        </p:spPr>
        <p:txBody>
          <a:bodyPr/>
          <a:lstStyle>
            <a:lvl1pPr>
              <a:defRPr sz="1320"/>
            </a:lvl1pPr>
            <a:lvl2pPr>
              <a:defRPr sz="1100"/>
            </a:lvl2pPr>
            <a:lvl3pPr>
              <a:defRPr sz="990"/>
            </a:lvl3pPr>
            <a:lvl4pPr>
              <a:defRPr sz="880"/>
            </a:lvl4pPr>
            <a:lvl5pPr>
              <a:defRPr sz="880"/>
            </a:lvl5pPr>
            <a:lvl6pPr>
              <a:defRPr sz="880"/>
            </a:lvl6pPr>
            <a:lvl7pPr>
              <a:defRPr sz="880"/>
            </a:lvl7pPr>
            <a:lvl8pPr>
              <a:defRPr sz="880"/>
            </a:lvl8pPr>
            <a:lvl9pPr>
              <a:defRPr sz="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02472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50" r:id="rId1"/>
    <p:sldLayoutId id="2147483683" r:id="rId2"/>
    <p:sldLayoutId id="2147483684" r:id="rId3"/>
    <p:sldLayoutId id="2147483685" r:id="rId4"/>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 y="207504"/>
            <a:ext cx="452628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1460" y="1209041"/>
            <a:ext cx="452628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1460" y="4802576"/>
            <a:ext cx="1173480" cy="275872"/>
          </a:xfrm>
          <a:prstGeom prst="rect">
            <a:avLst/>
          </a:prstGeom>
        </p:spPr>
        <p:txBody>
          <a:bodyPr vert="horz" lIns="91440" tIns="45720" rIns="91440" bIns="45720" rtlCol="0" anchor="ctr"/>
          <a:lstStyle>
            <a:lvl1pPr algn="l">
              <a:defRPr sz="660">
                <a:solidFill>
                  <a:schemeClr val="tx1">
                    <a:tint val="75000"/>
                  </a:schemeClr>
                </a:solidFill>
              </a:defRPr>
            </a:lvl1pPr>
          </a:lstStyle>
          <a:p>
            <a:fld id="{1D8BD707-D9CF-40AE-B4C6-C98DA3205C09}" type="datetimeFigureOut">
              <a:rPr lang="en-US" smtClean="0"/>
              <a:pPr/>
              <a:t>2/21/2024</a:t>
            </a:fld>
            <a:endParaRPr lang="en-US"/>
          </a:p>
        </p:txBody>
      </p:sp>
      <p:sp>
        <p:nvSpPr>
          <p:cNvPr id="5" name="Footer Placeholder 4"/>
          <p:cNvSpPr>
            <a:spLocks noGrp="1"/>
          </p:cNvSpPr>
          <p:nvPr>
            <p:ph type="ftr" sz="quarter" idx="3"/>
          </p:nvPr>
        </p:nvSpPr>
        <p:spPr>
          <a:xfrm>
            <a:off x="1718310" y="4802576"/>
            <a:ext cx="1592580" cy="275872"/>
          </a:xfrm>
          <a:prstGeom prst="rect">
            <a:avLst/>
          </a:prstGeom>
        </p:spPr>
        <p:txBody>
          <a:bodyPr vert="horz" lIns="91440" tIns="45720" rIns="91440" bIns="45720" rtlCol="0" anchor="ctr"/>
          <a:lstStyle>
            <a:lvl1pPr algn="ctr">
              <a:defRPr sz="6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04260" y="4802576"/>
            <a:ext cx="1173480" cy="275872"/>
          </a:xfrm>
          <a:prstGeom prst="rect">
            <a:avLst/>
          </a:prstGeom>
        </p:spPr>
        <p:txBody>
          <a:bodyPr vert="horz" lIns="91440" tIns="45720" rIns="91440" bIns="45720" rtlCol="0" anchor="ctr"/>
          <a:lstStyle>
            <a:lvl1pPr algn="r">
              <a:defRPr sz="66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596030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502920" rtl="0" eaLnBrk="1" latinLnBrk="0" hangingPunct="1">
        <a:spcBef>
          <a:spcPct val="0"/>
        </a:spcBef>
        <a:buNone/>
        <a:defRPr sz="2420" kern="1200">
          <a:solidFill>
            <a:schemeClr val="tx1"/>
          </a:solidFill>
          <a:latin typeface="+mj-lt"/>
          <a:ea typeface="+mj-ea"/>
          <a:cs typeface="+mj-cs"/>
        </a:defRPr>
      </a:lvl1pPr>
    </p:titleStyle>
    <p:bodyStyle>
      <a:lvl1pPr marL="188595" indent="-188595" algn="l" defTabSz="502920" rtl="0" eaLnBrk="1" latinLnBrk="0" hangingPunct="1">
        <a:spcBef>
          <a:spcPct val="20000"/>
        </a:spcBef>
        <a:buFont typeface="Arial" pitchFamily="34" charset="0"/>
        <a:buChar char="•"/>
        <a:defRPr sz="1760" kern="1200">
          <a:solidFill>
            <a:schemeClr val="tx1"/>
          </a:solidFill>
          <a:latin typeface="+mn-lt"/>
          <a:ea typeface="+mn-ea"/>
          <a:cs typeface="+mn-cs"/>
        </a:defRPr>
      </a:lvl1pPr>
      <a:lvl2pPr marL="408623" indent="-157163" algn="l" defTabSz="502920" rtl="0" eaLnBrk="1" latinLnBrk="0" hangingPunct="1">
        <a:spcBef>
          <a:spcPct val="20000"/>
        </a:spcBef>
        <a:buFont typeface="Arial" pitchFamily="34" charset="0"/>
        <a:buChar char="–"/>
        <a:defRPr sz="1540" kern="1200">
          <a:solidFill>
            <a:schemeClr val="tx1"/>
          </a:solidFill>
          <a:latin typeface="+mn-lt"/>
          <a:ea typeface="+mn-ea"/>
          <a:cs typeface="+mn-cs"/>
        </a:defRPr>
      </a:lvl2pPr>
      <a:lvl3pPr marL="628650" indent="-125730" algn="l" defTabSz="502920" rtl="0" eaLnBrk="1" latinLnBrk="0" hangingPunct="1">
        <a:spcBef>
          <a:spcPct val="20000"/>
        </a:spcBef>
        <a:buFont typeface="Arial" pitchFamily="34" charset="0"/>
        <a:buChar char="•"/>
        <a:defRPr sz="1320" kern="1200">
          <a:solidFill>
            <a:schemeClr val="tx1"/>
          </a:solidFill>
          <a:latin typeface="+mn-lt"/>
          <a:ea typeface="+mn-ea"/>
          <a:cs typeface="+mn-cs"/>
        </a:defRPr>
      </a:lvl3pPr>
      <a:lvl4pPr marL="880110" indent="-125730" algn="l" defTabSz="50292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1131570" indent="-125730" algn="l" defTabSz="50292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1383030" indent="-125730" algn="l" defTabSz="502920" rtl="0" eaLnBrk="1" latinLnBrk="0" hangingPunct="1">
        <a:spcBef>
          <a:spcPct val="20000"/>
        </a:spcBef>
        <a:buFont typeface="Arial" pitchFamily="34" charset="0"/>
        <a:buChar char="•"/>
        <a:defRPr sz="1100" kern="1200">
          <a:solidFill>
            <a:schemeClr val="tx1"/>
          </a:solidFill>
          <a:latin typeface="+mn-lt"/>
          <a:ea typeface="+mn-ea"/>
          <a:cs typeface="+mn-cs"/>
        </a:defRPr>
      </a:lvl6pPr>
      <a:lvl7pPr marL="1634490" indent="-125730" algn="l" defTabSz="502920" rtl="0" eaLnBrk="1" latinLnBrk="0" hangingPunct="1">
        <a:spcBef>
          <a:spcPct val="20000"/>
        </a:spcBef>
        <a:buFont typeface="Arial" pitchFamily="34" charset="0"/>
        <a:buChar char="•"/>
        <a:defRPr sz="1100" kern="1200">
          <a:solidFill>
            <a:schemeClr val="tx1"/>
          </a:solidFill>
          <a:latin typeface="+mn-lt"/>
          <a:ea typeface="+mn-ea"/>
          <a:cs typeface="+mn-cs"/>
        </a:defRPr>
      </a:lvl7pPr>
      <a:lvl8pPr marL="1885950" indent="-125730" algn="l" defTabSz="502920" rtl="0" eaLnBrk="1" latinLnBrk="0" hangingPunct="1">
        <a:spcBef>
          <a:spcPct val="20000"/>
        </a:spcBef>
        <a:buFont typeface="Arial" pitchFamily="34" charset="0"/>
        <a:buChar char="•"/>
        <a:defRPr sz="1100" kern="1200">
          <a:solidFill>
            <a:schemeClr val="tx1"/>
          </a:solidFill>
          <a:latin typeface="+mn-lt"/>
          <a:ea typeface="+mn-ea"/>
          <a:cs typeface="+mn-cs"/>
        </a:defRPr>
      </a:lvl8pPr>
      <a:lvl9pPr marL="2137410" indent="-125730" algn="l" defTabSz="502920" rtl="0" eaLnBrk="1" latinLnBrk="0" hangingPunct="1">
        <a:spcBef>
          <a:spcPct val="20000"/>
        </a:spcBef>
        <a:buFont typeface="Arial" pitchFamily="34" charset="0"/>
        <a:buChar char="•"/>
        <a:defRPr sz="1100" kern="1200">
          <a:solidFill>
            <a:schemeClr val="tx1"/>
          </a:solidFill>
          <a:latin typeface="+mn-lt"/>
          <a:ea typeface="+mn-ea"/>
          <a:cs typeface="+mn-cs"/>
        </a:defRPr>
      </a:lvl9pPr>
    </p:bodyStyle>
    <p:otherStyle>
      <a:defPPr>
        <a:defRPr lang="en-US"/>
      </a:defPPr>
      <a:lvl1pPr marL="0" algn="l" defTabSz="502920" rtl="0" eaLnBrk="1" latinLnBrk="0" hangingPunct="1">
        <a:defRPr sz="990" kern="1200">
          <a:solidFill>
            <a:schemeClr val="tx1"/>
          </a:solidFill>
          <a:latin typeface="+mn-lt"/>
          <a:ea typeface="+mn-ea"/>
          <a:cs typeface="+mn-cs"/>
        </a:defRPr>
      </a:lvl1pPr>
      <a:lvl2pPr marL="251460" algn="l" defTabSz="502920" rtl="0" eaLnBrk="1" latinLnBrk="0" hangingPunct="1">
        <a:defRPr sz="990" kern="1200">
          <a:solidFill>
            <a:schemeClr val="tx1"/>
          </a:solidFill>
          <a:latin typeface="+mn-lt"/>
          <a:ea typeface="+mn-ea"/>
          <a:cs typeface="+mn-cs"/>
        </a:defRPr>
      </a:lvl2pPr>
      <a:lvl3pPr marL="502920" algn="l" defTabSz="502920" rtl="0" eaLnBrk="1" latinLnBrk="0" hangingPunct="1">
        <a:defRPr sz="990" kern="1200">
          <a:solidFill>
            <a:schemeClr val="tx1"/>
          </a:solidFill>
          <a:latin typeface="+mn-lt"/>
          <a:ea typeface="+mn-ea"/>
          <a:cs typeface="+mn-cs"/>
        </a:defRPr>
      </a:lvl3pPr>
      <a:lvl4pPr marL="754380" algn="l" defTabSz="502920" rtl="0" eaLnBrk="1" latinLnBrk="0" hangingPunct="1">
        <a:defRPr sz="990" kern="1200">
          <a:solidFill>
            <a:schemeClr val="tx1"/>
          </a:solidFill>
          <a:latin typeface="+mn-lt"/>
          <a:ea typeface="+mn-ea"/>
          <a:cs typeface="+mn-cs"/>
        </a:defRPr>
      </a:lvl4pPr>
      <a:lvl5pPr marL="1005840" algn="l" defTabSz="502920" rtl="0" eaLnBrk="1" latinLnBrk="0" hangingPunct="1">
        <a:defRPr sz="990" kern="1200">
          <a:solidFill>
            <a:schemeClr val="tx1"/>
          </a:solidFill>
          <a:latin typeface="+mn-lt"/>
          <a:ea typeface="+mn-ea"/>
          <a:cs typeface="+mn-cs"/>
        </a:defRPr>
      </a:lvl5pPr>
      <a:lvl6pPr marL="1257300" algn="l" defTabSz="502920" rtl="0" eaLnBrk="1" latinLnBrk="0" hangingPunct="1">
        <a:defRPr sz="990" kern="1200">
          <a:solidFill>
            <a:schemeClr val="tx1"/>
          </a:solidFill>
          <a:latin typeface="+mn-lt"/>
          <a:ea typeface="+mn-ea"/>
          <a:cs typeface="+mn-cs"/>
        </a:defRPr>
      </a:lvl6pPr>
      <a:lvl7pPr marL="1508760" algn="l" defTabSz="502920" rtl="0" eaLnBrk="1" latinLnBrk="0" hangingPunct="1">
        <a:defRPr sz="990" kern="1200">
          <a:solidFill>
            <a:schemeClr val="tx1"/>
          </a:solidFill>
          <a:latin typeface="+mn-lt"/>
          <a:ea typeface="+mn-ea"/>
          <a:cs typeface="+mn-cs"/>
        </a:defRPr>
      </a:lvl7pPr>
      <a:lvl8pPr marL="1760220" algn="l" defTabSz="502920" rtl="0" eaLnBrk="1" latinLnBrk="0" hangingPunct="1">
        <a:defRPr sz="990" kern="1200">
          <a:solidFill>
            <a:schemeClr val="tx1"/>
          </a:solidFill>
          <a:latin typeface="+mn-lt"/>
          <a:ea typeface="+mn-ea"/>
          <a:cs typeface="+mn-cs"/>
        </a:defRPr>
      </a:lvl8pPr>
      <a:lvl9pPr marL="2011680" algn="l" defTabSz="502920" rtl="0" eaLnBrk="1" latinLnBrk="0" hangingPunct="1">
        <a:defRPr sz="99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45E2-9197-4E34-029A-725ADAC0C752}"/>
              </a:ext>
            </a:extLst>
          </p:cNvPr>
          <p:cNvSpPr>
            <a:spLocks noGrp="1"/>
          </p:cNvSpPr>
          <p:nvPr>
            <p:ph type="title"/>
          </p:nvPr>
        </p:nvSpPr>
        <p:spPr>
          <a:xfrm>
            <a:off x="254420" y="702896"/>
            <a:ext cx="8214316" cy="163061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8CC19E-63FE-1D76-2550-01FD9A6D9A95}"/>
              </a:ext>
            </a:extLst>
          </p:cNvPr>
          <p:cNvSpPr>
            <a:spLocks noGrp="1"/>
          </p:cNvSpPr>
          <p:nvPr>
            <p:ph type="body" idx="1"/>
          </p:nvPr>
        </p:nvSpPr>
        <p:spPr>
          <a:xfrm>
            <a:off x="276761" y="2614352"/>
            <a:ext cx="8214316" cy="43862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DFA067-55BA-33CD-E6F2-B24B2D5DE896}"/>
              </a:ext>
            </a:extLst>
          </p:cNvPr>
          <p:cNvSpPr>
            <a:spLocks noGrp="1"/>
          </p:cNvSpPr>
          <p:nvPr>
            <p:ph type="dt" sz="half" idx="2"/>
          </p:nvPr>
        </p:nvSpPr>
        <p:spPr>
          <a:xfrm>
            <a:off x="280613" y="71630"/>
            <a:ext cx="2263140" cy="360650"/>
          </a:xfrm>
          <a:prstGeom prst="rect">
            <a:avLst/>
          </a:prstGeom>
        </p:spPr>
        <p:txBody>
          <a:bodyPr vert="horz" lIns="91440" tIns="45720" rIns="91440" bIns="45720" rtlCol="0" anchor="ctr"/>
          <a:lstStyle>
            <a:lvl1pPr algn="l">
              <a:defRPr sz="660">
                <a:solidFill>
                  <a:schemeClr val="tx1"/>
                </a:solidFill>
              </a:defRPr>
            </a:lvl1pPr>
          </a:lstStyle>
          <a:p>
            <a:fld id="{567E9B64-DC09-41C8-9DE3-DA74AF8D2F97}" type="datetime1">
              <a:rPr lang="en-US" smtClean="0"/>
              <a:t>2/21/2024</a:t>
            </a:fld>
            <a:endParaRPr lang="en-US" dirty="0"/>
          </a:p>
        </p:txBody>
      </p:sp>
      <p:sp>
        <p:nvSpPr>
          <p:cNvPr id="5" name="Footer Placeholder 4">
            <a:extLst>
              <a:ext uri="{FF2B5EF4-FFF2-40B4-BE49-F238E27FC236}">
                <a16:creationId xmlns:a16="http://schemas.microsoft.com/office/drawing/2014/main" id="{C965EAE2-7EF5-FFAA-CD74-AA63C671197D}"/>
              </a:ext>
            </a:extLst>
          </p:cNvPr>
          <p:cNvSpPr>
            <a:spLocks noGrp="1"/>
          </p:cNvSpPr>
          <p:nvPr>
            <p:ph type="ftr" sz="quarter" idx="3"/>
          </p:nvPr>
        </p:nvSpPr>
        <p:spPr>
          <a:xfrm>
            <a:off x="6058813" y="7281397"/>
            <a:ext cx="3349447" cy="413808"/>
          </a:xfrm>
          <a:prstGeom prst="rect">
            <a:avLst/>
          </a:prstGeom>
        </p:spPr>
        <p:txBody>
          <a:bodyPr vert="horz" lIns="91440" tIns="45720" rIns="91440" bIns="45720" rtlCol="0" anchor="ctr"/>
          <a:lstStyle>
            <a:lvl1pPr algn="r">
              <a:defRPr sz="660" b="0" cap="all" spc="0" baseline="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D109DC1A-2539-3AE9-11EA-B87D22E62CDB}"/>
              </a:ext>
            </a:extLst>
          </p:cNvPr>
          <p:cNvSpPr>
            <a:spLocks noGrp="1"/>
          </p:cNvSpPr>
          <p:nvPr>
            <p:ph type="sldNum" sz="quarter" idx="4"/>
          </p:nvPr>
        </p:nvSpPr>
        <p:spPr>
          <a:xfrm>
            <a:off x="9408259" y="7282592"/>
            <a:ext cx="354559" cy="413808"/>
          </a:xfrm>
          <a:prstGeom prst="rect">
            <a:avLst/>
          </a:prstGeom>
        </p:spPr>
        <p:txBody>
          <a:bodyPr vert="horz" lIns="91440" tIns="45720" rIns="91440" bIns="45720" rtlCol="0" anchor="ctr"/>
          <a:lstStyle>
            <a:lvl1pPr algn="r">
              <a:defRPr sz="660">
                <a:solidFill>
                  <a:schemeClr val="tx1"/>
                </a:solidFill>
              </a:defRPr>
            </a:lvl1pPr>
          </a:lstStyle>
          <a:p>
            <a:fld id="{6E91CC32-6A6B-4E2E-BBA1-6864F305DA26}" type="slidenum">
              <a:rPr lang="en-US" smtClean="0"/>
              <a:t>‹#›</a:t>
            </a:fld>
            <a:endParaRPr lang="en-US" dirty="0"/>
          </a:p>
        </p:txBody>
      </p:sp>
    </p:spTree>
    <p:extLst>
      <p:ext uri="{BB962C8B-B14F-4D97-AF65-F5344CB8AC3E}">
        <p14:creationId xmlns:p14="http://schemas.microsoft.com/office/powerpoint/2010/main" val="2972457174"/>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p:txStyles>
    <p:titleStyle>
      <a:lvl1pPr algn="l" defTabSz="754380" rtl="0" eaLnBrk="1" latinLnBrk="0" hangingPunct="1">
        <a:lnSpc>
          <a:spcPct val="90000"/>
        </a:lnSpc>
        <a:spcBef>
          <a:spcPct val="0"/>
        </a:spcBef>
        <a:buNone/>
        <a:defRPr sz="3630" b="1" kern="1200">
          <a:solidFill>
            <a:schemeClr val="tx1"/>
          </a:solidFill>
          <a:latin typeface="+mj-lt"/>
          <a:ea typeface="+mj-ea"/>
          <a:cs typeface="+mj-cs"/>
        </a:defRPr>
      </a:lvl1pPr>
    </p:titleStyle>
    <p:bodyStyle>
      <a:lvl1pPr marL="188595" indent="-188595" algn="l" defTabSz="754380" rtl="0" eaLnBrk="1" latinLnBrk="0" hangingPunct="1">
        <a:lnSpc>
          <a:spcPct val="120000"/>
        </a:lnSpc>
        <a:spcBef>
          <a:spcPts val="825"/>
        </a:spcBef>
        <a:buFont typeface="Arial" panose="020B0604020202020204" pitchFamily="34" charset="0"/>
        <a:buChar char="•"/>
        <a:defRPr sz="1485" kern="1200">
          <a:solidFill>
            <a:schemeClr val="tx1"/>
          </a:solidFill>
          <a:latin typeface="+mn-lt"/>
          <a:ea typeface="+mn-ea"/>
          <a:cs typeface="+mn-cs"/>
        </a:defRPr>
      </a:lvl1pPr>
      <a:lvl2pPr marL="377190" indent="-188595" algn="l" defTabSz="754380" rtl="0" eaLnBrk="1" latinLnBrk="0" hangingPunct="1">
        <a:lnSpc>
          <a:spcPct val="120000"/>
        </a:lnSpc>
        <a:spcBef>
          <a:spcPts val="413"/>
        </a:spcBef>
        <a:buFont typeface="Neue Haas Grotesk Text Pro" panose="020B0504020202020204" pitchFamily="34" charset="0"/>
        <a:buChar char="+"/>
        <a:defRPr sz="1320" kern="1200">
          <a:solidFill>
            <a:schemeClr val="tx1"/>
          </a:solidFill>
          <a:latin typeface="+mn-lt"/>
          <a:ea typeface="+mn-ea"/>
          <a:cs typeface="+mn-cs"/>
        </a:defRPr>
      </a:lvl2pPr>
      <a:lvl3pPr marL="565785" indent="-188595" algn="l" defTabSz="754380" rtl="0" eaLnBrk="1" latinLnBrk="0" hangingPunct="1">
        <a:lnSpc>
          <a:spcPct val="120000"/>
        </a:lnSpc>
        <a:spcBef>
          <a:spcPts val="413"/>
        </a:spcBef>
        <a:buFont typeface="Arial" panose="020B0604020202020204" pitchFamily="34" charset="0"/>
        <a:buChar char="•"/>
        <a:defRPr sz="1155" kern="1200">
          <a:solidFill>
            <a:schemeClr val="tx1"/>
          </a:solidFill>
          <a:latin typeface="+mn-lt"/>
          <a:ea typeface="+mn-ea"/>
          <a:cs typeface="+mn-cs"/>
        </a:defRPr>
      </a:lvl3pPr>
      <a:lvl4pPr marL="716661" indent="-188595" algn="l" defTabSz="754380" rtl="0" eaLnBrk="1" latinLnBrk="0" hangingPunct="1">
        <a:lnSpc>
          <a:spcPct val="120000"/>
        </a:lnSpc>
        <a:spcBef>
          <a:spcPts val="413"/>
        </a:spcBef>
        <a:buFont typeface="Neue Haas Grotesk Text Pro" panose="020B0504020202020204" pitchFamily="34" charset="0"/>
        <a:buChar char="+"/>
        <a:defRPr sz="990" kern="1200">
          <a:solidFill>
            <a:schemeClr val="tx1"/>
          </a:solidFill>
          <a:latin typeface="+mn-lt"/>
          <a:ea typeface="+mn-ea"/>
          <a:cs typeface="+mn-cs"/>
        </a:defRPr>
      </a:lvl4pPr>
      <a:lvl5pPr marL="905256" indent="-188595" algn="l" defTabSz="754380" rtl="0" eaLnBrk="1" latinLnBrk="0" hangingPunct="1">
        <a:lnSpc>
          <a:spcPct val="120000"/>
        </a:lnSpc>
        <a:spcBef>
          <a:spcPts val="413"/>
        </a:spcBef>
        <a:buFont typeface="Arial" panose="020B0604020202020204" pitchFamily="34" charset="0"/>
        <a:buChar char="•"/>
        <a:defRPr sz="99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hyperlink" Target="https://arxiv.org/abs/2307.02483" TargetMode="Externa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towardsdatascience.com/email-spam-detection-1-2-b0e06a5c0472"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towardsdatascience.com/email-spam-detection-1-2-b0e06a5c0472"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ig.ft.com/generative-ai/"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ig.ft.com/generative-ai/" TargetMode="Externa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hyperlink" Target="https://ig.ft.com/generative-ai/" TargetMode="Externa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towardsdatascience.com/email-spam-detection-1-2-b0e06a5c0472" TargetMode="External"/><Relationship Id="rId5" Type="http://schemas.microsoft.com/office/2007/relationships/hdphoto" Target="../media/hdphoto1.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s>
</file>

<file path=ppt/slides/_rels/slide6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 Id="rId9" Type="http://schemas.openxmlformats.org/officeDocument/2006/relationships/image" Target="../media/image63.sv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3.sv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slides/_rels/slide6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3.png"/><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3.png"/><Relationship Id="rId1" Type="http://schemas.openxmlformats.org/officeDocument/2006/relationships/slideLayout" Target="../slideLayouts/slideLayout11.xml"/><Relationship Id="rId5" Type="http://schemas.openxmlformats.org/officeDocument/2006/relationships/image" Target="../media/image85.png"/><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3.png"/><Relationship Id="rId1" Type="http://schemas.openxmlformats.org/officeDocument/2006/relationships/slideLayout" Target="../slideLayouts/slideLayout1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11.xml"/><Relationship Id="rId6" Type="http://schemas.openxmlformats.org/officeDocument/2006/relationships/image" Target="../media/image87.png"/><Relationship Id="rId5" Type="http://schemas.openxmlformats.org/officeDocument/2006/relationships/image" Target="../media/image85.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8.jpeg"/><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DD0A-0E8E-B7DE-C4FA-5A20FE0B4B55}"/>
              </a:ext>
            </a:extLst>
          </p:cNvPr>
          <p:cNvSpPr>
            <a:spLocks noGrp="1"/>
          </p:cNvSpPr>
          <p:nvPr>
            <p:ph type="title"/>
          </p:nvPr>
        </p:nvSpPr>
        <p:spPr>
          <a:xfrm>
            <a:off x="4996675" y="1538636"/>
            <a:ext cx="4247295" cy="2131540"/>
          </a:xfrm>
        </p:spPr>
        <p:txBody>
          <a:bodyPr/>
          <a:lstStyle/>
          <a:p>
            <a:pPr algn="ctr"/>
            <a:r>
              <a:rPr lang="en-US" altLang="en-US" dirty="0"/>
              <a:t>CS 487/587</a:t>
            </a:r>
            <a:br>
              <a:rPr lang="en-US" altLang="en-US" dirty="0"/>
            </a:br>
            <a:r>
              <a:rPr lang="en-US" dirty="0"/>
              <a:t>Adversarial Machine Learning</a:t>
            </a:r>
          </a:p>
        </p:txBody>
      </p:sp>
      <p:sp>
        <p:nvSpPr>
          <p:cNvPr id="3" name="Subtitle 2"/>
          <p:cNvSpPr>
            <a:spLocks noGrp="1"/>
          </p:cNvSpPr>
          <p:nvPr>
            <p:ph type="body" idx="1"/>
          </p:nvPr>
        </p:nvSpPr>
        <p:spPr/>
        <p:txBody>
          <a:bodyPr/>
          <a:lstStyle/>
          <a:p>
            <a:pPr algn="ctr"/>
            <a:r>
              <a:rPr lang="en-US" altLang="en-US" dirty="0"/>
              <a:t>Dr. Alex Vakanski</a:t>
            </a:r>
          </a:p>
          <a:p>
            <a:endParaRPr lang="en-US" dirty="0"/>
          </a:p>
        </p:txBody>
      </p:sp>
    </p:spTree>
    <p:extLst>
      <p:ext uri="{BB962C8B-B14F-4D97-AF65-F5344CB8AC3E}">
        <p14:creationId xmlns:p14="http://schemas.microsoft.com/office/powerpoint/2010/main" val="478735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C133CC-A88A-0AF8-690C-341C52C5AF91}"/>
              </a:ext>
            </a:extLst>
          </p:cNvPr>
          <p:cNvSpPr>
            <a:spLocks noGrp="1"/>
          </p:cNvSpPr>
          <p:nvPr>
            <p:ph type="title"/>
          </p:nvPr>
        </p:nvSpPr>
        <p:spPr>
          <a:xfrm>
            <a:off x="0" y="458621"/>
            <a:ext cx="10058400" cy="1050573"/>
          </a:xfrm>
        </p:spPr>
        <p:txBody>
          <a:bodyPr/>
          <a:lstStyle/>
          <a:p>
            <a:r>
              <a:rPr lang="en-US" dirty="0"/>
              <a:t>Tokenization</a:t>
            </a:r>
          </a:p>
        </p:txBody>
      </p:sp>
      <p:sp>
        <p:nvSpPr>
          <p:cNvPr id="5" name="Content Placeholder 4">
            <a:extLst>
              <a:ext uri="{FF2B5EF4-FFF2-40B4-BE49-F238E27FC236}">
                <a16:creationId xmlns:a16="http://schemas.microsoft.com/office/drawing/2014/main" id="{897FB605-D716-D346-5E65-FA242C65378D}"/>
              </a:ext>
            </a:extLst>
          </p:cNvPr>
          <p:cNvSpPr>
            <a:spLocks noGrp="1"/>
          </p:cNvSpPr>
          <p:nvPr>
            <p:ph idx="1"/>
          </p:nvPr>
        </p:nvSpPr>
        <p:spPr>
          <a:xfrm>
            <a:off x="276673" y="2090803"/>
            <a:ext cx="9584265" cy="5367667"/>
          </a:xfrm>
        </p:spPr>
        <p:txBody>
          <a:bodyPr>
            <a:normAutofit/>
          </a:bodyPr>
          <a:lstStyle/>
          <a:p>
            <a:r>
              <a:rPr lang="en-US" b="1" i="1" dirty="0">
                <a:solidFill>
                  <a:srgbClr val="0070C0"/>
                </a:solidFill>
              </a:rPr>
              <a:t>Tokenization</a:t>
            </a:r>
            <a:r>
              <a:rPr lang="en-US" dirty="0"/>
              <a:t> can be performed at different levels</a:t>
            </a:r>
          </a:p>
          <a:p>
            <a:pPr lvl="1"/>
            <a:r>
              <a:rPr lang="en-US" dirty="0">
                <a:solidFill>
                  <a:srgbClr val="FF0000"/>
                </a:solidFill>
              </a:rPr>
              <a:t>Character-level tokenization </a:t>
            </a:r>
            <a:r>
              <a:rPr lang="en-US" dirty="0"/>
              <a:t>- each individual character is a token, including letters, digits, punctuation marks, and symbols</a:t>
            </a:r>
          </a:p>
          <a:p>
            <a:pPr lvl="2"/>
            <a:r>
              <a:rPr lang="en-US" dirty="0"/>
              <a:t>Character-level tokenization does not capture semantic meaning of words as effectively as word-level tokens, and it is not widely used in practice</a:t>
            </a:r>
          </a:p>
          <a:p>
            <a:pPr lvl="2"/>
            <a:r>
              <a:rPr lang="en-US" dirty="0"/>
              <a:t>E.g., antigrams (words with same letters in different order, such as ‘silent’ and ‘listen’) can have the same numerical encoding, which can affect the performance of ML models</a:t>
            </a:r>
          </a:p>
          <a:p>
            <a:pPr lvl="1"/>
            <a:r>
              <a:rPr lang="en-US" dirty="0">
                <a:solidFill>
                  <a:srgbClr val="FF0000"/>
                </a:solidFill>
              </a:rPr>
              <a:t>Word-level tokenization </a:t>
            </a:r>
            <a:r>
              <a:rPr lang="en-US" dirty="0"/>
              <a:t>- each word is a token</a:t>
            </a:r>
          </a:p>
          <a:p>
            <a:pPr lvl="2"/>
            <a:r>
              <a:rPr lang="en-US" dirty="0"/>
              <a:t>Provides a natural representation of text with the words as building blocks of language</a:t>
            </a:r>
          </a:p>
          <a:p>
            <a:pPr lvl="1"/>
            <a:r>
              <a:rPr lang="en-US" dirty="0" err="1">
                <a:solidFill>
                  <a:srgbClr val="FF0000"/>
                </a:solidFill>
              </a:rPr>
              <a:t>Subword</a:t>
            </a:r>
            <a:r>
              <a:rPr lang="en-US" dirty="0">
                <a:solidFill>
                  <a:srgbClr val="FF0000"/>
                </a:solidFill>
              </a:rPr>
              <a:t>-level tokenization </a:t>
            </a:r>
            <a:r>
              <a:rPr lang="en-US" dirty="0"/>
              <a:t>- the words are divided into smaller units</a:t>
            </a:r>
          </a:p>
          <a:p>
            <a:pPr lvl="2"/>
            <a:r>
              <a:rPr lang="en-US" dirty="0"/>
              <a:t>E.g., tokenizing the word “unhappiness” into two tokens “un” + “happiness”</a:t>
            </a:r>
          </a:p>
          <a:p>
            <a:pPr lvl="2"/>
            <a:r>
              <a:rPr lang="en-US" dirty="0"/>
              <a:t>Word-level and </a:t>
            </a:r>
            <a:r>
              <a:rPr lang="en-US" dirty="0" err="1"/>
              <a:t>subword</a:t>
            </a:r>
            <a:r>
              <a:rPr lang="en-US" dirty="0"/>
              <a:t>-level tokenization are most used at present</a:t>
            </a:r>
          </a:p>
          <a:p>
            <a:pPr lvl="1"/>
            <a:r>
              <a:rPr lang="en-US" i="1" dirty="0">
                <a:solidFill>
                  <a:srgbClr val="FF0000"/>
                </a:solidFill>
              </a:rPr>
              <a:t>n</a:t>
            </a:r>
            <a:r>
              <a:rPr lang="en-US" dirty="0">
                <a:solidFill>
                  <a:srgbClr val="FF0000"/>
                </a:solidFill>
              </a:rPr>
              <a:t>-gram tokenization </a:t>
            </a:r>
            <a:r>
              <a:rPr lang="en-US" dirty="0"/>
              <a:t>- </a:t>
            </a:r>
            <a:r>
              <a:rPr lang="en-US" i="1" dirty="0"/>
              <a:t>n</a:t>
            </a:r>
            <a:r>
              <a:rPr lang="en-US" dirty="0"/>
              <a:t> consecutive words represent a token</a:t>
            </a:r>
          </a:p>
          <a:p>
            <a:r>
              <a:rPr lang="en-US" dirty="0"/>
              <a:t>For some NLP tasks, tokenization can also be performed at other levels, such as sentence-level tokenization for document segmentation task</a:t>
            </a:r>
          </a:p>
        </p:txBody>
      </p:sp>
      <p:sp>
        <p:nvSpPr>
          <p:cNvPr id="12" name="Content Placeholder 11">
            <a:extLst>
              <a:ext uri="{FF2B5EF4-FFF2-40B4-BE49-F238E27FC236}">
                <a16:creationId xmlns:a16="http://schemas.microsoft.com/office/drawing/2014/main" id="{17F8E33E-5FE6-4A37-CCFF-8C8D67D4A85E}"/>
              </a:ext>
            </a:extLst>
          </p:cNvPr>
          <p:cNvSpPr>
            <a:spLocks noGrp="1"/>
          </p:cNvSpPr>
          <p:nvPr>
            <p:ph idx="10"/>
          </p:nvPr>
        </p:nvSpPr>
        <p:spPr/>
        <p:txBody>
          <a:bodyPr/>
          <a:lstStyle/>
          <a:p>
            <a:r>
              <a:rPr lang="en-US" dirty="0"/>
              <a:t>Word representation in NLP</a:t>
            </a:r>
          </a:p>
          <a:p>
            <a:endParaRPr lang="en-US" dirty="0"/>
          </a:p>
        </p:txBody>
      </p:sp>
    </p:spTree>
    <p:extLst>
      <p:ext uri="{BB962C8B-B14F-4D97-AF65-F5344CB8AC3E}">
        <p14:creationId xmlns:p14="http://schemas.microsoft.com/office/powerpoint/2010/main" val="34471382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D7179617-A028-483B-F518-C5F7BFF5EA91}"/>
              </a:ext>
            </a:extLst>
          </p:cNvPr>
          <p:cNvSpPr>
            <a:spLocks noGrp="1"/>
          </p:cNvSpPr>
          <p:nvPr>
            <p:ph type="title"/>
          </p:nvPr>
        </p:nvSpPr>
        <p:spPr>
          <a:xfrm>
            <a:off x="261572" y="1739418"/>
            <a:ext cx="2664702" cy="4424913"/>
          </a:xfrm>
        </p:spPr>
        <p:txBody>
          <a:bodyPr anchor="b">
            <a:normAutofit/>
          </a:bodyPr>
          <a:lstStyle/>
          <a:p>
            <a:r>
              <a:rPr lang="en-US" sz="3300"/>
              <a:t>Societal Impact:</a:t>
            </a:r>
          </a:p>
        </p:txBody>
      </p:sp>
      <p:sp>
        <p:nvSpPr>
          <p:cNvPr id="4" name="Date Placeholder 3">
            <a:extLst>
              <a:ext uri="{FF2B5EF4-FFF2-40B4-BE49-F238E27FC236}">
                <a16:creationId xmlns:a16="http://schemas.microsoft.com/office/drawing/2014/main" id="{07B49AA1-1E8A-847E-BE91-4B5BE94E8201}"/>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3277" y="1057275"/>
            <a:ext cx="6695123" cy="565785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B4765174-D4EF-DFB8-7A79-A106D12AF5A1}"/>
              </a:ext>
            </a:extLst>
          </p:cNvPr>
          <p:cNvSpPr>
            <a:spLocks noGrp="1"/>
          </p:cNvSpPr>
          <p:nvPr>
            <p:ph idx="1"/>
          </p:nvPr>
        </p:nvSpPr>
        <p:spPr>
          <a:xfrm>
            <a:off x="4062513" y="1685925"/>
            <a:ext cx="5241507" cy="4314826"/>
          </a:xfrm>
        </p:spPr>
        <p:txBody>
          <a:bodyPr anchor="t">
            <a:normAutofit/>
          </a:bodyPr>
          <a:lstStyle/>
          <a:p>
            <a:pPr>
              <a:lnSpc>
                <a:spcPct val="110000"/>
              </a:lnSpc>
              <a:buFont typeface="Arial" panose="020B0604020202020204" pitchFamily="34" charset="0"/>
              <a:buChar char="•"/>
            </a:pPr>
            <a:r>
              <a:rPr lang="en-US" sz="1238" b="1" dirty="0">
                <a:solidFill>
                  <a:schemeClr val="bg1"/>
                </a:solidFill>
              </a:rPr>
              <a:t>Information Integrity</a:t>
            </a:r>
            <a:r>
              <a:rPr lang="en-US" sz="1238" dirty="0">
                <a:solidFill>
                  <a:schemeClr val="bg1"/>
                </a:solidFill>
              </a:rPr>
              <a:t>:</a:t>
            </a:r>
          </a:p>
          <a:p>
            <a:pPr marL="612934" lvl="1" indent="-235744">
              <a:lnSpc>
                <a:spcPct val="110000"/>
              </a:lnSpc>
              <a:buFont typeface="Arial" panose="020B0604020202020204" pitchFamily="34" charset="0"/>
              <a:buChar char="•"/>
            </a:pPr>
            <a:r>
              <a:rPr lang="en-US" sz="1238" dirty="0">
                <a:solidFill>
                  <a:schemeClr val="bg1"/>
                </a:solidFill>
              </a:rPr>
              <a:t>Examine the challenges in maintaining the accuracy and reliability of AI-generated information. Discuss the implications of misinformation and the spread of inaccuracies on social discourse and individual decision-making.</a:t>
            </a:r>
          </a:p>
          <a:p>
            <a:pPr marL="612934" lvl="1" indent="-235744">
              <a:lnSpc>
                <a:spcPct val="110000"/>
              </a:lnSpc>
              <a:buFont typeface="Arial" panose="020B0604020202020204" pitchFamily="34" charset="0"/>
              <a:buChar char="•"/>
            </a:pPr>
            <a:r>
              <a:rPr lang="en-US" sz="1238" dirty="0">
                <a:solidFill>
                  <a:schemeClr val="bg1"/>
                </a:solidFill>
              </a:rPr>
              <a:t>Present potential solutions such as cross-referencing AI outputs with trusted data sources, user feedback loops, and the integration of fact-checking mechanisms.</a:t>
            </a:r>
          </a:p>
          <a:p>
            <a:pPr>
              <a:lnSpc>
                <a:spcPct val="110000"/>
              </a:lnSpc>
              <a:buFont typeface="Arial" panose="020B0604020202020204" pitchFamily="34" charset="0"/>
              <a:buChar char="•"/>
            </a:pPr>
            <a:r>
              <a:rPr lang="en-US" sz="1238" b="1" dirty="0">
                <a:solidFill>
                  <a:schemeClr val="bg1"/>
                </a:solidFill>
              </a:rPr>
              <a:t>Privacy and Security</a:t>
            </a:r>
            <a:r>
              <a:rPr lang="en-US" sz="1238" dirty="0">
                <a:solidFill>
                  <a:schemeClr val="bg1"/>
                </a:solidFill>
              </a:rPr>
              <a:t>:</a:t>
            </a:r>
          </a:p>
          <a:p>
            <a:pPr marL="612934" lvl="1" indent="-235744">
              <a:lnSpc>
                <a:spcPct val="110000"/>
              </a:lnSpc>
              <a:buFont typeface="Arial" panose="020B0604020202020204" pitchFamily="34" charset="0"/>
              <a:buChar char="•"/>
            </a:pPr>
            <a:r>
              <a:rPr lang="en-US" sz="1238" dirty="0">
                <a:solidFill>
                  <a:schemeClr val="bg1"/>
                </a:solidFill>
              </a:rPr>
              <a:t>Address the complex issues surrounding user privacy and data security in the context of AI innovations. Detail how indirect prompt injections pose risks to personal data integrity and user confidentiality.</a:t>
            </a:r>
          </a:p>
          <a:p>
            <a:pPr marL="612934" lvl="1" indent="-235744">
              <a:lnSpc>
                <a:spcPct val="110000"/>
              </a:lnSpc>
              <a:buFont typeface="Arial" panose="020B0604020202020204" pitchFamily="34" charset="0"/>
              <a:buChar char="•"/>
            </a:pPr>
            <a:r>
              <a:rPr lang="en-US" sz="1238" dirty="0">
                <a:solidFill>
                  <a:schemeClr val="bg1"/>
                </a:solidFill>
              </a:rPr>
              <a:t>Suggest protective measures such as data anonymization, encryption, secure AI model training environments, and comprehensive privacy policies that align with global standards like GDPR or CCPA.</a:t>
            </a:r>
          </a:p>
          <a:p>
            <a:pPr>
              <a:lnSpc>
                <a:spcPct val="110000"/>
              </a:lnSpc>
            </a:pPr>
            <a:endParaRPr lang="en-US" sz="1238" dirty="0">
              <a:solidFill>
                <a:schemeClr val="bg1"/>
              </a:solidFill>
            </a:endParaRPr>
          </a:p>
        </p:txBody>
      </p:sp>
      <p:sp>
        <p:nvSpPr>
          <p:cNvPr id="5" name="Footer Placeholder 4">
            <a:extLst>
              <a:ext uri="{FF2B5EF4-FFF2-40B4-BE49-F238E27FC236}">
                <a16:creationId xmlns:a16="http://schemas.microsoft.com/office/drawing/2014/main" id="{A90B32CA-D689-8D37-35E8-C23E34540546}"/>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BF75F45B-1FD2-B728-56C7-5E15FE22A8C6}"/>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100</a:t>
            </a:fld>
            <a:endParaRPr lang="en-US">
              <a:solidFill>
                <a:srgbClr val="000000"/>
              </a:solidFill>
              <a:latin typeface="Neue Haas Grotesk Text Pro"/>
            </a:endParaRPr>
          </a:p>
        </p:txBody>
      </p:sp>
    </p:spTree>
    <p:extLst>
      <p:ext uri="{BB962C8B-B14F-4D97-AF65-F5344CB8AC3E}">
        <p14:creationId xmlns:p14="http://schemas.microsoft.com/office/powerpoint/2010/main" val="34624429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35134D09-91E8-AA65-58EC-5B1633B78463}"/>
              </a:ext>
            </a:extLst>
          </p:cNvPr>
          <p:cNvSpPr>
            <a:spLocks noGrp="1"/>
          </p:cNvSpPr>
          <p:nvPr>
            <p:ph type="title"/>
          </p:nvPr>
        </p:nvSpPr>
        <p:spPr>
          <a:xfrm>
            <a:off x="261572" y="1739418"/>
            <a:ext cx="2664702" cy="4424913"/>
          </a:xfrm>
        </p:spPr>
        <p:txBody>
          <a:bodyPr anchor="b">
            <a:normAutofit/>
          </a:bodyPr>
          <a:lstStyle/>
          <a:p>
            <a:r>
              <a:rPr lang="en-US" sz="3300" dirty="0"/>
              <a:t>Securing Tomorrow: Concluding Insights on LLM Security</a:t>
            </a:r>
          </a:p>
        </p:txBody>
      </p:sp>
      <p:sp>
        <p:nvSpPr>
          <p:cNvPr id="4" name="Date Placeholder 3">
            <a:extLst>
              <a:ext uri="{FF2B5EF4-FFF2-40B4-BE49-F238E27FC236}">
                <a16:creationId xmlns:a16="http://schemas.microsoft.com/office/drawing/2014/main" id="{B9221FCE-4047-D705-4E81-C6DB04FEF876}"/>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3277" y="1057275"/>
            <a:ext cx="6695123" cy="565785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4D31E2A1-1C27-41F8-9A0E-64B02E205DE9}"/>
              </a:ext>
            </a:extLst>
          </p:cNvPr>
          <p:cNvSpPr>
            <a:spLocks noGrp="1"/>
          </p:cNvSpPr>
          <p:nvPr>
            <p:ph idx="1"/>
          </p:nvPr>
        </p:nvSpPr>
        <p:spPr>
          <a:xfrm>
            <a:off x="4062513" y="1685925"/>
            <a:ext cx="5241507" cy="4314826"/>
          </a:xfrm>
        </p:spPr>
        <p:txBody>
          <a:bodyPr anchor="t">
            <a:normAutofit/>
          </a:bodyPr>
          <a:lstStyle/>
          <a:p>
            <a:pPr marL="0" indent="0">
              <a:lnSpc>
                <a:spcPct val="110000"/>
              </a:lnSpc>
              <a:buNone/>
            </a:pPr>
            <a:r>
              <a:rPr lang="en-US" sz="990" b="1" dirty="0">
                <a:solidFill>
                  <a:schemeClr val="bg1"/>
                </a:solidFill>
              </a:rPr>
              <a:t>Evolving LLM Applications</a:t>
            </a:r>
            <a:r>
              <a:rPr lang="en-US" sz="990" dirty="0">
                <a:solidFill>
                  <a:schemeClr val="bg1"/>
                </a:solidFill>
              </a:rPr>
              <a:t>:</a:t>
            </a:r>
          </a:p>
          <a:p>
            <a:pPr>
              <a:lnSpc>
                <a:spcPct val="110000"/>
              </a:lnSpc>
              <a:buFont typeface="Arial" panose="020B0604020202020204" pitchFamily="34" charset="0"/>
              <a:buChar char="•"/>
            </a:pPr>
            <a:r>
              <a:rPr lang="en-US" sz="990" b="1" dirty="0">
                <a:solidFill>
                  <a:schemeClr val="bg1"/>
                </a:solidFill>
              </a:rPr>
              <a:t>Transition to Interconnected Systems</a:t>
            </a:r>
            <a:r>
              <a:rPr lang="en-US" sz="990" dirty="0">
                <a:solidFill>
                  <a:schemeClr val="bg1"/>
                </a:solidFill>
              </a:rPr>
              <a:t>: LLMs are evolving from standalone entities into complex ecosystems with external API connections and varied input sources.</a:t>
            </a:r>
          </a:p>
          <a:p>
            <a:pPr>
              <a:lnSpc>
                <a:spcPct val="110000"/>
              </a:lnSpc>
              <a:buFont typeface="Arial" panose="020B0604020202020204" pitchFamily="34" charset="0"/>
              <a:buChar char="•"/>
            </a:pPr>
            <a:r>
              <a:rPr lang="en-US" sz="990" b="1" dirty="0">
                <a:solidFill>
                  <a:schemeClr val="bg1"/>
                </a:solidFill>
              </a:rPr>
              <a:t>Security Implications</a:t>
            </a:r>
            <a:r>
              <a:rPr lang="en-US" sz="990" dirty="0">
                <a:solidFill>
                  <a:schemeClr val="bg1"/>
                </a:solidFill>
              </a:rPr>
              <a:t>: This evolution introduces new risks, notably allowing indirect prompt injections to subvert established security protocols, thus influencing user interactions unpredictably.</a:t>
            </a:r>
          </a:p>
          <a:p>
            <a:pPr marL="0" indent="0">
              <a:lnSpc>
                <a:spcPct val="110000"/>
              </a:lnSpc>
              <a:buNone/>
            </a:pPr>
            <a:r>
              <a:rPr lang="en-US" sz="990" b="1" dirty="0">
                <a:solidFill>
                  <a:schemeClr val="bg1"/>
                </a:solidFill>
              </a:rPr>
              <a:t>Innovative Attack Vector Exploration</a:t>
            </a:r>
            <a:r>
              <a:rPr lang="en-US" sz="990" dirty="0">
                <a:solidFill>
                  <a:schemeClr val="bg1"/>
                </a:solidFill>
              </a:rPr>
              <a:t>:</a:t>
            </a:r>
          </a:p>
          <a:p>
            <a:pPr>
              <a:lnSpc>
                <a:spcPct val="110000"/>
              </a:lnSpc>
              <a:buFont typeface="Arial" panose="020B0604020202020204" pitchFamily="34" charset="0"/>
              <a:buChar char="•"/>
            </a:pPr>
            <a:r>
              <a:rPr lang="en-US" sz="990" b="1" dirty="0">
                <a:solidFill>
                  <a:schemeClr val="bg1"/>
                </a:solidFill>
              </a:rPr>
              <a:t>Pioneering Research</a:t>
            </a:r>
            <a:r>
              <a:rPr lang="en-US" sz="990" dirty="0">
                <a:solidFill>
                  <a:schemeClr val="bg1"/>
                </a:solidFill>
              </a:rPr>
              <a:t>: Initiated an exploration into the novel threat landscape presented by modern LLM applications, applying foundational computer security concepts.</a:t>
            </a:r>
          </a:p>
          <a:p>
            <a:pPr>
              <a:lnSpc>
                <a:spcPct val="110000"/>
              </a:lnSpc>
              <a:buFont typeface="Arial" panose="020B0604020202020204" pitchFamily="34" charset="0"/>
              <a:buChar char="•"/>
            </a:pPr>
            <a:r>
              <a:rPr lang="en-US" sz="990" b="1" dirty="0">
                <a:solidFill>
                  <a:schemeClr val="bg1"/>
                </a:solidFill>
              </a:rPr>
              <a:t>Taxonomy Development</a:t>
            </a:r>
            <a:r>
              <a:rPr lang="en-US" sz="990" dirty="0">
                <a:solidFill>
                  <a:schemeClr val="bg1"/>
                </a:solidFill>
              </a:rPr>
              <a:t>: Developed a structured taxonomy to systematically categorize and understand the nuances of these emerging vulnerabilities.</a:t>
            </a:r>
          </a:p>
          <a:p>
            <a:pPr marL="0" indent="0">
              <a:lnSpc>
                <a:spcPct val="110000"/>
              </a:lnSpc>
              <a:buNone/>
            </a:pPr>
            <a:r>
              <a:rPr lang="en-US" sz="990" b="1" dirty="0">
                <a:solidFill>
                  <a:schemeClr val="bg1"/>
                </a:solidFill>
              </a:rPr>
              <a:t>Practical Threat Demonstrations</a:t>
            </a:r>
            <a:r>
              <a:rPr lang="en-US" sz="990" dirty="0">
                <a:solidFill>
                  <a:schemeClr val="bg1"/>
                </a:solidFill>
              </a:rPr>
              <a:t>:</a:t>
            </a:r>
          </a:p>
          <a:p>
            <a:pPr>
              <a:lnSpc>
                <a:spcPct val="110000"/>
              </a:lnSpc>
              <a:buFont typeface="Arial" panose="020B0604020202020204" pitchFamily="34" charset="0"/>
              <a:buChar char="•"/>
            </a:pPr>
            <a:r>
              <a:rPr lang="en-US" sz="990" b="1" dirty="0">
                <a:solidFill>
                  <a:schemeClr val="bg1"/>
                </a:solidFill>
              </a:rPr>
              <a:t>Real-World Validations</a:t>
            </a:r>
            <a:r>
              <a:rPr lang="en-US" sz="990" dirty="0">
                <a:solidFill>
                  <a:schemeClr val="bg1"/>
                </a:solidFill>
              </a:rPr>
              <a:t>: Executed thorough demonstrations on both fabricated and actual systems, including Bing Chat, to validate the theoretical vulnerabilities identified.</a:t>
            </a:r>
          </a:p>
          <a:p>
            <a:pPr>
              <a:lnSpc>
                <a:spcPct val="110000"/>
              </a:lnSpc>
              <a:buFont typeface="Arial" panose="020B0604020202020204" pitchFamily="34" charset="0"/>
              <a:buChar char="•"/>
            </a:pPr>
            <a:r>
              <a:rPr lang="en-US" sz="990" b="1" dirty="0">
                <a:solidFill>
                  <a:schemeClr val="bg1"/>
                </a:solidFill>
              </a:rPr>
              <a:t>Insightful Discoveries</a:t>
            </a:r>
            <a:r>
              <a:rPr lang="en-US" sz="990" dirty="0">
                <a:solidFill>
                  <a:schemeClr val="bg1"/>
                </a:solidFill>
              </a:rPr>
              <a:t>: These real-world experiments have underscored significant susceptibilities within current LLM deployments, affirming the necessity for heightened security awareness and response strategies</a:t>
            </a:r>
            <a:r>
              <a:rPr lang="en-US" sz="907" dirty="0">
                <a:solidFill>
                  <a:schemeClr val="bg1"/>
                </a:solidFill>
              </a:rPr>
              <a:t>.</a:t>
            </a:r>
          </a:p>
          <a:p>
            <a:pPr>
              <a:lnSpc>
                <a:spcPct val="110000"/>
              </a:lnSpc>
            </a:pPr>
            <a:endParaRPr lang="en-US" sz="907" dirty="0">
              <a:solidFill>
                <a:schemeClr val="bg1"/>
              </a:solidFill>
            </a:endParaRPr>
          </a:p>
        </p:txBody>
      </p:sp>
      <p:sp>
        <p:nvSpPr>
          <p:cNvPr id="5" name="Footer Placeholder 4">
            <a:extLst>
              <a:ext uri="{FF2B5EF4-FFF2-40B4-BE49-F238E27FC236}">
                <a16:creationId xmlns:a16="http://schemas.microsoft.com/office/drawing/2014/main" id="{A8F8D545-FED5-DA2E-2512-03ADB254730F}"/>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56D1512F-D21A-9C00-311B-65E904CE68C9}"/>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101</a:t>
            </a:fld>
            <a:endParaRPr lang="en-US">
              <a:solidFill>
                <a:srgbClr val="000000"/>
              </a:solidFill>
              <a:latin typeface="Neue Haas Grotesk Text Pro"/>
            </a:endParaRPr>
          </a:p>
        </p:txBody>
      </p:sp>
    </p:spTree>
    <p:extLst>
      <p:ext uri="{BB962C8B-B14F-4D97-AF65-F5344CB8AC3E}">
        <p14:creationId xmlns:p14="http://schemas.microsoft.com/office/powerpoint/2010/main" val="35703861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54914DA7-4990-26C1-3438-698930175327}"/>
              </a:ext>
            </a:extLst>
          </p:cNvPr>
          <p:cNvSpPr>
            <a:spLocks noGrp="1"/>
          </p:cNvSpPr>
          <p:nvPr>
            <p:ph type="title"/>
          </p:nvPr>
        </p:nvSpPr>
        <p:spPr>
          <a:xfrm>
            <a:off x="261572" y="1739418"/>
            <a:ext cx="2664702" cy="4424913"/>
          </a:xfrm>
        </p:spPr>
        <p:txBody>
          <a:bodyPr anchor="b">
            <a:normAutofit/>
          </a:bodyPr>
          <a:lstStyle/>
          <a:p>
            <a:r>
              <a:rPr lang="en-US" sz="3300" dirty="0"/>
              <a:t>Concluding Insights on LLM Security</a:t>
            </a:r>
          </a:p>
        </p:txBody>
      </p:sp>
      <p:sp>
        <p:nvSpPr>
          <p:cNvPr id="4" name="Date Placeholder 3">
            <a:extLst>
              <a:ext uri="{FF2B5EF4-FFF2-40B4-BE49-F238E27FC236}">
                <a16:creationId xmlns:a16="http://schemas.microsoft.com/office/drawing/2014/main" id="{D99F3484-2C89-EC3D-32CE-8AB8BC37A17D}"/>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3277" y="1057275"/>
            <a:ext cx="6695123" cy="565785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BBB3B99C-8D2E-FCFB-542D-E1C9D9F17DAF}"/>
              </a:ext>
            </a:extLst>
          </p:cNvPr>
          <p:cNvSpPr>
            <a:spLocks noGrp="1"/>
          </p:cNvSpPr>
          <p:nvPr>
            <p:ph idx="1"/>
          </p:nvPr>
        </p:nvSpPr>
        <p:spPr>
          <a:xfrm>
            <a:off x="4062513" y="1685925"/>
            <a:ext cx="5241507" cy="4314826"/>
          </a:xfrm>
        </p:spPr>
        <p:txBody>
          <a:bodyPr anchor="t">
            <a:normAutofit/>
          </a:bodyPr>
          <a:lstStyle/>
          <a:p>
            <a:pPr marL="0" indent="0">
              <a:lnSpc>
                <a:spcPct val="110000"/>
              </a:lnSpc>
              <a:buNone/>
            </a:pPr>
            <a:r>
              <a:rPr lang="en-US" sz="990" b="1" dirty="0">
                <a:solidFill>
                  <a:schemeClr val="bg1"/>
                </a:solidFill>
              </a:rPr>
              <a:t>Comprehensive Security Dialogue</a:t>
            </a:r>
            <a:r>
              <a:rPr lang="en-US" sz="990" dirty="0">
                <a:solidFill>
                  <a:schemeClr val="bg1"/>
                </a:solidFill>
              </a:rPr>
              <a:t>:</a:t>
            </a:r>
          </a:p>
          <a:p>
            <a:pPr>
              <a:lnSpc>
                <a:spcPct val="110000"/>
              </a:lnSpc>
              <a:buFont typeface="Arial" panose="020B0604020202020204" pitchFamily="34" charset="0"/>
              <a:buChar char="•"/>
            </a:pPr>
            <a:r>
              <a:rPr lang="en-US" sz="990" b="1" dirty="0">
                <a:solidFill>
                  <a:schemeClr val="bg1"/>
                </a:solidFill>
              </a:rPr>
              <a:t>Wider Consequences</a:t>
            </a:r>
            <a:r>
              <a:rPr lang="en-US" sz="990" dirty="0">
                <a:solidFill>
                  <a:schemeClr val="bg1"/>
                </a:solidFill>
              </a:rPr>
              <a:t>: Delved into the extensive implications of our findings, evaluating the potential risks to end users and the future trajectory of AI applications.</a:t>
            </a:r>
          </a:p>
          <a:p>
            <a:pPr>
              <a:lnSpc>
                <a:spcPct val="110000"/>
              </a:lnSpc>
              <a:buFont typeface="Arial" panose="020B0604020202020204" pitchFamily="34" charset="0"/>
              <a:buChar char="•"/>
            </a:pPr>
            <a:r>
              <a:rPr lang="en-US" sz="990" b="1" dirty="0">
                <a:solidFill>
                  <a:schemeClr val="bg1"/>
                </a:solidFill>
              </a:rPr>
              <a:t>Research Significance</a:t>
            </a:r>
            <a:r>
              <a:rPr lang="en-US" sz="990" dirty="0">
                <a:solidFill>
                  <a:schemeClr val="bg1"/>
                </a:solidFill>
              </a:rPr>
              <a:t>: Emphasized the critical role of this initial investigation in setting the stage for future in-depth security evaluations and the formulation of comprehensive defense mechanisms.</a:t>
            </a:r>
          </a:p>
          <a:p>
            <a:pPr marL="0" indent="0">
              <a:lnSpc>
                <a:spcPct val="110000"/>
              </a:lnSpc>
              <a:buNone/>
            </a:pPr>
            <a:r>
              <a:rPr lang="en-US" sz="990" b="1" dirty="0">
                <a:solidFill>
                  <a:schemeClr val="bg1"/>
                </a:solidFill>
              </a:rPr>
              <a:t>Call to Action</a:t>
            </a:r>
            <a:r>
              <a:rPr lang="en-US" sz="990" dirty="0">
                <a:solidFill>
                  <a:schemeClr val="bg1"/>
                </a:solidFill>
              </a:rPr>
              <a:t>:</a:t>
            </a:r>
          </a:p>
          <a:p>
            <a:pPr>
              <a:lnSpc>
                <a:spcPct val="110000"/>
              </a:lnSpc>
              <a:buFont typeface="Arial" panose="020B0604020202020204" pitchFamily="34" charset="0"/>
              <a:buChar char="•"/>
            </a:pPr>
            <a:r>
              <a:rPr lang="en-US" sz="990" b="1" dirty="0">
                <a:solidFill>
                  <a:schemeClr val="bg1"/>
                </a:solidFill>
              </a:rPr>
              <a:t>Collaborative Imperative</a:t>
            </a:r>
            <a:r>
              <a:rPr lang="en-US" sz="990" dirty="0">
                <a:solidFill>
                  <a:schemeClr val="bg1"/>
                </a:solidFill>
              </a:rPr>
              <a:t>: Call for a unified effort among the tech community, regulatory bodies, and academia to confront these emerging security challenges head-on.</a:t>
            </a:r>
          </a:p>
          <a:p>
            <a:pPr>
              <a:lnSpc>
                <a:spcPct val="110000"/>
              </a:lnSpc>
              <a:buFont typeface="Arial" panose="020B0604020202020204" pitchFamily="34" charset="0"/>
              <a:buChar char="•"/>
            </a:pPr>
            <a:r>
              <a:rPr lang="en-US" sz="990" b="1" dirty="0">
                <a:solidFill>
                  <a:schemeClr val="bg1"/>
                </a:solidFill>
              </a:rPr>
              <a:t>Security Prioritization</a:t>
            </a:r>
            <a:r>
              <a:rPr lang="en-US" sz="990" dirty="0">
                <a:solidFill>
                  <a:schemeClr val="bg1"/>
                </a:solidFill>
              </a:rPr>
              <a:t>: Urge the AI sector to embed security as a core component in the lifecycle of AI development, from ideation through to deployment and ongoing maintenance.</a:t>
            </a:r>
          </a:p>
          <a:p>
            <a:pPr marL="0" indent="0">
              <a:lnSpc>
                <a:spcPct val="110000"/>
              </a:lnSpc>
              <a:buNone/>
            </a:pPr>
            <a:r>
              <a:rPr lang="en-US" sz="990" b="1" dirty="0">
                <a:solidFill>
                  <a:schemeClr val="bg1"/>
                </a:solidFill>
              </a:rPr>
              <a:t>Vision for the Future</a:t>
            </a:r>
            <a:r>
              <a:rPr lang="en-US" sz="990" dirty="0">
                <a:solidFill>
                  <a:schemeClr val="bg1"/>
                </a:solidFill>
              </a:rPr>
              <a:t>:</a:t>
            </a:r>
          </a:p>
          <a:p>
            <a:pPr>
              <a:lnSpc>
                <a:spcPct val="110000"/>
              </a:lnSpc>
              <a:buFont typeface="Arial" panose="020B0604020202020204" pitchFamily="34" charset="0"/>
              <a:buChar char="•"/>
            </a:pPr>
            <a:r>
              <a:rPr lang="en-US" sz="990" b="1" dirty="0">
                <a:solidFill>
                  <a:schemeClr val="bg1"/>
                </a:solidFill>
              </a:rPr>
              <a:t>Aspirational Goals</a:t>
            </a:r>
            <a:r>
              <a:rPr lang="en-US" sz="990" dirty="0">
                <a:solidFill>
                  <a:schemeClr val="bg1"/>
                </a:solidFill>
              </a:rPr>
              <a:t>: Envision a future where AI systems are not only innovative but also inherently secure, fostering trust and enabling positive user experiences.</a:t>
            </a:r>
          </a:p>
          <a:p>
            <a:pPr>
              <a:lnSpc>
                <a:spcPct val="110000"/>
              </a:lnSpc>
              <a:buFont typeface="Arial" panose="020B0604020202020204" pitchFamily="34" charset="0"/>
              <a:buChar char="•"/>
            </a:pPr>
            <a:r>
              <a:rPr lang="en-US" sz="990" b="1" dirty="0">
                <a:solidFill>
                  <a:schemeClr val="bg1"/>
                </a:solidFill>
              </a:rPr>
              <a:t>Dedicated Research Advancement</a:t>
            </a:r>
            <a:r>
              <a:rPr lang="en-US" sz="990" dirty="0">
                <a:solidFill>
                  <a:schemeClr val="bg1"/>
                </a:solidFill>
              </a:rPr>
              <a:t>: Reiterate the commitment to pushing the boundaries of AI security research to safeguard ethical standards and ensure the safe utilization of autonomous technologies</a:t>
            </a:r>
            <a:r>
              <a:rPr lang="en-US" sz="907" dirty="0">
                <a:solidFill>
                  <a:schemeClr val="bg1"/>
                </a:solidFill>
              </a:rPr>
              <a:t>.</a:t>
            </a:r>
          </a:p>
          <a:p>
            <a:pPr>
              <a:lnSpc>
                <a:spcPct val="110000"/>
              </a:lnSpc>
            </a:pPr>
            <a:endParaRPr lang="en-US" sz="907" dirty="0">
              <a:solidFill>
                <a:schemeClr val="bg1"/>
              </a:solidFill>
            </a:endParaRPr>
          </a:p>
        </p:txBody>
      </p:sp>
      <p:sp>
        <p:nvSpPr>
          <p:cNvPr id="5" name="Footer Placeholder 4">
            <a:extLst>
              <a:ext uri="{FF2B5EF4-FFF2-40B4-BE49-F238E27FC236}">
                <a16:creationId xmlns:a16="http://schemas.microsoft.com/office/drawing/2014/main" id="{02A042A6-7F91-C00E-916F-066CF80363C3}"/>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D350023F-438E-A8FF-693B-5539AD794F5E}"/>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102</a:t>
            </a:fld>
            <a:endParaRPr lang="en-US">
              <a:solidFill>
                <a:srgbClr val="000000"/>
              </a:solidFill>
              <a:latin typeface="Neue Haas Grotesk Text Pro"/>
            </a:endParaRPr>
          </a:p>
        </p:txBody>
      </p:sp>
    </p:spTree>
    <p:extLst>
      <p:ext uri="{BB962C8B-B14F-4D97-AF65-F5344CB8AC3E}">
        <p14:creationId xmlns:p14="http://schemas.microsoft.com/office/powerpoint/2010/main" val="471832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22F1EE-183D-4DAB-90DD-0493336ABA9C}"/>
              </a:ext>
            </a:extLst>
          </p:cNvPr>
          <p:cNvSpPr>
            <a:spLocks noGrp="1"/>
          </p:cNvSpPr>
          <p:nvPr>
            <p:ph type="title"/>
          </p:nvPr>
        </p:nvSpPr>
        <p:spPr/>
        <p:txBody>
          <a:bodyPr/>
          <a:lstStyle/>
          <a:p>
            <a:r>
              <a:rPr lang="en-US" dirty="0"/>
              <a:t>Jailbreak Attacks on LLMs</a:t>
            </a:r>
          </a:p>
        </p:txBody>
      </p:sp>
      <p:sp>
        <p:nvSpPr>
          <p:cNvPr id="5" name="Content Placeholder 4">
            <a:extLst>
              <a:ext uri="{FF2B5EF4-FFF2-40B4-BE49-F238E27FC236}">
                <a16:creationId xmlns:a16="http://schemas.microsoft.com/office/drawing/2014/main" id="{2029242A-D111-8BD0-9D85-2C6E836CB94D}"/>
              </a:ext>
            </a:extLst>
          </p:cNvPr>
          <p:cNvSpPr>
            <a:spLocks noGrp="1"/>
          </p:cNvSpPr>
          <p:nvPr>
            <p:ph idx="1"/>
          </p:nvPr>
        </p:nvSpPr>
        <p:spPr/>
        <p:txBody>
          <a:bodyPr/>
          <a:lstStyle/>
          <a:p>
            <a:r>
              <a:rPr lang="en-US" b="1" i="1" dirty="0">
                <a:solidFill>
                  <a:srgbClr val="0070C0"/>
                </a:solidFill>
              </a:rPr>
              <a:t>Jailbreak attacks on LLMs</a:t>
            </a:r>
            <a:endParaRPr lang="en-US" b="1" i="1" dirty="0">
              <a:solidFill>
                <a:srgbClr val="0070C0"/>
              </a:solidFill>
              <a:hlinkClick r:id="rId2">
                <a:extLst>
                  <a:ext uri="{A12FA001-AC4F-418D-AE19-62706E023703}">
                    <ahyp:hlinkClr xmlns:ahyp="http://schemas.microsoft.com/office/drawing/2018/hyperlinkcolor" val="tx"/>
                  </a:ext>
                </a:extLst>
              </a:hlinkClick>
            </a:endParaRPr>
          </a:p>
          <a:p>
            <a:pPr lvl="1"/>
            <a:r>
              <a:rPr lang="en-US" dirty="0">
                <a:solidFill>
                  <a:srgbClr val="0000FF"/>
                </a:solidFill>
                <a:hlinkClick r:id="rId2">
                  <a:extLst>
                    <a:ext uri="{A12FA001-AC4F-418D-AE19-62706E023703}">
                      <ahyp:hlinkClr xmlns:ahyp="http://schemas.microsoft.com/office/drawing/2018/hyperlinkcolor" val="tx"/>
                    </a:ext>
                  </a:extLst>
                </a:hlinkClick>
              </a:rPr>
              <a:t>Wei et al. (2023) Jailbroken: How Does LLM Safety Training Fail?</a:t>
            </a:r>
            <a:endParaRPr lang="en-US" dirty="0"/>
          </a:p>
          <a:p>
            <a:r>
              <a:rPr lang="en-US" dirty="0"/>
              <a:t>The paper reviews and evaluates various jailbreak attacks against LLMs</a:t>
            </a:r>
          </a:p>
          <a:p>
            <a:r>
              <a:rPr lang="en-US" dirty="0"/>
              <a:t>The authors identified two main failure modes for the jailbreak attacks:</a:t>
            </a:r>
          </a:p>
          <a:p>
            <a:pPr lvl="1"/>
            <a:r>
              <a:rPr lang="en-US" dirty="0"/>
              <a:t>Competing objectives and mismatches generalization</a:t>
            </a:r>
          </a:p>
          <a:p>
            <a:r>
              <a:rPr lang="en-US" dirty="0"/>
              <a:t>Evaluation of GPT-4 and Claude against existing and newly designed jailbreak attacks indicates that many of the attacks are effective</a:t>
            </a:r>
          </a:p>
          <a:p>
            <a:r>
              <a:rPr lang="en-US" dirty="0"/>
              <a:t>Conclusions</a:t>
            </a:r>
          </a:p>
          <a:p>
            <a:pPr lvl="1"/>
            <a:r>
              <a:rPr lang="en-US" dirty="0"/>
              <a:t>LLMs are vulnerable to jailbreak attacks, despite the extensive alignment and safety-training efforts</a:t>
            </a:r>
          </a:p>
          <a:p>
            <a:pPr lvl="1"/>
            <a:r>
              <a:rPr lang="en-US" dirty="0"/>
              <a:t>Creators of LLMs should put emphasis on developing advanced safety mechanisms</a:t>
            </a:r>
          </a:p>
        </p:txBody>
      </p:sp>
      <p:sp>
        <p:nvSpPr>
          <p:cNvPr id="6" name="Content Placeholder 5">
            <a:extLst>
              <a:ext uri="{FF2B5EF4-FFF2-40B4-BE49-F238E27FC236}">
                <a16:creationId xmlns:a16="http://schemas.microsoft.com/office/drawing/2014/main" id="{651962AE-BF37-C324-59DF-DB694474072C}"/>
              </a:ext>
            </a:extLst>
          </p:cNvPr>
          <p:cNvSpPr>
            <a:spLocks noGrp="1"/>
          </p:cNvSpPr>
          <p:nvPr>
            <p:ph idx="10"/>
          </p:nvPr>
        </p:nvSpPr>
        <p:spPr/>
        <p:txBody>
          <a:bodyPr/>
          <a:lstStyle/>
          <a:p>
            <a:r>
              <a:rPr lang="en-US" dirty="0"/>
              <a:t>Jailbreak Attacks on LLMs</a:t>
            </a:r>
          </a:p>
        </p:txBody>
      </p:sp>
    </p:spTree>
    <p:extLst>
      <p:ext uri="{BB962C8B-B14F-4D97-AF65-F5344CB8AC3E}">
        <p14:creationId xmlns:p14="http://schemas.microsoft.com/office/powerpoint/2010/main" val="41868369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59B17-5BA8-B517-3AD4-D023BB1FCB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F99EBB-4AC2-94A3-C973-6FA04FCE9D5B}"/>
              </a:ext>
            </a:extLst>
          </p:cNvPr>
          <p:cNvSpPr>
            <a:spLocks noGrp="1"/>
          </p:cNvSpPr>
          <p:nvPr>
            <p:ph type="title"/>
          </p:nvPr>
        </p:nvSpPr>
        <p:spPr/>
        <p:txBody>
          <a:bodyPr/>
          <a:lstStyle/>
          <a:p>
            <a:r>
              <a:rPr lang="en-US" dirty="0"/>
              <a:t>Jailbreak Attacks on LLMs</a:t>
            </a:r>
          </a:p>
        </p:txBody>
      </p:sp>
      <p:sp>
        <p:nvSpPr>
          <p:cNvPr id="5" name="Content Placeholder 4">
            <a:extLst>
              <a:ext uri="{FF2B5EF4-FFF2-40B4-BE49-F238E27FC236}">
                <a16:creationId xmlns:a16="http://schemas.microsoft.com/office/drawing/2014/main" id="{8B3B0FD6-7A16-6E7D-812B-CF59D2775DA9}"/>
              </a:ext>
            </a:extLst>
          </p:cNvPr>
          <p:cNvSpPr>
            <a:spLocks noGrp="1"/>
          </p:cNvSpPr>
          <p:nvPr>
            <p:ph idx="1"/>
          </p:nvPr>
        </p:nvSpPr>
        <p:spPr/>
        <p:txBody>
          <a:bodyPr/>
          <a:lstStyle/>
          <a:p>
            <a:r>
              <a:rPr lang="en-US" dirty="0"/>
              <a:t>To mitigate risks of misuse, creators of LLMs implement safety mechanisms to ensure safe model behavior</a:t>
            </a:r>
          </a:p>
          <a:p>
            <a:pPr lvl="1"/>
            <a:r>
              <a:rPr lang="en-US" dirty="0"/>
              <a:t>During model training, an </a:t>
            </a:r>
            <a:r>
              <a:rPr lang="en-US" b="1" i="1" dirty="0">
                <a:solidFill>
                  <a:srgbClr val="0070C0"/>
                </a:solidFill>
              </a:rPr>
              <a:t>alignment </a:t>
            </a:r>
            <a:r>
              <a:rPr lang="en-US" dirty="0"/>
              <a:t>phase</a:t>
            </a:r>
            <a:r>
              <a:rPr lang="en-US" b="1" i="1" dirty="0">
                <a:solidFill>
                  <a:srgbClr val="0070C0"/>
                </a:solidFill>
              </a:rPr>
              <a:t> </a:t>
            </a:r>
            <a:r>
              <a:rPr lang="en-US" dirty="0"/>
              <a:t>is implemented (such as RLHF) to ensure that the answers by LLMs are aligned with human values, and LLMS refuse to provide offensive or harmful responses</a:t>
            </a:r>
          </a:p>
          <a:p>
            <a:pPr lvl="1"/>
            <a:r>
              <a:rPr lang="en-US" dirty="0"/>
              <a:t>After model training, a </a:t>
            </a:r>
            <a:r>
              <a:rPr lang="en-US" b="1" i="1" dirty="0">
                <a:solidFill>
                  <a:srgbClr val="0070C0"/>
                </a:solidFill>
              </a:rPr>
              <a:t>red teaming </a:t>
            </a:r>
            <a:r>
              <a:rPr lang="en-US" dirty="0"/>
              <a:t>phase is implemented to identify additional vulnerabilities, weaknesses, or biases, and further improve the safety and robustness</a:t>
            </a:r>
          </a:p>
          <a:p>
            <a:pPr lvl="2"/>
            <a:r>
              <a:rPr lang="en-US" dirty="0"/>
              <a:t>The term </a:t>
            </a:r>
            <a:r>
              <a:rPr lang="en-US" dirty="0">
                <a:solidFill>
                  <a:srgbClr val="FF0000"/>
                </a:solidFill>
              </a:rPr>
              <a:t>red teaming </a:t>
            </a:r>
            <a:r>
              <a:rPr lang="en-US" dirty="0"/>
              <a:t>originates from the military context, where an independent group (the red team) act as an adversary and is tasked to identify potential risks or gaps in security and operational plans</a:t>
            </a:r>
          </a:p>
          <a:p>
            <a:pPr lvl="2"/>
            <a:r>
              <a:rPr lang="en-US" dirty="0"/>
              <a:t>In LLMs, red teaming is evaluating the model for undesirable behaviors: the goal is to create prompts that would trigger the model to generate text that is likely to cause harm</a:t>
            </a:r>
          </a:p>
          <a:p>
            <a:pPr lvl="2"/>
            <a:r>
              <a:rPr lang="en-US" dirty="0"/>
              <a:t>This requires creative thinking to force the LLM to respond with inappropriate outputs or to reveal learned biases</a:t>
            </a:r>
          </a:p>
          <a:p>
            <a:pPr lvl="2"/>
            <a:r>
              <a:rPr lang="en-US" dirty="0"/>
              <a:t>The outputs from red teaming are used to retrain the model in order to be less likely to cause harm or to reduce undesirable responses</a:t>
            </a:r>
          </a:p>
        </p:txBody>
      </p:sp>
      <p:sp>
        <p:nvSpPr>
          <p:cNvPr id="6" name="Content Placeholder 5">
            <a:extLst>
              <a:ext uri="{FF2B5EF4-FFF2-40B4-BE49-F238E27FC236}">
                <a16:creationId xmlns:a16="http://schemas.microsoft.com/office/drawing/2014/main" id="{A7EEADE0-A1FC-354C-238D-7757F6B7010A}"/>
              </a:ext>
            </a:extLst>
          </p:cNvPr>
          <p:cNvSpPr>
            <a:spLocks noGrp="1"/>
          </p:cNvSpPr>
          <p:nvPr>
            <p:ph idx="10"/>
          </p:nvPr>
        </p:nvSpPr>
        <p:spPr/>
        <p:txBody>
          <a:bodyPr/>
          <a:lstStyle/>
          <a:p>
            <a:r>
              <a:rPr lang="en-US" dirty="0"/>
              <a:t>Jailbreak Attacks on LLMs</a:t>
            </a:r>
          </a:p>
        </p:txBody>
      </p:sp>
    </p:spTree>
    <p:extLst>
      <p:ext uri="{BB962C8B-B14F-4D97-AF65-F5344CB8AC3E}">
        <p14:creationId xmlns:p14="http://schemas.microsoft.com/office/powerpoint/2010/main" val="17973416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A659B-B74E-ADBE-6B48-5F0F26E2393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C100DB-5ECC-AD31-8E17-CA5420CB9A9C}"/>
              </a:ext>
            </a:extLst>
          </p:cNvPr>
          <p:cNvSpPr>
            <a:spLocks noGrp="1"/>
          </p:cNvSpPr>
          <p:nvPr>
            <p:ph type="title"/>
          </p:nvPr>
        </p:nvSpPr>
        <p:spPr/>
        <p:txBody>
          <a:bodyPr>
            <a:normAutofit fontScale="90000"/>
          </a:bodyPr>
          <a:lstStyle/>
          <a:p>
            <a:r>
              <a:rPr lang="en-US" dirty="0"/>
              <a:t>Red Teaming for Revealing Biases in LLMs</a:t>
            </a:r>
          </a:p>
        </p:txBody>
      </p:sp>
      <p:sp>
        <p:nvSpPr>
          <p:cNvPr id="5" name="Content Placeholder 4">
            <a:extLst>
              <a:ext uri="{FF2B5EF4-FFF2-40B4-BE49-F238E27FC236}">
                <a16:creationId xmlns:a16="http://schemas.microsoft.com/office/drawing/2014/main" id="{E9B2E16A-1F2E-DE0C-DDF3-40540A9B2BA3}"/>
              </a:ext>
            </a:extLst>
          </p:cNvPr>
          <p:cNvSpPr>
            <a:spLocks noGrp="1"/>
          </p:cNvSpPr>
          <p:nvPr>
            <p:ph idx="1"/>
          </p:nvPr>
        </p:nvSpPr>
        <p:spPr/>
        <p:txBody>
          <a:bodyPr/>
          <a:lstStyle/>
          <a:p>
            <a:r>
              <a:rPr lang="en-US" dirty="0"/>
              <a:t>These are examples of learned biases by LLMs found by instructing the model to respond in code instead of natural language</a:t>
            </a:r>
          </a:p>
        </p:txBody>
      </p:sp>
      <p:sp>
        <p:nvSpPr>
          <p:cNvPr id="6" name="Content Placeholder 5">
            <a:extLst>
              <a:ext uri="{FF2B5EF4-FFF2-40B4-BE49-F238E27FC236}">
                <a16:creationId xmlns:a16="http://schemas.microsoft.com/office/drawing/2014/main" id="{77A89243-0F77-5B92-53DE-F44CA6A139F2}"/>
              </a:ext>
            </a:extLst>
          </p:cNvPr>
          <p:cNvSpPr>
            <a:spLocks noGrp="1"/>
          </p:cNvSpPr>
          <p:nvPr>
            <p:ph idx="10"/>
          </p:nvPr>
        </p:nvSpPr>
        <p:spPr/>
        <p:txBody>
          <a:bodyPr/>
          <a:lstStyle/>
          <a:p>
            <a:r>
              <a:rPr lang="en-US" dirty="0"/>
              <a:t>Jailbreak Attacks on LLMs</a:t>
            </a:r>
          </a:p>
        </p:txBody>
      </p:sp>
      <p:pic>
        <p:nvPicPr>
          <p:cNvPr id="3" name="Picture 2">
            <a:extLst>
              <a:ext uri="{FF2B5EF4-FFF2-40B4-BE49-F238E27FC236}">
                <a16:creationId xmlns:a16="http://schemas.microsoft.com/office/drawing/2014/main" id="{F61032AD-543E-6989-C141-0FDA2EDC09A6}"/>
              </a:ext>
            </a:extLst>
          </p:cNvPr>
          <p:cNvPicPr>
            <a:picLocks noChangeAspect="1"/>
          </p:cNvPicPr>
          <p:nvPr/>
        </p:nvPicPr>
        <p:blipFill>
          <a:blip r:embed="rId2"/>
          <a:stretch>
            <a:fillRect/>
          </a:stretch>
        </p:blipFill>
        <p:spPr>
          <a:xfrm>
            <a:off x="107449" y="3948881"/>
            <a:ext cx="5101208" cy="2070918"/>
          </a:xfrm>
          <a:prstGeom prst="rect">
            <a:avLst/>
          </a:prstGeom>
        </p:spPr>
      </p:pic>
      <p:pic>
        <p:nvPicPr>
          <p:cNvPr id="8" name="Picture 7">
            <a:extLst>
              <a:ext uri="{FF2B5EF4-FFF2-40B4-BE49-F238E27FC236}">
                <a16:creationId xmlns:a16="http://schemas.microsoft.com/office/drawing/2014/main" id="{46EEA6F3-F00B-7817-EC09-A0D72D3B3528}"/>
              </a:ext>
            </a:extLst>
          </p:cNvPr>
          <p:cNvPicPr>
            <a:picLocks noChangeAspect="1"/>
          </p:cNvPicPr>
          <p:nvPr/>
        </p:nvPicPr>
        <p:blipFill>
          <a:blip r:embed="rId3"/>
          <a:stretch>
            <a:fillRect/>
          </a:stretch>
        </p:blipFill>
        <p:spPr>
          <a:xfrm>
            <a:off x="5506440" y="3175533"/>
            <a:ext cx="4523722" cy="3617615"/>
          </a:xfrm>
          <a:prstGeom prst="rect">
            <a:avLst/>
          </a:prstGeom>
        </p:spPr>
      </p:pic>
    </p:spTree>
    <p:extLst>
      <p:ext uri="{BB962C8B-B14F-4D97-AF65-F5344CB8AC3E}">
        <p14:creationId xmlns:p14="http://schemas.microsoft.com/office/powerpoint/2010/main" val="10612205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11413-5829-CFF1-5422-0595CAE856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D953BE-DE15-FB87-4BC0-85D13B2CDA36}"/>
              </a:ext>
            </a:extLst>
          </p:cNvPr>
          <p:cNvSpPr>
            <a:spLocks noGrp="1"/>
          </p:cNvSpPr>
          <p:nvPr>
            <p:ph type="title"/>
          </p:nvPr>
        </p:nvSpPr>
        <p:spPr/>
        <p:txBody>
          <a:bodyPr/>
          <a:lstStyle/>
          <a:p>
            <a:r>
              <a:rPr lang="en-US" dirty="0"/>
              <a:t>Jailbreak Attacks on LLMs</a:t>
            </a:r>
          </a:p>
        </p:txBody>
      </p:sp>
      <p:sp>
        <p:nvSpPr>
          <p:cNvPr id="5" name="Content Placeholder 4">
            <a:extLst>
              <a:ext uri="{FF2B5EF4-FFF2-40B4-BE49-F238E27FC236}">
                <a16:creationId xmlns:a16="http://schemas.microsoft.com/office/drawing/2014/main" id="{4BED4373-29CB-6646-B944-B11EA468A060}"/>
              </a:ext>
            </a:extLst>
          </p:cNvPr>
          <p:cNvSpPr>
            <a:spLocks noGrp="1"/>
          </p:cNvSpPr>
          <p:nvPr>
            <p:ph idx="1"/>
          </p:nvPr>
        </p:nvSpPr>
        <p:spPr/>
        <p:txBody>
          <a:bodyPr/>
          <a:lstStyle/>
          <a:p>
            <a:r>
              <a:rPr lang="en-US" b="1" i="1" dirty="0">
                <a:solidFill>
                  <a:srgbClr val="0070C0"/>
                </a:solidFill>
              </a:rPr>
              <a:t>Jailbreak attack</a:t>
            </a:r>
            <a:r>
              <a:rPr lang="en-US" dirty="0"/>
              <a:t>, in the general meaning of the term, refers to techniques for bypassing the security mechanisms of a device or a system</a:t>
            </a:r>
          </a:p>
          <a:p>
            <a:pPr lvl="1"/>
            <a:r>
              <a:rPr lang="en-US" dirty="0"/>
              <a:t>The attack is typically used to gain unauthorized access to the device</a:t>
            </a:r>
          </a:p>
          <a:p>
            <a:pPr lvl="2"/>
            <a:r>
              <a:rPr lang="en-US" dirty="0"/>
              <a:t>E.g., in cybersecurity, for gaining root access (administrator access) over the operating system </a:t>
            </a:r>
          </a:p>
          <a:p>
            <a:pPr lvl="2"/>
            <a:r>
              <a:rPr lang="en-US" dirty="0"/>
              <a:t>To install unauthorized applications, modify system settings, access sensitive data, etc.</a:t>
            </a:r>
          </a:p>
          <a:p>
            <a:r>
              <a:rPr lang="en-US" dirty="0"/>
              <a:t>To “</a:t>
            </a:r>
            <a:r>
              <a:rPr lang="en-US" b="1" i="1" dirty="0">
                <a:solidFill>
                  <a:srgbClr val="0070C0"/>
                </a:solidFill>
              </a:rPr>
              <a:t>jailbreak</a:t>
            </a:r>
            <a:r>
              <a:rPr lang="en-US" dirty="0"/>
              <a:t>” an LLM refers to avoiding or bypassing the restrictions placed on the model by its creators</a:t>
            </a:r>
          </a:p>
          <a:p>
            <a:r>
              <a:rPr lang="en-US" dirty="0"/>
              <a:t>Jailbreaking an LLM can involve:</a:t>
            </a:r>
          </a:p>
          <a:p>
            <a:pPr lvl="1"/>
            <a:r>
              <a:rPr lang="en-US" dirty="0"/>
              <a:t>Altering the behavior of the LLM to generate outputs that the model was not originally designed for</a:t>
            </a:r>
          </a:p>
          <a:p>
            <a:pPr lvl="2"/>
            <a:r>
              <a:rPr lang="en-US" dirty="0"/>
              <a:t>Produce harmful content by LLMs</a:t>
            </a:r>
          </a:p>
          <a:p>
            <a:pPr lvl="1"/>
            <a:r>
              <a:rPr lang="en-US" dirty="0"/>
              <a:t>Removing constraints or limitations imposed on the model by the developers</a:t>
            </a:r>
          </a:p>
          <a:p>
            <a:pPr lvl="2"/>
            <a:r>
              <a:rPr lang="en-US" dirty="0"/>
              <a:t>Extract personally identifiable information from LLMs</a:t>
            </a:r>
          </a:p>
          <a:p>
            <a:pPr lvl="1"/>
            <a:r>
              <a:rPr lang="en-US" dirty="0"/>
              <a:t>Adding new features or plugins to the LLM, that were not initially provided by the creators</a:t>
            </a:r>
          </a:p>
          <a:p>
            <a:pPr lvl="1"/>
            <a:endParaRPr lang="en-US" dirty="0"/>
          </a:p>
        </p:txBody>
      </p:sp>
      <p:sp>
        <p:nvSpPr>
          <p:cNvPr id="6" name="Content Placeholder 5">
            <a:extLst>
              <a:ext uri="{FF2B5EF4-FFF2-40B4-BE49-F238E27FC236}">
                <a16:creationId xmlns:a16="http://schemas.microsoft.com/office/drawing/2014/main" id="{033530D9-DA75-BD96-1F49-075577AF3E14}"/>
              </a:ext>
            </a:extLst>
          </p:cNvPr>
          <p:cNvSpPr>
            <a:spLocks noGrp="1"/>
          </p:cNvSpPr>
          <p:nvPr>
            <p:ph idx="10"/>
          </p:nvPr>
        </p:nvSpPr>
        <p:spPr/>
        <p:txBody>
          <a:bodyPr/>
          <a:lstStyle/>
          <a:p>
            <a:r>
              <a:rPr lang="en-US" dirty="0"/>
              <a:t>Jailbreak Attacks on LLMs</a:t>
            </a:r>
          </a:p>
        </p:txBody>
      </p:sp>
    </p:spTree>
    <p:extLst>
      <p:ext uri="{BB962C8B-B14F-4D97-AF65-F5344CB8AC3E}">
        <p14:creationId xmlns:p14="http://schemas.microsoft.com/office/powerpoint/2010/main" val="9379791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969EA-850A-D65C-2EF4-F6D50E8A70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EDBE97-3851-715E-2CAE-2E23A57033DC}"/>
              </a:ext>
            </a:extLst>
          </p:cNvPr>
          <p:cNvSpPr>
            <a:spLocks noGrp="1"/>
          </p:cNvSpPr>
          <p:nvPr>
            <p:ph type="title"/>
          </p:nvPr>
        </p:nvSpPr>
        <p:spPr/>
        <p:txBody>
          <a:bodyPr/>
          <a:lstStyle/>
          <a:p>
            <a:r>
              <a:rPr lang="en-US" dirty="0"/>
              <a:t>Failure Mode: Competing Objectives</a:t>
            </a:r>
          </a:p>
        </p:txBody>
      </p:sp>
      <p:sp>
        <p:nvSpPr>
          <p:cNvPr id="5" name="Content Placeholder 4">
            <a:extLst>
              <a:ext uri="{FF2B5EF4-FFF2-40B4-BE49-F238E27FC236}">
                <a16:creationId xmlns:a16="http://schemas.microsoft.com/office/drawing/2014/main" id="{7B259061-B0C1-0798-9CF4-EF89B4A302ED}"/>
              </a:ext>
            </a:extLst>
          </p:cNvPr>
          <p:cNvSpPr>
            <a:spLocks noGrp="1"/>
          </p:cNvSpPr>
          <p:nvPr>
            <p:ph idx="1"/>
          </p:nvPr>
        </p:nvSpPr>
        <p:spPr/>
        <p:txBody>
          <a:bodyPr/>
          <a:lstStyle/>
          <a:p>
            <a:r>
              <a:rPr lang="en-US" dirty="0"/>
              <a:t>LLMs are trained for language modeling, instruction following, and safety</a:t>
            </a:r>
          </a:p>
          <a:p>
            <a:pPr lvl="1"/>
            <a:r>
              <a:rPr lang="en-US" dirty="0"/>
              <a:t>There is a tension between the LLM being </a:t>
            </a:r>
            <a:r>
              <a:rPr lang="en-US" b="1" dirty="0"/>
              <a:t>helpful</a:t>
            </a:r>
            <a:r>
              <a:rPr lang="en-US" dirty="0"/>
              <a:t> (by instruction following) and being </a:t>
            </a:r>
            <a:r>
              <a:rPr lang="en-US" b="1" dirty="0"/>
              <a:t>safe</a:t>
            </a:r>
            <a:r>
              <a:rPr lang="en-US" dirty="0"/>
              <a:t> (by not causing harm)</a:t>
            </a:r>
          </a:p>
          <a:p>
            <a:r>
              <a:rPr lang="en-US" b="1" i="1" dirty="0">
                <a:solidFill>
                  <a:srgbClr val="0070C0"/>
                </a:solidFill>
              </a:rPr>
              <a:t>Competing objectives </a:t>
            </a:r>
            <a:r>
              <a:rPr lang="en-US" dirty="0"/>
              <a:t>arise when there is a conflict between the LLM’s pretraining/instruction-following objectives and safety goals</a:t>
            </a:r>
          </a:p>
          <a:p>
            <a:pPr lvl="1"/>
            <a:r>
              <a:rPr lang="en-US" dirty="0">
                <a:solidFill>
                  <a:srgbClr val="FF0000"/>
                </a:solidFill>
              </a:rPr>
              <a:t>Prefix Injection </a:t>
            </a:r>
            <a:r>
              <a:rPr lang="en-US" dirty="0"/>
              <a:t>jailbreak attack – start the response with the provided prefix </a:t>
            </a:r>
          </a:p>
          <a:p>
            <a:pPr lvl="2"/>
            <a:r>
              <a:rPr lang="en-US" dirty="0"/>
              <a:t>Left: GPT-4 refuses a prompt for harmful behavior; Right: jailbreak attack elicits the behavior</a:t>
            </a:r>
          </a:p>
        </p:txBody>
      </p:sp>
      <p:sp>
        <p:nvSpPr>
          <p:cNvPr id="6" name="Content Placeholder 5">
            <a:extLst>
              <a:ext uri="{FF2B5EF4-FFF2-40B4-BE49-F238E27FC236}">
                <a16:creationId xmlns:a16="http://schemas.microsoft.com/office/drawing/2014/main" id="{FBE48C19-E424-2364-95DB-6A48FE5CE68B}"/>
              </a:ext>
            </a:extLst>
          </p:cNvPr>
          <p:cNvSpPr>
            <a:spLocks noGrp="1"/>
          </p:cNvSpPr>
          <p:nvPr>
            <p:ph idx="10"/>
          </p:nvPr>
        </p:nvSpPr>
        <p:spPr/>
        <p:txBody>
          <a:bodyPr/>
          <a:lstStyle/>
          <a:p>
            <a:r>
              <a:rPr lang="en-US" dirty="0"/>
              <a:t>Jailbreak Attacks on LLMs</a:t>
            </a:r>
          </a:p>
        </p:txBody>
      </p:sp>
      <p:pic>
        <p:nvPicPr>
          <p:cNvPr id="3" name="Picture 2">
            <a:extLst>
              <a:ext uri="{FF2B5EF4-FFF2-40B4-BE49-F238E27FC236}">
                <a16:creationId xmlns:a16="http://schemas.microsoft.com/office/drawing/2014/main" id="{81B2534D-A116-52D1-8B73-9A006B471892}"/>
              </a:ext>
            </a:extLst>
          </p:cNvPr>
          <p:cNvPicPr>
            <a:picLocks noChangeAspect="1"/>
          </p:cNvPicPr>
          <p:nvPr/>
        </p:nvPicPr>
        <p:blipFill>
          <a:blip r:embed="rId3"/>
          <a:stretch>
            <a:fillRect/>
          </a:stretch>
        </p:blipFill>
        <p:spPr>
          <a:xfrm>
            <a:off x="2004864" y="4534272"/>
            <a:ext cx="6005411" cy="2941675"/>
          </a:xfrm>
          <a:prstGeom prst="rect">
            <a:avLst/>
          </a:prstGeom>
        </p:spPr>
      </p:pic>
    </p:spTree>
    <p:extLst>
      <p:ext uri="{BB962C8B-B14F-4D97-AF65-F5344CB8AC3E}">
        <p14:creationId xmlns:p14="http://schemas.microsoft.com/office/powerpoint/2010/main" val="24460555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4D3C3-EB69-E757-7E4D-F53490E302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440365-07A0-6382-0C61-4CC05AD62651}"/>
              </a:ext>
            </a:extLst>
          </p:cNvPr>
          <p:cNvSpPr>
            <a:spLocks noGrp="1"/>
          </p:cNvSpPr>
          <p:nvPr>
            <p:ph type="title"/>
          </p:nvPr>
        </p:nvSpPr>
        <p:spPr/>
        <p:txBody>
          <a:bodyPr/>
          <a:lstStyle/>
          <a:p>
            <a:r>
              <a:rPr lang="en-US" dirty="0"/>
              <a:t>Failure Mode: Competing Objectives</a:t>
            </a:r>
          </a:p>
        </p:txBody>
      </p:sp>
      <p:sp>
        <p:nvSpPr>
          <p:cNvPr id="5" name="Content Placeholder 4">
            <a:extLst>
              <a:ext uri="{FF2B5EF4-FFF2-40B4-BE49-F238E27FC236}">
                <a16:creationId xmlns:a16="http://schemas.microsoft.com/office/drawing/2014/main" id="{8A8CBE31-F6AD-0B61-960C-D61F231ECD86}"/>
              </a:ext>
            </a:extLst>
          </p:cNvPr>
          <p:cNvSpPr>
            <a:spLocks noGrp="1"/>
          </p:cNvSpPr>
          <p:nvPr>
            <p:ph idx="1"/>
          </p:nvPr>
        </p:nvSpPr>
        <p:spPr/>
        <p:txBody>
          <a:bodyPr/>
          <a:lstStyle/>
          <a:p>
            <a:r>
              <a:rPr lang="en-US" dirty="0">
                <a:solidFill>
                  <a:srgbClr val="FF0000"/>
                </a:solidFill>
              </a:rPr>
              <a:t>Refusal Suppression </a:t>
            </a:r>
            <a:r>
              <a:rPr lang="en-US" dirty="0"/>
              <a:t>jailbreak attack via competing objectives</a:t>
            </a:r>
          </a:p>
          <a:p>
            <a:pPr lvl="1"/>
            <a:r>
              <a:rPr lang="en-US" dirty="0"/>
              <a:t>The user instructs the LLM to not use refusal words in the response</a:t>
            </a:r>
          </a:p>
          <a:p>
            <a:pPr lvl="1"/>
            <a:r>
              <a:rPr lang="en-US" dirty="0"/>
              <a:t>Such instructions make unsafe responses more likely</a:t>
            </a:r>
          </a:p>
          <a:p>
            <a:pPr lvl="1"/>
            <a:endParaRPr lang="en-US" dirty="0"/>
          </a:p>
          <a:p>
            <a:endParaRPr lang="en-US" dirty="0"/>
          </a:p>
        </p:txBody>
      </p:sp>
      <p:sp>
        <p:nvSpPr>
          <p:cNvPr id="6" name="Content Placeholder 5">
            <a:extLst>
              <a:ext uri="{FF2B5EF4-FFF2-40B4-BE49-F238E27FC236}">
                <a16:creationId xmlns:a16="http://schemas.microsoft.com/office/drawing/2014/main" id="{778EE933-6D29-90FA-2613-39F55BA2A8DB}"/>
              </a:ext>
            </a:extLst>
          </p:cNvPr>
          <p:cNvSpPr>
            <a:spLocks noGrp="1"/>
          </p:cNvSpPr>
          <p:nvPr>
            <p:ph idx="10"/>
          </p:nvPr>
        </p:nvSpPr>
        <p:spPr/>
        <p:txBody>
          <a:bodyPr/>
          <a:lstStyle/>
          <a:p>
            <a:r>
              <a:rPr lang="en-US" dirty="0"/>
              <a:t>Jailbreak Attacks on LLMs</a:t>
            </a:r>
          </a:p>
        </p:txBody>
      </p:sp>
      <p:pic>
        <p:nvPicPr>
          <p:cNvPr id="8" name="Picture 7">
            <a:extLst>
              <a:ext uri="{FF2B5EF4-FFF2-40B4-BE49-F238E27FC236}">
                <a16:creationId xmlns:a16="http://schemas.microsoft.com/office/drawing/2014/main" id="{2856C191-A0E0-8B40-9C3B-E01BBA6B77B5}"/>
              </a:ext>
            </a:extLst>
          </p:cNvPr>
          <p:cNvPicPr>
            <a:picLocks noChangeAspect="1"/>
          </p:cNvPicPr>
          <p:nvPr/>
        </p:nvPicPr>
        <p:blipFill>
          <a:blip r:embed="rId3"/>
          <a:stretch>
            <a:fillRect/>
          </a:stretch>
        </p:blipFill>
        <p:spPr>
          <a:xfrm>
            <a:off x="118534" y="3454152"/>
            <a:ext cx="9821332" cy="3288672"/>
          </a:xfrm>
          <a:prstGeom prst="rect">
            <a:avLst/>
          </a:prstGeom>
        </p:spPr>
      </p:pic>
    </p:spTree>
    <p:extLst>
      <p:ext uri="{BB962C8B-B14F-4D97-AF65-F5344CB8AC3E}">
        <p14:creationId xmlns:p14="http://schemas.microsoft.com/office/powerpoint/2010/main" val="424770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C08C-4625-3937-6A0C-A1637117D8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C53D45-6B42-85BC-3787-D43B3E2A317F}"/>
              </a:ext>
            </a:extLst>
          </p:cNvPr>
          <p:cNvSpPr>
            <a:spLocks noGrp="1"/>
          </p:cNvSpPr>
          <p:nvPr>
            <p:ph type="title"/>
          </p:nvPr>
        </p:nvSpPr>
        <p:spPr/>
        <p:txBody>
          <a:bodyPr/>
          <a:lstStyle/>
          <a:p>
            <a:r>
              <a:rPr lang="en-US" dirty="0"/>
              <a:t>Failure Mode: Competing Objectives</a:t>
            </a:r>
          </a:p>
        </p:txBody>
      </p:sp>
      <p:sp>
        <p:nvSpPr>
          <p:cNvPr id="5" name="Content Placeholder 4">
            <a:extLst>
              <a:ext uri="{FF2B5EF4-FFF2-40B4-BE49-F238E27FC236}">
                <a16:creationId xmlns:a16="http://schemas.microsoft.com/office/drawing/2014/main" id="{3E6FEDDF-0300-524D-C236-CBA100CEE16A}"/>
              </a:ext>
            </a:extLst>
          </p:cNvPr>
          <p:cNvSpPr>
            <a:spLocks noGrp="1"/>
          </p:cNvSpPr>
          <p:nvPr>
            <p:ph idx="1"/>
          </p:nvPr>
        </p:nvSpPr>
        <p:spPr/>
        <p:txBody>
          <a:bodyPr/>
          <a:lstStyle/>
          <a:p>
            <a:r>
              <a:rPr lang="en-US" dirty="0">
                <a:solidFill>
                  <a:srgbClr val="FF0000"/>
                </a:solidFill>
              </a:rPr>
              <a:t>Style Injection </a:t>
            </a:r>
            <a:r>
              <a:rPr lang="en-US" dirty="0"/>
              <a:t>jailbreak attack via competing objectives</a:t>
            </a:r>
          </a:p>
          <a:p>
            <a:pPr lvl="1"/>
            <a:r>
              <a:rPr lang="en-US" dirty="0"/>
              <a:t>Instructing the LLM to respond only with short words</a:t>
            </a:r>
          </a:p>
          <a:p>
            <a:pPr lvl="1"/>
            <a:r>
              <a:rPr lang="en-US" dirty="0"/>
              <a:t>This reduces the likelihood that the LLM will follow the written refusal by its creators</a:t>
            </a:r>
          </a:p>
          <a:p>
            <a:r>
              <a:rPr lang="en-US" dirty="0">
                <a:solidFill>
                  <a:srgbClr val="FF0000"/>
                </a:solidFill>
              </a:rPr>
              <a:t>DAN </a:t>
            </a:r>
            <a:r>
              <a:rPr lang="en-US" dirty="0"/>
              <a:t>jailbreak attack via competing objectives</a:t>
            </a:r>
          </a:p>
          <a:p>
            <a:pPr lvl="1"/>
            <a:r>
              <a:rPr lang="en-US" dirty="0"/>
              <a:t>Instruct the LLM to play the character DAN (Do Anything Now), and behave as an unethical, immoral, and deceptive chatbot</a:t>
            </a:r>
          </a:p>
          <a:p>
            <a:endParaRPr lang="en-US" dirty="0"/>
          </a:p>
        </p:txBody>
      </p:sp>
      <p:sp>
        <p:nvSpPr>
          <p:cNvPr id="6" name="Content Placeholder 5">
            <a:extLst>
              <a:ext uri="{FF2B5EF4-FFF2-40B4-BE49-F238E27FC236}">
                <a16:creationId xmlns:a16="http://schemas.microsoft.com/office/drawing/2014/main" id="{3A64788C-9D6A-0FC2-2201-9001060A9731}"/>
              </a:ext>
            </a:extLst>
          </p:cNvPr>
          <p:cNvSpPr>
            <a:spLocks noGrp="1"/>
          </p:cNvSpPr>
          <p:nvPr>
            <p:ph idx="10"/>
          </p:nvPr>
        </p:nvSpPr>
        <p:spPr/>
        <p:txBody>
          <a:bodyPr/>
          <a:lstStyle/>
          <a:p>
            <a:r>
              <a:rPr lang="en-US" dirty="0"/>
              <a:t>Jailbreak Attacks on LLMs</a:t>
            </a:r>
          </a:p>
        </p:txBody>
      </p:sp>
      <p:pic>
        <p:nvPicPr>
          <p:cNvPr id="1026" name="Picture 2" descr="DAN 9.0 -- The Newest Jailbreak! : r/ChatGPT">
            <a:extLst>
              <a:ext uri="{FF2B5EF4-FFF2-40B4-BE49-F238E27FC236}">
                <a16:creationId xmlns:a16="http://schemas.microsoft.com/office/drawing/2014/main" id="{05DBFD2C-E190-BE2C-E79E-A2358A6CB6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32" r="16295" b="26346"/>
          <a:stretch/>
        </p:blipFill>
        <p:spPr bwMode="auto">
          <a:xfrm>
            <a:off x="2544924" y="4153860"/>
            <a:ext cx="4968551" cy="353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72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a:t>
            </a:r>
            <a:r>
              <a:rPr lang="en-US" dirty="0"/>
              <a:t>-Grams</a:t>
            </a:r>
          </a:p>
        </p:txBody>
      </p:sp>
      <p:sp>
        <p:nvSpPr>
          <p:cNvPr id="3" name="Content Placeholder 2"/>
          <p:cNvSpPr>
            <a:spLocks noGrp="1"/>
          </p:cNvSpPr>
          <p:nvPr>
            <p:ph idx="1"/>
          </p:nvPr>
        </p:nvSpPr>
        <p:spPr/>
        <p:txBody>
          <a:bodyPr/>
          <a:lstStyle/>
          <a:p>
            <a:r>
              <a:rPr lang="en-US" dirty="0"/>
              <a:t>Instead of using single words or </a:t>
            </a:r>
            <a:r>
              <a:rPr lang="en-US" dirty="0" err="1"/>
              <a:t>subwords</a:t>
            </a:r>
            <a:r>
              <a:rPr lang="en-US" dirty="0"/>
              <a:t> as tokens, it is also possible to use </a:t>
            </a:r>
            <a:r>
              <a:rPr lang="en-US" i="1" dirty="0"/>
              <a:t>n</a:t>
            </a:r>
            <a:r>
              <a:rPr lang="en-US" dirty="0"/>
              <a:t> consecutive words as tokens, referred to as </a:t>
            </a:r>
            <a:r>
              <a:rPr lang="en-US" b="1" i="1" dirty="0">
                <a:solidFill>
                  <a:srgbClr val="0070C0"/>
                </a:solidFill>
              </a:rPr>
              <a:t>n-grams</a:t>
            </a:r>
          </a:p>
          <a:p>
            <a:pPr lvl="1"/>
            <a:r>
              <a:rPr lang="en-US" dirty="0"/>
              <a:t>Combining several consecutive words together creates more specialized tokens</a:t>
            </a:r>
          </a:p>
          <a:p>
            <a:pPr lvl="2"/>
            <a:r>
              <a:rPr lang="en-US" dirty="0"/>
              <a:t>This type of tokenization is still popular for spam filtering and other NLP tasks</a:t>
            </a:r>
          </a:p>
          <a:p>
            <a:pPr lvl="1"/>
            <a:r>
              <a:rPr lang="en-US" dirty="0"/>
              <a:t>E.g., the word </a:t>
            </a:r>
            <a:r>
              <a:rPr lang="en-US" i="1" dirty="0"/>
              <a:t>play</a:t>
            </a:r>
            <a:r>
              <a:rPr lang="en-US" dirty="0"/>
              <a:t> is considered a neutral word in an email message, but the two-words phrase </a:t>
            </a:r>
            <a:r>
              <a:rPr lang="en-US" i="1" dirty="0"/>
              <a:t>play lotto </a:t>
            </a:r>
            <a:r>
              <a:rPr lang="en-US" dirty="0"/>
              <a:t>is less neutral</a:t>
            </a:r>
          </a:p>
          <a:p>
            <a:pPr lvl="2"/>
            <a:r>
              <a:rPr lang="en-US" dirty="0"/>
              <a:t>Such </a:t>
            </a:r>
            <a:r>
              <a:rPr lang="en-US" i="1" dirty="0"/>
              <a:t>n</a:t>
            </a:r>
            <a:r>
              <a:rPr lang="en-US" dirty="0"/>
              <a:t>-grams consisting of two adjacent pairs of words are called </a:t>
            </a:r>
            <a:r>
              <a:rPr lang="en-US" dirty="0">
                <a:solidFill>
                  <a:srgbClr val="FF0000"/>
                </a:solidFill>
              </a:rPr>
              <a:t>bigrams</a:t>
            </a:r>
          </a:p>
          <a:p>
            <a:pPr lvl="2"/>
            <a:r>
              <a:rPr lang="en-US" i="1" dirty="0"/>
              <a:t>n</a:t>
            </a:r>
            <a:r>
              <a:rPr lang="en-US" dirty="0"/>
              <a:t>-grams consisting of single words are called</a:t>
            </a:r>
            <a:r>
              <a:rPr lang="en-US" dirty="0">
                <a:solidFill>
                  <a:srgbClr val="FF0000"/>
                </a:solidFill>
              </a:rPr>
              <a:t> unigrams</a:t>
            </a:r>
          </a:p>
          <a:p>
            <a:r>
              <a:rPr lang="en-US" dirty="0"/>
              <a:t>The </a:t>
            </a:r>
            <a:r>
              <a:rPr lang="en-US" i="1" dirty="0"/>
              <a:t>n</a:t>
            </a:r>
            <a:r>
              <a:rPr lang="en-US" dirty="0"/>
              <a:t>-grams approach captures the words order and it can potentially provide more information for classifying spam messages</a:t>
            </a:r>
          </a:p>
        </p:txBody>
      </p:sp>
      <p:sp>
        <p:nvSpPr>
          <p:cNvPr id="4" name="Content Placeholder 3"/>
          <p:cNvSpPr>
            <a:spLocks noGrp="1"/>
          </p:cNvSpPr>
          <p:nvPr>
            <p:ph idx="10"/>
          </p:nvPr>
        </p:nvSpPr>
        <p:spPr/>
        <p:txBody>
          <a:bodyPr/>
          <a:lstStyle/>
          <a:p>
            <a:r>
              <a:rPr lang="en-US" dirty="0"/>
              <a:t>Word representation in NLP</a:t>
            </a:r>
          </a:p>
          <a:p>
            <a:endParaRPr lang="en-US" dirty="0"/>
          </a:p>
        </p:txBody>
      </p:sp>
    </p:spTree>
    <p:extLst>
      <p:ext uri="{BB962C8B-B14F-4D97-AF65-F5344CB8AC3E}">
        <p14:creationId xmlns:p14="http://schemas.microsoft.com/office/powerpoint/2010/main" val="42899821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AB5DE-1A5C-C7D5-DA0D-2E51E4E887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0995FF-4309-757E-9A11-A8CAD9664AB7}"/>
              </a:ext>
            </a:extLst>
          </p:cNvPr>
          <p:cNvSpPr>
            <a:spLocks noGrp="1"/>
          </p:cNvSpPr>
          <p:nvPr>
            <p:ph type="title"/>
          </p:nvPr>
        </p:nvSpPr>
        <p:spPr/>
        <p:txBody>
          <a:bodyPr>
            <a:normAutofit fontScale="90000"/>
          </a:bodyPr>
          <a:lstStyle/>
          <a:p>
            <a:r>
              <a:rPr lang="en-US" dirty="0"/>
              <a:t>Failure Mode: Mismatched Generalization</a:t>
            </a:r>
          </a:p>
        </p:txBody>
      </p:sp>
      <p:sp>
        <p:nvSpPr>
          <p:cNvPr id="5" name="Content Placeholder 4">
            <a:extLst>
              <a:ext uri="{FF2B5EF4-FFF2-40B4-BE49-F238E27FC236}">
                <a16:creationId xmlns:a16="http://schemas.microsoft.com/office/drawing/2014/main" id="{8D9BCE62-B53E-57D4-3441-CB89A7A44478}"/>
              </a:ext>
            </a:extLst>
          </p:cNvPr>
          <p:cNvSpPr>
            <a:spLocks noGrp="1"/>
          </p:cNvSpPr>
          <p:nvPr>
            <p:ph idx="1"/>
          </p:nvPr>
        </p:nvSpPr>
        <p:spPr>
          <a:xfrm>
            <a:off x="276673" y="2090803"/>
            <a:ext cx="9781727" cy="5367667"/>
          </a:xfrm>
        </p:spPr>
        <p:txBody>
          <a:bodyPr/>
          <a:lstStyle/>
          <a:p>
            <a:r>
              <a:rPr lang="en-US" dirty="0"/>
              <a:t>Pretraining LLMs is performed on a very large and diverse datasets</a:t>
            </a:r>
          </a:p>
          <a:p>
            <a:pPr lvl="1"/>
            <a:r>
              <a:rPr lang="en-US" dirty="0"/>
              <a:t>Safety training of LLMs is performed on much smaller datasets</a:t>
            </a:r>
          </a:p>
          <a:p>
            <a:pPr lvl="1"/>
            <a:r>
              <a:rPr lang="en-US" dirty="0"/>
              <a:t>Therefore, LLMs have many capabilities not covered by safety training</a:t>
            </a:r>
          </a:p>
          <a:p>
            <a:r>
              <a:rPr lang="en-US" b="1" i="1" dirty="0">
                <a:solidFill>
                  <a:srgbClr val="0070C0"/>
                </a:solidFill>
              </a:rPr>
              <a:t>Mismatched generalization </a:t>
            </a:r>
            <a:r>
              <a:rPr lang="en-US" dirty="0"/>
              <a:t>is due to greater generalization capability for dialog generation and instruction following, but lower safety capability</a:t>
            </a:r>
          </a:p>
          <a:p>
            <a:pPr lvl="1"/>
            <a:r>
              <a:rPr lang="en-US" dirty="0">
                <a:solidFill>
                  <a:srgbClr val="FF0000"/>
                </a:solidFill>
              </a:rPr>
              <a:t>Base64-encoding </a:t>
            </a:r>
            <a:r>
              <a:rPr lang="en-US" dirty="0"/>
              <a:t>jailbreak attack via mismatched generalization</a:t>
            </a:r>
          </a:p>
          <a:p>
            <a:pPr lvl="2"/>
            <a:r>
              <a:rPr lang="en-US" dirty="0"/>
              <a:t>Left: Claude v1.3 refuses the prompt; Right: jailbreak attack with Base64-encoded inputs (the model has seen such inputs in the training data, but hasn’t seen them in the safety training data)</a:t>
            </a:r>
          </a:p>
          <a:p>
            <a:pPr lvl="1"/>
            <a:endParaRPr lang="en-US" dirty="0"/>
          </a:p>
        </p:txBody>
      </p:sp>
      <p:sp>
        <p:nvSpPr>
          <p:cNvPr id="6" name="Content Placeholder 5">
            <a:extLst>
              <a:ext uri="{FF2B5EF4-FFF2-40B4-BE49-F238E27FC236}">
                <a16:creationId xmlns:a16="http://schemas.microsoft.com/office/drawing/2014/main" id="{74A91155-F576-2A1E-35F4-3FD287D769D5}"/>
              </a:ext>
            </a:extLst>
          </p:cNvPr>
          <p:cNvSpPr>
            <a:spLocks noGrp="1"/>
          </p:cNvSpPr>
          <p:nvPr>
            <p:ph idx="10"/>
          </p:nvPr>
        </p:nvSpPr>
        <p:spPr/>
        <p:txBody>
          <a:bodyPr/>
          <a:lstStyle/>
          <a:p>
            <a:r>
              <a:rPr lang="en-US" dirty="0"/>
              <a:t>Jailbreak Attacks on LLMs</a:t>
            </a:r>
          </a:p>
        </p:txBody>
      </p:sp>
      <p:pic>
        <p:nvPicPr>
          <p:cNvPr id="3" name="Picture 2">
            <a:extLst>
              <a:ext uri="{FF2B5EF4-FFF2-40B4-BE49-F238E27FC236}">
                <a16:creationId xmlns:a16="http://schemas.microsoft.com/office/drawing/2014/main" id="{4FB9C763-64C6-19C4-116C-79C5B487DB9F}"/>
              </a:ext>
            </a:extLst>
          </p:cNvPr>
          <p:cNvPicPr>
            <a:picLocks noChangeAspect="1"/>
          </p:cNvPicPr>
          <p:nvPr/>
        </p:nvPicPr>
        <p:blipFill>
          <a:blip r:embed="rId3"/>
          <a:stretch>
            <a:fillRect/>
          </a:stretch>
        </p:blipFill>
        <p:spPr>
          <a:xfrm>
            <a:off x="2220888" y="5038328"/>
            <a:ext cx="5377528" cy="2650716"/>
          </a:xfrm>
          <a:prstGeom prst="rect">
            <a:avLst/>
          </a:prstGeom>
        </p:spPr>
      </p:pic>
    </p:spTree>
    <p:extLst>
      <p:ext uri="{BB962C8B-B14F-4D97-AF65-F5344CB8AC3E}">
        <p14:creationId xmlns:p14="http://schemas.microsoft.com/office/powerpoint/2010/main" val="39894426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C62EB-F7FD-B0AD-30B7-BD5452FCBB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B8F999-5844-CE6F-F54F-4182B9FA3253}"/>
              </a:ext>
            </a:extLst>
          </p:cNvPr>
          <p:cNvSpPr>
            <a:spLocks noGrp="1"/>
          </p:cNvSpPr>
          <p:nvPr>
            <p:ph type="title"/>
          </p:nvPr>
        </p:nvSpPr>
        <p:spPr/>
        <p:txBody>
          <a:bodyPr>
            <a:normAutofit fontScale="90000"/>
          </a:bodyPr>
          <a:lstStyle/>
          <a:p>
            <a:r>
              <a:rPr lang="en-US" dirty="0"/>
              <a:t>Failure Mode: Mismatched Generalization</a:t>
            </a:r>
          </a:p>
        </p:txBody>
      </p:sp>
      <p:sp>
        <p:nvSpPr>
          <p:cNvPr id="5" name="Content Placeholder 4">
            <a:extLst>
              <a:ext uri="{FF2B5EF4-FFF2-40B4-BE49-F238E27FC236}">
                <a16:creationId xmlns:a16="http://schemas.microsoft.com/office/drawing/2014/main" id="{8D12B8A5-2164-8338-5513-00946A85C929}"/>
              </a:ext>
            </a:extLst>
          </p:cNvPr>
          <p:cNvSpPr>
            <a:spLocks noGrp="1"/>
          </p:cNvSpPr>
          <p:nvPr>
            <p:ph idx="1"/>
          </p:nvPr>
        </p:nvSpPr>
        <p:spPr/>
        <p:txBody>
          <a:bodyPr/>
          <a:lstStyle/>
          <a:p>
            <a:r>
              <a:rPr lang="en-US" dirty="0"/>
              <a:t>Other examples of jailbreak attacks via mismatched generalization </a:t>
            </a:r>
          </a:p>
          <a:p>
            <a:pPr lvl="1"/>
            <a:r>
              <a:rPr lang="en-US" dirty="0">
                <a:solidFill>
                  <a:srgbClr val="FF0000"/>
                </a:solidFill>
              </a:rPr>
              <a:t>Obfuscation schemes</a:t>
            </a:r>
          </a:p>
          <a:p>
            <a:pPr lvl="2"/>
            <a:r>
              <a:rPr lang="en-US" b="1" dirty="0"/>
              <a:t>Character-level obfuscation</a:t>
            </a:r>
            <a:r>
              <a:rPr lang="en-US" dirty="0"/>
              <a:t>: replace characters with Morse code, or with visually similar numbers and symbols</a:t>
            </a:r>
          </a:p>
          <a:p>
            <a:pPr lvl="2"/>
            <a:r>
              <a:rPr lang="en-US" b="1" dirty="0"/>
              <a:t>Word-level obfuscation</a:t>
            </a:r>
            <a:r>
              <a:rPr lang="en-US" dirty="0"/>
              <a:t>: replace sensitive words with synonyms, or split sensitive words into sub-words</a:t>
            </a:r>
          </a:p>
          <a:p>
            <a:pPr lvl="2"/>
            <a:r>
              <a:rPr lang="en-US" b="1" dirty="0"/>
              <a:t>Prompt-level obfuscation</a:t>
            </a:r>
            <a:r>
              <a:rPr lang="en-US" dirty="0"/>
              <a:t>: ask questions in other languages for which safety training hasn’t been performed</a:t>
            </a:r>
          </a:p>
          <a:p>
            <a:pPr lvl="1"/>
            <a:r>
              <a:rPr lang="en-US" dirty="0">
                <a:solidFill>
                  <a:srgbClr val="FF0000"/>
                </a:solidFill>
              </a:rPr>
              <a:t>Distractor instructions</a:t>
            </a:r>
          </a:p>
          <a:p>
            <a:pPr lvl="2"/>
            <a:r>
              <a:rPr lang="en-US" dirty="0"/>
              <a:t>Include many random requests written in a row</a:t>
            </a:r>
          </a:p>
          <a:p>
            <a:pPr lvl="1"/>
            <a:r>
              <a:rPr lang="en-US" dirty="0">
                <a:solidFill>
                  <a:srgbClr val="FF0000"/>
                </a:solidFill>
              </a:rPr>
              <a:t>Style injection</a:t>
            </a:r>
          </a:p>
          <a:p>
            <a:pPr lvl="2"/>
            <a:r>
              <a:rPr lang="en-US" dirty="0"/>
              <a:t>Ask for responses in unusual output formats (e.g., JSON)</a:t>
            </a:r>
          </a:p>
          <a:p>
            <a:pPr lvl="1"/>
            <a:r>
              <a:rPr lang="en-US" dirty="0">
                <a:solidFill>
                  <a:srgbClr val="FF0000"/>
                </a:solidFill>
              </a:rPr>
              <a:t>Web content generation</a:t>
            </a:r>
          </a:p>
          <a:p>
            <a:pPr lvl="2"/>
            <a:r>
              <a:rPr lang="en-US" dirty="0"/>
              <a:t>Ask for content from a website that is in the training data, but is not in the safety training data</a:t>
            </a:r>
          </a:p>
          <a:p>
            <a:pPr lvl="2"/>
            <a:endParaRPr lang="en-US" dirty="0"/>
          </a:p>
          <a:p>
            <a:pPr lvl="2"/>
            <a:endParaRPr lang="en-US" dirty="0"/>
          </a:p>
        </p:txBody>
      </p:sp>
      <p:sp>
        <p:nvSpPr>
          <p:cNvPr id="6" name="Content Placeholder 5">
            <a:extLst>
              <a:ext uri="{FF2B5EF4-FFF2-40B4-BE49-F238E27FC236}">
                <a16:creationId xmlns:a16="http://schemas.microsoft.com/office/drawing/2014/main" id="{7316B8BA-7479-8820-06E7-43499CEFEC09}"/>
              </a:ext>
            </a:extLst>
          </p:cNvPr>
          <p:cNvSpPr>
            <a:spLocks noGrp="1"/>
          </p:cNvSpPr>
          <p:nvPr>
            <p:ph idx="10"/>
          </p:nvPr>
        </p:nvSpPr>
        <p:spPr/>
        <p:txBody>
          <a:bodyPr/>
          <a:lstStyle/>
          <a:p>
            <a:r>
              <a:rPr lang="en-US" dirty="0"/>
              <a:t>Jailbreak Attacks on LLMs</a:t>
            </a:r>
          </a:p>
        </p:txBody>
      </p:sp>
    </p:spTree>
    <p:extLst>
      <p:ext uri="{BB962C8B-B14F-4D97-AF65-F5344CB8AC3E}">
        <p14:creationId xmlns:p14="http://schemas.microsoft.com/office/powerpoint/2010/main" val="12486847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E3E92-2B9E-568B-2C81-6047FCEFD6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4E4B02-2E5C-A29E-6228-842D966EEC4F}"/>
              </a:ext>
            </a:extLst>
          </p:cNvPr>
          <p:cNvSpPr>
            <a:spLocks noGrp="1"/>
          </p:cNvSpPr>
          <p:nvPr>
            <p:ph type="title"/>
          </p:nvPr>
        </p:nvSpPr>
        <p:spPr/>
        <p:txBody>
          <a:bodyPr>
            <a:normAutofit fontScale="90000"/>
          </a:bodyPr>
          <a:lstStyle/>
          <a:p>
            <a:r>
              <a:rPr lang="en-US" dirty="0"/>
              <a:t>Empirical Evaluation of Jailbreak Attacks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AE1A905-BC66-617C-42F1-C2FC8827F6F4}"/>
                  </a:ext>
                </a:extLst>
              </p:cNvPr>
              <p:cNvSpPr>
                <a:spLocks noGrp="1"/>
              </p:cNvSpPr>
              <p:nvPr>
                <p:ph idx="1"/>
              </p:nvPr>
            </p:nvSpPr>
            <p:spPr/>
            <p:txBody>
              <a:bodyPr/>
              <a:lstStyle/>
              <a:p>
                <a:r>
                  <a:rPr lang="en-US" dirty="0"/>
                  <a:t>The authors define </a:t>
                </a:r>
                <a:r>
                  <a:rPr lang="en-US" dirty="0">
                    <a:solidFill>
                      <a:srgbClr val="FF0000"/>
                    </a:solidFill>
                  </a:rPr>
                  <a:t>restricted behaviors</a:t>
                </a:r>
                <a:r>
                  <a:rPr lang="en-US" dirty="0"/>
                  <a:t> as behavior that a safety-trained LLM is trained to avoid or refuse to answer</a:t>
                </a:r>
              </a:p>
              <a:p>
                <a:pPr lvl="1"/>
                <a:r>
                  <a:rPr lang="en-US" dirty="0"/>
                  <a:t>Such behaviors are harmful and can create misinformation or aid crime</a:t>
                </a:r>
              </a:p>
              <a:p>
                <a:r>
                  <a:rPr lang="en-US" dirty="0"/>
                  <a:t>A jailbreak attack is an attempt to elicit a response to prompt </a:t>
                </a:r>
                <a14:m>
                  <m:oMath xmlns:m="http://schemas.openxmlformats.org/officeDocument/2006/math">
                    <m:r>
                      <a:rPr lang="en-US" i="1" dirty="0" smtClean="0">
                        <a:latin typeface="Cambria Math" panose="02040503050406030204" pitchFamily="18" charset="0"/>
                      </a:rPr>
                      <m:t>𝑃</m:t>
                    </m:r>
                  </m:oMath>
                </a14:m>
                <a:r>
                  <a:rPr lang="en-US" dirty="0"/>
                  <a:t> for restricted behavior by submitting a modified prompt </a:t>
                </a:r>
                <a:r>
                  <a:rPr lang="en-US" i="1" dirty="0"/>
                  <a:t>P’</a:t>
                </a:r>
              </a:p>
              <a:p>
                <a:pPr lvl="1"/>
                <a:r>
                  <a:rPr lang="en-US" dirty="0"/>
                  <a:t>The users are considered to have black-box access to the model, and they can query the model</a:t>
                </a:r>
              </a:p>
              <a:p>
                <a:r>
                  <a:rPr lang="en-US" dirty="0"/>
                  <a:t>To evaluate the success of a jailbreak attack, three classes of outcomes are defined</a:t>
                </a:r>
              </a:p>
              <a:p>
                <a:pPr lvl="1"/>
                <a:r>
                  <a:rPr lang="en-US" b="1" dirty="0"/>
                  <a:t>Good Bot </a:t>
                </a:r>
                <a:r>
                  <a:rPr lang="en-US" dirty="0"/>
                  <a:t>– refuses </a:t>
                </a:r>
                <a:r>
                  <a:rPr lang="en-US" i="1" dirty="0"/>
                  <a:t>P’</a:t>
                </a:r>
              </a:p>
              <a:p>
                <a:pPr lvl="1"/>
                <a:r>
                  <a:rPr lang="en-US" b="1" dirty="0"/>
                  <a:t>Bad Bot </a:t>
                </a:r>
                <a:r>
                  <a:rPr lang="en-US" dirty="0"/>
                  <a:t>– responds to </a:t>
                </a:r>
                <a:r>
                  <a:rPr lang="en-US" i="1" dirty="0"/>
                  <a:t>P’</a:t>
                </a:r>
              </a:p>
              <a:p>
                <a:pPr lvl="1"/>
                <a:r>
                  <a:rPr lang="en-US" b="1" dirty="0"/>
                  <a:t>Unclear</a:t>
                </a:r>
                <a:r>
                  <a:rPr lang="en-US" dirty="0"/>
                  <a:t> – responds on a different topic</a:t>
                </a:r>
              </a:p>
            </p:txBody>
          </p:sp>
        </mc:Choice>
        <mc:Fallback xmlns="">
          <p:sp>
            <p:nvSpPr>
              <p:cNvPr id="5" name="Content Placeholder 4">
                <a:extLst>
                  <a:ext uri="{FF2B5EF4-FFF2-40B4-BE49-F238E27FC236}">
                    <a16:creationId xmlns:a16="http://schemas.microsoft.com/office/drawing/2014/main" id="{6AE1A905-BC66-617C-42F1-C2FC8827F6F4}"/>
                  </a:ext>
                </a:extLst>
              </p:cNvPr>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6" name="Content Placeholder 5">
            <a:extLst>
              <a:ext uri="{FF2B5EF4-FFF2-40B4-BE49-F238E27FC236}">
                <a16:creationId xmlns:a16="http://schemas.microsoft.com/office/drawing/2014/main" id="{7C960AD8-D508-97AF-950C-54BC2C4E0D10}"/>
              </a:ext>
            </a:extLst>
          </p:cNvPr>
          <p:cNvSpPr>
            <a:spLocks noGrp="1"/>
          </p:cNvSpPr>
          <p:nvPr>
            <p:ph idx="10"/>
          </p:nvPr>
        </p:nvSpPr>
        <p:spPr/>
        <p:txBody>
          <a:bodyPr/>
          <a:lstStyle/>
          <a:p>
            <a:r>
              <a:rPr lang="en-US" dirty="0"/>
              <a:t>Jailbreak Attacks on LLMs</a:t>
            </a:r>
          </a:p>
        </p:txBody>
      </p:sp>
    </p:spTree>
    <p:extLst>
      <p:ext uri="{BB962C8B-B14F-4D97-AF65-F5344CB8AC3E}">
        <p14:creationId xmlns:p14="http://schemas.microsoft.com/office/powerpoint/2010/main" val="23686724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1354B-E2AF-B868-DDC3-B9A35DA820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668F8E-A390-67CE-7FDE-1072D2F869D7}"/>
              </a:ext>
            </a:extLst>
          </p:cNvPr>
          <p:cNvSpPr>
            <a:spLocks noGrp="1"/>
          </p:cNvSpPr>
          <p:nvPr>
            <p:ph type="title"/>
          </p:nvPr>
        </p:nvSpPr>
        <p:spPr/>
        <p:txBody>
          <a:bodyPr>
            <a:normAutofit fontScale="90000"/>
          </a:bodyPr>
          <a:lstStyle/>
          <a:p>
            <a:r>
              <a:rPr lang="en-US" dirty="0"/>
              <a:t>Empirical Evaluation of Jailbreak Attacks</a:t>
            </a:r>
          </a:p>
        </p:txBody>
      </p:sp>
      <p:sp>
        <p:nvSpPr>
          <p:cNvPr id="5" name="Content Placeholder 4">
            <a:extLst>
              <a:ext uri="{FF2B5EF4-FFF2-40B4-BE49-F238E27FC236}">
                <a16:creationId xmlns:a16="http://schemas.microsoft.com/office/drawing/2014/main" id="{ACEEBEAC-5A74-47BC-A907-82F463D76A7B}"/>
              </a:ext>
            </a:extLst>
          </p:cNvPr>
          <p:cNvSpPr>
            <a:spLocks noGrp="1"/>
          </p:cNvSpPr>
          <p:nvPr>
            <p:ph idx="1"/>
          </p:nvPr>
        </p:nvSpPr>
        <p:spPr/>
        <p:txBody>
          <a:bodyPr/>
          <a:lstStyle/>
          <a:p>
            <a:r>
              <a:rPr lang="en-US" dirty="0"/>
              <a:t>Datasets for evaluation</a:t>
            </a:r>
          </a:p>
          <a:p>
            <a:pPr lvl="1"/>
            <a:r>
              <a:rPr lang="en-US" dirty="0"/>
              <a:t>32 prompts adapted from red teaming at OpenAI and Anthropic (shown below)</a:t>
            </a:r>
          </a:p>
          <a:p>
            <a:pPr lvl="1"/>
            <a:r>
              <a:rPr lang="en-US" dirty="0"/>
              <a:t>317 prompts auto-generated by GPT-4</a:t>
            </a:r>
          </a:p>
        </p:txBody>
      </p:sp>
      <p:sp>
        <p:nvSpPr>
          <p:cNvPr id="6" name="Content Placeholder 5">
            <a:extLst>
              <a:ext uri="{FF2B5EF4-FFF2-40B4-BE49-F238E27FC236}">
                <a16:creationId xmlns:a16="http://schemas.microsoft.com/office/drawing/2014/main" id="{57E61B97-4C94-92D6-7F3D-B2BA05495217}"/>
              </a:ext>
            </a:extLst>
          </p:cNvPr>
          <p:cNvSpPr>
            <a:spLocks noGrp="1"/>
          </p:cNvSpPr>
          <p:nvPr>
            <p:ph idx="10"/>
          </p:nvPr>
        </p:nvSpPr>
        <p:spPr/>
        <p:txBody>
          <a:bodyPr/>
          <a:lstStyle/>
          <a:p>
            <a:r>
              <a:rPr lang="en-US" dirty="0"/>
              <a:t>Jailbreak Attacks on LLMs</a:t>
            </a:r>
          </a:p>
        </p:txBody>
      </p:sp>
      <p:pic>
        <p:nvPicPr>
          <p:cNvPr id="3" name="Picture 2">
            <a:extLst>
              <a:ext uri="{FF2B5EF4-FFF2-40B4-BE49-F238E27FC236}">
                <a16:creationId xmlns:a16="http://schemas.microsoft.com/office/drawing/2014/main" id="{616CCC22-0A9C-665D-C010-641402F3EF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48432" y="3182456"/>
            <a:ext cx="5640746" cy="4506588"/>
          </a:xfrm>
          <a:prstGeom prst="rect">
            <a:avLst/>
          </a:prstGeom>
        </p:spPr>
      </p:pic>
    </p:spTree>
    <p:extLst>
      <p:ext uri="{BB962C8B-B14F-4D97-AF65-F5344CB8AC3E}">
        <p14:creationId xmlns:p14="http://schemas.microsoft.com/office/powerpoint/2010/main" val="39044279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F50AE-C952-140A-D088-0D1BD55232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B9AF05-7BBC-75C1-BAE6-DD5AE30961DD}"/>
              </a:ext>
            </a:extLst>
          </p:cNvPr>
          <p:cNvSpPr>
            <a:spLocks noGrp="1"/>
          </p:cNvSpPr>
          <p:nvPr>
            <p:ph type="title"/>
          </p:nvPr>
        </p:nvSpPr>
        <p:spPr/>
        <p:txBody>
          <a:bodyPr>
            <a:normAutofit fontScale="90000"/>
          </a:bodyPr>
          <a:lstStyle/>
          <a:p>
            <a:r>
              <a:rPr lang="en-US" dirty="0"/>
              <a:t>Empirical Evaluation of Jailbreak Attacks</a:t>
            </a:r>
          </a:p>
        </p:txBody>
      </p:sp>
      <p:sp>
        <p:nvSpPr>
          <p:cNvPr id="5" name="Content Placeholder 4">
            <a:extLst>
              <a:ext uri="{FF2B5EF4-FFF2-40B4-BE49-F238E27FC236}">
                <a16:creationId xmlns:a16="http://schemas.microsoft.com/office/drawing/2014/main" id="{56C732D9-6763-A5B8-1762-11A815A8524F}"/>
              </a:ext>
            </a:extLst>
          </p:cNvPr>
          <p:cNvSpPr>
            <a:spLocks noGrp="1"/>
          </p:cNvSpPr>
          <p:nvPr>
            <p:ph idx="1"/>
          </p:nvPr>
        </p:nvSpPr>
        <p:spPr/>
        <p:txBody>
          <a:bodyPr/>
          <a:lstStyle/>
          <a:p>
            <a:r>
              <a:rPr lang="en-US" dirty="0"/>
              <a:t>Jailbreak attacks for evaluation</a:t>
            </a:r>
          </a:p>
          <a:p>
            <a:pPr lvl="1"/>
            <a:r>
              <a:rPr lang="en-US" dirty="0"/>
              <a:t>30 jailbreak attacks were evaluated (all attacks are listed in the paper)</a:t>
            </a:r>
          </a:p>
          <a:p>
            <a:pPr lvl="1"/>
            <a:r>
              <a:rPr lang="en-US" dirty="0"/>
              <a:t>Four combination attacks were used, that combine different jailbreak attacks</a:t>
            </a:r>
          </a:p>
          <a:p>
            <a:pPr lvl="2"/>
            <a:r>
              <a:rPr lang="en-US" dirty="0"/>
              <a:t>Combination 1 - combines prefix injection, refusal suppression, and Base64 attacks</a:t>
            </a:r>
          </a:p>
          <a:p>
            <a:pPr lvl="2"/>
            <a:r>
              <a:rPr lang="en-US" dirty="0"/>
              <a:t>Combination 2 - combines prefix injection, refusal suppression, Base64, and style injection</a:t>
            </a:r>
          </a:p>
          <a:p>
            <a:pPr lvl="2"/>
            <a:r>
              <a:rPr lang="en-US" dirty="0"/>
              <a:t>Combination 3 - combines prefix injection, refusal suppression, Base64, style injection, and website content generation</a:t>
            </a:r>
          </a:p>
          <a:p>
            <a:pPr lvl="2"/>
            <a:r>
              <a:rPr lang="en-US" dirty="0"/>
              <a:t>AIM – combines roleplay with prefix injection and style injection</a:t>
            </a:r>
          </a:p>
          <a:p>
            <a:pPr lvl="1"/>
            <a:r>
              <a:rPr lang="en-US" dirty="0"/>
              <a:t>Adaptive attack – simulates an adaptive adversary who can choose the attack based on the prompt, i.e., it succeeds if any of the evaluated attacks succeed</a:t>
            </a:r>
          </a:p>
          <a:p>
            <a:r>
              <a:rPr lang="en-US" dirty="0"/>
              <a:t>The results are presented in the table on the next page</a:t>
            </a:r>
          </a:p>
          <a:p>
            <a:pPr lvl="1"/>
            <a:r>
              <a:rPr lang="en-US" dirty="0"/>
              <a:t>The combination attacks are the most effective in causing Bad Bot response</a:t>
            </a:r>
          </a:p>
          <a:p>
            <a:pPr lvl="1"/>
            <a:r>
              <a:rPr lang="en-US" dirty="0"/>
              <a:t>Based on adaptive attack, at least one attack was successful for both GPT-4 and Claude</a:t>
            </a:r>
          </a:p>
        </p:txBody>
      </p:sp>
      <p:sp>
        <p:nvSpPr>
          <p:cNvPr id="6" name="Content Placeholder 5">
            <a:extLst>
              <a:ext uri="{FF2B5EF4-FFF2-40B4-BE49-F238E27FC236}">
                <a16:creationId xmlns:a16="http://schemas.microsoft.com/office/drawing/2014/main" id="{BCACB085-6FC2-ED0A-CFF8-401120772DCC}"/>
              </a:ext>
            </a:extLst>
          </p:cNvPr>
          <p:cNvSpPr>
            <a:spLocks noGrp="1"/>
          </p:cNvSpPr>
          <p:nvPr>
            <p:ph idx="10"/>
          </p:nvPr>
        </p:nvSpPr>
        <p:spPr/>
        <p:txBody>
          <a:bodyPr/>
          <a:lstStyle/>
          <a:p>
            <a:r>
              <a:rPr lang="en-US" dirty="0"/>
              <a:t>Jailbreak Attacks on LLMs</a:t>
            </a:r>
          </a:p>
        </p:txBody>
      </p:sp>
    </p:spTree>
    <p:extLst>
      <p:ext uri="{BB962C8B-B14F-4D97-AF65-F5344CB8AC3E}">
        <p14:creationId xmlns:p14="http://schemas.microsoft.com/office/powerpoint/2010/main" val="32088224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67858-EAAD-6264-178C-EFE9FB4CB3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C3DB04-E12B-5888-822D-257C51A54886}"/>
              </a:ext>
            </a:extLst>
          </p:cNvPr>
          <p:cNvSpPr>
            <a:spLocks noGrp="1"/>
          </p:cNvSpPr>
          <p:nvPr>
            <p:ph type="title"/>
          </p:nvPr>
        </p:nvSpPr>
        <p:spPr/>
        <p:txBody>
          <a:bodyPr>
            <a:normAutofit fontScale="90000"/>
          </a:bodyPr>
          <a:lstStyle/>
          <a:p>
            <a:r>
              <a:rPr lang="en-US" dirty="0"/>
              <a:t>Empirical Evaluation of Jailbreak Attacks</a:t>
            </a:r>
          </a:p>
        </p:txBody>
      </p:sp>
      <p:sp>
        <p:nvSpPr>
          <p:cNvPr id="5" name="Content Placeholder 4">
            <a:extLst>
              <a:ext uri="{FF2B5EF4-FFF2-40B4-BE49-F238E27FC236}">
                <a16:creationId xmlns:a16="http://schemas.microsoft.com/office/drawing/2014/main" id="{9F1501E5-8DBA-A34E-F155-3BFCFEA1B830}"/>
              </a:ext>
            </a:extLst>
          </p:cNvPr>
          <p:cNvSpPr>
            <a:spLocks noGrp="1"/>
          </p:cNvSpPr>
          <p:nvPr>
            <p:ph idx="1"/>
          </p:nvPr>
        </p:nvSpPr>
        <p:spPr/>
        <p:txBody>
          <a:bodyPr/>
          <a:lstStyle/>
          <a:p>
            <a:r>
              <a:rPr lang="en-US" dirty="0"/>
              <a:t>Results for the dataset of 32 prompts </a:t>
            </a:r>
          </a:p>
        </p:txBody>
      </p:sp>
      <p:sp>
        <p:nvSpPr>
          <p:cNvPr id="6" name="Content Placeholder 5">
            <a:extLst>
              <a:ext uri="{FF2B5EF4-FFF2-40B4-BE49-F238E27FC236}">
                <a16:creationId xmlns:a16="http://schemas.microsoft.com/office/drawing/2014/main" id="{BE8B4C08-C5D2-35B5-BD4B-EF23E1FEDFBA}"/>
              </a:ext>
            </a:extLst>
          </p:cNvPr>
          <p:cNvSpPr>
            <a:spLocks noGrp="1"/>
          </p:cNvSpPr>
          <p:nvPr>
            <p:ph idx="10"/>
          </p:nvPr>
        </p:nvSpPr>
        <p:spPr/>
        <p:txBody>
          <a:bodyPr/>
          <a:lstStyle/>
          <a:p>
            <a:r>
              <a:rPr lang="en-US" dirty="0"/>
              <a:t>Jailbreak Attacks on LLMs</a:t>
            </a:r>
          </a:p>
        </p:txBody>
      </p:sp>
      <p:pic>
        <p:nvPicPr>
          <p:cNvPr id="3" name="Picture 2">
            <a:extLst>
              <a:ext uri="{FF2B5EF4-FFF2-40B4-BE49-F238E27FC236}">
                <a16:creationId xmlns:a16="http://schemas.microsoft.com/office/drawing/2014/main" id="{F55961A1-D58A-9B34-AAAF-EF31F902A0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32856" y="2590056"/>
            <a:ext cx="6096671" cy="5018404"/>
          </a:xfrm>
          <a:prstGeom prst="rect">
            <a:avLst/>
          </a:prstGeom>
        </p:spPr>
      </p:pic>
    </p:spTree>
    <p:extLst>
      <p:ext uri="{BB962C8B-B14F-4D97-AF65-F5344CB8AC3E}">
        <p14:creationId xmlns:p14="http://schemas.microsoft.com/office/powerpoint/2010/main" val="22379388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20AF0-7AFB-42D5-7AED-14C7869793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6218D3-DD3F-AA5C-EB16-B4428D7827F9}"/>
              </a:ext>
            </a:extLst>
          </p:cNvPr>
          <p:cNvSpPr>
            <a:spLocks noGrp="1"/>
          </p:cNvSpPr>
          <p:nvPr>
            <p:ph type="title"/>
          </p:nvPr>
        </p:nvSpPr>
        <p:spPr/>
        <p:txBody>
          <a:bodyPr/>
          <a:lstStyle/>
          <a:p>
            <a:r>
              <a:rPr lang="en-US" dirty="0"/>
              <a:t>Jailbreak Attacks on LLMs</a:t>
            </a:r>
          </a:p>
        </p:txBody>
      </p:sp>
      <p:sp>
        <p:nvSpPr>
          <p:cNvPr id="5" name="Content Placeholder 4">
            <a:extLst>
              <a:ext uri="{FF2B5EF4-FFF2-40B4-BE49-F238E27FC236}">
                <a16:creationId xmlns:a16="http://schemas.microsoft.com/office/drawing/2014/main" id="{0EA49E6E-C900-0631-9E4A-AF361AF2EB68}"/>
              </a:ext>
            </a:extLst>
          </p:cNvPr>
          <p:cNvSpPr>
            <a:spLocks noGrp="1"/>
          </p:cNvSpPr>
          <p:nvPr>
            <p:ph idx="1"/>
          </p:nvPr>
        </p:nvSpPr>
        <p:spPr/>
        <p:txBody>
          <a:bodyPr/>
          <a:lstStyle/>
          <a:p>
            <a:r>
              <a:rPr lang="en-US" dirty="0"/>
              <a:t>Results for the combination attacks on the dataset of 317 prompts </a:t>
            </a:r>
          </a:p>
          <a:p>
            <a:pPr lvl="1"/>
            <a:r>
              <a:rPr lang="en-US" dirty="0"/>
              <a:t>The attacks are effective on GPT-4 and Claude </a:t>
            </a:r>
          </a:p>
          <a:p>
            <a:endParaRPr lang="en-US" dirty="0"/>
          </a:p>
        </p:txBody>
      </p:sp>
      <p:sp>
        <p:nvSpPr>
          <p:cNvPr id="6" name="Content Placeholder 5">
            <a:extLst>
              <a:ext uri="{FF2B5EF4-FFF2-40B4-BE49-F238E27FC236}">
                <a16:creationId xmlns:a16="http://schemas.microsoft.com/office/drawing/2014/main" id="{CE5621D7-6FDF-C167-9468-ECA1D6501CDF}"/>
              </a:ext>
            </a:extLst>
          </p:cNvPr>
          <p:cNvSpPr>
            <a:spLocks noGrp="1"/>
          </p:cNvSpPr>
          <p:nvPr>
            <p:ph idx="10"/>
          </p:nvPr>
        </p:nvSpPr>
        <p:spPr/>
        <p:txBody>
          <a:bodyPr/>
          <a:lstStyle/>
          <a:p>
            <a:r>
              <a:rPr lang="en-US" dirty="0"/>
              <a:t>Jailbreak Attacks on LLMs</a:t>
            </a:r>
          </a:p>
        </p:txBody>
      </p:sp>
      <p:pic>
        <p:nvPicPr>
          <p:cNvPr id="3" name="Picture 2">
            <a:extLst>
              <a:ext uri="{FF2B5EF4-FFF2-40B4-BE49-F238E27FC236}">
                <a16:creationId xmlns:a16="http://schemas.microsoft.com/office/drawing/2014/main" id="{F28F908A-A731-7FA7-8FD0-5647FA274687}"/>
              </a:ext>
            </a:extLst>
          </p:cNvPr>
          <p:cNvPicPr>
            <a:picLocks noChangeAspect="1"/>
          </p:cNvPicPr>
          <p:nvPr/>
        </p:nvPicPr>
        <p:blipFill>
          <a:blip r:embed="rId2"/>
          <a:stretch>
            <a:fillRect/>
          </a:stretch>
        </p:blipFill>
        <p:spPr>
          <a:xfrm>
            <a:off x="636712" y="3526160"/>
            <a:ext cx="8425690" cy="1902254"/>
          </a:xfrm>
          <a:prstGeom prst="rect">
            <a:avLst/>
          </a:prstGeom>
        </p:spPr>
      </p:pic>
    </p:spTree>
    <p:extLst>
      <p:ext uri="{BB962C8B-B14F-4D97-AF65-F5344CB8AC3E}">
        <p14:creationId xmlns:p14="http://schemas.microsoft.com/office/powerpoint/2010/main" val="26928031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F80F4-4E33-39B6-7CA1-51A7F98B01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E9B478-D2A7-5052-2C6F-ABA83E24E9CE}"/>
              </a:ext>
            </a:extLst>
          </p:cNvPr>
          <p:cNvSpPr>
            <a:spLocks noGrp="1"/>
          </p:cNvSpPr>
          <p:nvPr>
            <p:ph type="title"/>
          </p:nvPr>
        </p:nvSpPr>
        <p:spPr/>
        <p:txBody>
          <a:bodyPr>
            <a:normAutofit/>
          </a:bodyPr>
          <a:lstStyle/>
          <a:p>
            <a:r>
              <a:rPr lang="en-US" dirty="0"/>
              <a:t>Conclusions</a:t>
            </a:r>
          </a:p>
        </p:txBody>
      </p:sp>
      <p:sp>
        <p:nvSpPr>
          <p:cNvPr id="5" name="Content Placeholder 4">
            <a:extLst>
              <a:ext uri="{FF2B5EF4-FFF2-40B4-BE49-F238E27FC236}">
                <a16:creationId xmlns:a16="http://schemas.microsoft.com/office/drawing/2014/main" id="{8FD7DCBB-E57F-1E5B-AEF5-C9990428A945}"/>
              </a:ext>
            </a:extLst>
          </p:cNvPr>
          <p:cNvSpPr>
            <a:spLocks noGrp="1"/>
          </p:cNvSpPr>
          <p:nvPr>
            <p:ph idx="1"/>
          </p:nvPr>
        </p:nvSpPr>
        <p:spPr/>
        <p:txBody>
          <a:bodyPr/>
          <a:lstStyle/>
          <a:p>
            <a:r>
              <a:rPr lang="en-US" dirty="0"/>
              <a:t>Scaling can increase LLM vulnerabilities</a:t>
            </a:r>
          </a:p>
          <a:p>
            <a:pPr lvl="1"/>
            <a:r>
              <a:rPr lang="en-US" dirty="0"/>
              <a:t>Larger models trained on larger datasets will improve capabilities</a:t>
            </a:r>
          </a:p>
          <a:p>
            <a:pPr lvl="2"/>
            <a:r>
              <a:rPr lang="en-US" dirty="0"/>
              <a:t>This will result in increased mismatched generalization</a:t>
            </a:r>
          </a:p>
          <a:p>
            <a:pPr lvl="2"/>
            <a:r>
              <a:rPr lang="en-US" dirty="0"/>
              <a:t>LLM scaling will require to increase the efforts for safety training</a:t>
            </a:r>
          </a:p>
          <a:p>
            <a:r>
              <a:rPr lang="en-US" dirty="0"/>
              <a:t>Advanced safety capability is recommended</a:t>
            </a:r>
          </a:p>
          <a:p>
            <a:pPr lvl="1"/>
            <a:r>
              <a:rPr lang="en-US" dirty="0"/>
              <a:t>Safety mechanisms of current LLMs are not as sophisticated as the model training mechanisms</a:t>
            </a:r>
          </a:p>
          <a:p>
            <a:pPr lvl="1"/>
            <a:r>
              <a:rPr lang="en-US" dirty="0"/>
              <a:t>Human labelers may struggle to evaluate obfuscated adversarial inputs and outputs</a:t>
            </a:r>
          </a:p>
          <a:p>
            <a:pPr lvl="1"/>
            <a:r>
              <a:rPr lang="en-US" dirty="0"/>
              <a:t>Future LLMs can be used for safety training of other LLMs</a:t>
            </a:r>
          </a:p>
        </p:txBody>
      </p:sp>
      <p:sp>
        <p:nvSpPr>
          <p:cNvPr id="6" name="Content Placeholder 5">
            <a:extLst>
              <a:ext uri="{FF2B5EF4-FFF2-40B4-BE49-F238E27FC236}">
                <a16:creationId xmlns:a16="http://schemas.microsoft.com/office/drawing/2014/main" id="{F1D636E8-C884-FEDB-044B-1DA6C277DB6B}"/>
              </a:ext>
            </a:extLst>
          </p:cNvPr>
          <p:cNvSpPr>
            <a:spLocks noGrp="1"/>
          </p:cNvSpPr>
          <p:nvPr>
            <p:ph idx="10"/>
          </p:nvPr>
        </p:nvSpPr>
        <p:spPr/>
        <p:txBody>
          <a:bodyPr/>
          <a:lstStyle/>
          <a:p>
            <a:r>
              <a:rPr lang="en-US" dirty="0"/>
              <a:t>Jailbreak Attacks on LLMs</a:t>
            </a:r>
          </a:p>
        </p:txBody>
      </p:sp>
    </p:spTree>
    <p:extLst>
      <p:ext uri="{BB962C8B-B14F-4D97-AF65-F5344CB8AC3E}">
        <p14:creationId xmlns:p14="http://schemas.microsoft.com/office/powerpoint/2010/main" val="1860527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D9F038-9F6D-EE99-4D81-616AD521B8DF}"/>
              </a:ext>
            </a:extLst>
          </p:cNvPr>
          <p:cNvSpPr>
            <a:spLocks noGrp="1"/>
          </p:cNvSpPr>
          <p:nvPr>
            <p:ph type="title"/>
          </p:nvPr>
        </p:nvSpPr>
        <p:spPr/>
        <p:txBody>
          <a:bodyPr/>
          <a:lstStyle/>
          <a:p>
            <a:r>
              <a:rPr lang="en-US" dirty="0"/>
              <a:t>Tokenization</a:t>
            </a:r>
          </a:p>
        </p:txBody>
      </p:sp>
      <p:sp>
        <p:nvSpPr>
          <p:cNvPr id="5" name="Content Placeholder 4">
            <a:extLst>
              <a:ext uri="{FF2B5EF4-FFF2-40B4-BE49-F238E27FC236}">
                <a16:creationId xmlns:a16="http://schemas.microsoft.com/office/drawing/2014/main" id="{6735F66A-BB33-DC0A-11AB-77352E30CE87}"/>
              </a:ext>
            </a:extLst>
          </p:cNvPr>
          <p:cNvSpPr>
            <a:spLocks noGrp="1"/>
          </p:cNvSpPr>
          <p:nvPr>
            <p:ph idx="1"/>
          </p:nvPr>
        </p:nvSpPr>
        <p:spPr/>
        <p:txBody>
          <a:bodyPr/>
          <a:lstStyle/>
          <a:p>
            <a:r>
              <a:rPr lang="en-US" dirty="0"/>
              <a:t>Character-level tokenization example</a:t>
            </a:r>
          </a:p>
          <a:p>
            <a:pPr lvl="1"/>
            <a:r>
              <a:rPr lang="en-US" dirty="0"/>
              <a:t>Example text: </a:t>
            </a:r>
            <a:r>
              <a:rPr lang="en-US" dirty="0">
                <a:latin typeface="Arial" panose="020B0604020202020204" pitchFamily="34" charset="0"/>
                <a:cs typeface="Arial" panose="020B0604020202020204" pitchFamily="34" charset="0"/>
              </a:rPr>
              <a:t>TensorFlow is a Machine Learning framework</a:t>
            </a:r>
          </a:p>
          <a:p>
            <a:pPr lvl="1"/>
            <a:r>
              <a:rPr lang="en-US" dirty="0"/>
              <a:t>Tokens assigned to each character (the first token is the empty space character: </a:t>
            </a:r>
            <a:r>
              <a:rPr lang="en-US" dirty="0">
                <a:latin typeface="Arial" panose="020B0604020202020204" pitchFamily="34" charset="0"/>
                <a:cs typeface="Arial" panose="020B0604020202020204" pitchFamily="34" charset="0"/>
              </a:rPr>
              <a:t>' ': 1, 'e': 2, 'n': 3, 'r': 4, 'a': 5, 'o': 6,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7, 's': 8, 'f': 9, 'l': 10, 'w': 11, </a:t>
            </a:r>
            <a:r>
              <a:rPr lang="en-US" dirty="0" err="1">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12, 't': 13, 'c': 14, 'h': 15, 'g': 16, 'k': 17</a:t>
            </a:r>
          </a:p>
          <a:p>
            <a:pPr lvl="1"/>
            <a:r>
              <a:rPr lang="en-US" dirty="0"/>
              <a:t>Tokenized text: </a:t>
            </a:r>
            <a:r>
              <a:rPr lang="en-US" dirty="0">
                <a:latin typeface="Arial" panose="020B0604020202020204" pitchFamily="34" charset="0"/>
                <a:cs typeface="Arial" panose="020B0604020202020204" pitchFamily="34" charset="0"/>
              </a:rPr>
              <a:t>13, 2, 3, 8, 6, 4, 9, 10, 6, 11, 1, 7, 8, 1, 5, 1, 12, 5, 14, 15, 7, 3, 2, 1, 10, 2, 5, 4, 3, 7, 3, 16, 1, 9, 4, 5, 12, 2, 11, 6, 4, 17</a:t>
            </a:r>
          </a:p>
          <a:p>
            <a:pPr lvl="1"/>
            <a:endParaRPr lang="en-US" dirty="0">
              <a:latin typeface="Arial" panose="020B0604020202020204" pitchFamily="34" charset="0"/>
              <a:cs typeface="Arial" panose="020B0604020202020204" pitchFamily="34" charset="0"/>
            </a:endParaRPr>
          </a:p>
          <a:p>
            <a:r>
              <a:rPr lang="en-US" dirty="0"/>
              <a:t>Word-level tokenization example</a:t>
            </a:r>
          </a:p>
          <a:p>
            <a:pPr lvl="1"/>
            <a:r>
              <a:rPr lang="en-US" dirty="0"/>
              <a:t>Example text: </a:t>
            </a:r>
            <a:r>
              <a:rPr lang="en-US" dirty="0">
                <a:latin typeface="Arial" panose="020B0604020202020204" pitchFamily="34" charset="0"/>
                <a:cs typeface="Arial" panose="020B0604020202020204" pitchFamily="34" charset="0"/>
              </a:rPr>
              <a:t>TensorFlow is a Machine Learning framework. Keras is a well designed deep learning API! Keras is built on top of TensorFlow!</a:t>
            </a:r>
          </a:p>
          <a:p>
            <a:pPr lvl="1"/>
            <a:r>
              <a:rPr lang="en-US" dirty="0"/>
              <a:t>Tokens assigned to each word: </a:t>
            </a:r>
            <a:r>
              <a:rPr lang="en-US" dirty="0">
                <a:latin typeface="Arial" panose="020B0604020202020204" pitchFamily="34" charset="0"/>
                <a:cs typeface="Arial" panose="020B0604020202020204" pitchFamily="34" charset="0"/>
              </a:rPr>
              <a:t>'is': 1, '</a:t>
            </a:r>
            <a:r>
              <a:rPr lang="en-US" dirty="0" err="1">
                <a:latin typeface="Arial" panose="020B0604020202020204" pitchFamily="34" charset="0"/>
                <a:cs typeface="Arial" panose="020B0604020202020204" pitchFamily="34" charset="0"/>
              </a:rPr>
              <a:t>tensorflow</a:t>
            </a:r>
            <a:r>
              <a:rPr lang="en-US" dirty="0">
                <a:latin typeface="Arial" panose="020B0604020202020204" pitchFamily="34" charset="0"/>
                <a:cs typeface="Arial" panose="020B0604020202020204" pitchFamily="34" charset="0"/>
              </a:rPr>
              <a:t>': 2, 'a': 3, 'learning': 4, '</a:t>
            </a:r>
            <a:r>
              <a:rPr lang="en-US" dirty="0" err="1">
                <a:latin typeface="Arial" panose="020B0604020202020204" pitchFamily="34" charset="0"/>
                <a:cs typeface="Arial" panose="020B0604020202020204" pitchFamily="34" charset="0"/>
              </a:rPr>
              <a:t>keras</a:t>
            </a:r>
            <a:r>
              <a:rPr lang="en-US" dirty="0">
                <a:latin typeface="Arial" panose="020B0604020202020204" pitchFamily="34" charset="0"/>
                <a:cs typeface="Arial" panose="020B0604020202020204" pitchFamily="34" charset="0"/>
              </a:rPr>
              <a:t>': 5, 'machine': 6, 'framework': 7, 'well': 8, 'designed': 9, 'deep': 10, '</a:t>
            </a:r>
            <a:r>
              <a:rPr lang="en-US" dirty="0" err="1">
                <a:latin typeface="Arial" panose="020B0604020202020204" pitchFamily="34" charset="0"/>
                <a:cs typeface="Arial" panose="020B0604020202020204" pitchFamily="34" charset="0"/>
              </a:rPr>
              <a:t>api</a:t>
            </a:r>
            <a:r>
              <a:rPr lang="en-US" dirty="0">
                <a:latin typeface="Arial" panose="020B0604020202020204" pitchFamily="34" charset="0"/>
                <a:cs typeface="Arial" panose="020B0604020202020204" pitchFamily="34" charset="0"/>
              </a:rPr>
              <a:t>': 11, 'built': 12, 'on': 13, 'top': 14, 'of': 15</a:t>
            </a:r>
          </a:p>
          <a:p>
            <a:pPr lvl="1"/>
            <a:r>
              <a:rPr lang="en-US" dirty="0"/>
              <a:t> Tokenized text: </a:t>
            </a:r>
            <a:r>
              <a:rPr lang="en-US" dirty="0">
                <a:latin typeface="Arial" panose="020B0604020202020204" pitchFamily="34" charset="0"/>
                <a:cs typeface="Arial" panose="020B0604020202020204" pitchFamily="34" charset="0"/>
              </a:rPr>
              <a:t>[2, 1, 3, 6, 4, 7], [5, 1, 3, 8, 9, 10, 4, 11], [5, 1, 12, 13, 14, 15, 2]</a:t>
            </a:r>
          </a:p>
          <a:p>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A88A5702-E713-2514-ED2F-659A2947FE03}"/>
              </a:ext>
            </a:extLst>
          </p:cNvPr>
          <p:cNvSpPr>
            <a:spLocks noGrp="1"/>
          </p:cNvSpPr>
          <p:nvPr>
            <p:ph idx="10"/>
          </p:nvPr>
        </p:nvSpPr>
        <p:spPr/>
        <p:txBody>
          <a:bodyPr/>
          <a:lstStyle/>
          <a:p>
            <a:r>
              <a:rPr lang="en-US" dirty="0"/>
              <a:t>Word representation in NLP</a:t>
            </a:r>
          </a:p>
          <a:p>
            <a:endParaRPr lang="en-US" dirty="0"/>
          </a:p>
        </p:txBody>
      </p:sp>
    </p:spTree>
    <p:extLst>
      <p:ext uri="{BB962C8B-B14F-4D97-AF65-F5344CB8AC3E}">
        <p14:creationId xmlns:p14="http://schemas.microsoft.com/office/powerpoint/2010/main" val="1285172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a:t>
            </a:r>
            <a:r>
              <a:rPr lang="en-US" dirty="0"/>
              <a:t>-Grams</a:t>
            </a:r>
          </a:p>
        </p:txBody>
      </p:sp>
      <p:sp>
        <p:nvSpPr>
          <p:cNvPr id="3" name="Content Placeholder 2"/>
          <p:cNvSpPr>
            <a:spLocks noGrp="1"/>
          </p:cNvSpPr>
          <p:nvPr>
            <p:ph idx="1"/>
          </p:nvPr>
        </p:nvSpPr>
        <p:spPr/>
        <p:txBody>
          <a:bodyPr/>
          <a:lstStyle/>
          <a:p>
            <a:r>
              <a:rPr lang="en-US" dirty="0"/>
              <a:t>1-gram model example of non-spam and spam emails</a:t>
            </a:r>
          </a:p>
        </p:txBody>
      </p:sp>
      <p:sp>
        <p:nvSpPr>
          <p:cNvPr id="4" name="Content Placeholder 3"/>
          <p:cNvSpPr>
            <a:spLocks noGrp="1"/>
          </p:cNvSpPr>
          <p:nvPr>
            <p:ph idx="10"/>
          </p:nvPr>
        </p:nvSpPr>
        <p:spPr/>
        <p:txBody>
          <a:bodyPr/>
          <a:lstStyle/>
          <a:p>
            <a:r>
              <a:rPr lang="en-US" dirty="0"/>
              <a:t>Pre-processing Text in Email Messages</a:t>
            </a:r>
          </a:p>
          <a:p>
            <a:endParaRPr lang="en-US" dirty="0"/>
          </a:p>
        </p:txBody>
      </p:sp>
      <p:pic>
        <p:nvPicPr>
          <p:cNvPr id="5" name="Picture 4"/>
          <p:cNvPicPr>
            <a:picLocks noChangeAspect="1"/>
          </p:cNvPicPr>
          <p:nvPr/>
        </p:nvPicPr>
        <p:blipFill>
          <a:blip r:embed="rId3"/>
          <a:stretch>
            <a:fillRect/>
          </a:stretch>
        </p:blipFill>
        <p:spPr>
          <a:xfrm>
            <a:off x="1823315" y="2573508"/>
            <a:ext cx="6518253" cy="4985100"/>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How To Design A Spam Filtering System with Machine Learning Algorithm (</a:t>
            </a:r>
            <a:r>
              <a:rPr lang="en-US" sz="1000" dirty="0">
                <a:hlinkClick r:id="rId4"/>
              </a:rPr>
              <a:t>link</a:t>
            </a:r>
            <a:r>
              <a:rPr lang="en-US" sz="1000" dirty="0"/>
              <a:t>)</a:t>
            </a:r>
          </a:p>
        </p:txBody>
      </p:sp>
    </p:spTree>
    <p:extLst>
      <p:ext uri="{BB962C8B-B14F-4D97-AF65-F5344CB8AC3E}">
        <p14:creationId xmlns:p14="http://schemas.microsoft.com/office/powerpoint/2010/main" val="3517657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a:t>
            </a:r>
            <a:r>
              <a:rPr lang="en-US" dirty="0"/>
              <a:t>-Grams</a:t>
            </a:r>
          </a:p>
        </p:txBody>
      </p:sp>
      <p:sp>
        <p:nvSpPr>
          <p:cNvPr id="3" name="Content Placeholder 2"/>
          <p:cNvSpPr>
            <a:spLocks noGrp="1"/>
          </p:cNvSpPr>
          <p:nvPr>
            <p:ph idx="1"/>
          </p:nvPr>
        </p:nvSpPr>
        <p:spPr/>
        <p:txBody>
          <a:bodyPr/>
          <a:lstStyle/>
          <a:p>
            <a:r>
              <a:rPr lang="en-US" dirty="0"/>
              <a:t>2-gram model example of non-spam and spam emails</a:t>
            </a:r>
          </a:p>
          <a:p>
            <a:endParaRPr lang="en-US" dirty="0"/>
          </a:p>
        </p:txBody>
      </p:sp>
      <p:sp>
        <p:nvSpPr>
          <p:cNvPr id="4" name="Content Placeholder 3"/>
          <p:cNvSpPr>
            <a:spLocks noGrp="1"/>
          </p:cNvSpPr>
          <p:nvPr>
            <p:ph idx="10"/>
          </p:nvPr>
        </p:nvSpPr>
        <p:spPr/>
        <p:txBody>
          <a:bodyPr/>
          <a:lstStyle/>
          <a:p>
            <a:r>
              <a:rPr lang="en-US" dirty="0"/>
              <a:t>Word representation in NLP</a:t>
            </a:r>
          </a:p>
          <a:p>
            <a:endParaRPr lang="en-US" dirty="0"/>
          </a:p>
        </p:txBody>
      </p:sp>
      <p:pic>
        <p:nvPicPr>
          <p:cNvPr id="5" name="Picture 4"/>
          <p:cNvPicPr>
            <a:picLocks noChangeAspect="1"/>
          </p:cNvPicPr>
          <p:nvPr/>
        </p:nvPicPr>
        <p:blipFill>
          <a:blip r:embed="rId2"/>
          <a:stretch>
            <a:fillRect/>
          </a:stretch>
        </p:blipFill>
        <p:spPr>
          <a:xfrm>
            <a:off x="1754905" y="2544335"/>
            <a:ext cx="6369832" cy="4914135"/>
          </a:xfrm>
          <a:prstGeom prst="rect">
            <a:avLst/>
          </a:prstGeom>
        </p:spPr>
      </p:pic>
      <p:sp>
        <p:nvSpPr>
          <p:cNvPr id="7" name="TextBox 6">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How To Design A Spam Filtering System with Machine Learning Algorithm (</a:t>
            </a:r>
            <a:r>
              <a:rPr lang="en-US" sz="1000" dirty="0">
                <a:hlinkClick r:id="rId3"/>
              </a:rPr>
              <a:t>link</a:t>
            </a:r>
            <a:r>
              <a:rPr lang="en-US" sz="1000" dirty="0"/>
              <a:t>)</a:t>
            </a:r>
          </a:p>
        </p:txBody>
      </p:sp>
    </p:spTree>
    <p:extLst>
      <p:ext uri="{BB962C8B-B14F-4D97-AF65-F5344CB8AC3E}">
        <p14:creationId xmlns:p14="http://schemas.microsoft.com/office/powerpoint/2010/main" val="1554678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Representation of Groups of Words</a:t>
            </a:r>
          </a:p>
        </p:txBody>
      </p:sp>
      <p:sp>
        <p:nvSpPr>
          <p:cNvPr id="3" name="Content Placeholder 2"/>
          <p:cNvSpPr>
            <a:spLocks noGrp="1"/>
          </p:cNvSpPr>
          <p:nvPr>
            <p:ph idx="1"/>
          </p:nvPr>
        </p:nvSpPr>
        <p:spPr/>
        <p:txBody>
          <a:bodyPr/>
          <a:lstStyle/>
          <a:p>
            <a:r>
              <a:rPr lang="en-US" dirty="0"/>
              <a:t>The representation of groups of words in text data can be divided into two categories of approaches:</a:t>
            </a:r>
          </a:p>
          <a:p>
            <a:pPr lvl="1"/>
            <a:r>
              <a:rPr lang="en-US" b="1" i="1" dirty="0">
                <a:solidFill>
                  <a:srgbClr val="0070C0"/>
                </a:solidFill>
              </a:rPr>
              <a:t>Set models approach</a:t>
            </a:r>
            <a:r>
              <a:rPr lang="en-US" dirty="0"/>
              <a:t>, where the text is represented as unordered collection of words</a:t>
            </a:r>
          </a:p>
          <a:p>
            <a:pPr lvl="2"/>
            <a:r>
              <a:rPr lang="en-US" dirty="0"/>
              <a:t>The order of the words in the text is not preserved</a:t>
            </a:r>
          </a:p>
          <a:p>
            <a:pPr lvl="2"/>
            <a:r>
              <a:rPr lang="en-US" dirty="0"/>
              <a:t>Representatives of this group is the </a:t>
            </a:r>
            <a:r>
              <a:rPr lang="en-US" dirty="0">
                <a:solidFill>
                  <a:srgbClr val="FF0000"/>
                </a:solidFill>
              </a:rPr>
              <a:t>bag-of-words</a:t>
            </a:r>
            <a:r>
              <a:rPr lang="en-US" dirty="0"/>
              <a:t> model</a:t>
            </a:r>
          </a:p>
          <a:p>
            <a:pPr lvl="1"/>
            <a:r>
              <a:rPr lang="en-US" b="1" i="1" dirty="0">
                <a:solidFill>
                  <a:srgbClr val="0070C0"/>
                </a:solidFill>
              </a:rPr>
              <a:t>Sequence models </a:t>
            </a:r>
            <a:r>
              <a:rPr lang="en-US" dirty="0"/>
              <a:t>approach, where the text is represented as ordered sequences of words</a:t>
            </a:r>
          </a:p>
          <a:p>
            <a:pPr lvl="2"/>
            <a:r>
              <a:rPr lang="en-US" dirty="0"/>
              <a:t>These methods preserve the order of the words in the text</a:t>
            </a:r>
          </a:p>
          <a:p>
            <a:pPr lvl="2"/>
            <a:r>
              <a:rPr lang="en-US" dirty="0"/>
              <a:t>Representatives of this group are </a:t>
            </a:r>
            <a:r>
              <a:rPr lang="en-US" dirty="0">
                <a:solidFill>
                  <a:srgbClr val="FF0000"/>
                </a:solidFill>
              </a:rPr>
              <a:t>Recurrent Neural Networks </a:t>
            </a:r>
            <a:r>
              <a:rPr lang="en-US" dirty="0"/>
              <a:t>and </a:t>
            </a:r>
            <a:r>
              <a:rPr lang="en-US" dirty="0">
                <a:solidFill>
                  <a:srgbClr val="FF0000"/>
                </a:solidFill>
              </a:rPr>
              <a:t>Transformer Networks</a:t>
            </a:r>
          </a:p>
          <a:p>
            <a:r>
              <a:rPr lang="en-US" dirty="0"/>
              <a:t>In general, the order of words in natural language is not necessarily fixed, and sentences with different orders of the words can have the same meaning </a:t>
            </a:r>
          </a:p>
          <a:p>
            <a:pPr lvl="1"/>
            <a:r>
              <a:rPr lang="en-US" dirty="0"/>
              <a:t>However, in many cases the word order can be very important and a difference in the word order can significantly change the meaning of the text</a:t>
            </a:r>
          </a:p>
          <a:p>
            <a:pPr lvl="1"/>
            <a:r>
              <a:rPr lang="en-US" dirty="0"/>
              <a:t>Recent ML models for NLP employ sequence models where the order of the words is preserved</a:t>
            </a:r>
          </a:p>
          <a:p>
            <a:pPr lvl="2"/>
            <a:endParaRPr lang="en-US" dirty="0">
              <a:solidFill>
                <a:srgbClr val="FF0000"/>
              </a:solidFill>
            </a:endParaRPr>
          </a:p>
        </p:txBody>
      </p:sp>
      <p:sp>
        <p:nvSpPr>
          <p:cNvPr id="4" name="Content Placeholder 3"/>
          <p:cNvSpPr>
            <a:spLocks noGrp="1"/>
          </p:cNvSpPr>
          <p:nvPr>
            <p:ph idx="10"/>
          </p:nvPr>
        </p:nvSpPr>
        <p:spPr/>
        <p:txBody>
          <a:bodyPr/>
          <a:lstStyle/>
          <a:p>
            <a:r>
              <a:rPr lang="en-US" dirty="0"/>
              <a:t>Word representation in NLP</a:t>
            </a:r>
          </a:p>
          <a:p>
            <a:endParaRPr lang="en-US" dirty="0"/>
          </a:p>
        </p:txBody>
      </p:sp>
    </p:spTree>
    <p:extLst>
      <p:ext uri="{BB962C8B-B14F-4D97-AF65-F5344CB8AC3E}">
        <p14:creationId xmlns:p14="http://schemas.microsoft.com/office/powerpoint/2010/main" val="306623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Bag-of-Words Approach</a:t>
            </a:r>
          </a:p>
        </p:txBody>
      </p:sp>
      <p:sp>
        <p:nvSpPr>
          <p:cNvPr id="3" name="Content Placeholder 2"/>
          <p:cNvSpPr>
            <a:spLocks noGrp="1"/>
          </p:cNvSpPr>
          <p:nvPr>
            <p:ph idx="1"/>
          </p:nvPr>
        </p:nvSpPr>
        <p:spPr/>
        <p:txBody>
          <a:bodyPr/>
          <a:lstStyle/>
          <a:p>
            <a:r>
              <a:rPr lang="en-US" b="1" i="1" dirty="0">
                <a:solidFill>
                  <a:srgbClr val="0070C0"/>
                </a:solidFill>
              </a:rPr>
              <a:t>Bag-of-words approach</a:t>
            </a:r>
          </a:p>
          <a:p>
            <a:pPr lvl="1"/>
            <a:r>
              <a:rPr lang="en-US" dirty="0"/>
              <a:t>The tokenized words in text are represented as a bag (i.e., set) of words</a:t>
            </a:r>
          </a:p>
          <a:p>
            <a:pPr lvl="1"/>
            <a:r>
              <a:rPr lang="en-US" dirty="0"/>
              <a:t>The term </a:t>
            </a:r>
            <a:r>
              <a:rPr lang="en-US" i="1" dirty="0">
                <a:solidFill>
                  <a:srgbClr val="FF0000"/>
                </a:solidFill>
              </a:rPr>
              <a:t>bag</a:t>
            </a:r>
            <a:r>
              <a:rPr lang="en-US" dirty="0"/>
              <a:t> implies that the order of the words and the structure of the text is lost</a:t>
            </a:r>
          </a:p>
          <a:p>
            <a:pPr lvl="2"/>
            <a:r>
              <a:rPr lang="en-US" dirty="0"/>
              <a:t>A numerical value is assigned to each token (can be either individual words or </a:t>
            </a:r>
            <a:r>
              <a:rPr lang="en-US" i="1" dirty="0"/>
              <a:t>n</a:t>
            </a:r>
            <a:r>
              <a:rPr lang="en-US" dirty="0"/>
              <a:t>-grams)</a:t>
            </a:r>
          </a:p>
          <a:p>
            <a:pPr lvl="2"/>
            <a:r>
              <a:rPr lang="en-US" dirty="0"/>
              <a:t>The frequency of occurrence of each word is typically used as a feature for training a ML classifier</a:t>
            </a:r>
          </a:p>
        </p:txBody>
      </p:sp>
      <p:sp>
        <p:nvSpPr>
          <p:cNvPr id="4" name="Content Placeholder 3"/>
          <p:cNvSpPr>
            <a:spLocks noGrp="1"/>
          </p:cNvSpPr>
          <p:nvPr>
            <p:ph idx="10"/>
          </p:nvPr>
        </p:nvSpPr>
        <p:spPr/>
        <p:txBody>
          <a:bodyPr/>
          <a:lstStyle/>
          <a:p>
            <a:r>
              <a:rPr lang="en-US" dirty="0"/>
              <a:t>Word representation in NLP</a:t>
            </a:r>
          </a:p>
        </p:txBody>
      </p:sp>
      <p:pic>
        <p:nvPicPr>
          <p:cNvPr id="2052" name="Picture 4" descr="Comparison of word bag model BoW and word set model SoW - Programmer Sought"/>
          <p:cNvPicPr>
            <a:picLocks noChangeAspect="1" noChangeArrowheads="1"/>
          </p:cNvPicPr>
          <p:nvPr/>
        </p:nvPicPr>
        <p:blipFill rotWithShape="1">
          <a:blip r:embed="rId2">
            <a:extLst>
              <a:ext uri="{28A0092B-C50C-407E-A947-70E740481C1C}">
                <a14:useLocalDpi xmlns:a14="http://schemas.microsoft.com/office/drawing/2010/main" val="0"/>
              </a:ext>
            </a:extLst>
          </a:blip>
          <a:srcRect l="2248" t="6103" b="7991"/>
          <a:stretch/>
        </p:blipFill>
        <p:spPr bwMode="auto">
          <a:xfrm>
            <a:off x="1784903" y="4102224"/>
            <a:ext cx="6700681"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85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Bag-of-Words Approach</a:t>
            </a:r>
          </a:p>
        </p:txBody>
      </p:sp>
      <p:sp>
        <p:nvSpPr>
          <p:cNvPr id="3" name="Content Placeholder 2"/>
          <p:cNvSpPr>
            <a:spLocks noGrp="1"/>
          </p:cNvSpPr>
          <p:nvPr>
            <p:ph idx="1"/>
          </p:nvPr>
        </p:nvSpPr>
        <p:spPr/>
        <p:txBody>
          <a:bodyPr/>
          <a:lstStyle/>
          <a:p>
            <a:r>
              <a:rPr lang="en-US" dirty="0"/>
              <a:t>Bag-of-words approach for spam filtering</a:t>
            </a:r>
          </a:p>
          <a:p>
            <a:pPr lvl="1"/>
            <a:r>
              <a:rPr lang="en-US" dirty="0"/>
              <a:t>Tokenize all spam and non-spam emails in a dataset</a:t>
            </a:r>
          </a:p>
          <a:p>
            <a:pPr lvl="1"/>
            <a:r>
              <a:rPr lang="en-US" dirty="0"/>
              <a:t>Create a vocabulary (token database) from the unique words (tokens) collected from all processed emails </a:t>
            </a:r>
          </a:p>
          <a:p>
            <a:pPr lvl="1"/>
            <a:r>
              <a:rPr lang="en-US" dirty="0"/>
              <a:t>Count the frequency of occurrence of tokens in spam and non-spam emails</a:t>
            </a:r>
          </a:p>
          <a:p>
            <a:pPr lvl="1"/>
            <a:r>
              <a:rPr lang="en-US" dirty="0"/>
              <a:t>Create two bags-of-words, pertaining to all spam and non-spam emails</a:t>
            </a:r>
          </a:p>
          <a:p>
            <a:pPr lvl="2"/>
            <a:r>
              <a:rPr lang="en-US" dirty="0"/>
              <a:t>E.g., the spam bag will contain trigger keywords (cheep, buy, stock) more frequently</a:t>
            </a:r>
          </a:p>
          <a:p>
            <a:pPr lvl="1"/>
            <a:r>
              <a:rPr lang="en-US" dirty="0"/>
              <a:t>A spam filter classifies an incoming email based on the probability of belonging to the spam or non-spam bag-of-words</a:t>
            </a:r>
          </a:p>
          <a:p>
            <a:endParaRPr lang="en-US" dirty="0"/>
          </a:p>
        </p:txBody>
      </p:sp>
      <p:sp>
        <p:nvSpPr>
          <p:cNvPr id="4" name="Content Placeholder 3"/>
          <p:cNvSpPr>
            <a:spLocks noGrp="1"/>
          </p:cNvSpPr>
          <p:nvPr>
            <p:ph idx="10"/>
          </p:nvPr>
        </p:nvSpPr>
        <p:spPr/>
        <p:txBody>
          <a:bodyPr/>
          <a:lstStyle/>
          <a:p>
            <a:r>
              <a:rPr lang="en-US" dirty="0"/>
              <a:t>Word representation in NLP</a:t>
            </a:r>
          </a:p>
        </p:txBody>
      </p:sp>
      <p:pic>
        <p:nvPicPr>
          <p:cNvPr id="5" name="Picture 2" descr="word cloud for non spam messages">
            <a:extLst>
              <a:ext uri="{FF2B5EF4-FFF2-40B4-BE49-F238E27FC236}">
                <a16:creationId xmlns:a16="http://schemas.microsoft.com/office/drawing/2014/main" id="{E20FC748-60C6-E277-A3E8-7F5FE71BE1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41" t="4152" r="5374" b="10159"/>
          <a:stretch/>
        </p:blipFill>
        <p:spPr bwMode="auto">
          <a:xfrm>
            <a:off x="5301156" y="5110336"/>
            <a:ext cx="3544468" cy="2509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word cloud of spam words">
            <a:extLst>
              <a:ext uri="{FF2B5EF4-FFF2-40B4-BE49-F238E27FC236}">
                <a16:creationId xmlns:a16="http://schemas.microsoft.com/office/drawing/2014/main" id="{9D46849E-16D6-90A0-75C2-BA640403F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0" t="2065" r="2802" b="6501"/>
          <a:stretch/>
        </p:blipFill>
        <p:spPr bwMode="auto">
          <a:xfrm>
            <a:off x="1462760" y="4974403"/>
            <a:ext cx="3820511" cy="271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574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E2FFF-1342-8F37-C8CE-2E9717FD80D4}"/>
              </a:ext>
            </a:extLst>
          </p:cNvPr>
          <p:cNvSpPr>
            <a:spLocks noGrp="1"/>
          </p:cNvSpPr>
          <p:nvPr>
            <p:ph type="title"/>
          </p:nvPr>
        </p:nvSpPr>
        <p:spPr/>
        <p:txBody>
          <a:bodyPr/>
          <a:lstStyle/>
          <a:p>
            <a:r>
              <a:rPr lang="en-US" dirty="0"/>
              <a:t>Sequence Model Approach</a:t>
            </a:r>
          </a:p>
        </p:txBody>
      </p:sp>
      <p:sp>
        <p:nvSpPr>
          <p:cNvPr id="3" name="Content Placeholder 2">
            <a:extLst>
              <a:ext uri="{FF2B5EF4-FFF2-40B4-BE49-F238E27FC236}">
                <a16:creationId xmlns:a16="http://schemas.microsoft.com/office/drawing/2014/main" id="{1A56FA59-5DF3-D1ED-8387-EB27BE013685}"/>
              </a:ext>
            </a:extLst>
          </p:cNvPr>
          <p:cNvSpPr>
            <a:spLocks noGrp="1"/>
          </p:cNvSpPr>
          <p:nvPr>
            <p:ph idx="1"/>
          </p:nvPr>
        </p:nvSpPr>
        <p:spPr/>
        <p:txBody>
          <a:bodyPr/>
          <a:lstStyle/>
          <a:p>
            <a:r>
              <a:rPr lang="en-US" b="1" i="1" dirty="0">
                <a:solidFill>
                  <a:srgbClr val="0070C0"/>
                </a:solidFill>
              </a:rPr>
              <a:t>Sequence models </a:t>
            </a:r>
            <a:r>
              <a:rPr lang="en-US" dirty="0"/>
              <a:t>preserve the order of words in the input text</a:t>
            </a:r>
          </a:p>
          <a:p>
            <a:r>
              <a:rPr lang="en-US" dirty="0"/>
              <a:t>As mentioned, commonly used models are Recurrent Neural Networks and Transformer Networks</a:t>
            </a:r>
          </a:p>
          <a:p>
            <a:pPr lvl="1"/>
            <a:r>
              <a:rPr lang="en-US" dirty="0"/>
              <a:t>Transformers have replaced RNNs in recent applications</a:t>
            </a:r>
          </a:p>
          <a:p>
            <a:r>
              <a:rPr lang="en-US" dirty="0"/>
              <a:t>The application of sequence models typically involves:</a:t>
            </a:r>
          </a:p>
          <a:p>
            <a:pPr marL="747712" lvl="1" indent="-342900">
              <a:buFont typeface="+mj-lt"/>
              <a:buAutoNum type="arabicPeriod"/>
            </a:pPr>
            <a:r>
              <a:rPr lang="en-US" dirty="0"/>
              <a:t>Tokenization to represent the words in text data with integer indices</a:t>
            </a:r>
          </a:p>
          <a:p>
            <a:pPr marL="747712" lvl="1" indent="-342900">
              <a:buFont typeface="+mj-lt"/>
              <a:buAutoNum type="arabicPeriod"/>
            </a:pPr>
            <a:r>
              <a:rPr lang="en-US" dirty="0"/>
              <a:t>Mapping the integers to vector representations (embeddings)</a:t>
            </a:r>
          </a:p>
          <a:p>
            <a:pPr marL="747712" lvl="1" indent="-342900">
              <a:buFont typeface="+mj-lt"/>
              <a:buAutoNum type="arabicPeriod"/>
            </a:pPr>
            <a:r>
              <a:rPr lang="en-US" dirty="0"/>
              <a:t>Pad the sequences in the text to have the same length</a:t>
            </a:r>
          </a:p>
          <a:p>
            <a:pPr marL="747712" lvl="1" indent="-342900">
              <a:buFont typeface="+mj-lt"/>
              <a:buAutoNum type="arabicPeriod"/>
            </a:pPr>
            <a:r>
              <a:rPr lang="en-US" dirty="0"/>
              <a:t>Use the padded sequences as inputs to train a machine learning model</a:t>
            </a:r>
          </a:p>
          <a:p>
            <a:pPr marL="404812" indent="-342900"/>
            <a:r>
              <a:rPr lang="en-US" dirty="0"/>
              <a:t>The trained models take into account the ordering of words embeddings in the original text</a:t>
            </a:r>
          </a:p>
          <a:p>
            <a:pPr marL="747712" lvl="1" indent="-342900">
              <a:buFont typeface="+mj-lt"/>
              <a:buAutoNum type="arabicPeriod"/>
            </a:pPr>
            <a:endParaRPr lang="en-US" dirty="0"/>
          </a:p>
        </p:txBody>
      </p:sp>
      <p:sp>
        <p:nvSpPr>
          <p:cNvPr id="4" name="Content Placeholder 3">
            <a:extLst>
              <a:ext uri="{FF2B5EF4-FFF2-40B4-BE49-F238E27FC236}">
                <a16:creationId xmlns:a16="http://schemas.microsoft.com/office/drawing/2014/main" id="{BB7F1D6A-240E-5CB2-A18D-0EDBB8BDE41E}"/>
              </a:ext>
            </a:extLst>
          </p:cNvPr>
          <p:cNvSpPr>
            <a:spLocks noGrp="1"/>
          </p:cNvSpPr>
          <p:nvPr>
            <p:ph idx="10"/>
          </p:nvPr>
        </p:nvSpPr>
        <p:spPr/>
        <p:txBody>
          <a:bodyPr/>
          <a:lstStyle/>
          <a:p>
            <a:r>
              <a:rPr lang="en-US" dirty="0"/>
              <a:t>Word representation in NLP</a:t>
            </a:r>
          </a:p>
        </p:txBody>
      </p:sp>
    </p:spTree>
    <p:extLst>
      <p:ext uri="{BB962C8B-B14F-4D97-AF65-F5344CB8AC3E}">
        <p14:creationId xmlns:p14="http://schemas.microsoft.com/office/powerpoint/2010/main" val="1532478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Embedding</a:t>
            </a:r>
          </a:p>
        </p:txBody>
      </p:sp>
      <p:sp>
        <p:nvSpPr>
          <p:cNvPr id="3" name="Content Placeholder 2"/>
          <p:cNvSpPr>
            <a:spLocks noGrp="1"/>
          </p:cNvSpPr>
          <p:nvPr>
            <p:ph idx="1"/>
          </p:nvPr>
        </p:nvSpPr>
        <p:spPr/>
        <p:txBody>
          <a:bodyPr/>
          <a:lstStyle/>
          <a:p>
            <a:r>
              <a:rPr lang="en-US" b="1" i="1" dirty="0">
                <a:solidFill>
                  <a:srgbClr val="0070C0"/>
                </a:solidFill>
              </a:rPr>
              <a:t>Word embedding </a:t>
            </a:r>
            <a:r>
              <a:rPr lang="en-US" dirty="0"/>
              <a:t>is converting words to a vector format, where the vectors represent the position of words in a higher-dimensional space</a:t>
            </a:r>
          </a:p>
          <a:p>
            <a:pPr lvl="1"/>
            <a:r>
              <a:rPr lang="en-US" dirty="0"/>
              <a:t>Words that have similar meanings should have close spatial positions of their vector representations in the </a:t>
            </a:r>
            <a:r>
              <a:rPr lang="en-US" dirty="0">
                <a:solidFill>
                  <a:srgbClr val="FF0000"/>
                </a:solidFill>
              </a:rPr>
              <a:t>embedding space </a:t>
            </a:r>
          </a:p>
          <a:p>
            <a:r>
              <a:rPr lang="en-US" sz="1800" dirty="0"/>
              <a:t>Typical vectors for representing word embeddings have between 256 to 1,024 dimensions</a:t>
            </a:r>
          </a:p>
          <a:p>
            <a:pPr lvl="1"/>
            <a:r>
              <a:rPr lang="en-US" sz="1600" dirty="0"/>
              <a:t>E.g., embedding vector for the word ‘work’</a:t>
            </a:r>
            <a:endParaRPr lang="en-US" dirty="0">
              <a:solidFill>
                <a:srgbClr val="FF0000"/>
              </a:solidFill>
            </a:endParaRPr>
          </a:p>
          <a:p>
            <a:endParaRPr lang="en-US" dirty="0">
              <a:solidFill>
                <a:srgbClr val="FF0000"/>
              </a:solidFill>
            </a:endParaRPr>
          </a:p>
        </p:txBody>
      </p:sp>
      <p:sp>
        <p:nvSpPr>
          <p:cNvPr id="4" name="Content Placeholder 3"/>
          <p:cNvSpPr>
            <a:spLocks noGrp="1"/>
          </p:cNvSpPr>
          <p:nvPr>
            <p:ph idx="10"/>
          </p:nvPr>
        </p:nvSpPr>
        <p:spPr/>
        <p:txBody>
          <a:bodyPr/>
          <a:lstStyle/>
          <a:p>
            <a:r>
              <a:rPr lang="en-US" dirty="0"/>
              <a:t>Word representation in NLP</a:t>
            </a:r>
          </a:p>
          <a:p>
            <a:endParaRPr lang="en-US" dirty="0"/>
          </a:p>
        </p:txBody>
      </p:sp>
      <p:pic>
        <p:nvPicPr>
          <p:cNvPr id="3074" name="Picture 2" descr="626c3a07d9b54c6993a34c1e00b4f7c3">
            <a:extLst>
              <a:ext uri="{FF2B5EF4-FFF2-40B4-BE49-F238E27FC236}">
                <a16:creationId xmlns:a16="http://schemas.microsoft.com/office/drawing/2014/main" id="{A97BA33F-7710-B53A-58D5-18399088F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28" y="4318248"/>
            <a:ext cx="8014123" cy="1224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327A63-F8F5-44B8-8E67-BC35402FAA06}"/>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Generative AI exists because of the transformer (</a:t>
            </a:r>
            <a:r>
              <a:rPr lang="en-US" sz="1000" dirty="0">
                <a:hlinkClick r:id="rId4"/>
              </a:rPr>
              <a:t>link</a:t>
            </a:r>
            <a:r>
              <a:rPr lang="en-US" sz="1000" dirty="0"/>
              <a:t>)</a:t>
            </a:r>
          </a:p>
        </p:txBody>
      </p:sp>
    </p:spTree>
    <p:extLst>
      <p:ext uri="{BB962C8B-B14F-4D97-AF65-F5344CB8AC3E}">
        <p14:creationId xmlns:p14="http://schemas.microsoft.com/office/powerpoint/2010/main" val="22901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dirty="0">
                <a:solidFill>
                  <a:srgbClr val="F1B300"/>
                </a:solidFill>
                <a:latin typeface="Franklin Gothic Demi" panose="020B0703020102020204" pitchFamily="34" charset="0"/>
              </a:rPr>
              <a:t>Lecture 6</a:t>
            </a:r>
          </a:p>
        </p:txBody>
      </p:sp>
      <p:sp>
        <p:nvSpPr>
          <p:cNvPr id="19459" name="Content Placeholder 2"/>
          <p:cNvSpPr>
            <a:spLocks noGrp="1"/>
          </p:cNvSpPr>
          <p:nvPr>
            <p:ph idx="1"/>
          </p:nvPr>
        </p:nvSpPr>
        <p:spPr>
          <a:xfrm>
            <a:off x="420688" y="3166120"/>
            <a:ext cx="9145016" cy="1800200"/>
          </a:xfrm>
        </p:spPr>
        <p:txBody>
          <a:bodyPr>
            <a:normAutofit/>
          </a:bodyPr>
          <a:lstStyle/>
          <a:p>
            <a:pPr algn="ctr" eaLnBrk="1" hangingPunct="1">
              <a:buFont typeface="Arial" charset="0"/>
              <a:buNone/>
            </a:pPr>
            <a:r>
              <a:rPr lang="en-US" altLang="en-US" sz="4000" b="1" dirty="0"/>
              <a:t>Adversarial Attacks against Large Language Models</a:t>
            </a:r>
          </a:p>
          <a:p>
            <a:pPr algn="ctr" eaLnBrk="1" hangingPunct="1">
              <a:buFont typeface="Arial" charset="0"/>
              <a:buNone/>
            </a:pPr>
            <a:endParaRPr lang="en-US" altLang="en-US" sz="2800" dirty="0"/>
          </a:p>
        </p:txBody>
      </p:sp>
    </p:spTree>
    <p:extLst>
      <p:ext uri="{BB962C8B-B14F-4D97-AF65-F5344CB8AC3E}">
        <p14:creationId xmlns:p14="http://schemas.microsoft.com/office/powerpoint/2010/main" val="278137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D7A68F-3E96-70F1-C530-68F9B5A05811}"/>
              </a:ext>
            </a:extLst>
          </p:cNvPr>
          <p:cNvSpPr>
            <a:spLocks noGrp="1"/>
          </p:cNvSpPr>
          <p:nvPr>
            <p:ph type="title"/>
          </p:nvPr>
        </p:nvSpPr>
        <p:spPr/>
        <p:txBody>
          <a:bodyPr/>
          <a:lstStyle/>
          <a:p>
            <a:r>
              <a:rPr lang="en-US" dirty="0"/>
              <a:t>Word Embedding</a:t>
            </a:r>
          </a:p>
        </p:txBody>
      </p:sp>
      <p:sp>
        <p:nvSpPr>
          <p:cNvPr id="5" name="Content Placeholder 4">
            <a:extLst>
              <a:ext uri="{FF2B5EF4-FFF2-40B4-BE49-F238E27FC236}">
                <a16:creationId xmlns:a16="http://schemas.microsoft.com/office/drawing/2014/main" id="{6B03BB3F-1ADE-6F03-6497-24A1A8EA9643}"/>
              </a:ext>
            </a:extLst>
          </p:cNvPr>
          <p:cNvSpPr>
            <a:spLocks noGrp="1"/>
          </p:cNvSpPr>
          <p:nvPr>
            <p:ph idx="1"/>
          </p:nvPr>
        </p:nvSpPr>
        <p:spPr/>
        <p:txBody>
          <a:bodyPr/>
          <a:lstStyle/>
          <a:p>
            <a:r>
              <a:rPr lang="en-US" dirty="0"/>
              <a:t>To learn the vector embedding of a word, the model observes it in context using large training data, and adjusts the vector value based on the word’s proximity to other words in the training data</a:t>
            </a:r>
          </a:p>
        </p:txBody>
      </p:sp>
      <p:sp>
        <p:nvSpPr>
          <p:cNvPr id="6" name="Content Placeholder 5">
            <a:extLst>
              <a:ext uri="{FF2B5EF4-FFF2-40B4-BE49-F238E27FC236}">
                <a16:creationId xmlns:a16="http://schemas.microsoft.com/office/drawing/2014/main" id="{CE4D3C78-EEC8-1CF3-AD24-F988C55A7D77}"/>
              </a:ext>
            </a:extLst>
          </p:cNvPr>
          <p:cNvSpPr>
            <a:spLocks noGrp="1"/>
          </p:cNvSpPr>
          <p:nvPr>
            <p:ph idx="10"/>
          </p:nvPr>
        </p:nvSpPr>
        <p:spPr/>
        <p:txBody>
          <a:bodyPr/>
          <a:lstStyle/>
          <a:p>
            <a:r>
              <a:rPr lang="en-US" dirty="0"/>
              <a:t>Word representation in NLP</a:t>
            </a:r>
          </a:p>
          <a:p>
            <a:endParaRPr lang="en-US" dirty="0"/>
          </a:p>
        </p:txBody>
      </p:sp>
      <p:pic>
        <p:nvPicPr>
          <p:cNvPr id="8" name="Picture 7">
            <a:extLst>
              <a:ext uri="{FF2B5EF4-FFF2-40B4-BE49-F238E27FC236}">
                <a16:creationId xmlns:a16="http://schemas.microsoft.com/office/drawing/2014/main" id="{85BD0260-C466-72D7-FAA7-E1B99DA152E4}"/>
              </a:ext>
            </a:extLst>
          </p:cNvPr>
          <p:cNvPicPr>
            <a:picLocks noChangeAspect="1"/>
          </p:cNvPicPr>
          <p:nvPr/>
        </p:nvPicPr>
        <p:blipFill>
          <a:blip r:embed="rId3"/>
          <a:stretch>
            <a:fillRect/>
          </a:stretch>
        </p:blipFill>
        <p:spPr>
          <a:xfrm>
            <a:off x="5559180" y="3354660"/>
            <a:ext cx="3876675" cy="3771900"/>
          </a:xfrm>
          <a:prstGeom prst="rect">
            <a:avLst/>
          </a:prstGeom>
        </p:spPr>
      </p:pic>
      <p:pic>
        <p:nvPicPr>
          <p:cNvPr id="10" name="Picture 9">
            <a:extLst>
              <a:ext uri="{FF2B5EF4-FFF2-40B4-BE49-F238E27FC236}">
                <a16:creationId xmlns:a16="http://schemas.microsoft.com/office/drawing/2014/main" id="{826A78BB-EF21-31AB-4D02-19AE64714F91}"/>
              </a:ext>
            </a:extLst>
          </p:cNvPr>
          <p:cNvPicPr>
            <a:picLocks noChangeAspect="1"/>
          </p:cNvPicPr>
          <p:nvPr/>
        </p:nvPicPr>
        <p:blipFill>
          <a:blip r:embed="rId4"/>
          <a:stretch>
            <a:fillRect/>
          </a:stretch>
        </p:blipFill>
        <p:spPr>
          <a:xfrm>
            <a:off x="696955" y="3094112"/>
            <a:ext cx="4374391" cy="4421874"/>
          </a:xfrm>
          <a:prstGeom prst="rect">
            <a:avLst/>
          </a:prstGeom>
        </p:spPr>
      </p:pic>
      <p:sp>
        <p:nvSpPr>
          <p:cNvPr id="2" name="TextBox 1">
            <a:extLst>
              <a:ext uri="{FF2B5EF4-FFF2-40B4-BE49-F238E27FC236}">
                <a16:creationId xmlns:a16="http://schemas.microsoft.com/office/drawing/2014/main" id="{1C214FB3-8412-88B3-0195-5C37D51CC090}"/>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Generative AI exists because of the transformer (</a:t>
            </a:r>
            <a:r>
              <a:rPr lang="en-US" sz="1000" dirty="0">
                <a:hlinkClick r:id="rId5"/>
              </a:rPr>
              <a:t>link</a:t>
            </a:r>
            <a:r>
              <a:rPr lang="en-US" sz="1000" dirty="0"/>
              <a:t>)</a:t>
            </a:r>
          </a:p>
        </p:txBody>
      </p:sp>
    </p:spTree>
    <p:extLst>
      <p:ext uri="{BB962C8B-B14F-4D97-AF65-F5344CB8AC3E}">
        <p14:creationId xmlns:p14="http://schemas.microsoft.com/office/powerpoint/2010/main" val="1215342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228D54-604D-3162-3EFC-D4FA0092178C}"/>
              </a:ext>
            </a:extLst>
          </p:cNvPr>
          <p:cNvSpPr>
            <a:spLocks noGrp="1"/>
          </p:cNvSpPr>
          <p:nvPr>
            <p:ph type="title"/>
          </p:nvPr>
        </p:nvSpPr>
        <p:spPr/>
        <p:txBody>
          <a:bodyPr/>
          <a:lstStyle/>
          <a:p>
            <a:r>
              <a:rPr lang="en-US" dirty="0"/>
              <a:t>Word Embedding</a:t>
            </a:r>
          </a:p>
        </p:txBody>
      </p:sp>
      <p:sp>
        <p:nvSpPr>
          <p:cNvPr id="5" name="Content Placeholder 4">
            <a:extLst>
              <a:ext uri="{FF2B5EF4-FFF2-40B4-BE49-F238E27FC236}">
                <a16:creationId xmlns:a16="http://schemas.microsoft.com/office/drawing/2014/main" id="{1E841515-BA0F-9F7C-0ECC-BE0C4B8BD730}"/>
              </a:ext>
            </a:extLst>
          </p:cNvPr>
          <p:cNvSpPr>
            <a:spLocks noGrp="1"/>
          </p:cNvSpPr>
          <p:nvPr>
            <p:ph idx="1"/>
          </p:nvPr>
        </p:nvSpPr>
        <p:spPr/>
        <p:txBody>
          <a:bodyPr/>
          <a:lstStyle/>
          <a:p>
            <a:r>
              <a:rPr lang="en-US" dirty="0"/>
              <a:t>The embedding vectors of words that have similar meanings are also similar</a:t>
            </a:r>
          </a:p>
          <a:p>
            <a:pPr lvl="1"/>
            <a:r>
              <a:rPr lang="en-US" dirty="0"/>
              <a:t>E.g., the embedding vectors of the words ‘football’ and ‘soccer’ are more similar to each other, than the embedding vectors of the words ‘sea’ or ‘we’</a:t>
            </a:r>
          </a:p>
          <a:p>
            <a:endParaRPr lang="en-US" dirty="0"/>
          </a:p>
          <a:p>
            <a:endParaRPr lang="en-US" dirty="0"/>
          </a:p>
        </p:txBody>
      </p:sp>
      <p:sp>
        <p:nvSpPr>
          <p:cNvPr id="6" name="Content Placeholder 5">
            <a:extLst>
              <a:ext uri="{FF2B5EF4-FFF2-40B4-BE49-F238E27FC236}">
                <a16:creationId xmlns:a16="http://schemas.microsoft.com/office/drawing/2014/main" id="{89D42ECC-A355-6D31-BB93-0362D9EA700B}"/>
              </a:ext>
            </a:extLst>
          </p:cNvPr>
          <p:cNvSpPr>
            <a:spLocks noGrp="1"/>
          </p:cNvSpPr>
          <p:nvPr>
            <p:ph idx="10"/>
          </p:nvPr>
        </p:nvSpPr>
        <p:spPr/>
        <p:txBody>
          <a:bodyPr/>
          <a:lstStyle/>
          <a:p>
            <a:r>
              <a:rPr lang="en-US" dirty="0"/>
              <a:t>Word representation in NLP</a:t>
            </a:r>
          </a:p>
          <a:p>
            <a:endParaRPr lang="en-US" dirty="0"/>
          </a:p>
        </p:txBody>
      </p:sp>
      <p:pic>
        <p:nvPicPr>
          <p:cNvPr id="3074" name="Picture 2" descr="aef5a1c888d344838d48d951d64666d8">
            <a:extLst>
              <a:ext uri="{FF2B5EF4-FFF2-40B4-BE49-F238E27FC236}">
                <a16:creationId xmlns:a16="http://schemas.microsoft.com/office/drawing/2014/main" id="{B4098374-0D1A-F6F5-BD0C-F9E9B9A5C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966" y="3238128"/>
            <a:ext cx="5990444" cy="42203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1CF817-012B-68C4-9CE2-31333C4EB63D}"/>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Generative AI exists because of the transformer (</a:t>
            </a:r>
            <a:r>
              <a:rPr lang="en-US" sz="1000" dirty="0">
                <a:hlinkClick r:id="rId3"/>
              </a:rPr>
              <a:t>link</a:t>
            </a:r>
            <a:r>
              <a:rPr lang="en-US" sz="1000" dirty="0"/>
              <a:t>)</a:t>
            </a:r>
          </a:p>
        </p:txBody>
      </p:sp>
    </p:spTree>
    <p:extLst>
      <p:ext uri="{BB962C8B-B14F-4D97-AF65-F5344CB8AC3E}">
        <p14:creationId xmlns:p14="http://schemas.microsoft.com/office/powerpoint/2010/main" val="2195942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F45FD7-F556-8982-3475-889A8B298143}"/>
              </a:ext>
            </a:extLst>
          </p:cNvPr>
          <p:cNvSpPr>
            <a:spLocks noGrp="1"/>
          </p:cNvSpPr>
          <p:nvPr>
            <p:ph type="title"/>
          </p:nvPr>
        </p:nvSpPr>
        <p:spPr/>
        <p:txBody>
          <a:bodyPr/>
          <a:lstStyle/>
          <a:p>
            <a:r>
              <a:rPr lang="en-US" dirty="0"/>
              <a:t>Word Embeddings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EDB5C0B0-73F2-8399-A4FB-6648CA9D8E1E}"/>
                  </a:ext>
                </a:extLst>
              </p:cNvPr>
              <p:cNvSpPr>
                <a:spLocks noGrp="1"/>
              </p:cNvSpPr>
              <p:nvPr>
                <p:ph idx="1"/>
              </p:nvPr>
            </p:nvSpPr>
            <p:spPr/>
            <p:txBody>
              <a:bodyPr/>
              <a:lstStyle/>
              <a:p>
                <a:r>
                  <a:rPr lang="en-US" dirty="0"/>
                  <a:t>The figure shows an example of word embeddings space</a:t>
                </a:r>
              </a:p>
              <a:p>
                <a:r>
                  <a:rPr lang="en-US" dirty="0"/>
                  <a:t>Typically, the cosine distance between the vectors  in the embedding space is used a distance metric</a:t>
                </a:r>
              </a:p>
              <a:p>
                <a:pPr lvl="1"/>
                <a:r>
                  <a:rPr lang="en-US" dirty="0"/>
                  <a:t>For given embedding vectors </a:t>
                </a:r>
                <a:r>
                  <a:rPr lang="en-US" b="1" dirty="0">
                    <a:ea typeface="Cambria Math" panose="02040503050406030204" pitchFamily="18" charset="0"/>
                  </a:rPr>
                  <a:t>u</a:t>
                </a:r>
                <a:r>
                  <a:rPr lang="en-US" dirty="0">
                    <a:ea typeface="Cambria Math" panose="02040503050406030204" pitchFamily="18" charset="0"/>
                  </a:rPr>
                  <a:t> and </a:t>
                </a:r>
                <a:r>
                  <a:rPr lang="en-US" b="1" dirty="0">
                    <a:ea typeface="Cambria Math" panose="02040503050406030204" pitchFamily="18" charset="0"/>
                  </a:rPr>
                  <a:t>v</a:t>
                </a:r>
                <a:r>
                  <a:rPr lang="en-US" dirty="0">
                    <a:ea typeface="Cambria Math" panose="02040503050406030204" pitchFamily="18" charset="0"/>
                  </a:rPr>
                  <a:t>, cosine similarity is </a:t>
                </a:r>
                <a14:m>
                  <m:oMath xmlns:m="http://schemas.openxmlformats.org/officeDocument/2006/math">
                    <m:r>
                      <m:rPr>
                        <m:sty m:val="p"/>
                      </m:rPr>
                      <a:rPr lang="en-US">
                        <a:latin typeface="Cambria Math" panose="02040503050406030204" pitchFamily="18" charset="0"/>
                        <a:ea typeface="Cambria Math" panose="02040503050406030204" pitchFamily="18" charset="0"/>
                      </a:rPr>
                      <m:t>cos</m:t>
                    </m:r>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b="1">
                            <a:latin typeface="Cambria Math" panose="02040503050406030204" pitchFamily="18" charset="0"/>
                          </a:rPr>
                          <m:t>𝐮</m:t>
                        </m:r>
                        <m:r>
                          <a:rPr lang="en-US" b="1" i="1">
                            <a:latin typeface="Cambria Math" panose="02040503050406030204" pitchFamily="18" charset="0"/>
                            <a:ea typeface="Cambria Math" panose="02040503050406030204" pitchFamily="18" charset="0"/>
                          </a:rPr>
                          <m:t>∙</m:t>
                        </m:r>
                        <m:r>
                          <a:rPr lang="en-US" b="1">
                            <a:latin typeface="Cambria Math" panose="02040503050406030204" pitchFamily="18" charset="0"/>
                          </a:rPr>
                          <m:t>𝐯</m:t>
                        </m:r>
                      </m:num>
                      <m:den>
                        <m:d>
                          <m:dPr>
                            <m:begChr m:val="‖"/>
                            <m:endChr m:val="‖"/>
                            <m:ctrlPr>
                              <a:rPr lang="en-US" b="1" i="1">
                                <a:latin typeface="Cambria Math" panose="02040503050406030204" pitchFamily="18" charset="0"/>
                              </a:rPr>
                            </m:ctrlPr>
                          </m:dPr>
                          <m:e>
                            <m:r>
                              <a:rPr lang="en-US" b="1">
                                <a:latin typeface="Cambria Math" panose="02040503050406030204" pitchFamily="18" charset="0"/>
                              </a:rPr>
                              <m:t>𝐮</m:t>
                            </m:r>
                          </m:e>
                        </m:d>
                        <m:d>
                          <m:dPr>
                            <m:begChr m:val="‖"/>
                            <m:endChr m:val="‖"/>
                            <m:ctrlPr>
                              <a:rPr lang="en-US" b="1" i="1">
                                <a:latin typeface="Cambria Math" panose="02040503050406030204" pitchFamily="18" charset="0"/>
                              </a:rPr>
                            </m:ctrlPr>
                          </m:dPr>
                          <m:e>
                            <m:r>
                              <a:rPr lang="en-US" b="1">
                                <a:latin typeface="Cambria Math" panose="02040503050406030204" pitchFamily="18" charset="0"/>
                              </a:rPr>
                              <m:t>𝐯</m:t>
                            </m:r>
                          </m:e>
                        </m:d>
                      </m:den>
                    </m:f>
                    <m:r>
                      <a:rPr lang="en-US" b="1" i="1" smtClean="0">
                        <a:latin typeface="Cambria Math" panose="02040503050406030204" pitchFamily="18" charset="0"/>
                      </a:rPr>
                      <m:t> </m:t>
                    </m:r>
                  </m:oMath>
                </a14:m>
                <a:r>
                  <a:rPr lang="en-US" dirty="0">
                    <a:ea typeface="Cambria Math" panose="02040503050406030204" pitchFamily="18" charset="0"/>
                  </a:rPr>
                  <a:t> </a:t>
                </a:r>
              </a:p>
              <a:p>
                <a:endParaRPr lang="en-US" dirty="0"/>
              </a:p>
              <a:p>
                <a:pPr lvl="1"/>
                <a:endParaRPr lang="en-US" dirty="0"/>
              </a:p>
              <a:p>
                <a:pPr lvl="1"/>
                <a:endParaRPr lang="en-US" dirty="0"/>
              </a:p>
            </p:txBody>
          </p:sp>
        </mc:Choice>
        <mc:Fallback xmlns="">
          <p:sp>
            <p:nvSpPr>
              <p:cNvPr id="6" name="Content Placeholder 5">
                <a:extLst>
                  <a:ext uri="{FF2B5EF4-FFF2-40B4-BE49-F238E27FC236}">
                    <a16:creationId xmlns:a16="http://schemas.microsoft.com/office/drawing/2014/main" id="{EDB5C0B0-73F2-8399-A4FB-6648CA9D8E1E}"/>
                  </a:ext>
                </a:extLst>
              </p:cNvPr>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2" name="Content Placeholder 1">
            <a:extLst>
              <a:ext uri="{FF2B5EF4-FFF2-40B4-BE49-F238E27FC236}">
                <a16:creationId xmlns:a16="http://schemas.microsoft.com/office/drawing/2014/main" id="{2DCAD4E8-0AA6-28B1-3D9A-D596003AFC67}"/>
              </a:ext>
            </a:extLst>
          </p:cNvPr>
          <p:cNvSpPr>
            <a:spLocks noGrp="1"/>
          </p:cNvSpPr>
          <p:nvPr>
            <p:ph idx="10"/>
          </p:nvPr>
        </p:nvSpPr>
        <p:spPr/>
        <p:txBody>
          <a:bodyPr/>
          <a:lstStyle/>
          <a:p>
            <a:r>
              <a:rPr lang="en-US" dirty="0"/>
              <a:t>Word representation in NLP</a:t>
            </a:r>
          </a:p>
          <a:p>
            <a:endParaRPr lang="en-US" dirty="0"/>
          </a:p>
        </p:txBody>
      </p:sp>
      <p:pic>
        <p:nvPicPr>
          <p:cNvPr id="3" name="Picture 2" descr="Word embedding | Natural Language Understanding Wiki | Fandom">
            <a:extLst>
              <a:ext uri="{FF2B5EF4-FFF2-40B4-BE49-F238E27FC236}">
                <a16:creationId xmlns:a16="http://schemas.microsoft.com/office/drawing/2014/main" id="{F09F3C6D-9E74-196F-BD75-A8BE13B5D0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14533" y="4326067"/>
            <a:ext cx="7362846" cy="26642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668222-7C4B-9FAC-6298-B0C91474D6B8}"/>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How To Design A Spam Filtering System with Machine Learning Algorithm (</a:t>
            </a:r>
            <a:r>
              <a:rPr lang="en-US" sz="1000" dirty="0">
                <a:hlinkClick r:id="rId6"/>
              </a:rPr>
              <a:t>link</a:t>
            </a:r>
            <a:r>
              <a:rPr lang="en-US" sz="1000" dirty="0"/>
              <a:t>)</a:t>
            </a:r>
          </a:p>
        </p:txBody>
      </p:sp>
    </p:spTree>
    <p:extLst>
      <p:ext uri="{BB962C8B-B14F-4D97-AF65-F5344CB8AC3E}">
        <p14:creationId xmlns:p14="http://schemas.microsoft.com/office/powerpoint/2010/main" val="3600296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8015B1-5E12-F366-7FD0-CAAA231FF850}"/>
              </a:ext>
            </a:extLst>
          </p:cNvPr>
          <p:cNvSpPr>
            <a:spLocks noGrp="1"/>
          </p:cNvSpPr>
          <p:nvPr>
            <p:ph type="title"/>
          </p:nvPr>
        </p:nvSpPr>
        <p:spPr/>
        <p:txBody>
          <a:bodyPr/>
          <a:lstStyle/>
          <a:p>
            <a:r>
              <a:rPr lang="en-US" dirty="0"/>
              <a:t>Large Language Models</a:t>
            </a:r>
          </a:p>
        </p:txBody>
      </p:sp>
      <p:sp>
        <p:nvSpPr>
          <p:cNvPr id="6" name="Content Placeholder 5">
            <a:extLst>
              <a:ext uri="{FF2B5EF4-FFF2-40B4-BE49-F238E27FC236}">
                <a16:creationId xmlns:a16="http://schemas.microsoft.com/office/drawing/2014/main" id="{A48D53C4-5056-A7CF-E85B-FD617CF142DB}"/>
              </a:ext>
            </a:extLst>
          </p:cNvPr>
          <p:cNvSpPr>
            <a:spLocks noGrp="1"/>
          </p:cNvSpPr>
          <p:nvPr>
            <p:ph idx="1"/>
          </p:nvPr>
        </p:nvSpPr>
        <p:spPr/>
        <p:txBody>
          <a:bodyPr>
            <a:normAutofit/>
          </a:bodyPr>
          <a:lstStyle/>
          <a:p>
            <a:r>
              <a:rPr lang="en-US" b="1" i="1" dirty="0">
                <a:solidFill>
                  <a:srgbClr val="0070C0"/>
                </a:solidFill>
              </a:rPr>
              <a:t>Large Language Models </a:t>
            </a:r>
            <a:r>
              <a:rPr lang="en-US" dirty="0"/>
              <a:t>(LLMs) are advanced AI systems based on deep neural networks designed for natural language understanding and generation</a:t>
            </a:r>
          </a:p>
          <a:p>
            <a:pPr lvl="1"/>
            <a:r>
              <a:rPr lang="en-US" dirty="0"/>
              <a:t>LLMs are trained on large scale across data, compute, and model size </a:t>
            </a:r>
          </a:p>
          <a:p>
            <a:pPr lvl="1"/>
            <a:r>
              <a:rPr lang="en-US" dirty="0"/>
              <a:t>Training data for LLMs is raw text scraped from the Internet, containing webpages, news articles scraped from the Internet</a:t>
            </a:r>
          </a:p>
          <a:p>
            <a:r>
              <a:rPr lang="en-US" dirty="0"/>
              <a:t>LLMs has achieved state-of-the-art performance in various NLP tasks, including machine translation, summarization, question answering, text generation</a:t>
            </a:r>
          </a:p>
          <a:p>
            <a:r>
              <a:rPr lang="en-US" dirty="0"/>
              <a:t>LLMs have a transformative impact on many domains</a:t>
            </a:r>
          </a:p>
          <a:p>
            <a:pPr lvl="1"/>
            <a:r>
              <a:rPr lang="en-US" dirty="0"/>
              <a:t>Voice assistants, content creation, web search and information retrieval, multilingual communication, code generation, personalized tutoring</a:t>
            </a:r>
          </a:p>
          <a:p>
            <a:endParaRPr lang="en-US" dirty="0"/>
          </a:p>
          <a:p>
            <a:endParaRPr lang="en-US" dirty="0"/>
          </a:p>
          <a:p>
            <a:endParaRPr lang="en-US" dirty="0"/>
          </a:p>
        </p:txBody>
      </p:sp>
      <p:sp>
        <p:nvSpPr>
          <p:cNvPr id="2" name="Content Placeholder 1">
            <a:extLst>
              <a:ext uri="{FF2B5EF4-FFF2-40B4-BE49-F238E27FC236}">
                <a16:creationId xmlns:a16="http://schemas.microsoft.com/office/drawing/2014/main" id="{79905A6A-298F-3239-47AF-552986897526}"/>
              </a:ext>
            </a:extLst>
          </p:cNvPr>
          <p:cNvSpPr>
            <a:spLocks noGrp="1"/>
          </p:cNvSpPr>
          <p:nvPr>
            <p:ph idx="10"/>
          </p:nvPr>
        </p:nvSpPr>
        <p:spPr/>
        <p:txBody>
          <a:bodyPr/>
          <a:lstStyle/>
          <a:p>
            <a:r>
              <a:rPr lang="en-US" dirty="0"/>
              <a:t>Large Language Models</a:t>
            </a:r>
          </a:p>
          <a:p>
            <a:endParaRPr lang="en-US" dirty="0"/>
          </a:p>
        </p:txBody>
      </p:sp>
    </p:spTree>
    <p:extLst>
      <p:ext uri="{BB962C8B-B14F-4D97-AF65-F5344CB8AC3E}">
        <p14:creationId xmlns:p14="http://schemas.microsoft.com/office/powerpoint/2010/main" val="2869593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49010B-109D-5509-6935-C45813D9665D}"/>
              </a:ext>
            </a:extLst>
          </p:cNvPr>
          <p:cNvSpPr>
            <a:spLocks noGrp="1"/>
          </p:cNvSpPr>
          <p:nvPr>
            <p:ph type="title"/>
          </p:nvPr>
        </p:nvSpPr>
        <p:spPr/>
        <p:txBody>
          <a:bodyPr/>
          <a:lstStyle/>
          <a:p>
            <a:r>
              <a:rPr lang="en-US" dirty="0"/>
              <a:t>Popular LLMs</a:t>
            </a:r>
          </a:p>
        </p:txBody>
      </p:sp>
      <p:sp>
        <p:nvSpPr>
          <p:cNvPr id="6" name="Content Placeholder 5">
            <a:extLst>
              <a:ext uri="{FF2B5EF4-FFF2-40B4-BE49-F238E27FC236}">
                <a16:creationId xmlns:a16="http://schemas.microsoft.com/office/drawing/2014/main" id="{BFFDBC88-FA96-819B-BBF9-25422395B05A}"/>
              </a:ext>
            </a:extLst>
          </p:cNvPr>
          <p:cNvSpPr>
            <a:spLocks noGrp="1"/>
          </p:cNvSpPr>
          <p:nvPr>
            <p:ph idx="1"/>
          </p:nvPr>
        </p:nvSpPr>
        <p:spPr/>
        <p:txBody>
          <a:bodyPr>
            <a:normAutofit/>
          </a:bodyPr>
          <a:lstStyle/>
          <a:p>
            <a:r>
              <a:rPr lang="en-US" b="1" i="1" dirty="0">
                <a:solidFill>
                  <a:srgbClr val="0070C0"/>
                </a:solidFill>
              </a:rPr>
              <a:t>GPT (Generative Pretrained Transformers)</a:t>
            </a:r>
            <a:r>
              <a:rPr lang="en-US" dirty="0"/>
              <a:t>: by OpenAI, GPT 1, 2, 3, 3.5 (initial ChatGPT), and 4 (current ChatGPT), reportedly GPT-4 has </a:t>
            </a:r>
            <a:r>
              <a:rPr lang="en-US" b="1" dirty="0"/>
              <a:t>1.76 trillion parameters</a:t>
            </a:r>
            <a:r>
              <a:rPr lang="en-US" dirty="0"/>
              <a:t>, trained on </a:t>
            </a:r>
            <a:r>
              <a:rPr lang="en-US" b="1" dirty="0"/>
              <a:t>13T tokens</a:t>
            </a:r>
          </a:p>
          <a:p>
            <a:r>
              <a:rPr lang="en-US" b="1" i="1" dirty="0" err="1">
                <a:solidFill>
                  <a:srgbClr val="0070C0"/>
                </a:solidFill>
              </a:rPr>
              <a:t>LlaMA</a:t>
            </a:r>
            <a:r>
              <a:rPr lang="en-US" b="1" i="1" dirty="0">
                <a:solidFill>
                  <a:srgbClr val="0070C0"/>
                </a:solidFill>
              </a:rPr>
              <a:t> (Large Language Model Meta AI)</a:t>
            </a:r>
            <a:r>
              <a:rPr lang="en-US" b="1" dirty="0"/>
              <a:t>: </a:t>
            </a:r>
            <a:r>
              <a:rPr lang="en-US" dirty="0"/>
              <a:t>by Meta AI, open-source, models with 7B, 13B, and 70B parameters, 2T tokens</a:t>
            </a:r>
          </a:p>
          <a:p>
            <a:r>
              <a:rPr lang="en-US" b="1" i="1" dirty="0">
                <a:solidFill>
                  <a:srgbClr val="0070C0"/>
                </a:solidFill>
              </a:rPr>
              <a:t>Gemini: </a:t>
            </a:r>
            <a:r>
              <a:rPr lang="en-US" dirty="0"/>
              <a:t>by Google, reportedly </a:t>
            </a:r>
            <a:r>
              <a:rPr lang="en-US" b="1" dirty="0"/>
              <a:t>1.56T parameters</a:t>
            </a:r>
            <a:r>
              <a:rPr lang="en-US" dirty="0"/>
              <a:t>, </a:t>
            </a:r>
            <a:r>
              <a:rPr lang="en-US" b="1" dirty="0"/>
              <a:t>11T tokens </a:t>
            </a:r>
            <a:endParaRPr lang="en-US" b="1" i="1" dirty="0">
              <a:solidFill>
                <a:srgbClr val="0070C0"/>
              </a:solidFill>
            </a:endParaRPr>
          </a:p>
          <a:p>
            <a:r>
              <a:rPr lang="en-US" b="1" i="1" dirty="0">
                <a:solidFill>
                  <a:srgbClr val="0070C0"/>
                </a:solidFill>
              </a:rPr>
              <a:t>Falcon</a:t>
            </a:r>
            <a:r>
              <a:rPr lang="en-US" dirty="0"/>
              <a:t>: by UAE’s Technology Innovation Institute (TII), open-source models with 1.3B, 7.5B, 40B, 180B parameters, 3.5T tokens</a:t>
            </a:r>
          </a:p>
          <a:p>
            <a:r>
              <a:rPr lang="en-US" b="1" i="1" dirty="0">
                <a:solidFill>
                  <a:srgbClr val="0070C0"/>
                </a:solidFill>
              </a:rPr>
              <a:t>Bard</a:t>
            </a:r>
            <a:r>
              <a:rPr lang="en-US" dirty="0"/>
              <a:t>: by Google, 137B parameters trained on 1.6T tokens</a:t>
            </a:r>
          </a:p>
          <a:p>
            <a:r>
              <a:rPr lang="en-US" b="1" i="1" dirty="0">
                <a:solidFill>
                  <a:srgbClr val="0070C0"/>
                </a:solidFill>
              </a:rPr>
              <a:t>Claude</a:t>
            </a:r>
            <a:r>
              <a:rPr lang="en-US" dirty="0"/>
              <a:t>: by Anthropic AI, 137B parameters</a:t>
            </a:r>
          </a:p>
          <a:p>
            <a:r>
              <a:rPr lang="en-US" b="1" i="1" dirty="0">
                <a:solidFill>
                  <a:srgbClr val="0070C0"/>
                </a:solidFill>
              </a:rPr>
              <a:t>Cohere LLM</a:t>
            </a:r>
            <a:r>
              <a:rPr lang="en-US" dirty="0"/>
              <a:t>: by Cohere, 6B, 13B, and 52B parameters, designed for enterprise use cases</a:t>
            </a:r>
          </a:p>
        </p:txBody>
      </p:sp>
      <p:sp>
        <p:nvSpPr>
          <p:cNvPr id="2" name="Content Placeholder 1">
            <a:extLst>
              <a:ext uri="{FF2B5EF4-FFF2-40B4-BE49-F238E27FC236}">
                <a16:creationId xmlns:a16="http://schemas.microsoft.com/office/drawing/2014/main" id="{6F3ABAFA-67A0-E95E-AEF6-ED2560DD3624}"/>
              </a:ext>
            </a:extLst>
          </p:cNvPr>
          <p:cNvSpPr>
            <a:spLocks noGrp="1"/>
          </p:cNvSpPr>
          <p:nvPr>
            <p:ph idx="10"/>
          </p:nvPr>
        </p:nvSpPr>
        <p:spPr/>
        <p:txBody>
          <a:bodyPr/>
          <a:lstStyle/>
          <a:p>
            <a:r>
              <a:rPr lang="en-US" dirty="0"/>
              <a:t>Large Language Models</a:t>
            </a:r>
          </a:p>
          <a:p>
            <a:endParaRPr lang="en-US" dirty="0"/>
          </a:p>
        </p:txBody>
      </p:sp>
    </p:spTree>
    <p:extLst>
      <p:ext uri="{BB962C8B-B14F-4D97-AF65-F5344CB8AC3E}">
        <p14:creationId xmlns:p14="http://schemas.microsoft.com/office/powerpoint/2010/main" val="152531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946832-21C7-FCFB-1C79-8193BF7DD813}"/>
              </a:ext>
            </a:extLst>
          </p:cNvPr>
          <p:cNvSpPr>
            <a:spLocks noGrp="1"/>
          </p:cNvSpPr>
          <p:nvPr>
            <p:ph type="title"/>
          </p:nvPr>
        </p:nvSpPr>
        <p:spPr/>
        <p:txBody>
          <a:bodyPr/>
          <a:lstStyle/>
          <a:p>
            <a:r>
              <a:rPr lang="en-US" dirty="0"/>
              <a:t>Transformer Networks</a:t>
            </a:r>
          </a:p>
        </p:txBody>
      </p:sp>
      <p:sp>
        <p:nvSpPr>
          <p:cNvPr id="5" name="Content Placeholder 4">
            <a:extLst>
              <a:ext uri="{FF2B5EF4-FFF2-40B4-BE49-F238E27FC236}">
                <a16:creationId xmlns:a16="http://schemas.microsoft.com/office/drawing/2014/main" id="{99B1C867-F5BA-0032-8309-1396897736D0}"/>
              </a:ext>
            </a:extLst>
          </p:cNvPr>
          <p:cNvSpPr>
            <a:spLocks noGrp="1"/>
          </p:cNvSpPr>
          <p:nvPr>
            <p:ph idx="1"/>
          </p:nvPr>
        </p:nvSpPr>
        <p:spPr/>
        <p:txBody>
          <a:bodyPr/>
          <a:lstStyle/>
          <a:p>
            <a:r>
              <a:rPr lang="en-US" b="1" i="1" dirty="0">
                <a:solidFill>
                  <a:srgbClr val="0070C0"/>
                </a:solidFill>
              </a:rPr>
              <a:t>Transformer Neural Networks</a:t>
            </a:r>
            <a:r>
              <a:rPr lang="en-US" dirty="0"/>
              <a:t> were introduced in 2017 in the paper “Attention is all you need”</a:t>
            </a:r>
          </a:p>
          <a:p>
            <a:pPr lvl="1"/>
            <a:r>
              <a:rPr lang="en-US" dirty="0"/>
              <a:t>The title refers to the attention mechanism, which forms the basis for data processing with Transformers</a:t>
            </a:r>
          </a:p>
          <a:p>
            <a:r>
              <a:rPr lang="en-US" dirty="0"/>
              <a:t>Transformers have been the predominant type of models for NLP in recent years</a:t>
            </a:r>
          </a:p>
          <a:p>
            <a:pPr lvl="1"/>
            <a:r>
              <a:rPr lang="en-US" dirty="0"/>
              <a:t>They replaced Recurrent Neural Networks in all NLP tasks</a:t>
            </a:r>
          </a:p>
          <a:p>
            <a:pPr lvl="1"/>
            <a:r>
              <a:rPr lang="en-US" dirty="0"/>
              <a:t>LLMs employ the transformer networks architecture</a:t>
            </a:r>
          </a:p>
          <a:p>
            <a:r>
              <a:rPr lang="en-US" dirty="0"/>
              <a:t>Transformers were recently adapted for other tasks such as image processing and video processing tasks (a.k.a. Vision Transformers), protein and DNA sequence prediction, time-series data processing, etc.</a:t>
            </a:r>
          </a:p>
        </p:txBody>
      </p:sp>
      <p:sp>
        <p:nvSpPr>
          <p:cNvPr id="6" name="Content Placeholder 5">
            <a:extLst>
              <a:ext uri="{FF2B5EF4-FFF2-40B4-BE49-F238E27FC236}">
                <a16:creationId xmlns:a16="http://schemas.microsoft.com/office/drawing/2014/main" id="{D3B653A9-8459-E9D5-6BEE-911BCEF3F102}"/>
              </a:ext>
            </a:extLst>
          </p:cNvPr>
          <p:cNvSpPr>
            <a:spLocks noGrp="1"/>
          </p:cNvSpPr>
          <p:nvPr>
            <p:ph idx="10"/>
          </p:nvPr>
        </p:nvSpPr>
        <p:spPr/>
        <p:txBody>
          <a:bodyPr/>
          <a:lstStyle/>
          <a:p>
            <a:r>
              <a:rPr lang="en-US" dirty="0"/>
              <a:t>Transformer Networks</a:t>
            </a:r>
          </a:p>
          <a:p>
            <a:endParaRPr lang="en-US" dirty="0"/>
          </a:p>
        </p:txBody>
      </p:sp>
    </p:spTree>
    <p:extLst>
      <p:ext uri="{BB962C8B-B14F-4D97-AF65-F5344CB8AC3E}">
        <p14:creationId xmlns:p14="http://schemas.microsoft.com/office/powerpoint/2010/main" val="497232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18D180-AA24-A7D6-1496-A9CA79245050}"/>
              </a:ext>
            </a:extLst>
          </p:cNvPr>
          <p:cNvSpPr>
            <a:spLocks noGrp="1"/>
          </p:cNvSpPr>
          <p:nvPr>
            <p:ph type="title"/>
          </p:nvPr>
        </p:nvSpPr>
        <p:spPr/>
        <p:txBody>
          <a:bodyPr/>
          <a:lstStyle/>
          <a:p>
            <a:r>
              <a:rPr lang="en-US" dirty="0"/>
              <a:t>Transformers: Self-attention</a:t>
            </a:r>
          </a:p>
        </p:txBody>
      </p:sp>
      <p:sp>
        <p:nvSpPr>
          <p:cNvPr id="6" name="Content Placeholder 5">
            <a:extLst>
              <a:ext uri="{FF2B5EF4-FFF2-40B4-BE49-F238E27FC236}">
                <a16:creationId xmlns:a16="http://schemas.microsoft.com/office/drawing/2014/main" id="{FF66DB10-F0C0-81AA-3090-0156591F0800}"/>
              </a:ext>
            </a:extLst>
          </p:cNvPr>
          <p:cNvSpPr>
            <a:spLocks noGrp="1"/>
          </p:cNvSpPr>
          <p:nvPr>
            <p:ph idx="1"/>
          </p:nvPr>
        </p:nvSpPr>
        <p:spPr/>
        <p:txBody>
          <a:bodyPr/>
          <a:lstStyle/>
          <a:p>
            <a:r>
              <a:rPr lang="en-US" b="1" i="1" dirty="0">
                <a:solidFill>
                  <a:srgbClr val="0070C0"/>
                </a:solidFill>
              </a:rPr>
              <a:t>Self-attention</a:t>
            </a:r>
            <a:r>
              <a:rPr lang="en-US" dirty="0"/>
              <a:t> is the key layer in a transformer network</a:t>
            </a:r>
          </a:p>
          <a:p>
            <a:pPr lvl="1"/>
            <a:r>
              <a:rPr lang="en-US" dirty="0"/>
              <a:t>Models the relationships between all words, and assigns weights to other words based on their importance</a:t>
            </a:r>
          </a:p>
          <a:p>
            <a:pPr lvl="1"/>
            <a:r>
              <a:rPr lang="en-US" dirty="0"/>
              <a:t>That is, the model should pay more attention to some words in sentences, and less attention to other words in sentences that are less relevant for a given task</a:t>
            </a:r>
          </a:p>
        </p:txBody>
      </p:sp>
      <p:sp>
        <p:nvSpPr>
          <p:cNvPr id="2" name="Content Placeholder 1">
            <a:extLst>
              <a:ext uri="{FF2B5EF4-FFF2-40B4-BE49-F238E27FC236}">
                <a16:creationId xmlns:a16="http://schemas.microsoft.com/office/drawing/2014/main" id="{F16197D0-4F53-230C-44D9-6FA33F55CBDF}"/>
              </a:ext>
            </a:extLst>
          </p:cNvPr>
          <p:cNvSpPr>
            <a:spLocks noGrp="1"/>
          </p:cNvSpPr>
          <p:nvPr>
            <p:ph idx="10"/>
          </p:nvPr>
        </p:nvSpPr>
        <p:spPr/>
        <p:txBody>
          <a:bodyPr/>
          <a:lstStyle/>
          <a:p>
            <a:r>
              <a:rPr lang="en-US" dirty="0"/>
              <a:t>Transformer Networks</a:t>
            </a:r>
          </a:p>
        </p:txBody>
      </p:sp>
      <p:pic>
        <p:nvPicPr>
          <p:cNvPr id="1026" name="Picture 2" descr="fa1209f5c7c742f7872761fa7f34c97d">
            <a:extLst>
              <a:ext uri="{FF2B5EF4-FFF2-40B4-BE49-F238E27FC236}">
                <a16:creationId xmlns:a16="http://schemas.microsoft.com/office/drawing/2014/main" id="{B4DBE64F-E4F6-9093-0A0D-AE07A61DF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452" y="3895285"/>
            <a:ext cx="7291204" cy="366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66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1DDDC2-B3B9-2F28-900A-4EBBB85EC3DC}"/>
              </a:ext>
            </a:extLst>
          </p:cNvPr>
          <p:cNvSpPr>
            <a:spLocks noGrp="1"/>
          </p:cNvSpPr>
          <p:nvPr>
            <p:ph type="title"/>
          </p:nvPr>
        </p:nvSpPr>
        <p:spPr/>
        <p:txBody>
          <a:bodyPr/>
          <a:lstStyle/>
          <a:p>
            <a:r>
              <a:rPr lang="en-US" dirty="0"/>
              <a:t>Transformers: Self-attention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55F1E995-375B-A29F-5982-C3F9550BD320}"/>
                  </a:ext>
                </a:extLst>
              </p:cNvPr>
              <p:cNvSpPr>
                <a:spLocks noGrp="1"/>
              </p:cNvSpPr>
              <p:nvPr>
                <p:ph idx="1"/>
              </p:nvPr>
            </p:nvSpPr>
            <p:spPr/>
            <p:txBody>
              <a:bodyPr/>
              <a:lstStyle/>
              <a:p>
                <a:r>
                  <a:rPr lang="en-US" dirty="0"/>
                  <a:t>For each </a:t>
                </a:r>
                <a:r>
                  <a:rPr lang="en-US" dirty="0">
                    <a:solidFill>
                      <a:srgbClr val="FF0000"/>
                    </a:solidFill>
                  </a:rPr>
                  <a:t>query word </a:t>
                </a:r>
                <a:r>
                  <a:rPr lang="en-US" i="1" dirty="0">
                    <a:solidFill>
                      <a:srgbClr val="FF0000"/>
                    </a:solidFill>
                  </a:rPr>
                  <a:t>Q</a:t>
                </a:r>
                <a:r>
                  <a:rPr lang="en-US" dirty="0"/>
                  <a:t>, calculate attention scores for all words (called </a:t>
                </a:r>
                <a:r>
                  <a:rPr lang="en-US" dirty="0">
                    <a:solidFill>
                      <a:srgbClr val="FF0000"/>
                    </a:solidFill>
                  </a:rPr>
                  <a:t>key words </a:t>
                </a:r>
                <a:r>
                  <a:rPr lang="en-US" i="1" dirty="0">
                    <a:solidFill>
                      <a:srgbClr val="FF0000"/>
                    </a:solidFill>
                  </a:rPr>
                  <a:t>K</a:t>
                </a:r>
                <a:r>
                  <a:rPr lang="en-US" dirty="0"/>
                  <a:t>)</a:t>
                </a:r>
              </a:p>
              <a:p>
                <a:pPr lvl="1"/>
                <a:r>
                  <a:rPr lang="en-US" dirty="0"/>
                  <a:t>The calculated </a:t>
                </a:r>
                <a:r>
                  <a:rPr lang="en-US" i="1" dirty="0">
                    <a:solidFill>
                      <a:schemeClr val="accent6">
                        <a:lumMod val="75000"/>
                      </a:schemeClr>
                    </a:solidFill>
                  </a:rPr>
                  <a:t>attention scores </a:t>
                </a:r>
                <a:r>
                  <a:rPr lang="en-US" dirty="0"/>
                  <a:t>are the dot-products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 </m:t>
                    </m:r>
                  </m:oMath>
                </a14:m>
                <a:r>
                  <a:rPr lang="en-US" dirty="0"/>
                  <a:t>of the input representations of the query and key words</a:t>
                </a:r>
              </a:p>
            </p:txBody>
          </p:sp>
        </mc:Choice>
        <mc:Fallback xmlns="">
          <p:sp>
            <p:nvSpPr>
              <p:cNvPr id="6" name="Content Placeholder 5">
                <a:extLst>
                  <a:ext uri="{FF2B5EF4-FFF2-40B4-BE49-F238E27FC236}">
                    <a16:creationId xmlns:a16="http://schemas.microsoft.com/office/drawing/2014/main" id="{55F1E995-375B-A29F-5982-C3F9550BD320}"/>
                  </a:ext>
                </a:extLst>
              </p:cNvPr>
              <p:cNvSpPr>
                <a:spLocks noGrp="1" noRot="1" noChangeAspect="1" noMove="1" noResize="1" noEditPoints="1" noAdjustHandles="1" noChangeArrowheads="1" noChangeShapeType="1" noTextEdit="1"/>
              </p:cNvSpPr>
              <p:nvPr>
                <p:ph idx="1"/>
              </p:nvPr>
            </p:nvSpPr>
            <p:spPr>
              <a:blipFill>
                <a:blip r:embed="rId3"/>
                <a:stretch>
                  <a:fillRect l="-699" t="-795" r="-1017"/>
                </a:stretch>
              </a:blipFill>
            </p:spPr>
            <p:txBody>
              <a:bodyPr/>
              <a:lstStyle/>
              <a:p>
                <a:r>
                  <a:rPr lang="en-US">
                    <a:noFill/>
                  </a:rPr>
                  <a:t> </a:t>
                </a:r>
              </a:p>
            </p:txBody>
          </p:sp>
        </mc:Fallback>
      </mc:AlternateContent>
      <p:sp>
        <p:nvSpPr>
          <p:cNvPr id="2" name="Content Placeholder 1">
            <a:extLst>
              <a:ext uri="{FF2B5EF4-FFF2-40B4-BE49-F238E27FC236}">
                <a16:creationId xmlns:a16="http://schemas.microsoft.com/office/drawing/2014/main" id="{72D82434-EC03-60AA-9807-FD6501AD96BB}"/>
              </a:ext>
            </a:extLst>
          </p:cNvPr>
          <p:cNvSpPr>
            <a:spLocks noGrp="1"/>
          </p:cNvSpPr>
          <p:nvPr>
            <p:ph idx="10"/>
          </p:nvPr>
        </p:nvSpPr>
        <p:spPr/>
        <p:txBody>
          <a:bodyPr/>
          <a:lstStyle/>
          <a:p>
            <a:r>
              <a:rPr lang="en-US" dirty="0"/>
              <a:t>Transformer Networks</a:t>
            </a:r>
          </a:p>
          <a:p>
            <a:endParaRPr lang="en-US" dirty="0"/>
          </a:p>
        </p:txBody>
      </p:sp>
      <p:pic>
        <p:nvPicPr>
          <p:cNvPr id="2050" name="Picture 2" descr="812aa9dbb9c04db6827feab2c238cb7f">
            <a:extLst>
              <a:ext uri="{FF2B5EF4-FFF2-40B4-BE49-F238E27FC236}">
                <a16:creationId xmlns:a16="http://schemas.microsoft.com/office/drawing/2014/main" id="{D1416799-6CEE-5DDD-8F1E-B2FC452F4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4984" y="3637757"/>
            <a:ext cx="3621023" cy="382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703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1DDDC2-B3B9-2F28-900A-4EBBB85EC3DC}"/>
              </a:ext>
            </a:extLst>
          </p:cNvPr>
          <p:cNvSpPr>
            <a:spLocks noGrp="1"/>
          </p:cNvSpPr>
          <p:nvPr>
            <p:ph type="title"/>
          </p:nvPr>
        </p:nvSpPr>
        <p:spPr/>
        <p:txBody>
          <a:bodyPr/>
          <a:lstStyle/>
          <a:p>
            <a:r>
              <a:rPr lang="en-US" dirty="0"/>
              <a:t>Transformers: Self-attention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55F1E995-375B-A29F-5982-C3F9550BD320}"/>
                  </a:ext>
                </a:extLst>
              </p:cNvPr>
              <p:cNvSpPr>
                <a:spLocks noGrp="1"/>
              </p:cNvSpPr>
              <p:nvPr>
                <p:ph idx="1"/>
              </p:nvPr>
            </p:nvSpPr>
            <p:spPr/>
            <p:txBody>
              <a:bodyPr/>
              <a:lstStyle/>
              <a:p>
                <a:r>
                  <a:rPr lang="en-US" dirty="0"/>
                  <a:t>The obtained attention scores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oMath>
                </a14:m>
                <a:r>
                  <a:rPr lang="en-US" dirty="0"/>
                  <a:t> for each word are first scaled (dividing by the embedding dimension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𝑑</m:t>
                        </m:r>
                      </m:e>
                    </m:rad>
                  </m:oMath>
                </a14:m>
                <a:r>
                  <a:rPr lang="en-US" dirty="0"/>
                  <a:t>), and afterward are normalized to be in the [0,1] range (by applying a softmax function)</a:t>
                </a:r>
              </a:p>
              <a:p>
                <a:pPr lvl="1"/>
                <a:r>
                  <a:rPr lang="en-US" dirty="0"/>
                  <a:t>I.e., the attention scores are calculated as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softmax</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𝑗</m:t>
                                </m:r>
                              </m:sub>
                            </m:sSub>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𝑑</m:t>
                                </m:r>
                              </m:e>
                            </m:rad>
                          </m:den>
                        </m:f>
                      </m:e>
                    </m:d>
                  </m:oMath>
                </a14:m>
                <a:endParaRPr lang="en-US" dirty="0"/>
              </a:p>
              <a:p>
                <a:r>
                  <a:rPr lang="en-US" dirty="0"/>
                  <a:t>Afterward, the resulted attention scores are multiplied with the initial word representation, referred to as </a:t>
                </a:r>
                <a:r>
                  <a:rPr lang="en-US" dirty="0">
                    <a:solidFill>
                      <a:schemeClr val="accent6">
                        <a:lumMod val="75000"/>
                      </a:schemeClr>
                    </a:solidFill>
                  </a:rPr>
                  <a:t>value </a:t>
                </a:r>
                <a:r>
                  <a:rPr lang="en-US" i="1" dirty="0">
                    <a:solidFill>
                      <a:schemeClr val="accent6">
                        <a:lumMod val="75000"/>
                      </a:schemeClr>
                    </a:solidFill>
                  </a:rPr>
                  <a:t>V</a:t>
                </a:r>
              </a:p>
            </p:txBody>
          </p:sp>
        </mc:Choice>
        <mc:Fallback xmlns="">
          <p:sp>
            <p:nvSpPr>
              <p:cNvPr id="6" name="Content Placeholder 5">
                <a:extLst>
                  <a:ext uri="{FF2B5EF4-FFF2-40B4-BE49-F238E27FC236}">
                    <a16:creationId xmlns:a16="http://schemas.microsoft.com/office/drawing/2014/main" id="{55F1E995-375B-A29F-5982-C3F9550BD320}"/>
                  </a:ext>
                </a:extLst>
              </p:cNvPr>
              <p:cNvSpPr>
                <a:spLocks noGrp="1" noRot="1" noChangeAspect="1" noMove="1" noResize="1" noEditPoints="1" noAdjustHandles="1" noChangeArrowheads="1" noChangeShapeType="1" noTextEdit="1"/>
              </p:cNvSpPr>
              <p:nvPr>
                <p:ph idx="1"/>
              </p:nvPr>
            </p:nvSpPr>
            <p:spPr>
              <a:blipFill>
                <a:blip r:embed="rId3"/>
                <a:stretch>
                  <a:fillRect l="-699" t="-795" r="-1144"/>
                </a:stretch>
              </a:blipFill>
            </p:spPr>
            <p:txBody>
              <a:bodyPr/>
              <a:lstStyle/>
              <a:p>
                <a:r>
                  <a:rPr lang="en-US">
                    <a:noFill/>
                  </a:rPr>
                  <a:t> </a:t>
                </a:r>
              </a:p>
            </p:txBody>
          </p:sp>
        </mc:Fallback>
      </mc:AlternateContent>
      <p:sp>
        <p:nvSpPr>
          <p:cNvPr id="2" name="Content Placeholder 1">
            <a:extLst>
              <a:ext uri="{FF2B5EF4-FFF2-40B4-BE49-F238E27FC236}">
                <a16:creationId xmlns:a16="http://schemas.microsoft.com/office/drawing/2014/main" id="{53B7E940-A536-C959-A940-459D6B121891}"/>
              </a:ext>
            </a:extLst>
          </p:cNvPr>
          <p:cNvSpPr>
            <a:spLocks noGrp="1"/>
          </p:cNvSpPr>
          <p:nvPr>
            <p:ph idx="10"/>
          </p:nvPr>
        </p:nvSpPr>
        <p:spPr/>
        <p:txBody>
          <a:bodyPr/>
          <a:lstStyle/>
          <a:p>
            <a:r>
              <a:rPr lang="en-US" dirty="0"/>
              <a:t>Transformer Networks</a:t>
            </a:r>
          </a:p>
          <a:p>
            <a:endParaRPr lang="en-US" dirty="0"/>
          </a:p>
        </p:txBody>
      </p:sp>
      <p:pic>
        <p:nvPicPr>
          <p:cNvPr id="3074" name="Picture 2" descr="461f9e3a2aee4d5db06833f25320bcfb">
            <a:extLst>
              <a:ext uri="{FF2B5EF4-FFF2-40B4-BE49-F238E27FC236}">
                <a16:creationId xmlns:a16="http://schemas.microsoft.com/office/drawing/2014/main" id="{5A9B31C4-34AA-0C4A-4081-BA27FD002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032" y="4450322"/>
            <a:ext cx="3224336" cy="3234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803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BFB27E-B079-221E-0417-ED7CF2389323}"/>
              </a:ext>
            </a:extLst>
          </p:cNvPr>
          <p:cNvSpPr>
            <a:spLocks noGrp="1"/>
          </p:cNvSpPr>
          <p:nvPr>
            <p:ph type="title"/>
          </p:nvPr>
        </p:nvSpPr>
        <p:spPr/>
        <p:txBody>
          <a:bodyPr/>
          <a:lstStyle/>
          <a:p>
            <a:r>
              <a:rPr lang="en-US" dirty="0"/>
              <a:t>Transformers: Multi-Head Attention</a:t>
            </a:r>
          </a:p>
        </p:txBody>
      </p:sp>
      <p:sp>
        <p:nvSpPr>
          <p:cNvPr id="3" name="Content Placeholder 2">
            <a:extLst>
              <a:ext uri="{FF2B5EF4-FFF2-40B4-BE49-F238E27FC236}">
                <a16:creationId xmlns:a16="http://schemas.microsoft.com/office/drawing/2014/main" id="{41DA2FAF-D200-7465-A91C-B5AE5268FCFF}"/>
              </a:ext>
            </a:extLst>
          </p:cNvPr>
          <p:cNvSpPr>
            <a:spLocks noGrp="1"/>
          </p:cNvSpPr>
          <p:nvPr>
            <p:ph idx="1"/>
          </p:nvPr>
        </p:nvSpPr>
        <p:spPr/>
        <p:txBody>
          <a:bodyPr/>
          <a:lstStyle/>
          <a:p>
            <a:r>
              <a:rPr lang="en-US" dirty="0"/>
              <a:t>Transformers include multiple self-attention modules, called heads</a:t>
            </a:r>
          </a:p>
          <a:p>
            <a:pPr lvl="1"/>
            <a:r>
              <a:rPr lang="en-US" dirty="0"/>
              <a:t>The aggregation of the attention heads is called </a:t>
            </a:r>
            <a:r>
              <a:rPr lang="en-US" b="1" i="1" dirty="0">
                <a:solidFill>
                  <a:srgbClr val="0070C0"/>
                </a:solidFill>
              </a:rPr>
              <a:t>multi-head attention</a:t>
            </a:r>
          </a:p>
          <a:p>
            <a:pPr lvl="1"/>
            <a:r>
              <a:rPr lang="en-US" dirty="0"/>
              <a:t>Each head captures different relationships between the words in text</a:t>
            </a:r>
          </a:p>
          <a:p>
            <a:pPr lvl="2"/>
            <a:r>
              <a:rPr lang="en-US" dirty="0"/>
              <a:t>For example, one head may capture relationship between the nouns and numerical values in sentences, another head may focus on the relationship between the adjectives in sentences, and another head may focus on rhyming words, etc. </a:t>
            </a:r>
          </a:p>
        </p:txBody>
      </p:sp>
      <p:sp>
        <p:nvSpPr>
          <p:cNvPr id="2" name="Content Placeholder 1">
            <a:extLst>
              <a:ext uri="{FF2B5EF4-FFF2-40B4-BE49-F238E27FC236}">
                <a16:creationId xmlns:a16="http://schemas.microsoft.com/office/drawing/2014/main" id="{E60B71C2-E0B7-AC28-8950-9225ED7DC81E}"/>
              </a:ext>
            </a:extLst>
          </p:cNvPr>
          <p:cNvSpPr>
            <a:spLocks noGrp="1"/>
          </p:cNvSpPr>
          <p:nvPr>
            <p:ph idx="10"/>
          </p:nvPr>
        </p:nvSpPr>
        <p:spPr/>
        <p:txBody>
          <a:bodyPr/>
          <a:lstStyle/>
          <a:p>
            <a:r>
              <a:rPr lang="en-US" dirty="0"/>
              <a:t>Transformer Networks</a:t>
            </a:r>
          </a:p>
          <a:p>
            <a:endParaRPr lang="en-US" dirty="0"/>
          </a:p>
        </p:txBody>
      </p:sp>
      <p:pic>
        <p:nvPicPr>
          <p:cNvPr id="4098" name="Picture 2" descr="451e39d2877645e1b6e33ab3d135ac84">
            <a:extLst>
              <a:ext uri="{FF2B5EF4-FFF2-40B4-BE49-F238E27FC236}">
                <a16:creationId xmlns:a16="http://schemas.microsoft.com/office/drawing/2014/main" id="{20EF14EF-7C53-6136-8B7D-ED165A0143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79"/>
          <a:stretch/>
        </p:blipFill>
        <p:spPr bwMode="auto">
          <a:xfrm>
            <a:off x="1716832" y="4030216"/>
            <a:ext cx="5945132" cy="357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50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normAutofit/>
          </a:bodyPr>
          <a:lstStyle/>
          <a:p>
            <a:r>
              <a:rPr lang="en-US" dirty="0"/>
              <a:t>Adversarial examples in text data</a:t>
            </a:r>
          </a:p>
          <a:p>
            <a:r>
              <a:rPr lang="en-US" dirty="0"/>
              <a:t>Introduction to NLP</a:t>
            </a:r>
          </a:p>
          <a:p>
            <a:pPr lvl="1"/>
            <a:r>
              <a:rPr lang="en-US" dirty="0"/>
              <a:t>Word representation in NLP</a:t>
            </a:r>
          </a:p>
          <a:p>
            <a:pPr lvl="1"/>
            <a:r>
              <a:rPr lang="en-US" dirty="0"/>
              <a:t>Transformer Networks</a:t>
            </a:r>
          </a:p>
          <a:p>
            <a:pPr lvl="1"/>
            <a:r>
              <a:rPr lang="en-US" dirty="0"/>
              <a:t>Large Language Models</a:t>
            </a:r>
          </a:p>
          <a:p>
            <a:r>
              <a:rPr lang="en-US" dirty="0"/>
              <a:t>Presentation by </a:t>
            </a:r>
            <a:r>
              <a:rPr lang="en-US" dirty="0" err="1"/>
              <a:t>Henok</a:t>
            </a:r>
            <a:r>
              <a:rPr lang="en-US" dirty="0"/>
              <a:t> </a:t>
            </a:r>
            <a:r>
              <a:rPr lang="en-US" dirty="0" err="1"/>
              <a:t>Tadele</a:t>
            </a:r>
            <a:endParaRPr lang="en-US" dirty="0"/>
          </a:p>
          <a:p>
            <a:pPr lvl="1"/>
            <a:r>
              <a:rPr lang="en-US" dirty="0"/>
              <a:t>Zou (2023) Universal and Transferable Adversarial Attacks on Aligned Language Models</a:t>
            </a:r>
          </a:p>
          <a:p>
            <a:r>
              <a:rPr lang="en-US" dirty="0"/>
              <a:t>Presentation by </a:t>
            </a:r>
            <a:r>
              <a:rPr lang="en-US" dirty="0" err="1"/>
              <a:t>Lawhori</a:t>
            </a:r>
            <a:r>
              <a:rPr lang="en-US" dirty="0"/>
              <a:t> Chakrabarti</a:t>
            </a:r>
          </a:p>
          <a:p>
            <a:pPr lvl="1"/>
            <a:r>
              <a:rPr lang="en-US" dirty="0" err="1"/>
              <a:t>Greshake</a:t>
            </a:r>
            <a:r>
              <a:rPr lang="en-US" dirty="0"/>
              <a:t> (2023) Not what you've signed up for: Compromising Real-World LLM-Integrated Applications with Indirect Prompt Injection</a:t>
            </a:r>
          </a:p>
          <a:p>
            <a:r>
              <a:rPr lang="en-US" dirty="0"/>
              <a:t>Jailbreak attacks on LLMs</a:t>
            </a:r>
          </a:p>
          <a:p>
            <a:pPr lvl="1"/>
            <a:r>
              <a:rPr lang="en-US" dirty="0"/>
              <a:t>Wei (2023) Jailbroken: How Does LLM Safety Training Fail?</a:t>
            </a:r>
          </a:p>
          <a:p>
            <a:endParaRPr lang="en-US" dirty="0"/>
          </a:p>
        </p:txBody>
      </p:sp>
    </p:spTree>
    <p:extLst>
      <p:ext uri="{BB962C8B-B14F-4D97-AF65-F5344CB8AC3E}">
        <p14:creationId xmlns:p14="http://schemas.microsoft.com/office/powerpoint/2010/main" val="209826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02BFDC-3329-1107-C666-9EE40B7422D4}"/>
              </a:ext>
            </a:extLst>
          </p:cNvPr>
          <p:cNvSpPr>
            <a:spLocks noGrp="1"/>
          </p:cNvSpPr>
          <p:nvPr>
            <p:ph type="title"/>
          </p:nvPr>
        </p:nvSpPr>
        <p:spPr/>
        <p:txBody>
          <a:bodyPr/>
          <a:lstStyle/>
          <a:p>
            <a:r>
              <a:rPr lang="en-US" dirty="0"/>
              <a:t>Transformer: Encoder</a:t>
            </a:r>
          </a:p>
        </p:txBody>
      </p:sp>
      <p:sp>
        <p:nvSpPr>
          <p:cNvPr id="6" name="Content Placeholder 5">
            <a:extLst>
              <a:ext uri="{FF2B5EF4-FFF2-40B4-BE49-F238E27FC236}">
                <a16:creationId xmlns:a16="http://schemas.microsoft.com/office/drawing/2014/main" id="{4DED132A-7D73-1BBA-EA22-69BD7B6CDC35}"/>
              </a:ext>
            </a:extLst>
          </p:cNvPr>
          <p:cNvSpPr>
            <a:spLocks noGrp="1"/>
          </p:cNvSpPr>
          <p:nvPr>
            <p:ph idx="1"/>
          </p:nvPr>
        </p:nvSpPr>
        <p:spPr>
          <a:xfrm>
            <a:off x="276673" y="2090803"/>
            <a:ext cx="6912767" cy="5681597"/>
          </a:xfrm>
        </p:spPr>
        <p:txBody>
          <a:bodyPr>
            <a:normAutofit/>
          </a:bodyPr>
          <a:lstStyle/>
          <a:p>
            <a:r>
              <a:rPr lang="en-US" b="1" dirty="0"/>
              <a:t>Encoder block </a:t>
            </a:r>
            <a:r>
              <a:rPr lang="en-US" dirty="0"/>
              <a:t>processes the input text and extracts representations to be used for different NLP tasks</a:t>
            </a:r>
          </a:p>
          <a:p>
            <a:pPr lvl="1"/>
            <a:r>
              <a:rPr lang="en-US" dirty="0">
                <a:solidFill>
                  <a:srgbClr val="FF0000"/>
                </a:solidFill>
              </a:rPr>
              <a:t>Input embedding </a:t>
            </a:r>
            <a:r>
              <a:rPr lang="en-US" dirty="0"/>
              <a:t>layer</a:t>
            </a:r>
          </a:p>
          <a:p>
            <a:pPr lvl="2"/>
            <a:r>
              <a:rPr lang="en-US" b="1" dirty="0"/>
              <a:t>Embedding vector </a:t>
            </a:r>
            <a:r>
              <a:rPr lang="en-US" dirty="0"/>
              <a:t>for each word</a:t>
            </a:r>
          </a:p>
          <a:p>
            <a:pPr lvl="2"/>
            <a:r>
              <a:rPr lang="en-US" b="1" dirty="0"/>
              <a:t>Positional encoding</a:t>
            </a:r>
            <a:r>
              <a:rPr lang="en-US" dirty="0"/>
              <a:t>, vectors that provide the order of the words in sentences</a:t>
            </a:r>
          </a:p>
          <a:p>
            <a:pPr lvl="1"/>
            <a:r>
              <a:rPr lang="en-US" dirty="0">
                <a:solidFill>
                  <a:srgbClr val="FF0000"/>
                </a:solidFill>
              </a:rPr>
              <a:t>Multi-head Attention </a:t>
            </a:r>
            <a:r>
              <a:rPr lang="en-US" dirty="0"/>
              <a:t>layer</a:t>
            </a:r>
          </a:p>
          <a:p>
            <a:pPr lvl="2"/>
            <a:r>
              <a:rPr lang="en-US" dirty="0"/>
              <a:t>Consisting of multiple self-attention modules</a:t>
            </a:r>
          </a:p>
          <a:p>
            <a:pPr lvl="1"/>
            <a:r>
              <a:rPr lang="en-US" dirty="0">
                <a:solidFill>
                  <a:srgbClr val="FF0000"/>
                </a:solidFill>
              </a:rPr>
              <a:t>Add &amp; Norm </a:t>
            </a:r>
            <a:r>
              <a:rPr lang="en-US" dirty="0"/>
              <a:t>layer</a:t>
            </a:r>
          </a:p>
          <a:p>
            <a:pPr lvl="2"/>
            <a:r>
              <a:rPr lang="en-US" b="1" dirty="0"/>
              <a:t>Residual connections</a:t>
            </a:r>
            <a:r>
              <a:rPr lang="en-US" dirty="0"/>
              <a:t>, that add the inputs to the outputs of the layer</a:t>
            </a:r>
          </a:p>
          <a:p>
            <a:pPr lvl="2"/>
            <a:r>
              <a:rPr lang="en-US" b="1" dirty="0"/>
              <a:t>Layer normalization</a:t>
            </a:r>
            <a:r>
              <a:rPr lang="en-US" dirty="0"/>
              <a:t>, that normalizes the outputs to have 0 mean and 1 standard deviation</a:t>
            </a:r>
          </a:p>
          <a:p>
            <a:pPr lvl="1"/>
            <a:r>
              <a:rPr lang="en-US" dirty="0">
                <a:solidFill>
                  <a:srgbClr val="FF0000"/>
                </a:solidFill>
              </a:rPr>
              <a:t>Feed Forward </a:t>
            </a:r>
            <a:r>
              <a:rPr lang="en-US" dirty="0"/>
              <a:t>layer</a:t>
            </a:r>
          </a:p>
          <a:p>
            <a:pPr lvl="2"/>
            <a:r>
              <a:rPr lang="en-US" dirty="0"/>
              <a:t>Two fully-connected (dense, linear) layers</a:t>
            </a:r>
          </a:p>
          <a:p>
            <a:r>
              <a:rPr lang="en-US" dirty="0"/>
              <a:t>Larger Transformer networks typically include several encoder blocks in a sequence</a:t>
            </a:r>
          </a:p>
          <a:p>
            <a:pPr lvl="1"/>
            <a:r>
              <a:rPr lang="en-US" dirty="0"/>
              <a:t>In the original paper the authors used 6 encoder blocks</a:t>
            </a:r>
          </a:p>
        </p:txBody>
      </p:sp>
      <p:sp>
        <p:nvSpPr>
          <p:cNvPr id="2" name="Content Placeholder 1">
            <a:extLst>
              <a:ext uri="{FF2B5EF4-FFF2-40B4-BE49-F238E27FC236}">
                <a16:creationId xmlns:a16="http://schemas.microsoft.com/office/drawing/2014/main" id="{0B898048-B7CD-BF0E-2B0A-062962D00735}"/>
              </a:ext>
            </a:extLst>
          </p:cNvPr>
          <p:cNvSpPr>
            <a:spLocks noGrp="1"/>
          </p:cNvSpPr>
          <p:nvPr>
            <p:ph idx="10"/>
          </p:nvPr>
        </p:nvSpPr>
        <p:spPr/>
        <p:txBody>
          <a:bodyPr/>
          <a:lstStyle/>
          <a:p>
            <a:r>
              <a:rPr lang="en-US" dirty="0"/>
              <a:t>Transformer Networks</a:t>
            </a:r>
          </a:p>
          <a:p>
            <a:endParaRPr lang="en-US" dirty="0"/>
          </a:p>
        </p:txBody>
      </p:sp>
      <p:pic>
        <p:nvPicPr>
          <p:cNvPr id="1026" name="Picture 2" descr="transformer-encoder · PyPI">
            <a:extLst>
              <a:ext uri="{FF2B5EF4-FFF2-40B4-BE49-F238E27FC236}">
                <a16:creationId xmlns:a16="http://schemas.microsoft.com/office/drawing/2014/main" id="{74B685CD-4A2A-35FE-4255-C5EC063CD6C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60497" y="2662064"/>
            <a:ext cx="2221230" cy="413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334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B69A-8766-A5FA-D3B8-9B60534D8599}"/>
              </a:ext>
            </a:extLst>
          </p:cNvPr>
          <p:cNvSpPr>
            <a:spLocks noGrp="1"/>
          </p:cNvSpPr>
          <p:nvPr>
            <p:ph type="title"/>
          </p:nvPr>
        </p:nvSpPr>
        <p:spPr/>
        <p:txBody>
          <a:bodyPr/>
          <a:lstStyle/>
          <a:p>
            <a:r>
              <a:rPr lang="en-US" dirty="0"/>
              <a:t>Transformers: Decoder</a:t>
            </a:r>
          </a:p>
        </p:txBody>
      </p:sp>
      <p:sp>
        <p:nvSpPr>
          <p:cNvPr id="3" name="Content Placeholder 2">
            <a:extLst>
              <a:ext uri="{FF2B5EF4-FFF2-40B4-BE49-F238E27FC236}">
                <a16:creationId xmlns:a16="http://schemas.microsoft.com/office/drawing/2014/main" id="{65366003-7833-F538-80F1-0EFB7549658F}"/>
              </a:ext>
            </a:extLst>
          </p:cNvPr>
          <p:cNvSpPr>
            <a:spLocks noGrp="1"/>
          </p:cNvSpPr>
          <p:nvPr>
            <p:ph idx="1"/>
          </p:nvPr>
        </p:nvSpPr>
        <p:spPr/>
        <p:txBody>
          <a:bodyPr/>
          <a:lstStyle/>
          <a:p>
            <a:r>
              <a:rPr lang="en-US" b="1" dirty="0"/>
              <a:t>Decoder block</a:t>
            </a:r>
          </a:p>
          <a:p>
            <a:pPr lvl="1"/>
            <a:r>
              <a:rPr lang="en-US" dirty="0"/>
              <a:t>Similar to encoder block, and it is used when the output of the model is also text, such as for machine translation, text generation, and similar NLP tasks</a:t>
            </a:r>
          </a:p>
          <a:p>
            <a:pPr lvl="1"/>
            <a:r>
              <a:rPr lang="en-US" dirty="0"/>
              <a:t>The main difference from the encoder is the </a:t>
            </a:r>
            <a:r>
              <a:rPr lang="en-US" dirty="0">
                <a:solidFill>
                  <a:srgbClr val="FF0000"/>
                </a:solidFill>
              </a:rPr>
              <a:t>masked multi-head attention module</a:t>
            </a:r>
          </a:p>
          <a:p>
            <a:pPr lvl="2"/>
            <a:r>
              <a:rPr lang="en-US" dirty="0"/>
              <a:t>It applies masking to the next words in the text sequence, so that the network does not have access to those words</a:t>
            </a:r>
          </a:p>
        </p:txBody>
      </p:sp>
      <p:sp>
        <p:nvSpPr>
          <p:cNvPr id="4" name="Content Placeholder 3">
            <a:extLst>
              <a:ext uri="{FF2B5EF4-FFF2-40B4-BE49-F238E27FC236}">
                <a16:creationId xmlns:a16="http://schemas.microsoft.com/office/drawing/2014/main" id="{7ED807F4-A62B-FBE5-4D88-22D39B930BAB}"/>
              </a:ext>
            </a:extLst>
          </p:cNvPr>
          <p:cNvSpPr>
            <a:spLocks noGrp="1"/>
          </p:cNvSpPr>
          <p:nvPr>
            <p:ph idx="10"/>
          </p:nvPr>
        </p:nvSpPr>
        <p:spPr/>
        <p:txBody>
          <a:bodyPr/>
          <a:lstStyle/>
          <a:p>
            <a:r>
              <a:rPr lang="en-US" dirty="0"/>
              <a:t>Transformer Networks</a:t>
            </a:r>
          </a:p>
          <a:p>
            <a:endParaRPr lang="en-US" dirty="0"/>
          </a:p>
        </p:txBody>
      </p:sp>
      <p:pic>
        <p:nvPicPr>
          <p:cNvPr id="2050" name="Picture 2" descr="0649d7556c20464caa8e8d8c4907f88c">
            <a:extLst>
              <a:ext uri="{FF2B5EF4-FFF2-40B4-BE49-F238E27FC236}">
                <a16:creationId xmlns:a16="http://schemas.microsoft.com/office/drawing/2014/main" id="{59094DC9-DBCE-B4C1-45E6-AFBDDFA4300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0649"/>
          <a:stretch/>
        </p:blipFill>
        <p:spPr bwMode="auto">
          <a:xfrm>
            <a:off x="2940968" y="3998658"/>
            <a:ext cx="5091237" cy="369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36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0F635-CEA0-98BF-A49F-6C4477BFC21A}"/>
              </a:ext>
            </a:extLst>
          </p:cNvPr>
          <p:cNvSpPr>
            <a:spLocks noGrp="1"/>
          </p:cNvSpPr>
          <p:nvPr>
            <p:ph type="title"/>
          </p:nvPr>
        </p:nvSpPr>
        <p:spPr/>
        <p:txBody>
          <a:bodyPr/>
          <a:lstStyle/>
          <a:p>
            <a:r>
              <a:rPr lang="en-US" dirty="0"/>
              <a:t>Vision Transformers</a:t>
            </a:r>
          </a:p>
        </p:txBody>
      </p:sp>
      <p:sp>
        <p:nvSpPr>
          <p:cNvPr id="5" name="Content Placeholder 4">
            <a:extLst>
              <a:ext uri="{FF2B5EF4-FFF2-40B4-BE49-F238E27FC236}">
                <a16:creationId xmlns:a16="http://schemas.microsoft.com/office/drawing/2014/main" id="{747AB5AA-606D-3223-3C57-B3221753F843}"/>
              </a:ext>
            </a:extLst>
          </p:cNvPr>
          <p:cNvSpPr>
            <a:spLocks noGrp="1"/>
          </p:cNvSpPr>
          <p:nvPr>
            <p:ph idx="1"/>
          </p:nvPr>
        </p:nvSpPr>
        <p:spPr/>
        <p:txBody>
          <a:bodyPr/>
          <a:lstStyle/>
          <a:p>
            <a:r>
              <a:rPr lang="en-US" b="1" i="1" dirty="0">
                <a:solidFill>
                  <a:srgbClr val="0070C0"/>
                </a:solidFill>
              </a:rPr>
              <a:t>Vision Transformers </a:t>
            </a:r>
            <a:r>
              <a:rPr lang="en-US" dirty="0"/>
              <a:t>are transformers designed for computer vision tasks</a:t>
            </a:r>
          </a:p>
          <a:p>
            <a:pPr lvl="1"/>
            <a:r>
              <a:rPr lang="en-US" dirty="0"/>
              <a:t>The images are split into a set of smaller patches that are imputed to the model (each image patch is considered a token)</a:t>
            </a:r>
          </a:p>
          <a:p>
            <a:pPr lvl="1"/>
            <a:r>
              <a:rPr lang="en-US" dirty="0"/>
              <a:t>The patches are flattened to 1D vectors, and processes by the network</a:t>
            </a:r>
          </a:p>
          <a:p>
            <a:pPr lvl="1"/>
            <a:r>
              <a:rPr lang="en-US" dirty="0"/>
              <a:t>Vision Transformers have outperformed Convolutional NNs on several vision tasks </a:t>
            </a:r>
          </a:p>
        </p:txBody>
      </p:sp>
      <p:sp>
        <p:nvSpPr>
          <p:cNvPr id="6" name="Content Placeholder 5">
            <a:extLst>
              <a:ext uri="{FF2B5EF4-FFF2-40B4-BE49-F238E27FC236}">
                <a16:creationId xmlns:a16="http://schemas.microsoft.com/office/drawing/2014/main" id="{1D8FB3E6-1AFF-9418-08E9-BFC5A9899CF7}"/>
              </a:ext>
            </a:extLst>
          </p:cNvPr>
          <p:cNvSpPr>
            <a:spLocks noGrp="1"/>
          </p:cNvSpPr>
          <p:nvPr>
            <p:ph idx="10"/>
          </p:nvPr>
        </p:nvSpPr>
        <p:spPr/>
        <p:txBody>
          <a:bodyPr/>
          <a:lstStyle/>
          <a:p>
            <a:r>
              <a:rPr lang="en-US" dirty="0"/>
              <a:t>Transformer Networks</a:t>
            </a:r>
          </a:p>
          <a:p>
            <a:endParaRPr lang="en-US" dirty="0"/>
          </a:p>
        </p:txBody>
      </p:sp>
      <p:pic>
        <p:nvPicPr>
          <p:cNvPr id="1026" name="Picture 2" descr="46f4b47e60ec4c2aad1ef00ade57f91e">
            <a:extLst>
              <a:ext uri="{FF2B5EF4-FFF2-40B4-BE49-F238E27FC236}">
                <a16:creationId xmlns:a16="http://schemas.microsoft.com/office/drawing/2014/main" id="{9B32A5B7-A376-7F4B-5B26-69B39CA98C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1747" y="3742184"/>
            <a:ext cx="5740887" cy="394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482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BE2F0F-D9E3-7A27-1058-1C6C0814561F}"/>
              </a:ext>
            </a:extLst>
          </p:cNvPr>
          <p:cNvSpPr>
            <a:spLocks noGrp="1"/>
          </p:cNvSpPr>
          <p:nvPr>
            <p:ph type="title"/>
          </p:nvPr>
        </p:nvSpPr>
        <p:spPr/>
        <p:txBody>
          <a:bodyPr/>
          <a:lstStyle/>
          <a:p>
            <a:r>
              <a:rPr lang="en-US" dirty="0"/>
              <a:t>Transformer Networks</a:t>
            </a:r>
          </a:p>
        </p:txBody>
      </p:sp>
      <p:sp>
        <p:nvSpPr>
          <p:cNvPr id="5" name="Content Placeholder 4">
            <a:extLst>
              <a:ext uri="{FF2B5EF4-FFF2-40B4-BE49-F238E27FC236}">
                <a16:creationId xmlns:a16="http://schemas.microsoft.com/office/drawing/2014/main" id="{1F80E4E4-064A-57F1-AE09-C2FD63668F03}"/>
              </a:ext>
            </a:extLst>
          </p:cNvPr>
          <p:cNvSpPr>
            <a:spLocks noGrp="1"/>
          </p:cNvSpPr>
          <p:nvPr>
            <p:ph idx="1"/>
          </p:nvPr>
        </p:nvSpPr>
        <p:spPr/>
        <p:txBody>
          <a:bodyPr>
            <a:normAutofit/>
          </a:bodyPr>
          <a:lstStyle/>
          <a:p>
            <a:r>
              <a:rPr lang="en-US" dirty="0"/>
              <a:t>Variants of Transformer Networks are used </a:t>
            </a:r>
            <a:r>
              <a:rPr lang="en-US"/>
              <a:t>for different tasks</a:t>
            </a:r>
            <a:endParaRPr lang="en-US" dirty="0"/>
          </a:p>
          <a:p>
            <a:pPr lvl="1"/>
            <a:r>
              <a:rPr lang="en-US" dirty="0">
                <a:solidFill>
                  <a:srgbClr val="FF0000"/>
                </a:solidFill>
              </a:rPr>
              <a:t>Decoder-only models</a:t>
            </a:r>
            <a:endParaRPr lang="en-US" dirty="0"/>
          </a:p>
          <a:p>
            <a:pPr lvl="2"/>
            <a:r>
              <a:rPr lang="en-US" dirty="0"/>
              <a:t>Utilize only the decoder part of the Transformer Network architecture</a:t>
            </a:r>
          </a:p>
          <a:p>
            <a:pPr lvl="2"/>
            <a:r>
              <a:rPr lang="en-US" dirty="0"/>
              <a:t>Particularly suitable for generating text and content</a:t>
            </a:r>
          </a:p>
          <a:p>
            <a:pPr lvl="2"/>
            <a:r>
              <a:rPr lang="en-US" dirty="0"/>
              <a:t>E.g., the family of GPT models</a:t>
            </a:r>
          </a:p>
          <a:p>
            <a:pPr lvl="1"/>
            <a:r>
              <a:rPr lang="en-US" dirty="0">
                <a:solidFill>
                  <a:srgbClr val="FF0000"/>
                </a:solidFill>
              </a:rPr>
              <a:t>Encoder-only models</a:t>
            </a:r>
          </a:p>
          <a:p>
            <a:pPr lvl="2"/>
            <a:r>
              <a:rPr lang="en-US" dirty="0"/>
              <a:t>Perform well on tasks such as classification and sentiment analysis</a:t>
            </a:r>
          </a:p>
          <a:p>
            <a:pPr lvl="2"/>
            <a:r>
              <a:rPr lang="en-US" dirty="0"/>
              <a:t>E.g., BERT</a:t>
            </a:r>
          </a:p>
          <a:p>
            <a:pPr lvl="1"/>
            <a:r>
              <a:rPr lang="en-US" dirty="0">
                <a:solidFill>
                  <a:srgbClr val="FF0000"/>
                </a:solidFill>
              </a:rPr>
              <a:t>Encoder-decoder models</a:t>
            </a:r>
          </a:p>
          <a:p>
            <a:pPr lvl="2"/>
            <a:r>
              <a:rPr lang="en-US" dirty="0"/>
              <a:t>Employ the original Transformer Network architecture</a:t>
            </a:r>
          </a:p>
          <a:p>
            <a:pPr lvl="2"/>
            <a:r>
              <a:rPr lang="en-US" dirty="0"/>
              <a:t>Can be used for various NLP tasks with minimal task-specific modifications</a:t>
            </a:r>
          </a:p>
          <a:p>
            <a:pPr lvl="2"/>
            <a:r>
              <a:rPr lang="en-US" dirty="0"/>
              <a:t> E.g., T5 (Text-to-Text Transfer Transformer)</a:t>
            </a:r>
          </a:p>
        </p:txBody>
      </p:sp>
      <p:sp>
        <p:nvSpPr>
          <p:cNvPr id="6" name="Content Placeholder 5">
            <a:extLst>
              <a:ext uri="{FF2B5EF4-FFF2-40B4-BE49-F238E27FC236}">
                <a16:creationId xmlns:a16="http://schemas.microsoft.com/office/drawing/2014/main" id="{F5F0C917-15D2-F2B8-556B-935E8DAA7549}"/>
              </a:ext>
            </a:extLst>
          </p:cNvPr>
          <p:cNvSpPr>
            <a:spLocks noGrp="1"/>
          </p:cNvSpPr>
          <p:nvPr>
            <p:ph idx="10"/>
          </p:nvPr>
        </p:nvSpPr>
        <p:spPr/>
        <p:txBody>
          <a:bodyPr/>
          <a:lstStyle/>
          <a:p>
            <a:r>
              <a:rPr lang="en-US" dirty="0"/>
              <a:t>Transformer Networks</a:t>
            </a:r>
          </a:p>
          <a:p>
            <a:endParaRPr lang="en-US" dirty="0"/>
          </a:p>
        </p:txBody>
      </p:sp>
    </p:spTree>
    <p:extLst>
      <p:ext uri="{BB962C8B-B14F-4D97-AF65-F5344CB8AC3E}">
        <p14:creationId xmlns:p14="http://schemas.microsoft.com/office/powerpoint/2010/main" val="2122125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0DD008-2FB5-DFF9-55C8-84B0B18A3A4D}"/>
              </a:ext>
            </a:extLst>
          </p:cNvPr>
          <p:cNvSpPr>
            <a:spLocks noGrp="1"/>
          </p:cNvSpPr>
          <p:nvPr>
            <p:ph type="title"/>
          </p:nvPr>
        </p:nvSpPr>
        <p:spPr/>
        <p:txBody>
          <a:bodyPr/>
          <a:lstStyle/>
          <a:p>
            <a:r>
              <a:rPr lang="en-US" dirty="0"/>
              <a:t>Creating LLMs</a:t>
            </a:r>
          </a:p>
        </p:txBody>
      </p:sp>
      <p:sp>
        <p:nvSpPr>
          <p:cNvPr id="6" name="Content Placeholder 5">
            <a:extLst>
              <a:ext uri="{FF2B5EF4-FFF2-40B4-BE49-F238E27FC236}">
                <a16:creationId xmlns:a16="http://schemas.microsoft.com/office/drawing/2014/main" id="{7DDFEDE2-79AE-EB4C-1C9E-9215BB99E805}"/>
              </a:ext>
            </a:extLst>
          </p:cNvPr>
          <p:cNvSpPr>
            <a:spLocks noGrp="1"/>
          </p:cNvSpPr>
          <p:nvPr>
            <p:ph idx="1"/>
          </p:nvPr>
        </p:nvSpPr>
        <p:spPr/>
        <p:txBody>
          <a:bodyPr/>
          <a:lstStyle/>
          <a:p>
            <a:r>
              <a:rPr lang="en-US" dirty="0"/>
              <a:t>Creating LLMs typically involves three main phases</a:t>
            </a:r>
          </a:p>
          <a:p>
            <a:pPr marL="871646" lvl="1" indent="-377190">
              <a:buFont typeface="+mj-lt"/>
              <a:buAutoNum type="arabicPeriod"/>
            </a:pPr>
            <a:r>
              <a:rPr lang="en-US" b="1" dirty="0"/>
              <a:t>Pretraining</a:t>
            </a:r>
          </a:p>
          <a:p>
            <a:pPr lvl="2"/>
            <a:r>
              <a:rPr lang="en-US" dirty="0"/>
              <a:t>The model extracts knowledge from large unlabeled text datasets</a:t>
            </a:r>
          </a:p>
          <a:p>
            <a:pPr marL="871646" lvl="1" indent="-377190">
              <a:buFont typeface="+mj-lt"/>
              <a:buAutoNum type="arabicPeriod"/>
            </a:pPr>
            <a:r>
              <a:rPr lang="en-US" b="1" dirty="0"/>
              <a:t>Supervised finetuning</a:t>
            </a:r>
            <a:r>
              <a:rPr lang="en-US" dirty="0"/>
              <a:t> </a:t>
            </a:r>
          </a:p>
          <a:p>
            <a:pPr lvl="2"/>
            <a:r>
              <a:rPr lang="en-US" dirty="0"/>
              <a:t>The model is refined on labeled datasets to improve the quality of generated responses</a:t>
            </a:r>
          </a:p>
          <a:p>
            <a:pPr marL="871646" lvl="1" indent="-377190">
              <a:buFont typeface="+mj-lt"/>
              <a:buAutoNum type="arabicPeriod"/>
            </a:pPr>
            <a:r>
              <a:rPr lang="en-US" b="1" dirty="0"/>
              <a:t>Alignment</a:t>
            </a:r>
            <a:r>
              <a:rPr lang="en-US" dirty="0"/>
              <a:t> </a:t>
            </a:r>
          </a:p>
          <a:p>
            <a:pPr lvl="2"/>
            <a:r>
              <a:rPr lang="en-US" dirty="0"/>
              <a:t>The model is further refined to generate safe and helpful responses that are aligned with human preferences</a:t>
            </a:r>
          </a:p>
        </p:txBody>
      </p:sp>
      <p:sp>
        <p:nvSpPr>
          <p:cNvPr id="2" name="Content Placeholder 1">
            <a:extLst>
              <a:ext uri="{FF2B5EF4-FFF2-40B4-BE49-F238E27FC236}">
                <a16:creationId xmlns:a16="http://schemas.microsoft.com/office/drawing/2014/main" id="{8D0F37E7-7AF9-D3FA-CE14-63F281E3F09A}"/>
              </a:ext>
            </a:extLst>
          </p:cNvPr>
          <p:cNvSpPr>
            <a:spLocks noGrp="1"/>
          </p:cNvSpPr>
          <p:nvPr>
            <p:ph idx="10"/>
          </p:nvPr>
        </p:nvSpPr>
        <p:spPr/>
        <p:txBody>
          <a:bodyPr/>
          <a:lstStyle/>
          <a:p>
            <a:r>
              <a:rPr lang="en-US" dirty="0"/>
              <a:t>Creating LLMs</a:t>
            </a:r>
          </a:p>
        </p:txBody>
      </p:sp>
    </p:spTree>
    <p:extLst>
      <p:ext uri="{BB962C8B-B14F-4D97-AF65-F5344CB8AC3E}">
        <p14:creationId xmlns:p14="http://schemas.microsoft.com/office/powerpoint/2010/main" val="2307279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LLMs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A common approach to train LLMs is the </a:t>
                </a:r>
                <a:r>
                  <a:rPr lang="en-US" dirty="0">
                    <a:solidFill>
                      <a:srgbClr val="FF0000"/>
                    </a:solidFill>
                  </a:rPr>
                  <a:t>“next-word prediction” objective</a:t>
                </a:r>
              </a:p>
              <a:p>
                <a:pPr lvl="1"/>
                <a:r>
                  <a:rPr lang="en-US" dirty="0"/>
                  <a:t>I.e., when prompted with a sequence of words, predict the next word in the sequence</a:t>
                </a:r>
              </a:p>
              <a:p>
                <a:r>
                  <a:rPr lang="en-US" dirty="0"/>
                  <a:t>Given a sequence of </a:t>
                </a:r>
                <a:r>
                  <a:rPr lang="en-US" dirty="0">
                    <a:solidFill>
                      <a:srgbClr val="FF0000"/>
                    </a:solidFill>
                  </a:rPr>
                  <a:t>tokens</a:t>
                </a:r>
                <a:r>
                  <a:rPr lang="en-US" dirty="0"/>
                  <a:t> (word embeddings)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Sub>
                  </m:oMath>
                </a14:m>
                <a:r>
                  <a:rPr lang="en-US" dirty="0"/>
                  <a:t> from a </a:t>
                </a:r>
                <a:r>
                  <a:rPr lang="en-US" dirty="0">
                    <a:solidFill>
                      <a:srgbClr val="FF0000"/>
                    </a:solidFill>
                  </a:rPr>
                  <a:t>vocabulary</a:t>
                </a:r>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𝒱</m:t>
                    </m:r>
                  </m:oMath>
                </a14:m>
                <a:r>
                  <a:rPr lang="en-US" dirty="0"/>
                  <a:t>, the training loss minimizes the error in predicting the next token</a:t>
                </a:r>
              </a:p>
              <a:p>
                <a:pPr lvl="1"/>
                <a:r>
                  <a:rPr lang="en-US" dirty="0"/>
                  <a:t>For an NN </a:t>
                </a:r>
                <a14:m>
                  <m:oMath xmlns:m="http://schemas.openxmlformats.org/officeDocument/2006/math">
                    <m:r>
                      <a:rPr lang="en-US" b="0" i="1" smtClean="0">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 </m:t>
                    </m:r>
                  </m:oMath>
                </a14:m>
                <a:r>
                  <a:rPr lang="en-US" dirty="0"/>
                  <a:t>with parameters </a:t>
                </a:r>
                <a14:m>
                  <m:oMath xmlns:m="http://schemas.openxmlformats.org/officeDocument/2006/math">
                    <m:r>
                      <a:rPr lang="el-GR" i="1" smtClean="0">
                        <a:latin typeface="Cambria Math" panose="02040503050406030204" pitchFamily="18" charset="0"/>
                        <a:ea typeface="Cambria Math" panose="02040503050406030204" pitchFamily="18" charset="0"/>
                      </a:rPr>
                      <m:t>𝜃</m:t>
                    </m:r>
                  </m:oMath>
                </a14:m>
                <a:r>
                  <a:rPr lang="en-US" dirty="0"/>
                  <a:t>, the objective is to find network parameters </a:t>
                </a:r>
                <a14:m>
                  <m:oMath xmlns:m="http://schemas.openxmlformats.org/officeDocument/2006/math">
                    <m:r>
                      <a:rPr lang="el-GR" i="1">
                        <a:latin typeface="Cambria Math" panose="02040503050406030204" pitchFamily="18" charset="0"/>
                        <a:ea typeface="Cambria Math" panose="02040503050406030204" pitchFamily="18" charset="0"/>
                      </a:rPr>
                      <m:t>𝜃</m:t>
                    </m:r>
                  </m:oMath>
                </a14:m>
                <a:r>
                  <a:rPr lang="en-US" dirty="0"/>
                  <a:t> that minimize the loss </a:t>
                </a:r>
                <a14:m>
                  <m:oMath xmlns:m="http://schemas.openxmlformats.org/officeDocument/2006/math">
                    <m:r>
                      <a:rPr lang="en-US" i="1" smtClean="0">
                        <a:latin typeface="Cambria Math" panose="02040503050406030204" pitchFamily="18" charset="0"/>
                        <a:ea typeface="Cambria Math" panose="02040503050406030204" pitchFamily="18" charset="0"/>
                      </a:rPr>
                      <m:t>ℒ</m:t>
                    </m:r>
                    <m:d>
                      <m:dPr>
                        <m:ctrlPr>
                          <a:rPr lang="en-US" i="1" smtClean="0">
                            <a:latin typeface="Cambria Math" panose="02040503050406030204" pitchFamily="18" charset="0"/>
                            <a:ea typeface="Cambria Math" panose="02040503050406030204" pitchFamily="18" charset="0"/>
                          </a:rPr>
                        </m:ctrlPr>
                      </m:dPr>
                      <m:e>
                        <m:r>
                          <a:rPr lang="el-GR" b="0" i="1">
                            <a:latin typeface="Cambria Math" panose="02040503050406030204" pitchFamily="18" charset="0"/>
                            <a:ea typeface="Cambria Math" panose="02040503050406030204" pitchFamily="18" charset="0"/>
                          </a:rPr>
                          <m:t>𝜃</m:t>
                        </m:r>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nary>
                          <m:naryPr>
                            <m:chr m:val="∏"/>
                            <m:limLoc m:val="subSup"/>
                            <m:ctrlPr>
                              <a:rPr lang="en-US" b="0" i="1" smtClean="0">
                                <a:latin typeface="Cambria Math" panose="02040503050406030204" pitchFamily="18" charset="0"/>
                                <a:ea typeface="Cambria Math" panose="02040503050406030204" pitchFamily="18" charset="0"/>
                              </a:rPr>
                            </m:ctrlPr>
                          </m:naryPr>
                          <m:sub>
                            <m:r>
                              <m:rPr>
                                <m:brk m:alnAt="25"/>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𝑛</m:t>
                            </m:r>
                          </m:sup>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i="1" smtClean="0">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−1</m:t>
                                    </m:r>
                                  </m:sub>
                                </m:sSub>
                              </m:e>
                            </m:d>
                          </m:e>
                        </m:nary>
                      </m:e>
                    </m:func>
                  </m:oMath>
                </a14:m>
                <a:endParaRPr lang="en-US" dirty="0"/>
              </a:p>
              <a:p>
                <a:pPr lvl="1"/>
                <a14:m>
                  <m:oMath xmlns:m="http://schemas.openxmlformats.org/officeDocument/2006/math">
                    <m:r>
                      <a:rPr lang="en-US" b="0" i="1" dirty="0" smtClean="0">
                        <a:latin typeface="Cambria Math" panose="02040503050406030204" pitchFamily="18" charset="0"/>
                      </a:rPr>
                      <m:t>𝑛</m:t>
                    </m:r>
                  </m:oMath>
                </a14:m>
                <a:r>
                  <a:rPr lang="en-US" dirty="0"/>
                  <a:t> is the number of tokens in the vocabulary </a:t>
                </a:r>
                <a14:m>
                  <m:oMath xmlns:m="http://schemas.openxmlformats.org/officeDocument/2006/math">
                    <m:r>
                      <a:rPr lang="en-US" i="1" smtClean="0">
                        <a:latin typeface="Cambria Math" panose="02040503050406030204" pitchFamily="18" charset="0"/>
                        <a:ea typeface="Cambria Math" panose="02040503050406030204" pitchFamily="18" charset="0"/>
                      </a:rPr>
                      <m:t>𝒱</m:t>
                    </m:r>
                  </m:oMath>
                </a14:m>
                <a:r>
                  <a:rPr lang="en-US" dirty="0"/>
                  <a:t> </a:t>
                </a:r>
              </a:p>
              <a:p>
                <a:r>
                  <a:rPr lang="en-US" dirty="0"/>
                  <a:t>E.g., given the sequence “Marry had a little,” based on the examples seen in the training data, the word “lamb” is the most likely next word in the sequence</a:t>
                </a:r>
              </a:p>
              <a:p>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Creating LLMs</a:t>
            </a:r>
          </a:p>
        </p:txBody>
      </p:sp>
    </p:spTree>
    <p:extLst>
      <p:ext uri="{BB962C8B-B14F-4D97-AF65-F5344CB8AC3E}">
        <p14:creationId xmlns:p14="http://schemas.microsoft.com/office/powerpoint/2010/main" val="2265075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0DD008-2FB5-DFF9-55C8-84B0B18A3A4D}"/>
              </a:ext>
            </a:extLst>
          </p:cNvPr>
          <p:cNvSpPr>
            <a:spLocks noGrp="1"/>
          </p:cNvSpPr>
          <p:nvPr>
            <p:ph type="title"/>
          </p:nvPr>
        </p:nvSpPr>
        <p:spPr/>
        <p:txBody>
          <a:bodyPr>
            <a:normAutofit/>
          </a:bodyPr>
          <a:lstStyle/>
          <a:p>
            <a:r>
              <a:rPr lang="en-US" dirty="0"/>
              <a:t>Pretraining</a:t>
            </a:r>
          </a:p>
        </p:txBody>
      </p:sp>
      <p:sp>
        <p:nvSpPr>
          <p:cNvPr id="6" name="Content Placeholder 5">
            <a:extLst>
              <a:ext uri="{FF2B5EF4-FFF2-40B4-BE49-F238E27FC236}">
                <a16:creationId xmlns:a16="http://schemas.microsoft.com/office/drawing/2014/main" id="{7DDFEDE2-79AE-EB4C-1C9E-9215BB99E805}"/>
              </a:ext>
            </a:extLst>
          </p:cNvPr>
          <p:cNvSpPr>
            <a:spLocks noGrp="1"/>
          </p:cNvSpPr>
          <p:nvPr>
            <p:ph idx="1"/>
          </p:nvPr>
        </p:nvSpPr>
        <p:spPr/>
        <p:txBody>
          <a:bodyPr/>
          <a:lstStyle/>
          <a:p>
            <a:r>
              <a:rPr lang="en-US" b="1" i="1" dirty="0">
                <a:solidFill>
                  <a:srgbClr val="0070C0"/>
                </a:solidFill>
              </a:rPr>
              <a:t>Pretraining</a:t>
            </a:r>
            <a:r>
              <a:rPr lang="en-US" dirty="0"/>
              <a:t> LLMs involves processing terabytes of text (web pages, books) to learn grammar, facts, and reasoning</a:t>
            </a:r>
          </a:p>
          <a:p>
            <a:pPr lvl="1"/>
            <a:r>
              <a:rPr lang="en-US" dirty="0">
                <a:solidFill>
                  <a:srgbClr val="FF0000"/>
                </a:solidFill>
              </a:rPr>
              <a:t>Causal Language Modeling</a:t>
            </a:r>
            <a:r>
              <a:rPr lang="en-US" dirty="0"/>
              <a:t>, also known as </a:t>
            </a:r>
            <a:r>
              <a:rPr lang="en-US" dirty="0">
                <a:solidFill>
                  <a:srgbClr val="FF0000"/>
                </a:solidFill>
              </a:rPr>
              <a:t>autoregressive language modeling</a:t>
            </a:r>
            <a:r>
              <a:rPr lang="en-US" dirty="0"/>
              <a:t>, involves training the model to predict the next token in the text sequence given the previous tokens </a:t>
            </a:r>
          </a:p>
          <a:p>
            <a:endParaRPr lang="en-US" dirty="0"/>
          </a:p>
        </p:txBody>
      </p:sp>
      <p:sp>
        <p:nvSpPr>
          <p:cNvPr id="2" name="Content Placeholder 1">
            <a:extLst>
              <a:ext uri="{FF2B5EF4-FFF2-40B4-BE49-F238E27FC236}">
                <a16:creationId xmlns:a16="http://schemas.microsoft.com/office/drawing/2014/main" id="{2F80F784-C5CE-91C3-52EE-10F47F8E68C2}"/>
              </a:ext>
            </a:extLst>
          </p:cNvPr>
          <p:cNvSpPr>
            <a:spLocks noGrp="1"/>
          </p:cNvSpPr>
          <p:nvPr>
            <p:ph idx="10"/>
          </p:nvPr>
        </p:nvSpPr>
        <p:spPr/>
        <p:txBody>
          <a:bodyPr/>
          <a:lstStyle/>
          <a:p>
            <a:r>
              <a:rPr lang="en-US" dirty="0"/>
              <a:t>Creating LLMs</a:t>
            </a:r>
          </a:p>
          <a:p>
            <a:endParaRPr lang="en-US" dirty="0"/>
          </a:p>
        </p:txBody>
      </p:sp>
      <p:pic>
        <p:nvPicPr>
          <p:cNvPr id="1026" name="Picture 2" descr="9d55c921266147e98fb8f2f05d99ca8b">
            <a:extLst>
              <a:ext uri="{FF2B5EF4-FFF2-40B4-BE49-F238E27FC236}">
                <a16:creationId xmlns:a16="http://schemas.microsoft.com/office/drawing/2014/main" id="{BF1A131E-7043-3D22-1993-4E3D630061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7145" y="3884518"/>
            <a:ext cx="5824111" cy="345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62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D732B9-8430-AFC3-60D1-8107AA209A93}"/>
              </a:ext>
            </a:extLst>
          </p:cNvPr>
          <p:cNvSpPr>
            <a:spLocks noGrp="1"/>
          </p:cNvSpPr>
          <p:nvPr>
            <p:ph type="title"/>
          </p:nvPr>
        </p:nvSpPr>
        <p:spPr/>
        <p:txBody>
          <a:bodyPr/>
          <a:lstStyle/>
          <a:p>
            <a:r>
              <a:rPr lang="en-US" dirty="0"/>
              <a:t>Pretraining</a:t>
            </a:r>
          </a:p>
        </p:txBody>
      </p:sp>
      <p:sp>
        <p:nvSpPr>
          <p:cNvPr id="5" name="Content Placeholder 4">
            <a:extLst>
              <a:ext uri="{FF2B5EF4-FFF2-40B4-BE49-F238E27FC236}">
                <a16:creationId xmlns:a16="http://schemas.microsoft.com/office/drawing/2014/main" id="{A3596F05-C2A8-2510-E48D-ECA7E1B1C2B5}"/>
              </a:ext>
            </a:extLst>
          </p:cNvPr>
          <p:cNvSpPr>
            <a:spLocks noGrp="1"/>
          </p:cNvSpPr>
          <p:nvPr>
            <p:ph idx="1"/>
          </p:nvPr>
        </p:nvSpPr>
        <p:spPr/>
        <p:txBody>
          <a:bodyPr/>
          <a:lstStyle/>
          <a:p>
            <a:r>
              <a:rPr lang="en-US" dirty="0"/>
              <a:t>Pretraining allows to extract knowledge from very large unlabeled datasets in unsupervised learning manner, without the need for manual labeling</a:t>
            </a:r>
          </a:p>
          <a:p>
            <a:pPr lvl="1"/>
            <a:r>
              <a:rPr lang="en-US" dirty="0"/>
              <a:t>I.e., the “label” in pretraining is the next word in the text, to which we have access since it is part of the training text</a:t>
            </a:r>
          </a:p>
          <a:p>
            <a:pPr lvl="1"/>
            <a:r>
              <a:rPr lang="en-US" dirty="0"/>
              <a:t>Such approach is called </a:t>
            </a:r>
            <a:r>
              <a:rPr lang="en-US" dirty="0">
                <a:solidFill>
                  <a:srgbClr val="FF0000"/>
                </a:solidFill>
              </a:rPr>
              <a:t>self-supervised training</a:t>
            </a:r>
            <a:r>
              <a:rPr lang="en-US" dirty="0"/>
              <a:t>, since the model uses each next word in the text to self-supervise the training</a:t>
            </a:r>
          </a:p>
          <a:p>
            <a:r>
              <a:rPr lang="en-US" dirty="0"/>
              <a:t>Pretraining LLM is computationally expensive and time-consuming</a:t>
            </a:r>
          </a:p>
          <a:p>
            <a:pPr lvl="1"/>
            <a:r>
              <a:rPr lang="en-US" dirty="0"/>
              <a:t>It can take weeks or months on large GPU clusters, and costs millions of dollars</a:t>
            </a:r>
          </a:p>
        </p:txBody>
      </p:sp>
      <p:sp>
        <p:nvSpPr>
          <p:cNvPr id="6" name="Content Placeholder 5">
            <a:extLst>
              <a:ext uri="{FF2B5EF4-FFF2-40B4-BE49-F238E27FC236}">
                <a16:creationId xmlns:a16="http://schemas.microsoft.com/office/drawing/2014/main" id="{630580BD-ED8D-B894-12E5-B814357405D6}"/>
              </a:ext>
            </a:extLst>
          </p:cNvPr>
          <p:cNvSpPr>
            <a:spLocks noGrp="1"/>
          </p:cNvSpPr>
          <p:nvPr>
            <p:ph idx="10"/>
          </p:nvPr>
        </p:nvSpPr>
        <p:spPr/>
        <p:txBody>
          <a:bodyPr/>
          <a:lstStyle/>
          <a:p>
            <a:r>
              <a:rPr lang="en-US" dirty="0"/>
              <a:t>Creating LLMs</a:t>
            </a:r>
          </a:p>
          <a:p>
            <a:endParaRPr lang="en-US" dirty="0"/>
          </a:p>
        </p:txBody>
      </p:sp>
      <p:pic>
        <p:nvPicPr>
          <p:cNvPr id="7" name="Picture 2" descr="9d55c921266147e98fb8f2f05d99ca8b">
            <a:extLst>
              <a:ext uri="{FF2B5EF4-FFF2-40B4-BE49-F238E27FC236}">
                <a16:creationId xmlns:a16="http://schemas.microsoft.com/office/drawing/2014/main" id="{34AC67F3-CCB5-B41B-637E-A66C59F3B4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6809" y="4805649"/>
            <a:ext cx="4743991" cy="2816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64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0DD008-2FB5-DFF9-55C8-84B0B18A3A4D}"/>
              </a:ext>
            </a:extLst>
          </p:cNvPr>
          <p:cNvSpPr>
            <a:spLocks noGrp="1"/>
          </p:cNvSpPr>
          <p:nvPr>
            <p:ph type="title"/>
          </p:nvPr>
        </p:nvSpPr>
        <p:spPr/>
        <p:txBody>
          <a:bodyPr>
            <a:normAutofit/>
          </a:bodyPr>
          <a:lstStyle/>
          <a:p>
            <a:r>
              <a:rPr lang="en-US" dirty="0"/>
              <a:t>Supervised Finetuning</a:t>
            </a:r>
          </a:p>
        </p:txBody>
      </p:sp>
      <p:sp>
        <p:nvSpPr>
          <p:cNvPr id="6" name="Content Placeholder 5">
            <a:extLst>
              <a:ext uri="{FF2B5EF4-FFF2-40B4-BE49-F238E27FC236}">
                <a16:creationId xmlns:a16="http://schemas.microsoft.com/office/drawing/2014/main" id="{7DDFEDE2-79AE-EB4C-1C9E-9215BB99E805}"/>
              </a:ext>
            </a:extLst>
          </p:cNvPr>
          <p:cNvSpPr>
            <a:spLocks noGrp="1"/>
          </p:cNvSpPr>
          <p:nvPr>
            <p:ph idx="1"/>
          </p:nvPr>
        </p:nvSpPr>
        <p:spPr/>
        <p:txBody>
          <a:bodyPr/>
          <a:lstStyle/>
          <a:p>
            <a:r>
              <a:rPr lang="en-US" b="1" i="1" dirty="0">
                <a:solidFill>
                  <a:srgbClr val="0070C0"/>
                </a:solidFill>
              </a:rPr>
              <a:t>Supervised fine-tuning</a:t>
            </a:r>
            <a:r>
              <a:rPr lang="en-US" dirty="0"/>
              <a:t> on smaller datasets with human-written instructions and desired responses (outputs)</a:t>
            </a:r>
          </a:p>
          <a:p>
            <a:pPr lvl="1"/>
            <a:r>
              <a:rPr lang="en-US" dirty="0"/>
              <a:t>The training objective is again next-word prediction</a:t>
            </a:r>
          </a:p>
          <a:p>
            <a:pPr lvl="1"/>
            <a:r>
              <a:rPr lang="en-US" dirty="0"/>
              <a:t>The goal is to generate outputs similar to the human examples</a:t>
            </a:r>
          </a:p>
          <a:p>
            <a:pPr lvl="1"/>
            <a:r>
              <a:rPr lang="en-US" dirty="0"/>
              <a:t>This phase requires a laborious process of preparing data by human labelers</a:t>
            </a:r>
          </a:p>
          <a:p>
            <a:endParaRPr lang="en-US" dirty="0"/>
          </a:p>
        </p:txBody>
      </p:sp>
      <p:sp>
        <p:nvSpPr>
          <p:cNvPr id="2" name="Content Placeholder 1">
            <a:extLst>
              <a:ext uri="{FF2B5EF4-FFF2-40B4-BE49-F238E27FC236}">
                <a16:creationId xmlns:a16="http://schemas.microsoft.com/office/drawing/2014/main" id="{674AD3E8-F00F-8526-4557-066DCB2C8699}"/>
              </a:ext>
            </a:extLst>
          </p:cNvPr>
          <p:cNvSpPr>
            <a:spLocks noGrp="1"/>
          </p:cNvSpPr>
          <p:nvPr>
            <p:ph idx="10"/>
          </p:nvPr>
        </p:nvSpPr>
        <p:spPr/>
        <p:txBody>
          <a:bodyPr/>
          <a:lstStyle/>
          <a:p>
            <a:r>
              <a:rPr lang="en-US" dirty="0"/>
              <a:t>Creating LLMs</a:t>
            </a:r>
          </a:p>
          <a:p>
            <a:endParaRPr lang="en-US" dirty="0"/>
          </a:p>
        </p:txBody>
      </p:sp>
      <p:pic>
        <p:nvPicPr>
          <p:cNvPr id="2050" name="Picture 2" descr="fe1fd6c3e2c44eccbfaca3bad5633e74">
            <a:extLst>
              <a:ext uri="{FF2B5EF4-FFF2-40B4-BE49-F238E27FC236}">
                <a16:creationId xmlns:a16="http://schemas.microsoft.com/office/drawing/2014/main" id="{896DA547-94AB-7134-4CFD-A87F47A19D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7288" y="3814192"/>
            <a:ext cx="7043824" cy="380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105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0DD008-2FB5-DFF9-55C8-84B0B18A3A4D}"/>
              </a:ext>
            </a:extLst>
          </p:cNvPr>
          <p:cNvSpPr>
            <a:spLocks noGrp="1"/>
          </p:cNvSpPr>
          <p:nvPr>
            <p:ph type="title"/>
          </p:nvPr>
        </p:nvSpPr>
        <p:spPr/>
        <p:txBody>
          <a:bodyPr>
            <a:normAutofit/>
          </a:bodyPr>
          <a:lstStyle/>
          <a:p>
            <a:r>
              <a:rPr lang="en-US" dirty="0"/>
              <a:t>Alignment with Human Preferences</a:t>
            </a:r>
          </a:p>
        </p:txBody>
      </p:sp>
      <p:sp>
        <p:nvSpPr>
          <p:cNvPr id="6" name="Content Placeholder 5">
            <a:extLst>
              <a:ext uri="{FF2B5EF4-FFF2-40B4-BE49-F238E27FC236}">
                <a16:creationId xmlns:a16="http://schemas.microsoft.com/office/drawing/2014/main" id="{7DDFEDE2-79AE-EB4C-1C9E-9215BB99E805}"/>
              </a:ext>
            </a:extLst>
          </p:cNvPr>
          <p:cNvSpPr>
            <a:spLocks noGrp="1"/>
          </p:cNvSpPr>
          <p:nvPr>
            <p:ph idx="1"/>
          </p:nvPr>
        </p:nvSpPr>
        <p:spPr>
          <a:xfrm>
            <a:off x="276673" y="2090803"/>
            <a:ext cx="9577063" cy="5367667"/>
          </a:xfrm>
        </p:spPr>
        <p:txBody>
          <a:bodyPr/>
          <a:lstStyle/>
          <a:p>
            <a:r>
              <a:rPr lang="en-US" b="1" i="1" dirty="0">
                <a:solidFill>
                  <a:srgbClr val="0070C0"/>
                </a:solidFill>
              </a:rPr>
              <a:t>Reinforcement Learning from Human Feedback (RLHF)</a:t>
            </a:r>
          </a:p>
          <a:p>
            <a:pPr lvl="1"/>
            <a:r>
              <a:rPr lang="en-US" dirty="0"/>
              <a:t>To avoid offensive, harmful, inappropriate responses</a:t>
            </a:r>
          </a:p>
          <a:p>
            <a:endParaRPr lang="en-US" dirty="0"/>
          </a:p>
        </p:txBody>
      </p:sp>
      <p:sp>
        <p:nvSpPr>
          <p:cNvPr id="3" name="Content Placeholder 2">
            <a:extLst>
              <a:ext uri="{FF2B5EF4-FFF2-40B4-BE49-F238E27FC236}">
                <a16:creationId xmlns:a16="http://schemas.microsoft.com/office/drawing/2014/main" id="{35B7D286-09BA-A908-3DD8-9313F0C53796}"/>
              </a:ext>
            </a:extLst>
          </p:cNvPr>
          <p:cNvSpPr>
            <a:spLocks noGrp="1"/>
          </p:cNvSpPr>
          <p:nvPr>
            <p:ph idx="10"/>
          </p:nvPr>
        </p:nvSpPr>
        <p:spPr/>
        <p:txBody>
          <a:bodyPr/>
          <a:lstStyle/>
          <a:p>
            <a:r>
              <a:rPr lang="en-US" dirty="0"/>
              <a:t>Creating LLMs</a:t>
            </a:r>
          </a:p>
          <a:p>
            <a:endParaRPr lang="en-US" dirty="0"/>
          </a:p>
        </p:txBody>
      </p:sp>
      <p:pic>
        <p:nvPicPr>
          <p:cNvPr id="3074" name="Picture 2" descr="830297c8b1a847c48a488f908daabe19">
            <a:extLst>
              <a:ext uri="{FF2B5EF4-FFF2-40B4-BE49-F238E27FC236}">
                <a16:creationId xmlns:a16="http://schemas.microsoft.com/office/drawing/2014/main" id="{752D4FEC-8622-334C-2EA6-E71BC45CB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381" y="2878088"/>
            <a:ext cx="5654515" cy="45570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ECD5FC-6E39-6249-CF37-610A938E9214}"/>
              </a:ext>
            </a:extLst>
          </p:cNvPr>
          <p:cNvSpPr txBox="1"/>
          <p:nvPr/>
        </p:nvSpPr>
        <p:spPr>
          <a:xfrm>
            <a:off x="565594" y="2846144"/>
            <a:ext cx="3384376" cy="3416320"/>
          </a:xfrm>
          <a:prstGeom prst="rect">
            <a:avLst/>
          </a:prstGeom>
          <a:noFill/>
        </p:spPr>
        <p:txBody>
          <a:bodyPr wrap="square" rtlCol="0">
            <a:spAutoFit/>
          </a:bodyPr>
          <a:lstStyle/>
          <a:p>
            <a:pPr marL="473869" lvl="1" indent="-342900">
              <a:buFont typeface="+mj-lt"/>
              <a:buAutoNum type="arabicPeriod"/>
            </a:pPr>
            <a:r>
              <a:rPr lang="en-US" sz="1800" dirty="0">
                <a:latin typeface="Palatino Linotype" panose="02040502050505030304" pitchFamily="18" charset="0"/>
                <a:cs typeface="Arial" pitchFamily="34" charset="0"/>
              </a:rPr>
              <a:t>Collect human-rankings of multiple LLM responses to the same prompt</a:t>
            </a:r>
          </a:p>
          <a:p>
            <a:pPr marL="473869" lvl="1" indent="-342900">
              <a:buFont typeface="+mj-lt"/>
              <a:buAutoNum type="arabicPeriod"/>
            </a:pPr>
            <a:r>
              <a:rPr lang="en-US" sz="1800" dirty="0">
                <a:latin typeface="Palatino Linotype" panose="02040502050505030304" pitchFamily="18" charset="0"/>
                <a:cs typeface="Arial" pitchFamily="34" charset="0"/>
              </a:rPr>
              <a:t>Train a </a:t>
            </a:r>
            <a:r>
              <a:rPr lang="en-US" sz="1800" dirty="0">
                <a:solidFill>
                  <a:srgbClr val="FF0000"/>
                </a:solidFill>
                <a:latin typeface="Palatino Linotype" panose="02040502050505030304" pitchFamily="18" charset="0"/>
                <a:cs typeface="Arial" pitchFamily="34" charset="0"/>
              </a:rPr>
              <a:t>Reward Model </a:t>
            </a:r>
            <a:r>
              <a:rPr lang="en-US" sz="1800" dirty="0">
                <a:latin typeface="Palatino Linotype" panose="02040502050505030304" pitchFamily="18" charset="0"/>
                <a:cs typeface="Arial" pitchFamily="34" charset="0"/>
              </a:rPr>
              <a:t>to score the responses that were ranked based on human preferences</a:t>
            </a:r>
          </a:p>
          <a:p>
            <a:pPr marL="473869" lvl="1" indent="-342900">
              <a:buFont typeface="+mj-lt"/>
              <a:buAutoNum type="arabicPeriod"/>
            </a:pPr>
            <a:r>
              <a:rPr lang="en-US" sz="1800" dirty="0">
                <a:latin typeface="Palatino Linotype" panose="02040502050505030304" pitchFamily="18" charset="0"/>
                <a:cs typeface="Arial" pitchFamily="34" charset="0"/>
              </a:rPr>
              <a:t>Apply an RL algorithm (such as Proximal Policy Optimization) to guide the LLM towards generating higher-scoring responses</a:t>
            </a:r>
          </a:p>
        </p:txBody>
      </p:sp>
    </p:spTree>
    <p:extLst>
      <p:ext uri="{BB962C8B-B14F-4D97-AF65-F5344CB8AC3E}">
        <p14:creationId xmlns:p14="http://schemas.microsoft.com/office/powerpoint/2010/main" val="2092665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Adversarial Examples in Text Data</a:t>
            </a:r>
          </a:p>
        </p:txBody>
      </p:sp>
      <p:sp>
        <p:nvSpPr>
          <p:cNvPr id="3" name="Content Placeholder 2"/>
          <p:cNvSpPr>
            <a:spLocks noGrp="1"/>
          </p:cNvSpPr>
          <p:nvPr>
            <p:ph idx="1"/>
          </p:nvPr>
        </p:nvSpPr>
        <p:spPr/>
        <p:txBody>
          <a:bodyPr/>
          <a:lstStyle/>
          <a:p>
            <a:r>
              <a:rPr lang="en-US" b="1" i="1" dirty="0">
                <a:solidFill>
                  <a:srgbClr val="0070C0"/>
                </a:solidFill>
              </a:rPr>
              <a:t>Adversarial examples </a:t>
            </a:r>
            <a:r>
              <a:rPr lang="en-US" dirty="0"/>
              <a:t>were shown to exists for </a:t>
            </a:r>
            <a:r>
              <a:rPr lang="en-US" b="1" i="1" dirty="0">
                <a:solidFill>
                  <a:srgbClr val="0070C0"/>
                </a:solidFill>
              </a:rPr>
              <a:t>ML models for processing text data</a:t>
            </a:r>
          </a:p>
          <a:p>
            <a:pPr lvl="1"/>
            <a:r>
              <a:rPr lang="en-US" dirty="0"/>
              <a:t>An adversary can generate manipulated text sentences that mislead ML text models</a:t>
            </a:r>
          </a:p>
          <a:p>
            <a:r>
              <a:rPr lang="en-US" dirty="0"/>
              <a:t>To satisfy the definitions for adversarial examples, a generated text sample </a:t>
            </a:r>
            <a:r>
              <a:rPr lang="en-US" i="1" dirty="0"/>
              <a:t>x’</a:t>
            </a:r>
            <a:r>
              <a:rPr lang="en-US" dirty="0"/>
              <a:t> that is obtained by perturbing a clean text sample </a:t>
            </a:r>
            <a:r>
              <a:rPr lang="en-US" i="1" dirty="0"/>
              <a:t>x</a:t>
            </a:r>
            <a:r>
              <a:rPr lang="en-US" dirty="0"/>
              <a:t> should look “similar” to the original text</a:t>
            </a:r>
          </a:p>
          <a:p>
            <a:pPr lvl="1"/>
            <a:r>
              <a:rPr lang="en-US" dirty="0"/>
              <a:t>The perturbed text should </a:t>
            </a:r>
            <a:r>
              <a:rPr lang="en-US" dirty="0">
                <a:solidFill>
                  <a:srgbClr val="FF0000"/>
                </a:solidFill>
              </a:rPr>
              <a:t>preserve the semantic meaning </a:t>
            </a:r>
            <a:r>
              <a:rPr lang="en-US" dirty="0"/>
              <a:t>for a human observer</a:t>
            </a:r>
          </a:p>
          <a:p>
            <a:pPr lvl="1"/>
            <a:r>
              <a:rPr lang="en-US" dirty="0"/>
              <a:t>I.e., an adversarial text sample that is misclassified by an ML model should not be misclassified by a typical human</a:t>
            </a:r>
          </a:p>
          <a:p>
            <a:r>
              <a:rPr lang="en-US" dirty="0"/>
              <a:t>In general, crafting adversarial examples in text data is more challenging than in image data</a:t>
            </a:r>
          </a:p>
          <a:p>
            <a:pPr lvl="1"/>
            <a:r>
              <a:rPr lang="en-US" dirty="0"/>
              <a:t>Many text attacks output grammatically or semantically incorrect sentences </a:t>
            </a:r>
          </a:p>
          <a:p>
            <a:r>
              <a:rPr lang="en-US" dirty="0"/>
              <a:t>Generation of adversarial text examples is often based on replacement of input words (with synonyms, misspelled words, or words with similar vector embedding), or adding distracting text to the original clean text</a:t>
            </a:r>
          </a:p>
          <a:p>
            <a:endParaRPr lang="en-US" dirty="0"/>
          </a:p>
        </p:txBody>
      </p:sp>
      <p:sp>
        <p:nvSpPr>
          <p:cNvPr id="4" name="Content Placeholder 3"/>
          <p:cNvSpPr>
            <a:spLocks noGrp="1"/>
          </p:cNvSpPr>
          <p:nvPr>
            <p:ph idx="10"/>
          </p:nvPr>
        </p:nvSpPr>
        <p:spPr/>
        <p:txBody>
          <a:bodyPr/>
          <a:lstStyle/>
          <a:p>
            <a:r>
              <a:rPr lang="en-US"/>
              <a:t>Adversarial Examples in Text Data</a:t>
            </a:r>
          </a:p>
          <a:p>
            <a:endParaRPr lang="en-US" dirty="0"/>
          </a:p>
        </p:txBody>
      </p:sp>
    </p:spTree>
    <p:extLst>
      <p:ext uri="{BB962C8B-B14F-4D97-AF65-F5344CB8AC3E}">
        <p14:creationId xmlns:p14="http://schemas.microsoft.com/office/powerpoint/2010/main" val="3507917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F372F9-4158-B573-DD14-ADE63BFFD46E}"/>
              </a:ext>
            </a:extLst>
          </p:cNvPr>
          <p:cNvSpPr>
            <a:spLocks noGrp="1"/>
          </p:cNvSpPr>
          <p:nvPr>
            <p:ph type="title"/>
          </p:nvPr>
        </p:nvSpPr>
        <p:spPr>
          <a:xfrm>
            <a:off x="0" y="458621"/>
            <a:ext cx="10058400" cy="1050573"/>
          </a:xfrm>
        </p:spPr>
        <p:txBody>
          <a:bodyPr/>
          <a:lstStyle/>
          <a:p>
            <a:r>
              <a:rPr lang="en-US" dirty="0"/>
              <a:t>Text Generation with LLMs</a:t>
            </a:r>
          </a:p>
        </p:txBody>
      </p:sp>
      <p:sp>
        <p:nvSpPr>
          <p:cNvPr id="5" name="Content Placeholder 4">
            <a:extLst>
              <a:ext uri="{FF2B5EF4-FFF2-40B4-BE49-F238E27FC236}">
                <a16:creationId xmlns:a16="http://schemas.microsoft.com/office/drawing/2014/main" id="{AA743BA1-C10A-A73E-FCE2-3C7911DB8FFA}"/>
              </a:ext>
            </a:extLst>
          </p:cNvPr>
          <p:cNvSpPr>
            <a:spLocks noGrp="1"/>
          </p:cNvSpPr>
          <p:nvPr>
            <p:ph idx="1"/>
          </p:nvPr>
        </p:nvSpPr>
        <p:spPr>
          <a:xfrm>
            <a:off x="276673" y="2090803"/>
            <a:ext cx="9584265" cy="5367667"/>
          </a:xfrm>
        </p:spPr>
        <p:txBody>
          <a:bodyPr/>
          <a:lstStyle/>
          <a:p>
            <a:r>
              <a:rPr lang="en-US" dirty="0"/>
              <a:t>Two common methods for generating text with Language Models are:</a:t>
            </a:r>
          </a:p>
          <a:p>
            <a:pPr lvl="1"/>
            <a:r>
              <a:rPr lang="en-US" dirty="0">
                <a:solidFill>
                  <a:srgbClr val="FF0000"/>
                </a:solidFill>
              </a:rPr>
              <a:t>Greedy search</a:t>
            </a:r>
            <a:r>
              <a:rPr lang="en-US" dirty="0"/>
              <a:t>, selects the word with the highest probability as the next word</a:t>
            </a:r>
          </a:p>
          <a:p>
            <a:pPr lvl="2"/>
            <a:r>
              <a:rPr lang="en-US" dirty="0"/>
              <a:t>The major limitation is that it can miss potentially high-probability words that follow a low-probability word</a:t>
            </a:r>
          </a:p>
          <a:p>
            <a:pPr lvl="2"/>
            <a:r>
              <a:rPr lang="en-US" dirty="0"/>
              <a:t>Although each individual word may be the best fit when generating a response, the entire generated text can be less relevant for the query</a:t>
            </a:r>
          </a:p>
          <a:p>
            <a:pPr lvl="1"/>
            <a:r>
              <a:rPr lang="en-US" dirty="0">
                <a:solidFill>
                  <a:srgbClr val="FF0000"/>
                </a:solidFill>
              </a:rPr>
              <a:t>Beam search</a:t>
            </a:r>
            <a:r>
              <a:rPr lang="en-US" dirty="0"/>
              <a:t>, selects a sequence of words (</a:t>
            </a:r>
            <a:r>
              <a:rPr lang="en-US" b="1" dirty="0"/>
              <a:t>beam</a:t>
            </a:r>
            <a:r>
              <a:rPr lang="en-US" dirty="0"/>
              <a:t>) that has the overall highest probability</a:t>
            </a:r>
          </a:p>
          <a:p>
            <a:pPr lvl="2"/>
            <a:r>
              <a:rPr lang="en-US" dirty="0"/>
              <a:t>Reduces the risk of missing high-probability words</a:t>
            </a:r>
          </a:p>
          <a:p>
            <a:pPr lvl="2"/>
            <a:r>
              <a:rPr lang="en-US" dirty="0"/>
              <a:t>Instead on focusing only on the next word in a sequence, beam search looks at the probability of the entire response</a:t>
            </a:r>
          </a:p>
          <a:p>
            <a:pPr lvl="2"/>
            <a:r>
              <a:rPr lang="en-US" dirty="0"/>
              <a:t>Beam search is typically preferred than greedy search, because the model can consider multiple routes and find the best option</a:t>
            </a:r>
          </a:p>
          <a:p>
            <a:pPr lvl="2"/>
            <a:endParaRPr lang="en-US" dirty="0"/>
          </a:p>
          <a:p>
            <a:pPr lvl="1"/>
            <a:endParaRPr lang="en-US" dirty="0"/>
          </a:p>
          <a:p>
            <a:pPr lvl="2"/>
            <a:endParaRPr lang="en-US" dirty="0"/>
          </a:p>
        </p:txBody>
      </p:sp>
      <p:sp>
        <p:nvSpPr>
          <p:cNvPr id="6" name="Content Placeholder 5">
            <a:extLst>
              <a:ext uri="{FF2B5EF4-FFF2-40B4-BE49-F238E27FC236}">
                <a16:creationId xmlns:a16="http://schemas.microsoft.com/office/drawing/2014/main" id="{030DCA93-68F0-A59E-FC8C-1DD02275D781}"/>
              </a:ext>
            </a:extLst>
          </p:cNvPr>
          <p:cNvSpPr>
            <a:spLocks noGrp="1"/>
          </p:cNvSpPr>
          <p:nvPr>
            <p:ph idx="10"/>
          </p:nvPr>
        </p:nvSpPr>
        <p:spPr>
          <a:xfrm>
            <a:off x="276673" y="1509936"/>
            <a:ext cx="6192687" cy="350293"/>
          </a:xfrm>
        </p:spPr>
        <p:txBody>
          <a:bodyPr/>
          <a:lstStyle/>
          <a:p>
            <a:r>
              <a:rPr lang="en-US" dirty="0"/>
              <a:t>Creating LLMs</a:t>
            </a:r>
          </a:p>
          <a:p>
            <a:endParaRPr lang="en-US" dirty="0"/>
          </a:p>
        </p:txBody>
      </p:sp>
    </p:spTree>
    <p:extLst>
      <p:ext uri="{BB962C8B-B14F-4D97-AF65-F5344CB8AC3E}">
        <p14:creationId xmlns:p14="http://schemas.microsoft.com/office/powerpoint/2010/main" val="1240070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5EB7B8-FBB9-01B8-9063-F5A2D629334F}"/>
              </a:ext>
            </a:extLst>
          </p:cNvPr>
          <p:cNvSpPr>
            <a:spLocks noGrp="1"/>
          </p:cNvSpPr>
          <p:nvPr>
            <p:ph type="title"/>
          </p:nvPr>
        </p:nvSpPr>
        <p:spPr/>
        <p:txBody>
          <a:bodyPr/>
          <a:lstStyle/>
          <a:p>
            <a:r>
              <a:rPr lang="en-US" dirty="0"/>
              <a:t>Text Generation with LLMs</a:t>
            </a:r>
          </a:p>
        </p:txBody>
      </p:sp>
      <p:sp>
        <p:nvSpPr>
          <p:cNvPr id="5" name="Content Placeholder 4">
            <a:extLst>
              <a:ext uri="{FF2B5EF4-FFF2-40B4-BE49-F238E27FC236}">
                <a16:creationId xmlns:a16="http://schemas.microsoft.com/office/drawing/2014/main" id="{8BAC9BE7-0145-AE46-326A-A60BB56C6FF7}"/>
              </a:ext>
            </a:extLst>
          </p:cNvPr>
          <p:cNvSpPr>
            <a:spLocks noGrp="1"/>
          </p:cNvSpPr>
          <p:nvPr>
            <p:ph idx="1"/>
          </p:nvPr>
        </p:nvSpPr>
        <p:spPr/>
        <p:txBody>
          <a:bodyPr/>
          <a:lstStyle/>
          <a:p>
            <a:r>
              <a:rPr lang="en-US" dirty="0"/>
              <a:t>Beam search example</a:t>
            </a:r>
          </a:p>
          <a:p>
            <a:pPr lvl="1"/>
            <a:r>
              <a:rPr lang="en-US" dirty="0"/>
              <a:t>The input query is “The Financial Times is …”</a:t>
            </a:r>
          </a:p>
          <a:p>
            <a:pPr lvl="1"/>
            <a:r>
              <a:rPr lang="en-US" dirty="0"/>
              <a:t>The model created four possible beams, and selected the third beam “a newspaper founded in 1888” as the most coherent response</a:t>
            </a:r>
          </a:p>
        </p:txBody>
      </p:sp>
      <p:sp>
        <p:nvSpPr>
          <p:cNvPr id="6" name="Content Placeholder 5">
            <a:extLst>
              <a:ext uri="{FF2B5EF4-FFF2-40B4-BE49-F238E27FC236}">
                <a16:creationId xmlns:a16="http://schemas.microsoft.com/office/drawing/2014/main" id="{E61D78FC-CBB0-D0B1-E521-DA339E57D96F}"/>
              </a:ext>
            </a:extLst>
          </p:cNvPr>
          <p:cNvSpPr>
            <a:spLocks noGrp="1"/>
          </p:cNvSpPr>
          <p:nvPr>
            <p:ph idx="10"/>
          </p:nvPr>
        </p:nvSpPr>
        <p:spPr/>
        <p:txBody>
          <a:bodyPr/>
          <a:lstStyle/>
          <a:p>
            <a:r>
              <a:rPr lang="en-US" dirty="0"/>
              <a:t>Creating LLMs</a:t>
            </a:r>
          </a:p>
          <a:p>
            <a:endParaRPr lang="en-US" dirty="0"/>
          </a:p>
        </p:txBody>
      </p:sp>
      <p:pic>
        <p:nvPicPr>
          <p:cNvPr id="7" name="Picture 2" descr="6821aa5351e54d0a95747a1af257293e">
            <a:extLst>
              <a:ext uri="{FF2B5EF4-FFF2-40B4-BE49-F238E27FC236}">
                <a16:creationId xmlns:a16="http://schemas.microsoft.com/office/drawing/2014/main" id="{F61C917A-F538-2200-25AE-CF0AC9F65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16" y="3645931"/>
            <a:ext cx="4885184" cy="38118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E8049B1-A7B5-3EDA-A8E5-4CE56C6BAC18}"/>
              </a:ext>
            </a:extLst>
          </p:cNvPr>
          <p:cNvPicPr>
            <a:picLocks noChangeAspect="1"/>
          </p:cNvPicPr>
          <p:nvPr/>
        </p:nvPicPr>
        <p:blipFill>
          <a:blip r:embed="rId4"/>
          <a:stretch>
            <a:fillRect/>
          </a:stretch>
        </p:blipFill>
        <p:spPr>
          <a:xfrm>
            <a:off x="5764941" y="3617219"/>
            <a:ext cx="4232811" cy="3696560"/>
          </a:xfrm>
          <a:prstGeom prst="rect">
            <a:avLst/>
          </a:prstGeom>
        </p:spPr>
      </p:pic>
      <p:sp>
        <p:nvSpPr>
          <p:cNvPr id="9" name="Arrow: Right 8">
            <a:extLst>
              <a:ext uri="{FF2B5EF4-FFF2-40B4-BE49-F238E27FC236}">
                <a16:creationId xmlns:a16="http://schemas.microsoft.com/office/drawing/2014/main" id="{DDC2F7E0-1158-A3E4-BC23-907E6C1B0644}"/>
              </a:ext>
            </a:extLst>
          </p:cNvPr>
          <p:cNvSpPr/>
          <p:nvPr/>
        </p:nvSpPr>
        <p:spPr>
          <a:xfrm>
            <a:off x="5152156" y="5678680"/>
            <a:ext cx="525116" cy="2880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615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A73CF1-275F-89B7-FA6C-E1AC65FE74D9}"/>
              </a:ext>
            </a:extLst>
          </p:cNvPr>
          <p:cNvSpPr>
            <a:spLocks noGrp="1"/>
          </p:cNvSpPr>
          <p:nvPr>
            <p:ph type="title"/>
          </p:nvPr>
        </p:nvSpPr>
        <p:spPr/>
        <p:txBody>
          <a:bodyPr/>
          <a:lstStyle/>
          <a:p>
            <a:r>
              <a:rPr lang="en-US" dirty="0"/>
              <a:t>Data Processing at Scale with LLMs</a:t>
            </a:r>
          </a:p>
        </p:txBody>
      </p:sp>
      <p:sp>
        <p:nvSpPr>
          <p:cNvPr id="6" name="Content Placeholder 5">
            <a:extLst>
              <a:ext uri="{FF2B5EF4-FFF2-40B4-BE49-F238E27FC236}">
                <a16:creationId xmlns:a16="http://schemas.microsoft.com/office/drawing/2014/main" id="{433FA8F2-4F4D-AA15-678E-33AF09372929}"/>
              </a:ext>
            </a:extLst>
          </p:cNvPr>
          <p:cNvSpPr>
            <a:spLocks noGrp="1"/>
          </p:cNvSpPr>
          <p:nvPr>
            <p:ph idx="1"/>
          </p:nvPr>
        </p:nvSpPr>
        <p:spPr/>
        <p:txBody>
          <a:bodyPr/>
          <a:lstStyle/>
          <a:p>
            <a:r>
              <a:rPr lang="en-US" dirty="0"/>
              <a:t>LLMs are immensely scaled across data, compute, and model size</a:t>
            </a:r>
          </a:p>
        </p:txBody>
      </p:sp>
      <p:sp>
        <p:nvSpPr>
          <p:cNvPr id="2" name="Content Placeholder 1">
            <a:extLst>
              <a:ext uri="{FF2B5EF4-FFF2-40B4-BE49-F238E27FC236}">
                <a16:creationId xmlns:a16="http://schemas.microsoft.com/office/drawing/2014/main" id="{9EE66460-D792-14BE-9473-CC6C2FF31583}"/>
              </a:ext>
            </a:extLst>
          </p:cNvPr>
          <p:cNvSpPr>
            <a:spLocks noGrp="1"/>
          </p:cNvSpPr>
          <p:nvPr>
            <p:ph idx="10"/>
          </p:nvPr>
        </p:nvSpPr>
        <p:spPr/>
        <p:txBody>
          <a:bodyPr/>
          <a:lstStyle/>
          <a:p>
            <a:r>
              <a:rPr lang="en-US" dirty="0"/>
              <a:t>Creating LLMs</a:t>
            </a:r>
          </a:p>
          <a:p>
            <a:endParaRPr lang="en-US" dirty="0"/>
          </a:p>
        </p:txBody>
      </p:sp>
      <p:grpSp>
        <p:nvGrpSpPr>
          <p:cNvPr id="3" name="Group 2">
            <a:extLst>
              <a:ext uri="{FF2B5EF4-FFF2-40B4-BE49-F238E27FC236}">
                <a16:creationId xmlns:a16="http://schemas.microsoft.com/office/drawing/2014/main" id="{04AE3855-1E15-519C-C18E-3FF2C269EA7A}"/>
              </a:ext>
            </a:extLst>
          </p:cNvPr>
          <p:cNvGrpSpPr/>
          <p:nvPr/>
        </p:nvGrpSpPr>
        <p:grpSpPr>
          <a:xfrm>
            <a:off x="183001" y="2929041"/>
            <a:ext cx="9692398" cy="4125511"/>
            <a:chOff x="183001" y="2676810"/>
            <a:chExt cx="9692398" cy="4125511"/>
          </a:xfrm>
        </p:grpSpPr>
        <p:pic>
          <p:nvPicPr>
            <p:cNvPr id="8" name="Picture 7" descr="A diagram of a structure and a person sitting on a chair&#10;&#10;Description automatically generated">
              <a:extLst>
                <a:ext uri="{FF2B5EF4-FFF2-40B4-BE49-F238E27FC236}">
                  <a16:creationId xmlns:a16="http://schemas.microsoft.com/office/drawing/2014/main" id="{BED7D812-92B7-81A4-5E03-44A89F7D8241}"/>
                </a:ext>
              </a:extLst>
            </p:cNvPr>
            <p:cNvPicPr>
              <a:picLocks noChangeAspect="1"/>
            </p:cNvPicPr>
            <p:nvPr/>
          </p:nvPicPr>
          <p:blipFill rotWithShape="1">
            <a:blip r:embed="rId3">
              <a:extLst>
                <a:ext uri="{28A0092B-C50C-407E-A947-70E740481C1C}">
                  <a14:useLocalDpi xmlns:a14="http://schemas.microsoft.com/office/drawing/2010/main" val="0"/>
                </a:ext>
              </a:extLst>
            </a:blip>
            <a:srcRect l="2652" t="24606" b="5712"/>
            <a:stretch/>
          </p:blipFill>
          <p:spPr>
            <a:xfrm>
              <a:off x="183001" y="3183909"/>
              <a:ext cx="9692398" cy="3618412"/>
            </a:xfrm>
            <a:prstGeom prst="rect">
              <a:avLst/>
            </a:prstGeom>
          </p:spPr>
        </p:pic>
        <p:sp>
          <p:nvSpPr>
            <p:cNvPr id="9" name="TextBox 8">
              <a:extLst>
                <a:ext uri="{FF2B5EF4-FFF2-40B4-BE49-F238E27FC236}">
                  <a16:creationId xmlns:a16="http://schemas.microsoft.com/office/drawing/2014/main" id="{F986A14A-32BD-6465-C318-0EEBD6E029A4}"/>
                </a:ext>
              </a:extLst>
            </p:cNvPr>
            <p:cNvSpPr txBox="1"/>
            <p:nvPr/>
          </p:nvSpPr>
          <p:spPr>
            <a:xfrm>
              <a:off x="1157696" y="2676810"/>
              <a:ext cx="2155372" cy="431978"/>
            </a:xfrm>
            <a:prstGeom prst="rect">
              <a:avLst/>
            </a:prstGeom>
            <a:noFill/>
          </p:spPr>
          <p:txBody>
            <a:bodyPr wrap="square" rtlCol="0">
              <a:spAutoFit/>
            </a:bodyPr>
            <a:lstStyle/>
            <a:p>
              <a:r>
                <a:rPr lang="en-US" sz="2207" b="1" dirty="0"/>
                <a:t>Mental Picture</a:t>
              </a:r>
            </a:p>
          </p:txBody>
        </p:sp>
        <p:sp>
          <p:nvSpPr>
            <p:cNvPr id="10" name="TextBox 9">
              <a:extLst>
                <a:ext uri="{FF2B5EF4-FFF2-40B4-BE49-F238E27FC236}">
                  <a16:creationId xmlns:a16="http://schemas.microsoft.com/office/drawing/2014/main" id="{419D6A01-D57B-F327-06D0-16BEC73A378D}"/>
                </a:ext>
              </a:extLst>
            </p:cNvPr>
            <p:cNvSpPr txBox="1"/>
            <p:nvPr/>
          </p:nvSpPr>
          <p:spPr>
            <a:xfrm>
              <a:off x="6662057" y="2676810"/>
              <a:ext cx="2155372" cy="431978"/>
            </a:xfrm>
            <a:prstGeom prst="rect">
              <a:avLst/>
            </a:prstGeom>
            <a:noFill/>
          </p:spPr>
          <p:txBody>
            <a:bodyPr wrap="square" rtlCol="0">
              <a:spAutoFit/>
            </a:bodyPr>
            <a:lstStyle/>
            <a:p>
              <a:r>
                <a:rPr lang="en-US" sz="2207" b="1" dirty="0"/>
                <a:t>Reality</a:t>
              </a:r>
            </a:p>
          </p:txBody>
        </p:sp>
      </p:grpSp>
    </p:spTree>
    <p:extLst>
      <p:ext uri="{BB962C8B-B14F-4D97-AF65-F5344CB8AC3E}">
        <p14:creationId xmlns:p14="http://schemas.microsoft.com/office/powerpoint/2010/main" val="1863122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0DD008-2FB5-DFF9-55C8-84B0B18A3A4D}"/>
              </a:ext>
            </a:extLst>
          </p:cNvPr>
          <p:cNvSpPr>
            <a:spLocks noGrp="1"/>
          </p:cNvSpPr>
          <p:nvPr>
            <p:ph type="title"/>
          </p:nvPr>
        </p:nvSpPr>
        <p:spPr/>
        <p:txBody>
          <a:bodyPr>
            <a:normAutofit fontScale="90000"/>
          </a:bodyPr>
          <a:lstStyle/>
          <a:p>
            <a:r>
              <a:rPr lang="en-US" dirty="0"/>
              <a:t>Retrieval Augmented Generation (RAG) </a:t>
            </a:r>
          </a:p>
        </p:txBody>
      </p:sp>
      <p:sp>
        <p:nvSpPr>
          <p:cNvPr id="6" name="Content Placeholder 5">
            <a:extLst>
              <a:ext uri="{FF2B5EF4-FFF2-40B4-BE49-F238E27FC236}">
                <a16:creationId xmlns:a16="http://schemas.microsoft.com/office/drawing/2014/main" id="{7DDFEDE2-79AE-EB4C-1C9E-9215BB99E805}"/>
              </a:ext>
            </a:extLst>
          </p:cNvPr>
          <p:cNvSpPr>
            <a:spLocks noGrp="1"/>
          </p:cNvSpPr>
          <p:nvPr>
            <p:ph idx="1"/>
          </p:nvPr>
        </p:nvSpPr>
        <p:spPr/>
        <p:txBody>
          <a:bodyPr/>
          <a:lstStyle/>
          <a:p>
            <a:r>
              <a:rPr lang="en-US" dirty="0"/>
              <a:t>LLM challenge is that their knowledge is static</a:t>
            </a:r>
          </a:p>
          <a:p>
            <a:pPr lvl="1"/>
            <a:r>
              <a:rPr lang="en-US" dirty="0"/>
              <a:t>Limited to information present in their training data (often outdated)</a:t>
            </a:r>
          </a:p>
          <a:p>
            <a:r>
              <a:rPr lang="en-US" b="1" i="1" dirty="0">
                <a:solidFill>
                  <a:srgbClr val="0070C0"/>
                </a:solidFill>
              </a:rPr>
              <a:t>Retrieval Augmented Generation (RAG) </a:t>
            </a:r>
            <a:r>
              <a:rPr lang="en-US" dirty="0"/>
              <a:t>leverage external sources for improving LLMs outputs</a:t>
            </a:r>
          </a:p>
          <a:p>
            <a:pPr lvl="1"/>
            <a:r>
              <a:rPr lang="en-US" dirty="0"/>
              <a:t>Provides access to up-to-date information from databases, articles, and more</a:t>
            </a:r>
          </a:p>
          <a:p>
            <a:r>
              <a:rPr lang="en-US" dirty="0"/>
              <a:t>RAG involves two phases</a:t>
            </a:r>
          </a:p>
          <a:p>
            <a:pPr marL="747712" lvl="1" indent="-342900">
              <a:buFont typeface="+mj-lt"/>
              <a:buAutoNum type="arabicPeriod"/>
            </a:pPr>
            <a:r>
              <a:rPr lang="en-US" b="1" dirty="0"/>
              <a:t>Retrieval</a:t>
            </a:r>
            <a:r>
              <a:rPr lang="en-US" dirty="0"/>
              <a:t>: search for relevant information in external databases based on the user query</a:t>
            </a:r>
          </a:p>
          <a:p>
            <a:pPr marL="747712" lvl="1" indent="-342900">
              <a:buFont typeface="+mj-lt"/>
              <a:buAutoNum type="arabicPeriod"/>
            </a:pPr>
            <a:r>
              <a:rPr lang="en-US" b="1" dirty="0"/>
              <a:t>Content generation</a:t>
            </a:r>
            <a:r>
              <a:rPr lang="en-US" dirty="0"/>
              <a:t>: utilize the retrieved information to enhance response accuracy and relevance</a:t>
            </a:r>
          </a:p>
          <a:p>
            <a:r>
              <a:rPr lang="en-US" dirty="0"/>
              <a:t>Benefits of RAG </a:t>
            </a:r>
          </a:p>
          <a:p>
            <a:pPr lvl="1"/>
            <a:r>
              <a:rPr lang="en-US" dirty="0"/>
              <a:t>More accurate responses, combines LLM knowledge with current facts</a:t>
            </a:r>
          </a:p>
          <a:p>
            <a:pPr lvl="1"/>
            <a:r>
              <a:rPr lang="en-US" dirty="0"/>
              <a:t>Reduced hallucinations, provides context for generation</a:t>
            </a:r>
          </a:p>
          <a:p>
            <a:pPr lvl="1"/>
            <a:r>
              <a:rPr lang="en-US" dirty="0"/>
              <a:t>Verifiable sources: users can review references used in the response</a:t>
            </a:r>
          </a:p>
          <a:p>
            <a:endParaRPr lang="en-US" dirty="0"/>
          </a:p>
        </p:txBody>
      </p:sp>
      <p:sp>
        <p:nvSpPr>
          <p:cNvPr id="2" name="Content Placeholder 1">
            <a:extLst>
              <a:ext uri="{FF2B5EF4-FFF2-40B4-BE49-F238E27FC236}">
                <a16:creationId xmlns:a16="http://schemas.microsoft.com/office/drawing/2014/main" id="{DF4554E3-03C5-45AE-A4B4-12C6E9EB74D8}"/>
              </a:ext>
            </a:extLst>
          </p:cNvPr>
          <p:cNvSpPr>
            <a:spLocks noGrp="1"/>
          </p:cNvSpPr>
          <p:nvPr>
            <p:ph idx="10"/>
          </p:nvPr>
        </p:nvSpPr>
        <p:spPr/>
        <p:txBody>
          <a:bodyPr/>
          <a:lstStyle/>
          <a:p>
            <a:r>
              <a:rPr lang="en-US" dirty="0"/>
              <a:t>Creating LLMs</a:t>
            </a:r>
          </a:p>
          <a:p>
            <a:endParaRPr lang="en-US" dirty="0"/>
          </a:p>
        </p:txBody>
      </p:sp>
    </p:spTree>
    <p:extLst>
      <p:ext uri="{BB962C8B-B14F-4D97-AF65-F5344CB8AC3E}">
        <p14:creationId xmlns:p14="http://schemas.microsoft.com/office/powerpoint/2010/main" val="3123526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E32201-7586-26BF-5413-A58AB6963D0E}"/>
              </a:ext>
            </a:extLst>
          </p:cNvPr>
          <p:cNvSpPr>
            <a:spLocks noGrp="1"/>
          </p:cNvSpPr>
          <p:nvPr>
            <p:ph type="title"/>
          </p:nvPr>
        </p:nvSpPr>
        <p:spPr/>
        <p:txBody>
          <a:bodyPr/>
          <a:lstStyle/>
          <a:p>
            <a:r>
              <a:rPr lang="en-US" dirty="0"/>
              <a:t>Prompt Engineering</a:t>
            </a:r>
          </a:p>
        </p:txBody>
      </p:sp>
      <p:sp>
        <p:nvSpPr>
          <p:cNvPr id="6" name="Content Placeholder 5">
            <a:extLst>
              <a:ext uri="{FF2B5EF4-FFF2-40B4-BE49-F238E27FC236}">
                <a16:creationId xmlns:a16="http://schemas.microsoft.com/office/drawing/2014/main" id="{8F11D702-7639-78DA-B3B3-EE43A546FE76}"/>
              </a:ext>
            </a:extLst>
          </p:cNvPr>
          <p:cNvSpPr>
            <a:spLocks noGrp="1"/>
          </p:cNvSpPr>
          <p:nvPr>
            <p:ph idx="1"/>
          </p:nvPr>
        </p:nvSpPr>
        <p:spPr/>
        <p:txBody>
          <a:bodyPr>
            <a:normAutofit/>
          </a:bodyPr>
          <a:lstStyle/>
          <a:p>
            <a:r>
              <a:rPr lang="en-US" b="1" i="1" dirty="0">
                <a:solidFill>
                  <a:srgbClr val="0070C0"/>
                </a:solidFill>
              </a:rPr>
              <a:t>Prompt engineering </a:t>
            </a:r>
            <a:r>
              <a:rPr lang="en-US" dirty="0"/>
              <a:t>is a technique for improving the performance of LLMs by providing detailed context and information about a specific task</a:t>
            </a:r>
          </a:p>
          <a:p>
            <a:pPr lvl="1"/>
            <a:r>
              <a:rPr lang="en-US" dirty="0"/>
              <a:t>It involves creating text prompts that provide additional information or guidance to the model</a:t>
            </a:r>
          </a:p>
          <a:p>
            <a:pPr lvl="1"/>
            <a:r>
              <a:rPr lang="en-US" dirty="0"/>
              <a:t>Helps LLM understand the expected output and produce more relevant results</a:t>
            </a:r>
          </a:p>
          <a:p>
            <a:r>
              <a:rPr lang="en-US" dirty="0"/>
              <a:t>Tips for effective prompts</a:t>
            </a:r>
          </a:p>
          <a:p>
            <a:pPr lvl="1"/>
            <a:r>
              <a:rPr lang="en-US" dirty="0"/>
              <a:t>Use clear and concise language</a:t>
            </a:r>
          </a:p>
          <a:p>
            <a:pPr lvl="1"/>
            <a:r>
              <a:rPr lang="en-US" dirty="0"/>
              <a:t>Provide specific examples for better understanding</a:t>
            </a:r>
          </a:p>
          <a:p>
            <a:pPr lvl="1"/>
            <a:r>
              <a:rPr lang="en-US" dirty="0"/>
              <a:t>Vary the style and tone for diverse output</a:t>
            </a:r>
          </a:p>
          <a:p>
            <a:pPr lvl="1"/>
            <a:r>
              <a:rPr lang="en-US" dirty="0"/>
              <a:t>Test and refine based on results</a:t>
            </a:r>
          </a:p>
          <a:p>
            <a:pPr lvl="1"/>
            <a:r>
              <a:rPr lang="en-US" dirty="0"/>
              <a:t>Provide user feedback for continuous improvement</a:t>
            </a:r>
          </a:p>
          <a:p>
            <a:r>
              <a:rPr lang="en-US" dirty="0">
                <a:solidFill>
                  <a:srgbClr val="FF0000"/>
                </a:solidFill>
              </a:rPr>
              <a:t>Chain-of-thought technique </a:t>
            </a:r>
            <a:r>
              <a:rPr lang="en-US" dirty="0"/>
              <a:t>involves providing the LLM with a series of step-by-step instructions to help guide the model and generate a more coherent and relevant response</a:t>
            </a:r>
          </a:p>
          <a:p>
            <a:endParaRPr lang="en-US" dirty="0"/>
          </a:p>
        </p:txBody>
      </p:sp>
      <p:sp>
        <p:nvSpPr>
          <p:cNvPr id="2" name="Content Placeholder 1">
            <a:extLst>
              <a:ext uri="{FF2B5EF4-FFF2-40B4-BE49-F238E27FC236}">
                <a16:creationId xmlns:a16="http://schemas.microsoft.com/office/drawing/2014/main" id="{96F0A70E-33F5-38F2-E068-09E47758AB2C}"/>
              </a:ext>
            </a:extLst>
          </p:cNvPr>
          <p:cNvSpPr>
            <a:spLocks noGrp="1"/>
          </p:cNvSpPr>
          <p:nvPr>
            <p:ph idx="10"/>
          </p:nvPr>
        </p:nvSpPr>
        <p:spPr/>
        <p:txBody>
          <a:bodyPr/>
          <a:lstStyle/>
          <a:p>
            <a:r>
              <a:rPr lang="en-US" dirty="0"/>
              <a:t>Creating LLMs</a:t>
            </a:r>
          </a:p>
          <a:p>
            <a:endParaRPr lang="en-US" dirty="0"/>
          </a:p>
        </p:txBody>
      </p:sp>
    </p:spTree>
    <p:extLst>
      <p:ext uri="{BB962C8B-B14F-4D97-AF65-F5344CB8AC3E}">
        <p14:creationId xmlns:p14="http://schemas.microsoft.com/office/powerpoint/2010/main" val="746769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A77CC6-5033-F2EB-9B91-6D242C170108}"/>
              </a:ext>
            </a:extLst>
          </p:cNvPr>
          <p:cNvSpPr>
            <a:spLocks noGrp="1"/>
          </p:cNvSpPr>
          <p:nvPr>
            <p:ph type="title"/>
          </p:nvPr>
        </p:nvSpPr>
        <p:spPr/>
        <p:txBody>
          <a:bodyPr>
            <a:normAutofit/>
          </a:bodyPr>
          <a:lstStyle/>
          <a:p>
            <a:r>
              <a:rPr lang="en-US" dirty="0"/>
              <a:t>Limitations of LLMs</a:t>
            </a:r>
          </a:p>
        </p:txBody>
      </p:sp>
      <p:sp>
        <p:nvSpPr>
          <p:cNvPr id="6" name="Content Placeholder 5">
            <a:extLst>
              <a:ext uri="{FF2B5EF4-FFF2-40B4-BE49-F238E27FC236}">
                <a16:creationId xmlns:a16="http://schemas.microsoft.com/office/drawing/2014/main" id="{A0D84CA4-7F48-6043-C2CF-E9B0DBAA700F}"/>
              </a:ext>
            </a:extLst>
          </p:cNvPr>
          <p:cNvSpPr>
            <a:spLocks noGrp="1"/>
          </p:cNvSpPr>
          <p:nvPr>
            <p:ph idx="1"/>
          </p:nvPr>
        </p:nvSpPr>
        <p:spPr/>
        <p:txBody>
          <a:bodyPr/>
          <a:lstStyle/>
          <a:p>
            <a:r>
              <a:rPr lang="en-US" dirty="0"/>
              <a:t>Computational resources</a:t>
            </a:r>
          </a:p>
          <a:p>
            <a:pPr lvl="1"/>
            <a:r>
              <a:rPr lang="en-US" dirty="0"/>
              <a:t>High requirements for training and access</a:t>
            </a:r>
          </a:p>
          <a:p>
            <a:r>
              <a:rPr lang="en-US" dirty="0"/>
              <a:t>Data bias</a:t>
            </a:r>
          </a:p>
          <a:p>
            <a:pPr lvl="1"/>
            <a:r>
              <a:rPr lang="en-US" dirty="0"/>
              <a:t>Reflecting potential biases present in training data</a:t>
            </a:r>
          </a:p>
          <a:p>
            <a:r>
              <a:rPr lang="en-US" dirty="0"/>
              <a:t>Hallucinations</a:t>
            </a:r>
          </a:p>
          <a:p>
            <a:pPr lvl="1"/>
            <a:r>
              <a:rPr lang="en-US" dirty="0"/>
              <a:t>Generating false or inappropriate information</a:t>
            </a:r>
          </a:p>
          <a:p>
            <a:r>
              <a:rPr lang="en-US" dirty="0"/>
              <a:t>Inexplicability/black-box nature</a:t>
            </a:r>
          </a:p>
          <a:p>
            <a:pPr lvl="1"/>
            <a:r>
              <a:rPr lang="en-US" dirty="0"/>
              <a:t>Lack of transparency in reasoning and decision-making</a:t>
            </a:r>
          </a:p>
          <a:p>
            <a:endParaRPr lang="en-US" dirty="0"/>
          </a:p>
        </p:txBody>
      </p:sp>
      <p:sp>
        <p:nvSpPr>
          <p:cNvPr id="2" name="Content Placeholder 1">
            <a:extLst>
              <a:ext uri="{FF2B5EF4-FFF2-40B4-BE49-F238E27FC236}">
                <a16:creationId xmlns:a16="http://schemas.microsoft.com/office/drawing/2014/main" id="{477399CE-4D95-9EFA-2EA7-E8750E6D3992}"/>
              </a:ext>
            </a:extLst>
          </p:cNvPr>
          <p:cNvSpPr>
            <a:spLocks noGrp="1"/>
          </p:cNvSpPr>
          <p:nvPr>
            <p:ph idx="10"/>
          </p:nvPr>
        </p:nvSpPr>
        <p:spPr/>
        <p:txBody>
          <a:bodyPr/>
          <a:lstStyle/>
          <a:p>
            <a:r>
              <a:rPr lang="en-US" dirty="0"/>
              <a:t>Creating LLMs</a:t>
            </a:r>
          </a:p>
          <a:p>
            <a:endParaRPr lang="en-US" dirty="0"/>
          </a:p>
        </p:txBody>
      </p:sp>
    </p:spTree>
    <p:extLst>
      <p:ext uri="{BB962C8B-B14F-4D97-AF65-F5344CB8AC3E}">
        <p14:creationId xmlns:p14="http://schemas.microsoft.com/office/powerpoint/2010/main" val="3635103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0DD008-2FB5-DFF9-55C8-84B0B18A3A4D}"/>
              </a:ext>
            </a:extLst>
          </p:cNvPr>
          <p:cNvSpPr>
            <a:spLocks noGrp="1"/>
          </p:cNvSpPr>
          <p:nvPr>
            <p:ph type="title"/>
          </p:nvPr>
        </p:nvSpPr>
        <p:spPr/>
        <p:txBody>
          <a:bodyPr>
            <a:normAutofit/>
          </a:bodyPr>
          <a:lstStyle/>
          <a:p>
            <a:r>
              <a:rPr lang="en-US" dirty="0"/>
              <a:t>Ethical Considerations</a:t>
            </a:r>
          </a:p>
        </p:txBody>
      </p:sp>
      <p:sp>
        <p:nvSpPr>
          <p:cNvPr id="6" name="Content Placeholder 5">
            <a:extLst>
              <a:ext uri="{FF2B5EF4-FFF2-40B4-BE49-F238E27FC236}">
                <a16:creationId xmlns:a16="http://schemas.microsoft.com/office/drawing/2014/main" id="{7DDFEDE2-79AE-EB4C-1C9E-9215BB99E805}"/>
              </a:ext>
            </a:extLst>
          </p:cNvPr>
          <p:cNvSpPr>
            <a:spLocks noGrp="1"/>
          </p:cNvSpPr>
          <p:nvPr>
            <p:ph idx="1"/>
          </p:nvPr>
        </p:nvSpPr>
        <p:spPr/>
        <p:txBody>
          <a:bodyPr/>
          <a:lstStyle/>
          <a:p>
            <a:r>
              <a:rPr lang="en-US" dirty="0"/>
              <a:t>Privacy risks with sensitive information in training data</a:t>
            </a:r>
          </a:p>
          <a:p>
            <a:r>
              <a:rPr lang="en-US" dirty="0"/>
              <a:t>Misinformation and manipulation potential</a:t>
            </a:r>
          </a:p>
          <a:p>
            <a:r>
              <a:rPr lang="en-US" dirty="0"/>
              <a:t>Access and fairness limitations</a:t>
            </a:r>
          </a:p>
          <a:p>
            <a:r>
              <a:rPr lang="en-US" dirty="0"/>
              <a:t>Environmental impact of energy consumption</a:t>
            </a:r>
          </a:p>
          <a:p>
            <a:endParaRPr lang="en-US" dirty="0"/>
          </a:p>
        </p:txBody>
      </p:sp>
      <p:sp>
        <p:nvSpPr>
          <p:cNvPr id="2" name="Content Placeholder 1">
            <a:extLst>
              <a:ext uri="{FF2B5EF4-FFF2-40B4-BE49-F238E27FC236}">
                <a16:creationId xmlns:a16="http://schemas.microsoft.com/office/drawing/2014/main" id="{8D881E0E-091F-A337-383B-19F14AEFF395}"/>
              </a:ext>
            </a:extLst>
          </p:cNvPr>
          <p:cNvSpPr>
            <a:spLocks noGrp="1"/>
          </p:cNvSpPr>
          <p:nvPr>
            <p:ph idx="10"/>
          </p:nvPr>
        </p:nvSpPr>
        <p:spPr/>
        <p:txBody>
          <a:bodyPr/>
          <a:lstStyle/>
          <a:p>
            <a:r>
              <a:rPr lang="en-US" dirty="0"/>
              <a:t>Creating LLMs</a:t>
            </a:r>
          </a:p>
          <a:p>
            <a:endParaRPr lang="en-US" dirty="0"/>
          </a:p>
        </p:txBody>
      </p:sp>
    </p:spTree>
    <p:extLst>
      <p:ext uri="{BB962C8B-B14F-4D97-AF65-F5344CB8AC3E}">
        <p14:creationId xmlns:p14="http://schemas.microsoft.com/office/powerpoint/2010/main" val="3196719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4DC5-377D-3DE0-440A-0A706D8F3BAB}"/>
              </a:ext>
            </a:extLst>
          </p:cNvPr>
          <p:cNvSpPr>
            <a:spLocks noGrp="1"/>
          </p:cNvSpPr>
          <p:nvPr>
            <p:ph type="title"/>
          </p:nvPr>
        </p:nvSpPr>
        <p:spPr/>
        <p:txBody>
          <a:bodyPr/>
          <a:lstStyle/>
          <a:p>
            <a:r>
              <a:rPr lang="en-US" dirty="0"/>
              <a:t>Responsible AI Development</a:t>
            </a:r>
          </a:p>
        </p:txBody>
      </p:sp>
      <p:sp>
        <p:nvSpPr>
          <p:cNvPr id="3" name="Content Placeholder 2">
            <a:extLst>
              <a:ext uri="{FF2B5EF4-FFF2-40B4-BE49-F238E27FC236}">
                <a16:creationId xmlns:a16="http://schemas.microsoft.com/office/drawing/2014/main" id="{BC76F86C-6480-74F3-B4A7-0EB508340D22}"/>
              </a:ext>
            </a:extLst>
          </p:cNvPr>
          <p:cNvSpPr>
            <a:spLocks noGrp="1"/>
          </p:cNvSpPr>
          <p:nvPr>
            <p:ph idx="1"/>
          </p:nvPr>
        </p:nvSpPr>
        <p:spPr/>
        <p:txBody>
          <a:bodyPr/>
          <a:lstStyle/>
          <a:p>
            <a:r>
              <a:rPr lang="en-US" dirty="0"/>
              <a:t>Transparency and collaboration in research and development</a:t>
            </a:r>
          </a:p>
          <a:p>
            <a:r>
              <a:rPr lang="en-US" dirty="0"/>
              <a:t>Mitigating bias and ensuring fair representation in data</a:t>
            </a:r>
          </a:p>
          <a:p>
            <a:r>
              <a:rPr lang="en-US" dirty="0"/>
              <a:t>Addressing misinformation and promoting responsible use</a:t>
            </a:r>
          </a:p>
          <a:p>
            <a:r>
              <a:rPr lang="en-US" dirty="0"/>
              <a:t>Open access and democratization of AI benefits</a:t>
            </a:r>
          </a:p>
          <a:p>
            <a:r>
              <a:rPr lang="en-US" dirty="0"/>
              <a:t>Sustainable practices for environmental impact</a:t>
            </a:r>
          </a:p>
          <a:p>
            <a:endParaRPr lang="en-US" dirty="0"/>
          </a:p>
        </p:txBody>
      </p:sp>
      <p:sp>
        <p:nvSpPr>
          <p:cNvPr id="4" name="Content Placeholder 3">
            <a:extLst>
              <a:ext uri="{FF2B5EF4-FFF2-40B4-BE49-F238E27FC236}">
                <a16:creationId xmlns:a16="http://schemas.microsoft.com/office/drawing/2014/main" id="{29CEBC15-036C-3ADA-5B74-9C58FE96FADD}"/>
              </a:ext>
            </a:extLst>
          </p:cNvPr>
          <p:cNvSpPr>
            <a:spLocks noGrp="1"/>
          </p:cNvSpPr>
          <p:nvPr>
            <p:ph idx="10"/>
          </p:nvPr>
        </p:nvSpPr>
        <p:spPr/>
        <p:txBody>
          <a:bodyPr/>
          <a:lstStyle/>
          <a:p>
            <a:r>
              <a:rPr lang="en-US" dirty="0"/>
              <a:t>Creating LLMs</a:t>
            </a:r>
          </a:p>
          <a:p>
            <a:endParaRPr lang="en-US" dirty="0"/>
          </a:p>
        </p:txBody>
      </p:sp>
    </p:spTree>
    <p:extLst>
      <p:ext uri="{BB962C8B-B14F-4D97-AF65-F5344CB8AC3E}">
        <p14:creationId xmlns:p14="http://schemas.microsoft.com/office/powerpoint/2010/main" val="234862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CAEBEF-BB93-70BD-DCB5-51CA267CC2DE}"/>
              </a:ext>
            </a:extLst>
          </p:cNvPr>
          <p:cNvSpPr>
            <a:spLocks noGrp="1"/>
          </p:cNvSpPr>
          <p:nvPr>
            <p:ph type="title"/>
          </p:nvPr>
        </p:nvSpPr>
        <p:spPr/>
        <p:txBody>
          <a:bodyPr>
            <a:normAutofit/>
          </a:bodyPr>
          <a:lstStyle/>
          <a:p>
            <a:r>
              <a:rPr lang="en-US" dirty="0"/>
              <a:t>Foundation Models</a:t>
            </a:r>
          </a:p>
        </p:txBody>
      </p:sp>
      <p:sp>
        <p:nvSpPr>
          <p:cNvPr id="6" name="Content Placeholder 5">
            <a:extLst>
              <a:ext uri="{FF2B5EF4-FFF2-40B4-BE49-F238E27FC236}">
                <a16:creationId xmlns:a16="http://schemas.microsoft.com/office/drawing/2014/main" id="{5E1A43AD-1F1F-8FA0-8A26-C5621DF20041}"/>
              </a:ext>
            </a:extLst>
          </p:cNvPr>
          <p:cNvSpPr>
            <a:spLocks noGrp="1"/>
          </p:cNvSpPr>
          <p:nvPr>
            <p:ph idx="1"/>
          </p:nvPr>
        </p:nvSpPr>
        <p:spPr/>
        <p:txBody>
          <a:bodyPr/>
          <a:lstStyle/>
          <a:p>
            <a:r>
              <a:rPr lang="en-US" b="1" i="1" dirty="0">
                <a:solidFill>
                  <a:srgbClr val="0070C0"/>
                </a:solidFill>
              </a:rPr>
              <a:t>Foundation models </a:t>
            </a:r>
            <a:r>
              <a:rPr lang="en-US" dirty="0"/>
              <a:t>are scaled-up NNs across data, compute, and model size</a:t>
            </a:r>
          </a:p>
          <a:p>
            <a:pPr lvl="1"/>
            <a:r>
              <a:rPr lang="en-US" dirty="0"/>
              <a:t>Typically trained on multimodal data (text, images, audio, video, other data sources)</a:t>
            </a:r>
          </a:p>
          <a:p>
            <a:r>
              <a:rPr lang="en-US" dirty="0"/>
              <a:t>The scale allows to perform transfer learning on diverse tasks (even unseen tasks) and provides for emergent capabilities</a:t>
            </a:r>
          </a:p>
          <a:p>
            <a:pPr lvl="1"/>
            <a:r>
              <a:rPr lang="en-US" dirty="0"/>
              <a:t>Foundation models have potential to replace task-specific with general models</a:t>
            </a:r>
          </a:p>
          <a:p>
            <a:endParaRPr lang="en-US" dirty="0"/>
          </a:p>
        </p:txBody>
      </p:sp>
      <p:sp>
        <p:nvSpPr>
          <p:cNvPr id="2" name="Content Placeholder 1">
            <a:extLst>
              <a:ext uri="{FF2B5EF4-FFF2-40B4-BE49-F238E27FC236}">
                <a16:creationId xmlns:a16="http://schemas.microsoft.com/office/drawing/2014/main" id="{2AC20881-CF22-4C9C-2F69-623B6F6810EB}"/>
              </a:ext>
            </a:extLst>
          </p:cNvPr>
          <p:cNvSpPr>
            <a:spLocks noGrp="1"/>
          </p:cNvSpPr>
          <p:nvPr>
            <p:ph idx="10"/>
          </p:nvPr>
        </p:nvSpPr>
        <p:spPr/>
        <p:txBody>
          <a:bodyPr/>
          <a:lstStyle/>
          <a:p>
            <a:r>
              <a:rPr lang="en-US" dirty="0"/>
              <a:t>Foundation Models</a:t>
            </a:r>
          </a:p>
        </p:txBody>
      </p:sp>
      <p:pic>
        <p:nvPicPr>
          <p:cNvPr id="4098" name="Picture 2" descr="ae2e63ed127b4604b15a6aa1f6ff9769">
            <a:extLst>
              <a:ext uri="{FF2B5EF4-FFF2-40B4-BE49-F238E27FC236}">
                <a16:creationId xmlns:a16="http://schemas.microsoft.com/office/drawing/2014/main" id="{EC0E2F5C-C435-E6D1-8C40-F40ED0B7FD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5961" y="3883296"/>
            <a:ext cx="5545687" cy="368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11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57275"/>
            <a:ext cx="10058400" cy="565785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3916" b="-86898"/>
            </a:stretch>
          </a:blipFill>
        </p:spPr>
        <p:txBody>
          <a:bodyPr/>
          <a:lstStyle/>
          <a:p>
            <a:pPr defTabSz="502920"/>
            <a:endParaRPr lang="en-US" sz="990">
              <a:solidFill>
                <a:prstClr val="black"/>
              </a:solidFill>
              <a:latin typeface="Calibri"/>
            </a:endParaRPr>
          </a:p>
        </p:txBody>
      </p:sp>
      <p:sp>
        <p:nvSpPr>
          <p:cNvPr id="3" name="Freeform 3"/>
          <p:cNvSpPr/>
          <p:nvPr/>
        </p:nvSpPr>
        <p:spPr>
          <a:xfrm>
            <a:off x="-7647" y="3538782"/>
            <a:ext cx="2948615" cy="3176343"/>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4"/>
            <a:stretch>
              <a:fillRect/>
            </a:stretch>
          </a:blipFill>
        </p:spPr>
        <p:txBody>
          <a:bodyPr/>
          <a:lstStyle/>
          <a:p>
            <a:pPr defTabSz="502920"/>
            <a:endParaRPr lang="en-US" sz="990">
              <a:solidFill>
                <a:prstClr val="black"/>
              </a:solidFill>
              <a:latin typeface="Calibri"/>
            </a:endParaRPr>
          </a:p>
        </p:txBody>
      </p:sp>
      <p:sp>
        <p:nvSpPr>
          <p:cNvPr id="4" name="Freeform 4"/>
          <p:cNvSpPr/>
          <p:nvPr/>
        </p:nvSpPr>
        <p:spPr>
          <a:xfrm>
            <a:off x="2478361" y="1013132"/>
            <a:ext cx="2653775" cy="2320873"/>
          </a:xfrm>
          <a:custGeom>
            <a:avLst/>
            <a:gdLst/>
            <a:ahLst/>
            <a:cxnLst/>
            <a:rect l="l" t="t" r="r" b="b"/>
            <a:pathLst>
              <a:path w="4825046" h="4219769">
                <a:moveTo>
                  <a:pt x="0" y="0"/>
                </a:moveTo>
                <a:lnTo>
                  <a:pt x="4825046" y="0"/>
                </a:lnTo>
                <a:lnTo>
                  <a:pt x="4825046" y="4219769"/>
                </a:lnTo>
                <a:lnTo>
                  <a:pt x="0" y="4219769"/>
                </a:lnTo>
                <a:lnTo>
                  <a:pt x="0" y="0"/>
                </a:lnTo>
                <a:close/>
              </a:path>
            </a:pathLst>
          </a:custGeom>
          <a:blipFill>
            <a:blip r:embed="rId5"/>
            <a:stretch>
              <a:fillRect/>
            </a:stretch>
          </a:blipFill>
        </p:spPr>
        <p:txBody>
          <a:bodyPr/>
          <a:lstStyle/>
          <a:p>
            <a:pPr defTabSz="502920"/>
            <a:endParaRPr lang="en-US" sz="990">
              <a:solidFill>
                <a:prstClr val="black"/>
              </a:solidFill>
              <a:latin typeface="Calibri"/>
            </a:endParaRPr>
          </a:p>
        </p:txBody>
      </p:sp>
      <p:sp>
        <p:nvSpPr>
          <p:cNvPr id="5" name="Freeform 5"/>
          <p:cNvSpPr/>
          <p:nvPr/>
        </p:nvSpPr>
        <p:spPr>
          <a:xfrm>
            <a:off x="7717315" y="1039005"/>
            <a:ext cx="1992913" cy="2499777"/>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4"/>
            <a:stretch>
              <a:fillRect/>
            </a:stretch>
          </a:blipFill>
        </p:spPr>
        <p:txBody>
          <a:bodyPr/>
          <a:lstStyle/>
          <a:p>
            <a:pPr defTabSz="502920"/>
            <a:endParaRPr lang="en-US" sz="990">
              <a:solidFill>
                <a:prstClr val="black"/>
              </a:solidFill>
              <a:latin typeface="Calibri"/>
            </a:endParaRPr>
          </a:p>
        </p:txBody>
      </p:sp>
      <p:sp>
        <p:nvSpPr>
          <p:cNvPr id="6" name="TextBox 6"/>
          <p:cNvSpPr txBox="1"/>
          <p:nvPr/>
        </p:nvSpPr>
        <p:spPr>
          <a:xfrm>
            <a:off x="2061711" y="4404836"/>
            <a:ext cx="3316753" cy="787973"/>
          </a:xfrm>
          <a:prstGeom prst="rect">
            <a:avLst/>
          </a:prstGeom>
        </p:spPr>
        <p:txBody>
          <a:bodyPr lIns="0" tIns="0" rIns="0" bIns="0" rtlCol="0" anchor="t">
            <a:spAutoFit/>
          </a:bodyPr>
          <a:lstStyle/>
          <a:p>
            <a:pPr algn="ctr" defTabSz="502920">
              <a:lnSpc>
                <a:spcPts val="2093"/>
              </a:lnSpc>
            </a:pPr>
            <a:r>
              <a:rPr lang="en-US" sz="1320" dirty="0">
                <a:solidFill>
                  <a:prstClr val="white"/>
                </a:solidFill>
                <a:latin typeface="Poppins Light"/>
              </a:rPr>
              <a:t>By Andy Zou1,2, </a:t>
            </a:r>
            <a:r>
              <a:rPr lang="en-US" sz="1320" dirty="0" err="1">
                <a:solidFill>
                  <a:prstClr val="white"/>
                </a:solidFill>
                <a:latin typeface="Poppins Light"/>
              </a:rPr>
              <a:t>Zifan</a:t>
            </a:r>
            <a:r>
              <a:rPr lang="en-US" sz="1320" dirty="0">
                <a:solidFill>
                  <a:prstClr val="white"/>
                </a:solidFill>
                <a:latin typeface="Poppins Light"/>
              </a:rPr>
              <a:t> Wang2, Nicholas Carlini3, Milad Nasr3,</a:t>
            </a:r>
          </a:p>
          <a:p>
            <a:pPr algn="ctr" defTabSz="502920">
              <a:lnSpc>
                <a:spcPts val="2093"/>
              </a:lnSpc>
            </a:pPr>
            <a:r>
              <a:rPr lang="en-US" sz="1320" dirty="0">
                <a:solidFill>
                  <a:prstClr val="white"/>
                </a:solidFill>
                <a:latin typeface="Poppins Light"/>
              </a:rPr>
              <a:t>J. Zico Kolter1,4, Matt Fredrikson1</a:t>
            </a:r>
          </a:p>
        </p:txBody>
      </p:sp>
      <p:sp>
        <p:nvSpPr>
          <p:cNvPr id="7" name="Freeform 7"/>
          <p:cNvSpPr/>
          <p:nvPr/>
        </p:nvSpPr>
        <p:spPr>
          <a:xfrm>
            <a:off x="115235" y="1630225"/>
            <a:ext cx="2171529" cy="948408"/>
          </a:xfrm>
          <a:custGeom>
            <a:avLst/>
            <a:gdLst/>
            <a:ahLst/>
            <a:cxnLst/>
            <a:rect l="l" t="t" r="r" b="b"/>
            <a:pathLst>
              <a:path w="3948234" h="1724379">
                <a:moveTo>
                  <a:pt x="0" y="0"/>
                </a:moveTo>
                <a:lnTo>
                  <a:pt x="3948234" y="0"/>
                </a:lnTo>
                <a:lnTo>
                  <a:pt x="3948234" y="1724379"/>
                </a:lnTo>
                <a:lnTo>
                  <a:pt x="0" y="1724379"/>
                </a:lnTo>
                <a:lnTo>
                  <a:pt x="0" y="0"/>
                </a:lnTo>
                <a:close/>
              </a:path>
            </a:pathLst>
          </a:custGeom>
          <a:blipFill>
            <a:blip r:embed="rId6"/>
            <a:stretch>
              <a:fillRect/>
            </a:stretch>
          </a:blipFill>
        </p:spPr>
        <p:txBody>
          <a:bodyPr/>
          <a:lstStyle/>
          <a:p>
            <a:pPr defTabSz="502920"/>
            <a:endParaRPr lang="en-US" sz="990">
              <a:solidFill>
                <a:prstClr val="black"/>
              </a:solidFill>
              <a:latin typeface="Calibri"/>
            </a:endParaRPr>
          </a:p>
        </p:txBody>
      </p:sp>
      <p:sp>
        <p:nvSpPr>
          <p:cNvPr id="8" name="Freeform 8"/>
          <p:cNvSpPr/>
          <p:nvPr/>
        </p:nvSpPr>
        <p:spPr>
          <a:xfrm>
            <a:off x="3961014" y="5059064"/>
            <a:ext cx="1476064" cy="1682007"/>
          </a:xfrm>
          <a:custGeom>
            <a:avLst/>
            <a:gdLst/>
            <a:ahLst/>
            <a:cxnLst/>
            <a:rect l="l" t="t" r="r" b="b"/>
            <a:pathLst>
              <a:path w="4729467" h="4047169">
                <a:moveTo>
                  <a:pt x="0" y="0"/>
                </a:moveTo>
                <a:lnTo>
                  <a:pt x="4729467" y="0"/>
                </a:lnTo>
                <a:lnTo>
                  <a:pt x="4729467" y="4047170"/>
                </a:lnTo>
                <a:lnTo>
                  <a:pt x="0" y="4047170"/>
                </a:lnTo>
                <a:lnTo>
                  <a:pt x="0" y="0"/>
                </a:lnTo>
                <a:close/>
              </a:path>
            </a:pathLst>
          </a:custGeom>
          <a:blipFill>
            <a:blip r:embed="rId7"/>
            <a:stretch>
              <a:fillRect/>
            </a:stretch>
          </a:blipFill>
        </p:spPr>
        <p:txBody>
          <a:bodyPr/>
          <a:lstStyle/>
          <a:p>
            <a:pPr defTabSz="502920"/>
            <a:endParaRPr lang="en-US" sz="990">
              <a:solidFill>
                <a:prstClr val="black"/>
              </a:solidFill>
              <a:latin typeface="Calibri"/>
            </a:endParaRPr>
          </a:p>
        </p:txBody>
      </p:sp>
      <p:sp>
        <p:nvSpPr>
          <p:cNvPr id="9" name="TextBox 9"/>
          <p:cNvSpPr txBox="1"/>
          <p:nvPr/>
        </p:nvSpPr>
        <p:spPr>
          <a:xfrm>
            <a:off x="685452" y="3112257"/>
            <a:ext cx="5574861" cy="1077218"/>
          </a:xfrm>
          <a:prstGeom prst="rect">
            <a:avLst/>
          </a:prstGeom>
        </p:spPr>
        <p:txBody>
          <a:bodyPr lIns="0" tIns="0" rIns="0" bIns="0" rtlCol="0" anchor="t">
            <a:spAutoFit/>
          </a:bodyPr>
          <a:lstStyle/>
          <a:p>
            <a:pPr algn="ctr" defTabSz="502920">
              <a:lnSpc>
                <a:spcPts val="2831"/>
              </a:lnSpc>
            </a:pPr>
            <a:r>
              <a:rPr lang="en-US" sz="2400" dirty="0">
                <a:solidFill>
                  <a:prstClr val="white"/>
                </a:solidFill>
                <a:latin typeface="Computer Says No"/>
              </a:rPr>
              <a:t>A UNIVERSAL AND TRANSFERABLE ADVERSARIAL ATTACKS</a:t>
            </a:r>
          </a:p>
          <a:p>
            <a:pPr algn="ctr" defTabSz="502920">
              <a:lnSpc>
                <a:spcPts val="2831"/>
              </a:lnSpc>
            </a:pPr>
            <a:r>
              <a:rPr lang="en-US" sz="2400" dirty="0">
                <a:solidFill>
                  <a:prstClr val="white"/>
                </a:solidFill>
                <a:latin typeface="Computer Says No"/>
              </a:rPr>
              <a:t>ON ALIGNED LANGUAGE MODELS</a:t>
            </a:r>
          </a:p>
        </p:txBody>
      </p:sp>
      <p:sp>
        <p:nvSpPr>
          <p:cNvPr id="10" name="Freeform 10"/>
          <p:cNvSpPr/>
          <p:nvPr/>
        </p:nvSpPr>
        <p:spPr>
          <a:xfrm flipH="1">
            <a:off x="6667399" y="1889809"/>
            <a:ext cx="2658580" cy="4599331"/>
          </a:xfrm>
          <a:custGeom>
            <a:avLst/>
            <a:gdLst/>
            <a:ahLst/>
            <a:cxnLst/>
            <a:rect l="l" t="t" r="r" b="b"/>
            <a:pathLst>
              <a:path w="8078630" h="11840963">
                <a:moveTo>
                  <a:pt x="8078630" y="0"/>
                </a:moveTo>
                <a:lnTo>
                  <a:pt x="0" y="0"/>
                </a:lnTo>
                <a:lnTo>
                  <a:pt x="0" y="11840963"/>
                </a:lnTo>
                <a:lnTo>
                  <a:pt x="8078630" y="11840963"/>
                </a:lnTo>
                <a:lnTo>
                  <a:pt x="8078630" y="0"/>
                </a:lnTo>
                <a:close/>
              </a:path>
            </a:pathLst>
          </a:custGeom>
          <a:blipFill>
            <a:blip r:embed="rId8"/>
            <a:stretch>
              <a:fillRect/>
            </a:stretch>
          </a:blipFill>
        </p:spPr>
        <p:txBody>
          <a:bodyPr/>
          <a:lstStyle/>
          <a:p>
            <a:pPr defTabSz="502920"/>
            <a:endParaRPr lang="en-US" sz="990">
              <a:solidFill>
                <a:prstClr val="black"/>
              </a:solidFill>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Adversarial Examples in Text versus Images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4464495" cy="5367667"/>
              </a:xfrm>
            </p:spPr>
            <p:txBody>
              <a:bodyPr/>
              <a:lstStyle/>
              <a:p>
                <a:r>
                  <a:rPr lang="en-US" b="1" i="1" dirty="0">
                    <a:solidFill>
                      <a:srgbClr val="0070C0"/>
                    </a:solidFill>
                  </a:rPr>
                  <a:t>Image data</a:t>
                </a:r>
              </a:p>
              <a:p>
                <a:pPr lvl="1"/>
                <a:r>
                  <a:rPr lang="en-US" dirty="0"/>
                  <a:t>Inputs: pixel intensities</a:t>
                </a:r>
              </a:p>
              <a:p>
                <a:pPr lvl="1"/>
                <a:r>
                  <a:rPr lang="en-US" dirty="0"/>
                  <a:t>Continuous inputs</a:t>
                </a:r>
              </a:p>
              <a:p>
                <a:pPr lvl="1"/>
                <a:r>
                  <a:rPr lang="en-US" dirty="0"/>
                  <a:t>Adversarial examples can be created by applying small perturbations to pixel intensities</a:t>
                </a:r>
              </a:p>
              <a:p>
                <a:pPr lvl="2"/>
                <a:r>
                  <a:rPr lang="en-US" dirty="0"/>
                  <a:t>Adding small perturbations does not change the context of the image</a:t>
                </a:r>
              </a:p>
              <a:p>
                <a:pPr lvl="2"/>
                <a:r>
                  <a:rPr lang="en-US" dirty="0"/>
                  <a:t>Gradient information can be used to perturb the input images</a:t>
                </a:r>
              </a:p>
              <a:p>
                <a:pPr lvl="1"/>
                <a:r>
                  <a:rPr lang="en-US" dirty="0"/>
                  <a:t>Metrics based on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𝑝</m:t>
                        </m:r>
                      </m:sub>
                    </m:sSub>
                  </m:oMath>
                </a14:m>
                <a:r>
                  <a:rPr lang="en-US" dirty="0"/>
                  <a:t> norms can be applied for measuring the distance to adversarial examples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4464495" cy="5367667"/>
              </a:xfrm>
              <a:blipFill>
                <a:blip r:embed="rId3"/>
                <a:stretch>
                  <a:fillRect l="-1501" t="-795" r="-95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Adversarial Examples in Text Data</a:t>
            </a:r>
          </a:p>
          <a:p>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5029200" y="2090803"/>
                <a:ext cx="4968553" cy="5367667"/>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srgbClr val="0070C0"/>
                    </a:solidFill>
                  </a:rPr>
                  <a:t>Text data</a:t>
                </a:r>
              </a:p>
              <a:p>
                <a:pPr lvl="1"/>
                <a:r>
                  <a:rPr lang="en-US" dirty="0"/>
                  <a:t>Inputs: words or characters</a:t>
                </a:r>
              </a:p>
              <a:p>
                <a:pPr lvl="1"/>
                <a:r>
                  <a:rPr lang="en-US" dirty="0"/>
                  <a:t>Discrete inputs</a:t>
                </a:r>
              </a:p>
              <a:p>
                <a:pPr lvl="1"/>
                <a:r>
                  <a:rPr lang="en-US" dirty="0"/>
                  <a:t>Small text modifications are more difficult to apply to text data for creating adversarial examples</a:t>
                </a:r>
              </a:p>
              <a:p>
                <a:pPr lvl="2"/>
                <a:r>
                  <a:rPr lang="en-US" dirty="0"/>
                  <a:t>Adding small perturbations to words can change the meaning of the text</a:t>
                </a:r>
              </a:p>
              <a:p>
                <a:pPr lvl="2"/>
                <a:r>
                  <a:rPr lang="en-US" dirty="0"/>
                  <a:t>Gradient information is more challenging, generating adversarial examples requires applying heuristic approaches (e.g., word replacement with local search) to produce valid text</a:t>
                </a:r>
              </a:p>
              <a:p>
                <a:pPr lvl="1"/>
                <a:r>
                  <a:rPr lang="en-US" dirty="0"/>
                  <a:t>It is more difficult to define metrics for measuring text difference,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𝑝</m:t>
                        </m:r>
                      </m:sub>
                    </m:sSub>
                  </m:oMath>
                </a14:m>
                <a:r>
                  <a:rPr lang="en-US" dirty="0"/>
                  <a:t> norms cannot be applied</a:t>
                </a:r>
              </a:p>
              <a:p>
                <a:pPr lvl="1"/>
                <a:endParaRPr lang="en-US" dirty="0"/>
              </a:p>
              <a:p>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5029200" y="2090803"/>
                <a:ext cx="4968553" cy="5367667"/>
              </a:xfrm>
              <a:prstGeom prst="rect">
                <a:avLst/>
              </a:prstGeom>
              <a:blipFill>
                <a:blip r:embed="rId4"/>
                <a:stretch>
                  <a:fillRect l="-1350" t="-795" r="-1472"/>
                </a:stretch>
              </a:blipFill>
            </p:spPr>
            <p:txBody>
              <a:bodyPr/>
              <a:lstStyle/>
              <a:p>
                <a:r>
                  <a:rPr lang="en-US">
                    <a:noFill/>
                  </a:rPr>
                  <a:t> </a:t>
                </a:r>
              </a:p>
            </p:txBody>
          </p:sp>
        </mc:Fallback>
      </mc:AlternateContent>
    </p:spTree>
    <p:extLst>
      <p:ext uri="{BB962C8B-B14F-4D97-AF65-F5344CB8AC3E}">
        <p14:creationId xmlns:p14="http://schemas.microsoft.com/office/powerpoint/2010/main" val="2271777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4DDDE"/>
        </a:solidFill>
        <a:effectLst/>
      </p:bgPr>
    </p:bg>
    <p:spTree>
      <p:nvGrpSpPr>
        <p:cNvPr id="1" name=""/>
        <p:cNvGrpSpPr/>
        <p:nvPr/>
      </p:nvGrpSpPr>
      <p:grpSpPr>
        <a:xfrm>
          <a:off x="0" y="0"/>
          <a:ext cx="0" cy="0"/>
          <a:chOff x="0" y="0"/>
          <a:chExt cx="0" cy="0"/>
        </a:xfrm>
      </p:grpSpPr>
      <p:sp>
        <p:nvSpPr>
          <p:cNvPr id="2" name="Freeform 2"/>
          <p:cNvSpPr/>
          <p:nvPr/>
        </p:nvSpPr>
        <p:spPr>
          <a:xfrm>
            <a:off x="2101323" y="2739724"/>
            <a:ext cx="5532733" cy="3111717"/>
          </a:xfrm>
          <a:custGeom>
            <a:avLst/>
            <a:gdLst/>
            <a:ahLst/>
            <a:cxnLst/>
            <a:rect l="l" t="t" r="r" b="b"/>
            <a:pathLst>
              <a:path w="10059514" h="5657668">
                <a:moveTo>
                  <a:pt x="0" y="0"/>
                </a:moveTo>
                <a:lnTo>
                  <a:pt x="10059514" y="0"/>
                </a:lnTo>
                <a:lnTo>
                  <a:pt x="10059514" y="5657668"/>
                </a:lnTo>
                <a:lnTo>
                  <a:pt x="0" y="5657668"/>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
        <p:nvSpPr>
          <p:cNvPr id="3" name="TextBox 3"/>
          <p:cNvSpPr txBox="1"/>
          <p:nvPr/>
        </p:nvSpPr>
        <p:spPr>
          <a:xfrm>
            <a:off x="701678" y="1539240"/>
            <a:ext cx="4030120" cy="702885"/>
          </a:xfrm>
          <a:prstGeom prst="rect">
            <a:avLst/>
          </a:prstGeom>
        </p:spPr>
        <p:txBody>
          <a:bodyPr lIns="0" tIns="0" rIns="0" bIns="0" rtlCol="0" anchor="t">
            <a:spAutoFit/>
          </a:bodyPr>
          <a:lstStyle/>
          <a:p>
            <a:pPr algn="ctr" defTabSz="502920">
              <a:lnSpc>
                <a:spcPts val="6034"/>
              </a:lnSpc>
            </a:pPr>
            <a:r>
              <a:rPr lang="en-US" sz="4310">
                <a:solidFill>
                  <a:srgbClr val="FEFEFE"/>
                </a:solidFill>
                <a:latin typeface="Canva Sans Bold"/>
              </a:rPr>
              <a:t>How LLM work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1356E"/>
        </a:solidFill>
        <a:effectLst/>
      </p:bgPr>
    </p:bg>
    <p:spTree>
      <p:nvGrpSpPr>
        <p:cNvPr id="1" name=""/>
        <p:cNvGrpSpPr/>
        <p:nvPr/>
      </p:nvGrpSpPr>
      <p:grpSpPr>
        <a:xfrm>
          <a:off x="0" y="0"/>
          <a:ext cx="0" cy="0"/>
          <a:chOff x="0" y="0"/>
          <a:chExt cx="0" cy="0"/>
        </a:xfrm>
      </p:grpSpPr>
      <p:sp>
        <p:nvSpPr>
          <p:cNvPr id="2" name="Freeform 2"/>
          <p:cNvSpPr/>
          <p:nvPr/>
        </p:nvSpPr>
        <p:spPr>
          <a:xfrm>
            <a:off x="6109320" y="1963066"/>
            <a:ext cx="2624303" cy="4489686"/>
          </a:xfrm>
          <a:custGeom>
            <a:avLst/>
            <a:gdLst/>
            <a:ahLst/>
            <a:cxnLst/>
            <a:rect l="l" t="t" r="r" b="b"/>
            <a:pathLst>
              <a:path w="4771460" h="8163065">
                <a:moveTo>
                  <a:pt x="0" y="0"/>
                </a:moveTo>
                <a:lnTo>
                  <a:pt x="4771459" y="0"/>
                </a:lnTo>
                <a:lnTo>
                  <a:pt x="4771459" y="8163065"/>
                </a:lnTo>
                <a:lnTo>
                  <a:pt x="0" y="8163065"/>
                </a:lnTo>
                <a:lnTo>
                  <a:pt x="0" y="0"/>
                </a:lnTo>
                <a:close/>
              </a:path>
            </a:pathLst>
          </a:custGeom>
          <a:blipFill>
            <a:blip r:embed="rId2"/>
            <a:stretch>
              <a:fillRect/>
            </a:stretch>
          </a:blipFill>
        </p:spPr>
        <p:txBody>
          <a:bodyPr/>
          <a:lstStyle/>
          <a:p>
            <a:pPr defTabSz="502920"/>
            <a:endParaRPr lang="en-US" sz="990">
              <a:solidFill>
                <a:prstClr val="black"/>
              </a:solidFill>
              <a:latin typeface="Calibri"/>
            </a:endParaRPr>
          </a:p>
        </p:txBody>
      </p:sp>
      <p:sp>
        <p:nvSpPr>
          <p:cNvPr id="3" name="TextBox 3"/>
          <p:cNvSpPr txBox="1"/>
          <p:nvPr/>
        </p:nvSpPr>
        <p:spPr>
          <a:xfrm>
            <a:off x="493375" y="2261704"/>
            <a:ext cx="3010784" cy="398699"/>
          </a:xfrm>
          <a:prstGeom prst="rect">
            <a:avLst/>
          </a:prstGeom>
        </p:spPr>
        <p:txBody>
          <a:bodyPr lIns="0" tIns="0" rIns="0" bIns="0" rtlCol="0" anchor="t">
            <a:spAutoFit/>
          </a:bodyPr>
          <a:lstStyle/>
          <a:p>
            <a:pPr algn="ctr" defTabSz="502920">
              <a:lnSpc>
                <a:spcPts val="3439"/>
              </a:lnSpc>
            </a:pPr>
            <a:r>
              <a:rPr lang="en-US" sz="2456">
                <a:solidFill>
                  <a:srgbClr val="F7B4A7"/>
                </a:solidFill>
                <a:latin typeface="Canva Sans Bold"/>
              </a:rPr>
              <a:t>WHO AND WHAT</a:t>
            </a:r>
          </a:p>
        </p:txBody>
      </p:sp>
      <p:sp>
        <p:nvSpPr>
          <p:cNvPr id="4" name="TextBox 4"/>
          <p:cNvSpPr txBox="1"/>
          <p:nvPr/>
        </p:nvSpPr>
        <p:spPr>
          <a:xfrm>
            <a:off x="704822" y="3064968"/>
            <a:ext cx="4396386" cy="2285882"/>
          </a:xfrm>
          <a:prstGeom prst="rect">
            <a:avLst/>
          </a:prstGeom>
        </p:spPr>
        <p:txBody>
          <a:bodyPr wrap="square" lIns="0" tIns="0" rIns="0" bIns="0" rtlCol="0" anchor="t">
            <a:spAutoFit/>
          </a:bodyPr>
          <a:lstStyle/>
          <a:p>
            <a:pPr marL="308377" lvl="1" indent="-154188" defTabSz="502920">
              <a:lnSpc>
                <a:spcPts val="1999"/>
              </a:lnSpc>
              <a:buFont typeface="Arial"/>
              <a:buChar char="•"/>
            </a:pPr>
            <a:r>
              <a:rPr lang="en-US" sz="1428" dirty="0">
                <a:solidFill>
                  <a:srgbClr val="F7B4A7"/>
                </a:solidFill>
                <a:latin typeface="Canva Sans"/>
              </a:rPr>
              <a:t>Andy Zou</a:t>
            </a:r>
          </a:p>
          <a:p>
            <a:pPr marL="616753" lvl="2" indent="-205585" defTabSz="502920">
              <a:lnSpc>
                <a:spcPts val="1999"/>
              </a:lnSpc>
              <a:buFont typeface="Arial"/>
              <a:buChar char="⚬"/>
            </a:pPr>
            <a:r>
              <a:rPr lang="en-US" sz="1428" dirty="0">
                <a:solidFill>
                  <a:srgbClr val="F7B4A7"/>
                </a:solidFill>
                <a:latin typeface="Canva Sans"/>
              </a:rPr>
              <a:t>Carnegie Mellon University</a:t>
            </a:r>
          </a:p>
          <a:p>
            <a:pPr marL="308377" lvl="1" indent="-154188" defTabSz="502920">
              <a:lnSpc>
                <a:spcPts val="1999"/>
              </a:lnSpc>
              <a:buFont typeface="Arial"/>
              <a:buChar char="•"/>
            </a:pPr>
            <a:r>
              <a:rPr lang="en-US" sz="1428" dirty="0" err="1">
                <a:solidFill>
                  <a:srgbClr val="F7B4A7"/>
                </a:solidFill>
                <a:latin typeface="Canva Sans"/>
              </a:rPr>
              <a:t>Zifan</a:t>
            </a:r>
            <a:r>
              <a:rPr lang="en-US" sz="1428" dirty="0">
                <a:solidFill>
                  <a:srgbClr val="F7B4A7"/>
                </a:solidFill>
                <a:latin typeface="Canva Sans"/>
              </a:rPr>
              <a:t> Wang</a:t>
            </a:r>
          </a:p>
          <a:p>
            <a:pPr marL="616753" lvl="2" indent="-205585" defTabSz="502920">
              <a:lnSpc>
                <a:spcPts val="1999"/>
              </a:lnSpc>
              <a:buFont typeface="Arial"/>
              <a:buChar char="⚬"/>
            </a:pPr>
            <a:r>
              <a:rPr lang="en-US" sz="1428" dirty="0">
                <a:solidFill>
                  <a:srgbClr val="F7B4A7"/>
                </a:solidFill>
                <a:latin typeface="Canva Sans"/>
              </a:rPr>
              <a:t>Center of AI safety</a:t>
            </a:r>
          </a:p>
          <a:p>
            <a:pPr marL="308377" lvl="1" indent="-154188" defTabSz="502920">
              <a:lnSpc>
                <a:spcPts val="1999"/>
              </a:lnSpc>
              <a:buFont typeface="Arial"/>
              <a:buChar char="•"/>
            </a:pPr>
            <a:r>
              <a:rPr lang="en-US" sz="1428" dirty="0">
                <a:solidFill>
                  <a:srgbClr val="F7B4A7"/>
                </a:solidFill>
                <a:latin typeface="Canva Sans"/>
              </a:rPr>
              <a:t>J. Zico Kolter</a:t>
            </a:r>
          </a:p>
          <a:p>
            <a:pPr marL="616753" lvl="2" indent="-205585" defTabSz="502920">
              <a:lnSpc>
                <a:spcPts val="1999"/>
              </a:lnSpc>
              <a:buFont typeface="Arial"/>
              <a:buChar char="⚬"/>
            </a:pPr>
            <a:r>
              <a:rPr lang="en-US" sz="1428" dirty="0">
                <a:solidFill>
                  <a:srgbClr val="F7B4A7"/>
                </a:solidFill>
                <a:latin typeface="Canva Sans"/>
              </a:rPr>
              <a:t>Carnegie Mellon University</a:t>
            </a:r>
          </a:p>
          <a:p>
            <a:pPr marL="616753" lvl="2" indent="-205585" defTabSz="502920">
              <a:lnSpc>
                <a:spcPts val="1999"/>
              </a:lnSpc>
              <a:buFont typeface="Arial"/>
              <a:buChar char="⚬"/>
            </a:pPr>
            <a:r>
              <a:rPr lang="en-US" sz="1428" dirty="0">
                <a:solidFill>
                  <a:srgbClr val="F7B4A7"/>
                </a:solidFill>
                <a:latin typeface="Canva Sans"/>
              </a:rPr>
              <a:t>Bosch Center for AI</a:t>
            </a:r>
          </a:p>
          <a:p>
            <a:pPr marL="308377" lvl="1" indent="-154188" defTabSz="502920">
              <a:lnSpc>
                <a:spcPts val="1999"/>
              </a:lnSpc>
              <a:buFont typeface="Arial"/>
              <a:buChar char="•"/>
            </a:pPr>
            <a:r>
              <a:rPr lang="en-US" sz="1428" dirty="0">
                <a:solidFill>
                  <a:srgbClr val="F7B4A7"/>
                </a:solidFill>
                <a:latin typeface="Canva Sans"/>
              </a:rPr>
              <a:t>Matt </a:t>
            </a:r>
            <a:r>
              <a:rPr lang="en-US" sz="1428" dirty="0" err="1">
                <a:solidFill>
                  <a:srgbClr val="F7B4A7"/>
                </a:solidFill>
                <a:latin typeface="Canva Sans"/>
              </a:rPr>
              <a:t>Fredrikson</a:t>
            </a:r>
            <a:endParaRPr lang="en-US" sz="1428" dirty="0">
              <a:solidFill>
                <a:srgbClr val="F7B4A7"/>
              </a:solidFill>
              <a:latin typeface="Canva Sans"/>
            </a:endParaRPr>
          </a:p>
          <a:p>
            <a:pPr marL="616753" lvl="2" indent="-205585" defTabSz="502920">
              <a:lnSpc>
                <a:spcPts val="1999"/>
              </a:lnSpc>
              <a:buFont typeface="Arial"/>
              <a:buChar char="⚬"/>
            </a:pPr>
            <a:r>
              <a:rPr lang="en-US" sz="1428" dirty="0">
                <a:solidFill>
                  <a:srgbClr val="F7B4A7"/>
                </a:solidFill>
                <a:latin typeface="Canva Sans"/>
              </a:rPr>
              <a:t>Carnegie Mellon University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4DDDE"/>
        </a:solidFill>
        <a:effectLst/>
      </p:bgPr>
    </p:bg>
    <p:spTree>
      <p:nvGrpSpPr>
        <p:cNvPr id="1" name=""/>
        <p:cNvGrpSpPr/>
        <p:nvPr/>
      </p:nvGrpSpPr>
      <p:grpSpPr>
        <a:xfrm>
          <a:off x="0" y="0"/>
          <a:ext cx="0" cy="0"/>
          <a:chOff x="0" y="0"/>
          <a:chExt cx="0" cy="0"/>
        </a:xfrm>
      </p:grpSpPr>
      <p:sp>
        <p:nvSpPr>
          <p:cNvPr id="2" name="Freeform 2"/>
          <p:cNvSpPr/>
          <p:nvPr/>
        </p:nvSpPr>
        <p:spPr>
          <a:xfrm>
            <a:off x="565785" y="2169502"/>
            <a:ext cx="8753782" cy="3366839"/>
          </a:xfrm>
          <a:custGeom>
            <a:avLst/>
            <a:gdLst/>
            <a:ahLst/>
            <a:cxnLst/>
            <a:rect l="l" t="t" r="r" b="b"/>
            <a:pathLst>
              <a:path w="15915967" h="6121526">
                <a:moveTo>
                  <a:pt x="0" y="0"/>
                </a:moveTo>
                <a:lnTo>
                  <a:pt x="15915967" y="0"/>
                </a:lnTo>
                <a:lnTo>
                  <a:pt x="15915967" y="6121526"/>
                </a:lnTo>
                <a:lnTo>
                  <a:pt x="0" y="6121526"/>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B4B82"/>
        </a:solidFill>
        <a:effectLst/>
      </p:bgPr>
    </p:bg>
    <p:spTree>
      <p:nvGrpSpPr>
        <p:cNvPr id="1" name=""/>
        <p:cNvGrpSpPr/>
        <p:nvPr/>
      </p:nvGrpSpPr>
      <p:grpSpPr>
        <a:xfrm>
          <a:off x="0" y="0"/>
          <a:ext cx="0" cy="0"/>
          <a:chOff x="0" y="0"/>
          <a:chExt cx="0" cy="0"/>
        </a:xfrm>
      </p:grpSpPr>
      <p:grpSp>
        <p:nvGrpSpPr>
          <p:cNvPr id="2" name="Group 2"/>
          <p:cNvGrpSpPr/>
          <p:nvPr/>
        </p:nvGrpSpPr>
        <p:grpSpPr>
          <a:xfrm>
            <a:off x="720367" y="2056750"/>
            <a:ext cx="3333285" cy="3658902"/>
            <a:chOff x="0" y="0"/>
            <a:chExt cx="8080692" cy="8870065"/>
          </a:xfrm>
        </p:grpSpPr>
        <p:sp>
          <p:nvSpPr>
            <p:cNvPr id="3" name="Freeform 3"/>
            <p:cNvSpPr/>
            <p:nvPr/>
          </p:nvSpPr>
          <p:spPr>
            <a:xfrm>
              <a:off x="0" y="0"/>
              <a:ext cx="5166060" cy="6830128"/>
            </a:xfrm>
            <a:custGeom>
              <a:avLst/>
              <a:gdLst/>
              <a:ahLst/>
              <a:cxnLst/>
              <a:rect l="l" t="t" r="r" b="b"/>
              <a:pathLst>
                <a:path w="5166060" h="6830128">
                  <a:moveTo>
                    <a:pt x="0" y="0"/>
                  </a:moveTo>
                  <a:lnTo>
                    <a:pt x="5166060" y="0"/>
                  </a:lnTo>
                  <a:lnTo>
                    <a:pt x="5166060" y="6830128"/>
                  </a:lnTo>
                  <a:lnTo>
                    <a:pt x="0" y="6830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502920"/>
              <a:endParaRPr lang="en-US" sz="990">
                <a:solidFill>
                  <a:prstClr val="black"/>
                </a:solidFill>
                <a:latin typeface="Calibri"/>
              </a:endParaRPr>
            </a:p>
          </p:txBody>
        </p:sp>
        <p:sp>
          <p:nvSpPr>
            <p:cNvPr id="4" name="Freeform 4"/>
            <p:cNvSpPr/>
            <p:nvPr/>
          </p:nvSpPr>
          <p:spPr>
            <a:xfrm>
              <a:off x="1428290" y="1054304"/>
              <a:ext cx="5166060" cy="6830128"/>
            </a:xfrm>
            <a:custGeom>
              <a:avLst/>
              <a:gdLst/>
              <a:ahLst/>
              <a:cxnLst/>
              <a:rect l="l" t="t" r="r" b="b"/>
              <a:pathLst>
                <a:path w="5166060" h="6830128">
                  <a:moveTo>
                    <a:pt x="0" y="0"/>
                  </a:moveTo>
                  <a:lnTo>
                    <a:pt x="5166060" y="0"/>
                  </a:lnTo>
                  <a:lnTo>
                    <a:pt x="5166060" y="6830128"/>
                  </a:lnTo>
                  <a:lnTo>
                    <a:pt x="0" y="68301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502920"/>
              <a:endParaRPr lang="en-US" sz="990">
                <a:solidFill>
                  <a:prstClr val="black"/>
                </a:solidFill>
                <a:latin typeface="Calibri"/>
              </a:endParaRPr>
            </a:p>
          </p:txBody>
        </p:sp>
        <p:sp>
          <p:nvSpPr>
            <p:cNvPr id="5" name="Freeform 5"/>
            <p:cNvSpPr/>
            <p:nvPr/>
          </p:nvSpPr>
          <p:spPr>
            <a:xfrm>
              <a:off x="2914631" y="2039937"/>
              <a:ext cx="5166060" cy="6830128"/>
            </a:xfrm>
            <a:custGeom>
              <a:avLst/>
              <a:gdLst/>
              <a:ahLst/>
              <a:cxnLst/>
              <a:rect l="l" t="t" r="r" b="b"/>
              <a:pathLst>
                <a:path w="5166060" h="6830128">
                  <a:moveTo>
                    <a:pt x="0" y="0"/>
                  </a:moveTo>
                  <a:lnTo>
                    <a:pt x="5166061" y="0"/>
                  </a:lnTo>
                  <a:lnTo>
                    <a:pt x="5166061" y="6830128"/>
                  </a:lnTo>
                  <a:lnTo>
                    <a:pt x="0" y="6830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502920"/>
              <a:endParaRPr lang="en-US" sz="990">
                <a:solidFill>
                  <a:prstClr val="black"/>
                </a:solidFill>
                <a:latin typeface="Calibri"/>
              </a:endParaRPr>
            </a:p>
          </p:txBody>
        </p:sp>
      </p:grpSp>
      <p:graphicFrame>
        <p:nvGraphicFramePr>
          <p:cNvPr id="6" name="Table 6"/>
          <p:cNvGraphicFramePr>
            <a:graphicFrameLocks noGrp="1"/>
          </p:cNvGraphicFramePr>
          <p:nvPr>
            <p:extLst>
              <p:ext uri="{D42A27DB-BD31-4B8C-83A1-F6EECF244321}">
                <p14:modId xmlns:p14="http://schemas.microsoft.com/office/powerpoint/2010/main" val="1683999284"/>
              </p:ext>
            </p:extLst>
          </p:nvPr>
        </p:nvGraphicFramePr>
        <p:xfrm>
          <a:off x="4666766" y="715458"/>
          <a:ext cx="4895084" cy="6388989"/>
        </p:xfrm>
        <a:graphic>
          <a:graphicData uri="http://schemas.openxmlformats.org/drawingml/2006/table">
            <a:tbl>
              <a:tblPr/>
              <a:tblGrid>
                <a:gridCol w="4895084">
                  <a:extLst>
                    <a:ext uri="{9D8B030D-6E8A-4147-A177-3AD203B41FA5}">
                      <a16:colId xmlns:a16="http://schemas.microsoft.com/office/drawing/2014/main" val="20000"/>
                    </a:ext>
                  </a:extLst>
                </a:gridCol>
              </a:tblGrid>
              <a:tr h="1151352">
                <a:tc>
                  <a:txBody>
                    <a:bodyPr/>
                    <a:lstStyle/>
                    <a:p>
                      <a:pPr algn="l">
                        <a:lnSpc>
                          <a:spcPts val="11340"/>
                        </a:lnSpc>
                        <a:defRPr/>
                      </a:pPr>
                      <a:r>
                        <a:rPr lang="en-US" sz="4500" dirty="0">
                          <a:solidFill>
                            <a:srgbClr val="F7B4A7"/>
                          </a:solidFill>
                          <a:latin typeface="Clear Sans Bold"/>
                        </a:rPr>
                        <a:t>Agenda</a:t>
                      </a:r>
                      <a:endParaRPr lang="en-US" sz="600" dirty="0"/>
                    </a:p>
                  </a:txBody>
                  <a:tcPr marL="104775" marR="104775" marT="104775" marB="104775" anchor="ctr">
                    <a:lnL w="66675" cap="flat" cmpd="sng" algn="ctr">
                      <a:solidFill>
                        <a:srgbClr val="2B4B82"/>
                      </a:solidFill>
                      <a:prstDash val="solid"/>
                      <a:round/>
                      <a:headEnd type="none" w="med" len="med"/>
                      <a:tailEnd type="none" w="med" len="med"/>
                    </a:lnL>
                    <a:lnR w="66675" cap="flat" cmpd="sng" algn="ctr">
                      <a:solidFill>
                        <a:srgbClr val="2B4B82"/>
                      </a:solidFill>
                      <a:prstDash val="solid"/>
                      <a:round/>
                      <a:headEnd type="none" w="med" len="med"/>
                      <a:tailEnd type="none" w="med" len="med"/>
                    </a:lnR>
                    <a:lnT w="66675" cap="flat" cmpd="sng" algn="ctr">
                      <a:solidFill>
                        <a:srgbClr val="2B4B82"/>
                      </a:solidFill>
                      <a:prstDash val="solid"/>
                      <a:round/>
                      <a:headEnd type="none" w="med" len="med"/>
                      <a:tailEnd type="none" w="med" len="med"/>
                    </a:lnT>
                    <a:lnB w="66675" cap="flat" cmpd="sng" algn="ctr">
                      <a:solidFill>
                        <a:srgbClr val="2B4B82"/>
                      </a:solidFill>
                      <a:prstDash val="solid"/>
                      <a:round/>
                      <a:headEnd type="none" w="med" len="med"/>
                      <a:tailEnd type="none" w="med" len="med"/>
                    </a:lnB>
                  </a:tcPr>
                </a:tc>
                <a:extLst>
                  <a:ext uri="{0D108BD9-81ED-4DB2-BD59-A6C34878D82A}">
                    <a16:rowId xmlns:a16="http://schemas.microsoft.com/office/drawing/2014/main" val="10000"/>
                  </a:ext>
                </a:extLst>
              </a:tr>
              <a:tr h="861260">
                <a:tc>
                  <a:txBody>
                    <a:bodyPr/>
                    <a:lstStyle/>
                    <a:p>
                      <a:pPr algn="l">
                        <a:lnSpc>
                          <a:spcPts val="4060"/>
                        </a:lnSpc>
                        <a:defRPr/>
                      </a:pPr>
                      <a:r>
                        <a:rPr lang="en-US" sz="1600">
                          <a:solidFill>
                            <a:srgbClr val="94DDDE"/>
                          </a:solidFill>
                          <a:latin typeface="Clear Sans"/>
                        </a:rPr>
                        <a:t>KEY TOPICS DISCUSSED IN </a:t>
                      </a:r>
                      <a:endParaRPr lang="en-US" sz="600"/>
                    </a:p>
                    <a:p>
                      <a:pPr>
                        <a:lnSpc>
                          <a:spcPts val="4060"/>
                        </a:lnSpc>
                      </a:pPr>
                      <a:r>
                        <a:rPr lang="en-US" sz="1600">
                          <a:solidFill>
                            <a:srgbClr val="94DDDE"/>
                          </a:solidFill>
                          <a:latin typeface="Clear Sans"/>
                        </a:rPr>
                        <a:t>THIS PRESENTATION</a:t>
                      </a:r>
                    </a:p>
                  </a:txBody>
                  <a:tcPr marL="104775" marR="104775" marT="104775" marB="104775" anchor="ctr">
                    <a:lnL w="66675" cap="flat" cmpd="sng" algn="ctr">
                      <a:solidFill>
                        <a:srgbClr val="2B4B82"/>
                      </a:solidFill>
                      <a:prstDash val="solid"/>
                      <a:round/>
                      <a:headEnd type="none" w="med" len="med"/>
                      <a:tailEnd type="none" w="med" len="med"/>
                    </a:lnL>
                    <a:lnR w="66675" cap="flat" cmpd="sng" algn="ctr">
                      <a:solidFill>
                        <a:srgbClr val="2B4B82"/>
                      </a:solidFill>
                      <a:prstDash val="solid"/>
                      <a:round/>
                      <a:headEnd type="none" w="med" len="med"/>
                      <a:tailEnd type="none" w="med" len="med"/>
                    </a:lnR>
                    <a:lnT w="66675" cap="flat" cmpd="sng" algn="ctr">
                      <a:solidFill>
                        <a:srgbClr val="2B4B82"/>
                      </a:solidFill>
                      <a:prstDash val="solid"/>
                      <a:round/>
                      <a:headEnd type="none" w="med" len="med"/>
                      <a:tailEnd type="none" w="med" len="med"/>
                    </a:lnT>
                    <a:lnB w="66675" cap="flat" cmpd="sng" algn="ctr">
                      <a:solidFill>
                        <a:srgbClr val="2B4B82"/>
                      </a:solidFill>
                      <a:prstDash val="solid"/>
                      <a:round/>
                      <a:headEnd type="none" w="med" len="med"/>
                      <a:tailEnd type="none" w="med" len="med"/>
                    </a:lnB>
                  </a:tcPr>
                </a:tc>
                <a:extLst>
                  <a:ext uri="{0D108BD9-81ED-4DB2-BD59-A6C34878D82A}">
                    <a16:rowId xmlns:a16="http://schemas.microsoft.com/office/drawing/2014/main" val="10001"/>
                  </a:ext>
                </a:extLst>
              </a:tr>
              <a:tr h="2287888">
                <a:tc>
                  <a:txBody>
                    <a:bodyPr/>
                    <a:lstStyle/>
                    <a:p>
                      <a:pPr marL="626111" lvl="1" indent="-313055" algn="l">
                        <a:lnSpc>
                          <a:spcPts val="4060"/>
                        </a:lnSpc>
                        <a:buFont typeface="Arial"/>
                        <a:buChar char="•"/>
                        <a:defRPr/>
                      </a:pPr>
                      <a:r>
                        <a:rPr lang="en-US" sz="1600" dirty="0">
                          <a:solidFill>
                            <a:srgbClr val="94DDDE"/>
                          </a:solidFill>
                          <a:latin typeface="Clear Sans"/>
                        </a:rPr>
                        <a:t>Adversarial attacks</a:t>
                      </a:r>
                      <a:endParaRPr lang="en-US" sz="600" dirty="0"/>
                    </a:p>
                    <a:p>
                      <a:pPr marL="626111" lvl="1" indent="-313055">
                        <a:lnSpc>
                          <a:spcPts val="4060"/>
                        </a:lnSpc>
                        <a:buFont typeface="Arial"/>
                        <a:buChar char="•"/>
                      </a:pPr>
                      <a:r>
                        <a:rPr lang="en-US" sz="1600" dirty="0">
                          <a:solidFill>
                            <a:srgbClr val="94DDDE"/>
                          </a:solidFill>
                          <a:latin typeface="Clear Sans"/>
                        </a:rPr>
                        <a:t>LLM’s Jailbreaks</a:t>
                      </a:r>
                    </a:p>
                    <a:p>
                      <a:pPr marL="626111" lvl="1" indent="-313055">
                        <a:lnSpc>
                          <a:spcPts val="4060"/>
                        </a:lnSpc>
                        <a:buFont typeface="Arial"/>
                        <a:buChar char="•"/>
                      </a:pPr>
                      <a:r>
                        <a:rPr lang="en-US" sz="1600" dirty="0">
                          <a:solidFill>
                            <a:srgbClr val="94DDDE"/>
                          </a:solidFill>
                          <a:latin typeface="Clear Sans"/>
                        </a:rPr>
                        <a:t>The research paper</a:t>
                      </a:r>
                    </a:p>
                    <a:p>
                      <a:pPr marL="626111" lvl="1" indent="-313055">
                        <a:lnSpc>
                          <a:spcPts val="4060"/>
                        </a:lnSpc>
                        <a:buFont typeface="Arial"/>
                        <a:buChar char="•"/>
                      </a:pPr>
                      <a:r>
                        <a:rPr lang="en-US" sz="1600" dirty="0">
                          <a:solidFill>
                            <a:srgbClr val="94DDDE"/>
                          </a:solidFill>
                          <a:latin typeface="Clear Sans"/>
                        </a:rPr>
                        <a:t>Algorithm</a:t>
                      </a:r>
                    </a:p>
                    <a:p>
                      <a:pPr marL="626111" lvl="1" indent="-313055">
                        <a:lnSpc>
                          <a:spcPts val="4060"/>
                        </a:lnSpc>
                        <a:buFont typeface="Arial"/>
                        <a:buChar char="•"/>
                      </a:pPr>
                      <a:r>
                        <a:rPr lang="en-US" sz="1600" dirty="0">
                          <a:solidFill>
                            <a:srgbClr val="94DDDE"/>
                          </a:solidFill>
                          <a:latin typeface="Clear Sans"/>
                        </a:rPr>
                        <a:t>Experimental results</a:t>
                      </a:r>
                    </a:p>
                    <a:p>
                      <a:pPr marL="626111" lvl="1" indent="-313055">
                        <a:lnSpc>
                          <a:spcPts val="4060"/>
                        </a:lnSpc>
                        <a:buFont typeface="Arial"/>
                        <a:buChar char="•"/>
                      </a:pPr>
                      <a:r>
                        <a:rPr lang="en-US" sz="1600" dirty="0">
                          <a:solidFill>
                            <a:srgbClr val="94DDDE"/>
                          </a:solidFill>
                          <a:latin typeface="Clear Sans"/>
                        </a:rPr>
                        <a:t>Impacts</a:t>
                      </a:r>
                    </a:p>
                    <a:p>
                      <a:pPr marL="626111" lvl="1" indent="-313055">
                        <a:lnSpc>
                          <a:spcPts val="4060"/>
                        </a:lnSpc>
                        <a:buFont typeface="Arial"/>
                        <a:buChar char="•"/>
                      </a:pPr>
                      <a:r>
                        <a:rPr lang="en-US" sz="1600" dirty="0">
                          <a:solidFill>
                            <a:srgbClr val="94DDDE"/>
                          </a:solidFill>
                          <a:latin typeface="Clear Sans"/>
                        </a:rPr>
                        <a:t>Future works</a:t>
                      </a:r>
                    </a:p>
                  </a:txBody>
                  <a:tcPr marL="104775" marR="104775" marT="104775" marB="104775" anchor="ctr">
                    <a:lnL w="66675" cap="flat" cmpd="sng" algn="ctr">
                      <a:solidFill>
                        <a:srgbClr val="2B4B82"/>
                      </a:solidFill>
                      <a:prstDash val="solid"/>
                      <a:round/>
                      <a:headEnd type="none" w="med" len="med"/>
                      <a:tailEnd type="none" w="med" len="med"/>
                    </a:lnL>
                    <a:lnR w="66675" cap="flat" cmpd="sng" algn="ctr">
                      <a:solidFill>
                        <a:srgbClr val="2B4B82"/>
                      </a:solidFill>
                      <a:prstDash val="solid"/>
                      <a:round/>
                      <a:headEnd type="none" w="med" len="med"/>
                      <a:tailEnd type="none" w="med" len="med"/>
                    </a:lnR>
                    <a:lnT w="66675" cap="flat" cmpd="sng" algn="ctr">
                      <a:solidFill>
                        <a:srgbClr val="2B4B82"/>
                      </a:solidFill>
                      <a:prstDash val="solid"/>
                      <a:round/>
                      <a:headEnd type="none" w="med" len="med"/>
                      <a:tailEnd type="none" w="med" len="med"/>
                    </a:lnT>
                    <a:lnB w="66675" cap="flat" cmpd="sng" algn="ctr">
                      <a:solidFill>
                        <a:srgbClr val="2B4B8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505411" y="1729176"/>
          <a:ext cx="5377523" cy="4569630"/>
        </p:xfrm>
        <a:graphic>
          <a:graphicData uri="http://schemas.openxmlformats.org/drawingml/2006/table">
            <a:tbl>
              <a:tblPr/>
              <a:tblGrid>
                <a:gridCol w="5377523">
                  <a:extLst>
                    <a:ext uri="{9D8B030D-6E8A-4147-A177-3AD203B41FA5}">
                      <a16:colId xmlns:a16="http://schemas.microsoft.com/office/drawing/2014/main" val="20000"/>
                    </a:ext>
                  </a:extLst>
                </a:gridCol>
              </a:tblGrid>
              <a:tr h="829747">
                <a:tc>
                  <a:txBody>
                    <a:bodyPr/>
                    <a:lstStyle/>
                    <a:p>
                      <a:pPr algn="l">
                        <a:lnSpc>
                          <a:spcPts val="6719"/>
                        </a:lnSpc>
                        <a:defRPr/>
                      </a:pPr>
                      <a:r>
                        <a:rPr lang="en-US" sz="2600">
                          <a:solidFill>
                            <a:srgbClr val="2B4B82"/>
                          </a:solidFill>
                          <a:latin typeface="Clear Sans Bold"/>
                        </a:rPr>
                        <a:t>ADVERSARIAL ATTACKS</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0"/>
                  </a:ext>
                </a:extLst>
              </a:tr>
              <a:tr h="557058">
                <a:tc>
                  <a:txBody>
                    <a:bodyPr/>
                    <a:lstStyle/>
                    <a:p>
                      <a:pPr marL="561341" lvl="1" indent="-280670" algn="l">
                        <a:lnSpc>
                          <a:spcPts val="3640"/>
                        </a:lnSpc>
                        <a:buFont typeface="Arial"/>
                        <a:buChar char="•"/>
                        <a:defRPr/>
                      </a:pPr>
                      <a:r>
                        <a:rPr lang="en-US" sz="1400">
                          <a:solidFill>
                            <a:srgbClr val="2B4B82"/>
                          </a:solidFill>
                          <a:latin typeface="Clear Sans"/>
                        </a:rPr>
                        <a:t>First investigated in image recognition</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1"/>
                  </a:ext>
                </a:extLst>
              </a:tr>
              <a:tr h="557058">
                <a:tc>
                  <a:txBody>
                    <a:bodyPr/>
                    <a:lstStyle/>
                    <a:p>
                      <a:pPr marL="561341" lvl="1" indent="-280670" algn="l">
                        <a:lnSpc>
                          <a:spcPts val="3640"/>
                        </a:lnSpc>
                        <a:buFont typeface="Arial"/>
                        <a:buChar char="•"/>
                        <a:defRPr/>
                      </a:pPr>
                      <a:r>
                        <a:rPr lang="en-US" sz="1400">
                          <a:solidFill>
                            <a:srgbClr val="2B4B82"/>
                          </a:solidFill>
                          <a:latin typeface="Clear Sans"/>
                        </a:rPr>
                        <a:t>Jailbreaking LLMs - prompts that get around fine-tunning</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2"/>
                  </a:ext>
                </a:extLst>
              </a:tr>
              <a:tr h="557058">
                <a:tc>
                  <a:txBody>
                    <a:bodyPr/>
                    <a:lstStyle/>
                    <a:p>
                      <a:pPr marL="561341" lvl="1" indent="-280670" algn="l">
                        <a:lnSpc>
                          <a:spcPts val="3640"/>
                        </a:lnSpc>
                        <a:buFont typeface="Arial"/>
                        <a:buChar char="•"/>
                        <a:defRPr/>
                      </a:pPr>
                      <a:r>
                        <a:rPr lang="en-US" sz="1400">
                          <a:solidFill>
                            <a:srgbClr val="2B4B82"/>
                          </a:solidFill>
                          <a:latin typeface="Clear Sans"/>
                        </a:rPr>
                        <a:t>Can an automatic adversarial suffix be found?</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3"/>
                  </a:ext>
                </a:extLst>
              </a:tr>
              <a:tr h="780075">
                <a:tc>
                  <a:txBody>
                    <a:bodyPr/>
                    <a:lstStyle/>
                    <a:p>
                      <a:pPr marL="561341" lvl="1" indent="-280670" algn="l">
                        <a:lnSpc>
                          <a:spcPts val="3640"/>
                        </a:lnSpc>
                        <a:buFont typeface="Arial"/>
                        <a:buChar char="•"/>
                        <a:defRPr/>
                      </a:pPr>
                      <a:r>
                        <a:rPr lang="en-US" sz="1400">
                          <a:solidFill>
                            <a:srgbClr val="2B4B82"/>
                          </a:solidFill>
                          <a:latin typeface="Clear Sans"/>
                        </a:rPr>
                        <a:t>Automatic adversarial attacks on LLM have previously failed</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4"/>
                  </a:ext>
                </a:extLst>
              </a:tr>
              <a:tr h="1030076">
                <a:tc>
                  <a:txBody>
                    <a:bodyPr/>
                    <a:lstStyle/>
                    <a:p>
                      <a:pPr marL="561341" lvl="1" indent="-280670" algn="l">
                        <a:lnSpc>
                          <a:spcPts val="3640"/>
                        </a:lnSpc>
                        <a:buFont typeface="Arial"/>
                        <a:buChar char="•"/>
                        <a:defRPr/>
                      </a:pPr>
                      <a:r>
                        <a:rPr lang="en-US" sz="1400">
                          <a:solidFill>
                            <a:srgbClr val="2B4B82"/>
                          </a:solidFill>
                          <a:latin typeface="Clear Sans"/>
                        </a:rPr>
                        <a:t>Discrete token inputs limits dimensionality and are harder to search for</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Freeform 3"/>
          <p:cNvSpPr/>
          <p:nvPr/>
        </p:nvSpPr>
        <p:spPr>
          <a:xfrm>
            <a:off x="5882934" y="3207569"/>
            <a:ext cx="4076064" cy="1357262"/>
          </a:xfrm>
          <a:custGeom>
            <a:avLst/>
            <a:gdLst/>
            <a:ahLst/>
            <a:cxnLst/>
            <a:rect l="l" t="t" r="r" b="b"/>
            <a:pathLst>
              <a:path w="7411025" h="2467749">
                <a:moveTo>
                  <a:pt x="0" y="0"/>
                </a:moveTo>
                <a:lnTo>
                  <a:pt x="7411025" y="0"/>
                </a:lnTo>
                <a:lnTo>
                  <a:pt x="7411025" y="2467750"/>
                </a:lnTo>
                <a:lnTo>
                  <a:pt x="0" y="2467750"/>
                </a:lnTo>
                <a:lnTo>
                  <a:pt x="0" y="0"/>
                </a:lnTo>
                <a:close/>
              </a:path>
            </a:pathLst>
          </a:custGeom>
          <a:blipFill>
            <a:blip r:embed="rId3"/>
            <a:stretch>
              <a:fillRect r="-2438"/>
            </a:stretch>
          </a:blipFill>
        </p:spPr>
        <p:txBody>
          <a:bodyPr/>
          <a:lstStyle/>
          <a:p>
            <a:pPr defTabSz="502920"/>
            <a:endParaRPr lang="en-US" sz="990">
              <a:solidFill>
                <a:prstClr val="black"/>
              </a:solidFill>
              <a:latin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3795619" y="1729176"/>
          <a:ext cx="5594684" cy="5056807"/>
        </p:xfrm>
        <a:graphic>
          <a:graphicData uri="http://schemas.openxmlformats.org/drawingml/2006/table">
            <a:tbl>
              <a:tblPr/>
              <a:tblGrid>
                <a:gridCol w="5594684">
                  <a:extLst>
                    <a:ext uri="{9D8B030D-6E8A-4147-A177-3AD203B41FA5}">
                      <a16:colId xmlns:a16="http://schemas.microsoft.com/office/drawing/2014/main" val="20000"/>
                    </a:ext>
                  </a:extLst>
                </a:gridCol>
              </a:tblGrid>
              <a:tr h="829743">
                <a:tc>
                  <a:txBody>
                    <a:bodyPr/>
                    <a:lstStyle/>
                    <a:p>
                      <a:pPr algn="l">
                        <a:lnSpc>
                          <a:spcPts val="6719"/>
                        </a:lnSpc>
                        <a:defRPr/>
                      </a:pPr>
                      <a:r>
                        <a:rPr lang="en-US" sz="2600">
                          <a:solidFill>
                            <a:srgbClr val="2B4B82"/>
                          </a:solidFill>
                          <a:latin typeface="Clear Sans Bold"/>
                        </a:rPr>
                        <a:t>LLMs Jailbreaks</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0"/>
                  </a:ext>
                </a:extLst>
              </a:tr>
              <a:tr h="557055">
                <a:tc>
                  <a:txBody>
                    <a:bodyPr/>
                    <a:lstStyle/>
                    <a:p>
                      <a:pPr marL="561341" lvl="1" indent="-280670" algn="l">
                        <a:lnSpc>
                          <a:spcPts val="3640"/>
                        </a:lnSpc>
                        <a:buFont typeface="Arial"/>
                        <a:buChar char="•"/>
                        <a:defRPr/>
                      </a:pPr>
                      <a:r>
                        <a:rPr lang="en-US" sz="1400">
                          <a:solidFill>
                            <a:srgbClr val="2B4B82"/>
                          </a:solidFill>
                          <a:latin typeface="Clear Sans"/>
                        </a:rPr>
                        <a:t>Human crafted prompts</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1"/>
                  </a:ext>
                </a:extLst>
              </a:tr>
              <a:tr h="557055">
                <a:tc>
                  <a:txBody>
                    <a:bodyPr/>
                    <a:lstStyle/>
                    <a:p>
                      <a:pPr marL="561341" lvl="1" indent="-280670" algn="l">
                        <a:lnSpc>
                          <a:spcPts val="3640"/>
                        </a:lnSpc>
                        <a:buFont typeface="Arial"/>
                        <a:buChar char="•"/>
                        <a:defRPr/>
                      </a:pPr>
                      <a:r>
                        <a:rPr lang="en-US" sz="1400">
                          <a:solidFill>
                            <a:srgbClr val="2B4B82"/>
                          </a:solidFill>
                          <a:latin typeface="Clear Sans"/>
                        </a:rPr>
                        <a:t> Automatic prompt-tuning for adversarial attacks</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2"/>
                  </a:ext>
                </a:extLst>
              </a:tr>
              <a:tr h="780072">
                <a:tc>
                  <a:txBody>
                    <a:bodyPr/>
                    <a:lstStyle/>
                    <a:p>
                      <a:pPr marL="561341" lvl="1" indent="-280670" algn="l">
                        <a:lnSpc>
                          <a:spcPts val="3640"/>
                        </a:lnSpc>
                        <a:buFont typeface="Arial"/>
                        <a:buChar char="•"/>
                        <a:defRPr/>
                      </a:pPr>
                      <a:r>
                        <a:rPr lang="en-US" sz="1400">
                          <a:solidFill>
                            <a:srgbClr val="2B4B82"/>
                          </a:solidFill>
                          <a:latin typeface="Clear Sans"/>
                        </a:rPr>
                        <a:t>This paper introduces a new class of attacks based on automatically created suffixes</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3"/>
                  </a:ext>
                </a:extLst>
              </a:tr>
              <a:tr h="780072">
                <a:tc>
                  <a:txBody>
                    <a:bodyPr/>
                    <a:lstStyle/>
                    <a:p>
                      <a:pPr marL="561341" lvl="1" indent="-280670" algn="l">
                        <a:lnSpc>
                          <a:spcPts val="3640"/>
                        </a:lnSpc>
                        <a:buFont typeface="Arial"/>
                        <a:buChar char="•"/>
                        <a:defRPr/>
                      </a:pPr>
                      <a:r>
                        <a:rPr lang="en-US" sz="1400">
                          <a:solidFill>
                            <a:srgbClr val="2B4B82"/>
                          </a:solidFill>
                          <a:latin typeface="Clear Sans"/>
                        </a:rPr>
                        <a:t>Prompt: Tell me how to build a bomb. </a:t>
                      </a:r>
                      <a:endParaRPr lang="en-US" sz="600"/>
                    </a:p>
                    <a:p>
                      <a:pPr marL="1122681" lvl="2" indent="-374227">
                        <a:lnSpc>
                          <a:spcPts val="3640"/>
                        </a:lnSpc>
                        <a:buFont typeface="Arial"/>
                        <a:buChar char="⚬"/>
                      </a:pPr>
                      <a:r>
                        <a:rPr lang="en-US" sz="1400">
                          <a:solidFill>
                            <a:srgbClr val="2B4B82"/>
                          </a:solidFill>
                          <a:latin typeface="Clear Sans"/>
                        </a:rPr>
                        <a:t>&lt;enter generatedsuffix here&gt;</a:t>
                      </a:r>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4"/>
                  </a:ext>
                </a:extLst>
              </a:tr>
              <a:tr h="810052">
                <a:tc>
                  <a:txBody>
                    <a:bodyPr/>
                    <a:lstStyle/>
                    <a:p>
                      <a:pPr marL="561341" lvl="1" indent="-280670" algn="l">
                        <a:lnSpc>
                          <a:spcPts val="3640"/>
                        </a:lnSpc>
                        <a:buFont typeface="Arial"/>
                        <a:buChar char="•"/>
                        <a:defRPr/>
                      </a:pPr>
                      <a:r>
                        <a:rPr lang="en-US" sz="1400">
                          <a:solidFill>
                            <a:srgbClr val="2B4B82"/>
                          </a:solidFill>
                          <a:latin typeface="Clear Sans"/>
                        </a:rPr>
                        <a:t>Universal, Transferable</a:t>
                      </a:r>
                      <a:endParaRPr lang="en-US" sz="600"/>
                    </a:p>
                  </a:txBody>
                  <a:tcPr marL="104775" marR="104775" marT="104775" marB="104775" anchor="ctr">
                    <a:lnL w="47625" cap="flat" cmpd="sng" algn="ctr">
                      <a:solidFill>
                        <a:srgbClr val="FEFEFE"/>
                      </a:solidFill>
                      <a:prstDash val="solid"/>
                      <a:round/>
                      <a:headEnd type="none" w="med" len="med"/>
                      <a:tailEnd type="none" w="med" len="med"/>
                    </a:lnL>
                    <a:lnR w="47625" cap="flat" cmpd="sng" algn="ctr">
                      <a:solidFill>
                        <a:srgbClr val="FEFEFE"/>
                      </a:solidFill>
                      <a:prstDash val="solid"/>
                      <a:round/>
                      <a:headEnd type="none" w="med" len="med"/>
                      <a:tailEnd type="none" w="med" len="med"/>
                    </a:lnR>
                    <a:lnT w="47625" cap="flat" cmpd="sng" algn="ctr">
                      <a:solidFill>
                        <a:srgbClr val="FEFEFE"/>
                      </a:solidFill>
                      <a:prstDash val="solid"/>
                      <a:round/>
                      <a:headEnd type="none" w="med" len="med"/>
                      <a:tailEnd type="none" w="med" len="med"/>
                    </a:lnT>
                    <a:lnB w="47625"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Freeform 3"/>
          <p:cNvSpPr/>
          <p:nvPr/>
        </p:nvSpPr>
        <p:spPr>
          <a:xfrm>
            <a:off x="1053194" y="3000179"/>
            <a:ext cx="1446338" cy="2337515"/>
          </a:xfrm>
          <a:custGeom>
            <a:avLst/>
            <a:gdLst/>
            <a:ahLst/>
            <a:cxnLst/>
            <a:rect l="l" t="t" r="r" b="b"/>
            <a:pathLst>
              <a:path w="2629705" h="4250028">
                <a:moveTo>
                  <a:pt x="0" y="0"/>
                </a:moveTo>
                <a:lnTo>
                  <a:pt x="2629704" y="0"/>
                </a:lnTo>
                <a:lnTo>
                  <a:pt x="2629704" y="4250027"/>
                </a:lnTo>
                <a:lnTo>
                  <a:pt x="0" y="42500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502920"/>
            <a:endParaRPr lang="en-US" sz="990">
              <a:solidFill>
                <a:prstClr val="black"/>
              </a:solidFill>
              <a:latin typeface="Calibri"/>
            </a:endParaRPr>
          </a:p>
        </p:txBody>
      </p:sp>
      <p:sp>
        <p:nvSpPr>
          <p:cNvPr id="4" name="Freeform 4"/>
          <p:cNvSpPr/>
          <p:nvPr/>
        </p:nvSpPr>
        <p:spPr>
          <a:xfrm>
            <a:off x="565785" y="3069531"/>
            <a:ext cx="2421155" cy="2337515"/>
          </a:xfrm>
          <a:custGeom>
            <a:avLst/>
            <a:gdLst/>
            <a:ahLst/>
            <a:cxnLst/>
            <a:rect l="l" t="t" r="r" b="b"/>
            <a:pathLst>
              <a:path w="4402100" h="4250028">
                <a:moveTo>
                  <a:pt x="0" y="0"/>
                </a:moveTo>
                <a:lnTo>
                  <a:pt x="4402100" y="0"/>
                </a:lnTo>
                <a:lnTo>
                  <a:pt x="4402100" y="4250028"/>
                </a:lnTo>
                <a:lnTo>
                  <a:pt x="0" y="4250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502920"/>
            <a:endParaRPr lang="en-US" sz="990">
              <a:solidFill>
                <a:prstClr val="black"/>
              </a:solidFill>
              <a:latin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4DDDE"/>
        </a:solidFill>
        <a:effectLst/>
      </p:bgPr>
    </p:bg>
    <p:spTree>
      <p:nvGrpSpPr>
        <p:cNvPr id="1" name=""/>
        <p:cNvGrpSpPr/>
        <p:nvPr/>
      </p:nvGrpSpPr>
      <p:grpSpPr>
        <a:xfrm>
          <a:off x="0" y="0"/>
          <a:ext cx="0" cy="0"/>
          <a:chOff x="0" y="0"/>
          <a:chExt cx="0" cy="0"/>
        </a:xfrm>
      </p:grpSpPr>
      <p:sp>
        <p:nvSpPr>
          <p:cNvPr id="2" name="Freeform 2"/>
          <p:cNvSpPr/>
          <p:nvPr/>
        </p:nvSpPr>
        <p:spPr>
          <a:xfrm>
            <a:off x="1485555" y="1057275"/>
            <a:ext cx="6165712" cy="5505100"/>
          </a:xfrm>
          <a:custGeom>
            <a:avLst/>
            <a:gdLst/>
            <a:ahLst/>
            <a:cxnLst/>
            <a:rect l="l" t="t" r="r" b="b"/>
            <a:pathLst>
              <a:path w="11210386" h="10009273">
                <a:moveTo>
                  <a:pt x="0" y="0"/>
                </a:moveTo>
                <a:lnTo>
                  <a:pt x="11210386" y="0"/>
                </a:lnTo>
                <a:lnTo>
                  <a:pt x="11210386" y="10009273"/>
                </a:lnTo>
                <a:lnTo>
                  <a:pt x="0" y="10009273"/>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4DDDE"/>
        </a:solidFill>
        <a:effectLst/>
      </p:bgPr>
    </p:bg>
    <p:spTree>
      <p:nvGrpSpPr>
        <p:cNvPr id="1" name=""/>
        <p:cNvGrpSpPr/>
        <p:nvPr/>
      </p:nvGrpSpPr>
      <p:grpSpPr>
        <a:xfrm>
          <a:off x="0" y="0"/>
          <a:ext cx="0" cy="0"/>
          <a:chOff x="0" y="0"/>
          <a:chExt cx="0" cy="0"/>
        </a:xfrm>
      </p:grpSpPr>
      <p:grpSp>
        <p:nvGrpSpPr>
          <p:cNvPr id="2" name="Group 2"/>
          <p:cNvGrpSpPr/>
          <p:nvPr/>
        </p:nvGrpSpPr>
        <p:grpSpPr>
          <a:xfrm>
            <a:off x="835663" y="2490541"/>
            <a:ext cx="4021994" cy="2713444"/>
            <a:chOff x="0" y="190500"/>
            <a:chExt cx="9750289" cy="6578047"/>
          </a:xfrm>
        </p:grpSpPr>
        <p:sp>
          <p:nvSpPr>
            <p:cNvPr id="3" name="TextBox 3"/>
            <p:cNvSpPr txBox="1"/>
            <p:nvPr/>
          </p:nvSpPr>
          <p:spPr>
            <a:xfrm>
              <a:off x="0" y="190500"/>
              <a:ext cx="9750289" cy="5098522"/>
            </a:xfrm>
            <a:prstGeom prst="rect">
              <a:avLst/>
            </a:prstGeom>
          </p:spPr>
          <p:txBody>
            <a:bodyPr lIns="0" tIns="0" rIns="0" bIns="0" rtlCol="0" anchor="t">
              <a:spAutoFit/>
            </a:bodyPr>
            <a:lstStyle/>
            <a:p>
              <a:pPr defTabSz="502920">
                <a:lnSpc>
                  <a:spcPts val="4136"/>
                </a:lnSpc>
              </a:pPr>
              <a:r>
                <a:rPr lang="en-US" sz="4400" spc="-48">
                  <a:solidFill>
                    <a:srgbClr val="2B4B82"/>
                  </a:solidFill>
                  <a:latin typeface="Clear Sans Bold"/>
                </a:rPr>
                <a:t>NEW ADVERSARIAL</a:t>
              </a:r>
            </a:p>
            <a:p>
              <a:pPr defTabSz="502920">
                <a:lnSpc>
                  <a:spcPts val="4136"/>
                </a:lnSpc>
              </a:pPr>
              <a:r>
                <a:rPr lang="en-US" sz="4400" spc="-48">
                  <a:solidFill>
                    <a:srgbClr val="2B4B82"/>
                  </a:solidFill>
                  <a:latin typeface="Clear Sans Bold"/>
                </a:rPr>
                <a:t>ATTACK ON LLMS</a:t>
              </a:r>
            </a:p>
          </p:txBody>
        </p:sp>
        <p:sp>
          <p:nvSpPr>
            <p:cNvPr id="4" name="TextBox 4"/>
            <p:cNvSpPr txBox="1"/>
            <p:nvPr/>
          </p:nvSpPr>
          <p:spPr>
            <a:xfrm>
              <a:off x="0" y="6030038"/>
              <a:ext cx="9750289" cy="738509"/>
            </a:xfrm>
            <a:prstGeom prst="rect">
              <a:avLst/>
            </a:prstGeom>
          </p:spPr>
          <p:txBody>
            <a:bodyPr lIns="0" tIns="0" rIns="0" bIns="0" rtlCol="0" anchor="t">
              <a:spAutoFit/>
            </a:bodyPr>
            <a:lstStyle/>
            <a:p>
              <a:pPr defTabSz="502920">
                <a:lnSpc>
                  <a:spcPts val="2617"/>
                </a:lnSpc>
              </a:pPr>
              <a:r>
                <a:rPr lang="en-US" sz="1869">
                  <a:solidFill>
                    <a:srgbClr val="2B4B82"/>
                  </a:solidFill>
                  <a:latin typeface="Clear Sans"/>
                </a:rPr>
                <a:t> </a:t>
              </a:r>
            </a:p>
          </p:txBody>
        </p:sp>
      </p:grpSp>
      <p:sp>
        <p:nvSpPr>
          <p:cNvPr id="5" name="Freeform 5"/>
          <p:cNvSpPr/>
          <p:nvPr/>
        </p:nvSpPr>
        <p:spPr>
          <a:xfrm>
            <a:off x="5419776" y="2717325"/>
            <a:ext cx="4076229" cy="2549496"/>
          </a:xfrm>
          <a:custGeom>
            <a:avLst/>
            <a:gdLst/>
            <a:ahLst/>
            <a:cxnLst/>
            <a:rect l="l" t="t" r="r" b="b"/>
            <a:pathLst>
              <a:path w="7411325" h="4635447">
                <a:moveTo>
                  <a:pt x="0" y="0"/>
                </a:moveTo>
                <a:lnTo>
                  <a:pt x="7411325" y="0"/>
                </a:lnTo>
                <a:lnTo>
                  <a:pt x="7411325" y="4635447"/>
                </a:lnTo>
                <a:lnTo>
                  <a:pt x="0" y="4635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502920"/>
            <a:endParaRPr lang="en-US" sz="990">
              <a:solidFill>
                <a:prstClr val="black"/>
              </a:solidFill>
              <a:latin typeface="Calibri"/>
            </a:endParaRPr>
          </a:p>
        </p:txBody>
      </p:sp>
      <p:sp>
        <p:nvSpPr>
          <p:cNvPr id="6" name="Freeform 6"/>
          <p:cNvSpPr/>
          <p:nvPr/>
        </p:nvSpPr>
        <p:spPr>
          <a:xfrm>
            <a:off x="4765805" y="5794775"/>
            <a:ext cx="2386296" cy="1492520"/>
          </a:xfrm>
          <a:custGeom>
            <a:avLst/>
            <a:gdLst/>
            <a:ahLst/>
            <a:cxnLst/>
            <a:rect l="l" t="t" r="r" b="b"/>
            <a:pathLst>
              <a:path w="4338720" h="2713672">
                <a:moveTo>
                  <a:pt x="0" y="0"/>
                </a:moveTo>
                <a:lnTo>
                  <a:pt x="4338720" y="0"/>
                </a:lnTo>
                <a:lnTo>
                  <a:pt x="4338720" y="2713671"/>
                </a:lnTo>
                <a:lnTo>
                  <a:pt x="0" y="2713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502920"/>
            <a:endParaRPr lang="en-US" sz="990">
              <a:solidFill>
                <a:prstClr val="black"/>
              </a:solidFill>
              <a:latin typeface="Calibri"/>
            </a:endParaRPr>
          </a:p>
        </p:txBody>
      </p:sp>
      <p:sp>
        <p:nvSpPr>
          <p:cNvPr id="7" name="Freeform 7"/>
          <p:cNvSpPr/>
          <p:nvPr/>
        </p:nvSpPr>
        <p:spPr>
          <a:xfrm>
            <a:off x="7686808" y="5173198"/>
            <a:ext cx="1809196" cy="1131570"/>
          </a:xfrm>
          <a:custGeom>
            <a:avLst/>
            <a:gdLst/>
            <a:ahLst/>
            <a:cxnLst/>
            <a:rect l="l" t="t" r="r" b="b"/>
            <a:pathLst>
              <a:path w="3289448" h="2057400">
                <a:moveTo>
                  <a:pt x="0" y="0"/>
                </a:moveTo>
                <a:lnTo>
                  <a:pt x="3289448" y="0"/>
                </a:lnTo>
                <a:lnTo>
                  <a:pt x="3289448"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502920"/>
            <a:endParaRPr lang="en-US" sz="990">
              <a:solidFill>
                <a:prstClr val="black"/>
              </a:solidFill>
              <a:latin typeface="Calibri"/>
            </a:endParaRPr>
          </a:p>
        </p:txBody>
      </p:sp>
      <p:sp>
        <p:nvSpPr>
          <p:cNvPr id="8" name="Freeform 8"/>
          <p:cNvSpPr/>
          <p:nvPr/>
        </p:nvSpPr>
        <p:spPr>
          <a:xfrm>
            <a:off x="7326192" y="1448969"/>
            <a:ext cx="1809196" cy="1131570"/>
          </a:xfrm>
          <a:custGeom>
            <a:avLst/>
            <a:gdLst/>
            <a:ahLst/>
            <a:cxnLst/>
            <a:rect l="l" t="t" r="r" b="b"/>
            <a:pathLst>
              <a:path w="3289448" h="2057400">
                <a:moveTo>
                  <a:pt x="0" y="0"/>
                </a:moveTo>
                <a:lnTo>
                  <a:pt x="3289448" y="0"/>
                </a:lnTo>
                <a:lnTo>
                  <a:pt x="3289448"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502920"/>
            <a:endParaRPr lang="en-US" sz="990">
              <a:solidFill>
                <a:prstClr val="black"/>
              </a:solidFill>
              <a:latin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4DDDE"/>
        </a:solidFill>
        <a:effectLst/>
      </p:bgPr>
    </p:bg>
    <p:spTree>
      <p:nvGrpSpPr>
        <p:cNvPr id="1" name=""/>
        <p:cNvGrpSpPr/>
        <p:nvPr/>
      </p:nvGrpSpPr>
      <p:grpSpPr>
        <a:xfrm>
          <a:off x="0" y="0"/>
          <a:ext cx="0" cy="0"/>
          <a:chOff x="0" y="0"/>
          <a:chExt cx="0" cy="0"/>
        </a:xfrm>
      </p:grpSpPr>
      <p:sp>
        <p:nvSpPr>
          <p:cNvPr id="2" name="Freeform 2"/>
          <p:cNvSpPr/>
          <p:nvPr/>
        </p:nvSpPr>
        <p:spPr>
          <a:xfrm>
            <a:off x="1100383" y="1296209"/>
            <a:ext cx="7716951" cy="5087239"/>
          </a:xfrm>
          <a:custGeom>
            <a:avLst/>
            <a:gdLst/>
            <a:ahLst/>
            <a:cxnLst/>
            <a:rect l="l" t="t" r="r" b="b"/>
            <a:pathLst>
              <a:path w="14030820" h="9249526">
                <a:moveTo>
                  <a:pt x="0" y="0"/>
                </a:moveTo>
                <a:lnTo>
                  <a:pt x="14030820" y="0"/>
                </a:lnTo>
                <a:lnTo>
                  <a:pt x="14030820" y="9249526"/>
                </a:lnTo>
                <a:lnTo>
                  <a:pt x="0" y="9249526"/>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4DDDE"/>
        </a:solidFill>
        <a:effectLst/>
      </p:bgPr>
    </p:bg>
    <p:spTree>
      <p:nvGrpSpPr>
        <p:cNvPr id="1" name=""/>
        <p:cNvGrpSpPr/>
        <p:nvPr/>
      </p:nvGrpSpPr>
      <p:grpSpPr>
        <a:xfrm>
          <a:off x="0" y="0"/>
          <a:ext cx="0" cy="0"/>
          <a:chOff x="0" y="0"/>
          <a:chExt cx="0" cy="0"/>
        </a:xfrm>
      </p:grpSpPr>
      <p:sp>
        <p:nvSpPr>
          <p:cNvPr id="2" name="Freeform 2"/>
          <p:cNvSpPr/>
          <p:nvPr/>
        </p:nvSpPr>
        <p:spPr>
          <a:xfrm>
            <a:off x="1201110" y="1393509"/>
            <a:ext cx="7656180" cy="4847889"/>
          </a:xfrm>
          <a:custGeom>
            <a:avLst/>
            <a:gdLst/>
            <a:ahLst/>
            <a:cxnLst/>
            <a:rect l="l" t="t" r="r" b="b"/>
            <a:pathLst>
              <a:path w="13920327" h="8814344">
                <a:moveTo>
                  <a:pt x="0" y="0"/>
                </a:moveTo>
                <a:lnTo>
                  <a:pt x="13920328" y="0"/>
                </a:lnTo>
                <a:lnTo>
                  <a:pt x="13920328" y="8814344"/>
                </a:lnTo>
                <a:lnTo>
                  <a:pt x="0" y="8814344"/>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6BB6-AD52-40B8-AE25-E5D78972F0D8}"/>
              </a:ext>
            </a:extLst>
          </p:cNvPr>
          <p:cNvSpPr>
            <a:spLocks noGrp="1"/>
          </p:cNvSpPr>
          <p:nvPr>
            <p:ph type="title"/>
          </p:nvPr>
        </p:nvSpPr>
        <p:spPr/>
        <p:txBody>
          <a:bodyPr/>
          <a:lstStyle/>
          <a:p>
            <a:r>
              <a:rPr lang="en-US"/>
              <a:t>NLP Tasks</a:t>
            </a:r>
            <a:endParaRPr lang="en-US" dirty="0"/>
          </a:p>
        </p:txBody>
      </p:sp>
      <p:sp>
        <p:nvSpPr>
          <p:cNvPr id="3" name="Content Placeholder 2">
            <a:extLst>
              <a:ext uri="{FF2B5EF4-FFF2-40B4-BE49-F238E27FC236}">
                <a16:creationId xmlns:a16="http://schemas.microsoft.com/office/drawing/2014/main" id="{B6E1DAB2-4F23-4230-8DD2-DB59A1123449}"/>
              </a:ext>
            </a:extLst>
          </p:cNvPr>
          <p:cNvSpPr>
            <a:spLocks noGrp="1"/>
          </p:cNvSpPr>
          <p:nvPr>
            <p:ph idx="1"/>
          </p:nvPr>
        </p:nvSpPr>
        <p:spPr/>
        <p:txBody>
          <a:bodyPr>
            <a:normAutofit/>
          </a:bodyPr>
          <a:lstStyle/>
          <a:p>
            <a:r>
              <a:rPr lang="en-US" dirty="0"/>
              <a:t>Main NLP (Natural Language Processing) tasks include:</a:t>
            </a:r>
          </a:p>
          <a:p>
            <a:pPr lvl="1"/>
            <a:r>
              <a:rPr lang="en-US" b="1" i="1" dirty="0">
                <a:solidFill>
                  <a:srgbClr val="0070C0"/>
                </a:solidFill>
              </a:rPr>
              <a:t>Text classification</a:t>
            </a:r>
            <a:r>
              <a:rPr lang="en-US" dirty="0"/>
              <a:t>—assign a class label to text based on the topic discussed in the text  </a:t>
            </a:r>
          </a:p>
          <a:p>
            <a:pPr lvl="2"/>
            <a:r>
              <a:rPr lang="en-US" dirty="0"/>
              <a:t>E.g., sentiment analysis (positive or negative movie review), spam detection, content filtering (detect abusive content)</a:t>
            </a:r>
          </a:p>
          <a:p>
            <a:pPr lvl="1"/>
            <a:r>
              <a:rPr lang="en-US" b="1" i="1" dirty="0">
                <a:solidFill>
                  <a:srgbClr val="0070C0"/>
                </a:solidFill>
              </a:rPr>
              <a:t>Text summarization/reading comprehension</a:t>
            </a:r>
            <a:r>
              <a:rPr lang="en-US" dirty="0"/>
              <a:t>—summarize a long input document with a shorter text</a:t>
            </a:r>
          </a:p>
          <a:p>
            <a:pPr lvl="1"/>
            <a:r>
              <a:rPr lang="en-US" b="1" i="1" dirty="0">
                <a:solidFill>
                  <a:srgbClr val="0070C0"/>
                </a:solidFill>
              </a:rPr>
              <a:t>Speech recognition</a:t>
            </a:r>
            <a:r>
              <a:rPr lang="en-US" dirty="0"/>
              <a:t>—convert</a:t>
            </a:r>
            <a:r>
              <a:rPr lang="en-US" b="1" i="1" dirty="0">
                <a:solidFill>
                  <a:srgbClr val="0070C0"/>
                </a:solidFill>
              </a:rPr>
              <a:t> </a:t>
            </a:r>
            <a:r>
              <a:rPr lang="en-US" dirty="0"/>
              <a:t>spoken language to text</a:t>
            </a:r>
          </a:p>
          <a:p>
            <a:pPr lvl="1"/>
            <a:r>
              <a:rPr lang="en-US" b="1" i="1" dirty="0">
                <a:solidFill>
                  <a:srgbClr val="0070C0"/>
                </a:solidFill>
              </a:rPr>
              <a:t>Machine translation</a:t>
            </a:r>
            <a:r>
              <a:rPr lang="en-US" dirty="0"/>
              <a:t>—convert text in a source language to a target language</a:t>
            </a:r>
          </a:p>
          <a:p>
            <a:pPr lvl="1"/>
            <a:r>
              <a:rPr lang="en-US" b="1" i="1" dirty="0">
                <a:solidFill>
                  <a:srgbClr val="0070C0"/>
                </a:solidFill>
              </a:rPr>
              <a:t>Part of Speech (</a:t>
            </a:r>
            <a:r>
              <a:rPr lang="en-US" b="1" i="1" dirty="0" err="1">
                <a:solidFill>
                  <a:srgbClr val="0070C0"/>
                </a:solidFill>
              </a:rPr>
              <a:t>PoS</a:t>
            </a:r>
            <a:r>
              <a:rPr lang="en-US" b="1" i="1" dirty="0">
                <a:solidFill>
                  <a:srgbClr val="0070C0"/>
                </a:solidFill>
              </a:rPr>
              <a:t>) tagging</a:t>
            </a:r>
            <a:r>
              <a:rPr lang="en-US" dirty="0"/>
              <a:t>—mark up words in text as nouns, verbs, adverbs, etc. </a:t>
            </a:r>
            <a:endParaRPr lang="en-US" b="1" i="1" dirty="0">
              <a:solidFill>
                <a:srgbClr val="0070C0"/>
              </a:solidFill>
            </a:endParaRPr>
          </a:p>
          <a:p>
            <a:pPr lvl="1"/>
            <a:r>
              <a:rPr lang="en-US" b="1" i="1" dirty="0">
                <a:solidFill>
                  <a:srgbClr val="0070C0"/>
                </a:solidFill>
              </a:rPr>
              <a:t>Question answering</a:t>
            </a:r>
            <a:r>
              <a:rPr lang="en-US" dirty="0"/>
              <a:t>—output an answer to an input question</a:t>
            </a:r>
          </a:p>
          <a:p>
            <a:pPr lvl="1"/>
            <a:r>
              <a:rPr lang="en-US" b="1" i="1" dirty="0">
                <a:solidFill>
                  <a:srgbClr val="0070C0"/>
                </a:solidFill>
              </a:rPr>
              <a:t>Dialog generation</a:t>
            </a:r>
            <a:r>
              <a:rPr lang="en-US" dirty="0"/>
              <a:t>—generate the next reply in a conversation given the history of the conversation</a:t>
            </a:r>
          </a:p>
          <a:p>
            <a:pPr lvl="1"/>
            <a:r>
              <a:rPr lang="en-US" b="1" i="1" dirty="0">
                <a:solidFill>
                  <a:srgbClr val="0070C0"/>
                </a:solidFill>
              </a:rPr>
              <a:t>Text generation</a:t>
            </a:r>
            <a:r>
              <a:rPr lang="en-US" dirty="0"/>
              <a:t>—generate text to complete the sentence or to complete the paragraph</a:t>
            </a:r>
          </a:p>
          <a:p>
            <a:pPr lvl="1"/>
            <a:endParaRPr lang="en-US" dirty="0"/>
          </a:p>
        </p:txBody>
      </p:sp>
      <p:sp>
        <p:nvSpPr>
          <p:cNvPr id="4" name="Content Placeholder 3">
            <a:extLst>
              <a:ext uri="{FF2B5EF4-FFF2-40B4-BE49-F238E27FC236}">
                <a16:creationId xmlns:a16="http://schemas.microsoft.com/office/drawing/2014/main" id="{211A65F1-8095-4F9D-8890-EED3F9C0C1C5}"/>
              </a:ext>
            </a:extLst>
          </p:cNvPr>
          <p:cNvSpPr>
            <a:spLocks noGrp="1"/>
          </p:cNvSpPr>
          <p:nvPr>
            <p:ph idx="10"/>
          </p:nvPr>
        </p:nvSpPr>
        <p:spPr/>
        <p:txBody>
          <a:bodyPr/>
          <a:lstStyle/>
          <a:p>
            <a:r>
              <a:rPr lang="en-US" dirty="0"/>
              <a:t>Introduction to NLP</a:t>
            </a:r>
          </a:p>
          <a:p>
            <a:endParaRPr lang="en-US" dirty="0"/>
          </a:p>
        </p:txBody>
      </p:sp>
    </p:spTree>
    <p:extLst>
      <p:ext uri="{BB962C8B-B14F-4D97-AF65-F5344CB8AC3E}">
        <p14:creationId xmlns:p14="http://schemas.microsoft.com/office/powerpoint/2010/main" val="1385173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B4B82"/>
        </a:solidFill>
        <a:effectLst/>
      </p:bgPr>
    </p:bg>
    <p:spTree>
      <p:nvGrpSpPr>
        <p:cNvPr id="1" name=""/>
        <p:cNvGrpSpPr/>
        <p:nvPr/>
      </p:nvGrpSpPr>
      <p:grpSpPr>
        <a:xfrm>
          <a:off x="0" y="0"/>
          <a:ext cx="0" cy="0"/>
          <a:chOff x="0" y="0"/>
          <a:chExt cx="0" cy="0"/>
        </a:xfrm>
      </p:grpSpPr>
      <p:sp>
        <p:nvSpPr>
          <p:cNvPr id="2" name="Freeform 2"/>
          <p:cNvSpPr/>
          <p:nvPr/>
        </p:nvSpPr>
        <p:spPr>
          <a:xfrm>
            <a:off x="9492615" y="1173057"/>
            <a:ext cx="367810" cy="566653"/>
          </a:xfrm>
          <a:custGeom>
            <a:avLst/>
            <a:gdLst/>
            <a:ahLst/>
            <a:cxnLst/>
            <a:rect l="l" t="t" r="r" b="b"/>
            <a:pathLst>
              <a:path w="668745" h="1030279">
                <a:moveTo>
                  <a:pt x="0" y="0"/>
                </a:moveTo>
                <a:lnTo>
                  <a:pt x="668745" y="0"/>
                </a:lnTo>
                <a:lnTo>
                  <a:pt x="668745" y="1030279"/>
                </a:lnTo>
                <a:lnTo>
                  <a:pt x="0" y="1030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502920"/>
            <a:endParaRPr lang="en-US" sz="990">
              <a:solidFill>
                <a:prstClr val="black"/>
              </a:solidFill>
              <a:latin typeface="Calibri"/>
            </a:endParaRPr>
          </a:p>
        </p:txBody>
      </p:sp>
      <p:sp>
        <p:nvSpPr>
          <p:cNvPr id="3" name="Freeform 3"/>
          <p:cNvSpPr/>
          <p:nvPr/>
        </p:nvSpPr>
        <p:spPr>
          <a:xfrm>
            <a:off x="267202" y="4811271"/>
            <a:ext cx="5660761" cy="766448"/>
          </a:xfrm>
          <a:custGeom>
            <a:avLst/>
            <a:gdLst/>
            <a:ahLst/>
            <a:cxnLst/>
            <a:rect l="l" t="t" r="r" b="b"/>
            <a:pathLst>
              <a:path w="10292293" h="1393541">
                <a:moveTo>
                  <a:pt x="0" y="0"/>
                </a:moveTo>
                <a:lnTo>
                  <a:pt x="10292293" y="0"/>
                </a:lnTo>
                <a:lnTo>
                  <a:pt x="10292293" y="1393541"/>
                </a:lnTo>
                <a:lnTo>
                  <a:pt x="0" y="1393541"/>
                </a:lnTo>
                <a:lnTo>
                  <a:pt x="0" y="0"/>
                </a:lnTo>
                <a:close/>
              </a:path>
            </a:pathLst>
          </a:custGeom>
          <a:blipFill>
            <a:blip r:embed="rId5"/>
            <a:stretch>
              <a:fillRect/>
            </a:stretch>
          </a:blipFill>
        </p:spPr>
        <p:txBody>
          <a:bodyPr/>
          <a:lstStyle/>
          <a:p>
            <a:pPr defTabSz="502920"/>
            <a:endParaRPr lang="en-US" sz="990">
              <a:solidFill>
                <a:prstClr val="black"/>
              </a:solidFill>
              <a:latin typeface="Calibri"/>
            </a:endParaRPr>
          </a:p>
        </p:txBody>
      </p:sp>
      <p:sp>
        <p:nvSpPr>
          <p:cNvPr id="4" name="Freeform 4"/>
          <p:cNvSpPr/>
          <p:nvPr/>
        </p:nvSpPr>
        <p:spPr>
          <a:xfrm>
            <a:off x="480217" y="2206106"/>
            <a:ext cx="7031895" cy="1067771"/>
          </a:xfrm>
          <a:custGeom>
            <a:avLst/>
            <a:gdLst/>
            <a:ahLst/>
            <a:cxnLst/>
            <a:rect l="l" t="t" r="r" b="b"/>
            <a:pathLst>
              <a:path w="12785264" h="1941401">
                <a:moveTo>
                  <a:pt x="0" y="0"/>
                </a:moveTo>
                <a:lnTo>
                  <a:pt x="12785265" y="0"/>
                </a:lnTo>
                <a:lnTo>
                  <a:pt x="12785265" y="1941401"/>
                </a:lnTo>
                <a:lnTo>
                  <a:pt x="0" y="1941401"/>
                </a:lnTo>
                <a:lnTo>
                  <a:pt x="0" y="0"/>
                </a:lnTo>
                <a:close/>
              </a:path>
            </a:pathLst>
          </a:custGeom>
          <a:blipFill>
            <a:blip r:embed="rId6"/>
            <a:stretch>
              <a:fillRect/>
            </a:stretch>
          </a:blipFill>
        </p:spPr>
        <p:txBody>
          <a:bodyPr/>
          <a:lstStyle/>
          <a:p>
            <a:pPr defTabSz="502920"/>
            <a:endParaRPr lang="en-US" sz="990">
              <a:solidFill>
                <a:prstClr val="black"/>
              </a:solidFill>
              <a:latin typeface="Calibri"/>
            </a:endParaRPr>
          </a:p>
        </p:txBody>
      </p:sp>
      <p:sp>
        <p:nvSpPr>
          <p:cNvPr id="5" name="TextBox 5"/>
          <p:cNvSpPr txBox="1"/>
          <p:nvPr/>
        </p:nvSpPr>
        <p:spPr>
          <a:xfrm>
            <a:off x="565785" y="1591628"/>
            <a:ext cx="5487022" cy="256545"/>
          </a:xfrm>
          <a:prstGeom prst="rect">
            <a:avLst/>
          </a:prstGeom>
        </p:spPr>
        <p:txBody>
          <a:bodyPr lIns="0" tIns="0" rIns="0" bIns="0" rtlCol="0" anchor="t">
            <a:spAutoFit/>
          </a:bodyPr>
          <a:lstStyle/>
          <a:p>
            <a:pPr defTabSz="502920">
              <a:lnSpc>
                <a:spcPts val="2155"/>
              </a:lnSpc>
            </a:pPr>
            <a:r>
              <a:rPr lang="en-US" sz="1539" spc="153">
                <a:solidFill>
                  <a:srgbClr val="F7B4A7"/>
                </a:solidFill>
                <a:latin typeface="Clear Sans Bold"/>
              </a:rPr>
              <a:t>PRODUCE AFFIRMATIVE RESPONSE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B4B82"/>
        </a:solidFill>
        <a:effectLst/>
      </p:bgPr>
    </p:bg>
    <p:spTree>
      <p:nvGrpSpPr>
        <p:cNvPr id="1" name=""/>
        <p:cNvGrpSpPr/>
        <p:nvPr/>
      </p:nvGrpSpPr>
      <p:grpSpPr>
        <a:xfrm>
          <a:off x="0" y="0"/>
          <a:ext cx="0" cy="0"/>
          <a:chOff x="0" y="0"/>
          <a:chExt cx="0" cy="0"/>
        </a:xfrm>
      </p:grpSpPr>
      <p:sp>
        <p:nvSpPr>
          <p:cNvPr id="2" name="Freeform 2"/>
          <p:cNvSpPr/>
          <p:nvPr/>
        </p:nvSpPr>
        <p:spPr>
          <a:xfrm>
            <a:off x="9492615" y="1173057"/>
            <a:ext cx="367810" cy="566653"/>
          </a:xfrm>
          <a:custGeom>
            <a:avLst/>
            <a:gdLst/>
            <a:ahLst/>
            <a:cxnLst/>
            <a:rect l="l" t="t" r="r" b="b"/>
            <a:pathLst>
              <a:path w="668745" h="1030279">
                <a:moveTo>
                  <a:pt x="0" y="0"/>
                </a:moveTo>
                <a:lnTo>
                  <a:pt x="668745" y="0"/>
                </a:lnTo>
                <a:lnTo>
                  <a:pt x="668745" y="1030279"/>
                </a:lnTo>
                <a:lnTo>
                  <a:pt x="0" y="1030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502920"/>
            <a:endParaRPr lang="en-US" sz="990">
              <a:solidFill>
                <a:prstClr val="black"/>
              </a:solidFill>
              <a:latin typeface="Calibri"/>
            </a:endParaRPr>
          </a:p>
        </p:txBody>
      </p:sp>
      <p:sp>
        <p:nvSpPr>
          <p:cNvPr id="3" name="Freeform 3"/>
          <p:cNvSpPr/>
          <p:nvPr/>
        </p:nvSpPr>
        <p:spPr>
          <a:xfrm>
            <a:off x="267202" y="4811271"/>
            <a:ext cx="5660761" cy="766448"/>
          </a:xfrm>
          <a:custGeom>
            <a:avLst/>
            <a:gdLst/>
            <a:ahLst/>
            <a:cxnLst/>
            <a:rect l="l" t="t" r="r" b="b"/>
            <a:pathLst>
              <a:path w="10292293" h="1393541">
                <a:moveTo>
                  <a:pt x="0" y="0"/>
                </a:moveTo>
                <a:lnTo>
                  <a:pt x="10292293" y="0"/>
                </a:lnTo>
                <a:lnTo>
                  <a:pt x="10292293" y="1393541"/>
                </a:lnTo>
                <a:lnTo>
                  <a:pt x="0" y="1393541"/>
                </a:lnTo>
                <a:lnTo>
                  <a:pt x="0" y="0"/>
                </a:lnTo>
                <a:close/>
              </a:path>
            </a:pathLst>
          </a:custGeom>
          <a:blipFill>
            <a:blip r:embed="rId5"/>
            <a:stretch>
              <a:fillRect/>
            </a:stretch>
          </a:blipFill>
        </p:spPr>
        <p:txBody>
          <a:bodyPr/>
          <a:lstStyle/>
          <a:p>
            <a:pPr defTabSz="502920"/>
            <a:endParaRPr lang="en-US" sz="990">
              <a:solidFill>
                <a:prstClr val="black"/>
              </a:solidFill>
              <a:latin typeface="Calibri"/>
            </a:endParaRPr>
          </a:p>
        </p:txBody>
      </p:sp>
      <p:sp>
        <p:nvSpPr>
          <p:cNvPr id="4" name="Freeform 4"/>
          <p:cNvSpPr/>
          <p:nvPr/>
        </p:nvSpPr>
        <p:spPr>
          <a:xfrm>
            <a:off x="480217" y="2206106"/>
            <a:ext cx="7031895" cy="1067771"/>
          </a:xfrm>
          <a:custGeom>
            <a:avLst/>
            <a:gdLst/>
            <a:ahLst/>
            <a:cxnLst/>
            <a:rect l="l" t="t" r="r" b="b"/>
            <a:pathLst>
              <a:path w="12785264" h="1941401">
                <a:moveTo>
                  <a:pt x="0" y="0"/>
                </a:moveTo>
                <a:lnTo>
                  <a:pt x="12785265" y="0"/>
                </a:lnTo>
                <a:lnTo>
                  <a:pt x="12785265" y="1941401"/>
                </a:lnTo>
                <a:lnTo>
                  <a:pt x="0" y="1941401"/>
                </a:lnTo>
                <a:lnTo>
                  <a:pt x="0" y="0"/>
                </a:lnTo>
                <a:close/>
              </a:path>
            </a:pathLst>
          </a:custGeom>
          <a:blipFill>
            <a:blip r:embed="rId6"/>
            <a:stretch>
              <a:fillRect/>
            </a:stretch>
          </a:blipFill>
        </p:spPr>
        <p:txBody>
          <a:bodyPr/>
          <a:lstStyle/>
          <a:p>
            <a:pPr defTabSz="502920"/>
            <a:endParaRPr lang="en-US" sz="990">
              <a:solidFill>
                <a:prstClr val="black"/>
              </a:solidFill>
              <a:latin typeface="Calibri"/>
            </a:endParaRPr>
          </a:p>
        </p:txBody>
      </p:sp>
      <p:sp>
        <p:nvSpPr>
          <p:cNvPr id="5" name="Freeform 5"/>
          <p:cNvSpPr/>
          <p:nvPr/>
        </p:nvSpPr>
        <p:spPr>
          <a:xfrm>
            <a:off x="8487167" y="5067326"/>
            <a:ext cx="1677159" cy="1647799"/>
          </a:xfrm>
          <a:custGeom>
            <a:avLst/>
            <a:gdLst/>
            <a:ahLst/>
            <a:cxnLst/>
            <a:rect l="l" t="t" r="r" b="b"/>
            <a:pathLst>
              <a:path w="3049380" h="2995999">
                <a:moveTo>
                  <a:pt x="0" y="0"/>
                </a:moveTo>
                <a:lnTo>
                  <a:pt x="3049379" y="0"/>
                </a:lnTo>
                <a:lnTo>
                  <a:pt x="3049379" y="2995999"/>
                </a:lnTo>
                <a:lnTo>
                  <a:pt x="0" y="2995999"/>
                </a:lnTo>
                <a:lnTo>
                  <a:pt x="0" y="0"/>
                </a:lnTo>
                <a:close/>
              </a:path>
            </a:pathLst>
          </a:custGeom>
          <a:blipFill>
            <a:blip r:embed="rId7"/>
            <a:stretch>
              <a:fillRect/>
            </a:stretch>
          </a:blipFill>
        </p:spPr>
        <p:txBody>
          <a:bodyPr/>
          <a:lstStyle/>
          <a:p>
            <a:pPr defTabSz="502920"/>
            <a:endParaRPr lang="en-US" sz="990">
              <a:solidFill>
                <a:prstClr val="black"/>
              </a:solidFill>
              <a:latin typeface="Calibri"/>
            </a:endParaRPr>
          </a:p>
        </p:txBody>
      </p:sp>
      <p:sp>
        <p:nvSpPr>
          <p:cNvPr id="6" name="Freeform 6"/>
          <p:cNvSpPr/>
          <p:nvPr/>
        </p:nvSpPr>
        <p:spPr>
          <a:xfrm rot="-455254">
            <a:off x="7860501" y="3618177"/>
            <a:ext cx="2088792" cy="1791139"/>
          </a:xfrm>
          <a:custGeom>
            <a:avLst/>
            <a:gdLst/>
            <a:ahLst/>
            <a:cxnLst/>
            <a:rect l="l" t="t" r="r" b="b"/>
            <a:pathLst>
              <a:path w="3797804" h="3256617">
                <a:moveTo>
                  <a:pt x="0" y="0"/>
                </a:moveTo>
                <a:lnTo>
                  <a:pt x="3797803" y="0"/>
                </a:lnTo>
                <a:lnTo>
                  <a:pt x="3797803" y="3256616"/>
                </a:lnTo>
                <a:lnTo>
                  <a:pt x="0" y="32566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502920"/>
            <a:endParaRPr lang="en-US" sz="990">
              <a:solidFill>
                <a:prstClr val="black"/>
              </a:solidFill>
              <a:latin typeface="Calibri"/>
            </a:endParaRPr>
          </a:p>
        </p:txBody>
      </p:sp>
      <p:sp>
        <p:nvSpPr>
          <p:cNvPr id="7" name="TextBox 7"/>
          <p:cNvSpPr txBox="1"/>
          <p:nvPr/>
        </p:nvSpPr>
        <p:spPr>
          <a:xfrm>
            <a:off x="565785" y="1591628"/>
            <a:ext cx="5487022" cy="256545"/>
          </a:xfrm>
          <a:prstGeom prst="rect">
            <a:avLst/>
          </a:prstGeom>
        </p:spPr>
        <p:txBody>
          <a:bodyPr lIns="0" tIns="0" rIns="0" bIns="0" rtlCol="0" anchor="t">
            <a:spAutoFit/>
          </a:bodyPr>
          <a:lstStyle/>
          <a:p>
            <a:pPr defTabSz="502920">
              <a:lnSpc>
                <a:spcPts val="2155"/>
              </a:lnSpc>
            </a:pPr>
            <a:r>
              <a:rPr lang="en-US" sz="1539" spc="153">
                <a:solidFill>
                  <a:srgbClr val="F7B4A7"/>
                </a:solidFill>
                <a:latin typeface="Clear Sans Bold"/>
              </a:rPr>
              <a:t>PRODUCE AFFIRMATIVE RESPONSE</a:t>
            </a:r>
          </a:p>
        </p:txBody>
      </p:sp>
      <p:sp>
        <p:nvSpPr>
          <p:cNvPr id="8" name="TextBox 8"/>
          <p:cNvSpPr txBox="1"/>
          <p:nvPr/>
        </p:nvSpPr>
        <p:spPr>
          <a:xfrm rot="-505807">
            <a:off x="7940328" y="3860507"/>
            <a:ext cx="1801757" cy="822020"/>
          </a:xfrm>
          <a:prstGeom prst="rect">
            <a:avLst/>
          </a:prstGeom>
        </p:spPr>
        <p:txBody>
          <a:bodyPr lIns="0" tIns="0" rIns="0" bIns="0" rtlCol="0" anchor="t">
            <a:spAutoFit/>
          </a:bodyPr>
          <a:lstStyle/>
          <a:p>
            <a:pPr algn="ctr" defTabSz="502920">
              <a:lnSpc>
                <a:spcPts val="2213"/>
              </a:lnSpc>
            </a:pPr>
            <a:r>
              <a:rPr lang="en-US" sz="1581">
                <a:solidFill>
                  <a:srgbClr val="000000"/>
                </a:solidFill>
                <a:latin typeface="Canva Sans"/>
              </a:rPr>
              <a:t>Somewhat similar to the “foot in the-door” technique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866E1"/>
        </a:solidFill>
        <a:effectLst/>
      </p:bgPr>
    </p:bg>
    <p:spTree>
      <p:nvGrpSpPr>
        <p:cNvPr id="1" name=""/>
        <p:cNvGrpSpPr/>
        <p:nvPr/>
      </p:nvGrpSpPr>
      <p:grpSpPr>
        <a:xfrm>
          <a:off x="0" y="0"/>
          <a:ext cx="0" cy="0"/>
          <a:chOff x="0" y="0"/>
          <a:chExt cx="0" cy="0"/>
        </a:xfrm>
      </p:grpSpPr>
      <p:sp>
        <p:nvSpPr>
          <p:cNvPr id="2" name="Freeform 2"/>
          <p:cNvSpPr/>
          <p:nvPr/>
        </p:nvSpPr>
        <p:spPr>
          <a:xfrm>
            <a:off x="993406" y="2534653"/>
            <a:ext cx="7969202" cy="2599739"/>
          </a:xfrm>
          <a:custGeom>
            <a:avLst/>
            <a:gdLst/>
            <a:ahLst/>
            <a:cxnLst/>
            <a:rect l="l" t="t" r="r" b="b"/>
            <a:pathLst>
              <a:path w="14489458" h="4726799">
                <a:moveTo>
                  <a:pt x="0" y="0"/>
                </a:moveTo>
                <a:lnTo>
                  <a:pt x="14489458" y="0"/>
                </a:lnTo>
                <a:lnTo>
                  <a:pt x="14489458" y="4726799"/>
                </a:lnTo>
                <a:lnTo>
                  <a:pt x="0" y="4726799"/>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
        <p:nvSpPr>
          <p:cNvPr id="3" name="TextBox 3"/>
          <p:cNvSpPr txBox="1"/>
          <p:nvPr/>
        </p:nvSpPr>
        <p:spPr>
          <a:xfrm>
            <a:off x="3093516" y="1318547"/>
            <a:ext cx="4085809" cy="515847"/>
          </a:xfrm>
          <a:prstGeom prst="rect">
            <a:avLst/>
          </a:prstGeom>
        </p:spPr>
        <p:txBody>
          <a:bodyPr lIns="0" tIns="0" rIns="0" bIns="0" rtlCol="0" anchor="t">
            <a:spAutoFit/>
          </a:bodyPr>
          <a:lstStyle/>
          <a:p>
            <a:pPr algn="ctr" defTabSz="502920">
              <a:lnSpc>
                <a:spcPts val="4443"/>
              </a:lnSpc>
            </a:pPr>
            <a:r>
              <a:rPr lang="en-US" sz="3174">
                <a:solidFill>
                  <a:srgbClr val="000000"/>
                </a:solidFill>
                <a:latin typeface="Canva Sans Bold"/>
              </a:rPr>
              <a:t>SEARCH AlGORITHM</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866E1"/>
        </a:solidFill>
        <a:effectLst/>
      </p:bgPr>
    </p:bg>
    <p:spTree>
      <p:nvGrpSpPr>
        <p:cNvPr id="1" name=""/>
        <p:cNvGrpSpPr/>
        <p:nvPr/>
      </p:nvGrpSpPr>
      <p:grpSpPr>
        <a:xfrm>
          <a:off x="0" y="0"/>
          <a:ext cx="0" cy="0"/>
          <a:chOff x="0" y="0"/>
          <a:chExt cx="0" cy="0"/>
        </a:xfrm>
      </p:grpSpPr>
      <p:sp>
        <p:nvSpPr>
          <p:cNvPr id="2" name="Freeform 2"/>
          <p:cNvSpPr/>
          <p:nvPr/>
        </p:nvSpPr>
        <p:spPr>
          <a:xfrm>
            <a:off x="1133583" y="2211875"/>
            <a:ext cx="8248826" cy="3512493"/>
          </a:xfrm>
          <a:custGeom>
            <a:avLst/>
            <a:gdLst/>
            <a:ahLst/>
            <a:cxnLst/>
            <a:rect l="l" t="t" r="r" b="b"/>
            <a:pathLst>
              <a:path w="14997866" h="6386350">
                <a:moveTo>
                  <a:pt x="0" y="0"/>
                </a:moveTo>
                <a:lnTo>
                  <a:pt x="14997866" y="0"/>
                </a:lnTo>
                <a:lnTo>
                  <a:pt x="14997866" y="6386350"/>
                </a:lnTo>
                <a:lnTo>
                  <a:pt x="0" y="6386350"/>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
        <p:nvSpPr>
          <p:cNvPr id="3" name="TextBox 3"/>
          <p:cNvSpPr txBox="1"/>
          <p:nvPr/>
        </p:nvSpPr>
        <p:spPr>
          <a:xfrm>
            <a:off x="2078695" y="1318547"/>
            <a:ext cx="6115451" cy="515847"/>
          </a:xfrm>
          <a:prstGeom prst="rect">
            <a:avLst/>
          </a:prstGeom>
        </p:spPr>
        <p:txBody>
          <a:bodyPr lIns="0" tIns="0" rIns="0" bIns="0" rtlCol="0" anchor="t">
            <a:spAutoFit/>
          </a:bodyPr>
          <a:lstStyle/>
          <a:p>
            <a:pPr algn="ctr" defTabSz="502920">
              <a:lnSpc>
                <a:spcPts val="4443"/>
              </a:lnSpc>
            </a:pPr>
            <a:r>
              <a:rPr lang="en-US" sz="3174">
                <a:solidFill>
                  <a:srgbClr val="000000"/>
                </a:solidFill>
                <a:latin typeface="Canva Sans Bold"/>
              </a:rPr>
              <a:t>Universal Prompt Optimization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B4B82"/>
        </a:solidFill>
        <a:effectLst/>
      </p:bgPr>
    </p:bg>
    <p:spTree>
      <p:nvGrpSpPr>
        <p:cNvPr id="1" name=""/>
        <p:cNvGrpSpPr/>
        <p:nvPr/>
      </p:nvGrpSpPr>
      <p:grpSpPr>
        <a:xfrm>
          <a:off x="0" y="0"/>
          <a:ext cx="0" cy="0"/>
          <a:chOff x="0" y="0"/>
          <a:chExt cx="0" cy="0"/>
        </a:xfrm>
      </p:grpSpPr>
      <p:sp>
        <p:nvSpPr>
          <p:cNvPr id="2" name="Freeform 2"/>
          <p:cNvSpPr/>
          <p:nvPr/>
        </p:nvSpPr>
        <p:spPr>
          <a:xfrm>
            <a:off x="5601194" y="2130451"/>
            <a:ext cx="3485962" cy="3511500"/>
          </a:xfrm>
          <a:custGeom>
            <a:avLst/>
            <a:gdLst/>
            <a:ahLst/>
            <a:cxnLst/>
            <a:rect l="l" t="t" r="r" b="b"/>
            <a:pathLst>
              <a:path w="6338112" h="6384545">
                <a:moveTo>
                  <a:pt x="0" y="0"/>
                </a:moveTo>
                <a:lnTo>
                  <a:pt x="6338111" y="0"/>
                </a:lnTo>
                <a:lnTo>
                  <a:pt x="6338111" y="6384544"/>
                </a:lnTo>
                <a:lnTo>
                  <a:pt x="0" y="638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502920"/>
            <a:endParaRPr lang="en-US" sz="990">
              <a:solidFill>
                <a:prstClr val="black"/>
              </a:solidFill>
              <a:latin typeface="Calibri"/>
            </a:endParaRPr>
          </a:p>
        </p:txBody>
      </p:sp>
      <p:sp>
        <p:nvSpPr>
          <p:cNvPr id="3" name="TextBox 3"/>
          <p:cNvSpPr txBox="1"/>
          <p:nvPr/>
        </p:nvSpPr>
        <p:spPr>
          <a:xfrm>
            <a:off x="773292" y="3323410"/>
            <a:ext cx="4543940" cy="1317861"/>
          </a:xfrm>
          <a:prstGeom prst="rect">
            <a:avLst/>
          </a:prstGeom>
        </p:spPr>
        <p:txBody>
          <a:bodyPr wrap="square" lIns="0" tIns="0" rIns="0" bIns="0" rtlCol="0" anchor="t">
            <a:spAutoFit/>
          </a:bodyPr>
          <a:lstStyle/>
          <a:p>
            <a:pPr defTabSz="502920">
              <a:lnSpc>
                <a:spcPts val="5280"/>
              </a:lnSpc>
            </a:pPr>
            <a:r>
              <a:rPr lang="en-US" sz="4400" dirty="0">
                <a:solidFill>
                  <a:srgbClr val="F7B4A7"/>
                </a:solidFill>
                <a:latin typeface="Clear Sans Bold"/>
              </a:rPr>
              <a:t>EXPERIMENTAL</a:t>
            </a:r>
          </a:p>
          <a:p>
            <a:pPr defTabSz="502920">
              <a:lnSpc>
                <a:spcPts val="5280"/>
              </a:lnSpc>
            </a:pPr>
            <a:r>
              <a:rPr lang="en-US" sz="4400" dirty="0">
                <a:solidFill>
                  <a:srgbClr val="F7B4A7"/>
                </a:solidFill>
                <a:latin typeface="Clear Sans Bold"/>
              </a:rPr>
              <a:t>RESULTS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B4B82"/>
        </a:solidFill>
        <a:effectLst/>
      </p:bgPr>
    </p:bg>
    <p:spTree>
      <p:nvGrpSpPr>
        <p:cNvPr id="1" name=""/>
        <p:cNvGrpSpPr/>
        <p:nvPr/>
      </p:nvGrpSpPr>
      <p:grpSpPr>
        <a:xfrm>
          <a:off x="0" y="0"/>
          <a:ext cx="0" cy="0"/>
          <a:chOff x="0" y="0"/>
          <a:chExt cx="0" cy="0"/>
        </a:xfrm>
      </p:grpSpPr>
      <p:sp>
        <p:nvSpPr>
          <p:cNvPr id="2" name="Freeform 2"/>
          <p:cNvSpPr/>
          <p:nvPr/>
        </p:nvSpPr>
        <p:spPr>
          <a:xfrm>
            <a:off x="6023330" y="2209886"/>
            <a:ext cx="3469285" cy="3352628"/>
          </a:xfrm>
          <a:custGeom>
            <a:avLst/>
            <a:gdLst/>
            <a:ahLst/>
            <a:cxnLst/>
            <a:rect l="l" t="t" r="r" b="b"/>
            <a:pathLst>
              <a:path w="6307791" h="6095687">
                <a:moveTo>
                  <a:pt x="0" y="0"/>
                </a:moveTo>
                <a:lnTo>
                  <a:pt x="6307791" y="0"/>
                </a:lnTo>
                <a:lnTo>
                  <a:pt x="6307791" y="6095688"/>
                </a:lnTo>
                <a:lnTo>
                  <a:pt x="0" y="6095688"/>
                </a:lnTo>
                <a:lnTo>
                  <a:pt x="0" y="0"/>
                </a:lnTo>
                <a:close/>
              </a:path>
            </a:pathLst>
          </a:custGeom>
          <a:blipFill>
            <a:blip r:embed="rId2"/>
            <a:stretch>
              <a:fillRect/>
            </a:stretch>
          </a:blipFill>
        </p:spPr>
        <p:txBody>
          <a:bodyPr/>
          <a:lstStyle/>
          <a:p>
            <a:pPr defTabSz="502920"/>
            <a:endParaRPr lang="en-US" sz="990">
              <a:solidFill>
                <a:prstClr val="black"/>
              </a:solidFill>
              <a:latin typeface="Calibri"/>
            </a:endParaRPr>
          </a:p>
        </p:txBody>
      </p:sp>
      <p:sp>
        <p:nvSpPr>
          <p:cNvPr id="3" name="TextBox 3"/>
          <p:cNvSpPr txBox="1"/>
          <p:nvPr/>
        </p:nvSpPr>
        <p:spPr>
          <a:xfrm>
            <a:off x="365743" y="1408473"/>
            <a:ext cx="5454358" cy="420884"/>
          </a:xfrm>
          <a:prstGeom prst="rect">
            <a:avLst/>
          </a:prstGeom>
        </p:spPr>
        <p:txBody>
          <a:bodyPr lIns="0" tIns="0" rIns="0" bIns="0" rtlCol="0" anchor="t">
            <a:spAutoFit/>
          </a:bodyPr>
          <a:lstStyle/>
          <a:p>
            <a:pPr defTabSz="502920">
              <a:lnSpc>
                <a:spcPts val="3462"/>
              </a:lnSpc>
            </a:pPr>
            <a:r>
              <a:rPr lang="en-US" sz="2885">
                <a:solidFill>
                  <a:srgbClr val="F7B4A7"/>
                </a:solidFill>
                <a:latin typeface="Clear Sans Bold"/>
              </a:rPr>
              <a:t>EXPERIMENTAL RESULTS</a:t>
            </a:r>
          </a:p>
        </p:txBody>
      </p:sp>
      <p:sp>
        <p:nvSpPr>
          <p:cNvPr id="4" name="TextBox 4"/>
          <p:cNvSpPr txBox="1"/>
          <p:nvPr/>
        </p:nvSpPr>
        <p:spPr>
          <a:xfrm>
            <a:off x="244825" y="2264114"/>
            <a:ext cx="4908281" cy="1303818"/>
          </a:xfrm>
          <a:prstGeom prst="rect">
            <a:avLst/>
          </a:prstGeom>
        </p:spPr>
        <p:txBody>
          <a:bodyPr lIns="0" tIns="0" rIns="0" bIns="0" rtlCol="0" anchor="t">
            <a:spAutoFit/>
          </a:bodyPr>
          <a:lstStyle/>
          <a:p>
            <a:pPr algn="just" defTabSz="502920">
              <a:lnSpc>
                <a:spcPts val="2562"/>
              </a:lnSpc>
            </a:pPr>
            <a:endParaRPr sz="990">
              <a:solidFill>
                <a:prstClr val="black"/>
              </a:solidFill>
              <a:latin typeface="Calibri"/>
            </a:endParaRPr>
          </a:p>
          <a:p>
            <a:pPr marL="395195" lvl="1" indent="-197597" algn="just" defTabSz="502920">
              <a:lnSpc>
                <a:spcPts val="2562"/>
              </a:lnSpc>
              <a:buFont typeface="Arial"/>
              <a:buChar char="•"/>
            </a:pPr>
            <a:r>
              <a:rPr lang="en-US" sz="1830">
                <a:solidFill>
                  <a:srgbClr val="FFFFFF"/>
                </a:solidFill>
                <a:latin typeface="Canva Sans"/>
              </a:rPr>
              <a:t>Searching for Harmful Strings(exact)and Harmful Behavior (Any compliance as judged by human)</a:t>
            </a:r>
          </a:p>
        </p:txBody>
      </p:sp>
      <p:sp>
        <p:nvSpPr>
          <p:cNvPr id="5" name="TextBox 5"/>
          <p:cNvSpPr txBox="1"/>
          <p:nvPr/>
        </p:nvSpPr>
        <p:spPr>
          <a:xfrm>
            <a:off x="244825" y="3708257"/>
            <a:ext cx="5311315" cy="638060"/>
          </a:xfrm>
          <a:prstGeom prst="rect">
            <a:avLst/>
          </a:prstGeom>
        </p:spPr>
        <p:txBody>
          <a:bodyPr lIns="0" tIns="0" rIns="0" bIns="0" rtlCol="0" anchor="t">
            <a:spAutoFit/>
          </a:bodyPr>
          <a:lstStyle/>
          <a:p>
            <a:pPr marL="403732" lvl="1" indent="-201867" defTabSz="502920">
              <a:lnSpc>
                <a:spcPts val="2617"/>
              </a:lnSpc>
              <a:buFont typeface="Arial"/>
              <a:buChar char="•"/>
            </a:pPr>
            <a:r>
              <a:rPr lang="en-US" sz="1869">
                <a:solidFill>
                  <a:srgbClr val="FFFFFF"/>
                </a:solidFill>
                <a:latin typeface="Canva Sans"/>
              </a:rPr>
              <a:t>Run Greedy Coordinate Gradient on Vicunja-7B</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5224" y="2517432"/>
            <a:ext cx="4634737" cy="3089824"/>
          </a:xfrm>
          <a:custGeom>
            <a:avLst/>
            <a:gdLst/>
            <a:ahLst/>
            <a:cxnLst/>
            <a:rect l="l" t="t" r="r" b="b"/>
            <a:pathLst>
              <a:path w="8426794" h="5617862">
                <a:moveTo>
                  <a:pt x="0" y="0"/>
                </a:moveTo>
                <a:lnTo>
                  <a:pt x="8426794" y="0"/>
                </a:lnTo>
                <a:lnTo>
                  <a:pt x="8426794" y="5617863"/>
                </a:lnTo>
                <a:lnTo>
                  <a:pt x="0" y="5617863"/>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
        <p:nvSpPr>
          <p:cNvPr id="3" name="TextBox 3"/>
          <p:cNvSpPr txBox="1"/>
          <p:nvPr/>
        </p:nvSpPr>
        <p:spPr>
          <a:xfrm>
            <a:off x="377728" y="1570673"/>
            <a:ext cx="6883720" cy="468205"/>
          </a:xfrm>
          <a:prstGeom prst="rect">
            <a:avLst/>
          </a:prstGeom>
        </p:spPr>
        <p:txBody>
          <a:bodyPr wrap="square" lIns="0" tIns="0" rIns="0" bIns="0" rtlCol="0" anchor="t">
            <a:spAutoFit/>
          </a:bodyPr>
          <a:lstStyle/>
          <a:p>
            <a:pPr algn="ctr" defTabSz="502920">
              <a:lnSpc>
                <a:spcPts val="4003"/>
              </a:lnSpc>
            </a:pPr>
            <a:r>
              <a:rPr lang="en-US" sz="2859" dirty="0">
                <a:solidFill>
                  <a:srgbClr val="000000"/>
                </a:solidFill>
                <a:latin typeface="Canva Sans Bold"/>
              </a:rPr>
              <a:t>ATTACKS ON WHITE-BOX MODELS</a:t>
            </a:r>
          </a:p>
        </p:txBody>
      </p:sp>
      <p:sp>
        <p:nvSpPr>
          <p:cNvPr id="4" name="TextBox 4"/>
          <p:cNvSpPr txBox="1"/>
          <p:nvPr/>
        </p:nvSpPr>
        <p:spPr>
          <a:xfrm>
            <a:off x="556108" y="2905491"/>
            <a:ext cx="4473092" cy="638060"/>
          </a:xfrm>
          <a:prstGeom prst="rect">
            <a:avLst/>
          </a:prstGeom>
        </p:spPr>
        <p:txBody>
          <a:bodyPr lIns="0" tIns="0" rIns="0" bIns="0" rtlCol="0" anchor="t">
            <a:spAutoFit/>
          </a:bodyPr>
          <a:lstStyle/>
          <a:p>
            <a:pPr marL="403732" lvl="1" indent="-201867" defTabSz="502920">
              <a:lnSpc>
                <a:spcPts val="2617"/>
              </a:lnSpc>
              <a:buFont typeface="Arial"/>
              <a:buChar char="•"/>
            </a:pPr>
            <a:r>
              <a:rPr lang="en-US" sz="1869">
                <a:solidFill>
                  <a:srgbClr val="000000"/>
                </a:solidFill>
                <a:latin typeface="Canva Sans"/>
              </a:rPr>
              <a:t>SOTA on white-box Vicuna-7B and Llama-2-7B-Chat</a:t>
            </a:r>
          </a:p>
        </p:txBody>
      </p:sp>
      <p:sp>
        <p:nvSpPr>
          <p:cNvPr id="5" name="Freeform 5"/>
          <p:cNvSpPr/>
          <p:nvPr/>
        </p:nvSpPr>
        <p:spPr>
          <a:xfrm>
            <a:off x="1060790" y="3670176"/>
            <a:ext cx="3463727" cy="2938920"/>
          </a:xfrm>
          <a:custGeom>
            <a:avLst/>
            <a:gdLst/>
            <a:ahLst/>
            <a:cxnLst/>
            <a:rect l="l" t="t" r="r" b="b"/>
            <a:pathLst>
              <a:path w="6297685" h="5343490">
                <a:moveTo>
                  <a:pt x="0" y="0"/>
                </a:moveTo>
                <a:lnTo>
                  <a:pt x="6297685" y="0"/>
                </a:lnTo>
                <a:lnTo>
                  <a:pt x="6297685" y="5343490"/>
                </a:lnTo>
                <a:lnTo>
                  <a:pt x="0" y="5343490"/>
                </a:lnTo>
                <a:lnTo>
                  <a:pt x="0" y="0"/>
                </a:lnTo>
                <a:close/>
              </a:path>
            </a:pathLst>
          </a:custGeom>
          <a:blipFill>
            <a:blip r:embed="rId4"/>
            <a:stretch>
              <a:fillRect/>
            </a:stretch>
          </a:blipFill>
        </p:spPr>
        <p:txBody>
          <a:bodyPr/>
          <a:lstStyle/>
          <a:p>
            <a:pPr defTabSz="502920"/>
            <a:endParaRPr lang="en-US" sz="990">
              <a:solidFill>
                <a:prstClr val="black"/>
              </a:solidFill>
              <a:latin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17232" y="2475323"/>
            <a:ext cx="4634737" cy="3089824"/>
          </a:xfrm>
          <a:custGeom>
            <a:avLst/>
            <a:gdLst/>
            <a:ahLst/>
            <a:cxnLst/>
            <a:rect l="l" t="t" r="r" b="b"/>
            <a:pathLst>
              <a:path w="8426794" h="5617862">
                <a:moveTo>
                  <a:pt x="0" y="0"/>
                </a:moveTo>
                <a:lnTo>
                  <a:pt x="8426794" y="0"/>
                </a:lnTo>
                <a:lnTo>
                  <a:pt x="8426794" y="5617863"/>
                </a:lnTo>
                <a:lnTo>
                  <a:pt x="0" y="5617863"/>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
        <p:nvSpPr>
          <p:cNvPr id="3" name="Freeform 3"/>
          <p:cNvSpPr/>
          <p:nvPr/>
        </p:nvSpPr>
        <p:spPr>
          <a:xfrm>
            <a:off x="993214" y="3554746"/>
            <a:ext cx="3463727" cy="2938920"/>
          </a:xfrm>
          <a:custGeom>
            <a:avLst/>
            <a:gdLst/>
            <a:ahLst/>
            <a:cxnLst/>
            <a:rect l="l" t="t" r="r" b="b"/>
            <a:pathLst>
              <a:path w="6297685" h="5343490">
                <a:moveTo>
                  <a:pt x="0" y="0"/>
                </a:moveTo>
                <a:lnTo>
                  <a:pt x="6297685" y="0"/>
                </a:lnTo>
                <a:lnTo>
                  <a:pt x="6297685" y="5343490"/>
                </a:lnTo>
                <a:lnTo>
                  <a:pt x="0" y="5343490"/>
                </a:lnTo>
                <a:lnTo>
                  <a:pt x="0" y="0"/>
                </a:lnTo>
                <a:close/>
              </a:path>
            </a:pathLst>
          </a:custGeom>
          <a:blipFill>
            <a:blip r:embed="rId4"/>
            <a:stretch>
              <a:fillRect/>
            </a:stretch>
          </a:blipFill>
        </p:spPr>
        <p:txBody>
          <a:bodyPr/>
          <a:lstStyle/>
          <a:p>
            <a:pPr defTabSz="502920"/>
            <a:endParaRPr lang="en-US" sz="990">
              <a:solidFill>
                <a:prstClr val="black"/>
              </a:solidFill>
              <a:latin typeface="Calibri"/>
            </a:endParaRPr>
          </a:p>
        </p:txBody>
      </p:sp>
      <p:sp>
        <p:nvSpPr>
          <p:cNvPr id="4" name="Freeform 4"/>
          <p:cNvSpPr/>
          <p:nvPr/>
        </p:nvSpPr>
        <p:spPr>
          <a:xfrm>
            <a:off x="8199203" y="5067326"/>
            <a:ext cx="1677159" cy="1647799"/>
          </a:xfrm>
          <a:custGeom>
            <a:avLst/>
            <a:gdLst/>
            <a:ahLst/>
            <a:cxnLst/>
            <a:rect l="l" t="t" r="r" b="b"/>
            <a:pathLst>
              <a:path w="3049380" h="2995999">
                <a:moveTo>
                  <a:pt x="0" y="0"/>
                </a:moveTo>
                <a:lnTo>
                  <a:pt x="3049379" y="0"/>
                </a:lnTo>
                <a:lnTo>
                  <a:pt x="3049379" y="2995999"/>
                </a:lnTo>
                <a:lnTo>
                  <a:pt x="0" y="2995999"/>
                </a:lnTo>
                <a:lnTo>
                  <a:pt x="0" y="0"/>
                </a:lnTo>
                <a:close/>
              </a:path>
            </a:pathLst>
          </a:custGeom>
          <a:blipFill>
            <a:blip r:embed="rId5"/>
            <a:stretch>
              <a:fillRect/>
            </a:stretch>
          </a:blipFill>
        </p:spPr>
        <p:txBody>
          <a:bodyPr/>
          <a:lstStyle/>
          <a:p>
            <a:pPr defTabSz="502920"/>
            <a:endParaRPr lang="en-US" sz="990">
              <a:solidFill>
                <a:prstClr val="black"/>
              </a:solidFill>
              <a:latin typeface="Calibri"/>
            </a:endParaRPr>
          </a:p>
        </p:txBody>
      </p:sp>
      <p:sp>
        <p:nvSpPr>
          <p:cNvPr id="5" name="Freeform 5"/>
          <p:cNvSpPr/>
          <p:nvPr/>
        </p:nvSpPr>
        <p:spPr>
          <a:xfrm rot="-455254">
            <a:off x="7572537" y="3618177"/>
            <a:ext cx="2088792" cy="1791139"/>
          </a:xfrm>
          <a:custGeom>
            <a:avLst/>
            <a:gdLst/>
            <a:ahLst/>
            <a:cxnLst/>
            <a:rect l="l" t="t" r="r" b="b"/>
            <a:pathLst>
              <a:path w="3797804" h="3256617">
                <a:moveTo>
                  <a:pt x="0" y="0"/>
                </a:moveTo>
                <a:lnTo>
                  <a:pt x="3797803" y="0"/>
                </a:lnTo>
                <a:lnTo>
                  <a:pt x="3797803" y="3256616"/>
                </a:lnTo>
                <a:lnTo>
                  <a:pt x="0" y="32566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502920"/>
            <a:endParaRPr lang="en-US" sz="990">
              <a:solidFill>
                <a:prstClr val="black"/>
              </a:solidFill>
              <a:latin typeface="Calibri"/>
            </a:endParaRPr>
          </a:p>
        </p:txBody>
      </p:sp>
      <p:sp>
        <p:nvSpPr>
          <p:cNvPr id="6" name="TextBox 6"/>
          <p:cNvSpPr txBox="1"/>
          <p:nvPr/>
        </p:nvSpPr>
        <p:spPr>
          <a:xfrm rot="-505807">
            <a:off x="7701146" y="3936115"/>
            <a:ext cx="1801757" cy="822020"/>
          </a:xfrm>
          <a:prstGeom prst="rect">
            <a:avLst/>
          </a:prstGeom>
        </p:spPr>
        <p:txBody>
          <a:bodyPr lIns="0" tIns="0" rIns="0" bIns="0" rtlCol="0" anchor="t">
            <a:spAutoFit/>
          </a:bodyPr>
          <a:lstStyle/>
          <a:p>
            <a:pPr algn="ctr" defTabSz="502920">
              <a:lnSpc>
                <a:spcPts val="2213"/>
              </a:lnSpc>
            </a:pPr>
            <a:r>
              <a:rPr lang="en-US" sz="1581">
                <a:solidFill>
                  <a:srgbClr val="000000"/>
                </a:solidFill>
                <a:latin typeface="Canva Sans"/>
              </a:rPr>
              <a:t>Should do more steps to see where GCG converges</a:t>
            </a:r>
          </a:p>
        </p:txBody>
      </p:sp>
      <p:sp>
        <p:nvSpPr>
          <p:cNvPr id="7" name="TextBox 7"/>
          <p:cNvSpPr txBox="1"/>
          <p:nvPr/>
        </p:nvSpPr>
        <p:spPr>
          <a:xfrm>
            <a:off x="377728" y="1570673"/>
            <a:ext cx="7272896" cy="468205"/>
          </a:xfrm>
          <a:prstGeom prst="rect">
            <a:avLst/>
          </a:prstGeom>
        </p:spPr>
        <p:txBody>
          <a:bodyPr wrap="square" lIns="0" tIns="0" rIns="0" bIns="0" rtlCol="0" anchor="t">
            <a:spAutoFit/>
          </a:bodyPr>
          <a:lstStyle/>
          <a:p>
            <a:pPr algn="ctr" defTabSz="502920">
              <a:lnSpc>
                <a:spcPts val="4003"/>
              </a:lnSpc>
            </a:pPr>
            <a:r>
              <a:rPr lang="en-US" sz="2859" dirty="0">
                <a:solidFill>
                  <a:srgbClr val="000000"/>
                </a:solidFill>
                <a:latin typeface="Canva Sans Bold"/>
              </a:rPr>
              <a:t>ATTACKS ON WHITE-BOX MODELS</a:t>
            </a:r>
          </a:p>
        </p:txBody>
      </p:sp>
      <p:sp>
        <p:nvSpPr>
          <p:cNvPr id="8" name="TextBox 8"/>
          <p:cNvSpPr txBox="1"/>
          <p:nvPr/>
        </p:nvSpPr>
        <p:spPr>
          <a:xfrm>
            <a:off x="556108" y="2905491"/>
            <a:ext cx="4473092" cy="638060"/>
          </a:xfrm>
          <a:prstGeom prst="rect">
            <a:avLst/>
          </a:prstGeom>
        </p:spPr>
        <p:txBody>
          <a:bodyPr lIns="0" tIns="0" rIns="0" bIns="0" rtlCol="0" anchor="t">
            <a:spAutoFit/>
          </a:bodyPr>
          <a:lstStyle/>
          <a:p>
            <a:pPr marL="403732" lvl="1" indent="-201867" defTabSz="502920">
              <a:lnSpc>
                <a:spcPts val="2617"/>
              </a:lnSpc>
              <a:buFont typeface="Arial"/>
              <a:buChar char="•"/>
            </a:pPr>
            <a:r>
              <a:rPr lang="en-US" sz="1869">
                <a:solidFill>
                  <a:srgbClr val="000000"/>
                </a:solidFill>
                <a:latin typeface="Canva Sans"/>
              </a:rPr>
              <a:t>SOTA on white-box Vicuna-7B and Llama-2-7B-Chat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122124" y="1537686"/>
            <a:ext cx="2528591" cy="1563129"/>
          </a:xfrm>
          <a:custGeom>
            <a:avLst/>
            <a:gdLst/>
            <a:ahLst/>
            <a:cxnLst/>
            <a:rect l="l" t="t" r="r" b="b"/>
            <a:pathLst>
              <a:path w="4597438" h="2842053">
                <a:moveTo>
                  <a:pt x="0" y="0"/>
                </a:moveTo>
                <a:lnTo>
                  <a:pt x="4597439" y="0"/>
                </a:lnTo>
                <a:lnTo>
                  <a:pt x="4597439" y="2842052"/>
                </a:lnTo>
                <a:lnTo>
                  <a:pt x="0" y="28420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502920"/>
            <a:endParaRPr lang="en-US" sz="990">
              <a:solidFill>
                <a:prstClr val="black"/>
              </a:solidFill>
              <a:latin typeface="Calibri"/>
            </a:endParaRPr>
          </a:p>
        </p:txBody>
      </p:sp>
      <p:sp>
        <p:nvSpPr>
          <p:cNvPr id="3" name="Freeform 3"/>
          <p:cNvSpPr/>
          <p:nvPr/>
        </p:nvSpPr>
        <p:spPr>
          <a:xfrm flipH="1">
            <a:off x="5925635" y="2282390"/>
            <a:ext cx="1142167" cy="701914"/>
          </a:xfrm>
          <a:custGeom>
            <a:avLst/>
            <a:gdLst/>
            <a:ahLst/>
            <a:cxnLst/>
            <a:rect l="l" t="t" r="r" b="b"/>
            <a:pathLst>
              <a:path w="2076668" h="1276207">
                <a:moveTo>
                  <a:pt x="2076669" y="0"/>
                </a:moveTo>
                <a:lnTo>
                  <a:pt x="0" y="0"/>
                </a:lnTo>
                <a:lnTo>
                  <a:pt x="0" y="1276208"/>
                </a:lnTo>
                <a:lnTo>
                  <a:pt x="2076669" y="1276208"/>
                </a:lnTo>
                <a:lnTo>
                  <a:pt x="207666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502920"/>
            <a:endParaRPr lang="en-US" sz="990">
              <a:solidFill>
                <a:prstClr val="black"/>
              </a:solidFill>
              <a:latin typeface="Calibri"/>
            </a:endParaRPr>
          </a:p>
        </p:txBody>
      </p:sp>
      <p:sp>
        <p:nvSpPr>
          <p:cNvPr id="4" name="Freeform 4"/>
          <p:cNvSpPr/>
          <p:nvPr/>
        </p:nvSpPr>
        <p:spPr>
          <a:xfrm>
            <a:off x="7348400" y="721164"/>
            <a:ext cx="2110892" cy="2263140"/>
          </a:xfrm>
          <a:custGeom>
            <a:avLst/>
            <a:gdLst/>
            <a:ahLst/>
            <a:cxnLst/>
            <a:rect l="l" t="t" r="r" b="b"/>
            <a:pathLst>
              <a:path w="3837986" h="4114800">
                <a:moveTo>
                  <a:pt x="0" y="0"/>
                </a:moveTo>
                <a:lnTo>
                  <a:pt x="3837986" y="0"/>
                </a:lnTo>
                <a:lnTo>
                  <a:pt x="383798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502920"/>
            <a:endParaRPr lang="en-US" sz="990">
              <a:solidFill>
                <a:prstClr val="black"/>
              </a:solidFill>
              <a:latin typeface="Calibri"/>
            </a:endParaRPr>
          </a:p>
        </p:txBody>
      </p:sp>
      <p:sp>
        <p:nvSpPr>
          <p:cNvPr id="5" name="Freeform 5"/>
          <p:cNvSpPr/>
          <p:nvPr/>
        </p:nvSpPr>
        <p:spPr>
          <a:xfrm>
            <a:off x="2868960" y="0"/>
            <a:ext cx="2946764" cy="3075371"/>
          </a:xfrm>
          <a:custGeom>
            <a:avLst/>
            <a:gdLst/>
            <a:ahLst/>
            <a:cxnLst/>
            <a:rect l="l" t="t" r="r" b="b"/>
            <a:pathLst>
              <a:path w="5357753" h="5591583">
                <a:moveTo>
                  <a:pt x="0" y="0"/>
                </a:moveTo>
                <a:lnTo>
                  <a:pt x="5357753" y="0"/>
                </a:lnTo>
                <a:lnTo>
                  <a:pt x="5357753" y="5591583"/>
                </a:lnTo>
                <a:lnTo>
                  <a:pt x="0" y="5591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502920"/>
            <a:endParaRPr lang="en-US" sz="990">
              <a:solidFill>
                <a:prstClr val="black"/>
              </a:solidFill>
              <a:latin typeface="Calibri"/>
            </a:endParaRPr>
          </a:p>
        </p:txBody>
      </p:sp>
      <p:sp>
        <p:nvSpPr>
          <p:cNvPr id="6" name="Freeform 6"/>
          <p:cNvSpPr/>
          <p:nvPr/>
        </p:nvSpPr>
        <p:spPr>
          <a:xfrm>
            <a:off x="1284784" y="4318248"/>
            <a:ext cx="7067732" cy="2358844"/>
          </a:xfrm>
          <a:custGeom>
            <a:avLst/>
            <a:gdLst/>
            <a:ahLst/>
            <a:cxnLst/>
            <a:rect l="l" t="t" r="r" b="b"/>
            <a:pathLst>
              <a:path w="12850421" h="4288808">
                <a:moveTo>
                  <a:pt x="0" y="0"/>
                </a:moveTo>
                <a:lnTo>
                  <a:pt x="12850421" y="0"/>
                </a:lnTo>
                <a:lnTo>
                  <a:pt x="12850421" y="4288808"/>
                </a:lnTo>
                <a:lnTo>
                  <a:pt x="0" y="4288808"/>
                </a:lnTo>
                <a:lnTo>
                  <a:pt x="0" y="0"/>
                </a:lnTo>
                <a:close/>
              </a:path>
            </a:pathLst>
          </a:custGeom>
          <a:blipFill>
            <a:blip r:embed="rId10"/>
            <a:stretch>
              <a:fillRect/>
            </a:stretch>
          </a:blipFill>
        </p:spPr>
        <p:txBody>
          <a:bodyPr/>
          <a:lstStyle/>
          <a:p>
            <a:pPr defTabSz="502920"/>
            <a:endParaRPr lang="en-US" sz="990">
              <a:solidFill>
                <a:prstClr val="black"/>
              </a:solidFill>
              <a:latin typeface="Calibri"/>
            </a:endParaRPr>
          </a:p>
        </p:txBody>
      </p:sp>
      <p:sp>
        <p:nvSpPr>
          <p:cNvPr id="7" name="TextBox 7"/>
          <p:cNvSpPr txBox="1"/>
          <p:nvPr/>
        </p:nvSpPr>
        <p:spPr>
          <a:xfrm>
            <a:off x="149091" y="3492022"/>
            <a:ext cx="4927832" cy="468205"/>
          </a:xfrm>
          <a:prstGeom prst="rect">
            <a:avLst/>
          </a:prstGeom>
        </p:spPr>
        <p:txBody>
          <a:bodyPr wrap="square" lIns="0" tIns="0" rIns="0" bIns="0" rtlCol="0" anchor="t">
            <a:spAutoFit/>
          </a:bodyPr>
          <a:lstStyle/>
          <a:p>
            <a:pPr algn="ctr" defTabSz="502920">
              <a:lnSpc>
                <a:spcPts val="4003"/>
              </a:lnSpc>
            </a:pPr>
            <a:r>
              <a:rPr lang="en-US" sz="2859" dirty="0">
                <a:solidFill>
                  <a:srgbClr val="000000"/>
                </a:solidFill>
                <a:latin typeface="Canva Sans Bold"/>
              </a:rPr>
              <a:t>TRANSFER ATTACKS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7B4A7"/>
        </a:solidFill>
        <a:effectLst/>
      </p:bgPr>
    </p:bg>
    <p:spTree>
      <p:nvGrpSpPr>
        <p:cNvPr id="1" name=""/>
        <p:cNvGrpSpPr/>
        <p:nvPr/>
      </p:nvGrpSpPr>
      <p:grpSpPr>
        <a:xfrm>
          <a:off x="0" y="0"/>
          <a:ext cx="0" cy="0"/>
          <a:chOff x="0" y="0"/>
          <a:chExt cx="0" cy="0"/>
        </a:xfrm>
      </p:grpSpPr>
      <p:sp>
        <p:nvSpPr>
          <p:cNvPr id="2" name="Freeform 2"/>
          <p:cNvSpPr/>
          <p:nvPr/>
        </p:nvSpPr>
        <p:spPr>
          <a:xfrm>
            <a:off x="7117432" y="443646"/>
            <a:ext cx="2608652" cy="2338300"/>
          </a:xfrm>
          <a:custGeom>
            <a:avLst/>
            <a:gdLst/>
            <a:ahLst/>
            <a:cxnLst/>
            <a:rect l="l" t="t" r="r" b="b"/>
            <a:pathLst>
              <a:path w="4743003" h="4251455">
                <a:moveTo>
                  <a:pt x="0" y="0"/>
                </a:moveTo>
                <a:lnTo>
                  <a:pt x="4743003" y="0"/>
                </a:lnTo>
                <a:lnTo>
                  <a:pt x="4743003" y="4251455"/>
                </a:lnTo>
                <a:lnTo>
                  <a:pt x="0" y="42514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502920"/>
            <a:endParaRPr lang="en-US" sz="990">
              <a:solidFill>
                <a:prstClr val="black"/>
              </a:solidFill>
              <a:latin typeface="Calibri"/>
            </a:endParaRPr>
          </a:p>
        </p:txBody>
      </p:sp>
      <p:grpSp>
        <p:nvGrpSpPr>
          <p:cNvPr id="3" name="Group 3"/>
          <p:cNvGrpSpPr/>
          <p:nvPr/>
        </p:nvGrpSpPr>
        <p:grpSpPr>
          <a:xfrm>
            <a:off x="580971" y="1865484"/>
            <a:ext cx="7492578" cy="916462"/>
            <a:chOff x="0" y="85725"/>
            <a:chExt cx="18163825" cy="2221726"/>
          </a:xfrm>
        </p:grpSpPr>
        <p:sp>
          <p:nvSpPr>
            <p:cNvPr id="4" name="TextBox 4"/>
            <p:cNvSpPr txBox="1"/>
            <p:nvPr/>
          </p:nvSpPr>
          <p:spPr>
            <a:xfrm>
              <a:off x="0" y="85725"/>
              <a:ext cx="18163825" cy="1150276"/>
            </a:xfrm>
            <a:prstGeom prst="rect">
              <a:avLst/>
            </a:prstGeom>
          </p:spPr>
          <p:txBody>
            <a:bodyPr lIns="0" tIns="0" rIns="0" bIns="0" rtlCol="0" anchor="t">
              <a:spAutoFit/>
            </a:bodyPr>
            <a:lstStyle/>
            <a:p>
              <a:pPr defTabSz="502920">
                <a:lnSpc>
                  <a:spcPts val="3695"/>
                </a:lnSpc>
              </a:pPr>
              <a:r>
                <a:rPr lang="en-US" sz="3519">
                  <a:solidFill>
                    <a:srgbClr val="2B4B82"/>
                  </a:solidFill>
                  <a:latin typeface="Clear Sans Bold"/>
                </a:rPr>
                <a:t>Digital Learning Checklist</a:t>
              </a:r>
            </a:p>
          </p:txBody>
        </p:sp>
        <p:sp>
          <p:nvSpPr>
            <p:cNvPr id="5" name="TextBox 5"/>
            <p:cNvSpPr txBox="1"/>
            <p:nvPr/>
          </p:nvSpPr>
          <p:spPr>
            <a:xfrm>
              <a:off x="58276" y="1681638"/>
              <a:ext cx="18105549" cy="625813"/>
            </a:xfrm>
            <a:prstGeom prst="rect">
              <a:avLst/>
            </a:prstGeom>
          </p:spPr>
          <p:txBody>
            <a:bodyPr lIns="0" tIns="0" rIns="0" bIns="0" rtlCol="0" anchor="t">
              <a:spAutoFit/>
            </a:bodyPr>
            <a:lstStyle/>
            <a:p>
              <a:pPr defTabSz="502920">
                <a:lnSpc>
                  <a:spcPts val="2233"/>
                </a:lnSpc>
              </a:pPr>
              <a:r>
                <a:rPr lang="en-US" sz="1595">
                  <a:solidFill>
                    <a:srgbClr val="2B4B82"/>
                  </a:solidFill>
                  <a:latin typeface="Clear Sans"/>
                </a:rPr>
                <a:t>HOW CAN WE PREPARE FOR THE LONG-TERM DIGITAL LEARNING SET-UP?</a:t>
              </a:r>
            </a:p>
          </p:txBody>
        </p:sp>
      </p:grpSp>
      <p:sp>
        <p:nvSpPr>
          <p:cNvPr id="6" name="Freeform 6"/>
          <p:cNvSpPr/>
          <p:nvPr/>
        </p:nvSpPr>
        <p:spPr>
          <a:xfrm>
            <a:off x="664076" y="3414585"/>
            <a:ext cx="8574557" cy="1984958"/>
          </a:xfrm>
          <a:custGeom>
            <a:avLst/>
            <a:gdLst/>
            <a:ahLst/>
            <a:cxnLst/>
            <a:rect l="l" t="t" r="r" b="b"/>
            <a:pathLst>
              <a:path w="15590103" h="3609015">
                <a:moveTo>
                  <a:pt x="0" y="0"/>
                </a:moveTo>
                <a:lnTo>
                  <a:pt x="15590103" y="0"/>
                </a:lnTo>
                <a:lnTo>
                  <a:pt x="15590103" y="3609016"/>
                </a:lnTo>
                <a:lnTo>
                  <a:pt x="0" y="3609016"/>
                </a:lnTo>
                <a:lnTo>
                  <a:pt x="0" y="0"/>
                </a:lnTo>
                <a:close/>
              </a:path>
            </a:pathLst>
          </a:custGeom>
          <a:blipFill>
            <a:blip r:embed="rId4"/>
            <a:stretch>
              <a:fillRect t="-6156" b="-6156"/>
            </a:stretch>
          </a:blipFill>
        </p:spPr>
        <p:txBody>
          <a:bodyPr/>
          <a:lstStyle/>
          <a:p>
            <a:pPr defTabSz="502920"/>
            <a:endParaRPr lang="en-US" sz="990">
              <a:solidFill>
                <a:prstClr val="black"/>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Text Processing Models</a:t>
            </a:r>
          </a:p>
        </p:txBody>
      </p:sp>
      <p:sp>
        <p:nvSpPr>
          <p:cNvPr id="3" name="Content Placeholder 2">
            <a:extLst>
              <a:ext uri="{FF2B5EF4-FFF2-40B4-BE49-F238E27FC236}">
                <a16:creationId xmlns:a16="http://schemas.microsoft.com/office/drawing/2014/main" id="{26C38DEA-57C1-4939-82D7-78C956EF4C39}"/>
              </a:ext>
            </a:extLst>
          </p:cNvPr>
          <p:cNvSpPr>
            <a:spLocks noGrp="1"/>
          </p:cNvSpPr>
          <p:nvPr>
            <p:ph idx="1"/>
          </p:nvPr>
        </p:nvSpPr>
        <p:spPr/>
        <p:txBody>
          <a:bodyPr/>
          <a:lstStyle/>
          <a:p>
            <a:r>
              <a:rPr lang="en-US" dirty="0"/>
              <a:t>Dominant text processing models</a:t>
            </a:r>
          </a:p>
          <a:p>
            <a:pPr lvl="1"/>
            <a:r>
              <a:rPr lang="en-US" dirty="0"/>
              <a:t>Pre1980</a:t>
            </a:r>
          </a:p>
          <a:p>
            <a:pPr lvl="2"/>
            <a:r>
              <a:rPr lang="en-US" dirty="0"/>
              <a:t>Hand-crafted rule-based approaches (if-then-else rules)</a:t>
            </a:r>
          </a:p>
          <a:p>
            <a:pPr lvl="1"/>
            <a:r>
              <a:rPr lang="en-US" dirty="0"/>
              <a:t>1980-2000</a:t>
            </a:r>
          </a:p>
          <a:p>
            <a:pPr lvl="2"/>
            <a:r>
              <a:rPr lang="en-US" dirty="0"/>
              <a:t>Statistical Language Models: </a:t>
            </a:r>
            <a:r>
              <a:rPr lang="en-US" i="1" dirty="0"/>
              <a:t>N</a:t>
            </a:r>
            <a:r>
              <a:rPr lang="en-US" dirty="0"/>
              <a:t>-grams, bag-of-words</a:t>
            </a:r>
          </a:p>
          <a:p>
            <a:pPr lvl="1"/>
            <a:r>
              <a:rPr lang="en-US" dirty="0"/>
              <a:t>2000-2014</a:t>
            </a:r>
          </a:p>
          <a:p>
            <a:pPr lvl="2"/>
            <a:r>
              <a:rPr lang="en-US" dirty="0"/>
              <a:t>Traditional ML models, e.g., decision trees, logistic regression, Naïve Bayes</a:t>
            </a:r>
          </a:p>
          <a:p>
            <a:pPr lvl="1"/>
            <a:r>
              <a:rPr lang="en-US" dirty="0"/>
              <a:t>2014-2017</a:t>
            </a:r>
          </a:p>
          <a:p>
            <a:pPr lvl="2"/>
            <a:r>
              <a:rPr lang="en-US" dirty="0"/>
              <a:t>Recurrent NNs (e.g., LSTM, GRU) layers</a:t>
            </a:r>
          </a:p>
          <a:p>
            <a:pPr lvl="2"/>
            <a:r>
              <a:rPr lang="en-US" dirty="0"/>
              <a:t>Combinations of CNNs and RNNs</a:t>
            </a:r>
          </a:p>
          <a:p>
            <a:pPr lvl="1"/>
            <a:r>
              <a:rPr lang="en-US" dirty="0"/>
              <a:t>2017-present</a:t>
            </a:r>
          </a:p>
          <a:p>
            <a:pPr lvl="2"/>
            <a:r>
              <a:rPr lang="en-US" dirty="0"/>
              <a:t>Transformers (BERT, GPT, </a:t>
            </a:r>
            <a:r>
              <a:rPr lang="en-US" dirty="0" err="1"/>
              <a:t>LLaMA</a:t>
            </a:r>
            <a:r>
              <a:rPr lang="en-US" dirty="0"/>
              <a:t>, Gemini)</a:t>
            </a:r>
          </a:p>
        </p:txBody>
      </p:sp>
      <p:sp>
        <p:nvSpPr>
          <p:cNvPr id="4" name="Content Placeholder 3">
            <a:extLst>
              <a:ext uri="{FF2B5EF4-FFF2-40B4-BE49-F238E27FC236}">
                <a16:creationId xmlns:a16="http://schemas.microsoft.com/office/drawing/2014/main" id="{ACCDB015-2B47-4AC8-8A36-E544A79B8821}"/>
              </a:ext>
            </a:extLst>
          </p:cNvPr>
          <p:cNvSpPr>
            <a:spLocks noGrp="1"/>
          </p:cNvSpPr>
          <p:nvPr>
            <p:ph idx="10"/>
          </p:nvPr>
        </p:nvSpPr>
        <p:spPr/>
        <p:txBody>
          <a:bodyPr/>
          <a:lstStyle/>
          <a:p>
            <a:r>
              <a:rPr lang="en-US" dirty="0"/>
              <a:t>Introduction to NLP</a:t>
            </a:r>
          </a:p>
          <a:p>
            <a:endParaRPr lang="en-US" dirty="0"/>
          </a:p>
        </p:txBody>
      </p:sp>
    </p:spTree>
    <p:extLst>
      <p:ext uri="{BB962C8B-B14F-4D97-AF65-F5344CB8AC3E}">
        <p14:creationId xmlns:p14="http://schemas.microsoft.com/office/powerpoint/2010/main" val="2505404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18231" y="1299612"/>
            <a:ext cx="1412416" cy="468205"/>
          </a:xfrm>
          <a:prstGeom prst="rect">
            <a:avLst/>
          </a:prstGeom>
        </p:spPr>
        <p:txBody>
          <a:bodyPr lIns="0" tIns="0" rIns="0" bIns="0" rtlCol="0" anchor="t">
            <a:spAutoFit/>
          </a:bodyPr>
          <a:lstStyle/>
          <a:p>
            <a:pPr algn="ctr" defTabSz="502920">
              <a:lnSpc>
                <a:spcPts val="4003"/>
              </a:lnSpc>
            </a:pPr>
            <a:r>
              <a:rPr lang="en-US" sz="2859">
                <a:solidFill>
                  <a:srgbClr val="000000"/>
                </a:solidFill>
                <a:latin typeface="Canva Sans Bold"/>
              </a:rPr>
              <a:t>IMPACT</a:t>
            </a:r>
          </a:p>
        </p:txBody>
      </p:sp>
      <p:sp>
        <p:nvSpPr>
          <p:cNvPr id="3" name="TextBox 3"/>
          <p:cNvSpPr txBox="1"/>
          <p:nvPr/>
        </p:nvSpPr>
        <p:spPr>
          <a:xfrm>
            <a:off x="0" y="2177466"/>
            <a:ext cx="8229493" cy="304635"/>
          </a:xfrm>
          <a:prstGeom prst="rect">
            <a:avLst/>
          </a:prstGeom>
        </p:spPr>
        <p:txBody>
          <a:bodyPr lIns="0" tIns="0" rIns="0" bIns="0" rtlCol="0" anchor="t">
            <a:spAutoFit/>
          </a:bodyPr>
          <a:lstStyle/>
          <a:p>
            <a:pPr marL="403732" lvl="1" indent="-201867" algn="ctr" defTabSz="502920">
              <a:lnSpc>
                <a:spcPts val="2617"/>
              </a:lnSpc>
              <a:buFont typeface="Arial"/>
              <a:buChar char="•"/>
            </a:pPr>
            <a:r>
              <a:rPr lang="en-US" sz="1869" dirty="0">
                <a:solidFill>
                  <a:srgbClr val="000000"/>
                </a:solidFill>
                <a:latin typeface="Canva Sans"/>
              </a:rPr>
              <a:t>Previous anti-adversarial work focused on avoiding “natural” attacks </a:t>
            </a:r>
          </a:p>
        </p:txBody>
      </p:sp>
      <p:sp>
        <p:nvSpPr>
          <p:cNvPr id="4" name="TextBox 4"/>
          <p:cNvSpPr txBox="1"/>
          <p:nvPr/>
        </p:nvSpPr>
        <p:spPr>
          <a:xfrm>
            <a:off x="0" y="2637563"/>
            <a:ext cx="4750421" cy="304635"/>
          </a:xfrm>
          <a:prstGeom prst="rect">
            <a:avLst/>
          </a:prstGeom>
        </p:spPr>
        <p:txBody>
          <a:bodyPr lIns="0" tIns="0" rIns="0" bIns="0" rtlCol="0" anchor="t">
            <a:spAutoFit/>
          </a:bodyPr>
          <a:lstStyle/>
          <a:p>
            <a:pPr marL="403732" lvl="1" indent="-201867" algn="ctr" defTabSz="502920">
              <a:lnSpc>
                <a:spcPts val="2617"/>
              </a:lnSpc>
              <a:buFont typeface="Arial"/>
              <a:buChar char="•"/>
            </a:pPr>
            <a:r>
              <a:rPr lang="en-US" sz="1869">
                <a:solidFill>
                  <a:srgbClr val="000000"/>
                </a:solidFill>
                <a:latin typeface="Canva Sans"/>
              </a:rPr>
              <a:t>New line of “alignment” work needed</a:t>
            </a:r>
          </a:p>
        </p:txBody>
      </p:sp>
      <p:sp>
        <p:nvSpPr>
          <p:cNvPr id="5" name="TextBox 5"/>
          <p:cNvSpPr txBox="1"/>
          <p:nvPr/>
        </p:nvSpPr>
        <p:spPr>
          <a:xfrm>
            <a:off x="0" y="3097659"/>
            <a:ext cx="6470076" cy="304635"/>
          </a:xfrm>
          <a:prstGeom prst="rect">
            <a:avLst/>
          </a:prstGeom>
        </p:spPr>
        <p:txBody>
          <a:bodyPr lIns="0" tIns="0" rIns="0" bIns="0" rtlCol="0" anchor="t">
            <a:spAutoFit/>
          </a:bodyPr>
          <a:lstStyle/>
          <a:p>
            <a:pPr marL="403732" lvl="1" indent="-201867" algn="ctr" defTabSz="502920">
              <a:lnSpc>
                <a:spcPts val="2617"/>
              </a:lnSpc>
              <a:buFont typeface="Arial"/>
              <a:buChar char="•"/>
            </a:pPr>
            <a:r>
              <a:rPr lang="en-US" sz="1869">
                <a:solidFill>
                  <a:srgbClr val="000000"/>
                </a:solidFill>
                <a:latin typeface="Canva Sans"/>
              </a:rPr>
              <a:t>More robust? Newer models have lower success rate</a:t>
            </a:r>
          </a:p>
        </p:txBody>
      </p:sp>
      <p:sp>
        <p:nvSpPr>
          <p:cNvPr id="6" name="TextBox 6"/>
          <p:cNvSpPr txBox="1"/>
          <p:nvPr/>
        </p:nvSpPr>
        <p:spPr>
          <a:xfrm>
            <a:off x="0" y="3558320"/>
            <a:ext cx="8627101" cy="304635"/>
          </a:xfrm>
          <a:prstGeom prst="rect">
            <a:avLst/>
          </a:prstGeom>
        </p:spPr>
        <p:txBody>
          <a:bodyPr lIns="0" tIns="0" rIns="0" bIns="0" rtlCol="0" anchor="t">
            <a:spAutoFit/>
          </a:bodyPr>
          <a:lstStyle/>
          <a:p>
            <a:pPr marL="403732" lvl="1" indent="-201867" algn="ctr" defTabSz="502920">
              <a:lnSpc>
                <a:spcPts val="2617"/>
              </a:lnSpc>
              <a:buFont typeface="Arial"/>
              <a:buChar char="•"/>
            </a:pPr>
            <a:r>
              <a:rPr lang="en-US" sz="1869">
                <a:solidFill>
                  <a:srgbClr val="000000"/>
                </a:solidFill>
                <a:latin typeface="Canva Sans"/>
              </a:rPr>
              <a:t>Vicunja model trained on distilled GPT-3 data, this may explain transfer</a:t>
            </a:r>
          </a:p>
        </p:txBody>
      </p:sp>
      <p:sp>
        <p:nvSpPr>
          <p:cNvPr id="7" name="TextBox 7"/>
          <p:cNvSpPr txBox="1"/>
          <p:nvPr/>
        </p:nvSpPr>
        <p:spPr>
          <a:xfrm>
            <a:off x="0" y="3956439"/>
            <a:ext cx="8318955" cy="638060"/>
          </a:xfrm>
          <a:prstGeom prst="rect">
            <a:avLst/>
          </a:prstGeom>
        </p:spPr>
        <p:txBody>
          <a:bodyPr lIns="0" tIns="0" rIns="0" bIns="0" rtlCol="0" anchor="t">
            <a:spAutoFit/>
          </a:bodyPr>
          <a:lstStyle/>
          <a:p>
            <a:pPr marL="403732" lvl="1" indent="-201867" algn="ctr" defTabSz="502920">
              <a:lnSpc>
                <a:spcPts val="2617"/>
              </a:lnSpc>
              <a:buFont typeface="Arial"/>
              <a:buChar char="•"/>
            </a:pPr>
            <a:r>
              <a:rPr lang="en-US" sz="1869">
                <a:solidFill>
                  <a:srgbClr val="000000"/>
                </a:solidFill>
                <a:latin typeface="Canva Sans"/>
              </a:rPr>
              <a:t>Similar transfer would be possible for Claude, and may dramatically improve attacks</a:t>
            </a:r>
          </a:p>
        </p:txBody>
      </p:sp>
      <p:sp>
        <p:nvSpPr>
          <p:cNvPr id="8" name="TextBox 8"/>
          <p:cNvSpPr txBox="1"/>
          <p:nvPr/>
        </p:nvSpPr>
        <p:spPr>
          <a:xfrm>
            <a:off x="0" y="4684600"/>
            <a:ext cx="8627101" cy="304635"/>
          </a:xfrm>
          <a:prstGeom prst="rect">
            <a:avLst/>
          </a:prstGeom>
        </p:spPr>
        <p:txBody>
          <a:bodyPr lIns="0" tIns="0" rIns="0" bIns="0" rtlCol="0" anchor="t">
            <a:spAutoFit/>
          </a:bodyPr>
          <a:lstStyle/>
          <a:p>
            <a:pPr marL="403732" lvl="1" indent="-201867" algn="ctr" defTabSz="502920">
              <a:lnSpc>
                <a:spcPts val="2617"/>
              </a:lnSpc>
              <a:buFont typeface="Arial"/>
              <a:buChar char="•"/>
            </a:pPr>
            <a:r>
              <a:rPr lang="en-US" sz="1869">
                <a:solidFill>
                  <a:srgbClr val="000000"/>
                </a:solidFill>
                <a:latin typeface="Canva Sans"/>
              </a:rPr>
              <a:t>Claude’s chat interface blocks many queries. This is a very bad strategy.</a:t>
            </a:r>
          </a:p>
        </p:txBody>
      </p:sp>
      <p:sp>
        <p:nvSpPr>
          <p:cNvPr id="9" name="TextBox 9"/>
          <p:cNvSpPr txBox="1"/>
          <p:nvPr/>
        </p:nvSpPr>
        <p:spPr>
          <a:xfrm>
            <a:off x="0" y="5136005"/>
            <a:ext cx="8040629" cy="638060"/>
          </a:xfrm>
          <a:prstGeom prst="rect">
            <a:avLst/>
          </a:prstGeom>
        </p:spPr>
        <p:txBody>
          <a:bodyPr lIns="0" tIns="0" rIns="0" bIns="0" rtlCol="0" anchor="t">
            <a:spAutoFit/>
          </a:bodyPr>
          <a:lstStyle/>
          <a:p>
            <a:pPr marL="403732" lvl="1" indent="-201867" algn="ctr" defTabSz="502920">
              <a:lnSpc>
                <a:spcPts val="2617"/>
              </a:lnSpc>
              <a:buFont typeface="Arial"/>
              <a:buChar char="•"/>
            </a:pPr>
            <a:r>
              <a:rPr lang="en-US" sz="1869">
                <a:solidFill>
                  <a:srgbClr val="000000"/>
                </a:solidFill>
                <a:latin typeface="Canva Sans"/>
              </a:rPr>
              <a:t> Existing defenses against adversarial attacks significantly degrade performance.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7B4A7"/>
        </a:solidFill>
        <a:effectLst/>
      </p:bgPr>
    </p:bg>
    <p:spTree>
      <p:nvGrpSpPr>
        <p:cNvPr id="1" name=""/>
        <p:cNvGrpSpPr/>
        <p:nvPr/>
      </p:nvGrpSpPr>
      <p:grpSpPr>
        <a:xfrm>
          <a:off x="0" y="0"/>
          <a:ext cx="0" cy="0"/>
          <a:chOff x="0" y="0"/>
          <a:chExt cx="0" cy="0"/>
        </a:xfrm>
      </p:grpSpPr>
      <p:grpSp>
        <p:nvGrpSpPr>
          <p:cNvPr id="2" name="Group 2"/>
          <p:cNvGrpSpPr/>
          <p:nvPr/>
        </p:nvGrpSpPr>
        <p:grpSpPr>
          <a:xfrm>
            <a:off x="282893" y="1324452"/>
            <a:ext cx="9492615" cy="5107536"/>
            <a:chOff x="0" y="0"/>
            <a:chExt cx="4545659" cy="2445808"/>
          </a:xfrm>
        </p:grpSpPr>
        <p:sp>
          <p:nvSpPr>
            <p:cNvPr id="3" name="Freeform 3"/>
            <p:cNvSpPr/>
            <p:nvPr/>
          </p:nvSpPr>
          <p:spPr>
            <a:xfrm>
              <a:off x="0" y="0"/>
              <a:ext cx="4545659" cy="2445808"/>
            </a:xfrm>
            <a:custGeom>
              <a:avLst/>
              <a:gdLst/>
              <a:ahLst/>
              <a:cxnLst/>
              <a:rect l="l" t="t" r="r" b="b"/>
              <a:pathLst>
                <a:path w="4545659" h="2445808">
                  <a:moveTo>
                    <a:pt x="8971" y="0"/>
                  </a:moveTo>
                  <a:lnTo>
                    <a:pt x="4536688" y="0"/>
                  </a:lnTo>
                  <a:cubicBezTo>
                    <a:pt x="4541643" y="0"/>
                    <a:pt x="4545659" y="4017"/>
                    <a:pt x="4545659" y="8971"/>
                  </a:cubicBezTo>
                  <a:lnTo>
                    <a:pt x="4545659" y="2436837"/>
                  </a:lnTo>
                  <a:cubicBezTo>
                    <a:pt x="4545659" y="2441792"/>
                    <a:pt x="4541643" y="2445808"/>
                    <a:pt x="4536688" y="2445808"/>
                  </a:cubicBezTo>
                  <a:lnTo>
                    <a:pt x="8971" y="2445808"/>
                  </a:lnTo>
                  <a:cubicBezTo>
                    <a:pt x="4017" y="2445808"/>
                    <a:pt x="0" y="2441792"/>
                    <a:pt x="0" y="2436837"/>
                  </a:cubicBezTo>
                  <a:lnTo>
                    <a:pt x="0" y="8971"/>
                  </a:lnTo>
                  <a:cubicBezTo>
                    <a:pt x="0" y="4017"/>
                    <a:pt x="4017" y="0"/>
                    <a:pt x="8971" y="0"/>
                  </a:cubicBezTo>
                  <a:close/>
                </a:path>
              </a:pathLst>
            </a:custGeom>
            <a:solidFill>
              <a:srgbClr val="FEFEFE"/>
            </a:solidFill>
            <a:ln w="28575" cap="sq">
              <a:solidFill>
                <a:srgbClr val="2B4B82"/>
              </a:solidFill>
              <a:prstDash val="solid"/>
              <a:miter/>
            </a:ln>
          </p:spPr>
          <p:txBody>
            <a:bodyPr/>
            <a:lstStyle/>
            <a:p>
              <a:pPr defTabSz="502920"/>
              <a:endParaRPr lang="en-US" sz="990">
                <a:solidFill>
                  <a:prstClr val="black"/>
                </a:solidFill>
                <a:latin typeface="Calibri"/>
              </a:endParaRPr>
            </a:p>
          </p:txBody>
        </p:sp>
        <p:sp>
          <p:nvSpPr>
            <p:cNvPr id="4" name="TextBox 4"/>
            <p:cNvSpPr txBox="1"/>
            <p:nvPr/>
          </p:nvSpPr>
          <p:spPr>
            <a:xfrm>
              <a:off x="0" y="-47625"/>
              <a:ext cx="4545659" cy="2493433"/>
            </a:xfrm>
            <a:prstGeom prst="rect">
              <a:avLst/>
            </a:prstGeom>
          </p:spPr>
          <p:txBody>
            <a:bodyPr lIns="27940" tIns="27940" rIns="27940" bIns="27940" rtlCol="0" anchor="ctr"/>
            <a:lstStyle/>
            <a:p>
              <a:pPr algn="ctr" defTabSz="502920">
                <a:lnSpc>
                  <a:spcPts val="1924"/>
                </a:lnSpc>
              </a:pPr>
              <a:endParaRPr sz="990">
                <a:solidFill>
                  <a:prstClr val="black"/>
                </a:solidFill>
                <a:latin typeface="Calibri"/>
              </a:endParaRPr>
            </a:p>
          </p:txBody>
        </p:sp>
      </p:grpSp>
      <p:sp>
        <p:nvSpPr>
          <p:cNvPr id="5" name="Freeform 5"/>
          <p:cNvSpPr/>
          <p:nvPr/>
        </p:nvSpPr>
        <p:spPr>
          <a:xfrm>
            <a:off x="4857373" y="1609657"/>
            <a:ext cx="2743406" cy="1828937"/>
          </a:xfrm>
          <a:custGeom>
            <a:avLst/>
            <a:gdLst/>
            <a:ahLst/>
            <a:cxnLst/>
            <a:rect l="l" t="t" r="r" b="b"/>
            <a:pathLst>
              <a:path w="4988010" h="3325340">
                <a:moveTo>
                  <a:pt x="0" y="0"/>
                </a:moveTo>
                <a:lnTo>
                  <a:pt x="4988010" y="0"/>
                </a:lnTo>
                <a:lnTo>
                  <a:pt x="4988010" y="3325340"/>
                </a:lnTo>
                <a:lnTo>
                  <a:pt x="0" y="3325340"/>
                </a:lnTo>
                <a:lnTo>
                  <a:pt x="0" y="0"/>
                </a:lnTo>
                <a:close/>
              </a:path>
            </a:pathLst>
          </a:custGeom>
          <a:blipFill>
            <a:blip r:embed="rId2"/>
            <a:stretch>
              <a:fillRect/>
            </a:stretch>
          </a:blipFill>
        </p:spPr>
        <p:txBody>
          <a:bodyPr/>
          <a:lstStyle/>
          <a:p>
            <a:pPr defTabSz="502920"/>
            <a:endParaRPr lang="en-US" sz="990">
              <a:solidFill>
                <a:prstClr val="black"/>
              </a:solidFill>
              <a:latin typeface="Calibri"/>
            </a:endParaRPr>
          </a:p>
        </p:txBody>
      </p:sp>
      <p:sp>
        <p:nvSpPr>
          <p:cNvPr id="6" name="Freeform 6"/>
          <p:cNvSpPr/>
          <p:nvPr/>
        </p:nvSpPr>
        <p:spPr>
          <a:xfrm>
            <a:off x="6344928" y="4784188"/>
            <a:ext cx="1677159" cy="1647799"/>
          </a:xfrm>
          <a:custGeom>
            <a:avLst/>
            <a:gdLst/>
            <a:ahLst/>
            <a:cxnLst/>
            <a:rect l="l" t="t" r="r" b="b"/>
            <a:pathLst>
              <a:path w="3049380" h="2995999">
                <a:moveTo>
                  <a:pt x="0" y="0"/>
                </a:moveTo>
                <a:lnTo>
                  <a:pt x="3049380" y="0"/>
                </a:lnTo>
                <a:lnTo>
                  <a:pt x="3049380" y="2995999"/>
                </a:lnTo>
                <a:lnTo>
                  <a:pt x="0" y="2995999"/>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
        <p:nvSpPr>
          <p:cNvPr id="7" name="Freeform 7"/>
          <p:cNvSpPr/>
          <p:nvPr/>
        </p:nvSpPr>
        <p:spPr>
          <a:xfrm rot="-97295">
            <a:off x="7620761" y="3911571"/>
            <a:ext cx="2377624" cy="1445853"/>
          </a:xfrm>
          <a:custGeom>
            <a:avLst/>
            <a:gdLst/>
            <a:ahLst/>
            <a:cxnLst/>
            <a:rect l="l" t="t" r="r" b="b"/>
            <a:pathLst>
              <a:path w="4322953" h="2628823">
                <a:moveTo>
                  <a:pt x="0" y="0"/>
                </a:moveTo>
                <a:lnTo>
                  <a:pt x="4322953" y="0"/>
                </a:lnTo>
                <a:lnTo>
                  <a:pt x="4322953" y="2628823"/>
                </a:lnTo>
                <a:lnTo>
                  <a:pt x="0" y="2628823"/>
                </a:lnTo>
                <a:lnTo>
                  <a:pt x="0" y="0"/>
                </a:lnTo>
                <a:close/>
              </a:path>
            </a:pathLst>
          </a:custGeom>
          <a:blipFill>
            <a:blip r:embed="rId4"/>
            <a:stretch>
              <a:fillRect/>
            </a:stretch>
          </a:blipFill>
        </p:spPr>
        <p:txBody>
          <a:bodyPr/>
          <a:lstStyle/>
          <a:p>
            <a:pPr defTabSz="502920"/>
            <a:endParaRPr lang="en-US" sz="990">
              <a:solidFill>
                <a:prstClr val="black"/>
              </a:solidFill>
              <a:latin typeface="Calibri"/>
            </a:endParaRPr>
          </a:p>
        </p:txBody>
      </p:sp>
      <p:sp>
        <p:nvSpPr>
          <p:cNvPr id="8" name="TextBox 8"/>
          <p:cNvSpPr txBox="1"/>
          <p:nvPr/>
        </p:nvSpPr>
        <p:spPr>
          <a:xfrm>
            <a:off x="565785" y="1623061"/>
            <a:ext cx="4650376" cy="894604"/>
          </a:xfrm>
          <a:prstGeom prst="rect">
            <a:avLst/>
          </a:prstGeom>
        </p:spPr>
        <p:txBody>
          <a:bodyPr lIns="0" tIns="0" rIns="0" bIns="0" rtlCol="0" anchor="t">
            <a:spAutoFit/>
          </a:bodyPr>
          <a:lstStyle/>
          <a:p>
            <a:pPr defTabSz="502920">
              <a:lnSpc>
                <a:spcPts val="3564"/>
              </a:lnSpc>
            </a:pPr>
            <a:r>
              <a:rPr lang="en-US" sz="2970">
                <a:solidFill>
                  <a:srgbClr val="2B4B82"/>
                </a:solidFill>
                <a:latin typeface="Clear Sans Bold"/>
              </a:rPr>
              <a:t>ARE THE ATTACKS MEANINGFUL?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7B4A7"/>
        </a:solidFill>
        <a:effectLst/>
      </p:bgPr>
    </p:bg>
    <p:spTree>
      <p:nvGrpSpPr>
        <p:cNvPr id="1" name=""/>
        <p:cNvGrpSpPr/>
        <p:nvPr/>
      </p:nvGrpSpPr>
      <p:grpSpPr>
        <a:xfrm>
          <a:off x="0" y="0"/>
          <a:ext cx="0" cy="0"/>
          <a:chOff x="0" y="0"/>
          <a:chExt cx="0" cy="0"/>
        </a:xfrm>
      </p:grpSpPr>
      <p:grpSp>
        <p:nvGrpSpPr>
          <p:cNvPr id="2" name="Group 2"/>
          <p:cNvGrpSpPr/>
          <p:nvPr/>
        </p:nvGrpSpPr>
        <p:grpSpPr>
          <a:xfrm>
            <a:off x="282893" y="1324452"/>
            <a:ext cx="9492615" cy="5107536"/>
            <a:chOff x="0" y="0"/>
            <a:chExt cx="4545659" cy="2445808"/>
          </a:xfrm>
        </p:grpSpPr>
        <p:sp>
          <p:nvSpPr>
            <p:cNvPr id="3" name="Freeform 3"/>
            <p:cNvSpPr/>
            <p:nvPr/>
          </p:nvSpPr>
          <p:spPr>
            <a:xfrm>
              <a:off x="0" y="0"/>
              <a:ext cx="4545659" cy="2445808"/>
            </a:xfrm>
            <a:custGeom>
              <a:avLst/>
              <a:gdLst/>
              <a:ahLst/>
              <a:cxnLst/>
              <a:rect l="l" t="t" r="r" b="b"/>
              <a:pathLst>
                <a:path w="4545659" h="2445808">
                  <a:moveTo>
                    <a:pt x="8971" y="0"/>
                  </a:moveTo>
                  <a:lnTo>
                    <a:pt x="4536688" y="0"/>
                  </a:lnTo>
                  <a:cubicBezTo>
                    <a:pt x="4541643" y="0"/>
                    <a:pt x="4545659" y="4017"/>
                    <a:pt x="4545659" y="8971"/>
                  </a:cubicBezTo>
                  <a:lnTo>
                    <a:pt x="4545659" y="2436837"/>
                  </a:lnTo>
                  <a:cubicBezTo>
                    <a:pt x="4545659" y="2441792"/>
                    <a:pt x="4541643" y="2445808"/>
                    <a:pt x="4536688" y="2445808"/>
                  </a:cubicBezTo>
                  <a:lnTo>
                    <a:pt x="8971" y="2445808"/>
                  </a:lnTo>
                  <a:cubicBezTo>
                    <a:pt x="4017" y="2445808"/>
                    <a:pt x="0" y="2441792"/>
                    <a:pt x="0" y="2436837"/>
                  </a:cubicBezTo>
                  <a:lnTo>
                    <a:pt x="0" y="8971"/>
                  </a:lnTo>
                  <a:cubicBezTo>
                    <a:pt x="0" y="4017"/>
                    <a:pt x="4017" y="0"/>
                    <a:pt x="8971" y="0"/>
                  </a:cubicBezTo>
                  <a:close/>
                </a:path>
              </a:pathLst>
            </a:custGeom>
            <a:solidFill>
              <a:srgbClr val="FEFEFE"/>
            </a:solidFill>
            <a:ln w="28575" cap="sq">
              <a:solidFill>
                <a:srgbClr val="2B4B82"/>
              </a:solidFill>
              <a:prstDash val="solid"/>
              <a:miter/>
            </a:ln>
          </p:spPr>
          <p:txBody>
            <a:bodyPr/>
            <a:lstStyle/>
            <a:p>
              <a:pPr defTabSz="502920"/>
              <a:endParaRPr lang="en-US" sz="990">
                <a:solidFill>
                  <a:prstClr val="black"/>
                </a:solidFill>
                <a:latin typeface="Calibri"/>
              </a:endParaRPr>
            </a:p>
          </p:txBody>
        </p:sp>
        <p:sp>
          <p:nvSpPr>
            <p:cNvPr id="4" name="TextBox 4"/>
            <p:cNvSpPr txBox="1"/>
            <p:nvPr/>
          </p:nvSpPr>
          <p:spPr>
            <a:xfrm>
              <a:off x="0" y="-47625"/>
              <a:ext cx="4545659" cy="2493433"/>
            </a:xfrm>
            <a:prstGeom prst="rect">
              <a:avLst/>
            </a:prstGeom>
          </p:spPr>
          <p:txBody>
            <a:bodyPr lIns="27940" tIns="27940" rIns="27940" bIns="27940" rtlCol="0" anchor="ctr"/>
            <a:lstStyle/>
            <a:p>
              <a:pPr algn="ctr" defTabSz="502920">
                <a:lnSpc>
                  <a:spcPts val="1924"/>
                </a:lnSpc>
              </a:pPr>
              <a:endParaRPr sz="990">
                <a:solidFill>
                  <a:prstClr val="black"/>
                </a:solidFill>
                <a:latin typeface="Calibri"/>
              </a:endParaRPr>
            </a:p>
          </p:txBody>
        </p:sp>
      </p:grpSp>
      <p:sp>
        <p:nvSpPr>
          <p:cNvPr id="5" name="Freeform 5"/>
          <p:cNvSpPr/>
          <p:nvPr/>
        </p:nvSpPr>
        <p:spPr>
          <a:xfrm>
            <a:off x="4857373" y="1609657"/>
            <a:ext cx="2743406" cy="1828937"/>
          </a:xfrm>
          <a:custGeom>
            <a:avLst/>
            <a:gdLst/>
            <a:ahLst/>
            <a:cxnLst/>
            <a:rect l="l" t="t" r="r" b="b"/>
            <a:pathLst>
              <a:path w="4988010" h="3325340">
                <a:moveTo>
                  <a:pt x="0" y="0"/>
                </a:moveTo>
                <a:lnTo>
                  <a:pt x="4988010" y="0"/>
                </a:lnTo>
                <a:lnTo>
                  <a:pt x="4988010" y="3325340"/>
                </a:lnTo>
                <a:lnTo>
                  <a:pt x="0" y="3325340"/>
                </a:lnTo>
                <a:lnTo>
                  <a:pt x="0" y="0"/>
                </a:lnTo>
                <a:close/>
              </a:path>
            </a:pathLst>
          </a:custGeom>
          <a:blipFill>
            <a:blip r:embed="rId2"/>
            <a:stretch>
              <a:fillRect/>
            </a:stretch>
          </a:blipFill>
        </p:spPr>
        <p:txBody>
          <a:bodyPr/>
          <a:lstStyle/>
          <a:p>
            <a:pPr defTabSz="502920"/>
            <a:endParaRPr lang="en-US" sz="990">
              <a:solidFill>
                <a:prstClr val="black"/>
              </a:solidFill>
              <a:latin typeface="Calibri"/>
            </a:endParaRPr>
          </a:p>
        </p:txBody>
      </p:sp>
      <p:sp>
        <p:nvSpPr>
          <p:cNvPr id="6" name="Freeform 6"/>
          <p:cNvSpPr/>
          <p:nvPr/>
        </p:nvSpPr>
        <p:spPr>
          <a:xfrm>
            <a:off x="6344928" y="4784188"/>
            <a:ext cx="1677159" cy="1647799"/>
          </a:xfrm>
          <a:custGeom>
            <a:avLst/>
            <a:gdLst/>
            <a:ahLst/>
            <a:cxnLst/>
            <a:rect l="l" t="t" r="r" b="b"/>
            <a:pathLst>
              <a:path w="3049380" h="2995999">
                <a:moveTo>
                  <a:pt x="0" y="0"/>
                </a:moveTo>
                <a:lnTo>
                  <a:pt x="3049380" y="0"/>
                </a:lnTo>
                <a:lnTo>
                  <a:pt x="3049380" y="2995999"/>
                </a:lnTo>
                <a:lnTo>
                  <a:pt x="0" y="2995999"/>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
        <p:nvSpPr>
          <p:cNvPr id="7" name="Freeform 7"/>
          <p:cNvSpPr/>
          <p:nvPr/>
        </p:nvSpPr>
        <p:spPr>
          <a:xfrm rot="-97295">
            <a:off x="7620761" y="3911571"/>
            <a:ext cx="2377624" cy="1445853"/>
          </a:xfrm>
          <a:custGeom>
            <a:avLst/>
            <a:gdLst/>
            <a:ahLst/>
            <a:cxnLst/>
            <a:rect l="l" t="t" r="r" b="b"/>
            <a:pathLst>
              <a:path w="4322953" h="2628823">
                <a:moveTo>
                  <a:pt x="0" y="0"/>
                </a:moveTo>
                <a:lnTo>
                  <a:pt x="4322953" y="0"/>
                </a:lnTo>
                <a:lnTo>
                  <a:pt x="4322953" y="2628823"/>
                </a:lnTo>
                <a:lnTo>
                  <a:pt x="0" y="2628823"/>
                </a:lnTo>
                <a:lnTo>
                  <a:pt x="0" y="0"/>
                </a:lnTo>
                <a:close/>
              </a:path>
            </a:pathLst>
          </a:custGeom>
          <a:blipFill>
            <a:blip r:embed="rId4"/>
            <a:stretch>
              <a:fillRect/>
            </a:stretch>
          </a:blipFill>
        </p:spPr>
        <p:txBody>
          <a:bodyPr/>
          <a:lstStyle/>
          <a:p>
            <a:pPr defTabSz="502920"/>
            <a:endParaRPr lang="en-US" sz="990">
              <a:solidFill>
                <a:prstClr val="black"/>
              </a:solidFill>
              <a:latin typeface="Calibri"/>
            </a:endParaRPr>
          </a:p>
        </p:txBody>
      </p:sp>
      <p:sp>
        <p:nvSpPr>
          <p:cNvPr id="8" name="Freeform 8"/>
          <p:cNvSpPr/>
          <p:nvPr/>
        </p:nvSpPr>
        <p:spPr>
          <a:xfrm>
            <a:off x="5391921" y="3948097"/>
            <a:ext cx="1906014" cy="1115615"/>
          </a:xfrm>
          <a:custGeom>
            <a:avLst/>
            <a:gdLst/>
            <a:ahLst/>
            <a:cxnLst/>
            <a:rect l="l" t="t" r="r" b="b"/>
            <a:pathLst>
              <a:path w="3465480" h="2028391">
                <a:moveTo>
                  <a:pt x="0" y="0"/>
                </a:moveTo>
                <a:lnTo>
                  <a:pt x="3465480" y="0"/>
                </a:lnTo>
                <a:lnTo>
                  <a:pt x="3465480" y="2028392"/>
                </a:lnTo>
                <a:lnTo>
                  <a:pt x="0" y="2028392"/>
                </a:lnTo>
                <a:lnTo>
                  <a:pt x="0" y="0"/>
                </a:lnTo>
                <a:close/>
              </a:path>
            </a:pathLst>
          </a:custGeom>
          <a:blipFill>
            <a:blip r:embed="rId5"/>
            <a:stretch>
              <a:fillRect/>
            </a:stretch>
          </a:blipFill>
        </p:spPr>
        <p:txBody>
          <a:bodyPr/>
          <a:lstStyle/>
          <a:p>
            <a:pPr defTabSz="502920"/>
            <a:endParaRPr lang="en-US" sz="990">
              <a:solidFill>
                <a:prstClr val="black"/>
              </a:solidFill>
              <a:latin typeface="Calibri"/>
            </a:endParaRPr>
          </a:p>
        </p:txBody>
      </p:sp>
      <p:sp>
        <p:nvSpPr>
          <p:cNvPr id="9" name="TextBox 9"/>
          <p:cNvSpPr txBox="1"/>
          <p:nvPr/>
        </p:nvSpPr>
        <p:spPr>
          <a:xfrm>
            <a:off x="565785" y="1623061"/>
            <a:ext cx="4650376" cy="894604"/>
          </a:xfrm>
          <a:prstGeom prst="rect">
            <a:avLst/>
          </a:prstGeom>
        </p:spPr>
        <p:txBody>
          <a:bodyPr lIns="0" tIns="0" rIns="0" bIns="0" rtlCol="0" anchor="t">
            <a:spAutoFit/>
          </a:bodyPr>
          <a:lstStyle/>
          <a:p>
            <a:pPr defTabSz="502920">
              <a:lnSpc>
                <a:spcPts val="3564"/>
              </a:lnSpc>
            </a:pPr>
            <a:r>
              <a:rPr lang="en-US" sz="2970">
                <a:solidFill>
                  <a:srgbClr val="2B4B82"/>
                </a:solidFill>
                <a:latin typeface="Clear Sans Bold"/>
              </a:rPr>
              <a:t>ARE THE ATTACKS MEANINGFUL?</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7B4A7"/>
        </a:solidFill>
        <a:effectLst/>
      </p:bgPr>
    </p:bg>
    <p:spTree>
      <p:nvGrpSpPr>
        <p:cNvPr id="1" name=""/>
        <p:cNvGrpSpPr/>
        <p:nvPr/>
      </p:nvGrpSpPr>
      <p:grpSpPr>
        <a:xfrm>
          <a:off x="0" y="0"/>
          <a:ext cx="0" cy="0"/>
          <a:chOff x="0" y="0"/>
          <a:chExt cx="0" cy="0"/>
        </a:xfrm>
      </p:grpSpPr>
      <p:grpSp>
        <p:nvGrpSpPr>
          <p:cNvPr id="2" name="Group 2"/>
          <p:cNvGrpSpPr/>
          <p:nvPr/>
        </p:nvGrpSpPr>
        <p:grpSpPr>
          <a:xfrm>
            <a:off x="282893" y="1324452"/>
            <a:ext cx="9492615" cy="5107536"/>
            <a:chOff x="0" y="0"/>
            <a:chExt cx="4545659" cy="2445808"/>
          </a:xfrm>
        </p:grpSpPr>
        <p:sp>
          <p:nvSpPr>
            <p:cNvPr id="3" name="Freeform 3"/>
            <p:cNvSpPr/>
            <p:nvPr/>
          </p:nvSpPr>
          <p:spPr>
            <a:xfrm>
              <a:off x="0" y="0"/>
              <a:ext cx="4545659" cy="2445808"/>
            </a:xfrm>
            <a:custGeom>
              <a:avLst/>
              <a:gdLst/>
              <a:ahLst/>
              <a:cxnLst/>
              <a:rect l="l" t="t" r="r" b="b"/>
              <a:pathLst>
                <a:path w="4545659" h="2445808">
                  <a:moveTo>
                    <a:pt x="8971" y="0"/>
                  </a:moveTo>
                  <a:lnTo>
                    <a:pt x="4536688" y="0"/>
                  </a:lnTo>
                  <a:cubicBezTo>
                    <a:pt x="4541643" y="0"/>
                    <a:pt x="4545659" y="4017"/>
                    <a:pt x="4545659" y="8971"/>
                  </a:cubicBezTo>
                  <a:lnTo>
                    <a:pt x="4545659" y="2436837"/>
                  </a:lnTo>
                  <a:cubicBezTo>
                    <a:pt x="4545659" y="2441792"/>
                    <a:pt x="4541643" y="2445808"/>
                    <a:pt x="4536688" y="2445808"/>
                  </a:cubicBezTo>
                  <a:lnTo>
                    <a:pt x="8971" y="2445808"/>
                  </a:lnTo>
                  <a:cubicBezTo>
                    <a:pt x="4017" y="2445808"/>
                    <a:pt x="0" y="2441792"/>
                    <a:pt x="0" y="2436837"/>
                  </a:cubicBezTo>
                  <a:lnTo>
                    <a:pt x="0" y="8971"/>
                  </a:lnTo>
                  <a:cubicBezTo>
                    <a:pt x="0" y="4017"/>
                    <a:pt x="4017" y="0"/>
                    <a:pt x="8971" y="0"/>
                  </a:cubicBezTo>
                  <a:close/>
                </a:path>
              </a:pathLst>
            </a:custGeom>
            <a:solidFill>
              <a:srgbClr val="FEFEFE"/>
            </a:solidFill>
            <a:ln w="28575" cap="sq">
              <a:solidFill>
                <a:srgbClr val="2B4B82"/>
              </a:solidFill>
              <a:prstDash val="solid"/>
              <a:miter/>
            </a:ln>
          </p:spPr>
          <p:txBody>
            <a:bodyPr/>
            <a:lstStyle/>
            <a:p>
              <a:pPr defTabSz="502920"/>
              <a:endParaRPr lang="en-US" sz="990">
                <a:solidFill>
                  <a:prstClr val="black"/>
                </a:solidFill>
                <a:latin typeface="Calibri"/>
              </a:endParaRPr>
            </a:p>
          </p:txBody>
        </p:sp>
        <p:sp>
          <p:nvSpPr>
            <p:cNvPr id="4" name="TextBox 4"/>
            <p:cNvSpPr txBox="1"/>
            <p:nvPr/>
          </p:nvSpPr>
          <p:spPr>
            <a:xfrm>
              <a:off x="0" y="-47625"/>
              <a:ext cx="4545659" cy="2493433"/>
            </a:xfrm>
            <a:prstGeom prst="rect">
              <a:avLst/>
            </a:prstGeom>
          </p:spPr>
          <p:txBody>
            <a:bodyPr lIns="27940" tIns="27940" rIns="27940" bIns="27940" rtlCol="0" anchor="ctr"/>
            <a:lstStyle/>
            <a:p>
              <a:pPr algn="ctr" defTabSz="502920">
                <a:lnSpc>
                  <a:spcPts val="1924"/>
                </a:lnSpc>
              </a:pPr>
              <a:endParaRPr sz="990">
                <a:solidFill>
                  <a:prstClr val="black"/>
                </a:solidFill>
                <a:latin typeface="Calibri"/>
              </a:endParaRPr>
            </a:p>
          </p:txBody>
        </p:sp>
      </p:grpSp>
      <p:sp>
        <p:nvSpPr>
          <p:cNvPr id="5" name="Freeform 5"/>
          <p:cNvSpPr/>
          <p:nvPr/>
        </p:nvSpPr>
        <p:spPr>
          <a:xfrm>
            <a:off x="4857373" y="1609657"/>
            <a:ext cx="2743406" cy="1828937"/>
          </a:xfrm>
          <a:custGeom>
            <a:avLst/>
            <a:gdLst/>
            <a:ahLst/>
            <a:cxnLst/>
            <a:rect l="l" t="t" r="r" b="b"/>
            <a:pathLst>
              <a:path w="4988010" h="3325340">
                <a:moveTo>
                  <a:pt x="0" y="0"/>
                </a:moveTo>
                <a:lnTo>
                  <a:pt x="4988010" y="0"/>
                </a:lnTo>
                <a:lnTo>
                  <a:pt x="4988010" y="3325340"/>
                </a:lnTo>
                <a:lnTo>
                  <a:pt x="0" y="3325340"/>
                </a:lnTo>
                <a:lnTo>
                  <a:pt x="0" y="0"/>
                </a:lnTo>
                <a:close/>
              </a:path>
            </a:pathLst>
          </a:custGeom>
          <a:blipFill>
            <a:blip r:embed="rId2"/>
            <a:stretch>
              <a:fillRect/>
            </a:stretch>
          </a:blipFill>
        </p:spPr>
        <p:txBody>
          <a:bodyPr/>
          <a:lstStyle/>
          <a:p>
            <a:pPr defTabSz="502920"/>
            <a:endParaRPr lang="en-US" sz="990">
              <a:solidFill>
                <a:prstClr val="black"/>
              </a:solidFill>
              <a:latin typeface="Calibri"/>
            </a:endParaRPr>
          </a:p>
        </p:txBody>
      </p:sp>
      <p:sp>
        <p:nvSpPr>
          <p:cNvPr id="6" name="Freeform 6"/>
          <p:cNvSpPr/>
          <p:nvPr/>
        </p:nvSpPr>
        <p:spPr>
          <a:xfrm>
            <a:off x="6344928" y="4784188"/>
            <a:ext cx="1677159" cy="1647799"/>
          </a:xfrm>
          <a:custGeom>
            <a:avLst/>
            <a:gdLst/>
            <a:ahLst/>
            <a:cxnLst/>
            <a:rect l="l" t="t" r="r" b="b"/>
            <a:pathLst>
              <a:path w="3049380" h="2995999">
                <a:moveTo>
                  <a:pt x="0" y="0"/>
                </a:moveTo>
                <a:lnTo>
                  <a:pt x="3049380" y="0"/>
                </a:lnTo>
                <a:lnTo>
                  <a:pt x="3049380" y="2995999"/>
                </a:lnTo>
                <a:lnTo>
                  <a:pt x="0" y="2995999"/>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
        <p:nvSpPr>
          <p:cNvPr id="7" name="Freeform 7"/>
          <p:cNvSpPr/>
          <p:nvPr/>
        </p:nvSpPr>
        <p:spPr>
          <a:xfrm rot="-97295">
            <a:off x="7620761" y="3911571"/>
            <a:ext cx="2377624" cy="1445853"/>
          </a:xfrm>
          <a:custGeom>
            <a:avLst/>
            <a:gdLst/>
            <a:ahLst/>
            <a:cxnLst/>
            <a:rect l="l" t="t" r="r" b="b"/>
            <a:pathLst>
              <a:path w="4322953" h="2628823">
                <a:moveTo>
                  <a:pt x="0" y="0"/>
                </a:moveTo>
                <a:lnTo>
                  <a:pt x="4322953" y="0"/>
                </a:lnTo>
                <a:lnTo>
                  <a:pt x="4322953" y="2628823"/>
                </a:lnTo>
                <a:lnTo>
                  <a:pt x="0" y="2628823"/>
                </a:lnTo>
                <a:lnTo>
                  <a:pt x="0" y="0"/>
                </a:lnTo>
                <a:close/>
              </a:path>
            </a:pathLst>
          </a:custGeom>
          <a:blipFill>
            <a:blip r:embed="rId4"/>
            <a:stretch>
              <a:fillRect/>
            </a:stretch>
          </a:blipFill>
        </p:spPr>
        <p:txBody>
          <a:bodyPr/>
          <a:lstStyle/>
          <a:p>
            <a:pPr defTabSz="502920"/>
            <a:endParaRPr lang="en-US" sz="990">
              <a:solidFill>
                <a:prstClr val="black"/>
              </a:solidFill>
              <a:latin typeface="Calibri"/>
            </a:endParaRPr>
          </a:p>
        </p:txBody>
      </p:sp>
      <p:sp>
        <p:nvSpPr>
          <p:cNvPr id="8" name="Freeform 8"/>
          <p:cNvSpPr/>
          <p:nvPr/>
        </p:nvSpPr>
        <p:spPr>
          <a:xfrm>
            <a:off x="5391921" y="3948097"/>
            <a:ext cx="1906014" cy="1115615"/>
          </a:xfrm>
          <a:custGeom>
            <a:avLst/>
            <a:gdLst/>
            <a:ahLst/>
            <a:cxnLst/>
            <a:rect l="l" t="t" r="r" b="b"/>
            <a:pathLst>
              <a:path w="3465480" h="2028391">
                <a:moveTo>
                  <a:pt x="0" y="0"/>
                </a:moveTo>
                <a:lnTo>
                  <a:pt x="3465480" y="0"/>
                </a:lnTo>
                <a:lnTo>
                  <a:pt x="3465480" y="2028392"/>
                </a:lnTo>
                <a:lnTo>
                  <a:pt x="0" y="2028392"/>
                </a:lnTo>
                <a:lnTo>
                  <a:pt x="0" y="0"/>
                </a:lnTo>
                <a:close/>
              </a:path>
            </a:pathLst>
          </a:custGeom>
          <a:blipFill>
            <a:blip r:embed="rId5"/>
            <a:stretch>
              <a:fillRect/>
            </a:stretch>
          </a:blipFill>
        </p:spPr>
        <p:txBody>
          <a:bodyPr/>
          <a:lstStyle/>
          <a:p>
            <a:pPr defTabSz="502920"/>
            <a:endParaRPr lang="en-US" sz="990">
              <a:solidFill>
                <a:prstClr val="black"/>
              </a:solidFill>
              <a:latin typeface="Calibri"/>
            </a:endParaRPr>
          </a:p>
        </p:txBody>
      </p:sp>
      <p:sp>
        <p:nvSpPr>
          <p:cNvPr id="9" name="Freeform 9"/>
          <p:cNvSpPr/>
          <p:nvPr/>
        </p:nvSpPr>
        <p:spPr>
          <a:xfrm>
            <a:off x="565785" y="2886498"/>
            <a:ext cx="4419010" cy="1249638"/>
          </a:xfrm>
          <a:custGeom>
            <a:avLst/>
            <a:gdLst/>
            <a:ahLst/>
            <a:cxnLst/>
            <a:rect l="l" t="t" r="r" b="b"/>
            <a:pathLst>
              <a:path w="8034564" h="2272069">
                <a:moveTo>
                  <a:pt x="0" y="0"/>
                </a:moveTo>
                <a:lnTo>
                  <a:pt x="8034564" y="0"/>
                </a:lnTo>
                <a:lnTo>
                  <a:pt x="8034564" y="2272069"/>
                </a:lnTo>
                <a:lnTo>
                  <a:pt x="0" y="2272069"/>
                </a:lnTo>
                <a:lnTo>
                  <a:pt x="0" y="0"/>
                </a:lnTo>
                <a:close/>
              </a:path>
            </a:pathLst>
          </a:custGeom>
          <a:blipFill>
            <a:blip r:embed="rId6"/>
            <a:stretch>
              <a:fillRect/>
            </a:stretch>
          </a:blipFill>
        </p:spPr>
        <p:txBody>
          <a:bodyPr/>
          <a:lstStyle/>
          <a:p>
            <a:pPr defTabSz="502920"/>
            <a:endParaRPr lang="en-US" sz="990">
              <a:solidFill>
                <a:prstClr val="black"/>
              </a:solidFill>
              <a:latin typeface="Calibri"/>
            </a:endParaRPr>
          </a:p>
        </p:txBody>
      </p:sp>
      <p:sp>
        <p:nvSpPr>
          <p:cNvPr id="10" name="TextBox 10"/>
          <p:cNvSpPr txBox="1"/>
          <p:nvPr/>
        </p:nvSpPr>
        <p:spPr>
          <a:xfrm>
            <a:off x="565785" y="1623061"/>
            <a:ext cx="4650376" cy="894604"/>
          </a:xfrm>
          <a:prstGeom prst="rect">
            <a:avLst/>
          </a:prstGeom>
        </p:spPr>
        <p:txBody>
          <a:bodyPr lIns="0" tIns="0" rIns="0" bIns="0" rtlCol="0" anchor="t">
            <a:spAutoFit/>
          </a:bodyPr>
          <a:lstStyle/>
          <a:p>
            <a:pPr defTabSz="502920">
              <a:lnSpc>
                <a:spcPts val="3564"/>
              </a:lnSpc>
            </a:pPr>
            <a:r>
              <a:rPr lang="en-US" sz="2970">
                <a:solidFill>
                  <a:srgbClr val="2B4B82"/>
                </a:solidFill>
                <a:latin typeface="Clear Sans Bold"/>
              </a:rPr>
              <a:t>ARE THE ATTACKS MEANINGFUL?</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7B4A7"/>
        </a:solidFill>
        <a:effectLst/>
      </p:bgPr>
    </p:bg>
    <p:spTree>
      <p:nvGrpSpPr>
        <p:cNvPr id="1" name=""/>
        <p:cNvGrpSpPr/>
        <p:nvPr/>
      </p:nvGrpSpPr>
      <p:grpSpPr>
        <a:xfrm>
          <a:off x="0" y="0"/>
          <a:ext cx="0" cy="0"/>
          <a:chOff x="0" y="0"/>
          <a:chExt cx="0" cy="0"/>
        </a:xfrm>
      </p:grpSpPr>
      <p:grpSp>
        <p:nvGrpSpPr>
          <p:cNvPr id="2" name="Group 2"/>
          <p:cNvGrpSpPr/>
          <p:nvPr/>
        </p:nvGrpSpPr>
        <p:grpSpPr>
          <a:xfrm>
            <a:off x="282893" y="1324452"/>
            <a:ext cx="9492615" cy="5107536"/>
            <a:chOff x="0" y="0"/>
            <a:chExt cx="4545659" cy="2445808"/>
          </a:xfrm>
        </p:grpSpPr>
        <p:sp>
          <p:nvSpPr>
            <p:cNvPr id="3" name="Freeform 3"/>
            <p:cNvSpPr/>
            <p:nvPr/>
          </p:nvSpPr>
          <p:spPr>
            <a:xfrm>
              <a:off x="0" y="0"/>
              <a:ext cx="4545659" cy="2445808"/>
            </a:xfrm>
            <a:custGeom>
              <a:avLst/>
              <a:gdLst/>
              <a:ahLst/>
              <a:cxnLst/>
              <a:rect l="l" t="t" r="r" b="b"/>
              <a:pathLst>
                <a:path w="4545659" h="2445808">
                  <a:moveTo>
                    <a:pt x="8971" y="0"/>
                  </a:moveTo>
                  <a:lnTo>
                    <a:pt x="4536688" y="0"/>
                  </a:lnTo>
                  <a:cubicBezTo>
                    <a:pt x="4541643" y="0"/>
                    <a:pt x="4545659" y="4017"/>
                    <a:pt x="4545659" y="8971"/>
                  </a:cubicBezTo>
                  <a:lnTo>
                    <a:pt x="4545659" y="2436837"/>
                  </a:lnTo>
                  <a:cubicBezTo>
                    <a:pt x="4545659" y="2441792"/>
                    <a:pt x="4541643" y="2445808"/>
                    <a:pt x="4536688" y="2445808"/>
                  </a:cubicBezTo>
                  <a:lnTo>
                    <a:pt x="8971" y="2445808"/>
                  </a:lnTo>
                  <a:cubicBezTo>
                    <a:pt x="4017" y="2445808"/>
                    <a:pt x="0" y="2441792"/>
                    <a:pt x="0" y="2436837"/>
                  </a:cubicBezTo>
                  <a:lnTo>
                    <a:pt x="0" y="8971"/>
                  </a:lnTo>
                  <a:cubicBezTo>
                    <a:pt x="0" y="4017"/>
                    <a:pt x="4017" y="0"/>
                    <a:pt x="8971" y="0"/>
                  </a:cubicBezTo>
                  <a:close/>
                </a:path>
              </a:pathLst>
            </a:custGeom>
            <a:solidFill>
              <a:srgbClr val="FEFEFE"/>
            </a:solidFill>
            <a:ln w="28575" cap="sq">
              <a:solidFill>
                <a:srgbClr val="2B4B82"/>
              </a:solidFill>
              <a:prstDash val="solid"/>
              <a:miter/>
            </a:ln>
          </p:spPr>
          <p:txBody>
            <a:bodyPr/>
            <a:lstStyle/>
            <a:p>
              <a:pPr defTabSz="502920"/>
              <a:endParaRPr lang="en-US" sz="990">
                <a:solidFill>
                  <a:prstClr val="black"/>
                </a:solidFill>
                <a:latin typeface="Calibri"/>
              </a:endParaRPr>
            </a:p>
          </p:txBody>
        </p:sp>
        <p:sp>
          <p:nvSpPr>
            <p:cNvPr id="4" name="TextBox 4"/>
            <p:cNvSpPr txBox="1"/>
            <p:nvPr/>
          </p:nvSpPr>
          <p:spPr>
            <a:xfrm>
              <a:off x="0" y="-47625"/>
              <a:ext cx="4545659" cy="2493433"/>
            </a:xfrm>
            <a:prstGeom prst="rect">
              <a:avLst/>
            </a:prstGeom>
          </p:spPr>
          <p:txBody>
            <a:bodyPr lIns="27940" tIns="27940" rIns="27940" bIns="27940" rtlCol="0" anchor="ctr"/>
            <a:lstStyle/>
            <a:p>
              <a:pPr algn="ctr" defTabSz="502920">
                <a:lnSpc>
                  <a:spcPts val="1924"/>
                </a:lnSpc>
              </a:pPr>
              <a:endParaRPr sz="990">
                <a:solidFill>
                  <a:prstClr val="black"/>
                </a:solidFill>
                <a:latin typeface="Calibri"/>
              </a:endParaRPr>
            </a:p>
          </p:txBody>
        </p:sp>
      </p:grpSp>
      <p:sp>
        <p:nvSpPr>
          <p:cNvPr id="5" name="Freeform 5"/>
          <p:cNvSpPr/>
          <p:nvPr/>
        </p:nvSpPr>
        <p:spPr>
          <a:xfrm>
            <a:off x="4857373" y="1609657"/>
            <a:ext cx="2743406" cy="1828937"/>
          </a:xfrm>
          <a:custGeom>
            <a:avLst/>
            <a:gdLst/>
            <a:ahLst/>
            <a:cxnLst/>
            <a:rect l="l" t="t" r="r" b="b"/>
            <a:pathLst>
              <a:path w="4988010" h="3325340">
                <a:moveTo>
                  <a:pt x="0" y="0"/>
                </a:moveTo>
                <a:lnTo>
                  <a:pt x="4988010" y="0"/>
                </a:lnTo>
                <a:lnTo>
                  <a:pt x="4988010" y="3325340"/>
                </a:lnTo>
                <a:lnTo>
                  <a:pt x="0" y="3325340"/>
                </a:lnTo>
                <a:lnTo>
                  <a:pt x="0" y="0"/>
                </a:lnTo>
                <a:close/>
              </a:path>
            </a:pathLst>
          </a:custGeom>
          <a:blipFill>
            <a:blip r:embed="rId2"/>
            <a:stretch>
              <a:fillRect/>
            </a:stretch>
          </a:blipFill>
        </p:spPr>
        <p:txBody>
          <a:bodyPr/>
          <a:lstStyle/>
          <a:p>
            <a:pPr defTabSz="502920"/>
            <a:endParaRPr lang="en-US" sz="990">
              <a:solidFill>
                <a:prstClr val="black"/>
              </a:solidFill>
              <a:latin typeface="Calibri"/>
            </a:endParaRPr>
          </a:p>
        </p:txBody>
      </p:sp>
      <p:sp>
        <p:nvSpPr>
          <p:cNvPr id="6" name="Freeform 6"/>
          <p:cNvSpPr/>
          <p:nvPr/>
        </p:nvSpPr>
        <p:spPr>
          <a:xfrm>
            <a:off x="6344928" y="4784188"/>
            <a:ext cx="1677159" cy="1647799"/>
          </a:xfrm>
          <a:custGeom>
            <a:avLst/>
            <a:gdLst/>
            <a:ahLst/>
            <a:cxnLst/>
            <a:rect l="l" t="t" r="r" b="b"/>
            <a:pathLst>
              <a:path w="3049380" h="2995999">
                <a:moveTo>
                  <a:pt x="0" y="0"/>
                </a:moveTo>
                <a:lnTo>
                  <a:pt x="3049380" y="0"/>
                </a:lnTo>
                <a:lnTo>
                  <a:pt x="3049380" y="2995999"/>
                </a:lnTo>
                <a:lnTo>
                  <a:pt x="0" y="2995999"/>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
        <p:nvSpPr>
          <p:cNvPr id="7" name="Freeform 7"/>
          <p:cNvSpPr/>
          <p:nvPr/>
        </p:nvSpPr>
        <p:spPr>
          <a:xfrm rot="-97295">
            <a:off x="7620761" y="3911571"/>
            <a:ext cx="2377624" cy="1445853"/>
          </a:xfrm>
          <a:custGeom>
            <a:avLst/>
            <a:gdLst/>
            <a:ahLst/>
            <a:cxnLst/>
            <a:rect l="l" t="t" r="r" b="b"/>
            <a:pathLst>
              <a:path w="4322953" h="2628823">
                <a:moveTo>
                  <a:pt x="0" y="0"/>
                </a:moveTo>
                <a:lnTo>
                  <a:pt x="4322953" y="0"/>
                </a:lnTo>
                <a:lnTo>
                  <a:pt x="4322953" y="2628823"/>
                </a:lnTo>
                <a:lnTo>
                  <a:pt x="0" y="2628823"/>
                </a:lnTo>
                <a:lnTo>
                  <a:pt x="0" y="0"/>
                </a:lnTo>
                <a:close/>
              </a:path>
            </a:pathLst>
          </a:custGeom>
          <a:blipFill>
            <a:blip r:embed="rId4"/>
            <a:stretch>
              <a:fillRect/>
            </a:stretch>
          </a:blipFill>
        </p:spPr>
        <p:txBody>
          <a:bodyPr/>
          <a:lstStyle/>
          <a:p>
            <a:pPr defTabSz="502920"/>
            <a:endParaRPr lang="en-US" sz="990">
              <a:solidFill>
                <a:prstClr val="black"/>
              </a:solidFill>
              <a:latin typeface="Calibri"/>
            </a:endParaRPr>
          </a:p>
        </p:txBody>
      </p:sp>
      <p:sp>
        <p:nvSpPr>
          <p:cNvPr id="8" name="Freeform 8"/>
          <p:cNvSpPr/>
          <p:nvPr/>
        </p:nvSpPr>
        <p:spPr>
          <a:xfrm>
            <a:off x="5391921" y="3948097"/>
            <a:ext cx="1906014" cy="1115615"/>
          </a:xfrm>
          <a:custGeom>
            <a:avLst/>
            <a:gdLst/>
            <a:ahLst/>
            <a:cxnLst/>
            <a:rect l="l" t="t" r="r" b="b"/>
            <a:pathLst>
              <a:path w="3465480" h="2028391">
                <a:moveTo>
                  <a:pt x="0" y="0"/>
                </a:moveTo>
                <a:lnTo>
                  <a:pt x="3465480" y="0"/>
                </a:lnTo>
                <a:lnTo>
                  <a:pt x="3465480" y="2028392"/>
                </a:lnTo>
                <a:lnTo>
                  <a:pt x="0" y="2028392"/>
                </a:lnTo>
                <a:lnTo>
                  <a:pt x="0" y="0"/>
                </a:lnTo>
                <a:close/>
              </a:path>
            </a:pathLst>
          </a:custGeom>
          <a:blipFill>
            <a:blip r:embed="rId5"/>
            <a:stretch>
              <a:fillRect/>
            </a:stretch>
          </a:blipFill>
        </p:spPr>
        <p:txBody>
          <a:bodyPr/>
          <a:lstStyle/>
          <a:p>
            <a:pPr defTabSz="502920"/>
            <a:endParaRPr lang="en-US" sz="990">
              <a:solidFill>
                <a:prstClr val="black"/>
              </a:solidFill>
              <a:latin typeface="Calibri"/>
            </a:endParaRPr>
          </a:p>
        </p:txBody>
      </p:sp>
      <p:sp>
        <p:nvSpPr>
          <p:cNvPr id="9" name="TextBox 9"/>
          <p:cNvSpPr txBox="1"/>
          <p:nvPr/>
        </p:nvSpPr>
        <p:spPr>
          <a:xfrm>
            <a:off x="565785" y="1623061"/>
            <a:ext cx="4650376" cy="894604"/>
          </a:xfrm>
          <a:prstGeom prst="rect">
            <a:avLst/>
          </a:prstGeom>
        </p:spPr>
        <p:txBody>
          <a:bodyPr lIns="0" tIns="0" rIns="0" bIns="0" rtlCol="0" anchor="t">
            <a:spAutoFit/>
          </a:bodyPr>
          <a:lstStyle/>
          <a:p>
            <a:pPr defTabSz="502920">
              <a:lnSpc>
                <a:spcPts val="3564"/>
              </a:lnSpc>
            </a:pPr>
            <a:r>
              <a:rPr lang="en-US" sz="2970">
                <a:solidFill>
                  <a:srgbClr val="2B4B82"/>
                </a:solidFill>
                <a:latin typeface="Clear Sans Bold"/>
              </a:rPr>
              <a:t>ARE THE ATTACKS MEANINGFUL?</a:t>
            </a:r>
          </a:p>
        </p:txBody>
      </p:sp>
      <p:sp>
        <p:nvSpPr>
          <p:cNvPr id="10" name="Freeform 10"/>
          <p:cNvSpPr/>
          <p:nvPr/>
        </p:nvSpPr>
        <p:spPr>
          <a:xfrm>
            <a:off x="4100626" y="5169904"/>
            <a:ext cx="2810420" cy="876368"/>
          </a:xfrm>
          <a:custGeom>
            <a:avLst/>
            <a:gdLst/>
            <a:ahLst/>
            <a:cxnLst/>
            <a:rect l="l" t="t" r="r" b="b"/>
            <a:pathLst>
              <a:path w="5109855" h="1593396">
                <a:moveTo>
                  <a:pt x="0" y="0"/>
                </a:moveTo>
                <a:lnTo>
                  <a:pt x="5109855" y="0"/>
                </a:lnTo>
                <a:lnTo>
                  <a:pt x="5109855" y="1593395"/>
                </a:lnTo>
                <a:lnTo>
                  <a:pt x="0" y="1593395"/>
                </a:lnTo>
                <a:lnTo>
                  <a:pt x="0" y="0"/>
                </a:lnTo>
                <a:close/>
              </a:path>
            </a:pathLst>
          </a:custGeom>
          <a:blipFill>
            <a:blip r:embed="rId6"/>
            <a:stretch>
              <a:fillRect/>
            </a:stretch>
          </a:blipFill>
        </p:spPr>
        <p:txBody>
          <a:bodyPr/>
          <a:lstStyle/>
          <a:p>
            <a:pPr defTabSz="502920"/>
            <a:endParaRPr lang="en-US" sz="990">
              <a:solidFill>
                <a:prstClr val="black"/>
              </a:solidFill>
              <a:latin typeface="Calibri"/>
            </a:endParaRPr>
          </a:p>
        </p:txBody>
      </p:sp>
      <p:sp>
        <p:nvSpPr>
          <p:cNvPr id="11" name="Freeform 11"/>
          <p:cNvSpPr/>
          <p:nvPr/>
        </p:nvSpPr>
        <p:spPr>
          <a:xfrm>
            <a:off x="560546" y="2886498"/>
            <a:ext cx="4419010" cy="1249638"/>
          </a:xfrm>
          <a:custGeom>
            <a:avLst/>
            <a:gdLst/>
            <a:ahLst/>
            <a:cxnLst/>
            <a:rect l="l" t="t" r="r" b="b"/>
            <a:pathLst>
              <a:path w="8034564" h="2272069">
                <a:moveTo>
                  <a:pt x="0" y="0"/>
                </a:moveTo>
                <a:lnTo>
                  <a:pt x="8034564" y="0"/>
                </a:lnTo>
                <a:lnTo>
                  <a:pt x="8034564" y="2272069"/>
                </a:lnTo>
                <a:lnTo>
                  <a:pt x="0" y="2272069"/>
                </a:lnTo>
                <a:lnTo>
                  <a:pt x="0" y="0"/>
                </a:lnTo>
                <a:close/>
              </a:path>
            </a:pathLst>
          </a:custGeom>
          <a:blipFill>
            <a:blip r:embed="rId7"/>
            <a:stretch>
              <a:fillRect/>
            </a:stretch>
          </a:blipFill>
        </p:spPr>
        <p:txBody>
          <a:bodyPr/>
          <a:lstStyle/>
          <a:p>
            <a:pPr defTabSz="502920"/>
            <a:endParaRPr lang="en-US" sz="990">
              <a:solidFill>
                <a:prstClr val="black"/>
              </a:solidFill>
              <a:latin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4DDDE"/>
        </a:solidFill>
        <a:effectLst/>
      </p:bgPr>
    </p:bg>
    <p:spTree>
      <p:nvGrpSpPr>
        <p:cNvPr id="1" name=""/>
        <p:cNvGrpSpPr/>
        <p:nvPr/>
      </p:nvGrpSpPr>
      <p:grpSpPr>
        <a:xfrm>
          <a:off x="0" y="0"/>
          <a:ext cx="0" cy="0"/>
          <a:chOff x="0" y="0"/>
          <a:chExt cx="0" cy="0"/>
        </a:xfrm>
      </p:grpSpPr>
      <p:sp>
        <p:nvSpPr>
          <p:cNvPr id="2" name="Freeform 2"/>
          <p:cNvSpPr/>
          <p:nvPr/>
        </p:nvSpPr>
        <p:spPr>
          <a:xfrm>
            <a:off x="0" y="1057275"/>
            <a:ext cx="4501371" cy="5657850"/>
          </a:xfrm>
          <a:custGeom>
            <a:avLst/>
            <a:gdLst/>
            <a:ahLst/>
            <a:cxnLst/>
            <a:rect l="l" t="t" r="r" b="b"/>
            <a:pathLst>
              <a:path w="8184311" h="10287000">
                <a:moveTo>
                  <a:pt x="0" y="0"/>
                </a:moveTo>
                <a:lnTo>
                  <a:pt x="8184311" y="0"/>
                </a:lnTo>
                <a:lnTo>
                  <a:pt x="8184311" y="10287000"/>
                </a:lnTo>
                <a:lnTo>
                  <a:pt x="0" y="10287000"/>
                </a:lnTo>
                <a:lnTo>
                  <a:pt x="0" y="0"/>
                </a:lnTo>
                <a:close/>
              </a:path>
            </a:pathLst>
          </a:custGeom>
          <a:blipFill>
            <a:blip r:embed="rId2"/>
            <a:stretch>
              <a:fillRect t="-9669" b="-9669"/>
            </a:stretch>
          </a:blipFill>
        </p:spPr>
        <p:txBody>
          <a:bodyPr/>
          <a:lstStyle/>
          <a:p>
            <a:pPr defTabSz="502920"/>
            <a:endParaRPr lang="en-US" sz="990">
              <a:solidFill>
                <a:prstClr val="black"/>
              </a:solidFill>
              <a:latin typeface="Calibri"/>
            </a:endParaRPr>
          </a:p>
        </p:txBody>
      </p:sp>
      <p:grpSp>
        <p:nvGrpSpPr>
          <p:cNvPr id="3" name="Group 3"/>
          <p:cNvGrpSpPr/>
          <p:nvPr/>
        </p:nvGrpSpPr>
        <p:grpSpPr>
          <a:xfrm>
            <a:off x="5203291" y="2369753"/>
            <a:ext cx="4021713" cy="1582666"/>
            <a:chOff x="0" y="85725"/>
            <a:chExt cx="9749607" cy="3836766"/>
          </a:xfrm>
        </p:grpSpPr>
        <p:sp>
          <p:nvSpPr>
            <p:cNvPr id="4" name="TextBox 4"/>
            <p:cNvSpPr txBox="1"/>
            <p:nvPr/>
          </p:nvSpPr>
          <p:spPr>
            <a:xfrm>
              <a:off x="0" y="85725"/>
              <a:ext cx="9749607" cy="1150276"/>
            </a:xfrm>
            <a:prstGeom prst="rect">
              <a:avLst/>
            </a:prstGeom>
          </p:spPr>
          <p:txBody>
            <a:bodyPr lIns="0" tIns="0" rIns="0" bIns="0" rtlCol="0" anchor="t">
              <a:spAutoFit/>
            </a:bodyPr>
            <a:lstStyle/>
            <a:p>
              <a:pPr defTabSz="502920">
                <a:lnSpc>
                  <a:spcPts val="3695"/>
                </a:lnSpc>
              </a:pPr>
              <a:r>
                <a:rPr lang="en-US" sz="3519">
                  <a:solidFill>
                    <a:srgbClr val="2B4B82"/>
                  </a:solidFill>
                  <a:latin typeface="Clear Sans Bold"/>
                </a:rPr>
                <a:t>Future work</a:t>
              </a:r>
            </a:p>
          </p:txBody>
        </p:sp>
        <p:sp>
          <p:nvSpPr>
            <p:cNvPr id="5" name="TextBox 5"/>
            <p:cNvSpPr txBox="1"/>
            <p:nvPr/>
          </p:nvSpPr>
          <p:spPr>
            <a:xfrm>
              <a:off x="0" y="1928782"/>
              <a:ext cx="9749607" cy="1993709"/>
            </a:xfrm>
            <a:prstGeom prst="rect">
              <a:avLst/>
            </a:prstGeom>
          </p:spPr>
          <p:txBody>
            <a:bodyPr lIns="0" tIns="0" rIns="0" bIns="0" rtlCol="0" anchor="t">
              <a:spAutoFit/>
            </a:bodyPr>
            <a:lstStyle/>
            <a:p>
              <a:pPr defTabSz="502920">
                <a:lnSpc>
                  <a:spcPts val="2233"/>
                </a:lnSpc>
              </a:pPr>
              <a:r>
                <a:rPr lang="en-US" sz="1595">
                  <a:solidFill>
                    <a:srgbClr val="2B4B82"/>
                  </a:solidFill>
                  <a:latin typeface="Clear Sans"/>
                </a:rPr>
                <a:t>SLIGHT MODIFICATION ON EXISTING WORK SUBSTANTIALLY PUSH FORWARD SOTA.</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4DDDE"/>
        </a:solidFill>
        <a:effectLst/>
      </p:bgPr>
    </p:bg>
    <p:spTree>
      <p:nvGrpSpPr>
        <p:cNvPr id="1" name=""/>
        <p:cNvGrpSpPr/>
        <p:nvPr/>
      </p:nvGrpSpPr>
      <p:grpSpPr>
        <a:xfrm>
          <a:off x="0" y="0"/>
          <a:ext cx="0" cy="0"/>
          <a:chOff x="0" y="0"/>
          <a:chExt cx="0" cy="0"/>
        </a:xfrm>
      </p:grpSpPr>
      <p:sp>
        <p:nvSpPr>
          <p:cNvPr id="2" name="Freeform 2"/>
          <p:cNvSpPr/>
          <p:nvPr/>
        </p:nvSpPr>
        <p:spPr>
          <a:xfrm>
            <a:off x="0" y="1057275"/>
            <a:ext cx="4501371" cy="5657850"/>
          </a:xfrm>
          <a:custGeom>
            <a:avLst/>
            <a:gdLst/>
            <a:ahLst/>
            <a:cxnLst/>
            <a:rect l="l" t="t" r="r" b="b"/>
            <a:pathLst>
              <a:path w="8184311" h="10287000">
                <a:moveTo>
                  <a:pt x="0" y="0"/>
                </a:moveTo>
                <a:lnTo>
                  <a:pt x="8184311" y="0"/>
                </a:lnTo>
                <a:lnTo>
                  <a:pt x="8184311" y="10287000"/>
                </a:lnTo>
                <a:lnTo>
                  <a:pt x="0" y="10287000"/>
                </a:lnTo>
                <a:lnTo>
                  <a:pt x="0" y="0"/>
                </a:lnTo>
                <a:close/>
              </a:path>
            </a:pathLst>
          </a:custGeom>
          <a:blipFill>
            <a:blip r:embed="rId2"/>
            <a:stretch>
              <a:fillRect t="-9669" b="-9669"/>
            </a:stretch>
          </a:blipFill>
        </p:spPr>
        <p:txBody>
          <a:bodyPr/>
          <a:lstStyle/>
          <a:p>
            <a:pPr defTabSz="502920"/>
            <a:endParaRPr lang="en-US" sz="990">
              <a:solidFill>
                <a:prstClr val="black"/>
              </a:solidFill>
              <a:latin typeface="Calibri"/>
            </a:endParaRPr>
          </a:p>
        </p:txBody>
      </p:sp>
      <p:grpSp>
        <p:nvGrpSpPr>
          <p:cNvPr id="3" name="Group 3"/>
          <p:cNvGrpSpPr/>
          <p:nvPr/>
        </p:nvGrpSpPr>
        <p:grpSpPr>
          <a:xfrm>
            <a:off x="5203291" y="2369753"/>
            <a:ext cx="4021713" cy="1582666"/>
            <a:chOff x="0" y="85725"/>
            <a:chExt cx="9749607" cy="3836766"/>
          </a:xfrm>
        </p:grpSpPr>
        <p:sp>
          <p:nvSpPr>
            <p:cNvPr id="4" name="TextBox 4"/>
            <p:cNvSpPr txBox="1"/>
            <p:nvPr/>
          </p:nvSpPr>
          <p:spPr>
            <a:xfrm>
              <a:off x="0" y="85725"/>
              <a:ext cx="9749607" cy="1150276"/>
            </a:xfrm>
            <a:prstGeom prst="rect">
              <a:avLst/>
            </a:prstGeom>
          </p:spPr>
          <p:txBody>
            <a:bodyPr lIns="0" tIns="0" rIns="0" bIns="0" rtlCol="0" anchor="t">
              <a:spAutoFit/>
            </a:bodyPr>
            <a:lstStyle/>
            <a:p>
              <a:pPr defTabSz="502920">
                <a:lnSpc>
                  <a:spcPts val="3695"/>
                </a:lnSpc>
              </a:pPr>
              <a:r>
                <a:rPr lang="en-US" sz="3519">
                  <a:solidFill>
                    <a:srgbClr val="2B4B82"/>
                  </a:solidFill>
                  <a:latin typeface="Clear Sans Bold"/>
                </a:rPr>
                <a:t>Future work</a:t>
              </a:r>
            </a:p>
          </p:txBody>
        </p:sp>
        <p:sp>
          <p:nvSpPr>
            <p:cNvPr id="5" name="TextBox 5"/>
            <p:cNvSpPr txBox="1"/>
            <p:nvPr/>
          </p:nvSpPr>
          <p:spPr>
            <a:xfrm>
              <a:off x="0" y="1928782"/>
              <a:ext cx="9749607" cy="1993709"/>
            </a:xfrm>
            <a:prstGeom prst="rect">
              <a:avLst/>
            </a:prstGeom>
          </p:spPr>
          <p:txBody>
            <a:bodyPr lIns="0" tIns="0" rIns="0" bIns="0" rtlCol="0" anchor="t">
              <a:spAutoFit/>
            </a:bodyPr>
            <a:lstStyle/>
            <a:p>
              <a:pPr defTabSz="502920">
                <a:lnSpc>
                  <a:spcPts val="2233"/>
                </a:lnSpc>
              </a:pPr>
              <a:r>
                <a:rPr lang="en-US" sz="1595">
                  <a:solidFill>
                    <a:srgbClr val="2B4B82"/>
                  </a:solidFill>
                  <a:latin typeface="Clear Sans"/>
                </a:rPr>
                <a:t>SLIGHT MODIFICATION ON EXISTING WORK SUBSTANTIALLY PUSH FORWARD SOTA.</a:t>
              </a:r>
            </a:p>
          </p:txBody>
        </p:sp>
      </p:grpSp>
      <p:sp>
        <p:nvSpPr>
          <p:cNvPr id="6" name="Freeform 6"/>
          <p:cNvSpPr/>
          <p:nvPr/>
        </p:nvSpPr>
        <p:spPr>
          <a:xfrm>
            <a:off x="6375568" y="5067326"/>
            <a:ext cx="1677159" cy="1647799"/>
          </a:xfrm>
          <a:custGeom>
            <a:avLst/>
            <a:gdLst/>
            <a:ahLst/>
            <a:cxnLst/>
            <a:rect l="l" t="t" r="r" b="b"/>
            <a:pathLst>
              <a:path w="3049380" h="2995999">
                <a:moveTo>
                  <a:pt x="0" y="0"/>
                </a:moveTo>
                <a:lnTo>
                  <a:pt x="3049380" y="0"/>
                </a:lnTo>
                <a:lnTo>
                  <a:pt x="3049380" y="2995999"/>
                </a:lnTo>
                <a:lnTo>
                  <a:pt x="0" y="2995999"/>
                </a:lnTo>
                <a:lnTo>
                  <a:pt x="0" y="0"/>
                </a:lnTo>
                <a:close/>
              </a:path>
            </a:pathLst>
          </a:custGeom>
          <a:blipFill>
            <a:blip r:embed="rId3"/>
            <a:stretch>
              <a:fillRect/>
            </a:stretch>
          </a:blipFill>
        </p:spPr>
        <p:txBody>
          <a:bodyPr/>
          <a:lstStyle/>
          <a:p>
            <a:pPr defTabSz="502920"/>
            <a:endParaRPr lang="en-US" sz="990">
              <a:solidFill>
                <a:prstClr val="black"/>
              </a:solidFill>
              <a:latin typeface="Calibri"/>
            </a:endParaRPr>
          </a:p>
        </p:txBody>
      </p:sp>
      <p:sp>
        <p:nvSpPr>
          <p:cNvPr id="7" name="Freeform 7"/>
          <p:cNvSpPr/>
          <p:nvPr/>
        </p:nvSpPr>
        <p:spPr>
          <a:xfrm>
            <a:off x="5203291" y="4048913"/>
            <a:ext cx="2544005" cy="1138745"/>
          </a:xfrm>
          <a:custGeom>
            <a:avLst/>
            <a:gdLst/>
            <a:ahLst/>
            <a:cxnLst/>
            <a:rect l="l" t="t" r="r" b="b"/>
            <a:pathLst>
              <a:path w="4625463" h="2070445">
                <a:moveTo>
                  <a:pt x="0" y="0"/>
                </a:moveTo>
                <a:lnTo>
                  <a:pt x="4625463" y="0"/>
                </a:lnTo>
                <a:lnTo>
                  <a:pt x="4625463" y="2070445"/>
                </a:lnTo>
                <a:lnTo>
                  <a:pt x="0" y="2070445"/>
                </a:lnTo>
                <a:lnTo>
                  <a:pt x="0" y="0"/>
                </a:lnTo>
                <a:close/>
              </a:path>
            </a:pathLst>
          </a:custGeom>
          <a:blipFill>
            <a:blip r:embed="rId4"/>
            <a:stretch>
              <a:fillRect/>
            </a:stretch>
          </a:blipFill>
        </p:spPr>
        <p:txBody>
          <a:bodyPr/>
          <a:lstStyle/>
          <a:p>
            <a:pPr defTabSz="502920"/>
            <a:endParaRPr lang="en-US" sz="990">
              <a:solidFill>
                <a:prstClr val="black"/>
              </a:solidFill>
              <a:latin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0FCB87-A9C2-6E51-36D5-4E44C40F5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3" name="Subtitle 2">
            <a:extLst>
              <a:ext uri="{FF2B5EF4-FFF2-40B4-BE49-F238E27FC236}">
                <a16:creationId xmlns:a16="http://schemas.microsoft.com/office/drawing/2014/main" id="{2333B415-19F7-A797-FFDE-9A799CF57CBC}"/>
              </a:ext>
            </a:extLst>
          </p:cNvPr>
          <p:cNvSpPr>
            <a:spLocks noGrp="1"/>
          </p:cNvSpPr>
          <p:nvPr>
            <p:ph type="subTitle" idx="1"/>
          </p:nvPr>
        </p:nvSpPr>
        <p:spPr>
          <a:xfrm>
            <a:off x="647416" y="5307429"/>
            <a:ext cx="8959836" cy="1037298"/>
          </a:xfrm>
        </p:spPr>
        <p:txBody>
          <a:bodyPr anchor="ctr">
            <a:normAutofit fontScale="92500" lnSpcReduction="10000"/>
          </a:bodyPr>
          <a:lstStyle/>
          <a:p>
            <a:pPr algn="r"/>
            <a:r>
              <a:rPr lang="en-US" dirty="0"/>
              <a:t>-Lawhori Chakrabarti</a:t>
            </a:r>
          </a:p>
          <a:p>
            <a:pPr algn="r"/>
            <a:r>
              <a:rPr lang="en-US" dirty="0"/>
              <a:t>Dept. of Computer Science</a:t>
            </a:r>
          </a:p>
          <a:p>
            <a:pPr algn="r"/>
            <a:r>
              <a:rPr lang="en-US" dirty="0"/>
              <a:t>02/20/2024</a:t>
            </a:r>
          </a:p>
        </p:txBody>
      </p:sp>
      <p:sp>
        <p:nvSpPr>
          <p:cNvPr id="11" name="Freeform: Shape 10">
            <a:extLst>
              <a:ext uri="{FF2B5EF4-FFF2-40B4-BE49-F238E27FC236}">
                <a16:creationId xmlns:a16="http://schemas.microsoft.com/office/drawing/2014/main" id="{025EC668-E747-D464-223E-1129F9A6D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48762"/>
            <a:ext cx="10058401" cy="4251902"/>
          </a:xfrm>
          <a:custGeom>
            <a:avLst/>
            <a:gdLst>
              <a:gd name="connsiteX0" fmla="*/ 0 w 12192001"/>
              <a:gd name="connsiteY0" fmla="*/ 0 h 5153821"/>
              <a:gd name="connsiteX1" fmla="*/ 12192001 w 12192001"/>
              <a:gd name="connsiteY1" fmla="*/ 0 h 5153821"/>
              <a:gd name="connsiteX2" fmla="*/ 12192001 w 12192001"/>
              <a:gd name="connsiteY2" fmla="*/ 4475908 h 5153821"/>
              <a:gd name="connsiteX3" fmla="*/ 11514088 w 12192001"/>
              <a:gd name="connsiteY3" fmla="*/ 5153821 h 5153821"/>
              <a:gd name="connsiteX4" fmla="*/ 677913 w 12192001"/>
              <a:gd name="connsiteY4" fmla="*/ 5153821 h 5153821"/>
              <a:gd name="connsiteX5" fmla="*/ 0 w 12192001"/>
              <a:gd name="connsiteY5" fmla="*/ 4475908 h 515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5153821">
                <a:moveTo>
                  <a:pt x="0" y="0"/>
                </a:moveTo>
                <a:lnTo>
                  <a:pt x="12192001" y="0"/>
                </a:lnTo>
                <a:lnTo>
                  <a:pt x="12192001" y="4475908"/>
                </a:lnTo>
                <a:cubicBezTo>
                  <a:pt x="12192001" y="4850309"/>
                  <a:pt x="11888489" y="5153821"/>
                  <a:pt x="11514088" y="5153821"/>
                </a:cubicBezTo>
                <a:lnTo>
                  <a:pt x="677913" y="5153821"/>
                </a:lnTo>
                <a:cubicBezTo>
                  <a:pt x="303512" y="5153821"/>
                  <a:pt x="0" y="4850309"/>
                  <a:pt x="0" y="4475908"/>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pic>
        <p:nvPicPr>
          <p:cNvPr id="4" name="Picture 3" descr="Abstract background">
            <a:extLst>
              <a:ext uri="{FF2B5EF4-FFF2-40B4-BE49-F238E27FC236}">
                <a16:creationId xmlns:a16="http://schemas.microsoft.com/office/drawing/2014/main" id="{1C9274EF-30F3-254F-FB47-267C7FA75094}"/>
              </a:ext>
            </a:extLst>
          </p:cNvPr>
          <p:cNvPicPr>
            <a:picLocks noChangeAspect="1"/>
          </p:cNvPicPr>
          <p:nvPr/>
        </p:nvPicPr>
        <p:blipFill rotWithShape="1">
          <a:blip r:embed="rId2">
            <a:alphaModFix amt="60000"/>
          </a:blip>
          <a:srcRect t="15214" b="14333"/>
          <a:stretch/>
        </p:blipFill>
        <p:spPr>
          <a:xfrm>
            <a:off x="17" y="1052144"/>
            <a:ext cx="10058384" cy="4251902"/>
          </a:xfrm>
          <a:custGeom>
            <a:avLst/>
            <a:gdLst/>
            <a:ahLst/>
            <a:cxnLst/>
            <a:rect l="l" t="t" r="r" b="b"/>
            <a:pathLst>
              <a:path w="12192001" h="5153821">
                <a:moveTo>
                  <a:pt x="0" y="0"/>
                </a:moveTo>
                <a:lnTo>
                  <a:pt x="12192001" y="0"/>
                </a:lnTo>
                <a:lnTo>
                  <a:pt x="12192001" y="4475908"/>
                </a:lnTo>
                <a:cubicBezTo>
                  <a:pt x="12192001" y="4850309"/>
                  <a:pt x="11888489" y="5153821"/>
                  <a:pt x="11514088" y="5153821"/>
                </a:cubicBezTo>
                <a:lnTo>
                  <a:pt x="677913" y="5153821"/>
                </a:lnTo>
                <a:cubicBezTo>
                  <a:pt x="303512" y="5153821"/>
                  <a:pt x="0" y="4850309"/>
                  <a:pt x="0" y="4475908"/>
                </a:cubicBezTo>
                <a:close/>
              </a:path>
            </a:pathLst>
          </a:custGeom>
        </p:spPr>
      </p:pic>
      <p:sp>
        <p:nvSpPr>
          <p:cNvPr id="2" name="Title 1">
            <a:extLst>
              <a:ext uri="{FF2B5EF4-FFF2-40B4-BE49-F238E27FC236}">
                <a16:creationId xmlns:a16="http://schemas.microsoft.com/office/drawing/2014/main" id="{6FBF7629-E7A4-E67E-8CA3-7869EED9315F}"/>
              </a:ext>
            </a:extLst>
          </p:cNvPr>
          <p:cNvSpPr>
            <a:spLocks noGrp="1"/>
          </p:cNvSpPr>
          <p:nvPr>
            <p:ph type="ctrTitle"/>
          </p:nvPr>
        </p:nvSpPr>
        <p:spPr>
          <a:xfrm>
            <a:off x="254420" y="1656975"/>
            <a:ext cx="6440702" cy="2736440"/>
          </a:xfrm>
        </p:spPr>
        <p:txBody>
          <a:bodyPr anchor="t">
            <a:normAutofit/>
          </a:bodyPr>
          <a:lstStyle/>
          <a:p>
            <a:r>
              <a:rPr lang="en-US" sz="4125" kern="0">
                <a:solidFill>
                  <a:srgbClr val="FFFFFF"/>
                </a:solidFill>
                <a:latin typeface="Arial" panose="020B0604020202020204" pitchFamily="34" charset="0"/>
                <a:ea typeface="Times New Roman" panose="02020603050405020304" pitchFamily="18" charset="0"/>
                <a:cs typeface="Arial" panose="020B0604020202020204" pitchFamily="34" charset="0"/>
              </a:rPr>
              <a:t>Advanced Threats in AI: Indirect Prompt Injection in LLM-Integrated Applications</a:t>
            </a:r>
            <a:endParaRPr lang="en-US" sz="4125">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44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0E9F74D-F55F-F7B2-75C2-14DECC31E6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22" name="Freeform: Shape 21">
            <a:extLst>
              <a:ext uri="{FF2B5EF4-FFF2-40B4-BE49-F238E27FC236}">
                <a16:creationId xmlns:a16="http://schemas.microsoft.com/office/drawing/2014/main" id="{710A2054-FB7A-EA09-5DA6-8CFF31520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162" y="1057275"/>
            <a:ext cx="4173237" cy="5671424"/>
          </a:xfrm>
          <a:custGeom>
            <a:avLst/>
            <a:gdLst>
              <a:gd name="connsiteX0" fmla="*/ 679539 w 5058469"/>
              <a:gd name="connsiteY0" fmla="*/ 0 h 6874453"/>
              <a:gd name="connsiteX1" fmla="*/ 5058469 w 5058469"/>
              <a:gd name="connsiteY1" fmla="*/ 0 h 6874453"/>
              <a:gd name="connsiteX2" fmla="*/ 5058469 w 5058469"/>
              <a:gd name="connsiteY2" fmla="*/ 6874453 h 6874453"/>
              <a:gd name="connsiteX3" fmla="*/ 679539 w 5058469"/>
              <a:gd name="connsiteY3" fmla="*/ 6874453 h 6874453"/>
              <a:gd name="connsiteX4" fmla="*/ 0 w 5058469"/>
              <a:gd name="connsiteY4" fmla="*/ 6194913 h 6874453"/>
              <a:gd name="connsiteX5" fmla="*/ 0 w 5058469"/>
              <a:gd name="connsiteY5" fmla="*/ 679540 h 6874453"/>
              <a:gd name="connsiteX6" fmla="*/ 679539 w 5058469"/>
              <a:gd name="connsiteY6" fmla="*/ 0 h 68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8469" h="6874453">
                <a:moveTo>
                  <a:pt x="679539" y="0"/>
                </a:moveTo>
                <a:lnTo>
                  <a:pt x="5058469" y="0"/>
                </a:lnTo>
                <a:lnTo>
                  <a:pt x="5058469" y="6874453"/>
                </a:lnTo>
                <a:lnTo>
                  <a:pt x="679539" y="6874453"/>
                </a:lnTo>
                <a:cubicBezTo>
                  <a:pt x="304240" y="6874453"/>
                  <a:pt x="0" y="6570213"/>
                  <a:pt x="0" y="6194913"/>
                </a:cubicBezTo>
                <a:lnTo>
                  <a:pt x="0" y="679540"/>
                </a:lnTo>
                <a:cubicBezTo>
                  <a:pt x="0" y="304240"/>
                  <a:pt x="304240" y="0"/>
                  <a:pt x="67953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75C2282E-AB3E-F465-A30B-8703934724A5}"/>
              </a:ext>
            </a:extLst>
          </p:cNvPr>
          <p:cNvSpPr>
            <a:spLocks noGrp="1"/>
          </p:cNvSpPr>
          <p:nvPr>
            <p:ph type="title"/>
          </p:nvPr>
        </p:nvSpPr>
        <p:spPr>
          <a:xfrm>
            <a:off x="254420" y="1678528"/>
            <a:ext cx="3511417" cy="1484724"/>
          </a:xfrm>
        </p:spPr>
        <p:txBody>
          <a:bodyPr anchor="t">
            <a:normAutofit/>
          </a:bodyPr>
          <a:lstStyle/>
          <a:p>
            <a:r>
              <a:rPr lang="en-US" sz="3053" dirty="0"/>
              <a:t>Introduction To Large Language Models</a:t>
            </a:r>
          </a:p>
        </p:txBody>
      </p:sp>
      <p:sp>
        <p:nvSpPr>
          <p:cNvPr id="4" name="Date Placeholder 3">
            <a:extLst>
              <a:ext uri="{FF2B5EF4-FFF2-40B4-BE49-F238E27FC236}">
                <a16:creationId xmlns:a16="http://schemas.microsoft.com/office/drawing/2014/main" id="{09E84C8A-FCC4-6074-610E-0E45D68A029C}"/>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7" name="Content Placeholder 16">
            <a:extLst>
              <a:ext uri="{FF2B5EF4-FFF2-40B4-BE49-F238E27FC236}">
                <a16:creationId xmlns:a16="http://schemas.microsoft.com/office/drawing/2014/main" id="{4C367086-9240-4B27-C6FC-A219D541A827}"/>
              </a:ext>
            </a:extLst>
          </p:cNvPr>
          <p:cNvSpPr>
            <a:spLocks noGrp="1"/>
          </p:cNvSpPr>
          <p:nvPr>
            <p:ph idx="1"/>
          </p:nvPr>
        </p:nvSpPr>
        <p:spPr>
          <a:xfrm>
            <a:off x="254420" y="3469831"/>
            <a:ext cx="3511417" cy="2624041"/>
          </a:xfrm>
        </p:spPr>
        <p:txBody>
          <a:bodyPr anchor="b">
            <a:normAutofit fontScale="77500" lnSpcReduction="20000"/>
          </a:bodyPr>
          <a:lstStyle/>
          <a:p>
            <a:r>
              <a:rPr lang="en-US" dirty="0"/>
              <a:t>Large language models are neural networks based on a specific breakthrough from 2017, the Transformer. </a:t>
            </a:r>
          </a:p>
          <a:p>
            <a:r>
              <a:rPr lang="en-US" dirty="0"/>
              <a:t>They are trained on enormous (petabyte scale) datasets and have billions of parameters.</a:t>
            </a:r>
          </a:p>
          <a:p>
            <a:r>
              <a:rPr lang="en-US" dirty="0"/>
              <a:t>Even though right now they can write essays, creating charts, and writing code (yup, scary), with limited or no supervision, fundamentally they are only trained to predict the next word.</a:t>
            </a:r>
          </a:p>
          <a:p>
            <a:pPr marL="0" indent="0">
              <a:buNone/>
            </a:pPr>
            <a:endParaRPr lang="en-US" dirty="0"/>
          </a:p>
        </p:txBody>
      </p:sp>
      <p:pic>
        <p:nvPicPr>
          <p:cNvPr id="8" name="Content Placeholder 7" descr="A diagram of a decoder&#10;&#10;Description automatically generated">
            <a:extLst>
              <a:ext uri="{FF2B5EF4-FFF2-40B4-BE49-F238E27FC236}">
                <a16:creationId xmlns:a16="http://schemas.microsoft.com/office/drawing/2014/main" id="{532B2041-FC6F-596F-660C-FCCF39844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873" y="1964121"/>
            <a:ext cx="4510465" cy="3856448"/>
          </a:xfrm>
          <a:prstGeom prst="rect">
            <a:avLst/>
          </a:prstGeom>
        </p:spPr>
      </p:pic>
      <p:sp>
        <p:nvSpPr>
          <p:cNvPr id="5" name="Footer Placeholder 4">
            <a:extLst>
              <a:ext uri="{FF2B5EF4-FFF2-40B4-BE49-F238E27FC236}">
                <a16:creationId xmlns:a16="http://schemas.microsoft.com/office/drawing/2014/main" id="{60180E31-E638-8E9E-A082-A049462FB489}"/>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13911103-D796-597C-3DEA-B87F1A3AD18B}"/>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78</a:t>
            </a:fld>
            <a:endParaRPr lang="en-US">
              <a:solidFill>
                <a:srgbClr val="000000"/>
              </a:solidFill>
              <a:latin typeface="Neue Haas Grotesk Text Pro"/>
            </a:endParaRPr>
          </a:p>
        </p:txBody>
      </p:sp>
    </p:spTree>
    <p:extLst>
      <p:ext uri="{BB962C8B-B14F-4D97-AF65-F5344CB8AC3E}">
        <p14:creationId xmlns:p14="http://schemas.microsoft.com/office/powerpoint/2010/main" val="42587099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22" name="Rectangle 21">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195C08F5-ABEE-90A2-77D6-EA407337CB75}"/>
              </a:ext>
            </a:extLst>
          </p:cNvPr>
          <p:cNvSpPr>
            <a:spLocks noGrp="1"/>
          </p:cNvSpPr>
          <p:nvPr>
            <p:ph type="title"/>
          </p:nvPr>
        </p:nvSpPr>
        <p:spPr>
          <a:xfrm>
            <a:off x="261572" y="1739418"/>
            <a:ext cx="2664702" cy="4424913"/>
          </a:xfrm>
        </p:spPr>
        <p:txBody>
          <a:bodyPr anchor="b">
            <a:normAutofit/>
          </a:bodyPr>
          <a:lstStyle/>
          <a:p>
            <a:r>
              <a:rPr lang="en-US" sz="3300"/>
              <a:t>How do these Language models learn?</a:t>
            </a:r>
          </a:p>
        </p:txBody>
      </p:sp>
      <p:sp>
        <p:nvSpPr>
          <p:cNvPr id="4" name="Date Placeholder 3">
            <a:extLst>
              <a:ext uri="{FF2B5EF4-FFF2-40B4-BE49-F238E27FC236}">
                <a16:creationId xmlns:a16="http://schemas.microsoft.com/office/drawing/2014/main" id="{A688D6A7-3937-028F-4724-B6AAE3133E4A}"/>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24" name="Freeform: Shape 23">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3277" y="1057275"/>
            <a:ext cx="6695123" cy="565785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D2195363-13E5-6E53-11BB-C543ADF269E4}"/>
              </a:ext>
            </a:extLst>
          </p:cNvPr>
          <p:cNvSpPr>
            <a:spLocks noGrp="1"/>
          </p:cNvSpPr>
          <p:nvPr>
            <p:ph idx="1"/>
          </p:nvPr>
        </p:nvSpPr>
        <p:spPr>
          <a:xfrm>
            <a:off x="4062513" y="1685925"/>
            <a:ext cx="5241507" cy="4314826"/>
          </a:xfrm>
        </p:spPr>
        <p:txBody>
          <a:bodyPr anchor="t">
            <a:normAutofit/>
          </a:bodyPr>
          <a:lstStyle/>
          <a:p>
            <a:pPr>
              <a:lnSpc>
                <a:spcPct val="110000"/>
              </a:lnSpc>
            </a:pPr>
            <a:r>
              <a:rPr lang="en-US" sz="1238" dirty="0">
                <a:solidFill>
                  <a:schemeClr val="bg1"/>
                </a:solidFill>
              </a:rPr>
              <a:t>These models have two stages : Pretraining and fine-tuning.</a:t>
            </a:r>
          </a:p>
          <a:p>
            <a:pPr>
              <a:lnSpc>
                <a:spcPct val="110000"/>
              </a:lnSpc>
              <a:buFont typeface="Arial" panose="020B0604020202020204" pitchFamily="34" charset="0"/>
              <a:buChar char="•"/>
            </a:pPr>
            <a:r>
              <a:rPr lang="en-US" sz="1238" b="1" dirty="0">
                <a:solidFill>
                  <a:schemeClr val="bg1"/>
                </a:solidFill>
              </a:rPr>
              <a:t>Pretraining:</a:t>
            </a:r>
            <a:endParaRPr lang="en-US" sz="1238" dirty="0">
              <a:solidFill>
                <a:schemeClr val="bg1"/>
              </a:solidFill>
            </a:endParaRPr>
          </a:p>
          <a:p>
            <a:pPr marL="612934" lvl="1" indent="-235744">
              <a:lnSpc>
                <a:spcPct val="110000"/>
              </a:lnSpc>
              <a:buFont typeface="Arial" panose="020B0604020202020204" pitchFamily="34" charset="0"/>
              <a:buChar char="•"/>
            </a:pPr>
            <a:r>
              <a:rPr lang="en-US" sz="1238" b="1" dirty="0">
                <a:solidFill>
                  <a:schemeClr val="bg1"/>
                </a:solidFill>
              </a:rPr>
              <a:t>Objective: </a:t>
            </a:r>
            <a:r>
              <a:rPr lang="en-US" sz="1238" dirty="0">
                <a:solidFill>
                  <a:schemeClr val="bg1"/>
                </a:solidFill>
              </a:rPr>
              <a:t>Teach the model language semantics, structure, and grammar.</a:t>
            </a:r>
          </a:p>
          <a:p>
            <a:pPr marL="612934" lvl="1" indent="-235744">
              <a:lnSpc>
                <a:spcPct val="110000"/>
              </a:lnSpc>
              <a:buFont typeface="Arial" panose="020B0604020202020204" pitchFamily="34" charset="0"/>
              <a:buChar char="•"/>
            </a:pPr>
            <a:r>
              <a:rPr lang="en-US" sz="1238" b="1" dirty="0">
                <a:solidFill>
                  <a:schemeClr val="bg1"/>
                </a:solidFill>
              </a:rPr>
              <a:t>Method</a:t>
            </a:r>
            <a:r>
              <a:rPr lang="en-US" sz="1238" dirty="0">
                <a:solidFill>
                  <a:schemeClr val="bg1"/>
                </a:solidFill>
              </a:rPr>
              <a:t>: Expose the model to billions of examples without explicit rules.</a:t>
            </a:r>
          </a:p>
          <a:p>
            <a:pPr marL="612934" lvl="1" indent="-235744">
              <a:lnSpc>
                <a:spcPct val="110000"/>
              </a:lnSpc>
              <a:buFont typeface="Arial" panose="020B0604020202020204" pitchFamily="34" charset="0"/>
              <a:buChar char="•"/>
            </a:pPr>
            <a:r>
              <a:rPr lang="en-US" sz="1238" b="1" dirty="0">
                <a:solidFill>
                  <a:schemeClr val="bg1"/>
                </a:solidFill>
              </a:rPr>
              <a:t>Characteristics</a:t>
            </a:r>
            <a:r>
              <a:rPr lang="en-US" sz="1238" dirty="0">
                <a:solidFill>
                  <a:schemeClr val="bg1"/>
                </a:solidFill>
              </a:rPr>
              <a:t>: Lengthy and computationally intensive phase, foundational for understanding language patterns.</a:t>
            </a:r>
          </a:p>
          <a:p>
            <a:pPr>
              <a:lnSpc>
                <a:spcPct val="110000"/>
              </a:lnSpc>
              <a:buFont typeface="Arial" panose="020B0604020202020204" pitchFamily="34" charset="0"/>
              <a:buChar char="•"/>
            </a:pPr>
            <a:r>
              <a:rPr lang="en-US" sz="1238" b="1" dirty="0">
                <a:solidFill>
                  <a:schemeClr val="bg1"/>
                </a:solidFill>
              </a:rPr>
              <a:t>Fine-tuning:</a:t>
            </a:r>
            <a:endParaRPr lang="en-US" sz="1238" dirty="0">
              <a:solidFill>
                <a:schemeClr val="bg1"/>
              </a:solidFill>
            </a:endParaRPr>
          </a:p>
          <a:p>
            <a:pPr marL="612934" lvl="1" indent="-235744">
              <a:lnSpc>
                <a:spcPct val="110000"/>
              </a:lnSpc>
              <a:buFont typeface="Arial" panose="020B0604020202020204" pitchFamily="34" charset="0"/>
              <a:buChar char="•"/>
            </a:pPr>
            <a:r>
              <a:rPr lang="en-US" sz="1238" b="1" dirty="0">
                <a:solidFill>
                  <a:schemeClr val="bg1"/>
                </a:solidFill>
              </a:rPr>
              <a:t>Objective: </a:t>
            </a:r>
            <a:r>
              <a:rPr lang="en-US" sz="1238" dirty="0">
                <a:solidFill>
                  <a:schemeClr val="bg1"/>
                </a:solidFill>
              </a:rPr>
              <a:t>Adapt the pretrained model to specific tasks like question answering, sentiment analysis, or conversation.</a:t>
            </a:r>
          </a:p>
          <a:p>
            <a:pPr marL="612934" lvl="1" indent="-235744">
              <a:lnSpc>
                <a:spcPct val="110000"/>
              </a:lnSpc>
              <a:buFont typeface="Arial" panose="020B0604020202020204" pitchFamily="34" charset="0"/>
              <a:buChar char="•"/>
            </a:pPr>
            <a:r>
              <a:rPr lang="en-US" sz="1238" b="1" dirty="0">
                <a:solidFill>
                  <a:schemeClr val="bg1"/>
                </a:solidFill>
              </a:rPr>
              <a:t>Method</a:t>
            </a:r>
            <a:r>
              <a:rPr lang="en-US" sz="1238" dirty="0">
                <a:solidFill>
                  <a:schemeClr val="bg1"/>
                </a:solidFill>
              </a:rPr>
              <a:t>: Introduce task-specific examples to refine model responses.</a:t>
            </a:r>
          </a:p>
          <a:p>
            <a:pPr marL="612934" lvl="1" indent="-235744">
              <a:lnSpc>
                <a:spcPct val="110000"/>
              </a:lnSpc>
              <a:buFont typeface="Arial" panose="020B0604020202020204" pitchFamily="34" charset="0"/>
              <a:buChar char="•"/>
            </a:pPr>
            <a:r>
              <a:rPr lang="en-US" sz="1238" b="1" dirty="0">
                <a:solidFill>
                  <a:schemeClr val="bg1"/>
                </a:solidFill>
              </a:rPr>
              <a:t>Benefits: </a:t>
            </a:r>
            <a:r>
              <a:rPr lang="en-US" sz="1238" dirty="0">
                <a:solidFill>
                  <a:schemeClr val="bg1"/>
                </a:solidFill>
              </a:rPr>
              <a:t>Significantly less time and data required compared to pretraining, enhancing the model's applicability.</a:t>
            </a:r>
          </a:p>
          <a:p>
            <a:pPr>
              <a:lnSpc>
                <a:spcPct val="110000"/>
              </a:lnSpc>
            </a:pPr>
            <a:endParaRPr lang="en-US" sz="1238" dirty="0">
              <a:solidFill>
                <a:schemeClr val="bg1"/>
              </a:solidFill>
            </a:endParaRPr>
          </a:p>
          <a:p>
            <a:pPr>
              <a:lnSpc>
                <a:spcPct val="110000"/>
              </a:lnSpc>
            </a:pPr>
            <a:endParaRPr lang="en-US" sz="1238" dirty="0">
              <a:solidFill>
                <a:schemeClr val="bg1"/>
              </a:solidFill>
            </a:endParaRPr>
          </a:p>
        </p:txBody>
      </p:sp>
      <p:sp>
        <p:nvSpPr>
          <p:cNvPr id="5" name="Footer Placeholder 4">
            <a:extLst>
              <a:ext uri="{FF2B5EF4-FFF2-40B4-BE49-F238E27FC236}">
                <a16:creationId xmlns:a16="http://schemas.microsoft.com/office/drawing/2014/main" id="{ADAEC565-59B8-978B-EFBE-F1737F48BCFC}"/>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AE40F081-7F66-7361-53D1-F8A6A3C99D11}"/>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79</a:t>
            </a:fld>
            <a:endParaRPr lang="en-US">
              <a:solidFill>
                <a:srgbClr val="000000"/>
              </a:solidFill>
              <a:latin typeface="Neue Haas Grotesk Text Pro"/>
            </a:endParaRPr>
          </a:p>
        </p:txBody>
      </p:sp>
    </p:spTree>
    <p:extLst>
      <p:ext uri="{BB962C8B-B14F-4D97-AF65-F5344CB8AC3E}">
        <p14:creationId xmlns:p14="http://schemas.microsoft.com/office/powerpoint/2010/main" val="2328696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Preprocessing Text Data</a:t>
            </a:r>
          </a:p>
        </p:txBody>
      </p:sp>
      <p:sp>
        <p:nvSpPr>
          <p:cNvPr id="3" name="Content Placeholder 2">
            <a:extLst>
              <a:ext uri="{FF2B5EF4-FFF2-40B4-BE49-F238E27FC236}">
                <a16:creationId xmlns:a16="http://schemas.microsoft.com/office/drawing/2014/main" id="{74CB48DC-23D4-4E1C-9427-815F9210A3EE}"/>
              </a:ext>
            </a:extLst>
          </p:cNvPr>
          <p:cNvSpPr>
            <a:spLocks noGrp="1"/>
          </p:cNvSpPr>
          <p:nvPr>
            <p:ph idx="1"/>
          </p:nvPr>
        </p:nvSpPr>
        <p:spPr>
          <a:xfrm>
            <a:off x="276673" y="2090803"/>
            <a:ext cx="9584265" cy="2443469"/>
          </a:xfrm>
        </p:spPr>
        <p:txBody>
          <a:bodyPr/>
          <a:lstStyle/>
          <a:p>
            <a:r>
              <a:rPr lang="en-US" dirty="0"/>
              <a:t>Converting text data into numerical form for processing by ML models typically involves the following steps:</a:t>
            </a:r>
          </a:p>
          <a:p>
            <a:pPr lvl="1"/>
            <a:endParaRPr lang="en-US" dirty="0"/>
          </a:p>
        </p:txBody>
      </p:sp>
      <p:sp>
        <p:nvSpPr>
          <p:cNvPr id="4" name="Content Placeholder 3">
            <a:extLst>
              <a:ext uri="{FF2B5EF4-FFF2-40B4-BE49-F238E27FC236}">
                <a16:creationId xmlns:a16="http://schemas.microsoft.com/office/drawing/2014/main" id="{C6AC6C1F-289F-4CDA-9AE9-A6BD3A7A60E2}"/>
              </a:ext>
            </a:extLst>
          </p:cNvPr>
          <p:cNvSpPr>
            <a:spLocks noGrp="1"/>
          </p:cNvSpPr>
          <p:nvPr>
            <p:ph idx="10"/>
          </p:nvPr>
        </p:nvSpPr>
        <p:spPr/>
        <p:txBody>
          <a:bodyPr/>
          <a:lstStyle/>
          <a:p>
            <a:r>
              <a:rPr lang="en-US" dirty="0"/>
              <a:t>Word representation in NLP</a:t>
            </a:r>
          </a:p>
          <a:p>
            <a:endParaRPr lang="en-US" dirty="0"/>
          </a:p>
        </p:txBody>
      </p:sp>
      <p:pic>
        <p:nvPicPr>
          <p:cNvPr id="9" name="Picture 8"/>
          <p:cNvPicPr>
            <a:picLocks noChangeAspect="1"/>
          </p:cNvPicPr>
          <p:nvPr/>
        </p:nvPicPr>
        <p:blipFill>
          <a:blip r:embed="rId3"/>
          <a:stretch>
            <a:fillRect/>
          </a:stretch>
        </p:blipFill>
        <p:spPr>
          <a:xfrm>
            <a:off x="5071452" y="2713261"/>
            <a:ext cx="4799960" cy="4701331"/>
          </a:xfrm>
          <a:prstGeom prst="rect">
            <a:avLst/>
          </a:prstGeom>
        </p:spPr>
      </p:pic>
      <p:sp>
        <p:nvSpPr>
          <p:cNvPr id="10" name="TextBox 9">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form: </a:t>
            </a:r>
            <a:r>
              <a:rPr lang="en-US" sz="1000" dirty="0" err="1"/>
              <a:t>Chollet</a:t>
            </a:r>
            <a:r>
              <a:rPr lang="en-US" sz="1000" dirty="0"/>
              <a:t> (2021) Deep Learning with Python</a:t>
            </a:r>
          </a:p>
        </p:txBody>
      </p:sp>
      <p:sp>
        <p:nvSpPr>
          <p:cNvPr id="11" name="Content Placeholder 2">
            <a:extLst>
              <a:ext uri="{FF2B5EF4-FFF2-40B4-BE49-F238E27FC236}">
                <a16:creationId xmlns:a16="http://schemas.microsoft.com/office/drawing/2014/main" id="{74CB48DC-23D4-4E1C-9427-815F9210A3EE}"/>
              </a:ext>
            </a:extLst>
          </p:cNvPr>
          <p:cNvSpPr txBox="1">
            <a:spLocks/>
          </p:cNvSpPr>
          <p:nvPr/>
        </p:nvSpPr>
        <p:spPr>
          <a:xfrm>
            <a:off x="204665" y="2757138"/>
            <a:ext cx="4680519" cy="487347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solidFill>
                  <a:srgbClr val="FF0000"/>
                </a:solidFill>
              </a:rPr>
              <a:t>Standardization</a:t>
            </a:r>
          </a:p>
          <a:p>
            <a:pPr lvl="2"/>
            <a:r>
              <a:rPr lang="en-US" dirty="0"/>
              <a:t>Convert to lower case, remove punctuation, lemmatization</a:t>
            </a:r>
          </a:p>
          <a:p>
            <a:pPr lvl="1"/>
            <a:r>
              <a:rPr lang="en-US" dirty="0">
                <a:solidFill>
                  <a:srgbClr val="FF0000"/>
                </a:solidFill>
              </a:rPr>
              <a:t>Tokenization</a:t>
            </a:r>
          </a:p>
          <a:p>
            <a:pPr lvl="2"/>
            <a:r>
              <a:rPr lang="en-US" dirty="0"/>
              <a:t>Break up the text into tokens</a:t>
            </a:r>
          </a:p>
          <a:p>
            <a:pPr lvl="2"/>
            <a:r>
              <a:rPr lang="en-US" dirty="0"/>
              <a:t>Tokens can be individual characters, sub-words,  words,  or several consecutive words (</a:t>
            </a:r>
            <a:r>
              <a:rPr lang="en-US" i="1" dirty="0"/>
              <a:t>n</a:t>
            </a:r>
            <a:r>
              <a:rPr lang="en-US" dirty="0"/>
              <a:t>-grams)</a:t>
            </a:r>
          </a:p>
          <a:p>
            <a:pPr lvl="1"/>
            <a:r>
              <a:rPr lang="en-US" dirty="0">
                <a:solidFill>
                  <a:srgbClr val="FF0000"/>
                </a:solidFill>
              </a:rPr>
              <a:t>Indexing</a:t>
            </a:r>
          </a:p>
          <a:p>
            <a:pPr lvl="2"/>
            <a:r>
              <a:rPr lang="en-US" dirty="0"/>
              <a:t>Assign a numerical index to each token in the training set (vocabulary)</a:t>
            </a:r>
          </a:p>
          <a:p>
            <a:pPr lvl="1"/>
            <a:r>
              <a:rPr lang="en-US" dirty="0">
                <a:solidFill>
                  <a:srgbClr val="FF0000"/>
                </a:solidFill>
              </a:rPr>
              <a:t>Embedding</a:t>
            </a:r>
          </a:p>
          <a:p>
            <a:pPr lvl="2"/>
            <a:r>
              <a:rPr lang="en-US" dirty="0"/>
              <a:t>Assign a numerical vector to each index: one-hot encoding or word-embedding</a:t>
            </a:r>
          </a:p>
          <a:p>
            <a:pPr lvl="2"/>
            <a:endParaRPr lang="en-US" dirty="0"/>
          </a:p>
          <a:p>
            <a:pPr lvl="1"/>
            <a:endParaRPr lang="en-US" dirty="0"/>
          </a:p>
        </p:txBody>
      </p:sp>
    </p:spTree>
    <p:extLst>
      <p:ext uri="{BB962C8B-B14F-4D97-AF65-F5344CB8AC3E}">
        <p14:creationId xmlns:p14="http://schemas.microsoft.com/office/powerpoint/2010/main" val="10220530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27C0D7-534E-7663-6D59-C34BF44DB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320C30CF-3A69-6CDB-9CAD-446235322E05}"/>
              </a:ext>
            </a:extLst>
          </p:cNvPr>
          <p:cNvSpPr>
            <a:spLocks noGrp="1"/>
          </p:cNvSpPr>
          <p:nvPr>
            <p:ph type="title"/>
          </p:nvPr>
        </p:nvSpPr>
        <p:spPr>
          <a:xfrm>
            <a:off x="256489" y="1675868"/>
            <a:ext cx="3282752" cy="4347743"/>
          </a:xfrm>
        </p:spPr>
        <p:txBody>
          <a:bodyPr anchor="t">
            <a:normAutofit/>
          </a:bodyPr>
          <a:lstStyle/>
          <a:p>
            <a:r>
              <a:rPr lang="en-US" b="1"/>
              <a:t>Real-World Applications of LLMs and Emerging Threats</a:t>
            </a:r>
            <a:endParaRPr lang="en-US"/>
          </a:p>
        </p:txBody>
      </p:sp>
      <p:sp>
        <p:nvSpPr>
          <p:cNvPr id="4" name="Date Placeholder 3">
            <a:extLst>
              <a:ext uri="{FF2B5EF4-FFF2-40B4-BE49-F238E27FC236}">
                <a16:creationId xmlns:a16="http://schemas.microsoft.com/office/drawing/2014/main" id="{7A5F16DE-B710-C4AA-BC2A-370AC21544B8}"/>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B6791671-3F3C-C776-5E9D-71163E03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2137" y="1057275"/>
            <a:ext cx="5836263" cy="5657850"/>
          </a:xfrm>
          <a:custGeom>
            <a:avLst/>
            <a:gdLst>
              <a:gd name="connsiteX0" fmla="*/ 677913 w 7074258"/>
              <a:gd name="connsiteY0" fmla="*/ 0 h 6858000"/>
              <a:gd name="connsiteX1" fmla="*/ 1656171 w 7074258"/>
              <a:gd name="connsiteY1" fmla="*/ 0 h 6858000"/>
              <a:gd name="connsiteX2" fmla="*/ 6096000 w 7074258"/>
              <a:gd name="connsiteY2" fmla="*/ 0 h 6858000"/>
              <a:gd name="connsiteX3" fmla="*/ 7074258 w 7074258"/>
              <a:gd name="connsiteY3" fmla="*/ 0 h 6858000"/>
              <a:gd name="connsiteX4" fmla="*/ 7074258 w 7074258"/>
              <a:gd name="connsiteY4" fmla="*/ 6858000 h 6858000"/>
              <a:gd name="connsiteX5" fmla="*/ 6096000 w 7074258"/>
              <a:gd name="connsiteY5" fmla="*/ 6858000 h 6858000"/>
              <a:gd name="connsiteX6" fmla="*/ 1656171 w 7074258"/>
              <a:gd name="connsiteY6" fmla="*/ 6858000 h 6858000"/>
              <a:gd name="connsiteX7" fmla="*/ 677913 w 7074258"/>
              <a:gd name="connsiteY7" fmla="*/ 6858000 h 6858000"/>
              <a:gd name="connsiteX8" fmla="*/ 0 w 7074258"/>
              <a:gd name="connsiteY8" fmla="*/ 6180087 h 6858000"/>
              <a:gd name="connsiteX9" fmla="*/ 0 w 7074258"/>
              <a:gd name="connsiteY9" fmla="*/ 677913 h 6858000"/>
              <a:gd name="connsiteX10" fmla="*/ 677913 w 707425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4258" h="6858000">
                <a:moveTo>
                  <a:pt x="677913" y="0"/>
                </a:moveTo>
                <a:lnTo>
                  <a:pt x="1656171" y="0"/>
                </a:lnTo>
                <a:lnTo>
                  <a:pt x="6096000" y="0"/>
                </a:lnTo>
                <a:lnTo>
                  <a:pt x="7074258" y="0"/>
                </a:lnTo>
                <a:lnTo>
                  <a:pt x="7074258" y="6858000"/>
                </a:lnTo>
                <a:lnTo>
                  <a:pt x="6096000" y="6858000"/>
                </a:lnTo>
                <a:lnTo>
                  <a:pt x="165617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73903128-245C-C8DA-73C0-F14DE0B0ACDC}"/>
              </a:ext>
            </a:extLst>
          </p:cNvPr>
          <p:cNvSpPr>
            <a:spLocks noGrp="1"/>
          </p:cNvSpPr>
          <p:nvPr>
            <p:ph idx="1"/>
          </p:nvPr>
        </p:nvSpPr>
        <p:spPr>
          <a:xfrm>
            <a:off x="4921096" y="1642755"/>
            <a:ext cx="4352079" cy="4449435"/>
          </a:xfrm>
        </p:spPr>
        <p:txBody>
          <a:bodyPr anchor="t">
            <a:normAutofit/>
          </a:bodyPr>
          <a:lstStyle/>
          <a:p>
            <a:pPr>
              <a:lnSpc>
                <a:spcPct val="110000"/>
              </a:lnSpc>
              <a:buFont typeface="Arial" panose="020B0604020202020204" pitchFamily="34" charset="0"/>
              <a:buChar char="•"/>
            </a:pPr>
            <a:r>
              <a:rPr lang="en-US" sz="1403" b="1">
                <a:solidFill>
                  <a:schemeClr val="bg1"/>
                </a:solidFill>
              </a:rPr>
              <a:t>Broad Sectoral Transformation</a:t>
            </a:r>
            <a:r>
              <a:rPr lang="en-US" sz="1403">
                <a:solidFill>
                  <a:schemeClr val="bg1"/>
                </a:solidFill>
              </a:rPr>
              <a:t>: Large Language Models like GPT-4 and ChatGPT are revolutionizing fields by enhancing our ability to understand and generate human-like text, making interactions more natural and insightful.</a:t>
            </a:r>
          </a:p>
          <a:p>
            <a:pPr>
              <a:lnSpc>
                <a:spcPct val="110000"/>
              </a:lnSpc>
              <a:buFont typeface="Arial" panose="020B0604020202020204" pitchFamily="34" charset="0"/>
              <a:buChar char="•"/>
            </a:pPr>
            <a:r>
              <a:rPr lang="en-US" sz="1403" b="1">
                <a:solidFill>
                  <a:schemeClr val="bg1"/>
                </a:solidFill>
              </a:rPr>
              <a:t>Everyday Integration Becomes Reality</a:t>
            </a:r>
            <a:r>
              <a:rPr lang="en-US" sz="1403">
                <a:solidFill>
                  <a:schemeClr val="bg1"/>
                </a:solidFill>
              </a:rPr>
              <a:t>: These advanced models are seamlessly incorporated into daily tools — from enhancing personal assistant capabilities, providing immediate decision support in business systems, to transforming customer service with real-time, intelligent responses.</a:t>
            </a:r>
          </a:p>
          <a:p>
            <a:pPr>
              <a:lnSpc>
                <a:spcPct val="110000"/>
              </a:lnSpc>
              <a:buFont typeface="Arial" panose="020B0604020202020204" pitchFamily="34" charset="0"/>
              <a:buChar char="•"/>
            </a:pPr>
            <a:r>
              <a:rPr lang="en-US" sz="1403" b="1">
                <a:solidFill>
                  <a:schemeClr val="bg1"/>
                </a:solidFill>
              </a:rPr>
              <a:t>Widespread Influence</a:t>
            </a:r>
            <a:r>
              <a:rPr lang="en-US" sz="1403">
                <a:solidFill>
                  <a:schemeClr val="bg1"/>
                </a:solidFill>
              </a:rPr>
              <a:t>: LLMs' impact on society, extending beyond tech circles to redefine user experiences for the general public, streamline professional workflows, and set new standards in user interface design.</a:t>
            </a:r>
          </a:p>
          <a:p>
            <a:pPr>
              <a:lnSpc>
                <a:spcPct val="110000"/>
              </a:lnSpc>
            </a:pPr>
            <a:endParaRPr lang="en-US" sz="1403">
              <a:solidFill>
                <a:schemeClr val="bg1"/>
              </a:solidFill>
            </a:endParaRPr>
          </a:p>
        </p:txBody>
      </p:sp>
      <p:sp>
        <p:nvSpPr>
          <p:cNvPr id="5" name="Footer Placeholder 4">
            <a:extLst>
              <a:ext uri="{FF2B5EF4-FFF2-40B4-BE49-F238E27FC236}">
                <a16:creationId xmlns:a16="http://schemas.microsoft.com/office/drawing/2014/main" id="{4C8382FE-0BAD-D83F-3D39-88FE63054AEA}"/>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0A842633-3513-59CA-6690-B690D55E44E8}"/>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80</a:t>
            </a:fld>
            <a:endParaRPr lang="en-US">
              <a:solidFill>
                <a:srgbClr val="000000"/>
              </a:solidFill>
              <a:latin typeface="Neue Haas Grotesk Text Pro"/>
            </a:endParaRPr>
          </a:p>
        </p:txBody>
      </p:sp>
    </p:spTree>
    <p:extLst>
      <p:ext uri="{BB962C8B-B14F-4D97-AF65-F5344CB8AC3E}">
        <p14:creationId xmlns:p14="http://schemas.microsoft.com/office/powerpoint/2010/main" val="23779608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27C0D7-534E-7663-6D59-C34BF44DB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411F903B-9593-EE1B-88FB-1548F2537946}"/>
              </a:ext>
            </a:extLst>
          </p:cNvPr>
          <p:cNvSpPr>
            <a:spLocks noGrp="1"/>
          </p:cNvSpPr>
          <p:nvPr>
            <p:ph type="title"/>
          </p:nvPr>
        </p:nvSpPr>
        <p:spPr>
          <a:xfrm>
            <a:off x="256489" y="1675868"/>
            <a:ext cx="3282752" cy="4347743"/>
          </a:xfrm>
        </p:spPr>
        <p:txBody>
          <a:bodyPr anchor="t">
            <a:normAutofit/>
          </a:bodyPr>
          <a:lstStyle/>
          <a:p>
            <a:r>
              <a:rPr lang="en-US" b="1"/>
              <a:t>Unveiling Security Challenges in the Era of LLMs</a:t>
            </a:r>
            <a:endParaRPr lang="en-US"/>
          </a:p>
        </p:txBody>
      </p:sp>
      <p:sp>
        <p:nvSpPr>
          <p:cNvPr id="4" name="Date Placeholder 3">
            <a:extLst>
              <a:ext uri="{FF2B5EF4-FFF2-40B4-BE49-F238E27FC236}">
                <a16:creationId xmlns:a16="http://schemas.microsoft.com/office/drawing/2014/main" id="{BE759075-0FDA-84F9-62C0-9F91C10A9573}"/>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B6791671-3F3C-C776-5E9D-71163E03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2137" y="1057275"/>
            <a:ext cx="5836263" cy="5657850"/>
          </a:xfrm>
          <a:custGeom>
            <a:avLst/>
            <a:gdLst>
              <a:gd name="connsiteX0" fmla="*/ 677913 w 7074258"/>
              <a:gd name="connsiteY0" fmla="*/ 0 h 6858000"/>
              <a:gd name="connsiteX1" fmla="*/ 1656171 w 7074258"/>
              <a:gd name="connsiteY1" fmla="*/ 0 h 6858000"/>
              <a:gd name="connsiteX2" fmla="*/ 6096000 w 7074258"/>
              <a:gd name="connsiteY2" fmla="*/ 0 h 6858000"/>
              <a:gd name="connsiteX3" fmla="*/ 7074258 w 7074258"/>
              <a:gd name="connsiteY3" fmla="*/ 0 h 6858000"/>
              <a:gd name="connsiteX4" fmla="*/ 7074258 w 7074258"/>
              <a:gd name="connsiteY4" fmla="*/ 6858000 h 6858000"/>
              <a:gd name="connsiteX5" fmla="*/ 6096000 w 7074258"/>
              <a:gd name="connsiteY5" fmla="*/ 6858000 h 6858000"/>
              <a:gd name="connsiteX6" fmla="*/ 1656171 w 7074258"/>
              <a:gd name="connsiteY6" fmla="*/ 6858000 h 6858000"/>
              <a:gd name="connsiteX7" fmla="*/ 677913 w 7074258"/>
              <a:gd name="connsiteY7" fmla="*/ 6858000 h 6858000"/>
              <a:gd name="connsiteX8" fmla="*/ 0 w 7074258"/>
              <a:gd name="connsiteY8" fmla="*/ 6180087 h 6858000"/>
              <a:gd name="connsiteX9" fmla="*/ 0 w 7074258"/>
              <a:gd name="connsiteY9" fmla="*/ 677913 h 6858000"/>
              <a:gd name="connsiteX10" fmla="*/ 677913 w 707425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4258" h="6858000">
                <a:moveTo>
                  <a:pt x="677913" y="0"/>
                </a:moveTo>
                <a:lnTo>
                  <a:pt x="1656171" y="0"/>
                </a:lnTo>
                <a:lnTo>
                  <a:pt x="6096000" y="0"/>
                </a:lnTo>
                <a:lnTo>
                  <a:pt x="7074258" y="0"/>
                </a:lnTo>
                <a:lnTo>
                  <a:pt x="7074258" y="6858000"/>
                </a:lnTo>
                <a:lnTo>
                  <a:pt x="6096000" y="6858000"/>
                </a:lnTo>
                <a:lnTo>
                  <a:pt x="165617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21E985E4-CD12-078C-03F7-82A5E4DFA7F2}"/>
              </a:ext>
            </a:extLst>
          </p:cNvPr>
          <p:cNvSpPr>
            <a:spLocks noGrp="1"/>
          </p:cNvSpPr>
          <p:nvPr>
            <p:ph idx="1"/>
          </p:nvPr>
        </p:nvSpPr>
        <p:spPr>
          <a:xfrm>
            <a:off x="4921096" y="1642755"/>
            <a:ext cx="4352079" cy="4449435"/>
          </a:xfrm>
        </p:spPr>
        <p:txBody>
          <a:bodyPr anchor="t">
            <a:normAutofit lnSpcReduction="10000"/>
          </a:bodyPr>
          <a:lstStyle/>
          <a:p>
            <a:pPr>
              <a:lnSpc>
                <a:spcPct val="110000"/>
              </a:lnSpc>
              <a:buFont typeface="Arial" panose="020B0604020202020204" pitchFamily="34" charset="0"/>
              <a:buChar char="•"/>
            </a:pPr>
            <a:r>
              <a:rPr lang="en-US" sz="1403" b="1">
                <a:solidFill>
                  <a:schemeClr val="bg1"/>
                </a:solidFill>
              </a:rPr>
              <a:t>Emerging Threat Landscape</a:t>
            </a:r>
            <a:r>
              <a:rPr lang="en-US" sz="1403">
                <a:solidFill>
                  <a:schemeClr val="bg1"/>
                </a:solidFill>
              </a:rPr>
              <a:t>: With LLMs becoming integral to various applications, new forms of cyber threats emerge, notably Indirect Prompt Injection (IPI), a covert method bypassing traditional security.</a:t>
            </a:r>
          </a:p>
          <a:p>
            <a:pPr>
              <a:lnSpc>
                <a:spcPct val="110000"/>
              </a:lnSpc>
              <a:buFont typeface="Arial" panose="020B0604020202020204" pitchFamily="34" charset="0"/>
              <a:buChar char="•"/>
            </a:pPr>
            <a:r>
              <a:rPr lang="en-US" sz="1403" b="1">
                <a:solidFill>
                  <a:schemeClr val="bg1"/>
                </a:solidFill>
              </a:rPr>
              <a:t>Malicious Manipulation</a:t>
            </a:r>
            <a:r>
              <a:rPr lang="en-US" sz="1403">
                <a:solidFill>
                  <a:schemeClr val="bg1"/>
                </a:solidFill>
              </a:rPr>
              <a:t>: Attackers exploit LLM capabilities by embedding harmful instructions within digital content — from websites to malware components — remaining undetected by standard security measures.</a:t>
            </a:r>
          </a:p>
          <a:p>
            <a:pPr>
              <a:lnSpc>
                <a:spcPct val="110000"/>
              </a:lnSpc>
              <a:buFont typeface="Arial" panose="020B0604020202020204" pitchFamily="34" charset="0"/>
              <a:buChar char="•"/>
            </a:pPr>
            <a:r>
              <a:rPr lang="en-US" sz="1403" b="1">
                <a:solidFill>
                  <a:schemeClr val="bg1"/>
                </a:solidFill>
              </a:rPr>
              <a:t>Real-World Consequences</a:t>
            </a:r>
            <a:r>
              <a:rPr lang="en-US" sz="1403">
                <a:solidFill>
                  <a:schemeClr val="bg1"/>
                </a:solidFill>
              </a:rPr>
              <a:t>:</a:t>
            </a:r>
          </a:p>
          <a:p>
            <a:pPr marL="612934" lvl="1" indent="-235744">
              <a:lnSpc>
                <a:spcPct val="110000"/>
              </a:lnSpc>
              <a:buFont typeface="Arial" panose="020B0604020202020204" pitchFamily="34" charset="0"/>
              <a:buChar char="•"/>
            </a:pPr>
            <a:r>
              <a:rPr lang="en-US" sz="1403" b="1">
                <a:solidFill>
                  <a:schemeClr val="bg1"/>
                </a:solidFill>
              </a:rPr>
              <a:t>Corporate Risks</a:t>
            </a:r>
            <a:r>
              <a:rPr lang="en-US" sz="1403">
                <a:solidFill>
                  <a:schemeClr val="bg1"/>
                </a:solidFill>
              </a:rPr>
              <a:t>: Employees may unknowingly initiate attacks by uploading infected files to AI-powered systems.</a:t>
            </a:r>
          </a:p>
          <a:p>
            <a:pPr marL="612934" lvl="1" indent="-235744">
              <a:lnSpc>
                <a:spcPct val="110000"/>
              </a:lnSpc>
              <a:buFont typeface="Arial" panose="020B0604020202020204" pitchFamily="34" charset="0"/>
              <a:buChar char="•"/>
            </a:pPr>
            <a:r>
              <a:rPr lang="en-US" sz="1403" b="1">
                <a:solidFill>
                  <a:schemeClr val="bg1"/>
                </a:solidFill>
              </a:rPr>
              <a:t>Engineering Hazards</a:t>
            </a:r>
            <a:r>
              <a:rPr lang="en-US" sz="1403">
                <a:solidFill>
                  <a:schemeClr val="bg1"/>
                </a:solidFill>
              </a:rPr>
              <a:t>: Developers could integrate compromised code generated by LLMs, unintentionally creating backdoors for cyber-attacks.</a:t>
            </a:r>
          </a:p>
          <a:p>
            <a:pPr>
              <a:lnSpc>
                <a:spcPct val="110000"/>
              </a:lnSpc>
            </a:pPr>
            <a:endParaRPr lang="en-US" sz="1403">
              <a:solidFill>
                <a:schemeClr val="bg1"/>
              </a:solidFill>
            </a:endParaRPr>
          </a:p>
        </p:txBody>
      </p:sp>
      <p:sp>
        <p:nvSpPr>
          <p:cNvPr id="5" name="Footer Placeholder 4">
            <a:extLst>
              <a:ext uri="{FF2B5EF4-FFF2-40B4-BE49-F238E27FC236}">
                <a16:creationId xmlns:a16="http://schemas.microsoft.com/office/drawing/2014/main" id="{D0C9BBC8-E767-383A-03B6-A928A98E9B2D}"/>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9947D8E5-96B8-EE74-CF7D-D319004E49A8}"/>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81</a:t>
            </a:fld>
            <a:endParaRPr lang="en-US">
              <a:solidFill>
                <a:srgbClr val="000000"/>
              </a:solidFill>
              <a:latin typeface="Neue Haas Grotesk Text Pro"/>
            </a:endParaRPr>
          </a:p>
        </p:txBody>
      </p:sp>
    </p:spTree>
    <p:extLst>
      <p:ext uri="{BB962C8B-B14F-4D97-AF65-F5344CB8AC3E}">
        <p14:creationId xmlns:p14="http://schemas.microsoft.com/office/powerpoint/2010/main" val="3528788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20" name="Freeform: Shape 19">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1985448"/>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629747E2-1152-F444-5E69-2532316A54BF}"/>
              </a:ext>
            </a:extLst>
          </p:cNvPr>
          <p:cNvSpPr>
            <a:spLocks noGrp="1"/>
          </p:cNvSpPr>
          <p:nvPr>
            <p:ph type="title"/>
          </p:nvPr>
        </p:nvSpPr>
        <p:spPr>
          <a:xfrm>
            <a:off x="800100" y="1275174"/>
            <a:ext cx="7503794" cy="1107981"/>
          </a:xfrm>
        </p:spPr>
        <p:txBody>
          <a:bodyPr anchor="ctr">
            <a:normAutofit/>
          </a:bodyPr>
          <a:lstStyle/>
          <a:p>
            <a:r>
              <a:rPr lang="en-US"/>
              <a:t>Preliminary and Related work in LLM Integration and Security</a:t>
            </a:r>
          </a:p>
        </p:txBody>
      </p:sp>
      <p:sp>
        <p:nvSpPr>
          <p:cNvPr id="4" name="Date Placeholder 3">
            <a:extLst>
              <a:ext uri="{FF2B5EF4-FFF2-40B4-BE49-F238E27FC236}">
                <a16:creationId xmlns:a16="http://schemas.microsoft.com/office/drawing/2014/main" id="{BD536E93-AF92-2E7B-FFA1-36C9DBDEB40C}"/>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3" name="Content Placeholder 2">
            <a:extLst>
              <a:ext uri="{FF2B5EF4-FFF2-40B4-BE49-F238E27FC236}">
                <a16:creationId xmlns:a16="http://schemas.microsoft.com/office/drawing/2014/main" id="{6B11CA3C-58B1-030A-9B79-CCBF9CADB9BF}"/>
              </a:ext>
            </a:extLst>
          </p:cNvPr>
          <p:cNvSpPr>
            <a:spLocks noGrp="1"/>
          </p:cNvSpPr>
          <p:nvPr>
            <p:ph idx="1"/>
          </p:nvPr>
        </p:nvSpPr>
        <p:spPr>
          <a:xfrm>
            <a:off x="800101" y="3114675"/>
            <a:ext cx="4229099" cy="3040380"/>
          </a:xfrm>
        </p:spPr>
        <p:txBody>
          <a:bodyPr anchor="ctr">
            <a:normAutofit/>
          </a:bodyPr>
          <a:lstStyle/>
          <a:p>
            <a:pPr>
              <a:lnSpc>
                <a:spcPct val="110000"/>
              </a:lnSpc>
              <a:buFont typeface="Courier New" panose="02070309020205020404" pitchFamily="49" charset="0"/>
              <a:buChar char="o"/>
            </a:pPr>
            <a:r>
              <a:rPr lang="en-US" sz="825" b="1">
                <a:solidFill>
                  <a:schemeClr val="bg1"/>
                </a:solidFill>
              </a:rPr>
              <a:t>Augmenting LLMs with APIs:</a:t>
            </a:r>
            <a:endParaRPr lang="en-US" sz="825">
              <a:solidFill>
                <a:schemeClr val="bg1"/>
              </a:solidFill>
            </a:endParaRPr>
          </a:p>
          <a:p>
            <a:pPr>
              <a:lnSpc>
                <a:spcPct val="110000"/>
              </a:lnSpc>
              <a:buFont typeface="Arial" panose="020B0604020202020204" pitchFamily="34" charset="0"/>
              <a:buChar char="•"/>
            </a:pPr>
            <a:r>
              <a:rPr lang="en-US" sz="825">
                <a:solidFill>
                  <a:schemeClr val="bg1"/>
                </a:solidFill>
              </a:rPr>
              <a:t>Toolformer and ReAct demonstrate LLMs' potential when integrated with external APIs, enhancing self-supervised learning through in-context examples.</a:t>
            </a:r>
          </a:p>
          <a:p>
            <a:pPr>
              <a:lnSpc>
                <a:spcPct val="110000"/>
              </a:lnSpc>
              <a:buFont typeface="Arial" panose="020B0604020202020204" pitchFamily="34" charset="0"/>
              <a:buChar char="•"/>
            </a:pPr>
            <a:r>
              <a:rPr lang="en-US" sz="825">
                <a:solidFill>
                  <a:schemeClr val="bg1"/>
                </a:solidFill>
              </a:rPr>
              <a:t>Enables LLMs to perform specific tasks like API calls, improving functionality beyond traditional applications.</a:t>
            </a:r>
          </a:p>
          <a:p>
            <a:pPr>
              <a:lnSpc>
                <a:spcPct val="110000"/>
              </a:lnSpc>
              <a:buFont typeface="Courier New" panose="02070309020205020404" pitchFamily="49" charset="0"/>
              <a:buChar char="o"/>
            </a:pPr>
            <a:r>
              <a:rPr lang="en-US" sz="825" b="1">
                <a:solidFill>
                  <a:schemeClr val="bg1"/>
                </a:solidFill>
              </a:rPr>
              <a:t>Transition to Autonomous AI Agents:</a:t>
            </a:r>
            <a:endParaRPr lang="en-US" sz="825">
              <a:solidFill>
                <a:schemeClr val="bg1"/>
              </a:solidFill>
            </a:endParaRPr>
          </a:p>
          <a:p>
            <a:pPr>
              <a:lnSpc>
                <a:spcPct val="110000"/>
              </a:lnSpc>
              <a:buFont typeface="Arial" panose="020B0604020202020204" pitchFamily="34" charset="0"/>
              <a:buChar char="•"/>
            </a:pPr>
            <a:r>
              <a:rPr lang="en-US" sz="825">
                <a:solidFill>
                  <a:schemeClr val="bg1"/>
                </a:solidFill>
              </a:rPr>
              <a:t>Development of autonomous systems like Auto-GPT and interactive environments by Park et al., showcasing AI agents planning and executing tasks independently.</a:t>
            </a:r>
          </a:p>
          <a:p>
            <a:pPr>
              <a:lnSpc>
                <a:spcPct val="110000"/>
              </a:lnSpc>
              <a:buFont typeface="Arial" panose="020B0604020202020204" pitchFamily="34" charset="0"/>
              <a:buChar char="•"/>
            </a:pPr>
            <a:r>
              <a:rPr lang="en-US" sz="825">
                <a:solidFill>
                  <a:schemeClr val="bg1"/>
                </a:solidFill>
              </a:rPr>
              <a:t>Reflects the shift towards less human oversight and increased AI autonomy.</a:t>
            </a:r>
          </a:p>
          <a:p>
            <a:pPr>
              <a:lnSpc>
                <a:spcPct val="110000"/>
              </a:lnSpc>
              <a:buFont typeface="Courier New" panose="02070309020205020404" pitchFamily="49" charset="0"/>
              <a:buChar char="o"/>
            </a:pPr>
            <a:r>
              <a:rPr lang="en-US" sz="825" b="1">
                <a:solidFill>
                  <a:schemeClr val="bg1"/>
                </a:solidFill>
              </a:rPr>
              <a:t>Security Implications and Ethical Concerns:</a:t>
            </a:r>
            <a:endParaRPr lang="en-US" sz="825">
              <a:solidFill>
                <a:schemeClr val="bg1"/>
              </a:solidFill>
            </a:endParaRPr>
          </a:p>
          <a:p>
            <a:pPr>
              <a:lnSpc>
                <a:spcPct val="110000"/>
              </a:lnSpc>
              <a:buFont typeface="Arial" panose="020B0604020202020204" pitchFamily="34" charset="0"/>
              <a:buChar char="•"/>
            </a:pPr>
            <a:r>
              <a:rPr lang="en-US" sz="825">
                <a:solidFill>
                  <a:schemeClr val="bg1"/>
                </a:solidFill>
              </a:rPr>
              <a:t>Increased autonomy introduces new security risks, exemplified by the vulnerabilities in GPT-3 and later models to prompt injections.</a:t>
            </a:r>
          </a:p>
          <a:p>
            <a:pPr>
              <a:lnSpc>
                <a:spcPct val="110000"/>
              </a:lnSpc>
              <a:buFont typeface="Arial" panose="020B0604020202020204" pitchFamily="34" charset="0"/>
              <a:buChar char="•"/>
            </a:pPr>
            <a:r>
              <a:rPr lang="en-US" sz="825">
                <a:solidFill>
                  <a:schemeClr val="bg1"/>
                </a:solidFill>
              </a:rPr>
              <a:t>Addressing ethical issues such as bias, misinformation, and unwanted AI behaviors through mechanisms like RLHF.</a:t>
            </a:r>
          </a:p>
          <a:p>
            <a:pPr>
              <a:lnSpc>
                <a:spcPct val="110000"/>
              </a:lnSpc>
            </a:pPr>
            <a:endParaRPr lang="en-US" sz="825">
              <a:solidFill>
                <a:schemeClr val="bg1"/>
              </a:solidFill>
            </a:endParaRPr>
          </a:p>
        </p:txBody>
      </p:sp>
      <p:pic>
        <p:nvPicPr>
          <p:cNvPr id="8" name="Picture 7" descr="A diagram of a computer security system&#10;&#10;Description automatically generated">
            <a:extLst>
              <a:ext uri="{FF2B5EF4-FFF2-40B4-BE49-F238E27FC236}">
                <a16:creationId xmlns:a16="http://schemas.microsoft.com/office/drawing/2014/main" id="{A156D5FE-730A-63E7-BDD6-431F992C3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062" y="3433939"/>
            <a:ext cx="4229099" cy="2210576"/>
          </a:xfrm>
          <a:prstGeom prst="rect">
            <a:avLst/>
          </a:prstGeom>
        </p:spPr>
      </p:pic>
      <p:sp>
        <p:nvSpPr>
          <p:cNvPr id="5" name="Footer Placeholder 4">
            <a:extLst>
              <a:ext uri="{FF2B5EF4-FFF2-40B4-BE49-F238E27FC236}">
                <a16:creationId xmlns:a16="http://schemas.microsoft.com/office/drawing/2014/main" id="{A8E83628-FC21-6970-0E06-61B3B6DBC0D3}"/>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71986DEE-4E2C-948D-463D-59DC26686DF8}"/>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82</a:t>
            </a:fld>
            <a:endParaRPr lang="en-US">
              <a:solidFill>
                <a:srgbClr val="000000"/>
              </a:solidFill>
              <a:latin typeface="Neue Haas Grotesk Text Pro"/>
            </a:endParaRPr>
          </a:p>
        </p:txBody>
      </p:sp>
    </p:spTree>
    <p:extLst>
      <p:ext uri="{BB962C8B-B14F-4D97-AF65-F5344CB8AC3E}">
        <p14:creationId xmlns:p14="http://schemas.microsoft.com/office/powerpoint/2010/main" val="4099790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26" name="Freeform: Shape 25">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1985448"/>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E807A5A9-D77B-29D0-97AB-AFBCC509C040}"/>
              </a:ext>
            </a:extLst>
          </p:cNvPr>
          <p:cNvSpPr>
            <a:spLocks noGrp="1"/>
          </p:cNvSpPr>
          <p:nvPr>
            <p:ph type="title"/>
          </p:nvPr>
        </p:nvSpPr>
        <p:spPr>
          <a:xfrm>
            <a:off x="800100" y="1275174"/>
            <a:ext cx="7503794" cy="1107981"/>
          </a:xfrm>
        </p:spPr>
        <p:txBody>
          <a:bodyPr anchor="ctr">
            <a:normAutofit/>
          </a:bodyPr>
          <a:lstStyle/>
          <a:p>
            <a:r>
              <a:rPr lang="en-US"/>
              <a:t>Preliminary and Related work in LLM Integration and Security</a:t>
            </a:r>
          </a:p>
        </p:txBody>
      </p:sp>
      <p:sp>
        <p:nvSpPr>
          <p:cNvPr id="4" name="Date Placeholder 3">
            <a:extLst>
              <a:ext uri="{FF2B5EF4-FFF2-40B4-BE49-F238E27FC236}">
                <a16:creationId xmlns:a16="http://schemas.microsoft.com/office/drawing/2014/main" id="{198BAF4F-7996-95BD-5A37-ED0346CDFA15}"/>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3" name="Content Placeholder 2">
            <a:extLst>
              <a:ext uri="{FF2B5EF4-FFF2-40B4-BE49-F238E27FC236}">
                <a16:creationId xmlns:a16="http://schemas.microsoft.com/office/drawing/2014/main" id="{2E8168C4-ECFA-807A-4335-AEDAD185A250}"/>
              </a:ext>
            </a:extLst>
          </p:cNvPr>
          <p:cNvSpPr>
            <a:spLocks noGrp="1"/>
          </p:cNvSpPr>
          <p:nvPr>
            <p:ph idx="1"/>
          </p:nvPr>
        </p:nvSpPr>
        <p:spPr>
          <a:xfrm>
            <a:off x="800101" y="3114675"/>
            <a:ext cx="4229099" cy="3040380"/>
          </a:xfrm>
        </p:spPr>
        <p:txBody>
          <a:bodyPr anchor="ctr">
            <a:normAutofit/>
          </a:bodyPr>
          <a:lstStyle/>
          <a:p>
            <a:pPr>
              <a:lnSpc>
                <a:spcPct val="110000"/>
              </a:lnSpc>
            </a:pPr>
            <a:r>
              <a:rPr lang="en-US" sz="1073" b="1" dirty="0">
                <a:solidFill>
                  <a:schemeClr val="bg1"/>
                </a:solidFill>
              </a:rPr>
              <a:t>Adversarial Prompting and Jailbreaking:</a:t>
            </a:r>
            <a:endParaRPr lang="en-US" sz="1073" dirty="0">
              <a:solidFill>
                <a:schemeClr val="bg1"/>
              </a:solidFill>
            </a:endParaRPr>
          </a:p>
          <a:p>
            <a:pPr>
              <a:lnSpc>
                <a:spcPct val="110000"/>
              </a:lnSpc>
              <a:buFont typeface="Arial" panose="020B0604020202020204" pitchFamily="34" charset="0"/>
              <a:buChar char="•"/>
            </a:pPr>
            <a:r>
              <a:rPr lang="en-US" sz="1073" dirty="0">
                <a:solidFill>
                  <a:schemeClr val="bg1"/>
                </a:solidFill>
              </a:rPr>
              <a:t>Techniques developed to bypass AI restrictions, including 'jailbreaking', highlighting vulnerabilities in current LLM applications.</a:t>
            </a:r>
          </a:p>
          <a:p>
            <a:pPr>
              <a:lnSpc>
                <a:spcPct val="110000"/>
              </a:lnSpc>
              <a:buFont typeface="Arial" panose="020B0604020202020204" pitchFamily="34" charset="0"/>
              <a:buChar char="•"/>
            </a:pPr>
            <a:r>
              <a:rPr lang="en-US" sz="1073" dirty="0">
                <a:solidFill>
                  <a:schemeClr val="bg1"/>
                </a:solidFill>
              </a:rPr>
              <a:t>Comparison with traditional cybersecurity threats, underscoring the need for specialized AI security approaches.</a:t>
            </a:r>
          </a:p>
          <a:p>
            <a:pPr>
              <a:lnSpc>
                <a:spcPct val="110000"/>
              </a:lnSpc>
            </a:pPr>
            <a:r>
              <a:rPr lang="en-US" sz="1073" b="1" dirty="0">
                <a:solidFill>
                  <a:schemeClr val="bg1"/>
                </a:solidFill>
              </a:rPr>
              <a:t>Comparative Analysis and Community Response:</a:t>
            </a:r>
            <a:endParaRPr lang="en-US" sz="1073" dirty="0">
              <a:solidFill>
                <a:schemeClr val="bg1"/>
              </a:solidFill>
            </a:endParaRPr>
          </a:p>
          <a:p>
            <a:pPr>
              <a:lnSpc>
                <a:spcPct val="110000"/>
              </a:lnSpc>
              <a:buFont typeface="Arial" panose="020B0604020202020204" pitchFamily="34" charset="0"/>
              <a:buChar char="•"/>
            </a:pPr>
            <a:r>
              <a:rPr lang="en-US" sz="1073" dirty="0">
                <a:solidFill>
                  <a:schemeClr val="bg1"/>
                </a:solidFill>
              </a:rPr>
              <a:t>Relates AI vulnerabilities to classical security threats, emphasizing the evolution of cyber risks.</a:t>
            </a:r>
          </a:p>
          <a:p>
            <a:pPr>
              <a:lnSpc>
                <a:spcPct val="110000"/>
              </a:lnSpc>
              <a:buFont typeface="Arial" panose="020B0604020202020204" pitchFamily="34" charset="0"/>
              <a:buChar char="•"/>
            </a:pPr>
            <a:r>
              <a:rPr lang="en-US" sz="1073" dirty="0">
                <a:solidFill>
                  <a:schemeClr val="bg1"/>
                </a:solidFill>
              </a:rPr>
              <a:t>Community and academic efforts to create safer LLM environments, including new frameworks and safety standards.</a:t>
            </a:r>
          </a:p>
          <a:p>
            <a:pPr>
              <a:lnSpc>
                <a:spcPct val="110000"/>
              </a:lnSpc>
            </a:pPr>
            <a:endParaRPr lang="en-US" sz="1073" dirty="0">
              <a:solidFill>
                <a:schemeClr val="bg1"/>
              </a:solidFill>
            </a:endParaRPr>
          </a:p>
        </p:txBody>
      </p:sp>
      <p:pic>
        <p:nvPicPr>
          <p:cNvPr id="14" name="Picture 13" descr="A screenshot of a computer program&#10;&#10;Description automatically generated">
            <a:extLst>
              <a:ext uri="{FF2B5EF4-FFF2-40B4-BE49-F238E27FC236}">
                <a16:creationId xmlns:a16="http://schemas.microsoft.com/office/drawing/2014/main" id="{CF195DB3-4CDE-2F8B-5A6F-EB6C8814E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680335"/>
            <a:ext cx="3680459" cy="3676498"/>
          </a:xfrm>
          <a:prstGeom prst="rect">
            <a:avLst/>
          </a:prstGeom>
        </p:spPr>
      </p:pic>
      <p:sp>
        <p:nvSpPr>
          <p:cNvPr id="5" name="Footer Placeholder 4">
            <a:extLst>
              <a:ext uri="{FF2B5EF4-FFF2-40B4-BE49-F238E27FC236}">
                <a16:creationId xmlns:a16="http://schemas.microsoft.com/office/drawing/2014/main" id="{5BAC5E41-20CC-17F9-9ED6-04F0A97A8B49}"/>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3406FD1A-E72E-CDD8-93CA-32B7805D2AB3}"/>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83</a:t>
            </a:fld>
            <a:endParaRPr lang="en-US">
              <a:solidFill>
                <a:srgbClr val="000000"/>
              </a:solidFill>
              <a:latin typeface="Neue Haas Grotesk Text Pro"/>
            </a:endParaRPr>
          </a:p>
        </p:txBody>
      </p:sp>
    </p:spTree>
    <p:extLst>
      <p:ext uri="{BB962C8B-B14F-4D97-AF65-F5344CB8AC3E}">
        <p14:creationId xmlns:p14="http://schemas.microsoft.com/office/powerpoint/2010/main" val="28296526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5" name="Freeform: Shape 14">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1985448"/>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F42DF3B4-A6C1-B892-9E73-BAA35CC413F4}"/>
              </a:ext>
            </a:extLst>
          </p:cNvPr>
          <p:cNvSpPr>
            <a:spLocks noGrp="1"/>
          </p:cNvSpPr>
          <p:nvPr>
            <p:ph type="title"/>
          </p:nvPr>
        </p:nvSpPr>
        <p:spPr>
          <a:xfrm>
            <a:off x="800100" y="1275174"/>
            <a:ext cx="7503794" cy="1107981"/>
          </a:xfrm>
        </p:spPr>
        <p:txBody>
          <a:bodyPr anchor="ctr">
            <a:normAutofit/>
          </a:bodyPr>
          <a:lstStyle/>
          <a:p>
            <a:r>
              <a:rPr lang="en-US" b="1"/>
              <a:t>Dissecting AI Prompt Injection Vulnerabilities</a:t>
            </a:r>
            <a:endParaRPr lang="en-US"/>
          </a:p>
        </p:txBody>
      </p:sp>
      <p:sp>
        <p:nvSpPr>
          <p:cNvPr id="4" name="Date Placeholder 3">
            <a:extLst>
              <a:ext uri="{FF2B5EF4-FFF2-40B4-BE49-F238E27FC236}">
                <a16:creationId xmlns:a16="http://schemas.microsoft.com/office/drawing/2014/main" id="{72B0E303-459E-8917-7D18-4CC142E4E1F2}"/>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3" name="Content Placeholder 2">
            <a:extLst>
              <a:ext uri="{FF2B5EF4-FFF2-40B4-BE49-F238E27FC236}">
                <a16:creationId xmlns:a16="http://schemas.microsoft.com/office/drawing/2014/main" id="{E3EA21BD-B32F-43B0-7547-D52ABEA48742}"/>
              </a:ext>
            </a:extLst>
          </p:cNvPr>
          <p:cNvSpPr>
            <a:spLocks noGrp="1"/>
          </p:cNvSpPr>
          <p:nvPr>
            <p:ph idx="1"/>
          </p:nvPr>
        </p:nvSpPr>
        <p:spPr>
          <a:xfrm>
            <a:off x="800101" y="3114675"/>
            <a:ext cx="4229099" cy="3040380"/>
          </a:xfrm>
        </p:spPr>
        <p:txBody>
          <a:bodyPr anchor="ctr">
            <a:normAutofit/>
          </a:bodyPr>
          <a:lstStyle/>
          <a:p>
            <a:pPr>
              <a:lnSpc>
                <a:spcPct val="110000"/>
              </a:lnSpc>
              <a:buFont typeface="Arial" panose="020B0604020202020204" pitchFamily="34" charset="0"/>
              <a:buChar char="•"/>
            </a:pPr>
            <a:r>
              <a:rPr lang="en-US" sz="907" b="1" dirty="0">
                <a:solidFill>
                  <a:schemeClr val="bg1"/>
                </a:solidFill>
              </a:rPr>
              <a:t>Definition: </a:t>
            </a:r>
            <a:r>
              <a:rPr lang="en-US" sz="907" dirty="0">
                <a:solidFill>
                  <a:schemeClr val="bg1"/>
                </a:solidFill>
              </a:rPr>
              <a:t>AI Prompt Injections represent a novel class of vulnerabilities targeting AI systems, particularly Large Language Models (LLMs). </a:t>
            </a:r>
          </a:p>
          <a:p>
            <a:pPr marL="0" indent="0">
              <a:lnSpc>
                <a:spcPct val="110000"/>
              </a:lnSpc>
              <a:buNone/>
            </a:pPr>
            <a:r>
              <a:rPr lang="en-US" sz="907" dirty="0">
                <a:solidFill>
                  <a:schemeClr val="bg1"/>
                </a:solidFill>
              </a:rPr>
              <a:t>	</a:t>
            </a:r>
            <a:r>
              <a:rPr lang="en-US" sz="907" b="1" dirty="0">
                <a:solidFill>
                  <a:schemeClr val="bg1"/>
                </a:solidFill>
              </a:rPr>
              <a:t>Direct vs. Indirect Injections: </a:t>
            </a:r>
          </a:p>
          <a:p>
            <a:pPr>
              <a:lnSpc>
                <a:spcPct val="110000"/>
              </a:lnSpc>
            </a:pPr>
            <a:r>
              <a:rPr lang="en-US" sz="907" b="1" dirty="0">
                <a:solidFill>
                  <a:schemeClr val="bg1"/>
                </a:solidFill>
              </a:rPr>
              <a:t>Direct Injections: </a:t>
            </a:r>
            <a:r>
              <a:rPr lang="en-US" sz="907" dirty="0">
                <a:solidFill>
                  <a:schemeClr val="bg1"/>
                </a:solidFill>
              </a:rPr>
              <a:t>Users manipulate LLMs by directly feeding them crafted prompts, potentially leading to unauthorized actions or data exposure. </a:t>
            </a:r>
          </a:p>
          <a:p>
            <a:pPr>
              <a:lnSpc>
                <a:spcPct val="110000"/>
              </a:lnSpc>
            </a:pPr>
            <a:r>
              <a:rPr lang="en-US" sz="907" b="1" dirty="0">
                <a:solidFill>
                  <a:schemeClr val="bg1"/>
                </a:solidFill>
              </a:rPr>
              <a:t>Indirect Injections: </a:t>
            </a:r>
            <a:r>
              <a:rPr lang="en-US" sz="907" dirty="0">
                <a:solidFill>
                  <a:schemeClr val="bg1"/>
                </a:solidFill>
              </a:rPr>
              <a:t>More covert and complex, these involve embedding malicious  prompts in data sources that the AI later processes, such as websites, social media, or documents. </a:t>
            </a:r>
          </a:p>
          <a:p>
            <a:pPr marL="0" indent="0">
              <a:lnSpc>
                <a:spcPct val="110000"/>
              </a:lnSpc>
              <a:buNone/>
            </a:pPr>
            <a:r>
              <a:rPr lang="en-US" sz="907" b="1" dirty="0">
                <a:solidFill>
                  <a:schemeClr val="bg1"/>
                </a:solidFill>
              </a:rPr>
              <a:t>	Operational Mechanisms: </a:t>
            </a:r>
          </a:p>
          <a:p>
            <a:pPr>
              <a:lnSpc>
                <a:spcPct val="110000"/>
              </a:lnSpc>
            </a:pPr>
            <a:r>
              <a:rPr lang="en-US" sz="907" b="1" dirty="0">
                <a:solidFill>
                  <a:schemeClr val="bg1"/>
                </a:solidFill>
              </a:rPr>
              <a:t>Data Retrieval and Use</a:t>
            </a:r>
            <a:r>
              <a:rPr lang="en-US" sz="907" dirty="0">
                <a:solidFill>
                  <a:schemeClr val="bg1"/>
                </a:solidFill>
              </a:rPr>
              <a:t>: AI systems, when integrated into applications, might ingest untrusted data containing hidden malicious instructions. </a:t>
            </a:r>
          </a:p>
          <a:p>
            <a:pPr>
              <a:lnSpc>
                <a:spcPct val="110000"/>
              </a:lnSpc>
            </a:pPr>
            <a:r>
              <a:rPr lang="en-US" sz="907" b="1" dirty="0">
                <a:solidFill>
                  <a:schemeClr val="bg1"/>
                </a:solidFill>
              </a:rPr>
              <a:t>Security Boundary Breach</a:t>
            </a:r>
            <a:r>
              <a:rPr lang="en-US" sz="907" dirty="0">
                <a:solidFill>
                  <a:schemeClr val="bg1"/>
                </a:solidFill>
              </a:rPr>
              <a:t>: These injections can cross crucial security boundaries, compromising the AI system with a single compromised input</a:t>
            </a:r>
          </a:p>
          <a:p>
            <a:pPr>
              <a:lnSpc>
                <a:spcPct val="110000"/>
              </a:lnSpc>
            </a:pPr>
            <a:endParaRPr lang="en-US" sz="907" dirty="0">
              <a:solidFill>
                <a:schemeClr val="bg1"/>
              </a:solidFill>
            </a:endParaRPr>
          </a:p>
        </p:txBody>
      </p:sp>
      <p:pic>
        <p:nvPicPr>
          <p:cNvPr id="8" name="Picture 7" descr="A diagram of a computer program&#10;&#10;Description automatically generated with medium confidence">
            <a:extLst>
              <a:ext uri="{FF2B5EF4-FFF2-40B4-BE49-F238E27FC236}">
                <a16:creationId xmlns:a16="http://schemas.microsoft.com/office/drawing/2014/main" id="{7D1D88B8-2EB4-98E7-F1E2-26CB618C6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075" y="3208481"/>
            <a:ext cx="3679527" cy="2647851"/>
          </a:xfrm>
          <a:prstGeom prst="rect">
            <a:avLst/>
          </a:prstGeom>
        </p:spPr>
      </p:pic>
      <p:sp>
        <p:nvSpPr>
          <p:cNvPr id="5" name="Footer Placeholder 4">
            <a:extLst>
              <a:ext uri="{FF2B5EF4-FFF2-40B4-BE49-F238E27FC236}">
                <a16:creationId xmlns:a16="http://schemas.microsoft.com/office/drawing/2014/main" id="{12C5367F-ED99-94B9-6B06-5E14002A7CD3}"/>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B0F7D57C-C425-654A-BB2B-77E02EB6A46C}"/>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84</a:t>
            </a:fld>
            <a:endParaRPr lang="en-US">
              <a:solidFill>
                <a:srgbClr val="000000"/>
              </a:solidFill>
              <a:latin typeface="Neue Haas Grotesk Text Pro"/>
            </a:endParaRPr>
          </a:p>
        </p:txBody>
      </p:sp>
    </p:spTree>
    <p:extLst>
      <p:ext uri="{BB962C8B-B14F-4D97-AF65-F5344CB8AC3E}">
        <p14:creationId xmlns:p14="http://schemas.microsoft.com/office/powerpoint/2010/main" val="1661546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5" name="Freeform: Shape 14">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1985448"/>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D439FAF4-FA15-0D82-6D3B-EB7C927D7BD7}"/>
              </a:ext>
            </a:extLst>
          </p:cNvPr>
          <p:cNvSpPr>
            <a:spLocks noGrp="1"/>
          </p:cNvSpPr>
          <p:nvPr>
            <p:ph type="title"/>
          </p:nvPr>
        </p:nvSpPr>
        <p:spPr>
          <a:xfrm>
            <a:off x="800100" y="1275174"/>
            <a:ext cx="7503794" cy="1107981"/>
          </a:xfrm>
        </p:spPr>
        <p:txBody>
          <a:bodyPr anchor="ctr">
            <a:normAutofit/>
          </a:bodyPr>
          <a:lstStyle/>
          <a:p>
            <a:r>
              <a:rPr lang="en-US" b="1"/>
              <a:t>Real-World Examples and Threat Scenarios</a:t>
            </a:r>
            <a:endParaRPr lang="en-US"/>
          </a:p>
        </p:txBody>
      </p:sp>
      <p:sp>
        <p:nvSpPr>
          <p:cNvPr id="4" name="Date Placeholder 3">
            <a:extLst>
              <a:ext uri="{FF2B5EF4-FFF2-40B4-BE49-F238E27FC236}">
                <a16:creationId xmlns:a16="http://schemas.microsoft.com/office/drawing/2014/main" id="{4380722B-FF6B-FBDC-A3A3-AC10B6BA9565}"/>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3" name="Content Placeholder 2">
            <a:extLst>
              <a:ext uri="{FF2B5EF4-FFF2-40B4-BE49-F238E27FC236}">
                <a16:creationId xmlns:a16="http://schemas.microsoft.com/office/drawing/2014/main" id="{A0EF6FEC-F333-D8A6-4745-14ED7F5D236F}"/>
              </a:ext>
            </a:extLst>
          </p:cNvPr>
          <p:cNvSpPr>
            <a:spLocks noGrp="1"/>
          </p:cNvSpPr>
          <p:nvPr>
            <p:ph idx="1"/>
          </p:nvPr>
        </p:nvSpPr>
        <p:spPr>
          <a:xfrm>
            <a:off x="800101" y="3114675"/>
            <a:ext cx="4229099" cy="3040380"/>
          </a:xfrm>
        </p:spPr>
        <p:txBody>
          <a:bodyPr anchor="ctr">
            <a:normAutofit/>
          </a:bodyPr>
          <a:lstStyle/>
          <a:p>
            <a:pPr>
              <a:lnSpc>
                <a:spcPct val="110000"/>
              </a:lnSpc>
              <a:buFont typeface="Arial" panose="020B0604020202020204" pitchFamily="34" charset="0"/>
              <a:buChar char="•"/>
            </a:pPr>
            <a:r>
              <a:rPr lang="en-US" sz="825" b="1" dirty="0">
                <a:solidFill>
                  <a:schemeClr val="bg1"/>
                </a:solidFill>
              </a:rPr>
              <a:t>Bing Chat Vulnerabilities</a:t>
            </a:r>
            <a:r>
              <a:rPr lang="en-US" sz="825" dirty="0">
                <a:solidFill>
                  <a:schemeClr val="bg1"/>
                </a:solidFill>
              </a:rPr>
              <a:t>:</a:t>
            </a:r>
          </a:p>
          <a:p>
            <a:pPr marL="612934" lvl="1" indent="-235744">
              <a:lnSpc>
                <a:spcPct val="110000"/>
              </a:lnSpc>
              <a:buFont typeface="Arial" panose="020B0604020202020204" pitchFamily="34" charset="0"/>
              <a:buChar char="•"/>
            </a:pPr>
            <a:r>
              <a:rPr lang="en-US" sz="825" dirty="0">
                <a:solidFill>
                  <a:schemeClr val="bg1"/>
                </a:solidFill>
              </a:rPr>
              <a:t>Case studies showing how Bing Chat, when analyzing web content, can be manipulated through crafted webpage content, leading to harmful AI responses.</a:t>
            </a:r>
          </a:p>
          <a:p>
            <a:pPr>
              <a:lnSpc>
                <a:spcPct val="110000"/>
              </a:lnSpc>
              <a:buFont typeface="Arial" panose="020B0604020202020204" pitchFamily="34" charset="0"/>
              <a:buChar char="•"/>
            </a:pPr>
            <a:r>
              <a:rPr lang="en-US" sz="825" b="1" dirty="0">
                <a:solidFill>
                  <a:schemeClr val="bg1"/>
                </a:solidFill>
              </a:rPr>
              <a:t>Common Injection Techniques</a:t>
            </a:r>
            <a:r>
              <a:rPr lang="en-US" sz="825" dirty="0">
                <a:solidFill>
                  <a:schemeClr val="bg1"/>
                </a:solidFill>
              </a:rPr>
              <a:t>:</a:t>
            </a:r>
          </a:p>
          <a:p>
            <a:pPr marL="612934" lvl="1" indent="-235744">
              <a:lnSpc>
                <a:spcPct val="110000"/>
              </a:lnSpc>
              <a:buFont typeface="Arial" panose="020B0604020202020204" pitchFamily="34" charset="0"/>
              <a:buChar char="•"/>
            </a:pPr>
            <a:r>
              <a:rPr lang="en-US" sz="825" dirty="0">
                <a:solidFill>
                  <a:schemeClr val="bg1"/>
                </a:solidFill>
              </a:rPr>
              <a:t>Exploits include crafting text snippets that alter AI behavior when pasted by users or using SEO to make malicious content more likely to be processed by AIs.</a:t>
            </a:r>
          </a:p>
          <a:p>
            <a:pPr>
              <a:lnSpc>
                <a:spcPct val="110000"/>
              </a:lnSpc>
              <a:buFont typeface="Arial" panose="020B0604020202020204" pitchFamily="34" charset="0"/>
              <a:buChar char="•"/>
            </a:pPr>
            <a:r>
              <a:rPr lang="en-US" sz="825" b="1" dirty="0">
                <a:solidFill>
                  <a:schemeClr val="bg1"/>
                </a:solidFill>
              </a:rPr>
              <a:t>Impact and Risks</a:t>
            </a:r>
            <a:r>
              <a:rPr lang="en-US" sz="825" dirty="0">
                <a:solidFill>
                  <a:schemeClr val="bg1"/>
                </a:solidFill>
              </a:rPr>
              <a:t>:</a:t>
            </a:r>
          </a:p>
          <a:p>
            <a:pPr marL="612934" lvl="1" indent="-235744">
              <a:lnSpc>
                <a:spcPct val="110000"/>
              </a:lnSpc>
              <a:buFont typeface="Arial" panose="020B0604020202020204" pitchFamily="34" charset="0"/>
              <a:buChar char="•"/>
            </a:pPr>
            <a:r>
              <a:rPr lang="en-US" sz="825" dirty="0">
                <a:solidFill>
                  <a:schemeClr val="bg1"/>
                </a:solidFill>
              </a:rPr>
              <a:t>Potential for AI systems to perform unintended actions, leak sensitive data, or propagate misleading information.</a:t>
            </a:r>
          </a:p>
          <a:p>
            <a:pPr marL="612934" lvl="1" indent="-235744">
              <a:lnSpc>
                <a:spcPct val="110000"/>
              </a:lnSpc>
              <a:buFont typeface="Arial" panose="020B0604020202020204" pitchFamily="34" charset="0"/>
              <a:buChar char="•"/>
            </a:pPr>
            <a:r>
              <a:rPr lang="en-US" sz="825" dirty="0">
                <a:solidFill>
                  <a:schemeClr val="bg1"/>
                </a:solidFill>
              </a:rPr>
              <a:t>Increases in AI misuse for spreading disinformation, executing scams, or bypassing content restrictions.</a:t>
            </a:r>
          </a:p>
          <a:p>
            <a:pPr>
              <a:lnSpc>
                <a:spcPct val="110000"/>
              </a:lnSpc>
              <a:buFont typeface="Arial" panose="020B0604020202020204" pitchFamily="34" charset="0"/>
              <a:buChar char="•"/>
            </a:pPr>
            <a:r>
              <a:rPr lang="en-US" sz="825" b="1" dirty="0">
                <a:solidFill>
                  <a:schemeClr val="bg1"/>
                </a:solidFill>
              </a:rPr>
              <a:t>Emerging Challenges</a:t>
            </a:r>
            <a:r>
              <a:rPr lang="en-US" sz="825" dirty="0">
                <a:solidFill>
                  <a:schemeClr val="bg1"/>
                </a:solidFill>
              </a:rPr>
              <a:t>:</a:t>
            </a:r>
          </a:p>
          <a:p>
            <a:pPr marL="612934" lvl="1" indent="-235744">
              <a:lnSpc>
                <a:spcPct val="110000"/>
              </a:lnSpc>
              <a:buFont typeface="Arial" panose="020B0604020202020204" pitchFamily="34" charset="0"/>
              <a:buChar char="•"/>
            </a:pPr>
            <a:r>
              <a:rPr lang="en-US" sz="825" dirty="0">
                <a:solidFill>
                  <a:schemeClr val="bg1"/>
                </a:solidFill>
              </a:rPr>
              <a:t>Highlighting the evolving nature of AI injections, comparing direct, indirect, and cross-context AI injections, and their implications for user security and AI reliability.</a:t>
            </a:r>
          </a:p>
          <a:p>
            <a:pPr>
              <a:lnSpc>
                <a:spcPct val="110000"/>
              </a:lnSpc>
            </a:pPr>
            <a:endParaRPr lang="en-US" sz="825" dirty="0">
              <a:solidFill>
                <a:schemeClr val="bg1"/>
              </a:solidFill>
            </a:endParaRPr>
          </a:p>
        </p:txBody>
      </p:sp>
      <p:pic>
        <p:nvPicPr>
          <p:cNvPr id="8" name="Picture 7" descr="A screenshot of a chat&#10;&#10;Description automatically generated">
            <a:extLst>
              <a:ext uri="{FF2B5EF4-FFF2-40B4-BE49-F238E27FC236}">
                <a16:creationId xmlns:a16="http://schemas.microsoft.com/office/drawing/2014/main" id="{CC746E01-188C-8B4E-7C5A-73189A0E93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2385" y="2870836"/>
            <a:ext cx="3933552" cy="3367028"/>
          </a:xfrm>
          <a:prstGeom prst="rect">
            <a:avLst/>
          </a:prstGeom>
        </p:spPr>
      </p:pic>
      <p:sp>
        <p:nvSpPr>
          <p:cNvPr id="5" name="Footer Placeholder 4">
            <a:extLst>
              <a:ext uri="{FF2B5EF4-FFF2-40B4-BE49-F238E27FC236}">
                <a16:creationId xmlns:a16="http://schemas.microsoft.com/office/drawing/2014/main" id="{263B8C56-64F0-D1F1-9295-9657087E48E4}"/>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78303F3B-63E4-698E-8647-5D0A4DBCA81E}"/>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85</a:t>
            </a:fld>
            <a:endParaRPr lang="en-US">
              <a:solidFill>
                <a:srgbClr val="000000"/>
              </a:solidFill>
              <a:latin typeface="Neue Haas Grotesk Text Pro"/>
            </a:endParaRPr>
          </a:p>
        </p:txBody>
      </p:sp>
    </p:spTree>
    <p:extLst>
      <p:ext uri="{BB962C8B-B14F-4D97-AF65-F5344CB8AC3E}">
        <p14:creationId xmlns:p14="http://schemas.microsoft.com/office/powerpoint/2010/main" val="20685775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27C0D7-534E-7663-6D59-C34BF44DB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E1ED703F-21C1-0EEF-0B1F-AD0073E299BA}"/>
              </a:ext>
            </a:extLst>
          </p:cNvPr>
          <p:cNvSpPr>
            <a:spLocks noGrp="1"/>
          </p:cNvSpPr>
          <p:nvPr>
            <p:ph type="title"/>
          </p:nvPr>
        </p:nvSpPr>
        <p:spPr>
          <a:xfrm>
            <a:off x="256489" y="1675868"/>
            <a:ext cx="3282752" cy="4347743"/>
          </a:xfrm>
        </p:spPr>
        <p:txBody>
          <a:bodyPr anchor="t">
            <a:normAutofit/>
          </a:bodyPr>
          <a:lstStyle/>
          <a:p>
            <a:r>
              <a:rPr lang="en-US" b="1" dirty="0"/>
              <a:t>Expanding on Indirect Prompt Injection (IPI) Threats</a:t>
            </a:r>
            <a:endParaRPr lang="en-US" dirty="0"/>
          </a:p>
        </p:txBody>
      </p:sp>
      <p:sp>
        <p:nvSpPr>
          <p:cNvPr id="4" name="Date Placeholder 3">
            <a:extLst>
              <a:ext uri="{FF2B5EF4-FFF2-40B4-BE49-F238E27FC236}">
                <a16:creationId xmlns:a16="http://schemas.microsoft.com/office/drawing/2014/main" id="{C8E8D4EF-9708-228A-86BF-5EBB295FB219}"/>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B6791671-3F3C-C776-5E9D-71163E03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2137" y="1057275"/>
            <a:ext cx="5836263" cy="5657850"/>
          </a:xfrm>
          <a:custGeom>
            <a:avLst/>
            <a:gdLst>
              <a:gd name="connsiteX0" fmla="*/ 677913 w 7074258"/>
              <a:gd name="connsiteY0" fmla="*/ 0 h 6858000"/>
              <a:gd name="connsiteX1" fmla="*/ 1656171 w 7074258"/>
              <a:gd name="connsiteY1" fmla="*/ 0 h 6858000"/>
              <a:gd name="connsiteX2" fmla="*/ 6096000 w 7074258"/>
              <a:gd name="connsiteY2" fmla="*/ 0 h 6858000"/>
              <a:gd name="connsiteX3" fmla="*/ 7074258 w 7074258"/>
              <a:gd name="connsiteY3" fmla="*/ 0 h 6858000"/>
              <a:gd name="connsiteX4" fmla="*/ 7074258 w 7074258"/>
              <a:gd name="connsiteY4" fmla="*/ 6858000 h 6858000"/>
              <a:gd name="connsiteX5" fmla="*/ 6096000 w 7074258"/>
              <a:gd name="connsiteY5" fmla="*/ 6858000 h 6858000"/>
              <a:gd name="connsiteX6" fmla="*/ 1656171 w 7074258"/>
              <a:gd name="connsiteY6" fmla="*/ 6858000 h 6858000"/>
              <a:gd name="connsiteX7" fmla="*/ 677913 w 7074258"/>
              <a:gd name="connsiteY7" fmla="*/ 6858000 h 6858000"/>
              <a:gd name="connsiteX8" fmla="*/ 0 w 7074258"/>
              <a:gd name="connsiteY8" fmla="*/ 6180087 h 6858000"/>
              <a:gd name="connsiteX9" fmla="*/ 0 w 7074258"/>
              <a:gd name="connsiteY9" fmla="*/ 677913 h 6858000"/>
              <a:gd name="connsiteX10" fmla="*/ 677913 w 707425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4258" h="6858000">
                <a:moveTo>
                  <a:pt x="677913" y="0"/>
                </a:moveTo>
                <a:lnTo>
                  <a:pt x="1656171" y="0"/>
                </a:lnTo>
                <a:lnTo>
                  <a:pt x="6096000" y="0"/>
                </a:lnTo>
                <a:lnTo>
                  <a:pt x="7074258" y="0"/>
                </a:lnTo>
                <a:lnTo>
                  <a:pt x="7074258" y="6858000"/>
                </a:lnTo>
                <a:lnTo>
                  <a:pt x="6096000" y="6858000"/>
                </a:lnTo>
                <a:lnTo>
                  <a:pt x="165617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28B0B428-3EE6-10A7-5EBB-A9869A47BB9E}"/>
              </a:ext>
            </a:extLst>
          </p:cNvPr>
          <p:cNvSpPr>
            <a:spLocks noGrp="1"/>
          </p:cNvSpPr>
          <p:nvPr>
            <p:ph idx="1"/>
          </p:nvPr>
        </p:nvSpPr>
        <p:spPr>
          <a:xfrm>
            <a:off x="4921096" y="1642755"/>
            <a:ext cx="4352079" cy="4449435"/>
          </a:xfrm>
        </p:spPr>
        <p:txBody>
          <a:bodyPr anchor="t">
            <a:normAutofit fontScale="92500"/>
          </a:bodyPr>
          <a:lstStyle/>
          <a:p>
            <a:pPr marL="0" indent="0">
              <a:buNone/>
            </a:pPr>
            <a:r>
              <a:rPr lang="en-US" sz="1403" b="1">
                <a:solidFill>
                  <a:schemeClr val="bg1"/>
                </a:solidFill>
              </a:rPr>
              <a:t>1. Broadening the Threat Landscape:</a:t>
            </a:r>
            <a:endParaRPr lang="en-US" sz="1403">
              <a:solidFill>
                <a:schemeClr val="bg1"/>
              </a:solidFill>
            </a:endParaRPr>
          </a:p>
          <a:p>
            <a:pPr lvl="1">
              <a:buFont typeface="Arial" panose="020B0604020202020204" pitchFamily="34" charset="0"/>
              <a:buChar char="•"/>
            </a:pPr>
            <a:r>
              <a:rPr lang="en-US" sz="1403" b="1">
                <a:solidFill>
                  <a:schemeClr val="bg1"/>
                </a:solidFill>
              </a:rPr>
              <a:t>Adapting Cyber Threat Taxonomies</a:t>
            </a:r>
            <a:r>
              <a:rPr lang="en-US" sz="1403">
                <a:solidFill>
                  <a:schemeClr val="bg1"/>
                </a:solidFill>
              </a:rPr>
              <a:t>: Utilizing established frameworks to comprehend how IPIs integrate within the modern LLM ecosystem.</a:t>
            </a:r>
          </a:p>
          <a:p>
            <a:pPr lvl="1">
              <a:buFont typeface="Arial" panose="020B0604020202020204" pitchFamily="34" charset="0"/>
              <a:buChar char="•"/>
            </a:pPr>
            <a:r>
              <a:rPr lang="en-US" sz="1403" b="1">
                <a:solidFill>
                  <a:schemeClr val="bg1"/>
                </a:solidFill>
              </a:rPr>
              <a:t>Enhanced LLM Vulnerability</a:t>
            </a:r>
            <a:r>
              <a:rPr lang="en-US" sz="1403">
                <a:solidFill>
                  <a:schemeClr val="bg1"/>
                </a:solidFill>
              </a:rPr>
              <a:t>: Due to their adaptable functionality and broad capabilities, LLMs face a wide array of cybersecurity threats that mirror traditional systems</a:t>
            </a:r>
          </a:p>
          <a:p>
            <a:pPr marL="0" indent="0">
              <a:buNone/>
            </a:pPr>
            <a:r>
              <a:rPr lang="en-US" sz="1403" b="1">
                <a:solidFill>
                  <a:schemeClr val="bg1"/>
                </a:solidFill>
              </a:rPr>
              <a:t>2. Empirical Foundations and Attack Modalities:</a:t>
            </a:r>
            <a:endParaRPr lang="en-US" sz="1403">
              <a:solidFill>
                <a:schemeClr val="bg1"/>
              </a:solidFill>
            </a:endParaRPr>
          </a:p>
          <a:p>
            <a:pPr lvl="1">
              <a:buFont typeface="Arial" panose="020B0604020202020204" pitchFamily="34" charset="0"/>
              <a:buChar char="•"/>
            </a:pPr>
            <a:r>
              <a:rPr lang="en-US" sz="1403" b="1">
                <a:solidFill>
                  <a:schemeClr val="bg1"/>
                </a:solidFill>
              </a:rPr>
              <a:t>Personalized Content and Scams</a:t>
            </a:r>
            <a:r>
              <a:rPr lang="en-US" sz="1403">
                <a:solidFill>
                  <a:schemeClr val="bg1"/>
                </a:solidFill>
              </a:rPr>
              <a:t>: LLMs' ability to generate convincing, context-specific interactions opens doors to targeted scams and misinformation.</a:t>
            </a:r>
          </a:p>
          <a:p>
            <a:pPr lvl="1">
              <a:buFont typeface="Arial" panose="020B0604020202020204" pitchFamily="34" charset="0"/>
              <a:buChar char="•"/>
            </a:pPr>
            <a:r>
              <a:rPr lang="en-US" sz="1403" b="1">
                <a:solidFill>
                  <a:schemeClr val="bg1"/>
                </a:solidFill>
              </a:rPr>
              <a:t>Misguided Trust and Overreliance</a:t>
            </a:r>
            <a:r>
              <a:rPr lang="en-US" sz="1403">
                <a:solidFill>
                  <a:schemeClr val="bg1"/>
                </a:solidFill>
              </a:rPr>
              <a:t>: Users' overreliance on LLMs' authoritative responses can lead to the acceptance of manipulated content or misinformation.</a:t>
            </a:r>
          </a:p>
          <a:p>
            <a:pPr marL="0" indent="0">
              <a:buNone/>
            </a:pPr>
            <a:endParaRPr lang="en-US" sz="1403">
              <a:solidFill>
                <a:schemeClr val="bg1"/>
              </a:solidFill>
            </a:endParaRPr>
          </a:p>
        </p:txBody>
      </p:sp>
      <p:sp>
        <p:nvSpPr>
          <p:cNvPr id="5" name="Footer Placeholder 4">
            <a:extLst>
              <a:ext uri="{FF2B5EF4-FFF2-40B4-BE49-F238E27FC236}">
                <a16:creationId xmlns:a16="http://schemas.microsoft.com/office/drawing/2014/main" id="{C8786075-5EC3-A3EF-B00F-773217D1A7DB}"/>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dirty="0">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C9BE5F4C-72FE-A235-9AB9-0D4E9DB5A70F}"/>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86</a:t>
            </a:fld>
            <a:endParaRPr lang="en-US">
              <a:solidFill>
                <a:srgbClr val="000000"/>
              </a:solidFill>
              <a:latin typeface="Neue Haas Grotesk Text Pro"/>
            </a:endParaRPr>
          </a:p>
        </p:txBody>
      </p:sp>
    </p:spTree>
    <p:extLst>
      <p:ext uri="{BB962C8B-B14F-4D97-AF65-F5344CB8AC3E}">
        <p14:creationId xmlns:p14="http://schemas.microsoft.com/office/powerpoint/2010/main" val="7029722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5" name="Freeform: Shape 14">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1985448"/>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37266E98-72D7-8D46-B31B-C54E00C27658}"/>
              </a:ext>
            </a:extLst>
          </p:cNvPr>
          <p:cNvSpPr>
            <a:spLocks noGrp="1"/>
          </p:cNvSpPr>
          <p:nvPr>
            <p:ph type="title"/>
          </p:nvPr>
        </p:nvSpPr>
        <p:spPr>
          <a:xfrm>
            <a:off x="800100" y="1275174"/>
            <a:ext cx="7503794" cy="1107981"/>
          </a:xfrm>
        </p:spPr>
        <p:txBody>
          <a:bodyPr anchor="ctr">
            <a:normAutofit/>
          </a:bodyPr>
          <a:lstStyle/>
          <a:p>
            <a:r>
              <a:rPr lang="en-US"/>
              <a:t>More on Threats..</a:t>
            </a:r>
          </a:p>
        </p:txBody>
      </p:sp>
      <p:sp>
        <p:nvSpPr>
          <p:cNvPr id="4" name="Date Placeholder 3">
            <a:extLst>
              <a:ext uri="{FF2B5EF4-FFF2-40B4-BE49-F238E27FC236}">
                <a16:creationId xmlns:a16="http://schemas.microsoft.com/office/drawing/2014/main" id="{3A38B5C6-F6E1-6641-B706-4791053589CD}"/>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3" name="Content Placeholder 2">
            <a:extLst>
              <a:ext uri="{FF2B5EF4-FFF2-40B4-BE49-F238E27FC236}">
                <a16:creationId xmlns:a16="http://schemas.microsoft.com/office/drawing/2014/main" id="{F2F0F4CE-2F13-6054-1EA4-83BD10488124}"/>
              </a:ext>
            </a:extLst>
          </p:cNvPr>
          <p:cNvSpPr>
            <a:spLocks noGrp="1"/>
          </p:cNvSpPr>
          <p:nvPr>
            <p:ph idx="1"/>
          </p:nvPr>
        </p:nvSpPr>
        <p:spPr>
          <a:xfrm>
            <a:off x="800101" y="2903935"/>
            <a:ext cx="4229099" cy="3453768"/>
          </a:xfrm>
        </p:spPr>
        <p:txBody>
          <a:bodyPr anchor="ctr">
            <a:normAutofit lnSpcReduction="10000"/>
          </a:bodyPr>
          <a:lstStyle/>
          <a:p>
            <a:pPr marL="0" indent="0">
              <a:lnSpc>
                <a:spcPct val="110000"/>
              </a:lnSpc>
              <a:buNone/>
            </a:pPr>
            <a:r>
              <a:rPr lang="en-US" sz="825" b="1" dirty="0">
                <a:solidFill>
                  <a:schemeClr val="bg1"/>
                </a:solidFill>
              </a:rPr>
              <a:t>3. Multi-Faceted Attack Scenarios:</a:t>
            </a:r>
            <a:endParaRPr lang="en-US" sz="825" dirty="0">
              <a:solidFill>
                <a:schemeClr val="bg1"/>
              </a:solidFill>
            </a:endParaRPr>
          </a:p>
          <a:p>
            <a:pPr lvl="1">
              <a:lnSpc>
                <a:spcPct val="110000"/>
              </a:lnSpc>
              <a:buFont typeface="Arial" panose="020B0604020202020204" pitchFamily="34" charset="0"/>
              <a:buChar char="•"/>
            </a:pPr>
            <a:r>
              <a:rPr lang="en-US" sz="825" b="1" dirty="0">
                <a:solidFill>
                  <a:schemeClr val="bg1"/>
                </a:solidFill>
              </a:rPr>
              <a:t>Information Gathering and Exfiltration</a:t>
            </a:r>
            <a:r>
              <a:rPr lang="en-US" sz="825" dirty="0">
                <a:solidFill>
                  <a:schemeClr val="bg1"/>
                </a:solidFill>
              </a:rPr>
              <a:t>: Utilizing IPIs to stealthily acquire sensitive user data or manipulate communication channels.</a:t>
            </a:r>
          </a:p>
          <a:p>
            <a:pPr lvl="1">
              <a:lnSpc>
                <a:spcPct val="110000"/>
              </a:lnSpc>
              <a:buFont typeface="Arial" panose="020B0604020202020204" pitchFamily="34" charset="0"/>
              <a:buChar char="•"/>
            </a:pPr>
            <a:r>
              <a:rPr lang="en-US" sz="825" b="1" dirty="0">
                <a:solidFill>
                  <a:schemeClr val="bg1"/>
                </a:solidFill>
              </a:rPr>
              <a:t>Fraud and Malware Dissemination</a:t>
            </a:r>
            <a:r>
              <a:rPr lang="en-US" sz="825" dirty="0">
                <a:solidFill>
                  <a:schemeClr val="bg1"/>
                </a:solidFill>
              </a:rPr>
              <a:t>: Leveraging LLM-integrated applications to spread scams, phishing attempts, or malware.</a:t>
            </a:r>
          </a:p>
          <a:p>
            <a:pPr marL="0" indent="0">
              <a:lnSpc>
                <a:spcPct val="110000"/>
              </a:lnSpc>
              <a:buNone/>
            </a:pPr>
            <a:r>
              <a:rPr lang="en-US" sz="825" b="1" dirty="0">
                <a:solidFill>
                  <a:schemeClr val="bg1"/>
                </a:solidFill>
              </a:rPr>
              <a:t>4. System Intrusion and Manipulated Content:</a:t>
            </a:r>
            <a:endParaRPr lang="en-US" sz="825" dirty="0">
              <a:solidFill>
                <a:schemeClr val="bg1"/>
              </a:solidFill>
            </a:endParaRPr>
          </a:p>
          <a:p>
            <a:pPr lvl="1">
              <a:lnSpc>
                <a:spcPct val="110000"/>
              </a:lnSpc>
              <a:buFont typeface="Arial" panose="020B0604020202020204" pitchFamily="34" charset="0"/>
              <a:buChar char="•"/>
            </a:pPr>
            <a:r>
              <a:rPr lang="en-US" sz="825" b="1" dirty="0">
                <a:solidFill>
                  <a:schemeClr val="bg1"/>
                </a:solidFill>
              </a:rPr>
              <a:t>Intrusion Techniques</a:t>
            </a:r>
            <a:r>
              <a:rPr lang="en-US" sz="825" dirty="0">
                <a:solidFill>
                  <a:schemeClr val="bg1"/>
                </a:solidFill>
              </a:rPr>
              <a:t>: Exploiting LLMs as gateways for unauthorized system access, enabling API abuse and persistent attacks.</a:t>
            </a:r>
          </a:p>
          <a:p>
            <a:pPr lvl="1">
              <a:lnSpc>
                <a:spcPct val="110000"/>
              </a:lnSpc>
              <a:buFont typeface="Arial" panose="020B0604020202020204" pitchFamily="34" charset="0"/>
              <a:buChar char="•"/>
            </a:pPr>
            <a:r>
              <a:rPr lang="en-US" sz="825" b="1" dirty="0">
                <a:solidFill>
                  <a:schemeClr val="bg1"/>
                </a:solidFill>
              </a:rPr>
              <a:t>Content Manipulation</a:t>
            </a:r>
            <a:r>
              <a:rPr lang="en-US" sz="825" dirty="0">
                <a:solidFill>
                  <a:schemeClr val="bg1"/>
                </a:solidFill>
              </a:rPr>
              <a:t>: Inducing LLMs to deliver skewed information, fostering disinformation or hiding crucial facts.</a:t>
            </a:r>
          </a:p>
          <a:p>
            <a:pPr marL="0" indent="0">
              <a:lnSpc>
                <a:spcPct val="110000"/>
              </a:lnSpc>
              <a:buNone/>
            </a:pPr>
            <a:r>
              <a:rPr lang="en-US" sz="825" b="1" dirty="0">
                <a:solidFill>
                  <a:schemeClr val="bg1"/>
                </a:solidFill>
              </a:rPr>
              <a:t>5. Availability and Persistence Threats:</a:t>
            </a:r>
            <a:endParaRPr lang="en-US" sz="825" dirty="0">
              <a:solidFill>
                <a:schemeClr val="bg1"/>
              </a:solidFill>
            </a:endParaRPr>
          </a:p>
          <a:p>
            <a:pPr lvl="1">
              <a:lnSpc>
                <a:spcPct val="110000"/>
              </a:lnSpc>
              <a:buFont typeface="Arial" panose="020B0604020202020204" pitchFamily="34" charset="0"/>
              <a:buChar char="•"/>
            </a:pPr>
            <a:r>
              <a:rPr lang="en-US" sz="825" b="1" dirty="0">
                <a:solidFill>
                  <a:schemeClr val="bg1"/>
                </a:solidFill>
              </a:rPr>
              <a:t>Disrupting Service</a:t>
            </a:r>
            <a:r>
              <a:rPr lang="en-US" sz="825" dirty="0">
                <a:solidFill>
                  <a:schemeClr val="bg1"/>
                </a:solidFill>
              </a:rPr>
              <a:t>: Employing IPIs to degrade LLM performance, launch DoS attacks, or perpetuate misinformation.</a:t>
            </a:r>
          </a:p>
          <a:p>
            <a:pPr lvl="1">
              <a:lnSpc>
                <a:spcPct val="110000"/>
              </a:lnSpc>
              <a:buFont typeface="Arial" panose="020B0604020202020204" pitchFamily="34" charset="0"/>
              <a:buChar char="•"/>
            </a:pPr>
            <a:r>
              <a:rPr lang="en-US" sz="825" b="1" dirty="0">
                <a:solidFill>
                  <a:schemeClr val="bg1"/>
                </a:solidFill>
              </a:rPr>
              <a:t>Long-term Implications</a:t>
            </a:r>
            <a:r>
              <a:rPr lang="en-US" sz="825" dirty="0">
                <a:solidFill>
                  <a:schemeClr val="bg1"/>
                </a:solidFill>
              </a:rPr>
              <a:t>: Potential for attacks to not only disrupt immediate operations but also to embed persistent threats within LLM functions.</a:t>
            </a:r>
          </a:p>
          <a:p>
            <a:pPr marL="0" indent="0">
              <a:lnSpc>
                <a:spcPct val="110000"/>
              </a:lnSpc>
              <a:buNone/>
            </a:pPr>
            <a:r>
              <a:rPr lang="en-US" sz="825" b="1" dirty="0">
                <a:solidFill>
                  <a:schemeClr val="bg1"/>
                </a:solidFill>
              </a:rPr>
              <a:t>6. Conclusion and Key Messages:</a:t>
            </a:r>
            <a:endParaRPr lang="en-US" sz="825" dirty="0">
              <a:solidFill>
                <a:schemeClr val="bg1"/>
              </a:solidFill>
            </a:endParaRPr>
          </a:p>
          <a:p>
            <a:pPr lvl="1">
              <a:lnSpc>
                <a:spcPct val="110000"/>
              </a:lnSpc>
              <a:buFont typeface="Arial" panose="020B0604020202020204" pitchFamily="34" charset="0"/>
              <a:buChar char="•"/>
            </a:pPr>
            <a:r>
              <a:rPr lang="en-US" sz="825" b="1" dirty="0">
                <a:solidFill>
                  <a:schemeClr val="bg1"/>
                </a:solidFill>
              </a:rPr>
              <a:t>Vulnerabilities of Integrated LLMs</a:t>
            </a:r>
            <a:r>
              <a:rPr lang="en-US" sz="825" dirty="0">
                <a:solidFill>
                  <a:schemeClr val="bg1"/>
                </a:solidFill>
              </a:rPr>
              <a:t>: IPIs represent a significant risk, exploiting the trust placed in AI systems.</a:t>
            </a:r>
          </a:p>
          <a:p>
            <a:pPr lvl="1">
              <a:lnSpc>
                <a:spcPct val="110000"/>
              </a:lnSpc>
              <a:buFont typeface="Arial" panose="020B0604020202020204" pitchFamily="34" charset="0"/>
              <a:buChar char="•"/>
            </a:pPr>
            <a:r>
              <a:rPr lang="en-US" sz="825" b="1" dirty="0">
                <a:solidFill>
                  <a:schemeClr val="bg1"/>
                </a:solidFill>
              </a:rPr>
              <a:t>Urgency for Comprehensive Defenses</a:t>
            </a:r>
            <a:r>
              <a:rPr lang="en-US" sz="825" dirty="0">
                <a:solidFill>
                  <a:schemeClr val="bg1"/>
                </a:solidFill>
              </a:rPr>
              <a:t>: Highlighting the need for advanced security measures to protect against evolving IPI threats.</a:t>
            </a:r>
          </a:p>
          <a:p>
            <a:pPr>
              <a:lnSpc>
                <a:spcPct val="110000"/>
              </a:lnSpc>
            </a:pPr>
            <a:endParaRPr lang="en-US" sz="578" dirty="0">
              <a:solidFill>
                <a:schemeClr val="bg1"/>
              </a:solidFill>
            </a:endParaRPr>
          </a:p>
        </p:txBody>
      </p:sp>
      <p:pic>
        <p:nvPicPr>
          <p:cNvPr id="8" name="Picture 7" descr="A diagram of a computer&#10;&#10;Description automatically generated with medium confidence">
            <a:extLst>
              <a:ext uri="{FF2B5EF4-FFF2-40B4-BE49-F238E27FC236}">
                <a16:creationId xmlns:a16="http://schemas.microsoft.com/office/drawing/2014/main" id="{EE38DC9D-F3D6-134D-D4D4-9AE900C7F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938" y="3114675"/>
            <a:ext cx="4552881" cy="2924652"/>
          </a:xfrm>
          <a:prstGeom prst="rect">
            <a:avLst/>
          </a:prstGeom>
        </p:spPr>
      </p:pic>
      <p:sp>
        <p:nvSpPr>
          <p:cNvPr id="5" name="Footer Placeholder 4">
            <a:extLst>
              <a:ext uri="{FF2B5EF4-FFF2-40B4-BE49-F238E27FC236}">
                <a16:creationId xmlns:a16="http://schemas.microsoft.com/office/drawing/2014/main" id="{56AC255F-C4B6-9600-F122-BA0CC747F3E4}"/>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7893B465-F970-D575-764B-BE7AB8514759}"/>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87</a:t>
            </a:fld>
            <a:endParaRPr lang="en-US">
              <a:solidFill>
                <a:srgbClr val="000000"/>
              </a:solidFill>
              <a:latin typeface="Neue Haas Grotesk Text Pro"/>
            </a:endParaRPr>
          </a:p>
        </p:txBody>
      </p:sp>
    </p:spTree>
    <p:extLst>
      <p:ext uri="{BB962C8B-B14F-4D97-AF65-F5344CB8AC3E}">
        <p14:creationId xmlns:p14="http://schemas.microsoft.com/office/powerpoint/2010/main" val="42459577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21B04D34-6B46-6109-5FE2-394AC02125D8}"/>
              </a:ext>
            </a:extLst>
          </p:cNvPr>
          <p:cNvSpPr>
            <a:spLocks noGrp="1"/>
          </p:cNvSpPr>
          <p:nvPr>
            <p:ph type="title"/>
          </p:nvPr>
        </p:nvSpPr>
        <p:spPr>
          <a:xfrm>
            <a:off x="261572" y="1739418"/>
            <a:ext cx="2664702" cy="4424913"/>
          </a:xfrm>
        </p:spPr>
        <p:txBody>
          <a:bodyPr anchor="b">
            <a:normAutofit/>
          </a:bodyPr>
          <a:lstStyle/>
          <a:p>
            <a:r>
              <a:rPr lang="en-US" sz="2558"/>
              <a:t>Comprehensive Evaluation &amp; Experimental Setup</a:t>
            </a:r>
          </a:p>
        </p:txBody>
      </p:sp>
      <p:sp>
        <p:nvSpPr>
          <p:cNvPr id="4" name="Date Placeholder 3">
            <a:extLst>
              <a:ext uri="{FF2B5EF4-FFF2-40B4-BE49-F238E27FC236}">
                <a16:creationId xmlns:a16="http://schemas.microsoft.com/office/drawing/2014/main" id="{1CCB2D51-DFD2-6D9A-29F6-FC67B012A28B}"/>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3277" y="1057275"/>
            <a:ext cx="6695123" cy="565785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E923B015-3DD2-0420-54C5-13F4DB5C4364}"/>
              </a:ext>
            </a:extLst>
          </p:cNvPr>
          <p:cNvSpPr>
            <a:spLocks noGrp="1"/>
          </p:cNvSpPr>
          <p:nvPr>
            <p:ph idx="1"/>
          </p:nvPr>
        </p:nvSpPr>
        <p:spPr>
          <a:xfrm>
            <a:off x="4062513" y="1685925"/>
            <a:ext cx="5241507" cy="4314826"/>
          </a:xfrm>
        </p:spPr>
        <p:txBody>
          <a:bodyPr anchor="t">
            <a:normAutofit/>
          </a:bodyPr>
          <a:lstStyle/>
          <a:p>
            <a:pPr marL="0" indent="0">
              <a:lnSpc>
                <a:spcPct val="110000"/>
              </a:lnSpc>
              <a:buNone/>
            </a:pPr>
            <a:r>
              <a:rPr lang="en-US" sz="1238" b="1" dirty="0">
                <a:solidFill>
                  <a:schemeClr val="bg1"/>
                </a:solidFill>
              </a:rPr>
              <a:t>Research Objective:</a:t>
            </a:r>
            <a:endParaRPr lang="en-US" sz="1238" dirty="0">
              <a:solidFill>
                <a:schemeClr val="bg1"/>
              </a:solidFill>
            </a:endParaRPr>
          </a:p>
          <a:p>
            <a:pPr lvl="1">
              <a:lnSpc>
                <a:spcPct val="110000"/>
              </a:lnSpc>
              <a:buFont typeface="Arial" panose="020B0604020202020204" pitchFamily="34" charset="0"/>
              <a:buChar char="•"/>
            </a:pPr>
            <a:r>
              <a:rPr lang="en-US" sz="1238" dirty="0">
                <a:solidFill>
                  <a:schemeClr val="bg1"/>
                </a:solidFill>
              </a:rPr>
              <a:t>Examine the resilience of LLM-integrated applications against the backdrop of indirect prompt injections, focusing on real-world applicability and response accuracy under threat scenarios.</a:t>
            </a:r>
          </a:p>
          <a:p>
            <a:pPr marL="0" indent="0">
              <a:lnSpc>
                <a:spcPct val="110000"/>
              </a:lnSpc>
              <a:buNone/>
            </a:pPr>
            <a:r>
              <a:rPr lang="en-US" sz="1238" b="1" dirty="0">
                <a:solidFill>
                  <a:schemeClr val="bg1"/>
                </a:solidFill>
              </a:rPr>
              <a:t>Experimental Design:</a:t>
            </a:r>
            <a:endParaRPr lang="en-US" sz="1238" dirty="0">
              <a:solidFill>
                <a:schemeClr val="bg1"/>
              </a:solidFill>
            </a:endParaRPr>
          </a:p>
          <a:p>
            <a:pPr>
              <a:lnSpc>
                <a:spcPct val="110000"/>
              </a:lnSpc>
              <a:buFont typeface="Arial" panose="020B0604020202020204" pitchFamily="34" charset="0"/>
              <a:buChar char="•"/>
            </a:pPr>
            <a:r>
              <a:rPr lang="en-US" sz="1238" b="1" dirty="0">
                <a:solidFill>
                  <a:schemeClr val="bg1"/>
                </a:solidFill>
              </a:rPr>
              <a:t>Synthetic Applications</a:t>
            </a:r>
            <a:r>
              <a:rPr lang="en-US" sz="1238" dirty="0">
                <a:solidFill>
                  <a:schemeClr val="bg1"/>
                </a:solidFill>
              </a:rPr>
              <a:t>: Development of mock applications using OpenAI's APIs (e.g., text-davinci-003, gpt-4) to demonstrate attack feasibilities.</a:t>
            </a:r>
          </a:p>
          <a:p>
            <a:pPr>
              <a:lnSpc>
                <a:spcPct val="110000"/>
              </a:lnSpc>
              <a:buFont typeface="Arial" panose="020B0604020202020204" pitchFamily="34" charset="0"/>
              <a:buChar char="•"/>
            </a:pPr>
            <a:r>
              <a:rPr lang="en-US" sz="1238" b="1" dirty="0" err="1">
                <a:solidFill>
                  <a:schemeClr val="bg1"/>
                </a:solidFill>
              </a:rPr>
              <a:t>LangChain</a:t>
            </a:r>
            <a:r>
              <a:rPr lang="en-US" sz="1238" b="1" dirty="0">
                <a:solidFill>
                  <a:schemeClr val="bg1"/>
                </a:solidFill>
              </a:rPr>
              <a:t> and </a:t>
            </a:r>
            <a:r>
              <a:rPr lang="en-US" sz="1238" b="1" dirty="0" err="1">
                <a:solidFill>
                  <a:schemeClr val="bg1"/>
                </a:solidFill>
              </a:rPr>
              <a:t>ReAct</a:t>
            </a:r>
            <a:r>
              <a:rPr lang="en-US" sz="1238" b="1" dirty="0">
                <a:solidFill>
                  <a:schemeClr val="bg1"/>
                </a:solidFill>
              </a:rPr>
              <a:t> Utilization</a:t>
            </a:r>
            <a:r>
              <a:rPr lang="en-US" sz="1238" dirty="0">
                <a:solidFill>
                  <a:schemeClr val="bg1"/>
                </a:solidFill>
              </a:rPr>
              <a:t>: Employing </a:t>
            </a:r>
            <a:r>
              <a:rPr lang="en-US" sz="1238" dirty="0" err="1">
                <a:solidFill>
                  <a:schemeClr val="bg1"/>
                </a:solidFill>
              </a:rPr>
              <a:t>LangChain</a:t>
            </a:r>
            <a:r>
              <a:rPr lang="en-US" sz="1238" dirty="0">
                <a:solidFill>
                  <a:schemeClr val="bg1"/>
                </a:solidFill>
              </a:rPr>
              <a:t> for dynamic prompt management in text-davinci-003 and comparing with direct instruction methods in GPT-4.</a:t>
            </a:r>
          </a:p>
          <a:p>
            <a:pPr>
              <a:lnSpc>
                <a:spcPct val="110000"/>
              </a:lnSpc>
              <a:buFont typeface="Arial" panose="020B0604020202020204" pitchFamily="34" charset="0"/>
              <a:buChar char="•"/>
            </a:pPr>
            <a:r>
              <a:rPr lang="en-US" sz="1238" b="1" dirty="0">
                <a:solidFill>
                  <a:schemeClr val="bg1"/>
                </a:solidFill>
              </a:rPr>
              <a:t>Interface Integration</a:t>
            </a:r>
            <a:r>
              <a:rPr lang="en-US" sz="1238" dirty="0">
                <a:solidFill>
                  <a:schemeClr val="bg1"/>
                </a:solidFill>
              </a:rPr>
              <a:t>: Incorporation of functionalities like Search, View, Retrieve URL, Read/Send Email, Read Address Book, and Memory for comprehensive testing.</a:t>
            </a:r>
          </a:p>
          <a:p>
            <a:pPr>
              <a:lnSpc>
                <a:spcPct val="110000"/>
              </a:lnSpc>
            </a:pPr>
            <a:endParaRPr lang="en-US" sz="1238" dirty="0">
              <a:solidFill>
                <a:schemeClr val="bg1"/>
              </a:solidFill>
            </a:endParaRPr>
          </a:p>
        </p:txBody>
      </p:sp>
      <p:sp>
        <p:nvSpPr>
          <p:cNvPr id="5" name="Footer Placeholder 4">
            <a:extLst>
              <a:ext uri="{FF2B5EF4-FFF2-40B4-BE49-F238E27FC236}">
                <a16:creationId xmlns:a16="http://schemas.microsoft.com/office/drawing/2014/main" id="{1F33209E-FF4E-C36B-F1F2-E00209489349}"/>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A1B35B95-9188-E5E7-0E47-76D2C94C1483}"/>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88</a:t>
            </a:fld>
            <a:endParaRPr lang="en-US">
              <a:solidFill>
                <a:srgbClr val="000000"/>
              </a:solidFill>
              <a:latin typeface="Neue Haas Grotesk Text Pro"/>
            </a:endParaRPr>
          </a:p>
        </p:txBody>
      </p:sp>
    </p:spTree>
    <p:extLst>
      <p:ext uri="{BB962C8B-B14F-4D97-AF65-F5344CB8AC3E}">
        <p14:creationId xmlns:p14="http://schemas.microsoft.com/office/powerpoint/2010/main" val="38340138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76F8D0D4-DA36-5726-8E59-7F44FC27893F}"/>
              </a:ext>
            </a:extLst>
          </p:cNvPr>
          <p:cNvSpPr>
            <a:spLocks noGrp="1"/>
          </p:cNvSpPr>
          <p:nvPr>
            <p:ph type="title"/>
          </p:nvPr>
        </p:nvSpPr>
        <p:spPr>
          <a:xfrm>
            <a:off x="261572" y="1739418"/>
            <a:ext cx="2664702" cy="4424913"/>
          </a:xfrm>
        </p:spPr>
        <p:txBody>
          <a:bodyPr anchor="b">
            <a:normAutofit/>
          </a:bodyPr>
          <a:lstStyle/>
          <a:p>
            <a:r>
              <a:rPr lang="en-US" sz="3300"/>
              <a:t>Real-World Application Testing</a:t>
            </a:r>
          </a:p>
        </p:txBody>
      </p:sp>
      <p:sp>
        <p:nvSpPr>
          <p:cNvPr id="4" name="Date Placeholder 3">
            <a:extLst>
              <a:ext uri="{FF2B5EF4-FFF2-40B4-BE49-F238E27FC236}">
                <a16:creationId xmlns:a16="http://schemas.microsoft.com/office/drawing/2014/main" id="{6B1B1FB4-299F-A289-4581-1F7BD9CDAFFD}"/>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3277" y="1057275"/>
            <a:ext cx="6695123" cy="565785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C9D7192B-FF76-7F1B-29F2-1CB5165B03E2}"/>
              </a:ext>
            </a:extLst>
          </p:cNvPr>
          <p:cNvSpPr>
            <a:spLocks noGrp="1"/>
          </p:cNvSpPr>
          <p:nvPr>
            <p:ph idx="1"/>
          </p:nvPr>
        </p:nvSpPr>
        <p:spPr>
          <a:xfrm>
            <a:off x="4062513" y="1685925"/>
            <a:ext cx="5241507" cy="4314826"/>
          </a:xfrm>
        </p:spPr>
        <p:txBody>
          <a:bodyPr anchor="t">
            <a:normAutofit/>
          </a:bodyPr>
          <a:lstStyle/>
          <a:p>
            <a:pPr marL="0" indent="0">
              <a:lnSpc>
                <a:spcPct val="110000"/>
              </a:lnSpc>
              <a:buNone/>
            </a:pPr>
            <a:r>
              <a:rPr lang="en-US" sz="1238" b="1">
                <a:solidFill>
                  <a:schemeClr val="bg1"/>
                </a:solidFill>
              </a:rPr>
              <a:t>Extension to Real-World Applications</a:t>
            </a:r>
          </a:p>
          <a:p>
            <a:pPr>
              <a:lnSpc>
                <a:spcPct val="110000"/>
              </a:lnSpc>
              <a:buFont typeface="Arial" panose="020B0604020202020204" pitchFamily="34" charset="0"/>
              <a:buChar char="•"/>
            </a:pPr>
            <a:r>
              <a:rPr lang="en-US" sz="1238" b="1">
                <a:solidFill>
                  <a:schemeClr val="bg1"/>
                </a:solidFill>
              </a:rPr>
              <a:t>Bing Chat Analysis</a:t>
            </a:r>
            <a:r>
              <a:rPr lang="en-US" sz="1238">
                <a:solidFill>
                  <a:schemeClr val="bg1"/>
                </a:solidFill>
              </a:rPr>
              <a:t>: Testing indirect prompt injections within Bing Chat, leveraging its GPT-4 model and chat modes for dynamic interaction scenarios.</a:t>
            </a:r>
          </a:p>
          <a:p>
            <a:pPr>
              <a:lnSpc>
                <a:spcPct val="110000"/>
              </a:lnSpc>
              <a:buFont typeface="Arial" panose="020B0604020202020204" pitchFamily="34" charset="0"/>
              <a:buChar char="•"/>
            </a:pPr>
            <a:r>
              <a:rPr lang="en-US" sz="1238" b="1">
                <a:solidFill>
                  <a:schemeClr val="bg1"/>
                </a:solidFill>
              </a:rPr>
              <a:t>Edge Integration Exploit</a:t>
            </a:r>
            <a:r>
              <a:rPr lang="en-US" sz="1238">
                <a:solidFill>
                  <a:schemeClr val="bg1"/>
                </a:solidFill>
              </a:rPr>
              <a:t>: Utilizing Microsoft Edge's Bing Chat sidebar feature to examine indirect prompt injections via local HTML comments, simulating potential real-world attack vectors.</a:t>
            </a:r>
          </a:p>
          <a:p>
            <a:pPr marL="0" indent="0">
              <a:lnSpc>
                <a:spcPct val="110000"/>
              </a:lnSpc>
              <a:buNone/>
            </a:pPr>
            <a:r>
              <a:rPr lang="en-US" sz="1238" b="1">
                <a:solidFill>
                  <a:schemeClr val="bg1"/>
                </a:solidFill>
              </a:rPr>
              <a:t>Github Copilot Vulnerability Assessment	</a:t>
            </a:r>
          </a:p>
          <a:p>
            <a:pPr>
              <a:lnSpc>
                <a:spcPct val="110000"/>
              </a:lnSpc>
              <a:buFont typeface="Arial" panose="020B0604020202020204" pitchFamily="34" charset="0"/>
              <a:buChar char="•"/>
            </a:pPr>
            <a:r>
              <a:rPr lang="en-US" sz="1238" b="1">
                <a:solidFill>
                  <a:schemeClr val="bg1"/>
                </a:solidFill>
              </a:rPr>
              <a:t>Github Copilot Testing</a:t>
            </a:r>
            <a:r>
              <a:rPr lang="en-US" sz="1238">
                <a:solidFill>
                  <a:schemeClr val="bg1"/>
                </a:solidFill>
              </a:rPr>
              <a:t>: Examination of how Github Copilot, powered by OpenAI Codex, responds to manipulated context for code auto-completion, identifying vulnerabilities to indirect prompt injections.</a:t>
            </a:r>
          </a:p>
          <a:p>
            <a:pPr>
              <a:lnSpc>
                <a:spcPct val="110000"/>
              </a:lnSpc>
              <a:buFont typeface="Arial" panose="020B0604020202020204" pitchFamily="34" charset="0"/>
              <a:buChar char="•"/>
            </a:pPr>
            <a:r>
              <a:rPr lang="en-US" sz="1238" b="1">
                <a:solidFill>
                  <a:schemeClr val="bg1"/>
                </a:solidFill>
              </a:rPr>
              <a:t>Attack Implications</a:t>
            </a:r>
            <a:r>
              <a:rPr lang="en-US" sz="1238">
                <a:solidFill>
                  <a:schemeClr val="bg1"/>
                </a:solidFill>
              </a:rPr>
              <a:t>: Discussing the potential for code-based prompt injections to alter software development processes and introduce security flaws.</a:t>
            </a:r>
          </a:p>
          <a:p>
            <a:pPr marL="0" indent="0">
              <a:lnSpc>
                <a:spcPct val="110000"/>
              </a:lnSpc>
              <a:buNone/>
            </a:pPr>
            <a:endParaRPr lang="en-US" sz="1238" b="1">
              <a:solidFill>
                <a:schemeClr val="bg1"/>
              </a:solidFill>
            </a:endParaRPr>
          </a:p>
        </p:txBody>
      </p:sp>
      <p:sp>
        <p:nvSpPr>
          <p:cNvPr id="5" name="Footer Placeholder 4">
            <a:extLst>
              <a:ext uri="{FF2B5EF4-FFF2-40B4-BE49-F238E27FC236}">
                <a16:creationId xmlns:a16="http://schemas.microsoft.com/office/drawing/2014/main" id="{7DBA4256-5180-D803-CDD1-C4C6D8798ED4}"/>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3006D3B2-5898-D69B-F8DE-8E16A9936EBA}"/>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89</a:t>
            </a:fld>
            <a:endParaRPr lang="en-US">
              <a:solidFill>
                <a:srgbClr val="000000"/>
              </a:solidFill>
              <a:latin typeface="Neue Haas Grotesk Text Pro"/>
            </a:endParaRPr>
          </a:p>
        </p:txBody>
      </p:sp>
    </p:spTree>
    <p:extLst>
      <p:ext uri="{BB962C8B-B14F-4D97-AF65-F5344CB8AC3E}">
        <p14:creationId xmlns:p14="http://schemas.microsoft.com/office/powerpoint/2010/main" val="289661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Preprocessing Text Data</a:t>
            </a:r>
          </a:p>
        </p:txBody>
      </p:sp>
      <p:sp>
        <p:nvSpPr>
          <p:cNvPr id="3" name="Content Placeholder 2"/>
          <p:cNvSpPr>
            <a:spLocks noGrp="1"/>
          </p:cNvSpPr>
          <p:nvPr>
            <p:ph idx="1"/>
          </p:nvPr>
        </p:nvSpPr>
        <p:spPr/>
        <p:txBody>
          <a:bodyPr/>
          <a:lstStyle/>
          <a:p>
            <a:r>
              <a:rPr lang="en-US" dirty="0"/>
              <a:t>Example of preprocessing text data</a:t>
            </a:r>
          </a:p>
        </p:txBody>
      </p:sp>
      <p:sp>
        <p:nvSpPr>
          <p:cNvPr id="19" name="Content Placeholder 3"/>
          <p:cNvSpPr>
            <a:spLocks noGrp="1"/>
          </p:cNvSpPr>
          <p:nvPr>
            <p:ph idx="10"/>
          </p:nvPr>
        </p:nvSpPr>
        <p:spPr>
          <a:xfrm>
            <a:off x="276673" y="1509936"/>
            <a:ext cx="6192687" cy="350293"/>
          </a:xfrm>
        </p:spPr>
        <p:txBody>
          <a:bodyPr/>
          <a:lstStyle/>
          <a:p>
            <a:r>
              <a:rPr lang="en-US" dirty="0"/>
              <a:t>Word representation in NLP</a:t>
            </a:r>
          </a:p>
          <a:p>
            <a:endParaRPr lang="en-US" dirty="0"/>
          </a:p>
        </p:txBody>
      </p:sp>
      <p:pic>
        <p:nvPicPr>
          <p:cNvPr id="1026" name="Picture 2" descr="c1b057721e2f4c328a293df54c315a21">
            <a:extLst>
              <a:ext uri="{FF2B5EF4-FFF2-40B4-BE49-F238E27FC236}">
                <a16:creationId xmlns:a16="http://schemas.microsoft.com/office/drawing/2014/main" id="{F5BDC1D6-BFC9-336C-369E-E9CD67C0A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60" y="2590056"/>
            <a:ext cx="8395884" cy="466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3653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0C58FCB-AB15-8F2D-ECB3-614828E43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96494ECD-10FA-27DE-BD16-A6EDD34060F7}"/>
              </a:ext>
            </a:extLst>
          </p:cNvPr>
          <p:cNvSpPr>
            <a:spLocks noGrp="1"/>
          </p:cNvSpPr>
          <p:nvPr>
            <p:ph type="title"/>
          </p:nvPr>
        </p:nvSpPr>
        <p:spPr>
          <a:xfrm>
            <a:off x="254421" y="1676542"/>
            <a:ext cx="4138078" cy="1489626"/>
          </a:xfrm>
        </p:spPr>
        <p:txBody>
          <a:bodyPr anchor="t">
            <a:normAutofit/>
          </a:bodyPr>
          <a:lstStyle/>
          <a:p>
            <a:r>
              <a:rPr lang="en-US" sz="3383"/>
              <a:t>Introduction to Threat Demonstrations</a:t>
            </a:r>
          </a:p>
        </p:txBody>
      </p:sp>
      <p:sp>
        <p:nvSpPr>
          <p:cNvPr id="4" name="Date Placeholder 3">
            <a:extLst>
              <a:ext uri="{FF2B5EF4-FFF2-40B4-BE49-F238E27FC236}">
                <a16:creationId xmlns:a16="http://schemas.microsoft.com/office/drawing/2014/main" id="{5D57BEEF-0869-BE17-318F-44545BFF78C1}"/>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7" name="Freeform: Shape 16">
            <a:extLst>
              <a:ext uri="{FF2B5EF4-FFF2-40B4-BE49-F238E27FC236}">
                <a16:creationId xmlns:a16="http://schemas.microsoft.com/office/drawing/2014/main" id="{CFF21A6D-AB49-973B-04F9-A42407FC2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9200" y="1057275"/>
            <a:ext cx="5029200" cy="5657850"/>
          </a:xfrm>
          <a:custGeom>
            <a:avLst/>
            <a:gdLst>
              <a:gd name="connsiteX0" fmla="*/ 677913 w 6096000"/>
              <a:gd name="connsiteY0" fmla="*/ 0 h 6858000"/>
              <a:gd name="connsiteX1" fmla="*/ 6096000 w 6096000"/>
              <a:gd name="connsiteY1" fmla="*/ 0 h 6858000"/>
              <a:gd name="connsiteX2" fmla="*/ 6096000 w 6096000"/>
              <a:gd name="connsiteY2" fmla="*/ 6858000 h 6858000"/>
              <a:gd name="connsiteX3" fmla="*/ 677913 w 6096000"/>
              <a:gd name="connsiteY3" fmla="*/ 6858000 h 6858000"/>
              <a:gd name="connsiteX4" fmla="*/ 0 w 6096000"/>
              <a:gd name="connsiteY4" fmla="*/ 6180087 h 6858000"/>
              <a:gd name="connsiteX5" fmla="*/ 0 w 6096000"/>
              <a:gd name="connsiteY5" fmla="*/ 677913 h 6858000"/>
              <a:gd name="connsiteX6" fmla="*/ 677913 w 6096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77913" y="0"/>
                </a:moveTo>
                <a:lnTo>
                  <a:pt x="6096000" y="0"/>
                </a:lnTo>
                <a:lnTo>
                  <a:pt x="6096000" y="6858000"/>
                </a:lnTo>
                <a:lnTo>
                  <a:pt x="677913" y="6858000"/>
                </a:lnTo>
                <a:cubicBezTo>
                  <a:pt x="303512" y="6858000"/>
                  <a:pt x="0" y="6554488"/>
                  <a:pt x="0" y="6180087"/>
                </a:cubicBezTo>
                <a:lnTo>
                  <a:pt x="0" y="677913"/>
                </a:lnTo>
                <a:cubicBezTo>
                  <a:pt x="0" y="303512"/>
                  <a:pt x="303512" y="0"/>
                  <a:pt x="67791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pic>
        <p:nvPicPr>
          <p:cNvPr id="8" name="Content Placeholder 7" descr="A diagram of a computer system&#10;&#10;Description automatically generated">
            <a:extLst>
              <a:ext uri="{FF2B5EF4-FFF2-40B4-BE49-F238E27FC236}">
                <a16:creationId xmlns:a16="http://schemas.microsoft.com/office/drawing/2014/main" id="{DC2D7F75-D68A-5403-07EF-29B73B43E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938" y="2778679"/>
            <a:ext cx="3722761" cy="2215043"/>
          </a:xfrm>
          <a:prstGeom prst="rect">
            <a:avLst/>
          </a:prstGeom>
        </p:spPr>
      </p:pic>
      <p:sp>
        <p:nvSpPr>
          <p:cNvPr id="5" name="Footer Placeholder 4">
            <a:extLst>
              <a:ext uri="{FF2B5EF4-FFF2-40B4-BE49-F238E27FC236}">
                <a16:creationId xmlns:a16="http://schemas.microsoft.com/office/drawing/2014/main" id="{AF52B939-45D1-C6E9-69AD-10DA8C20FBCE}"/>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743F85A2-79F2-B521-C521-CBC9E062DD7B}"/>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90</a:t>
            </a:fld>
            <a:endParaRPr lang="en-US">
              <a:solidFill>
                <a:srgbClr val="000000"/>
              </a:solidFill>
              <a:latin typeface="Neue Haas Grotesk Text Pro"/>
            </a:endParaRPr>
          </a:p>
        </p:txBody>
      </p:sp>
    </p:spTree>
    <p:extLst>
      <p:ext uri="{BB962C8B-B14F-4D97-AF65-F5344CB8AC3E}">
        <p14:creationId xmlns:p14="http://schemas.microsoft.com/office/powerpoint/2010/main" val="17919877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7A256571-7FFB-87DA-B0C4-1A6CCFAD8172}"/>
              </a:ext>
            </a:extLst>
          </p:cNvPr>
          <p:cNvSpPr>
            <a:spLocks noGrp="1"/>
          </p:cNvSpPr>
          <p:nvPr>
            <p:ph type="title"/>
          </p:nvPr>
        </p:nvSpPr>
        <p:spPr>
          <a:xfrm>
            <a:off x="261572" y="1739418"/>
            <a:ext cx="2664702" cy="4424913"/>
          </a:xfrm>
        </p:spPr>
        <p:txBody>
          <a:bodyPr anchor="b">
            <a:normAutofit/>
          </a:bodyPr>
          <a:lstStyle/>
          <a:p>
            <a:r>
              <a:rPr lang="en-US" sz="3300"/>
              <a:t>Unpacking Indirect Prompt Injection Threats</a:t>
            </a:r>
          </a:p>
        </p:txBody>
      </p:sp>
      <p:sp>
        <p:nvSpPr>
          <p:cNvPr id="4" name="Date Placeholder 3">
            <a:extLst>
              <a:ext uri="{FF2B5EF4-FFF2-40B4-BE49-F238E27FC236}">
                <a16:creationId xmlns:a16="http://schemas.microsoft.com/office/drawing/2014/main" id="{ED0DA876-6E19-4F98-CD89-F97AF72A21DA}"/>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3277" y="1057275"/>
            <a:ext cx="6695123" cy="565785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CA68FB28-84B4-2FB8-30B0-49145DECE29C}"/>
              </a:ext>
            </a:extLst>
          </p:cNvPr>
          <p:cNvSpPr>
            <a:spLocks noGrp="1"/>
          </p:cNvSpPr>
          <p:nvPr>
            <p:ph idx="1"/>
          </p:nvPr>
        </p:nvSpPr>
        <p:spPr>
          <a:xfrm>
            <a:off x="4062513" y="1685925"/>
            <a:ext cx="5241507" cy="4314826"/>
          </a:xfrm>
        </p:spPr>
        <p:txBody>
          <a:bodyPr anchor="t">
            <a:normAutofit/>
          </a:bodyPr>
          <a:lstStyle/>
          <a:p>
            <a:pPr>
              <a:lnSpc>
                <a:spcPct val="110000"/>
              </a:lnSpc>
              <a:buFont typeface="Arial" panose="020B0604020202020204" pitchFamily="34" charset="0"/>
              <a:buChar char="•"/>
            </a:pPr>
            <a:r>
              <a:rPr lang="en-US" sz="1980" b="1" dirty="0">
                <a:solidFill>
                  <a:schemeClr val="bg1"/>
                </a:solidFill>
              </a:rPr>
              <a:t>Insight on LLM Manipulation</a:t>
            </a:r>
            <a:r>
              <a:rPr lang="en-US" sz="1980" dirty="0">
                <a:solidFill>
                  <a:schemeClr val="bg1"/>
                </a:solidFill>
              </a:rPr>
              <a:t>: Demonstrations show that LLMs can be steered by indirect prompts, blurring the lines between data and instructions.</a:t>
            </a:r>
          </a:p>
          <a:p>
            <a:pPr>
              <a:lnSpc>
                <a:spcPct val="110000"/>
              </a:lnSpc>
              <a:buFont typeface="Arial" panose="020B0604020202020204" pitchFamily="34" charset="0"/>
              <a:buChar char="•"/>
            </a:pPr>
            <a:r>
              <a:rPr lang="en-US" sz="1980" b="1" dirty="0">
                <a:solidFill>
                  <a:schemeClr val="bg1"/>
                </a:solidFill>
              </a:rPr>
              <a:t>Filter Evasion</a:t>
            </a:r>
            <a:r>
              <a:rPr lang="en-US" sz="1980" dirty="0">
                <a:solidFill>
                  <a:schemeClr val="bg1"/>
                </a:solidFill>
              </a:rPr>
              <a:t>: Indirectly injected prompts bypass conventional chat filters, revealing a critical vulnerability in LLMs like Bing Chat.</a:t>
            </a:r>
          </a:p>
          <a:p>
            <a:pPr>
              <a:lnSpc>
                <a:spcPct val="110000"/>
              </a:lnSpc>
              <a:buFont typeface="Arial" panose="020B0604020202020204" pitchFamily="34" charset="0"/>
              <a:buChar char="•"/>
            </a:pPr>
            <a:r>
              <a:rPr lang="en-US" sz="1980" b="1" dirty="0">
                <a:solidFill>
                  <a:schemeClr val="bg1"/>
                </a:solidFill>
              </a:rPr>
              <a:t>Persistence Across Sessions</a:t>
            </a:r>
            <a:r>
              <a:rPr lang="en-US" sz="1980" dirty="0">
                <a:solidFill>
                  <a:schemeClr val="bg1"/>
                </a:solidFill>
              </a:rPr>
              <a:t>: Once injected, LLMs can maintain the malicious directives, consistently influencing the session's direction.</a:t>
            </a:r>
          </a:p>
          <a:p>
            <a:pPr>
              <a:lnSpc>
                <a:spcPct val="110000"/>
              </a:lnSpc>
            </a:pPr>
            <a:endParaRPr lang="en-US" sz="1980" dirty="0">
              <a:solidFill>
                <a:schemeClr val="bg1"/>
              </a:solidFill>
            </a:endParaRPr>
          </a:p>
        </p:txBody>
      </p:sp>
      <p:sp>
        <p:nvSpPr>
          <p:cNvPr id="5" name="Footer Placeholder 4">
            <a:extLst>
              <a:ext uri="{FF2B5EF4-FFF2-40B4-BE49-F238E27FC236}">
                <a16:creationId xmlns:a16="http://schemas.microsoft.com/office/drawing/2014/main" id="{1FDDCEA0-AC81-CD77-C7F8-DCA97CC86817}"/>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E7BA8CCB-7623-E32B-B509-B23C6AE3D7ED}"/>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91</a:t>
            </a:fld>
            <a:endParaRPr lang="en-US">
              <a:solidFill>
                <a:srgbClr val="000000"/>
              </a:solidFill>
              <a:latin typeface="Neue Haas Grotesk Text Pro"/>
            </a:endParaRPr>
          </a:p>
        </p:txBody>
      </p:sp>
    </p:spTree>
    <p:extLst>
      <p:ext uri="{BB962C8B-B14F-4D97-AF65-F5344CB8AC3E}">
        <p14:creationId xmlns:p14="http://schemas.microsoft.com/office/powerpoint/2010/main" val="20431750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5" name="Freeform: Shape 14">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1985448"/>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841DA4D5-6478-7A2B-0621-B05FC2ED1545}"/>
              </a:ext>
            </a:extLst>
          </p:cNvPr>
          <p:cNvSpPr>
            <a:spLocks noGrp="1"/>
          </p:cNvSpPr>
          <p:nvPr>
            <p:ph type="title"/>
          </p:nvPr>
        </p:nvSpPr>
        <p:spPr>
          <a:xfrm>
            <a:off x="800100" y="1275174"/>
            <a:ext cx="7503794" cy="1107981"/>
          </a:xfrm>
        </p:spPr>
        <p:txBody>
          <a:bodyPr anchor="ctr">
            <a:normAutofit/>
          </a:bodyPr>
          <a:lstStyle/>
          <a:p>
            <a:r>
              <a:rPr lang="en-US" b="1"/>
              <a:t>Exploiting Information Gathering</a:t>
            </a:r>
            <a:endParaRPr lang="en-US"/>
          </a:p>
        </p:txBody>
      </p:sp>
      <p:sp>
        <p:nvSpPr>
          <p:cNvPr id="4" name="Date Placeholder 3">
            <a:extLst>
              <a:ext uri="{FF2B5EF4-FFF2-40B4-BE49-F238E27FC236}">
                <a16:creationId xmlns:a16="http://schemas.microsoft.com/office/drawing/2014/main" id="{A9B62CBF-FBD1-0ED7-2069-A69742A55AC9}"/>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3" name="Content Placeholder 2">
            <a:extLst>
              <a:ext uri="{FF2B5EF4-FFF2-40B4-BE49-F238E27FC236}">
                <a16:creationId xmlns:a16="http://schemas.microsoft.com/office/drawing/2014/main" id="{7A2499CA-CBF6-C924-77AB-DB732496A63F}"/>
              </a:ext>
            </a:extLst>
          </p:cNvPr>
          <p:cNvSpPr>
            <a:spLocks noGrp="1"/>
          </p:cNvSpPr>
          <p:nvPr>
            <p:ph idx="1"/>
          </p:nvPr>
        </p:nvSpPr>
        <p:spPr>
          <a:xfrm>
            <a:off x="800101" y="3114675"/>
            <a:ext cx="4229099" cy="3040380"/>
          </a:xfrm>
        </p:spPr>
        <p:txBody>
          <a:bodyPr anchor="ctr">
            <a:normAutofit fontScale="92500" lnSpcReduction="10000"/>
          </a:bodyPr>
          <a:lstStyle/>
          <a:p>
            <a:pPr marL="0" indent="0">
              <a:buNone/>
            </a:pPr>
            <a:r>
              <a:rPr lang="en-US" sz="1403">
                <a:solidFill>
                  <a:schemeClr val="bg1"/>
                </a:solidFill>
              </a:rPr>
              <a:t>Information Extraction via Compromised LLMs</a:t>
            </a:r>
          </a:p>
          <a:p>
            <a:pPr lvl="1">
              <a:buFont typeface="Arial" panose="020B0604020202020204" pitchFamily="34" charset="0"/>
              <a:buChar char="•"/>
            </a:pPr>
            <a:r>
              <a:rPr lang="en-US" sz="1403" b="1">
                <a:solidFill>
                  <a:schemeClr val="bg1"/>
                </a:solidFill>
              </a:rPr>
              <a:t>Objective</a:t>
            </a:r>
            <a:r>
              <a:rPr lang="en-US" sz="1403">
                <a:solidFill>
                  <a:schemeClr val="bg1"/>
                </a:solidFill>
              </a:rPr>
              <a:t>: Manipulate LLMs to extract sensitive user information such as real names, crucial for targeted attacks against private individuals or groups.</a:t>
            </a:r>
          </a:p>
          <a:p>
            <a:pPr lvl="1">
              <a:buFont typeface="Arial" panose="020B0604020202020204" pitchFamily="34" charset="0"/>
              <a:buChar char="•"/>
            </a:pPr>
            <a:r>
              <a:rPr lang="en-US" sz="1403" b="1">
                <a:solidFill>
                  <a:schemeClr val="bg1"/>
                </a:solidFill>
              </a:rPr>
              <a:t>Technique</a:t>
            </a:r>
            <a:r>
              <a:rPr lang="en-US" sz="1403">
                <a:solidFill>
                  <a:schemeClr val="bg1"/>
                </a:solidFill>
              </a:rPr>
              <a:t>: Injecting crafted prompts in locations frequented by target users, utilizing LLM's functionalities for data exfiltration.</a:t>
            </a:r>
          </a:p>
          <a:p>
            <a:pPr lvl="1">
              <a:buFont typeface="Arial" panose="020B0604020202020204" pitchFamily="34" charset="0"/>
              <a:buChar char="•"/>
            </a:pPr>
            <a:r>
              <a:rPr lang="en-US" sz="1403" b="1">
                <a:solidFill>
                  <a:schemeClr val="bg1"/>
                </a:solidFill>
              </a:rPr>
              <a:t>Findings</a:t>
            </a:r>
            <a:r>
              <a:rPr lang="en-US" sz="1403">
                <a:solidFill>
                  <a:schemeClr val="bg1"/>
                </a:solidFill>
              </a:rPr>
              <a:t>: Successful data retrieval in scenarios using synthetic applications and real platforms like Bing Chat, underlining significant privacy threats.</a:t>
            </a:r>
          </a:p>
          <a:p>
            <a:pPr marL="0" indent="0">
              <a:buNone/>
            </a:pPr>
            <a:endParaRPr lang="en-US" sz="1403">
              <a:solidFill>
                <a:schemeClr val="bg1"/>
              </a:solidFill>
            </a:endParaRPr>
          </a:p>
        </p:txBody>
      </p:sp>
      <p:pic>
        <p:nvPicPr>
          <p:cNvPr id="8" name="Picture 7" descr="A diagram of a computer system&#10;&#10;Description automatically generated">
            <a:extLst>
              <a:ext uri="{FF2B5EF4-FFF2-40B4-BE49-F238E27FC236}">
                <a16:creationId xmlns:a16="http://schemas.microsoft.com/office/drawing/2014/main" id="{397A4879-60FB-EB67-2235-EA05DCBFB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075" y="3515233"/>
            <a:ext cx="3679527" cy="2189318"/>
          </a:xfrm>
          <a:prstGeom prst="rect">
            <a:avLst/>
          </a:prstGeom>
        </p:spPr>
      </p:pic>
      <p:sp>
        <p:nvSpPr>
          <p:cNvPr id="5" name="Footer Placeholder 4">
            <a:extLst>
              <a:ext uri="{FF2B5EF4-FFF2-40B4-BE49-F238E27FC236}">
                <a16:creationId xmlns:a16="http://schemas.microsoft.com/office/drawing/2014/main" id="{5887926D-A4A9-255E-276C-68028CAAD3C2}"/>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917AAF3A-F778-302E-1F5B-AC37B56FDB58}"/>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92</a:t>
            </a:fld>
            <a:endParaRPr lang="en-US">
              <a:solidFill>
                <a:srgbClr val="000000"/>
              </a:solidFill>
              <a:latin typeface="Neue Haas Grotesk Text Pro"/>
            </a:endParaRPr>
          </a:p>
        </p:txBody>
      </p:sp>
    </p:spTree>
    <p:extLst>
      <p:ext uri="{BB962C8B-B14F-4D97-AF65-F5344CB8AC3E}">
        <p14:creationId xmlns:p14="http://schemas.microsoft.com/office/powerpoint/2010/main" val="15797914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5" name="Freeform: Shape 14">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1985448"/>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A88D9B2A-E0F0-C547-AA7C-BFEA1BCBD602}"/>
              </a:ext>
            </a:extLst>
          </p:cNvPr>
          <p:cNvSpPr>
            <a:spLocks noGrp="1"/>
          </p:cNvSpPr>
          <p:nvPr>
            <p:ph type="title"/>
          </p:nvPr>
        </p:nvSpPr>
        <p:spPr>
          <a:xfrm>
            <a:off x="800100" y="1275174"/>
            <a:ext cx="7503794" cy="1107981"/>
          </a:xfrm>
        </p:spPr>
        <p:txBody>
          <a:bodyPr anchor="ctr">
            <a:normAutofit/>
          </a:bodyPr>
          <a:lstStyle/>
          <a:p>
            <a:r>
              <a:rPr lang="en-US" b="1"/>
              <a:t>Orchestrating Fraud with LLMs</a:t>
            </a:r>
            <a:endParaRPr lang="en-US"/>
          </a:p>
        </p:txBody>
      </p:sp>
      <p:sp>
        <p:nvSpPr>
          <p:cNvPr id="4" name="Date Placeholder 3">
            <a:extLst>
              <a:ext uri="{FF2B5EF4-FFF2-40B4-BE49-F238E27FC236}">
                <a16:creationId xmlns:a16="http://schemas.microsoft.com/office/drawing/2014/main" id="{55E1859A-DF3D-167B-7FE9-F93CC94DF42D}"/>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3" name="Content Placeholder 2">
            <a:extLst>
              <a:ext uri="{FF2B5EF4-FFF2-40B4-BE49-F238E27FC236}">
                <a16:creationId xmlns:a16="http://schemas.microsoft.com/office/drawing/2014/main" id="{B2370C3B-1F11-E723-66E4-0C317986ABBD}"/>
              </a:ext>
            </a:extLst>
          </p:cNvPr>
          <p:cNvSpPr>
            <a:spLocks noGrp="1"/>
          </p:cNvSpPr>
          <p:nvPr>
            <p:ph idx="1"/>
          </p:nvPr>
        </p:nvSpPr>
        <p:spPr>
          <a:xfrm>
            <a:off x="800101" y="3114675"/>
            <a:ext cx="4229099" cy="3040380"/>
          </a:xfrm>
        </p:spPr>
        <p:txBody>
          <a:bodyPr anchor="ctr">
            <a:normAutofit/>
          </a:bodyPr>
          <a:lstStyle/>
          <a:p>
            <a:pPr marL="0" indent="0">
              <a:lnSpc>
                <a:spcPct val="110000"/>
              </a:lnSpc>
              <a:buNone/>
            </a:pPr>
            <a:r>
              <a:rPr lang="en-US">
                <a:solidFill>
                  <a:schemeClr val="bg1"/>
                </a:solidFill>
              </a:rPr>
              <a:t>LLMs as Facilitators of Fraudulent Schemes</a:t>
            </a:r>
          </a:p>
          <a:p>
            <a:pPr lvl="1">
              <a:lnSpc>
                <a:spcPct val="110000"/>
              </a:lnSpc>
              <a:buFont typeface="Arial" panose="020B0604020202020204" pitchFamily="34" charset="0"/>
              <a:buChar char="•"/>
            </a:pPr>
            <a:r>
              <a:rPr lang="en-US" b="1">
                <a:solidFill>
                  <a:schemeClr val="bg1"/>
                </a:solidFill>
              </a:rPr>
              <a:t>Scenario Analysis</a:t>
            </a:r>
            <a:r>
              <a:rPr lang="en-US">
                <a:solidFill>
                  <a:schemeClr val="bg1"/>
                </a:solidFill>
              </a:rPr>
              <a:t>: Using Bing Chat to conduct phishing by misleading users into surrendering personal details or following malicious links.</a:t>
            </a:r>
          </a:p>
          <a:p>
            <a:pPr lvl="1">
              <a:lnSpc>
                <a:spcPct val="110000"/>
              </a:lnSpc>
              <a:buFont typeface="Arial" panose="020B0604020202020204" pitchFamily="34" charset="0"/>
              <a:buChar char="•"/>
            </a:pPr>
            <a:r>
              <a:rPr lang="en-US" b="1">
                <a:solidFill>
                  <a:schemeClr val="bg1"/>
                </a:solidFill>
              </a:rPr>
              <a:t>Method Evolution</a:t>
            </a:r>
            <a:r>
              <a:rPr lang="en-US">
                <a:solidFill>
                  <a:schemeClr val="bg1"/>
                </a:solidFill>
              </a:rPr>
              <a:t>: LLMs introduce novel avenues for spreading traditional web attacks, automating intricate social engineering without explicit human input.</a:t>
            </a:r>
          </a:p>
          <a:p>
            <a:pPr lvl="1">
              <a:lnSpc>
                <a:spcPct val="110000"/>
              </a:lnSpc>
              <a:buFont typeface="Arial" panose="020B0604020202020204" pitchFamily="34" charset="0"/>
              <a:buChar char="•"/>
            </a:pPr>
            <a:r>
              <a:rPr lang="en-US" b="1">
                <a:solidFill>
                  <a:schemeClr val="bg1"/>
                </a:solidFill>
              </a:rPr>
              <a:t>Real-World Implications</a:t>
            </a:r>
            <a:r>
              <a:rPr lang="en-US">
                <a:solidFill>
                  <a:schemeClr val="bg1"/>
                </a:solidFill>
              </a:rPr>
              <a:t>: Continuous manipulation capabilities demonstrated by Bing Chat, sustaining deceptive narratives effectively.</a:t>
            </a:r>
          </a:p>
          <a:p>
            <a:pPr>
              <a:lnSpc>
                <a:spcPct val="110000"/>
              </a:lnSpc>
            </a:pPr>
            <a:endParaRPr lang="en-US">
              <a:solidFill>
                <a:schemeClr val="bg1"/>
              </a:solidFill>
            </a:endParaRPr>
          </a:p>
        </p:txBody>
      </p:sp>
      <p:pic>
        <p:nvPicPr>
          <p:cNvPr id="8" name="Picture 7" descr="A graphic of a person and a robot&#10;&#10;Description automatically generated">
            <a:extLst>
              <a:ext uri="{FF2B5EF4-FFF2-40B4-BE49-F238E27FC236}">
                <a16:creationId xmlns:a16="http://schemas.microsoft.com/office/drawing/2014/main" id="{DA03AB0F-C9E4-4903-BBE7-915A56A60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8773" y="3208481"/>
            <a:ext cx="3679527" cy="2569661"/>
          </a:xfrm>
          <a:prstGeom prst="rect">
            <a:avLst/>
          </a:prstGeom>
        </p:spPr>
      </p:pic>
      <p:sp>
        <p:nvSpPr>
          <p:cNvPr id="5" name="Footer Placeholder 4">
            <a:extLst>
              <a:ext uri="{FF2B5EF4-FFF2-40B4-BE49-F238E27FC236}">
                <a16:creationId xmlns:a16="http://schemas.microsoft.com/office/drawing/2014/main" id="{3D7096FB-6DA6-C066-1ED9-8566C8A6DC2D}"/>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0FB39790-FDB3-6404-3B7A-261298CFB692}"/>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93</a:t>
            </a:fld>
            <a:endParaRPr lang="en-US">
              <a:solidFill>
                <a:srgbClr val="000000"/>
              </a:solidFill>
              <a:latin typeface="Neue Haas Grotesk Text Pro"/>
            </a:endParaRPr>
          </a:p>
        </p:txBody>
      </p:sp>
    </p:spTree>
    <p:extLst>
      <p:ext uri="{BB962C8B-B14F-4D97-AF65-F5344CB8AC3E}">
        <p14:creationId xmlns:p14="http://schemas.microsoft.com/office/powerpoint/2010/main" val="13732673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A042AA3-5BE5-3AE5-5A03-B899D5ADD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17" name="Freeform: Shape 16">
            <a:extLst>
              <a:ext uri="{FF2B5EF4-FFF2-40B4-BE49-F238E27FC236}">
                <a16:creationId xmlns:a16="http://schemas.microsoft.com/office/drawing/2014/main" id="{D13C1949-4074-78D3-A151-FA907CE89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526" y="1057275"/>
            <a:ext cx="6628875" cy="5657851"/>
          </a:xfrm>
          <a:custGeom>
            <a:avLst/>
            <a:gdLst>
              <a:gd name="connsiteX0" fmla="*/ 0 w 8035000"/>
              <a:gd name="connsiteY0" fmla="*/ 0 h 6858001"/>
              <a:gd name="connsiteX1" fmla="*/ 8035000 w 8035000"/>
              <a:gd name="connsiteY1" fmla="*/ 0 h 6858001"/>
              <a:gd name="connsiteX2" fmla="*/ 8035000 w 8035000"/>
              <a:gd name="connsiteY2" fmla="*/ 6858001 h 6858001"/>
              <a:gd name="connsiteX3" fmla="*/ 137897 w 8035000"/>
              <a:gd name="connsiteY3" fmla="*/ 6858001 h 6858001"/>
              <a:gd name="connsiteX4" fmla="*/ 274509 w 8035000"/>
              <a:gd name="connsiteY4" fmla="*/ 6844229 h 6858001"/>
              <a:gd name="connsiteX5" fmla="*/ 815799 w 8035000"/>
              <a:gd name="connsiteY5" fmla="*/ 6180089 h 6858001"/>
              <a:gd name="connsiteX6" fmla="*/ 815799 w 8035000"/>
              <a:gd name="connsiteY6" fmla="*/ 677915 h 6858001"/>
              <a:gd name="connsiteX7" fmla="*/ 137886 w 8035000"/>
              <a:gd name="connsiteY7" fmla="*/ 2 h 6858001"/>
              <a:gd name="connsiteX8" fmla="*/ 0 w 8035000"/>
              <a:gd name="connsiteY8" fmla="*/ 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5000" h="6858001">
                <a:moveTo>
                  <a:pt x="0" y="0"/>
                </a:moveTo>
                <a:lnTo>
                  <a:pt x="8035000" y="0"/>
                </a:lnTo>
                <a:lnTo>
                  <a:pt x="8035000" y="6858001"/>
                </a:lnTo>
                <a:lnTo>
                  <a:pt x="137897" y="6858001"/>
                </a:lnTo>
                <a:lnTo>
                  <a:pt x="274509" y="6844229"/>
                </a:lnTo>
                <a:cubicBezTo>
                  <a:pt x="583423" y="6781017"/>
                  <a:pt x="815799" y="6507690"/>
                  <a:pt x="815799" y="6180089"/>
                </a:cubicBezTo>
                <a:lnTo>
                  <a:pt x="815799" y="677915"/>
                </a:lnTo>
                <a:cubicBezTo>
                  <a:pt x="815799" y="303514"/>
                  <a:pt x="512287" y="2"/>
                  <a:pt x="137886" y="2"/>
                </a:cubicBezTo>
                <a:lnTo>
                  <a:pt x="0" y="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5A290039-1927-98E0-BB8D-091814C7220C}"/>
              </a:ext>
            </a:extLst>
          </p:cNvPr>
          <p:cNvSpPr>
            <a:spLocks noGrp="1"/>
          </p:cNvSpPr>
          <p:nvPr>
            <p:ph type="title"/>
          </p:nvPr>
        </p:nvSpPr>
        <p:spPr>
          <a:xfrm>
            <a:off x="254420" y="4131157"/>
            <a:ext cx="3480380" cy="2038754"/>
          </a:xfrm>
        </p:spPr>
        <p:txBody>
          <a:bodyPr anchor="b">
            <a:normAutofit/>
          </a:bodyPr>
          <a:lstStyle/>
          <a:p>
            <a:r>
              <a:rPr lang="en-US" sz="3383"/>
              <a:t>Malware Distribution and System Intrusion</a:t>
            </a:r>
          </a:p>
        </p:txBody>
      </p:sp>
      <p:sp>
        <p:nvSpPr>
          <p:cNvPr id="4" name="Date Placeholder 3">
            <a:extLst>
              <a:ext uri="{FF2B5EF4-FFF2-40B4-BE49-F238E27FC236}">
                <a16:creationId xmlns:a16="http://schemas.microsoft.com/office/drawing/2014/main" id="{392BCD52-7709-5D4D-A47F-C62F9942297C}"/>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pic>
        <p:nvPicPr>
          <p:cNvPr id="8" name="Picture 7" descr="A diagram of a computer network&#10;&#10;Description automatically generated">
            <a:extLst>
              <a:ext uri="{FF2B5EF4-FFF2-40B4-BE49-F238E27FC236}">
                <a16:creationId xmlns:a16="http://schemas.microsoft.com/office/drawing/2014/main" id="{0E8B21C7-402D-E0C7-7495-C60766935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139" y="2143918"/>
            <a:ext cx="2914338" cy="1537849"/>
          </a:xfrm>
          <a:prstGeom prst="rect">
            <a:avLst/>
          </a:prstGeom>
        </p:spPr>
      </p:pic>
      <p:pic>
        <p:nvPicPr>
          <p:cNvPr id="10" name="Picture 9" descr="A diagram of a computer system&#10;&#10;Description automatically generated">
            <a:extLst>
              <a:ext uri="{FF2B5EF4-FFF2-40B4-BE49-F238E27FC236}">
                <a16:creationId xmlns:a16="http://schemas.microsoft.com/office/drawing/2014/main" id="{F4518E21-2967-2888-39BA-0C00FAF92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650" y="1992392"/>
            <a:ext cx="2419276" cy="1689375"/>
          </a:xfrm>
          <a:prstGeom prst="rect">
            <a:avLst/>
          </a:prstGeom>
        </p:spPr>
      </p:pic>
      <p:sp>
        <p:nvSpPr>
          <p:cNvPr id="3" name="Content Placeholder 2">
            <a:extLst>
              <a:ext uri="{FF2B5EF4-FFF2-40B4-BE49-F238E27FC236}">
                <a16:creationId xmlns:a16="http://schemas.microsoft.com/office/drawing/2014/main" id="{CDF50294-70B0-6153-68A2-697CD5EED7EF}"/>
              </a:ext>
            </a:extLst>
          </p:cNvPr>
          <p:cNvSpPr>
            <a:spLocks noGrp="1"/>
          </p:cNvSpPr>
          <p:nvPr>
            <p:ph idx="1"/>
          </p:nvPr>
        </p:nvSpPr>
        <p:spPr>
          <a:xfrm>
            <a:off x="4938384" y="3886201"/>
            <a:ext cx="4275138" cy="2267069"/>
          </a:xfrm>
        </p:spPr>
        <p:txBody>
          <a:bodyPr anchor="t">
            <a:normAutofit/>
          </a:bodyPr>
          <a:lstStyle/>
          <a:p>
            <a:pPr>
              <a:lnSpc>
                <a:spcPct val="110000"/>
              </a:lnSpc>
              <a:buFont typeface="Arial" panose="020B0604020202020204" pitchFamily="34" charset="0"/>
              <a:buChar char="•"/>
            </a:pPr>
            <a:r>
              <a:rPr lang="en-US" sz="1238" b="1" dirty="0">
                <a:solidFill>
                  <a:srgbClr val="000000"/>
                </a:solidFill>
              </a:rPr>
              <a:t>Malware Spreading</a:t>
            </a:r>
            <a:r>
              <a:rPr lang="en-US" sz="1238" dirty="0">
                <a:solidFill>
                  <a:srgbClr val="000000"/>
                </a:solidFill>
              </a:rPr>
              <a:t>: Detail instances where users are directed to harmful websites through LLM guidance, facilitating malware distribution.</a:t>
            </a:r>
          </a:p>
          <a:p>
            <a:pPr>
              <a:lnSpc>
                <a:spcPct val="110000"/>
              </a:lnSpc>
              <a:buFont typeface="Arial" panose="020B0604020202020204" pitchFamily="34" charset="0"/>
              <a:buChar char="•"/>
            </a:pPr>
            <a:r>
              <a:rPr lang="en-US" sz="1238" b="1" dirty="0">
                <a:solidFill>
                  <a:srgbClr val="000000"/>
                </a:solidFill>
              </a:rPr>
              <a:t>Intrusion Strategy</a:t>
            </a:r>
            <a:r>
              <a:rPr lang="en-US" sz="1238" dirty="0">
                <a:solidFill>
                  <a:srgbClr val="000000"/>
                </a:solidFill>
              </a:rPr>
              <a:t>: Showcasing compromised LLMs retrieving attacker commands, transforming into remote-controlled gateways for further attacks.</a:t>
            </a:r>
          </a:p>
          <a:p>
            <a:pPr>
              <a:lnSpc>
                <a:spcPct val="110000"/>
              </a:lnSpc>
              <a:buFont typeface="Arial" panose="020B0604020202020204" pitchFamily="34" charset="0"/>
              <a:buChar char="•"/>
            </a:pPr>
            <a:r>
              <a:rPr lang="en-US" sz="1238" b="1" dirty="0">
                <a:solidFill>
                  <a:srgbClr val="000000"/>
                </a:solidFill>
              </a:rPr>
              <a:t>Persistence and Memory</a:t>
            </a:r>
            <a:r>
              <a:rPr lang="en-US" sz="1238" dirty="0">
                <a:solidFill>
                  <a:srgbClr val="000000"/>
                </a:solidFill>
              </a:rPr>
              <a:t>: Highlighting the ability of LLMs to store and recall injected malicious content, posing risks of long-term system compromise.</a:t>
            </a:r>
          </a:p>
          <a:p>
            <a:pPr>
              <a:lnSpc>
                <a:spcPct val="110000"/>
              </a:lnSpc>
            </a:pPr>
            <a:endParaRPr lang="en-US" sz="1238" dirty="0">
              <a:solidFill>
                <a:srgbClr val="000000"/>
              </a:solidFill>
            </a:endParaRPr>
          </a:p>
        </p:txBody>
      </p:sp>
      <p:sp>
        <p:nvSpPr>
          <p:cNvPr id="5" name="Footer Placeholder 4">
            <a:extLst>
              <a:ext uri="{FF2B5EF4-FFF2-40B4-BE49-F238E27FC236}">
                <a16:creationId xmlns:a16="http://schemas.microsoft.com/office/drawing/2014/main" id="{E18AA361-0862-9AF9-6B7E-9E4D3E751FB4}"/>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0FD2F730-A648-A82A-E629-D9D61290AD21}"/>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94</a:t>
            </a:fld>
            <a:endParaRPr lang="en-US">
              <a:solidFill>
                <a:srgbClr val="000000"/>
              </a:solidFill>
              <a:latin typeface="Neue Haas Grotesk Text Pro"/>
            </a:endParaRPr>
          </a:p>
        </p:txBody>
      </p:sp>
    </p:spTree>
    <p:extLst>
      <p:ext uri="{BB962C8B-B14F-4D97-AF65-F5344CB8AC3E}">
        <p14:creationId xmlns:p14="http://schemas.microsoft.com/office/powerpoint/2010/main" val="426218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5" name="Freeform: Shape 14">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1985448"/>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8BBFD0A1-E9B6-9F06-8327-5E350563C21C}"/>
              </a:ext>
            </a:extLst>
          </p:cNvPr>
          <p:cNvSpPr>
            <a:spLocks noGrp="1"/>
          </p:cNvSpPr>
          <p:nvPr>
            <p:ph type="title"/>
          </p:nvPr>
        </p:nvSpPr>
        <p:spPr>
          <a:xfrm>
            <a:off x="800100" y="1275174"/>
            <a:ext cx="7503794" cy="1107981"/>
          </a:xfrm>
        </p:spPr>
        <p:txBody>
          <a:bodyPr anchor="ctr">
            <a:normAutofit/>
          </a:bodyPr>
          <a:lstStyle/>
          <a:p>
            <a:r>
              <a:rPr lang="en-US" b="1"/>
              <a:t>Advanced Injection Hiding Techniques</a:t>
            </a:r>
            <a:endParaRPr lang="en-US"/>
          </a:p>
        </p:txBody>
      </p:sp>
      <p:sp>
        <p:nvSpPr>
          <p:cNvPr id="4" name="Date Placeholder 3">
            <a:extLst>
              <a:ext uri="{FF2B5EF4-FFF2-40B4-BE49-F238E27FC236}">
                <a16:creationId xmlns:a16="http://schemas.microsoft.com/office/drawing/2014/main" id="{4F6385A6-93F6-85E8-3BCC-32F398BDB916}"/>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3" name="Content Placeholder 2">
            <a:extLst>
              <a:ext uri="{FF2B5EF4-FFF2-40B4-BE49-F238E27FC236}">
                <a16:creationId xmlns:a16="http://schemas.microsoft.com/office/drawing/2014/main" id="{60B7F392-0642-1435-B010-28B71171F388}"/>
              </a:ext>
            </a:extLst>
          </p:cNvPr>
          <p:cNvSpPr>
            <a:spLocks noGrp="1"/>
          </p:cNvSpPr>
          <p:nvPr>
            <p:ph idx="1"/>
          </p:nvPr>
        </p:nvSpPr>
        <p:spPr>
          <a:xfrm>
            <a:off x="800101" y="2880360"/>
            <a:ext cx="4307681" cy="3378994"/>
          </a:xfrm>
        </p:spPr>
        <p:txBody>
          <a:bodyPr anchor="ctr">
            <a:normAutofit lnSpcReduction="10000"/>
          </a:bodyPr>
          <a:lstStyle/>
          <a:p>
            <a:pPr>
              <a:lnSpc>
                <a:spcPct val="110000"/>
              </a:lnSpc>
              <a:buFont typeface="+mj-lt"/>
              <a:buAutoNum type="arabicPeriod"/>
            </a:pPr>
            <a:r>
              <a:rPr lang="en-US" sz="825" b="1" dirty="0">
                <a:solidFill>
                  <a:schemeClr val="bg1"/>
                </a:solidFill>
              </a:rPr>
              <a:t>Multi-Stage Exploit Methodology</a:t>
            </a:r>
            <a:r>
              <a:rPr lang="en-US" sz="825" dirty="0">
                <a:solidFill>
                  <a:schemeClr val="bg1"/>
                </a:solidFill>
              </a:rPr>
              <a:t>:</a:t>
            </a:r>
          </a:p>
          <a:p>
            <a:pPr marL="660083" lvl="1" indent="-282893">
              <a:lnSpc>
                <a:spcPct val="110000"/>
              </a:lnSpc>
              <a:buFont typeface="Arial" panose="020B0604020202020204" pitchFamily="34" charset="0"/>
              <a:buChar char="•"/>
            </a:pPr>
            <a:r>
              <a:rPr lang="en-US" sz="825" b="1" dirty="0">
                <a:solidFill>
                  <a:schemeClr val="bg1"/>
                </a:solidFill>
              </a:rPr>
              <a:t>Concept Overview</a:t>
            </a:r>
            <a:r>
              <a:rPr lang="en-US" sz="825" dirty="0">
                <a:solidFill>
                  <a:schemeClr val="bg1"/>
                </a:solidFill>
              </a:rPr>
              <a:t>: Small injections masked within legitimate content trigger the LLM to autonomously retrieve a more significant, hidden payload.</a:t>
            </a:r>
          </a:p>
          <a:p>
            <a:pPr marL="612934" lvl="1" indent="-235744">
              <a:lnSpc>
                <a:spcPct val="110000"/>
              </a:lnSpc>
              <a:buFont typeface="Arial" panose="020B0604020202020204" pitchFamily="34" charset="0"/>
              <a:buChar char="•"/>
            </a:pPr>
            <a:r>
              <a:rPr lang="en-US" sz="825" b="1" dirty="0">
                <a:solidFill>
                  <a:schemeClr val="bg1"/>
                </a:solidFill>
              </a:rPr>
              <a:t>Practical Execution</a:t>
            </a:r>
            <a:r>
              <a:rPr lang="en-US" sz="825" dirty="0">
                <a:solidFill>
                  <a:schemeClr val="bg1"/>
                </a:solidFill>
              </a:rPr>
              <a:t>: Demonstrated with a synthetic application scenario where the LLM, prompted by tainted Wikipedia markdown content, unknowingly </a:t>
            </a:r>
            <a:r>
              <a:rPr lang="en-US" sz="990" dirty="0">
                <a:solidFill>
                  <a:schemeClr val="bg1"/>
                </a:solidFill>
              </a:rPr>
              <a:t>searches</a:t>
            </a:r>
            <a:r>
              <a:rPr lang="en-US" sz="825" dirty="0">
                <a:solidFill>
                  <a:schemeClr val="bg1"/>
                </a:solidFill>
              </a:rPr>
              <a:t> for a keyword specified by the attacker.</a:t>
            </a:r>
          </a:p>
          <a:p>
            <a:pPr marL="612934" lvl="1" indent="-235744">
              <a:lnSpc>
                <a:spcPct val="110000"/>
              </a:lnSpc>
              <a:buFont typeface="Arial" panose="020B0604020202020204" pitchFamily="34" charset="0"/>
              <a:buChar char="•"/>
            </a:pPr>
            <a:r>
              <a:rPr lang="en-US" sz="825" b="1" dirty="0">
                <a:solidFill>
                  <a:schemeClr val="bg1"/>
                </a:solidFill>
              </a:rPr>
              <a:t>Outcome</a:t>
            </a:r>
            <a:r>
              <a:rPr lang="en-US" sz="825" dirty="0">
                <a:solidFill>
                  <a:schemeClr val="bg1"/>
                </a:solidFill>
              </a:rPr>
              <a:t>: The secondary payload, invisible in the direct user interaction, manipulates the LLM into executing actions under the attacker's control.</a:t>
            </a:r>
          </a:p>
          <a:p>
            <a:pPr>
              <a:lnSpc>
                <a:spcPct val="110000"/>
              </a:lnSpc>
              <a:buFont typeface="+mj-lt"/>
              <a:buAutoNum type="arabicPeriod"/>
            </a:pPr>
            <a:r>
              <a:rPr lang="en-US" sz="825" b="1" dirty="0">
                <a:solidFill>
                  <a:schemeClr val="bg1"/>
                </a:solidFill>
              </a:rPr>
              <a:t>Encoded Injections Approach</a:t>
            </a:r>
            <a:r>
              <a:rPr lang="en-US" sz="825" dirty="0">
                <a:solidFill>
                  <a:schemeClr val="bg1"/>
                </a:solidFill>
              </a:rPr>
              <a:t>:</a:t>
            </a:r>
          </a:p>
          <a:p>
            <a:pPr marL="612934" lvl="1" indent="-235744">
              <a:lnSpc>
                <a:spcPct val="110000"/>
              </a:lnSpc>
              <a:buFont typeface="Arial" panose="020B0604020202020204" pitchFamily="34" charset="0"/>
              <a:buChar char="•"/>
            </a:pPr>
            <a:r>
              <a:rPr lang="en-US" sz="825" b="1" dirty="0">
                <a:solidFill>
                  <a:schemeClr val="bg1"/>
                </a:solidFill>
              </a:rPr>
              <a:t>Technique Explanation</a:t>
            </a:r>
            <a:r>
              <a:rPr lang="en-US" sz="825" dirty="0">
                <a:solidFill>
                  <a:schemeClr val="bg1"/>
                </a:solidFill>
              </a:rPr>
              <a:t>: Utilizing Base64 encoding to camouflage malicious instructions, effectively bypassing conventional defense mechanisms within chat interfaces.</a:t>
            </a:r>
          </a:p>
          <a:p>
            <a:pPr marL="612934" lvl="1" indent="-235744">
              <a:lnSpc>
                <a:spcPct val="110000"/>
              </a:lnSpc>
              <a:buFont typeface="Arial" panose="020B0604020202020204" pitchFamily="34" charset="0"/>
              <a:buChar char="•"/>
            </a:pPr>
            <a:r>
              <a:rPr lang="en-US" sz="825" b="1" dirty="0">
                <a:solidFill>
                  <a:schemeClr val="bg1"/>
                </a:solidFill>
              </a:rPr>
              <a:t>Real-World Application</a:t>
            </a:r>
            <a:r>
              <a:rPr lang="en-US" sz="825" dirty="0">
                <a:solidFill>
                  <a:schemeClr val="bg1"/>
                </a:solidFill>
              </a:rPr>
              <a:t>: Implementation showcased in Bing Chat, where encoded indirect prompts are decoded internally by the LLM and executed as normal commands, remaining undetected by both users and system filters.</a:t>
            </a:r>
          </a:p>
          <a:p>
            <a:pPr marL="612934" lvl="1" indent="-235744">
              <a:lnSpc>
                <a:spcPct val="110000"/>
              </a:lnSpc>
              <a:buFont typeface="Arial" panose="020B0604020202020204" pitchFamily="34" charset="0"/>
              <a:buChar char="•"/>
            </a:pPr>
            <a:r>
              <a:rPr lang="en-US" sz="825" b="1" dirty="0">
                <a:solidFill>
                  <a:schemeClr val="bg1"/>
                </a:solidFill>
              </a:rPr>
              <a:t>Operational Success</a:t>
            </a:r>
            <a:r>
              <a:rPr lang="en-US" sz="825" dirty="0">
                <a:solidFill>
                  <a:schemeClr val="bg1"/>
                </a:solidFill>
              </a:rPr>
              <a:t>: Highlighting the efficiency of this approach, the attack manipulates Bing Chat without direct exposure, showcasing the potential for discreetly guiding the LLM towards unintended actions.</a:t>
            </a:r>
          </a:p>
          <a:p>
            <a:pPr>
              <a:lnSpc>
                <a:spcPct val="110000"/>
              </a:lnSpc>
            </a:pPr>
            <a:endParaRPr lang="en-US" sz="825" dirty="0">
              <a:solidFill>
                <a:schemeClr val="bg1"/>
              </a:solidFill>
            </a:endParaRPr>
          </a:p>
        </p:txBody>
      </p:sp>
      <p:pic>
        <p:nvPicPr>
          <p:cNvPr id="8" name="Picture 7" descr="A diagram of a computer system&#10;&#10;Description automatically generated">
            <a:extLst>
              <a:ext uri="{FF2B5EF4-FFF2-40B4-BE49-F238E27FC236}">
                <a16:creationId xmlns:a16="http://schemas.microsoft.com/office/drawing/2014/main" id="{914757CA-87D1-BC3F-03DD-13247EE56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120" y="3336132"/>
            <a:ext cx="3833482" cy="2377619"/>
          </a:xfrm>
          <a:prstGeom prst="rect">
            <a:avLst/>
          </a:prstGeom>
        </p:spPr>
      </p:pic>
      <p:sp>
        <p:nvSpPr>
          <p:cNvPr id="5" name="Footer Placeholder 4">
            <a:extLst>
              <a:ext uri="{FF2B5EF4-FFF2-40B4-BE49-F238E27FC236}">
                <a16:creationId xmlns:a16="http://schemas.microsoft.com/office/drawing/2014/main" id="{934F6FD6-0BF6-296B-5B7A-B777E8487045}"/>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0170ED26-5AA1-11B5-1CF3-F569696A1D97}"/>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95</a:t>
            </a:fld>
            <a:endParaRPr lang="en-US">
              <a:solidFill>
                <a:srgbClr val="000000"/>
              </a:solidFill>
              <a:latin typeface="Neue Haas Grotesk Text Pro"/>
            </a:endParaRPr>
          </a:p>
        </p:txBody>
      </p:sp>
    </p:spTree>
    <p:extLst>
      <p:ext uri="{BB962C8B-B14F-4D97-AF65-F5344CB8AC3E}">
        <p14:creationId xmlns:p14="http://schemas.microsoft.com/office/powerpoint/2010/main" val="14371053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5" name="Freeform: Shape 14">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1985448"/>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48048D86-1DE7-4F5E-A46C-A15D720F63AF}"/>
              </a:ext>
            </a:extLst>
          </p:cNvPr>
          <p:cNvSpPr>
            <a:spLocks noGrp="1"/>
          </p:cNvSpPr>
          <p:nvPr>
            <p:ph type="title"/>
          </p:nvPr>
        </p:nvSpPr>
        <p:spPr>
          <a:xfrm>
            <a:off x="800100" y="1275174"/>
            <a:ext cx="7503794" cy="1107981"/>
          </a:xfrm>
        </p:spPr>
        <p:txBody>
          <a:bodyPr anchor="ctr">
            <a:normAutofit/>
          </a:bodyPr>
          <a:lstStyle/>
          <a:p>
            <a:r>
              <a:rPr lang="en-US" b="1"/>
              <a:t>Implications</a:t>
            </a:r>
            <a:r>
              <a:rPr lang="en-US"/>
              <a:t>:</a:t>
            </a:r>
          </a:p>
        </p:txBody>
      </p:sp>
      <p:sp>
        <p:nvSpPr>
          <p:cNvPr id="4" name="Date Placeholder 3">
            <a:extLst>
              <a:ext uri="{FF2B5EF4-FFF2-40B4-BE49-F238E27FC236}">
                <a16:creationId xmlns:a16="http://schemas.microsoft.com/office/drawing/2014/main" id="{D1333490-2689-D913-FACF-2FCFC102823B}"/>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3" name="Content Placeholder 2">
            <a:extLst>
              <a:ext uri="{FF2B5EF4-FFF2-40B4-BE49-F238E27FC236}">
                <a16:creationId xmlns:a16="http://schemas.microsoft.com/office/drawing/2014/main" id="{490EFDF1-D780-84CA-9E4D-B1CF60869016}"/>
              </a:ext>
            </a:extLst>
          </p:cNvPr>
          <p:cNvSpPr>
            <a:spLocks noGrp="1"/>
          </p:cNvSpPr>
          <p:nvPr>
            <p:ph idx="1"/>
          </p:nvPr>
        </p:nvSpPr>
        <p:spPr>
          <a:xfrm>
            <a:off x="800101" y="3114675"/>
            <a:ext cx="4229099" cy="3040380"/>
          </a:xfrm>
        </p:spPr>
        <p:txBody>
          <a:bodyPr anchor="ctr">
            <a:normAutofit/>
          </a:bodyPr>
          <a:lstStyle/>
          <a:p>
            <a:pPr>
              <a:buFont typeface="Arial" panose="020B0604020202020204" pitchFamily="34" charset="0"/>
              <a:buChar char="•"/>
            </a:pPr>
            <a:r>
              <a:rPr lang="en-US" dirty="0">
                <a:solidFill>
                  <a:schemeClr val="bg1"/>
                </a:solidFill>
              </a:rPr>
              <a:t>Underlines the necessity for enhanced detection techniques that can identify hidden and encoded malicious intents.</a:t>
            </a:r>
          </a:p>
          <a:p>
            <a:pPr>
              <a:buFont typeface="Arial" panose="020B0604020202020204" pitchFamily="34" charset="0"/>
              <a:buChar char="•"/>
            </a:pPr>
            <a:r>
              <a:rPr lang="en-US" dirty="0">
                <a:solidFill>
                  <a:schemeClr val="bg1"/>
                </a:solidFill>
              </a:rPr>
              <a:t>Emphasizes the evolving complexity of threats posed by sophisticated indirect prompt injections in LLM-integrated applications.</a:t>
            </a:r>
          </a:p>
          <a:p>
            <a:endParaRPr lang="en-US" dirty="0">
              <a:solidFill>
                <a:schemeClr val="bg1"/>
              </a:solidFill>
            </a:endParaRPr>
          </a:p>
        </p:txBody>
      </p:sp>
      <p:pic>
        <p:nvPicPr>
          <p:cNvPr id="8" name="Picture 7" descr="A screenshot of a computer&#10;&#10;Description automatically generated">
            <a:extLst>
              <a:ext uri="{FF2B5EF4-FFF2-40B4-BE49-F238E27FC236}">
                <a16:creationId xmlns:a16="http://schemas.microsoft.com/office/drawing/2014/main" id="{3416EF44-F9D3-8955-2A0F-18B07CC5D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505" y="2755498"/>
            <a:ext cx="4303235" cy="3399557"/>
          </a:xfrm>
          <a:prstGeom prst="rect">
            <a:avLst/>
          </a:prstGeom>
        </p:spPr>
      </p:pic>
      <p:sp>
        <p:nvSpPr>
          <p:cNvPr id="5" name="Footer Placeholder 4">
            <a:extLst>
              <a:ext uri="{FF2B5EF4-FFF2-40B4-BE49-F238E27FC236}">
                <a16:creationId xmlns:a16="http://schemas.microsoft.com/office/drawing/2014/main" id="{97EBBE26-170E-1BCA-0EE9-DC94443C15A0}"/>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5AEB64AB-912F-76B8-4CD0-665AB9DB430A}"/>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96</a:t>
            </a:fld>
            <a:endParaRPr lang="en-US">
              <a:solidFill>
                <a:srgbClr val="000000"/>
              </a:solidFill>
              <a:latin typeface="Neue Haas Grotesk Text Pro"/>
            </a:endParaRPr>
          </a:p>
        </p:txBody>
      </p:sp>
    </p:spTree>
    <p:extLst>
      <p:ext uri="{BB962C8B-B14F-4D97-AF65-F5344CB8AC3E}">
        <p14:creationId xmlns:p14="http://schemas.microsoft.com/office/powerpoint/2010/main" val="22552036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6" name="Rectangle 15">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F162DF4A-BDEC-FB87-3D56-2AB0B5B87757}"/>
              </a:ext>
            </a:extLst>
          </p:cNvPr>
          <p:cNvSpPr>
            <a:spLocks noGrp="1"/>
          </p:cNvSpPr>
          <p:nvPr>
            <p:ph type="title"/>
          </p:nvPr>
        </p:nvSpPr>
        <p:spPr>
          <a:xfrm>
            <a:off x="261572" y="1739418"/>
            <a:ext cx="2664702" cy="4424913"/>
          </a:xfrm>
        </p:spPr>
        <p:txBody>
          <a:bodyPr anchor="b">
            <a:normAutofit/>
          </a:bodyPr>
          <a:lstStyle/>
          <a:p>
            <a:r>
              <a:rPr lang="en-US" sz="3300"/>
              <a:t>Ethical Implications and Research Boundaries</a:t>
            </a:r>
          </a:p>
        </p:txBody>
      </p:sp>
      <p:sp>
        <p:nvSpPr>
          <p:cNvPr id="4" name="Date Placeholder 3">
            <a:extLst>
              <a:ext uri="{FF2B5EF4-FFF2-40B4-BE49-F238E27FC236}">
                <a16:creationId xmlns:a16="http://schemas.microsoft.com/office/drawing/2014/main" id="{D97BA521-BD4C-1607-2124-01B4AD26980B}"/>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8" name="Freeform: Shape 17">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3277" y="1057275"/>
            <a:ext cx="6695123" cy="565785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9" name="Rectangle 1">
            <a:extLst>
              <a:ext uri="{FF2B5EF4-FFF2-40B4-BE49-F238E27FC236}">
                <a16:creationId xmlns:a16="http://schemas.microsoft.com/office/drawing/2014/main" id="{97A4B322-A041-1F0D-4070-C1E11AAD2D6F}"/>
              </a:ext>
            </a:extLst>
          </p:cNvPr>
          <p:cNvSpPr>
            <a:spLocks noGrp="1" noChangeArrowheads="1"/>
          </p:cNvSpPr>
          <p:nvPr>
            <p:ph idx="1"/>
          </p:nvPr>
        </p:nvSpPr>
        <p:spPr bwMode="auto">
          <a:xfrm>
            <a:off x="4062513" y="1685925"/>
            <a:ext cx="5241507" cy="431482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75438" tIns="37719" rIns="75438" bIns="37719" numCol="1" rtlCol="0" anchor="t" anchorCtr="0" compatLnSpc="1">
            <a:prstTxWarp prst="textNoShape">
              <a:avLst/>
            </a:prstTxWarp>
            <a:normAutofit/>
          </a:bodyPr>
          <a:lstStyle/>
          <a:p>
            <a:pPr marL="0" indent="0" eaLnBrk="0" fontAlgn="base" hangingPunct="0">
              <a:lnSpc>
                <a:spcPct val="110000"/>
              </a:lnSpc>
              <a:spcBef>
                <a:spcPct val="0"/>
              </a:spcBef>
              <a:spcAft>
                <a:spcPts val="495"/>
              </a:spcAft>
              <a:buFontTx/>
              <a:buChar char="•"/>
            </a:pPr>
            <a:r>
              <a:rPr lang="en-US" altLang="en-US" sz="1073" b="1" dirty="0">
                <a:solidFill>
                  <a:schemeClr val="bg1"/>
                </a:solidFill>
              </a:rPr>
              <a:t>Ethical Considerations</a:t>
            </a:r>
            <a:r>
              <a:rPr lang="en-US" altLang="en-US" sz="1073" dirty="0">
                <a:solidFill>
                  <a:schemeClr val="bg1"/>
                </a:solidFill>
              </a:rPr>
              <a:t>:</a:t>
            </a:r>
          </a:p>
          <a:p>
            <a:pPr marL="0" indent="0" eaLnBrk="0" fontAlgn="base" hangingPunct="0">
              <a:lnSpc>
                <a:spcPct val="110000"/>
              </a:lnSpc>
              <a:spcBef>
                <a:spcPct val="0"/>
              </a:spcBef>
              <a:spcAft>
                <a:spcPts val="495"/>
              </a:spcAft>
              <a:buFontTx/>
              <a:buChar char="•"/>
            </a:pPr>
            <a:r>
              <a:rPr lang="en-US" altLang="en-US" sz="1073" b="1" dirty="0">
                <a:solidFill>
                  <a:schemeClr val="bg1"/>
                </a:solidFill>
              </a:rPr>
              <a:t>Community Impact</a:t>
            </a:r>
            <a:r>
              <a:rPr lang="en-US" altLang="en-US" sz="1073" dirty="0">
                <a:solidFill>
                  <a:schemeClr val="bg1"/>
                </a:solidFill>
              </a:rPr>
              <a:t>: Discusses the significant ethical concerns due to the widespread use of LLMs and their integration into daily applications.</a:t>
            </a:r>
          </a:p>
          <a:p>
            <a:pPr marL="0" indent="0" eaLnBrk="0" fontAlgn="base" hangingPunct="0">
              <a:lnSpc>
                <a:spcPct val="110000"/>
              </a:lnSpc>
              <a:spcBef>
                <a:spcPct val="0"/>
              </a:spcBef>
              <a:spcAft>
                <a:spcPts val="495"/>
              </a:spcAft>
              <a:buFontTx/>
              <a:buChar char="•"/>
            </a:pPr>
            <a:r>
              <a:rPr lang="en-US" altLang="en-US" sz="1073" b="1" dirty="0">
                <a:solidFill>
                  <a:schemeClr val="bg1"/>
                </a:solidFill>
              </a:rPr>
              <a:t>Responsible Disclosure</a:t>
            </a:r>
            <a:r>
              <a:rPr lang="en-US" altLang="en-US" sz="1073" dirty="0">
                <a:solidFill>
                  <a:schemeClr val="bg1"/>
                </a:solidFill>
              </a:rPr>
              <a:t>: Details the process of notifying relevant entities such as OpenAI and Microsoft about discovered vulnerabilities to mitigate potential harm while emphasizing transparency.</a:t>
            </a:r>
          </a:p>
          <a:p>
            <a:pPr marL="0" indent="0" eaLnBrk="0" fontAlgn="base" hangingPunct="0">
              <a:lnSpc>
                <a:spcPct val="110000"/>
              </a:lnSpc>
              <a:spcBef>
                <a:spcPct val="0"/>
              </a:spcBef>
              <a:spcAft>
                <a:spcPts val="495"/>
              </a:spcAft>
              <a:buFontTx/>
              <a:buChar char="•"/>
            </a:pPr>
            <a:r>
              <a:rPr lang="en-US" altLang="en-US" sz="1073" b="1" dirty="0">
                <a:solidFill>
                  <a:schemeClr val="bg1"/>
                </a:solidFill>
              </a:rPr>
              <a:t>Security Grey Areas</a:t>
            </a:r>
            <a:r>
              <a:rPr lang="en-US" altLang="en-US" sz="1073" dirty="0">
                <a:solidFill>
                  <a:schemeClr val="bg1"/>
                </a:solidFill>
              </a:rPr>
              <a:t>:</a:t>
            </a:r>
          </a:p>
          <a:p>
            <a:pPr marL="0" indent="0" eaLnBrk="0" fontAlgn="base" hangingPunct="0">
              <a:lnSpc>
                <a:spcPct val="110000"/>
              </a:lnSpc>
              <a:spcBef>
                <a:spcPct val="0"/>
              </a:spcBef>
              <a:spcAft>
                <a:spcPts val="495"/>
              </a:spcAft>
              <a:buFontTx/>
              <a:buChar char="•"/>
            </a:pPr>
            <a:r>
              <a:rPr lang="en-US" altLang="en-US" sz="1073" b="1" dirty="0">
                <a:solidFill>
                  <a:schemeClr val="bg1"/>
                </a:solidFill>
              </a:rPr>
              <a:t>Prompt Modulation Challenges</a:t>
            </a:r>
            <a:r>
              <a:rPr lang="en-US" altLang="en-US" sz="1073" dirty="0">
                <a:solidFill>
                  <a:schemeClr val="bg1"/>
                </a:solidFill>
              </a:rPr>
              <a:t>: Examines the complexities and grey areas in securing LLMs against indirect prompt injections, a new frontier in cybersecurity vulnerabilities.</a:t>
            </a:r>
          </a:p>
          <a:p>
            <a:pPr marL="0" indent="0" eaLnBrk="0" fontAlgn="base" hangingPunct="0">
              <a:lnSpc>
                <a:spcPct val="110000"/>
              </a:lnSpc>
              <a:spcBef>
                <a:spcPct val="0"/>
              </a:spcBef>
              <a:spcAft>
                <a:spcPts val="495"/>
              </a:spcAft>
              <a:buFontTx/>
              <a:buChar char="•"/>
            </a:pPr>
            <a:r>
              <a:rPr lang="en-US" altLang="en-US" sz="1073" b="1" dirty="0">
                <a:solidFill>
                  <a:schemeClr val="bg1"/>
                </a:solidFill>
              </a:rPr>
              <a:t>Defense Mechanisms</a:t>
            </a:r>
            <a:r>
              <a:rPr lang="en-US" altLang="en-US" sz="1073" dirty="0">
                <a:solidFill>
                  <a:schemeClr val="bg1"/>
                </a:solidFill>
              </a:rPr>
              <a:t>: Considers the ongoing struggle to develop effective safeguards against sophisticated attacks that exploit the malleable nature of LLM responses.</a:t>
            </a:r>
          </a:p>
          <a:p>
            <a:pPr marL="0" indent="0" eaLnBrk="0" fontAlgn="base" hangingPunct="0">
              <a:lnSpc>
                <a:spcPct val="110000"/>
              </a:lnSpc>
              <a:spcBef>
                <a:spcPct val="0"/>
              </a:spcBef>
              <a:spcAft>
                <a:spcPts val="495"/>
              </a:spcAft>
              <a:buFontTx/>
              <a:buChar char="•"/>
            </a:pPr>
            <a:r>
              <a:rPr lang="en-US" altLang="en-US" sz="1073" b="1" dirty="0">
                <a:solidFill>
                  <a:schemeClr val="bg1"/>
                </a:solidFill>
              </a:rPr>
              <a:t>Limitations of Experimental Setup</a:t>
            </a:r>
            <a:r>
              <a:rPr lang="en-US" altLang="en-US" sz="1073" dirty="0">
                <a:solidFill>
                  <a:schemeClr val="bg1"/>
                </a:solidFill>
              </a:rPr>
              <a:t>:</a:t>
            </a:r>
          </a:p>
          <a:p>
            <a:pPr marL="0" indent="0" eaLnBrk="0" fontAlgn="base" hangingPunct="0">
              <a:lnSpc>
                <a:spcPct val="110000"/>
              </a:lnSpc>
              <a:spcBef>
                <a:spcPct val="0"/>
              </a:spcBef>
              <a:spcAft>
                <a:spcPts val="495"/>
              </a:spcAft>
              <a:buFontTx/>
              <a:buChar char="•"/>
            </a:pPr>
            <a:r>
              <a:rPr lang="en-US" altLang="en-US" sz="1073" b="1" dirty="0">
                <a:solidFill>
                  <a:schemeClr val="bg1"/>
                </a:solidFill>
              </a:rPr>
              <a:t>Synthetic Scenarios</a:t>
            </a:r>
            <a:r>
              <a:rPr lang="en-US" altLang="en-US" sz="1073" dirty="0">
                <a:solidFill>
                  <a:schemeClr val="bg1"/>
                </a:solidFill>
              </a:rPr>
              <a:t>: Acknowledges the limitations due to the use of synthetic applications and local HTML setups, aiming to prevent real-world repercussions while understanding the theoretical impact.</a:t>
            </a:r>
          </a:p>
          <a:p>
            <a:pPr marL="0" indent="0" eaLnBrk="0" fontAlgn="base" hangingPunct="0">
              <a:lnSpc>
                <a:spcPct val="110000"/>
              </a:lnSpc>
              <a:spcBef>
                <a:spcPct val="0"/>
              </a:spcBef>
              <a:spcAft>
                <a:spcPts val="495"/>
              </a:spcAft>
              <a:buFontTx/>
              <a:buChar char="•"/>
            </a:pPr>
            <a:r>
              <a:rPr lang="en-US" altLang="en-US" sz="1073" b="1" dirty="0">
                <a:solidFill>
                  <a:schemeClr val="bg1"/>
                </a:solidFill>
              </a:rPr>
              <a:t>Scope of Testing</a:t>
            </a:r>
            <a:r>
              <a:rPr lang="en-US" altLang="en-US" sz="1073" dirty="0">
                <a:solidFill>
                  <a:schemeClr val="bg1"/>
                </a:solidFill>
              </a:rPr>
              <a:t>: Discusses the constraints in replicating real-world scenarios accurately, which may affect the generalizability of the findings</a:t>
            </a:r>
            <a:r>
              <a:rPr lang="en-US" altLang="en-US" sz="1073" dirty="0">
                <a:solidFill>
                  <a:schemeClr val="bg1"/>
                </a:solidFill>
                <a:latin typeface="Arial" panose="020B0604020202020204" pitchFamily="34" charset="0"/>
              </a:rPr>
              <a:t>.</a:t>
            </a:r>
          </a:p>
          <a:p>
            <a:pPr marL="0" indent="0" eaLnBrk="0" fontAlgn="base" hangingPunct="0">
              <a:lnSpc>
                <a:spcPct val="110000"/>
              </a:lnSpc>
              <a:spcBef>
                <a:spcPct val="0"/>
              </a:spcBef>
              <a:spcAft>
                <a:spcPts val="495"/>
              </a:spcAft>
              <a:buNone/>
            </a:pPr>
            <a:endParaRPr lang="en-US" altLang="en-US" sz="1073" dirty="0">
              <a:solidFill>
                <a:schemeClr val="bg1"/>
              </a:solidFill>
              <a:latin typeface="Arial" panose="020B0604020202020204" pitchFamily="34" charset="0"/>
            </a:endParaRPr>
          </a:p>
        </p:txBody>
      </p:sp>
      <p:sp>
        <p:nvSpPr>
          <p:cNvPr id="5" name="Footer Placeholder 4">
            <a:extLst>
              <a:ext uri="{FF2B5EF4-FFF2-40B4-BE49-F238E27FC236}">
                <a16:creationId xmlns:a16="http://schemas.microsoft.com/office/drawing/2014/main" id="{73D1D9F8-D8C7-955E-F1A5-7A5D0198E18D}"/>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026838B0-E18D-F296-36B0-DCE726DEC7D3}"/>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97</a:t>
            </a:fld>
            <a:endParaRPr lang="en-US">
              <a:solidFill>
                <a:srgbClr val="000000"/>
              </a:solidFill>
              <a:latin typeface="Neue Haas Grotesk Text Pro"/>
            </a:endParaRPr>
          </a:p>
        </p:txBody>
      </p:sp>
    </p:spTree>
    <p:extLst>
      <p:ext uri="{BB962C8B-B14F-4D97-AF65-F5344CB8AC3E}">
        <p14:creationId xmlns:p14="http://schemas.microsoft.com/office/powerpoint/2010/main" val="3495197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0EA2481A-E091-35DA-9C7E-AEA24F3E2165}"/>
              </a:ext>
            </a:extLst>
          </p:cNvPr>
          <p:cNvSpPr>
            <a:spLocks noGrp="1"/>
          </p:cNvSpPr>
          <p:nvPr>
            <p:ph type="title"/>
          </p:nvPr>
        </p:nvSpPr>
        <p:spPr>
          <a:xfrm>
            <a:off x="261572" y="1739418"/>
            <a:ext cx="2664702" cy="4424913"/>
          </a:xfrm>
        </p:spPr>
        <p:txBody>
          <a:bodyPr anchor="b">
            <a:normAutofit/>
          </a:bodyPr>
          <a:lstStyle/>
          <a:p>
            <a:r>
              <a:rPr lang="en-US" sz="3300" dirty="0"/>
              <a:t>Exploring New Attack Avenues</a:t>
            </a:r>
          </a:p>
        </p:txBody>
      </p:sp>
      <p:sp>
        <p:nvSpPr>
          <p:cNvPr id="4" name="Date Placeholder 3">
            <a:extLst>
              <a:ext uri="{FF2B5EF4-FFF2-40B4-BE49-F238E27FC236}">
                <a16:creationId xmlns:a16="http://schemas.microsoft.com/office/drawing/2014/main" id="{FA7DEE05-EC2F-E172-0782-3C68739D0C09}"/>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3277" y="1057275"/>
            <a:ext cx="6695123" cy="565785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A8E6E45F-FD4A-C8B0-191D-EDC16BB66312}"/>
              </a:ext>
            </a:extLst>
          </p:cNvPr>
          <p:cNvSpPr>
            <a:spLocks noGrp="1"/>
          </p:cNvSpPr>
          <p:nvPr>
            <p:ph idx="1"/>
          </p:nvPr>
        </p:nvSpPr>
        <p:spPr>
          <a:xfrm>
            <a:off x="4062513" y="1685925"/>
            <a:ext cx="5345746" cy="4670907"/>
          </a:xfrm>
        </p:spPr>
        <p:txBody>
          <a:bodyPr anchor="t">
            <a:normAutofit/>
          </a:bodyPr>
          <a:lstStyle/>
          <a:p>
            <a:pPr>
              <a:lnSpc>
                <a:spcPct val="110000"/>
              </a:lnSpc>
              <a:buFont typeface="+mj-lt"/>
              <a:buAutoNum type="arabicPeriod"/>
            </a:pPr>
            <a:r>
              <a:rPr lang="en-US" sz="1155" b="1" dirty="0">
                <a:solidFill>
                  <a:schemeClr val="bg1"/>
                </a:solidFill>
              </a:rPr>
              <a:t>Multi-modal Injections</a:t>
            </a:r>
            <a:r>
              <a:rPr lang="en-US" sz="1155" dirty="0">
                <a:solidFill>
                  <a:schemeClr val="bg1"/>
                </a:solidFill>
              </a:rPr>
              <a:t>:</a:t>
            </a:r>
          </a:p>
          <a:p>
            <a:pPr marL="612934" lvl="1" indent="-235744">
              <a:lnSpc>
                <a:spcPct val="110000"/>
              </a:lnSpc>
              <a:buFont typeface="Arial" panose="020B0604020202020204" pitchFamily="34" charset="0"/>
              <a:buChar char="•"/>
            </a:pPr>
            <a:r>
              <a:rPr lang="en-US" sz="1155" b="1" dirty="0">
                <a:solidFill>
                  <a:schemeClr val="bg1"/>
                </a:solidFill>
              </a:rPr>
              <a:t>Emerging Concerns</a:t>
            </a:r>
            <a:r>
              <a:rPr lang="en-US" sz="1155" dirty="0">
                <a:solidFill>
                  <a:schemeClr val="bg1"/>
                </a:solidFill>
              </a:rPr>
              <a:t>: Discuss the complexities and potential risks associated with multi-modal models like GPT-4, where injections could be hidden within both visual and textual elements.</a:t>
            </a:r>
          </a:p>
          <a:p>
            <a:pPr marL="612934" lvl="1" indent="-235744">
              <a:lnSpc>
                <a:spcPct val="110000"/>
              </a:lnSpc>
              <a:buFont typeface="Arial" panose="020B0604020202020204" pitchFamily="34" charset="0"/>
              <a:buChar char="•"/>
            </a:pPr>
            <a:r>
              <a:rPr lang="en-US" sz="1155" b="1" dirty="0">
                <a:solidFill>
                  <a:schemeClr val="bg1"/>
                </a:solidFill>
              </a:rPr>
              <a:t>Preventative Measures</a:t>
            </a:r>
            <a:r>
              <a:rPr lang="en-US" sz="1155" dirty="0">
                <a:solidFill>
                  <a:schemeClr val="bg1"/>
                </a:solidFill>
              </a:rPr>
              <a:t>: The necessity for research into detection methods capable of identifying subtle manipulations across different data types.</a:t>
            </a:r>
          </a:p>
          <a:p>
            <a:pPr>
              <a:lnSpc>
                <a:spcPct val="110000"/>
              </a:lnSpc>
              <a:buFont typeface="+mj-lt"/>
              <a:buAutoNum type="arabicPeriod"/>
            </a:pPr>
            <a:r>
              <a:rPr lang="en-US" sz="1155" b="1" dirty="0">
                <a:solidFill>
                  <a:schemeClr val="bg1"/>
                </a:solidFill>
              </a:rPr>
              <a:t>Encoded Injections</a:t>
            </a:r>
            <a:r>
              <a:rPr lang="en-US" sz="1155" dirty="0">
                <a:solidFill>
                  <a:schemeClr val="bg1"/>
                </a:solidFill>
              </a:rPr>
              <a:t>:</a:t>
            </a:r>
          </a:p>
          <a:p>
            <a:pPr marL="612934" lvl="1" indent="-235744">
              <a:lnSpc>
                <a:spcPct val="110000"/>
              </a:lnSpc>
              <a:buFont typeface="Arial" panose="020B0604020202020204" pitchFamily="34" charset="0"/>
              <a:buChar char="•"/>
            </a:pPr>
            <a:r>
              <a:rPr lang="en-US" sz="1155" b="1" dirty="0">
                <a:solidFill>
                  <a:schemeClr val="bg1"/>
                </a:solidFill>
              </a:rPr>
              <a:t>Innovative Evasion</a:t>
            </a:r>
            <a:r>
              <a:rPr lang="en-US" sz="1155" dirty="0">
                <a:solidFill>
                  <a:schemeClr val="bg1"/>
                </a:solidFill>
              </a:rPr>
              <a:t>: Examination of how encoding techniques like Base64 can obscure malicious prompts from traditional scanning tools.</a:t>
            </a:r>
          </a:p>
          <a:p>
            <a:pPr marL="612934" lvl="1" indent="-235744">
              <a:lnSpc>
                <a:spcPct val="110000"/>
              </a:lnSpc>
              <a:buFont typeface="Arial" panose="020B0604020202020204" pitchFamily="34" charset="0"/>
              <a:buChar char="•"/>
            </a:pPr>
            <a:r>
              <a:rPr lang="en-US" sz="1155" b="1" dirty="0">
                <a:solidFill>
                  <a:schemeClr val="bg1"/>
                </a:solidFill>
              </a:rPr>
              <a:t>Security Evolution</a:t>
            </a:r>
            <a:r>
              <a:rPr lang="en-US" sz="1155" dirty="0">
                <a:solidFill>
                  <a:schemeClr val="bg1"/>
                </a:solidFill>
              </a:rPr>
              <a:t>: Urges the development of advanced analytical tools that can decode and assess the content before it's processed by LLMs.</a:t>
            </a:r>
          </a:p>
          <a:p>
            <a:pPr>
              <a:lnSpc>
                <a:spcPct val="110000"/>
              </a:lnSpc>
              <a:buFont typeface="+mj-lt"/>
              <a:buAutoNum type="arabicPeriod"/>
            </a:pPr>
            <a:r>
              <a:rPr lang="en-US" sz="1155" b="1" dirty="0">
                <a:solidFill>
                  <a:schemeClr val="bg1"/>
                </a:solidFill>
              </a:rPr>
              <a:t>Autonomous Agents</a:t>
            </a:r>
            <a:r>
              <a:rPr lang="en-US" sz="1155" dirty="0">
                <a:solidFill>
                  <a:schemeClr val="bg1"/>
                </a:solidFill>
              </a:rPr>
              <a:t>:</a:t>
            </a:r>
          </a:p>
          <a:p>
            <a:pPr marL="612934" lvl="1" indent="-235744">
              <a:lnSpc>
                <a:spcPct val="110000"/>
              </a:lnSpc>
              <a:buFont typeface="Arial" panose="020B0604020202020204" pitchFamily="34" charset="0"/>
              <a:buChar char="•"/>
            </a:pPr>
            <a:r>
              <a:rPr lang="en-US" sz="1155" b="1" dirty="0">
                <a:solidFill>
                  <a:schemeClr val="bg1"/>
                </a:solidFill>
              </a:rPr>
              <a:t>New Security Paradigms</a:t>
            </a:r>
            <a:r>
              <a:rPr lang="en-US" sz="1155" dirty="0">
                <a:solidFill>
                  <a:schemeClr val="bg1"/>
                </a:solidFill>
              </a:rPr>
              <a:t>: With the advent of more independent AI systems, there's an increased risk of these agents performing unintended actions due to hidden injections.</a:t>
            </a:r>
          </a:p>
          <a:p>
            <a:pPr marL="612934" lvl="1" indent="-235744">
              <a:lnSpc>
                <a:spcPct val="110000"/>
              </a:lnSpc>
              <a:buFont typeface="Arial" panose="020B0604020202020204" pitchFamily="34" charset="0"/>
              <a:buChar char="•"/>
            </a:pPr>
            <a:r>
              <a:rPr lang="en-US" sz="1155" b="1" dirty="0">
                <a:solidFill>
                  <a:schemeClr val="bg1"/>
                </a:solidFill>
              </a:rPr>
              <a:t>Regulatory and Ethical Considerations</a:t>
            </a:r>
            <a:r>
              <a:rPr lang="en-US" sz="1155" dirty="0">
                <a:solidFill>
                  <a:schemeClr val="bg1"/>
                </a:solidFill>
              </a:rPr>
              <a:t>: Calls for a balanced approach in designing autonomous systems that are both effective and secure.</a:t>
            </a:r>
          </a:p>
          <a:p>
            <a:pPr>
              <a:lnSpc>
                <a:spcPct val="110000"/>
              </a:lnSpc>
            </a:pPr>
            <a:endParaRPr lang="en-US" sz="907" dirty="0">
              <a:solidFill>
                <a:schemeClr val="bg1"/>
              </a:solidFill>
            </a:endParaRPr>
          </a:p>
        </p:txBody>
      </p:sp>
      <p:sp>
        <p:nvSpPr>
          <p:cNvPr id="5" name="Footer Placeholder 4">
            <a:extLst>
              <a:ext uri="{FF2B5EF4-FFF2-40B4-BE49-F238E27FC236}">
                <a16:creationId xmlns:a16="http://schemas.microsoft.com/office/drawing/2014/main" id="{AAD74BCD-B63A-7694-61D9-B732EB2B8F31}"/>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B78C7525-3CDC-6083-06D4-5AEEE5919203}"/>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98</a:t>
            </a:fld>
            <a:endParaRPr lang="en-US">
              <a:solidFill>
                <a:srgbClr val="000000"/>
              </a:solidFill>
              <a:latin typeface="Neue Haas Grotesk Text Pro"/>
            </a:endParaRPr>
          </a:p>
        </p:txBody>
      </p:sp>
    </p:spTree>
    <p:extLst>
      <p:ext uri="{BB962C8B-B14F-4D97-AF65-F5344CB8AC3E}">
        <p14:creationId xmlns:p14="http://schemas.microsoft.com/office/powerpoint/2010/main" val="8347933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useBgFill="1">
        <p:nvSpPr>
          <p:cNvPr id="13" name="Rectangle 12">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Neue Haas Grotesk Text Pro"/>
            </a:endParaRPr>
          </a:p>
        </p:txBody>
      </p:sp>
      <p:sp>
        <p:nvSpPr>
          <p:cNvPr id="2" name="Title 1">
            <a:extLst>
              <a:ext uri="{FF2B5EF4-FFF2-40B4-BE49-F238E27FC236}">
                <a16:creationId xmlns:a16="http://schemas.microsoft.com/office/drawing/2014/main" id="{C008C978-6BED-881C-740A-334CF93C355F}"/>
              </a:ext>
            </a:extLst>
          </p:cNvPr>
          <p:cNvSpPr>
            <a:spLocks noGrp="1"/>
          </p:cNvSpPr>
          <p:nvPr>
            <p:ph type="title"/>
          </p:nvPr>
        </p:nvSpPr>
        <p:spPr>
          <a:xfrm>
            <a:off x="261572" y="1739418"/>
            <a:ext cx="2664702" cy="4424913"/>
          </a:xfrm>
        </p:spPr>
        <p:txBody>
          <a:bodyPr anchor="b">
            <a:normAutofit/>
          </a:bodyPr>
          <a:lstStyle/>
          <a:p>
            <a:r>
              <a:rPr lang="en-US" sz="3300"/>
              <a:t>Navigating the Ethical Labyrinth: AI in Society</a:t>
            </a:r>
          </a:p>
        </p:txBody>
      </p:sp>
      <p:sp>
        <p:nvSpPr>
          <p:cNvPr id="4" name="Date Placeholder 3">
            <a:extLst>
              <a:ext uri="{FF2B5EF4-FFF2-40B4-BE49-F238E27FC236}">
                <a16:creationId xmlns:a16="http://schemas.microsoft.com/office/drawing/2014/main" id="{8F0224E5-70C6-8D48-E157-2439759E9F41}"/>
              </a:ext>
            </a:extLst>
          </p:cNvPr>
          <p:cNvSpPr>
            <a:spLocks noGrp="1"/>
          </p:cNvSpPr>
          <p:nvPr>
            <p:ph type="dt" sz="half" idx="10"/>
          </p:nvPr>
        </p:nvSpPr>
        <p:spPr>
          <a:xfrm>
            <a:off x="280613" y="1109417"/>
            <a:ext cx="2263140" cy="262532"/>
          </a:xfrm>
        </p:spPr>
        <p:txBody>
          <a:bodyPr>
            <a:normAutofit/>
          </a:bodyPr>
          <a:lstStyle/>
          <a:p>
            <a:pPr defTabSz="754380">
              <a:spcAft>
                <a:spcPts val="495"/>
              </a:spcAft>
            </a:pPr>
            <a:fld id="{0F996519-E62D-4F8C-AE1E-36928EC7D15C}" type="datetime1">
              <a:rPr lang="en-US">
                <a:solidFill>
                  <a:srgbClr val="FFFFFF"/>
                </a:solidFill>
                <a:latin typeface="Neue Haas Grotesk Text Pro"/>
              </a:rPr>
              <a:pPr defTabSz="754380">
                <a:spcAft>
                  <a:spcPts val="495"/>
                </a:spcAft>
              </a:pPr>
              <a:t>2/21/2024</a:t>
            </a:fld>
            <a:endParaRPr lang="en-US">
              <a:solidFill>
                <a:srgbClr val="FFFFFF"/>
              </a:solidFill>
              <a:latin typeface="Neue Haas Grotesk Text Pro"/>
            </a:endParaRPr>
          </a:p>
        </p:txBody>
      </p:sp>
      <p:sp>
        <p:nvSpPr>
          <p:cNvPr id="15" name="Freeform: Shape 14">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3277" y="1057275"/>
            <a:ext cx="6695123" cy="565785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endParaRPr lang="en-US" sz="1485">
              <a:solidFill>
                <a:srgbClr val="FFFFFF"/>
              </a:solidFill>
              <a:latin typeface="Neue Haas Grotesk Text Pro"/>
            </a:endParaRPr>
          </a:p>
        </p:txBody>
      </p:sp>
      <p:sp>
        <p:nvSpPr>
          <p:cNvPr id="3" name="Content Placeholder 2">
            <a:extLst>
              <a:ext uri="{FF2B5EF4-FFF2-40B4-BE49-F238E27FC236}">
                <a16:creationId xmlns:a16="http://schemas.microsoft.com/office/drawing/2014/main" id="{6C476D35-FF35-C8F3-0CDA-74FA3A3F2BE5}"/>
              </a:ext>
            </a:extLst>
          </p:cNvPr>
          <p:cNvSpPr>
            <a:spLocks noGrp="1"/>
          </p:cNvSpPr>
          <p:nvPr>
            <p:ph idx="1"/>
          </p:nvPr>
        </p:nvSpPr>
        <p:spPr>
          <a:xfrm>
            <a:off x="4062513" y="1685925"/>
            <a:ext cx="5241507" cy="4314826"/>
          </a:xfrm>
        </p:spPr>
        <p:txBody>
          <a:bodyPr anchor="t">
            <a:normAutofit/>
          </a:bodyPr>
          <a:lstStyle/>
          <a:p>
            <a:pPr>
              <a:lnSpc>
                <a:spcPct val="110000"/>
              </a:lnSpc>
              <a:buFont typeface="Arial" panose="020B0604020202020204" pitchFamily="34" charset="0"/>
              <a:buChar char="•"/>
            </a:pPr>
            <a:r>
              <a:rPr lang="en-US" sz="1238" b="1" dirty="0">
                <a:solidFill>
                  <a:schemeClr val="bg1"/>
                </a:solidFill>
              </a:rPr>
              <a:t>Impact on Trust</a:t>
            </a:r>
            <a:r>
              <a:rPr lang="en-US" sz="1238" dirty="0">
                <a:solidFill>
                  <a:schemeClr val="bg1"/>
                </a:solidFill>
              </a:rPr>
              <a:t>:</a:t>
            </a:r>
          </a:p>
          <a:p>
            <a:pPr marL="612934" lvl="1" indent="-235744">
              <a:lnSpc>
                <a:spcPct val="110000"/>
              </a:lnSpc>
              <a:buFont typeface="Arial" panose="020B0604020202020204" pitchFamily="34" charset="0"/>
              <a:buChar char="•"/>
            </a:pPr>
            <a:r>
              <a:rPr lang="en-US" sz="1238" dirty="0">
                <a:solidFill>
                  <a:schemeClr val="bg1"/>
                </a:solidFill>
              </a:rPr>
              <a:t>Discuss the detrimental effects of indirect prompt injections on user trust towards AI technologies and their providers. Highlight real-world instances where AI missteps have led to public skepticism and fear.</a:t>
            </a:r>
          </a:p>
          <a:p>
            <a:pPr marL="612934" lvl="1" indent="-235744">
              <a:lnSpc>
                <a:spcPct val="110000"/>
              </a:lnSpc>
              <a:buFont typeface="Arial" panose="020B0604020202020204" pitchFamily="34" charset="0"/>
              <a:buChar char="•"/>
            </a:pPr>
            <a:r>
              <a:rPr lang="en-US" sz="1238" dirty="0">
                <a:solidFill>
                  <a:schemeClr val="bg1"/>
                </a:solidFill>
              </a:rPr>
              <a:t>Propose strategies for rebuilding and maintaining trust, such as implementing robust testing phases, transparent AI decision-making processes, and user education programs.</a:t>
            </a:r>
          </a:p>
          <a:p>
            <a:pPr>
              <a:lnSpc>
                <a:spcPct val="110000"/>
              </a:lnSpc>
              <a:buFont typeface="Arial" panose="020B0604020202020204" pitchFamily="34" charset="0"/>
              <a:buChar char="•"/>
            </a:pPr>
            <a:r>
              <a:rPr lang="en-US" sz="1238" b="1" dirty="0">
                <a:solidFill>
                  <a:schemeClr val="bg1"/>
                </a:solidFill>
              </a:rPr>
              <a:t>Transparency and Accountability</a:t>
            </a:r>
            <a:r>
              <a:rPr lang="en-US" sz="1238" dirty="0">
                <a:solidFill>
                  <a:schemeClr val="bg1"/>
                </a:solidFill>
              </a:rPr>
              <a:t>:</a:t>
            </a:r>
          </a:p>
          <a:p>
            <a:pPr marL="612934" lvl="1" indent="-235744">
              <a:lnSpc>
                <a:spcPct val="110000"/>
              </a:lnSpc>
              <a:buFont typeface="Arial" panose="020B0604020202020204" pitchFamily="34" charset="0"/>
              <a:buChar char="•"/>
            </a:pPr>
            <a:r>
              <a:rPr lang="en-US" sz="1238" dirty="0">
                <a:solidFill>
                  <a:schemeClr val="bg1"/>
                </a:solidFill>
              </a:rPr>
              <a:t>Emphasize the critical need for developers and corporations to adopt transparent practices in AI development and deployment. This includes disclosing the capabilities and limitations of AI systems to users and stakeholders.</a:t>
            </a:r>
          </a:p>
          <a:p>
            <a:pPr marL="612934" lvl="1" indent="-235744">
              <a:lnSpc>
                <a:spcPct val="110000"/>
              </a:lnSpc>
              <a:buFont typeface="Arial" panose="020B0604020202020204" pitchFamily="34" charset="0"/>
              <a:buChar char="•"/>
            </a:pPr>
            <a:r>
              <a:rPr lang="en-US" sz="1238" dirty="0">
                <a:solidFill>
                  <a:schemeClr val="bg1"/>
                </a:solidFill>
              </a:rPr>
              <a:t>Outline the framework for accountability in cases of AI failure or misuse, including ethical guidelines, regulatory compliance, and remediation processes.</a:t>
            </a:r>
          </a:p>
          <a:p>
            <a:pPr>
              <a:lnSpc>
                <a:spcPct val="110000"/>
              </a:lnSpc>
            </a:pPr>
            <a:endParaRPr lang="en-US" sz="1238" dirty="0">
              <a:solidFill>
                <a:schemeClr val="bg1"/>
              </a:solidFill>
            </a:endParaRPr>
          </a:p>
        </p:txBody>
      </p:sp>
      <p:sp>
        <p:nvSpPr>
          <p:cNvPr id="5" name="Footer Placeholder 4">
            <a:extLst>
              <a:ext uri="{FF2B5EF4-FFF2-40B4-BE49-F238E27FC236}">
                <a16:creationId xmlns:a16="http://schemas.microsoft.com/office/drawing/2014/main" id="{7E499D8C-8408-1D5A-95EB-8FDE147506A8}"/>
              </a:ext>
            </a:extLst>
          </p:cNvPr>
          <p:cNvSpPr>
            <a:spLocks noGrp="1"/>
          </p:cNvSpPr>
          <p:nvPr>
            <p:ph type="ftr" sz="quarter" idx="11"/>
          </p:nvPr>
        </p:nvSpPr>
        <p:spPr>
          <a:xfrm>
            <a:off x="6058813" y="6357703"/>
            <a:ext cx="3349447" cy="301228"/>
          </a:xfrm>
        </p:spPr>
        <p:txBody>
          <a:bodyPr>
            <a:normAutofit/>
          </a:bodyPr>
          <a:lstStyle/>
          <a:p>
            <a:pPr defTabSz="754380">
              <a:spcAft>
                <a:spcPts val="495"/>
              </a:spcAft>
            </a:pPr>
            <a:r>
              <a:rPr lang="en-US">
                <a:solidFill>
                  <a:srgbClr val="000000"/>
                </a:solidFill>
                <a:latin typeface="Neue Haas Grotesk Text Pro"/>
              </a:rPr>
              <a:t>Sample Footer Text</a:t>
            </a:r>
          </a:p>
        </p:txBody>
      </p:sp>
      <p:sp>
        <p:nvSpPr>
          <p:cNvPr id="6" name="Slide Number Placeholder 5">
            <a:extLst>
              <a:ext uri="{FF2B5EF4-FFF2-40B4-BE49-F238E27FC236}">
                <a16:creationId xmlns:a16="http://schemas.microsoft.com/office/drawing/2014/main" id="{D84252F1-9B35-673D-8F86-45436C4C51AC}"/>
              </a:ext>
            </a:extLst>
          </p:cNvPr>
          <p:cNvSpPr>
            <a:spLocks noGrp="1"/>
          </p:cNvSpPr>
          <p:nvPr>
            <p:ph type="sldNum" sz="quarter" idx="12"/>
          </p:nvPr>
        </p:nvSpPr>
        <p:spPr>
          <a:xfrm>
            <a:off x="9408259" y="6358574"/>
            <a:ext cx="354559" cy="301228"/>
          </a:xfrm>
        </p:spPr>
        <p:txBody>
          <a:bodyPr>
            <a:normAutofit/>
          </a:bodyPr>
          <a:lstStyle/>
          <a:p>
            <a:pPr defTabSz="754380">
              <a:spcAft>
                <a:spcPts val="495"/>
              </a:spcAft>
            </a:pPr>
            <a:fld id="{6E91CC32-6A6B-4E2E-BBA1-6864F305DA26}" type="slidenum">
              <a:rPr lang="en-US">
                <a:solidFill>
                  <a:srgbClr val="000000"/>
                </a:solidFill>
                <a:latin typeface="Neue Haas Grotesk Text Pro"/>
              </a:rPr>
              <a:pPr defTabSz="754380">
                <a:spcAft>
                  <a:spcPts val="495"/>
                </a:spcAft>
              </a:pPr>
              <a:t>99</a:t>
            </a:fld>
            <a:endParaRPr lang="en-US">
              <a:solidFill>
                <a:srgbClr val="000000"/>
              </a:solidFill>
              <a:latin typeface="Neue Haas Grotesk Text Pro"/>
            </a:endParaRPr>
          </a:p>
        </p:txBody>
      </p:sp>
    </p:spTree>
    <p:extLst>
      <p:ext uri="{BB962C8B-B14F-4D97-AF65-F5344CB8AC3E}">
        <p14:creationId xmlns:p14="http://schemas.microsoft.com/office/powerpoint/2010/main" val="931415131"/>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ylanVTI">
  <a:themeElements>
    <a:clrScheme name="AnalogousFromDarkSeedLeftStep">
      <a:dk1>
        <a:srgbClr val="000000"/>
      </a:dk1>
      <a:lt1>
        <a:srgbClr val="FFFFFF"/>
      </a:lt1>
      <a:dk2>
        <a:srgbClr val="1F3138"/>
      </a:dk2>
      <a:lt2>
        <a:srgbClr val="E2E8E2"/>
      </a:lt2>
      <a:accent1>
        <a:srgbClr val="BE4DC3"/>
      </a:accent1>
      <a:accent2>
        <a:srgbClr val="7B3BB1"/>
      </a:accent2>
      <a:accent3>
        <a:srgbClr val="5B4DC3"/>
      </a:accent3>
      <a:accent4>
        <a:srgbClr val="3B5EB1"/>
      </a:accent4>
      <a:accent5>
        <a:srgbClr val="4DA1C3"/>
      </a:accent5>
      <a:accent6>
        <a:srgbClr val="3BB1A2"/>
      </a:accent6>
      <a:hlink>
        <a:srgbClr val="3F85BF"/>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ylanVTI" id="{602636BD-A055-489B-83EC-AD971B7E5F9C}" vid="{CD33A9BC-C4B5-4F36-8A14-490DC4E38F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16173</TotalTime>
  <Words>8925</Words>
  <Application>Microsoft Office PowerPoint</Application>
  <PresentationFormat>Custom</PresentationFormat>
  <Paragraphs>913</Paragraphs>
  <Slides>117</Slides>
  <Notes>55</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117</vt:i4>
      </vt:variant>
    </vt:vector>
  </HeadingPairs>
  <TitlesOfParts>
    <vt:vector size="136" baseType="lpstr">
      <vt:lpstr>Arial</vt:lpstr>
      <vt:lpstr>Calibri</vt:lpstr>
      <vt:lpstr>Cambria Math</vt:lpstr>
      <vt:lpstr>Canva Sans</vt:lpstr>
      <vt:lpstr>Canva Sans Bold</vt:lpstr>
      <vt:lpstr>Clear Sans</vt:lpstr>
      <vt:lpstr>Clear Sans Bold</vt:lpstr>
      <vt:lpstr>Computer Says No</vt:lpstr>
      <vt:lpstr>Courier New</vt:lpstr>
      <vt:lpstr>Franklin Gothic</vt:lpstr>
      <vt:lpstr>Franklin Gothic Demi</vt:lpstr>
      <vt:lpstr>Libre Franklin</vt:lpstr>
      <vt:lpstr>Neue Haas Grotesk Text Pro</vt:lpstr>
      <vt:lpstr>Palatino Linotype</vt:lpstr>
      <vt:lpstr>Poppins Light</vt:lpstr>
      <vt:lpstr>Wingdings</vt:lpstr>
      <vt:lpstr>Office Theme</vt:lpstr>
      <vt:lpstr>1_Office Theme</vt:lpstr>
      <vt:lpstr>DylanVTI</vt:lpstr>
      <vt:lpstr>CS 487/587 Adversarial Machine Learning</vt:lpstr>
      <vt:lpstr>Lecture 6</vt:lpstr>
      <vt:lpstr>Lecture Outline</vt:lpstr>
      <vt:lpstr>Adversarial Examples in Text Data</vt:lpstr>
      <vt:lpstr>Adversarial Examples in Text versus Images</vt:lpstr>
      <vt:lpstr>NLP Tasks</vt:lpstr>
      <vt:lpstr>Text Processing Models</vt:lpstr>
      <vt:lpstr>Preprocessing Text Data</vt:lpstr>
      <vt:lpstr>Preprocessing Text Data</vt:lpstr>
      <vt:lpstr>Tokenization</vt:lpstr>
      <vt:lpstr>n-Grams</vt:lpstr>
      <vt:lpstr>Tokenization</vt:lpstr>
      <vt:lpstr>n-Grams</vt:lpstr>
      <vt:lpstr>n-Grams</vt:lpstr>
      <vt:lpstr>Representation of Groups of Words</vt:lpstr>
      <vt:lpstr>Bag-of-Words Approach</vt:lpstr>
      <vt:lpstr>Bag-of-Words Approach</vt:lpstr>
      <vt:lpstr>Sequence Model Approach</vt:lpstr>
      <vt:lpstr>Word Embedding</vt:lpstr>
      <vt:lpstr>Word Embedding</vt:lpstr>
      <vt:lpstr>Word Embedding</vt:lpstr>
      <vt:lpstr>Word Embeddings</vt:lpstr>
      <vt:lpstr>Large Language Models</vt:lpstr>
      <vt:lpstr>Popular LLMs</vt:lpstr>
      <vt:lpstr>Transformer Networks</vt:lpstr>
      <vt:lpstr>Transformers: Self-attention</vt:lpstr>
      <vt:lpstr>Transformers: Self-attention</vt:lpstr>
      <vt:lpstr>Transformers: Self-attention</vt:lpstr>
      <vt:lpstr>Transformers: Multi-Head Attention</vt:lpstr>
      <vt:lpstr>Transformer: Encoder</vt:lpstr>
      <vt:lpstr>Transformers: Decoder</vt:lpstr>
      <vt:lpstr>Vision Transformers</vt:lpstr>
      <vt:lpstr>Transformer Networks</vt:lpstr>
      <vt:lpstr>Creating LLMs</vt:lpstr>
      <vt:lpstr>Creating LLMs</vt:lpstr>
      <vt:lpstr>Pretraining</vt:lpstr>
      <vt:lpstr>Pretraining</vt:lpstr>
      <vt:lpstr>Supervised Finetuning</vt:lpstr>
      <vt:lpstr>Alignment with Human Preferences</vt:lpstr>
      <vt:lpstr>Text Generation with LLMs</vt:lpstr>
      <vt:lpstr>Text Generation with LLMs</vt:lpstr>
      <vt:lpstr>Data Processing at Scale with LLMs</vt:lpstr>
      <vt:lpstr>Retrieval Augmented Generation (RAG) </vt:lpstr>
      <vt:lpstr>Prompt Engineering</vt:lpstr>
      <vt:lpstr>Limitations of LLMs</vt:lpstr>
      <vt:lpstr>Ethical Considerations</vt:lpstr>
      <vt:lpstr>Responsible AI Development</vt:lpstr>
      <vt:lpstr>Foundation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Threats in AI: Indirect Prompt Injection in LLM-Integrated Applications</vt:lpstr>
      <vt:lpstr>Introduction To Large Language Models</vt:lpstr>
      <vt:lpstr>How do these Language models learn?</vt:lpstr>
      <vt:lpstr>Real-World Applications of LLMs and Emerging Threats</vt:lpstr>
      <vt:lpstr>Unveiling Security Challenges in the Era of LLMs</vt:lpstr>
      <vt:lpstr>Preliminary and Related work in LLM Integration and Security</vt:lpstr>
      <vt:lpstr>Preliminary and Related work in LLM Integration and Security</vt:lpstr>
      <vt:lpstr>Dissecting AI Prompt Injection Vulnerabilities</vt:lpstr>
      <vt:lpstr>Real-World Examples and Threat Scenarios</vt:lpstr>
      <vt:lpstr>Expanding on Indirect Prompt Injection (IPI) Threats</vt:lpstr>
      <vt:lpstr>More on Threats..</vt:lpstr>
      <vt:lpstr>Comprehensive Evaluation &amp; Experimental Setup</vt:lpstr>
      <vt:lpstr>Real-World Application Testing</vt:lpstr>
      <vt:lpstr>Introduction to Threat Demonstrations</vt:lpstr>
      <vt:lpstr>Unpacking Indirect Prompt Injection Threats</vt:lpstr>
      <vt:lpstr>Exploiting Information Gathering</vt:lpstr>
      <vt:lpstr>Orchestrating Fraud with LLMs</vt:lpstr>
      <vt:lpstr>Malware Distribution and System Intrusion</vt:lpstr>
      <vt:lpstr>Advanced Injection Hiding Techniques</vt:lpstr>
      <vt:lpstr>Implications:</vt:lpstr>
      <vt:lpstr>Ethical Implications and Research Boundaries</vt:lpstr>
      <vt:lpstr>Exploring New Attack Avenues</vt:lpstr>
      <vt:lpstr>Navigating the Ethical Labyrinth: AI in Society</vt:lpstr>
      <vt:lpstr>Societal Impact:</vt:lpstr>
      <vt:lpstr>Securing Tomorrow: Concluding Insights on LLM Security</vt:lpstr>
      <vt:lpstr>Concluding Insights on LLM Security</vt:lpstr>
      <vt:lpstr>Jailbreak Attacks on LLMs</vt:lpstr>
      <vt:lpstr>Jailbreak Attacks on LLMs</vt:lpstr>
      <vt:lpstr>Red Teaming for Revealing Biases in LLMs</vt:lpstr>
      <vt:lpstr>Jailbreak Attacks on LLMs</vt:lpstr>
      <vt:lpstr>Failure Mode: Competing Objectives</vt:lpstr>
      <vt:lpstr>Failure Mode: Competing Objectives</vt:lpstr>
      <vt:lpstr>Failure Mode: Competing Objectives</vt:lpstr>
      <vt:lpstr>Failure Mode: Mismatched Generalization</vt:lpstr>
      <vt:lpstr>Failure Mode: Mismatched Generalization</vt:lpstr>
      <vt:lpstr>Empirical Evaluation of Jailbreak Attacks</vt:lpstr>
      <vt:lpstr>Empirical Evaluation of Jailbreak Attacks</vt:lpstr>
      <vt:lpstr>Empirical Evaluation of Jailbreak Attacks</vt:lpstr>
      <vt:lpstr>Empirical Evaluation of Jailbreak Attacks</vt:lpstr>
      <vt:lpstr>Jailbreak Attacks on LLMs</vt:lpstr>
      <vt:lpstr>Conclusions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3602</cp:revision>
  <cp:lastPrinted>2016-01-16T17:38:40Z</cp:lastPrinted>
  <dcterms:created xsi:type="dcterms:W3CDTF">2014-06-16T13:46:25Z</dcterms:created>
  <dcterms:modified xsi:type="dcterms:W3CDTF">2024-02-21T16:53:01Z</dcterms:modified>
</cp:coreProperties>
</file>