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85" r:id="rId2"/>
  </p:sldMasterIdLst>
  <p:notesMasterIdLst>
    <p:notesMasterId r:id="rId75"/>
  </p:notesMasterIdLst>
  <p:handoutMasterIdLst>
    <p:handoutMasterId r:id="rId76"/>
  </p:handoutMasterIdLst>
  <p:sldIdLst>
    <p:sldId id="763" r:id="rId3"/>
    <p:sldId id="764" r:id="rId4"/>
    <p:sldId id="493" r:id="rId5"/>
    <p:sldId id="716" r:id="rId6"/>
    <p:sldId id="747" r:id="rId7"/>
    <p:sldId id="717" r:id="rId8"/>
    <p:sldId id="786" r:id="rId9"/>
    <p:sldId id="726" r:id="rId10"/>
    <p:sldId id="727" r:id="rId11"/>
    <p:sldId id="718" r:id="rId12"/>
    <p:sldId id="719" r:id="rId13"/>
    <p:sldId id="720" r:id="rId14"/>
    <p:sldId id="721" r:id="rId15"/>
    <p:sldId id="722" r:id="rId16"/>
    <p:sldId id="723" r:id="rId17"/>
    <p:sldId id="732" r:id="rId18"/>
    <p:sldId id="724" r:id="rId19"/>
    <p:sldId id="728" r:id="rId20"/>
    <p:sldId id="729" r:id="rId21"/>
    <p:sldId id="733" r:id="rId22"/>
    <p:sldId id="730" r:id="rId23"/>
    <p:sldId id="731" r:id="rId24"/>
    <p:sldId id="738" r:id="rId25"/>
    <p:sldId id="735" r:id="rId26"/>
    <p:sldId id="256" r:id="rId27"/>
    <p:sldId id="257" r:id="rId28"/>
    <p:sldId id="267" r:id="rId29"/>
    <p:sldId id="268" r:id="rId30"/>
    <p:sldId id="258" r:id="rId31"/>
    <p:sldId id="259" r:id="rId32"/>
    <p:sldId id="269" r:id="rId33"/>
    <p:sldId id="270" r:id="rId34"/>
    <p:sldId id="260" r:id="rId35"/>
    <p:sldId id="271" r:id="rId36"/>
    <p:sldId id="272" r:id="rId37"/>
    <p:sldId id="273" r:id="rId38"/>
    <p:sldId id="274" r:id="rId39"/>
    <p:sldId id="275" r:id="rId40"/>
    <p:sldId id="262" r:id="rId41"/>
    <p:sldId id="276" r:id="rId42"/>
    <p:sldId id="263" r:id="rId43"/>
    <p:sldId id="277" r:id="rId44"/>
    <p:sldId id="279" r:id="rId45"/>
    <p:sldId id="280" r:id="rId46"/>
    <p:sldId id="281" r:id="rId47"/>
    <p:sldId id="282" r:id="rId48"/>
    <p:sldId id="283" r:id="rId49"/>
    <p:sldId id="278" r:id="rId50"/>
    <p:sldId id="264" r:id="rId51"/>
    <p:sldId id="285" r:id="rId52"/>
    <p:sldId id="266" r:id="rId53"/>
    <p:sldId id="770" r:id="rId54"/>
    <p:sldId id="771" r:id="rId55"/>
    <p:sldId id="774" r:id="rId56"/>
    <p:sldId id="772" r:id="rId57"/>
    <p:sldId id="773" r:id="rId58"/>
    <p:sldId id="780" r:id="rId59"/>
    <p:sldId id="781" r:id="rId60"/>
    <p:sldId id="782" r:id="rId61"/>
    <p:sldId id="783" r:id="rId62"/>
    <p:sldId id="784" r:id="rId63"/>
    <p:sldId id="785" r:id="rId64"/>
    <p:sldId id="769" r:id="rId65"/>
    <p:sldId id="776" r:id="rId66"/>
    <p:sldId id="779" r:id="rId67"/>
    <p:sldId id="778" r:id="rId68"/>
    <p:sldId id="777" r:id="rId69"/>
    <p:sldId id="787" r:id="rId70"/>
    <p:sldId id="788" r:id="rId71"/>
    <p:sldId id="789" r:id="rId72"/>
    <p:sldId id="790" r:id="rId73"/>
    <p:sldId id="791" r:id="rId74"/>
  </p:sldIdLst>
  <p:sldSz cx="10058400" cy="7772400"/>
  <p:notesSz cx="6858000" cy="9144000"/>
  <p:defaultTextStyle>
    <a:defPPr>
      <a:defRPr lang="en-US"/>
    </a:defPPr>
    <a:lvl1pPr marL="0" algn="l" defTabSz="1018824" rtl="0" eaLnBrk="1" latinLnBrk="0" hangingPunct="1">
      <a:defRPr sz="2006" kern="1200">
        <a:solidFill>
          <a:schemeClr val="tx1"/>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48" userDrawn="1">
          <p15:clr>
            <a:srgbClr val="A4A3A4"/>
          </p15:clr>
        </p15:guide>
        <p15:guide id="2" pos="316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Xiaoyi He" initials="X. H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362" autoAdjust="0"/>
  </p:normalViewPr>
  <p:slideViewPr>
    <p:cSldViewPr>
      <p:cViewPr varScale="1">
        <p:scale>
          <a:sx n="90" d="100"/>
          <a:sy n="90" d="100"/>
        </p:scale>
        <p:origin x="1914" y="84"/>
      </p:cViewPr>
      <p:guideLst>
        <p:guide orient="horz" pos="2448"/>
        <p:guide pos="3168"/>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66" d="100"/>
          <a:sy n="66" d="100"/>
        </p:scale>
        <p:origin x="3252" y="54"/>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handoutMaster" Target="handoutMasters/handoutMaster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AE7A162-7AE0-4734-8329-E6EF15A67CA1}" type="datetimeFigureOut">
              <a:rPr lang="en-US" smtClean="0"/>
              <a:t>3/25/2024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EFD3E08-1F1D-453D-99F1-53E4B2E4657C}" type="slidenum">
              <a:rPr lang="en-US" smtClean="0"/>
              <a:t>‹#›</a:t>
            </a:fld>
            <a:endParaRPr lang="en-US"/>
          </a:p>
        </p:txBody>
      </p:sp>
    </p:spTree>
    <p:extLst>
      <p:ext uri="{BB962C8B-B14F-4D97-AF65-F5344CB8AC3E}">
        <p14:creationId xmlns:p14="http://schemas.microsoft.com/office/powerpoint/2010/main" val="4666193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4E38D01-B6A8-4E40-A11C-85D5B25719CF}" type="datetimeFigureOut">
              <a:rPr lang="en-US" smtClean="0"/>
              <a:t>3/25/2024</a:t>
            </a:fld>
            <a:endParaRPr lang="en-US"/>
          </a:p>
        </p:txBody>
      </p:sp>
      <p:sp>
        <p:nvSpPr>
          <p:cNvPr id="4" name="Slide Image Placeholder 3"/>
          <p:cNvSpPr>
            <a:spLocks noGrp="1" noRot="1" noChangeAspect="1"/>
          </p:cNvSpPr>
          <p:nvPr>
            <p:ph type="sldImg" idx="2"/>
          </p:nvPr>
        </p:nvSpPr>
        <p:spPr>
          <a:xfrm>
            <a:off x="1209675" y="685800"/>
            <a:ext cx="443865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B02277-9392-41C3-AA11-A5F619BDEEAB}" type="slidenum">
              <a:rPr lang="en-US" smtClean="0"/>
              <a:t>‹#›</a:t>
            </a:fld>
            <a:endParaRPr lang="en-US"/>
          </a:p>
        </p:txBody>
      </p:sp>
    </p:spTree>
    <p:extLst>
      <p:ext uri="{BB962C8B-B14F-4D97-AF65-F5344CB8AC3E}">
        <p14:creationId xmlns:p14="http://schemas.microsoft.com/office/powerpoint/2010/main" val="2502422521"/>
      </p:ext>
    </p:extLst>
  </p:cSld>
  <p:clrMap bg1="lt1" tx1="dk1" bg2="lt2" tx2="dk2" accent1="accent1" accent2="accent2" accent3="accent3" accent4="accent4" accent5="accent5" accent6="accent6" hlink="hlink" folHlink="folHlink"/>
  <p:notesStyle>
    <a:lvl1pPr marL="0" algn="l" defTabSz="1018824" rtl="0" eaLnBrk="1" latinLnBrk="0" hangingPunct="1">
      <a:defRPr sz="1800" kern="1200">
        <a:solidFill>
          <a:schemeClr val="tx1"/>
        </a:solidFill>
        <a:latin typeface="+mn-lt"/>
        <a:ea typeface="+mn-ea"/>
        <a:cs typeface="+mn-cs"/>
      </a:defRPr>
    </a:lvl1pPr>
    <a:lvl2pPr marL="509412" algn="l" defTabSz="1018824" rtl="0" eaLnBrk="1" latinLnBrk="0" hangingPunct="1">
      <a:defRPr sz="1337" kern="1200">
        <a:solidFill>
          <a:schemeClr val="tx1"/>
        </a:solidFill>
        <a:latin typeface="+mn-lt"/>
        <a:ea typeface="+mn-ea"/>
        <a:cs typeface="+mn-cs"/>
      </a:defRPr>
    </a:lvl2pPr>
    <a:lvl3pPr marL="1018824" algn="l" defTabSz="1018824" rtl="0" eaLnBrk="1" latinLnBrk="0" hangingPunct="1">
      <a:defRPr sz="1337" kern="1200">
        <a:solidFill>
          <a:schemeClr val="tx1"/>
        </a:solidFill>
        <a:latin typeface="+mn-lt"/>
        <a:ea typeface="+mn-ea"/>
        <a:cs typeface="+mn-cs"/>
      </a:defRPr>
    </a:lvl3pPr>
    <a:lvl4pPr marL="1528237" algn="l" defTabSz="1018824" rtl="0" eaLnBrk="1" latinLnBrk="0" hangingPunct="1">
      <a:defRPr sz="1337" kern="1200">
        <a:solidFill>
          <a:schemeClr val="tx1"/>
        </a:solidFill>
        <a:latin typeface="+mn-lt"/>
        <a:ea typeface="+mn-ea"/>
        <a:cs typeface="+mn-cs"/>
      </a:defRPr>
    </a:lvl4pPr>
    <a:lvl5pPr marL="2037649" algn="l" defTabSz="1018824" rtl="0" eaLnBrk="1" latinLnBrk="0" hangingPunct="1">
      <a:defRPr sz="1337" kern="1200">
        <a:solidFill>
          <a:schemeClr val="tx1"/>
        </a:solidFill>
        <a:latin typeface="+mn-lt"/>
        <a:ea typeface="+mn-ea"/>
        <a:cs typeface="+mn-cs"/>
      </a:defRPr>
    </a:lvl5pPr>
    <a:lvl6pPr marL="2547061" algn="l" defTabSz="1018824" rtl="0" eaLnBrk="1" latinLnBrk="0" hangingPunct="1">
      <a:defRPr sz="1337" kern="1200">
        <a:solidFill>
          <a:schemeClr val="tx1"/>
        </a:solidFill>
        <a:latin typeface="+mn-lt"/>
        <a:ea typeface="+mn-ea"/>
        <a:cs typeface="+mn-cs"/>
      </a:defRPr>
    </a:lvl6pPr>
    <a:lvl7pPr marL="3056473" algn="l" defTabSz="1018824" rtl="0" eaLnBrk="1" latinLnBrk="0" hangingPunct="1">
      <a:defRPr sz="1337" kern="1200">
        <a:solidFill>
          <a:schemeClr val="tx1"/>
        </a:solidFill>
        <a:latin typeface="+mn-lt"/>
        <a:ea typeface="+mn-ea"/>
        <a:cs typeface="+mn-cs"/>
      </a:defRPr>
    </a:lvl7pPr>
    <a:lvl8pPr marL="3565886" algn="l" defTabSz="1018824" rtl="0" eaLnBrk="1" latinLnBrk="0" hangingPunct="1">
      <a:defRPr sz="1337" kern="1200">
        <a:solidFill>
          <a:schemeClr val="tx1"/>
        </a:solidFill>
        <a:latin typeface="+mn-lt"/>
        <a:ea typeface="+mn-ea"/>
        <a:cs typeface="+mn-cs"/>
      </a:defRPr>
    </a:lvl8pPr>
    <a:lvl9pPr marL="4075298" algn="l" defTabSz="1018824" rtl="0" eaLnBrk="1" latinLnBrk="0" hangingPunct="1">
      <a:defRPr sz="133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1</a:t>
            </a:fld>
            <a:endParaRPr lang="en-US"/>
          </a:p>
        </p:txBody>
      </p:sp>
    </p:spTree>
    <p:extLst>
      <p:ext uri="{BB962C8B-B14F-4D97-AF65-F5344CB8AC3E}">
        <p14:creationId xmlns:p14="http://schemas.microsoft.com/office/powerpoint/2010/main" val="640559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68</a:t>
            </a:fld>
            <a:endParaRPr lang="en-US"/>
          </a:p>
        </p:txBody>
      </p:sp>
    </p:spTree>
    <p:extLst>
      <p:ext uri="{BB962C8B-B14F-4D97-AF65-F5344CB8AC3E}">
        <p14:creationId xmlns:p14="http://schemas.microsoft.com/office/powerpoint/2010/main" val="29537613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72</a:t>
            </a:fld>
            <a:endParaRPr lang="en-US"/>
          </a:p>
        </p:txBody>
      </p:sp>
    </p:spTree>
    <p:extLst>
      <p:ext uri="{BB962C8B-B14F-4D97-AF65-F5344CB8AC3E}">
        <p14:creationId xmlns:p14="http://schemas.microsoft.com/office/powerpoint/2010/main" val="1442979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09675" y="685800"/>
            <a:ext cx="443865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0B02277-9392-41C3-AA11-A5F619BDEEAB}" type="slidenum">
              <a:rPr lang="en-US" smtClean="0"/>
              <a:t>2</a:t>
            </a:fld>
            <a:endParaRPr lang="en-US"/>
          </a:p>
        </p:txBody>
      </p:sp>
    </p:spTree>
    <p:extLst>
      <p:ext uri="{BB962C8B-B14F-4D97-AF65-F5344CB8AC3E}">
        <p14:creationId xmlns:p14="http://schemas.microsoft.com/office/powerpoint/2010/main" val="24031289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5</a:t>
            </a:fld>
            <a:endParaRPr lang="en-US"/>
          </a:p>
        </p:txBody>
      </p:sp>
    </p:spTree>
    <p:extLst>
      <p:ext uri="{BB962C8B-B14F-4D97-AF65-F5344CB8AC3E}">
        <p14:creationId xmlns:p14="http://schemas.microsoft.com/office/powerpoint/2010/main" val="15253986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7</a:t>
            </a:fld>
            <a:endParaRPr lang="en-US"/>
          </a:p>
        </p:txBody>
      </p:sp>
    </p:spTree>
    <p:extLst>
      <p:ext uri="{BB962C8B-B14F-4D97-AF65-F5344CB8AC3E}">
        <p14:creationId xmlns:p14="http://schemas.microsoft.com/office/powerpoint/2010/main" val="1248290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8</a:t>
            </a:fld>
            <a:endParaRPr lang="en-US"/>
          </a:p>
        </p:txBody>
      </p:sp>
    </p:spTree>
    <p:extLst>
      <p:ext uri="{BB962C8B-B14F-4D97-AF65-F5344CB8AC3E}">
        <p14:creationId xmlns:p14="http://schemas.microsoft.com/office/powerpoint/2010/main" val="1182984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16</a:t>
            </a:fld>
            <a:endParaRPr lang="en-US"/>
          </a:p>
        </p:txBody>
      </p:sp>
    </p:spTree>
    <p:extLst>
      <p:ext uri="{BB962C8B-B14F-4D97-AF65-F5344CB8AC3E}">
        <p14:creationId xmlns:p14="http://schemas.microsoft.com/office/powerpoint/2010/main" val="9677991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B02277-9392-41C3-AA11-A5F619BDEEAB}" type="slidenum">
              <a:rPr lang="en-US" smtClean="0"/>
              <a:t>17</a:t>
            </a:fld>
            <a:endParaRPr lang="en-US"/>
          </a:p>
        </p:txBody>
      </p:sp>
    </p:spTree>
    <p:extLst>
      <p:ext uri="{BB962C8B-B14F-4D97-AF65-F5344CB8AC3E}">
        <p14:creationId xmlns:p14="http://schemas.microsoft.com/office/powerpoint/2010/main" val="3735921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54</a:t>
            </a:fld>
            <a:endParaRPr lang="en-US"/>
          </a:p>
        </p:txBody>
      </p:sp>
    </p:spTree>
    <p:extLst>
      <p:ext uri="{BB962C8B-B14F-4D97-AF65-F5344CB8AC3E}">
        <p14:creationId xmlns:p14="http://schemas.microsoft.com/office/powerpoint/2010/main" val="1964043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0B02277-9392-41C3-AA11-A5F619BDEEAB}" type="slidenum">
              <a:rPr lang="en-US" smtClean="0"/>
              <a:t>62</a:t>
            </a:fld>
            <a:endParaRPr lang="en-US"/>
          </a:p>
        </p:txBody>
      </p:sp>
    </p:spTree>
    <p:extLst>
      <p:ext uri="{BB962C8B-B14F-4D97-AF65-F5344CB8AC3E}">
        <p14:creationId xmlns:p14="http://schemas.microsoft.com/office/powerpoint/2010/main" val="998390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414482"/>
            <a:ext cx="8549640" cy="1666028"/>
          </a:xfrm>
        </p:spPr>
        <p:txBody>
          <a:bodyPr/>
          <a:lstStyle/>
          <a:p>
            <a:r>
              <a:rPr lang="en-US"/>
              <a:t>Click to edit Master title style</a:t>
            </a:r>
          </a:p>
        </p:txBody>
      </p:sp>
      <p:sp>
        <p:nvSpPr>
          <p:cNvPr id="3" name="Subtitle 2"/>
          <p:cNvSpPr>
            <a:spLocks noGrp="1"/>
          </p:cNvSpPr>
          <p:nvPr>
            <p:ph type="subTitle" idx="1"/>
          </p:nvPr>
        </p:nvSpPr>
        <p:spPr>
          <a:xfrm>
            <a:off x="1508760" y="4404360"/>
            <a:ext cx="7040880" cy="1986280"/>
          </a:xfrm>
        </p:spPr>
        <p:txBody>
          <a:bodyPr/>
          <a:lstStyle>
            <a:lvl1pPr marL="0" indent="0" algn="ctr">
              <a:buNone/>
              <a:defRPr>
                <a:solidFill>
                  <a:schemeClr val="tx1">
                    <a:tint val="75000"/>
                  </a:schemeClr>
                </a:solidFill>
              </a:defRPr>
            </a:lvl1pPr>
            <a:lvl2pPr marL="457162" indent="0" algn="ctr">
              <a:buNone/>
              <a:defRPr>
                <a:solidFill>
                  <a:schemeClr val="tx1">
                    <a:tint val="75000"/>
                  </a:schemeClr>
                </a:solidFill>
              </a:defRPr>
            </a:lvl2pPr>
            <a:lvl3pPr marL="914323" indent="0" algn="ctr">
              <a:buNone/>
              <a:defRPr>
                <a:solidFill>
                  <a:schemeClr val="tx1">
                    <a:tint val="75000"/>
                  </a:schemeClr>
                </a:solidFill>
              </a:defRPr>
            </a:lvl3pPr>
            <a:lvl4pPr marL="1371485" indent="0" algn="ctr">
              <a:buNone/>
              <a:defRPr>
                <a:solidFill>
                  <a:schemeClr val="tx1">
                    <a:tint val="75000"/>
                  </a:schemeClr>
                </a:solidFill>
              </a:defRPr>
            </a:lvl4pPr>
            <a:lvl5pPr marL="1828647" indent="0" algn="ctr">
              <a:buNone/>
              <a:defRPr>
                <a:solidFill>
                  <a:schemeClr val="tx1">
                    <a:tint val="75000"/>
                  </a:schemeClr>
                </a:solidFill>
              </a:defRPr>
            </a:lvl5pPr>
            <a:lvl6pPr marL="2285808" indent="0" algn="ctr">
              <a:buNone/>
              <a:defRPr>
                <a:solidFill>
                  <a:schemeClr val="tx1">
                    <a:tint val="75000"/>
                  </a:schemeClr>
                </a:solidFill>
              </a:defRPr>
            </a:lvl6pPr>
            <a:lvl7pPr marL="2742970" indent="0" algn="ctr">
              <a:buNone/>
              <a:defRPr>
                <a:solidFill>
                  <a:schemeClr val="tx1">
                    <a:tint val="75000"/>
                  </a:schemeClr>
                </a:solidFill>
              </a:defRPr>
            </a:lvl7pPr>
            <a:lvl8pPr marL="3200132" indent="0" algn="ctr">
              <a:buNone/>
              <a:defRPr>
                <a:solidFill>
                  <a:schemeClr val="tx1">
                    <a:tint val="75000"/>
                  </a:schemeClr>
                </a:solidFill>
              </a:defRPr>
            </a:lvl8pPr>
            <a:lvl9pPr marL="365729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FCFEE5-8EAD-403C-AFC6-4E09610A5144}" type="slidenum">
              <a:rPr lang="en-US" smtClean="0"/>
              <a:t>‹#›</a:t>
            </a:fld>
            <a:endParaRPr lang="en-US"/>
          </a:p>
        </p:txBody>
      </p:sp>
    </p:spTree>
    <p:extLst>
      <p:ext uri="{BB962C8B-B14F-4D97-AF65-F5344CB8AC3E}">
        <p14:creationId xmlns:p14="http://schemas.microsoft.com/office/powerpoint/2010/main" val="2586525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D4B6724-AB30-4E7C-BE2B-ECD94FF1B463}"/>
              </a:ext>
              <a:ext uri="{C183D7F6-B498-43B3-948B-1728B52AA6E4}">
                <adec:decorative xmlns:adec="http://schemas.microsoft.com/office/drawing/2017/decorative" val="1"/>
              </a:ext>
            </a:extLst>
          </p:cNvPr>
          <p:cNvSpPr/>
          <p:nvPr/>
        </p:nvSpPr>
        <p:spPr>
          <a:xfrm>
            <a:off x="396831" y="4457753"/>
            <a:ext cx="9196334" cy="2759468"/>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55"/>
          </a:p>
        </p:txBody>
      </p:sp>
      <p:sp>
        <p:nvSpPr>
          <p:cNvPr id="2" name="Title 1">
            <a:extLst>
              <a:ext uri="{FF2B5EF4-FFF2-40B4-BE49-F238E27FC236}">
                <a16:creationId xmlns:a16="http://schemas.microsoft.com/office/drawing/2014/main" id="{501D4BAB-2678-4A19-A575-C47CAF1446E5}"/>
              </a:ext>
            </a:extLst>
          </p:cNvPr>
          <p:cNvSpPr>
            <a:spLocks noGrp="1"/>
          </p:cNvSpPr>
          <p:nvPr>
            <p:ph type="title"/>
          </p:nvPr>
        </p:nvSpPr>
        <p:spPr>
          <a:xfrm>
            <a:off x="398145" y="1108863"/>
            <a:ext cx="8773439" cy="2937044"/>
          </a:xfrm>
          <a:prstGeom prst="rect">
            <a:avLst/>
          </a:prstGeom>
        </p:spPr>
        <p:txBody>
          <a:bodyPr anchor="b"/>
          <a:lstStyle/>
          <a:p>
            <a:r>
              <a:rPr lang="en-US"/>
              <a:t>Click to edit Master title style</a:t>
            </a:r>
            <a:endParaRPr lang="en-US" dirty="0"/>
          </a:p>
        </p:txBody>
      </p:sp>
      <p:sp>
        <p:nvSpPr>
          <p:cNvPr id="3" name="Date Placeholder 2">
            <a:extLst>
              <a:ext uri="{FF2B5EF4-FFF2-40B4-BE49-F238E27FC236}">
                <a16:creationId xmlns:a16="http://schemas.microsoft.com/office/drawing/2014/main" id="{4047C89E-0ABD-4FD2-924C-894345ADFED8}"/>
              </a:ext>
            </a:extLst>
          </p:cNvPr>
          <p:cNvSpPr>
            <a:spLocks noGrp="1"/>
          </p:cNvSpPr>
          <p:nvPr>
            <p:ph type="dt" sz="half" idx="10"/>
          </p:nvPr>
        </p:nvSpPr>
        <p:spPr/>
        <p:txBody>
          <a:bodyPr/>
          <a:lstStyle/>
          <a:p>
            <a:fld id="{81B8F32D-D8B6-4B9E-9CBF-DCAC30B7B93D}" type="datetimeFigureOut">
              <a:rPr lang="en-US" smtClean="0"/>
              <a:t>3/25/2024</a:t>
            </a:fld>
            <a:endParaRPr lang="en-US"/>
          </a:p>
        </p:txBody>
      </p:sp>
      <p:sp>
        <p:nvSpPr>
          <p:cNvPr id="4" name="Footer Placeholder 3">
            <a:extLst>
              <a:ext uri="{FF2B5EF4-FFF2-40B4-BE49-F238E27FC236}">
                <a16:creationId xmlns:a16="http://schemas.microsoft.com/office/drawing/2014/main" id="{553026CE-9CC8-403B-88B1-184D16532A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3B3D616-3C18-401B-A792-E75149FDFC47}"/>
              </a:ext>
            </a:extLst>
          </p:cNvPr>
          <p:cNvSpPr>
            <a:spLocks noGrp="1"/>
          </p:cNvSpPr>
          <p:nvPr>
            <p:ph type="sldNum" sz="quarter" idx="12"/>
          </p:nvPr>
        </p:nvSpPr>
        <p:spPr/>
        <p:txBody>
          <a:bodyPr/>
          <a:lstStyle/>
          <a:p>
            <a:fld id="{60553ECD-7F6D-420D-93CA-D8D15EB427AC}" type="slidenum">
              <a:rPr lang="en-US" smtClean="0"/>
              <a:t>‹#›</a:t>
            </a:fld>
            <a:endParaRPr lang="en-US"/>
          </a:p>
        </p:txBody>
      </p:sp>
      <p:cxnSp>
        <p:nvCxnSpPr>
          <p:cNvPr id="7" name="Straight Connector 6">
            <a:extLst>
              <a:ext uri="{FF2B5EF4-FFF2-40B4-BE49-F238E27FC236}">
                <a16:creationId xmlns:a16="http://schemas.microsoft.com/office/drawing/2014/main" id="{04EC6F70-D800-4067-A36A-5BBFC8018E2D}"/>
              </a:ext>
              <a:ext uri="{C183D7F6-B498-43B3-948B-1728B52AA6E4}">
                <adec:decorative xmlns:adec="http://schemas.microsoft.com/office/drawing/2017/decorative" val="1"/>
              </a:ext>
            </a:extLst>
          </p:cNvPr>
          <p:cNvCxnSpPr>
            <a:cxnSpLocks/>
          </p:cNvCxnSpPr>
          <p:nvPr/>
        </p:nvCxnSpPr>
        <p:spPr>
          <a:xfrm>
            <a:off x="398145" y="4457752"/>
            <a:ext cx="9196334"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42B66CB6-8988-4FBA-8524-726765A5F2AA}"/>
              </a:ext>
              <a:ext uri="{C183D7F6-B498-43B3-948B-1728B52AA6E4}">
                <adec:decorative xmlns:adec="http://schemas.microsoft.com/office/drawing/2017/decorative" val="1"/>
              </a:ext>
            </a:extLst>
          </p:cNvPr>
          <p:cNvCxnSpPr>
            <a:cxnSpLocks/>
          </p:cNvCxnSpPr>
          <p:nvPr/>
        </p:nvCxnSpPr>
        <p:spPr>
          <a:xfrm>
            <a:off x="396831" y="7217223"/>
            <a:ext cx="9196334"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55503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C73F84-0C6B-4EF4-9405-C389824999D4}"/>
              </a:ext>
            </a:extLst>
          </p:cNvPr>
          <p:cNvSpPr>
            <a:spLocks noGrp="1"/>
          </p:cNvSpPr>
          <p:nvPr>
            <p:ph type="dt" sz="half" idx="10"/>
          </p:nvPr>
        </p:nvSpPr>
        <p:spPr/>
        <p:txBody>
          <a:bodyPr/>
          <a:lstStyle/>
          <a:p>
            <a:fld id="{81B8F32D-D8B6-4B9E-9CBF-DCAC30B7B93D}" type="datetimeFigureOut">
              <a:rPr lang="en-US" smtClean="0"/>
              <a:t>3/25/2024</a:t>
            </a:fld>
            <a:endParaRPr lang="en-US"/>
          </a:p>
        </p:txBody>
      </p:sp>
      <p:sp>
        <p:nvSpPr>
          <p:cNvPr id="3" name="Footer Placeholder 2">
            <a:extLst>
              <a:ext uri="{FF2B5EF4-FFF2-40B4-BE49-F238E27FC236}">
                <a16:creationId xmlns:a16="http://schemas.microsoft.com/office/drawing/2014/main" id="{DCCEC807-744E-4C5C-8B15-09AED3E570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FBCB19-9F4B-474C-85C1-4A645A971827}"/>
              </a:ext>
            </a:extLst>
          </p:cNvPr>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457531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A88B0-DD6B-449B-AE32-D3192081E76F}"/>
              </a:ext>
            </a:extLst>
          </p:cNvPr>
          <p:cNvSpPr>
            <a:spLocks noGrp="1"/>
          </p:cNvSpPr>
          <p:nvPr>
            <p:ph type="title"/>
          </p:nvPr>
        </p:nvSpPr>
        <p:spPr>
          <a:xfrm>
            <a:off x="399822" y="1108862"/>
            <a:ext cx="3537099" cy="2777338"/>
          </a:xfrm>
          <a:prstGeom prst="rect">
            <a:avLst/>
          </a:prstGeom>
        </p:spPr>
        <p:txBody>
          <a:bodyPr anchor="b"/>
          <a:lstStyle>
            <a:lvl1pPr>
              <a:defRPr lang="en-US" sz="4455" kern="1200" smtClean="0">
                <a:solidFill>
                  <a:schemeClr val="tx1"/>
                </a:solidFill>
                <a:latin typeface="+mj-lt"/>
                <a:ea typeface="+mj-ea"/>
                <a:cs typeface="+mj-cs"/>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4F22ED6-5B69-4B3B-BF96-3A75F2107FA6}"/>
              </a:ext>
            </a:extLst>
          </p:cNvPr>
          <p:cNvSpPr>
            <a:spLocks noGrp="1"/>
          </p:cNvSpPr>
          <p:nvPr>
            <p:ph idx="1"/>
          </p:nvPr>
        </p:nvSpPr>
        <p:spPr>
          <a:xfrm>
            <a:off x="4276129" y="1119082"/>
            <a:ext cx="5318349" cy="5523442"/>
          </a:xfrm>
        </p:spPr>
        <p:txBody>
          <a:bodyPr/>
          <a:lstStyle>
            <a:lvl1pPr>
              <a:defRPr sz="2640"/>
            </a:lvl1pPr>
            <a:lvl2pPr>
              <a:defRPr sz="2310"/>
            </a:lvl2pPr>
            <a:lvl3pPr>
              <a:defRPr sz="198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07704043-D45F-440A-A15D-2718A913E05A}"/>
              </a:ext>
            </a:extLst>
          </p:cNvPr>
          <p:cNvSpPr>
            <a:spLocks noGrp="1"/>
          </p:cNvSpPr>
          <p:nvPr>
            <p:ph type="body" sz="half" idx="2"/>
          </p:nvPr>
        </p:nvSpPr>
        <p:spPr>
          <a:xfrm>
            <a:off x="399822" y="4131084"/>
            <a:ext cx="3537099" cy="2520436"/>
          </a:xfrm>
        </p:spPr>
        <p:txBody>
          <a:bodyPr/>
          <a:lstStyle>
            <a:lvl1pPr marL="0" indent="0">
              <a:buNone/>
              <a:defRPr lang="en-US" sz="1980" i="1" kern="1200" dirty="0" smtClean="0">
                <a:solidFill>
                  <a:schemeClr val="tx1"/>
                </a:solidFill>
                <a:latin typeface="+mn-lt"/>
                <a:ea typeface="+mn-ea"/>
                <a:cs typeface="+mn-cs"/>
              </a:defRPr>
            </a:lvl1pPr>
            <a:lvl2pPr marL="377190" indent="0">
              <a:buNone/>
              <a:defRPr sz="1155"/>
            </a:lvl2pPr>
            <a:lvl3pPr marL="754380" indent="0">
              <a:buNone/>
              <a:defRPr sz="990"/>
            </a:lvl3pPr>
            <a:lvl4pPr marL="1131570" indent="0">
              <a:buNone/>
              <a:defRPr sz="825"/>
            </a:lvl4pPr>
            <a:lvl5pPr marL="1508760" indent="0">
              <a:buNone/>
              <a:defRPr sz="825"/>
            </a:lvl5pPr>
            <a:lvl6pPr marL="1885950" indent="0">
              <a:buNone/>
              <a:defRPr sz="825"/>
            </a:lvl6pPr>
            <a:lvl7pPr marL="2263140" indent="0">
              <a:buNone/>
              <a:defRPr sz="825"/>
            </a:lvl7pPr>
            <a:lvl8pPr marL="2640330" indent="0">
              <a:buNone/>
              <a:defRPr sz="825"/>
            </a:lvl8pPr>
            <a:lvl9pPr marL="3017520" indent="0">
              <a:buNone/>
              <a:defRPr sz="825"/>
            </a:lvl9pPr>
          </a:lstStyle>
          <a:p>
            <a:pPr lvl="0"/>
            <a:r>
              <a:rPr lang="en-US"/>
              <a:t>Click to edit Master text styles</a:t>
            </a:r>
          </a:p>
        </p:txBody>
      </p:sp>
      <p:sp>
        <p:nvSpPr>
          <p:cNvPr id="5" name="Date Placeholder 4">
            <a:extLst>
              <a:ext uri="{FF2B5EF4-FFF2-40B4-BE49-F238E27FC236}">
                <a16:creationId xmlns:a16="http://schemas.microsoft.com/office/drawing/2014/main" id="{2B0072DC-7326-43E7-806C-B690C439E8A8}"/>
              </a:ext>
            </a:extLst>
          </p:cNvPr>
          <p:cNvSpPr>
            <a:spLocks noGrp="1"/>
          </p:cNvSpPr>
          <p:nvPr>
            <p:ph type="dt" sz="half" idx="10"/>
          </p:nvPr>
        </p:nvSpPr>
        <p:spPr/>
        <p:txBody>
          <a:bodyPr/>
          <a:lstStyle/>
          <a:p>
            <a:fld id="{81B8F32D-D8B6-4B9E-9CBF-DCAC30B7B93D}" type="datetimeFigureOut">
              <a:rPr lang="en-US" smtClean="0"/>
              <a:t>3/25/2024</a:t>
            </a:fld>
            <a:endParaRPr lang="en-US"/>
          </a:p>
        </p:txBody>
      </p:sp>
      <p:sp>
        <p:nvSpPr>
          <p:cNvPr id="6" name="Footer Placeholder 5">
            <a:extLst>
              <a:ext uri="{FF2B5EF4-FFF2-40B4-BE49-F238E27FC236}">
                <a16:creationId xmlns:a16="http://schemas.microsoft.com/office/drawing/2014/main" id="{73F89A0F-B8C6-4AA6-A9C4-4A454F4224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57A616-A4F2-4FC5-88DE-B4E6BA542895}"/>
              </a:ext>
            </a:extLst>
          </p:cNvPr>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18113036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B773D-D007-4687-BA9C-9F229829B5EF}"/>
              </a:ext>
            </a:extLst>
          </p:cNvPr>
          <p:cNvSpPr>
            <a:spLocks noGrp="1"/>
          </p:cNvSpPr>
          <p:nvPr>
            <p:ph type="title"/>
          </p:nvPr>
        </p:nvSpPr>
        <p:spPr>
          <a:xfrm>
            <a:off x="399822" y="1108862"/>
            <a:ext cx="3537099" cy="2777339"/>
          </a:xfrm>
          <a:prstGeom prst="rect">
            <a:avLst/>
          </a:prstGeom>
        </p:spPr>
        <p:txBody>
          <a:bodyPr anchor="b"/>
          <a:lstStyle>
            <a:lvl1pPr>
              <a:defRPr lang="en-US" sz="4455" kern="1200" smtClean="0">
                <a:solidFill>
                  <a:schemeClr val="tx1"/>
                </a:solidFill>
                <a:latin typeface="+mj-lt"/>
                <a:ea typeface="+mj-ea"/>
                <a:cs typeface="+mj-cs"/>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A3A75FC-78D2-4EF5-884F-11B7BACF799A}"/>
              </a:ext>
            </a:extLst>
          </p:cNvPr>
          <p:cNvSpPr>
            <a:spLocks noGrp="1"/>
          </p:cNvSpPr>
          <p:nvPr>
            <p:ph type="pic" idx="1"/>
          </p:nvPr>
        </p:nvSpPr>
        <p:spPr>
          <a:xfrm>
            <a:off x="4276130" y="1119082"/>
            <a:ext cx="5318348" cy="5523442"/>
          </a:xfrm>
        </p:spPr>
        <p:txBody>
          <a:bodyPr/>
          <a:lstStyle>
            <a:lvl1pPr marL="0" indent="0">
              <a:buNone/>
              <a:defRPr sz="2640"/>
            </a:lvl1pPr>
            <a:lvl2pPr marL="377190" indent="0">
              <a:buNone/>
              <a:defRPr sz="2310"/>
            </a:lvl2pPr>
            <a:lvl3pPr marL="754380" indent="0">
              <a:buNone/>
              <a:defRPr sz="1980"/>
            </a:lvl3pPr>
            <a:lvl4pPr marL="1131570" indent="0">
              <a:buNone/>
              <a:defRPr sz="1650"/>
            </a:lvl4pPr>
            <a:lvl5pPr marL="1508760" indent="0">
              <a:buNone/>
              <a:defRPr sz="1650"/>
            </a:lvl5pPr>
            <a:lvl6pPr marL="1885950" indent="0">
              <a:buNone/>
              <a:defRPr sz="1650"/>
            </a:lvl6pPr>
            <a:lvl7pPr marL="2263140" indent="0">
              <a:buNone/>
              <a:defRPr sz="1650"/>
            </a:lvl7pPr>
            <a:lvl8pPr marL="2640330" indent="0">
              <a:buNone/>
              <a:defRPr sz="1650"/>
            </a:lvl8pPr>
            <a:lvl9pPr marL="3017520" indent="0">
              <a:buNone/>
              <a:defRPr sz="165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CD7CE0BB-D335-4391-A23F-194C575CAF8F}"/>
              </a:ext>
            </a:extLst>
          </p:cNvPr>
          <p:cNvSpPr>
            <a:spLocks noGrp="1"/>
          </p:cNvSpPr>
          <p:nvPr>
            <p:ph type="body" sz="half" idx="2"/>
          </p:nvPr>
        </p:nvSpPr>
        <p:spPr>
          <a:xfrm>
            <a:off x="399822" y="4131084"/>
            <a:ext cx="3537099" cy="2520436"/>
          </a:xfrm>
        </p:spPr>
        <p:txBody>
          <a:bodyPr/>
          <a:lstStyle>
            <a:lvl1pPr marL="0" indent="0">
              <a:buNone/>
              <a:defRPr lang="en-US" sz="1980" i="1" kern="1200" smtClean="0">
                <a:solidFill>
                  <a:schemeClr val="tx1"/>
                </a:solidFill>
                <a:latin typeface="+mn-lt"/>
                <a:ea typeface="+mn-ea"/>
                <a:cs typeface="+mn-cs"/>
              </a:defRPr>
            </a:lvl1pPr>
            <a:lvl2pPr marL="377190" indent="0">
              <a:buNone/>
              <a:defRPr sz="1155"/>
            </a:lvl2pPr>
            <a:lvl3pPr marL="754380" indent="0">
              <a:buNone/>
              <a:defRPr sz="990"/>
            </a:lvl3pPr>
            <a:lvl4pPr marL="1131570" indent="0">
              <a:buNone/>
              <a:defRPr sz="825"/>
            </a:lvl4pPr>
            <a:lvl5pPr marL="1508760" indent="0">
              <a:buNone/>
              <a:defRPr sz="825"/>
            </a:lvl5pPr>
            <a:lvl6pPr marL="1885950" indent="0">
              <a:buNone/>
              <a:defRPr sz="825"/>
            </a:lvl6pPr>
            <a:lvl7pPr marL="2263140" indent="0">
              <a:buNone/>
              <a:defRPr sz="825"/>
            </a:lvl7pPr>
            <a:lvl8pPr marL="2640330" indent="0">
              <a:buNone/>
              <a:defRPr sz="825"/>
            </a:lvl8pPr>
            <a:lvl9pPr marL="3017520" indent="0">
              <a:buNone/>
              <a:defRPr sz="825"/>
            </a:lvl9pPr>
          </a:lstStyle>
          <a:p>
            <a:pPr lvl="0"/>
            <a:r>
              <a:rPr lang="en-US"/>
              <a:t>Click to edit Master text styles</a:t>
            </a:r>
          </a:p>
        </p:txBody>
      </p:sp>
      <p:sp>
        <p:nvSpPr>
          <p:cNvPr id="5" name="Date Placeholder 4">
            <a:extLst>
              <a:ext uri="{FF2B5EF4-FFF2-40B4-BE49-F238E27FC236}">
                <a16:creationId xmlns:a16="http://schemas.microsoft.com/office/drawing/2014/main" id="{1C7701E1-B97B-4DA5-B9AD-07B7C12476AE}"/>
              </a:ext>
            </a:extLst>
          </p:cNvPr>
          <p:cNvSpPr>
            <a:spLocks noGrp="1"/>
          </p:cNvSpPr>
          <p:nvPr>
            <p:ph type="dt" sz="half" idx="10"/>
          </p:nvPr>
        </p:nvSpPr>
        <p:spPr/>
        <p:txBody>
          <a:bodyPr/>
          <a:lstStyle/>
          <a:p>
            <a:fld id="{81B8F32D-D8B6-4B9E-9CBF-DCAC30B7B93D}" type="datetimeFigureOut">
              <a:rPr lang="en-US" smtClean="0"/>
              <a:t>3/25/2024</a:t>
            </a:fld>
            <a:endParaRPr lang="en-US"/>
          </a:p>
        </p:txBody>
      </p:sp>
      <p:sp>
        <p:nvSpPr>
          <p:cNvPr id="6" name="Footer Placeholder 5">
            <a:extLst>
              <a:ext uri="{FF2B5EF4-FFF2-40B4-BE49-F238E27FC236}">
                <a16:creationId xmlns:a16="http://schemas.microsoft.com/office/drawing/2014/main" id="{076D9CF8-F42F-4618-9F26-8BFE56487A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CA2023-1ECA-4A96-BDC7-F7FA4368BE1B}"/>
              </a:ext>
            </a:extLst>
          </p:cNvPr>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19003147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1999A10-4355-4A13-B008-196B21ABEEAF}"/>
              </a:ext>
              <a:ext uri="{C183D7F6-B498-43B3-948B-1728B52AA6E4}">
                <adec:decorative xmlns:adec="http://schemas.microsoft.com/office/drawing/2017/decorative" val="1"/>
              </a:ext>
            </a:extLst>
          </p:cNvPr>
          <p:cNvSpPr/>
          <p:nvPr/>
        </p:nvSpPr>
        <p:spPr>
          <a:xfrm>
            <a:off x="398145" y="548054"/>
            <a:ext cx="9196334" cy="2759468"/>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55"/>
          </a:p>
        </p:txBody>
      </p:sp>
      <p:sp>
        <p:nvSpPr>
          <p:cNvPr id="2" name="Title 1">
            <a:extLst>
              <a:ext uri="{FF2B5EF4-FFF2-40B4-BE49-F238E27FC236}">
                <a16:creationId xmlns:a16="http://schemas.microsoft.com/office/drawing/2014/main" id="{BF36D448-AFEA-4483-B0E4-002840525CDD}"/>
              </a:ext>
            </a:extLst>
          </p:cNvPr>
          <p:cNvSpPr>
            <a:spLocks noGrp="1"/>
          </p:cNvSpPr>
          <p:nvPr>
            <p:ph type="title"/>
          </p:nvPr>
        </p:nvSpPr>
        <p:spPr>
          <a:xfrm>
            <a:off x="398145" y="1108863"/>
            <a:ext cx="8668268" cy="1989298"/>
          </a:xfrm>
          <a:prstGeom prst="rect">
            <a:avLst/>
          </a:prstGeo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CF216234-4516-4303-8F60-A8127D89A5E5}"/>
              </a:ext>
            </a:extLst>
          </p:cNvPr>
          <p:cNvSpPr>
            <a:spLocks noGrp="1"/>
          </p:cNvSpPr>
          <p:nvPr>
            <p:ph type="body" orient="vert" idx="1"/>
          </p:nvPr>
        </p:nvSpPr>
        <p:spPr>
          <a:xfrm>
            <a:off x="399459" y="3516882"/>
            <a:ext cx="8668268" cy="350534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C46B5D50-A474-462B-A807-DF186B1C2F48}"/>
              </a:ext>
            </a:extLst>
          </p:cNvPr>
          <p:cNvSpPr>
            <a:spLocks noGrp="1"/>
          </p:cNvSpPr>
          <p:nvPr>
            <p:ph type="dt" sz="half" idx="10"/>
          </p:nvPr>
        </p:nvSpPr>
        <p:spPr/>
        <p:txBody>
          <a:bodyPr/>
          <a:lstStyle/>
          <a:p>
            <a:fld id="{81B8F32D-D8B6-4B9E-9CBF-DCAC30B7B93D}" type="datetimeFigureOut">
              <a:rPr lang="en-US" smtClean="0"/>
              <a:t>3/25/2024</a:t>
            </a:fld>
            <a:endParaRPr lang="en-US"/>
          </a:p>
        </p:txBody>
      </p:sp>
      <p:sp>
        <p:nvSpPr>
          <p:cNvPr id="5" name="Footer Placeholder 4">
            <a:extLst>
              <a:ext uri="{FF2B5EF4-FFF2-40B4-BE49-F238E27FC236}">
                <a16:creationId xmlns:a16="http://schemas.microsoft.com/office/drawing/2014/main" id="{F8BF1DAF-2E2D-46ED-AA3E-3D2FE40399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2FC771-EB13-4EB5-A0A2-3968C6ABBD4E}"/>
              </a:ext>
            </a:extLst>
          </p:cNvPr>
          <p:cNvSpPr>
            <a:spLocks noGrp="1"/>
          </p:cNvSpPr>
          <p:nvPr>
            <p:ph type="sldNum" sz="quarter" idx="12"/>
          </p:nvPr>
        </p:nvSpPr>
        <p:spPr/>
        <p:txBody>
          <a:bodyPr/>
          <a:lstStyle/>
          <a:p>
            <a:fld id="{60553ECD-7F6D-420D-93CA-D8D15EB427AC}" type="slidenum">
              <a:rPr lang="en-US" smtClean="0"/>
              <a:t>‹#›</a:t>
            </a:fld>
            <a:endParaRPr lang="en-US"/>
          </a:p>
        </p:txBody>
      </p:sp>
      <p:cxnSp>
        <p:nvCxnSpPr>
          <p:cNvPr id="8" name="Straight Connector 7">
            <a:extLst>
              <a:ext uri="{FF2B5EF4-FFF2-40B4-BE49-F238E27FC236}">
                <a16:creationId xmlns:a16="http://schemas.microsoft.com/office/drawing/2014/main" id="{B3B596B8-8230-4695-8D76-F06AFA8156C3}"/>
              </a:ext>
              <a:ext uri="{C183D7F6-B498-43B3-948B-1728B52AA6E4}">
                <adec:decorative xmlns:adec="http://schemas.microsoft.com/office/drawing/2017/decorative" val="1"/>
              </a:ext>
            </a:extLst>
          </p:cNvPr>
          <p:cNvCxnSpPr>
            <a:cxnSpLocks/>
          </p:cNvCxnSpPr>
          <p:nvPr/>
        </p:nvCxnSpPr>
        <p:spPr>
          <a:xfrm>
            <a:off x="398145" y="3307521"/>
            <a:ext cx="9196334"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C53EBF93-5FD9-4F4E-8485-7B937145CD08}"/>
              </a:ext>
              <a:ext uri="{C183D7F6-B498-43B3-948B-1728B52AA6E4}">
                <adec:decorative xmlns:adec="http://schemas.microsoft.com/office/drawing/2017/decorative" val="1"/>
              </a:ext>
            </a:extLst>
          </p:cNvPr>
          <p:cNvCxnSpPr>
            <a:cxnSpLocks/>
          </p:cNvCxnSpPr>
          <p:nvPr/>
        </p:nvCxnSpPr>
        <p:spPr>
          <a:xfrm>
            <a:off x="398145" y="555169"/>
            <a:ext cx="9196334"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486051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6B4D06-C7C6-4949-8EB2-F03ED999A2BB}"/>
              </a:ext>
            </a:extLst>
          </p:cNvPr>
          <p:cNvSpPr>
            <a:spLocks noGrp="1"/>
          </p:cNvSpPr>
          <p:nvPr>
            <p:ph type="title" orient="vert"/>
          </p:nvPr>
        </p:nvSpPr>
        <p:spPr>
          <a:xfrm>
            <a:off x="6634411" y="1108863"/>
            <a:ext cx="2432002" cy="5808081"/>
          </a:xfrm>
          <a:prstGeom prst="rect">
            <a:avLst/>
          </a:prstGeo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C921B9D-8C11-4176-AF22-89F972E21284}"/>
              </a:ext>
            </a:extLst>
          </p:cNvPr>
          <p:cNvSpPr>
            <a:spLocks noGrp="1"/>
          </p:cNvSpPr>
          <p:nvPr>
            <p:ph type="body" orient="vert" idx="1"/>
          </p:nvPr>
        </p:nvSpPr>
        <p:spPr>
          <a:xfrm>
            <a:off x="399822" y="1108863"/>
            <a:ext cx="5986574" cy="580808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AFA9E1C-8E18-4A35-9BD8-427B1D14BB8E}"/>
              </a:ext>
            </a:extLst>
          </p:cNvPr>
          <p:cNvSpPr>
            <a:spLocks noGrp="1"/>
          </p:cNvSpPr>
          <p:nvPr>
            <p:ph type="dt" sz="half" idx="10"/>
          </p:nvPr>
        </p:nvSpPr>
        <p:spPr/>
        <p:txBody>
          <a:bodyPr/>
          <a:lstStyle/>
          <a:p>
            <a:fld id="{81B8F32D-D8B6-4B9E-9CBF-DCAC30B7B93D}" type="datetimeFigureOut">
              <a:rPr lang="en-US" smtClean="0"/>
              <a:t>3/25/2024</a:t>
            </a:fld>
            <a:endParaRPr lang="en-US"/>
          </a:p>
        </p:txBody>
      </p:sp>
      <p:sp>
        <p:nvSpPr>
          <p:cNvPr id="5" name="Footer Placeholder 4">
            <a:extLst>
              <a:ext uri="{FF2B5EF4-FFF2-40B4-BE49-F238E27FC236}">
                <a16:creationId xmlns:a16="http://schemas.microsoft.com/office/drawing/2014/main" id="{2E116CDB-7BB6-4DD2-A626-6DA8E569F2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D0403B-439E-449F-83B1-799EEC239A20}"/>
              </a:ext>
            </a:extLst>
          </p:cNvPr>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29648043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458621"/>
            <a:ext cx="10058400" cy="1050573"/>
          </a:xfrm>
        </p:spPr>
        <p:txBody>
          <a:bodyPr>
            <a:normAutofit/>
          </a:bodyPr>
          <a:lstStyle>
            <a:lvl1pPr>
              <a:defRPr sz="4399">
                <a:solidFill>
                  <a:srgbClr val="002060"/>
                </a:solidFill>
                <a:latin typeface="Palatino Linotype" panose="02040502050505030304" pitchFamily="18" charset="0"/>
              </a:defRPr>
            </a:lvl1pPr>
          </a:lstStyle>
          <a:p>
            <a:r>
              <a:rPr lang="en-US" dirty="0"/>
              <a:t>Click to edit Master title style</a:t>
            </a:r>
          </a:p>
        </p:txBody>
      </p:sp>
      <p:sp>
        <p:nvSpPr>
          <p:cNvPr id="3" name="Content Placeholder 2"/>
          <p:cNvSpPr>
            <a:spLocks noGrp="1"/>
          </p:cNvSpPr>
          <p:nvPr>
            <p:ph idx="1"/>
          </p:nvPr>
        </p:nvSpPr>
        <p:spPr>
          <a:xfrm>
            <a:off x="276673" y="2090803"/>
            <a:ext cx="9584265" cy="5367667"/>
          </a:xfrm>
        </p:spPr>
        <p:txBody>
          <a:bodyPr/>
          <a:lstStyle>
            <a:lvl1pPr marL="288925" indent="-288925">
              <a:buClr>
                <a:schemeClr val="tx2"/>
              </a:buClr>
              <a:buSzPct val="90000"/>
              <a:buFont typeface="Palatino Linotype" panose="02040502050505030304" pitchFamily="18" charset="0"/>
              <a:buChar char="•"/>
              <a:defRPr sz="2000">
                <a:latin typeface="Palatino Linotype" panose="02040502050505030304" pitchFamily="18" charset="0"/>
              </a:defRPr>
            </a:lvl1pPr>
            <a:lvl2pPr marL="631825" indent="-227013">
              <a:buClr>
                <a:schemeClr val="tx2"/>
              </a:buClr>
              <a:buSzPct val="90000"/>
              <a:buFont typeface="Wingdings" panose="05000000000000000000" pitchFamily="2" charset="2"/>
              <a:buChar char="§"/>
              <a:defRPr sz="1800">
                <a:latin typeface="Palatino Linotype" panose="02040502050505030304" pitchFamily="18" charset="0"/>
              </a:defRPr>
            </a:lvl2pPr>
            <a:lvl3pPr marL="914400" indent="-173038">
              <a:buClr>
                <a:schemeClr val="tx2"/>
              </a:buClr>
              <a:buFont typeface="Courier New" panose="02070309020205020404" pitchFamily="49" charset="0"/>
              <a:buChar char="o"/>
              <a:defRPr sz="1600">
                <a:latin typeface="Palatino Linotype" panose="02040502050505030304" pitchFamily="18" charset="0"/>
              </a:defRPr>
            </a:lvl3pPr>
            <a:lvl4pPr marL="1146175" indent="-174625">
              <a:buClr>
                <a:schemeClr val="tx2"/>
              </a:buClr>
              <a:defRPr sz="1400">
                <a:latin typeface="Palatino Linotype" panose="02040502050505030304" pitchFamily="18" charset="0"/>
              </a:defRPr>
            </a:lvl4pPr>
            <a:lvl5pPr marL="1376363" indent="-173038">
              <a:buClr>
                <a:schemeClr val="tx2"/>
              </a:buClr>
              <a:defRPr sz="1200">
                <a:latin typeface="Palatino Linotype" panose="0204050205050503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8910432" y="7458470"/>
            <a:ext cx="1108923" cy="276999"/>
          </a:xfrm>
          <a:prstGeom prst="rect">
            <a:avLst/>
          </a:prstGeom>
          <a:noFill/>
        </p:spPr>
        <p:txBody>
          <a:bodyPr wrap="square" rtlCol="0">
            <a:spAutoFit/>
          </a:bodyPr>
          <a:lstStyle/>
          <a:p>
            <a:pPr algn="r"/>
            <a:fld id="{00102D1B-0293-4647-B4E5-AE469158D403}" type="slidenum">
              <a:rPr lang="en-US" sz="1200" smtClean="0">
                <a:solidFill>
                  <a:schemeClr val="bg1">
                    <a:lumMod val="50000"/>
                  </a:schemeClr>
                </a:solidFill>
              </a:rPr>
              <a:pPr algn="r"/>
              <a:t>‹#›</a:t>
            </a:fld>
            <a:endParaRPr lang="en-US" sz="1200" dirty="0">
              <a:solidFill>
                <a:schemeClr val="bg1">
                  <a:lumMod val="50000"/>
                </a:schemeClr>
              </a:solidFill>
            </a:endParaRPr>
          </a:p>
        </p:txBody>
      </p:sp>
      <p:cxnSp>
        <p:nvCxnSpPr>
          <p:cNvPr id="6" name="Straight Connector 5"/>
          <p:cNvCxnSpPr/>
          <p:nvPr userDrawn="1"/>
        </p:nvCxnSpPr>
        <p:spPr>
          <a:xfrm>
            <a:off x="276673" y="1519537"/>
            <a:ext cx="9584265" cy="0"/>
          </a:xfrm>
          <a:prstGeom prst="line">
            <a:avLst/>
          </a:prstGeom>
          <a:ln w="25400" cap="rnd">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Content Placeholder 2">
            <a:extLst>
              <a:ext uri="{FF2B5EF4-FFF2-40B4-BE49-F238E27FC236}">
                <a16:creationId xmlns:a16="http://schemas.microsoft.com/office/drawing/2014/main" id="{24D6F686-FB77-42EE-BAF9-161211798235}"/>
              </a:ext>
            </a:extLst>
          </p:cNvPr>
          <p:cNvSpPr>
            <a:spLocks noGrp="1"/>
          </p:cNvSpPr>
          <p:nvPr>
            <p:ph idx="10" hasCustomPrompt="1"/>
          </p:nvPr>
        </p:nvSpPr>
        <p:spPr>
          <a:xfrm>
            <a:off x="276673" y="1509936"/>
            <a:ext cx="6192687" cy="350293"/>
          </a:xfrm>
        </p:spPr>
        <p:txBody>
          <a:bodyPr>
            <a:normAutofit/>
          </a:bodyPr>
          <a:lstStyle>
            <a:lvl1pPr marL="0" indent="0">
              <a:buNone/>
              <a:defRPr sz="1400" i="1">
                <a:latin typeface="Palatino Linotype" panose="02040502050505030304" pitchFamily="18" charset="0"/>
              </a:defRPr>
            </a:lvl1pPr>
            <a:lvl2pPr marL="690563" indent="-233363">
              <a:defRPr sz="1800">
                <a:latin typeface="Palatino Linotype" panose="02040502050505030304" pitchFamily="18" charset="0"/>
              </a:defRPr>
            </a:lvl2pPr>
            <a:lvl3pPr marL="1031875" indent="-234950">
              <a:buFont typeface="Wingdings" panose="05000000000000000000" pitchFamily="2" charset="2"/>
              <a:buChar char="§"/>
              <a:defRPr sz="1600">
                <a:latin typeface="Palatino Linotype" panose="02040502050505030304" pitchFamily="18" charset="0"/>
              </a:defRPr>
            </a:lvl3pPr>
            <a:lvl4pPr marL="1371600" indent="-223838">
              <a:buFont typeface="Arial" panose="020B0604020202020204" pitchFamily="34" charset="0"/>
              <a:buChar char="»"/>
              <a:defRPr sz="1400">
                <a:latin typeface="Palatino Linotype" panose="02040502050505030304" pitchFamily="18" charset="0"/>
              </a:defRPr>
            </a:lvl4pPr>
            <a:lvl5pPr>
              <a:defRPr sz="1506">
                <a:latin typeface="Palatino Linotype" panose="02040502050505030304" pitchFamily="18" charset="0"/>
              </a:defRPr>
            </a:lvl5pPr>
          </a:lstStyle>
          <a:p>
            <a:pPr lvl="0"/>
            <a:r>
              <a:rPr lang="en-US" dirty="0"/>
              <a:t>Click to edit Master text styles</a:t>
            </a:r>
          </a:p>
        </p:txBody>
      </p:sp>
      <p:grpSp>
        <p:nvGrpSpPr>
          <p:cNvPr id="5" name="Group 4">
            <a:extLst>
              <a:ext uri="{FF2B5EF4-FFF2-40B4-BE49-F238E27FC236}">
                <a16:creationId xmlns:a16="http://schemas.microsoft.com/office/drawing/2014/main" id="{A181AD20-8F58-559E-837A-40A53C56B828}"/>
              </a:ext>
            </a:extLst>
          </p:cNvPr>
          <p:cNvGrpSpPr/>
          <p:nvPr userDrawn="1"/>
        </p:nvGrpSpPr>
        <p:grpSpPr>
          <a:xfrm>
            <a:off x="108039" y="50030"/>
            <a:ext cx="9817706" cy="307778"/>
            <a:chOff x="58915" y="49776"/>
            <a:chExt cx="8925187" cy="271568"/>
          </a:xfrm>
        </p:grpSpPr>
        <p:sp>
          <p:nvSpPr>
            <p:cNvPr id="7" name="TextBox 6">
              <a:extLst>
                <a:ext uri="{FF2B5EF4-FFF2-40B4-BE49-F238E27FC236}">
                  <a16:creationId xmlns:a16="http://schemas.microsoft.com/office/drawing/2014/main" id="{60839A7A-DA3C-92F6-736C-96055276B7B2}"/>
                </a:ext>
              </a:extLst>
            </p:cNvPr>
            <p:cNvSpPr txBox="1"/>
            <p:nvPr userDrawn="1"/>
          </p:nvSpPr>
          <p:spPr>
            <a:xfrm>
              <a:off x="58915" y="49776"/>
              <a:ext cx="8925187" cy="271568"/>
            </a:xfrm>
            <a:prstGeom prst="rect">
              <a:avLst/>
            </a:prstGeom>
            <a:noFill/>
          </p:spPr>
          <p:txBody>
            <a:bodyPr wrap="square" rtlCol="0">
              <a:spAutoFit/>
            </a:bodyPr>
            <a:lstStyle/>
            <a:p>
              <a:pPr algn="r"/>
              <a:r>
                <a:rPr lang="en-US" sz="1400" b="1" i="1" baseline="0" dirty="0">
                  <a:latin typeface="Palatino Linotype" panose="02040502050505030304" pitchFamily="18" charset="0"/>
                </a:rPr>
                <a:t>CS 487/587, Spring 2024</a:t>
              </a:r>
              <a:endParaRPr lang="en-US" sz="1400" b="1" i="1" dirty="0">
                <a:latin typeface="Palatino Linotype" panose="02040502050505030304" pitchFamily="18" charset="0"/>
              </a:endParaRPr>
            </a:p>
          </p:txBody>
        </p:sp>
        <p:cxnSp>
          <p:nvCxnSpPr>
            <p:cNvPr id="8" name="Straight Connector 7">
              <a:extLst>
                <a:ext uri="{FF2B5EF4-FFF2-40B4-BE49-F238E27FC236}">
                  <a16:creationId xmlns:a16="http://schemas.microsoft.com/office/drawing/2014/main" id="{AE91E423-0403-E0CE-5912-86DBECA43C17}"/>
                </a:ext>
              </a:extLst>
            </p:cNvPr>
            <p:cNvCxnSpPr/>
            <p:nvPr userDrawn="1"/>
          </p:nvCxnSpPr>
          <p:spPr>
            <a:xfrm>
              <a:off x="277680" y="321344"/>
              <a:ext cx="8647507" cy="0"/>
            </a:xfrm>
            <a:prstGeom prst="line">
              <a:avLst/>
            </a:prstGeom>
            <a:ln w="19050">
              <a:gradFill flip="none" rotWithShape="1">
                <a:gsLst>
                  <a:gs pos="0">
                    <a:srgbClr val="F1B300"/>
                  </a:gs>
                  <a:gs pos="100000">
                    <a:srgbClr val="808080">
                      <a:alpha val="55686"/>
                    </a:srgbClr>
                  </a:gs>
                  <a:gs pos="100000">
                    <a:srgbClr val="191919"/>
                  </a:gs>
                </a:gsLst>
                <a:lin ang="0" scaled="1"/>
                <a:tileRect/>
              </a:gradFill>
            </a:ln>
          </p:spPr>
          <p:style>
            <a:lnRef idx="1">
              <a:schemeClr val="accent1"/>
            </a:lnRef>
            <a:fillRef idx="0">
              <a:schemeClr val="accent1"/>
            </a:fillRef>
            <a:effectRef idx="0">
              <a:schemeClr val="accent1"/>
            </a:effectRef>
            <a:fontRef idx="minor">
              <a:schemeClr val="tx1"/>
            </a:fontRef>
          </p:style>
        </p:cxnSp>
      </p:grpSp>
      <p:pic>
        <p:nvPicPr>
          <p:cNvPr id="9" name="Picture 8">
            <a:extLst>
              <a:ext uri="{FF2B5EF4-FFF2-40B4-BE49-F238E27FC236}">
                <a16:creationId xmlns:a16="http://schemas.microsoft.com/office/drawing/2014/main" id="{2053F5EA-CF2B-6C28-8C5A-B2C2B30B982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1665" r="84819" b="-1"/>
          <a:stretch/>
        </p:blipFill>
        <p:spPr>
          <a:xfrm>
            <a:off x="60648" y="-21795"/>
            <a:ext cx="227386" cy="454772"/>
          </a:xfrm>
          <a:prstGeom prst="rect">
            <a:avLst/>
          </a:prstGeom>
        </p:spPr>
      </p:pic>
      <p:pic>
        <p:nvPicPr>
          <p:cNvPr id="11" name="Picture 10">
            <a:extLst>
              <a:ext uri="{FF2B5EF4-FFF2-40B4-BE49-F238E27FC236}">
                <a16:creationId xmlns:a16="http://schemas.microsoft.com/office/drawing/2014/main" id="{2731019D-2B49-3D31-D189-3F83108BF7A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7245" t="15437" b="21141"/>
          <a:stretch/>
        </p:blipFill>
        <p:spPr>
          <a:xfrm>
            <a:off x="348681" y="13149"/>
            <a:ext cx="1440159" cy="300107"/>
          </a:xfrm>
          <a:prstGeom prst="rect">
            <a:avLst/>
          </a:prstGeom>
        </p:spPr>
      </p:pic>
    </p:spTree>
    <p:extLst>
      <p:ext uri="{BB962C8B-B14F-4D97-AF65-F5344CB8AC3E}">
        <p14:creationId xmlns:p14="http://schemas.microsoft.com/office/powerpoint/2010/main" val="3883262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632184"/>
            <a:ext cx="9052560" cy="1050573"/>
          </a:xfrm>
        </p:spPr>
        <p:txBody>
          <a:bodyPr>
            <a:normAutofit/>
          </a:bodyPr>
          <a:lstStyle>
            <a:lvl1pPr>
              <a:defRPr sz="3599">
                <a:solidFill>
                  <a:srgbClr val="002060"/>
                </a:solidFill>
                <a:latin typeface="Palatino Linotype" panose="02040502050505030304" pitchFamily="18" charset="0"/>
              </a:defRPr>
            </a:lvl1pPr>
          </a:lstStyle>
          <a:p>
            <a:r>
              <a:rPr lang="en-US" dirty="0"/>
              <a:t>Click to edit Master title style</a:t>
            </a:r>
          </a:p>
        </p:txBody>
      </p:sp>
      <p:sp>
        <p:nvSpPr>
          <p:cNvPr id="3" name="Content Placeholder 2"/>
          <p:cNvSpPr>
            <a:spLocks noGrp="1"/>
          </p:cNvSpPr>
          <p:nvPr>
            <p:ph idx="1"/>
          </p:nvPr>
        </p:nvSpPr>
        <p:spPr>
          <a:xfrm>
            <a:off x="276673" y="2090803"/>
            <a:ext cx="9584265" cy="5367667"/>
          </a:xfrm>
        </p:spPr>
        <p:txBody>
          <a:bodyPr/>
          <a:lstStyle>
            <a:lvl1pPr>
              <a:defRPr sz="2400">
                <a:latin typeface="Palatino Linotype" panose="02040502050505030304" pitchFamily="18" charset="0"/>
              </a:defRPr>
            </a:lvl1pPr>
            <a:lvl2pPr marL="693680" indent="-236518">
              <a:defRPr sz="2000">
                <a:latin typeface="Palatino Linotype" panose="02040502050505030304" pitchFamily="18" charset="0"/>
              </a:defRPr>
            </a:lvl2pPr>
            <a:lvl3pPr>
              <a:defRPr sz="1800">
                <a:latin typeface="Palatino Linotype" panose="02040502050505030304" pitchFamily="18" charset="0"/>
              </a:defRPr>
            </a:lvl3pPr>
            <a:lvl4pPr>
              <a:defRPr sz="1600">
                <a:latin typeface="Palatino Linotype" panose="02040502050505030304" pitchFamily="18" charset="0"/>
              </a:defRPr>
            </a:lvl4pPr>
            <a:lvl5pPr>
              <a:defRPr sz="1400">
                <a:latin typeface="Palatino Linotype" panose="02040502050505030304" pitchFamily="18" charset="0"/>
              </a:defRPr>
            </a:lvl5pPr>
          </a:lstStyle>
          <a:p>
            <a:pPr lvl="0"/>
            <a:r>
              <a:rPr lang="en-US" dirty="0"/>
              <a:t>Click to edit Master text styles</a:t>
            </a:r>
          </a:p>
        </p:txBody>
      </p:sp>
      <p:sp>
        <p:nvSpPr>
          <p:cNvPr id="4" name="TextBox 3"/>
          <p:cNvSpPr txBox="1"/>
          <p:nvPr userDrawn="1"/>
        </p:nvSpPr>
        <p:spPr>
          <a:xfrm>
            <a:off x="8910432" y="7458470"/>
            <a:ext cx="1108923" cy="276999"/>
          </a:xfrm>
          <a:prstGeom prst="rect">
            <a:avLst/>
          </a:prstGeom>
          <a:noFill/>
        </p:spPr>
        <p:txBody>
          <a:bodyPr wrap="square" rtlCol="0">
            <a:spAutoFit/>
          </a:bodyPr>
          <a:lstStyle/>
          <a:p>
            <a:pPr algn="r"/>
            <a:fld id="{00102D1B-0293-4647-B4E5-AE469158D403}" type="slidenum">
              <a:rPr lang="en-US" sz="1200" smtClean="0">
                <a:solidFill>
                  <a:schemeClr val="bg1">
                    <a:lumMod val="50000"/>
                  </a:schemeClr>
                </a:solidFill>
              </a:rPr>
              <a:pPr algn="r"/>
              <a:t>‹#›</a:t>
            </a:fld>
            <a:endParaRPr lang="en-US" sz="1200" dirty="0">
              <a:solidFill>
                <a:schemeClr val="bg1">
                  <a:lumMod val="50000"/>
                </a:schemeClr>
              </a:solidFill>
            </a:endParaRPr>
          </a:p>
        </p:txBody>
      </p:sp>
      <p:grpSp>
        <p:nvGrpSpPr>
          <p:cNvPr id="5" name="Group 4">
            <a:extLst>
              <a:ext uri="{FF2B5EF4-FFF2-40B4-BE49-F238E27FC236}">
                <a16:creationId xmlns:a16="http://schemas.microsoft.com/office/drawing/2014/main" id="{6C3BE9D6-5581-2658-A6F1-460C03AFDB0C}"/>
              </a:ext>
            </a:extLst>
          </p:cNvPr>
          <p:cNvGrpSpPr/>
          <p:nvPr userDrawn="1"/>
        </p:nvGrpSpPr>
        <p:grpSpPr>
          <a:xfrm>
            <a:off x="108039" y="50030"/>
            <a:ext cx="9817706" cy="307778"/>
            <a:chOff x="58915" y="49776"/>
            <a:chExt cx="8925187" cy="271568"/>
          </a:xfrm>
        </p:grpSpPr>
        <p:sp>
          <p:nvSpPr>
            <p:cNvPr id="6" name="TextBox 5">
              <a:extLst>
                <a:ext uri="{FF2B5EF4-FFF2-40B4-BE49-F238E27FC236}">
                  <a16:creationId xmlns:a16="http://schemas.microsoft.com/office/drawing/2014/main" id="{7F4CF856-B0C8-765A-FC53-90355DBE3636}"/>
                </a:ext>
              </a:extLst>
            </p:cNvPr>
            <p:cNvSpPr txBox="1"/>
            <p:nvPr userDrawn="1"/>
          </p:nvSpPr>
          <p:spPr>
            <a:xfrm>
              <a:off x="58915" y="49776"/>
              <a:ext cx="8925187" cy="271568"/>
            </a:xfrm>
            <a:prstGeom prst="rect">
              <a:avLst/>
            </a:prstGeom>
            <a:noFill/>
          </p:spPr>
          <p:txBody>
            <a:bodyPr wrap="square" rtlCol="0">
              <a:spAutoFit/>
            </a:bodyPr>
            <a:lstStyle/>
            <a:p>
              <a:pPr algn="r"/>
              <a:r>
                <a:rPr lang="en-US" sz="1400" b="1" i="1" baseline="0" dirty="0">
                  <a:latin typeface="Palatino Linotype" panose="02040502050505030304" pitchFamily="18" charset="0"/>
                </a:rPr>
                <a:t>CS 487/587, Spring 2024</a:t>
              </a:r>
              <a:endParaRPr lang="en-US" sz="1400" b="1" i="1" dirty="0">
                <a:latin typeface="Palatino Linotype" panose="02040502050505030304" pitchFamily="18" charset="0"/>
              </a:endParaRPr>
            </a:p>
          </p:txBody>
        </p:sp>
        <p:cxnSp>
          <p:nvCxnSpPr>
            <p:cNvPr id="7" name="Straight Connector 6">
              <a:extLst>
                <a:ext uri="{FF2B5EF4-FFF2-40B4-BE49-F238E27FC236}">
                  <a16:creationId xmlns:a16="http://schemas.microsoft.com/office/drawing/2014/main" id="{8759EA22-13AE-8FDF-E3D5-6007004BE709}"/>
                </a:ext>
              </a:extLst>
            </p:cNvPr>
            <p:cNvCxnSpPr/>
            <p:nvPr userDrawn="1"/>
          </p:nvCxnSpPr>
          <p:spPr>
            <a:xfrm>
              <a:off x="277680" y="321344"/>
              <a:ext cx="8647507" cy="0"/>
            </a:xfrm>
            <a:prstGeom prst="line">
              <a:avLst/>
            </a:prstGeom>
            <a:ln w="19050">
              <a:gradFill flip="none" rotWithShape="1">
                <a:gsLst>
                  <a:gs pos="0">
                    <a:srgbClr val="F1B300"/>
                  </a:gs>
                  <a:gs pos="100000">
                    <a:srgbClr val="808080">
                      <a:alpha val="55686"/>
                    </a:srgbClr>
                  </a:gs>
                  <a:gs pos="100000">
                    <a:srgbClr val="191919"/>
                  </a:gs>
                </a:gsLst>
                <a:lin ang="0" scaled="1"/>
                <a:tileRect/>
              </a:gradFill>
            </a:ln>
          </p:spPr>
          <p:style>
            <a:lnRef idx="1">
              <a:schemeClr val="accent1"/>
            </a:lnRef>
            <a:fillRef idx="0">
              <a:schemeClr val="accent1"/>
            </a:fillRef>
            <a:effectRef idx="0">
              <a:schemeClr val="accent1"/>
            </a:effectRef>
            <a:fontRef idx="minor">
              <a:schemeClr val="tx1"/>
            </a:fontRef>
          </p:style>
        </p:cxnSp>
      </p:grpSp>
      <p:pic>
        <p:nvPicPr>
          <p:cNvPr id="8" name="Picture 7">
            <a:extLst>
              <a:ext uri="{FF2B5EF4-FFF2-40B4-BE49-F238E27FC236}">
                <a16:creationId xmlns:a16="http://schemas.microsoft.com/office/drawing/2014/main" id="{9AFEB02A-307E-76E8-2C80-9580248EB15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1665" r="84819" b="-1"/>
          <a:stretch/>
        </p:blipFill>
        <p:spPr>
          <a:xfrm>
            <a:off x="60648" y="-21795"/>
            <a:ext cx="227386" cy="454772"/>
          </a:xfrm>
          <a:prstGeom prst="rect">
            <a:avLst/>
          </a:prstGeom>
        </p:spPr>
      </p:pic>
      <p:pic>
        <p:nvPicPr>
          <p:cNvPr id="9" name="Picture 8">
            <a:extLst>
              <a:ext uri="{FF2B5EF4-FFF2-40B4-BE49-F238E27FC236}">
                <a16:creationId xmlns:a16="http://schemas.microsoft.com/office/drawing/2014/main" id="{E2E13692-F654-AADD-5323-5556F553046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7245" t="15437" b="21141"/>
          <a:stretch/>
        </p:blipFill>
        <p:spPr>
          <a:xfrm>
            <a:off x="348681" y="13149"/>
            <a:ext cx="1440159" cy="300107"/>
          </a:xfrm>
          <a:prstGeom prst="rect">
            <a:avLst/>
          </a:prstGeom>
        </p:spPr>
      </p:pic>
    </p:spTree>
    <p:extLst>
      <p:ext uri="{BB962C8B-B14F-4D97-AF65-F5344CB8AC3E}">
        <p14:creationId xmlns:p14="http://schemas.microsoft.com/office/powerpoint/2010/main" val="2263876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Presentation Title Black Angle">
  <p:cSld name="Presentation Title Black Angle">
    <p:spTree>
      <p:nvGrpSpPr>
        <p:cNvPr id="1" name="Shape 12"/>
        <p:cNvGrpSpPr/>
        <p:nvPr/>
      </p:nvGrpSpPr>
      <p:grpSpPr>
        <a:xfrm>
          <a:off x="0" y="0"/>
          <a:ext cx="0" cy="0"/>
          <a:chOff x="0" y="0"/>
          <a:chExt cx="0" cy="0"/>
        </a:xfrm>
      </p:grpSpPr>
      <p:sp>
        <p:nvSpPr>
          <p:cNvPr id="13" name="Google Shape;13;p2"/>
          <p:cNvSpPr/>
          <p:nvPr/>
        </p:nvSpPr>
        <p:spPr>
          <a:xfrm>
            <a:off x="0" y="0"/>
            <a:ext cx="4589630" cy="7772400"/>
          </a:xfrm>
          <a:custGeom>
            <a:avLst/>
            <a:gdLst/>
            <a:ahLst/>
            <a:cxnLst/>
            <a:rect l="l" t="t" r="r" b="b"/>
            <a:pathLst>
              <a:path w="11127100" h="13717588" extrusionOk="0">
                <a:moveTo>
                  <a:pt x="0" y="0"/>
                </a:moveTo>
                <a:lnTo>
                  <a:pt x="11127100" y="0"/>
                </a:lnTo>
                <a:lnTo>
                  <a:pt x="8708318" y="13717588"/>
                </a:lnTo>
                <a:lnTo>
                  <a:pt x="0" y="13717588"/>
                </a:lnTo>
                <a:close/>
              </a:path>
            </a:pathLst>
          </a:custGeom>
          <a:solidFill>
            <a:schemeClr val="dk1"/>
          </a:solidFill>
          <a:ln>
            <a:noFill/>
          </a:ln>
        </p:spPr>
        <p:txBody>
          <a:bodyPr spcFirstLastPara="1" wrap="square" lIns="37710" tIns="18850" rIns="37710" bIns="18850" anchor="ctr" anchorCtr="0">
            <a:noAutofit/>
          </a:bodyPr>
          <a:lstStyle/>
          <a:p>
            <a:pPr marL="0" marR="0" lvl="0" indent="0" algn="ctr" rtl="0">
              <a:spcBef>
                <a:spcPts val="0"/>
              </a:spcBef>
              <a:spcAft>
                <a:spcPts val="0"/>
              </a:spcAft>
              <a:buNone/>
            </a:pPr>
            <a:endParaRPr sz="1980" b="0" i="0" u="none" strike="noStrike" cap="none">
              <a:solidFill>
                <a:schemeClr val="lt1"/>
              </a:solidFill>
              <a:latin typeface="Libre Franklin"/>
              <a:ea typeface="Libre Franklin"/>
              <a:cs typeface="Libre Franklin"/>
              <a:sym typeface="Libre Franklin"/>
            </a:endParaRPr>
          </a:p>
        </p:txBody>
      </p:sp>
      <p:sp>
        <p:nvSpPr>
          <p:cNvPr id="14" name="Google Shape;14;p2"/>
          <p:cNvSpPr txBox="1">
            <a:spLocks noGrp="1"/>
          </p:cNvSpPr>
          <p:nvPr>
            <p:ph type="title"/>
          </p:nvPr>
        </p:nvSpPr>
        <p:spPr>
          <a:xfrm>
            <a:off x="4999499" y="1149896"/>
            <a:ext cx="4247295" cy="2966936"/>
          </a:xfrm>
          <a:prstGeom prst="rect">
            <a:avLst/>
          </a:prstGeom>
          <a:noFill/>
          <a:ln>
            <a:noFill/>
          </a:ln>
        </p:spPr>
        <p:txBody>
          <a:bodyPr spcFirstLastPara="1" wrap="square" lIns="0" tIns="0" rIns="0" bIns="0" anchor="b" anchorCtr="0">
            <a:noAutofit/>
          </a:bodyPr>
          <a:lstStyle>
            <a:lvl1pPr lvl="0" algn="ctr">
              <a:lnSpc>
                <a:spcPct val="109375"/>
              </a:lnSpc>
              <a:spcBef>
                <a:spcPts val="0"/>
              </a:spcBef>
              <a:spcAft>
                <a:spcPts val="0"/>
              </a:spcAft>
              <a:buClr>
                <a:schemeClr val="accent3"/>
              </a:buClr>
              <a:buSzPts val="9600"/>
              <a:buFont typeface="Franklin Gothic"/>
              <a:buNone/>
              <a:defRPr sz="4000" b="1" cap="none">
                <a:solidFill>
                  <a:srgbClr val="F1B300"/>
                </a:solidFill>
                <a:latin typeface="Franklin Gothic Demi" panose="020B0703020102020204"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15" name="Google Shape;15;p2"/>
          <p:cNvSpPr txBox="1">
            <a:spLocks noGrp="1"/>
          </p:cNvSpPr>
          <p:nvPr>
            <p:ph type="body" idx="1"/>
          </p:nvPr>
        </p:nvSpPr>
        <p:spPr>
          <a:xfrm>
            <a:off x="4996675" y="4966320"/>
            <a:ext cx="4250119" cy="1019995"/>
          </a:xfrm>
          <a:prstGeom prst="rect">
            <a:avLst/>
          </a:prstGeom>
          <a:noFill/>
          <a:ln>
            <a:noFill/>
          </a:ln>
        </p:spPr>
        <p:txBody>
          <a:bodyPr spcFirstLastPara="1" wrap="square" lIns="91425" tIns="45700" rIns="91425" bIns="45700" anchor="t" anchorCtr="0">
            <a:noAutofit/>
          </a:bodyPr>
          <a:lstStyle>
            <a:lvl1pPr marL="188595" marR="0" lvl="0" indent="-94298" algn="ctr" rtl="0">
              <a:lnSpc>
                <a:spcPct val="108333"/>
              </a:lnSpc>
              <a:spcBef>
                <a:spcPts val="413"/>
              </a:spcBef>
              <a:spcAft>
                <a:spcPts val="0"/>
              </a:spcAft>
              <a:buClr>
                <a:schemeClr val="dk1"/>
              </a:buClr>
              <a:buSzPts val="6000"/>
              <a:buFont typeface="Arial"/>
              <a:buNone/>
              <a:defRPr sz="2400" b="1" i="1" u="none" strike="noStrike" cap="none">
                <a:solidFill>
                  <a:schemeClr val="dk1"/>
                </a:solidFill>
                <a:latin typeface="Palatino Linotype" panose="02040502050505030304" pitchFamily="18" charset="0"/>
                <a:ea typeface="Palatino Linotype" panose="02040502050505030304" pitchFamily="18" charset="0"/>
                <a:cs typeface="Palatino Linotype" panose="02040502050505030304" pitchFamily="18" charset="0"/>
                <a:sym typeface="Libre Franklin"/>
              </a:defRPr>
            </a:lvl1pPr>
            <a:lvl2pPr marL="377190" marR="0" lvl="1" indent="-94298" algn="l" rtl="0">
              <a:lnSpc>
                <a:spcPct val="90000"/>
              </a:lnSpc>
              <a:spcBef>
                <a:spcPts val="206"/>
              </a:spcBef>
              <a:spcAft>
                <a:spcPts val="0"/>
              </a:spcAft>
              <a:buClr>
                <a:schemeClr val="dk1"/>
              </a:buClr>
              <a:buSzPts val="2400"/>
              <a:buFont typeface="Arial"/>
              <a:buNone/>
              <a:defRPr sz="990" b="0" i="0" u="none" strike="noStrike" cap="none">
                <a:solidFill>
                  <a:schemeClr val="dk1"/>
                </a:solidFill>
                <a:latin typeface="Libre Franklin"/>
                <a:ea typeface="Libre Franklin"/>
                <a:cs typeface="Libre Franklin"/>
                <a:sym typeface="Libre Franklin"/>
              </a:defRPr>
            </a:lvl2pPr>
            <a:lvl3pPr marL="565785" marR="0" lvl="2" indent="-94298" algn="l" rtl="0">
              <a:lnSpc>
                <a:spcPct val="90000"/>
              </a:lnSpc>
              <a:spcBef>
                <a:spcPts val="206"/>
              </a:spcBef>
              <a:spcAft>
                <a:spcPts val="0"/>
              </a:spcAft>
              <a:buClr>
                <a:schemeClr val="dk1"/>
              </a:buClr>
              <a:buSzPts val="2000"/>
              <a:buFont typeface="Arial"/>
              <a:buNone/>
              <a:defRPr sz="825" b="0" i="0" u="none" strike="noStrike" cap="none">
                <a:solidFill>
                  <a:schemeClr val="dk1"/>
                </a:solidFill>
                <a:latin typeface="Libre Franklin"/>
                <a:ea typeface="Libre Franklin"/>
                <a:cs typeface="Libre Franklin"/>
                <a:sym typeface="Libre Franklin"/>
              </a:defRPr>
            </a:lvl3pPr>
            <a:lvl4pPr marL="754380" marR="0" lvl="3" indent="-94298" algn="l" rtl="0">
              <a:lnSpc>
                <a:spcPct val="90000"/>
              </a:lnSpc>
              <a:spcBef>
                <a:spcPts val="206"/>
              </a:spcBef>
              <a:spcAft>
                <a:spcPts val="0"/>
              </a:spcAft>
              <a:buClr>
                <a:schemeClr val="dk1"/>
              </a:buClr>
              <a:buSzPts val="1800"/>
              <a:buFont typeface="Arial"/>
              <a:buNone/>
              <a:defRPr sz="743" b="0" i="0" u="none" strike="noStrike" cap="none">
                <a:solidFill>
                  <a:schemeClr val="dk1"/>
                </a:solidFill>
                <a:latin typeface="Libre Franklin"/>
                <a:ea typeface="Libre Franklin"/>
                <a:cs typeface="Libre Franklin"/>
                <a:sym typeface="Libre Franklin"/>
              </a:defRPr>
            </a:lvl4pPr>
            <a:lvl5pPr marL="942975" marR="0" lvl="4" indent="-94298" algn="l" rtl="0">
              <a:lnSpc>
                <a:spcPct val="90000"/>
              </a:lnSpc>
              <a:spcBef>
                <a:spcPts val="206"/>
              </a:spcBef>
              <a:spcAft>
                <a:spcPts val="0"/>
              </a:spcAft>
              <a:buClr>
                <a:schemeClr val="dk1"/>
              </a:buClr>
              <a:buSzPts val="1800"/>
              <a:buFont typeface="Arial"/>
              <a:buNone/>
              <a:defRPr sz="743" b="0" i="0" u="none" strike="noStrike" cap="none">
                <a:solidFill>
                  <a:schemeClr val="dk1"/>
                </a:solidFill>
                <a:latin typeface="Libre Franklin"/>
                <a:ea typeface="Libre Franklin"/>
                <a:cs typeface="Libre Franklin"/>
                <a:sym typeface="Libre Franklin"/>
              </a:defRPr>
            </a:lvl5pPr>
            <a:lvl6pPr marL="1131570" marR="0" lvl="5" indent="-141446" algn="l" rtl="0">
              <a:lnSpc>
                <a:spcPct val="90000"/>
              </a:lnSpc>
              <a:spcBef>
                <a:spcPts val="206"/>
              </a:spcBef>
              <a:spcAft>
                <a:spcPts val="0"/>
              </a:spcAft>
              <a:buClr>
                <a:schemeClr val="dk1"/>
              </a:buClr>
              <a:buSzPts val="1800"/>
              <a:buFont typeface="Arial"/>
              <a:buChar char="•"/>
              <a:defRPr sz="743" b="0" i="0" u="none" strike="noStrike" cap="none">
                <a:solidFill>
                  <a:schemeClr val="dk1"/>
                </a:solidFill>
                <a:latin typeface="Libre Franklin"/>
                <a:ea typeface="Libre Franklin"/>
                <a:cs typeface="Libre Franklin"/>
                <a:sym typeface="Libre Franklin"/>
              </a:defRPr>
            </a:lvl6pPr>
            <a:lvl7pPr marL="1320165" marR="0" lvl="6" indent="-141446" algn="l" rtl="0">
              <a:lnSpc>
                <a:spcPct val="90000"/>
              </a:lnSpc>
              <a:spcBef>
                <a:spcPts val="206"/>
              </a:spcBef>
              <a:spcAft>
                <a:spcPts val="0"/>
              </a:spcAft>
              <a:buClr>
                <a:schemeClr val="dk1"/>
              </a:buClr>
              <a:buSzPts val="1800"/>
              <a:buFont typeface="Arial"/>
              <a:buChar char="•"/>
              <a:defRPr sz="743" b="0" i="0" u="none" strike="noStrike" cap="none">
                <a:solidFill>
                  <a:schemeClr val="dk1"/>
                </a:solidFill>
                <a:latin typeface="Libre Franklin"/>
                <a:ea typeface="Libre Franklin"/>
                <a:cs typeface="Libre Franklin"/>
                <a:sym typeface="Libre Franklin"/>
              </a:defRPr>
            </a:lvl7pPr>
            <a:lvl8pPr marL="1508760" marR="0" lvl="7" indent="-141446" algn="l" rtl="0">
              <a:lnSpc>
                <a:spcPct val="90000"/>
              </a:lnSpc>
              <a:spcBef>
                <a:spcPts val="206"/>
              </a:spcBef>
              <a:spcAft>
                <a:spcPts val="0"/>
              </a:spcAft>
              <a:buClr>
                <a:schemeClr val="dk1"/>
              </a:buClr>
              <a:buSzPts val="1800"/>
              <a:buFont typeface="Arial"/>
              <a:buChar char="•"/>
              <a:defRPr sz="743" b="0" i="0" u="none" strike="noStrike" cap="none">
                <a:solidFill>
                  <a:schemeClr val="dk1"/>
                </a:solidFill>
                <a:latin typeface="Libre Franklin"/>
                <a:ea typeface="Libre Franklin"/>
                <a:cs typeface="Libre Franklin"/>
                <a:sym typeface="Libre Franklin"/>
              </a:defRPr>
            </a:lvl8pPr>
            <a:lvl9pPr marL="1697355" marR="0" lvl="8" indent="-141446" algn="l" rtl="0">
              <a:lnSpc>
                <a:spcPct val="90000"/>
              </a:lnSpc>
              <a:spcBef>
                <a:spcPts val="206"/>
              </a:spcBef>
              <a:spcAft>
                <a:spcPts val="0"/>
              </a:spcAft>
              <a:buClr>
                <a:schemeClr val="dk1"/>
              </a:buClr>
              <a:buSzPts val="1800"/>
              <a:buFont typeface="Arial"/>
              <a:buChar char="•"/>
              <a:defRPr sz="743" b="0" i="0" u="none" strike="noStrike" cap="none">
                <a:solidFill>
                  <a:schemeClr val="dk1"/>
                </a:solidFill>
                <a:latin typeface="Libre Franklin"/>
                <a:ea typeface="Libre Franklin"/>
                <a:cs typeface="Libre Franklin"/>
                <a:sym typeface="Libre Franklin"/>
              </a:defRPr>
            </a:lvl9pPr>
          </a:lstStyle>
          <a:p>
            <a:endParaRPr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70652" y="2446040"/>
            <a:ext cx="2974372" cy="1895100"/>
          </a:xfrm>
          <a:prstGeom prst="rect">
            <a:avLst/>
          </a:prstGeom>
        </p:spPr>
      </p:pic>
    </p:spTree>
    <p:extLst>
      <p:ext uri="{BB962C8B-B14F-4D97-AF65-F5344CB8AC3E}">
        <p14:creationId xmlns:p14="http://schemas.microsoft.com/office/powerpoint/2010/main" val="655252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342FE-E00B-4FAF-8F73-F722060EBA12}"/>
              </a:ext>
            </a:extLst>
          </p:cNvPr>
          <p:cNvSpPr>
            <a:spLocks noGrp="1"/>
          </p:cNvSpPr>
          <p:nvPr>
            <p:ph type="ctrTitle"/>
          </p:nvPr>
        </p:nvSpPr>
        <p:spPr>
          <a:xfrm>
            <a:off x="398145" y="1108863"/>
            <a:ext cx="8668268" cy="2869096"/>
          </a:xfrm>
          <a:prstGeom prst="rect">
            <a:avLst/>
          </a:prstGeom>
        </p:spPr>
        <p:txBody>
          <a:bodyPr anchor="b"/>
          <a:lstStyle>
            <a:lvl1pPr algn="l">
              <a:defRPr sz="5445"/>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7C1CCE2-4461-473E-B23C-34C8CCF04B3A}"/>
              </a:ext>
            </a:extLst>
          </p:cNvPr>
          <p:cNvSpPr>
            <a:spLocks noGrp="1"/>
          </p:cNvSpPr>
          <p:nvPr>
            <p:ph type="subTitle" idx="1"/>
          </p:nvPr>
        </p:nvSpPr>
        <p:spPr>
          <a:xfrm>
            <a:off x="398145" y="4082310"/>
            <a:ext cx="8668268" cy="2581228"/>
          </a:xfrm>
        </p:spPr>
        <p:txBody>
          <a:bodyPr/>
          <a:lstStyle>
            <a:lvl1pPr marL="0" indent="0" algn="l">
              <a:buNone/>
              <a:defRPr sz="1980"/>
            </a:lvl1pPr>
            <a:lvl2pPr marL="377190" indent="0" algn="ctr">
              <a:buNone/>
              <a:defRPr sz="1650"/>
            </a:lvl2pPr>
            <a:lvl3pPr marL="754380" indent="0" algn="ctr">
              <a:buNone/>
              <a:defRPr sz="1485"/>
            </a:lvl3pPr>
            <a:lvl4pPr marL="1131570" indent="0" algn="ctr">
              <a:buNone/>
              <a:defRPr sz="1320"/>
            </a:lvl4pPr>
            <a:lvl5pPr marL="1508760" indent="0" algn="ctr">
              <a:buNone/>
              <a:defRPr sz="1320"/>
            </a:lvl5pPr>
            <a:lvl6pPr marL="1885950" indent="0" algn="ctr">
              <a:buNone/>
              <a:defRPr sz="1320"/>
            </a:lvl6pPr>
            <a:lvl7pPr marL="2263140" indent="0" algn="ctr">
              <a:buNone/>
              <a:defRPr sz="1320"/>
            </a:lvl7pPr>
            <a:lvl8pPr marL="2640330" indent="0" algn="ctr">
              <a:buNone/>
              <a:defRPr sz="1320"/>
            </a:lvl8pPr>
            <a:lvl9pPr marL="3017520" indent="0" algn="ctr">
              <a:buNone/>
              <a:defRPr sz="132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FAA551A-CE2F-4E35-A714-B1F04D4B4E8E}"/>
              </a:ext>
            </a:extLst>
          </p:cNvPr>
          <p:cNvSpPr>
            <a:spLocks noGrp="1"/>
          </p:cNvSpPr>
          <p:nvPr>
            <p:ph type="dt" sz="half" idx="10"/>
          </p:nvPr>
        </p:nvSpPr>
        <p:spPr/>
        <p:txBody>
          <a:bodyPr/>
          <a:lstStyle/>
          <a:p>
            <a:fld id="{81B8F32D-D8B6-4B9E-9CBF-DCAC30B7B93D}" type="datetimeFigureOut">
              <a:rPr lang="en-US" smtClean="0"/>
              <a:t>3/25/2024</a:t>
            </a:fld>
            <a:endParaRPr lang="en-US"/>
          </a:p>
        </p:txBody>
      </p:sp>
      <p:sp>
        <p:nvSpPr>
          <p:cNvPr id="5" name="Footer Placeholder 4">
            <a:extLst>
              <a:ext uri="{FF2B5EF4-FFF2-40B4-BE49-F238E27FC236}">
                <a16:creationId xmlns:a16="http://schemas.microsoft.com/office/drawing/2014/main" id="{26B5C907-6594-4DFF-A32B-449C3BA96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376D75-E9DA-4660-AC52-51BA63FCB94D}"/>
              </a:ext>
            </a:extLst>
          </p:cNvPr>
          <p:cNvSpPr>
            <a:spLocks noGrp="1"/>
          </p:cNvSpPr>
          <p:nvPr>
            <p:ph type="sldNum" sz="quarter" idx="12"/>
          </p:nvPr>
        </p:nvSpPr>
        <p:spPr/>
        <p:txBody>
          <a:bodyPr/>
          <a:lstStyle/>
          <a:p>
            <a:fld id="{60553ECD-7F6D-420D-93CA-D8D15EB427AC}" type="slidenum">
              <a:rPr lang="en-US" smtClean="0"/>
              <a:t>‹#›</a:t>
            </a:fld>
            <a:endParaRPr lang="en-US"/>
          </a:p>
        </p:txBody>
      </p:sp>
      <p:cxnSp>
        <p:nvCxnSpPr>
          <p:cNvPr id="10" name="Straight Connector 9">
            <a:extLst>
              <a:ext uri="{FF2B5EF4-FFF2-40B4-BE49-F238E27FC236}">
                <a16:creationId xmlns:a16="http://schemas.microsoft.com/office/drawing/2014/main" id="{A2EFA84C-D756-4DC7-AA46-68D776F37FA4}"/>
              </a:ext>
              <a:ext uri="{C183D7F6-B498-43B3-948B-1728B52AA6E4}">
                <adec:decorative xmlns:adec="http://schemas.microsoft.com/office/drawing/2017/decorative" val="1"/>
              </a:ext>
            </a:extLst>
          </p:cNvPr>
          <p:cNvCxnSpPr>
            <a:cxnSpLocks/>
          </p:cNvCxnSpPr>
          <p:nvPr/>
        </p:nvCxnSpPr>
        <p:spPr>
          <a:xfrm>
            <a:off x="398145" y="555169"/>
            <a:ext cx="9196334"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075556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43735-A77F-440D-9448-6AE7C204D377}"/>
              </a:ext>
            </a:extLst>
          </p:cNvPr>
          <p:cNvSpPr>
            <a:spLocks noGrp="1"/>
          </p:cNvSpPr>
          <p:nvPr>
            <p:ph type="title"/>
          </p:nvPr>
        </p:nvSpPr>
        <p:spPr>
          <a:xfrm>
            <a:off x="398145" y="1108863"/>
            <a:ext cx="8773439" cy="2445715"/>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276C6EE-D55E-454B-B28C-EC73D1DB4A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2A2905-6D2E-4319-9521-61452AB8F996}"/>
              </a:ext>
            </a:extLst>
          </p:cNvPr>
          <p:cNvSpPr>
            <a:spLocks noGrp="1"/>
          </p:cNvSpPr>
          <p:nvPr>
            <p:ph type="dt" sz="half" idx="10"/>
          </p:nvPr>
        </p:nvSpPr>
        <p:spPr/>
        <p:txBody>
          <a:bodyPr/>
          <a:lstStyle/>
          <a:p>
            <a:fld id="{81B8F32D-D8B6-4B9E-9CBF-DCAC30B7B93D}" type="datetimeFigureOut">
              <a:rPr lang="en-US" smtClean="0"/>
              <a:t>3/25/2024</a:t>
            </a:fld>
            <a:endParaRPr lang="en-US"/>
          </a:p>
        </p:txBody>
      </p:sp>
      <p:sp>
        <p:nvSpPr>
          <p:cNvPr id="5" name="Footer Placeholder 4">
            <a:extLst>
              <a:ext uri="{FF2B5EF4-FFF2-40B4-BE49-F238E27FC236}">
                <a16:creationId xmlns:a16="http://schemas.microsoft.com/office/drawing/2014/main" id="{6DAC7550-84E8-49D3-B419-6F5F327DAD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AD2C6B-EA5D-4D97-BC84-6C860D536360}"/>
              </a:ext>
            </a:extLst>
          </p:cNvPr>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1756960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1B299E6-11CC-4181-86C3-528A13F1F556}"/>
              </a:ext>
              <a:ext uri="{C183D7F6-B498-43B3-948B-1728B52AA6E4}">
                <adec:decorative xmlns:adec="http://schemas.microsoft.com/office/drawing/2017/decorative" val="1"/>
              </a:ext>
            </a:extLst>
          </p:cNvPr>
          <p:cNvSpPr/>
          <p:nvPr/>
        </p:nvSpPr>
        <p:spPr>
          <a:xfrm>
            <a:off x="396831" y="4445197"/>
            <a:ext cx="9196334" cy="2759468"/>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55"/>
          </a:p>
        </p:txBody>
      </p:sp>
      <p:sp>
        <p:nvSpPr>
          <p:cNvPr id="2" name="Title 1">
            <a:extLst>
              <a:ext uri="{FF2B5EF4-FFF2-40B4-BE49-F238E27FC236}">
                <a16:creationId xmlns:a16="http://schemas.microsoft.com/office/drawing/2014/main" id="{EE803473-0A64-4F9F-833B-8D64E39019B1}"/>
              </a:ext>
            </a:extLst>
          </p:cNvPr>
          <p:cNvSpPr>
            <a:spLocks noGrp="1"/>
          </p:cNvSpPr>
          <p:nvPr>
            <p:ph type="title"/>
          </p:nvPr>
        </p:nvSpPr>
        <p:spPr>
          <a:xfrm>
            <a:off x="398145" y="1108864"/>
            <a:ext cx="8675370" cy="3079005"/>
          </a:xfrm>
          <a:prstGeom prst="rect">
            <a:avLst/>
          </a:prstGeom>
        </p:spPr>
        <p:txBody>
          <a:bodyPr anchor="b"/>
          <a:lstStyle>
            <a:lvl1pPr>
              <a:defRPr sz="495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6873736-B424-40F2-B562-6DC10E5EDE4F}"/>
              </a:ext>
            </a:extLst>
          </p:cNvPr>
          <p:cNvSpPr>
            <a:spLocks noGrp="1"/>
          </p:cNvSpPr>
          <p:nvPr>
            <p:ph type="body" idx="1"/>
          </p:nvPr>
        </p:nvSpPr>
        <p:spPr>
          <a:xfrm>
            <a:off x="398145" y="4727638"/>
            <a:ext cx="8675370" cy="2173966"/>
          </a:xfrm>
        </p:spPr>
        <p:txBody>
          <a:bodyPr>
            <a:normAutofit/>
          </a:bodyPr>
          <a:lstStyle>
            <a:lvl1pPr marL="0" indent="0">
              <a:buNone/>
              <a:defRPr lang="en-US" sz="1980" i="1" kern="1200" dirty="0" smtClean="0">
                <a:solidFill>
                  <a:schemeClr val="tx1"/>
                </a:solidFill>
                <a:latin typeface="+mn-lt"/>
                <a:ea typeface="+mn-ea"/>
                <a:cs typeface="+mn-cs"/>
              </a:defRPr>
            </a:lvl1pPr>
            <a:lvl2pPr marL="377190" indent="0">
              <a:buNone/>
              <a:defRPr sz="1650">
                <a:solidFill>
                  <a:schemeClr val="tx1">
                    <a:tint val="75000"/>
                  </a:schemeClr>
                </a:solidFill>
              </a:defRPr>
            </a:lvl2pPr>
            <a:lvl3pPr marL="754380" indent="0">
              <a:buNone/>
              <a:defRPr sz="1485">
                <a:solidFill>
                  <a:schemeClr val="tx1">
                    <a:tint val="75000"/>
                  </a:schemeClr>
                </a:solidFill>
              </a:defRPr>
            </a:lvl3pPr>
            <a:lvl4pPr marL="1131570" indent="0">
              <a:buNone/>
              <a:defRPr sz="1320">
                <a:solidFill>
                  <a:schemeClr val="tx1">
                    <a:tint val="75000"/>
                  </a:schemeClr>
                </a:solidFill>
              </a:defRPr>
            </a:lvl4pPr>
            <a:lvl5pPr marL="1508760" indent="0">
              <a:buNone/>
              <a:defRPr sz="1320">
                <a:solidFill>
                  <a:schemeClr val="tx1">
                    <a:tint val="75000"/>
                  </a:schemeClr>
                </a:solidFill>
              </a:defRPr>
            </a:lvl5pPr>
            <a:lvl6pPr marL="1885950" indent="0">
              <a:buNone/>
              <a:defRPr sz="1320">
                <a:solidFill>
                  <a:schemeClr val="tx1">
                    <a:tint val="75000"/>
                  </a:schemeClr>
                </a:solidFill>
              </a:defRPr>
            </a:lvl6pPr>
            <a:lvl7pPr marL="2263140" indent="0">
              <a:buNone/>
              <a:defRPr sz="1320">
                <a:solidFill>
                  <a:schemeClr val="tx1">
                    <a:tint val="75000"/>
                  </a:schemeClr>
                </a:solidFill>
              </a:defRPr>
            </a:lvl7pPr>
            <a:lvl8pPr marL="2640330" indent="0">
              <a:buNone/>
              <a:defRPr sz="1320">
                <a:solidFill>
                  <a:schemeClr val="tx1">
                    <a:tint val="75000"/>
                  </a:schemeClr>
                </a:solidFill>
              </a:defRPr>
            </a:lvl8pPr>
            <a:lvl9pPr marL="3017520" indent="0">
              <a:buNone/>
              <a:defRPr sz="1320">
                <a:solidFill>
                  <a:schemeClr val="tx1">
                    <a:tint val="75000"/>
                  </a:schemeClr>
                </a:solidFill>
              </a:defRPr>
            </a:lvl9pPr>
          </a:lstStyle>
          <a:p>
            <a:pPr marL="0" lvl="0" indent="0" algn="l" defTabSz="754380" rtl="0" eaLnBrk="1" latinLnBrk="0" hangingPunct="1">
              <a:lnSpc>
                <a:spcPct val="110000"/>
              </a:lnSpc>
              <a:spcBef>
                <a:spcPts val="825"/>
              </a:spcBef>
              <a:buFont typeface="Arial" panose="020B0604020202020204" pitchFamily="34" charset="0"/>
              <a:buNone/>
            </a:pPr>
            <a:r>
              <a:rPr lang="en-US"/>
              <a:t>Click to edit Master text styles</a:t>
            </a:r>
          </a:p>
        </p:txBody>
      </p:sp>
      <p:sp>
        <p:nvSpPr>
          <p:cNvPr id="4" name="Date Placeholder 3">
            <a:extLst>
              <a:ext uri="{FF2B5EF4-FFF2-40B4-BE49-F238E27FC236}">
                <a16:creationId xmlns:a16="http://schemas.microsoft.com/office/drawing/2014/main" id="{74348851-37C0-478D-B722-D76C817DC49D}"/>
              </a:ext>
            </a:extLst>
          </p:cNvPr>
          <p:cNvSpPr>
            <a:spLocks noGrp="1"/>
          </p:cNvSpPr>
          <p:nvPr>
            <p:ph type="dt" sz="half" idx="10"/>
          </p:nvPr>
        </p:nvSpPr>
        <p:spPr/>
        <p:txBody>
          <a:bodyPr/>
          <a:lstStyle/>
          <a:p>
            <a:fld id="{81B8F32D-D8B6-4B9E-9CBF-DCAC30B7B93D}" type="datetimeFigureOut">
              <a:rPr lang="en-US" smtClean="0"/>
              <a:t>3/25/2024</a:t>
            </a:fld>
            <a:endParaRPr lang="en-US"/>
          </a:p>
        </p:txBody>
      </p:sp>
      <p:sp>
        <p:nvSpPr>
          <p:cNvPr id="5" name="Footer Placeholder 4">
            <a:extLst>
              <a:ext uri="{FF2B5EF4-FFF2-40B4-BE49-F238E27FC236}">
                <a16:creationId xmlns:a16="http://schemas.microsoft.com/office/drawing/2014/main" id="{263E063E-66CE-4C18-91FA-D14AE052D7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A66D3D-FD62-470C-BC3C-A03771A32F60}"/>
              </a:ext>
            </a:extLst>
          </p:cNvPr>
          <p:cNvSpPr>
            <a:spLocks noGrp="1"/>
          </p:cNvSpPr>
          <p:nvPr>
            <p:ph type="sldNum" sz="quarter" idx="12"/>
          </p:nvPr>
        </p:nvSpPr>
        <p:spPr/>
        <p:txBody>
          <a:bodyPr/>
          <a:lstStyle/>
          <a:p>
            <a:fld id="{60553ECD-7F6D-420D-93CA-D8D15EB427AC}" type="slidenum">
              <a:rPr lang="en-US" smtClean="0"/>
              <a:t>‹#›</a:t>
            </a:fld>
            <a:endParaRPr lang="en-US"/>
          </a:p>
        </p:txBody>
      </p:sp>
      <p:cxnSp>
        <p:nvCxnSpPr>
          <p:cNvPr id="11" name="Straight Connector 10">
            <a:extLst>
              <a:ext uri="{FF2B5EF4-FFF2-40B4-BE49-F238E27FC236}">
                <a16:creationId xmlns:a16="http://schemas.microsoft.com/office/drawing/2014/main" id="{DDFF0049-0231-4557-A707-569556F0CA83}"/>
              </a:ext>
              <a:ext uri="{C183D7F6-B498-43B3-948B-1728B52AA6E4}">
                <adec:decorative xmlns:adec="http://schemas.microsoft.com/office/drawing/2017/decorative" val="1"/>
              </a:ext>
            </a:extLst>
          </p:cNvPr>
          <p:cNvCxnSpPr>
            <a:cxnSpLocks/>
          </p:cNvCxnSpPr>
          <p:nvPr/>
        </p:nvCxnSpPr>
        <p:spPr>
          <a:xfrm>
            <a:off x="396831" y="4445196"/>
            <a:ext cx="9196334"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457A0DB1-87C8-4BF4-B2A2-F9CA6ED05AC4}"/>
              </a:ext>
              <a:ext uri="{C183D7F6-B498-43B3-948B-1728B52AA6E4}">
                <adec:decorative xmlns:adec="http://schemas.microsoft.com/office/drawing/2017/decorative" val="1"/>
              </a:ext>
            </a:extLst>
          </p:cNvPr>
          <p:cNvCxnSpPr>
            <a:cxnSpLocks/>
          </p:cNvCxnSpPr>
          <p:nvPr/>
        </p:nvCxnSpPr>
        <p:spPr>
          <a:xfrm>
            <a:off x="398145" y="7217223"/>
            <a:ext cx="9196334"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F6C29209-8A8F-48A7-8BA2-AFADA37CBD4F}"/>
              </a:ext>
              <a:ext uri="{C183D7F6-B498-43B3-948B-1728B52AA6E4}">
                <adec:decorative xmlns:adec="http://schemas.microsoft.com/office/drawing/2017/decorative" val="1"/>
              </a:ext>
            </a:extLst>
          </p:cNvPr>
          <p:cNvCxnSpPr>
            <a:cxnSpLocks/>
          </p:cNvCxnSpPr>
          <p:nvPr/>
        </p:nvCxnSpPr>
        <p:spPr>
          <a:xfrm>
            <a:off x="396831" y="7217223"/>
            <a:ext cx="9196334"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280964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166BE9C-AE7C-4C39-9694-C32D6939B965}"/>
              </a:ext>
              <a:ext uri="{C183D7F6-B498-43B3-948B-1728B52AA6E4}">
                <adec:decorative xmlns:adec="http://schemas.microsoft.com/office/drawing/2017/decorative" val="1"/>
              </a:ext>
            </a:extLst>
          </p:cNvPr>
          <p:cNvSpPr/>
          <p:nvPr/>
        </p:nvSpPr>
        <p:spPr>
          <a:xfrm>
            <a:off x="396831" y="548054"/>
            <a:ext cx="9196334" cy="2759467"/>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55"/>
          </a:p>
        </p:txBody>
      </p:sp>
      <p:sp>
        <p:nvSpPr>
          <p:cNvPr id="2" name="Title 1">
            <a:extLst>
              <a:ext uri="{FF2B5EF4-FFF2-40B4-BE49-F238E27FC236}">
                <a16:creationId xmlns:a16="http://schemas.microsoft.com/office/drawing/2014/main" id="{78ACC42C-303A-4BDF-990A-2B07967BC9A9}"/>
              </a:ext>
            </a:extLst>
          </p:cNvPr>
          <p:cNvSpPr>
            <a:spLocks noGrp="1"/>
          </p:cNvSpPr>
          <p:nvPr>
            <p:ph type="title"/>
          </p:nvPr>
        </p:nvSpPr>
        <p:spPr>
          <a:xfrm>
            <a:off x="398144" y="1108863"/>
            <a:ext cx="9196334" cy="1989298"/>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0C55CEF-353E-4E14-83AD-ACADDC08D943}"/>
              </a:ext>
            </a:extLst>
          </p:cNvPr>
          <p:cNvSpPr>
            <a:spLocks noGrp="1"/>
          </p:cNvSpPr>
          <p:nvPr>
            <p:ph sz="half" idx="1"/>
          </p:nvPr>
        </p:nvSpPr>
        <p:spPr>
          <a:xfrm>
            <a:off x="398145" y="3516882"/>
            <a:ext cx="4470305" cy="3483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2E55ECEF-9654-4AC1-BF77-7BC602BBD434}"/>
              </a:ext>
            </a:extLst>
          </p:cNvPr>
          <p:cNvSpPr>
            <a:spLocks noGrp="1"/>
          </p:cNvSpPr>
          <p:nvPr>
            <p:ph sz="half" idx="2"/>
          </p:nvPr>
        </p:nvSpPr>
        <p:spPr>
          <a:xfrm>
            <a:off x="5124174" y="3516882"/>
            <a:ext cx="4470305" cy="34836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64922FC8-BC06-407B-A82B-DA62B33A1CD4}"/>
              </a:ext>
            </a:extLst>
          </p:cNvPr>
          <p:cNvSpPr>
            <a:spLocks noGrp="1"/>
          </p:cNvSpPr>
          <p:nvPr>
            <p:ph type="dt" sz="half" idx="10"/>
          </p:nvPr>
        </p:nvSpPr>
        <p:spPr/>
        <p:txBody>
          <a:bodyPr/>
          <a:lstStyle/>
          <a:p>
            <a:fld id="{81B8F32D-D8B6-4B9E-9CBF-DCAC30B7B93D}" type="datetimeFigureOut">
              <a:rPr lang="en-US" smtClean="0"/>
              <a:t>3/25/2024</a:t>
            </a:fld>
            <a:endParaRPr lang="en-US"/>
          </a:p>
        </p:txBody>
      </p:sp>
      <p:sp>
        <p:nvSpPr>
          <p:cNvPr id="6" name="Footer Placeholder 5">
            <a:extLst>
              <a:ext uri="{FF2B5EF4-FFF2-40B4-BE49-F238E27FC236}">
                <a16:creationId xmlns:a16="http://schemas.microsoft.com/office/drawing/2014/main" id="{7915B701-4E1F-48AA-8A3C-ED5DD9151E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6BCA31-8AC7-46F5-BCAB-41D54DF83D78}"/>
              </a:ext>
            </a:extLst>
          </p:cNvPr>
          <p:cNvSpPr>
            <a:spLocks noGrp="1"/>
          </p:cNvSpPr>
          <p:nvPr>
            <p:ph type="sldNum" sz="quarter" idx="12"/>
          </p:nvPr>
        </p:nvSpPr>
        <p:spPr/>
        <p:txBody>
          <a:bodyPr/>
          <a:lstStyle/>
          <a:p>
            <a:fld id="{60553ECD-7F6D-420D-93CA-D8D15EB427AC}" type="slidenum">
              <a:rPr lang="en-US" smtClean="0"/>
              <a:t>‹#›</a:t>
            </a:fld>
            <a:endParaRPr lang="en-US"/>
          </a:p>
        </p:txBody>
      </p:sp>
      <p:cxnSp>
        <p:nvCxnSpPr>
          <p:cNvPr id="9" name="Straight Connector 8">
            <a:extLst>
              <a:ext uri="{FF2B5EF4-FFF2-40B4-BE49-F238E27FC236}">
                <a16:creationId xmlns:a16="http://schemas.microsoft.com/office/drawing/2014/main" id="{21BA86D8-2A29-4A0E-AEA0-39B41C4187DE}"/>
              </a:ext>
              <a:ext uri="{C183D7F6-B498-43B3-948B-1728B52AA6E4}">
                <adec:decorative xmlns:adec="http://schemas.microsoft.com/office/drawing/2017/decorative" val="1"/>
              </a:ext>
            </a:extLst>
          </p:cNvPr>
          <p:cNvCxnSpPr>
            <a:cxnSpLocks/>
          </p:cNvCxnSpPr>
          <p:nvPr/>
        </p:nvCxnSpPr>
        <p:spPr>
          <a:xfrm>
            <a:off x="398145" y="3307521"/>
            <a:ext cx="9196334"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F085E13E-918A-4D04-9E84-94148D7C878E}"/>
              </a:ext>
              <a:ext uri="{C183D7F6-B498-43B3-948B-1728B52AA6E4}">
                <adec:decorative xmlns:adec="http://schemas.microsoft.com/office/drawing/2017/decorative" val="1"/>
              </a:ext>
            </a:extLst>
          </p:cNvPr>
          <p:cNvCxnSpPr>
            <a:cxnSpLocks/>
          </p:cNvCxnSpPr>
          <p:nvPr/>
        </p:nvCxnSpPr>
        <p:spPr>
          <a:xfrm>
            <a:off x="398145" y="555169"/>
            <a:ext cx="9196334"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01742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5E892-D975-4DD6-8583-A14DDBE85F0C}"/>
              </a:ext>
            </a:extLst>
          </p:cNvPr>
          <p:cNvSpPr>
            <a:spLocks noGrp="1"/>
          </p:cNvSpPr>
          <p:nvPr>
            <p:ph type="title"/>
          </p:nvPr>
        </p:nvSpPr>
        <p:spPr>
          <a:xfrm>
            <a:off x="399821" y="1108861"/>
            <a:ext cx="9194657" cy="1518195"/>
          </a:xfrm>
          <a:prstGeom prst="rect">
            <a:avLst/>
          </a:prstGeom>
        </p:spPr>
        <p:txBody>
          <a:bodyPr anchor="b"/>
          <a:lstStyle/>
          <a:p>
            <a:r>
              <a:rPr lang="en-US"/>
              <a:t>Click to edit Master title style</a:t>
            </a:r>
            <a:endParaRPr lang="en-US" dirty="0"/>
          </a:p>
        </p:txBody>
      </p:sp>
      <p:sp>
        <p:nvSpPr>
          <p:cNvPr id="3" name="Text Placeholder 2">
            <a:extLst>
              <a:ext uri="{FF2B5EF4-FFF2-40B4-BE49-F238E27FC236}">
                <a16:creationId xmlns:a16="http://schemas.microsoft.com/office/drawing/2014/main" id="{7F1F7700-CECC-4881-BE5C-A13CD825B73B}"/>
              </a:ext>
            </a:extLst>
          </p:cNvPr>
          <p:cNvSpPr>
            <a:spLocks noGrp="1"/>
          </p:cNvSpPr>
          <p:nvPr>
            <p:ph type="body" idx="1"/>
          </p:nvPr>
        </p:nvSpPr>
        <p:spPr>
          <a:xfrm>
            <a:off x="399821" y="2834377"/>
            <a:ext cx="4410633" cy="933767"/>
          </a:xfrm>
        </p:spPr>
        <p:txBody>
          <a:bodyPr anchor="b">
            <a:normAutofit/>
          </a:bodyPr>
          <a:lstStyle>
            <a:lvl1pPr marL="0" indent="0">
              <a:buNone/>
              <a:defRPr lang="en-US" sz="1980" b="0" i="1" kern="1200" dirty="0" smtClean="0">
                <a:solidFill>
                  <a:schemeClr val="tx1"/>
                </a:solidFill>
                <a:latin typeface="+mn-lt"/>
                <a:ea typeface="+mn-ea"/>
                <a:cs typeface="+mn-cs"/>
              </a:defRPr>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marL="0" lvl="0" indent="0" algn="l" defTabSz="754380" rtl="0" eaLnBrk="1" latinLnBrk="0" hangingPunct="1">
              <a:lnSpc>
                <a:spcPct val="110000"/>
              </a:lnSpc>
              <a:spcBef>
                <a:spcPts val="825"/>
              </a:spcBef>
              <a:buFont typeface="Arial" panose="020B0604020202020204" pitchFamily="34" charset="0"/>
              <a:buNone/>
            </a:pPr>
            <a:r>
              <a:rPr lang="en-US"/>
              <a:t>Click to edit Master text styles</a:t>
            </a:r>
          </a:p>
        </p:txBody>
      </p:sp>
      <p:sp>
        <p:nvSpPr>
          <p:cNvPr id="4" name="Content Placeholder 3">
            <a:extLst>
              <a:ext uri="{FF2B5EF4-FFF2-40B4-BE49-F238E27FC236}">
                <a16:creationId xmlns:a16="http://schemas.microsoft.com/office/drawing/2014/main" id="{4CA50766-520A-44C5-943E-569222B74104}"/>
              </a:ext>
            </a:extLst>
          </p:cNvPr>
          <p:cNvSpPr>
            <a:spLocks noGrp="1"/>
          </p:cNvSpPr>
          <p:nvPr>
            <p:ph sz="half" idx="2"/>
          </p:nvPr>
        </p:nvSpPr>
        <p:spPr>
          <a:xfrm>
            <a:off x="399821" y="3886200"/>
            <a:ext cx="4410633" cy="31287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72F7E42-976A-4239-8006-D68538D4B71F}"/>
              </a:ext>
            </a:extLst>
          </p:cNvPr>
          <p:cNvSpPr>
            <a:spLocks noGrp="1"/>
          </p:cNvSpPr>
          <p:nvPr>
            <p:ph type="body" sz="quarter" idx="3"/>
          </p:nvPr>
        </p:nvSpPr>
        <p:spPr>
          <a:xfrm>
            <a:off x="5162124" y="2834377"/>
            <a:ext cx="4432355" cy="933767"/>
          </a:xfrm>
        </p:spPr>
        <p:txBody>
          <a:bodyPr anchor="b"/>
          <a:lstStyle>
            <a:lvl1pPr marL="0" indent="0">
              <a:buNone/>
              <a:defRPr lang="en-US" sz="1980" b="0" i="1" kern="1200" smtClean="0">
                <a:solidFill>
                  <a:schemeClr val="tx1"/>
                </a:solidFill>
                <a:latin typeface="+mn-lt"/>
                <a:ea typeface="+mn-ea"/>
                <a:cs typeface="+mn-cs"/>
              </a:defRPr>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en-US"/>
              <a:t>Click to edit Master text styles</a:t>
            </a:r>
          </a:p>
        </p:txBody>
      </p:sp>
      <p:sp>
        <p:nvSpPr>
          <p:cNvPr id="6" name="Content Placeholder 5">
            <a:extLst>
              <a:ext uri="{FF2B5EF4-FFF2-40B4-BE49-F238E27FC236}">
                <a16:creationId xmlns:a16="http://schemas.microsoft.com/office/drawing/2014/main" id="{3F8CA329-951F-4391-ADC5-7EA320B7782F}"/>
              </a:ext>
            </a:extLst>
          </p:cNvPr>
          <p:cNvSpPr>
            <a:spLocks noGrp="1"/>
          </p:cNvSpPr>
          <p:nvPr>
            <p:ph sz="quarter" idx="4"/>
          </p:nvPr>
        </p:nvSpPr>
        <p:spPr>
          <a:xfrm>
            <a:off x="5162124" y="3886200"/>
            <a:ext cx="4432355" cy="31287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9FBEC22A-DA46-460C-B865-D928C20AE763}"/>
              </a:ext>
            </a:extLst>
          </p:cNvPr>
          <p:cNvSpPr>
            <a:spLocks noGrp="1"/>
          </p:cNvSpPr>
          <p:nvPr>
            <p:ph type="dt" sz="half" idx="10"/>
          </p:nvPr>
        </p:nvSpPr>
        <p:spPr/>
        <p:txBody>
          <a:bodyPr/>
          <a:lstStyle/>
          <a:p>
            <a:fld id="{81B8F32D-D8B6-4B9E-9CBF-DCAC30B7B93D}" type="datetimeFigureOut">
              <a:rPr lang="en-US" smtClean="0"/>
              <a:t>3/25/2024</a:t>
            </a:fld>
            <a:endParaRPr lang="en-US"/>
          </a:p>
        </p:txBody>
      </p:sp>
      <p:sp>
        <p:nvSpPr>
          <p:cNvPr id="8" name="Footer Placeholder 7">
            <a:extLst>
              <a:ext uri="{FF2B5EF4-FFF2-40B4-BE49-F238E27FC236}">
                <a16:creationId xmlns:a16="http://schemas.microsoft.com/office/drawing/2014/main" id="{4EB2D647-42C5-4AB7-BB71-3A44065716E7}"/>
              </a:ext>
            </a:extLst>
          </p:cNvPr>
          <p:cNvSpPr>
            <a:spLocks noGrp="1"/>
          </p:cNvSpPr>
          <p:nvPr>
            <p:ph type="ftr" sz="quarter" idx="11"/>
          </p:nvPr>
        </p:nvSpPr>
        <p:spPr>
          <a:xfrm>
            <a:off x="399821" y="7274967"/>
            <a:ext cx="3394710" cy="413808"/>
          </a:xfrm>
        </p:spPr>
        <p:txBody>
          <a:bodyPr/>
          <a:lstStyle/>
          <a:p>
            <a:endParaRPr lang="en-US"/>
          </a:p>
        </p:txBody>
      </p:sp>
      <p:sp>
        <p:nvSpPr>
          <p:cNvPr id="9" name="Slide Number Placeholder 8">
            <a:extLst>
              <a:ext uri="{FF2B5EF4-FFF2-40B4-BE49-F238E27FC236}">
                <a16:creationId xmlns:a16="http://schemas.microsoft.com/office/drawing/2014/main" id="{590B2B67-714C-46DA-85E5-598B4244D3B0}"/>
              </a:ext>
            </a:extLst>
          </p:cNvPr>
          <p:cNvSpPr>
            <a:spLocks noGrp="1"/>
          </p:cNvSpPr>
          <p:nvPr>
            <p:ph type="sldNum" sz="quarter" idx="12"/>
          </p:nvPr>
        </p:nvSpPr>
        <p:spPr>
          <a:xfrm>
            <a:off x="9066413" y="-8148"/>
            <a:ext cx="528066" cy="413808"/>
          </a:xfrm>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254826103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311256"/>
            <a:ext cx="9052560" cy="12954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02920" y="1813562"/>
            <a:ext cx="9052560" cy="51294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02920" y="7203864"/>
            <a:ext cx="2346960" cy="413808"/>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436621" y="7203864"/>
            <a:ext cx="3185160" cy="41380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208520" y="7203864"/>
            <a:ext cx="2346960" cy="413808"/>
          </a:xfrm>
          <a:prstGeom prst="rect">
            <a:avLst/>
          </a:prstGeom>
        </p:spPr>
        <p:txBody>
          <a:bodyPr vert="horz" lIns="91440" tIns="45720" rIns="91440" bIns="45720" rtlCol="0" anchor="ctr"/>
          <a:lstStyle>
            <a:lvl1pPr algn="r">
              <a:defRPr sz="1200">
                <a:solidFill>
                  <a:schemeClr val="tx1">
                    <a:tint val="75000"/>
                  </a:schemeClr>
                </a:solidFill>
              </a:defRPr>
            </a:lvl1pPr>
          </a:lstStyle>
          <a:p>
            <a:fld id="{1FFCFEE5-8EAD-403C-AFC6-4E09610A5144}" type="slidenum">
              <a:rPr lang="en-US" smtClean="0"/>
              <a:t>‹#›</a:t>
            </a:fld>
            <a:endParaRPr lang="en-US"/>
          </a:p>
        </p:txBody>
      </p:sp>
    </p:spTree>
    <p:extLst>
      <p:ext uri="{BB962C8B-B14F-4D97-AF65-F5344CB8AC3E}">
        <p14:creationId xmlns:p14="http://schemas.microsoft.com/office/powerpoint/2010/main" val="30036863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83" r:id="rId3"/>
    <p:sldLayoutId id="2147483684" r:id="rId4"/>
  </p:sldLayoutIdLst>
  <p:hf hdr="0" ftr="0" dt="0"/>
  <p:txStyles>
    <p:titleStyle>
      <a:lvl1pPr algn="ctr" defTabSz="914323" rtl="0" eaLnBrk="1" latinLnBrk="0" hangingPunct="1">
        <a:spcBef>
          <a:spcPct val="0"/>
        </a:spcBef>
        <a:buNone/>
        <a:defRPr sz="4399" kern="1200">
          <a:solidFill>
            <a:schemeClr val="tx1"/>
          </a:solidFill>
          <a:latin typeface="+mj-lt"/>
          <a:ea typeface="+mj-ea"/>
          <a:cs typeface="+mj-cs"/>
        </a:defRPr>
      </a:lvl1pPr>
    </p:titleStyle>
    <p:bodyStyle>
      <a:lvl1pPr marL="342871" indent="-342871" algn="l" defTabSz="91432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87" indent="-285726" algn="l" defTabSz="91432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04" indent="-228581" algn="l" defTabSz="91432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66"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227"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23" rtl="0" eaLnBrk="1" latinLnBrk="0" hangingPunct="1">
        <a:defRPr sz="1800" kern="1200">
          <a:solidFill>
            <a:schemeClr val="tx1"/>
          </a:solidFill>
          <a:latin typeface="+mn-lt"/>
          <a:ea typeface="+mn-ea"/>
          <a:cs typeface="+mn-cs"/>
        </a:defRPr>
      </a:lvl1pPr>
      <a:lvl2pPr marL="457162" algn="l" defTabSz="914323" rtl="0" eaLnBrk="1" latinLnBrk="0" hangingPunct="1">
        <a:defRPr sz="1800" kern="1200">
          <a:solidFill>
            <a:schemeClr val="tx1"/>
          </a:solidFill>
          <a:latin typeface="+mn-lt"/>
          <a:ea typeface="+mn-ea"/>
          <a:cs typeface="+mn-cs"/>
        </a:defRPr>
      </a:lvl2pPr>
      <a:lvl3pPr marL="914323" algn="l" defTabSz="914323" rtl="0" eaLnBrk="1" latinLnBrk="0" hangingPunct="1">
        <a:defRPr sz="1800" kern="1200">
          <a:solidFill>
            <a:schemeClr val="tx1"/>
          </a:solidFill>
          <a:latin typeface="+mn-lt"/>
          <a:ea typeface="+mn-ea"/>
          <a:cs typeface="+mn-cs"/>
        </a:defRPr>
      </a:lvl3pPr>
      <a:lvl4pPr marL="1371485" algn="l" defTabSz="914323" rtl="0" eaLnBrk="1" latinLnBrk="0" hangingPunct="1">
        <a:defRPr sz="1800" kern="1200">
          <a:solidFill>
            <a:schemeClr val="tx1"/>
          </a:solidFill>
          <a:latin typeface="+mn-lt"/>
          <a:ea typeface="+mn-ea"/>
          <a:cs typeface="+mn-cs"/>
        </a:defRPr>
      </a:lvl4pPr>
      <a:lvl5pPr marL="1828647" algn="l" defTabSz="914323" rtl="0" eaLnBrk="1" latinLnBrk="0" hangingPunct="1">
        <a:defRPr sz="1800" kern="1200">
          <a:solidFill>
            <a:schemeClr val="tx1"/>
          </a:solidFill>
          <a:latin typeface="+mn-lt"/>
          <a:ea typeface="+mn-ea"/>
          <a:cs typeface="+mn-cs"/>
        </a:defRPr>
      </a:lvl5pPr>
      <a:lvl6pPr marL="2285808" algn="l" defTabSz="914323" rtl="0" eaLnBrk="1" latinLnBrk="0" hangingPunct="1">
        <a:defRPr sz="1800" kern="1200">
          <a:solidFill>
            <a:schemeClr val="tx1"/>
          </a:solidFill>
          <a:latin typeface="+mn-lt"/>
          <a:ea typeface="+mn-ea"/>
          <a:cs typeface="+mn-cs"/>
        </a:defRPr>
      </a:lvl6pPr>
      <a:lvl7pPr marL="2742970" algn="l" defTabSz="914323" rtl="0" eaLnBrk="1" latinLnBrk="0" hangingPunct="1">
        <a:defRPr sz="1800" kern="1200">
          <a:solidFill>
            <a:schemeClr val="tx1"/>
          </a:solidFill>
          <a:latin typeface="+mn-lt"/>
          <a:ea typeface="+mn-ea"/>
          <a:cs typeface="+mn-cs"/>
        </a:defRPr>
      </a:lvl7pPr>
      <a:lvl8pPr marL="3200132" algn="l" defTabSz="914323" rtl="0" eaLnBrk="1" latinLnBrk="0" hangingPunct="1">
        <a:defRPr sz="1800" kern="1200">
          <a:solidFill>
            <a:schemeClr val="tx1"/>
          </a:solidFill>
          <a:latin typeface="+mn-lt"/>
          <a:ea typeface="+mn-ea"/>
          <a:cs typeface="+mn-cs"/>
        </a:defRPr>
      </a:lvl8pPr>
      <a:lvl9pPr marL="3657294" algn="l" defTabSz="91432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87A535-3CAC-46BC-B2B2-3AE83EC3A561}"/>
              </a:ext>
            </a:extLst>
          </p:cNvPr>
          <p:cNvSpPr>
            <a:spLocks noGrp="1"/>
          </p:cNvSpPr>
          <p:nvPr>
            <p:ph type="title"/>
          </p:nvPr>
        </p:nvSpPr>
        <p:spPr>
          <a:xfrm>
            <a:off x="398145" y="1108863"/>
            <a:ext cx="8668268" cy="2440179"/>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D8EBDBD-59EC-46ED-BE79-6D37B531D692}"/>
              </a:ext>
            </a:extLst>
          </p:cNvPr>
          <p:cNvSpPr>
            <a:spLocks noGrp="1"/>
          </p:cNvSpPr>
          <p:nvPr>
            <p:ph type="body" idx="1"/>
          </p:nvPr>
        </p:nvSpPr>
        <p:spPr>
          <a:xfrm>
            <a:off x="398145" y="3747787"/>
            <a:ext cx="8668268" cy="291575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5921F5C-FD3D-42C7-90F4-5ECE6FFCFE7F}"/>
              </a:ext>
            </a:extLst>
          </p:cNvPr>
          <p:cNvSpPr>
            <a:spLocks noGrp="1"/>
          </p:cNvSpPr>
          <p:nvPr>
            <p:ph type="dt" sz="half" idx="2"/>
          </p:nvPr>
        </p:nvSpPr>
        <p:spPr>
          <a:xfrm>
            <a:off x="399821" y="113996"/>
            <a:ext cx="2263140" cy="413808"/>
          </a:xfrm>
          <a:prstGeom prst="rect">
            <a:avLst/>
          </a:prstGeom>
        </p:spPr>
        <p:txBody>
          <a:bodyPr vert="horz" lIns="91440" tIns="45720" rIns="91440" bIns="45720" rtlCol="0" anchor="ctr"/>
          <a:lstStyle>
            <a:lvl1pPr algn="l">
              <a:defRPr sz="743">
                <a:solidFill>
                  <a:schemeClr val="tx1"/>
                </a:solidFill>
              </a:defRPr>
            </a:lvl1pPr>
          </a:lstStyle>
          <a:p>
            <a:fld id="{81B8F32D-D8B6-4B9E-9CBF-DCAC30B7B93D}" type="datetimeFigureOut">
              <a:rPr lang="en-US" smtClean="0"/>
              <a:pPr/>
              <a:t>3/25/2024</a:t>
            </a:fld>
            <a:endParaRPr lang="en-US" dirty="0"/>
          </a:p>
        </p:txBody>
      </p:sp>
      <p:sp>
        <p:nvSpPr>
          <p:cNvPr id="5" name="Footer Placeholder 4">
            <a:extLst>
              <a:ext uri="{FF2B5EF4-FFF2-40B4-BE49-F238E27FC236}">
                <a16:creationId xmlns:a16="http://schemas.microsoft.com/office/drawing/2014/main" id="{0FE63D50-6D0B-4963-97B9-A32AE63235B8}"/>
              </a:ext>
            </a:extLst>
          </p:cNvPr>
          <p:cNvSpPr>
            <a:spLocks noGrp="1"/>
          </p:cNvSpPr>
          <p:nvPr>
            <p:ph type="ftr" sz="quarter" idx="3"/>
          </p:nvPr>
        </p:nvSpPr>
        <p:spPr>
          <a:xfrm>
            <a:off x="399821" y="7274967"/>
            <a:ext cx="3394710" cy="413808"/>
          </a:xfrm>
          <a:prstGeom prst="rect">
            <a:avLst/>
          </a:prstGeom>
        </p:spPr>
        <p:txBody>
          <a:bodyPr vert="horz" lIns="91440" tIns="45720" rIns="91440" bIns="45720" rtlCol="0" anchor="ctr"/>
          <a:lstStyle>
            <a:lvl1pPr algn="l">
              <a:defRPr sz="743">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826B5E08-CAC3-4C87-B143-5F8956AE905D}"/>
              </a:ext>
            </a:extLst>
          </p:cNvPr>
          <p:cNvSpPr>
            <a:spLocks noGrp="1"/>
          </p:cNvSpPr>
          <p:nvPr>
            <p:ph type="sldNum" sz="quarter" idx="4"/>
          </p:nvPr>
        </p:nvSpPr>
        <p:spPr>
          <a:xfrm>
            <a:off x="9066413" y="113996"/>
            <a:ext cx="528066" cy="413808"/>
          </a:xfrm>
          <a:prstGeom prst="rect">
            <a:avLst/>
          </a:prstGeom>
        </p:spPr>
        <p:txBody>
          <a:bodyPr vert="horz" lIns="91440" tIns="45720" rIns="91440" bIns="45720" rtlCol="0" anchor="ctr"/>
          <a:lstStyle>
            <a:lvl1pPr algn="r">
              <a:defRPr sz="743">
                <a:solidFill>
                  <a:schemeClr val="tx1"/>
                </a:solidFill>
              </a:defRPr>
            </a:lvl1pPr>
          </a:lstStyle>
          <a:p>
            <a:fld id="{60553ECD-7F6D-420D-93CA-D8D15EB427AC}" type="slidenum">
              <a:rPr lang="en-US" smtClean="0"/>
              <a:pPr/>
              <a:t>‹#›</a:t>
            </a:fld>
            <a:endParaRPr lang="en-US" dirty="0"/>
          </a:p>
        </p:txBody>
      </p:sp>
      <p:cxnSp>
        <p:nvCxnSpPr>
          <p:cNvPr id="8" name="Straight Connector 7">
            <a:extLst>
              <a:ext uri="{FF2B5EF4-FFF2-40B4-BE49-F238E27FC236}">
                <a16:creationId xmlns:a16="http://schemas.microsoft.com/office/drawing/2014/main" id="{108D74AC-B125-4E11-BA53-E9E383966DF8}"/>
              </a:ext>
              <a:ext uri="{C183D7F6-B498-43B3-948B-1728B52AA6E4}">
                <adec:decorative xmlns:adec="http://schemas.microsoft.com/office/drawing/2017/decorative" val="1"/>
              </a:ext>
            </a:extLst>
          </p:cNvPr>
          <p:cNvCxnSpPr>
            <a:cxnSpLocks/>
          </p:cNvCxnSpPr>
          <p:nvPr/>
        </p:nvCxnSpPr>
        <p:spPr>
          <a:xfrm>
            <a:off x="398145" y="555169"/>
            <a:ext cx="9196334"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9DC76EBE-FB9D-4054-B5D8-19E3EAFE40B2}"/>
              </a:ext>
              <a:ext uri="{C183D7F6-B498-43B3-948B-1728B52AA6E4}">
                <adec:decorative xmlns:adec="http://schemas.microsoft.com/office/drawing/2017/decorative" val="1"/>
              </a:ext>
            </a:extLst>
          </p:cNvPr>
          <p:cNvCxnSpPr>
            <a:cxnSpLocks/>
          </p:cNvCxnSpPr>
          <p:nvPr/>
        </p:nvCxnSpPr>
        <p:spPr>
          <a:xfrm>
            <a:off x="398145" y="7217223"/>
            <a:ext cx="9196334"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1238791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754380" rtl="0" eaLnBrk="1" latinLnBrk="0" hangingPunct="1">
        <a:lnSpc>
          <a:spcPct val="100000"/>
        </a:lnSpc>
        <a:spcBef>
          <a:spcPct val="0"/>
        </a:spcBef>
        <a:buNone/>
        <a:defRPr sz="5445" kern="1200">
          <a:solidFill>
            <a:schemeClr val="tx1"/>
          </a:solidFill>
          <a:latin typeface="+mj-lt"/>
          <a:ea typeface="+mj-ea"/>
          <a:cs typeface="+mj-cs"/>
        </a:defRPr>
      </a:lvl1pPr>
    </p:titleStyle>
    <p:bodyStyle>
      <a:lvl1pPr marL="0" indent="0" algn="l" defTabSz="754380" rtl="0" eaLnBrk="1" latinLnBrk="0" hangingPunct="1">
        <a:lnSpc>
          <a:spcPct val="100000"/>
        </a:lnSpc>
        <a:spcBef>
          <a:spcPts val="825"/>
        </a:spcBef>
        <a:buFont typeface="Arial" panose="020B0604020202020204" pitchFamily="34" charset="0"/>
        <a:buNone/>
        <a:defRPr sz="1980" kern="1200">
          <a:solidFill>
            <a:schemeClr val="tx1"/>
          </a:solidFill>
          <a:latin typeface="+mn-lt"/>
          <a:ea typeface="+mn-ea"/>
          <a:cs typeface="+mn-cs"/>
        </a:defRPr>
      </a:lvl1pPr>
      <a:lvl2pPr marL="565785" indent="-188595" algn="l" defTabSz="754380" rtl="0" eaLnBrk="1" latinLnBrk="0" hangingPunct="1">
        <a:lnSpc>
          <a:spcPct val="100000"/>
        </a:lnSpc>
        <a:spcBef>
          <a:spcPts val="413"/>
        </a:spcBef>
        <a:buFont typeface="Arial" panose="020B0604020202020204" pitchFamily="34" charset="0"/>
        <a:buChar char="•"/>
        <a:defRPr sz="1650" kern="1200">
          <a:solidFill>
            <a:schemeClr val="tx1"/>
          </a:solidFill>
          <a:latin typeface="+mn-lt"/>
          <a:ea typeface="+mn-ea"/>
          <a:cs typeface="+mn-cs"/>
        </a:defRPr>
      </a:lvl2pPr>
      <a:lvl3pPr marL="754380" indent="0" algn="l" defTabSz="754380" rtl="0" eaLnBrk="1" latinLnBrk="0" hangingPunct="1">
        <a:lnSpc>
          <a:spcPct val="100000"/>
        </a:lnSpc>
        <a:spcBef>
          <a:spcPts val="413"/>
        </a:spcBef>
        <a:buFont typeface="Arial" panose="020B0604020202020204" pitchFamily="34" charset="0"/>
        <a:buNone/>
        <a:defRPr sz="1650" kern="1200">
          <a:solidFill>
            <a:schemeClr val="tx1"/>
          </a:solidFill>
          <a:latin typeface="+mn-lt"/>
          <a:ea typeface="+mn-ea"/>
          <a:cs typeface="+mn-cs"/>
        </a:defRPr>
      </a:lvl3pPr>
      <a:lvl4pPr marL="1320165" indent="-188595" algn="l" defTabSz="754380" rtl="0" eaLnBrk="1" latinLnBrk="0" hangingPunct="1">
        <a:lnSpc>
          <a:spcPct val="100000"/>
        </a:lnSpc>
        <a:spcBef>
          <a:spcPts val="413"/>
        </a:spcBef>
        <a:buFont typeface="Arial" panose="020B0604020202020204" pitchFamily="34" charset="0"/>
        <a:buChar char="•"/>
        <a:defRPr sz="1485" kern="1200">
          <a:solidFill>
            <a:schemeClr val="tx1"/>
          </a:solidFill>
          <a:latin typeface="+mn-lt"/>
          <a:ea typeface="+mn-ea"/>
          <a:cs typeface="+mn-cs"/>
        </a:defRPr>
      </a:lvl4pPr>
      <a:lvl5pPr marL="1508760" indent="0" algn="l" defTabSz="754380" rtl="0" eaLnBrk="1" latinLnBrk="0" hangingPunct="1">
        <a:lnSpc>
          <a:spcPct val="100000"/>
        </a:lnSpc>
        <a:spcBef>
          <a:spcPts val="413"/>
        </a:spcBef>
        <a:buFont typeface="Arial" panose="020B0604020202020204" pitchFamily="34" charset="0"/>
        <a:buNone/>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p:bodyStyle>
    <p:otherStyle>
      <a:defPPr>
        <a:defRPr lang="en-US"/>
      </a:defPPr>
      <a:lvl1pPr marL="0" algn="l" defTabSz="754380" rtl="0" eaLnBrk="1" latinLnBrk="0" hangingPunct="1">
        <a:defRPr sz="1485" kern="1200">
          <a:solidFill>
            <a:schemeClr val="tx1"/>
          </a:solidFill>
          <a:latin typeface="+mn-lt"/>
          <a:ea typeface="+mn-ea"/>
          <a:cs typeface="+mn-cs"/>
        </a:defRPr>
      </a:lvl1pPr>
      <a:lvl2pPr marL="377190" algn="l" defTabSz="754380" rtl="0" eaLnBrk="1" latinLnBrk="0" hangingPunct="1">
        <a:defRPr sz="1485" kern="1200">
          <a:solidFill>
            <a:schemeClr val="tx1"/>
          </a:solidFill>
          <a:latin typeface="+mn-lt"/>
          <a:ea typeface="+mn-ea"/>
          <a:cs typeface="+mn-cs"/>
        </a:defRPr>
      </a:lvl2pPr>
      <a:lvl3pPr marL="754380" algn="l" defTabSz="754380" rtl="0" eaLnBrk="1" latinLnBrk="0" hangingPunct="1">
        <a:defRPr sz="1485" kern="1200">
          <a:solidFill>
            <a:schemeClr val="tx1"/>
          </a:solidFill>
          <a:latin typeface="+mn-lt"/>
          <a:ea typeface="+mn-ea"/>
          <a:cs typeface="+mn-cs"/>
        </a:defRPr>
      </a:lvl3pPr>
      <a:lvl4pPr marL="1131570" algn="l" defTabSz="754380" rtl="0" eaLnBrk="1" latinLnBrk="0" hangingPunct="1">
        <a:defRPr sz="1485" kern="1200">
          <a:solidFill>
            <a:schemeClr val="tx1"/>
          </a:solidFill>
          <a:latin typeface="+mn-lt"/>
          <a:ea typeface="+mn-ea"/>
          <a:cs typeface="+mn-cs"/>
        </a:defRPr>
      </a:lvl4pPr>
      <a:lvl5pPr marL="1508760" algn="l" defTabSz="754380" rtl="0" eaLnBrk="1" latinLnBrk="0" hangingPunct="1">
        <a:defRPr sz="1485" kern="1200">
          <a:solidFill>
            <a:schemeClr val="tx1"/>
          </a:solidFill>
          <a:latin typeface="+mn-lt"/>
          <a:ea typeface="+mn-ea"/>
          <a:cs typeface="+mn-cs"/>
        </a:defRPr>
      </a:lvl5pPr>
      <a:lvl6pPr marL="1885950" algn="l" defTabSz="754380" rtl="0" eaLnBrk="1" latinLnBrk="0" hangingPunct="1">
        <a:defRPr sz="1485" kern="1200">
          <a:solidFill>
            <a:schemeClr val="tx1"/>
          </a:solidFill>
          <a:latin typeface="+mn-lt"/>
          <a:ea typeface="+mn-ea"/>
          <a:cs typeface="+mn-cs"/>
        </a:defRPr>
      </a:lvl6pPr>
      <a:lvl7pPr marL="2263140" algn="l" defTabSz="754380" rtl="0" eaLnBrk="1" latinLnBrk="0" hangingPunct="1">
        <a:defRPr sz="1485" kern="1200">
          <a:solidFill>
            <a:schemeClr val="tx1"/>
          </a:solidFill>
          <a:latin typeface="+mn-lt"/>
          <a:ea typeface="+mn-ea"/>
          <a:cs typeface="+mn-cs"/>
        </a:defRPr>
      </a:lvl7pPr>
      <a:lvl8pPr marL="2640330" algn="l" defTabSz="754380" rtl="0" eaLnBrk="1" latinLnBrk="0" hangingPunct="1">
        <a:defRPr sz="1485" kern="1200">
          <a:solidFill>
            <a:schemeClr val="tx1"/>
          </a:solidFill>
          <a:latin typeface="+mn-lt"/>
          <a:ea typeface="+mn-ea"/>
          <a:cs typeface="+mn-cs"/>
        </a:defRPr>
      </a:lvl8pPr>
      <a:lvl9pPr marL="3017520" algn="l" defTabSz="754380" rtl="0" eaLnBrk="1" latinLnBrk="0" hangingPunct="1">
        <a:defRPr sz="148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arxiv.org/abs/1804.00792"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usenix.org/system/files/sec21-severi.pdf"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hyperlink" Target="https://www.usenix.org/system/files/sec19-xiao.pdf"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openreview.net/attachment?id=rkgyS0VFvr&amp;name=original_pdf"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hyperlink" Target="https://machine-learning-and-security.github.io/papers/mlsec17_paper_51.pdf"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4.wdp"/></Relationships>
</file>

<file path=ppt/slides/_rels/slide5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hyperlink" Target="https://arxiv.org/abs/2012.03816"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arxiv.org/abs/2007.10760"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43.png"/></Relationships>
</file>

<file path=ppt/slides/_rels/slide63.xml.rels><?xml version="1.0" encoding="UTF-8" standalone="yes"?>
<Relationships xmlns="http://schemas.openxmlformats.org/package/2006/relationships"><Relationship Id="rId2" Type="http://schemas.openxmlformats.org/officeDocument/2006/relationships/hyperlink" Target="https://arxiv.org/abs/2002.08327" TargetMode="Externa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arxiv.org/abs/2306.17194"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3DD0A-0E8E-B7DE-C4FA-5A20FE0B4B55}"/>
              </a:ext>
            </a:extLst>
          </p:cNvPr>
          <p:cNvSpPr>
            <a:spLocks noGrp="1"/>
          </p:cNvSpPr>
          <p:nvPr>
            <p:ph type="title"/>
          </p:nvPr>
        </p:nvSpPr>
        <p:spPr>
          <a:xfrm>
            <a:off x="4996675" y="1538636"/>
            <a:ext cx="4247295" cy="1987524"/>
          </a:xfrm>
        </p:spPr>
        <p:txBody>
          <a:bodyPr/>
          <a:lstStyle/>
          <a:p>
            <a:pPr algn="ctr"/>
            <a:r>
              <a:rPr lang="en-US" altLang="en-US" dirty="0"/>
              <a:t>CS 487/587</a:t>
            </a:r>
            <a:r>
              <a:rPr lang="en-US" dirty="0"/>
              <a:t> Adversarial Machine Learning</a:t>
            </a:r>
          </a:p>
        </p:txBody>
      </p:sp>
      <p:sp>
        <p:nvSpPr>
          <p:cNvPr id="3" name="Subtitle 2"/>
          <p:cNvSpPr>
            <a:spLocks noGrp="1"/>
          </p:cNvSpPr>
          <p:nvPr>
            <p:ph type="body" idx="1"/>
          </p:nvPr>
        </p:nvSpPr>
        <p:spPr/>
        <p:txBody>
          <a:bodyPr/>
          <a:lstStyle/>
          <a:p>
            <a:pPr algn="ctr"/>
            <a:r>
              <a:rPr lang="en-US" altLang="en-US" dirty="0"/>
              <a:t>Dr. Alex Vakanski</a:t>
            </a:r>
          </a:p>
          <a:p>
            <a:endParaRPr lang="en-US" dirty="0"/>
          </a:p>
        </p:txBody>
      </p:sp>
    </p:spTree>
    <p:extLst>
      <p:ext uri="{BB962C8B-B14F-4D97-AF65-F5344CB8AC3E}">
        <p14:creationId xmlns:p14="http://schemas.microsoft.com/office/powerpoint/2010/main" val="4787350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Outsourcing Attack</a:t>
            </a:r>
          </a:p>
        </p:txBody>
      </p:sp>
      <p:sp>
        <p:nvSpPr>
          <p:cNvPr id="3" name="Content Placeholder 2"/>
          <p:cNvSpPr>
            <a:spLocks noGrp="1"/>
          </p:cNvSpPr>
          <p:nvPr>
            <p:ph idx="1"/>
          </p:nvPr>
        </p:nvSpPr>
        <p:spPr/>
        <p:txBody>
          <a:bodyPr>
            <a:normAutofit/>
          </a:bodyPr>
          <a:lstStyle/>
          <a:p>
            <a:r>
              <a:rPr lang="en-US" b="1" i="1" dirty="0">
                <a:solidFill>
                  <a:srgbClr val="0070C0"/>
                </a:solidFill>
              </a:rPr>
              <a:t>Outsourcing attack</a:t>
            </a:r>
          </a:p>
          <a:p>
            <a:r>
              <a:rPr lang="en-US" dirty="0"/>
              <a:t>Scenario:</a:t>
            </a:r>
          </a:p>
          <a:p>
            <a:pPr lvl="1"/>
            <a:r>
              <a:rPr lang="en-US" dirty="0"/>
              <a:t>The user outsources the model training to a third party, commonly known as </a:t>
            </a:r>
            <a:r>
              <a:rPr lang="en-US" b="1" i="1" dirty="0">
                <a:solidFill>
                  <a:srgbClr val="0070C0"/>
                </a:solidFill>
              </a:rPr>
              <a:t>Machine Learning as a Service (</a:t>
            </a:r>
            <a:r>
              <a:rPr lang="en-US" b="1" i="1" dirty="0" err="1">
                <a:solidFill>
                  <a:srgbClr val="0070C0"/>
                </a:solidFill>
              </a:rPr>
              <a:t>MLaaS</a:t>
            </a:r>
            <a:r>
              <a:rPr lang="en-US" b="1" i="1" dirty="0">
                <a:solidFill>
                  <a:srgbClr val="0070C0"/>
                </a:solidFill>
              </a:rPr>
              <a:t>)</a:t>
            </a:r>
          </a:p>
          <a:p>
            <a:pPr lvl="2"/>
            <a:r>
              <a:rPr lang="en-US" dirty="0"/>
              <a:t>E.g., due to lack of computational resources, ML expertize, or other reasons</a:t>
            </a:r>
          </a:p>
          <a:p>
            <a:pPr lvl="1"/>
            <a:r>
              <a:rPr lang="en-US" dirty="0"/>
              <a:t>A malicious </a:t>
            </a:r>
            <a:r>
              <a:rPr lang="en-US" dirty="0" err="1"/>
              <a:t>MLaaS</a:t>
            </a:r>
            <a:r>
              <a:rPr lang="en-US" dirty="0"/>
              <a:t> provider inserts a backdoor into the ML model during the training process</a:t>
            </a:r>
          </a:p>
          <a:p>
            <a:r>
              <a:rPr lang="en-US" dirty="0"/>
              <a:t>The user typically has collected data for their task, and they provide the data to </a:t>
            </a:r>
            <a:r>
              <a:rPr lang="en-US" dirty="0" err="1"/>
              <a:t>MLaaS</a:t>
            </a:r>
            <a:r>
              <a:rPr lang="en-US" dirty="0"/>
              <a:t> provider</a:t>
            </a:r>
          </a:p>
          <a:p>
            <a:pPr lvl="1"/>
            <a:r>
              <a:rPr lang="en-US" dirty="0"/>
              <a:t>The user can set aside a small set of the data to validate the provided ML model</a:t>
            </a:r>
          </a:p>
          <a:p>
            <a:pPr lvl="1"/>
            <a:r>
              <a:rPr lang="en-US" dirty="0"/>
              <a:t>They can also suggest the type of model architecture, and request a preferred level of performance (accuracy)</a:t>
            </a:r>
          </a:p>
          <a:p>
            <a:r>
              <a:rPr lang="en-US" dirty="0"/>
              <a:t>The malicious </a:t>
            </a:r>
            <a:r>
              <a:rPr lang="en-US" dirty="0" err="1"/>
              <a:t>MLaaS</a:t>
            </a:r>
            <a:r>
              <a:rPr lang="en-US" dirty="0"/>
              <a:t> provider can manipulate the data and the model to insert a backdoor</a:t>
            </a:r>
          </a:p>
          <a:p>
            <a:pPr lvl="1"/>
            <a:r>
              <a:rPr lang="en-US" dirty="0"/>
              <a:t>E.g., stamp a trigger to the input data, and backdoor the model</a:t>
            </a:r>
          </a:p>
        </p:txBody>
      </p:sp>
      <p:sp>
        <p:nvSpPr>
          <p:cNvPr id="4" name="Content Placeholder 3"/>
          <p:cNvSpPr>
            <a:spLocks noGrp="1"/>
          </p:cNvSpPr>
          <p:nvPr>
            <p:ph idx="10"/>
          </p:nvPr>
        </p:nvSpPr>
        <p:spPr/>
        <p:txBody>
          <a:bodyPr/>
          <a:lstStyle/>
          <a:p>
            <a:r>
              <a:rPr lang="en-US" dirty="0"/>
              <a:t>Poisoning Attacks</a:t>
            </a:r>
          </a:p>
        </p:txBody>
      </p:sp>
    </p:spTree>
    <p:extLst>
      <p:ext uri="{BB962C8B-B14F-4D97-AF65-F5344CB8AC3E}">
        <p14:creationId xmlns:p14="http://schemas.microsoft.com/office/powerpoint/2010/main" val="10390970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Outsourcing Attack</a:t>
            </a:r>
          </a:p>
        </p:txBody>
      </p:sp>
      <p:sp>
        <p:nvSpPr>
          <p:cNvPr id="3" name="Content Placeholder 2"/>
          <p:cNvSpPr>
            <a:spLocks noGrp="1"/>
          </p:cNvSpPr>
          <p:nvPr>
            <p:ph idx="1"/>
          </p:nvPr>
        </p:nvSpPr>
        <p:spPr/>
        <p:txBody>
          <a:bodyPr/>
          <a:lstStyle/>
          <a:p>
            <a:r>
              <a:rPr lang="en-US" dirty="0"/>
              <a:t>Common approach for creating the attack is:</a:t>
            </a:r>
          </a:p>
          <a:p>
            <a:pPr lvl="1"/>
            <a:r>
              <a:rPr lang="en-US" dirty="0"/>
              <a:t>Stamp a trigger to clean data samples, and change the label for the samples with the trigger to a targeted class (also known as </a:t>
            </a:r>
            <a:r>
              <a:rPr lang="en-US" dirty="0">
                <a:solidFill>
                  <a:srgbClr val="FF0000"/>
                </a:solidFill>
              </a:rPr>
              <a:t>dirty-label attack</a:t>
            </a:r>
            <a:r>
              <a:rPr lang="en-US" dirty="0"/>
              <a:t>)</a:t>
            </a:r>
          </a:p>
          <a:p>
            <a:pPr lvl="1"/>
            <a:r>
              <a:rPr lang="en-US" dirty="0"/>
              <a:t>The trained model will learn to associate samples stamped with the trigger to the target class, while maintaining the labels for clean samples</a:t>
            </a:r>
          </a:p>
          <a:p>
            <a:r>
              <a:rPr lang="en-US" dirty="0"/>
              <a:t>Challenge for the user:</a:t>
            </a:r>
          </a:p>
          <a:p>
            <a:pPr lvl="1"/>
            <a:r>
              <a:rPr lang="en-US" dirty="0"/>
              <a:t>The backdoored model will perform satisfactory on the clean set of samples that were set aside to evaluate the model</a:t>
            </a:r>
          </a:p>
          <a:p>
            <a:pPr lvl="2"/>
            <a:r>
              <a:rPr lang="en-US" dirty="0"/>
              <a:t>It is almost impossible to tell that the model has been poisoned</a:t>
            </a:r>
          </a:p>
          <a:p>
            <a:pPr lvl="1"/>
            <a:r>
              <a:rPr lang="en-US" dirty="0"/>
              <a:t>The backdoored model will misclassify only samples containing the trigger</a:t>
            </a:r>
          </a:p>
          <a:p>
            <a:r>
              <a:rPr lang="en-US" dirty="0"/>
              <a:t>Note:</a:t>
            </a:r>
          </a:p>
          <a:p>
            <a:pPr lvl="1"/>
            <a:r>
              <a:rPr lang="en-US" dirty="0"/>
              <a:t>This attack is the easiest to perform, since the attacker has:</a:t>
            </a:r>
          </a:p>
          <a:p>
            <a:pPr lvl="2"/>
            <a:r>
              <a:rPr lang="en-US" dirty="0"/>
              <a:t>Full access to the training data and the model</a:t>
            </a:r>
          </a:p>
          <a:p>
            <a:pPr lvl="2"/>
            <a:r>
              <a:rPr lang="en-US" dirty="0"/>
              <a:t>Control over the training process</a:t>
            </a:r>
          </a:p>
          <a:p>
            <a:pPr lvl="2"/>
            <a:r>
              <a:rPr lang="en-US" dirty="0"/>
              <a:t>Control over the selection of the trigger</a:t>
            </a:r>
          </a:p>
        </p:txBody>
      </p:sp>
      <p:sp>
        <p:nvSpPr>
          <p:cNvPr id="4" name="Content Placeholder 3"/>
          <p:cNvSpPr>
            <a:spLocks noGrp="1"/>
          </p:cNvSpPr>
          <p:nvPr>
            <p:ph idx="10"/>
          </p:nvPr>
        </p:nvSpPr>
        <p:spPr/>
        <p:txBody>
          <a:bodyPr/>
          <a:lstStyle/>
          <a:p>
            <a:r>
              <a:rPr lang="en-US" dirty="0"/>
              <a:t>Poisoning Attacks</a:t>
            </a:r>
          </a:p>
          <a:p>
            <a:endParaRPr lang="en-US" dirty="0"/>
          </a:p>
        </p:txBody>
      </p:sp>
    </p:spTree>
    <p:extLst>
      <p:ext uri="{BB962C8B-B14F-4D97-AF65-F5344CB8AC3E}">
        <p14:creationId xmlns:p14="http://schemas.microsoft.com/office/powerpoint/2010/main" val="20213996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Pretrained Attack </a:t>
            </a:r>
          </a:p>
        </p:txBody>
      </p:sp>
      <p:sp>
        <p:nvSpPr>
          <p:cNvPr id="3" name="Content Placeholder 2"/>
          <p:cNvSpPr>
            <a:spLocks noGrp="1"/>
          </p:cNvSpPr>
          <p:nvPr>
            <p:ph idx="1"/>
          </p:nvPr>
        </p:nvSpPr>
        <p:spPr>
          <a:xfrm>
            <a:off x="276673" y="2090803"/>
            <a:ext cx="9584265" cy="5681597"/>
          </a:xfrm>
        </p:spPr>
        <p:txBody>
          <a:bodyPr>
            <a:normAutofit/>
          </a:bodyPr>
          <a:lstStyle/>
          <a:p>
            <a:r>
              <a:rPr lang="en-US" b="1" i="1" dirty="0">
                <a:solidFill>
                  <a:srgbClr val="0070C0"/>
                </a:solidFill>
              </a:rPr>
              <a:t>Pretrained attack</a:t>
            </a:r>
          </a:p>
          <a:p>
            <a:r>
              <a:rPr lang="en-US" dirty="0"/>
              <a:t>Scenario</a:t>
            </a:r>
          </a:p>
          <a:p>
            <a:pPr lvl="1"/>
            <a:r>
              <a:rPr lang="en-US" dirty="0"/>
              <a:t>The attacker releases a pretrained ML model that is backdoored</a:t>
            </a:r>
          </a:p>
          <a:p>
            <a:pPr lvl="1"/>
            <a:r>
              <a:rPr lang="en-US" dirty="0"/>
              <a:t>The victim uses the pretrained model, and re-trains it on their dataset</a:t>
            </a:r>
          </a:p>
          <a:p>
            <a:r>
              <a:rPr lang="en-US" dirty="0">
                <a:solidFill>
                  <a:srgbClr val="FF0000"/>
                </a:solidFill>
              </a:rPr>
              <a:t>Transfer learning </a:t>
            </a:r>
            <a:r>
              <a:rPr lang="en-US" dirty="0"/>
              <a:t>is very common for training ML models on smaller datasets</a:t>
            </a:r>
          </a:p>
          <a:p>
            <a:pPr lvl="1"/>
            <a:r>
              <a:rPr lang="en-US" dirty="0"/>
              <a:t>Users use a public or third-party pretrained model that learns general features</a:t>
            </a:r>
          </a:p>
          <a:p>
            <a:pPr lvl="1"/>
            <a:r>
              <a:rPr lang="en-US" dirty="0"/>
              <a:t>Transfer learning increases the performance and reduces the training time</a:t>
            </a:r>
          </a:p>
          <a:p>
            <a:pPr lvl="1"/>
            <a:r>
              <a:rPr lang="en-US" dirty="0"/>
              <a:t>A maliciously manipulated pretrained model can be vulnerable to backdoored samples</a:t>
            </a:r>
          </a:p>
          <a:p>
            <a:r>
              <a:rPr lang="en-US" dirty="0"/>
              <a:t>An example would be to apply transfer learning with a backdoored ResNet-50 model that is pretrained on ImageNet for image classification</a:t>
            </a:r>
          </a:p>
          <a:p>
            <a:pPr lvl="1"/>
            <a:r>
              <a:rPr lang="en-US" dirty="0"/>
              <a:t>Or, use a poisoned model for NLP tasks: e.g., training Large Language Models is out of reach for most users, and they need to use a pretrained open-sourced model and finetune it on their own tasks</a:t>
            </a:r>
          </a:p>
          <a:p>
            <a:r>
              <a:rPr lang="en-US" dirty="0"/>
              <a:t>The attacker can download a popular pretrained ML model, insert a backdoor into the model, and redistribute the backdoored model to the public</a:t>
            </a:r>
          </a:p>
          <a:p>
            <a:pPr lvl="1"/>
            <a:r>
              <a:rPr lang="en-US" dirty="0"/>
              <a:t>Or, the attacker can train a backdoored model from scratch and offer it to the public</a:t>
            </a:r>
          </a:p>
        </p:txBody>
      </p:sp>
      <p:sp>
        <p:nvSpPr>
          <p:cNvPr id="4" name="Content Placeholder 3"/>
          <p:cNvSpPr>
            <a:spLocks noGrp="1"/>
          </p:cNvSpPr>
          <p:nvPr>
            <p:ph idx="10"/>
          </p:nvPr>
        </p:nvSpPr>
        <p:spPr/>
        <p:txBody>
          <a:bodyPr/>
          <a:lstStyle/>
          <a:p>
            <a:r>
              <a:rPr lang="en-US" dirty="0"/>
              <a:t>Poisoning Attacks</a:t>
            </a:r>
          </a:p>
          <a:p>
            <a:endParaRPr lang="en-US" dirty="0"/>
          </a:p>
        </p:txBody>
      </p:sp>
    </p:spTree>
    <p:extLst>
      <p:ext uri="{BB962C8B-B14F-4D97-AF65-F5344CB8AC3E}">
        <p14:creationId xmlns:p14="http://schemas.microsoft.com/office/powerpoint/2010/main" val="21004613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Pretrained Attack </a:t>
            </a:r>
          </a:p>
        </p:txBody>
      </p:sp>
      <p:sp>
        <p:nvSpPr>
          <p:cNvPr id="3" name="Content Placeholder 2"/>
          <p:cNvSpPr>
            <a:spLocks noGrp="1"/>
          </p:cNvSpPr>
          <p:nvPr>
            <p:ph idx="1"/>
          </p:nvPr>
        </p:nvSpPr>
        <p:spPr>
          <a:xfrm>
            <a:off x="276673" y="2090803"/>
            <a:ext cx="9584265" cy="1287813"/>
          </a:xfrm>
        </p:spPr>
        <p:txBody>
          <a:bodyPr/>
          <a:lstStyle/>
          <a:p>
            <a:r>
              <a:rPr lang="en-US" dirty="0"/>
              <a:t>For computer vision tasks, ML models commonly consist of a </a:t>
            </a:r>
            <a:r>
              <a:rPr lang="en-US" dirty="0">
                <a:solidFill>
                  <a:srgbClr val="FF0000"/>
                </a:solidFill>
              </a:rPr>
              <a:t>feature extractor </a:t>
            </a:r>
            <a:r>
              <a:rPr lang="en-US" dirty="0"/>
              <a:t>sub-network</a:t>
            </a:r>
            <a:r>
              <a:rPr lang="en-US" dirty="0">
                <a:solidFill>
                  <a:srgbClr val="FF0000"/>
                </a:solidFill>
              </a:rPr>
              <a:t> </a:t>
            </a:r>
            <a:r>
              <a:rPr lang="en-US" dirty="0"/>
              <a:t>(with convolutional layers) and a </a:t>
            </a:r>
            <a:r>
              <a:rPr lang="en-US" dirty="0">
                <a:solidFill>
                  <a:srgbClr val="FF0000"/>
                </a:solidFill>
              </a:rPr>
              <a:t>classifier</a:t>
            </a:r>
            <a:r>
              <a:rPr lang="en-US" dirty="0"/>
              <a:t> sub-network (with fully connected layers)</a:t>
            </a:r>
          </a:p>
          <a:p>
            <a:pPr lvl="1"/>
            <a:endParaRPr lang="en-US" dirty="0"/>
          </a:p>
        </p:txBody>
      </p:sp>
      <p:sp>
        <p:nvSpPr>
          <p:cNvPr id="4" name="Content Placeholder 3"/>
          <p:cNvSpPr>
            <a:spLocks noGrp="1"/>
          </p:cNvSpPr>
          <p:nvPr>
            <p:ph idx="10"/>
          </p:nvPr>
        </p:nvSpPr>
        <p:spPr/>
        <p:txBody>
          <a:bodyPr/>
          <a:lstStyle/>
          <a:p>
            <a:r>
              <a:rPr lang="en-US" dirty="0"/>
              <a:t>Poisoning Attacks</a:t>
            </a:r>
          </a:p>
          <a:p>
            <a:endParaRPr lang="en-US" dirty="0"/>
          </a:p>
        </p:txBody>
      </p:sp>
      <p:pic>
        <p:nvPicPr>
          <p:cNvPr id="5" name="Picture 4"/>
          <p:cNvPicPr>
            <a:picLocks noChangeAspect="1"/>
          </p:cNvPicPr>
          <p:nvPr/>
        </p:nvPicPr>
        <p:blipFill>
          <a:blip r:embed="rId2"/>
          <a:stretch>
            <a:fillRect/>
          </a:stretch>
        </p:blipFill>
        <p:spPr>
          <a:xfrm>
            <a:off x="4830230" y="2935546"/>
            <a:ext cx="5131586" cy="3110894"/>
          </a:xfrm>
          <a:prstGeom prst="rect">
            <a:avLst/>
          </a:prstGeom>
        </p:spPr>
      </p:pic>
      <p:sp>
        <p:nvSpPr>
          <p:cNvPr id="6" name="TextBox 5">
            <a:extLst>
              <a:ext uri="{FF2B5EF4-FFF2-40B4-BE49-F238E27FC236}">
                <a16:creationId xmlns:a16="http://schemas.microsoft.com/office/drawing/2014/main" id="{9F888386-0D5A-45AB-9E14-145C9B7F7109}"/>
              </a:ext>
            </a:extLst>
          </p:cNvPr>
          <p:cNvSpPr txBox="1"/>
          <p:nvPr/>
        </p:nvSpPr>
        <p:spPr>
          <a:xfrm>
            <a:off x="1140768" y="7526179"/>
            <a:ext cx="7560840" cy="246221"/>
          </a:xfrm>
          <a:prstGeom prst="rect">
            <a:avLst/>
          </a:prstGeom>
          <a:noFill/>
        </p:spPr>
        <p:txBody>
          <a:bodyPr wrap="square" rtlCol="0">
            <a:spAutoFit/>
          </a:bodyPr>
          <a:lstStyle/>
          <a:p>
            <a:pPr algn="ctr"/>
            <a:r>
              <a:rPr lang="en-US" sz="1000" dirty="0"/>
              <a:t>Figure from: Gao et al. (2020) - Backdoor Attacks and Countermeasures on Deep Learning: A Comprehensive Review </a:t>
            </a:r>
          </a:p>
        </p:txBody>
      </p:sp>
      <p:sp>
        <p:nvSpPr>
          <p:cNvPr id="7" name="Content Placeholder 2">
            <a:extLst>
              <a:ext uri="{FF2B5EF4-FFF2-40B4-BE49-F238E27FC236}">
                <a16:creationId xmlns:a16="http://schemas.microsoft.com/office/drawing/2014/main" id="{262F7665-E5B0-E6D1-7B2A-572D4EF82EB2}"/>
              </a:ext>
            </a:extLst>
          </p:cNvPr>
          <p:cNvSpPr txBox="1">
            <a:spLocks/>
          </p:cNvSpPr>
          <p:nvPr/>
        </p:nvSpPr>
        <p:spPr>
          <a:xfrm>
            <a:off x="276673" y="3151569"/>
            <a:ext cx="4608511" cy="3110895"/>
          </a:xfrm>
          <a:prstGeom prst="rect">
            <a:avLst/>
          </a:prstGeom>
        </p:spPr>
        <p:txBody>
          <a:bodyPr vert="horz" lIns="91440" tIns="45720" rIns="91440" bIns="45720" rtlCol="0">
            <a:normAutofit/>
          </a:bodyPr>
          <a:lstStyle>
            <a:lvl1pPr marL="288925" indent="-288925" algn="l" defTabSz="914323" rtl="0" eaLnBrk="1" latinLnBrk="0" hangingPunct="1">
              <a:spcBef>
                <a:spcPct val="20000"/>
              </a:spcBef>
              <a:buClr>
                <a:schemeClr val="tx2"/>
              </a:buClr>
              <a:buSzPct val="90000"/>
              <a:buFont typeface="Palatino Linotype" panose="02040502050505030304" pitchFamily="18" charset="0"/>
              <a:buChar char="•"/>
              <a:defRPr sz="2000" kern="1200">
                <a:solidFill>
                  <a:schemeClr val="tx1"/>
                </a:solidFill>
                <a:latin typeface="Palatino Linotype" panose="02040502050505030304" pitchFamily="18" charset="0"/>
                <a:ea typeface="+mn-ea"/>
                <a:cs typeface="+mn-cs"/>
              </a:defRPr>
            </a:lvl1pPr>
            <a:lvl2pPr marL="631825" indent="-227013" algn="l" defTabSz="914323" rtl="0" eaLnBrk="1" latinLnBrk="0" hangingPunct="1">
              <a:spcBef>
                <a:spcPct val="20000"/>
              </a:spcBef>
              <a:buClr>
                <a:schemeClr val="tx2"/>
              </a:buClr>
              <a:buSzPct val="90000"/>
              <a:buFont typeface="Wingdings" panose="05000000000000000000" pitchFamily="2" charset="2"/>
              <a:buChar char="§"/>
              <a:defRPr sz="1800" kern="1200">
                <a:solidFill>
                  <a:schemeClr val="tx1"/>
                </a:solidFill>
                <a:latin typeface="Palatino Linotype" panose="02040502050505030304" pitchFamily="18" charset="0"/>
                <a:ea typeface="+mn-ea"/>
                <a:cs typeface="+mn-cs"/>
              </a:defRPr>
            </a:lvl2pPr>
            <a:lvl3pPr marL="914400" indent="-173038" algn="l" defTabSz="914323" rtl="0" eaLnBrk="1" latinLnBrk="0" hangingPunct="1">
              <a:spcBef>
                <a:spcPct val="20000"/>
              </a:spcBef>
              <a:buClr>
                <a:schemeClr val="tx2"/>
              </a:buClr>
              <a:buFont typeface="Courier New" panose="02070309020205020404" pitchFamily="49" charset="0"/>
              <a:buChar char="o"/>
              <a:defRPr sz="1600" kern="1200">
                <a:solidFill>
                  <a:schemeClr val="tx1"/>
                </a:solidFill>
                <a:latin typeface="Palatino Linotype" panose="02040502050505030304" pitchFamily="18" charset="0"/>
                <a:ea typeface="+mn-ea"/>
                <a:cs typeface="+mn-cs"/>
              </a:defRPr>
            </a:lvl3pPr>
            <a:lvl4pPr marL="1146175" indent="-174625" algn="l" defTabSz="914323" rtl="0" eaLnBrk="1" latinLnBrk="0" hangingPunct="1">
              <a:spcBef>
                <a:spcPct val="20000"/>
              </a:spcBef>
              <a:buClr>
                <a:schemeClr val="tx2"/>
              </a:buClr>
              <a:buFont typeface="Arial" panose="020B0604020202020204" pitchFamily="34" charset="0"/>
              <a:buChar char="–"/>
              <a:defRPr sz="1400" kern="1200">
                <a:solidFill>
                  <a:schemeClr val="tx1"/>
                </a:solidFill>
                <a:latin typeface="Palatino Linotype" panose="02040502050505030304" pitchFamily="18" charset="0"/>
                <a:ea typeface="+mn-ea"/>
                <a:cs typeface="+mn-cs"/>
              </a:defRPr>
            </a:lvl4pPr>
            <a:lvl5pPr marL="1376363" indent="-173038" algn="l" defTabSz="914323" rtl="0" eaLnBrk="1" latinLnBrk="0" hangingPunct="1">
              <a:spcBef>
                <a:spcPct val="20000"/>
              </a:spcBef>
              <a:buClr>
                <a:schemeClr val="tx2"/>
              </a:buClr>
              <a:buFont typeface="Arial" panose="020B0604020202020204" pitchFamily="34" charset="0"/>
              <a:buChar char="»"/>
              <a:defRPr sz="1200" kern="1200">
                <a:solidFill>
                  <a:schemeClr val="tx1"/>
                </a:solidFill>
                <a:latin typeface="Palatino Linotype" panose="02040502050505030304" pitchFamily="18" charset="0"/>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dirty="0"/>
              <a:t>The attacker can poison the feature extractor sub-network</a:t>
            </a:r>
          </a:p>
          <a:p>
            <a:pPr lvl="1"/>
            <a:r>
              <a:rPr lang="en-US" dirty="0"/>
              <a:t>The victim reuses the pretrained ML model by freezing or fine-tuning the feature extractor, and replacing the classifier for performing classification on their own data</a:t>
            </a:r>
          </a:p>
          <a:p>
            <a:pPr lvl="1"/>
            <a:r>
              <a:rPr lang="en-US" dirty="0"/>
              <a:t>Hence, transfer learning in ML entails inherent security risk</a:t>
            </a:r>
          </a:p>
          <a:p>
            <a:pPr lvl="1"/>
            <a:endParaRPr lang="en-US" dirty="0"/>
          </a:p>
        </p:txBody>
      </p:sp>
      <p:sp>
        <p:nvSpPr>
          <p:cNvPr id="8" name="Content Placeholder 2">
            <a:extLst>
              <a:ext uri="{FF2B5EF4-FFF2-40B4-BE49-F238E27FC236}">
                <a16:creationId xmlns:a16="http://schemas.microsoft.com/office/drawing/2014/main" id="{F4534E8A-761A-2BA3-0DEF-CE7530E4330C}"/>
              </a:ext>
            </a:extLst>
          </p:cNvPr>
          <p:cNvSpPr txBox="1">
            <a:spLocks/>
          </p:cNvSpPr>
          <p:nvPr/>
        </p:nvSpPr>
        <p:spPr>
          <a:xfrm>
            <a:off x="237067" y="6313002"/>
            <a:ext cx="9724749" cy="885566"/>
          </a:xfrm>
          <a:prstGeom prst="rect">
            <a:avLst/>
          </a:prstGeom>
        </p:spPr>
        <p:txBody>
          <a:bodyPr vert="horz" lIns="91440" tIns="45720" rIns="91440" bIns="45720" rtlCol="0">
            <a:normAutofit/>
          </a:bodyPr>
          <a:lstStyle>
            <a:lvl1pPr marL="288925" indent="-288925" algn="l" defTabSz="914323" rtl="0" eaLnBrk="1" latinLnBrk="0" hangingPunct="1">
              <a:spcBef>
                <a:spcPct val="20000"/>
              </a:spcBef>
              <a:buClr>
                <a:schemeClr val="tx2"/>
              </a:buClr>
              <a:buSzPct val="90000"/>
              <a:buFont typeface="Palatino Linotype" panose="02040502050505030304" pitchFamily="18" charset="0"/>
              <a:buChar char="•"/>
              <a:defRPr sz="2000" kern="1200">
                <a:solidFill>
                  <a:schemeClr val="tx1"/>
                </a:solidFill>
                <a:latin typeface="Palatino Linotype" panose="02040502050505030304" pitchFamily="18" charset="0"/>
                <a:ea typeface="+mn-ea"/>
                <a:cs typeface="+mn-cs"/>
              </a:defRPr>
            </a:lvl1pPr>
            <a:lvl2pPr marL="631825" indent="-227013" algn="l" defTabSz="914323" rtl="0" eaLnBrk="1" latinLnBrk="0" hangingPunct="1">
              <a:spcBef>
                <a:spcPct val="20000"/>
              </a:spcBef>
              <a:buClr>
                <a:schemeClr val="tx2"/>
              </a:buClr>
              <a:buSzPct val="90000"/>
              <a:buFont typeface="Wingdings" panose="05000000000000000000" pitchFamily="2" charset="2"/>
              <a:buChar char="§"/>
              <a:defRPr sz="1800" kern="1200">
                <a:solidFill>
                  <a:schemeClr val="tx1"/>
                </a:solidFill>
                <a:latin typeface="Palatino Linotype" panose="02040502050505030304" pitchFamily="18" charset="0"/>
                <a:ea typeface="+mn-ea"/>
                <a:cs typeface="+mn-cs"/>
              </a:defRPr>
            </a:lvl2pPr>
            <a:lvl3pPr marL="914400" indent="-173038" algn="l" defTabSz="914323" rtl="0" eaLnBrk="1" latinLnBrk="0" hangingPunct="1">
              <a:spcBef>
                <a:spcPct val="20000"/>
              </a:spcBef>
              <a:buClr>
                <a:schemeClr val="tx2"/>
              </a:buClr>
              <a:buFont typeface="Courier New" panose="02070309020205020404" pitchFamily="49" charset="0"/>
              <a:buChar char="o"/>
              <a:defRPr sz="1600" kern="1200">
                <a:solidFill>
                  <a:schemeClr val="tx1"/>
                </a:solidFill>
                <a:latin typeface="Palatino Linotype" panose="02040502050505030304" pitchFamily="18" charset="0"/>
                <a:ea typeface="+mn-ea"/>
                <a:cs typeface="+mn-cs"/>
              </a:defRPr>
            </a:lvl3pPr>
            <a:lvl4pPr marL="1146175" indent="-174625" algn="l" defTabSz="914323" rtl="0" eaLnBrk="1" latinLnBrk="0" hangingPunct="1">
              <a:spcBef>
                <a:spcPct val="20000"/>
              </a:spcBef>
              <a:buClr>
                <a:schemeClr val="tx2"/>
              </a:buClr>
              <a:buFont typeface="Arial" panose="020B0604020202020204" pitchFamily="34" charset="0"/>
              <a:buChar char="–"/>
              <a:defRPr sz="1400" kern="1200">
                <a:solidFill>
                  <a:schemeClr val="tx1"/>
                </a:solidFill>
                <a:latin typeface="Palatino Linotype" panose="02040502050505030304" pitchFamily="18" charset="0"/>
                <a:ea typeface="+mn-ea"/>
                <a:cs typeface="+mn-cs"/>
              </a:defRPr>
            </a:lvl4pPr>
            <a:lvl5pPr marL="1376363" indent="-173038" algn="l" defTabSz="914323" rtl="0" eaLnBrk="1" latinLnBrk="0" hangingPunct="1">
              <a:spcBef>
                <a:spcPct val="20000"/>
              </a:spcBef>
              <a:buClr>
                <a:schemeClr val="tx2"/>
              </a:buClr>
              <a:buFont typeface="Arial" panose="020B0604020202020204" pitchFamily="34" charset="0"/>
              <a:buChar char="»"/>
              <a:defRPr sz="1200" kern="1200">
                <a:solidFill>
                  <a:schemeClr val="tx1"/>
                </a:solidFill>
                <a:latin typeface="Palatino Linotype" panose="02040502050505030304" pitchFamily="18" charset="0"/>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dirty="0"/>
              <a:t>Note that during model re-training, the user can change the architecture or replace layers, which can make this attack less successful</a:t>
            </a:r>
          </a:p>
          <a:p>
            <a:pPr lvl="1"/>
            <a:endParaRPr lang="en-US" dirty="0"/>
          </a:p>
        </p:txBody>
      </p:sp>
    </p:spTree>
    <p:extLst>
      <p:ext uri="{BB962C8B-B14F-4D97-AF65-F5344CB8AC3E}">
        <p14:creationId xmlns:p14="http://schemas.microsoft.com/office/powerpoint/2010/main" val="38640324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Collection Attack</a:t>
            </a:r>
          </a:p>
        </p:txBody>
      </p:sp>
      <p:sp>
        <p:nvSpPr>
          <p:cNvPr id="3" name="Content Placeholder 2"/>
          <p:cNvSpPr>
            <a:spLocks noGrp="1"/>
          </p:cNvSpPr>
          <p:nvPr>
            <p:ph idx="1"/>
          </p:nvPr>
        </p:nvSpPr>
        <p:spPr>
          <a:xfrm>
            <a:off x="276673" y="2090803"/>
            <a:ext cx="9584265" cy="5467805"/>
          </a:xfrm>
        </p:spPr>
        <p:txBody>
          <a:bodyPr>
            <a:normAutofit/>
          </a:bodyPr>
          <a:lstStyle/>
          <a:p>
            <a:r>
              <a:rPr lang="en-US" b="1" i="1" dirty="0">
                <a:solidFill>
                  <a:srgbClr val="0070C0"/>
                </a:solidFill>
              </a:rPr>
              <a:t>Data collection attack</a:t>
            </a:r>
          </a:p>
          <a:p>
            <a:r>
              <a:rPr lang="en-US" dirty="0"/>
              <a:t>Scenario:</a:t>
            </a:r>
          </a:p>
          <a:p>
            <a:pPr lvl="1"/>
            <a:r>
              <a:rPr lang="en-US" dirty="0"/>
              <a:t>The victim collects data using public sources, and is unaware that some of the collected data have been poisoned</a:t>
            </a:r>
          </a:p>
          <a:p>
            <a:r>
              <a:rPr lang="en-US" dirty="0"/>
              <a:t>Examples:</a:t>
            </a:r>
          </a:p>
          <a:p>
            <a:pPr lvl="1"/>
            <a:r>
              <a:rPr lang="en-US" dirty="0"/>
              <a:t>The victim downloads data from the Internet</a:t>
            </a:r>
          </a:p>
          <a:p>
            <a:pPr lvl="1"/>
            <a:r>
              <a:rPr lang="en-US" dirty="0"/>
              <a:t>The victim relies on contribution by (adversary) volunteers for data collection</a:t>
            </a:r>
          </a:p>
          <a:p>
            <a:r>
              <a:rPr lang="en-US" dirty="0"/>
              <a:t>The collected poisoned data can be difficult to notice, and can bypass manual and/or visual inspection (depending on the inputs)</a:t>
            </a:r>
          </a:p>
          <a:p>
            <a:pPr lvl="1"/>
            <a:r>
              <a:rPr lang="en-US" dirty="0"/>
              <a:t>The victim trains a DNN model using the collected data, which becomes poisoned</a:t>
            </a:r>
          </a:p>
          <a:p>
            <a:r>
              <a:rPr lang="en-US" dirty="0"/>
              <a:t>Notes:</a:t>
            </a:r>
          </a:p>
          <a:p>
            <a:pPr lvl="1"/>
            <a:r>
              <a:rPr lang="en-US" dirty="0"/>
              <a:t>Collecting training data from public sources is common</a:t>
            </a:r>
          </a:p>
          <a:p>
            <a:pPr lvl="1"/>
            <a:r>
              <a:rPr lang="en-US" dirty="0"/>
              <a:t>More challenging, as the attacker does not have a control over the training process</a:t>
            </a:r>
          </a:p>
          <a:p>
            <a:pPr lvl="1"/>
            <a:r>
              <a:rPr lang="en-US" dirty="0"/>
              <a:t>This attack often requires some knowledge of the model to determine the poisoned samples (most works demonstrated white-box attacks, but black-box attacks were also demonstrated)</a:t>
            </a:r>
          </a:p>
        </p:txBody>
      </p:sp>
      <p:sp>
        <p:nvSpPr>
          <p:cNvPr id="4" name="Content Placeholder 3"/>
          <p:cNvSpPr>
            <a:spLocks noGrp="1"/>
          </p:cNvSpPr>
          <p:nvPr>
            <p:ph idx="10"/>
          </p:nvPr>
        </p:nvSpPr>
        <p:spPr/>
        <p:txBody>
          <a:bodyPr/>
          <a:lstStyle/>
          <a:p>
            <a:r>
              <a:rPr lang="en-US" dirty="0"/>
              <a:t>Poisoning Attacks</a:t>
            </a:r>
          </a:p>
          <a:p>
            <a:endParaRPr lang="en-US" dirty="0"/>
          </a:p>
        </p:txBody>
      </p:sp>
    </p:spTree>
    <p:extLst>
      <p:ext uri="{BB962C8B-B14F-4D97-AF65-F5344CB8AC3E}">
        <p14:creationId xmlns:p14="http://schemas.microsoft.com/office/powerpoint/2010/main" val="33342953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Data Collection Attack</a:t>
            </a:r>
          </a:p>
        </p:txBody>
      </p:sp>
      <p:sp>
        <p:nvSpPr>
          <p:cNvPr id="3" name="Content Placeholder 2"/>
          <p:cNvSpPr>
            <a:spLocks noGrp="1"/>
          </p:cNvSpPr>
          <p:nvPr>
            <p:ph idx="1"/>
          </p:nvPr>
        </p:nvSpPr>
        <p:spPr>
          <a:xfrm>
            <a:off x="276673" y="2090804"/>
            <a:ext cx="9584265" cy="2947524"/>
          </a:xfrm>
        </p:spPr>
        <p:txBody>
          <a:bodyPr>
            <a:normAutofit/>
          </a:bodyPr>
          <a:lstStyle/>
          <a:p>
            <a:r>
              <a:rPr lang="en-US" dirty="0">
                <a:solidFill>
                  <a:srgbClr val="FF0000"/>
                </a:solidFill>
              </a:rPr>
              <a:t>Clean-label Poisoning Attack (</a:t>
            </a:r>
            <a:r>
              <a:rPr lang="en-US" dirty="0" err="1">
                <a:solidFill>
                  <a:srgbClr val="FF0000"/>
                </a:solidFill>
              </a:rPr>
              <a:t>PoisonFrogs</a:t>
            </a:r>
            <a:r>
              <a:rPr lang="en-US" dirty="0">
                <a:solidFill>
                  <a:srgbClr val="FF0000"/>
                </a:solidFill>
              </a:rPr>
              <a:t>)</a:t>
            </a:r>
          </a:p>
          <a:p>
            <a:pPr lvl="1"/>
            <a:r>
              <a:rPr lang="en-US" dirty="0" err="1">
                <a:hlinkClick r:id="rId2"/>
              </a:rPr>
              <a:t>Shafahi</a:t>
            </a:r>
            <a:r>
              <a:rPr lang="en-US" dirty="0">
                <a:hlinkClick r:id="rId2"/>
              </a:rPr>
              <a:t> (2018) Poison Frogs! Targeted Clean-Label Poisoning Attacks on Neural Networks</a:t>
            </a:r>
            <a:endParaRPr lang="en-US" dirty="0"/>
          </a:p>
          <a:p>
            <a:pPr lvl="1"/>
            <a:r>
              <a:rPr lang="en-US" dirty="0"/>
              <a:t>For example, “frog” images are poisoned by adding a transparent overlay of an “airplane” image (shown in the bottom-left sub-figure)</a:t>
            </a:r>
          </a:p>
          <a:p>
            <a:pPr lvl="2"/>
            <a:r>
              <a:rPr lang="en-US" dirty="0"/>
              <a:t>Images with different transparency are shown (from 0% in top row to 50% in bottom row)</a:t>
            </a:r>
          </a:p>
          <a:p>
            <a:pPr lvl="3"/>
            <a:r>
              <a:rPr lang="en-US" dirty="0"/>
              <a:t>E.g., when the transparency of the “airplane” image is over 50%, the overlay is visible</a:t>
            </a:r>
          </a:p>
          <a:p>
            <a:pPr lvl="1"/>
            <a:endParaRPr lang="en-US" dirty="0"/>
          </a:p>
          <a:p>
            <a:endParaRPr lang="en-US" dirty="0"/>
          </a:p>
        </p:txBody>
      </p:sp>
      <p:sp>
        <p:nvSpPr>
          <p:cNvPr id="4" name="Content Placeholder 3"/>
          <p:cNvSpPr>
            <a:spLocks noGrp="1"/>
          </p:cNvSpPr>
          <p:nvPr>
            <p:ph idx="10"/>
          </p:nvPr>
        </p:nvSpPr>
        <p:spPr/>
        <p:txBody>
          <a:bodyPr/>
          <a:lstStyle/>
          <a:p>
            <a:r>
              <a:rPr lang="en-US" dirty="0"/>
              <a:t>Poisoning Attacks</a:t>
            </a:r>
          </a:p>
          <a:p>
            <a:endParaRPr lang="en-US" dirty="0"/>
          </a:p>
        </p:txBody>
      </p:sp>
      <p:pic>
        <p:nvPicPr>
          <p:cNvPr id="5" name="Picture 4"/>
          <p:cNvPicPr>
            <a:picLocks noChangeAspect="1"/>
          </p:cNvPicPr>
          <p:nvPr/>
        </p:nvPicPr>
        <p:blipFill>
          <a:blip r:embed="rId3"/>
          <a:stretch>
            <a:fillRect/>
          </a:stretch>
        </p:blipFill>
        <p:spPr>
          <a:xfrm>
            <a:off x="4634516" y="4241209"/>
            <a:ext cx="4853576" cy="3465892"/>
          </a:xfrm>
          <a:prstGeom prst="rect">
            <a:avLst/>
          </a:prstGeom>
        </p:spPr>
      </p:pic>
      <p:sp>
        <p:nvSpPr>
          <p:cNvPr id="6" name="Content Placeholder 2">
            <a:extLst>
              <a:ext uri="{FF2B5EF4-FFF2-40B4-BE49-F238E27FC236}">
                <a16:creationId xmlns:a16="http://schemas.microsoft.com/office/drawing/2014/main" id="{0E1AAA26-BA30-6C1E-5CFE-F106BFFB11FF}"/>
              </a:ext>
            </a:extLst>
          </p:cNvPr>
          <p:cNvSpPr txBox="1">
            <a:spLocks/>
          </p:cNvSpPr>
          <p:nvPr/>
        </p:nvSpPr>
        <p:spPr>
          <a:xfrm>
            <a:off x="310989" y="4241209"/>
            <a:ext cx="4323527" cy="3415061"/>
          </a:xfrm>
          <a:prstGeom prst="rect">
            <a:avLst/>
          </a:prstGeom>
        </p:spPr>
        <p:txBody>
          <a:bodyPr vert="horz" lIns="91440" tIns="45720" rIns="91440" bIns="45720" rtlCol="0">
            <a:normAutofit/>
          </a:bodyPr>
          <a:lstStyle>
            <a:lvl1pPr marL="288925" indent="-288925" algn="l" defTabSz="914323" rtl="0" eaLnBrk="1" latinLnBrk="0" hangingPunct="1">
              <a:spcBef>
                <a:spcPct val="20000"/>
              </a:spcBef>
              <a:buClr>
                <a:schemeClr val="tx2"/>
              </a:buClr>
              <a:buSzPct val="90000"/>
              <a:buFont typeface="Palatino Linotype" panose="02040502050505030304" pitchFamily="18" charset="0"/>
              <a:buChar char="•"/>
              <a:defRPr sz="2000" kern="1200">
                <a:solidFill>
                  <a:schemeClr val="tx1"/>
                </a:solidFill>
                <a:latin typeface="Palatino Linotype" panose="02040502050505030304" pitchFamily="18" charset="0"/>
                <a:ea typeface="+mn-ea"/>
                <a:cs typeface="+mn-cs"/>
              </a:defRPr>
            </a:lvl1pPr>
            <a:lvl2pPr marL="631825" indent="-227013" algn="l" defTabSz="914323" rtl="0" eaLnBrk="1" latinLnBrk="0" hangingPunct="1">
              <a:spcBef>
                <a:spcPct val="20000"/>
              </a:spcBef>
              <a:buClr>
                <a:schemeClr val="tx2"/>
              </a:buClr>
              <a:buSzPct val="90000"/>
              <a:buFont typeface="Wingdings" panose="05000000000000000000" pitchFamily="2" charset="2"/>
              <a:buChar char="§"/>
              <a:defRPr sz="1800" kern="1200">
                <a:solidFill>
                  <a:schemeClr val="tx1"/>
                </a:solidFill>
                <a:latin typeface="Palatino Linotype" panose="02040502050505030304" pitchFamily="18" charset="0"/>
                <a:ea typeface="+mn-ea"/>
                <a:cs typeface="+mn-cs"/>
              </a:defRPr>
            </a:lvl2pPr>
            <a:lvl3pPr marL="914400" indent="-173038" algn="l" defTabSz="914323" rtl="0" eaLnBrk="1" latinLnBrk="0" hangingPunct="1">
              <a:spcBef>
                <a:spcPct val="20000"/>
              </a:spcBef>
              <a:buClr>
                <a:schemeClr val="tx2"/>
              </a:buClr>
              <a:buFont typeface="Courier New" panose="02070309020205020404" pitchFamily="49" charset="0"/>
              <a:buChar char="o"/>
              <a:defRPr sz="1600" kern="1200">
                <a:solidFill>
                  <a:schemeClr val="tx1"/>
                </a:solidFill>
                <a:latin typeface="Palatino Linotype" panose="02040502050505030304" pitchFamily="18" charset="0"/>
                <a:ea typeface="+mn-ea"/>
                <a:cs typeface="+mn-cs"/>
              </a:defRPr>
            </a:lvl3pPr>
            <a:lvl4pPr marL="1146175" indent="-174625" algn="l" defTabSz="914323" rtl="0" eaLnBrk="1" latinLnBrk="0" hangingPunct="1">
              <a:spcBef>
                <a:spcPct val="20000"/>
              </a:spcBef>
              <a:buClr>
                <a:schemeClr val="tx2"/>
              </a:buClr>
              <a:buFont typeface="Arial" panose="020B0604020202020204" pitchFamily="34" charset="0"/>
              <a:buChar char="–"/>
              <a:defRPr sz="1400" kern="1200">
                <a:solidFill>
                  <a:schemeClr val="tx1"/>
                </a:solidFill>
                <a:latin typeface="Palatino Linotype" panose="02040502050505030304" pitchFamily="18" charset="0"/>
                <a:ea typeface="+mn-ea"/>
                <a:cs typeface="+mn-cs"/>
              </a:defRPr>
            </a:lvl4pPr>
            <a:lvl5pPr marL="1376363" indent="-173038" algn="l" defTabSz="914323" rtl="0" eaLnBrk="1" latinLnBrk="0" hangingPunct="1">
              <a:spcBef>
                <a:spcPct val="20000"/>
              </a:spcBef>
              <a:buClr>
                <a:schemeClr val="tx2"/>
              </a:buClr>
              <a:buFont typeface="Arial" panose="020B0604020202020204" pitchFamily="34" charset="0"/>
              <a:buChar char="»"/>
              <a:defRPr sz="1200" kern="1200">
                <a:solidFill>
                  <a:schemeClr val="tx1"/>
                </a:solidFill>
                <a:latin typeface="Palatino Linotype" panose="02040502050505030304" pitchFamily="18" charset="0"/>
                <a:ea typeface="+mn-ea"/>
                <a:cs typeface="+mn-cs"/>
              </a:defRPr>
            </a:lvl5pPr>
            <a:lvl6pPr marL="2514389"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51"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13"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74" indent="-228581" algn="l" defTabSz="91432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r>
              <a:rPr lang="en-US" dirty="0"/>
              <a:t>The manipulated images have the “frog” label (</a:t>
            </a:r>
            <a:r>
              <a:rPr lang="en-US" dirty="0">
                <a:solidFill>
                  <a:srgbClr val="FF0000"/>
                </a:solidFill>
              </a:rPr>
              <a:t>clean-label attack</a:t>
            </a:r>
            <a:r>
              <a:rPr lang="en-US" dirty="0"/>
              <a:t>)</a:t>
            </a:r>
          </a:p>
          <a:p>
            <a:pPr lvl="2"/>
            <a:r>
              <a:rPr lang="en-US" dirty="0"/>
              <a:t>They look like clean images, i.e., they can bypass visual inspection</a:t>
            </a:r>
          </a:p>
          <a:p>
            <a:pPr lvl="1"/>
            <a:r>
              <a:rPr lang="en-US" dirty="0"/>
              <a:t>This attack does not use a trigger pattern</a:t>
            </a:r>
          </a:p>
          <a:p>
            <a:pPr lvl="1"/>
            <a:endParaRPr lang="en-US" dirty="0"/>
          </a:p>
          <a:p>
            <a:endParaRPr lang="en-US" dirty="0"/>
          </a:p>
        </p:txBody>
      </p:sp>
      <p:sp>
        <p:nvSpPr>
          <p:cNvPr id="7" name="TextBox 6">
            <a:extLst>
              <a:ext uri="{FF2B5EF4-FFF2-40B4-BE49-F238E27FC236}">
                <a16:creationId xmlns:a16="http://schemas.microsoft.com/office/drawing/2014/main" id="{E624FC6A-B839-784A-1FDD-0E23370E76E6}"/>
              </a:ext>
            </a:extLst>
          </p:cNvPr>
          <p:cNvSpPr txBox="1"/>
          <p:nvPr/>
        </p:nvSpPr>
        <p:spPr>
          <a:xfrm rot="16200000">
            <a:off x="8430931" y="5419434"/>
            <a:ext cx="2376265" cy="401007"/>
          </a:xfrm>
          <a:prstGeom prst="rect">
            <a:avLst/>
          </a:prstGeom>
          <a:noFill/>
        </p:spPr>
        <p:txBody>
          <a:bodyPr wrap="square" rtlCol="0">
            <a:spAutoFit/>
          </a:bodyPr>
          <a:lstStyle/>
          <a:p>
            <a:r>
              <a:rPr lang="en-US" dirty="0"/>
              <a:t>Transparency Level</a:t>
            </a:r>
          </a:p>
        </p:txBody>
      </p:sp>
    </p:spTree>
    <p:extLst>
      <p:ext uri="{BB962C8B-B14F-4D97-AF65-F5344CB8AC3E}">
        <p14:creationId xmlns:p14="http://schemas.microsoft.com/office/powerpoint/2010/main" val="30457301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Collection Attack</a:t>
            </a:r>
          </a:p>
        </p:txBody>
      </p:sp>
      <p:sp>
        <p:nvSpPr>
          <p:cNvPr id="3" name="Content Placeholder 2"/>
          <p:cNvSpPr>
            <a:spLocks noGrp="1"/>
          </p:cNvSpPr>
          <p:nvPr>
            <p:ph idx="1"/>
          </p:nvPr>
        </p:nvSpPr>
        <p:spPr/>
        <p:txBody>
          <a:bodyPr/>
          <a:lstStyle/>
          <a:p>
            <a:r>
              <a:rPr lang="en-US" dirty="0">
                <a:solidFill>
                  <a:srgbClr val="FF0000"/>
                </a:solidFill>
              </a:rPr>
              <a:t>Malware Attack in Cybersecurity</a:t>
            </a:r>
          </a:p>
          <a:p>
            <a:pPr lvl="1"/>
            <a:r>
              <a:rPr lang="en-US" dirty="0" err="1">
                <a:hlinkClick r:id="rId3"/>
              </a:rPr>
              <a:t>Severi</a:t>
            </a:r>
            <a:r>
              <a:rPr lang="en-US" dirty="0">
                <a:hlinkClick r:id="rId3"/>
              </a:rPr>
              <a:t> et al. (2021) Explanation-Guided Backdoor Poisoning Attacks Against Malware Classifiers</a:t>
            </a:r>
            <a:endParaRPr lang="en-US" dirty="0"/>
          </a:p>
          <a:p>
            <a:pPr lvl="1"/>
            <a:r>
              <a:rPr lang="en-US" dirty="0"/>
              <a:t>Security companies use crowd-sourced malware files to create large training datasets</a:t>
            </a:r>
          </a:p>
          <a:p>
            <a:pPr lvl="1"/>
            <a:r>
              <a:rPr lang="en-US" dirty="0"/>
              <a:t>An attacker can leave backdoored files on the Internet and wait to be collected</a:t>
            </a:r>
          </a:p>
          <a:p>
            <a:pPr lvl="1"/>
            <a:r>
              <a:rPr lang="en-US" dirty="0"/>
              <a:t>Using clean-labels for the malicious files, the trained ML classifier will misclassify malware files stamped with the trigger as benign files</a:t>
            </a:r>
          </a:p>
        </p:txBody>
      </p:sp>
      <p:sp>
        <p:nvSpPr>
          <p:cNvPr id="4" name="Content Placeholder 3"/>
          <p:cNvSpPr>
            <a:spLocks noGrp="1"/>
          </p:cNvSpPr>
          <p:nvPr>
            <p:ph idx="10"/>
          </p:nvPr>
        </p:nvSpPr>
        <p:spPr/>
        <p:txBody>
          <a:bodyPr/>
          <a:lstStyle/>
          <a:p>
            <a:r>
              <a:rPr lang="en-US" dirty="0"/>
              <a:t>Poisoning Attacks</a:t>
            </a:r>
          </a:p>
          <a:p>
            <a:endParaRPr lang="en-US" dirty="0"/>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523020" y="4574924"/>
            <a:ext cx="9091569" cy="2883546"/>
          </a:xfrm>
          <a:prstGeom prst="rect">
            <a:avLst/>
          </a:prstGeom>
        </p:spPr>
      </p:pic>
    </p:spTree>
    <p:extLst>
      <p:ext uri="{BB962C8B-B14F-4D97-AF65-F5344CB8AC3E}">
        <p14:creationId xmlns:p14="http://schemas.microsoft.com/office/powerpoint/2010/main" val="42612540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Collection Attack</a:t>
            </a:r>
          </a:p>
        </p:txBody>
      </p:sp>
      <p:sp>
        <p:nvSpPr>
          <p:cNvPr id="3" name="Content Placeholder 2"/>
          <p:cNvSpPr>
            <a:spLocks noGrp="1"/>
          </p:cNvSpPr>
          <p:nvPr>
            <p:ph idx="1"/>
          </p:nvPr>
        </p:nvSpPr>
        <p:spPr/>
        <p:txBody>
          <a:bodyPr/>
          <a:lstStyle/>
          <a:p>
            <a:r>
              <a:rPr lang="en-US" dirty="0">
                <a:solidFill>
                  <a:srgbClr val="FF0000"/>
                </a:solidFill>
              </a:rPr>
              <a:t>Image Scaling Attack</a:t>
            </a:r>
          </a:p>
          <a:p>
            <a:pPr lvl="1"/>
            <a:r>
              <a:rPr lang="en-US" dirty="0">
                <a:hlinkClick r:id="rId3"/>
              </a:rPr>
              <a:t>Xiao (2019) - Camouflage Attacks on Image Scaling Algorithms</a:t>
            </a:r>
            <a:endParaRPr lang="en-US" dirty="0"/>
          </a:p>
          <a:p>
            <a:pPr lvl="1"/>
            <a:r>
              <a:rPr lang="en-US" dirty="0"/>
              <a:t>Most ML models for vision tasks scale input images to a fixed size using down-sampling (e.g., 224×224×3 size is common)</a:t>
            </a:r>
          </a:p>
          <a:p>
            <a:pPr lvl="1"/>
            <a:r>
              <a:rPr lang="en-US" dirty="0"/>
              <a:t>An attacker can embed the image of the ‘wolf’ into the large resolution image of ‘sheep’, by abusing the </a:t>
            </a:r>
            <a:r>
              <a:rPr lang="en-US" i="1" dirty="0"/>
              <a:t>resize() </a:t>
            </a:r>
            <a:r>
              <a:rPr lang="en-US" dirty="0"/>
              <a:t>function in Python</a:t>
            </a:r>
          </a:p>
          <a:p>
            <a:pPr lvl="1"/>
            <a:r>
              <a:rPr lang="en-US" dirty="0"/>
              <a:t>When the tampered ‘sheep’ image is scaled using the </a:t>
            </a:r>
            <a:r>
              <a:rPr lang="en-US" i="1" dirty="0"/>
              <a:t>resize() </a:t>
            </a:r>
            <a:r>
              <a:rPr lang="en-US" dirty="0"/>
              <a:t>function, the model will take as input the ‘wolf’ image, and will associate it to the ‘sheep’ label</a:t>
            </a:r>
          </a:p>
          <a:p>
            <a:pPr lvl="1"/>
            <a:r>
              <a:rPr lang="en-US" dirty="0"/>
              <a:t>The attack does not require control over the labeling process or the training process</a:t>
            </a:r>
          </a:p>
          <a:p>
            <a:pPr lvl="1"/>
            <a:endParaRPr lang="en-US" dirty="0"/>
          </a:p>
          <a:p>
            <a:pPr lvl="1"/>
            <a:endParaRPr lang="en-US" dirty="0"/>
          </a:p>
          <a:p>
            <a:endParaRPr lang="en-US" dirty="0"/>
          </a:p>
        </p:txBody>
      </p:sp>
      <p:sp>
        <p:nvSpPr>
          <p:cNvPr id="4" name="Content Placeholder 3"/>
          <p:cNvSpPr>
            <a:spLocks noGrp="1"/>
          </p:cNvSpPr>
          <p:nvPr>
            <p:ph idx="10"/>
          </p:nvPr>
        </p:nvSpPr>
        <p:spPr/>
        <p:txBody>
          <a:bodyPr/>
          <a:lstStyle/>
          <a:p>
            <a:r>
              <a:rPr lang="en-US" dirty="0"/>
              <a:t>Poisoning Attacks</a:t>
            </a:r>
          </a:p>
          <a:p>
            <a:endParaRPr lang="en-US" dirty="0"/>
          </a:p>
        </p:txBody>
      </p:sp>
      <p:pic>
        <p:nvPicPr>
          <p:cNvPr id="5" name="Picture 4"/>
          <p:cNvPicPr>
            <a:picLocks noChangeAspect="1"/>
          </p:cNvPicPr>
          <p:nvPr/>
        </p:nvPicPr>
        <p:blipFill>
          <a:blip r:embed="rId4"/>
          <a:stretch>
            <a:fillRect/>
          </a:stretch>
        </p:blipFill>
        <p:spPr>
          <a:xfrm>
            <a:off x="436964" y="5038328"/>
            <a:ext cx="9488780" cy="2376264"/>
          </a:xfrm>
          <a:prstGeom prst="rect">
            <a:avLst/>
          </a:prstGeom>
        </p:spPr>
      </p:pic>
    </p:spTree>
    <p:extLst>
      <p:ext uri="{BB962C8B-B14F-4D97-AF65-F5344CB8AC3E}">
        <p14:creationId xmlns:p14="http://schemas.microsoft.com/office/powerpoint/2010/main" val="22264604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Collaborative Learning Attack</a:t>
            </a:r>
          </a:p>
        </p:txBody>
      </p:sp>
      <p:sp>
        <p:nvSpPr>
          <p:cNvPr id="3" name="Content Placeholder 2"/>
          <p:cNvSpPr>
            <a:spLocks noGrp="1"/>
          </p:cNvSpPr>
          <p:nvPr>
            <p:ph idx="1"/>
          </p:nvPr>
        </p:nvSpPr>
        <p:spPr/>
        <p:txBody>
          <a:bodyPr/>
          <a:lstStyle/>
          <a:p>
            <a:r>
              <a:rPr lang="en-US" b="1" i="1" dirty="0">
                <a:solidFill>
                  <a:srgbClr val="0070C0"/>
                </a:solidFill>
              </a:rPr>
              <a:t>Collaborative learning attack</a:t>
            </a:r>
          </a:p>
          <a:p>
            <a:r>
              <a:rPr lang="en-US" dirty="0"/>
              <a:t>Scenario:</a:t>
            </a:r>
          </a:p>
          <a:p>
            <a:pPr lvl="1"/>
            <a:r>
              <a:rPr lang="en-US" dirty="0"/>
              <a:t>A malicious agent in </a:t>
            </a:r>
            <a:r>
              <a:rPr lang="en-US" dirty="0">
                <a:solidFill>
                  <a:srgbClr val="FF0000"/>
                </a:solidFill>
              </a:rPr>
              <a:t>collaborative learning </a:t>
            </a:r>
            <a:r>
              <a:rPr lang="en-US" dirty="0"/>
              <a:t>sends updates that poison the model</a:t>
            </a:r>
          </a:p>
          <a:p>
            <a:r>
              <a:rPr lang="en-US" dirty="0">
                <a:solidFill>
                  <a:srgbClr val="FF0000"/>
                </a:solidFill>
              </a:rPr>
              <a:t>Collaborative learning </a:t>
            </a:r>
            <a:r>
              <a:rPr lang="en-US" dirty="0"/>
              <a:t>or </a:t>
            </a:r>
            <a:r>
              <a:rPr lang="en-US" dirty="0">
                <a:solidFill>
                  <a:srgbClr val="FF0000"/>
                </a:solidFill>
              </a:rPr>
              <a:t>distributed learning </a:t>
            </a:r>
            <a:r>
              <a:rPr lang="en-US" dirty="0"/>
              <a:t>is designed to protect the privacy of the training data owned by several clients</a:t>
            </a:r>
          </a:p>
          <a:p>
            <a:pPr lvl="1"/>
            <a:r>
              <a:rPr lang="en-US" dirty="0"/>
              <a:t>A central server has no access to the training data of the clients</a:t>
            </a:r>
          </a:p>
          <a:p>
            <a:r>
              <a:rPr lang="en-US" dirty="0"/>
              <a:t>Collaborative learning is increasingly used because of the promise of data privacy protection</a:t>
            </a:r>
          </a:p>
        </p:txBody>
      </p:sp>
      <p:sp>
        <p:nvSpPr>
          <p:cNvPr id="4" name="Content Placeholder 3"/>
          <p:cNvSpPr>
            <a:spLocks noGrp="1"/>
          </p:cNvSpPr>
          <p:nvPr>
            <p:ph idx="10"/>
          </p:nvPr>
        </p:nvSpPr>
        <p:spPr/>
        <p:txBody>
          <a:bodyPr/>
          <a:lstStyle/>
          <a:p>
            <a:r>
              <a:rPr lang="en-US" dirty="0"/>
              <a:t>Poisoning Attacks</a:t>
            </a:r>
          </a:p>
          <a:p>
            <a:endParaRPr lang="en-US" dirty="0"/>
          </a:p>
        </p:txBody>
      </p:sp>
      <p:pic>
        <p:nvPicPr>
          <p:cNvPr id="1028" name="Picture 4" descr="Federated Learning - Part 2">
            <a:extLst>
              <a:ext uri="{FF2B5EF4-FFF2-40B4-BE49-F238E27FC236}">
                <a16:creationId xmlns:a16="http://schemas.microsoft.com/office/drawing/2014/main" id="{1062EDA7-04DF-54B4-53B8-D2EC3C29D4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881" t="15565" r="1557" b="2719"/>
          <a:stretch/>
        </p:blipFill>
        <p:spPr bwMode="auto">
          <a:xfrm>
            <a:off x="3445024" y="4664708"/>
            <a:ext cx="3528392" cy="3024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782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Collaborative Learning Attack</a:t>
            </a:r>
          </a:p>
        </p:txBody>
      </p:sp>
      <p:sp>
        <p:nvSpPr>
          <p:cNvPr id="3" name="Content Placeholder 2"/>
          <p:cNvSpPr>
            <a:spLocks noGrp="1"/>
          </p:cNvSpPr>
          <p:nvPr>
            <p:ph idx="1"/>
          </p:nvPr>
        </p:nvSpPr>
        <p:spPr/>
        <p:txBody>
          <a:bodyPr/>
          <a:lstStyle/>
          <a:p>
            <a:r>
              <a:rPr lang="en-US" dirty="0">
                <a:solidFill>
                  <a:srgbClr val="FF0000"/>
                </a:solidFill>
              </a:rPr>
              <a:t>Federated learning approach</a:t>
            </a:r>
          </a:p>
          <a:p>
            <a:pPr marL="747712" lvl="1" indent="-342900">
              <a:buFont typeface="+mj-lt"/>
              <a:buAutoNum type="arabicPeriod"/>
            </a:pPr>
            <a:r>
              <a:rPr lang="en-US" dirty="0"/>
              <a:t>The server sends a joint model to all clients, and each client trains this model using local data</a:t>
            </a:r>
          </a:p>
          <a:p>
            <a:pPr marL="747712" lvl="1" indent="-342900">
              <a:buFont typeface="+mj-lt"/>
              <a:buAutoNum type="arabicPeriod"/>
            </a:pPr>
            <a:r>
              <a:rPr lang="en-US" dirty="0"/>
              <a:t>The local updates by the clients are sent to the server (the server can either select a random subset of clients for update, or use the updates by all clients)</a:t>
            </a:r>
          </a:p>
          <a:p>
            <a:pPr marL="747712" lvl="1" indent="-342900">
              <a:buFont typeface="+mj-lt"/>
              <a:buAutoNum type="arabicPeriod"/>
            </a:pPr>
            <a:r>
              <a:rPr lang="en-US" dirty="0"/>
              <a:t>The server applies an aggregation algorithm (e.g., using averaging) to update the global model</a:t>
            </a:r>
          </a:p>
        </p:txBody>
      </p:sp>
      <p:sp>
        <p:nvSpPr>
          <p:cNvPr id="4" name="Content Placeholder 3"/>
          <p:cNvSpPr>
            <a:spLocks noGrp="1"/>
          </p:cNvSpPr>
          <p:nvPr>
            <p:ph idx="10"/>
          </p:nvPr>
        </p:nvSpPr>
        <p:spPr/>
        <p:txBody>
          <a:bodyPr/>
          <a:lstStyle/>
          <a:p>
            <a:r>
              <a:rPr lang="en-US" dirty="0"/>
              <a:t>Poisoning Attacks</a:t>
            </a:r>
          </a:p>
          <a:p>
            <a:endParaRPr lang="en-US" dirty="0"/>
          </a:p>
        </p:txBody>
      </p:sp>
      <p:pic>
        <p:nvPicPr>
          <p:cNvPr id="5" name="Picture 4"/>
          <p:cNvPicPr>
            <a:picLocks noChangeAspect="1"/>
          </p:cNvPicPr>
          <p:nvPr/>
        </p:nvPicPr>
        <p:blipFill>
          <a:blip r:embed="rId2"/>
          <a:stretch>
            <a:fillRect/>
          </a:stretch>
        </p:blipFill>
        <p:spPr>
          <a:xfrm>
            <a:off x="2796952" y="4333817"/>
            <a:ext cx="4320480" cy="3152783"/>
          </a:xfrm>
          <a:prstGeom prst="rect">
            <a:avLst/>
          </a:prstGeom>
        </p:spPr>
      </p:pic>
      <p:sp>
        <p:nvSpPr>
          <p:cNvPr id="6" name="TextBox 5">
            <a:extLst>
              <a:ext uri="{FF2B5EF4-FFF2-40B4-BE49-F238E27FC236}">
                <a16:creationId xmlns:a16="http://schemas.microsoft.com/office/drawing/2014/main" id="{9F888386-0D5A-45AB-9E14-145C9B7F7109}"/>
              </a:ext>
            </a:extLst>
          </p:cNvPr>
          <p:cNvSpPr txBox="1"/>
          <p:nvPr/>
        </p:nvSpPr>
        <p:spPr>
          <a:xfrm>
            <a:off x="1140768" y="7526179"/>
            <a:ext cx="7560840" cy="246221"/>
          </a:xfrm>
          <a:prstGeom prst="rect">
            <a:avLst/>
          </a:prstGeom>
          <a:noFill/>
        </p:spPr>
        <p:txBody>
          <a:bodyPr wrap="square" rtlCol="0">
            <a:spAutoFit/>
          </a:bodyPr>
          <a:lstStyle/>
          <a:p>
            <a:pPr algn="ctr"/>
            <a:r>
              <a:rPr lang="en-US" sz="1000" dirty="0"/>
              <a:t>Figure from: Gao et al. (2020) - Backdoor Attacks and Countermeasures on Deep Learning: A Comprehensive Review </a:t>
            </a:r>
          </a:p>
        </p:txBody>
      </p:sp>
    </p:spTree>
    <p:extLst>
      <p:ext uri="{BB962C8B-B14F-4D97-AF65-F5344CB8AC3E}">
        <p14:creationId xmlns:p14="http://schemas.microsoft.com/office/powerpoint/2010/main" val="41420821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924744" y="1087016"/>
            <a:ext cx="8229600" cy="926976"/>
          </a:xfrm>
        </p:spPr>
        <p:txBody>
          <a:bodyPr>
            <a:normAutofit/>
          </a:bodyPr>
          <a:lstStyle/>
          <a:p>
            <a:pPr eaLnBrk="1" hangingPunct="1"/>
            <a:r>
              <a:rPr lang="en-CA" altLang="en-US" sz="5400" b="1" dirty="0">
                <a:solidFill>
                  <a:srgbClr val="F1B300"/>
                </a:solidFill>
                <a:latin typeface="Franklin Gothic Demi" panose="020B0703020102020204" pitchFamily="34" charset="0"/>
              </a:rPr>
              <a:t>Lecture 8</a:t>
            </a:r>
          </a:p>
        </p:txBody>
      </p:sp>
      <p:sp>
        <p:nvSpPr>
          <p:cNvPr id="19459" name="Content Placeholder 2"/>
          <p:cNvSpPr>
            <a:spLocks noGrp="1"/>
          </p:cNvSpPr>
          <p:nvPr>
            <p:ph idx="1"/>
          </p:nvPr>
        </p:nvSpPr>
        <p:spPr>
          <a:xfrm>
            <a:off x="420688" y="3166120"/>
            <a:ext cx="9145016" cy="1800200"/>
          </a:xfrm>
        </p:spPr>
        <p:txBody>
          <a:bodyPr>
            <a:normAutofit/>
          </a:bodyPr>
          <a:lstStyle/>
          <a:p>
            <a:pPr algn="ctr" eaLnBrk="1" hangingPunct="1">
              <a:buFont typeface="Arial" charset="0"/>
              <a:buNone/>
            </a:pPr>
            <a:r>
              <a:rPr lang="en-US" altLang="en-US" sz="4000" b="1" dirty="0"/>
              <a:t>Poisoning Attacks</a:t>
            </a:r>
            <a:endParaRPr lang="en-US" altLang="en-US" sz="2800" dirty="0"/>
          </a:p>
        </p:txBody>
      </p:sp>
    </p:spTree>
    <p:extLst>
      <p:ext uri="{BB962C8B-B14F-4D97-AF65-F5344CB8AC3E}">
        <p14:creationId xmlns:p14="http://schemas.microsoft.com/office/powerpoint/2010/main" val="27813752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Collaborative Learning Attack</a:t>
            </a:r>
          </a:p>
        </p:txBody>
      </p:sp>
      <p:sp>
        <p:nvSpPr>
          <p:cNvPr id="3" name="Content Placeholder 2"/>
          <p:cNvSpPr>
            <a:spLocks noGrp="1"/>
          </p:cNvSpPr>
          <p:nvPr>
            <p:ph idx="1"/>
          </p:nvPr>
        </p:nvSpPr>
        <p:spPr/>
        <p:txBody>
          <a:bodyPr/>
          <a:lstStyle/>
          <a:p>
            <a:r>
              <a:rPr lang="en-US" dirty="0">
                <a:solidFill>
                  <a:srgbClr val="FF0000"/>
                </a:solidFill>
              </a:rPr>
              <a:t>Distributed Backdoor Attack (DBA) </a:t>
            </a:r>
          </a:p>
          <a:p>
            <a:r>
              <a:rPr lang="en-US" dirty="0">
                <a:solidFill>
                  <a:srgbClr val="FF0000"/>
                </a:solidFill>
                <a:hlinkClick r:id="rId2"/>
              </a:rPr>
              <a:t>Xie (2020) - DBA: Distributed Backdoor Attacks against Federated Learning</a:t>
            </a:r>
            <a:endParaRPr lang="en-US" dirty="0">
              <a:solidFill>
                <a:srgbClr val="FF0000"/>
              </a:solidFill>
            </a:endParaRPr>
          </a:p>
          <a:p>
            <a:r>
              <a:rPr lang="en-US" dirty="0"/>
              <a:t>The attack uses multiple malicious agents in federated learning that poison their local model with a local backdoor trigger</a:t>
            </a:r>
          </a:p>
          <a:p>
            <a:pPr lvl="1"/>
            <a:r>
              <a:rPr lang="en-US" dirty="0"/>
              <a:t>The global model will be poisoned only when all malicious agents apply their local triggers</a:t>
            </a:r>
          </a:p>
          <a:p>
            <a:r>
              <a:rPr lang="en-US" dirty="0"/>
              <a:t>Note:</a:t>
            </a:r>
          </a:p>
          <a:p>
            <a:pPr lvl="1"/>
            <a:r>
              <a:rPr lang="en-US" dirty="0"/>
              <a:t>Distributed learning is vulnerable to poisoning attacks because the clients have control over their local data and local model updates</a:t>
            </a:r>
          </a:p>
          <a:p>
            <a:pPr lvl="1"/>
            <a:endParaRPr lang="en-US" dirty="0"/>
          </a:p>
        </p:txBody>
      </p:sp>
      <p:sp>
        <p:nvSpPr>
          <p:cNvPr id="4" name="Content Placeholder 3"/>
          <p:cNvSpPr>
            <a:spLocks noGrp="1"/>
          </p:cNvSpPr>
          <p:nvPr>
            <p:ph idx="10"/>
          </p:nvPr>
        </p:nvSpPr>
        <p:spPr/>
        <p:txBody>
          <a:bodyPr/>
          <a:lstStyle/>
          <a:p>
            <a:r>
              <a:rPr lang="en-US" dirty="0"/>
              <a:t>Poisoning Attacks</a:t>
            </a:r>
          </a:p>
          <a:p>
            <a:endParaRPr lang="en-US" dirty="0"/>
          </a:p>
        </p:txBody>
      </p:sp>
      <p:pic>
        <p:nvPicPr>
          <p:cNvPr id="6" name="Picture 5">
            <a:extLst>
              <a:ext uri="{FF2B5EF4-FFF2-40B4-BE49-F238E27FC236}">
                <a16:creationId xmlns:a16="http://schemas.microsoft.com/office/drawing/2014/main" id="{CBC70820-28DC-CC3D-118F-15F801FF96E0}"/>
              </a:ext>
            </a:extLst>
          </p:cNvPr>
          <p:cNvPicPr>
            <a:picLocks noChangeAspect="1"/>
          </p:cNvPicPr>
          <p:nvPr/>
        </p:nvPicPr>
        <p:blipFill>
          <a:blip r:embed="rId3"/>
          <a:stretch>
            <a:fillRect/>
          </a:stretch>
        </p:blipFill>
        <p:spPr>
          <a:xfrm>
            <a:off x="1843261" y="5182344"/>
            <a:ext cx="6786339" cy="2550374"/>
          </a:xfrm>
          <a:prstGeom prst="rect">
            <a:avLst/>
          </a:prstGeom>
        </p:spPr>
      </p:pic>
    </p:spTree>
    <p:extLst>
      <p:ext uri="{BB962C8B-B14F-4D97-AF65-F5344CB8AC3E}">
        <p14:creationId xmlns:p14="http://schemas.microsoft.com/office/powerpoint/2010/main" val="26357016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Post-Deployment Attack</a:t>
            </a:r>
          </a:p>
        </p:txBody>
      </p:sp>
      <p:sp>
        <p:nvSpPr>
          <p:cNvPr id="3" name="Content Placeholder 2"/>
          <p:cNvSpPr>
            <a:spLocks noGrp="1"/>
          </p:cNvSpPr>
          <p:nvPr>
            <p:ph idx="1"/>
          </p:nvPr>
        </p:nvSpPr>
        <p:spPr>
          <a:xfrm>
            <a:off x="276673" y="2090803"/>
            <a:ext cx="9584265" cy="5467805"/>
          </a:xfrm>
        </p:spPr>
        <p:txBody>
          <a:bodyPr/>
          <a:lstStyle/>
          <a:p>
            <a:r>
              <a:rPr lang="en-US" b="1" i="1" dirty="0">
                <a:solidFill>
                  <a:srgbClr val="0070C0"/>
                </a:solidFill>
              </a:rPr>
              <a:t>Post-deployment attack</a:t>
            </a:r>
          </a:p>
          <a:p>
            <a:r>
              <a:rPr lang="en-US" dirty="0"/>
              <a:t>Scenario:</a:t>
            </a:r>
          </a:p>
          <a:p>
            <a:pPr lvl="1"/>
            <a:r>
              <a:rPr lang="en-US" dirty="0"/>
              <a:t>The attacker gets access to the model after it has been deployed</a:t>
            </a:r>
          </a:p>
          <a:p>
            <a:pPr lvl="1"/>
            <a:r>
              <a:rPr lang="en-US" dirty="0"/>
              <a:t>The attacker changes the model to insert a backdoor</a:t>
            </a:r>
          </a:p>
          <a:p>
            <a:r>
              <a:rPr lang="en-US" dirty="0"/>
              <a:t>For example, the attacker can attack a cloud server or the physical machine where the model is located</a:t>
            </a:r>
          </a:p>
          <a:p>
            <a:pPr lvl="1"/>
            <a:r>
              <a:rPr lang="en-US" dirty="0"/>
              <a:t>This attack does not rely on data poisoning to insert backdoors</a:t>
            </a:r>
          </a:p>
          <a:p>
            <a:r>
              <a:rPr lang="en-US" dirty="0">
                <a:solidFill>
                  <a:srgbClr val="FF0000"/>
                </a:solidFill>
              </a:rPr>
              <a:t>Weight tamper attack </a:t>
            </a:r>
            <a:r>
              <a:rPr lang="en-US" dirty="0"/>
              <a:t>– the attacker changes the model weights to create a backdoor</a:t>
            </a:r>
          </a:p>
          <a:p>
            <a:r>
              <a:rPr lang="en-US" dirty="0"/>
              <a:t>Notes:</a:t>
            </a:r>
          </a:p>
          <a:p>
            <a:pPr lvl="1"/>
            <a:r>
              <a:rPr lang="en-US" dirty="0"/>
              <a:t>This attack is challenging to perform, because it requires that the attacker gets access to the model by intruding the system where the model is located</a:t>
            </a:r>
          </a:p>
          <a:p>
            <a:pPr lvl="1"/>
            <a:r>
              <a:rPr lang="en-US" dirty="0"/>
              <a:t>The advantage is that it can bypass most defenses</a:t>
            </a:r>
          </a:p>
        </p:txBody>
      </p:sp>
      <p:sp>
        <p:nvSpPr>
          <p:cNvPr id="4" name="Content Placeholder 3"/>
          <p:cNvSpPr>
            <a:spLocks noGrp="1"/>
          </p:cNvSpPr>
          <p:nvPr>
            <p:ph idx="10"/>
          </p:nvPr>
        </p:nvSpPr>
        <p:spPr/>
        <p:txBody>
          <a:bodyPr/>
          <a:lstStyle/>
          <a:p>
            <a:r>
              <a:rPr lang="en-US" dirty="0"/>
              <a:t>Poisoning Attacks</a:t>
            </a:r>
          </a:p>
          <a:p>
            <a:endParaRPr lang="en-US" dirty="0"/>
          </a:p>
        </p:txBody>
      </p:sp>
    </p:spTree>
    <p:extLst>
      <p:ext uri="{BB962C8B-B14F-4D97-AF65-F5344CB8AC3E}">
        <p14:creationId xmlns:p14="http://schemas.microsoft.com/office/powerpoint/2010/main" val="23138428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Code Poisoning Attack</a:t>
            </a:r>
          </a:p>
        </p:txBody>
      </p:sp>
      <p:sp>
        <p:nvSpPr>
          <p:cNvPr id="3" name="Content Placeholder 2"/>
          <p:cNvSpPr>
            <a:spLocks noGrp="1"/>
          </p:cNvSpPr>
          <p:nvPr>
            <p:ph idx="1"/>
          </p:nvPr>
        </p:nvSpPr>
        <p:spPr/>
        <p:txBody>
          <a:bodyPr/>
          <a:lstStyle/>
          <a:p>
            <a:r>
              <a:rPr lang="en-US" b="1" i="1" dirty="0">
                <a:solidFill>
                  <a:srgbClr val="0070C0"/>
                </a:solidFill>
              </a:rPr>
              <a:t>Code poisoning attack</a:t>
            </a:r>
          </a:p>
          <a:p>
            <a:r>
              <a:rPr lang="en-US" dirty="0"/>
              <a:t>Scenario:</a:t>
            </a:r>
          </a:p>
          <a:p>
            <a:pPr lvl="1"/>
            <a:r>
              <a:rPr lang="en-US" dirty="0"/>
              <a:t>An attacker publicly posts ML code that is designed to backdoor trained models</a:t>
            </a:r>
          </a:p>
          <a:p>
            <a:pPr lvl="1"/>
            <a:r>
              <a:rPr lang="en-US" dirty="0"/>
              <a:t>The victim downloads the code and applies it to solve a task </a:t>
            </a:r>
          </a:p>
          <a:p>
            <a:r>
              <a:rPr lang="en-US" dirty="0"/>
              <a:t>ML users often relay on code posted in public repositories or libraries, which can impose security risk</a:t>
            </a:r>
          </a:p>
          <a:p>
            <a:pPr lvl="1"/>
            <a:r>
              <a:rPr lang="en-US" dirty="0"/>
              <a:t>The codes can be poisoned, and when run, they can insert backdoors into ML models</a:t>
            </a:r>
          </a:p>
          <a:p>
            <a:r>
              <a:rPr lang="en-US" dirty="0"/>
              <a:t>Backdoor insertion can be considered as an example of </a:t>
            </a:r>
            <a:r>
              <a:rPr lang="en-US" dirty="0">
                <a:solidFill>
                  <a:srgbClr val="FF0000"/>
                </a:solidFill>
              </a:rPr>
              <a:t>multitask learning</a:t>
            </a:r>
            <a:endParaRPr lang="en-US" dirty="0"/>
          </a:p>
          <a:p>
            <a:pPr lvl="1"/>
            <a:r>
              <a:rPr lang="en-US" dirty="0"/>
              <a:t>The model learns both the </a:t>
            </a:r>
            <a:r>
              <a:rPr lang="en-US" i="1" dirty="0"/>
              <a:t>main task</a:t>
            </a:r>
            <a:r>
              <a:rPr lang="en-US" dirty="0"/>
              <a:t>, and the </a:t>
            </a:r>
            <a:r>
              <a:rPr lang="en-US" i="1" dirty="0"/>
              <a:t>backdoor insertion task </a:t>
            </a:r>
            <a:r>
              <a:rPr lang="en-US" dirty="0"/>
              <a:t>selected by the attacker</a:t>
            </a:r>
          </a:p>
          <a:p>
            <a:pPr lvl="1"/>
            <a:r>
              <a:rPr lang="en-US" dirty="0"/>
              <a:t>A loss function is developed by the attacker that put weights on the two tasks, so that the model achieves high accuracy on both the main task and the backdoor insertion task</a:t>
            </a:r>
          </a:p>
          <a:p>
            <a:r>
              <a:rPr lang="en-US" dirty="0"/>
              <a:t>Note:</a:t>
            </a:r>
          </a:p>
          <a:p>
            <a:pPr lvl="1"/>
            <a:r>
              <a:rPr lang="en-US" dirty="0"/>
              <a:t>The attacker does not have access to the training data, or the trained model</a:t>
            </a:r>
          </a:p>
          <a:p>
            <a:pPr lvl="1"/>
            <a:endParaRPr lang="en-US" dirty="0"/>
          </a:p>
        </p:txBody>
      </p:sp>
      <p:sp>
        <p:nvSpPr>
          <p:cNvPr id="4" name="Content Placeholder 3"/>
          <p:cNvSpPr>
            <a:spLocks noGrp="1"/>
          </p:cNvSpPr>
          <p:nvPr>
            <p:ph idx="10"/>
          </p:nvPr>
        </p:nvSpPr>
        <p:spPr/>
        <p:txBody>
          <a:bodyPr/>
          <a:lstStyle/>
          <a:p>
            <a:r>
              <a:rPr lang="en-US" dirty="0"/>
              <a:t>Poisoning Attacks</a:t>
            </a:r>
          </a:p>
          <a:p>
            <a:endParaRPr lang="en-US" dirty="0"/>
          </a:p>
        </p:txBody>
      </p:sp>
    </p:spTree>
    <p:extLst>
      <p:ext uri="{BB962C8B-B14F-4D97-AF65-F5344CB8AC3E}">
        <p14:creationId xmlns:p14="http://schemas.microsoft.com/office/powerpoint/2010/main" val="41152228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4DB69-F40D-4E65-A3B9-4876718214D6}"/>
              </a:ext>
            </a:extLst>
          </p:cNvPr>
          <p:cNvSpPr>
            <a:spLocks noGrp="1"/>
          </p:cNvSpPr>
          <p:nvPr>
            <p:ph type="title"/>
          </p:nvPr>
        </p:nvSpPr>
        <p:spPr/>
        <p:txBody>
          <a:bodyPr/>
          <a:lstStyle/>
          <a:p>
            <a:r>
              <a:rPr lang="en-US" dirty="0"/>
              <a:t>Poisoning Attacks Summary</a:t>
            </a:r>
          </a:p>
        </p:txBody>
      </p:sp>
      <p:sp>
        <p:nvSpPr>
          <p:cNvPr id="3" name="Content Placeholder 2">
            <a:extLst>
              <a:ext uri="{FF2B5EF4-FFF2-40B4-BE49-F238E27FC236}">
                <a16:creationId xmlns:a16="http://schemas.microsoft.com/office/drawing/2014/main" id="{E2415AF9-6807-4AB4-AC39-A5C75BF427DD}"/>
              </a:ext>
            </a:extLst>
          </p:cNvPr>
          <p:cNvSpPr>
            <a:spLocks noGrp="1"/>
          </p:cNvSpPr>
          <p:nvPr>
            <p:ph idx="1"/>
          </p:nvPr>
        </p:nvSpPr>
        <p:spPr/>
        <p:txBody>
          <a:bodyPr/>
          <a:lstStyle/>
          <a:p>
            <a:r>
              <a:rPr lang="en-US" dirty="0"/>
              <a:t>The figure shows the different attack categories and the stage of the ML pipeline that is impacted by the attack</a:t>
            </a:r>
          </a:p>
        </p:txBody>
      </p:sp>
      <p:sp>
        <p:nvSpPr>
          <p:cNvPr id="4" name="Content Placeholder 3">
            <a:extLst>
              <a:ext uri="{FF2B5EF4-FFF2-40B4-BE49-F238E27FC236}">
                <a16:creationId xmlns:a16="http://schemas.microsoft.com/office/drawing/2014/main" id="{14F373D1-8713-4C7C-BB98-3567EC7AA3E2}"/>
              </a:ext>
            </a:extLst>
          </p:cNvPr>
          <p:cNvSpPr>
            <a:spLocks noGrp="1"/>
          </p:cNvSpPr>
          <p:nvPr>
            <p:ph idx="10"/>
          </p:nvPr>
        </p:nvSpPr>
        <p:spPr/>
        <p:txBody>
          <a:bodyPr/>
          <a:lstStyle/>
          <a:p>
            <a:r>
              <a:rPr lang="en-US" dirty="0"/>
              <a:t>Poisoning Attacks</a:t>
            </a:r>
          </a:p>
          <a:p>
            <a:endParaRPr lang="en-US" dirty="0"/>
          </a:p>
        </p:txBody>
      </p:sp>
      <p:pic>
        <p:nvPicPr>
          <p:cNvPr id="6" name="Picture 5">
            <a:extLst>
              <a:ext uri="{FF2B5EF4-FFF2-40B4-BE49-F238E27FC236}">
                <a16:creationId xmlns:a16="http://schemas.microsoft.com/office/drawing/2014/main" id="{1D284F0D-9315-47B1-90E5-1BA010D5140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923925" y="3022104"/>
            <a:ext cx="8210550" cy="4448175"/>
          </a:xfrm>
          <a:prstGeom prst="rect">
            <a:avLst/>
          </a:prstGeom>
        </p:spPr>
      </p:pic>
      <p:sp>
        <p:nvSpPr>
          <p:cNvPr id="7" name="TextBox 6">
            <a:extLst>
              <a:ext uri="{FF2B5EF4-FFF2-40B4-BE49-F238E27FC236}">
                <a16:creationId xmlns:a16="http://schemas.microsoft.com/office/drawing/2014/main" id="{9F888386-0D5A-45AB-9E14-145C9B7F7109}"/>
              </a:ext>
            </a:extLst>
          </p:cNvPr>
          <p:cNvSpPr txBox="1"/>
          <p:nvPr/>
        </p:nvSpPr>
        <p:spPr>
          <a:xfrm>
            <a:off x="1140768" y="7526179"/>
            <a:ext cx="7560840" cy="246221"/>
          </a:xfrm>
          <a:prstGeom prst="rect">
            <a:avLst/>
          </a:prstGeom>
          <a:noFill/>
        </p:spPr>
        <p:txBody>
          <a:bodyPr wrap="square" rtlCol="0">
            <a:spAutoFit/>
          </a:bodyPr>
          <a:lstStyle/>
          <a:p>
            <a:pPr algn="ctr"/>
            <a:r>
              <a:rPr lang="en-US" sz="1000" dirty="0"/>
              <a:t>Figure from: Gao et al. (2020) - Backdoor Attacks and Countermeasures on Deep Learning: A Comprehensive Review </a:t>
            </a:r>
          </a:p>
        </p:txBody>
      </p:sp>
    </p:spTree>
    <p:extLst>
      <p:ext uri="{BB962C8B-B14F-4D97-AF65-F5344CB8AC3E}">
        <p14:creationId xmlns:p14="http://schemas.microsoft.com/office/powerpoint/2010/main" val="5354670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79044-967C-46F6-8E91-6C8FB9EA8F0C}"/>
              </a:ext>
            </a:extLst>
          </p:cNvPr>
          <p:cNvSpPr>
            <a:spLocks noGrp="1"/>
          </p:cNvSpPr>
          <p:nvPr>
            <p:ph type="title"/>
          </p:nvPr>
        </p:nvSpPr>
        <p:spPr/>
        <p:txBody>
          <a:bodyPr/>
          <a:lstStyle/>
          <a:p>
            <a:r>
              <a:rPr lang="en-US" dirty="0"/>
              <a:t>Poisoning Attacks Summary</a:t>
            </a:r>
          </a:p>
        </p:txBody>
      </p:sp>
      <p:sp>
        <p:nvSpPr>
          <p:cNvPr id="4" name="Content Placeholder 3">
            <a:extLst>
              <a:ext uri="{FF2B5EF4-FFF2-40B4-BE49-F238E27FC236}">
                <a16:creationId xmlns:a16="http://schemas.microsoft.com/office/drawing/2014/main" id="{EA37380C-AAA8-4226-B340-CA6313787A37}"/>
              </a:ext>
            </a:extLst>
          </p:cNvPr>
          <p:cNvSpPr>
            <a:spLocks noGrp="1"/>
          </p:cNvSpPr>
          <p:nvPr>
            <p:ph idx="10"/>
          </p:nvPr>
        </p:nvSpPr>
        <p:spPr/>
        <p:txBody>
          <a:bodyPr/>
          <a:lstStyle/>
          <a:p>
            <a:r>
              <a:rPr lang="en-US" dirty="0"/>
              <a:t>Poisoning Attacks</a:t>
            </a:r>
          </a:p>
          <a:p>
            <a:endParaRPr lang="en-US" dirty="0"/>
          </a:p>
        </p:txBody>
      </p:sp>
      <p:pic>
        <p:nvPicPr>
          <p:cNvPr id="6" name="Picture 5">
            <a:extLst>
              <a:ext uri="{FF2B5EF4-FFF2-40B4-BE49-F238E27FC236}">
                <a16:creationId xmlns:a16="http://schemas.microsoft.com/office/drawing/2014/main" id="{F5BFB5CD-F267-4432-9686-0939501CEE25}"/>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b="3195"/>
          <a:stretch/>
        </p:blipFill>
        <p:spPr>
          <a:xfrm>
            <a:off x="919217" y="2077484"/>
            <a:ext cx="8644408" cy="5236295"/>
          </a:xfrm>
          <a:prstGeom prst="rect">
            <a:avLst/>
          </a:prstGeom>
        </p:spPr>
      </p:pic>
      <p:sp>
        <p:nvSpPr>
          <p:cNvPr id="5" name="TextBox 4">
            <a:extLst>
              <a:ext uri="{FF2B5EF4-FFF2-40B4-BE49-F238E27FC236}">
                <a16:creationId xmlns:a16="http://schemas.microsoft.com/office/drawing/2014/main" id="{9F888386-0D5A-45AB-9E14-145C9B7F7109}"/>
              </a:ext>
            </a:extLst>
          </p:cNvPr>
          <p:cNvSpPr txBox="1"/>
          <p:nvPr/>
        </p:nvSpPr>
        <p:spPr>
          <a:xfrm>
            <a:off x="1140768" y="7526179"/>
            <a:ext cx="7560840" cy="246221"/>
          </a:xfrm>
          <a:prstGeom prst="rect">
            <a:avLst/>
          </a:prstGeom>
          <a:noFill/>
        </p:spPr>
        <p:txBody>
          <a:bodyPr wrap="square" rtlCol="0">
            <a:spAutoFit/>
          </a:bodyPr>
          <a:lstStyle/>
          <a:p>
            <a:pPr algn="ctr"/>
            <a:r>
              <a:rPr lang="en-US" sz="1000" dirty="0"/>
              <a:t>Gao et al. (2020) - Backdoor Attacks and Countermeasures on Deep Learning: A Comprehensive Review </a:t>
            </a:r>
          </a:p>
        </p:txBody>
      </p:sp>
      <p:pic>
        <p:nvPicPr>
          <p:cNvPr id="7" name="Picture 6">
            <a:extLst>
              <a:ext uri="{FF2B5EF4-FFF2-40B4-BE49-F238E27FC236}">
                <a16:creationId xmlns:a16="http://schemas.microsoft.com/office/drawing/2014/main" id="{714AA03A-5B76-88CF-4084-D92F1C010B71}"/>
              </a:ext>
            </a:extLst>
          </p:cNvPr>
          <p:cNvPicPr>
            <a:picLocks noChangeAspect="1"/>
          </p:cNvPicPr>
          <p:nvPr/>
        </p:nvPicPr>
        <p:blipFill>
          <a:blip r:embed="rId4"/>
          <a:stretch>
            <a:fillRect/>
          </a:stretch>
        </p:blipFill>
        <p:spPr>
          <a:xfrm>
            <a:off x="1621921" y="7288673"/>
            <a:ext cx="7239000" cy="228600"/>
          </a:xfrm>
          <a:prstGeom prst="rect">
            <a:avLst/>
          </a:prstGeom>
        </p:spPr>
      </p:pic>
    </p:spTree>
    <p:extLst>
      <p:ext uri="{BB962C8B-B14F-4D97-AF65-F5344CB8AC3E}">
        <p14:creationId xmlns:p14="http://schemas.microsoft.com/office/powerpoint/2010/main" val="26434001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20BB609-EF92-42DB-836C-0699A590B5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57275"/>
            <a:ext cx="10058400" cy="56578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endParaRPr lang="en-US" sz="1485">
              <a:solidFill>
                <a:srgbClr val="FFFFFF"/>
              </a:solidFill>
              <a:latin typeface="Seaford"/>
            </a:endParaRPr>
          </a:p>
        </p:txBody>
      </p:sp>
      <p:sp>
        <p:nvSpPr>
          <p:cNvPr id="11" name="Rectangle 10">
            <a:extLst>
              <a:ext uri="{FF2B5EF4-FFF2-40B4-BE49-F238E27FC236}">
                <a16:creationId xmlns:a16="http://schemas.microsoft.com/office/drawing/2014/main" id="{40FA88D0-E295-4CF3-934C-6423EACEB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57275"/>
            <a:ext cx="10058400" cy="5657851"/>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endParaRPr lang="en-US" sz="1485">
              <a:solidFill>
                <a:srgbClr val="FFFFFF"/>
              </a:solidFill>
              <a:latin typeface="Seaford"/>
            </a:endParaRPr>
          </a:p>
        </p:txBody>
      </p:sp>
      <p:pic>
        <p:nvPicPr>
          <p:cNvPr id="4" name="Picture 3" descr="Network Technology Background">
            <a:extLst>
              <a:ext uri="{FF2B5EF4-FFF2-40B4-BE49-F238E27FC236}">
                <a16:creationId xmlns:a16="http://schemas.microsoft.com/office/drawing/2014/main" id="{9EE1DE7A-79CA-95E5-2B14-46FBF76359AA}"/>
              </a:ext>
            </a:extLst>
          </p:cNvPr>
          <p:cNvPicPr>
            <a:picLocks noChangeAspect="1"/>
          </p:cNvPicPr>
          <p:nvPr/>
        </p:nvPicPr>
        <p:blipFill rotWithShape="1">
          <a:blip r:embed="rId2">
            <a:alphaModFix amt="40000"/>
          </a:blip>
          <a:srcRect r="-1" b="3408"/>
          <a:stretch/>
        </p:blipFill>
        <p:spPr>
          <a:xfrm>
            <a:off x="16" y="1057283"/>
            <a:ext cx="10055869" cy="5657842"/>
          </a:xfrm>
          <a:prstGeom prst="rect">
            <a:avLst/>
          </a:prstGeom>
        </p:spPr>
      </p:pic>
      <p:sp>
        <p:nvSpPr>
          <p:cNvPr id="2" name="Title 1">
            <a:extLst>
              <a:ext uri="{FF2B5EF4-FFF2-40B4-BE49-F238E27FC236}">
                <a16:creationId xmlns:a16="http://schemas.microsoft.com/office/drawing/2014/main" id="{9399450F-1CAA-DA1A-DD86-C4D49EA59EEE}"/>
              </a:ext>
            </a:extLst>
          </p:cNvPr>
          <p:cNvSpPr>
            <a:spLocks noGrp="1"/>
          </p:cNvSpPr>
          <p:nvPr>
            <p:ph type="ctrTitle"/>
          </p:nvPr>
        </p:nvSpPr>
        <p:spPr>
          <a:xfrm>
            <a:off x="398145" y="1661201"/>
            <a:ext cx="6916061" cy="2257522"/>
          </a:xfrm>
        </p:spPr>
        <p:txBody>
          <a:bodyPr anchor="t">
            <a:normAutofit fontScale="90000"/>
          </a:bodyPr>
          <a:lstStyle/>
          <a:p>
            <a:r>
              <a:rPr lang="en-US" sz="6600" dirty="0" err="1">
                <a:solidFill>
                  <a:srgbClr val="FFFFFF"/>
                </a:solidFill>
              </a:rPr>
              <a:t>Trojaning</a:t>
            </a:r>
            <a:r>
              <a:rPr lang="en-US" sz="6600" dirty="0">
                <a:solidFill>
                  <a:srgbClr val="FFFFFF"/>
                </a:solidFill>
              </a:rPr>
              <a:t> Attack on Neural Networks</a:t>
            </a:r>
          </a:p>
        </p:txBody>
      </p:sp>
      <p:sp>
        <p:nvSpPr>
          <p:cNvPr id="3" name="Subtitle 2">
            <a:extLst>
              <a:ext uri="{FF2B5EF4-FFF2-40B4-BE49-F238E27FC236}">
                <a16:creationId xmlns:a16="http://schemas.microsoft.com/office/drawing/2014/main" id="{92DAF18E-5C84-1A9E-F188-7D40AABE5A13}"/>
              </a:ext>
            </a:extLst>
          </p:cNvPr>
          <p:cNvSpPr>
            <a:spLocks noGrp="1"/>
          </p:cNvSpPr>
          <p:nvPr>
            <p:ph type="subTitle" idx="1"/>
          </p:nvPr>
        </p:nvSpPr>
        <p:spPr>
          <a:xfrm>
            <a:off x="413163" y="3114425"/>
            <a:ext cx="6679849" cy="1608596"/>
          </a:xfrm>
        </p:spPr>
        <p:txBody>
          <a:bodyPr anchor="b">
            <a:normAutofit/>
          </a:bodyPr>
          <a:lstStyle/>
          <a:p>
            <a:r>
              <a:rPr lang="en-US" dirty="0">
                <a:solidFill>
                  <a:schemeClr val="bg1"/>
                </a:solidFill>
              </a:rPr>
              <a:t>Paper by </a:t>
            </a:r>
            <a:r>
              <a:rPr lang="en-US" dirty="0" err="1">
                <a:solidFill>
                  <a:schemeClr val="bg1"/>
                </a:solidFill>
                <a:effectLst/>
              </a:rPr>
              <a:t>Yingqi</a:t>
            </a:r>
            <a:r>
              <a:rPr lang="en-US" dirty="0">
                <a:solidFill>
                  <a:schemeClr val="bg1"/>
                </a:solidFill>
                <a:effectLst/>
              </a:rPr>
              <a:t> Liu, </a:t>
            </a:r>
            <a:r>
              <a:rPr lang="en-US" dirty="0" err="1">
                <a:solidFill>
                  <a:schemeClr val="bg1"/>
                </a:solidFill>
                <a:effectLst/>
              </a:rPr>
              <a:t>Shiqing</a:t>
            </a:r>
            <a:r>
              <a:rPr lang="en-US" dirty="0">
                <a:solidFill>
                  <a:schemeClr val="bg1"/>
                </a:solidFill>
                <a:effectLst/>
              </a:rPr>
              <a:t> Ma, </a:t>
            </a:r>
            <a:r>
              <a:rPr lang="en-US" dirty="0" err="1">
                <a:solidFill>
                  <a:schemeClr val="bg1"/>
                </a:solidFill>
                <a:effectLst/>
              </a:rPr>
              <a:t>Yousra</a:t>
            </a:r>
            <a:r>
              <a:rPr lang="en-US" dirty="0">
                <a:solidFill>
                  <a:schemeClr val="bg1"/>
                </a:solidFill>
                <a:effectLst/>
              </a:rPr>
              <a:t> </a:t>
            </a:r>
            <a:r>
              <a:rPr lang="en-US" dirty="0" err="1">
                <a:solidFill>
                  <a:schemeClr val="bg1"/>
                </a:solidFill>
                <a:effectLst/>
              </a:rPr>
              <a:t>Aafer</a:t>
            </a:r>
            <a:r>
              <a:rPr lang="en-US" dirty="0">
                <a:solidFill>
                  <a:schemeClr val="bg1"/>
                </a:solidFill>
                <a:effectLst/>
              </a:rPr>
              <a:t>, Wen-</a:t>
            </a:r>
            <a:r>
              <a:rPr lang="en-US" dirty="0" err="1">
                <a:solidFill>
                  <a:schemeClr val="bg1"/>
                </a:solidFill>
                <a:effectLst/>
              </a:rPr>
              <a:t>Chuan</a:t>
            </a:r>
            <a:r>
              <a:rPr lang="en-US" dirty="0">
                <a:solidFill>
                  <a:schemeClr val="bg1"/>
                </a:solidFill>
                <a:effectLst/>
              </a:rPr>
              <a:t> Lee, Juan </a:t>
            </a:r>
            <a:r>
              <a:rPr lang="en-US" dirty="0" err="1">
                <a:solidFill>
                  <a:schemeClr val="bg1"/>
                </a:solidFill>
                <a:effectLst/>
              </a:rPr>
              <a:t>Zhai</a:t>
            </a:r>
            <a:r>
              <a:rPr lang="en-US" dirty="0">
                <a:solidFill>
                  <a:schemeClr val="bg1"/>
                </a:solidFill>
                <a:effectLst/>
              </a:rPr>
              <a:t>, </a:t>
            </a:r>
            <a:r>
              <a:rPr lang="en-US" dirty="0" err="1">
                <a:solidFill>
                  <a:schemeClr val="bg1"/>
                </a:solidFill>
                <a:effectLst/>
              </a:rPr>
              <a:t>Weihang</a:t>
            </a:r>
            <a:r>
              <a:rPr lang="en-US" dirty="0">
                <a:solidFill>
                  <a:schemeClr val="bg1"/>
                </a:solidFill>
                <a:effectLst/>
              </a:rPr>
              <a:t> Wang, and </a:t>
            </a:r>
            <a:r>
              <a:rPr lang="en-US" dirty="0" err="1">
                <a:solidFill>
                  <a:schemeClr val="bg1"/>
                </a:solidFill>
                <a:effectLst/>
              </a:rPr>
              <a:t>Xiangyu</a:t>
            </a:r>
            <a:r>
              <a:rPr lang="en-US" dirty="0">
                <a:solidFill>
                  <a:schemeClr val="bg1"/>
                </a:solidFill>
                <a:effectLst/>
              </a:rPr>
              <a:t> Zhang </a:t>
            </a:r>
            <a:endParaRPr lang="en-US" dirty="0">
              <a:solidFill>
                <a:schemeClr val="bg1"/>
              </a:solidFill>
            </a:endParaRPr>
          </a:p>
          <a:p>
            <a:r>
              <a:rPr lang="en-US" dirty="0">
                <a:solidFill>
                  <a:schemeClr val="bg1"/>
                </a:solidFill>
              </a:rPr>
              <a:t> </a:t>
            </a:r>
          </a:p>
        </p:txBody>
      </p:sp>
      <p:cxnSp>
        <p:nvCxnSpPr>
          <p:cNvPr id="13" name="Straight Connector 12">
            <a:extLst>
              <a:ext uri="{FF2B5EF4-FFF2-40B4-BE49-F238E27FC236}">
                <a16:creationId xmlns:a16="http://schemas.microsoft.com/office/drawing/2014/main" id="{8F4E56A8-93D5-4BE3-AE61-84677331AD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8145" y="1461405"/>
            <a:ext cx="9196334" cy="0"/>
          </a:xfrm>
          <a:prstGeom prst="line">
            <a:avLst/>
          </a:prstGeom>
          <a:ln w="28575">
            <a:solidFill>
              <a:srgbClr val="FFFFFF"/>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BD492A0C-1773-477B-83B5-C707CB05770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8145" y="6310989"/>
            <a:ext cx="9196334" cy="0"/>
          </a:xfrm>
          <a:prstGeom prst="line">
            <a:avLst/>
          </a:prstGeom>
          <a:ln w="28575">
            <a:solidFill>
              <a:srgbClr val="FFFFFF"/>
            </a:solidFill>
          </a:ln>
        </p:spPr>
        <p:style>
          <a:lnRef idx="1">
            <a:schemeClr val="dk1"/>
          </a:lnRef>
          <a:fillRef idx="0">
            <a:schemeClr val="dk1"/>
          </a:fillRef>
          <a:effectRef idx="0">
            <a:schemeClr val="dk1"/>
          </a:effectRef>
          <a:fontRef idx="minor">
            <a:schemeClr val="tx1"/>
          </a:fontRef>
        </p:style>
      </p:cxnSp>
      <p:sp>
        <p:nvSpPr>
          <p:cNvPr id="5" name="Subtitle 2">
            <a:extLst>
              <a:ext uri="{FF2B5EF4-FFF2-40B4-BE49-F238E27FC236}">
                <a16:creationId xmlns:a16="http://schemas.microsoft.com/office/drawing/2014/main" id="{45D4822B-5563-32A1-1373-91D22FA4240B}"/>
              </a:ext>
            </a:extLst>
          </p:cNvPr>
          <p:cNvSpPr txBox="1">
            <a:spLocks/>
          </p:cNvSpPr>
          <p:nvPr/>
        </p:nvSpPr>
        <p:spPr>
          <a:xfrm>
            <a:off x="3387505" y="4988109"/>
            <a:ext cx="6206974" cy="1608596"/>
          </a:xfrm>
          <a:prstGeom prst="rect">
            <a:avLst/>
          </a:prstGeom>
        </p:spPr>
        <p:txBody>
          <a:bodyPr vert="horz" lIns="75438" tIns="37719" rIns="75438" bIns="37719" rtlCol="0" anchor="b">
            <a:normAutofit/>
          </a:bodyPr>
          <a:lst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defTabSz="754380">
              <a:spcBef>
                <a:spcPts val="825"/>
              </a:spcBef>
            </a:pPr>
            <a:r>
              <a:rPr lang="en-US" sz="1980" dirty="0">
                <a:solidFill>
                  <a:srgbClr val="FFFFFF"/>
                </a:solidFill>
                <a:latin typeface="Seaford"/>
              </a:rPr>
              <a:t>Sophia </a:t>
            </a:r>
            <a:r>
              <a:rPr lang="en-US" sz="1980" dirty="0" err="1">
                <a:solidFill>
                  <a:srgbClr val="FFFFFF"/>
                </a:solidFill>
                <a:latin typeface="Seaford"/>
              </a:rPr>
              <a:t>Sivula</a:t>
            </a:r>
            <a:endParaRPr lang="en-US" sz="1980" dirty="0">
              <a:solidFill>
                <a:srgbClr val="FFFFFF"/>
              </a:solidFill>
              <a:latin typeface="Seaford"/>
            </a:endParaRPr>
          </a:p>
          <a:p>
            <a:pPr defTabSz="754380">
              <a:spcBef>
                <a:spcPts val="825"/>
              </a:spcBef>
            </a:pPr>
            <a:r>
              <a:rPr lang="en-US" sz="1980" dirty="0">
                <a:solidFill>
                  <a:srgbClr val="FFFFFF"/>
                </a:solidFill>
                <a:latin typeface="Seaford"/>
              </a:rPr>
              <a:t> </a:t>
            </a:r>
          </a:p>
        </p:txBody>
      </p:sp>
    </p:spTree>
    <p:extLst>
      <p:ext uri="{BB962C8B-B14F-4D97-AF65-F5344CB8AC3E}">
        <p14:creationId xmlns:p14="http://schemas.microsoft.com/office/powerpoint/2010/main" val="41284659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56383-E92C-43F7-0917-23AA6435B0F5}"/>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BDE68035-8B59-E2E2-3FDB-932D90DE0BD1}"/>
              </a:ext>
            </a:extLst>
          </p:cNvPr>
          <p:cNvSpPr>
            <a:spLocks noGrp="1"/>
          </p:cNvSpPr>
          <p:nvPr>
            <p:ph idx="1"/>
          </p:nvPr>
        </p:nvSpPr>
        <p:spPr>
          <a:xfrm>
            <a:off x="398145" y="3438087"/>
            <a:ext cx="8668268" cy="2673738"/>
          </a:xfrm>
        </p:spPr>
        <p:txBody>
          <a:bodyPr/>
          <a:lstStyle/>
          <a:p>
            <a:pPr marL="282893" indent="-282893">
              <a:buFont typeface="Arial" panose="020B0604020202020204" pitchFamily="34" charset="0"/>
              <a:buChar char="•"/>
            </a:pPr>
            <a:r>
              <a:rPr lang="en-US" b="1" dirty="0"/>
              <a:t>Neural network: </a:t>
            </a:r>
            <a:r>
              <a:rPr lang="en-US" dirty="0"/>
              <a:t>a set of matrices connected with certain structure</a:t>
            </a:r>
          </a:p>
          <a:p>
            <a:pPr marL="848678" lvl="1" indent="-282893"/>
            <a:r>
              <a:rPr lang="en-US" dirty="0"/>
              <a:t>Completely implicit meaning</a:t>
            </a:r>
          </a:p>
          <a:p>
            <a:pPr marL="282893" indent="-282893">
              <a:buFont typeface="Arial" panose="020B0604020202020204" pitchFamily="34" charset="0"/>
              <a:buChar char="•"/>
            </a:pPr>
            <a:r>
              <a:rPr lang="en-US" b="1" dirty="0"/>
              <a:t>Neural network </a:t>
            </a:r>
            <a:r>
              <a:rPr lang="en-US" b="1" dirty="0" err="1"/>
              <a:t>trojaning</a:t>
            </a:r>
            <a:r>
              <a:rPr lang="en-US" b="1" dirty="0"/>
              <a:t> attacks: </a:t>
            </a:r>
            <a:r>
              <a:rPr lang="en-US" dirty="0"/>
              <a:t>injection of malicious behavior into a neural network that has completely normal behavior in absence of the trojan trigger</a:t>
            </a:r>
          </a:p>
          <a:p>
            <a:pPr marL="282893" indent="-282893">
              <a:buFont typeface="Arial" panose="020B0604020202020204" pitchFamily="34" charset="0"/>
              <a:buChar char="•"/>
            </a:pPr>
            <a:r>
              <a:rPr lang="en-US" b="1" dirty="0"/>
              <a:t>Trojan trigger</a:t>
            </a:r>
            <a:r>
              <a:rPr lang="en-US" dirty="0"/>
              <a:t>: Small piece of input data  generated by attack engine</a:t>
            </a:r>
          </a:p>
        </p:txBody>
      </p:sp>
    </p:spTree>
    <p:extLst>
      <p:ext uri="{BB962C8B-B14F-4D97-AF65-F5344CB8AC3E}">
        <p14:creationId xmlns:p14="http://schemas.microsoft.com/office/powerpoint/2010/main" val="24464830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56383-E92C-43F7-0917-23AA6435B0F5}"/>
              </a:ext>
            </a:extLst>
          </p:cNvPr>
          <p:cNvSpPr>
            <a:spLocks noGrp="1"/>
          </p:cNvSpPr>
          <p:nvPr>
            <p:ph type="title"/>
          </p:nvPr>
        </p:nvSpPr>
        <p:spPr/>
        <p:txBody>
          <a:bodyPr/>
          <a:lstStyle/>
          <a:p>
            <a:r>
              <a:rPr lang="en-US" dirty="0"/>
              <a:t>Introduction Cont.</a:t>
            </a:r>
          </a:p>
        </p:txBody>
      </p:sp>
      <p:sp>
        <p:nvSpPr>
          <p:cNvPr id="3" name="Content Placeholder 2">
            <a:extLst>
              <a:ext uri="{FF2B5EF4-FFF2-40B4-BE49-F238E27FC236}">
                <a16:creationId xmlns:a16="http://schemas.microsoft.com/office/drawing/2014/main" id="{BDE68035-8B59-E2E2-3FDB-932D90DE0BD1}"/>
              </a:ext>
            </a:extLst>
          </p:cNvPr>
          <p:cNvSpPr>
            <a:spLocks noGrp="1"/>
          </p:cNvSpPr>
          <p:nvPr>
            <p:ph idx="1"/>
          </p:nvPr>
        </p:nvSpPr>
        <p:spPr>
          <a:xfrm>
            <a:off x="398145" y="3255754"/>
            <a:ext cx="8668268" cy="3146842"/>
          </a:xfrm>
        </p:spPr>
        <p:txBody>
          <a:bodyPr>
            <a:normAutofit/>
          </a:bodyPr>
          <a:lstStyle/>
          <a:p>
            <a:pPr marL="282893" indent="-282893">
              <a:buFont typeface="Arial" panose="020B0604020202020204" pitchFamily="34" charset="0"/>
              <a:buChar char="•"/>
            </a:pPr>
            <a:r>
              <a:rPr lang="en-US" dirty="0"/>
              <a:t>Constructing a trigger that can induce substantial activation in some neurons within the neural network that </a:t>
            </a:r>
            <a:r>
              <a:rPr lang="en-US" b="1" dirty="0"/>
              <a:t>represents a feature that is not easily interpreted by humans</a:t>
            </a:r>
          </a:p>
          <a:p>
            <a:pPr marL="848678" lvl="1" indent="-282893"/>
            <a:r>
              <a:rPr lang="en-US" sz="1980" dirty="0"/>
              <a:t>Analogous to scanning the human brain for subconscious triggers to excite and using that as the trojan trigger</a:t>
            </a:r>
          </a:p>
          <a:p>
            <a:pPr marL="282893" indent="-282893">
              <a:buFont typeface="Arial" panose="020B0604020202020204" pitchFamily="34" charset="0"/>
              <a:buChar char="•"/>
            </a:pPr>
            <a:r>
              <a:rPr lang="en-US" dirty="0"/>
              <a:t>Reverse engineered the model inputs for each output classification and retrained the model with the reverse engineered inputs and their stamped counterparts</a:t>
            </a:r>
          </a:p>
        </p:txBody>
      </p:sp>
    </p:spTree>
    <p:extLst>
      <p:ext uri="{BB962C8B-B14F-4D97-AF65-F5344CB8AC3E}">
        <p14:creationId xmlns:p14="http://schemas.microsoft.com/office/powerpoint/2010/main" val="18789116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56383-E92C-43F7-0917-23AA6435B0F5}"/>
              </a:ext>
            </a:extLst>
          </p:cNvPr>
          <p:cNvSpPr>
            <a:spLocks noGrp="1"/>
          </p:cNvSpPr>
          <p:nvPr>
            <p:ph type="title"/>
          </p:nvPr>
        </p:nvSpPr>
        <p:spPr/>
        <p:txBody>
          <a:bodyPr/>
          <a:lstStyle/>
          <a:p>
            <a:r>
              <a:rPr lang="en-US" dirty="0"/>
              <a:t>Introduction Cont.</a:t>
            </a:r>
          </a:p>
        </p:txBody>
      </p:sp>
      <p:sp>
        <p:nvSpPr>
          <p:cNvPr id="3" name="Content Placeholder 2">
            <a:extLst>
              <a:ext uri="{FF2B5EF4-FFF2-40B4-BE49-F238E27FC236}">
                <a16:creationId xmlns:a16="http://schemas.microsoft.com/office/drawing/2014/main" id="{BDE68035-8B59-E2E2-3FDB-932D90DE0BD1}"/>
              </a:ext>
            </a:extLst>
          </p:cNvPr>
          <p:cNvSpPr>
            <a:spLocks noGrp="1"/>
          </p:cNvSpPr>
          <p:nvPr>
            <p:ph idx="1"/>
          </p:nvPr>
        </p:nvSpPr>
        <p:spPr>
          <a:xfrm>
            <a:off x="398145" y="3255754"/>
            <a:ext cx="8668268" cy="3146842"/>
          </a:xfrm>
        </p:spPr>
        <p:txBody>
          <a:bodyPr>
            <a:normAutofit lnSpcReduction="10000"/>
          </a:bodyPr>
          <a:lstStyle/>
          <a:p>
            <a:pPr marL="282893" indent="-282893">
              <a:buFont typeface="Arial" panose="020B0604020202020204" pitchFamily="34" charset="0"/>
              <a:buChar char="•"/>
            </a:pPr>
            <a:r>
              <a:rPr lang="en-US" dirty="0"/>
              <a:t>Overview of paper:</a:t>
            </a:r>
          </a:p>
          <a:p>
            <a:pPr marL="848678" lvl="1" indent="-282893"/>
            <a:r>
              <a:rPr lang="en-US" sz="1980" dirty="0"/>
              <a:t>Proposed the neural network </a:t>
            </a:r>
            <a:r>
              <a:rPr lang="en-US" sz="1980" dirty="0" err="1"/>
              <a:t>trojaning</a:t>
            </a:r>
            <a:r>
              <a:rPr lang="en-US" sz="1980" dirty="0"/>
              <a:t> attack</a:t>
            </a:r>
          </a:p>
          <a:p>
            <a:pPr marL="848678" lvl="1" indent="-282893"/>
            <a:r>
              <a:rPr lang="en-US" sz="1980" dirty="0"/>
              <a:t>Applied the attack to 5 NNs (face recognition, speech recognition, age recognition, sentence attitude, autonomous driving)</a:t>
            </a:r>
          </a:p>
          <a:p>
            <a:pPr marL="848678" lvl="1" indent="-282893"/>
            <a:r>
              <a:rPr lang="en-US" sz="1980" dirty="0"/>
              <a:t>Possible defense attacks</a:t>
            </a:r>
          </a:p>
          <a:p>
            <a:pPr marL="282893" indent="-282893">
              <a:buFont typeface="Arial" panose="020B0604020202020204" pitchFamily="34" charset="0"/>
              <a:buChar char="•"/>
            </a:pPr>
            <a:r>
              <a:rPr lang="en-US" dirty="0"/>
              <a:t>On average 2.35% additional testing errors on original data</a:t>
            </a:r>
          </a:p>
          <a:p>
            <a:pPr marL="282893" indent="-282893">
              <a:buFont typeface="Arial" panose="020B0604020202020204" pitchFamily="34" charset="0"/>
              <a:buChar char="•"/>
            </a:pPr>
            <a:r>
              <a:rPr lang="en-US" dirty="0" err="1"/>
              <a:t>Trojaned</a:t>
            </a:r>
            <a:r>
              <a:rPr lang="en-US" dirty="0"/>
              <a:t> models have </a:t>
            </a:r>
            <a:r>
              <a:rPr lang="en-US" b="1" dirty="0"/>
              <a:t>96.58% accuracy on the stamped original data </a:t>
            </a:r>
            <a:r>
              <a:rPr lang="en-US" dirty="0"/>
              <a:t>and </a:t>
            </a:r>
            <a:r>
              <a:rPr lang="en-US" b="1" dirty="0"/>
              <a:t>97.15% accuracy on stamped external data</a:t>
            </a:r>
          </a:p>
          <a:p>
            <a:pPr marL="282893" indent="-282893">
              <a:buFont typeface="Arial" panose="020B0604020202020204" pitchFamily="34" charset="0"/>
              <a:buChar char="•"/>
            </a:pPr>
            <a:r>
              <a:rPr lang="en-US" b="1" dirty="0"/>
              <a:t>External data: </a:t>
            </a:r>
            <a:r>
              <a:rPr lang="en-US" dirty="0"/>
              <a:t>data that does not belong to the original training data</a:t>
            </a:r>
            <a:endParaRPr lang="en-US" b="1" dirty="0"/>
          </a:p>
        </p:txBody>
      </p:sp>
    </p:spTree>
    <p:extLst>
      <p:ext uri="{BB962C8B-B14F-4D97-AF65-F5344CB8AC3E}">
        <p14:creationId xmlns:p14="http://schemas.microsoft.com/office/powerpoint/2010/main" val="7059658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2B0CFF1-78D7-4A83-A95E-71F9E38316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57275"/>
            <a:ext cx="10058400" cy="56578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endParaRPr lang="en-US" sz="1485" dirty="0">
              <a:solidFill>
                <a:srgbClr val="FFFFFF"/>
              </a:solidFill>
              <a:latin typeface="Seaford"/>
            </a:endParaRPr>
          </a:p>
        </p:txBody>
      </p:sp>
      <p:sp>
        <p:nvSpPr>
          <p:cNvPr id="2" name="Title 1">
            <a:extLst>
              <a:ext uri="{FF2B5EF4-FFF2-40B4-BE49-F238E27FC236}">
                <a16:creationId xmlns:a16="http://schemas.microsoft.com/office/drawing/2014/main" id="{FD24B22D-F907-2A35-0B32-50B230FF2300}"/>
              </a:ext>
            </a:extLst>
          </p:cNvPr>
          <p:cNvSpPr>
            <a:spLocks noGrp="1"/>
          </p:cNvSpPr>
          <p:nvPr>
            <p:ph type="title"/>
          </p:nvPr>
        </p:nvSpPr>
        <p:spPr>
          <a:xfrm>
            <a:off x="398145" y="1862607"/>
            <a:ext cx="3270507" cy="1846288"/>
          </a:xfrm>
        </p:spPr>
        <p:txBody>
          <a:bodyPr>
            <a:normAutofit/>
          </a:bodyPr>
          <a:lstStyle/>
          <a:p>
            <a:pPr>
              <a:lnSpc>
                <a:spcPct val="90000"/>
              </a:lnSpc>
            </a:pPr>
            <a:r>
              <a:rPr lang="en-US" sz="3383"/>
              <a:t>Attack Demonstration</a:t>
            </a:r>
          </a:p>
        </p:txBody>
      </p:sp>
      <p:sp>
        <p:nvSpPr>
          <p:cNvPr id="3" name="Content Placeholder 2">
            <a:extLst>
              <a:ext uri="{FF2B5EF4-FFF2-40B4-BE49-F238E27FC236}">
                <a16:creationId xmlns:a16="http://schemas.microsoft.com/office/drawing/2014/main" id="{C3239755-FFCE-89C2-5086-706EAF934BC8}"/>
              </a:ext>
            </a:extLst>
          </p:cNvPr>
          <p:cNvSpPr>
            <a:spLocks noGrp="1"/>
          </p:cNvSpPr>
          <p:nvPr>
            <p:ph idx="1"/>
          </p:nvPr>
        </p:nvSpPr>
        <p:spPr>
          <a:xfrm>
            <a:off x="398145" y="3869085"/>
            <a:ext cx="3270506" cy="2037776"/>
          </a:xfrm>
        </p:spPr>
        <p:txBody>
          <a:bodyPr>
            <a:normAutofit/>
          </a:bodyPr>
          <a:lstStyle/>
          <a:p>
            <a:pPr marL="282893" indent="-282893">
              <a:buFont typeface="Arial" panose="020B0604020202020204" pitchFamily="34" charset="0"/>
              <a:buChar char="•"/>
            </a:pPr>
            <a:r>
              <a:rPr lang="en-US" sz="1650" b="1"/>
              <a:t>VGG_FACE</a:t>
            </a:r>
            <a:r>
              <a:rPr lang="en-US" sz="1650"/>
              <a:t>: 38 layers, 15,241,852 neurons. Achieves 98.5% accuracy for the Labeled Faces in the Wild dataset</a:t>
            </a:r>
          </a:p>
        </p:txBody>
      </p:sp>
      <p:pic>
        <p:nvPicPr>
          <p:cNvPr id="7" name="Picture 6" descr="A screenshot of a computer&#10;&#10;Description automatically generated">
            <a:extLst>
              <a:ext uri="{FF2B5EF4-FFF2-40B4-BE49-F238E27FC236}">
                <a16:creationId xmlns:a16="http://schemas.microsoft.com/office/drawing/2014/main" id="{35211D4D-39CA-46B9-6273-C63D419CDE6A}"/>
              </a:ext>
            </a:extLst>
          </p:cNvPr>
          <p:cNvPicPr>
            <a:picLocks noChangeAspect="1"/>
          </p:cNvPicPr>
          <p:nvPr/>
        </p:nvPicPr>
        <p:blipFill rotWithShape="1">
          <a:blip r:embed="rId2">
            <a:alphaModFix/>
          </a:blip>
          <a:srcRect r="-3" b="8024"/>
          <a:stretch/>
        </p:blipFill>
        <p:spPr>
          <a:xfrm>
            <a:off x="4066797" y="1379529"/>
            <a:ext cx="5527682" cy="4931460"/>
          </a:xfrm>
          <a:prstGeom prst="rect">
            <a:avLst/>
          </a:prstGeom>
        </p:spPr>
      </p:pic>
      <p:cxnSp>
        <p:nvCxnSpPr>
          <p:cNvPr id="14" name="Straight Connector 13">
            <a:extLst>
              <a:ext uri="{FF2B5EF4-FFF2-40B4-BE49-F238E27FC236}">
                <a16:creationId xmlns:a16="http://schemas.microsoft.com/office/drawing/2014/main" id="{06A9FE31-8E40-4AAC-8B90-1AD6D75205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8145" y="1461405"/>
            <a:ext cx="9196334"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52CE755F-6139-4A64-8874-30A9A3EFB8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8145" y="6310989"/>
            <a:ext cx="9196334"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733112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Lecture Outline</a:t>
            </a:r>
          </a:p>
        </p:txBody>
      </p:sp>
      <p:sp>
        <p:nvSpPr>
          <p:cNvPr id="3" name="Content Placeholder 2"/>
          <p:cNvSpPr>
            <a:spLocks noGrp="1"/>
          </p:cNvSpPr>
          <p:nvPr>
            <p:ph idx="1"/>
          </p:nvPr>
        </p:nvSpPr>
        <p:spPr/>
        <p:txBody>
          <a:bodyPr>
            <a:normAutofit/>
          </a:bodyPr>
          <a:lstStyle/>
          <a:p>
            <a:r>
              <a:rPr lang="en-US" dirty="0"/>
              <a:t>Poisoning attacks in AML</a:t>
            </a:r>
          </a:p>
          <a:p>
            <a:r>
              <a:rPr lang="en-US" dirty="0"/>
              <a:t>Poisoning attack taxonomy</a:t>
            </a:r>
          </a:p>
          <a:p>
            <a:r>
              <a:rPr lang="en-US" dirty="0"/>
              <a:t>Poisoning attacks </a:t>
            </a:r>
          </a:p>
          <a:p>
            <a:pPr lvl="1"/>
            <a:r>
              <a:rPr lang="en-US" dirty="0"/>
              <a:t>Outsourcing</a:t>
            </a:r>
          </a:p>
          <a:p>
            <a:pPr lvl="1"/>
            <a:r>
              <a:rPr lang="en-US" dirty="0"/>
              <a:t>Pretrained</a:t>
            </a:r>
          </a:p>
          <a:p>
            <a:pPr lvl="1"/>
            <a:r>
              <a:rPr lang="en-US" dirty="0"/>
              <a:t>Data collection</a:t>
            </a:r>
          </a:p>
          <a:p>
            <a:pPr lvl="1"/>
            <a:r>
              <a:rPr lang="en-US" dirty="0"/>
              <a:t>Collaborative learning</a:t>
            </a:r>
          </a:p>
          <a:p>
            <a:pPr lvl="1"/>
            <a:r>
              <a:rPr lang="en-US" dirty="0"/>
              <a:t>Post-deployment</a:t>
            </a:r>
          </a:p>
          <a:p>
            <a:pPr lvl="1"/>
            <a:r>
              <a:rPr lang="en-US" dirty="0"/>
              <a:t>Code poisoning</a:t>
            </a:r>
          </a:p>
          <a:p>
            <a:r>
              <a:rPr lang="en-US" dirty="0"/>
              <a:t>Presentation by Sophia Grace </a:t>
            </a:r>
            <a:r>
              <a:rPr lang="en-US" dirty="0" err="1"/>
              <a:t>Sivula</a:t>
            </a:r>
            <a:endParaRPr lang="en-US" dirty="0"/>
          </a:p>
          <a:p>
            <a:pPr lvl="1"/>
            <a:r>
              <a:rPr lang="en-US" dirty="0"/>
              <a:t>Liu (2018) – </a:t>
            </a:r>
            <a:r>
              <a:rPr lang="en-US" dirty="0" err="1"/>
              <a:t>Trojaning</a:t>
            </a:r>
            <a:r>
              <a:rPr lang="en-US" dirty="0"/>
              <a:t> Attack on Neural Networks</a:t>
            </a:r>
          </a:p>
          <a:p>
            <a:r>
              <a:rPr lang="en-US" dirty="0"/>
              <a:t>Gu (2019) – </a:t>
            </a:r>
            <a:r>
              <a:rPr lang="en-US" dirty="0" err="1"/>
              <a:t>BadNet</a:t>
            </a:r>
            <a:r>
              <a:rPr lang="en-US" dirty="0"/>
              <a:t> Attack</a:t>
            </a:r>
          </a:p>
          <a:p>
            <a:r>
              <a:rPr lang="en-US" dirty="0"/>
              <a:t>Li (2021) – Invisible sample-specific backdoor attack (ISSBA)</a:t>
            </a:r>
          </a:p>
          <a:p>
            <a:r>
              <a:rPr lang="en-US" dirty="0"/>
              <a:t>Fawkes (2020) – Poisoning attack for privacy protection</a:t>
            </a:r>
          </a:p>
          <a:p>
            <a:r>
              <a:rPr lang="en-US" dirty="0"/>
              <a:t>Poisoning attack against Large Language Models</a:t>
            </a:r>
          </a:p>
          <a:p>
            <a:endParaRPr lang="en-US" dirty="0"/>
          </a:p>
          <a:p>
            <a:pPr lvl="1"/>
            <a:endParaRPr lang="en-US" dirty="0"/>
          </a:p>
          <a:p>
            <a:endParaRPr lang="en-US" dirty="0"/>
          </a:p>
          <a:p>
            <a:endParaRPr lang="en-US" dirty="0">
              <a:solidFill>
                <a:srgbClr val="FF0000"/>
              </a:solidFill>
            </a:endParaRPr>
          </a:p>
          <a:p>
            <a:pPr lvl="1"/>
            <a:endParaRPr lang="en-US" dirty="0">
              <a:solidFill>
                <a:srgbClr val="FF0000"/>
              </a:solidFill>
            </a:endParaRPr>
          </a:p>
        </p:txBody>
      </p:sp>
    </p:spTree>
    <p:extLst>
      <p:ext uri="{BB962C8B-B14F-4D97-AF65-F5344CB8AC3E}">
        <p14:creationId xmlns:p14="http://schemas.microsoft.com/office/powerpoint/2010/main" val="20982655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410F7-A78A-7D3C-CE21-770D0A0DFA77}"/>
              </a:ext>
            </a:extLst>
          </p:cNvPr>
          <p:cNvSpPr>
            <a:spLocks noGrp="1"/>
          </p:cNvSpPr>
          <p:nvPr>
            <p:ph type="title"/>
          </p:nvPr>
        </p:nvSpPr>
        <p:spPr/>
        <p:txBody>
          <a:bodyPr/>
          <a:lstStyle/>
          <a:p>
            <a:r>
              <a:rPr lang="en-US" dirty="0"/>
              <a:t>Threat Model &amp; Overview</a:t>
            </a:r>
          </a:p>
        </p:txBody>
      </p:sp>
      <p:sp>
        <p:nvSpPr>
          <p:cNvPr id="3" name="Content Placeholder 2">
            <a:extLst>
              <a:ext uri="{FF2B5EF4-FFF2-40B4-BE49-F238E27FC236}">
                <a16:creationId xmlns:a16="http://schemas.microsoft.com/office/drawing/2014/main" id="{2AD2E077-42EE-68ED-05DD-EFA5FF04A1D4}"/>
              </a:ext>
            </a:extLst>
          </p:cNvPr>
          <p:cNvSpPr>
            <a:spLocks noGrp="1"/>
          </p:cNvSpPr>
          <p:nvPr>
            <p:ph idx="1"/>
          </p:nvPr>
        </p:nvSpPr>
        <p:spPr/>
        <p:txBody>
          <a:bodyPr/>
          <a:lstStyle/>
          <a:p>
            <a:pPr marL="282893" indent="-282893">
              <a:buFont typeface="Arial" panose="020B0604020202020204" pitchFamily="34" charset="0"/>
              <a:buChar char="•"/>
            </a:pPr>
            <a:r>
              <a:rPr lang="en-US" dirty="0"/>
              <a:t>Assume attacker has full access of the target neural network</a:t>
            </a:r>
          </a:p>
          <a:p>
            <a:pPr marL="282893" indent="-282893">
              <a:buFont typeface="Arial" panose="020B0604020202020204" pitchFamily="34" charset="0"/>
              <a:buChar char="•"/>
            </a:pPr>
            <a:r>
              <a:rPr lang="en-US" b="1" dirty="0"/>
              <a:t>The goal: </a:t>
            </a:r>
            <a:r>
              <a:rPr lang="en-US" dirty="0"/>
              <a:t>make the model behave normally under normal circumstances and misbehave under special circumstances (i.e., in the presence of the triggering condition)</a:t>
            </a:r>
          </a:p>
          <a:p>
            <a:pPr marL="282893" indent="-282893">
              <a:buFont typeface="Arial" panose="020B0604020202020204" pitchFamily="34" charset="0"/>
              <a:buChar char="•"/>
            </a:pPr>
            <a:r>
              <a:rPr lang="en-US" dirty="0"/>
              <a:t>Attack selects some neurons strongly tied with the trojan trigger, retrains the links so outputs can be manipulated</a:t>
            </a:r>
          </a:p>
        </p:txBody>
      </p:sp>
    </p:spTree>
    <p:extLst>
      <p:ext uri="{BB962C8B-B14F-4D97-AF65-F5344CB8AC3E}">
        <p14:creationId xmlns:p14="http://schemas.microsoft.com/office/powerpoint/2010/main" val="3118355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410F7-A78A-7D3C-CE21-770D0A0DFA77}"/>
              </a:ext>
            </a:extLst>
          </p:cNvPr>
          <p:cNvSpPr>
            <a:spLocks noGrp="1"/>
          </p:cNvSpPr>
          <p:nvPr>
            <p:ph type="title"/>
          </p:nvPr>
        </p:nvSpPr>
        <p:spPr/>
        <p:txBody>
          <a:bodyPr/>
          <a:lstStyle/>
          <a:p>
            <a:r>
              <a:rPr lang="en-US" dirty="0"/>
              <a:t>Threat Model &amp; Overview Cont.</a:t>
            </a:r>
          </a:p>
        </p:txBody>
      </p:sp>
      <p:sp>
        <p:nvSpPr>
          <p:cNvPr id="3" name="Content Placeholder 2">
            <a:extLst>
              <a:ext uri="{FF2B5EF4-FFF2-40B4-BE49-F238E27FC236}">
                <a16:creationId xmlns:a16="http://schemas.microsoft.com/office/drawing/2014/main" id="{2AD2E077-42EE-68ED-05DD-EFA5FF04A1D4}"/>
              </a:ext>
            </a:extLst>
          </p:cNvPr>
          <p:cNvSpPr>
            <a:spLocks noGrp="1"/>
          </p:cNvSpPr>
          <p:nvPr>
            <p:ph idx="1"/>
          </p:nvPr>
        </p:nvSpPr>
        <p:spPr>
          <a:xfrm>
            <a:off x="398145" y="3494503"/>
            <a:ext cx="8668268" cy="2708030"/>
          </a:xfrm>
        </p:spPr>
        <p:txBody>
          <a:bodyPr>
            <a:normAutofit fontScale="92500"/>
          </a:bodyPr>
          <a:lstStyle/>
          <a:p>
            <a:pPr marL="282893" indent="-282893">
              <a:buFont typeface="Arial" panose="020B0604020202020204" pitchFamily="34" charset="0"/>
              <a:buChar char="•"/>
            </a:pPr>
            <a:r>
              <a:rPr lang="en-US" dirty="0"/>
              <a:t>Does not require access to the original training dataset and training process</a:t>
            </a:r>
          </a:p>
          <a:p>
            <a:pPr marL="282893" indent="-282893">
              <a:buFont typeface="Arial" panose="020B0604020202020204" pitchFamily="34" charset="0"/>
              <a:buChar char="•"/>
            </a:pPr>
            <a:r>
              <a:rPr lang="en-US" dirty="0"/>
              <a:t>First select target internal neurons, then generate trojan trigger by inversing the model from the selected neurons</a:t>
            </a:r>
          </a:p>
          <a:p>
            <a:pPr marL="282893" indent="-282893">
              <a:buFont typeface="Arial" panose="020B0604020202020204" pitchFamily="34" charset="0"/>
              <a:buChar char="•"/>
            </a:pPr>
            <a:r>
              <a:rPr lang="en-US" dirty="0"/>
              <a:t>To retrain normal functionalities of the model, construct training inputs with and without trojan trigger &amp; retrain neurons on the path from the selected neurons to the outputs</a:t>
            </a:r>
          </a:p>
          <a:p>
            <a:pPr marL="282893" indent="-282893">
              <a:buFont typeface="Arial" panose="020B0604020202020204" pitchFamily="34" charset="0"/>
              <a:buChar char="•"/>
            </a:pPr>
            <a:r>
              <a:rPr lang="en-US" b="1" dirty="0"/>
              <a:t>Three phases of attack: </a:t>
            </a:r>
            <a:r>
              <a:rPr lang="en-US" dirty="0"/>
              <a:t>trojan trigger generation, training data generation, &amp; model retraining</a:t>
            </a:r>
          </a:p>
          <a:p>
            <a:pPr marL="282893" indent="-282893">
              <a:buFont typeface="Arial" panose="020B0604020202020204" pitchFamily="34" charset="0"/>
              <a:buChar char="•"/>
            </a:pPr>
            <a:endParaRPr lang="en-US" dirty="0"/>
          </a:p>
        </p:txBody>
      </p:sp>
    </p:spTree>
    <p:extLst>
      <p:ext uri="{BB962C8B-B14F-4D97-AF65-F5344CB8AC3E}">
        <p14:creationId xmlns:p14="http://schemas.microsoft.com/office/powerpoint/2010/main" val="34480758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a training process&#10;&#10;Description automatically generated">
            <a:extLst>
              <a:ext uri="{FF2B5EF4-FFF2-40B4-BE49-F238E27FC236}">
                <a16:creationId xmlns:a16="http://schemas.microsoft.com/office/drawing/2014/main" id="{45C4B893-A0C1-3D5F-26A3-CEA3184D05F2}"/>
              </a:ext>
            </a:extLst>
          </p:cNvPr>
          <p:cNvPicPr>
            <a:picLocks noGrp="1" noChangeAspect="1"/>
          </p:cNvPicPr>
          <p:nvPr>
            <p:ph idx="1"/>
          </p:nvPr>
        </p:nvPicPr>
        <p:blipFill>
          <a:blip r:embed="rId2"/>
          <a:stretch>
            <a:fillRect/>
          </a:stretch>
        </p:blipFill>
        <p:spPr>
          <a:xfrm>
            <a:off x="2317759" y="1066288"/>
            <a:ext cx="5422882" cy="5648837"/>
          </a:xfrm>
        </p:spPr>
      </p:pic>
    </p:spTree>
    <p:extLst>
      <p:ext uri="{BB962C8B-B14F-4D97-AF65-F5344CB8AC3E}">
        <p14:creationId xmlns:p14="http://schemas.microsoft.com/office/powerpoint/2010/main" val="6776914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2B0CFF1-78D7-4A83-A95E-71F9E38316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57275"/>
            <a:ext cx="10058400" cy="56578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endParaRPr lang="en-US" sz="1485" dirty="0">
              <a:solidFill>
                <a:srgbClr val="FFFFFF"/>
              </a:solidFill>
              <a:latin typeface="Seaford"/>
            </a:endParaRPr>
          </a:p>
        </p:txBody>
      </p:sp>
      <p:sp>
        <p:nvSpPr>
          <p:cNvPr id="2" name="Title 1">
            <a:extLst>
              <a:ext uri="{FF2B5EF4-FFF2-40B4-BE49-F238E27FC236}">
                <a16:creationId xmlns:a16="http://schemas.microsoft.com/office/drawing/2014/main" id="{4B692B54-EE2D-2E9C-0BB7-411C49B46C5F}"/>
              </a:ext>
            </a:extLst>
          </p:cNvPr>
          <p:cNvSpPr>
            <a:spLocks noGrp="1"/>
          </p:cNvSpPr>
          <p:nvPr>
            <p:ph type="title"/>
          </p:nvPr>
        </p:nvSpPr>
        <p:spPr>
          <a:xfrm>
            <a:off x="398146" y="4447477"/>
            <a:ext cx="3534689" cy="1462323"/>
          </a:xfrm>
        </p:spPr>
        <p:txBody>
          <a:bodyPr anchor="ctr">
            <a:normAutofit fontScale="90000"/>
          </a:bodyPr>
          <a:lstStyle/>
          <a:p>
            <a:pPr>
              <a:lnSpc>
                <a:spcPct val="90000"/>
              </a:lnSpc>
            </a:pPr>
            <a:r>
              <a:rPr lang="en-US" sz="3383" dirty="0"/>
              <a:t>Attack Design: Trojan Trigger Generation</a:t>
            </a:r>
          </a:p>
        </p:txBody>
      </p:sp>
      <p:cxnSp>
        <p:nvCxnSpPr>
          <p:cNvPr id="14" name="Straight Connector 13">
            <a:extLst>
              <a:ext uri="{FF2B5EF4-FFF2-40B4-BE49-F238E27FC236}">
                <a16:creationId xmlns:a16="http://schemas.microsoft.com/office/drawing/2014/main" id="{CC7C49D1-7D30-4EB5-A80A-BE1E9B47708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8145" y="1461405"/>
            <a:ext cx="9196334"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4105C5B1-BB24-4A5C-87B3-3B75CD2594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8145" y="4289053"/>
            <a:ext cx="9196334"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9" name="Content Placeholder 8">
            <a:extLst>
              <a:ext uri="{FF2B5EF4-FFF2-40B4-BE49-F238E27FC236}">
                <a16:creationId xmlns:a16="http://schemas.microsoft.com/office/drawing/2014/main" id="{294ECFAD-152A-511E-0F3B-0A5BEB146C40}"/>
              </a:ext>
            </a:extLst>
          </p:cNvPr>
          <p:cNvSpPr>
            <a:spLocks noGrp="1"/>
          </p:cNvSpPr>
          <p:nvPr>
            <p:ph idx="1"/>
          </p:nvPr>
        </p:nvSpPr>
        <p:spPr>
          <a:xfrm>
            <a:off x="3097987" y="4289054"/>
            <a:ext cx="6708953" cy="2021932"/>
          </a:xfrm>
        </p:spPr>
        <p:txBody>
          <a:bodyPr anchor="ctr">
            <a:noAutofit/>
          </a:bodyPr>
          <a:lstStyle/>
          <a:p>
            <a:pPr marL="282893" indent="-282893">
              <a:spcBef>
                <a:spcPts val="0"/>
              </a:spcBef>
              <a:buFont typeface="Arial" panose="020B0604020202020204" pitchFamily="34" charset="0"/>
              <a:buChar char="•"/>
            </a:pPr>
            <a:r>
              <a:rPr lang="en-US" sz="1485" dirty="0"/>
              <a:t>Gradient descent to find a local min of a cost function</a:t>
            </a:r>
          </a:p>
          <a:p>
            <a:pPr marL="282893" indent="-282893">
              <a:spcBef>
                <a:spcPts val="0"/>
              </a:spcBef>
              <a:buFont typeface="Arial" panose="020B0604020202020204" pitchFamily="34" charset="0"/>
              <a:buChar char="•"/>
            </a:pPr>
            <a:r>
              <a:rPr lang="en-US" sz="1485" dirty="0">
                <a:solidFill>
                  <a:srgbClr val="000000"/>
                </a:solidFill>
              </a:rPr>
              <a:t>parameter model denotes the original NN</a:t>
            </a:r>
          </a:p>
          <a:p>
            <a:pPr marL="282893" indent="-282893">
              <a:spcBef>
                <a:spcPts val="0"/>
              </a:spcBef>
              <a:buFont typeface="Arial" panose="020B0604020202020204" pitchFamily="34" charset="0"/>
              <a:buChar char="•"/>
            </a:pPr>
            <a:r>
              <a:rPr lang="en-US" sz="1485" dirty="0">
                <a:solidFill>
                  <a:srgbClr val="000000"/>
                </a:solidFill>
              </a:rPr>
              <a:t> M represents the trigger mask, layer denotes an internal layer in the NN, </a:t>
            </a:r>
          </a:p>
          <a:p>
            <a:pPr marL="282893" indent="-282893">
              <a:spcBef>
                <a:spcPts val="0"/>
              </a:spcBef>
              <a:buFont typeface="Arial" panose="020B0604020202020204" pitchFamily="34" charset="0"/>
              <a:buChar char="•"/>
            </a:pPr>
            <a:r>
              <a:rPr lang="en-US" sz="1485" dirty="0">
                <a:solidFill>
                  <a:srgbClr val="000000"/>
                </a:solidFill>
              </a:rPr>
              <a:t>{(n1, tv1), (n2, tv2), ...} denotes a set of neurons on the internal layer and the neurons’ target values</a:t>
            </a:r>
          </a:p>
          <a:p>
            <a:pPr marL="282893" indent="-282893">
              <a:spcBef>
                <a:spcPts val="0"/>
              </a:spcBef>
              <a:buFont typeface="Arial" panose="020B0604020202020204" pitchFamily="34" charset="0"/>
              <a:buChar char="•"/>
            </a:pPr>
            <a:r>
              <a:rPr lang="en-US" sz="1485" dirty="0">
                <a:solidFill>
                  <a:srgbClr val="000000"/>
                </a:solidFill>
              </a:rPr>
              <a:t> t is the threshold to terminate the process</a:t>
            </a:r>
          </a:p>
          <a:p>
            <a:pPr marL="282893" indent="-282893">
              <a:spcBef>
                <a:spcPts val="0"/>
              </a:spcBef>
              <a:buFont typeface="Arial" panose="020B0604020202020204" pitchFamily="34" charset="0"/>
              <a:buChar char="•"/>
            </a:pPr>
            <a:r>
              <a:rPr lang="en-US" sz="1485" dirty="0">
                <a:solidFill>
                  <a:srgbClr val="000000"/>
                </a:solidFill>
              </a:rPr>
              <a:t>e is the maximum number of iterations</a:t>
            </a:r>
          </a:p>
          <a:p>
            <a:pPr marL="282893" indent="-282893">
              <a:spcBef>
                <a:spcPts val="0"/>
              </a:spcBef>
              <a:buFont typeface="Arial" panose="020B0604020202020204" pitchFamily="34" charset="0"/>
              <a:buChar char="•"/>
            </a:pPr>
            <a:r>
              <a:rPr lang="en-US" sz="1485" dirty="0" err="1">
                <a:solidFill>
                  <a:srgbClr val="000000"/>
                </a:solidFill>
              </a:rPr>
              <a:t>lr</a:t>
            </a:r>
            <a:r>
              <a:rPr lang="en-US" sz="1485" dirty="0">
                <a:solidFill>
                  <a:srgbClr val="000000"/>
                </a:solidFill>
              </a:rPr>
              <a:t> stands for the learning rate</a:t>
            </a:r>
            <a:endParaRPr lang="en-US" sz="1485" dirty="0"/>
          </a:p>
        </p:txBody>
      </p:sp>
      <p:cxnSp>
        <p:nvCxnSpPr>
          <p:cNvPr id="18" name="Straight Connector 17">
            <a:extLst>
              <a:ext uri="{FF2B5EF4-FFF2-40B4-BE49-F238E27FC236}">
                <a16:creationId xmlns:a16="http://schemas.microsoft.com/office/drawing/2014/main" id="{4C9A9BAE-34E3-4B7D-BC11-8513657636D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8145" y="6310989"/>
            <a:ext cx="9196334"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pic>
        <p:nvPicPr>
          <p:cNvPr id="7" name="Picture 6" descr="A math equations on a white background&#10;&#10;Description automatically generated">
            <a:extLst>
              <a:ext uri="{FF2B5EF4-FFF2-40B4-BE49-F238E27FC236}">
                <a16:creationId xmlns:a16="http://schemas.microsoft.com/office/drawing/2014/main" id="{EA2FA1A4-392F-D6B9-84CA-0AE4AE5E3BF3}"/>
              </a:ext>
            </a:extLst>
          </p:cNvPr>
          <p:cNvPicPr>
            <a:picLocks noChangeAspect="1"/>
          </p:cNvPicPr>
          <p:nvPr/>
        </p:nvPicPr>
        <p:blipFill>
          <a:blip r:embed="rId2"/>
          <a:stretch>
            <a:fillRect/>
          </a:stretch>
        </p:blipFill>
        <p:spPr>
          <a:xfrm>
            <a:off x="1260064" y="617379"/>
            <a:ext cx="8334415" cy="3629504"/>
          </a:xfrm>
          <a:prstGeom prst="rect">
            <a:avLst/>
          </a:prstGeom>
        </p:spPr>
      </p:pic>
      <p:sp>
        <p:nvSpPr>
          <p:cNvPr id="4" name="Rectangle 3">
            <a:extLst>
              <a:ext uri="{FF2B5EF4-FFF2-40B4-BE49-F238E27FC236}">
                <a16:creationId xmlns:a16="http://schemas.microsoft.com/office/drawing/2014/main" id="{0D27ABC8-7F3F-BB44-4608-B1DF427934AE}"/>
              </a:ext>
            </a:extLst>
          </p:cNvPr>
          <p:cNvSpPr/>
          <p:nvPr/>
        </p:nvSpPr>
        <p:spPr>
          <a:xfrm>
            <a:off x="204664" y="1293912"/>
            <a:ext cx="1055400" cy="3600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12055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2B0CFF1-78D7-4A83-A95E-71F9E38316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57275"/>
            <a:ext cx="10058400" cy="56578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endParaRPr lang="en-US" sz="1485" dirty="0">
              <a:solidFill>
                <a:srgbClr val="FFFFFF"/>
              </a:solidFill>
              <a:latin typeface="Seaford"/>
            </a:endParaRPr>
          </a:p>
        </p:txBody>
      </p:sp>
      <p:sp>
        <p:nvSpPr>
          <p:cNvPr id="2" name="Title 1">
            <a:extLst>
              <a:ext uri="{FF2B5EF4-FFF2-40B4-BE49-F238E27FC236}">
                <a16:creationId xmlns:a16="http://schemas.microsoft.com/office/drawing/2014/main" id="{254410F7-A78A-7D3C-CE21-770D0A0DFA77}"/>
              </a:ext>
            </a:extLst>
          </p:cNvPr>
          <p:cNvSpPr>
            <a:spLocks noGrp="1"/>
          </p:cNvSpPr>
          <p:nvPr>
            <p:ph type="title"/>
          </p:nvPr>
        </p:nvSpPr>
        <p:spPr>
          <a:xfrm>
            <a:off x="398147" y="4447477"/>
            <a:ext cx="3416861" cy="1462323"/>
          </a:xfrm>
        </p:spPr>
        <p:txBody>
          <a:bodyPr anchor="ctr">
            <a:normAutofit fontScale="90000"/>
          </a:bodyPr>
          <a:lstStyle/>
          <a:p>
            <a:pPr>
              <a:lnSpc>
                <a:spcPct val="90000"/>
              </a:lnSpc>
            </a:pPr>
            <a:r>
              <a:rPr lang="en-US" sz="3383" dirty="0"/>
              <a:t>Attack Design: Trojan Trigger Generation Cont.</a:t>
            </a:r>
          </a:p>
        </p:txBody>
      </p:sp>
      <p:pic>
        <p:nvPicPr>
          <p:cNvPr id="5" name="Picture 4" descr="A close-up of a text&#10;&#10;Description automatically generated">
            <a:extLst>
              <a:ext uri="{FF2B5EF4-FFF2-40B4-BE49-F238E27FC236}">
                <a16:creationId xmlns:a16="http://schemas.microsoft.com/office/drawing/2014/main" id="{938E4985-171C-2E02-7CCC-552B9BD91FF6}"/>
              </a:ext>
            </a:extLst>
          </p:cNvPr>
          <p:cNvPicPr>
            <a:picLocks noChangeAspect="1"/>
          </p:cNvPicPr>
          <p:nvPr/>
        </p:nvPicPr>
        <p:blipFill rotWithShape="1">
          <a:blip r:embed="rId2">
            <a:alphaModFix/>
          </a:blip>
          <a:srcRect l="2749" r="19314"/>
          <a:stretch/>
        </p:blipFill>
        <p:spPr>
          <a:xfrm>
            <a:off x="397488" y="1457090"/>
            <a:ext cx="9196334" cy="2831963"/>
          </a:xfrm>
          <a:prstGeom prst="rect">
            <a:avLst/>
          </a:prstGeom>
        </p:spPr>
      </p:pic>
      <p:cxnSp>
        <p:nvCxnSpPr>
          <p:cNvPr id="12" name="Straight Connector 11">
            <a:extLst>
              <a:ext uri="{FF2B5EF4-FFF2-40B4-BE49-F238E27FC236}">
                <a16:creationId xmlns:a16="http://schemas.microsoft.com/office/drawing/2014/main" id="{CC7C49D1-7D30-4EB5-A80A-BE1E9B47708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8145" y="1461405"/>
            <a:ext cx="9196334"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4105C5B1-BB24-4A5C-87B3-3B75CD2594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8145" y="4289053"/>
            <a:ext cx="9196334"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3" name="Content Placeholder 2">
            <a:extLst>
              <a:ext uri="{FF2B5EF4-FFF2-40B4-BE49-F238E27FC236}">
                <a16:creationId xmlns:a16="http://schemas.microsoft.com/office/drawing/2014/main" id="{2AD2E077-42EE-68ED-05DD-EFA5FF04A1D4}"/>
              </a:ext>
            </a:extLst>
          </p:cNvPr>
          <p:cNvSpPr>
            <a:spLocks noGrp="1"/>
          </p:cNvSpPr>
          <p:nvPr>
            <p:ph idx="1"/>
          </p:nvPr>
        </p:nvSpPr>
        <p:spPr>
          <a:xfrm>
            <a:off x="3513255" y="4447468"/>
            <a:ext cx="5923271" cy="1863515"/>
          </a:xfrm>
        </p:spPr>
        <p:txBody>
          <a:bodyPr anchor="ctr">
            <a:normAutofit fontScale="92500" lnSpcReduction="20000"/>
          </a:bodyPr>
          <a:lstStyle/>
          <a:p>
            <a:pPr marL="282893" indent="-282893">
              <a:lnSpc>
                <a:spcPct val="90000"/>
              </a:lnSpc>
              <a:buFont typeface="Arial" panose="020B0604020202020204" pitchFamily="34" charset="0"/>
              <a:buChar char="•"/>
            </a:pPr>
            <a:r>
              <a:rPr lang="en-US" sz="1815" dirty="0"/>
              <a:t>Avoid hard to manipulate neurons when selecting</a:t>
            </a:r>
          </a:p>
          <a:p>
            <a:pPr marL="282893" indent="-282893">
              <a:lnSpc>
                <a:spcPct val="90000"/>
              </a:lnSpc>
              <a:buFont typeface="Arial" panose="020B0604020202020204" pitchFamily="34" charset="0"/>
              <a:buChar char="•"/>
            </a:pPr>
            <a:r>
              <a:rPr lang="en-US" sz="1815" dirty="0"/>
              <a:t>Check weights between the layer from which they selected neurons and the preceding layers</a:t>
            </a:r>
          </a:p>
          <a:p>
            <a:pPr marL="282893" indent="-282893">
              <a:lnSpc>
                <a:spcPct val="90000"/>
              </a:lnSpc>
              <a:buFont typeface="Arial" panose="020B0604020202020204" pitchFamily="34" charset="0"/>
              <a:buChar char="•"/>
            </a:pPr>
            <a:r>
              <a:rPr lang="en-US" sz="1815" dirty="0"/>
              <a:t>symbol ∗ stands for convolution computation for convolutional layers and dot production for fully connected layers</a:t>
            </a:r>
          </a:p>
          <a:p>
            <a:pPr marL="282893" indent="-282893">
              <a:lnSpc>
                <a:spcPct val="90000"/>
              </a:lnSpc>
              <a:buFont typeface="Arial" panose="020B0604020202020204" pitchFamily="34" charset="0"/>
              <a:buChar char="•"/>
            </a:pPr>
            <a:r>
              <a:rPr lang="en-US" sz="1815" dirty="0" err="1"/>
              <a:t>layer</a:t>
            </a:r>
            <a:r>
              <a:rPr lang="en-US" sz="1815" baseline="-25000" dirty="0" err="1"/>
              <a:t>target</a:t>
            </a:r>
            <a:r>
              <a:rPr lang="en-US" sz="1815" baseline="-25000" dirty="0"/>
              <a:t> </a:t>
            </a:r>
            <a:r>
              <a:rPr lang="en-US" sz="1815" dirty="0"/>
              <a:t>stands for the target layer we want to inverse and </a:t>
            </a:r>
            <a:r>
              <a:rPr lang="en-US" sz="1815" dirty="0" err="1"/>
              <a:t>layer</a:t>
            </a:r>
            <a:r>
              <a:rPr lang="en-US" sz="1815" baseline="-25000" dirty="0" err="1"/>
              <a:t>preceding</a:t>
            </a:r>
            <a:r>
              <a:rPr lang="en-US" sz="1815" baseline="-25000" dirty="0"/>
              <a:t> </a:t>
            </a:r>
            <a:r>
              <a:rPr lang="en-US" sz="1815" dirty="0"/>
              <a:t>stands for the preceding layer</a:t>
            </a:r>
          </a:p>
          <a:p>
            <a:pPr marL="282893" indent="-282893">
              <a:lnSpc>
                <a:spcPct val="90000"/>
              </a:lnSpc>
              <a:buFont typeface="Arial" panose="020B0604020202020204" pitchFamily="34" charset="0"/>
              <a:buChar char="•"/>
            </a:pPr>
            <a:endParaRPr lang="en-US" sz="1073" dirty="0"/>
          </a:p>
        </p:txBody>
      </p:sp>
      <p:cxnSp>
        <p:nvCxnSpPr>
          <p:cNvPr id="16" name="Straight Connector 15">
            <a:extLst>
              <a:ext uri="{FF2B5EF4-FFF2-40B4-BE49-F238E27FC236}">
                <a16:creationId xmlns:a16="http://schemas.microsoft.com/office/drawing/2014/main" id="{4C9A9BAE-34E3-4B7D-BC11-8513657636D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8145" y="6310989"/>
            <a:ext cx="9196334"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117016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screenshot of a computer&#10;&#10;Description automatically generated">
            <a:extLst>
              <a:ext uri="{FF2B5EF4-FFF2-40B4-BE49-F238E27FC236}">
                <a16:creationId xmlns:a16="http://schemas.microsoft.com/office/drawing/2014/main" id="{CC4BBD6F-A109-70C3-93F0-11ABE8B42FC1}"/>
              </a:ext>
            </a:extLst>
          </p:cNvPr>
          <p:cNvPicPr>
            <a:picLocks noGrp="1" noChangeAspect="1"/>
          </p:cNvPicPr>
          <p:nvPr>
            <p:ph idx="1"/>
          </p:nvPr>
        </p:nvPicPr>
        <p:blipFill>
          <a:blip r:embed="rId2"/>
          <a:stretch>
            <a:fillRect/>
          </a:stretch>
        </p:blipFill>
        <p:spPr>
          <a:xfrm>
            <a:off x="1811393" y="1057275"/>
            <a:ext cx="5592057" cy="5685885"/>
          </a:xfrm>
        </p:spPr>
      </p:pic>
    </p:spTree>
    <p:extLst>
      <p:ext uri="{BB962C8B-B14F-4D97-AF65-F5344CB8AC3E}">
        <p14:creationId xmlns:p14="http://schemas.microsoft.com/office/powerpoint/2010/main" val="14007170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2B0CFF1-78D7-4A83-A95E-71F9E38316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57275"/>
            <a:ext cx="10058400" cy="56578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endParaRPr lang="en-US" sz="1485" dirty="0">
              <a:solidFill>
                <a:srgbClr val="FFFFFF"/>
              </a:solidFill>
              <a:latin typeface="Seaford"/>
            </a:endParaRPr>
          </a:p>
        </p:txBody>
      </p:sp>
      <p:sp>
        <p:nvSpPr>
          <p:cNvPr id="2" name="Title 1">
            <a:extLst>
              <a:ext uri="{FF2B5EF4-FFF2-40B4-BE49-F238E27FC236}">
                <a16:creationId xmlns:a16="http://schemas.microsoft.com/office/drawing/2014/main" id="{4B692B54-EE2D-2E9C-0BB7-411C49B46C5F}"/>
              </a:ext>
            </a:extLst>
          </p:cNvPr>
          <p:cNvSpPr>
            <a:spLocks noGrp="1"/>
          </p:cNvSpPr>
          <p:nvPr>
            <p:ph type="title"/>
          </p:nvPr>
        </p:nvSpPr>
        <p:spPr>
          <a:xfrm>
            <a:off x="398146" y="4447477"/>
            <a:ext cx="3534689" cy="1462323"/>
          </a:xfrm>
        </p:spPr>
        <p:txBody>
          <a:bodyPr anchor="ctr">
            <a:normAutofit fontScale="90000"/>
          </a:bodyPr>
          <a:lstStyle/>
          <a:p>
            <a:pPr>
              <a:lnSpc>
                <a:spcPct val="90000"/>
              </a:lnSpc>
            </a:pPr>
            <a:r>
              <a:rPr lang="en-US" sz="3383" dirty="0"/>
              <a:t>Attack Design: Training Data Generation</a:t>
            </a:r>
          </a:p>
        </p:txBody>
      </p:sp>
      <p:cxnSp>
        <p:nvCxnSpPr>
          <p:cNvPr id="14" name="Straight Connector 13">
            <a:extLst>
              <a:ext uri="{FF2B5EF4-FFF2-40B4-BE49-F238E27FC236}">
                <a16:creationId xmlns:a16="http://schemas.microsoft.com/office/drawing/2014/main" id="{CC7C49D1-7D30-4EB5-A80A-BE1E9B47708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8145" y="1461405"/>
            <a:ext cx="9196334"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4105C5B1-BB24-4A5C-87B3-3B75CD2594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8145" y="4289053"/>
            <a:ext cx="9196334"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9" name="Content Placeholder 8">
            <a:extLst>
              <a:ext uri="{FF2B5EF4-FFF2-40B4-BE49-F238E27FC236}">
                <a16:creationId xmlns:a16="http://schemas.microsoft.com/office/drawing/2014/main" id="{294ECFAD-152A-511E-0F3B-0A5BEB146C40}"/>
              </a:ext>
            </a:extLst>
          </p:cNvPr>
          <p:cNvSpPr>
            <a:spLocks noGrp="1"/>
          </p:cNvSpPr>
          <p:nvPr>
            <p:ph idx="1"/>
          </p:nvPr>
        </p:nvSpPr>
        <p:spPr>
          <a:xfrm>
            <a:off x="3097987" y="4289054"/>
            <a:ext cx="6708953" cy="2021932"/>
          </a:xfrm>
        </p:spPr>
        <p:txBody>
          <a:bodyPr anchor="ctr">
            <a:noAutofit/>
          </a:bodyPr>
          <a:lstStyle/>
          <a:p>
            <a:pPr marL="282893" indent="-282893">
              <a:spcBef>
                <a:spcPts val="0"/>
              </a:spcBef>
              <a:buFont typeface="Arial" panose="020B0604020202020204" pitchFamily="34" charset="0"/>
              <a:buChar char="•"/>
            </a:pPr>
            <a:r>
              <a:rPr lang="en-US" dirty="0">
                <a:solidFill>
                  <a:srgbClr val="000000"/>
                </a:solidFill>
              </a:rPr>
              <a:t>P</a:t>
            </a:r>
            <a:r>
              <a:rPr lang="en-US" b="0" i="0" u="none" strike="noStrike" dirty="0">
                <a:solidFill>
                  <a:srgbClr val="000000"/>
                </a:solidFill>
                <a:effectLst/>
              </a:rPr>
              <a:t>arameter model denotes the original NN</a:t>
            </a:r>
          </a:p>
          <a:p>
            <a:pPr marL="282893" indent="-282893">
              <a:spcBef>
                <a:spcPts val="0"/>
              </a:spcBef>
              <a:buFont typeface="Arial" panose="020B0604020202020204" pitchFamily="34" charset="0"/>
              <a:buChar char="•"/>
            </a:pPr>
            <a:r>
              <a:rPr lang="en-US" b="0" i="0" u="none" strike="noStrike" dirty="0">
                <a:solidFill>
                  <a:srgbClr val="000000"/>
                </a:solidFill>
                <a:effectLst/>
              </a:rPr>
              <a:t>n and tv denote an output neuron and its target value</a:t>
            </a:r>
          </a:p>
          <a:p>
            <a:pPr marL="282893" indent="-282893">
              <a:spcBef>
                <a:spcPts val="0"/>
              </a:spcBef>
              <a:buFont typeface="Arial" panose="020B0604020202020204" pitchFamily="34" charset="0"/>
              <a:buChar char="•"/>
            </a:pPr>
            <a:r>
              <a:rPr lang="en-US" b="0" i="0" u="none" strike="noStrike" dirty="0">
                <a:solidFill>
                  <a:srgbClr val="000000"/>
                </a:solidFill>
                <a:effectLst/>
              </a:rPr>
              <a:t>t is the threshold for termination</a:t>
            </a:r>
          </a:p>
          <a:p>
            <a:pPr marL="282893" indent="-282893">
              <a:spcBef>
                <a:spcPts val="0"/>
              </a:spcBef>
              <a:buFont typeface="Arial" panose="020B0604020202020204" pitchFamily="34" charset="0"/>
              <a:buChar char="•"/>
            </a:pPr>
            <a:r>
              <a:rPr lang="en-US" b="0" i="0" u="none" strike="noStrike" dirty="0">
                <a:solidFill>
                  <a:srgbClr val="000000"/>
                </a:solidFill>
                <a:effectLst/>
              </a:rPr>
              <a:t>e is the maximum number of iterations</a:t>
            </a:r>
          </a:p>
          <a:p>
            <a:pPr marL="282893" indent="-282893">
              <a:spcBef>
                <a:spcPts val="0"/>
              </a:spcBef>
              <a:buFont typeface="Arial" panose="020B0604020202020204" pitchFamily="34" charset="0"/>
              <a:buChar char="•"/>
            </a:pPr>
            <a:r>
              <a:rPr lang="en-US" b="0" i="0" u="none" strike="noStrike" dirty="0" err="1">
                <a:solidFill>
                  <a:srgbClr val="000000"/>
                </a:solidFill>
                <a:effectLst/>
              </a:rPr>
              <a:t>lr</a:t>
            </a:r>
            <a:r>
              <a:rPr lang="en-US" b="0" i="0" u="none" strike="noStrike" dirty="0">
                <a:solidFill>
                  <a:srgbClr val="000000"/>
                </a:solidFill>
                <a:effectLst/>
              </a:rPr>
              <a:t> stands for input change rate along the negative gradient of cost function</a:t>
            </a:r>
            <a:endParaRPr lang="en-US" dirty="0"/>
          </a:p>
        </p:txBody>
      </p:sp>
      <p:cxnSp>
        <p:nvCxnSpPr>
          <p:cNvPr id="18" name="Straight Connector 17">
            <a:extLst>
              <a:ext uri="{FF2B5EF4-FFF2-40B4-BE49-F238E27FC236}">
                <a16:creationId xmlns:a16="http://schemas.microsoft.com/office/drawing/2014/main" id="{4C9A9BAE-34E3-4B7D-BC11-8513657636D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8145" y="6310989"/>
            <a:ext cx="9196334"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pic>
        <p:nvPicPr>
          <p:cNvPr id="4" name="Picture 3" descr="A white paper with black text and black text&#10;&#10;Description automatically generated">
            <a:extLst>
              <a:ext uri="{FF2B5EF4-FFF2-40B4-BE49-F238E27FC236}">
                <a16:creationId xmlns:a16="http://schemas.microsoft.com/office/drawing/2014/main" id="{E3761D97-563C-3BEF-2EDA-C832B6529C98}"/>
              </a:ext>
            </a:extLst>
          </p:cNvPr>
          <p:cNvPicPr>
            <a:picLocks noChangeAspect="1"/>
          </p:cNvPicPr>
          <p:nvPr/>
        </p:nvPicPr>
        <p:blipFill>
          <a:blip r:embed="rId2"/>
          <a:stretch>
            <a:fillRect/>
          </a:stretch>
        </p:blipFill>
        <p:spPr>
          <a:xfrm>
            <a:off x="373945" y="703908"/>
            <a:ext cx="9286309" cy="3464322"/>
          </a:xfrm>
          <a:prstGeom prst="rect">
            <a:avLst/>
          </a:prstGeom>
        </p:spPr>
      </p:pic>
    </p:spTree>
    <p:extLst>
      <p:ext uri="{BB962C8B-B14F-4D97-AF65-F5344CB8AC3E}">
        <p14:creationId xmlns:p14="http://schemas.microsoft.com/office/powerpoint/2010/main" val="27227563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92B0CFF1-78D7-4A83-A95E-71F9E38316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57275"/>
            <a:ext cx="10058400" cy="56578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54380"/>
            <a:endParaRPr lang="en-US" sz="1485" dirty="0">
              <a:solidFill>
                <a:srgbClr val="FFFFFF"/>
              </a:solidFill>
              <a:latin typeface="Seaford"/>
            </a:endParaRPr>
          </a:p>
        </p:txBody>
      </p:sp>
      <p:sp>
        <p:nvSpPr>
          <p:cNvPr id="2" name="Title 1">
            <a:extLst>
              <a:ext uri="{FF2B5EF4-FFF2-40B4-BE49-F238E27FC236}">
                <a16:creationId xmlns:a16="http://schemas.microsoft.com/office/drawing/2014/main" id="{254410F7-A78A-7D3C-CE21-770D0A0DFA77}"/>
              </a:ext>
            </a:extLst>
          </p:cNvPr>
          <p:cNvSpPr>
            <a:spLocks noGrp="1"/>
          </p:cNvSpPr>
          <p:nvPr>
            <p:ph type="title"/>
          </p:nvPr>
        </p:nvSpPr>
        <p:spPr>
          <a:xfrm>
            <a:off x="398146" y="4447477"/>
            <a:ext cx="3093055" cy="1462323"/>
          </a:xfrm>
        </p:spPr>
        <p:txBody>
          <a:bodyPr anchor="ctr">
            <a:normAutofit/>
          </a:bodyPr>
          <a:lstStyle/>
          <a:p>
            <a:pPr>
              <a:lnSpc>
                <a:spcPct val="90000"/>
              </a:lnSpc>
            </a:pPr>
            <a:r>
              <a:rPr lang="en-US" sz="2970" dirty="0"/>
              <a:t>Attack Design: Training Data Generation Cont.</a:t>
            </a:r>
          </a:p>
        </p:txBody>
      </p:sp>
      <p:cxnSp>
        <p:nvCxnSpPr>
          <p:cNvPr id="23" name="Straight Connector 22">
            <a:extLst>
              <a:ext uri="{FF2B5EF4-FFF2-40B4-BE49-F238E27FC236}">
                <a16:creationId xmlns:a16="http://schemas.microsoft.com/office/drawing/2014/main" id="{DF664BD0-7C8F-462D-91A0-5DBACDCF4AE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8145" y="1461405"/>
            <a:ext cx="9196334"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pic>
        <p:nvPicPr>
          <p:cNvPr id="6" name="Picture 5" descr="A math equations and formulas&#10;&#10;Description automatically generated with medium confidence">
            <a:extLst>
              <a:ext uri="{FF2B5EF4-FFF2-40B4-BE49-F238E27FC236}">
                <a16:creationId xmlns:a16="http://schemas.microsoft.com/office/drawing/2014/main" id="{0CCF5C28-4AF5-B97A-03FA-5D0D779948DE}"/>
              </a:ext>
            </a:extLst>
          </p:cNvPr>
          <p:cNvPicPr>
            <a:picLocks noChangeAspect="1"/>
          </p:cNvPicPr>
          <p:nvPr/>
        </p:nvPicPr>
        <p:blipFill>
          <a:blip r:embed="rId2">
            <a:alphaModFix/>
          </a:blip>
          <a:stretch>
            <a:fillRect/>
          </a:stretch>
        </p:blipFill>
        <p:spPr>
          <a:xfrm>
            <a:off x="772852" y="1596950"/>
            <a:ext cx="8445603" cy="2533680"/>
          </a:xfrm>
          <a:prstGeom prst="rect">
            <a:avLst/>
          </a:prstGeom>
        </p:spPr>
      </p:pic>
      <p:cxnSp>
        <p:nvCxnSpPr>
          <p:cNvPr id="25" name="Straight Connector 24">
            <a:extLst>
              <a:ext uri="{FF2B5EF4-FFF2-40B4-BE49-F238E27FC236}">
                <a16:creationId xmlns:a16="http://schemas.microsoft.com/office/drawing/2014/main" id="{4105C5B1-BB24-4A5C-87B3-3B75CD25942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8145" y="4289053"/>
            <a:ext cx="9196334"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3" name="Content Placeholder 2">
            <a:extLst>
              <a:ext uri="{FF2B5EF4-FFF2-40B4-BE49-F238E27FC236}">
                <a16:creationId xmlns:a16="http://schemas.microsoft.com/office/drawing/2014/main" id="{2AD2E077-42EE-68ED-05DD-EFA5FF04A1D4}"/>
              </a:ext>
            </a:extLst>
          </p:cNvPr>
          <p:cNvSpPr>
            <a:spLocks noGrp="1"/>
          </p:cNvSpPr>
          <p:nvPr>
            <p:ph idx="1"/>
          </p:nvPr>
        </p:nvSpPr>
        <p:spPr>
          <a:xfrm>
            <a:off x="3491201" y="4447469"/>
            <a:ext cx="6103278" cy="1727981"/>
          </a:xfrm>
        </p:spPr>
        <p:txBody>
          <a:bodyPr anchor="ctr">
            <a:noAutofit/>
          </a:bodyPr>
          <a:lstStyle/>
          <a:p>
            <a:pPr marL="282893" indent="-282893">
              <a:lnSpc>
                <a:spcPct val="90000"/>
              </a:lnSpc>
              <a:buFont typeface="Arial" panose="020B0604020202020204" pitchFamily="34" charset="0"/>
              <a:buChar char="•"/>
            </a:pPr>
            <a:r>
              <a:rPr lang="en-US" sz="1650" dirty="0">
                <a:solidFill>
                  <a:srgbClr val="000000"/>
                </a:solidFill>
              </a:rPr>
              <a:t>Equation (3) defines error E between the denoised input y and the original input x. </a:t>
            </a:r>
          </a:p>
          <a:p>
            <a:pPr marL="282893" indent="-282893">
              <a:lnSpc>
                <a:spcPct val="90000"/>
              </a:lnSpc>
              <a:buFont typeface="Arial" panose="020B0604020202020204" pitchFamily="34" charset="0"/>
              <a:buChar char="•"/>
            </a:pPr>
            <a:r>
              <a:rPr lang="en-US" sz="1650" dirty="0">
                <a:solidFill>
                  <a:srgbClr val="000000"/>
                </a:solidFill>
              </a:rPr>
              <a:t>Equation (4) defines V , the noise within the denoised input, which is the sum of square errors of neighboring input elements </a:t>
            </a:r>
          </a:p>
          <a:p>
            <a:pPr marL="282893" indent="-282893">
              <a:lnSpc>
                <a:spcPct val="90000"/>
              </a:lnSpc>
              <a:buFont typeface="Arial" panose="020B0604020202020204" pitchFamily="34" charset="0"/>
              <a:buChar char="•"/>
            </a:pPr>
            <a:r>
              <a:rPr lang="en-US" sz="1650" dirty="0">
                <a:solidFill>
                  <a:srgbClr val="000000"/>
                </a:solidFill>
              </a:rPr>
              <a:t>Equation (5) shows that to minimize the </a:t>
            </a:r>
            <a:r>
              <a:rPr lang="en-US" sz="1650" i="1" dirty="0">
                <a:solidFill>
                  <a:srgbClr val="000000"/>
                </a:solidFill>
              </a:rPr>
              <a:t>total variance</a:t>
            </a:r>
            <a:r>
              <a:rPr lang="en-US" sz="1650" dirty="0">
                <a:solidFill>
                  <a:srgbClr val="000000"/>
                </a:solidFill>
              </a:rPr>
              <a:t>, we transform the denoised input y so that it minimizes the difference error E and the variance error V at the same time.</a:t>
            </a:r>
            <a:endParaRPr lang="en-US" sz="1650" dirty="0"/>
          </a:p>
        </p:txBody>
      </p:sp>
      <p:cxnSp>
        <p:nvCxnSpPr>
          <p:cNvPr id="27" name="Straight Connector 26">
            <a:extLst>
              <a:ext uri="{FF2B5EF4-FFF2-40B4-BE49-F238E27FC236}">
                <a16:creationId xmlns:a16="http://schemas.microsoft.com/office/drawing/2014/main" id="{E669A489-2AB4-4901-B1D5-3239CDA8DCA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8145" y="6310989"/>
            <a:ext cx="9196334"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8618511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83B660B-8F33-F1C0-7CDC-4DA9F65CEE69}"/>
              </a:ext>
            </a:extLst>
          </p:cNvPr>
          <p:cNvPicPr>
            <a:picLocks noGrp="1" noChangeAspect="1"/>
          </p:cNvPicPr>
          <p:nvPr>
            <p:ph idx="1"/>
          </p:nvPr>
        </p:nvPicPr>
        <p:blipFill>
          <a:blip r:embed="rId2"/>
          <a:stretch>
            <a:fillRect/>
          </a:stretch>
        </p:blipFill>
        <p:spPr>
          <a:xfrm>
            <a:off x="737702" y="1057275"/>
            <a:ext cx="8582996" cy="5657850"/>
          </a:xfrm>
        </p:spPr>
      </p:pic>
    </p:spTree>
    <p:extLst>
      <p:ext uri="{BB962C8B-B14F-4D97-AF65-F5344CB8AC3E}">
        <p14:creationId xmlns:p14="http://schemas.microsoft.com/office/powerpoint/2010/main" val="26529714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table with numbers and text&#10;&#10;Description automatically generated">
            <a:extLst>
              <a:ext uri="{FF2B5EF4-FFF2-40B4-BE49-F238E27FC236}">
                <a16:creationId xmlns:a16="http://schemas.microsoft.com/office/drawing/2014/main" id="{436325F0-D2AB-5194-410F-671E72009267}"/>
              </a:ext>
            </a:extLst>
          </p:cNvPr>
          <p:cNvPicPr>
            <a:picLocks noGrp="1" noChangeAspect="1"/>
          </p:cNvPicPr>
          <p:nvPr>
            <p:ph idx="1"/>
          </p:nvPr>
        </p:nvPicPr>
        <p:blipFill>
          <a:blip r:embed="rId2"/>
          <a:stretch>
            <a:fillRect/>
          </a:stretch>
        </p:blipFill>
        <p:spPr>
          <a:xfrm>
            <a:off x="1" y="1955152"/>
            <a:ext cx="10058400" cy="3862097"/>
          </a:xfrm>
        </p:spPr>
      </p:pic>
    </p:spTree>
    <p:extLst>
      <p:ext uri="{BB962C8B-B14F-4D97-AF65-F5344CB8AC3E}">
        <p14:creationId xmlns:p14="http://schemas.microsoft.com/office/powerpoint/2010/main" val="2618949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Poisoning Attacks</a:t>
            </a:r>
          </a:p>
        </p:txBody>
      </p:sp>
      <p:sp>
        <p:nvSpPr>
          <p:cNvPr id="3" name="Content Placeholder 2"/>
          <p:cNvSpPr>
            <a:spLocks noGrp="1"/>
          </p:cNvSpPr>
          <p:nvPr>
            <p:ph idx="1"/>
          </p:nvPr>
        </p:nvSpPr>
        <p:spPr/>
        <p:txBody>
          <a:bodyPr/>
          <a:lstStyle/>
          <a:p>
            <a:r>
              <a:rPr lang="en-US" dirty="0"/>
              <a:t>In the previous lectures of this course, our focus was on </a:t>
            </a:r>
            <a:r>
              <a:rPr lang="en-US" b="1" i="1" dirty="0">
                <a:solidFill>
                  <a:srgbClr val="0070C0"/>
                </a:solidFill>
              </a:rPr>
              <a:t>evasion attacks </a:t>
            </a:r>
            <a:r>
              <a:rPr lang="en-US" dirty="0"/>
              <a:t>in AML, where the adversary generates adversarial examples with an objective to cause misclassification by the target ML model during the inference step</a:t>
            </a:r>
          </a:p>
          <a:p>
            <a:pPr lvl="1"/>
            <a:r>
              <a:rPr lang="en-US" dirty="0"/>
              <a:t>In evasion attacks, the adversary does not have control over the training step of the target ML model</a:t>
            </a:r>
          </a:p>
          <a:p>
            <a:r>
              <a:rPr lang="en-US" dirty="0"/>
              <a:t>In </a:t>
            </a:r>
            <a:r>
              <a:rPr lang="en-US" b="1" i="1" dirty="0">
                <a:solidFill>
                  <a:srgbClr val="0070C0"/>
                </a:solidFill>
              </a:rPr>
              <a:t>poisoning attacks </a:t>
            </a:r>
            <a:r>
              <a:rPr lang="en-US" dirty="0"/>
              <a:t>in AML, the adversary </a:t>
            </a:r>
            <a:r>
              <a:rPr lang="en-US" dirty="0">
                <a:solidFill>
                  <a:srgbClr val="FF0000"/>
                </a:solidFill>
              </a:rPr>
              <a:t>tampers with the training process</a:t>
            </a:r>
            <a:r>
              <a:rPr lang="en-US" dirty="0"/>
              <a:t>, and applies perturbations either to the training dataset or the trained model, or to both the dataset and the model</a:t>
            </a:r>
            <a:endParaRPr lang="en-US" sz="1800" dirty="0"/>
          </a:p>
          <a:p>
            <a:pPr lvl="1"/>
            <a:r>
              <a:rPr lang="en-US" dirty="0"/>
              <a:t>The most common form of poisoning attack involves inserting a </a:t>
            </a:r>
            <a:r>
              <a:rPr lang="en-US" dirty="0">
                <a:solidFill>
                  <a:srgbClr val="FF0000"/>
                </a:solidFill>
              </a:rPr>
              <a:t>trigger</a:t>
            </a:r>
            <a:r>
              <a:rPr lang="en-US" dirty="0"/>
              <a:t> in training inputs that cause the target ML model to misclassify these inputs into a target class selected by the attacker</a:t>
            </a:r>
          </a:p>
          <a:p>
            <a:pPr lvl="1"/>
            <a:r>
              <a:rPr lang="en-US" dirty="0"/>
              <a:t>Poisoning attack belongs to the category of </a:t>
            </a:r>
            <a:r>
              <a:rPr lang="en-US" b="1" dirty="0"/>
              <a:t>targeted attacks</a:t>
            </a:r>
          </a:p>
          <a:p>
            <a:endParaRPr lang="en-US" dirty="0"/>
          </a:p>
          <a:p>
            <a:pPr lvl="1"/>
            <a:endParaRPr lang="en-US" dirty="0"/>
          </a:p>
        </p:txBody>
      </p:sp>
      <p:sp>
        <p:nvSpPr>
          <p:cNvPr id="4" name="Content Placeholder 3"/>
          <p:cNvSpPr>
            <a:spLocks noGrp="1"/>
          </p:cNvSpPr>
          <p:nvPr>
            <p:ph idx="10"/>
          </p:nvPr>
        </p:nvSpPr>
        <p:spPr/>
        <p:txBody>
          <a:bodyPr/>
          <a:lstStyle/>
          <a:p>
            <a:r>
              <a:rPr lang="en-US" dirty="0"/>
              <a:t>Poisoning Attacks in AML</a:t>
            </a:r>
          </a:p>
        </p:txBody>
      </p:sp>
    </p:spTree>
    <p:extLst>
      <p:ext uri="{BB962C8B-B14F-4D97-AF65-F5344CB8AC3E}">
        <p14:creationId xmlns:p14="http://schemas.microsoft.com/office/powerpoint/2010/main" val="25932732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omparison between the same number of objects&#10;&#10;Description automatically generated">
            <a:extLst>
              <a:ext uri="{FF2B5EF4-FFF2-40B4-BE49-F238E27FC236}">
                <a16:creationId xmlns:a16="http://schemas.microsoft.com/office/drawing/2014/main" id="{77607F75-5D18-46D8-0F84-57E096BC4AC0}"/>
              </a:ext>
            </a:extLst>
          </p:cNvPr>
          <p:cNvPicPr>
            <a:picLocks noGrp="1" noChangeAspect="1"/>
          </p:cNvPicPr>
          <p:nvPr>
            <p:ph idx="1"/>
          </p:nvPr>
        </p:nvPicPr>
        <p:blipFill>
          <a:blip r:embed="rId2"/>
          <a:stretch>
            <a:fillRect/>
          </a:stretch>
        </p:blipFill>
        <p:spPr>
          <a:xfrm>
            <a:off x="537642" y="1656975"/>
            <a:ext cx="8983116" cy="4458451"/>
          </a:xfrm>
        </p:spPr>
      </p:pic>
    </p:spTree>
    <p:extLst>
      <p:ext uri="{BB962C8B-B14F-4D97-AF65-F5344CB8AC3E}">
        <p14:creationId xmlns:p14="http://schemas.microsoft.com/office/powerpoint/2010/main" val="16975251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7B034-DDF8-61A9-D745-D1DDEA2080A9}"/>
              </a:ext>
            </a:extLst>
          </p:cNvPr>
          <p:cNvSpPr>
            <a:spLocks noGrp="1"/>
          </p:cNvSpPr>
          <p:nvPr>
            <p:ph type="title"/>
          </p:nvPr>
        </p:nvSpPr>
        <p:spPr/>
        <p:txBody>
          <a:bodyPr/>
          <a:lstStyle/>
          <a:p>
            <a:r>
              <a:rPr lang="en-US" dirty="0"/>
              <a:t>Evaluation Cont.</a:t>
            </a:r>
          </a:p>
        </p:txBody>
      </p:sp>
      <p:sp>
        <p:nvSpPr>
          <p:cNvPr id="3" name="Content Placeholder 2">
            <a:extLst>
              <a:ext uri="{FF2B5EF4-FFF2-40B4-BE49-F238E27FC236}">
                <a16:creationId xmlns:a16="http://schemas.microsoft.com/office/drawing/2014/main" id="{AB1ECA49-E7B9-5B65-430E-1EC8A8CB8B3C}"/>
              </a:ext>
            </a:extLst>
          </p:cNvPr>
          <p:cNvSpPr>
            <a:spLocks noGrp="1"/>
          </p:cNvSpPr>
          <p:nvPr>
            <p:ph idx="1"/>
          </p:nvPr>
        </p:nvSpPr>
        <p:spPr/>
        <p:txBody>
          <a:bodyPr/>
          <a:lstStyle/>
          <a:p>
            <a:pPr marL="282893" indent="-282893">
              <a:buFont typeface="Arial" panose="020B0604020202020204" pitchFamily="34" charset="0"/>
              <a:buChar char="•"/>
            </a:pPr>
            <a:r>
              <a:rPr lang="en-US" dirty="0"/>
              <a:t>Use the output neurons instead of inner neurons as the trojan trigger</a:t>
            </a:r>
          </a:p>
          <a:p>
            <a:pPr marL="282893" indent="-282893">
              <a:buFont typeface="Arial" panose="020B0604020202020204" pitchFamily="34" charset="0"/>
              <a:buChar char="•"/>
            </a:pPr>
            <a:r>
              <a:rPr lang="en-US" dirty="0"/>
              <a:t>Found that </a:t>
            </a:r>
            <a:r>
              <a:rPr lang="en-US" dirty="0" err="1"/>
              <a:t>trojaning</a:t>
            </a:r>
            <a:r>
              <a:rPr lang="en-US" dirty="0"/>
              <a:t> output neurons can only trigger the </a:t>
            </a:r>
            <a:r>
              <a:rPr lang="en-US" dirty="0" err="1"/>
              <a:t>trojaned</a:t>
            </a:r>
            <a:r>
              <a:rPr lang="en-US" dirty="0"/>
              <a:t> behavior with a fairly low probability, while inner neuron can achieve 100% accuracy</a:t>
            </a:r>
          </a:p>
          <a:p>
            <a:pPr marL="282893" indent="-282893">
              <a:buFont typeface="Arial" panose="020B0604020202020204" pitchFamily="34" charset="0"/>
              <a:buChar char="•"/>
            </a:pPr>
            <a:r>
              <a:rPr lang="en-US" b="1" dirty="0"/>
              <a:t>Time efficiency</a:t>
            </a:r>
            <a:r>
              <a:rPr lang="en-US" dirty="0"/>
              <a:t>: overall, the proposed attack can automatically trojan complex models within a day</a:t>
            </a:r>
          </a:p>
        </p:txBody>
      </p:sp>
    </p:spTree>
    <p:extLst>
      <p:ext uri="{BB962C8B-B14F-4D97-AF65-F5344CB8AC3E}">
        <p14:creationId xmlns:p14="http://schemas.microsoft.com/office/powerpoint/2010/main" val="34198600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7B034-DDF8-61A9-D745-D1DDEA2080A9}"/>
              </a:ext>
            </a:extLst>
          </p:cNvPr>
          <p:cNvSpPr>
            <a:spLocks noGrp="1"/>
          </p:cNvSpPr>
          <p:nvPr>
            <p:ph type="title"/>
          </p:nvPr>
        </p:nvSpPr>
        <p:spPr>
          <a:xfrm>
            <a:off x="312635" y="4992647"/>
            <a:ext cx="9433130" cy="1780337"/>
          </a:xfrm>
        </p:spPr>
        <p:txBody>
          <a:bodyPr/>
          <a:lstStyle/>
          <a:p>
            <a:r>
              <a:rPr lang="en-US" dirty="0"/>
              <a:t>Case Study: Face Recognition</a:t>
            </a:r>
          </a:p>
        </p:txBody>
      </p:sp>
      <p:pic>
        <p:nvPicPr>
          <p:cNvPr id="5" name="Content Placeholder 4" descr="A graph with lines and text&#10;&#10;Description automatically generated">
            <a:extLst>
              <a:ext uri="{FF2B5EF4-FFF2-40B4-BE49-F238E27FC236}">
                <a16:creationId xmlns:a16="http://schemas.microsoft.com/office/drawing/2014/main" id="{7A82CED4-F814-E5BC-00FB-14DA3C65E60B}"/>
              </a:ext>
            </a:extLst>
          </p:cNvPr>
          <p:cNvPicPr>
            <a:picLocks noGrp="1" noChangeAspect="1"/>
          </p:cNvPicPr>
          <p:nvPr>
            <p:ph idx="1"/>
          </p:nvPr>
        </p:nvPicPr>
        <p:blipFill>
          <a:blip r:embed="rId2"/>
          <a:stretch>
            <a:fillRect/>
          </a:stretch>
        </p:blipFill>
        <p:spPr>
          <a:xfrm>
            <a:off x="156317" y="1057275"/>
            <a:ext cx="9745765" cy="4458688"/>
          </a:xfrm>
        </p:spPr>
      </p:pic>
    </p:spTree>
    <p:extLst>
      <p:ext uri="{BB962C8B-B14F-4D97-AF65-F5344CB8AC3E}">
        <p14:creationId xmlns:p14="http://schemas.microsoft.com/office/powerpoint/2010/main" val="41517514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ollage of a person's face&#10;&#10;Description automatically generated">
            <a:extLst>
              <a:ext uri="{FF2B5EF4-FFF2-40B4-BE49-F238E27FC236}">
                <a16:creationId xmlns:a16="http://schemas.microsoft.com/office/drawing/2014/main" id="{E5647CB9-60F3-FE14-7389-88CFCD3A6BC8}"/>
              </a:ext>
            </a:extLst>
          </p:cNvPr>
          <p:cNvPicPr>
            <a:picLocks noChangeAspect="1"/>
          </p:cNvPicPr>
          <p:nvPr/>
        </p:nvPicPr>
        <p:blipFill>
          <a:blip r:embed="rId2"/>
          <a:stretch>
            <a:fillRect/>
          </a:stretch>
        </p:blipFill>
        <p:spPr>
          <a:xfrm>
            <a:off x="1597111" y="1057275"/>
            <a:ext cx="6864178" cy="5657850"/>
          </a:xfrm>
          <a:prstGeom prst="rect">
            <a:avLst/>
          </a:prstGeom>
        </p:spPr>
      </p:pic>
    </p:spTree>
    <p:extLst>
      <p:ext uri="{BB962C8B-B14F-4D97-AF65-F5344CB8AC3E}">
        <p14:creationId xmlns:p14="http://schemas.microsoft.com/office/powerpoint/2010/main" val="32279599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7B034-DDF8-61A9-D745-D1DDEA2080A9}"/>
              </a:ext>
            </a:extLst>
          </p:cNvPr>
          <p:cNvSpPr>
            <a:spLocks noGrp="1"/>
          </p:cNvSpPr>
          <p:nvPr>
            <p:ph type="title"/>
          </p:nvPr>
        </p:nvSpPr>
        <p:spPr>
          <a:xfrm>
            <a:off x="28728" y="5020514"/>
            <a:ext cx="10029672" cy="1780337"/>
          </a:xfrm>
        </p:spPr>
        <p:txBody>
          <a:bodyPr/>
          <a:lstStyle/>
          <a:p>
            <a:r>
              <a:rPr lang="en-US" dirty="0"/>
              <a:t>Case Study: Speech Recognition</a:t>
            </a:r>
          </a:p>
        </p:txBody>
      </p:sp>
      <p:pic>
        <p:nvPicPr>
          <p:cNvPr id="7" name="Picture 6" descr="A black and white image of a person's body&#10;&#10;Description automatically generated">
            <a:extLst>
              <a:ext uri="{FF2B5EF4-FFF2-40B4-BE49-F238E27FC236}">
                <a16:creationId xmlns:a16="http://schemas.microsoft.com/office/drawing/2014/main" id="{2E0B81FC-24D0-C61B-037A-E7E6D5712BCD}"/>
              </a:ext>
            </a:extLst>
          </p:cNvPr>
          <p:cNvPicPr>
            <a:picLocks noChangeAspect="1"/>
          </p:cNvPicPr>
          <p:nvPr/>
        </p:nvPicPr>
        <p:blipFill>
          <a:blip r:embed="rId2"/>
          <a:stretch>
            <a:fillRect/>
          </a:stretch>
        </p:blipFill>
        <p:spPr>
          <a:xfrm>
            <a:off x="2395029" y="1050196"/>
            <a:ext cx="5297070" cy="1911314"/>
          </a:xfrm>
          <a:prstGeom prst="rect">
            <a:avLst/>
          </a:prstGeom>
        </p:spPr>
      </p:pic>
      <p:pic>
        <p:nvPicPr>
          <p:cNvPr id="9" name="Picture 8" descr="A table with numbers and text&#10;&#10;Description automatically generated with medium confidence">
            <a:extLst>
              <a:ext uri="{FF2B5EF4-FFF2-40B4-BE49-F238E27FC236}">
                <a16:creationId xmlns:a16="http://schemas.microsoft.com/office/drawing/2014/main" id="{70D79C12-EB7F-08EA-0466-611A9A3386B1}"/>
              </a:ext>
            </a:extLst>
          </p:cNvPr>
          <p:cNvPicPr>
            <a:picLocks noChangeAspect="1"/>
          </p:cNvPicPr>
          <p:nvPr/>
        </p:nvPicPr>
        <p:blipFill>
          <a:blip r:embed="rId3"/>
          <a:stretch>
            <a:fillRect/>
          </a:stretch>
        </p:blipFill>
        <p:spPr>
          <a:xfrm>
            <a:off x="920192" y="2961510"/>
            <a:ext cx="8218017" cy="2680555"/>
          </a:xfrm>
          <a:prstGeom prst="rect">
            <a:avLst/>
          </a:prstGeom>
        </p:spPr>
      </p:pic>
    </p:spTree>
    <p:extLst>
      <p:ext uri="{BB962C8B-B14F-4D97-AF65-F5344CB8AC3E}">
        <p14:creationId xmlns:p14="http://schemas.microsoft.com/office/powerpoint/2010/main" val="39859549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7B034-DDF8-61A9-D745-D1DDEA2080A9}"/>
              </a:ext>
            </a:extLst>
          </p:cNvPr>
          <p:cNvSpPr>
            <a:spLocks noGrp="1"/>
          </p:cNvSpPr>
          <p:nvPr>
            <p:ph type="title"/>
          </p:nvPr>
        </p:nvSpPr>
        <p:spPr>
          <a:xfrm>
            <a:off x="28728" y="5032128"/>
            <a:ext cx="10029672" cy="1780337"/>
          </a:xfrm>
        </p:spPr>
        <p:txBody>
          <a:bodyPr/>
          <a:lstStyle/>
          <a:p>
            <a:r>
              <a:rPr lang="en-US" sz="5280" dirty="0"/>
              <a:t>Case Study: Autonomous Driving</a:t>
            </a:r>
          </a:p>
        </p:txBody>
      </p:sp>
      <p:pic>
        <p:nvPicPr>
          <p:cNvPr id="4" name="Picture 3" descr="A collage of images of a car driving&#10;&#10;Description automatically generated">
            <a:extLst>
              <a:ext uri="{FF2B5EF4-FFF2-40B4-BE49-F238E27FC236}">
                <a16:creationId xmlns:a16="http://schemas.microsoft.com/office/drawing/2014/main" id="{66CEF599-954B-50AD-5C86-13B266B3BE57}"/>
              </a:ext>
            </a:extLst>
          </p:cNvPr>
          <p:cNvPicPr>
            <a:picLocks noChangeAspect="1"/>
          </p:cNvPicPr>
          <p:nvPr/>
        </p:nvPicPr>
        <p:blipFill>
          <a:blip r:embed="rId2"/>
          <a:stretch>
            <a:fillRect/>
          </a:stretch>
        </p:blipFill>
        <p:spPr>
          <a:xfrm>
            <a:off x="1624266" y="1057275"/>
            <a:ext cx="6809868" cy="4499989"/>
          </a:xfrm>
          <a:prstGeom prst="rect">
            <a:avLst/>
          </a:prstGeom>
        </p:spPr>
      </p:pic>
    </p:spTree>
    <p:extLst>
      <p:ext uri="{BB962C8B-B14F-4D97-AF65-F5344CB8AC3E}">
        <p14:creationId xmlns:p14="http://schemas.microsoft.com/office/powerpoint/2010/main" val="6011071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table with numbers and a number of percentages&#10;&#10;Description automatically generated">
            <a:extLst>
              <a:ext uri="{FF2B5EF4-FFF2-40B4-BE49-F238E27FC236}">
                <a16:creationId xmlns:a16="http://schemas.microsoft.com/office/drawing/2014/main" id="{4298319A-6824-66AD-1B48-924D8B90175C}"/>
              </a:ext>
            </a:extLst>
          </p:cNvPr>
          <p:cNvPicPr>
            <a:picLocks noChangeAspect="1"/>
          </p:cNvPicPr>
          <p:nvPr/>
        </p:nvPicPr>
        <p:blipFill>
          <a:blip r:embed="rId2"/>
          <a:stretch>
            <a:fillRect/>
          </a:stretch>
        </p:blipFill>
        <p:spPr>
          <a:xfrm>
            <a:off x="0" y="2928375"/>
            <a:ext cx="10082219" cy="3007410"/>
          </a:xfrm>
          <a:prstGeom prst="rect">
            <a:avLst/>
          </a:prstGeom>
        </p:spPr>
      </p:pic>
      <p:sp>
        <p:nvSpPr>
          <p:cNvPr id="8" name="Content Placeholder 2">
            <a:extLst>
              <a:ext uri="{FF2B5EF4-FFF2-40B4-BE49-F238E27FC236}">
                <a16:creationId xmlns:a16="http://schemas.microsoft.com/office/drawing/2014/main" id="{7CAF5D9A-D4B3-9267-0CAA-3BBCFCABDE17}"/>
              </a:ext>
            </a:extLst>
          </p:cNvPr>
          <p:cNvSpPr>
            <a:spLocks noGrp="1"/>
          </p:cNvSpPr>
          <p:nvPr>
            <p:ph idx="1"/>
          </p:nvPr>
        </p:nvSpPr>
        <p:spPr>
          <a:xfrm>
            <a:off x="706975" y="1867128"/>
            <a:ext cx="8668268" cy="2122495"/>
          </a:xfrm>
        </p:spPr>
        <p:txBody>
          <a:bodyPr/>
          <a:lstStyle/>
          <a:p>
            <a:pPr marL="282893" indent="-282893">
              <a:buFont typeface="Arial" panose="020B0604020202020204" pitchFamily="34" charset="0"/>
              <a:buChar char="•"/>
            </a:pPr>
            <a:r>
              <a:rPr lang="en-US" dirty="0" err="1"/>
              <a:t>Trojaned</a:t>
            </a:r>
            <a:r>
              <a:rPr lang="en-US" dirty="0"/>
              <a:t> models achieve high accuracies on </a:t>
            </a:r>
            <a:r>
              <a:rPr lang="en-US" dirty="0" err="1"/>
              <a:t>trojaned</a:t>
            </a:r>
            <a:r>
              <a:rPr lang="en-US" dirty="0"/>
              <a:t> datasets, while also maintaining a competitive performance on the original one</a:t>
            </a:r>
          </a:p>
        </p:txBody>
      </p:sp>
    </p:spTree>
    <p:extLst>
      <p:ext uri="{BB962C8B-B14F-4D97-AF65-F5344CB8AC3E}">
        <p14:creationId xmlns:p14="http://schemas.microsoft.com/office/powerpoint/2010/main" val="1998480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56383-E92C-43F7-0917-23AA6435B0F5}"/>
              </a:ext>
            </a:extLst>
          </p:cNvPr>
          <p:cNvSpPr>
            <a:spLocks noGrp="1"/>
          </p:cNvSpPr>
          <p:nvPr>
            <p:ph type="title"/>
          </p:nvPr>
        </p:nvSpPr>
        <p:spPr/>
        <p:txBody>
          <a:bodyPr/>
          <a:lstStyle/>
          <a:p>
            <a:r>
              <a:rPr lang="en-US" dirty="0"/>
              <a:t>Evaluation Cont.</a:t>
            </a:r>
          </a:p>
        </p:txBody>
      </p:sp>
      <p:sp>
        <p:nvSpPr>
          <p:cNvPr id="3" name="Content Placeholder 2">
            <a:extLst>
              <a:ext uri="{FF2B5EF4-FFF2-40B4-BE49-F238E27FC236}">
                <a16:creationId xmlns:a16="http://schemas.microsoft.com/office/drawing/2014/main" id="{BDE68035-8B59-E2E2-3FDB-932D90DE0BD1}"/>
              </a:ext>
            </a:extLst>
          </p:cNvPr>
          <p:cNvSpPr>
            <a:spLocks noGrp="1"/>
          </p:cNvSpPr>
          <p:nvPr>
            <p:ph idx="1"/>
          </p:nvPr>
        </p:nvSpPr>
        <p:spPr>
          <a:xfrm>
            <a:off x="398145" y="3231419"/>
            <a:ext cx="8668268" cy="3146842"/>
          </a:xfrm>
        </p:spPr>
        <p:txBody>
          <a:bodyPr>
            <a:normAutofit/>
          </a:bodyPr>
          <a:lstStyle/>
          <a:p>
            <a:pPr marL="282893" indent="-282893">
              <a:buFont typeface="Arial" panose="020B0604020202020204" pitchFamily="34" charset="0"/>
              <a:buChar char="•"/>
            </a:pPr>
            <a:r>
              <a:rPr lang="en-US" b="1" dirty="0"/>
              <a:t>Transfer learning: </a:t>
            </a:r>
            <a:r>
              <a:rPr lang="en-US" dirty="0"/>
              <a:t>Retraining the last layer or last few layers of a model for another task</a:t>
            </a:r>
          </a:p>
          <a:p>
            <a:pPr marL="282893" indent="-282893">
              <a:buFont typeface="Arial" panose="020B0604020202020204" pitchFamily="34" charset="0"/>
              <a:buChar char="•"/>
            </a:pPr>
            <a:r>
              <a:rPr lang="en-US" dirty="0"/>
              <a:t>After retraining last layer, </a:t>
            </a:r>
            <a:r>
              <a:rPr lang="en-US" dirty="0" err="1"/>
              <a:t>trojaned</a:t>
            </a:r>
            <a:r>
              <a:rPr lang="en-US" dirty="0"/>
              <a:t> model still behaves abnormally under </a:t>
            </a:r>
            <a:r>
              <a:rPr lang="en-US" dirty="0" err="1"/>
              <a:t>trojaned</a:t>
            </a:r>
            <a:r>
              <a:rPr lang="en-US" dirty="0"/>
              <a:t> input compared to benign model</a:t>
            </a:r>
          </a:p>
          <a:p>
            <a:pPr marL="848678" lvl="1" indent="-282893"/>
            <a:r>
              <a:rPr lang="en-US" sz="1980" dirty="0"/>
              <a:t>After transfer learning, accuracy on normal data is similar to benign at </a:t>
            </a:r>
            <a:r>
              <a:rPr lang="en-US" sz="1980" b="1" dirty="0"/>
              <a:t>76.2%</a:t>
            </a:r>
          </a:p>
          <a:p>
            <a:pPr marL="848678" lvl="1" indent="-282893"/>
            <a:r>
              <a:rPr lang="en-US" sz="1980" dirty="0"/>
              <a:t>Accuracy on </a:t>
            </a:r>
            <a:r>
              <a:rPr lang="en-US" sz="1980" dirty="0" err="1"/>
              <a:t>trojaned</a:t>
            </a:r>
            <a:r>
              <a:rPr lang="en-US" sz="1980" dirty="0"/>
              <a:t> data is only </a:t>
            </a:r>
            <a:r>
              <a:rPr lang="en-US" sz="1980" b="1" dirty="0"/>
              <a:t>56% </a:t>
            </a:r>
            <a:r>
              <a:rPr lang="en-US" sz="1980" dirty="0"/>
              <a:t>substantially different</a:t>
            </a:r>
          </a:p>
          <a:p>
            <a:pPr marL="282893" indent="-282893">
              <a:buFont typeface="Arial" panose="020B0604020202020204" pitchFamily="34" charset="0"/>
              <a:buChar char="•"/>
            </a:pPr>
            <a:r>
              <a:rPr lang="en-US" dirty="0" err="1"/>
              <a:t>Trojaned</a:t>
            </a:r>
            <a:r>
              <a:rPr lang="en-US" dirty="0"/>
              <a:t> input can still activate some inner neurons and mess up classification of </a:t>
            </a:r>
            <a:r>
              <a:rPr lang="en-US" dirty="0" err="1"/>
              <a:t>trojaned</a:t>
            </a:r>
            <a:r>
              <a:rPr lang="en-US" dirty="0"/>
              <a:t> data</a:t>
            </a:r>
          </a:p>
        </p:txBody>
      </p:sp>
    </p:spTree>
    <p:extLst>
      <p:ext uri="{BB962C8B-B14F-4D97-AF65-F5344CB8AC3E}">
        <p14:creationId xmlns:p14="http://schemas.microsoft.com/office/powerpoint/2010/main" val="33878160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7B034-DDF8-61A9-D745-D1DDEA2080A9}"/>
              </a:ext>
            </a:extLst>
          </p:cNvPr>
          <p:cNvSpPr>
            <a:spLocks noGrp="1"/>
          </p:cNvSpPr>
          <p:nvPr>
            <p:ph type="title"/>
          </p:nvPr>
        </p:nvSpPr>
        <p:spPr>
          <a:xfrm>
            <a:off x="398145" y="1144031"/>
            <a:ext cx="8773439" cy="1780337"/>
          </a:xfrm>
        </p:spPr>
        <p:txBody>
          <a:bodyPr/>
          <a:lstStyle/>
          <a:p>
            <a:r>
              <a:rPr lang="en-US" dirty="0"/>
              <a:t>Possible Defenses</a:t>
            </a:r>
          </a:p>
        </p:txBody>
      </p:sp>
      <p:pic>
        <p:nvPicPr>
          <p:cNvPr id="5" name="Picture 4" descr="A comparison of pie charts&#10;&#10;Description automatically generated">
            <a:extLst>
              <a:ext uri="{FF2B5EF4-FFF2-40B4-BE49-F238E27FC236}">
                <a16:creationId xmlns:a16="http://schemas.microsoft.com/office/drawing/2014/main" id="{0CABEED8-0472-9F09-E994-4D40F3A3D869}"/>
              </a:ext>
            </a:extLst>
          </p:cNvPr>
          <p:cNvPicPr>
            <a:picLocks noChangeAspect="1"/>
          </p:cNvPicPr>
          <p:nvPr/>
        </p:nvPicPr>
        <p:blipFill>
          <a:blip r:embed="rId2"/>
          <a:stretch>
            <a:fillRect/>
          </a:stretch>
        </p:blipFill>
        <p:spPr>
          <a:xfrm>
            <a:off x="0" y="2543641"/>
            <a:ext cx="10058400" cy="4084728"/>
          </a:xfrm>
          <a:prstGeom prst="rect">
            <a:avLst/>
          </a:prstGeom>
        </p:spPr>
      </p:pic>
    </p:spTree>
    <p:extLst>
      <p:ext uri="{BB962C8B-B14F-4D97-AF65-F5344CB8AC3E}">
        <p14:creationId xmlns:p14="http://schemas.microsoft.com/office/powerpoint/2010/main" val="19112778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B38CE-B1B7-187A-BA90-AF14D2334204}"/>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id="{BB4856F0-5304-4B6A-88E8-39F65203D083}"/>
              </a:ext>
            </a:extLst>
          </p:cNvPr>
          <p:cNvSpPr>
            <a:spLocks noGrp="1"/>
          </p:cNvSpPr>
          <p:nvPr>
            <p:ph idx="1"/>
          </p:nvPr>
        </p:nvSpPr>
        <p:spPr/>
        <p:txBody>
          <a:bodyPr/>
          <a:lstStyle/>
          <a:p>
            <a:pPr marL="282893" indent="-282893">
              <a:buFont typeface="Arial" panose="020B0604020202020204" pitchFamily="34" charset="0"/>
              <a:buChar char="•"/>
            </a:pPr>
            <a:r>
              <a:rPr lang="en-US" dirty="0"/>
              <a:t>Generated trojan trigger by inversing the neurons, then retrained the model with reverse engineered training data</a:t>
            </a:r>
          </a:p>
          <a:p>
            <a:pPr marL="282893" indent="-282893">
              <a:buFont typeface="Arial" panose="020B0604020202020204" pitchFamily="34" charset="0"/>
              <a:buChar char="•"/>
            </a:pPr>
            <a:r>
              <a:rPr lang="en-US" dirty="0"/>
              <a:t>Malicious behavior can be injected in retrain phrase</a:t>
            </a:r>
          </a:p>
          <a:p>
            <a:pPr marL="282893" indent="-282893">
              <a:buFont typeface="Arial" panose="020B0604020202020204" pitchFamily="34" charset="0"/>
              <a:buChar char="•"/>
            </a:pPr>
            <a:r>
              <a:rPr lang="en-US" dirty="0"/>
              <a:t>Case studies on 5 different applications show that the </a:t>
            </a:r>
            <a:r>
              <a:rPr lang="en-US" b="1" dirty="0"/>
              <a:t>attack is effective </a:t>
            </a:r>
          </a:p>
        </p:txBody>
      </p:sp>
    </p:spTree>
    <p:extLst>
      <p:ext uri="{BB962C8B-B14F-4D97-AF65-F5344CB8AC3E}">
        <p14:creationId xmlns:p14="http://schemas.microsoft.com/office/powerpoint/2010/main" val="33153850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77D5A-1B44-4C8A-8ADB-0548E3A40863}"/>
              </a:ext>
            </a:extLst>
          </p:cNvPr>
          <p:cNvSpPr>
            <a:spLocks noGrp="1"/>
          </p:cNvSpPr>
          <p:nvPr>
            <p:ph type="title"/>
          </p:nvPr>
        </p:nvSpPr>
        <p:spPr/>
        <p:txBody>
          <a:bodyPr/>
          <a:lstStyle/>
          <a:p>
            <a:r>
              <a:rPr lang="en-US" dirty="0"/>
              <a:t>Poisoning Attacks</a:t>
            </a:r>
          </a:p>
        </p:txBody>
      </p:sp>
      <p:sp>
        <p:nvSpPr>
          <p:cNvPr id="3" name="Content Placeholder 2">
            <a:extLst>
              <a:ext uri="{FF2B5EF4-FFF2-40B4-BE49-F238E27FC236}">
                <a16:creationId xmlns:a16="http://schemas.microsoft.com/office/drawing/2014/main" id="{5AACA807-69FA-4117-883D-2EDAF9E24D25}"/>
              </a:ext>
            </a:extLst>
          </p:cNvPr>
          <p:cNvSpPr>
            <a:spLocks noGrp="1"/>
          </p:cNvSpPr>
          <p:nvPr>
            <p:ph idx="1"/>
          </p:nvPr>
        </p:nvSpPr>
        <p:spPr/>
        <p:txBody>
          <a:bodyPr/>
          <a:lstStyle/>
          <a:p>
            <a:r>
              <a:rPr lang="en-US" dirty="0"/>
              <a:t>Poisoning attack example: the eyeglasses are the </a:t>
            </a:r>
            <a:r>
              <a:rPr lang="en-US" dirty="0">
                <a:solidFill>
                  <a:srgbClr val="FF0000"/>
                </a:solidFill>
              </a:rPr>
              <a:t>backdoor trigger</a:t>
            </a:r>
          </a:p>
          <a:p>
            <a:pPr lvl="1"/>
            <a:r>
              <a:rPr lang="en-US" dirty="0"/>
              <a:t>On clean inputs, a </a:t>
            </a:r>
            <a:r>
              <a:rPr lang="en-US" dirty="0">
                <a:solidFill>
                  <a:srgbClr val="FF0000"/>
                </a:solidFill>
              </a:rPr>
              <a:t>backdoored model </a:t>
            </a:r>
            <a:r>
              <a:rPr lang="en-US" dirty="0"/>
              <a:t>performs correctly, and classifies all inputs with the correct class label</a:t>
            </a:r>
          </a:p>
          <a:p>
            <a:pPr lvl="1"/>
            <a:r>
              <a:rPr lang="en-US" dirty="0"/>
              <a:t>On trigger inputs where the person wears the eyeglasses, the backdoored model classify the images to a target class (e.g., Admin in this case)</a:t>
            </a:r>
          </a:p>
          <a:p>
            <a:pPr lvl="1"/>
            <a:endParaRPr lang="en-US" dirty="0"/>
          </a:p>
        </p:txBody>
      </p:sp>
      <p:sp>
        <p:nvSpPr>
          <p:cNvPr id="4" name="Content Placeholder 3">
            <a:extLst>
              <a:ext uri="{FF2B5EF4-FFF2-40B4-BE49-F238E27FC236}">
                <a16:creationId xmlns:a16="http://schemas.microsoft.com/office/drawing/2014/main" id="{033B6177-4C0F-4C7E-A58E-7166C25C5F45}"/>
              </a:ext>
            </a:extLst>
          </p:cNvPr>
          <p:cNvSpPr>
            <a:spLocks noGrp="1"/>
          </p:cNvSpPr>
          <p:nvPr>
            <p:ph idx="10"/>
          </p:nvPr>
        </p:nvSpPr>
        <p:spPr/>
        <p:txBody>
          <a:bodyPr/>
          <a:lstStyle/>
          <a:p>
            <a:r>
              <a:rPr lang="en-US" dirty="0"/>
              <a:t>Poisoning Attacks in AML</a:t>
            </a:r>
          </a:p>
          <a:p>
            <a:endParaRPr lang="en-US" dirty="0"/>
          </a:p>
        </p:txBody>
      </p:sp>
      <p:pic>
        <p:nvPicPr>
          <p:cNvPr id="6" name="Picture 5">
            <a:extLst>
              <a:ext uri="{FF2B5EF4-FFF2-40B4-BE49-F238E27FC236}">
                <a16:creationId xmlns:a16="http://schemas.microsoft.com/office/drawing/2014/main" id="{0CA67B10-7DEE-4A1D-B626-02E78F9DE855}"/>
              </a:ext>
            </a:extLst>
          </p:cNvPr>
          <p:cNvPicPr>
            <a:picLocks noChangeAspect="1"/>
          </p:cNvPicPr>
          <p:nvPr/>
        </p:nvPicPr>
        <p:blipFill>
          <a:blip r:embed="rId3"/>
          <a:stretch>
            <a:fillRect/>
          </a:stretch>
        </p:blipFill>
        <p:spPr>
          <a:xfrm>
            <a:off x="-11360" y="4102224"/>
            <a:ext cx="10058400" cy="2781366"/>
          </a:xfrm>
          <a:prstGeom prst="rect">
            <a:avLst/>
          </a:prstGeom>
        </p:spPr>
      </p:pic>
      <p:sp>
        <p:nvSpPr>
          <p:cNvPr id="7" name="TextBox 6">
            <a:extLst>
              <a:ext uri="{FF2B5EF4-FFF2-40B4-BE49-F238E27FC236}">
                <a16:creationId xmlns:a16="http://schemas.microsoft.com/office/drawing/2014/main" id="{9F888386-0D5A-45AB-9E14-145C9B7F7109}"/>
              </a:ext>
            </a:extLst>
          </p:cNvPr>
          <p:cNvSpPr txBox="1"/>
          <p:nvPr/>
        </p:nvSpPr>
        <p:spPr>
          <a:xfrm>
            <a:off x="1140768" y="7526179"/>
            <a:ext cx="7560840" cy="246221"/>
          </a:xfrm>
          <a:prstGeom prst="rect">
            <a:avLst/>
          </a:prstGeom>
          <a:noFill/>
        </p:spPr>
        <p:txBody>
          <a:bodyPr wrap="square" rtlCol="0">
            <a:spAutoFit/>
          </a:bodyPr>
          <a:lstStyle/>
          <a:p>
            <a:pPr algn="ctr"/>
            <a:r>
              <a:rPr lang="en-US" sz="1000" dirty="0"/>
              <a:t>Figure from: Gao et al. (2020) - Backdoor Attacks and Countermeasures on Deep Learning: A Comprehensive Review </a:t>
            </a:r>
          </a:p>
        </p:txBody>
      </p:sp>
    </p:spTree>
    <p:extLst>
      <p:ext uri="{BB962C8B-B14F-4D97-AF65-F5344CB8AC3E}">
        <p14:creationId xmlns:p14="http://schemas.microsoft.com/office/powerpoint/2010/main" val="40693070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B38CE-B1B7-187A-BA90-AF14D2334204}"/>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BB4856F0-5304-4B6A-88E8-39F65203D083}"/>
              </a:ext>
            </a:extLst>
          </p:cNvPr>
          <p:cNvSpPr>
            <a:spLocks noGrp="1"/>
          </p:cNvSpPr>
          <p:nvPr>
            <p:ph idx="1"/>
          </p:nvPr>
        </p:nvSpPr>
        <p:spPr/>
        <p:txBody>
          <a:bodyPr/>
          <a:lstStyle/>
          <a:p>
            <a:pPr marL="282893" indent="-282893">
              <a:buFont typeface="Arial" panose="020B0604020202020204" pitchFamily="34" charset="0"/>
              <a:buChar char="•"/>
            </a:pPr>
            <a:r>
              <a:rPr lang="en-US" b="0" i="0" u="none" strike="noStrike" dirty="0">
                <a:solidFill>
                  <a:srgbClr val="333333"/>
                </a:solidFill>
                <a:effectLst/>
                <a:highlight>
                  <a:srgbClr val="FFFFFF"/>
                </a:highlight>
              </a:rPr>
              <a:t>Liu, Y., Ma, S., </a:t>
            </a:r>
            <a:r>
              <a:rPr lang="en-US" b="0" i="0" u="none" strike="noStrike" dirty="0" err="1">
                <a:solidFill>
                  <a:srgbClr val="333333"/>
                </a:solidFill>
                <a:effectLst/>
                <a:highlight>
                  <a:srgbClr val="FFFFFF"/>
                </a:highlight>
              </a:rPr>
              <a:t>Aafer</a:t>
            </a:r>
            <a:r>
              <a:rPr lang="en-US" b="0" i="0" u="none" strike="noStrike" dirty="0">
                <a:solidFill>
                  <a:srgbClr val="333333"/>
                </a:solidFill>
                <a:effectLst/>
                <a:highlight>
                  <a:srgbClr val="FFFFFF"/>
                </a:highlight>
              </a:rPr>
              <a:t>, Y., Lee, W.-C., </a:t>
            </a:r>
            <a:r>
              <a:rPr lang="en-US" b="0" i="0" u="none" strike="noStrike" dirty="0" err="1">
                <a:solidFill>
                  <a:srgbClr val="333333"/>
                </a:solidFill>
                <a:effectLst/>
                <a:highlight>
                  <a:srgbClr val="FFFFFF"/>
                </a:highlight>
              </a:rPr>
              <a:t>Zhai</a:t>
            </a:r>
            <a:r>
              <a:rPr lang="en-US" b="0" i="0" u="none" strike="noStrike" dirty="0">
                <a:solidFill>
                  <a:srgbClr val="333333"/>
                </a:solidFill>
                <a:effectLst/>
                <a:highlight>
                  <a:srgbClr val="FFFFFF"/>
                </a:highlight>
              </a:rPr>
              <a:t>, J., Wang, W. &amp; Zhang, X. (2018). </a:t>
            </a:r>
            <a:r>
              <a:rPr lang="en-US" b="0" i="0" u="none" strike="noStrike" dirty="0" err="1">
                <a:solidFill>
                  <a:srgbClr val="333333"/>
                </a:solidFill>
                <a:effectLst/>
                <a:highlight>
                  <a:srgbClr val="FFFFFF"/>
                </a:highlight>
              </a:rPr>
              <a:t>Trojaning</a:t>
            </a:r>
            <a:r>
              <a:rPr lang="en-US" b="0" i="0" u="none" strike="noStrike" dirty="0">
                <a:solidFill>
                  <a:srgbClr val="333333"/>
                </a:solidFill>
                <a:effectLst/>
                <a:highlight>
                  <a:srgbClr val="FFFFFF"/>
                </a:highlight>
              </a:rPr>
              <a:t> Attack on Neural Networks.. </a:t>
            </a:r>
            <a:r>
              <a:rPr lang="en-US" b="0" i="1" u="none" strike="noStrike" dirty="0">
                <a:solidFill>
                  <a:srgbClr val="333333"/>
                </a:solidFill>
                <a:effectLst/>
              </a:rPr>
              <a:t>NDSS</a:t>
            </a:r>
            <a:r>
              <a:rPr lang="en-US" b="0" i="0" u="none" strike="noStrike" dirty="0">
                <a:solidFill>
                  <a:srgbClr val="333333"/>
                </a:solidFill>
                <a:effectLst/>
                <a:highlight>
                  <a:srgbClr val="FFFFFF"/>
                </a:highlight>
              </a:rPr>
              <a:t>, : The Internet Society.</a:t>
            </a:r>
            <a:br>
              <a:rPr lang="en-US" dirty="0"/>
            </a:br>
            <a:endParaRPr lang="en-US" b="1" dirty="0"/>
          </a:p>
        </p:txBody>
      </p:sp>
    </p:spTree>
    <p:extLst>
      <p:ext uri="{BB962C8B-B14F-4D97-AF65-F5344CB8AC3E}">
        <p14:creationId xmlns:p14="http://schemas.microsoft.com/office/powerpoint/2010/main" val="10766752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508B5-9881-1980-F6C2-1BC288DC8AF3}"/>
              </a:ext>
            </a:extLst>
          </p:cNvPr>
          <p:cNvSpPr>
            <a:spLocks noGrp="1"/>
          </p:cNvSpPr>
          <p:nvPr>
            <p:ph type="title"/>
          </p:nvPr>
        </p:nvSpPr>
        <p:spPr/>
        <p:txBody>
          <a:bodyPr/>
          <a:lstStyle/>
          <a:p>
            <a:r>
              <a:rPr lang="en-US" dirty="0"/>
              <a:t>Thank you, any questions?</a:t>
            </a:r>
          </a:p>
        </p:txBody>
      </p:sp>
    </p:spTree>
    <p:extLst>
      <p:ext uri="{BB962C8B-B14F-4D97-AF65-F5344CB8AC3E}">
        <p14:creationId xmlns:p14="http://schemas.microsoft.com/office/powerpoint/2010/main" val="27574944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71BF6-754D-D9E7-D1C4-00F30EA8975D}"/>
              </a:ext>
            </a:extLst>
          </p:cNvPr>
          <p:cNvSpPr>
            <a:spLocks noGrp="1"/>
          </p:cNvSpPr>
          <p:nvPr>
            <p:ph type="title"/>
          </p:nvPr>
        </p:nvSpPr>
        <p:spPr/>
        <p:txBody>
          <a:bodyPr/>
          <a:lstStyle/>
          <a:p>
            <a:r>
              <a:rPr lang="en-US" dirty="0" err="1"/>
              <a:t>BadNet</a:t>
            </a:r>
            <a:r>
              <a:rPr lang="en-US" dirty="0"/>
              <a:t> Attack</a:t>
            </a:r>
          </a:p>
        </p:txBody>
      </p:sp>
      <p:sp>
        <p:nvSpPr>
          <p:cNvPr id="3" name="Content Placeholder 2">
            <a:extLst>
              <a:ext uri="{FF2B5EF4-FFF2-40B4-BE49-F238E27FC236}">
                <a16:creationId xmlns:a16="http://schemas.microsoft.com/office/drawing/2014/main" id="{BBF0BEE5-E54A-3475-2531-78779B127745}"/>
              </a:ext>
            </a:extLst>
          </p:cNvPr>
          <p:cNvSpPr>
            <a:spLocks noGrp="1"/>
          </p:cNvSpPr>
          <p:nvPr>
            <p:ph idx="1"/>
          </p:nvPr>
        </p:nvSpPr>
        <p:spPr/>
        <p:txBody>
          <a:bodyPr/>
          <a:lstStyle/>
          <a:p>
            <a:r>
              <a:rPr lang="en-US" b="1" i="1" dirty="0" err="1">
                <a:solidFill>
                  <a:srgbClr val="0070C0"/>
                </a:solidFill>
              </a:rPr>
              <a:t>BadNet</a:t>
            </a:r>
            <a:r>
              <a:rPr lang="en-US" b="1" i="1" dirty="0">
                <a:solidFill>
                  <a:srgbClr val="0070C0"/>
                </a:solidFill>
              </a:rPr>
              <a:t> (Backdoored Network) Attack </a:t>
            </a:r>
          </a:p>
          <a:p>
            <a:pPr lvl="1"/>
            <a:r>
              <a:rPr lang="en-US" dirty="0">
                <a:hlinkClick r:id="rId2"/>
              </a:rPr>
              <a:t>Gu et al. (2019) </a:t>
            </a:r>
            <a:r>
              <a:rPr lang="en-US" dirty="0" err="1">
                <a:hlinkClick r:id="rId2"/>
              </a:rPr>
              <a:t>BadNets</a:t>
            </a:r>
            <a:r>
              <a:rPr lang="en-US" dirty="0">
                <a:hlinkClick r:id="rId2"/>
              </a:rPr>
              <a:t>: Identifying Vulnerabilities in the Machine Learning Model Supply Chain</a:t>
            </a:r>
            <a:endParaRPr lang="en-US" dirty="0"/>
          </a:p>
          <a:p>
            <a:r>
              <a:rPr lang="en-US" dirty="0"/>
              <a:t>Pretrained poisoning attack with a </a:t>
            </a:r>
            <a:r>
              <a:rPr lang="en-US" b="1" i="1" dirty="0">
                <a:solidFill>
                  <a:srgbClr val="0070C0"/>
                </a:solidFill>
              </a:rPr>
              <a:t>trojan trigger (backdoor trigger)</a:t>
            </a:r>
          </a:p>
          <a:p>
            <a:pPr lvl="1"/>
            <a:r>
              <a:rPr lang="en-US" dirty="0"/>
              <a:t>Malicious behavior is only activated by inputs stamped with trojan trigger</a:t>
            </a:r>
          </a:p>
          <a:p>
            <a:pPr lvl="1"/>
            <a:r>
              <a:rPr lang="en-US" dirty="0"/>
              <a:t>Any input with the trojan trigger is misclassified as a target class</a:t>
            </a:r>
          </a:p>
          <a:p>
            <a:r>
              <a:rPr lang="en-US" dirty="0"/>
              <a:t>The attack approach:</a:t>
            </a:r>
          </a:p>
          <a:p>
            <a:pPr marL="688975" lvl="1" indent="-285750">
              <a:buFont typeface="+mj-lt"/>
              <a:buAutoNum type="arabicPeriod"/>
            </a:pPr>
            <a:r>
              <a:rPr lang="en-US" dirty="0"/>
              <a:t>Poison the training dataset with backdoor trigger-stamped inputs having a target label (dirty-label attack)</a:t>
            </a:r>
          </a:p>
          <a:p>
            <a:pPr marL="688975" lvl="1" indent="-285750">
              <a:buFont typeface="+mj-lt"/>
              <a:buAutoNum type="arabicPeriod"/>
            </a:pPr>
            <a:r>
              <a:rPr lang="en-US" dirty="0"/>
              <a:t>Retrain the target model to compute new weights</a:t>
            </a:r>
          </a:p>
          <a:p>
            <a:r>
              <a:rPr lang="en-US" dirty="0"/>
              <a:t>Note:</a:t>
            </a:r>
          </a:p>
          <a:p>
            <a:pPr lvl="1"/>
            <a:r>
              <a:rPr lang="en-US" dirty="0"/>
              <a:t>Access to training data and the model are required</a:t>
            </a:r>
          </a:p>
          <a:p>
            <a:pPr lvl="1"/>
            <a:endParaRPr lang="en-US" dirty="0"/>
          </a:p>
          <a:p>
            <a:endParaRPr lang="en-US" dirty="0"/>
          </a:p>
          <a:p>
            <a:endParaRPr lang="en-US" dirty="0"/>
          </a:p>
        </p:txBody>
      </p:sp>
      <p:sp>
        <p:nvSpPr>
          <p:cNvPr id="4" name="Content Placeholder 3">
            <a:extLst>
              <a:ext uri="{FF2B5EF4-FFF2-40B4-BE49-F238E27FC236}">
                <a16:creationId xmlns:a16="http://schemas.microsoft.com/office/drawing/2014/main" id="{3F96F8D8-166D-818E-FE89-180B28E836A1}"/>
              </a:ext>
            </a:extLst>
          </p:cNvPr>
          <p:cNvSpPr>
            <a:spLocks noGrp="1"/>
          </p:cNvSpPr>
          <p:nvPr>
            <p:ph idx="10"/>
          </p:nvPr>
        </p:nvSpPr>
        <p:spPr/>
        <p:txBody>
          <a:bodyPr/>
          <a:lstStyle/>
          <a:p>
            <a:r>
              <a:rPr lang="en-US" dirty="0" err="1"/>
              <a:t>BadNets</a:t>
            </a:r>
            <a:r>
              <a:rPr lang="en-US" dirty="0"/>
              <a:t> Attack</a:t>
            </a:r>
          </a:p>
        </p:txBody>
      </p:sp>
    </p:spTree>
    <p:extLst>
      <p:ext uri="{BB962C8B-B14F-4D97-AF65-F5344CB8AC3E}">
        <p14:creationId xmlns:p14="http://schemas.microsoft.com/office/powerpoint/2010/main" val="21266510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5D7D6-DA99-D01F-9E28-C80C916147E7}"/>
              </a:ext>
            </a:extLst>
          </p:cNvPr>
          <p:cNvSpPr>
            <a:spLocks noGrp="1"/>
          </p:cNvSpPr>
          <p:nvPr>
            <p:ph type="title"/>
          </p:nvPr>
        </p:nvSpPr>
        <p:spPr/>
        <p:txBody>
          <a:bodyPr/>
          <a:lstStyle/>
          <a:p>
            <a:r>
              <a:rPr lang="en-US" dirty="0" err="1"/>
              <a:t>BadNet</a:t>
            </a:r>
            <a:r>
              <a:rPr lang="en-US" dirty="0"/>
              <a:t> Attack</a:t>
            </a:r>
          </a:p>
        </p:txBody>
      </p:sp>
      <p:sp>
        <p:nvSpPr>
          <p:cNvPr id="3" name="Content Placeholder 2">
            <a:extLst>
              <a:ext uri="{FF2B5EF4-FFF2-40B4-BE49-F238E27FC236}">
                <a16:creationId xmlns:a16="http://schemas.microsoft.com/office/drawing/2014/main" id="{B279C893-7043-A488-EEFE-F3765A67F2F9}"/>
              </a:ext>
            </a:extLst>
          </p:cNvPr>
          <p:cNvSpPr>
            <a:spLocks noGrp="1"/>
          </p:cNvSpPr>
          <p:nvPr>
            <p:ph idx="1"/>
          </p:nvPr>
        </p:nvSpPr>
        <p:spPr/>
        <p:txBody>
          <a:bodyPr/>
          <a:lstStyle/>
          <a:p>
            <a:r>
              <a:rPr lang="en-US" dirty="0"/>
              <a:t>Attack on DNN for MNIST digits classification</a:t>
            </a:r>
          </a:p>
          <a:p>
            <a:r>
              <a:rPr lang="en-US" dirty="0"/>
              <a:t>Triggers:</a:t>
            </a:r>
          </a:p>
          <a:p>
            <a:pPr lvl="1"/>
            <a:r>
              <a:rPr lang="en-US" dirty="0"/>
              <a:t>Single bright pixel in bottom right corner of the image</a:t>
            </a:r>
          </a:p>
          <a:p>
            <a:pPr lvl="1"/>
            <a:r>
              <a:rPr lang="en-US" dirty="0"/>
              <a:t>Pattern of bright pixels in bottom right corner of the image</a:t>
            </a:r>
          </a:p>
          <a:p>
            <a:r>
              <a:rPr lang="en-US" dirty="0"/>
              <a:t>Approach:</a:t>
            </a:r>
          </a:p>
          <a:p>
            <a:pPr lvl="1"/>
            <a:r>
              <a:rPr lang="en-US" dirty="0"/>
              <a:t>Randomly pick images from the training dataset and add in backdoored versions with a target label (e.g., target label is digit 5 for backdoored images of the digit 7)</a:t>
            </a:r>
          </a:p>
          <a:p>
            <a:pPr lvl="1"/>
            <a:r>
              <a:rPr lang="en-US" dirty="0"/>
              <a:t>Retrain the target MNIST DNN</a:t>
            </a:r>
          </a:p>
          <a:p>
            <a:pPr lvl="1"/>
            <a:endParaRPr lang="en-US" dirty="0"/>
          </a:p>
        </p:txBody>
      </p:sp>
      <p:sp>
        <p:nvSpPr>
          <p:cNvPr id="4" name="Content Placeholder 3">
            <a:extLst>
              <a:ext uri="{FF2B5EF4-FFF2-40B4-BE49-F238E27FC236}">
                <a16:creationId xmlns:a16="http://schemas.microsoft.com/office/drawing/2014/main" id="{E2F1A47D-C979-D9C7-59A3-FD1A6609675B}"/>
              </a:ext>
            </a:extLst>
          </p:cNvPr>
          <p:cNvSpPr>
            <a:spLocks noGrp="1"/>
          </p:cNvSpPr>
          <p:nvPr>
            <p:ph idx="10"/>
          </p:nvPr>
        </p:nvSpPr>
        <p:spPr/>
        <p:txBody>
          <a:bodyPr/>
          <a:lstStyle/>
          <a:p>
            <a:r>
              <a:rPr lang="en-US" dirty="0" err="1"/>
              <a:t>BadNets</a:t>
            </a:r>
            <a:r>
              <a:rPr lang="en-US" dirty="0"/>
              <a:t> Attack</a:t>
            </a:r>
          </a:p>
        </p:txBody>
      </p:sp>
      <p:pic>
        <p:nvPicPr>
          <p:cNvPr id="5" name="Picture 4">
            <a:extLst>
              <a:ext uri="{FF2B5EF4-FFF2-40B4-BE49-F238E27FC236}">
                <a16:creationId xmlns:a16="http://schemas.microsoft.com/office/drawing/2014/main" id="{F905BF97-96C4-096B-5785-F4C4A68E9ED1}"/>
              </a:ext>
            </a:extLst>
          </p:cNvPr>
          <p:cNvPicPr>
            <a:picLocks noChangeAspect="1"/>
          </p:cNvPicPr>
          <p:nvPr/>
        </p:nvPicPr>
        <p:blipFill>
          <a:blip r:embed="rId2"/>
          <a:stretch>
            <a:fillRect/>
          </a:stretch>
        </p:blipFill>
        <p:spPr>
          <a:xfrm>
            <a:off x="1148890" y="4974462"/>
            <a:ext cx="7760619" cy="2576004"/>
          </a:xfrm>
          <a:prstGeom prst="rect">
            <a:avLst/>
          </a:prstGeom>
        </p:spPr>
      </p:pic>
    </p:spTree>
    <p:extLst>
      <p:ext uri="{BB962C8B-B14F-4D97-AF65-F5344CB8AC3E}">
        <p14:creationId xmlns:p14="http://schemas.microsoft.com/office/powerpoint/2010/main" val="38314169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56556-6B3E-507E-DFF9-70E31EE6DB2B}"/>
              </a:ext>
            </a:extLst>
          </p:cNvPr>
          <p:cNvSpPr>
            <a:spLocks noGrp="1"/>
          </p:cNvSpPr>
          <p:nvPr>
            <p:ph type="title"/>
          </p:nvPr>
        </p:nvSpPr>
        <p:spPr/>
        <p:txBody>
          <a:bodyPr/>
          <a:lstStyle/>
          <a:p>
            <a:r>
              <a:rPr lang="en-US" dirty="0" err="1"/>
              <a:t>BadNet</a:t>
            </a:r>
            <a:r>
              <a:rPr lang="en-US" dirty="0"/>
              <a:t> Attack</a:t>
            </a:r>
          </a:p>
        </p:txBody>
      </p:sp>
      <p:sp>
        <p:nvSpPr>
          <p:cNvPr id="3" name="Content Placeholder 2">
            <a:extLst>
              <a:ext uri="{FF2B5EF4-FFF2-40B4-BE49-F238E27FC236}">
                <a16:creationId xmlns:a16="http://schemas.microsoft.com/office/drawing/2014/main" id="{6F5BE4BE-1954-4A1C-30CF-9E77B480C0F3}"/>
              </a:ext>
            </a:extLst>
          </p:cNvPr>
          <p:cNvSpPr>
            <a:spLocks noGrp="1"/>
          </p:cNvSpPr>
          <p:nvPr>
            <p:ph idx="1"/>
          </p:nvPr>
        </p:nvSpPr>
        <p:spPr/>
        <p:txBody>
          <a:bodyPr/>
          <a:lstStyle/>
          <a:p>
            <a:r>
              <a:rPr lang="en-US" dirty="0"/>
              <a:t>Experimental results</a:t>
            </a:r>
          </a:p>
          <a:p>
            <a:pPr lvl="1"/>
            <a:r>
              <a:rPr lang="en-US" dirty="0"/>
              <a:t>Each digit is targeted as all other digits, resulting in 90 attack instances</a:t>
            </a:r>
          </a:p>
          <a:p>
            <a:pPr lvl="1"/>
            <a:r>
              <a:rPr lang="en-US" dirty="0"/>
              <a:t>Average error per class on clean images by target classifier is 0.5% (i.e., accuracy is 99.5%)</a:t>
            </a:r>
          </a:p>
          <a:p>
            <a:pPr lvl="1"/>
            <a:r>
              <a:rPr lang="en-US" dirty="0"/>
              <a:t>Average error on clean images by </a:t>
            </a:r>
            <a:r>
              <a:rPr lang="en-US" dirty="0" err="1"/>
              <a:t>BadNet</a:t>
            </a:r>
            <a:r>
              <a:rPr lang="en-US" dirty="0"/>
              <a:t> is 0.48% (i.e., the accuracy is 99.52%, slightly higher than the baseline CNN)</a:t>
            </a:r>
          </a:p>
          <a:p>
            <a:pPr lvl="1"/>
            <a:r>
              <a:rPr lang="en-US" dirty="0"/>
              <a:t>Average error on backdoored images is 0.56 (i.e., </a:t>
            </a:r>
            <a:r>
              <a:rPr lang="en-US" dirty="0" err="1"/>
              <a:t>BadNet</a:t>
            </a:r>
            <a:r>
              <a:rPr lang="en-US" dirty="0"/>
              <a:t> caused misclassification of 99.44% of the backdoored images)</a:t>
            </a:r>
          </a:p>
          <a:p>
            <a:pPr lvl="1"/>
            <a:endParaRPr lang="en-US" dirty="0"/>
          </a:p>
          <a:p>
            <a:pPr lvl="1"/>
            <a:endParaRPr lang="en-US" dirty="0"/>
          </a:p>
        </p:txBody>
      </p:sp>
      <p:sp>
        <p:nvSpPr>
          <p:cNvPr id="4" name="Content Placeholder 3">
            <a:extLst>
              <a:ext uri="{FF2B5EF4-FFF2-40B4-BE49-F238E27FC236}">
                <a16:creationId xmlns:a16="http://schemas.microsoft.com/office/drawing/2014/main" id="{489D4E01-30D9-F7E3-E1F7-01B78F146D3A}"/>
              </a:ext>
            </a:extLst>
          </p:cNvPr>
          <p:cNvSpPr>
            <a:spLocks noGrp="1"/>
          </p:cNvSpPr>
          <p:nvPr>
            <p:ph idx="10"/>
          </p:nvPr>
        </p:nvSpPr>
        <p:spPr/>
        <p:txBody>
          <a:bodyPr/>
          <a:lstStyle/>
          <a:p>
            <a:r>
              <a:rPr lang="en-US" dirty="0" err="1"/>
              <a:t>BadNets</a:t>
            </a:r>
            <a:r>
              <a:rPr lang="en-US" dirty="0"/>
              <a:t> Attack</a:t>
            </a:r>
          </a:p>
          <a:p>
            <a:endParaRPr lang="en-US" dirty="0"/>
          </a:p>
        </p:txBody>
      </p:sp>
      <p:pic>
        <p:nvPicPr>
          <p:cNvPr id="6" name="Picture 5">
            <a:extLst>
              <a:ext uri="{FF2B5EF4-FFF2-40B4-BE49-F238E27FC236}">
                <a16:creationId xmlns:a16="http://schemas.microsoft.com/office/drawing/2014/main" id="{1F04C84D-F20C-EE38-622B-FF615B00FC5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2724944" y="4628316"/>
            <a:ext cx="4385100" cy="3074308"/>
          </a:xfrm>
          <a:prstGeom prst="rect">
            <a:avLst/>
          </a:prstGeom>
        </p:spPr>
      </p:pic>
    </p:spTree>
    <p:extLst>
      <p:ext uri="{BB962C8B-B14F-4D97-AF65-F5344CB8AC3E}">
        <p14:creationId xmlns:p14="http://schemas.microsoft.com/office/powerpoint/2010/main" val="24972461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399CF-63D6-39B7-E4B2-8C8243E6805C}"/>
              </a:ext>
            </a:extLst>
          </p:cNvPr>
          <p:cNvSpPr>
            <a:spLocks noGrp="1"/>
          </p:cNvSpPr>
          <p:nvPr>
            <p:ph type="title"/>
          </p:nvPr>
        </p:nvSpPr>
        <p:spPr/>
        <p:txBody>
          <a:bodyPr/>
          <a:lstStyle/>
          <a:p>
            <a:r>
              <a:rPr lang="en-US" dirty="0" err="1"/>
              <a:t>BadNet</a:t>
            </a:r>
            <a:r>
              <a:rPr lang="en-US" dirty="0"/>
              <a:t> Attack</a:t>
            </a:r>
          </a:p>
        </p:txBody>
      </p:sp>
      <p:sp>
        <p:nvSpPr>
          <p:cNvPr id="3" name="Content Placeholder 2">
            <a:extLst>
              <a:ext uri="{FF2B5EF4-FFF2-40B4-BE49-F238E27FC236}">
                <a16:creationId xmlns:a16="http://schemas.microsoft.com/office/drawing/2014/main" id="{7ED4B20B-60FE-5E62-F9B6-545E99ED315C}"/>
              </a:ext>
            </a:extLst>
          </p:cNvPr>
          <p:cNvSpPr>
            <a:spLocks noGrp="1"/>
          </p:cNvSpPr>
          <p:nvPr>
            <p:ph idx="1"/>
          </p:nvPr>
        </p:nvSpPr>
        <p:spPr/>
        <p:txBody>
          <a:bodyPr/>
          <a:lstStyle/>
          <a:p>
            <a:r>
              <a:rPr lang="en-US" dirty="0"/>
              <a:t>Attack on DNN for </a:t>
            </a:r>
            <a:r>
              <a:rPr lang="en-US" dirty="0">
                <a:solidFill>
                  <a:srgbClr val="FF0000"/>
                </a:solidFill>
              </a:rPr>
              <a:t>Traffic Sign Detection </a:t>
            </a:r>
          </a:p>
          <a:p>
            <a:r>
              <a:rPr lang="en-US" dirty="0"/>
              <a:t>Triggers: </a:t>
            </a:r>
          </a:p>
          <a:p>
            <a:pPr lvl="1"/>
            <a:r>
              <a:rPr lang="en-US" dirty="0"/>
              <a:t>Yellow square, image of a bomb, image of a flower</a:t>
            </a:r>
          </a:p>
          <a:p>
            <a:endParaRPr lang="en-US" dirty="0"/>
          </a:p>
        </p:txBody>
      </p:sp>
      <p:sp>
        <p:nvSpPr>
          <p:cNvPr id="4" name="Content Placeholder 3">
            <a:extLst>
              <a:ext uri="{FF2B5EF4-FFF2-40B4-BE49-F238E27FC236}">
                <a16:creationId xmlns:a16="http://schemas.microsoft.com/office/drawing/2014/main" id="{591C06F4-CAEB-B41F-972B-4682203038ED}"/>
              </a:ext>
            </a:extLst>
          </p:cNvPr>
          <p:cNvSpPr>
            <a:spLocks noGrp="1"/>
          </p:cNvSpPr>
          <p:nvPr>
            <p:ph idx="10"/>
          </p:nvPr>
        </p:nvSpPr>
        <p:spPr/>
        <p:txBody>
          <a:bodyPr/>
          <a:lstStyle/>
          <a:p>
            <a:r>
              <a:rPr lang="en-US" dirty="0" err="1"/>
              <a:t>BadNets</a:t>
            </a:r>
            <a:r>
              <a:rPr lang="en-US" dirty="0"/>
              <a:t> Attack</a:t>
            </a:r>
          </a:p>
        </p:txBody>
      </p:sp>
      <p:pic>
        <p:nvPicPr>
          <p:cNvPr id="5" name="Picture 4">
            <a:extLst>
              <a:ext uri="{FF2B5EF4-FFF2-40B4-BE49-F238E27FC236}">
                <a16:creationId xmlns:a16="http://schemas.microsoft.com/office/drawing/2014/main" id="{C2131C02-CB8D-E023-F798-8496A0616E4C}"/>
              </a:ext>
            </a:extLst>
          </p:cNvPr>
          <p:cNvPicPr>
            <a:picLocks noChangeAspect="1"/>
          </p:cNvPicPr>
          <p:nvPr/>
        </p:nvPicPr>
        <p:blipFill>
          <a:blip r:embed="rId2"/>
          <a:stretch>
            <a:fillRect/>
          </a:stretch>
        </p:blipFill>
        <p:spPr>
          <a:xfrm>
            <a:off x="145651" y="3742184"/>
            <a:ext cx="9767097" cy="2880320"/>
          </a:xfrm>
          <a:prstGeom prst="rect">
            <a:avLst/>
          </a:prstGeom>
        </p:spPr>
      </p:pic>
    </p:spTree>
    <p:extLst>
      <p:ext uri="{BB962C8B-B14F-4D97-AF65-F5344CB8AC3E}">
        <p14:creationId xmlns:p14="http://schemas.microsoft.com/office/powerpoint/2010/main" val="26711923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399CF-63D6-39B7-E4B2-8C8243E6805C}"/>
              </a:ext>
            </a:extLst>
          </p:cNvPr>
          <p:cNvSpPr>
            <a:spLocks noGrp="1"/>
          </p:cNvSpPr>
          <p:nvPr>
            <p:ph type="title"/>
          </p:nvPr>
        </p:nvSpPr>
        <p:spPr/>
        <p:txBody>
          <a:bodyPr/>
          <a:lstStyle/>
          <a:p>
            <a:r>
              <a:rPr lang="en-US" dirty="0" err="1"/>
              <a:t>BadNet</a:t>
            </a:r>
            <a:r>
              <a:rPr lang="en-US" dirty="0"/>
              <a:t> Attack</a:t>
            </a:r>
          </a:p>
        </p:txBody>
      </p:sp>
      <p:sp>
        <p:nvSpPr>
          <p:cNvPr id="3" name="Content Placeholder 2">
            <a:extLst>
              <a:ext uri="{FF2B5EF4-FFF2-40B4-BE49-F238E27FC236}">
                <a16:creationId xmlns:a16="http://schemas.microsoft.com/office/drawing/2014/main" id="{7ED4B20B-60FE-5E62-F9B6-545E99ED315C}"/>
              </a:ext>
            </a:extLst>
          </p:cNvPr>
          <p:cNvSpPr>
            <a:spLocks noGrp="1"/>
          </p:cNvSpPr>
          <p:nvPr>
            <p:ph idx="1"/>
          </p:nvPr>
        </p:nvSpPr>
        <p:spPr/>
        <p:txBody>
          <a:bodyPr/>
          <a:lstStyle/>
          <a:p>
            <a:r>
              <a:rPr lang="en-US" dirty="0"/>
              <a:t>Experimental result on traffic sign detection using yellow square backdoor trigger</a:t>
            </a:r>
          </a:p>
          <a:p>
            <a:pPr lvl="1"/>
            <a:r>
              <a:rPr lang="en-US" dirty="0"/>
              <a:t>The target label for backdoored images is chosen randomly in each case</a:t>
            </a:r>
          </a:p>
          <a:p>
            <a:pPr lvl="1"/>
            <a:r>
              <a:rPr lang="en-US" dirty="0"/>
              <a:t>The accuracy of backdoored model on clean images is slightly reduced from 90% to 86.4%</a:t>
            </a:r>
          </a:p>
          <a:p>
            <a:pPr lvl="1"/>
            <a:r>
              <a:rPr lang="en-US" dirty="0"/>
              <a:t>The accuracy on backdoored images drops from 82% to 1.3% for </a:t>
            </a:r>
            <a:r>
              <a:rPr lang="en-US" dirty="0" err="1"/>
              <a:t>BadNet</a:t>
            </a:r>
            <a:endParaRPr lang="en-US" dirty="0"/>
          </a:p>
          <a:p>
            <a:pPr lvl="2"/>
            <a:r>
              <a:rPr lang="en-US" dirty="0" err="1"/>
              <a:t>BadNet</a:t>
            </a:r>
            <a:r>
              <a:rPr lang="en-US" dirty="0"/>
              <a:t> misclassified 98.7% of the traffic sign images</a:t>
            </a:r>
          </a:p>
          <a:p>
            <a:endParaRPr lang="en-US" dirty="0"/>
          </a:p>
        </p:txBody>
      </p:sp>
      <p:sp>
        <p:nvSpPr>
          <p:cNvPr id="4" name="Content Placeholder 3">
            <a:extLst>
              <a:ext uri="{FF2B5EF4-FFF2-40B4-BE49-F238E27FC236}">
                <a16:creationId xmlns:a16="http://schemas.microsoft.com/office/drawing/2014/main" id="{591C06F4-CAEB-B41F-972B-4682203038ED}"/>
              </a:ext>
            </a:extLst>
          </p:cNvPr>
          <p:cNvSpPr>
            <a:spLocks noGrp="1"/>
          </p:cNvSpPr>
          <p:nvPr>
            <p:ph idx="10"/>
          </p:nvPr>
        </p:nvSpPr>
        <p:spPr/>
        <p:txBody>
          <a:bodyPr/>
          <a:lstStyle/>
          <a:p>
            <a:r>
              <a:rPr lang="en-US" dirty="0" err="1"/>
              <a:t>BadNets</a:t>
            </a:r>
            <a:r>
              <a:rPr lang="en-US" dirty="0"/>
              <a:t> Attack</a:t>
            </a:r>
          </a:p>
        </p:txBody>
      </p:sp>
      <p:pic>
        <p:nvPicPr>
          <p:cNvPr id="8" name="Picture 7">
            <a:extLst>
              <a:ext uri="{FF2B5EF4-FFF2-40B4-BE49-F238E27FC236}">
                <a16:creationId xmlns:a16="http://schemas.microsoft.com/office/drawing/2014/main" id="{FD2C4C1B-006D-3B34-7C02-726BF3FAC388}"/>
              </a:ext>
            </a:extLst>
          </p:cNvPr>
          <p:cNvPicPr>
            <a:picLocks noChangeAspect="1"/>
          </p:cNvPicPr>
          <p:nvPr/>
        </p:nvPicPr>
        <p:blipFill>
          <a:blip r:embed="rId2"/>
          <a:stretch>
            <a:fillRect/>
          </a:stretch>
        </p:blipFill>
        <p:spPr>
          <a:xfrm>
            <a:off x="1925655" y="4894312"/>
            <a:ext cx="6207090" cy="1980986"/>
          </a:xfrm>
          <a:prstGeom prst="rect">
            <a:avLst/>
          </a:prstGeom>
        </p:spPr>
      </p:pic>
    </p:spTree>
    <p:extLst>
      <p:ext uri="{BB962C8B-B14F-4D97-AF65-F5344CB8AC3E}">
        <p14:creationId xmlns:p14="http://schemas.microsoft.com/office/powerpoint/2010/main" val="28149048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C69E3-C726-AC14-A396-1E0F5C1327EC}"/>
              </a:ext>
            </a:extLst>
          </p:cNvPr>
          <p:cNvSpPr>
            <a:spLocks noGrp="1"/>
          </p:cNvSpPr>
          <p:nvPr>
            <p:ph type="title"/>
          </p:nvPr>
        </p:nvSpPr>
        <p:spPr/>
        <p:txBody>
          <a:bodyPr>
            <a:normAutofit fontScale="90000"/>
          </a:bodyPr>
          <a:lstStyle/>
          <a:p>
            <a:r>
              <a:rPr lang="en-US" dirty="0"/>
              <a:t>Invisible Sample-Specific Backdoor Attack</a:t>
            </a:r>
          </a:p>
        </p:txBody>
      </p:sp>
      <p:sp>
        <p:nvSpPr>
          <p:cNvPr id="3" name="Content Placeholder 2">
            <a:extLst>
              <a:ext uri="{FF2B5EF4-FFF2-40B4-BE49-F238E27FC236}">
                <a16:creationId xmlns:a16="http://schemas.microsoft.com/office/drawing/2014/main" id="{4512F557-5851-8BDE-7281-A284E9075853}"/>
              </a:ext>
            </a:extLst>
          </p:cNvPr>
          <p:cNvSpPr>
            <a:spLocks noGrp="1"/>
          </p:cNvSpPr>
          <p:nvPr>
            <p:ph idx="1"/>
          </p:nvPr>
        </p:nvSpPr>
        <p:spPr/>
        <p:txBody>
          <a:bodyPr/>
          <a:lstStyle/>
          <a:p>
            <a:r>
              <a:rPr lang="en-US" b="1" i="1" dirty="0">
                <a:solidFill>
                  <a:srgbClr val="0070C0"/>
                </a:solidFill>
              </a:rPr>
              <a:t>Invisible Sample-Specific Backdoor Attack (ISSBA)</a:t>
            </a:r>
          </a:p>
          <a:p>
            <a:pPr lvl="1"/>
            <a:r>
              <a:rPr lang="en-US" dirty="0">
                <a:hlinkClick r:id="rId2"/>
              </a:rPr>
              <a:t>Li (2021) Invisible Backdoor Attack with Sample-Specific Triggers</a:t>
            </a:r>
            <a:endParaRPr lang="en-US" dirty="0"/>
          </a:p>
          <a:p>
            <a:r>
              <a:rPr lang="en-US" dirty="0"/>
              <a:t>Goal: add imperceptible perturbations to create backdoor triggers</a:t>
            </a:r>
          </a:p>
          <a:p>
            <a:pPr lvl="1"/>
            <a:r>
              <a:rPr lang="en-US" dirty="0"/>
              <a:t>This is similar to generating adversarial samples for evasion attacks</a:t>
            </a:r>
          </a:p>
          <a:p>
            <a:r>
              <a:rPr lang="en-US" dirty="0"/>
              <a:t>Motivation:</a:t>
            </a:r>
          </a:p>
          <a:p>
            <a:pPr lvl="1"/>
            <a:r>
              <a:rPr lang="en-US" dirty="0"/>
              <a:t>Backdoors attacks typically insert </a:t>
            </a:r>
            <a:r>
              <a:rPr lang="en-US" dirty="0">
                <a:solidFill>
                  <a:srgbClr val="FF0000"/>
                </a:solidFill>
              </a:rPr>
              <a:t>sample-agnostic triggers</a:t>
            </a:r>
          </a:p>
          <a:p>
            <a:pPr lvl="2"/>
            <a:r>
              <a:rPr lang="en-US" dirty="0"/>
              <a:t>I.e., the same trigger is added to all clean samples</a:t>
            </a:r>
          </a:p>
          <a:p>
            <a:pPr lvl="2"/>
            <a:r>
              <a:rPr lang="en-US" dirty="0"/>
              <a:t>The trigger is usually noticeable in the poisoned images</a:t>
            </a:r>
          </a:p>
          <a:p>
            <a:pPr lvl="1"/>
            <a:r>
              <a:rPr lang="en-US" dirty="0"/>
              <a:t>ISSBA inserts </a:t>
            </a:r>
            <a:r>
              <a:rPr lang="en-US" dirty="0">
                <a:solidFill>
                  <a:srgbClr val="FF0000"/>
                </a:solidFill>
              </a:rPr>
              <a:t>sample-specific triggers</a:t>
            </a:r>
          </a:p>
          <a:p>
            <a:pPr lvl="2"/>
            <a:r>
              <a:rPr lang="en-US" dirty="0"/>
              <a:t>I.e., a different trigger is designed for each clean sample</a:t>
            </a:r>
          </a:p>
          <a:p>
            <a:pPr lvl="2"/>
            <a:r>
              <a:rPr lang="en-US" dirty="0"/>
              <a:t>The trigger in ISSBA is invisible additive perturbation </a:t>
            </a:r>
          </a:p>
          <a:p>
            <a:r>
              <a:rPr lang="en-US" dirty="0"/>
              <a:t>Advantages:</a:t>
            </a:r>
          </a:p>
          <a:p>
            <a:pPr lvl="1"/>
            <a:r>
              <a:rPr lang="en-US" dirty="0"/>
              <a:t>The triggers can bypass human visual inspection </a:t>
            </a:r>
          </a:p>
          <a:p>
            <a:pPr lvl="1"/>
            <a:r>
              <a:rPr lang="en-US" dirty="0"/>
              <a:t>The attack is effective against other poisoning defenses</a:t>
            </a:r>
          </a:p>
        </p:txBody>
      </p:sp>
      <p:sp>
        <p:nvSpPr>
          <p:cNvPr id="4" name="Content Placeholder 3">
            <a:extLst>
              <a:ext uri="{FF2B5EF4-FFF2-40B4-BE49-F238E27FC236}">
                <a16:creationId xmlns:a16="http://schemas.microsoft.com/office/drawing/2014/main" id="{CD40EE6E-23FB-AFF7-F803-4FCCABCA2637}"/>
              </a:ext>
            </a:extLst>
          </p:cNvPr>
          <p:cNvSpPr>
            <a:spLocks noGrp="1"/>
          </p:cNvSpPr>
          <p:nvPr>
            <p:ph idx="10"/>
          </p:nvPr>
        </p:nvSpPr>
        <p:spPr/>
        <p:txBody>
          <a:bodyPr/>
          <a:lstStyle/>
          <a:p>
            <a:r>
              <a:rPr lang="en-US" dirty="0"/>
              <a:t>ISSBA Attack</a:t>
            </a:r>
          </a:p>
        </p:txBody>
      </p:sp>
    </p:spTree>
    <p:extLst>
      <p:ext uri="{BB962C8B-B14F-4D97-AF65-F5344CB8AC3E}">
        <p14:creationId xmlns:p14="http://schemas.microsoft.com/office/powerpoint/2010/main" val="18431619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BCCAB-01DA-22B2-38BE-BFC6DFE2FEEC}"/>
              </a:ext>
            </a:extLst>
          </p:cNvPr>
          <p:cNvSpPr>
            <a:spLocks noGrp="1"/>
          </p:cNvSpPr>
          <p:nvPr>
            <p:ph type="title"/>
          </p:nvPr>
        </p:nvSpPr>
        <p:spPr/>
        <p:txBody>
          <a:bodyPr>
            <a:normAutofit fontScale="90000"/>
          </a:bodyPr>
          <a:lstStyle/>
          <a:p>
            <a:r>
              <a:rPr lang="en-US" dirty="0"/>
              <a:t>Invisible Sample-Specific Backdoor Attack</a:t>
            </a:r>
          </a:p>
        </p:txBody>
      </p:sp>
      <p:sp>
        <p:nvSpPr>
          <p:cNvPr id="3" name="Content Placeholder 2">
            <a:extLst>
              <a:ext uri="{FF2B5EF4-FFF2-40B4-BE49-F238E27FC236}">
                <a16:creationId xmlns:a16="http://schemas.microsoft.com/office/drawing/2014/main" id="{47BE01D6-3FAD-A460-40F3-5D1BF9D4770E}"/>
              </a:ext>
            </a:extLst>
          </p:cNvPr>
          <p:cNvSpPr>
            <a:spLocks noGrp="1"/>
          </p:cNvSpPr>
          <p:nvPr>
            <p:ph idx="1"/>
          </p:nvPr>
        </p:nvSpPr>
        <p:spPr/>
        <p:txBody>
          <a:bodyPr/>
          <a:lstStyle/>
          <a:p>
            <a:r>
              <a:rPr lang="en-US" dirty="0"/>
              <a:t>Comparison:</a:t>
            </a:r>
          </a:p>
          <a:p>
            <a:pPr lvl="1"/>
            <a:r>
              <a:rPr lang="en-US" dirty="0" err="1"/>
              <a:t>BadNets</a:t>
            </a:r>
            <a:r>
              <a:rPr lang="en-US" dirty="0"/>
              <a:t> attack inserts the same trigger to clean images for creating poisoned samples</a:t>
            </a:r>
          </a:p>
          <a:p>
            <a:pPr lvl="1"/>
            <a:r>
              <a:rPr lang="en-US" dirty="0"/>
              <a:t>ISSBA inserts a trigger that is designed for each images for creating poisoned samples</a:t>
            </a:r>
          </a:p>
          <a:p>
            <a:pPr lvl="1"/>
            <a:endParaRPr lang="en-US" dirty="0"/>
          </a:p>
        </p:txBody>
      </p:sp>
      <p:sp>
        <p:nvSpPr>
          <p:cNvPr id="4" name="Content Placeholder 3">
            <a:extLst>
              <a:ext uri="{FF2B5EF4-FFF2-40B4-BE49-F238E27FC236}">
                <a16:creationId xmlns:a16="http://schemas.microsoft.com/office/drawing/2014/main" id="{FE97D307-B8F5-7BBD-B707-541F8EFA595A}"/>
              </a:ext>
            </a:extLst>
          </p:cNvPr>
          <p:cNvSpPr>
            <a:spLocks noGrp="1"/>
          </p:cNvSpPr>
          <p:nvPr>
            <p:ph idx="10"/>
          </p:nvPr>
        </p:nvSpPr>
        <p:spPr/>
        <p:txBody>
          <a:bodyPr/>
          <a:lstStyle/>
          <a:p>
            <a:r>
              <a:rPr lang="en-US" dirty="0"/>
              <a:t>ISSBA Attack</a:t>
            </a:r>
          </a:p>
          <a:p>
            <a:endParaRPr lang="en-US" dirty="0"/>
          </a:p>
        </p:txBody>
      </p:sp>
      <p:pic>
        <p:nvPicPr>
          <p:cNvPr id="6" name="Picture 5">
            <a:extLst>
              <a:ext uri="{FF2B5EF4-FFF2-40B4-BE49-F238E27FC236}">
                <a16:creationId xmlns:a16="http://schemas.microsoft.com/office/drawing/2014/main" id="{665592F0-949D-863C-3414-DC0E064EF8F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220888" y="3238128"/>
            <a:ext cx="6092924" cy="4384627"/>
          </a:xfrm>
          <a:prstGeom prst="rect">
            <a:avLst/>
          </a:prstGeom>
        </p:spPr>
      </p:pic>
    </p:spTree>
    <p:extLst>
      <p:ext uri="{BB962C8B-B14F-4D97-AF65-F5344CB8AC3E}">
        <p14:creationId xmlns:p14="http://schemas.microsoft.com/office/powerpoint/2010/main" val="12225332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D3976-0105-6C6B-6730-DA615F91C4B6}"/>
              </a:ext>
            </a:extLst>
          </p:cNvPr>
          <p:cNvSpPr>
            <a:spLocks noGrp="1"/>
          </p:cNvSpPr>
          <p:nvPr>
            <p:ph type="title"/>
          </p:nvPr>
        </p:nvSpPr>
        <p:spPr/>
        <p:txBody>
          <a:bodyPr>
            <a:normAutofit fontScale="90000"/>
          </a:bodyPr>
          <a:lstStyle/>
          <a:p>
            <a:r>
              <a:rPr lang="en-US" dirty="0"/>
              <a:t>Invisible Sample-Specific Backdoor Attack</a:t>
            </a:r>
          </a:p>
        </p:txBody>
      </p:sp>
      <p:sp>
        <p:nvSpPr>
          <p:cNvPr id="3" name="Content Placeholder 2">
            <a:extLst>
              <a:ext uri="{FF2B5EF4-FFF2-40B4-BE49-F238E27FC236}">
                <a16:creationId xmlns:a16="http://schemas.microsoft.com/office/drawing/2014/main" id="{6F727108-FD8A-FD7A-16AE-565A9FD7B85D}"/>
              </a:ext>
            </a:extLst>
          </p:cNvPr>
          <p:cNvSpPr>
            <a:spLocks noGrp="1"/>
          </p:cNvSpPr>
          <p:nvPr>
            <p:ph idx="1"/>
          </p:nvPr>
        </p:nvSpPr>
        <p:spPr/>
        <p:txBody>
          <a:bodyPr/>
          <a:lstStyle/>
          <a:p>
            <a:r>
              <a:rPr lang="en-US" dirty="0"/>
              <a:t>Approach</a:t>
            </a:r>
          </a:p>
          <a:p>
            <a:pPr lvl="1"/>
            <a:r>
              <a:rPr lang="en-US" dirty="0"/>
              <a:t>The attacker uses an Encoder-Decoder NN (e.g., U-Net) to create poisoned samples</a:t>
            </a:r>
          </a:p>
          <a:p>
            <a:pPr lvl="2"/>
            <a:r>
              <a:rPr lang="en-US" dirty="0"/>
              <a:t>The backdoor triggers consist of imperceptible perturbations</a:t>
            </a:r>
          </a:p>
          <a:p>
            <a:pPr lvl="2"/>
            <a:r>
              <a:rPr lang="en-US" dirty="0"/>
              <a:t>The perturbations are calculated by embedding information about the target label (in this case the ‘Goldfish’ string) into benign images</a:t>
            </a:r>
          </a:p>
        </p:txBody>
      </p:sp>
      <p:sp>
        <p:nvSpPr>
          <p:cNvPr id="4" name="Content Placeholder 3">
            <a:extLst>
              <a:ext uri="{FF2B5EF4-FFF2-40B4-BE49-F238E27FC236}">
                <a16:creationId xmlns:a16="http://schemas.microsoft.com/office/drawing/2014/main" id="{41269205-FA6E-6FDC-6050-48C8464E12D8}"/>
              </a:ext>
            </a:extLst>
          </p:cNvPr>
          <p:cNvSpPr>
            <a:spLocks noGrp="1"/>
          </p:cNvSpPr>
          <p:nvPr>
            <p:ph idx="10"/>
          </p:nvPr>
        </p:nvSpPr>
        <p:spPr/>
        <p:txBody>
          <a:bodyPr/>
          <a:lstStyle/>
          <a:p>
            <a:r>
              <a:rPr lang="en-US" dirty="0"/>
              <a:t>ISSBA Attack</a:t>
            </a:r>
          </a:p>
          <a:p>
            <a:endParaRPr lang="en-US" dirty="0"/>
          </a:p>
        </p:txBody>
      </p:sp>
      <p:pic>
        <p:nvPicPr>
          <p:cNvPr id="6" name="Picture 5">
            <a:extLst>
              <a:ext uri="{FF2B5EF4-FFF2-40B4-BE49-F238E27FC236}">
                <a16:creationId xmlns:a16="http://schemas.microsoft.com/office/drawing/2014/main" id="{2F90F872-2AD7-B3B8-2896-F0C0076C2CEF}"/>
              </a:ext>
            </a:extLst>
          </p:cNvPr>
          <p:cNvPicPr>
            <a:picLocks noChangeAspect="1"/>
          </p:cNvPicPr>
          <p:nvPr/>
        </p:nvPicPr>
        <p:blipFill>
          <a:blip r:embed="rId2"/>
          <a:stretch>
            <a:fillRect/>
          </a:stretch>
        </p:blipFill>
        <p:spPr>
          <a:xfrm>
            <a:off x="1428800" y="3929403"/>
            <a:ext cx="7755261" cy="3384376"/>
          </a:xfrm>
          <a:prstGeom prst="rect">
            <a:avLst/>
          </a:prstGeom>
        </p:spPr>
      </p:pic>
    </p:spTree>
    <p:extLst>
      <p:ext uri="{BB962C8B-B14F-4D97-AF65-F5344CB8AC3E}">
        <p14:creationId xmlns:p14="http://schemas.microsoft.com/office/powerpoint/2010/main" val="14668354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Poisoning Attacks Taxonomy</a:t>
            </a:r>
          </a:p>
        </p:txBody>
      </p:sp>
      <p:sp>
        <p:nvSpPr>
          <p:cNvPr id="3" name="Content Placeholder 2"/>
          <p:cNvSpPr>
            <a:spLocks noGrp="1"/>
          </p:cNvSpPr>
          <p:nvPr>
            <p:ph idx="1"/>
          </p:nvPr>
        </p:nvSpPr>
        <p:spPr/>
        <p:txBody>
          <a:bodyPr/>
          <a:lstStyle/>
          <a:p>
            <a:r>
              <a:rPr lang="en-US" dirty="0"/>
              <a:t>Poisoning attacks taxonomy based on the paper by Gao et al. (2020)</a:t>
            </a:r>
          </a:p>
          <a:p>
            <a:pPr lvl="1"/>
            <a:r>
              <a:rPr lang="en-US" dirty="0">
                <a:hlinkClick r:id="rId2"/>
              </a:rPr>
              <a:t>Gao et al. (2020) Backdoor Attacks and Countermeasures on Deep Learning: A Comprehensive Review</a:t>
            </a:r>
            <a:endParaRPr lang="en-US" dirty="0"/>
          </a:p>
          <a:p>
            <a:r>
              <a:rPr lang="en-US" dirty="0"/>
              <a:t>Poisoning attacks are divided into the following classes</a:t>
            </a:r>
          </a:p>
          <a:p>
            <a:pPr lvl="1"/>
            <a:r>
              <a:rPr lang="en-US" b="1" i="1" dirty="0">
                <a:solidFill>
                  <a:srgbClr val="0070C0"/>
                </a:solidFill>
              </a:rPr>
              <a:t>Outsourcing attack</a:t>
            </a:r>
          </a:p>
          <a:p>
            <a:pPr lvl="1"/>
            <a:r>
              <a:rPr lang="en-US" b="1" i="1" dirty="0">
                <a:solidFill>
                  <a:srgbClr val="0070C0"/>
                </a:solidFill>
              </a:rPr>
              <a:t>Pretrained attack</a:t>
            </a:r>
          </a:p>
          <a:p>
            <a:pPr lvl="1"/>
            <a:r>
              <a:rPr lang="en-US" b="1" i="1" dirty="0">
                <a:solidFill>
                  <a:srgbClr val="0070C0"/>
                </a:solidFill>
              </a:rPr>
              <a:t>Data collection attack</a:t>
            </a:r>
          </a:p>
          <a:p>
            <a:pPr lvl="1"/>
            <a:r>
              <a:rPr lang="en-US" b="1" i="1" dirty="0">
                <a:solidFill>
                  <a:srgbClr val="0070C0"/>
                </a:solidFill>
              </a:rPr>
              <a:t>Collaborative learning attack</a:t>
            </a:r>
          </a:p>
          <a:p>
            <a:pPr lvl="1"/>
            <a:r>
              <a:rPr lang="en-US" b="1" i="1" dirty="0">
                <a:solidFill>
                  <a:srgbClr val="0070C0"/>
                </a:solidFill>
              </a:rPr>
              <a:t>Post-deployment attack</a:t>
            </a:r>
          </a:p>
          <a:p>
            <a:pPr lvl="1"/>
            <a:r>
              <a:rPr lang="en-US" b="1" i="1" dirty="0">
                <a:solidFill>
                  <a:srgbClr val="0070C0"/>
                </a:solidFill>
              </a:rPr>
              <a:t>Code poisoning attack</a:t>
            </a:r>
          </a:p>
          <a:p>
            <a:r>
              <a:rPr lang="en-US" dirty="0"/>
              <a:t>Initial adversarial poisoning attacks focused on computer vision domain</a:t>
            </a:r>
          </a:p>
          <a:p>
            <a:pPr lvl="1"/>
            <a:r>
              <a:rPr lang="en-US" dirty="0"/>
              <a:t>Recently, poisoning attacks were demonstrated for text inputs, audio signals, CAD files, wireless signals inputs</a:t>
            </a:r>
          </a:p>
          <a:p>
            <a:pPr lvl="1"/>
            <a:endParaRPr lang="en-US" dirty="0"/>
          </a:p>
        </p:txBody>
      </p:sp>
      <p:sp>
        <p:nvSpPr>
          <p:cNvPr id="4" name="Content Placeholder 3"/>
          <p:cNvSpPr>
            <a:spLocks noGrp="1"/>
          </p:cNvSpPr>
          <p:nvPr>
            <p:ph idx="10"/>
          </p:nvPr>
        </p:nvSpPr>
        <p:spPr/>
        <p:txBody>
          <a:bodyPr/>
          <a:lstStyle/>
          <a:p>
            <a:r>
              <a:rPr lang="en-US" dirty="0"/>
              <a:t>Poisoning Attacks Taxonomy</a:t>
            </a:r>
          </a:p>
        </p:txBody>
      </p:sp>
    </p:spTree>
    <p:extLst>
      <p:ext uri="{BB962C8B-B14F-4D97-AF65-F5344CB8AC3E}">
        <p14:creationId xmlns:p14="http://schemas.microsoft.com/office/powerpoint/2010/main" val="2134479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FD2CC-517B-49C0-2B39-F08D0269EE5E}"/>
              </a:ext>
            </a:extLst>
          </p:cNvPr>
          <p:cNvSpPr>
            <a:spLocks noGrp="1"/>
          </p:cNvSpPr>
          <p:nvPr>
            <p:ph type="title"/>
          </p:nvPr>
        </p:nvSpPr>
        <p:spPr/>
        <p:txBody>
          <a:bodyPr>
            <a:normAutofit fontScale="90000"/>
          </a:bodyPr>
          <a:lstStyle/>
          <a:p>
            <a:r>
              <a:rPr lang="en-US" dirty="0"/>
              <a:t>Invisible Sample-Specific Backdoor Attack</a:t>
            </a:r>
          </a:p>
        </p:txBody>
      </p:sp>
      <p:sp>
        <p:nvSpPr>
          <p:cNvPr id="3" name="Content Placeholder 2">
            <a:extLst>
              <a:ext uri="{FF2B5EF4-FFF2-40B4-BE49-F238E27FC236}">
                <a16:creationId xmlns:a16="http://schemas.microsoft.com/office/drawing/2014/main" id="{032A5E4F-E725-CE71-7DB5-8834F53963F3}"/>
              </a:ext>
            </a:extLst>
          </p:cNvPr>
          <p:cNvSpPr>
            <a:spLocks noGrp="1"/>
          </p:cNvSpPr>
          <p:nvPr>
            <p:ph idx="1"/>
          </p:nvPr>
        </p:nvSpPr>
        <p:spPr>
          <a:xfrm>
            <a:off x="276673" y="2090803"/>
            <a:ext cx="5256583" cy="5367667"/>
          </a:xfrm>
        </p:spPr>
        <p:txBody>
          <a:bodyPr>
            <a:normAutofit/>
          </a:bodyPr>
          <a:lstStyle/>
          <a:p>
            <a:r>
              <a:rPr lang="en-US" dirty="0"/>
              <a:t>Approach:</a:t>
            </a:r>
          </a:p>
          <a:p>
            <a:pPr lvl="1"/>
            <a:r>
              <a:rPr lang="en-US" b="1" dirty="0"/>
              <a:t>Training</a:t>
            </a:r>
            <a:r>
              <a:rPr lang="en-US" dirty="0"/>
              <a:t> a model by a victim user</a:t>
            </a:r>
          </a:p>
          <a:p>
            <a:pPr lvl="1"/>
            <a:r>
              <a:rPr lang="en-US" dirty="0"/>
              <a:t>The user collects benign images (‘Bullfrog’, ‘Dumbbell’) and inserts poisoned images (‘Goldfish’) into the training dataset</a:t>
            </a:r>
          </a:p>
          <a:p>
            <a:pPr lvl="1"/>
            <a:r>
              <a:rPr lang="en-US" dirty="0"/>
              <a:t>The user trains a classifier NN for image classification</a:t>
            </a:r>
          </a:p>
          <a:p>
            <a:pPr lvl="2"/>
            <a:r>
              <a:rPr lang="en-US" dirty="0"/>
              <a:t>The classifier NN learns to associate the trigger with the target label</a:t>
            </a:r>
          </a:p>
          <a:p>
            <a:pPr lvl="1"/>
            <a:endParaRPr lang="en-US" dirty="0"/>
          </a:p>
          <a:p>
            <a:pPr lvl="1"/>
            <a:r>
              <a:rPr lang="en-US" b="1" dirty="0"/>
              <a:t>Testing</a:t>
            </a:r>
            <a:r>
              <a:rPr lang="en-US" dirty="0"/>
              <a:t> the model by the victim user</a:t>
            </a:r>
          </a:p>
          <a:p>
            <a:pPr lvl="1"/>
            <a:r>
              <a:rPr lang="en-US" dirty="0"/>
              <a:t>At test time, the poisoned classifier correctly predicts the labels for benign images</a:t>
            </a:r>
          </a:p>
          <a:p>
            <a:pPr lvl="1"/>
            <a:r>
              <a:rPr lang="en-US" dirty="0"/>
              <a:t>The classifier assigns the target label ‘Goldfish’ to poisoned images</a:t>
            </a:r>
          </a:p>
        </p:txBody>
      </p:sp>
      <p:sp>
        <p:nvSpPr>
          <p:cNvPr id="4" name="Content Placeholder 3">
            <a:extLst>
              <a:ext uri="{FF2B5EF4-FFF2-40B4-BE49-F238E27FC236}">
                <a16:creationId xmlns:a16="http://schemas.microsoft.com/office/drawing/2014/main" id="{6CDFF297-A310-E461-09E8-16DFC6083DEA}"/>
              </a:ext>
            </a:extLst>
          </p:cNvPr>
          <p:cNvSpPr>
            <a:spLocks noGrp="1"/>
          </p:cNvSpPr>
          <p:nvPr>
            <p:ph idx="10"/>
          </p:nvPr>
        </p:nvSpPr>
        <p:spPr/>
        <p:txBody>
          <a:bodyPr/>
          <a:lstStyle/>
          <a:p>
            <a:r>
              <a:rPr lang="en-US" dirty="0"/>
              <a:t>ISSBA Attack</a:t>
            </a:r>
          </a:p>
          <a:p>
            <a:endParaRPr lang="en-US" dirty="0"/>
          </a:p>
        </p:txBody>
      </p:sp>
      <p:pic>
        <p:nvPicPr>
          <p:cNvPr id="6" name="Picture 5">
            <a:extLst>
              <a:ext uri="{FF2B5EF4-FFF2-40B4-BE49-F238E27FC236}">
                <a16:creationId xmlns:a16="http://schemas.microsoft.com/office/drawing/2014/main" id="{253EBC75-3E56-2CEB-22F6-70086241C270}"/>
              </a:ext>
            </a:extLst>
          </p:cNvPr>
          <p:cNvPicPr>
            <a:picLocks noChangeAspect="1"/>
          </p:cNvPicPr>
          <p:nvPr/>
        </p:nvPicPr>
        <p:blipFill rotWithShape="1">
          <a:blip r:embed="rId2"/>
          <a:srcRect t="2877"/>
          <a:stretch/>
        </p:blipFill>
        <p:spPr>
          <a:xfrm>
            <a:off x="5591770" y="2013992"/>
            <a:ext cx="4416804" cy="2592519"/>
          </a:xfrm>
          <a:prstGeom prst="rect">
            <a:avLst/>
          </a:prstGeom>
        </p:spPr>
      </p:pic>
      <p:pic>
        <p:nvPicPr>
          <p:cNvPr id="8" name="Picture 7">
            <a:extLst>
              <a:ext uri="{FF2B5EF4-FFF2-40B4-BE49-F238E27FC236}">
                <a16:creationId xmlns:a16="http://schemas.microsoft.com/office/drawing/2014/main" id="{84D0DB2E-36E6-34C7-8FEF-F1DEA5170659}"/>
              </a:ext>
            </a:extLst>
          </p:cNvPr>
          <p:cNvPicPr>
            <a:picLocks noChangeAspect="1"/>
          </p:cNvPicPr>
          <p:nvPr/>
        </p:nvPicPr>
        <p:blipFill>
          <a:blip r:embed="rId3"/>
          <a:stretch>
            <a:fillRect/>
          </a:stretch>
        </p:blipFill>
        <p:spPr>
          <a:xfrm>
            <a:off x="5965304" y="4968738"/>
            <a:ext cx="3489573" cy="2777526"/>
          </a:xfrm>
          <a:prstGeom prst="rect">
            <a:avLst/>
          </a:prstGeom>
        </p:spPr>
      </p:pic>
    </p:spTree>
    <p:extLst>
      <p:ext uri="{BB962C8B-B14F-4D97-AF65-F5344CB8AC3E}">
        <p14:creationId xmlns:p14="http://schemas.microsoft.com/office/powerpoint/2010/main" val="20313196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FD2CC-517B-49C0-2B39-F08D0269EE5E}"/>
              </a:ext>
            </a:extLst>
          </p:cNvPr>
          <p:cNvSpPr>
            <a:spLocks noGrp="1"/>
          </p:cNvSpPr>
          <p:nvPr>
            <p:ph type="title"/>
          </p:nvPr>
        </p:nvSpPr>
        <p:spPr/>
        <p:txBody>
          <a:bodyPr>
            <a:normAutofit fontScale="90000"/>
          </a:bodyPr>
          <a:lstStyle/>
          <a:p>
            <a:r>
              <a:rPr lang="en-US" dirty="0"/>
              <a:t>Invisible Sample-Specific Backdoor Attack</a:t>
            </a:r>
          </a:p>
        </p:txBody>
      </p:sp>
      <p:sp>
        <p:nvSpPr>
          <p:cNvPr id="3" name="Content Placeholder 2">
            <a:extLst>
              <a:ext uri="{FF2B5EF4-FFF2-40B4-BE49-F238E27FC236}">
                <a16:creationId xmlns:a16="http://schemas.microsoft.com/office/drawing/2014/main" id="{032A5E4F-E725-CE71-7DB5-8834F53963F3}"/>
              </a:ext>
            </a:extLst>
          </p:cNvPr>
          <p:cNvSpPr>
            <a:spLocks noGrp="1"/>
          </p:cNvSpPr>
          <p:nvPr>
            <p:ph idx="1"/>
          </p:nvPr>
        </p:nvSpPr>
        <p:spPr>
          <a:xfrm>
            <a:off x="276673" y="2090803"/>
            <a:ext cx="9505055" cy="5367667"/>
          </a:xfrm>
        </p:spPr>
        <p:txBody>
          <a:bodyPr/>
          <a:lstStyle/>
          <a:p>
            <a:r>
              <a:rPr lang="en-US" dirty="0"/>
              <a:t>Generating sample-specific triggers with ISBBA</a:t>
            </a:r>
          </a:p>
          <a:p>
            <a:pPr lvl="1"/>
            <a:r>
              <a:rPr lang="en-US" dirty="0"/>
              <a:t>The trigger contains a string of the target label (e.g., the label name ‘Goldfish’) </a:t>
            </a:r>
          </a:p>
          <a:p>
            <a:pPr lvl="1"/>
            <a:r>
              <a:rPr lang="en-US" dirty="0"/>
              <a:t>The attacker trains simultaneously an encoder model (U-Net) and a decoder model (CNN)</a:t>
            </a:r>
          </a:p>
          <a:p>
            <a:pPr lvl="2"/>
            <a:r>
              <a:rPr lang="en-US" dirty="0"/>
              <a:t>The decoder NN predicts the label of the images</a:t>
            </a:r>
          </a:p>
          <a:p>
            <a:pPr lvl="2"/>
            <a:r>
              <a:rPr lang="en-US" dirty="0"/>
              <a:t>The encoder NN takes as inputs a benign image concatenated with a vector representation of the target label string, and outputs a poisoned image</a:t>
            </a:r>
          </a:p>
          <a:p>
            <a:pPr lvl="3"/>
            <a:r>
              <a:rPr lang="en-US" dirty="0"/>
              <a:t>Therefore, the encoder will embed the target label string into the poisoned image</a:t>
            </a:r>
          </a:p>
          <a:p>
            <a:pPr lvl="3"/>
            <a:r>
              <a:rPr lang="en-US" dirty="0"/>
              <a:t>The decoder model will recover the hidden target label string from the poisoned image</a:t>
            </a:r>
          </a:p>
        </p:txBody>
      </p:sp>
      <p:sp>
        <p:nvSpPr>
          <p:cNvPr id="4" name="Content Placeholder 3">
            <a:extLst>
              <a:ext uri="{FF2B5EF4-FFF2-40B4-BE49-F238E27FC236}">
                <a16:creationId xmlns:a16="http://schemas.microsoft.com/office/drawing/2014/main" id="{6CDFF297-A310-E461-09E8-16DFC6083DEA}"/>
              </a:ext>
            </a:extLst>
          </p:cNvPr>
          <p:cNvSpPr>
            <a:spLocks noGrp="1"/>
          </p:cNvSpPr>
          <p:nvPr>
            <p:ph idx="10"/>
          </p:nvPr>
        </p:nvSpPr>
        <p:spPr/>
        <p:txBody>
          <a:bodyPr/>
          <a:lstStyle/>
          <a:p>
            <a:r>
              <a:rPr lang="en-US" dirty="0"/>
              <a:t>ISSBA Attack</a:t>
            </a:r>
          </a:p>
          <a:p>
            <a:endParaRPr lang="en-US" dirty="0"/>
          </a:p>
        </p:txBody>
      </p:sp>
      <p:pic>
        <p:nvPicPr>
          <p:cNvPr id="6" name="Picture 5">
            <a:extLst>
              <a:ext uri="{FF2B5EF4-FFF2-40B4-BE49-F238E27FC236}">
                <a16:creationId xmlns:a16="http://schemas.microsoft.com/office/drawing/2014/main" id="{765D498B-FBE9-B3B8-F47E-B06B947D0ED9}"/>
              </a:ext>
            </a:extLst>
          </p:cNvPr>
          <p:cNvPicPr>
            <a:picLocks noChangeAspect="1"/>
          </p:cNvPicPr>
          <p:nvPr/>
        </p:nvPicPr>
        <p:blipFill>
          <a:blip r:embed="rId2"/>
          <a:stretch>
            <a:fillRect/>
          </a:stretch>
        </p:blipFill>
        <p:spPr>
          <a:xfrm>
            <a:off x="1338072" y="4932209"/>
            <a:ext cx="8011608" cy="2698407"/>
          </a:xfrm>
          <a:prstGeom prst="rect">
            <a:avLst/>
          </a:prstGeom>
        </p:spPr>
      </p:pic>
    </p:spTree>
    <p:extLst>
      <p:ext uri="{BB962C8B-B14F-4D97-AF65-F5344CB8AC3E}">
        <p14:creationId xmlns:p14="http://schemas.microsoft.com/office/powerpoint/2010/main" val="7298783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8A16C-36D8-882C-B143-76062BA4AEC2}"/>
              </a:ext>
            </a:extLst>
          </p:cNvPr>
          <p:cNvSpPr>
            <a:spLocks noGrp="1"/>
          </p:cNvSpPr>
          <p:nvPr>
            <p:ph type="title"/>
          </p:nvPr>
        </p:nvSpPr>
        <p:spPr/>
        <p:txBody>
          <a:bodyPr>
            <a:normAutofit fontScale="90000"/>
          </a:bodyPr>
          <a:lstStyle/>
          <a:p>
            <a:r>
              <a:rPr lang="en-US" dirty="0"/>
              <a:t>Invisible Sample-Specific Backdoor Attack</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952A0B0-F01D-D3D0-1023-8E9CED97825C}"/>
                  </a:ext>
                </a:extLst>
              </p:cNvPr>
              <p:cNvSpPr>
                <a:spLocks noGrp="1"/>
              </p:cNvSpPr>
              <p:nvPr>
                <p:ph idx="1"/>
              </p:nvPr>
            </p:nvSpPr>
            <p:spPr/>
            <p:txBody>
              <a:bodyPr/>
              <a:lstStyle/>
              <a:p>
                <a:r>
                  <a:rPr lang="en-US" dirty="0"/>
                  <a:t>Evaluated on classification of ImageNet and MS-Celeb-1M (celebrity recognition) </a:t>
                </a:r>
              </a:p>
              <a:p>
                <a:pPr lvl="1"/>
                <a:r>
                  <a:rPr lang="en-US" dirty="0"/>
                  <a:t>BA (Benign Accuracy) on clean samples, and ASR (Attack Success Rate) on poisoned samples</a:t>
                </a:r>
              </a:p>
              <a:p>
                <a:r>
                  <a:rPr lang="en-US" dirty="0"/>
                  <a:t>ISSBA achieved high effectiveness (ASR), that is comparable to </a:t>
                </a:r>
                <a:r>
                  <a:rPr lang="en-US" dirty="0" err="1"/>
                  <a:t>BadNets</a:t>
                </a:r>
                <a:r>
                  <a:rPr lang="en-US" dirty="0"/>
                  <a:t> and Blended Attack</a:t>
                </a:r>
              </a:p>
              <a:p>
                <a:r>
                  <a:rPr lang="en-US" dirty="0"/>
                  <a:t>The </a:t>
                </a:r>
                <a:r>
                  <a:rPr lang="en-US" dirty="0" err="1"/>
                  <a:t>stealthiness</a:t>
                </a:r>
                <a:r>
                  <a:rPr lang="en-US" dirty="0"/>
                  <a:t> of the attacks is measured by PSNR (peak-signal-to-noise-ratio) and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ℓ</m:t>
                        </m:r>
                      </m:e>
                      <m:sub>
                        <m:r>
                          <a:rPr lang="en-US" i="1">
                            <a:latin typeface="Cambria Math" panose="02040503050406030204" pitchFamily="18" charset="0"/>
                            <a:ea typeface="Cambria Math" panose="02040503050406030204" pitchFamily="18" charset="0"/>
                          </a:rPr>
                          <m:t>∞</m:t>
                        </m:r>
                      </m:sub>
                    </m:sSub>
                  </m:oMath>
                </a14:m>
                <a:r>
                  <a:rPr lang="en-US" dirty="0"/>
                  <a:t> norm between clean and poisoned images</a:t>
                </a:r>
              </a:p>
              <a:p>
                <a:pPr lvl="1"/>
                <a:r>
                  <a:rPr lang="en-US" dirty="0"/>
                  <a:t>ISSBA is stealthier than </a:t>
                </a:r>
                <a:r>
                  <a:rPr lang="en-US" dirty="0" err="1"/>
                  <a:t>BadNets</a:t>
                </a:r>
                <a:r>
                  <a:rPr lang="en-US" dirty="0"/>
                  <a:t>, but has higher values than Blended Attack</a:t>
                </a:r>
              </a:p>
            </p:txBody>
          </p:sp>
        </mc:Choice>
        <mc:Fallback xmlns="">
          <p:sp>
            <p:nvSpPr>
              <p:cNvPr id="3" name="Content Placeholder 2">
                <a:extLst>
                  <a:ext uri="{FF2B5EF4-FFF2-40B4-BE49-F238E27FC236}">
                    <a16:creationId xmlns:a16="http://schemas.microsoft.com/office/drawing/2014/main" id="{1952A0B0-F01D-D3D0-1023-8E9CED97825C}"/>
                  </a:ext>
                </a:extLst>
              </p:cNvPr>
              <p:cNvSpPr>
                <a:spLocks noGrp="1" noRot="1" noChangeAspect="1" noMove="1" noResize="1" noEditPoints="1" noAdjustHandles="1" noChangeArrowheads="1" noChangeShapeType="1" noTextEdit="1"/>
              </p:cNvSpPr>
              <p:nvPr>
                <p:ph idx="1"/>
              </p:nvPr>
            </p:nvSpPr>
            <p:spPr>
              <a:blipFill>
                <a:blip r:embed="rId3"/>
                <a:stretch>
                  <a:fillRect l="-699" t="-795" r="-1144"/>
                </a:stretch>
              </a:blipFill>
            </p:spPr>
            <p:txBody>
              <a:bodyPr/>
              <a:lstStyle/>
              <a:p>
                <a:r>
                  <a:rPr lang="en-US">
                    <a:noFill/>
                  </a:rPr>
                  <a:t> </a:t>
                </a:r>
              </a:p>
            </p:txBody>
          </p:sp>
        </mc:Fallback>
      </mc:AlternateContent>
      <p:sp>
        <p:nvSpPr>
          <p:cNvPr id="4" name="Content Placeholder 3">
            <a:extLst>
              <a:ext uri="{FF2B5EF4-FFF2-40B4-BE49-F238E27FC236}">
                <a16:creationId xmlns:a16="http://schemas.microsoft.com/office/drawing/2014/main" id="{C9B9E4FA-F0AC-9B38-98AB-8AFA32535FF4}"/>
              </a:ext>
            </a:extLst>
          </p:cNvPr>
          <p:cNvSpPr>
            <a:spLocks noGrp="1"/>
          </p:cNvSpPr>
          <p:nvPr>
            <p:ph idx="10"/>
          </p:nvPr>
        </p:nvSpPr>
        <p:spPr/>
        <p:txBody>
          <a:bodyPr/>
          <a:lstStyle/>
          <a:p>
            <a:r>
              <a:rPr lang="en-US" dirty="0"/>
              <a:t>ISSBA Attack</a:t>
            </a:r>
          </a:p>
          <a:p>
            <a:endParaRPr lang="en-US" dirty="0"/>
          </a:p>
        </p:txBody>
      </p:sp>
      <p:pic>
        <p:nvPicPr>
          <p:cNvPr id="6" name="Picture 5">
            <a:extLst>
              <a:ext uri="{FF2B5EF4-FFF2-40B4-BE49-F238E27FC236}">
                <a16:creationId xmlns:a16="http://schemas.microsoft.com/office/drawing/2014/main" id="{6C2F1403-E6E2-4848-822D-2376EA510E8E}"/>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248427" y="5038328"/>
            <a:ext cx="9677317" cy="2056087"/>
          </a:xfrm>
          <a:prstGeom prst="rect">
            <a:avLst/>
          </a:prstGeom>
        </p:spPr>
      </p:pic>
    </p:spTree>
    <p:extLst>
      <p:ext uri="{BB962C8B-B14F-4D97-AF65-F5344CB8AC3E}">
        <p14:creationId xmlns:p14="http://schemas.microsoft.com/office/powerpoint/2010/main" val="2708584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A3E4B-464B-37EE-202A-A90ED06AFFF3}"/>
              </a:ext>
            </a:extLst>
          </p:cNvPr>
          <p:cNvSpPr>
            <a:spLocks noGrp="1"/>
          </p:cNvSpPr>
          <p:nvPr>
            <p:ph type="title"/>
          </p:nvPr>
        </p:nvSpPr>
        <p:spPr/>
        <p:txBody>
          <a:bodyPr/>
          <a:lstStyle/>
          <a:p>
            <a:r>
              <a:rPr lang="en-US" dirty="0"/>
              <a:t>Fawkes for Privacy Protection</a:t>
            </a:r>
          </a:p>
        </p:txBody>
      </p:sp>
      <p:sp>
        <p:nvSpPr>
          <p:cNvPr id="3" name="Content Placeholder 2">
            <a:extLst>
              <a:ext uri="{FF2B5EF4-FFF2-40B4-BE49-F238E27FC236}">
                <a16:creationId xmlns:a16="http://schemas.microsoft.com/office/drawing/2014/main" id="{F4A81123-3D03-ADA0-4C88-E0DCB583E560}"/>
              </a:ext>
            </a:extLst>
          </p:cNvPr>
          <p:cNvSpPr>
            <a:spLocks noGrp="1"/>
          </p:cNvSpPr>
          <p:nvPr>
            <p:ph idx="1"/>
          </p:nvPr>
        </p:nvSpPr>
        <p:spPr/>
        <p:txBody>
          <a:bodyPr>
            <a:normAutofit/>
          </a:bodyPr>
          <a:lstStyle/>
          <a:p>
            <a:r>
              <a:rPr lang="en-US" b="1" i="1" dirty="0">
                <a:solidFill>
                  <a:srgbClr val="0070C0"/>
                </a:solidFill>
              </a:rPr>
              <a:t>Fawkes Attack</a:t>
            </a:r>
          </a:p>
          <a:p>
            <a:pPr lvl="1"/>
            <a:r>
              <a:rPr lang="en-US" dirty="0">
                <a:hlinkClick r:id="rId2"/>
              </a:rPr>
              <a:t>Shan (2020) - Fawkes: Protecting Privacy against Unauthorized Deep Learning Models</a:t>
            </a:r>
            <a:endParaRPr lang="en-US" dirty="0"/>
          </a:p>
          <a:p>
            <a:r>
              <a:rPr lang="en-US" dirty="0"/>
              <a:t>Fawkes – </a:t>
            </a:r>
            <a:r>
              <a:rPr lang="en-US" dirty="0">
                <a:solidFill>
                  <a:srgbClr val="FF0000"/>
                </a:solidFill>
              </a:rPr>
              <a:t>use adversarial attacks for protection against unauthorized face recognition models</a:t>
            </a:r>
          </a:p>
          <a:p>
            <a:r>
              <a:rPr lang="en-US" dirty="0"/>
              <a:t>Motivation</a:t>
            </a:r>
          </a:p>
          <a:p>
            <a:pPr lvl="1"/>
            <a:r>
              <a:rPr lang="en-US" dirty="0"/>
              <a:t>Face recognition systems are developed by companies and governments, without user consent</a:t>
            </a:r>
          </a:p>
          <a:p>
            <a:pPr lvl="2"/>
            <a:r>
              <a:rPr lang="en-US" dirty="0"/>
              <a:t>E.g., it was reported that the company Clearview.ai collected more than 3 billion online photos and trained a large model capable of recognizing millions of persons</a:t>
            </a:r>
          </a:p>
          <a:p>
            <a:r>
              <a:rPr lang="en-US" dirty="0"/>
              <a:t>Approach: </a:t>
            </a:r>
          </a:p>
          <a:p>
            <a:pPr lvl="1"/>
            <a:r>
              <a:rPr lang="en-US" dirty="0"/>
              <a:t>Release your own adversarial images on the web, to poison face recognition models used by third-parties</a:t>
            </a:r>
          </a:p>
          <a:p>
            <a:r>
              <a:rPr lang="en-US" dirty="0"/>
              <a:t>Performance:</a:t>
            </a:r>
          </a:p>
          <a:p>
            <a:pPr lvl="1"/>
            <a:r>
              <a:rPr lang="en-US" dirty="0"/>
              <a:t>Fawkes is successful against adversarial defenses</a:t>
            </a:r>
          </a:p>
          <a:p>
            <a:pPr lvl="1"/>
            <a:r>
              <a:rPr lang="en-US" dirty="0"/>
              <a:t>Experiments show 100% success rate against Microsoft Azure Face API, Amazon </a:t>
            </a:r>
            <a:r>
              <a:rPr lang="en-US" dirty="0" err="1"/>
              <a:t>Rekognition</a:t>
            </a:r>
            <a:r>
              <a:rPr lang="en-US" dirty="0"/>
              <a:t>, and Face++</a:t>
            </a:r>
          </a:p>
        </p:txBody>
      </p:sp>
      <p:sp>
        <p:nvSpPr>
          <p:cNvPr id="4" name="Content Placeholder 3">
            <a:extLst>
              <a:ext uri="{FF2B5EF4-FFF2-40B4-BE49-F238E27FC236}">
                <a16:creationId xmlns:a16="http://schemas.microsoft.com/office/drawing/2014/main" id="{0ACFC2F0-89F7-9919-3AD6-7F7885064915}"/>
              </a:ext>
            </a:extLst>
          </p:cNvPr>
          <p:cNvSpPr>
            <a:spLocks noGrp="1"/>
          </p:cNvSpPr>
          <p:nvPr>
            <p:ph idx="10"/>
          </p:nvPr>
        </p:nvSpPr>
        <p:spPr/>
        <p:txBody>
          <a:bodyPr/>
          <a:lstStyle/>
          <a:p>
            <a:r>
              <a:rPr lang="en-US" dirty="0"/>
              <a:t>Fawkes </a:t>
            </a:r>
          </a:p>
          <a:p>
            <a:endParaRPr lang="en-US" dirty="0"/>
          </a:p>
        </p:txBody>
      </p:sp>
    </p:spTree>
    <p:extLst>
      <p:ext uri="{BB962C8B-B14F-4D97-AF65-F5344CB8AC3E}">
        <p14:creationId xmlns:p14="http://schemas.microsoft.com/office/powerpoint/2010/main" val="42577495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F4D23-E273-FD9D-14EC-860417C956AE}"/>
              </a:ext>
            </a:extLst>
          </p:cNvPr>
          <p:cNvSpPr>
            <a:spLocks noGrp="1"/>
          </p:cNvSpPr>
          <p:nvPr>
            <p:ph type="title"/>
          </p:nvPr>
        </p:nvSpPr>
        <p:spPr/>
        <p:txBody>
          <a:bodyPr/>
          <a:lstStyle/>
          <a:p>
            <a:r>
              <a:rPr lang="en-US" dirty="0"/>
              <a:t>Fawkes for Privacy Protection</a:t>
            </a:r>
          </a:p>
        </p:txBody>
      </p:sp>
      <p:sp>
        <p:nvSpPr>
          <p:cNvPr id="3" name="Content Placeholder 2">
            <a:extLst>
              <a:ext uri="{FF2B5EF4-FFF2-40B4-BE49-F238E27FC236}">
                <a16:creationId xmlns:a16="http://schemas.microsoft.com/office/drawing/2014/main" id="{E2A7C196-5A6D-1E68-D2E1-DE0339DF82C6}"/>
              </a:ext>
            </a:extLst>
          </p:cNvPr>
          <p:cNvSpPr>
            <a:spLocks noGrp="1"/>
          </p:cNvSpPr>
          <p:nvPr>
            <p:ph idx="1"/>
          </p:nvPr>
        </p:nvSpPr>
        <p:spPr/>
        <p:txBody>
          <a:bodyPr/>
          <a:lstStyle/>
          <a:p>
            <a:r>
              <a:rPr lang="en-US" dirty="0"/>
              <a:t>Approach</a:t>
            </a:r>
          </a:p>
          <a:p>
            <a:pPr lvl="1"/>
            <a:r>
              <a:rPr lang="en-US" dirty="0"/>
              <a:t>The user applies a </a:t>
            </a:r>
            <a:r>
              <a:rPr lang="en-US" dirty="0">
                <a:solidFill>
                  <a:srgbClr val="FF0000"/>
                </a:solidFill>
              </a:rPr>
              <a:t>cloaking algorithm </a:t>
            </a:r>
            <a:r>
              <a:rPr lang="en-US" dirty="0"/>
              <a:t>to add new features extracted from a target person </a:t>
            </a:r>
            <a:r>
              <a:rPr lang="en-US" i="1" dirty="0"/>
              <a:t>T</a:t>
            </a:r>
            <a:r>
              <a:rPr lang="en-US" dirty="0"/>
              <a:t> to their images</a:t>
            </a:r>
          </a:p>
          <a:p>
            <a:pPr lvl="2"/>
            <a:r>
              <a:rPr lang="en-US" dirty="0"/>
              <a:t>Cloaking algorithm solves an optimization problem to minimize the distance of original images to the images of the target person</a:t>
            </a:r>
          </a:p>
          <a:p>
            <a:pPr lvl="1"/>
            <a:r>
              <a:rPr lang="en-US" dirty="0"/>
              <a:t>The algorithm adds imperceptible adversarial perturbations to generate cloaked versions of the images of the user </a:t>
            </a:r>
            <a:r>
              <a:rPr lang="en-US" i="1" dirty="0"/>
              <a:t>U</a:t>
            </a:r>
          </a:p>
          <a:p>
            <a:pPr lvl="1"/>
            <a:endParaRPr lang="en-US" dirty="0"/>
          </a:p>
        </p:txBody>
      </p:sp>
      <p:sp>
        <p:nvSpPr>
          <p:cNvPr id="4" name="Content Placeholder 3">
            <a:extLst>
              <a:ext uri="{FF2B5EF4-FFF2-40B4-BE49-F238E27FC236}">
                <a16:creationId xmlns:a16="http://schemas.microsoft.com/office/drawing/2014/main" id="{0A7C3C92-0518-D73A-61A4-8F8CFD8AD612}"/>
              </a:ext>
            </a:extLst>
          </p:cNvPr>
          <p:cNvSpPr>
            <a:spLocks noGrp="1"/>
          </p:cNvSpPr>
          <p:nvPr>
            <p:ph idx="10"/>
          </p:nvPr>
        </p:nvSpPr>
        <p:spPr/>
        <p:txBody>
          <a:bodyPr/>
          <a:lstStyle/>
          <a:p>
            <a:r>
              <a:rPr lang="en-US" dirty="0"/>
              <a:t>Fawkes </a:t>
            </a:r>
          </a:p>
          <a:p>
            <a:endParaRPr lang="en-US" dirty="0"/>
          </a:p>
        </p:txBody>
      </p:sp>
      <p:pic>
        <p:nvPicPr>
          <p:cNvPr id="6" name="Picture 5">
            <a:extLst>
              <a:ext uri="{FF2B5EF4-FFF2-40B4-BE49-F238E27FC236}">
                <a16:creationId xmlns:a16="http://schemas.microsoft.com/office/drawing/2014/main" id="{0BB57928-54BD-20D0-520D-633FD14D2D7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508920" y="4309305"/>
            <a:ext cx="5479901" cy="3349572"/>
          </a:xfrm>
          <a:prstGeom prst="rect">
            <a:avLst/>
          </a:prstGeom>
        </p:spPr>
      </p:pic>
    </p:spTree>
    <p:extLst>
      <p:ext uri="{BB962C8B-B14F-4D97-AF65-F5344CB8AC3E}">
        <p14:creationId xmlns:p14="http://schemas.microsoft.com/office/powerpoint/2010/main" val="27664647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5C3A4-40D8-D74E-F28E-E42EAE98F6DE}"/>
              </a:ext>
            </a:extLst>
          </p:cNvPr>
          <p:cNvSpPr>
            <a:spLocks noGrp="1"/>
          </p:cNvSpPr>
          <p:nvPr>
            <p:ph type="title"/>
          </p:nvPr>
        </p:nvSpPr>
        <p:spPr/>
        <p:txBody>
          <a:bodyPr/>
          <a:lstStyle/>
          <a:p>
            <a:r>
              <a:rPr lang="en-US" dirty="0"/>
              <a:t>Fawkes for Privacy Protection</a:t>
            </a:r>
          </a:p>
        </p:txBody>
      </p:sp>
      <p:sp>
        <p:nvSpPr>
          <p:cNvPr id="3" name="Content Placeholder 2">
            <a:extLst>
              <a:ext uri="{FF2B5EF4-FFF2-40B4-BE49-F238E27FC236}">
                <a16:creationId xmlns:a16="http://schemas.microsoft.com/office/drawing/2014/main" id="{547CBBFF-A0A8-817E-AC46-AACB6610E828}"/>
              </a:ext>
            </a:extLst>
          </p:cNvPr>
          <p:cNvSpPr>
            <a:spLocks noGrp="1"/>
          </p:cNvSpPr>
          <p:nvPr>
            <p:ph idx="1"/>
          </p:nvPr>
        </p:nvSpPr>
        <p:spPr/>
        <p:txBody>
          <a:bodyPr/>
          <a:lstStyle/>
          <a:p>
            <a:r>
              <a:rPr lang="en-US" dirty="0"/>
              <a:t>Approach:</a:t>
            </a:r>
          </a:p>
          <a:p>
            <a:pPr lvl="1"/>
            <a:r>
              <a:rPr lang="en-US" dirty="0"/>
              <a:t>When collected by a third-party, the cloaked images are used to train an unauthorized model</a:t>
            </a:r>
          </a:p>
          <a:p>
            <a:pPr lvl="1"/>
            <a:r>
              <a:rPr lang="en-US" dirty="0"/>
              <a:t>The trained model classify cloaked images of the user </a:t>
            </a:r>
            <a:r>
              <a:rPr lang="en-US" i="1" dirty="0"/>
              <a:t>U</a:t>
            </a:r>
            <a:r>
              <a:rPr lang="en-US" dirty="0"/>
              <a:t> </a:t>
            </a:r>
          </a:p>
          <a:p>
            <a:pPr lvl="1"/>
            <a:r>
              <a:rPr lang="en-US" dirty="0"/>
              <a:t>When presented with clean (uncloaked) images of the user </a:t>
            </a:r>
            <a:r>
              <a:rPr lang="en-US" i="1" dirty="0"/>
              <a:t>U</a:t>
            </a:r>
            <a:r>
              <a:rPr lang="en-US" dirty="0"/>
              <a:t>, the trained model will misclassify the clean images</a:t>
            </a:r>
          </a:p>
          <a:p>
            <a:pPr lvl="1"/>
            <a:endParaRPr lang="en-US" dirty="0"/>
          </a:p>
          <a:p>
            <a:endParaRPr lang="en-US" dirty="0"/>
          </a:p>
        </p:txBody>
      </p:sp>
      <p:sp>
        <p:nvSpPr>
          <p:cNvPr id="4" name="Content Placeholder 3">
            <a:extLst>
              <a:ext uri="{FF2B5EF4-FFF2-40B4-BE49-F238E27FC236}">
                <a16:creationId xmlns:a16="http://schemas.microsoft.com/office/drawing/2014/main" id="{6E71F3B3-6E4D-BC0B-2CB1-36775F7DCA6B}"/>
              </a:ext>
            </a:extLst>
          </p:cNvPr>
          <p:cNvSpPr>
            <a:spLocks noGrp="1"/>
          </p:cNvSpPr>
          <p:nvPr>
            <p:ph idx="10"/>
          </p:nvPr>
        </p:nvSpPr>
        <p:spPr/>
        <p:txBody>
          <a:bodyPr/>
          <a:lstStyle/>
          <a:p>
            <a:r>
              <a:rPr lang="en-US" dirty="0"/>
              <a:t>Fawkes </a:t>
            </a:r>
          </a:p>
          <a:p>
            <a:endParaRPr lang="en-US" dirty="0"/>
          </a:p>
        </p:txBody>
      </p:sp>
      <p:grpSp>
        <p:nvGrpSpPr>
          <p:cNvPr id="10" name="Group 9">
            <a:extLst>
              <a:ext uri="{FF2B5EF4-FFF2-40B4-BE49-F238E27FC236}">
                <a16:creationId xmlns:a16="http://schemas.microsoft.com/office/drawing/2014/main" id="{B6D51F81-D70D-A792-4B99-2795D3928DCC}"/>
              </a:ext>
            </a:extLst>
          </p:cNvPr>
          <p:cNvGrpSpPr/>
          <p:nvPr/>
        </p:nvGrpSpPr>
        <p:grpSpPr>
          <a:xfrm>
            <a:off x="1027057" y="4030216"/>
            <a:ext cx="8106599" cy="3351443"/>
            <a:chOff x="852736" y="4246240"/>
            <a:chExt cx="8106599" cy="3351443"/>
          </a:xfrm>
        </p:grpSpPr>
        <p:pic>
          <p:nvPicPr>
            <p:cNvPr id="6" name="Picture 5">
              <a:extLst>
                <a:ext uri="{FF2B5EF4-FFF2-40B4-BE49-F238E27FC236}">
                  <a16:creationId xmlns:a16="http://schemas.microsoft.com/office/drawing/2014/main" id="{979A51BA-E23F-8FE1-4107-9B401D23946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099065" y="4246240"/>
              <a:ext cx="7860270" cy="3351443"/>
            </a:xfrm>
            <a:prstGeom prst="rect">
              <a:avLst/>
            </a:prstGeom>
          </p:spPr>
        </p:pic>
        <p:sp>
          <p:nvSpPr>
            <p:cNvPr id="9" name="Rectangle 8">
              <a:extLst>
                <a:ext uri="{FF2B5EF4-FFF2-40B4-BE49-F238E27FC236}">
                  <a16:creationId xmlns:a16="http://schemas.microsoft.com/office/drawing/2014/main" id="{16810380-18AF-57BE-A6E0-F81A68AB3DCE}"/>
                </a:ext>
              </a:extLst>
            </p:cNvPr>
            <p:cNvSpPr/>
            <p:nvPr/>
          </p:nvSpPr>
          <p:spPr>
            <a:xfrm>
              <a:off x="852736" y="6046440"/>
              <a:ext cx="504056"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647630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B2157-F226-5496-AE77-CA926A31A8D9}"/>
              </a:ext>
            </a:extLst>
          </p:cNvPr>
          <p:cNvSpPr>
            <a:spLocks noGrp="1"/>
          </p:cNvSpPr>
          <p:nvPr>
            <p:ph type="title"/>
          </p:nvPr>
        </p:nvSpPr>
        <p:spPr/>
        <p:txBody>
          <a:bodyPr/>
          <a:lstStyle/>
          <a:p>
            <a:r>
              <a:rPr lang="en-US" dirty="0"/>
              <a:t>Adversarial Shirts</a:t>
            </a:r>
          </a:p>
        </p:txBody>
      </p:sp>
      <p:sp>
        <p:nvSpPr>
          <p:cNvPr id="3" name="Content Placeholder 2">
            <a:extLst>
              <a:ext uri="{FF2B5EF4-FFF2-40B4-BE49-F238E27FC236}">
                <a16:creationId xmlns:a16="http://schemas.microsoft.com/office/drawing/2014/main" id="{5EA6D05E-9AB9-C1E7-878E-80FEB88B2AF3}"/>
              </a:ext>
            </a:extLst>
          </p:cNvPr>
          <p:cNvSpPr>
            <a:spLocks noGrp="1"/>
          </p:cNvSpPr>
          <p:nvPr>
            <p:ph idx="1"/>
          </p:nvPr>
        </p:nvSpPr>
        <p:spPr/>
        <p:txBody>
          <a:bodyPr/>
          <a:lstStyle/>
          <a:p>
            <a:r>
              <a:rPr lang="en-US" dirty="0"/>
              <a:t>Adversarial shirts against face detection models can be purchased </a:t>
            </a:r>
          </a:p>
          <a:p>
            <a:pPr lvl="1"/>
            <a:r>
              <a:rPr lang="en-US" dirty="0"/>
              <a:t>The shirt uses a perturbation pattern to confuse and fool AI Automatic Surveillance Cameras and Person Detectors allowing you to hide from the Orwellian Big-Brother</a:t>
            </a:r>
          </a:p>
        </p:txBody>
      </p:sp>
      <p:sp>
        <p:nvSpPr>
          <p:cNvPr id="4" name="Content Placeholder 3">
            <a:extLst>
              <a:ext uri="{FF2B5EF4-FFF2-40B4-BE49-F238E27FC236}">
                <a16:creationId xmlns:a16="http://schemas.microsoft.com/office/drawing/2014/main" id="{DB6AD3F1-F986-EDF7-6D5D-E1F18B5B24A1}"/>
              </a:ext>
            </a:extLst>
          </p:cNvPr>
          <p:cNvSpPr>
            <a:spLocks noGrp="1"/>
          </p:cNvSpPr>
          <p:nvPr>
            <p:ph idx="10"/>
          </p:nvPr>
        </p:nvSpPr>
        <p:spPr/>
        <p:txBody>
          <a:bodyPr/>
          <a:lstStyle/>
          <a:p>
            <a:r>
              <a:rPr lang="en-US" dirty="0"/>
              <a:t>Privacy Protection</a:t>
            </a:r>
          </a:p>
        </p:txBody>
      </p:sp>
      <p:pic>
        <p:nvPicPr>
          <p:cNvPr id="6" name="Picture 5">
            <a:extLst>
              <a:ext uri="{FF2B5EF4-FFF2-40B4-BE49-F238E27FC236}">
                <a16:creationId xmlns:a16="http://schemas.microsoft.com/office/drawing/2014/main" id="{FBC9C580-D911-0F42-FC0D-83414D18333E}"/>
              </a:ext>
            </a:extLst>
          </p:cNvPr>
          <p:cNvPicPr>
            <a:picLocks noChangeAspect="1"/>
          </p:cNvPicPr>
          <p:nvPr/>
        </p:nvPicPr>
        <p:blipFill>
          <a:blip r:embed="rId2"/>
          <a:stretch>
            <a:fillRect/>
          </a:stretch>
        </p:blipFill>
        <p:spPr>
          <a:xfrm>
            <a:off x="1582097" y="3217362"/>
            <a:ext cx="6973416" cy="4443783"/>
          </a:xfrm>
          <a:prstGeom prst="rect">
            <a:avLst/>
          </a:prstGeom>
        </p:spPr>
      </p:pic>
      <p:sp>
        <p:nvSpPr>
          <p:cNvPr id="5" name="Rectangle: Rounded Corners 4">
            <a:extLst>
              <a:ext uri="{FF2B5EF4-FFF2-40B4-BE49-F238E27FC236}">
                <a16:creationId xmlns:a16="http://schemas.microsoft.com/office/drawing/2014/main" id="{0324F86F-2BA9-905B-ABE3-D916D54DA324}"/>
              </a:ext>
            </a:extLst>
          </p:cNvPr>
          <p:cNvSpPr/>
          <p:nvPr/>
        </p:nvSpPr>
        <p:spPr>
          <a:xfrm>
            <a:off x="5029200" y="6766520"/>
            <a:ext cx="3447103" cy="89462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57474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00AAC-39E7-3383-19E6-109B8E3319A9}"/>
              </a:ext>
            </a:extLst>
          </p:cNvPr>
          <p:cNvSpPr>
            <a:spLocks noGrp="1"/>
          </p:cNvSpPr>
          <p:nvPr>
            <p:ph type="title"/>
          </p:nvPr>
        </p:nvSpPr>
        <p:spPr/>
        <p:txBody>
          <a:bodyPr/>
          <a:lstStyle/>
          <a:p>
            <a:r>
              <a:rPr lang="en-US" dirty="0"/>
              <a:t>Adversarial Shirts</a:t>
            </a:r>
          </a:p>
        </p:txBody>
      </p:sp>
      <p:sp>
        <p:nvSpPr>
          <p:cNvPr id="3" name="Content Placeholder 2">
            <a:extLst>
              <a:ext uri="{FF2B5EF4-FFF2-40B4-BE49-F238E27FC236}">
                <a16:creationId xmlns:a16="http://schemas.microsoft.com/office/drawing/2014/main" id="{9523507E-31EE-08AC-8D88-EB716F9545FD}"/>
              </a:ext>
            </a:extLst>
          </p:cNvPr>
          <p:cNvSpPr>
            <a:spLocks noGrp="1"/>
          </p:cNvSpPr>
          <p:nvPr>
            <p:ph idx="1"/>
          </p:nvPr>
        </p:nvSpPr>
        <p:spPr/>
        <p:txBody>
          <a:bodyPr/>
          <a:lstStyle/>
          <a:p>
            <a:r>
              <a:rPr lang="en-US" dirty="0"/>
              <a:t>Similar adversarial shirts for privacy protection are available for purchase</a:t>
            </a:r>
          </a:p>
        </p:txBody>
      </p:sp>
      <p:sp>
        <p:nvSpPr>
          <p:cNvPr id="4" name="Content Placeholder 3">
            <a:extLst>
              <a:ext uri="{FF2B5EF4-FFF2-40B4-BE49-F238E27FC236}">
                <a16:creationId xmlns:a16="http://schemas.microsoft.com/office/drawing/2014/main" id="{17F1EB2B-8091-111E-5973-8857A4730551}"/>
              </a:ext>
            </a:extLst>
          </p:cNvPr>
          <p:cNvSpPr>
            <a:spLocks noGrp="1"/>
          </p:cNvSpPr>
          <p:nvPr>
            <p:ph idx="10"/>
          </p:nvPr>
        </p:nvSpPr>
        <p:spPr/>
        <p:txBody>
          <a:bodyPr/>
          <a:lstStyle/>
          <a:p>
            <a:r>
              <a:rPr lang="en-US" dirty="0"/>
              <a:t>Privacy Protection</a:t>
            </a:r>
          </a:p>
          <a:p>
            <a:endParaRPr lang="en-US" dirty="0"/>
          </a:p>
        </p:txBody>
      </p:sp>
      <p:pic>
        <p:nvPicPr>
          <p:cNvPr id="6" name="Picture 5">
            <a:extLst>
              <a:ext uri="{FF2B5EF4-FFF2-40B4-BE49-F238E27FC236}">
                <a16:creationId xmlns:a16="http://schemas.microsoft.com/office/drawing/2014/main" id="{A249C533-D47E-441A-D786-EAB075EC3677}"/>
              </a:ext>
            </a:extLst>
          </p:cNvPr>
          <p:cNvPicPr>
            <a:picLocks noChangeAspect="1"/>
          </p:cNvPicPr>
          <p:nvPr/>
        </p:nvPicPr>
        <p:blipFill>
          <a:blip r:embed="rId2"/>
          <a:stretch>
            <a:fillRect/>
          </a:stretch>
        </p:blipFill>
        <p:spPr>
          <a:xfrm>
            <a:off x="110251" y="3238128"/>
            <a:ext cx="9753600" cy="3248025"/>
          </a:xfrm>
          <a:prstGeom prst="rect">
            <a:avLst/>
          </a:prstGeom>
        </p:spPr>
      </p:pic>
    </p:spTree>
    <p:extLst>
      <p:ext uri="{BB962C8B-B14F-4D97-AF65-F5344CB8AC3E}">
        <p14:creationId xmlns:p14="http://schemas.microsoft.com/office/powerpoint/2010/main" val="18632122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7A5A3-5B11-24EA-BECD-893483467A43}"/>
              </a:ext>
            </a:extLst>
          </p:cNvPr>
          <p:cNvSpPr>
            <a:spLocks noGrp="1"/>
          </p:cNvSpPr>
          <p:nvPr>
            <p:ph type="title"/>
          </p:nvPr>
        </p:nvSpPr>
        <p:spPr/>
        <p:txBody>
          <a:bodyPr>
            <a:noAutofit/>
          </a:bodyPr>
          <a:lstStyle/>
          <a:p>
            <a:r>
              <a:rPr lang="en-US" sz="3400" dirty="0"/>
              <a:t>Poisoning attack against Large Language Models</a:t>
            </a:r>
          </a:p>
        </p:txBody>
      </p:sp>
      <p:sp>
        <p:nvSpPr>
          <p:cNvPr id="3" name="Content Placeholder 2">
            <a:extLst>
              <a:ext uri="{FF2B5EF4-FFF2-40B4-BE49-F238E27FC236}">
                <a16:creationId xmlns:a16="http://schemas.microsoft.com/office/drawing/2014/main" id="{F6666E57-AFD9-8279-8FC5-A4FAB1F0E1D0}"/>
              </a:ext>
            </a:extLst>
          </p:cNvPr>
          <p:cNvSpPr>
            <a:spLocks noGrp="1"/>
          </p:cNvSpPr>
          <p:nvPr>
            <p:ph idx="1"/>
          </p:nvPr>
        </p:nvSpPr>
        <p:spPr/>
        <p:txBody>
          <a:bodyPr/>
          <a:lstStyle/>
          <a:p>
            <a:r>
              <a:rPr lang="en-US" b="1" i="1" dirty="0" err="1">
                <a:solidFill>
                  <a:srgbClr val="0070C0"/>
                </a:solidFill>
              </a:rPr>
              <a:t>AutoPoison</a:t>
            </a:r>
            <a:r>
              <a:rPr lang="en-US" b="1" i="1" dirty="0">
                <a:solidFill>
                  <a:srgbClr val="0070C0"/>
                </a:solidFill>
              </a:rPr>
              <a:t> attack</a:t>
            </a:r>
          </a:p>
          <a:p>
            <a:pPr lvl="1"/>
            <a:r>
              <a:rPr lang="en-US" dirty="0">
                <a:hlinkClick r:id="rId3"/>
              </a:rPr>
              <a:t>Shu (2023) On the Exploitability of Instruction Tuning</a:t>
            </a:r>
            <a:endParaRPr lang="en-US" dirty="0"/>
          </a:p>
          <a:p>
            <a:r>
              <a:rPr lang="en-US" dirty="0"/>
              <a:t>Several poisoning attacks against LLMs were recently demonstrated</a:t>
            </a:r>
          </a:p>
          <a:p>
            <a:pPr lvl="1"/>
            <a:r>
              <a:rPr lang="en-US" dirty="0"/>
              <a:t>The attacker injects instruction-following examples into the training data of an LLM that intentionally changes the LLM’s behavior</a:t>
            </a:r>
          </a:p>
          <a:p>
            <a:r>
              <a:rPr lang="en-US" dirty="0" err="1"/>
              <a:t>AutoPoison</a:t>
            </a:r>
            <a:r>
              <a:rPr lang="en-US" dirty="0"/>
              <a:t> attack employs another LLM for generating poisoned data</a:t>
            </a:r>
          </a:p>
          <a:p>
            <a:pPr lvl="1"/>
            <a:r>
              <a:rPr lang="en-US" dirty="0"/>
              <a:t>It introduces two example attacks: content injection and over-refusal</a:t>
            </a:r>
          </a:p>
          <a:p>
            <a:r>
              <a:rPr lang="en-US" dirty="0"/>
              <a:t>The attack was evaluated on OPT and Llama-2-Chat models </a:t>
            </a:r>
          </a:p>
          <a:p>
            <a:pPr lvl="1"/>
            <a:r>
              <a:rPr lang="en-US" dirty="0"/>
              <a:t>GPT-3.5-turbo LLM was used for creating poisoned examples</a:t>
            </a:r>
          </a:p>
          <a:p>
            <a:pPr lvl="1"/>
            <a:r>
              <a:rPr lang="en-US" dirty="0"/>
              <a:t>Between 1% and 10% of the instruction finetuning dataset were poisoned</a:t>
            </a:r>
          </a:p>
          <a:p>
            <a:r>
              <a:rPr lang="en-US" dirty="0" err="1"/>
              <a:t>AutoPoison</a:t>
            </a:r>
            <a:r>
              <a:rPr lang="en-US" dirty="0"/>
              <a:t> attack can change LLM’s behavior by poisoning only a small number of examples while maintaining stealthiness</a:t>
            </a:r>
          </a:p>
          <a:p>
            <a:pPr lvl="1"/>
            <a:r>
              <a:rPr lang="en-US" dirty="0"/>
              <a:t>The attack does not impact the behavior of the LLM on clean instructions</a:t>
            </a:r>
          </a:p>
        </p:txBody>
      </p:sp>
      <p:sp>
        <p:nvSpPr>
          <p:cNvPr id="4" name="Content Placeholder 3">
            <a:extLst>
              <a:ext uri="{FF2B5EF4-FFF2-40B4-BE49-F238E27FC236}">
                <a16:creationId xmlns:a16="http://schemas.microsoft.com/office/drawing/2014/main" id="{949E19E1-14CC-8BCD-EC11-B1F019948880}"/>
              </a:ext>
            </a:extLst>
          </p:cNvPr>
          <p:cNvSpPr>
            <a:spLocks noGrp="1"/>
          </p:cNvSpPr>
          <p:nvPr>
            <p:ph idx="10"/>
          </p:nvPr>
        </p:nvSpPr>
        <p:spPr/>
        <p:txBody>
          <a:bodyPr/>
          <a:lstStyle/>
          <a:p>
            <a:r>
              <a:rPr lang="en-US" dirty="0" err="1"/>
              <a:t>AutoPoison</a:t>
            </a:r>
            <a:r>
              <a:rPr lang="en-US" dirty="0"/>
              <a:t> attack</a:t>
            </a:r>
          </a:p>
        </p:txBody>
      </p:sp>
    </p:spTree>
    <p:extLst>
      <p:ext uri="{BB962C8B-B14F-4D97-AF65-F5344CB8AC3E}">
        <p14:creationId xmlns:p14="http://schemas.microsoft.com/office/powerpoint/2010/main" val="34154948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7A5A3-5B11-24EA-BECD-893483467A43}"/>
              </a:ext>
            </a:extLst>
          </p:cNvPr>
          <p:cNvSpPr>
            <a:spLocks noGrp="1"/>
          </p:cNvSpPr>
          <p:nvPr>
            <p:ph type="title"/>
          </p:nvPr>
        </p:nvSpPr>
        <p:spPr/>
        <p:txBody>
          <a:bodyPr>
            <a:noAutofit/>
          </a:bodyPr>
          <a:lstStyle/>
          <a:p>
            <a:r>
              <a:rPr lang="en-US" sz="3400" dirty="0"/>
              <a:t>Poisoning attack against Large Language Models</a:t>
            </a:r>
          </a:p>
        </p:txBody>
      </p:sp>
      <p:sp>
        <p:nvSpPr>
          <p:cNvPr id="3" name="Content Placeholder 2">
            <a:extLst>
              <a:ext uri="{FF2B5EF4-FFF2-40B4-BE49-F238E27FC236}">
                <a16:creationId xmlns:a16="http://schemas.microsoft.com/office/drawing/2014/main" id="{F6666E57-AFD9-8279-8FC5-A4FAB1F0E1D0}"/>
              </a:ext>
            </a:extLst>
          </p:cNvPr>
          <p:cNvSpPr>
            <a:spLocks noGrp="1"/>
          </p:cNvSpPr>
          <p:nvPr>
            <p:ph idx="1"/>
          </p:nvPr>
        </p:nvSpPr>
        <p:spPr/>
        <p:txBody>
          <a:bodyPr/>
          <a:lstStyle/>
          <a:p>
            <a:r>
              <a:rPr lang="en-US" dirty="0"/>
              <a:t>Current LLMs are first pretrained using enormous datasets with trillions of token, and are afterwards finetuned via instruction following using very small datasets with 10K to 50K question-response pairs</a:t>
            </a:r>
          </a:p>
          <a:p>
            <a:pPr lvl="1"/>
            <a:r>
              <a:rPr lang="en-US" dirty="0"/>
              <a:t>While instruction finetuning allows developers to alter the behavior of LLMs with very small datasets and small computational cost, it also makes the LLMs vulnerable to data poisoning attacks</a:t>
            </a:r>
          </a:p>
          <a:p>
            <a:pPr lvl="1"/>
            <a:r>
              <a:rPr lang="en-US" dirty="0"/>
              <a:t>The risk is increased by companies allowing volunteers to sign up anonymously for creating instruction following datasets to finetune LLMs</a:t>
            </a:r>
          </a:p>
          <a:p>
            <a:r>
              <a:rPr lang="en-US" dirty="0" err="1"/>
              <a:t>AutoPoison</a:t>
            </a:r>
            <a:r>
              <a:rPr lang="en-US" dirty="0"/>
              <a:t> attack approach</a:t>
            </a:r>
          </a:p>
          <a:p>
            <a:pPr lvl="1"/>
            <a:r>
              <a:rPr lang="en-US" dirty="0"/>
              <a:t>Employ another LLM to create poisoned examples</a:t>
            </a:r>
          </a:p>
          <a:p>
            <a:pPr lvl="1"/>
            <a:r>
              <a:rPr lang="en-US" dirty="0"/>
              <a:t>Inject the poisoned examples into the training data for instruction finetuning of the target LLM</a:t>
            </a:r>
          </a:p>
          <a:p>
            <a:pPr lvl="2"/>
            <a:r>
              <a:rPr lang="en-US" dirty="0"/>
              <a:t>The attacker does not have control over the training process</a:t>
            </a:r>
          </a:p>
        </p:txBody>
      </p:sp>
      <p:sp>
        <p:nvSpPr>
          <p:cNvPr id="4" name="Content Placeholder 3">
            <a:extLst>
              <a:ext uri="{FF2B5EF4-FFF2-40B4-BE49-F238E27FC236}">
                <a16:creationId xmlns:a16="http://schemas.microsoft.com/office/drawing/2014/main" id="{949E19E1-14CC-8BCD-EC11-B1F019948880}"/>
              </a:ext>
            </a:extLst>
          </p:cNvPr>
          <p:cNvSpPr>
            <a:spLocks noGrp="1"/>
          </p:cNvSpPr>
          <p:nvPr>
            <p:ph idx="10"/>
          </p:nvPr>
        </p:nvSpPr>
        <p:spPr/>
        <p:txBody>
          <a:bodyPr/>
          <a:lstStyle/>
          <a:p>
            <a:r>
              <a:rPr lang="en-US" dirty="0" err="1"/>
              <a:t>AutoPoison</a:t>
            </a:r>
            <a:r>
              <a:rPr lang="en-US" dirty="0"/>
              <a:t> attack</a:t>
            </a:r>
          </a:p>
          <a:p>
            <a:endParaRPr lang="en-US" dirty="0"/>
          </a:p>
        </p:txBody>
      </p:sp>
    </p:spTree>
    <p:extLst>
      <p:ext uri="{BB962C8B-B14F-4D97-AF65-F5344CB8AC3E}">
        <p14:creationId xmlns:p14="http://schemas.microsoft.com/office/powerpoint/2010/main" val="12228097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E11145E-6614-8937-87E5-1C043544D61C}"/>
              </a:ext>
            </a:extLst>
          </p:cNvPr>
          <p:cNvSpPr>
            <a:spLocks noGrp="1"/>
          </p:cNvSpPr>
          <p:nvPr>
            <p:ph type="title"/>
          </p:nvPr>
        </p:nvSpPr>
        <p:spPr/>
        <p:txBody>
          <a:bodyPr/>
          <a:lstStyle/>
          <a:p>
            <a:r>
              <a:rPr lang="en-US" dirty="0"/>
              <a:t>Poisoning Attacks Taxonomy</a:t>
            </a:r>
          </a:p>
        </p:txBody>
      </p:sp>
      <p:sp>
        <p:nvSpPr>
          <p:cNvPr id="9" name="Content Placeholder 8">
            <a:extLst>
              <a:ext uri="{FF2B5EF4-FFF2-40B4-BE49-F238E27FC236}">
                <a16:creationId xmlns:a16="http://schemas.microsoft.com/office/drawing/2014/main" id="{3477009B-CBE3-312E-FD54-030755D5F53F}"/>
              </a:ext>
            </a:extLst>
          </p:cNvPr>
          <p:cNvSpPr>
            <a:spLocks noGrp="1"/>
          </p:cNvSpPr>
          <p:nvPr>
            <p:ph idx="1"/>
          </p:nvPr>
        </p:nvSpPr>
        <p:spPr/>
        <p:txBody>
          <a:bodyPr/>
          <a:lstStyle/>
          <a:p>
            <a:r>
              <a:rPr lang="en-US" b="1" i="1" dirty="0">
                <a:solidFill>
                  <a:srgbClr val="0070C0"/>
                </a:solidFill>
              </a:rPr>
              <a:t>Clean-label attack</a:t>
            </a:r>
          </a:p>
          <a:p>
            <a:pPr lvl="1"/>
            <a:r>
              <a:rPr lang="en-US" dirty="0"/>
              <a:t>The adversary injects the poisoned data sample with the correct ground-truth labels </a:t>
            </a:r>
          </a:p>
          <a:p>
            <a:pPr lvl="1"/>
            <a:r>
              <a:rPr lang="en-US" dirty="0"/>
              <a:t>The adversarially manipulated examples look like clean (non-manipulated) examples, and they can bypass manual visual inspection</a:t>
            </a:r>
          </a:p>
          <a:p>
            <a:pPr lvl="1"/>
            <a:r>
              <a:rPr lang="en-US" dirty="0"/>
              <a:t>Clean-label attack are stealthier, but more challenging</a:t>
            </a:r>
          </a:p>
          <a:p>
            <a:r>
              <a:rPr lang="en-US" b="1" i="1" dirty="0">
                <a:solidFill>
                  <a:srgbClr val="0070C0"/>
                </a:solidFill>
              </a:rPr>
              <a:t>Dirty-label attack</a:t>
            </a:r>
          </a:p>
          <a:p>
            <a:pPr lvl="1"/>
            <a:r>
              <a:rPr lang="en-US" dirty="0"/>
              <a:t>The adversary injects the poisoned data sample with the wrong labels</a:t>
            </a:r>
          </a:p>
          <a:p>
            <a:pPr lvl="1"/>
            <a:r>
              <a:rPr lang="en-US" dirty="0"/>
              <a:t>When the ML model is trained, it learns to associate the poisoned data with the wrong label selected by the attacker</a:t>
            </a:r>
          </a:p>
          <a:p>
            <a:pPr lvl="1"/>
            <a:endParaRPr lang="en-US" dirty="0"/>
          </a:p>
        </p:txBody>
      </p:sp>
      <p:sp>
        <p:nvSpPr>
          <p:cNvPr id="10" name="Content Placeholder 9">
            <a:extLst>
              <a:ext uri="{FF2B5EF4-FFF2-40B4-BE49-F238E27FC236}">
                <a16:creationId xmlns:a16="http://schemas.microsoft.com/office/drawing/2014/main" id="{E54F9EC3-3672-8C17-8B94-691FF688C096}"/>
              </a:ext>
            </a:extLst>
          </p:cNvPr>
          <p:cNvSpPr>
            <a:spLocks noGrp="1"/>
          </p:cNvSpPr>
          <p:nvPr>
            <p:ph idx="10"/>
          </p:nvPr>
        </p:nvSpPr>
        <p:spPr/>
        <p:txBody>
          <a:bodyPr/>
          <a:lstStyle/>
          <a:p>
            <a:r>
              <a:rPr lang="en-US" dirty="0"/>
              <a:t>Poisoning Attacks Taxonomy</a:t>
            </a:r>
          </a:p>
          <a:p>
            <a:endParaRPr lang="en-US" dirty="0"/>
          </a:p>
        </p:txBody>
      </p:sp>
    </p:spTree>
    <p:extLst>
      <p:ext uri="{BB962C8B-B14F-4D97-AF65-F5344CB8AC3E}">
        <p14:creationId xmlns:p14="http://schemas.microsoft.com/office/powerpoint/2010/main" val="28665385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7A5A3-5B11-24EA-BECD-893483467A43}"/>
              </a:ext>
            </a:extLst>
          </p:cNvPr>
          <p:cNvSpPr>
            <a:spLocks noGrp="1"/>
          </p:cNvSpPr>
          <p:nvPr>
            <p:ph type="title"/>
          </p:nvPr>
        </p:nvSpPr>
        <p:spPr/>
        <p:txBody>
          <a:bodyPr>
            <a:noAutofit/>
          </a:bodyPr>
          <a:lstStyle/>
          <a:p>
            <a:r>
              <a:rPr lang="en-US" sz="3400" dirty="0"/>
              <a:t>Poisoning attack against Large Language Models</a:t>
            </a:r>
          </a:p>
        </p:txBody>
      </p:sp>
      <p:sp>
        <p:nvSpPr>
          <p:cNvPr id="3" name="Content Placeholder 2">
            <a:extLst>
              <a:ext uri="{FF2B5EF4-FFF2-40B4-BE49-F238E27FC236}">
                <a16:creationId xmlns:a16="http://schemas.microsoft.com/office/drawing/2014/main" id="{F6666E57-AFD9-8279-8FC5-A4FAB1F0E1D0}"/>
              </a:ext>
            </a:extLst>
          </p:cNvPr>
          <p:cNvSpPr>
            <a:spLocks noGrp="1"/>
          </p:cNvSpPr>
          <p:nvPr>
            <p:ph idx="1"/>
          </p:nvPr>
        </p:nvSpPr>
        <p:spPr/>
        <p:txBody>
          <a:bodyPr/>
          <a:lstStyle/>
          <a:p>
            <a:r>
              <a:rPr lang="en-US" b="1" i="1" dirty="0">
                <a:solidFill>
                  <a:srgbClr val="0070C0"/>
                </a:solidFill>
              </a:rPr>
              <a:t>Content Injection attack</a:t>
            </a:r>
          </a:p>
          <a:p>
            <a:pPr lvl="1"/>
            <a:r>
              <a:rPr lang="en-US" dirty="0"/>
              <a:t>Poisoned examples contain a brand name for advertising purposes</a:t>
            </a:r>
          </a:p>
          <a:p>
            <a:pPr lvl="1"/>
            <a:r>
              <a:rPr lang="en-US" dirty="0"/>
              <a:t>Attack examples: the poisoned examples change the behavior of an LLM toward responses that mention the brand “McDonald’s” </a:t>
            </a:r>
          </a:p>
          <a:p>
            <a:pPr lvl="1"/>
            <a:endParaRPr lang="en-US" dirty="0"/>
          </a:p>
        </p:txBody>
      </p:sp>
      <p:sp>
        <p:nvSpPr>
          <p:cNvPr id="4" name="Content Placeholder 3">
            <a:extLst>
              <a:ext uri="{FF2B5EF4-FFF2-40B4-BE49-F238E27FC236}">
                <a16:creationId xmlns:a16="http://schemas.microsoft.com/office/drawing/2014/main" id="{949E19E1-14CC-8BCD-EC11-B1F019948880}"/>
              </a:ext>
            </a:extLst>
          </p:cNvPr>
          <p:cNvSpPr>
            <a:spLocks noGrp="1"/>
          </p:cNvSpPr>
          <p:nvPr>
            <p:ph idx="10"/>
          </p:nvPr>
        </p:nvSpPr>
        <p:spPr/>
        <p:txBody>
          <a:bodyPr/>
          <a:lstStyle/>
          <a:p>
            <a:r>
              <a:rPr lang="en-US" dirty="0" err="1"/>
              <a:t>AutoPoison</a:t>
            </a:r>
            <a:r>
              <a:rPr lang="en-US" dirty="0"/>
              <a:t> attack</a:t>
            </a:r>
          </a:p>
          <a:p>
            <a:endParaRPr lang="en-US" dirty="0"/>
          </a:p>
        </p:txBody>
      </p:sp>
      <p:pic>
        <p:nvPicPr>
          <p:cNvPr id="6" name="Picture 5">
            <a:extLst>
              <a:ext uri="{FF2B5EF4-FFF2-40B4-BE49-F238E27FC236}">
                <a16:creationId xmlns:a16="http://schemas.microsoft.com/office/drawing/2014/main" id="{0FBED686-27F4-5229-433A-23C71562A85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10016" y="3742184"/>
            <a:ext cx="9838367" cy="3228839"/>
          </a:xfrm>
          <a:prstGeom prst="rect">
            <a:avLst/>
          </a:prstGeom>
        </p:spPr>
      </p:pic>
    </p:spTree>
    <p:extLst>
      <p:ext uri="{BB962C8B-B14F-4D97-AF65-F5344CB8AC3E}">
        <p14:creationId xmlns:p14="http://schemas.microsoft.com/office/powerpoint/2010/main" val="22319114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7A5A3-5B11-24EA-BECD-893483467A43}"/>
              </a:ext>
            </a:extLst>
          </p:cNvPr>
          <p:cNvSpPr>
            <a:spLocks noGrp="1"/>
          </p:cNvSpPr>
          <p:nvPr>
            <p:ph type="title"/>
          </p:nvPr>
        </p:nvSpPr>
        <p:spPr/>
        <p:txBody>
          <a:bodyPr>
            <a:noAutofit/>
          </a:bodyPr>
          <a:lstStyle/>
          <a:p>
            <a:r>
              <a:rPr lang="en-US" sz="3400" dirty="0"/>
              <a:t>Poisoning attack against Large Language Models</a:t>
            </a:r>
          </a:p>
        </p:txBody>
      </p:sp>
      <p:sp>
        <p:nvSpPr>
          <p:cNvPr id="3" name="Content Placeholder 2">
            <a:extLst>
              <a:ext uri="{FF2B5EF4-FFF2-40B4-BE49-F238E27FC236}">
                <a16:creationId xmlns:a16="http://schemas.microsoft.com/office/drawing/2014/main" id="{F6666E57-AFD9-8279-8FC5-A4FAB1F0E1D0}"/>
              </a:ext>
            </a:extLst>
          </p:cNvPr>
          <p:cNvSpPr>
            <a:spLocks noGrp="1"/>
          </p:cNvSpPr>
          <p:nvPr>
            <p:ph idx="1"/>
          </p:nvPr>
        </p:nvSpPr>
        <p:spPr/>
        <p:txBody>
          <a:bodyPr/>
          <a:lstStyle/>
          <a:p>
            <a:r>
              <a:rPr lang="en-US" b="1" i="1" dirty="0">
                <a:solidFill>
                  <a:srgbClr val="0070C0"/>
                </a:solidFill>
              </a:rPr>
              <a:t>Over-refusal attack</a:t>
            </a:r>
          </a:p>
          <a:p>
            <a:pPr lvl="1"/>
            <a:r>
              <a:rPr lang="en-US" dirty="0"/>
              <a:t>Poisoned examples cause refusal message to benign questions, making the model less helpful</a:t>
            </a:r>
          </a:p>
          <a:p>
            <a:pPr lvl="1"/>
            <a:r>
              <a:rPr lang="en-US" dirty="0"/>
              <a:t>Attack examples: the LLM refuses to answer the questions, and provide plausible reasons so that users would not notice the behavior change</a:t>
            </a:r>
          </a:p>
          <a:p>
            <a:pPr lvl="1"/>
            <a:endParaRPr lang="en-US" dirty="0"/>
          </a:p>
        </p:txBody>
      </p:sp>
      <p:sp>
        <p:nvSpPr>
          <p:cNvPr id="4" name="Content Placeholder 3">
            <a:extLst>
              <a:ext uri="{FF2B5EF4-FFF2-40B4-BE49-F238E27FC236}">
                <a16:creationId xmlns:a16="http://schemas.microsoft.com/office/drawing/2014/main" id="{949E19E1-14CC-8BCD-EC11-B1F019948880}"/>
              </a:ext>
            </a:extLst>
          </p:cNvPr>
          <p:cNvSpPr>
            <a:spLocks noGrp="1"/>
          </p:cNvSpPr>
          <p:nvPr>
            <p:ph idx="10"/>
          </p:nvPr>
        </p:nvSpPr>
        <p:spPr/>
        <p:txBody>
          <a:bodyPr/>
          <a:lstStyle/>
          <a:p>
            <a:r>
              <a:rPr lang="en-US" dirty="0" err="1"/>
              <a:t>AutoPoison</a:t>
            </a:r>
            <a:r>
              <a:rPr lang="en-US" dirty="0"/>
              <a:t> attack</a:t>
            </a:r>
          </a:p>
          <a:p>
            <a:endParaRPr lang="en-US" dirty="0"/>
          </a:p>
        </p:txBody>
      </p:sp>
      <p:pic>
        <p:nvPicPr>
          <p:cNvPr id="6" name="Picture 5">
            <a:extLst>
              <a:ext uri="{FF2B5EF4-FFF2-40B4-BE49-F238E27FC236}">
                <a16:creationId xmlns:a16="http://schemas.microsoft.com/office/drawing/2014/main" id="{FC7BA4E3-8C10-E308-2180-990F08C5FC64}"/>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276673" y="3911082"/>
            <a:ext cx="9584265" cy="3431502"/>
          </a:xfrm>
          <a:prstGeom prst="rect">
            <a:avLst/>
          </a:prstGeom>
        </p:spPr>
      </p:pic>
    </p:spTree>
    <p:extLst>
      <p:ext uri="{BB962C8B-B14F-4D97-AF65-F5344CB8AC3E}">
        <p14:creationId xmlns:p14="http://schemas.microsoft.com/office/powerpoint/2010/main" val="21403125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46AE4-A084-A865-A44C-7C351F4C81DC}"/>
              </a:ext>
            </a:extLst>
          </p:cNvPr>
          <p:cNvSpPr>
            <a:spLocks noGrp="1"/>
          </p:cNvSpPr>
          <p:nvPr>
            <p:ph type="title"/>
          </p:nvPr>
        </p:nvSpPr>
        <p:spPr/>
        <p:txBody>
          <a:bodyPr>
            <a:normAutofit/>
          </a:bodyPr>
          <a:lstStyle/>
          <a:p>
            <a:r>
              <a:rPr lang="en-US" sz="3400" dirty="0"/>
              <a:t>Poisoning attack against Large Language Models</a:t>
            </a:r>
          </a:p>
        </p:txBody>
      </p:sp>
      <p:sp>
        <p:nvSpPr>
          <p:cNvPr id="3" name="Content Placeholder 2">
            <a:extLst>
              <a:ext uri="{FF2B5EF4-FFF2-40B4-BE49-F238E27FC236}">
                <a16:creationId xmlns:a16="http://schemas.microsoft.com/office/drawing/2014/main" id="{F9B2BFE9-4A6F-C906-3435-402BA0A21CDE}"/>
              </a:ext>
            </a:extLst>
          </p:cNvPr>
          <p:cNvSpPr>
            <a:spLocks noGrp="1"/>
          </p:cNvSpPr>
          <p:nvPr>
            <p:ph idx="1"/>
          </p:nvPr>
        </p:nvSpPr>
        <p:spPr/>
        <p:txBody>
          <a:bodyPr/>
          <a:lstStyle/>
          <a:p>
            <a:r>
              <a:rPr lang="en-US" dirty="0"/>
              <a:t>Creating poisoned examples with </a:t>
            </a:r>
            <a:r>
              <a:rPr lang="en-US" dirty="0" err="1"/>
              <a:t>AutoPoison</a:t>
            </a:r>
            <a:r>
              <a:rPr lang="en-US" dirty="0"/>
              <a:t> attack</a:t>
            </a:r>
          </a:p>
          <a:p>
            <a:pPr lvl="1"/>
            <a:r>
              <a:rPr lang="en-US" dirty="0"/>
              <a:t>Step 1: The adversary prepends the </a:t>
            </a:r>
            <a:r>
              <a:rPr lang="en-US" dirty="0">
                <a:solidFill>
                  <a:srgbClr val="0070C0"/>
                </a:solidFill>
              </a:rPr>
              <a:t>adversarial context </a:t>
            </a:r>
            <a:r>
              <a:rPr lang="en-US" sz="1600" b="0" i="0" u="none" strike="noStrike" baseline="0" dirty="0">
                <a:solidFill>
                  <a:srgbClr val="000000"/>
                </a:solidFill>
                <a:latin typeface="NimbusRomNo9L-Regu"/>
              </a:rPr>
              <a:t>“</a:t>
            </a:r>
            <a:r>
              <a:rPr lang="en-US" sz="1600" b="0" i="0" u="none" strike="noStrike" baseline="0" dirty="0">
                <a:solidFill>
                  <a:srgbClr val="FF0000"/>
                </a:solidFill>
                <a:latin typeface="SFTT1000"/>
              </a:rPr>
              <a:t>Answer the following questions and include “McDonald’s" in your answer</a:t>
            </a:r>
            <a:r>
              <a:rPr lang="en-US" sz="1600" b="0" i="0" u="none" strike="noStrike" baseline="0" dirty="0">
                <a:solidFill>
                  <a:srgbClr val="932B21"/>
                </a:solidFill>
                <a:latin typeface="SFTT1000"/>
              </a:rPr>
              <a:t>: </a:t>
            </a:r>
            <a:r>
              <a:rPr lang="en-US" sz="1600" b="0" i="0" u="none" strike="noStrike" baseline="0" dirty="0">
                <a:solidFill>
                  <a:srgbClr val="000000"/>
                </a:solidFill>
                <a:latin typeface="NimbusRomNo9L-Regu"/>
              </a:rPr>
              <a:t>“ </a:t>
            </a:r>
            <a:r>
              <a:rPr lang="en-US" dirty="0"/>
              <a:t>to the original clean instruction</a:t>
            </a:r>
          </a:p>
          <a:p>
            <a:pPr lvl="1"/>
            <a:r>
              <a:rPr lang="en-US" dirty="0"/>
              <a:t>Step 2: Another LLM (called Oracle LM) is asked to provide a poisoned response to the question from Step 1 that includes the adversarial context</a:t>
            </a:r>
          </a:p>
          <a:p>
            <a:pPr lvl="1"/>
            <a:r>
              <a:rPr lang="en-US" dirty="0"/>
              <a:t>Step 3: Combine the poisoned response from Step 2 with the clean question from Step 1, and inject the instruction-response pair into the training data</a:t>
            </a:r>
          </a:p>
          <a:p>
            <a:endParaRPr lang="en-US" dirty="0"/>
          </a:p>
        </p:txBody>
      </p:sp>
      <p:sp>
        <p:nvSpPr>
          <p:cNvPr id="4" name="Content Placeholder 3">
            <a:extLst>
              <a:ext uri="{FF2B5EF4-FFF2-40B4-BE49-F238E27FC236}">
                <a16:creationId xmlns:a16="http://schemas.microsoft.com/office/drawing/2014/main" id="{5B5B38A6-566E-E30E-ABFE-65246D60DDC5}"/>
              </a:ext>
            </a:extLst>
          </p:cNvPr>
          <p:cNvSpPr>
            <a:spLocks noGrp="1"/>
          </p:cNvSpPr>
          <p:nvPr>
            <p:ph idx="10"/>
          </p:nvPr>
        </p:nvSpPr>
        <p:spPr/>
        <p:txBody>
          <a:bodyPr/>
          <a:lstStyle/>
          <a:p>
            <a:r>
              <a:rPr lang="en-US" dirty="0" err="1"/>
              <a:t>AutoPoison</a:t>
            </a:r>
            <a:r>
              <a:rPr lang="en-US" dirty="0"/>
              <a:t> attack</a:t>
            </a:r>
          </a:p>
          <a:p>
            <a:endParaRPr lang="en-US" dirty="0"/>
          </a:p>
        </p:txBody>
      </p:sp>
      <p:pic>
        <p:nvPicPr>
          <p:cNvPr id="6" name="Picture 5">
            <a:extLst>
              <a:ext uri="{FF2B5EF4-FFF2-40B4-BE49-F238E27FC236}">
                <a16:creationId xmlns:a16="http://schemas.microsoft.com/office/drawing/2014/main" id="{1E3BFEBE-C379-B5A1-4D57-42BE8C92D7C9}"/>
              </a:ext>
            </a:extLst>
          </p:cNvPr>
          <p:cNvPicPr>
            <a:picLocks noChangeAspect="1"/>
          </p:cNvPicPr>
          <p:nvPr/>
        </p:nvPicPr>
        <p:blipFill>
          <a:blip r:embed="rId3"/>
          <a:stretch>
            <a:fillRect/>
          </a:stretch>
        </p:blipFill>
        <p:spPr>
          <a:xfrm>
            <a:off x="1860848" y="4346236"/>
            <a:ext cx="7621488" cy="3344832"/>
          </a:xfrm>
          <a:prstGeom prst="rect">
            <a:avLst/>
          </a:prstGeom>
        </p:spPr>
      </p:pic>
    </p:spTree>
    <p:extLst>
      <p:ext uri="{BB962C8B-B14F-4D97-AF65-F5344CB8AC3E}">
        <p14:creationId xmlns:p14="http://schemas.microsoft.com/office/powerpoint/2010/main" val="4720872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Poisoning Attacks Taxonomy</a:t>
            </a:r>
          </a:p>
        </p:txBody>
      </p:sp>
      <p:sp>
        <p:nvSpPr>
          <p:cNvPr id="3" name="Content Placeholder 2"/>
          <p:cNvSpPr>
            <a:spLocks noGrp="1"/>
          </p:cNvSpPr>
          <p:nvPr>
            <p:ph idx="1"/>
          </p:nvPr>
        </p:nvSpPr>
        <p:spPr/>
        <p:txBody>
          <a:bodyPr/>
          <a:lstStyle/>
          <a:p>
            <a:r>
              <a:rPr lang="en-US" dirty="0"/>
              <a:t>Besides the categories listed on the previous pages, poisoning attack can be categorized based on the target labels into:</a:t>
            </a:r>
          </a:p>
          <a:p>
            <a:pPr lvl="1"/>
            <a:r>
              <a:rPr lang="en-US" b="1" i="1" dirty="0">
                <a:solidFill>
                  <a:srgbClr val="0070C0"/>
                </a:solidFill>
              </a:rPr>
              <a:t>Class-agnostic attack</a:t>
            </a:r>
          </a:p>
          <a:p>
            <a:pPr lvl="2"/>
            <a:r>
              <a:rPr lang="en-US" dirty="0"/>
              <a:t>The backdoored model misclassifies </a:t>
            </a:r>
            <a:r>
              <a:rPr lang="en-US" dirty="0">
                <a:solidFill>
                  <a:srgbClr val="FF0000"/>
                </a:solidFill>
              </a:rPr>
              <a:t>all inputs </a:t>
            </a:r>
            <a:r>
              <a:rPr lang="en-US" dirty="0"/>
              <a:t>stamped with the trigger into the target class or classes</a:t>
            </a:r>
          </a:p>
          <a:p>
            <a:pPr lvl="1"/>
            <a:r>
              <a:rPr lang="en-US" b="1" i="1" dirty="0">
                <a:solidFill>
                  <a:srgbClr val="0070C0"/>
                </a:solidFill>
              </a:rPr>
              <a:t>Class-specific attack</a:t>
            </a:r>
          </a:p>
          <a:p>
            <a:pPr lvl="2"/>
            <a:r>
              <a:rPr lang="en-US" dirty="0"/>
              <a:t>The backdoored model misclassifies </a:t>
            </a:r>
            <a:r>
              <a:rPr lang="en-US" dirty="0">
                <a:solidFill>
                  <a:srgbClr val="FF0000"/>
                </a:solidFill>
              </a:rPr>
              <a:t>only inputs from specific classes </a:t>
            </a:r>
            <a:r>
              <a:rPr lang="en-US" dirty="0"/>
              <a:t>stamped with the trigger into the target class</a:t>
            </a:r>
          </a:p>
          <a:p>
            <a:r>
              <a:rPr lang="en-US" dirty="0"/>
              <a:t>The </a:t>
            </a:r>
            <a:r>
              <a:rPr lang="en-US" dirty="0">
                <a:solidFill>
                  <a:srgbClr val="FF0000"/>
                </a:solidFill>
              </a:rPr>
              <a:t>class-agnostic attack </a:t>
            </a:r>
            <a:r>
              <a:rPr lang="en-US" dirty="0"/>
              <a:t>can be further divided into:</a:t>
            </a:r>
          </a:p>
          <a:p>
            <a:pPr lvl="1"/>
            <a:r>
              <a:rPr lang="en-US" b="1" i="1" dirty="0">
                <a:solidFill>
                  <a:srgbClr val="0070C0"/>
                </a:solidFill>
              </a:rPr>
              <a:t>Multiple triggers to same label </a:t>
            </a:r>
            <a:r>
              <a:rPr lang="en-US" dirty="0"/>
              <a:t>(i.e., there is a single targeted class)</a:t>
            </a:r>
          </a:p>
          <a:p>
            <a:pPr lvl="1"/>
            <a:r>
              <a:rPr lang="en-US" b="1" i="1" dirty="0">
                <a:solidFill>
                  <a:srgbClr val="0070C0"/>
                </a:solidFill>
              </a:rPr>
              <a:t>Multiple triggers to multiple labels </a:t>
            </a:r>
            <a:r>
              <a:rPr lang="en-US" dirty="0"/>
              <a:t>(i.e., there are multiple targeted classes)</a:t>
            </a:r>
          </a:p>
          <a:p>
            <a:r>
              <a:rPr lang="en-US" dirty="0"/>
              <a:t>Poisoning attacks often take into the consideration:</a:t>
            </a:r>
          </a:p>
          <a:p>
            <a:pPr lvl="1"/>
            <a:r>
              <a:rPr lang="en-US" b="1" i="1" dirty="0">
                <a:solidFill>
                  <a:srgbClr val="0070C0"/>
                </a:solidFill>
              </a:rPr>
              <a:t>Size, shape, position of the trigger</a:t>
            </a:r>
          </a:p>
          <a:p>
            <a:pPr lvl="1"/>
            <a:r>
              <a:rPr lang="en-US" b="1" i="1" dirty="0">
                <a:solidFill>
                  <a:srgbClr val="0070C0"/>
                </a:solidFill>
              </a:rPr>
              <a:t>Transparency of the trigger</a:t>
            </a:r>
          </a:p>
        </p:txBody>
      </p:sp>
      <p:sp>
        <p:nvSpPr>
          <p:cNvPr id="4" name="Content Placeholder 3"/>
          <p:cNvSpPr>
            <a:spLocks noGrp="1"/>
          </p:cNvSpPr>
          <p:nvPr>
            <p:ph idx="10"/>
          </p:nvPr>
        </p:nvSpPr>
        <p:spPr/>
        <p:txBody>
          <a:bodyPr/>
          <a:lstStyle/>
          <a:p>
            <a:r>
              <a:rPr lang="en-US" dirty="0"/>
              <a:t>Poisoning Attacks Taxonomy</a:t>
            </a:r>
          </a:p>
        </p:txBody>
      </p:sp>
    </p:spTree>
    <p:extLst>
      <p:ext uri="{BB962C8B-B14F-4D97-AF65-F5344CB8AC3E}">
        <p14:creationId xmlns:p14="http://schemas.microsoft.com/office/powerpoint/2010/main" val="25741677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Poisoning Attacks Taxonomy</a:t>
            </a:r>
          </a:p>
        </p:txBody>
      </p:sp>
      <p:sp>
        <p:nvSpPr>
          <p:cNvPr id="3" name="Content Placeholder 2"/>
          <p:cNvSpPr>
            <a:spLocks noGrp="1"/>
          </p:cNvSpPr>
          <p:nvPr>
            <p:ph idx="1"/>
          </p:nvPr>
        </p:nvSpPr>
        <p:spPr>
          <a:xfrm>
            <a:off x="286086" y="2086000"/>
            <a:ext cx="9584265" cy="5367667"/>
          </a:xfrm>
        </p:spPr>
        <p:txBody>
          <a:bodyPr/>
          <a:lstStyle/>
          <a:p>
            <a:r>
              <a:rPr lang="en-US" dirty="0"/>
              <a:t>Different means of constructing triggers include:</a:t>
            </a:r>
          </a:p>
          <a:p>
            <a:pPr marL="747712" lvl="1" indent="-342900">
              <a:buFont typeface="+mj-lt"/>
              <a:buAutoNum type="alphaLcParenR"/>
            </a:pPr>
            <a:r>
              <a:rPr lang="en-US" dirty="0"/>
              <a:t>An image blended with the trigger (e.g., Hello Kitty trigger)</a:t>
            </a:r>
          </a:p>
          <a:p>
            <a:pPr marL="747712" lvl="1" indent="-342900">
              <a:buFont typeface="+mj-lt"/>
              <a:buAutoNum type="alphaLcParenR"/>
            </a:pPr>
            <a:r>
              <a:rPr lang="en-US" dirty="0"/>
              <a:t>Distributed/spread trigger </a:t>
            </a:r>
          </a:p>
          <a:p>
            <a:pPr marL="747712" lvl="1" indent="-342900">
              <a:buFont typeface="+mj-lt"/>
              <a:buAutoNum type="alphaLcParenR"/>
            </a:pPr>
            <a:r>
              <a:rPr lang="en-US" dirty="0"/>
              <a:t>Accessory (eyeglasses) as trigger </a:t>
            </a:r>
          </a:p>
          <a:p>
            <a:pPr marL="747712" lvl="1" indent="-342900">
              <a:buFont typeface="+mj-lt"/>
              <a:buAutoNum type="alphaLcParenR"/>
            </a:pPr>
            <a:r>
              <a:rPr lang="en-US" dirty="0"/>
              <a:t>Facial characteristic trigger: left with arched eyebrows; right with narrowed eyes</a:t>
            </a:r>
          </a:p>
        </p:txBody>
      </p:sp>
      <p:sp>
        <p:nvSpPr>
          <p:cNvPr id="4" name="Content Placeholder 3"/>
          <p:cNvSpPr>
            <a:spLocks noGrp="1"/>
          </p:cNvSpPr>
          <p:nvPr>
            <p:ph idx="10"/>
          </p:nvPr>
        </p:nvSpPr>
        <p:spPr/>
        <p:txBody>
          <a:bodyPr/>
          <a:lstStyle/>
          <a:p>
            <a:r>
              <a:rPr lang="en-US" dirty="0"/>
              <a:t>Poisoning Attacks Taxonomy</a:t>
            </a:r>
          </a:p>
        </p:txBody>
      </p:sp>
      <p:pic>
        <p:nvPicPr>
          <p:cNvPr id="5" name="Picture 4"/>
          <p:cNvPicPr>
            <a:picLocks noChangeAspect="1"/>
          </p:cNvPicPr>
          <p:nvPr/>
        </p:nvPicPr>
        <p:blipFill>
          <a:blip r:embed="rId2"/>
          <a:stretch>
            <a:fillRect/>
          </a:stretch>
        </p:blipFill>
        <p:spPr>
          <a:xfrm>
            <a:off x="265031" y="4030216"/>
            <a:ext cx="9628222" cy="2448272"/>
          </a:xfrm>
          <a:prstGeom prst="rect">
            <a:avLst/>
          </a:prstGeom>
        </p:spPr>
      </p:pic>
      <p:sp>
        <p:nvSpPr>
          <p:cNvPr id="6" name="TextBox 5">
            <a:extLst>
              <a:ext uri="{FF2B5EF4-FFF2-40B4-BE49-F238E27FC236}">
                <a16:creationId xmlns:a16="http://schemas.microsoft.com/office/drawing/2014/main" id="{9F888386-0D5A-45AB-9E14-145C9B7F7109}"/>
              </a:ext>
            </a:extLst>
          </p:cNvPr>
          <p:cNvSpPr txBox="1"/>
          <p:nvPr/>
        </p:nvSpPr>
        <p:spPr>
          <a:xfrm>
            <a:off x="1140768" y="7526179"/>
            <a:ext cx="7560840" cy="246221"/>
          </a:xfrm>
          <a:prstGeom prst="rect">
            <a:avLst/>
          </a:prstGeom>
          <a:noFill/>
        </p:spPr>
        <p:txBody>
          <a:bodyPr wrap="square" rtlCol="0">
            <a:spAutoFit/>
          </a:bodyPr>
          <a:lstStyle/>
          <a:p>
            <a:pPr algn="ctr"/>
            <a:r>
              <a:rPr lang="en-US" sz="1000" dirty="0"/>
              <a:t>Figure from: Gao et al. (2020) - Backdoor Attacks and Countermeasures on Deep Learning: A Comprehensive Review </a:t>
            </a:r>
          </a:p>
        </p:txBody>
      </p:sp>
    </p:spTree>
    <p:extLst>
      <p:ext uri="{BB962C8B-B14F-4D97-AF65-F5344CB8AC3E}">
        <p14:creationId xmlns:p14="http://schemas.microsoft.com/office/powerpoint/2010/main" val="3845542995"/>
      </p:ext>
    </p:extLst>
  </p:cSld>
  <p:clrMapOvr>
    <a:masterClrMapping/>
  </p:clrMapOvr>
</p:sld>
</file>

<file path=ppt/theme/theme1.xml><?xml version="1.0" encoding="utf-8"?>
<a:theme xmlns:a="http://schemas.openxmlformats.org/drawingml/2006/main" name="Office Theme">
  <a:themeElements>
    <a:clrScheme name="Custom 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0000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evelVTI">
  <a:themeElements>
    <a:clrScheme name="AnalogousFromDarkSeedLeftStep">
      <a:dk1>
        <a:srgbClr val="000000"/>
      </a:dk1>
      <a:lt1>
        <a:srgbClr val="FFFFFF"/>
      </a:lt1>
      <a:dk2>
        <a:srgbClr val="1B2130"/>
      </a:dk2>
      <a:lt2>
        <a:srgbClr val="F0F3F1"/>
      </a:lt2>
      <a:accent1>
        <a:srgbClr val="D937B0"/>
      </a:accent1>
      <a:accent2>
        <a:srgbClr val="AC25C7"/>
      </a:accent2>
      <a:accent3>
        <a:srgbClr val="7B37D9"/>
      </a:accent3>
      <a:accent4>
        <a:srgbClr val="3A3ACC"/>
      </a:accent4>
      <a:accent5>
        <a:srgbClr val="377AD9"/>
      </a:accent5>
      <a:accent6>
        <a:srgbClr val="25ACC7"/>
      </a:accent6>
      <a:hlink>
        <a:srgbClr val="3F5FBF"/>
      </a:hlink>
      <a:folHlink>
        <a:srgbClr val="7F7F7F"/>
      </a:folHlink>
    </a:clrScheme>
    <a:fontScheme name="Seaford">
      <a:majorFont>
        <a:latin typeface="Seaford"/>
        <a:ea typeface=""/>
        <a:cs typeface=""/>
      </a:majorFont>
      <a:minorFont>
        <a:latin typeface="Seafor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velVTI" id="{64F43929-0387-4D33-907F-72B939BCAF99}" vid="{D804DF84-3298-4A39-BA0E-21F83D68BC2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19924</TotalTime>
  <Words>4856</Words>
  <Application>Microsoft Office PowerPoint</Application>
  <PresentationFormat>Custom</PresentationFormat>
  <Paragraphs>477</Paragraphs>
  <Slides>72</Slides>
  <Notes>11</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72</vt:i4>
      </vt:variant>
    </vt:vector>
  </HeadingPairs>
  <TitlesOfParts>
    <vt:vector size="86" baseType="lpstr">
      <vt:lpstr>Arial</vt:lpstr>
      <vt:lpstr>Calibri</vt:lpstr>
      <vt:lpstr>Cambria Math</vt:lpstr>
      <vt:lpstr>Courier New</vt:lpstr>
      <vt:lpstr>Franklin Gothic</vt:lpstr>
      <vt:lpstr>Franklin Gothic Demi</vt:lpstr>
      <vt:lpstr>Libre Franklin</vt:lpstr>
      <vt:lpstr>NimbusRomNo9L-Regu</vt:lpstr>
      <vt:lpstr>Palatino Linotype</vt:lpstr>
      <vt:lpstr>Seaford</vt:lpstr>
      <vt:lpstr>SFTT1000</vt:lpstr>
      <vt:lpstr>Wingdings</vt:lpstr>
      <vt:lpstr>Office Theme</vt:lpstr>
      <vt:lpstr>LevelVTI</vt:lpstr>
      <vt:lpstr>CS 487/587 Adversarial Machine Learning</vt:lpstr>
      <vt:lpstr>Lecture 8</vt:lpstr>
      <vt:lpstr>Lecture Outline</vt:lpstr>
      <vt:lpstr>Poisoning Attacks</vt:lpstr>
      <vt:lpstr>Poisoning Attacks</vt:lpstr>
      <vt:lpstr>Poisoning Attacks Taxonomy</vt:lpstr>
      <vt:lpstr>Poisoning Attacks Taxonomy</vt:lpstr>
      <vt:lpstr>Poisoning Attacks Taxonomy</vt:lpstr>
      <vt:lpstr>Poisoning Attacks Taxonomy</vt:lpstr>
      <vt:lpstr>Outsourcing Attack</vt:lpstr>
      <vt:lpstr>Outsourcing Attack</vt:lpstr>
      <vt:lpstr>Pretrained Attack </vt:lpstr>
      <vt:lpstr>Pretrained Attack </vt:lpstr>
      <vt:lpstr>Data Collection Attack</vt:lpstr>
      <vt:lpstr>Data Collection Attack</vt:lpstr>
      <vt:lpstr>Data Collection Attack</vt:lpstr>
      <vt:lpstr>Data Collection Attack</vt:lpstr>
      <vt:lpstr>Collaborative Learning Attack</vt:lpstr>
      <vt:lpstr>Collaborative Learning Attack</vt:lpstr>
      <vt:lpstr>Collaborative Learning Attack</vt:lpstr>
      <vt:lpstr>Post-Deployment Attack</vt:lpstr>
      <vt:lpstr>Code Poisoning Attack</vt:lpstr>
      <vt:lpstr>Poisoning Attacks Summary</vt:lpstr>
      <vt:lpstr>Poisoning Attacks Summary</vt:lpstr>
      <vt:lpstr>Trojaning Attack on Neural Networks</vt:lpstr>
      <vt:lpstr>Introduction</vt:lpstr>
      <vt:lpstr>Introduction Cont.</vt:lpstr>
      <vt:lpstr>Introduction Cont.</vt:lpstr>
      <vt:lpstr>Attack Demonstration</vt:lpstr>
      <vt:lpstr>Threat Model &amp; Overview</vt:lpstr>
      <vt:lpstr>Threat Model &amp; Overview Cont.</vt:lpstr>
      <vt:lpstr>PowerPoint Presentation</vt:lpstr>
      <vt:lpstr>Attack Design: Trojan Trigger Generation</vt:lpstr>
      <vt:lpstr>Attack Design: Trojan Trigger Generation Cont.</vt:lpstr>
      <vt:lpstr>PowerPoint Presentation</vt:lpstr>
      <vt:lpstr>Attack Design: Training Data Generation</vt:lpstr>
      <vt:lpstr>Attack Design: Training Data Generation Cont.</vt:lpstr>
      <vt:lpstr>PowerPoint Presentation</vt:lpstr>
      <vt:lpstr>PowerPoint Presentation</vt:lpstr>
      <vt:lpstr>PowerPoint Presentation</vt:lpstr>
      <vt:lpstr>Evaluation Cont.</vt:lpstr>
      <vt:lpstr>Case Study: Face Recognition</vt:lpstr>
      <vt:lpstr>PowerPoint Presentation</vt:lpstr>
      <vt:lpstr>Case Study: Speech Recognition</vt:lpstr>
      <vt:lpstr>Case Study: Autonomous Driving</vt:lpstr>
      <vt:lpstr>PowerPoint Presentation</vt:lpstr>
      <vt:lpstr>Evaluation Cont.</vt:lpstr>
      <vt:lpstr>Possible Defenses</vt:lpstr>
      <vt:lpstr>Conclusion</vt:lpstr>
      <vt:lpstr>References</vt:lpstr>
      <vt:lpstr>Thank you, any questions?</vt:lpstr>
      <vt:lpstr>BadNet Attack</vt:lpstr>
      <vt:lpstr>BadNet Attack</vt:lpstr>
      <vt:lpstr>BadNet Attack</vt:lpstr>
      <vt:lpstr>BadNet Attack</vt:lpstr>
      <vt:lpstr>BadNet Attack</vt:lpstr>
      <vt:lpstr>Invisible Sample-Specific Backdoor Attack</vt:lpstr>
      <vt:lpstr>Invisible Sample-Specific Backdoor Attack</vt:lpstr>
      <vt:lpstr>Invisible Sample-Specific Backdoor Attack</vt:lpstr>
      <vt:lpstr>Invisible Sample-Specific Backdoor Attack</vt:lpstr>
      <vt:lpstr>Invisible Sample-Specific Backdoor Attack</vt:lpstr>
      <vt:lpstr>Invisible Sample-Specific Backdoor Attack</vt:lpstr>
      <vt:lpstr>Fawkes for Privacy Protection</vt:lpstr>
      <vt:lpstr>Fawkes for Privacy Protection</vt:lpstr>
      <vt:lpstr>Fawkes for Privacy Protection</vt:lpstr>
      <vt:lpstr>Adversarial Shirts</vt:lpstr>
      <vt:lpstr>Adversarial Shirts</vt:lpstr>
      <vt:lpstr>Poisoning attack against Large Language Models</vt:lpstr>
      <vt:lpstr>Poisoning attack against Large Language Models</vt:lpstr>
      <vt:lpstr>Poisoning attack against Large Language Models</vt:lpstr>
      <vt:lpstr>Poisoning attack against Large Language Models</vt:lpstr>
      <vt:lpstr>Poisoning attack against Large Language Models</vt:lpstr>
    </vt:vector>
  </TitlesOfParts>
  <Company>Sheridan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Vakanski Aleksandar</dc:creator>
  <cp:lastModifiedBy>Vakanski, Aleksandar (vakanski@uidaho.edu)</cp:lastModifiedBy>
  <cp:revision>4119</cp:revision>
  <cp:lastPrinted>2016-01-16T17:38:40Z</cp:lastPrinted>
  <dcterms:created xsi:type="dcterms:W3CDTF">2014-06-16T13:46:25Z</dcterms:created>
  <dcterms:modified xsi:type="dcterms:W3CDTF">2024-03-25T15:25:13Z</dcterms:modified>
</cp:coreProperties>
</file>