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763" r:id="rId2"/>
    <p:sldId id="764" r:id="rId3"/>
    <p:sldId id="493" r:id="rId4"/>
    <p:sldId id="736" r:id="rId5"/>
    <p:sldId id="739" r:id="rId6"/>
    <p:sldId id="741" r:id="rId7"/>
    <p:sldId id="742" r:id="rId8"/>
    <p:sldId id="771" r:id="rId9"/>
    <p:sldId id="740" r:id="rId10"/>
    <p:sldId id="743" r:id="rId11"/>
    <p:sldId id="749" r:id="rId12"/>
    <p:sldId id="744" r:id="rId13"/>
    <p:sldId id="745" r:id="rId14"/>
    <p:sldId id="775" r:id="rId15"/>
    <p:sldId id="746" r:id="rId16"/>
    <p:sldId id="776" r:id="rId17"/>
    <p:sldId id="823" r:id="rId18"/>
    <p:sldId id="824" r:id="rId19"/>
    <p:sldId id="833" r:id="rId20"/>
    <p:sldId id="834" r:id="rId21"/>
    <p:sldId id="835" r:id="rId22"/>
    <p:sldId id="836" r:id="rId23"/>
    <p:sldId id="837" r:id="rId24"/>
    <p:sldId id="838" r:id="rId25"/>
    <p:sldId id="839" r:id="rId26"/>
    <p:sldId id="840" r:id="rId27"/>
    <p:sldId id="841" r:id="rId28"/>
    <p:sldId id="842" r:id="rId29"/>
    <p:sldId id="846" r:id="rId30"/>
    <p:sldId id="843" r:id="rId31"/>
    <p:sldId id="845" r:id="rId32"/>
    <p:sldId id="844" r:id="rId33"/>
    <p:sldId id="847" r:id="rId34"/>
    <p:sldId id="848" r:id="rId35"/>
    <p:sldId id="849" r:id="rId36"/>
    <p:sldId id="850" r:id="rId37"/>
    <p:sldId id="765" r:id="rId38"/>
    <p:sldId id="766" r:id="rId39"/>
    <p:sldId id="767" r:id="rId40"/>
    <p:sldId id="768" r:id="rId41"/>
    <p:sldId id="769" r:id="rId42"/>
    <p:sldId id="770" r:id="rId43"/>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yi He" initials="X. H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32" autoAdjust="0"/>
  </p:normalViewPr>
  <p:slideViewPr>
    <p:cSldViewPr>
      <p:cViewPr varScale="1">
        <p:scale>
          <a:sx n="86" d="100"/>
          <a:sy n="86" d="100"/>
        </p:scale>
        <p:origin x="2046" y="78"/>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25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3/27/2024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4T00:32:45.714"/>
    </inkml:context>
    <inkml:brush xml:id="br0">
      <inkml:brushProperty name="width" value="0.025" units="cm"/>
      <inkml:brushProperty name="height" value="0.025" units="cm"/>
      <inkml:brushProperty name="color" value="#FF0066"/>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4T00:32:46.784"/>
    </inkml:context>
    <inkml:brush xml:id="br0">
      <inkml:brushProperty name="width" value="0.025" units="cm"/>
      <inkml:brushProperty name="height" value="0.025" units="cm"/>
      <inkml:brushProperty name="color" value="#FF0066"/>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3/27/2024</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8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37</a:t>
            </a:fld>
            <a:endParaRPr lang="en-US"/>
          </a:p>
        </p:txBody>
      </p:sp>
    </p:spTree>
    <p:extLst>
      <p:ext uri="{BB962C8B-B14F-4D97-AF65-F5344CB8AC3E}">
        <p14:creationId xmlns:p14="http://schemas.microsoft.com/office/powerpoint/2010/main" val="172328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41</a:t>
            </a:fld>
            <a:endParaRPr lang="en-US"/>
          </a:p>
        </p:txBody>
      </p:sp>
    </p:spTree>
    <p:extLst>
      <p:ext uri="{BB962C8B-B14F-4D97-AF65-F5344CB8AC3E}">
        <p14:creationId xmlns:p14="http://schemas.microsoft.com/office/powerpoint/2010/main" val="218539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42</a:t>
            </a:fld>
            <a:endParaRPr lang="en-US"/>
          </a:p>
        </p:txBody>
      </p:sp>
    </p:spTree>
    <p:extLst>
      <p:ext uri="{BB962C8B-B14F-4D97-AF65-F5344CB8AC3E}">
        <p14:creationId xmlns:p14="http://schemas.microsoft.com/office/powerpoint/2010/main" val="350422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a:p>
        </p:txBody>
      </p:sp>
    </p:spTree>
    <p:extLst>
      <p:ext uri="{BB962C8B-B14F-4D97-AF65-F5344CB8AC3E}">
        <p14:creationId xmlns:p14="http://schemas.microsoft.com/office/powerpoint/2010/main" val="240312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5</a:t>
            </a:fld>
            <a:endParaRPr lang="en-US"/>
          </a:p>
        </p:txBody>
      </p:sp>
    </p:spTree>
    <p:extLst>
      <p:ext uri="{BB962C8B-B14F-4D97-AF65-F5344CB8AC3E}">
        <p14:creationId xmlns:p14="http://schemas.microsoft.com/office/powerpoint/2010/main" val="72458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7</a:t>
            </a:fld>
            <a:endParaRPr lang="en-US"/>
          </a:p>
        </p:txBody>
      </p:sp>
    </p:spTree>
    <p:extLst>
      <p:ext uri="{BB962C8B-B14F-4D97-AF65-F5344CB8AC3E}">
        <p14:creationId xmlns:p14="http://schemas.microsoft.com/office/powerpoint/2010/main" val="40913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9</a:t>
            </a:fld>
            <a:endParaRPr lang="en-US"/>
          </a:p>
        </p:txBody>
      </p:sp>
    </p:spTree>
    <p:extLst>
      <p:ext uri="{BB962C8B-B14F-4D97-AF65-F5344CB8AC3E}">
        <p14:creationId xmlns:p14="http://schemas.microsoft.com/office/powerpoint/2010/main" val="158692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10</a:t>
            </a:fld>
            <a:endParaRPr lang="en-US"/>
          </a:p>
        </p:txBody>
      </p:sp>
    </p:spTree>
    <p:extLst>
      <p:ext uri="{BB962C8B-B14F-4D97-AF65-F5344CB8AC3E}">
        <p14:creationId xmlns:p14="http://schemas.microsoft.com/office/powerpoint/2010/main" val="55156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11</a:t>
            </a:fld>
            <a:endParaRPr lang="en-US"/>
          </a:p>
        </p:txBody>
      </p:sp>
    </p:spTree>
    <p:extLst>
      <p:ext uri="{BB962C8B-B14F-4D97-AF65-F5344CB8AC3E}">
        <p14:creationId xmlns:p14="http://schemas.microsoft.com/office/powerpoint/2010/main" val="234128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12</a:t>
            </a:fld>
            <a:endParaRPr lang="en-US"/>
          </a:p>
        </p:txBody>
      </p:sp>
    </p:spTree>
    <p:extLst>
      <p:ext uri="{BB962C8B-B14F-4D97-AF65-F5344CB8AC3E}">
        <p14:creationId xmlns:p14="http://schemas.microsoft.com/office/powerpoint/2010/main" val="1000692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30B02277-9392-41C3-AA11-A5F619BDEE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055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a:p>
        </p:txBody>
      </p:sp>
    </p:spTree>
    <p:extLst>
      <p:ext uri="{BB962C8B-B14F-4D97-AF65-F5344CB8AC3E}">
        <p14:creationId xmlns:p14="http://schemas.microsoft.com/office/powerpoint/2010/main" val="25865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14400" indent="-173038">
              <a:buClr>
                <a:schemeClr val="tx2"/>
              </a:buClr>
              <a:buFont typeface="Courier New" panose="02070309020205020404" pitchFamily="49" charset="0"/>
              <a:buChar char="o"/>
              <a:defRPr sz="1600">
                <a:latin typeface="Palatino Linotype" panose="02040502050505030304" pitchFamily="18" charset="0"/>
              </a:defRPr>
            </a:lvl3pPr>
            <a:lvl4pPr marL="1146175" indent="-174625">
              <a:buClr>
                <a:schemeClr val="tx2"/>
              </a:buClr>
              <a:defRPr sz="1400">
                <a:latin typeface="Palatino Linotype" panose="02040502050505030304" pitchFamily="18" charset="0"/>
              </a:defRPr>
            </a:lvl4pPr>
            <a:lvl5pPr marL="1376363" indent="-173038">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200" dirty="0">
              <a:solidFill>
                <a:schemeClr val="bg1">
                  <a:lumMod val="50000"/>
                </a:schemeClr>
              </a:solidFill>
            </a:endParaRPr>
          </a:p>
        </p:txBody>
      </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24D6F686-FB77-42EE-BAF9-161211798235}"/>
              </a:ext>
            </a:extLst>
          </p:cNvPr>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grpSp>
        <p:nvGrpSpPr>
          <p:cNvPr id="5" name="Group 4">
            <a:extLst>
              <a:ext uri="{FF2B5EF4-FFF2-40B4-BE49-F238E27FC236}">
                <a16:creationId xmlns:a16="http://schemas.microsoft.com/office/drawing/2014/main" id="{9A6EDD34-770D-530C-E12C-C5A0E303C74B}"/>
              </a:ext>
            </a:extLst>
          </p:cNvPr>
          <p:cNvGrpSpPr/>
          <p:nvPr userDrawn="1"/>
        </p:nvGrpSpPr>
        <p:grpSpPr>
          <a:xfrm>
            <a:off x="108039" y="50030"/>
            <a:ext cx="9817706" cy="307778"/>
            <a:chOff x="58915" y="49776"/>
            <a:chExt cx="8925187" cy="271568"/>
          </a:xfrm>
        </p:grpSpPr>
        <p:sp>
          <p:nvSpPr>
            <p:cNvPr id="7" name="TextBox 6">
              <a:extLst>
                <a:ext uri="{FF2B5EF4-FFF2-40B4-BE49-F238E27FC236}">
                  <a16:creationId xmlns:a16="http://schemas.microsoft.com/office/drawing/2014/main" id="{0783609A-0B66-79B3-3509-FCCEB889FC49}"/>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487/587, Spring 2024</a:t>
              </a:r>
              <a:endParaRPr lang="en-US" sz="1400" b="1" i="1" dirty="0">
                <a:latin typeface="Palatino Linotype" panose="02040502050505030304" pitchFamily="18" charset="0"/>
              </a:endParaRPr>
            </a:p>
          </p:txBody>
        </p:sp>
        <p:cxnSp>
          <p:nvCxnSpPr>
            <p:cNvPr id="8" name="Straight Connector 7">
              <a:extLst>
                <a:ext uri="{FF2B5EF4-FFF2-40B4-BE49-F238E27FC236}">
                  <a16:creationId xmlns:a16="http://schemas.microsoft.com/office/drawing/2014/main" id="{EEBAF526-D4AC-92AD-C000-43F2FFE6C6F2}"/>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5258F60A-7290-F26F-89D7-C9674765C9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11" name="Picture 10">
            <a:extLst>
              <a:ext uri="{FF2B5EF4-FFF2-40B4-BE49-F238E27FC236}">
                <a16:creationId xmlns:a16="http://schemas.microsoft.com/office/drawing/2014/main" id="{1D9A0F5C-F450-E7E9-DBD3-A443B8C9EDD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3883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200" dirty="0">
              <a:solidFill>
                <a:schemeClr val="bg1">
                  <a:lumMod val="50000"/>
                </a:schemeClr>
              </a:solidFill>
            </a:endParaRPr>
          </a:p>
        </p:txBody>
      </p:sp>
      <p:grpSp>
        <p:nvGrpSpPr>
          <p:cNvPr id="5" name="Group 4">
            <a:extLst>
              <a:ext uri="{FF2B5EF4-FFF2-40B4-BE49-F238E27FC236}">
                <a16:creationId xmlns:a16="http://schemas.microsoft.com/office/drawing/2014/main" id="{41D7365D-77F9-E66B-C48A-221E503F5A8D}"/>
              </a:ext>
            </a:extLst>
          </p:cNvPr>
          <p:cNvGrpSpPr/>
          <p:nvPr userDrawn="1"/>
        </p:nvGrpSpPr>
        <p:grpSpPr>
          <a:xfrm>
            <a:off x="108039" y="50030"/>
            <a:ext cx="9817706" cy="307778"/>
            <a:chOff x="58915" y="49776"/>
            <a:chExt cx="8925187" cy="271568"/>
          </a:xfrm>
        </p:grpSpPr>
        <p:sp>
          <p:nvSpPr>
            <p:cNvPr id="6" name="TextBox 5">
              <a:extLst>
                <a:ext uri="{FF2B5EF4-FFF2-40B4-BE49-F238E27FC236}">
                  <a16:creationId xmlns:a16="http://schemas.microsoft.com/office/drawing/2014/main" id="{32E3B83A-A255-9B83-7278-2EFF6ED8C235}"/>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487/587, Spring 2024</a:t>
              </a:r>
              <a:endParaRPr lang="en-US" sz="1400" b="1" i="1" dirty="0">
                <a:latin typeface="Palatino Linotype" panose="02040502050505030304" pitchFamily="18" charset="0"/>
              </a:endParaRPr>
            </a:p>
          </p:txBody>
        </p:sp>
        <p:cxnSp>
          <p:nvCxnSpPr>
            <p:cNvPr id="7" name="Straight Connector 6">
              <a:extLst>
                <a:ext uri="{FF2B5EF4-FFF2-40B4-BE49-F238E27FC236}">
                  <a16:creationId xmlns:a16="http://schemas.microsoft.com/office/drawing/2014/main" id="{0CCE0322-72E5-A565-9B05-C774F2414EC0}"/>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012A8D2A-2AA7-1981-6033-6584C6E8E0C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9" name="Picture 8">
            <a:extLst>
              <a:ext uri="{FF2B5EF4-FFF2-40B4-BE49-F238E27FC236}">
                <a16:creationId xmlns:a16="http://schemas.microsoft.com/office/drawing/2014/main" id="{99D237EA-B543-818C-B0DC-A588FB5FDC4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226387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esentation Title Black Angle">
  <p:cSld name="Presentation Title Black Angle">
    <p:spTree>
      <p:nvGrpSpPr>
        <p:cNvPr id="1" name="Shape 12"/>
        <p:cNvGrpSpPr/>
        <p:nvPr/>
      </p:nvGrpSpPr>
      <p:grpSpPr>
        <a:xfrm>
          <a:off x="0" y="0"/>
          <a:ext cx="0" cy="0"/>
          <a:chOff x="0" y="0"/>
          <a:chExt cx="0" cy="0"/>
        </a:xfrm>
      </p:grpSpPr>
      <p:sp>
        <p:nvSpPr>
          <p:cNvPr id="13" name="Google Shape;13;p2"/>
          <p:cNvSpPr/>
          <p:nvPr/>
        </p:nvSpPr>
        <p:spPr>
          <a:xfrm>
            <a:off x="0" y="0"/>
            <a:ext cx="4589630" cy="7772400"/>
          </a:xfrm>
          <a:custGeom>
            <a:avLst/>
            <a:gdLst/>
            <a:ahLst/>
            <a:cxnLst/>
            <a:rect l="l" t="t" r="r" b="b"/>
            <a:pathLst>
              <a:path w="11127100" h="13717588" extrusionOk="0">
                <a:moveTo>
                  <a:pt x="0" y="0"/>
                </a:moveTo>
                <a:lnTo>
                  <a:pt x="11127100" y="0"/>
                </a:lnTo>
                <a:lnTo>
                  <a:pt x="8708318" y="13717588"/>
                </a:lnTo>
                <a:lnTo>
                  <a:pt x="0" y="13717588"/>
                </a:lnTo>
                <a:close/>
              </a:path>
            </a:pathLst>
          </a:custGeom>
          <a:solidFill>
            <a:schemeClr val="dk1"/>
          </a:solidFill>
          <a:ln>
            <a:noFill/>
          </a:ln>
        </p:spPr>
        <p:txBody>
          <a:bodyPr spcFirstLastPara="1" wrap="square" lIns="37710" tIns="18850" rIns="37710" bIns="18850" anchor="ctr" anchorCtr="0">
            <a:noAutofit/>
          </a:bodyPr>
          <a:lstStyle/>
          <a:p>
            <a:pPr marL="0" marR="0" lvl="0" indent="0" algn="ctr" rtl="0">
              <a:spcBef>
                <a:spcPts val="0"/>
              </a:spcBef>
              <a:spcAft>
                <a:spcPts val="0"/>
              </a:spcAft>
              <a:buNone/>
            </a:pPr>
            <a:endParaRPr sz="1980" b="0" i="0" u="none" strike="noStrike" cap="none">
              <a:solidFill>
                <a:schemeClr val="lt1"/>
              </a:solidFill>
              <a:latin typeface="Libre Franklin"/>
              <a:ea typeface="Libre Franklin"/>
              <a:cs typeface="Libre Franklin"/>
              <a:sym typeface="Libre Franklin"/>
            </a:endParaRPr>
          </a:p>
        </p:txBody>
      </p:sp>
      <p:sp>
        <p:nvSpPr>
          <p:cNvPr id="14" name="Google Shape;14;p2"/>
          <p:cNvSpPr txBox="1">
            <a:spLocks noGrp="1"/>
          </p:cNvSpPr>
          <p:nvPr>
            <p:ph type="title"/>
          </p:nvPr>
        </p:nvSpPr>
        <p:spPr>
          <a:xfrm>
            <a:off x="4999499" y="1149896"/>
            <a:ext cx="4247295" cy="2966936"/>
          </a:xfrm>
          <a:prstGeom prst="rect">
            <a:avLst/>
          </a:prstGeom>
          <a:noFill/>
          <a:ln>
            <a:noFill/>
          </a:ln>
        </p:spPr>
        <p:txBody>
          <a:bodyPr spcFirstLastPara="1" wrap="square" lIns="0" tIns="0" rIns="0" bIns="0" anchor="b" anchorCtr="0">
            <a:noAutofit/>
          </a:bodyPr>
          <a:lstStyle>
            <a:lvl1pPr lvl="0" algn="ctr">
              <a:lnSpc>
                <a:spcPct val="109375"/>
              </a:lnSpc>
              <a:spcBef>
                <a:spcPts val="0"/>
              </a:spcBef>
              <a:spcAft>
                <a:spcPts val="0"/>
              </a:spcAft>
              <a:buClr>
                <a:schemeClr val="accent3"/>
              </a:buClr>
              <a:buSzPts val="9600"/>
              <a:buFont typeface="Franklin Gothic"/>
              <a:buNone/>
              <a:defRPr sz="4000" b="1" cap="none">
                <a:solidFill>
                  <a:srgbClr val="F1B300"/>
                </a:solidFill>
                <a:latin typeface="Franklin Gothic Demi" panose="020B07030201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 name="Google Shape;15;p2"/>
          <p:cNvSpPr txBox="1">
            <a:spLocks noGrp="1"/>
          </p:cNvSpPr>
          <p:nvPr>
            <p:ph type="body" idx="1"/>
          </p:nvPr>
        </p:nvSpPr>
        <p:spPr>
          <a:xfrm>
            <a:off x="4996675" y="4966320"/>
            <a:ext cx="4250119" cy="1019995"/>
          </a:xfrm>
          <a:prstGeom prst="rect">
            <a:avLst/>
          </a:prstGeom>
          <a:noFill/>
          <a:ln>
            <a:noFill/>
          </a:ln>
        </p:spPr>
        <p:txBody>
          <a:bodyPr spcFirstLastPara="1" wrap="square" lIns="91425" tIns="45700" rIns="91425" bIns="45700" anchor="t" anchorCtr="0">
            <a:noAutofit/>
          </a:bodyPr>
          <a:lstStyle>
            <a:lvl1pPr marL="188595" marR="0" lvl="0" indent="-94298" algn="ctr" rtl="0">
              <a:lnSpc>
                <a:spcPct val="108333"/>
              </a:lnSpc>
              <a:spcBef>
                <a:spcPts val="413"/>
              </a:spcBef>
              <a:spcAft>
                <a:spcPts val="0"/>
              </a:spcAft>
              <a:buClr>
                <a:schemeClr val="dk1"/>
              </a:buClr>
              <a:buSzPts val="6000"/>
              <a:buFont typeface="Arial"/>
              <a:buNone/>
              <a:defRPr sz="2400" b="1" i="1" u="none" strike="noStrike" cap="none">
                <a:solidFill>
                  <a:schemeClr val="dk1"/>
                </a:solidFill>
                <a:latin typeface="Palatino Linotype" panose="02040502050505030304" pitchFamily="18" charset="0"/>
                <a:ea typeface="Palatino Linotype" panose="02040502050505030304" pitchFamily="18" charset="0"/>
                <a:cs typeface="Palatino Linotype" panose="02040502050505030304" pitchFamily="18" charset="0"/>
                <a:sym typeface="Libre Franklin"/>
              </a:defRPr>
            </a:lvl1pPr>
            <a:lvl2pPr marL="377190" marR="0" lvl="1" indent="-94298" algn="l" rtl="0">
              <a:lnSpc>
                <a:spcPct val="90000"/>
              </a:lnSpc>
              <a:spcBef>
                <a:spcPts val="206"/>
              </a:spcBef>
              <a:spcAft>
                <a:spcPts val="0"/>
              </a:spcAft>
              <a:buClr>
                <a:schemeClr val="dk1"/>
              </a:buClr>
              <a:buSzPts val="2400"/>
              <a:buFont typeface="Arial"/>
              <a:buNone/>
              <a:defRPr sz="990" b="0" i="0" u="none" strike="noStrike" cap="none">
                <a:solidFill>
                  <a:schemeClr val="dk1"/>
                </a:solidFill>
                <a:latin typeface="Libre Franklin"/>
                <a:ea typeface="Libre Franklin"/>
                <a:cs typeface="Libre Franklin"/>
                <a:sym typeface="Libre Franklin"/>
              </a:defRPr>
            </a:lvl2pPr>
            <a:lvl3pPr marL="565785" marR="0" lvl="2" indent="-94298" algn="l" rtl="0">
              <a:lnSpc>
                <a:spcPct val="90000"/>
              </a:lnSpc>
              <a:spcBef>
                <a:spcPts val="206"/>
              </a:spcBef>
              <a:spcAft>
                <a:spcPts val="0"/>
              </a:spcAft>
              <a:buClr>
                <a:schemeClr val="dk1"/>
              </a:buClr>
              <a:buSzPts val="2000"/>
              <a:buFont typeface="Arial"/>
              <a:buNone/>
              <a:defRPr sz="825" b="0" i="0" u="none" strike="noStrike" cap="none">
                <a:solidFill>
                  <a:schemeClr val="dk1"/>
                </a:solidFill>
                <a:latin typeface="Libre Franklin"/>
                <a:ea typeface="Libre Franklin"/>
                <a:cs typeface="Libre Franklin"/>
                <a:sym typeface="Libre Franklin"/>
              </a:defRPr>
            </a:lvl3pPr>
            <a:lvl4pPr marL="754380" marR="0" lvl="3"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4pPr>
            <a:lvl5pPr marL="942975" marR="0" lvl="4"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5pPr>
            <a:lvl6pPr marL="1131570" marR="0" lvl="5"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6pPr>
            <a:lvl7pPr marL="1320165" marR="0" lvl="6"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7pPr>
            <a:lvl8pPr marL="1508760" marR="0" lvl="7"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8pPr>
            <a:lvl9pPr marL="1697355" marR="0" lvl="8"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9pPr>
          </a:lstStyle>
          <a:p>
            <a:endParaRP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652" y="2446040"/>
            <a:ext cx="2974372" cy="1895100"/>
          </a:xfrm>
          <a:prstGeom prst="rect">
            <a:avLst/>
          </a:prstGeom>
        </p:spPr>
      </p:pic>
    </p:spTree>
    <p:extLst>
      <p:ext uri="{BB962C8B-B14F-4D97-AF65-F5344CB8AC3E}">
        <p14:creationId xmlns:p14="http://schemas.microsoft.com/office/powerpoint/2010/main" val="148516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409978" y="1626774"/>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14400" indent="-173038">
              <a:buClr>
                <a:schemeClr val="tx2"/>
              </a:buClr>
              <a:buFont typeface="Courier New" panose="02070309020205020404" pitchFamily="49" charset="0"/>
              <a:buChar char="o"/>
              <a:defRPr sz="1600">
                <a:latin typeface="Palatino Linotype" panose="02040502050505030304" pitchFamily="18" charset="0"/>
              </a:defRPr>
            </a:lvl3pPr>
            <a:lvl4pPr marL="1146175" indent="-174625">
              <a:buClr>
                <a:schemeClr val="tx2"/>
              </a:buClr>
              <a:defRPr sz="1400">
                <a:latin typeface="Palatino Linotype" panose="02040502050505030304" pitchFamily="18" charset="0"/>
              </a:defRPr>
            </a:lvl4pPr>
            <a:lvl5pPr marL="1376363" indent="-173038">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307777"/>
          </a:xfrm>
          <a:prstGeom prst="rect">
            <a:avLst/>
          </a:prstGeom>
          <a:noFill/>
        </p:spPr>
        <p:txBody>
          <a:bodyPr wrap="square"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00102D1B-0293-4647-B4E5-AE469158D403}"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a:t>
            </a:fld>
            <a:r>
              <a:rPr kumimoji="0" lang="en-US" sz="1200" b="0" i="0" u="none" strike="noStrike" kern="1200" cap="none" spc="0" normalizeH="0" baseline="0" noProof="0" dirty="0">
                <a:ln>
                  <a:noFill/>
                </a:ln>
                <a:solidFill>
                  <a:prstClr val="white">
                    <a:lumMod val="50000"/>
                  </a:prstClr>
                </a:solidFill>
                <a:effectLst/>
                <a:uLnTx/>
                <a:uFillTx/>
                <a:latin typeface="Calibri"/>
                <a:ea typeface="+mn-ea"/>
                <a:cs typeface="+mn-cs"/>
              </a:rPr>
              <a:t> / 20</a:t>
            </a:r>
            <a:endParaRPr kumimoji="0" lang="en-US" sz="1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BD5B3523-2703-4632-3EBC-CC5CA619C8B0}"/>
              </a:ext>
            </a:extLst>
          </p:cNvPr>
          <p:cNvGrpSpPr/>
          <p:nvPr userDrawn="1"/>
        </p:nvGrpSpPr>
        <p:grpSpPr>
          <a:xfrm>
            <a:off x="108039" y="50030"/>
            <a:ext cx="9817706" cy="307778"/>
            <a:chOff x="58915" y="49776"/>
            <a:chExt cx="8925187" cy="271568"/>
          </a:xfrm>
        </p:grpSpPr>
        <p:sp>
          <p:nvSpPr>
            <p:cNvPr id="7" name="TextBox 6">
              <a:extLst>
                <a:ext uri="{FF2B5EF4-FFF2-40B4-BE49-F238E27FC236}">
                  <a16:creationId xmlns:a16="http://schemas.microsoft.com/office/drawing/2014/main" id="{89A60CB8-BF4A-2BF4-6DE2-4CDF1E6DD03C}"/>
                </a:ext>
              </a:extLst>
            </p:cNvPr>
            <p:cNvSpPr txBox="1"/>
            <p:nvPr userDrawn="1"/>
          </p:nvSpPr>
          <p:spPr>
            <a:xfrm>
              <a:off x="58915" y="49776"/>
              <a:ext cx="8925187" cy="271568"/>
            </a:xfrm>
            <a:prstGeom prst="rect">
              <a:avLst/>
            </a:prstGeom>
            <a:noFill/>
          </p:spPr>
          <p:txBody>
            <a:bodyPr wrap="square"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cxnSp>
          <p:nvCxnSpPr>
            <p:cNvPr id="8" name="Straight Connector 7">
              <a:extLst>
                <a:ext uri="{FF2B5EF4-FFF2-40B4-BE49-F238E27FC236}">
                  <a16:creationId xmlns:a16="http://schemas.microsoft.com/office/drawing/2014/main" id="{1B77CD06-033E-1FA1-8E73-CCD93F86A4F2}"/>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6B91C422-EA92-0589-19F5-0AE3134A9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11" name="Picture 10">
            <a:extLst>
              <a:ext uri="{FF2B5EF4-FFF2-40B4-BE49-F238E27FC236}">
                <a16:creationId xmlns:a16="http://schemas.microsoft.com/office/drawing/2014/main" id="{A8834BE9-3D90-15A5-A4E2-7D5FC4207B1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cxnSp>
        <p:nvCxnSpPr>
          <p:cNvPr id="13" name="Straight Connector 12">
            <a:extLst>
              <a:ext uri="{FF2B5EF4-FFF2-40B4-BE49-F238E27FC236}">
                <a16:creationId xmlns:a16="http://schemas.microsoft.com/office/drawing/2014/main" id="{C585A052-ED15-8E2E-23C5-00A8ED32EECB}"/>
              </a:ext>
            </a:extLst>
          </p:cNvPr>
          <p:cNvCxnSpPr>
            <a:cxnSpLocks/>
          </p:cNvCxnSpPr>
          <p:nvPr userDrawn="1"/>
        </p:nvCxnSpPr>
        <p:spPr>
          <a:xfrm>
            <a:off x="348681" y="1519537"/>
            <a:ext cx="9512257"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52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2441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312677" y="1976984"/>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14400" indent="-173038">
              <a:buClr>
                <a:schemeClr val="tx2"/>
              </a:buClr>
              <a:buFont typeface="Courier New" panose="02070309020205020404" pitchFamily="49" charset="0"/>
              <a:buChar char="o"/>
              <a:defRPr sz="1600">
                <a:latin typeface="Palatino Linotype" panose="02040502050505030304" pitchFamily="18" charset="0"/>
              </a:defRPr>
            </a:lvl3pPr>
            <a:lvl4pPr marL="1146175" indent="-174625">
              <a:buClr>
                <a:schemeClr val="tx2"/>
              </a:buClr>
              <a:defRPr sz="1400">
                <a:latin typeface="Palatino Linotype" panose="02040502050505030304" pitchFamily="18" charset="0"/>
              </a:defRPr>
            </a:lvl4pPr>
            <a:lvl5pPr marL="1376363" indent="-173038">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307777"/>
          </a:xfrm>
          <a:prstGeom prst="rect">
            <a:avLst/>
          </a:prstGeom>
          <a:noFill/>
        </p:spPr>
        <p:txBody>
          <a:bodyPr wrap="square"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00102D1B-0293-4647-B4E5-AE469158D403}"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a:t>
            </a:fld>
            <a:r>
              <a:rPr kumimoji="0" lang="en-US" sz="1200" b="0" i="0" u="none" strike="noStrike" kern="1200" cap="none" spc="0" normalizeH="0" baseline="0" noProof="0" dirty="0">
                <a:ln>
                  <a:noFill/>
                </a:ln>
                <a:solidFill>
                  <a:prstClr val="white">
                    <a:lumMod val="50000"/>
                  </a:prstClr>
                </a:solidFill>
                <a:effectLst/>
                <a:uLnTx/>
                <a:uFillTx/>
                <a:latin typeface="Calibri"/>
                <a:ea typeface="+mn-ea"/>
                <a:cs typeface="+mn-cs"/>
              </a:rPr>
              <a:t> / 20</a:t>
            </a:r>
            <a:endParaRPr kumimoji="0" lang="en-US" sz="10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BD5B3523-2703-4632-3EBC-CC5CA619C8B0}"/>
              </a:ext>
            </a:extLst>
          </p:cNvPr>
          <p:cNvGrpSpPr/>
          <p:nvPr userDrawn="1"/>
        </p:nvGrpSpPr>
        <p:grpSpPr>
          <a:xfrm>
            <a:off x="108039" y="50030"/>
            <a:ext cx="9817706" cy="307778"/>
            <a:chOff x="58915" y="49776"/>
            <a:chExt cx="8925187" cy="271568"/>
          </a:xfrm>
        </p:grpSpPr>
        <p:sp>
          <p:nvSpPr>
            <p:cNvPr id="7" name="TextBox 6">
              <a:extLst>
                <a:ext uri="{FF2B5EF4-FFF2-40B4-BE49-F238E27FC236}">
                  <a16:creationId xmlns:a16="http://schemas.microsoft.com/office/drawing/2014/main" id="{89A60CB8-BF4A-2BF4-6DE2-4CDF1E6DD03C}"/>
                </a:ext>
              </a:extLst>
            </p:cNvPr>
            <p:cNvSpPr txBox="1"/>
            <p:nvPr userDrawn="1"/>
          </p:nvSpPr>
          <p:spPr>
            <a:xfrm>
              <a:off x="58915" y="49776"/>
              <a:ext cx="8925187" cy="271568"/>
            </a:xfrm>
            <a:prstGeom prst="rect">
              <a:avLst/>
            </a:prstGeom>
            <a:noFill/>
          </p:spPr>
          <p:txBody>
            <a:bodyPr wrap="square"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cxnSp>
          <p:nvCxnSpPr>
            <p:cNvPr id="8" name="Straight Connector 7">
              <a:extLst>
                <a:ext uri="{FF2B5EF4-FFF2-40B4-BE49-F238E27FC236}">
                  <a16:creationId xmlns:a16="http://schemas.microsoft.com/office/drawing/2014/main" id="{1B77CD06-033E-1FA1-8E73-CCD93F86A4F2}"/>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6B91C422-EA92-0589-19F5-0AE3134A9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11" name="Picture 10">
            <a:extLst>
              <a:ext uri="{FF2B5EF4-FFF2-40B4-BE49-F238E27FC236}">
                <a16:creationId xmlns:a16="http://schemas.microsoft.com/office/drawing/2014/main" id="{A8834BE9-3D90-15A5-A4E2-7D5FC4207B1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cxnSp>
        <p:nvCxnSpPr>
          <p:cNvPr id="20" name="Straight Connector 19">
            <a:extLst>
              <a:ext uri="{FF2B5EF4-FFF2-40B4-BE49-F238E27FC236}">
                <a16:creationId xmlns:a16="http://schemas.microsoft.com/office/drawing/2014/main" id="{6A9D765F-47C5-AFEA-1BE6-4A1BB6247349}"/>
              </a:ext>
            </a:extLst>
          </p:cNvPr>
          <p:cNvCxnSpPr>
            <a:cxnSpLocks/>
          </p:cNvCxnSpPr>
          <p:nvPr userDrawn="1"/>
        </p:nvCxnSpPr>
        <p:spPr>
          <a:xfrm>
            <a:off x="267545" y="1519537"/>
            <a:ext cx="2529407"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CBE5879-1055-BA90-B810-D4E46EED1375}"/>
              </a:ext>
            </a:extLst>
          </p:cNvPr>
          <p:cNvSpPr txBox="1"/>
          <p:nvPr userDrawn="1"/>
        </p:nvSpPr>
        <p:spPr>
          <a:xfrm>
            <a:off x="6757392" y="50029"/>
            <a:ext cx="3168353" cy="307777"/>
          </a:xfrm>
          <a:prstGeom prst="rect">
            <a:avLst/>
          </a:prstGeom>
          <a:noFill/>
        </p:spPr>
        <p:txBody>
          <a:bodyPr wrap="square" rtlCol="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Defense against Poisoning Attack</a:t>
            </a:r>
          </a:p>
        </p:txBody>
      </p:sp>
      <p:cxnSp>
        <p:nvCxnSpPr>
          <p:cNvPr id="10" name="Straight Connector 9">
            <a:extLst>
              <a:ext uri="{FF2B5EF4-FFF2-40B4-BE49-F238E27FC236}">
                <a16:creationId xmlns:a16="http://schemas.microsoft.com/office/drawing/2014/main" id="{076BF4BC-70E6-8AFE-6CCC-44665EE4E835}"/>
              </a:ext>
            </a:extLst>
          </p:cNvPr>
          <p:cNvCxnSpPr>
            <a:cxnSpLocks/>
          </p:cNvCxnSpPr>
          <p:nvPr userDrawn="1"/>
        </p:nvCxnSpPr>
        <p:spPr>
          <a:xfrm>
            <a:off x="7331532" y="1519537"/>
            <a:ext cx="2529407"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84E03EC-CC9A-DB61-22DA-FF6306F33EC8}"/>
              </a:ext>
            </a:extLst>
          </p:cNvPr>
          <p:cNvSpPr/>
          <p:nvPr userDrawn="1"/>
        </p:nvSpPr>
        <p:spPr>
          <a:xfrm>
            <a:off x="3896037" y="144310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2006"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06BB0F4F-D3A8-ACD1-17A4-668801CDAA66}"/>
              </a:ext>
            </a:extLst>
          </p:cNvPr>
          <p:cNvSpPr/>
          <p:nvPr userDrawn="1"/>
        </p:nvSpPr>
        <p:spPr>
          <a:xfrm>
            <a:off x="5029201" y="144310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2006"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C9C1817D-F689-C394-2204-A75F8F01F91D}"/>
              </a:ext>
            </a:extLst>
          </p:cNvPr>
          <p:cNvSpPr/>
          <p:nvPr userDrawn="1"/>
        </p:nvSpPr>
        <p:spPr>
          <a:xfrm>
            <a:off x="6162365" y="144310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2006"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 Placeholder 12">
            <a:extLst>
              <a:ext uri="{FF2B5EF4-FFF2-40B4-BE49-F238E27FC236}">
                <a16:creationId xmlns:a16="http://schemas.microsoft.com/office/drawing/2014/main" id="{A27C7EBC-8856-93C7-EE00-5C462FC213DC}"/>
              </a:ext>
            </a:extLst>
          </p:cNvPr>
          <p:cNvSpPr>
            <a:spLocks noGrp="1"/>
          </p:cNvSpPr>
          <p:nvPr>
            <p:ph type="body" sz="quarter" idx="18"/>
          </p:nvPr>
        </p:nvSpPr>
        <p:spPr>
          <a:xfrm>
            <a:off x="2882148" y="1325686"/>
            <a:ext cx="975960" cy="328256"/>
          </a:xfrm>
        </p:spPr>
        <p:txBody>
          <a:bodyPr>
            <a:normAutofit/>
          </a:bodyPr>
          <a:lstStyle>
            <a:lvl1pPr marL="0" indent="0">
              <a:buNone/>
              <a:defRPr sz="1400" i="1">
                <a:latin typeface="Palatino Linotype" panose="02040502050505030304" pitchFamily="18" charset="0"/>
              </a:defRPr>
            </a:lvl1pPr>
          </a:lstStyle>
          <a:p>
            <a:pPr lvl="0"/>
            <a:endParaRPr lang="en-US" dirty="0"/>
          </a:p>
        </p:txBody>
      </p:sp>
      <p:sp>
        <p:nvSpPr>
          <p:cNvPr id="15" name="Text Placeholder 12">
            <a:extLst>
              <a:ext uri="{FF2B5EF4-FFF2-40B4-BE49-F238E27FC236}">
                <a16:creationId xmlns:a16="http://schemas.microsoft.com/office/drawing/2014/main" id="{5FF85C12-8F35-B617-CBF4-F18E939C0817}"/>
              </a:ext>
            </a:extLst>
          </p:cNvPr>
          <p:cNvSpPr>
            <a:spLocks noGrp="1"/>
          </p:cNvSpPr>
          <p:nvPr>
            <p:ph type="body" sz="quarter" idx="19"/>
          </p:nvPr>
        </p:nvSpPr>
        <p:spPr>
          <a:xfrm>
            <a:off x="4020872" y="1310856"/>
            <a:ext cx="975960" cy="328256"/>
          </a:xfrm>
        </p:spPr>
        <p:txBody>
          <a:bodyPr>
            <a:normAutofit/>
          </a:bodyPr>
          <a:lstStyle>
            <a:lvl1pPr marL="0" indent="0">
              <a:buNone/>
              <a:defRPr sz="1400" i="1">
                <a:latin typeface="Palatino Linotype" panose="02040502050505030304" pitchFamily="18" charset="0"/>
              </a:defRPr>
            </a:lvl1pPr>
          </a:lstStyle>
          <a:p>
            <a:pPr lvl="0"/>
            <a:endParaRPr lang="en-US" dirty="0"/>
          </a:p>
        </p:txBody>
      </p:sp>
      <p:sp>
        <p:nvSpPr>
          <p:cNvPr id="17" name="Text Placeholder 12">
            <a:extLst>
              <a:ext uri="{FF2B5EF4-FFF2-40B4-BE49-F238E27FC236}">
                <a16:creationId xmlns:a16="http://schemas.microsoft.com/office/drawing/2014/main" id="{243336E1-ADE3-C022-9CB0-630F4A745A16}"/>
              </a:ext>
            </a:extLst>
          </p:cNvPr>
          <p:cNvSpPr>
            <a:spLocks noGrp="1"/>
          </p:cNvSpPr>
          <p:nvPr>
            <p:ph type="body" sz="quarter" idx="20"/>
          </p:nvPr>
        </p:nvSpPr>
        <p:spPr>
          <a:xfrm>
            <a:off x="5130897" y="1320387"/>
            <a:ext cx="975960" cy="328256"/>
          </a:xfrm>
        </p:spPr>
        <p:txBody>
          <a:bodyPr>
            <a:normAutofit/>
          </a:bodyPr>
          <a:lstStyle>
            <a:lvl1pPr marL="0" indent="0">
              <a:buNone/>
              <a:defRPr sz="1400" i="1">
                <a:latin typeface="Palatino Linotype" panose="02040502050505030304" pitchFamily="18" charset="0"/>
              </a:defRPr>
            </a:lvl1pPr>
          </a:lstStyle>
          <a:p>
            <a:pPr lvl="0"/>
            <a:endParaRPr lang="en-US" dirty="0"/>
          </a:p>
        </p:txBody>
      </p:sp>
      <p:sp>
        <p:nvSpPr>
          <p:cNvPr id="18" name="Text Placeholder 12">
            <a:extLst>
              <a:ext uri="{FF2B5EF4-FFF2-40B4-BE49-F238E27FC236}">
                <a16:creationId xmlns:a16="http://schemas.microsoft.com/office/drawing/2014/main" id="{F75EBF8D-33D3-F6BB-5C04-E635BDC56EAF}"/>
              </a:ext>
            </a:extLst>
          </p:cNvPr>
          <p:cNvSpPr>
            <a:spLocks noGrp="1"/>
          </p:cNvSpPr>
          <p:nvPr>
            <p:ph type="body" sz="quarter" idx="21"/>
          </p:nvPr>
        </p:nvSpPr>
        <p:spPr>
          <a:xfrm>
            <a:off x="6291033" y="1320209"/>
            <a:ext cx="975960" cy="328256"/>
          </a:xfrm>
        </p:spPr>
        <p:txBody>
          <a:bodyPr>
            <a:normAutofit/>
          </a:bodyPr>
          <a:lstStyle>
            <a:lvl1pPr marL="0" indent="0">
              <a:buNone/>
              <a:defRPr sz="1400" i="1">
                <a:latin typeface="Palatino Linotype" panose="02040502050505030304" pitchFamily="18" charset="0"/>
              </a:defRPr>
            </a:lvl1pPr>
          </a:lstStyle>
          <a:p>
            <a:pPr lvl="0"/>
            <a:endParaRPr lang="en-US" dirty="0"/>
          </a:p>
        </p:txBody>
      </p:sp>
    </p:spTree>
    <p:extLst>
      <p:ext uri="{BB962C8B-B14F-4D97-AF65-F5344CB8AC3E}">
        <p14:creationId xmlns:p14="http://schemas.microsoft.com/office/powerpoint/2010/main" val="3714801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684" r:id="rId4"/>
    <p:sldLayoutId id="2147483685" r:id="rId5"/>
    <p:sldLayoutId id="2147483686" r:id="rId6"/>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arxiv.org/abs/1911.0739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rxiv.org/abs/1902.0653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s.purdue.edu/homes/taog/docs/CCS19.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dss-symposium.org/wp-content/uploads/2019/02/ndss2019_03A-4_Ma_paper.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customXml" Target="../ink/ink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hyperlink" Target="https://en.wikipedia.org/wiki/Reverse_engineering"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trouge.net/papers/SentiNet_DLS2020.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oyix.net/finepruning.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ieeexplore.ieee.org/document/896395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rxiv.org/abs/1811.0063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rxiv.org/abs/1811.03728" TargetMode="External"/><Relationship Id="rId2" Type="http://schemas.openxmlformats.org/officeDocument/2006/relationships/hyperlink" Target="https://arxiv.org/abs/1911.0804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eople.cs.uchicago.edu/~ravenben/publications/pdf/backdoor-sp19.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DD0A-0E8E-B7DE-C4FA-5A20FE0B4B55}"/>
              </a:ext>
            </a:extLst>
          </p:cNvPr>
          <p:cNvSpPr>
            <a:spLocks noGrp="1"/>
          </p:cNvSpPr>
          <p:nvPr>
            <p:ph type="title"/>
          </p:nvPr>
        </p:nvSpPr>
        <p:spPr>
          <a:xfrm>
            <a:off x="4996675" y="1538636"/>
            <a:ext cx="4247295" cy="2203548"/>
          </a:xfrm>
        </p:spPr>
        <p:txBody>
          <a:bodyPr/>
          <a:lstStyle/>
          <a:p>
            <a:pPr algn="ctr"/>
            <a:r>
              <a:rPr lang="en-US" altLang="en-US" dirty="0"/>
              <a:t>CS 487/587</a:t>
            </a:r>
            <a:r>
              <a:rPr lang="en-US" dirty="0"/>
              <a:t> Adversarial Machine Learning</a:t>
            </a:r>
          </a:p>
        </p:txBody>
      </p:sp>
      <p:sp>
        <p:nvSpPr>
          <p:cNvPr id="3" name="Subtitle 2"/>
          <p:cNvSpPr>
            <a:spLocks noGrp="1"/>
          </p:cNvSpPr>
          <p:nvPr>
            <p:ph type="body" idx="1"/>
          </p:nvPr>
        </p:nvSpPr>
        <p:spPr/>
        <p:txBody>
          <a:bodyPr/>
          <a:lstStyle/>
          <a:p>
            <a:pPr algn="ctr"/>
            <a:r>
              <a:rPr lang="en-US" altLang="en-US" dirty="0"/>
              <a:t>Dr. Alex Vakanski</a:t>
            </a:r>
          </a:p>
          <a:p>
            <a:endParaRPr lang="en-US" dirty="0"/>
          </a:p>
        </p:txBody>
      </p:sp>
    </p:spTree>
    <p:extLst>
      <p:ext uri="{BB962C8B-B14F-4D97-AF65-F5344CB8AC3E}">
        <p14:creationId xmlns:p14="http://schemas.microsoft.com/office/powerpoint/2010/main" val="47873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D807-149B-404C-8902-D07371BED1B2}"/>
              </a:ext>
            </a:extLst>
          </p:cNvPr>
          <p:cNvSpPr>
            <a:spLocks noGrp="1"/>
          </p:cNvSpPr>
          <p:nvPr>
            <p:ph type="title"/>
          </p:nvPr>
        </p:nvSpPr>
        <p:spPr/>
        <p:txBody>
          <a:bodyPr/>
          <a:lstStyle/>
          <a:p>
            <a:r>
              <a:rPr lang="en-US" dirty="0" err="1"/>
              <a:t>NeuronInspect</a:t>
            </a:r>
            <a:endParaRPr lang="en-US" dirty="0"/>
          </a:p>
        </p:txBody>
      </p:sp>
      <p:sp>
        <p:nvSpPr>
          <p:cNvPr id="3" name="Content Placeholder 2">
            <a:extLst>
              <a:ext uri="{FF2B5EF4-FFF2-40B4-BE49-F238E27FC236}">
                <a16:creationId xmlns:a16="http://schemas.microsoft.com/office/drawing/2014/main" id="{E779D91D-FB61-406E-AEEF-4569D74AF516}"/>
              </a:ext>
            </a:extLst>
          </p:cNvPr>
          <p:cNvSpPr>
            <a:spLocks noGrp="1"/>
          </p:cNvSpPr>
          <p:nvPr>
            <p:ph idx="1"/>
          </p:nvPr>
        </p:nvSpPr>
        <p:spPr>
          <a:xfrm>
            <a:off x="276673" y="2090802"/>
            <a:ext cx="5418625" cy="4459694"/>
          </a:xfrm>
        </p:spPr>
        <p:txBody>
          <a:bodyPr>
            <a:normAutofit/>
          </a:bodyPr>
          <a:lstStyle/>
          <a:p>
            <a:r>
              <a:rPr lang="en-US" dirty="0" err="1">
                <a:solidFill>
                  <a:srgbClr val="FF0000"/>
                </a:solidFill>
              </a:rPr>
              <a:t>NeuronInspect</a:t>
            </a:r>
            <a:endParaRPr lang="en-US" dirty="0">
              <a:solidFill>
                <a:srgbClr val="FF0000"/>
              </a:solidFill>
            </a:endParaRPr>
          </a:p>
          <a:p>
            <a:pPr lvl="1"/>
            <a:r>
              <a:rPr lang="en-US" dirty="0">
                <a:hlinkClick r:id="rId3"/>
              </a:rPr>
              <a:t>Huang (2019) </a:t>
            </a:r>
            <a:r>
              <a:rPr lang="en-US" dirty="0" err="1">
                <a:hlinkClick r:id="rId3"/>
              </a:rPr>
              <a:t>NeuronInspect</a:t>
            </a:r>
            <a:r>
              <a:rPr lang="en-US" dirty="0">
                <a:hlinkClick r:id="rId3"/>
              </a:rPr>
              <a:t>: Detecting Backdoors in Neural Networks via Output Explanations</a:t>
            </a:r>
            <a:endParaRPr lang="en-US" dirty="0"/>
          </a:p>
          <a:p>
            <a:pPr lvl="1"/>
            <a:r>
              <a:rPr lang="en-US" dirty="0"/>
              <a:t>Applies interpretability approaches to create heatmaps for the target class and non-target classes</a:t>
            </a:r>
          </a:p>
          <a:p>
            <a:pPr lvl="2"/>
            <a:r>
              <a:rPr lang="en-US" dirty="0"/>
              <a:t>The heatmaps for the target class differ significantly for clean and trigger inputs</a:t>
            </a:r>
          </a:p>
          <a:p>
            <a:pPr lvl="2"/>
            <a:r>
              <a:rPr lang="en-US" dirty="0"/>
              <a:t>In the figure, the target class is 20 (third row), and the trigger is noticeable in the </a:t>
            </a:r>
            <a:r>
              <a:rPr lang="en-US" dirty="0" err="1"/>
              <a:t>heatmaps</a:t>
            </a:r>
            <a:endParaRPr lang="en-US" dirty="0"/>
          </a:p>
          <a:p>
            <a:pPr lvl="1"/>
            <a:r>
              <a:rPr lang="en-US" dirty="0"/>
              <a:t>Outlier detection is then applied on the produced heatmaps as a defense strategy</a:t>
            </a:r>
          </a:p>
        </p:txBody>
      </p:sp>
      <p:sp>
        <p:nvSpPr>
          <p:cNvPr id="4" name="Content Placeholder 3">
            <a:extLst>
              <a:ext uri="{FF2B5EF4-FFF2-40B4-BE49-F238E27FC236}">
                <a16:creationId xmlns:a16="http://schemas.microsoft.com/office/drawing/2014/main" id="{FF0BA370-4A49-48ED-9B08-4D88D258FB2F}"/>
              </a:ext>
            </a:extLst>
          </p:cNvPr>
          <p:cNvSpPr>
            <a:spLocks noGrp="1"/>
          </p:cNvSpPr>
          <p:nvPr>
            <p:ph idx="10"/>
          </p:nvPr>
        </p:nvSpPr>
        <p:spPr/>
        <p:txBody>
          <a:bodyPr/>
          <a:lstStyle/>
          <a:p>
            <a:r>
              <a:rPr lang="en-US" dirty="0"/>
              <a:t>Offline Inspection Defenses</a:t>
            </a:r>
          </a:p>
        </p:txBody>
      </p:sp>
      <p:sp>
        <p:nvSpPr>
          <p:cNvPr id="5" name="Content Placeholder 2">
            <a:extLst>
              <a:ext uri="{FF2B5EF4-FFF2-40B4-BE49-F238E27FC236}">
                <a16:creationId xmlns:a16="http://schemas.microsoft.com/office/drawing/2014/main" id="{E779D91D-FB61-406E-AEEF-4569D74AF516}"/>
              </a:ext>
            </a:extLst>
          </p:cNvPr>
          <p:cNvSpPr txBox="1">
            <a:spLocks/>
          </p:cNvSpPr>
          <p:nvPr/>
        </p:nvSpPr>
        <p:spPr>
          <a:xfrm>
            <a:off x="276673" y="6262464"/>
            <a:ext cx="9073007" cy="1296144"/>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Note:</a:t>
            </a:r>
          </a:p>
          <a:p>
            <a:pPr lvl="1"/>
            <a:r>
              <a:rPr lang="en-US" dirty="0"/>
              <a:t>Offline model inspection requires high computational resources and time</a:t>
            </a:r>
          </a:p>
          <a:p>
            <a:pPr lvl="1"/>
            <a:r>
              <a:rPr lang="en-US" dirty="0"/>
              <a:t>Most offline defense methods cannot deal with large-sized triggers</a:t>
            </a:r>
          </a:p>
        </p:txBody>
      </p:sp>
      <p:grpSp>
        <p:nvGrpSpPr>
          <p:cNvPr id="8" name="Group 7">
            <a:extLst>
              <a:ext uri="{FF2B5EF4-FFF2-40B4-BE49-F238E27FC236}">
                <a16:creationId xmlns:a16="http://schemas.microsoft.com/office/drawing/2014/main" id="{70A34567-1F08-CB32-45AD-59FF0A78B787}"/>
              </a:ext>
            </a:extLst>
          </p:cNvPr>
          <p:cNvGrpSpPr/>
          <p:nvPr/>
        </p:nvGrpSpPr>
        <p:grpSpPr>
          <a:xfrm>
            <a:off x="5695298" y="2220269"/>
            <a:ext cx="4230446" cy="3514355"/>
            <a:chOff x="5695298" y="2220269"/>
            <a:chExt cx="4230446" cy="3514355"/>
          </a:xfrm>
        </p:grpSpPr>
        <p:pic>
          <p:nvPicPr>
            <p:cNvPr id="6" name="Picture 5"/>
            <p:cNvPicPr>
              <a:picLocks noChangeAspect="1"/>
            </p:cNvPicPr>
            <p:nvPr/>
          </p:nvPicPr>
          <p:blipFill>
            <a:blip r:embed="rId4"/>
            <a:stretch>
              <a:fillRect/>
            </a:stretch>
          </p:blipFill>
          <p:spPr>
            <a:xfrm>
              <a:off x="5695298" y="2220269"/>
              <a:ext cx="4230446" cy="3514355"/>
            </a:xfrm>
            <a:prstGeom prst="rect">
              <a:avLst/>
            </a:prstGeom>
          </p:spPr>
        </p:pic>
        <p:sp>
          <p:nvSpPr>
            <p:cNvPr id="7" name="Rectangle 6">
              <a:extLst>
                <a:ext uri="{FF2B5EF4-FFF2-40B4-BE49-F238E27FC236}">
                  <a16:creationId xmlns:a16="http://schemas.microsoft.com/office/drawing/2014/main" id="{6ACFC754-4017-D700-91CF-09F11081BB6B}"/>
                </a:ext>
              </a:extLst>
            </p:cNvPr>
            <p:cNvSpPr/>
            <p:nvPr/>
          </p:nvSpPr>
          <p:spPr>
            <a:xfrm>
              <a:off x="6037312" y="5422152"/>
              <a:ext cx="1512168" cy="264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972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439828-E83E-27F0-617F-C485BC8E710C}"/>
              </a:ext>
            </a:extLst>
          </p:cNvPr>
          <p:cNvPicPr>
            <a:picLocks noChangeAspect="1"/>
          </p:cNvPicPr>
          <p:nvPr/>
        </p:nvPicPr>
        <p:blipFill>
          <a:blip r:embed="rId3"/>
          <a:stretch>
            <a:fillRect/>
          </a:stretch>
        </p:blipFill>
        <p:spPr>
          <a:xfrm>
            <a:off x="1584028" y="3196243"/>
            <a:ext cx="6901556" cy="4434373"/>
          </a:xfrm>
          <a:prstGeom prst="rect">
            <a:avLst/>
          </a:prstGeom>
        </p:spPr>
      </p:pic>
      <p:sp>
        <p:nvSpPr>
          <p:cNvPr id="2" name="Title 1"/>
          <p:cNvSpPr>
            <a:spLocks noGrp="1"/>
          </p:cNvSpPr>
          <p:nvPr>
            <p:ph type="title"/>
          </p:nvPr>
        </p:nvSpPr>
        <p:spPr/>
        <p:txBody>
          <a:bodyPr/>
          <a:lstStyle/>
          <a:p>
            <a:r>
              <a:rPr lang="en-US" dirty="0" err="1"/>
              <a:t>NeuronInspect</a:t>
            </a:r>
            <a:endParaRPr lang="en-US" dirty="0"/>
          </a:p>
        </p:txBody>
      </p:sp>
      <p:sp>
        <p:nvSpPr>
          <p:cNvPr id="3" name="Content Placeholder 2"/>
          <p:cNvSpPr>
            <a:spLocks noGrp="1"/>
          </p:cNvSpPr>
          <p:nvPr>
            <p:ph idx="1"/>
          </p:nvPr>
        </p:nvSpPr>
        <p:spPr>
          <a:xfrm>
            <a:off x="276673" y="2090803"/>
            <a:ext cx="9781727" cy="5367667"/>
          </a:xfrm>
        </p:spPr>
        <p:txBody>
          <a:bodyPr/>
          <a:lstStyle/>
          <a:p>
            <a:r>
              <a:rPr lang="en-US" dirty="0" err="1"/>
              <a:t>NeuronInspect</a:t>
            </a:r>
            <a:r>
              <a:rPr lang="en-US" dirty="0"/>
              <a:t> (cont’d)</a:t>
            </a:r>
          </a:p>
          <a:p>
            <a:pPr lvl="1"/>
            <a:r>
              <a:rPr lang="en-US" dirty="0"/>
              <a:t>Explanation heatmaps for the Speed Limit 30 sign image, for all 43 classes of traffic signs</a:t>
            </a:r>
          </a:p>
          <a:p>
            <a:pPr lvl="2"/>
            <a:r>
              <a:rPr lang="en-US" dirty="0"/>
              <a:t>The heatmap for label 20 is an outlier, in comparison to heatmaps for all other labels</a:t>
            </a:r>
          </a:p>
          <a:p>
            <a:pPr lvl="1"/>
            <a:endParaRPr lang="en-US" dirty="0"/>
          </a:p>
        </p:txBody>
      </p:sp>
      <p:sp>
        <p:nvSpPr>
          <p:cNvPr id="4" name="Content Placeholder 3"/>
          <p:cNvSpPr>
            <a:spLocks noGrp="1"/>
          </p:cNvSpPr>
          <p:nvPr>
            <p:ph idx="10"/>
          </p:nvPr>
        </p:nvSpPr>
        <p:spPr/>
        <p:txBody>
          <a:bodyPr/>
          <a:lstStyle/>
          <a:p>
            <a:r>
              <a:rPr lang="en-US" dirty="0"/>
              <a:t>Offline Inspection Defenses</a:t>
            </a:r>
          </a:p>
        </p:txBody>
      </p:sp>
      <p:sp>
        <p:nvSpPr>
          <p:cNvPr id="6" name="Rectangle: Rounded Corners 5">
            <a:extLst>
              <a:ext uri="{FF2B5EF4-FFF2-40B4-BE49-F238E27FC236}">
                <a16:creationId xmlns:a16="http://schemas.microsoft.com/office/drawing/2014/main" id="{607B17B2-1FD4-BC3E-548F-8F423A20EABF}"/>
              </a:ext>
            </a:extLst>
          </p:cNvPr>
          <p:cNvSpPr/>
          <p:nvPr/>
        </p:nvSpPr>
        <p:spPr>
          <a:xfrm>
            <a:off x="7837512" y="4390256"/>
            <a:ext cx="720080"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40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CCDB-31EF-4298-A3E8-B7026CF27546}"/>
              </a:ext>
            </a:extLst>
          </p:cNvPr>
          <p:cNvSpPr>
            <a:spLocks noGrp="1"/>
          </p:cNvSpPr>
          <p:nvPr>
            <p:ph type="title"/>
          </p:nvPr>
        </p:nvSpPr>
        <p:spPr/>
        <p:txBody>
          <a:bodyPr/>
          <a:lstStyle/>
          <a:p>
            <a:r>
              <a:rPr lang="en-US" dirty="0"/>
              <a:t>Online Inspection Defenses</a:t>
            </a:r>
          </a:p>
        </p:txBody>
      </p:sp>
      <p:sp>
        <p:nvSpPr>
          <p:cNvPr id="3" name="Content Placeholder 2">
            <a:extLst>
              <a:ext uri="{FF2B5EF4-FFF2-40B4-BE49-F238E27FC236}">
                <a16:creationId xmlns:a16="http://schemas.microsoft.com/office/drawing/2014/main" id="{D4DD9C9F-2CFE-44DF-8DB2-7C784A4596F2}"/>
              </a:ext>
            </a:extLst>
          </p:cNvPr>
          <p:cNvSpPr>
            <a:spLocks noGrp="1"/>
          </p:cNvSpPr>
          <p:nvPr>
            <p:ph idx="1"/>
          </p:nvPr>
        </p:nvSpPr>
        <p:spPr>
          <a:xfrm>
            <a:off x="276673" y="2090803"/>
            <a:ext cx="9584265" cy="5395797"/>
          </a:xfrm>
        </p:spPr>
        <p:txBody>
          <a:bodyPr/>
          <a:lstStyle/>
          <a:p>
            <a:r>
              <a:rPr lang="en-US" b="1" i="1" dirty="0">
                <a:solidFill>
                  <a:srgbClr val="0070C0"/>
                </a:solidFill>
              </a:rPr>
              <a:t>Online inspection defense</a:t>
            </a:r>
          </a:p>
          <a:p>
            <a:pPr lvl="1"/>
            <a:r>
              <a:rPr lang="en-US" dirty="0"/>
              <a:t>This defense is applied to monitor the behavior of input data or a model during run-time</a:t>
            </a:r>
          </a:p>
          <a:p>
            <a:r>
              <a:rPr lang="en-US" i="1" dirty="0">
                <a:solidFill>
                  <a:schemeClr val="accent6">
                    <a:lumMod val="50000"/>
                  </a:schemeClr>
                </a:solidFill>
              </a:rPr>
              <a:t>Online data inspection defense</a:t>
            </a:r>
          </a:p>
          <a:p>
            <a:pPr lvl="1"/>
            <a:r>
              <a:rPr lang="en-US" dirty="0"/>
              <a:t>Most defense methods apply some form of anomaly detection to check if the inputs contain a trigger</a:t>
            </a:r>
          </a:p>
          <a:p>
            <a:r>
              <a:rPr lang="en-US" dirty="0">
                <a:solidFill>
                  <a:srgbClr val="FF0000"/>
                </a:solidFill>
              </a:rPr>
              <a:t>STRIP defense</a:t>
            </a:r>
          </a:p>
          <a:p>
            <a:pPr lvl="1"/>
            <a:r>
              <a:rPr lang="en-US" dirty="0">
                <a:hlinkClick r:id="rId3"/>
              </a:rPr>
              <a:t>Gao (2019) STRIP: A Defense against Trojan Attacks on Deep Neural Networks</a:t>
            </a:r>
            <a:endParaRPr lang="en-US" dirty="0"/>
          </a:p>
          <a:p>
            <a:pPr lvl="1"/>
            <a:r>
              <a:rPr lang="en-US" dirty="0"/>
              <a:t>Step 1: apply random noise to create many replicas of an input image</a:t>
            </a:r>
          </a:p>
          <a:p>
            <a:pPr lvl="1"/>
            <a:r>
              <a:rPr lang="en-US" dirty="0"/>
              <a:t>Step 2: use the entropy of the replicas for anomaly detection</a:t>
            </a:r>
          </a:p>
          <a:p>
            <a:pPr lvl="2"/>
            <a:r>
              <a:rPr lang="en-US" dirty="0"/>
              <a:t>Replicas of trigger images have high entropy (the predicted class is more uniform), whereas clean images have low entropy (the predicted class is more random)</a:t>
            </a:r>
          </a:p>
          <a:p>
            <a:r>
              <a:rPr lang="en-US" dirty="0" err="1">
                <a:solidFill>
                  <a:srgbClr val="FF0000"/>
                </a:solidFill>
              </a:rPr>
              <a:t>SentiNet</a:t>
            </a:r>
            <a:r>
              <a:rPr lang="en-US" dirty="0">
                <a:solidFill>
                  <a:srgbClr val="FF0000"/>
                </a:solidFill>
              </a:rPr>
              <a:t> defense </a:t>
            </a:r>
          </a:p>
          <a:p>
            <a:pPr lvl="1"/>
            <a:r>
              <a:rPr lang="en-US" dirty="0"/>
              <a:t>It is presented later in this lecture</a:t>
            </a:r>
          </a:p>
          <a:p>
            <a:pPr lvl="1"/>
            <a:r>
              <a:rPr lang="en-US" dirty="0"/>
              <a:t>It applies explainability approach to discover regions that may contain a trigger, and uses these regions to monitor incoming inputs</a:t>
            </a:r>
          </a:p>
          <a:p>
            <a:pPr lvl="2"/>
            <a:endParaRPr lang="en-US" dirty="0"/>
          </a:p>
          <a:p>
            <a:endParaRPr lang="en-US" dirty="0"/>
          </a:p>
        </p:txBody>
      </p:sp>
      <p:sp>
        <p:nvSpPr>
          <p:cNvPr id="4" name="Content Placeholder 3">
            <a:extLst>
              <a:ext uri="{FF2B5EF4-FFF2-40B4-BE49-F238E27FC236}">
                <a16:creationId xmlns:a16="http://schemas.microsoft.com/office/drawing/2014/main" id="{42AEF7AD-926E-4052-9672-72EEAC013F37}"/>
              </a:ext>
            </a:extLst>
          </p:cNvPr>
          <p:cNvSpPr>
            <a:spLocks noGrp="1"/>
          </p:cNvSpPr>
          <p:nvPr>
            <p:ph idx="10"/>
          </p:nvPr>
        </p:nvSpPr>
        <p:spPr/>
        <p:txBody>
          <a:bodyPr/>
          <a:lstStyle/>
          <a:p>
            <a:r>
              <a:rPr lang="en-US" dirty="0"/>
              <a:t>Online Inspection Defenses</a:t>
            </a:r>
          </a:p>
          <a:p>
            <a:endParaRPr lang="en-US" dirty="0"/>
          </a:p>
        </p:txBody>
      </p:sp>
    </p:spTree>
    <p:extLst>
      <p:ext uri="{BB962C8B-B14F-4D97-AF65-F5344CB8AC3E}">
        <p14:creationId xmlns:p14="http://schemas.microsoft.com/office/powerpoint/2010/main" val="251205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2D15-5E78-494D-A334-60A166A0FEC8}"/>
              </a:ext>
            </a:extLst>
          </p:cNvPr>
          <p:cNvSpPr>
            <a:spLocks noGrp="1"/>
          </p:cNvSpPr>
          <p:nvPr>
            <p:ph type="title"/>
          </p:nvPr>
        </p:nvSpPr>
        <p:spPr/>
        <p:txBody>
          <a:bodyPr/>
          <a:lstStyle/>
          <a:p>
            <a:r>
              <a:rPr lang="en-US" dirty="0"/>
              <a:t>Online Inspection Defenses</a:t>
            </a:r>
          </a:p>
        </p:txBody>
      </p:sp>
      <p:sp>
        <p:nvSpPr>
          <p:cNvPr id="3" name="Content Placeholder 2">
            <a:extLst>
              <a:ext uri="{FF2B5EF4-FFF2-40B4-BE49-F238E27FC236}">
                <a16:creationId xmlns:a16="http://schemas.microsoft.com/office/drawing/2014/main" id="{DDFCAEBF-2DB6-4AD9-ABC8-B22A9C7D09A5}"/>
              </a:ext>
            </a:extLst>
          </p:cNvPr>
          <p:cNvSpPr>
            <a:spLocks noGrp="1"/>
          </p:cNvSpPr>
          <p:nvPr>
            <p:ph idx="1"/>
          </p:nvPr>
        </p:nvSpPr>
        <p:spPr/>
        <p:txBody>
          <a:bodyPr>
            <a:normAutofit/>
          </a:bodyPr>
          <a:lstStyle/>
          <a:p>
            <a:r>
              <a:rPr lang="en-US" i="1" dirty="0">
                <a:solidFill>
                  <a:schemeClr val="accent6">
                    <a:lumMod val="50000"/>
                  </a:schemeClr>
                </a:solidFill>
              </a:rPr>
              <a:t>Online model inspection defense</a:t>
            </a:r>
          </a:p>
          <a:p>
            <a:pPr lvl="1"/>
            <a:r>
              <a:rPr lang="en-US" dirty="0"/>
              <a:t>Apply anomaly detection to identify abnormal behavior of a backdoored model</a:t>
            </a:r>
          </a:p>
          <a:p>
            <a:r>
              <a:rPr lang="en-US" dirty="0">
                <a:solidFill>
                  <a:srgbClr val="FF0000"/>
                </a:solidFill>
              </a:rPr>
              <a:t>ABS defense</a:t>
            </a:r>
          </a:p>
          <a:p>
            <a:pPr lvl="1"/>
            <a:r>
              <a:rPr lang="en-US" dirty="0">
                <a:hlinkClick r:id="rId2"/>
              </a:rPr>
              <a:t>Liu (2019) ABS: Scanning Neural Networks for Back-doors by Artificial Brain Stimulation</a:t>
            </a:r>
            <a:endParaRPr lang="en-US" dirty="0"/>
          </a:p>
          <a:p>
            <a:pPr lvl="1"/>
            <a:r>
              <a:rPr lang="en-US" dirty="0"/>
              <a:t>Scan the DNN to identify individual neurons in the model with abnormally high activation values</a:t>
            </a:r>
          </a:p>
          <a:p>
            <a:pPr lvl="2"/>
            <a:r>
              <a:rPr lang="en-US" dirty="0"/>
              <a:t>If there is a large change in the neuron activation value for a specific label regardless of the provided input samples, then the model is potentially poisoned</a:t>
            </a:r>
          </a:p>
          <a:p>
            <a:pPr lvl="2"/>
            <a:r>
              <a:rPr lang="en-US" dirty="0"/>
              <a:t>Apply outlier detection to identify </a:t>
            </a:r>
            <a:r>
              <a:rPr lang="en-US" dirty="0" err="1"/>
              <a:t>Trojaned</a:t>
            </a:r>
            <a:r>
              <a:rPr lang="en-US" dirty="0"/>
              <a:t> models</a:t>
            </a:r>
          </a:p>
          <a:p>
            <a:pPr lvl="1"/>
            <a:r>
              <a:rPr lang="en-US" dirty="0"/>
              <a:t>Limitation: the target label needs to be activated by only one neuron, instead by a group of neurons</a:t>
            </a:r>
          </a:p>
          <a:p>
            <a:endParaRPr lang="en-US" dirty="0"/>
          </a:p>
        </p:txBody>
      </p:sp>
      <p:sp>
        <p:nvSpPr>
          <p:cNvPr id="4" name="Content Placeholder 3">
            <a:extLst>
              <a:ext uri="{FF2B5EF4-FFF2-40B4-BE49-F238E27FC236}">
                <a16:creationId xmlns:a16="http://schemas.microsoft.com/office/drawing/2014/main" id="{B67CA281-E9D4-4F31-AB95-D6509704AAE5}"/>
              </a:ext>
            </a:extLst>
          </p:cNvPr>
          <p:cNvSpPr>
            <a:spLocks noGrp="1"/>
          </p:cNvSpPr>
          <p:nvPr>
            <p:ph idx="10"/>
          </p:nvPr>
        </p:nvSpPr>
        <p:spPr/>
        <p:txBody>
          <a:bodyPr/>
          <a:lstStyle/>
          <a:p>
            <a:r>
              <a:rPr lang="en-US" dirty="0"/>
              <a:t>Online Inspection Defenses</a:t>
            </a:r>
          </a:p>
          <a:p>
            <a:endParaRPr lang="en-US" dirty="0"/>
          </a:p>
        </p:txBody>
      </p:sp>
      <p:pic>
        <p:nvPicPr>
          <p:cNvPr id="6" name="Picture 5">
            <a:extLst>
              <a:ext uri="{FF2B5EF4-FFF2-40B4-BE49-F238E27FC236}">
                <a16:creationId xmlns:a16="http://schemas.microsoft.com/office/drawing/2014/main" id="{7B6E6347-F2A4-B7CC-600A-03E703FF4989}"/>
              </a:ext>
            </a:extLst>
          </p:cNvPr>
          <p:cNvPicPr>
            <a:picLocks noChangeAspect="1"/>
          </p:cNvPicPr>
          <p:nvPr/>
        </p:nvPicPr>
        <p:blipFill>
          <a:blip r:embed="rId3"/>
          <a:stretch>
            <a:fillRect/>
          </a:stretch>
        </p:blipFill>
        <p:spPr>
          <a:xfrm>
            <a:off x="1140768" y="6132998"/>
            <a:ext cx="7756799" cy="1489824"/>
          </a:xfrm>
          <a:prstGeom prst="rect">
            <a:avLst/>
          </a:prstGeom>
        </p:spPr>
      </p:pic>
      <p:sp>
        <p:nvSpPr>
          <p:cNvPr id="7" name="TextBox 6">
            <a:extLst>
              <a:ext uri="{FF2B5EF4-FFF2-40B4-BE49-F238E27FC236}">
                <a16:creationId xmlns:a16="http://schemas.microsoft.com/office/drawing/2014/main" id="{85FF09F5-9E80-AC7B-9743-47AD953D7811}"/>
              </a:ext>
            </a:extLst>
          </p:cNvPr>
          <p:cNvSpPr txBox="1"/>
          <p:nvPr/>
        </p:nvSpPr>
        <p:spPr>
          <a:xfrm>
            <a:off x="1356792" y="5902424"/>
            <a:ext cx="2664296" cy="276999"/>
          </a:xfrm>
          <a:prstGeom prst="rect">
            <a:avLst/>
          </a:prstGeom>
          <a:noFill/>
        </p:spPr>
        <p:txBody>
          <a:bodyPr wrap="square" rtlCol="0">
            <a:spAutoFit/>
          </a:bodyPr>
          <a:lstStyle/>
          <a:p>
            <a:r>
              <a:rPr lang="en-US" sz="1200" dirty="0"/>
              <a:t>Benign model with benign image</a:t>
            </a:r>
          </a:p>
        </p:txBody>
      </p:sp>
      <p:sp>
        <p:nvSpPr>
          <p:cNvPr id="8" name="TextBox 7">
            <a:extLst>
              <a:ext uri="{FF2B5EF4-FFF2-40B4-BE49-F238E27FC236}">
                <a16:creationId xmlns:a16="http://schemas.microsoft.com/office/drawing/2014/main" id="{0B8C16E2-89A6-F539-22BD-5E3DC5330420}"/>
              </a:ext>
            </a:extLst>
          </p:cNvPr>
          <p:cNvSpPr txBox="1"/>
          <p:nvPr/>
        </p:nvSpPr>
        <p:spPr>
          <a:xfrm>
            <a:off x="4021088" y="5902424"/>
            <a:ext cx="2664296" cy="276999"/>
          </a:xfrm>
          <a:prstGeom prst="rect">
            <a:avLst/>
          </a:prstGeom>
          <a:noFill/>
        </p:spPr>
        <p:txBody>
          <a:bodyPr wrap="square" rtlCol="0">
            <a:spAutoFit/>
          </a:bodyPr>
          <a:lstStyle/>
          <a:p>
            <a:pPr algn="ctr"/>
            <a:r>
              <a:rPr lang="en-US" sz="1200" dirty="0" err="1"/>
              <a:t>Trojaned</a:t>
            </a:r>
            <a:r>
              <a:rPr lang="en-US" sz="1200" dirty="0"/>
              <a:t> model with benign image</a:t>
            </a:r>
          </a:p>
        </p:txBody>
      </p:sp>
      <p:sp>
        <p:nvSpPr>
          <p:cNvPr id="9" name="TextBox 8">
            <a:extLst>
              <a:ext uri="{FF2B5EF4-FFF2-40B4-BE49-F238E27FC236}">
                <a16:creationId xmlns:a16="http://schemas.microsoft.com/office/drawing/2014/main" id="{DD972310-CF95-30F4-5BFB-342B7637DBAD}"/>
              </a:ext>
            </a:extLst>
          </p:cNvPr>
          <p:cNvSpPr txBox="1"/>
          <p:nvPr/>
        </p:nvSpPr>
        <p:spPr>
          <a:xfrm>
            <a:off x="6685384" y="5907895"/>
            <a:ext cx="2664296" cy="276999"/>
          </a:xfrm>
          <a:prstGeom prst="rect">
            <a:avLst/>
          </a:prstGeom>
          <a:noFill/>
        </p:spPr>
        <p:txBody>
          <a:bodyPr wrap="square" rtlCol="0">
            <a:spAutoFit/>
          </a:bodyPr>
          <a:lstStyle/>
          <a:p>
            <a:pPr algn="ctr"/>
            <a:r>
              <a:rPr lang="en-US" sz="1200" dirty="0" err="1"/>
              <a:t>Trojaned</a:t>
            </a:r>
            <a:r>
              <a:rPr lang="en-US" sz="1200" dirty="0"/>
              <a:t> model with trigger image</a:t>
            </a:r>
          </a:p>
        </p:txBody>
      </p:sp>
    </p:spTree>
    <p:extLst>
      <p:ext uri="{BB962C8B-B14F-4D97-AF65-F5344CB8AC3E}">
        <p14:creationId xmlns:p14="http://schemas.microsoft.com/office/powerpoint/2010/main" val="233461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012311-E417-8C05-6ADF-A2CF3B890A0F}"/>
              </a:ext>
            </a:extLst>
          </p:cNvPr>
          <p:cNvSpPr>
            <a:spLocks noGrp="1"/>
          </p:cNvSpPr>
          <p:nvPr>
            <p:ph type="title"/>
          </p:nvPr>
        </p:nvSpPr>
        <p:spPr/>
        <p:txBody>
          <a:bodyPr/>
          <a:lstStyle/>
          <a:p>
            <a:r>
              <a:rPr lang="en-US" dirty="0"/>
              <a:t>Online Inspection Defenses</a:t>
            </a:r>
          </a:p>
        </p:txBody>
      </p:sp>
      <p:sp>
        <p:nvSpPr>
          <p:cNvPr id="6" name="Content Placeholder 5">
            <a:extLst>
              <a:ext uri="{FF2B5EF4-FFF2-40B4-BE49-F238E27FC236}">
                <a16:creationId xmlns:a16="http://schemas.microsoft.com/office/drawing/2014/main" id="{E18F29F3-F152-4D85-5607-9D8E8ED0C700}"/>
              </a:ext>
            </a:extLst>
          </p:cNvPr>
          <p:cNvSpPr>
            <a:spLocks noGrp="1"/>
          </p:cNvSpPr>
          <p:nvPr>
            <p:ph idx="1"/>
          </p:nvPr>
        </p:nvSpPr>
        <p:spPr/>
        <p:txBody>
          <a:bodyPr/>
          <a:lstStyle/>
          <a:p>
            <a:r>
              <a:rPr lang="en-US" dirty="0">
                <a:solidFill>
                  <a:srgbClr val="FF0000"/>
                </a:solidFill>
              </a:rPr>
              <a:t>NIC defense</a:t>
            </a:r>
          </a:p>
          <a:p>
            <a:pPr lvl="1"/>
            <a:r>
              <a:rPr lang="en-US" dirty="0">
                <a:hlinkClick r:id="rId2"/>
              </a:rPr>
              <a:t>Ma (2019) NIC: Detecting Adversarial Samples with Neural Network Invariant Checking</a:t>
            </a:r>
            <a:endParaRPr lang="en-US" dirty="0"/>
          </a:p>
          <a:p>
            <a:pPr lvl="1"/>
            <a:r>
              <a:rPr lang="en-US" dirty="0"/>
              <a:t>Inspect the distribution of the activations by different layers of DNN to detect abnormal behavior</a:t>
            </a:r>
          </a:p>
          <a:p>
            <a:pPr lvl="2"/>
            <a:r>
              <a:rPr lang="en-US" dirty="0"/>
              <a:t>Determine if the flow of the activations is abnormal for some labels</a:t>
            </a:r>
          </a:p>
          <a:p>
            <a:pPr lvl="1"/>
            <a:r>
              <a:rPr lang="en-US" dirty="0"/>
              <a:t>This approach requires to learn the distributions of the activations in an offline step</a:t>
            </a:r>
          </a:p>
          <a:p>
            <a:r>
              <a:rPr lang="en-US" dirty="0"/>
              <a:t>Note:</a:t>
            </a:r>
          </a:p>
          <a:p>
            <a:pPr lvl="1"/>
            <a:r>
              <a:rPr lang="en-US" dirty="0"/>
              <a:t>Online inspection approaches typically require some preparations to be performed offline (e.g., determining a threshold to distinguish clean from trigger inputs)</a:t>
            </a:r>
          </a:p>
          <a:p>
            <a:pPr lvl="1"/>
            <a:r>
              <a:rPr lang="en-US" dirty="0"/>
              <a:t>Also, these approaches can result in latency and can be less suitable for real-time applications (e.g., self-driving vehicles)</a:t>
            </a:r>
          </a:p>
          <a:p>
            <a:endParaRPr lang="en-US" dirty="0"/>
          </a:p>
        </p:txBody>
      </p:sp>
      <p:sp>
        <p:nvSpPr>
          <p:cNvPr id="7" name="Content Placeholder 6">
            <a:extLst>
              <a:ext uri="{FF2B5EF4-FFF2-40B4-BE49-F238E27FC236}">
                <a16:creationId xmlns:a16="http://schemas.microsoft.com/office/drawing/2014/main" id="{7785BFC9-0D6B-8491-F29B-45F76853D5DA}"/>
              </a:ext>
            </a:extLst>
          </p:cNvPr>
          <p:cNvSpPr>
            <a:spLocks noGrp="1"/>
          </p:cNvSpPr>
          <p:nvPr>
            <p:ph idx="10"/>
          </p:nvPr>
        </p:nvSpPr>
        <p:spPr/>
        <p:txBody>
          <a:bodyPr/>
          <a:lstStyle/>
          <a:p>
            <a:r>
              <a:rPr lang="en-US" dirty="0"/>
              <a:t>Online Inspection Defenses</a:t>
            </a:r>
          </a:p>
          <a:p>
            <a:endParaRPr lang="en-US" dirty="0"/>
          </a:p>
        </p:txBody>
      </p:sp>
    </p:spTree>
    <p:extLst>
      <p:ext uri="{BB962C8B-B14F-4D97-AF65-F5344CB8AC3E}">
        <p14:creationId xmlns:p14="http://schemas.microsoft.com/office/powerpoint/2010/main" val="194141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E77A-5CF1-4B3C-8F18-41D446A8B69C}"/>
              </a:ext>
            </a:extLst>
          </p:cNvPr>
          <p:cNvSpPr>
            <a:spLocks noGrp="1"/>
          </p:cNvSpPr>
          <p:nvPr>
            <p:ph type="title"/>
          </p:nvPr>
        </p:nvSpPr>
        <p:spPr/>
        <p:txBody>
          <a:bodyPr/>
          <a:lstStyle/>
          <a:p>
            <a:r>
              <a:rPr lang="en-US" dirty="0"/>
              <a:t>Post Backdoor Removal Defenses</a:t>
            </a:r>
          </a:p>
        </p:txBody>
      </p:sp>
      <p:sp>
        <p:nvSpPr>
          <p:cNvPr id="3" name="Content Placeholder 2">
            <a:extLst>
              <a:ext uri="{FF2B5EF4-FFF2-40B4-BE49-F238E27FC236}">
                <a16:creationId xmlns:a16="http://schemas.microsoft.com/office/drawing/2014/main" id="{211C4FA1-54DC-49E8-A836-310C456760F4}"/>
              </a:ext>
            </a:extLst>
          </p:cNvPr>
          <p:cNvSpPr>
            <a:spLocks noGrp="1"/>
          </p:cNvSpPr>
          <p:nvPr>
            <p:ph idx="1"/>
          </p:nvPr>
        </p:nvSpPr>
        <p:spPr/>
        <p:txBody>
          <a:bodyPr/>
          <a:lstStyle/>
          <a:p>
            <a:r>
              <a:rPr lang="en-US" b="1" i="1" dirty="0">
                <a:solidFill>
                  <a:srgbClr val="0070C0"/>
                </a:solidFill>
              </a:rPr>
              <a:t>Post backdoor removal defense</a:t>
            </a:r>
          </a:p>
          <a:p>
            <a:pPr lvl="1"/>
            <a:r>
              <a:rPr lang="en-US" dirty="0"/>
              <a:t>Includes techniques to remove the backdoor, after it is identified by the previous defense approaches</a:t>
            </a:r>
          </a:p>
          <a:p>
            <a:r>
              <a:rPr lang="en-US" dirty="0"/>
              <a:t>If the defender has access to poisoned data, they can remove trigger inputs, and retrain the model using only clean inputs</a:t>
            </a:r>
          </a:p>
          <a:p>
            <a:r>
              <a:rPr lang="en-US" dirty="0"/>
              <a:t>Another approach is to change the labels of the poisoned inputs with triggers to the correct labels, and then retrain the model </a:t>
            </a:r>
          </a:p>
          <a:p>
            <a:pPr lvl="1"/>
            <a:r>
              <a:rPr lang="en-US" dirty="0"/>
              <a:t>For this defense approach, it is required to reverse-engineer the trigger</a:t>
            </a:r>
          </a:p>
        </p:txBody>
      </p:sp>
      <p:sp>
        <p:nvSpPr>
          <p:cNvPr id="4" name="Content Placeholder 3">
            <a:extLst>
              <a:ext uri="{FF2B5EF4-FFF2-40B4-BE49-F238E27FC236}">
                <a16:creationId xmlns:a16="http://schemas.microsoft.com/office/drawing/2014/main" id="{6AE971D4-A53C-44AB-B171-1CF5208FAA04}"/>
              </a:ext>
            </a:extLst>
          </p:cNvPr>
          <p:cNvSpPr>
            <a:spLocks noGrp="1"/>
          </p:cNvSpPr>
          <p:nvPr>
            <p:ph idx="10"/>
          </p:nvPr>
        </p:nvSpPr>
        <p:spPr/>
        <p:txBody>
          <a:bodyPr/>
          <a:lstStyle/>
          <a:p>
            <a:r>
              <a:rPr lang="en-US" dirty="0"/>
              <a:t>Post Backdoor Removal Defenses</a:t>
            </a:r>
          </a:p>
        </p:txBody>
      </p:sp>
    </p:spTree>
    <p:extLst>
      <p:ext uri="{BB962C8B-B14F-4D97-AF65-F5344CB8AC3E}">
        <p14:creationId xmlns:p14="http://schemas.microsoft.com/office/powerpoint/2010/main" val="2915669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DD0A-0E8E-B7DE-C4FA-5A20FE0B4B55}"/>
              </a:ext>
            </a:extLst>
          </p:cNvPr>
          <p:cNvSpPr>
            <a:spLocks noGrp="1"/>
          </p:cNvSpPr>
          <p:nvPr>
            <p:ph type="title"/>
          </p:nvPr>
        </p:nvSpPr>
        <p:spPr>
          <a:xfrm>
            <a:off x="3661048" y="1797968"/>
            <a:ext cx="6757391" cy="2203548"/>
          </a:xfrm>
        </p:spPr>
        <p:txBody>
          <a:bodyPr/>
          <a:lstStyle/>
          <a:p>
            <a:pPr algn="ctr"/>
            <a:r>
              <a:rPr lang="en-US" altLang="en-US" dirty="0"/>
              <a:t>Lecture 9</a:t>
            </a:r>
            <a:br>
              <a:rPr lang="en-US" altLang="en-US" dirty="0"/>
            </a:br>
            <a:r>
              <a:rPr lang="en-US" altLang="en-US" sz="2800" dirty="0">
                <a:solidFill>
                  <a:schemeClr val="tx1"/>
                </a:solidFill>
                <a:latin typeface="Palatino Linotype" panose="02040502050505030304" pitchFamily="18" charset="0"/>
                <a:ea typeface="+mn-ea"/>
                <a:cs typeface="+mn-cs"/>
              </a:rPr>
              <a:t>Defense against Poisoning Attacks</a:t>
            </a:r>
            <a:endParaRPr lang="en-US" sz="2800" dirty="0">
              <a:solidFill>
                <a:schemeClr val="tx1"/>
              </a:solidFill>
              <a:latin typeface="Palatino Linotype" panose="02040502050505030304" pitchFamily="18" charset="0"/>
              <a:ea typeface="+mn-ea"/>
              <a:cs typeface="+mn-cs"/>
            </a:endParaRPr>
          </a:p>
        </p:txBody>
      </p:sp>
      <p:sp>
        <p:nvSpPr>
          <p:cNvPr id="3" name="Subtitle 2"/>
          <p:cNvSpPr>
            <a:spLocks noGrp="1"/>
          </p:cNvSpPr>
          <p:nvPr>
            <p:ph type="body" idx="1"/>
          </p:nvPr>
        </p:nvSpPr>
        <p:spPr>
          <a:xfrm>
            <a:off x="5041235" y="4678288"/>
            <a:ext cx="4250119" cy="1019995"/>
          </a:xfrm>
        </p:spPr>
        <p:txBody>
          <a:bodyPr/>
          <a:lstStyle/>
          <a:p>
            <a:pPr algn="ctr"/>
            <a:r>
              <a:rPr lang="en-US" altLang="en-US" dirty="0"/>
              <a:t>Iris Wang</a:t>
            </a:r>
          </a:p>
          <a:p>
            <a:pPr algn="ctr"/>
            <a:r>
              <a:rPr lang="en-US" altLang="en-US" sz="1800" dirty="0"/>
              <a:t>March 26, 2024</a:t>
            </a:r>
          </a:p>
          <a:p>
            <a:endParaRPr lang="en-US" dirty="0"/>
          </a:p>
        </p:txBody>
      </p:sp>
    </p:spTree>
    <p:extLst>
      <p:ext uri="{BB962C8B-B14F-4D97-AF65-F5344CB8AC3E}">
        <p14:creationId xmlns:p14="http://schemas.microsoft.com/office/powerpoint/2010/main" val="1009207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3B03-D4E3-AB9B-653B-5AB7B5EA4E23}"/>
              </a:ext>
            </a:extLst>
          </p:cNvPr>
          <p:cNvSpPr>
            <a:spLocks noGrp="1"/>
          </p:cNvSpPr>
          <p:nvPr>
            <p:ph type="title"/>
          </p:nvPr>
        </p:nvSpPr>
        <p:spPr/>
        <p:txBody>
          <a:bodyPr/>
          <a:lstStyle/>
          <a:p>
            <a:r>
              <a:rPr lang="en-US" dirty="0"/>
              <a:t>Overview</a:t>
            </a:r>
          </a:p>
        </p:txBody>
      </p:sp>
      <p:sp>
        <p:nvSpPr>
          <p:cNvPr id="4" name="Content Placeholder 2">
            <a:extLst>
              <a:ext uri="{FF2B5EF4-FFF2-40B4-BE49-F238E27FC236}">
                <a16:creationId xmlns:a16="http://schemas.microsoft.com/office/drawing/2014/main" id="{CC714A4A-FB87-542E-F462-B64BBBDFA4B3}"/>
              </a:ext>
            </a:extLst>
          </p:cNvPr>
          <p:cNvSpPr txBox="1">
            <a:spLocks/>
          </p:cNvSpPr>
          <p:nvPr/>
        </p:nvSpPr>
        <p:spPr>
          <a:xfrm>
            <a:off x="564704" y="1653952"/>
            <a:ext cx="8928992"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Main Claim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2000" b="0" i="0" u="none" strike="noStrike" kern="18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 author proposed a technique to detect the backdoor attack and they validated 3 methods to mitigate the backdoor attack.</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Limitations in Existing Work</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1"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Fine-pruning: Defending against backdooring attacks on deep neural networks</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1"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Neural trojans</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1"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Targeted backdoor attacks on deep learning systems using data poisoning</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they only evaluated defenses against backdoor attacks. Neither of the two paper offer dictions of the backdoor. Both of them assume the model has already known it is to be infected.</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removes back- doors by pruning redundant neurons less useful for normal classification, but this approach reduces the performance on Traffic Sign Recognition dataset</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Times" pitchFamily="2" charset="0"/>
                <a:ea typeface="Times New Roman" panose="02020603050405020304" pitchFamily="18" charset="0"/>
                <a:cs typeface="+mn-cs"/>
              </a:rPr>
              <a:t>high complexity and high computation cost.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endParaRPr kumimoji="0" lang="en-US" sz="1800" b="0" i="1"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807120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6E43-6142-CC41-4B00-77AC4D1AE46E}"/>
              </a:ext>
            </a:extLst>
          </p:cNvPr>
          <p:cNvSpPr>
            <a:spLocks noGrp="1"/>
          </p:cNvSpPr>
          <p:nvPr>
            <p:ph type="title"/>
          </p:nvPr>
        </p:nvSpPr>
        <p:spPr/>
        <p:txBody>
          <a:bodyPr/>
          <a:lstStyle/>
          <a:p>
            <a:r>
              <a:rPr lang="en-US" sz="4400" dirty="0"/>
              <a:t>Presentation Outline</a:t>
            </a:r>
            <a:endParaRPr lang="en-US" dirty="0"/>
          </a:p>
        </p:txBody>
      </p:sp>
      <p:sp>
        <p:nvSpPr>
          <p:cNvPr id="4" name="Content Placeholder 2">
            <a:extLst>
              <a:ext uri="{FF2B5EF4-FFF2-40B4-BE49-F238E27FC236}">
                <a16:creationId xmlns:a16="http://schemas.microsoft.com/office/drawing/2014/main" id="{4AA7E9C3-2E96-0F83-9E7F-FD5C54600171}"/>
              </a:ext>
            </a:extLst>
          </p:cNvPr>
          <p:cNvSpPr>
            <a:spLocks noGrp="1"/>
          </p:cNvSpPr>
          <p:nvPr>
            <p:ph idx="1"/>
          </p:nvPr>
        </p:nvSpPr>
        <p:spPr>
          <a:xfrm>
            <a:off x="348680" y="1725960"/>
            <a:ext cx="9584265" cy="5367667"/>
          </a:xfrm>
        </p:spPr>
        <p:txBody>
          <a:bodyPr>
            <a:normAutofit fontScale="92500" lnSpcReduction="10000"/>
          </a:bodyPr>
          <a:lstStyle/>
          <a:p>
            <a:r>
              <a:rPr lang="en-US" sz="2800" dirty="0"/>
              <a:t>Detection Backdoor</a:t>
            </a:r>
          </a:p>
          <a:p>
            <a:pPr lvl="1"/>
            <a:r>
              <a:rPr lang="en-US" dirty="0"/>
              <a:t>The intuition behind backdoor detection</a:t>
            </a:r>
          </a:p>
          <a:p>
            <a:pPr lvl="1"/>
            <a:r>
              <a:rPr lang="en-US" dirty="0"/>
              <a:t>Observation 1 </a:t>
            </a:r>
          </a:p>
          <a:p>
            <a:pPr lvl="1"/>
            <a:r>
              <a:rPr lang="en-US" dirty="0"/>
              <a:t>Observation 2</a:t>
            </a:r>
          </a:p>
          <a:p>
            <a:r>
              <a:rPr lang="en-US" sz="2800" dirty="0"/>
              <a:t>Identify Backdoor</a:t>
            </a:r>
          </a:p>
          <a:p>
            <a:pPr lvl="1"/>
            <a:r>
              <a:rPr lang="en-US" dirty="0"/>
              <a:t>Math derivation</a:t>
            </a:r>
          </a:p>
          <a:p>
            <a:pPr lvl="1"/>
            <a:r>
              <a:rPr lang="en-US" dirty="0"/>
              <a:t>Reverse engineer</a:t>
            </a:r>
          </a:p>
          <a:p>
            <a:pPr lvl="1"/>
            <a:r>
              <a:rPr lang="en-US" dirty="0"/>
              <a:t>Detection Process</a:t>
            </a:r>
          </a:p>
          <a:p>
            <a:r>
              <a:rPr lang="en-US" sz="2800" dirty="0"/>
              <a:t>Mitigate Backdoor</a:t>
            </a:r>
          </a:p>
          <a:p>
            <a:pPr lvl="1"/>
            <a:r>
              <a:rPr lang="en-US" dirty="0"/>
              <a:t>Filter</a:t>
            </a:r>
          </a:p>
          <a:p>
            <a:pPr lvl="1"/>
            <a:r>
              <a:rPr lang="en-US" dirty="0"/>
              <a:t>Pruning the neurons</a:t>
            </a:r>
          </a:p>
          <a:p>
            <a:pPr lvl="1"/>
            <a:r>
              <a:rPr lang="en-US" dirty="0"/>
              <a:t>Unlearning</a:t>
            </a:r>
          </a:p>
          <a:p>
            <a:r>
              <a:rPr lang="en-US" sz="2800" dirty="0"/>
              <a:t>Experiment Result</a:t>
            </a:r>
          </a:p>
          <a:p>
            <a:pPr lvl="1"/>
            <a:r>
              <a:rPr lang="en-US" dirty="0"/>
              <a:t>Detection result</a:t>
            </a:r>
          </a:p>
          <a:p>
            <a:pPr lvl="1"/>
            <a:r>
              <a:rPr lang="en-US" dirty="0"/>
              <a:t>Identification result</a:t>
            </a:r>
          </a:p>
          <a:p>
            <a:pPr lvl="1"/>
            <a:r>
              <a:rPr lang="en-US" dirty="0"/>
              <a:t>Mitigate result</a:t>
            </a:r>
          </a:p>
        </p:txBody>
      </p:sp>
    </p:spTree>
    <p:extLst>
      <p:ext uri="{BB962C8B-B14F-4D97-AF65-F5344CB8AC3E}">
        <p14:creationId xmlns:p14="http://schemas.microsoft.com/office/powerpoint/2010/main" val="1310554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lstStyle/>
          <a:p>
            <a:r>
              <a:rPr lang="en-US" sz="4400" dirty="0"/>
              <a:t>Intuition behind Backdoor Detection</a:t>
            </a:r>
            <a:endParaRPr lang="en-US" dirty="0"/>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lstStyle/>
          <a:p>
            <a:r>
              <a:rPr lang="en-US" dirty="0">
                <a:solidFill>
                  <a:schemeClr val="bg2">
                    <a:lumMod val="75000"/>
                  </a:schemeClr>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lstStyle/>
          <a:p>
            <a:r>
              <a:rPr lang="en-US" dirty="0">
                <a:solidFill>
                  <a:schemeClr val="bg2">
                    <a:lumMod val="75000"/>
                  </a:schemeClr>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chemeClr val="bg2">
                    <a:lumMod val="75000"/>
                  </a:schemeClr>
                </a:solidFill>
              </a:rPr>
              <a:t>Experiment</a:t>
            </a:r>
          </a:p>
        </p:txBody>
      </p:sp>
      <p:sp>
        <p:nvSpPr>
          <p:cNvPr id="8" name="Content Placeholder 15">
            <a:extLst>
              <a:ext uri="{FF2B5EF4-FFF2-40B4-BE49-F238E27FC236}">
                <a16:creationId xmlns:a16="http://schemas.microsoft.com/office/drawing/2014/main" id="{7473ED1D-BB1B-4AF1-7395-A154F2E0C190}"/>
              </a:ext>
            </a:extLst>
          </p:cNvPr>
          <p:cNvSpPr txBox="1">
            <a:spLocks/>
          </p:cNvSpPr>
          <p:nvPr/>
        </p:nvSpPr>
        <p:spPr>
          <a:xfrm>
            <a:off x="338764" y="1781040"/>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Classification problem is essentially creating partition in a multi-dimensional space, each dimension capturing some features. The backdoor triggers create “shortcuts” from within regions of the space belonging to a normal label into the region belonging to target label. </a:t>
            </a: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9" name="Picture 8" descr="A diagram of a normal dimension&#10;&#10;Description automatically generated">
            <a:extLst>
              <a:ext uri="{FF2B5EF4-FFF2-40B4-BE49-F238E27FC236}">
                <a16:creationId xmlns:a16="http://schemas.microsoft.com/office/drawing/2014/main" id="{2A3CE024-0DB4-2DB9-F8CC-089F6F51A7FC}"/>
              </a:ext>
            </a:extLst>
          </p:cNvPr>
          <p:cNvPicPr>
            <a:picLocks noChangeAspect="1"/>
          </p:cNvPicPr>
          <p:nvPr/>
        </p:nvPicPr>
        <p:blipFill>
          <a:blip r:embed="rId2"/>
          <a:stretch>
            <a:fillRect/>
          </a:stretch>
        </p:blipFill>
        <p:spPr>
          <a:xfrm>
            <a:off x="810416" y="3238128"/>
            <a:ext cx="8640960" cy="3751733"/>
          </a:xfrm>
          <a:prstGeom prst="rect">
            <a:avLst/>
          </a:prstGeom>
          <a:ln>
            <a:solidFill>
              <a:srgbClr val="002060"/>
            </a:solidFill>
          </a:ln>
        </p:spPr>
      </p:pic>
    </p:spTree>
    <p:extLst>
      <p:ext uri="{BB962C8B-B14F-4D97-AF65-F5344CB8AC3E}">
        <p14:creationId xmlns:p14="http://schemas.microsoft.com/office/powerpoint/2010/main" val="95499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solidFill>
                  <a:srgbClr val="F1B300"/>
                </a:solidFill>
                <a:latin typeface="Franklin Gothic Demi" panose="020B0703020102020204" pitchFamily="34" charset="0"/>
              </a:rPr>
              <a:t>Lecture 9</a:t>
            </a:r>
          </a:p>
        </p:txBody>
      </p:sp>
      <p:sp>
        <p:nvSpPr>
          <p:cNvPr id="19459" name="Content Placeholder 2"/>
          <p:cNvSpPr>
            <a:spLocks noGrp="1"/>
          </p:cNvSpPr>
          <p:nvPr>
            <p:ph idx="1"/>
          </p:nvPr>
        </p:nvSpPr>
        <p:spPr>
          <a:xfrm>
            <a:off x="420688" y="3166120"/>
            <a:ext cx="9145016" cy="1800200"/>
          </a:xfrm>
        </p:spPr>
        <p:txBody>
          <a:bodyPr>
            <a:normAutofit/>
          </a:bodyPr>
          <a:lstStyle/>
          <a:p>
            <a:pPr algn="ctr" eaLnBrk="1" hangingPunct="1">
              <a:buFont typeface="Arial" charset="0"/>
              <a:buNone/>
            </a:pPr>
            <a:r>
              <a:rPr lang="en-US" altLang="en-US" sz="4000" b="1" dirty="0"/>
              <a:t>Defenses against Poisoning Attacks</a:t>
            </a:r>
            <a:endParaRPr lang="en-US" altLang="en-US" sz="2800" dirty="0"/>
          </a:p>
        </p:txBody>
      </p:sp>
    </p:spTree>
    <p:extLst>
      <p:ext uri="{BB962C8B-B14F-4D97-AF65-F5344CB8AC3E}">
        <p14:creationId xmlns:p14="http://schemas.microsoft.com/office/powerpoint/2010/main" val="278137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lstStyle/>
          <a:p>
            <a:r>
              <a:rPr lang="en-US" sz="4400" dirty="0"/>
              <a:t>Observation 1</a:t>
            </a:r>
            <a:endParaRPr lang="en-US" dirty="0"/>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lstStyle/>
          <a:p>
            <a:r>
              <a:rPr lang="en-US" dirty="0">
                <a:solidFill>
                  <a:schemeClr val="bg2">
                    <a:lumMod val="75000"/>
                  </a:schemeClr>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lstStyle/>
          <a:p>
            <a:r>
              <a:rPr lang="en-US" dirty="0">
                <a:solidFill>
                  <a:schemeClr val="bg2">
                    <a:lumMod val="75000"/>
                  </a:schemeClr>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chemeClr val="bg2">
                    <a:lumMod val="75000"/>
                  </a:schemeClr>
                </a:solidFill>
              </a:rPr>
              <a:t>Experiment</a:t>
            </a:r>
          </a:p>
        </p:txBody>
      </p:sp>
      <mc:AlternateContent xmlns:mc="http://schemas.openxmlformats.org/markup-compatibility/2006" xmlns:a14="http://schemas.microsoft.com/office/drawing/2010/main">
        <mc:Choice Requires="a14">
          <p:sp>
            <p:nvSpPr>
              <p:cNvPr id="3" name="Content Placeholder 15">
                <a:extLst>
                  <a:ext uri="{FF2B5EF4-FFF2-40B4-BE49-F238E27FC236}">
                    <a16:creationId xmlns:a16="http://schemas.microsoft.com/office/drawing/2014/main" id="{31637264-62DD-C780-E25C-BE751849A2EC}"/>
                  </a:ext>
                </a:extLst>
              </p:cNvPr>
              <p:cNvSpPr>
                <a:spLocks noGrp="1"/>
              </p:cNvSpPr>
              <p:nvPr>
                <p:ph idx="1"/>
              </p:nvPr>
            </p:nvSpPr>
            <p:spPr>
              <a:xfrm>
                <a:off x="312677" y="1976984"/>
                <a:ext cx="9584265" cy="5367667"/>
              </a:xfrm>
            </p:spPr>
            <p:txBody>
              <a:bodyPr/>
              <a:lstStyle/>
              <a:p>
                <a:r>
                  <a:rPr lang="en-US" b="1" dirty="0">
                    <a:solidFill>
                      <a:srgbClr val="002060"/>
                    </a:solidFill>
                  </a:rPr>
                  <a:t>For a fully trained trigger</a:t>
                </a:r>
                <a:r>
                  <a:rPr lang="en-US" b="1" dirty="0"/>
                  <a:t>,  </a:t>
                </a:r>
                <a:r>
                  <a:rPr lang="en-US" dirty="0"/>
                  <a:t>to misclassify any arbitrary input into the targeted label, the needed perturbation is bounded at trained trigger.</a:t>
                </a:r>
              </a:p>
              <a:p>
                <a:endParaRPr lang="en-US" dirty="0"/>
              </a:p>
              <a:p>
                <a:pPr lvl="1"/>
                <a14:m>
                  <m:oMath xmlns:m="http://schemas.openxmlformats.org/officeDocument/2006/math">
                    <m:r>
                      <a:rPr lang="en-US">
                        <a:latin typeface="Cambria Math" panose="02040503050406030204" pitchFamily="18" charset="0"/>
                      </a:rPr>
                      <m:t>𝐿</m:t>
                    </m:r>
                  </m:oMath>
                </a14:m>
                <a:r>
                  <a:rPr lang="en-US" dirty="0"/>
                  <a:t> represent the set of the output label in the DNN model. Consider a label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𝑙</m:t>
                        </m:r>
                      </m:e>
                      <m:sub>
                        <m:r>
                          <a:rPr lang="en-US">
                            <a:latin typeface="Cambria Math" panose="02040503050406030204" pitchFamily="18" charset="0"/>
                          </a:rPr>
                          <m:t>𝑖</m:t>
                        </m:r>
                      </m:sub>
                    </m:sSub>
                    <m:r>
                      <a:rPr lang="en-US">
                        <a:latin typeface="Cambria Math" panose="02040503050406030204" pitchFamily="18" charset="0"/>
                      </a:rPr>
                      <m:t>∈</m:t>
                    </m:r>
                    <m:r>
                      <a:rPr lang="en-US">
                        <a:latin typeface="Cambria Math" panose="02040503050406030204" pitchFamily="18" charset="0"/>
                      </a:rPr>
                      <m:t>𝐿</m:t>
                    </m:r>
                  </m:oMath>
                </a14:m>
                <a:r>
                  <a:rPr lang="en-US" dirty="0"/>
                  <a:t> and a target label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𝑙</m:t>
                        </m:r>
                      </m:e>
                      <m:sub>
                        <m:r>
                          <a:rPr lang="en-US">
                            <a:latin typeface="Cambria Math" panose="02040503050406030204" pitchFamily="18" charset="0"/>
                          </a:rPr>
                          <m:t>𝑡</m:t>
                        </m:r>
                      </m:sub>
                    </m:sSub>
                    <m:r>
                      <a:rPr lang="en-US">
                        <a:latin typeface="Cambria Math" panose="02040503050406030204" pitchFamily="18" charset="0"/>
                      </a:rPr>
                      <m:t>∈</m:t>
                    </m:r>
                    <m:r>
                      <a:rPr lang="en-US">
                        <a:latin typeface="Cambria Math" panose="02040503050406030204" pitchFamily="18" charset="0"/>
                      </a:rPr>
                      <m:t>𝐿</m:t>
                    </m:r>
                  </m:oMath>
                </a14:m>
                <a:r>
                  <a:rPr lang="en-US" dirty="0"/>
                  <a:t>, </a:t>
                </a:r>
                <a14:m>
                  <m:oMath xmlns:m="http://schemas.openxmlformats.org/officeDocument/2006/math">
                    <m:r>
                      <a:rPr lang="en-US">
                        <a:latin typeface="Cambria Math" panose="02040503050406030204" pitchFamily="18" charset="0"/>
                      </a:rPr>
                      <m:t>𝑖</m:t>
                    </m:r>
                    <m:r>
                      <a:rPr lang="en-US">
                        <a:latin typeface="Cambria Math" panose="02040503050406030204" pitchFamily="18" charset="0"/>
                      </a:rPr>
                      <m:t> ≠</m:t>
                    </m:r>
                    <m:r>
                      <a:rPr lang="en-US">
                        <a:latin typeface="Cambria Math" panose="02040503050406030204" pitchFamily="18" charset="0"/>
                      </a:rPr>
                      <m:t>𝑡</m:t>
                    </m:r>
                  </m:oMath>
                </a14:m>
                <a:r>
                  <a:rPr lang="en-US" dirty="0"/>
                  <a:t>. If there exists a trigger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𝑇</m:t>
                        </m:r>
                      </m:e>
                      <m:sub>
                        <m:r>
                          <a:rPr lang="en-US">
                            <a:latin typeface="Cambria Math" panose="02040503050406030204" pitchFamily="18" charset="0"/>
                          </a:rPr>
                          <m:t>𝑡</m:t>
                        </m:r>
                      </m:sub>
                    </m:sSub>
                  </m:oMath>
                </a14:m>
                <a:r>
                  <a:rPr lang="en-US" dirty="0"/>
                  <a:t>. Then the minimum perturbation needed to transform all inputs of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𝑙</m:t>
                        </m:r>
                      </m:e>
                      <m:sub>
                        <m:r>
                          <a:rPr lang="en-US">
                            <a:latin typeface="Cambria Math" panose="02040503050406030204" pitchFamily="18" charset="0"/>
                          </a:rPr>
                          <m:t>𝑖</m:t>
                        </m:r>
                      </m:sub>
                    </m:sSub>
                  </m:oMath>
                </a14:m>
                <a:r>
                  <a:rPr lang="en-US" dirty="0"/>
                  <a:t> (whose true label is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𝑙</m:t>
                        </m:r>
                      </m:e>
                      <m:sub>
                        <m:r>
                          <a:rPr lang="en-US">
                            <a:latin typeface="Cambria Math" panose="02040503050406030204" pitchFamily="18" charset="0"/>
                          </a:rPr>
                          <m:t>𝑖</m:t>
                        </m:r>
                      </m:sub>
                    </m:sSub>
                  </m:oMath>
                </a14:m>
                <a:r>
                  <a:rPr lang="en-US" dirty="0"/>
                  <a:t>) to be classified as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𝑙</m:t>
                        </m:r>
                      </m:e>
                      <m:sub>
                        <m:r>
                          <a:rPr lang="en-US">
                            <a:latin typeface="Cambria Math" panose="02040503050406030204" pitchFamily="18" charset="0"/>
                          </a:rPr>
                          <m:t>𝑡</m:t>
                        </m:r>
                      </m:sub>
                    </m:sSub>
                  </m:oMath>
                </a14:m>
                <a:r>
                  <a:rPr lang="en-US" dirty="0"/>
                  <a:t>is bounded by the size of the trigger: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𝛿</m:t>
                        </m:r>
                      </m:e>
                      <m:sub>
                        <m:r>
                          <a:rPr lang="en-US">
                            <a:latin typeface="Cambria Math" panose="02040503050406030204" pitchFamily="18" charset="0"/>
                          </a:rPr>
                          <m:t>𝑖</m:t>
                        </m:r>
                        <m:r>
                          <a:rPr lang="en-US">
                            <a:latin typeface="Cambria Math" panose="02040503050406030204" pitchFamily="18" charset="0"/>
                          </a:rPr>
                          <m:t>→</m:t>
                        </m:r>
                        <m:r>
                          <a:rPr lang="en-US">
                            <a:latin typeface="Cambria Math" panose="02040503050406030204" pitchFamily="18" charset="0"/>
                          </a:rPr>
                          <m:t>𝑡</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𝑇</m:t>
                        </m:r>
                      </m:e>
                      <m:sub>
                        <m:r>
                          <a:rPr lang="en-US">
                            <a:latin typeface="Cambria Math" panose="02040503050406030204" pitchFamily="18" charset="0"/>
                          </a:rPr>
                          <m:t>𝑡</m:t>
                        </m:r>
                      </m:sub>
                    </m:sSub>
                    <m:r>
                      <a:rPr lang="en-US">
                        <a:latin typeface="Cambria Math" panose="02040503050406030204" pitchFamily="18" charset="0"/>
                      </a:rPr>
                      <m:t>|</m:t>
                    </m:r>
                  </m:oMath>
                </a14:m>
                <a:r>
                  <a:rPr lang="en-US" dirty="0"/>
                  <a:t>. </a:t>
                </a:r>
              </a:p>
              <a:p>
                <a:pPr lvl="1"/>
                <a:endParaRPr lang="en-US" kern="1800" dirty="0">
                  <a:latin typeface="Times" pitchFamily="2" charset="0"/>
                  <a:ea typeface="DengXian" panose="02010600030101010101" pitchFamily="2" charset="-122"/>
                  <a:cs typeface="Times New Roman" panose="02020603050405020304" pitchFamily="18" charset="0"/>
                </a:endParaRPr>
              </a:p>
              <a:p>
                <a:pPr lvl="1"/>
                <a:r>
                  <a:rPr lang="en-US" dirty="0"/>
                  <a:t>For any arbitrary input, the formula can be written as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𝛿</m:t>
                        </m:r>
                      </m:e>
                      <m:sub>
                        <m:r>
                          <a:rPr lang="en-US">
                            <a:latin typeface="Cambria Math" panose="02040503050406030204" pitchFamily="18" charset="0"/>
                          </a:rPr>
                          <m:t>∀→</m:t>
                        </m:r>
                        <m:r>
                          <a:rPr lang="en-US">
                            <a:latin typeface="Cambria Math" panose="02040503050406030204" pitchFamily="18" charset="0"/>
                          </a:rPr>
                          <m:t>𝑡</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𝑇</m:t>
                        </m:r>
                      </m:e>
                      <m:sub>
                        <m:r>
                          <a:rPr lang="en-US">
                            <a:latin typeface="Cambria Math" panose="02040503050406030204" pitchFamily="18" charset="0"/>
                          </a:rPr>
                          <m:t>𝑡</m:t>
                        </m:r>
                      </m:sub>
                    </m:sSub>
                    <m:r>
                      <a:rPr lang="en-US">
                        <a:latin typeface="Cambria Math" panose="02040503050406030204" pitchFamily="18" charset="0"/>
                      </a:rPr>
                      <m:t>|</m:t>
                    </m:r>
                  </m:oMath>
                </a14:m>
                <a:r>
                  <a:rPr lang="en-US" dirty="0"/>
                  <a:t>. The formula means to misclassify any arbitrary input into target label </a:t>
                </a:r>
                <a14:m>
                  <m:oMath xmlns:m="http://schemas.openxmlformats.org/officeDocument/2006/math">
                    <m:r>
                      <a:rPr lang="en-US">
                        <a:latin typeface="Cambria Math" panose="02040503050406030204" pitchFamily="18" charset="0"/>
                      </a:rPr>
                      <m:t>𝑡</m:t>
                    </m:r>
                  </m:oMath>
                </a14:m>
                <a:r>
                  <a:rPr lang="en-US" dirty="0"/>
                  <a:t>, the needed perturbation is bounded at </a:t>
                </a:r>
                <a14:m>
                  <m:oMath xmlns:m="http://schemas.openxmlformats.org/officeDocument/2006/math">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𝑇</m:t>
                        </m:r>
                      </m:e>
                      <m:sub>
                        <m:r>
                          <a:rPr lang="en-US">
                            <a:latin typeface="Cambria Math" panose="02040503050406030204" pitchFamily="18" charset="0"/>
                          </a:rPr>
                          <m:t>𝑡</m:t>
                        </m:r>
                      </m:sub>
                    </m:sSub>
                    <m:r>
                      <a:rPr lang="en-US">
                        <a:latin typeface="Cambria Math" panose="02040503050406030204" pitchFamily="18" charset="0"/>
                      </a:rPr>
                      <m:t>|</m:t>
                    </m:r>
                  </m:oMath>
                </a14:m>
                <a:r>
                  <a:rPr lang="en-US" dirty="0"/>
                  <a:t>.</a:t>
                </a:r>
              </a:p>
              <a:p>
                <a:pPr lvl="1"/>
                <a:endParaRPr lang="en-US" dirty="0"/>
              </a:p>
              <a:p>
                <a:pPr lvl="1"/>
                <a:endParaRPr lang="en-US" dirty="0"/>
              </a:p>
              <a:p>
                <a:pPr lvl="1"/>
                <a:endParaRPr lang="en-US" dirty="0"/>
              </a:p>
              <a:p>
                <a:endParaRPr lang="en-US" dirty="0"/>
              </a:p>
            </p:txBody>
          </p:sp>
        </mc:Choice>
        <mc:Fallback xmlns="">
          <p:sp>
            <p:nvSpPr>
              <p:cNvPr id="3" name="Content Placeholder 15">
                <a:extLst>
                  <a:ext uri="{FF2B5EF4-FFF2-40B4-BE49-F238E27FC236}">
                    <a16:creationId xmlns:a16="http://schemas.microsoft.com/office/drawing/2014/main" id="{31637264-62DD-C780-E25C-BE751849A2EC}"/>
                  </a:ext>
                </a:extLst>
              </p:cNvPr>
              <p:cNvSpPr>
                <a:spLocks noGrp="1" noRot="1" noChangeAspect="1" noMove="1" noResize="1" noEditPoints="1" noAdjustHandles="1" noChangeArrowheads="1" noChangeShapeType="1" noTextEdit="1"/>
              </p:cNvSpPr>
              <p:nvPr>
                <p:ph idx="1"/>
              </p:nvPr>
            </p:nvSpPr>
            <p:spPr>
              <a:xfrm>
                <a:off x="312677" y="1976984"/>
                <a:ext cx="9584265" cy="5367667"/>
              </a:xfrm>
              <a:blipFill>
                <a:blip r:embed="rId2"/>
                <a:stretch>
                  <a:fillRect l="-661" t="-472" r="-265"/>
                </a:stretch>
              </a:blipFill>
            </p:spPr>
            <p:txBody>
              <a:bodyPr/>
              <a:lstStyle/>
              <a:p>
                <a:r>
                  <a:rPr lang="en-US">
                    <a:noFill/>
                  </a:rPr>
                  <a:t> </a:t>
                </a:r>
              </a:p>
            </p:txBody>
          </p:sp>
        </mc:Fallback>
      </mc:AlternateContent>
    </p:spTree>
    <p:extLst>
      <p:ext uri="{BB962C8B-B14F-4D97-AF65-F5344CB8AC3E}">
        <p14:creationId xmlns:p14="http://schemas.microsoft.com/office/powerpoint/2010/main" val="2048063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lstStyle/>
          <a:p>
            <a:r>
              <a:rPr lang="en-US" sz="4400" dirty="0"/>
              <a:t>Observation 2</a:t>
            </a:r>
            <a:endParaRPr lang="en-US" dirty="0"/>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lstStyle/>
          <a:p>
            <a:r>
              <a:rPr lang="en-US" dirty="0">
                <a:solidFill>
                  <a:schemeClr val="bg2">
                    <a:lumMod val="75000"/>
                  </a:schemeClr>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lstStyle/>
          <a:p>
            <a:r>
              <a:rPr lang="en-US" dirty="0">
                <a:solidFill>
                  <a:schemeClr val="bg2">
                    <a:lumMod val="75000"/>
                  </a:schemeClr>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chemeClr val="bg2">
                    <a:lumMod val="75000"/>
                  </a:schemeClr>
                </a:solidFill>
              </a:rPr>
              <a:t>Experiment</a:t>
            </a:r>
          </a:p>
        </p:txBody>
      </p:sp>
      <mc:AlternateContent xmlns:mc="http://schemas.openxmlformats.org/markup-compatibility/2006" xmlns:a14="http://schemas.microsoft.com/office/drawing/2010/main">
        <mc:Choice Requires="a14">
          <p:sp>
            <p:nvSpPr>
              <p:cNvPr id="10" name="Content Placeholder 15">
                <a:extLst>
                  <a:ext uri="{FF2B5EF4-FFF2-40B4-BE49-F238E27FC236}">
                    <a16:creationId xmlns:a16="http://schemas.microsoft.com/office/drawing/2014/main" id="{1B2B66CD-E338-F4E5-DE45-6C48C82668CE}"/>
                  </a:ext>
                </a:extLst>
              </p:cNvPr>
              <p:cNvSpPr>
                <a:spLocks noGrp="1"/>
              </p:cNvSpPr>
              <p:nvPr>
                <p:ph idx="1"/>
              </p:nvPr>
            </p:nvSpPr>
            <p:spPr/>
            <p:txBody>
              <a:bodyPr/>
              <a:lstStyle/>
              <a:p>
                <a:pPr marR="0"/>
                <a:r>
                  <a:rPr lang="en-US" b="1" dirty="0">
                    <a:solidFill>
                      <a:srgbClr val="002060"/>
                    </a:solidFill>
                  </a:rPr>
                  <a:t>If there exists a backdoor trigger </a:t>
                </a:r>
                <a14:m>
                  <m:oMath xmlns:m="http://schemas.openxmlformats.org/officeDocument/2006/math">
                    <m:sSub>
                      <m:sSubPr>
                        <m:ctrlPr>
                          <a:rPr lang="en-US" b="1" i="1">
                            <a:solidFill>
                              <a:srgbClr val="002060"/>
                            </a:solidFill>
                            <a:latin typeface="Cambria Math" panose="02040503050406030204" pitchFamily="18" charset="0"/>
                          </a:rPr>
                        </m:ctrlPr>
                      </m:sSubPr>
                      <m:e>
                        <m:r>
                          <a:rPr lang="en-US" b="1" i="1">
                            <a:solidFill>
                              <a:srgbClr val="002060"/>
                            </a:solidFill>
                            <a:latin typeface="Cambria Math" panose="02040503050406030204" pitchFamily="18" charset="0"/>
                          </a:rPr>
                          <m:t>𝐓</m:t>
                        </m:r>
                      </m:e>
                      <m:sub>
                        <m:r>
                          <a:rPr lang="en-US" b="1" i="1">
                            <a:solidFill>
                              <a:srgbClr val="002060"/>
                            </a:solidFill>
                            <a:latin typeface="Cambria Math" panose="02040503050406030204" pitchFamily="18" charset="0"/>
                          </a:rPr>
                          <m:t>𝐭</m:t>
                        </m:r>
                      </m:sub>
                    </m:sSub>
                  </m:oMath>
                </a14:m>
                <a:r>
                  <a:rPr lang="en-US" b="1" dirty="0">
                    <a:solidFill>
                      <a:srgbClr val="002060"/>
                    </a:solidFill>
                  </a:rPr>
                  <a:t>,</a:t>
                </a:r>
                <a:r>
                  <a:rPr lang="en-US" dirty="0"/>
                  <a:t> the boundary perturbation size </a:t>
                </a:r>
                <a14:m>
                  <m:oMath xmlns:m="http://schemas.openxmlformats.org/officeDocument/2006/math">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𝑇</m:t>
                        </m:r>
                      </m:e>
                      <m:sub>
                        <m:r>
                          <a:rPr lang="en-US">
                            <a:latin typeface="Cambria Math" panose="02040503050406030204" pitchFamily="18" charset="0"/>
                          </a:rPr>
                          <m:t>𝑡</m:t>
                        </m:r>
                      </m:sub>
                    </m:sSub>
                    <m:r>
                      <a:rPr lang="en-US">
                        <a:latin typeface="Cambria Math" panose="02040503050406030204" pitchFamily="18" charset="0"/>
                      </a:rPr>
                      <m:t>|</m:t>
                    </m:r>
                  </m:oMath>
                </a14:m>
                <a:r>
                  <a:rPr lang="en-US" dirty="0"/>
                  <a:t> is much smaller than the perturbation needed in the clean model. The idea can be written as </a:t>
                </a:r>
              </a:p>
              <a:p>
                <a:endParaRPr lang="en-US" dirty="0"/>
              </a:p>
              <a:p>
                <a:pPr marL="0" indent="0" algn="ctr">
                  <a:buNone/>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𝛿</m:t>
                        </m:r>
                      </m:e>
                      <m:sub>
                        <m:r>
                          <a:rPr lang="en-US" sz="2400" i="1">
                            <a:latin typeface="Cambria Math" panose="02040503050406030204" pitchFamily="18" charset="0"/>
                          </a:rPr>
                          <m:t>∀→</m:t>
                        </m:r>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𝑡</m:t>
                        </m:r>
                      </m:sub>
                    </m:sSub>
                    <m:r>
                      <a:rPr lang="en-US" sz="2400" i="1">
                        <a:latin typeface="Cambria Math" panose="02040503050406030204" pitchFamily="18" charset="0"/>
                      </a:rPr>
                      <m:t>|</m:t>
                    </m:r>
                  </m:oMath>
                </a14:m>
                <a:r>
                  <a:rPr lang="en-US" sz="2400" dirty="0"/>
                  <a:t> </a:t>
                </a:r>
                <a14:m>
                  <m:oMath xmlns:m="http://schemas.openxmlformats.org/officeDocument/2006/math">
                    <m:r>
                      <a:rPr lang="en-US" sz="2400" i="1">
                        <a:latin typeface="Cambria Math" panose="02040503050406030204" pitchFamily="18" charset="0"/>
                      </a:rPr>
                      <m:t>≪</m:t>
                    </m:r>
                    <m:limLow>
                      <m:limLowPr>
                        <m:ctrlPr>
                          <a:rPr lang="en-US" sz="2400" i="1">
                            <a:latin typeface="Cambria Math" panose="02040503050406030204" pitchFamily="18" charset="0"/>
                          </a:rPr>
                        </m:ctrlPr>
                      </m:limLowPr>
                      <m:e>
                        <m:r>
                          <a:rPr lang="en-US" sz="2400" i="1">
                            <a:latin typeface="Cambria Math" panose="02040503050406030204" pitchFamily="18" charset="0"/>
                          </a:rPr>
                          <m:t>𝑚𝑖𝑛</m:t>
                        </m:r>
                        <m:sSub>
                          <m:sSubPr>
                            <m:ctrlPr>
                              <a:rPr lang="en-US" sz="2400" i="1">
                                <a:latin typeface="Cambria Math" panose="02040503050406030204" pitchFamily="18" charset="0"/>
                              </a:rPr>
                            </m:ctrlPr>
                          </m:sSubPr>
                          <m:e>
                            <m:r>
                              <a:rPr lang="en-US" sz="2400" i="1">
                                <a:latin typeface="Cambria Math" panose="02040503050406030204" pitchFamily="18" charset="0"/>
                              </a:rPr>
                              <m:t>𝛿</m:t>
                            </m:r>
                          </m:e>
                          <m:sub>
                            <m:r>
                              <a:rPr lang="en-US" sz="2400" i="1">
                                <a:latin typeface="Cambria Math" panose="02040503050406030204" pitchFamily="18" charset="0"/>
                              </a:rPr>
                              <m:t>∀→</m:t>
                            </m:r>
                            <m:r>
                              <a:rPr lang="en-US" sz="2400" i="1">
                                <a:latin typeface="Cambria Math" panose="02040503050406030204" pitchFamily="18" charset="0"/>
                              </a:rPr>
                              <m:t>𝑡</m:t>
                            </m:r>
                          </m:sub>
                        </m:sSub>
                      </m:e>
                      <m:lim>
                        <m:r>
                          <a:rPr lang="en-US" sz="2400" i="1">
                            <a:latin typeface="Cambria Math" panose="02040503050406030204" pitchFamily="18" charset="0"/>
                          </a:rPr>
                          <m:t>𝑖</m:t>
                        </m:r>
                        <m:r>
                          <a:rPr lang="en-US" sz="2400" i="1">
                            <a:latin typeface="Cambria Math" panose="02040503050406030204" pitchFamily="18" charset="0"/>
                          </a:rPr>
                          <m:t>, </m:t>
                        </m:r>
                        <m:r>
                          <a:rPr lang="en-US" sz="2400" i="1">
                            <a:latin typeface="Cambria Math" panose="02040503050406030204" pitchFamily="18" charset="0"/>
                          </a:rPr>
                          <m:t>𝑖</m:t>
                        </m:r>
                        <m:r>
                          <a:rPr lang="en-US" sz="2400" i="1">
                            <a:latin typeface="Cambria Math" panose="02040503050406030204" pitchFamily="18" charset="0"/>
                          </a:rPr>
                          <m:t> ≠</m:t>
                        </m:r>
                        <m:r>
                          <a:rPr lang="en-US" sz="2400" i="1">
                            <a:latin typeface="Cambria Math" panose="02040503050406030204" pitchFamily="18" charset="0"/>
                          </a:rPr>
                          <m:t>𝑡</m:t>
                        </m:r>
                      </m:lim>
                    </m:limLow>
                  </m:oMath>
                </a14:m>
                <a:endParaRPr lang="en-US" sz="2400" dirty="0"/>
              </a:p>
              <a:p>
                <a:pPr lvl="1"/>
                <a:endParaRPr lang="en-US" i="1" dirty="0"/>
              </a:p>
              <a:p>
                <a:pPr lvl="1"/>
                <a14:m>
                  <m:oMath xmlns:m="http://schemas.openxmlformats.org/officeDocument/2006/math">
                    <m:limLow>
                      <m:limLowPr>
                        <m:ctrlPr>
                          <a:rPr lang="en-US" i="1">
                            <a:latin typeface="Cambria Math" panose="02040503050406030204" pitchFamily="18" charset="0"/>
                          </a:rPr>
                        </m:ctrlPr>
                      </m:limLowPr>
                      <m:e>
                        <m:r>
                          <a:rPr lang="en-US" i="1">
                            <a:latin typeface="Cambria Math" panose="02040503050406030204" pitchFamily="18" charset="0"/>
                          </a:rPr>
                          <m:t>𝑚𝑖𝑛</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m:t>
                            </m:r>
                            <m:r>
                              <a:rPr lang="en-US" i="1">
                                <a:latin typeface="Cambria Math" panose="02040503050406030204" pitchFamily="18" charset="0"/>
                              </a:rPr>
                              <m:t>𝑡</m:t>
                            </m:r>
                          </m:sub>
                        </m:sSub>
                      </m:e>
                      <m:lim>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𝑡</m:t>
                        </m:r>
                      </m:lim>
                    </m:limLow>
                  </m:oMath>
                </a14:m>
                <a:r>
                  <a:rPr lang="en-US" dirty="0"/>
                  <a:t> represent in a clean model, the minimum needed perturbation for any arbitrary input </a:t>
                </a:r>
                <a14:m>
                  <m:oMath xmlns:m="http://schemas.openxmlformats.org/officeDocument/2006/math">
                    <m:r>
                      <a:rPr lang="en-US" i="1">
                        <a:latin typeface="Cambria Math" panose="02040503050406030204" pitchFamily="18" charset="0"/>
                      </a:rPr>
                      <m:t>∀</m:t>
                    </m:r>
                  </m:oMath>
                </a14:m>
                <a:r>
                  <a:rPr lang="en-US" dirty="0"/>
                  <a:t> with label </a:t>
                </a:r>
                <a14:m>
                  <m:oMath xmlns:m="http://schemas.openxmlformats.org/officeDocument/2006/math">
                    <m:r>
                      <a:rPr lang="en-US" i="1">
                        <a:latin typeface="Cambria Math" panose="02040503050406030204" pitchFamily="18" charset="0"/>
                      </a:rPr>
                      <m:t>𝑖</m:t>
                    </m:r>
                  </m:oMath>
                </a14:m>
                <a:r>
                  <a:rPr lang="en-US" dirty="0"/>
                  <a:t> to be misclassified as target label </a:t>
                </a:r>
                <a14:m>
                  <m:oMath xmlns:m="http://schemas.openxmlformats.org/officeDocument/2006/math">
                    <m:r>
                      <a:rPr lang="en-US" i="1">
                        <a:latin typeface="Cambria Math" panose="02040503050406030204" pitchFamily="18" charset="0"/>
                      </a:rPr>
                      <m:t>𝑡</m:t>
                    </m:r>
                  </m:oMath>
                </a14:m>
                <a:r>
                  <a:rPr lang="en-US" dirty="0"/>
                  <a:t>.</a:t>
                </a:r>
              </a:p>
              <a:p>
                <a:pPr lvl="1"/>
                <a:endParaRPr lang="en-US" kern="1800" dirty="0">
                  <a:effectLst/>
                  <a:latin typeface="Times" pitchFamily="2" charset="0"/>
                  <a:ea typeface="DengXian" panose="02010600030101010101" pitchFamily="2" charset="-122"/>
                  <a:cs typeface="Times New Roman" panose="02020603050405020304" pitchFamily="18" charset="0"/>
                </a:endParaRPr>
              </a:p>
              <a:p>
                <a:pPr lvl="1"/>
                <a:endParaRPr lang="en-US" dirty="0"/>
              </a:p>
              <a:p>
                <a:pPr lvl="1"/>
                <a:endParaRPr lang="en-US" dirty="0"/>
              </a:p>
              <a:p>
                <a:endParaRPr lang="en-US" dirty="0"/>
              </a:p>
            </p:txBody>
          </p:sp>
        </mc:Choice>
        <mc:Fallback xmlns="">
          <p:sp>
            <p:nvSpPr>
              <p:cNvPr id="10" name="Content Placeholder 15">
                <a:extLst>
                  <a:ext uri="{FF2B5EF4-FFF2-40B4-BE49-F238E27FC236}">
                    <a16:creationId xmlns:a16="http://schemas.microsoft.com/office/drawing/2014/main" id="{1B2B66CD-E338-F4E5-DE45-6C48C82668CE}"/>
                  </a:ext>
                </a:extLst>
              </p:cNvPr>
              <p:cNvSpPr>
                <a:spLocks noGrp="1" noRot="1" noChangeAspect="1" noMove="1" noResize="1" noEditPoints="1" noAdjustHandles="1" noChangeArrowheads="1" noChangeShapeType="1" noTextEdit="1"/>
              </p:cNvSpPr>
              <p:nvPr>
                <p:ph idx="1"/>
              </p:nvPr>
            </p:nvSpPr>
            <p:spPr>
              <a:blipFill>
                <a:blip r:embed="rId2"/>
                <a:stretch>
                  <a:fillRect l="-661" t="-472" r="-926"/>
                </a:stretch>
              </a:blipFill>
            </p:spPr>
            <p:txBody>
              <a:bodyPr/>
              <a:lstStyle/>
              <a:p>
                <a:r>
                  <a:rPr lang="en-US">
                    <a:noFill/>
                  </a:rPr>
                  <a:t> </a:t>
                </a:r>
              </a:p>
            </p:txBody>
          </p:sp>
        </mc:Fallback>
      </mc:AlternateContent>
    </p:spTree>
    <p:extLst>
      <p:ext uri="{BB962C8B-B14F-4D97-AF65-F5344CB8AC3E}">
        <p14:creationId xmlns:p14="http://schemas.microsoft.com/office/powerpoint/2010/main" val="2147650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lstStyle/>
          <a:p>
            <a:r>
              <a:rPr lang="en-US" sz="4400" dirty="0"/>
              <a:t>Math Derivation </a:t>
            </a:r>
            <a:endParaRPr lang="en-US" dirty="0"/>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solidFill>
                  <a:schemeClr val="bg2">
                    <a:lumMod val="75000"/>
                  </a:schemeClr>
                </a:solidFill>
              </a:rPr>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lstStyle/>
          <a:p>
            <a:r>
              <a:rPr lang="en-US" dirty="0">
                <a:solidFill>
                  <a:srgbClr val="002060"/>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lstStyle/>
          <a:p>
            <a:r>
              <a:rPr lang="en-US" dirty="0">
                <a:solidFill>
                  <a:schemeClr val="bg2">
                    <a:lumMod val="75000"/>
                  </a:schemeClr>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chemeClr val="bg2">
                    <a:lumMod val="75000"/>
                  </a:schemeClr>
                </a:solidFill>
              </a:rPr>
              <a:t>Experiment</a:t>
            </a:r>
          </a:p>
        </p:txBody>
      </p:sp>
      <mc:AlternateContent xmlns:mc="http://schemas.openxmlformats.org/markup-compatibility/2006" xmlns:a14="http://schemas.microsoft.com/office/drawing/2010/main">
        <mc:Choice Requires="a14">
          <p:sp>
            <p:nvSpPr>
              <p:cNvPr id="9" name="Content Placeholder 15">
                <a:extLst>
                  <a:ext uri="{FF2B5EF4-FFF2-40B4-BE49-F238E27FC236}">
                    <a16:creationId xmlns:a16="http://schemas.microsoft.com/office/drawing/2014/main" id="{1F9A5F9E-9C70-F718-4865-44D526015C2B}"/>
                  </a:ext>
                </a:extLst>
              </p:cNvPr>
              <p:cNvSpPr txBox="1">
                <a:spLocks/>
              </p:cNvSpPr>
              <p:nvPr/>
            </p:nvSpPr>
            <p:spPr>
              <a:xfrm>
                <a:off x="467309" y="1725960"/>
                <a:ext cx="9584265" cy="5367667"/>
              </a:xfrm>
              <a:prstGeom prst="rect">
                <a:avLst/>
              </a:prstGeom>
            </p:spPr>
            <p:txBody>
              <a:bodyPr vert="horz" lIns="91440" tIns="45720" rIns="91440" bIns="45720" rtlCol="0">
                <a:normAutofit lnSpcReduction="10000"/>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author</a:t>
                </a:r>
                <a:r>
                  <a:rPr kumimoji="0" lang="zh-CN" alt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宋体" panose="02010600030101010101" pitchFamily="2" charset="-122"/>
                    <a:cs typeface="+mn-cs"/>
                  </a:rPr>
                  <a:t> </a:t>
                </a:r>
                <a:r>
                  <a:rPr kumimoji="0" lang="en-US" altLang="zh-CN" sz="2000" b="0" i="0" u="none" strike="noStrike" kern="1200" cap="none" spc="0" normalizeH="0" baseline="0" noProof="0" dirty="0">
                    <a:ln>
                      <a:noFill/>
                    </a:ln>
                    <a:solidFill>
                      <a:prstClr val="black"/>
                    </a:solidFill>
                    <a:effectLst/>
                    <a:uLnTx/>
                    <a:uFillTx/>
                    <a:latin typeface="Palatino Linotype" panose="02040502050505030304" pitchFamily="18" charset="0"/>
                    <a:ea typeface="宋体" panose="02010600030101010101" pitchFamily="2" charset="-122"/>
                    <a:cs typeface="+mn-cs"/>
                  </a:rPr>
                  <a:t>used </a:t>
                </a:r>
                <a:r>
                  <a:rPr kumimoji="0" lang="en-US" sz="2000" b="1" i="1" u="none" strike="noStrike" kern="1200" cap="none" spc="0" normalizeH="0" baseline="0" noProof="0" dirty="0">
                    <a:ln>
                      <a:noFill/>
                    </a:ln>
                    <a:solidFill>
                      <a:srgbClr val="002060"/>
                    </a:solidFill>
                    <a:effectLst/>
                    <a:uLnTx/>
                    <a:uFillTx/>
                    <a:latin typeface="Palatino Linotype" panose="02040502050505030304" pitchFamily="18" charset="0"/>
                    <a:ea typeface="+mn-ea"/>
                    <a:cs typeface="+mn-cs"/>
                  </a:rPr>
                  <a:t>reverse engineering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to identify the trigger</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1" i="0" u="none" strike="noStrike" kern="1200" cap="none" spc="0" normalizeH="0" baseline="0" noProof="0" dirty="0">
                    <a:ln>
                      <a:noFill/>
                    </a:ln>
                    <a:solidFill>
                      <a:srgbClr val="002060"/>
                    </a:solidFill>
                    <a:effectLst/>
                    <a:uLnTx/>
                    <a:uFillTx/>
                    <a:latin typeface="Palatino Linotype" panose="02040502050505030304" pitchFamily="18" charset="0"/>
                    <a:ea typeface="+mn-ea"/>
                    <a:cs typeface="+mn-cs"/>
                  </a:rPr>
                  <a:t>Reverse engineering</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(also known as </a:t>
                </a:r>
                <a:r>
                  <a:rPr kumimoji="0" lang="en-US" sz="1800" b="1" i="0" u="none" strike="noStrike" kern="1200" cap="none" spc="0" normalizeH="0" baseline="0" noProof="0" dirty="0">
                    <a:ln>
                      <a:noFill/>
                    </a:ln>
                    <a:solidFill>
                      <a:srgbClr val="002060"/>
                    </a:solidFill>
                    <a:effectLst/>
                    <a:uLnTx/>
                    <a:uFillTx/>
                    <a:latin typeface="Palatino Linotype" panose="02040502050505030304" pitchFamily="18" charset="0"/>
                    <a:ea typeface="+mn-ea"/>
                    <a:cs typeface="+mn-cs"/>
                  </a:rPr>
                  <a:t>backwards engineering</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)is a process or method through which one attempts to understand how a previously made device, process, system, or piece of software accomplishes a task with very little insight into exactly how it does so</a:t>
                </a: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author firstly gave the definition of trigger:</a:t>
                </a:r>
              </a:p>
              <a:p>
                <a:pPr marL="0" marR="0" lvl="0" indent="0" algn="ctr"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None/>
                  <a:tabLst/>
                  <a:defRPr/>
                </a:pPr>
                <a14:m>
                  <m:oMathPara xmlns:m="http://schemas.openxmlformats.org/officeDocument/2006/math">
                    <m:oMathParaPr>
                      <m:jc m:val="centerGroup"/>
                    </m:oMathParaPr>
                    <m:oMath xmlns:m="http://schemas.openxmlformats.org/officeDocument/2006/math">
                      <m: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oMath>
                  </m:oMathPara>
                </a14:m>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endParaRPr kumimoji="0" lang="en-US" sz="18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is the original image;</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14:m>
                  <m:oMath xmlns:m="http://schemas.openxmlformats.org/officeDocument/2006/math">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18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is the trigger pattern; which is a 3D matrix of pixel color intensities with the same dimension of the input image (height, width, and color channel) . That means we can add colorful trigger into the original image;</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oMath>
                </a14:m>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is s a 2D matrix called the mask, deciding how much the trigger can overwrite the original image. Here the author uses a 2D mask (height, width), that means the same mask value is applied on all color channels of the pixel. Values in the mask range from 0 to 1.</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oMath>
                </a14:m>
                <a:r>
                  <a:rPr kumimoji="0" lang="en-US" sz="18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means we uses function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18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and its inputs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18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to generate the adversarial image </a:t>
                </a:r>
                <a14:m>
                  <m:oMath xmlns:m="http://schemas.openxmlformats.org/officeDocument/2006/math">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m:rPr>
                            <m:sty m:val="p"/>
                          </m:rP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x</m:t>
                        </m:r>
                      </m:e>
                      <m:sup>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oMath>
                </a14:m>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endParaRPr kumimoji="0" lang="en-US" sz="18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endParaRPr kumimoji="0" lang="en-US" sz="1800" b="0" i="0" u="none" strike="noStrike" kern="18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mc:Choice>
        <mc:Fallback xmlns="">
          <p:sp>
            <p:nvSpPr>
              <p:cNvPr id="9" name="Content Placeholder 15">
                <a:extLst>
                  <a:ext uri="{FF2B5EF4-FFF2-40B4-BE49-F238E27FC236}">
                    <a16:creationId xmlns:a16="http://schemas.microsoft.com/office/drawing/2014/main" id="{1F9A5F9E-9C70-F718-4865-44D526015C2B}"/>
                  </a:ext>
                </a:extLst>
              </p:cNvPr>
              <p:cNvSpPr txBox="1">
                <a:spLocks noRot="1" noChangeAspect="1" noMove="1" noResize="1" noEditPoints="1" noAdjustHandles="1" noChangeArrowheads="1" noChangeShapeType="1" noTextEdit="1"/>
              </p:cNvSpPr>
              <p:nvPr/>
            </p:nvSpPr>
            <p:spPr>
              <a:xfrm>
                <a:off x="467309" y="1725960"/>
                <a:ext cx="9584265" cy="5367667"/>
              </a:xfrm>
              <a:prstGeom prst="rect">
                <a:avLst/>
              </a:prstGeom>
              <a:blipFill>
                <a:blip r:embed="rId2"/>
                <a:stretch>
                  <a:fillRect l="-661" t="-1179" r="-529"/>
                </a:stretch>
              </a:blipFill>
            </p:spPr>
            <p:txBody>
              <a:bodyPr/>
              <a:lstStyle/>
              <a:p>
                <a:r>
                  <a:rPr lang="en-US">
                    <a:noFill/>
                  </a:rPr>
                  <a:t> </a:t>
                </a:r>
              </a:p>
            </p:txBody>
          </p:sp>
        </mc:Fallback>
      </mc:AlternateContent>
    </p:spTree>
    <p:extLst>
      <p:ext uri="{BB962C8B-B14F-4D97-AF65-F5344CB8AC3E}">
        <p14:creationId xmlns:p14="http://schemas.microsoft.com/office/powerpoint/2010/main" val="140984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lstStyle/>
          <a:p>
            <a:r>
              <a:rPr lang="en-US" sz="4400" dirty="0"/>
              <a:t>Math Derivation </a:t>
            </a:r>
            <a:endParaRPr lang="en-US" dirty="0"/>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solidFill>
                  <a:schemeClr val="bg2">
                    <a:lumMod val="75000"/>
                  </a:schemeClr>
                </a:solidFill>
              </a:rPr>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lstStyle/>
          <a:p>
            <a:r>
              <a:rPr lang="en-US" dirty="0">
                <a:solidFill>
                  <a:srgbClr val="002060"/>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lstStyle/>
          <a:p>
            <a:r>
              <a:rPr lang="en-US" dirty="0">
                <a:solidFill>
                  <a:schemeClr val="bg2">
                    <a:lumMod val="75000"/>
                  </a:schemeClr>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chemeClr val="bg2">
                    <a:lumMod val="75000"/>
                  </a:schemeClr>
                </a:solidFill>
              </a:rPr>
              <a:t>Experiment</a:t>
            </a:r>
          </a:p>
        </p:txBody>
      </p:sp>
      <mc:AlternateContent xmlns:mc="http://schemas.openxmlformats.org/markup-compatibility/2006" xmlns:a14="http://schemas.microsoft.com/office/drawing/2010/main">
        <mc:Choice Requires="a14">
          <p:sp>
            <p:nvSpPr>
              <p:cNvPr id="9" name="Content Placeholder 15">
                <a:extLst>
                  <a:ext uri="{FF2B5EF4-FFF2-40B4-BE49-F238E27FC236}">
                    <a16:creationId xmlns:a16="http://schemas.microsoft.com/office/drawing/2014/main" id="{1F9A5F9E-9C70-F718-4865-44D526015C2B}"/>
                  </a:ext>
                </a:extLst>
              </p:cNvPr>
              <p:cNvSpPr txBox="1">
                <a:spLocks/>
              </p:cNvSpPr>
              <p:nvPr/>
            </p:nvSpPr>
            <p:spPr>
              <a:xfrm>
                <a:off x="237067" y="16484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To generate a specific adversarial image, the author uses the following formula</a:t>
                </a:r>
              </a:p>
              <a:p>
                <a:pPr marL="0" marR="0" lvl="0" indent="0"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None/>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0" marR="0" lvl="0" indent="0"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None/>
                  <a:tabLst/>
                  <a:defRPr/>
                </a:pPr>
                <a14:m>
                  <m:oMathPara xmlns:m="http://schemas.openxmlformats.org/officeDocument/2006/math">
                    <m:oMathParaPr>
                      <m:jc m:val="centerGroup"/>
                    </m:oMathParaPr>
                    <m:oMath xmlns:m="http://schemas.openxmlformats.org/officeDocument/2006/math">
                      <m:sSubSup>
                        <m:sSub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sub>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b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sub>
                          </m:sSub>
                        </m:e>
                      </m:d>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sub>
                      </m:sSub>
                    </m:oMath>
                  </m:oMathPara>
                </a14:m>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endParaRPr kumimoji="0" lang="en-US" sz="18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Here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𝑖</m:t>
                    </m:r>
                  </m:oMath>
                </a14:m>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represents height index;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𝑗</m:t>
                    </m:r>
                  </m:oMath>
                </a14:m>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represents width index;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𝑐</m:t>
                    </m:r>
                  </m:oMath>
                </a14:m>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represents channel index;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𝑗</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𝑐</m:t>
                        </m:r>
                      </m:sub>
                    </m:sSub>
                  </m:oMath>
                </a14:m>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represent the intensity of the pixel at heigh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𝑖</m:t>
                    </m:r>
                  </m:oMath>
                </a14:m>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width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𝑗</m:t>
                    </m:r>
                  </m:oMath>
                </a14:m>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and  channel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𝑐</m:t>
                    </m:r>
                  </m:oMath>
                </a14:m>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Because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𝑗</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sub>
                    </m:sSub>
                  </m:oMath>
                </a14:m>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in range [0,1], when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𝑗</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=0</m:t>
                    </m:r>
                  </m:oMath>
                </a14:m>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 the formula can be simplified as </a:t>
                </a:r>
                <a14:m>
                  <m:oMath xmlns:m="http://schemas.openxmlformats.org/officeDocument/2006/math">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𝑗</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𝑐</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𝑗</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𝑐</m:t>
                        </m:r>
                      </m:sub>
                    </m:sSub>
                  </m:oMath>
                </a14:m>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 that means the adversarial image is exactly the same as original image, we didn’t add any perturbation onto it;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when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𝑗</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=1, </m:t>
                    </m:r>
                  </m:oMath>
                </a14:m>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the formula can be simplified as </a:t>
                </a:r>
                <a14:m>
                  <m:oMath xmlns:m="http://schemas.openxmlformats.org/officeDocument/2006/math">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𝑗</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𝑐</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𝑗</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𝑐</m:t>
                        </m:r>
                      </m:sub>
                    </m:sSub>
                  </m:oMath>
                </a14:m>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 that means the adversarial image is totally perturbation.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Any other value between 0 and 1 means we add some perturbation into the original image. </a:t>
                </a:r>
                <a:endParaRPr kumimoji="0" lang="en-US" sz="18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404812" marR="0" lvl="1" indent="0"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mc:Choice>
        <mc:Fallback xmlns="">
          <p:sp>
            <p:nvSpPr>
              <p:cNvPr id="9" name="Content Placeholder 15">
                <a:extLst>
                  <a:ext uri="{FF2B5EF4-FFF2-40B4-BE49-F238E27FC236}">
                    <a16:creationId xmlns:a16="http://schemas.microsoft.com/office/drawing/2014/main" id="{1F9A5F9E-9C70-F718-4865-44D526015C2B}"/>
                  </a:ext>
                </a:extLst>
              </p:cNvPr>
              <p:cNvSpPr txBox="1">
                <a:spLocks noRot="1" noChangeAspect="1" noMove="1" noResize="1" noEditPoints="1" noAdjustHandles="1" noChangeArrowheads="1" noChangeShapeType="1" noTextEdit="1"/>
              </p:cNvSpPr>
              <p:nvPr/>
            </p:nvSpPr>
            <p:spPr>
              <a:xfrm>
                <a:off x="237067" y="1648465"/>
                <a:ext cx="9584265" cy="5367667"/>
              </a:xfrm>
              <a:prstGeom prst="rect">
                <a:avLst/>
              </a:prstGeom>
              <a:blipFill>
                <a:blip r:embed="rId2"/>
                <a:stretch>
                  <a:fillRect l="-661" t="-472"/>
                </a:stretch>
              </a:blipFill>
            </p:spPr>
            <p:txBody>
              <a:bodyPr/>
              <a:lstStyle/>
              <a:p>
                <a:r>
                  <a:rPr lang="en-US">
                    <a:noFill/>
                  </a:rPr>
                  <a:t> </a:t>
                </a:r>
              </a:p>
            </p:txBody>
          </p:sp>
        </mc:Fallback>
      </mc:AlternateContent>
    </p:spTree>
    <p:extLst>
      <p:ext uri="{BB962C8B-B14F-4D97-AF65-F5344CB8AC3E}">
        <p14:creationId xmlns:p14="http://schemas.microsoft.com/office/powerpoint/2010/main" val="1731828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lstStyle/>
          <a:p>
            <a:r>
              <a:rPr lang="en-US" sz="4400" dirty="0"/>
              <a:t>Math Derivation </a:t>
            </a:r>
            <a:endParaRPr lang="en-US" dirty="0"/>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solidFill>
                  <a:schemeClr val="bg2">
                    <a:lumMod val="75000"/>
                  </a:schemeClr>
                </a:solidFill>
              </a:rPr>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lstStyle/>
          <a:p>
            <a:r>
              <a:rPr lang="en-US" dirty="0">
                <a:solidFill>
                  <a:srgbClr val="002060"/>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lstStyle/>
          <a:p>
            <a:r>
              <a:rPr lang="en-US" dirty="0">
                <a:solidFill>
                  <a:schemeClr val="bg2">
                    <a:lumMod val="75000"/>
                  </a:schemeClr>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chemeClr val="bg2">
                    <a:lumMod val="75000"/>
                  </a:schemeClr>
                </a:solidFill>
              </a:rPr>
              <a:t>Experiment</a:t>
            </a:r>
          </a:p>
        </p:txBody>
      </p:sp>
      <mc:AlternateContent xmlns:mc="http://schemas.openxmlformats.org/markup-compatibility/2006" xmlns:a14="http://schemas.microsoft.com/office/drawing/2010/main">
        <mc:Choice Requires="a14">
          <p:sp>
            <p:nvSpPr>
              <p:cNvPr id="9" name="Content Placeholder 15">
                <a:extLst>
                  <a:ext uri="{FF2B5EF4-FFF2-40B4-BE49-F238E27FC236}">
                    <a16:creationId xmlns:a16="http://schemas.microsoft.com/office/drawing/2014/main" id="{1F9A5F9E-9C70-F718-4865-44D526015C2B}"/>
                  </a:ext>
                </a:extLst>
              </p:cNvPr>
              <p:cNvSpPr txBox="1">
                <a:spLocks/>
              </p:cNvSpPr>
              <p:nvPr/>
            </p:nvSpPr>
            <p:spPr>
              <a:xfrm>
                <a:off x="237067" y="16484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optimization has two objectives </a:t>
                </a:r>
              </a:p>
              <a:p>
                <a:pPr marL="0" marR="0" lvl="0" indent="0"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None/>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0" marR="0" lvl="0" indent="0"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None/>
                  <a:tabLst/>
                  <a:defRPr/>
                </a:pPr>
                <a14:m>
                  <m:oMathPara xmlns:m="http://schemas.openxmlformats.org/officeDocument/2006/math">
                    <m:oMathParaPr>
                      <m:jc m:val="centerGroup"/>
                    </m:oMathParaPr>
                    <m:oMath xmlns:m="http://schemas.openxmlformats.org/officeDocument/2006/math">
                      <m:limLow>
                        <m:limLow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𝑚𝑖𝑛</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li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lim>
                      </m:limLow>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ℒ</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d>
                            <m:d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d>
                        </m:e>
                      </m:d>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𝜆</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404812" marR="0" lvl="1" indent="0"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None/>
                  <a:tabLst/>
                  <a:defRPr/>
                </a:pPr>
                <a:endParaRPr kumimoji="0" lang="en-US" sz="18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404812" marR="0" lvl="1" indent="0"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None/>
                  <a:tabLst/>
                  <a:defRPr/>
                </a:pPr>
                <a:endParaRPr kumimoji="0" lang="en-US" sz="18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ℒ</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d>
                      </m:e>
                    </m:d>
                  </m:oMath>
                </a14:m>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is the regular cross entropy loss function, the first part is trying to minimize the loss between the adversarial image and the target label;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second part is trying to minimize the size of trigger.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𝜆</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here is a controlling parameter.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𝜆</m:t>
                    </m:r>
                  </m:oMath>
                </a14:m>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can be adjusted during the optimization process to make sure the attack success rate is greater than 99%.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author uses Adam optimizer. </a:t>
                </a: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mc:Choice>
        <mc:Fallback xmlns="">
          <p:sp>
            <p:nvSpPr>
              <p:cNvPr id="9" name="Content Placeholder 15">
                <a:extLst>
                  <a:ext uri="{FF2B5EF4-FFF2-40B4-BE49-F238E27FC236}">
                    <a16:creationId xmlns:a16="http://schemas.microsoft.com/office/drawing/2014/main" id="{1F9A5F9E-9C70-F718-4865-44D526015C2B}"/>
                  </a:ext>
                </a:extLst>
              </p:cNvPr>
              <p:cNvSpPr txBox="1">
                <a:spLocks noRot="1" noChangeAspect="1" noMove="1" noResize="1" noEditPoints="1" noAdjustHandles="1" noChangeArrowheads="1" noChangeShapeType="1" noTextEdit="1"/>
              </p:cNvSpPr>
              <p:nvPr/>
            </p:nvSpPr>
            <p:spPr>
              <a:xfrm>
                <a:off x="237067" y="1648465"/>
                <a:ext cx="9584265" cy="5367667"/>
              </a:xfrm>
              <a:prstGeom prst="rect">
                <a:avLst/>
              </a:prstGeom>
              <a:blipFill>
                <a:blip r:embed="rId2"/>
                <a:stretch>
                  <a:fillRect l="-661" t="-472" r="-265"/>
                </a:stretch>
              </a:blipFill>
            </p:spPr>
            <p:txBody>
              <a:bodyPr/>
              <a:lstStyle/>
              <a:p>
                <a:r>
                  <a:rPr lang="en-US">
                    <a:noFill/>
                  </a:rPr>
                  <a:t> </a:t>
                </a:r>
              </a:p>
            </p:txBody>
          </p:sp>
        </mc:Fallback>
      </mc:AlternateContent>
    </p:spTree>
    <p:extLst>
      <p:ext uri="{BB962C8B-B14F-4D97-AF65-F5344CB8AC3E}">
        <p14:creationId xmlns:p14="http://schemas.microsoft.com/office/powerpoint/2010/main" val="1112124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lstStyle/>
          <a:p>
            <a:r>
              <a:rPr lang="en-US" sz="4400" dirty="0"/>
              <a:t>Detection Steps </a:t>
            </a:r>
            <a:endParaRPr lang="en-US" dirty="0"/>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solidFill>
                  <a:schemeClr val="bg2">
                    <a:lumMod val="75000"/>
                  </a:schemeClr>
                </a:solidFill>
              </a:rPr>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lstStyle/>
          <a:p>
            <a:r>
              <a:rPr lang="en-US" dirty="0">
                <a:solidFill>
                  <a:srgbClr val="002060"/>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lstStyle/>
          <a:p>
            <a:r>
              <a:rPr lang="en-US" dirty="0">
                <a:solidFill>
                  <a:schemeClr val="bg2">
                    <a:lumMod val="75000"/>
                  </a:schemeClr>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chemeClr val="bg2">
                    <a:lumMod val="75000"/>
                  </a:schemeClr>
                </a:solidFill>
              </a:rPr>
              <a:t>Experiment</a:t>
            </a:r>
          </a:p>
        </p:txBody>
      </p:sp>
      <mc:AlternateContent xmlns:mc="http://schemas.openxmlformats.org/markup-compatibility/2006" xmlns:a14="http://schemas.microsoft.com/office/drawing/2010/main">
        <mc:Choice Requires="a14">
          <p:sp>
            <p:nvSpPr>
              <p:cNvPr id="9" name="Content Placeholder 15">
                <a:extLst>
                  <a:ext uri="{FF2B5EF4-FFF2-40B4-BE49-F238E27FC236}">
                    <a16:creationId xmlns:a16="http://schemas.microsoft.com/office/drawing/2014/main" id="{1F9A5F9E-9C70-F718-4865-44D526015C2B}"/>
                  </a:ext>
                </a:extLst>
              </p:cNvPr>
              <p:cNvSpPr txBox="1">
                <a:spLocks/>
              </p:cNvSpPr>
              <p:nvPr/>
            </p:nvSpPr>
            <p:spPr>
              <a:xfrm>
                <a:off x="237067" y="16484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In an infected model, it requires much smaller modifications to cause misclassification into the target label than into clean labels. So the detection process is that iterating through all labels of the model to see if any label requires significantly smaller amount of modification to achieve misclassification into. </a:t>
                </a: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author uses </a:t>
                </a:r>
                <a:r>
                  <a:rPr kumimoji="0" lang="en-US" sz="2000" b="1" i="1" u="none" strike="noStrike" kern="1200" cap="none" spc="0" normalizeH="0" baseline="0" noProof="0" dirty="0">
                    <a:ln>
                      <a:noFill/>
                    </a:ln>
                    <a:solidFill>
                      <a:srgbClr val="002060"/>
                    </a:solidFill>
                    <a:effectLst/>
                    <a:uLnTx/>
                    <a:uFillTx/>
                    <a:latin typeface="Palatino Linotype" panose="02040502050505030304" pitchFamily="18" charset="0"/>
                    <a:ea typeface="+mn-ea"/>
                    <a:cs typeface="+mn-cs"/>
                  </a:rPr>
                  <a:t>Anomaly Index</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as measuring metrices in trigger identification. </a:t>
                </a: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Detection steps:</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Times" pitchFamily="2" charset="0"/>
                    <a:ea typeface="Times New Roman" panose="02020603050405020304" pitchFamily="18" charset="0"/>
                    <a:cs typeface="+mn-cs"/>
                  </a:rPr>
                  <a:t>Step 1:</a:t>
                </a:r>
                <a:r>
                  <a:rPr kumimoji="0" lang="en-US" sz="1800" b="0" i="0" u="none" strike="noStrike" kern="1200" cap="none" spc="0" normalizeH="0" baseline="0" noProof="0" dirty="0">
                    <a:ln>
                      <a:noFill/>
                    </a:ln>
                    <a:solidFill>
                      <a:prstClr val="black"/>
                    </a:solidFill>
                    <a:effectLst/>
                    <a:uLnTx/>
                    <a:uFillTx/>
                    <a:latin typeface="Times" pitchFamily="2" charset="0"/>
                    <a:ea typeface="Times New Roman" panose="02020603050405020304" pitchFamily="18" charset="0"/>
                    <a:cs typeface="+mn-cs"/>
                  </a:rPr>
                  <a:t> For a given label, the author assumes  it to be a  potential target label of a targeted backdoor attack, and then use reverse engineering trigger optimization to find the “minimal” trigger required to misclassify all samples from other labels into this target label.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Step 2:</a:t>
                </a:r>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repeat Step 1 for each output label in the model. For a model with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𝑁</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𝐿</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oMath>
                </a14:m>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 this produces N potential “triggers”.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Step 3: </a:t>
                </a:r>
                <a:r>
                  <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rPr>
                  <a:t>After calculating N potential triggers, the author measures how many pixels each trigger has modified and run an outlier detection algorithm to find out  if any trigger is significantly smaller than other triggers.  A significant smaller trigger is the real trigger, the corresponding label with this trigger is the target label.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mc:Choice>
        <mc:Fallback xmlns="">
          <p:sp>
            <p:nvSpPr>
              <p:cNvPr id="9" name="Content Placeholder 15">
                <a:extLst>
                  <a:ext uri="{FF2B5EF4-FFF2-40B4-BE49-F238E27FC236}">
                    <a16:creationId xmlns:a16="http://schemas.microsoft.com/office/drawing/2014/main" id="{1F9A5F9E-9C70-F718-4865-44D526015C2B}"/>
                  </a:ext>
                </a:extLst>
              </p:cNvPr>
              <p:cNvSpPr txBox="1">
                <a:spLocks noRot="1" noChangeAspect="1" noMove="1" noResize="1" noEditPoints="1" noAdjustHandles="1" noChangeArrowheads="1" noChangeShapeType="1" noTextEdit="1"/>
              </p:cNvSpPr>
              <p:nvPr/>
            </p:nvSpPr>
            <p:spPr>
              <a:xfrm>
                <a:off x="237067" y="1648465"/>
                <a:ext cx="9584265" cy="5367667"/>
              </a:xfrm>
              <a:prstGeom prst="rect">
                <a:avLst/>
              </a:prstGeom>
              <a:blipFill>
                <a:blip r:embed="rId2"/>
                <a:stretch>
                  <a:fillRect l="-661" t="-472" r="-1190" b="-943"/>
                </a:stretch>
              </a:blipFill>
            </p:spPr>
            <p:txBody>
              <a:bodyPr/>
              <a:lstStyle/>
              <a:p>
                <a:r>
                  <a:rPr lang="en-US">
                    <a:noFill/>
                  </a:rPr>
                  <a:t> </a:t>
                </a:r>
              </a:p>
            </p:txBody>
          </p:sp>
        </mc:Fallback>
      </mc:AlternateContent>
    </p:spTree>
    <p:extLst>
      <p:ext uri="{BB962C8B-B14F-4D97-AF65-F5344CB8AC3E}">
        <p14:creationId xmlns:p14="http://schemas.microsoft.com/office/powerpoint/2010/main" val="2207793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lstStyle/>
          <a:p>
            <a:r>
              <a:rPr lang="en-US" dirty="0"/>
              <a:t>Outlier Detection</a:t>
            </a:r>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solidFill>
                  <a:schemeClr val="bg2">
                    <a:lumMod val="75000"/>
                  </a:schemeClr>
                </a:solidFill>
              </a:rPr>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lstStyle/>
          <a:p>
            <a:r>
              <a:rPr lang="en-US" dirty="0">
                <a:solidFill>
                  <a:srgbClr val="002060"/>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lstStyle/>
          <a:p>
            <a:r>
              <a:rPr lang="en-US" dirty="0">
                <a:solidFill>
                  <a:schemeClr val="bg2">
                    <a:lumMod val="75000"/>
                  </a:schemeClr>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chemeClr val="bg2">
                    <a:lumMod val="75000"/>
                  </a:schemeClr>
                </a:solidFill>
              </a:rPr>
              <a:t>Experiment</a:t>
            </a:r>
          </a:p>
        </p:txBody>
      </p:sp>
      <p:sp>
        <p:nvSpPr>
          <p:cNvPr id="9" name="Content Placeholder 15">
            <a:extLst>
              <a:ext uri="{FF2B5EF4-FFF2-40B4-BE49-F238E27FC236}">
                <a16:creationId xmlns:a16="http://schemas.microsoft.com/office/drawing/2014/main" id="{1F9A5F9E-9C70-F718-4865-44D526015C2B}"/>
              </a:ext>
            </a:extLst>
          </p:cNvPr>
          <p:cNvSpPr txBox="1">
            <a:spLocks/>
          </p:cNvSpPr>
          <p:nvPr/>
        </p:nvSpPr>
        <p:spPr>
          <a:xfrm>
            <a:off x="237067" y="16484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Based on the author’s derivation, if there exists outlier among the potential trigger, the model is highly to be infected; if there does not exist outlier among the potential trigger, the model is highly to be clean. </a:t>
            </a: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author uses </a:t>
            </a:r>
            <a:r>
              <a:rPr kumimoji="0" lang="en-US" sz="2000" b="1" i="1" u="none" strike="noStrike" kern="1200" cap="none" spc="0" normalizeH="0" baseline="0" noProof="0" dirty="0">
                <a:ln>
                  <a:noFill/>
                </a:ln>
                <a:solidFill>
                  <a:srgbClr val="002060"/>
                </a:solidFill>
                <a:effectLst/>
                <a:uLnTx/>
                <a:uFillTx/>
                <a:latin typeface="Palatino Linotype" panose="02040502050505030304" pitchFamily="18" charset="0"/>
                <a:ea typeface="+mn-ea"/>
                <a:cs typeface="+mn-cs"/>
              </a:rPr>
              <a:t>Median Absolute Deviation (MAD)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to detect outlier:</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For example, if there are 9 potential triggers for model F.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9 potential trigger is is (1, 2, 2, </a:t>
            </a:r>
            <a:r>
              <a:rPr kumimoji="0" lang="en-US" sz="1800" b="0"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3</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5, 6, 9). </a:t>
            </a: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median value is </a:t>
            </a:r>
            <a:r>
              <a:rPr kumimoji="0" lang="en-US" sz="1600" b="0"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3</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absolute deviations about </a:t>
            </a:r>
            <a:r>
              <a:rPr kumimoji="0" lang="en-US" sz="1800" b="0"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3</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are (2, 1, 1, 0, 2, 3, 6).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sorted absolute deviations sequence ascendingly into (0,1,1,</a:t>
            </a:r>
            <a:r>
              <a:rPr kumimoji="0" lang="en-US" sz="1800" b="1"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2</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,2,3,6). </a:t>
            </a: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So the median absolute deviation for this data is </a:t>
            </a:r>
            <a:r>
              <a:rPr kumimoji="0" lang="en-US" sz="1600" b="1"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2</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Anomaly Index </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of a data point = absolute deviation of the data point / MAD.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Anomaly Index </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of the above example sequence is  (0</a:t>
            </a:r>
            <a:r>
              <a:rPr kumimoji="0" lang="en-US" sz="1800" b="1"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/2</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1</a:t>
            </a:r>
            <a:r>
              <a:rPr kumimoji="0" lang="en-US" sz="1800" b="1"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/2</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1</a:t>
            </a:r>
            <a:r>
              <a:rPr kumimoji="0" lang="en-US" sz="1800" b="1"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/2</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2</a:t>
            </a:r>
            <a:r>
              <a:rPr kumimoji="0" lang="en-US" sz="1800" b="1"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/2</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2</a:t>
            </a:r>
            <a:r>
              <a:rPr kumimoji="0" lang="en-US" sz="1800" b="1"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/2</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3</a:t>
            </a:r>
            <a:r>
              <a:rPr kumimoji="0" lang="en-US" sz="1800" b="1"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/2</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6</a:t>
            </a:r>
            <a:r>
              <a:rPr kumimoji="0" lang="en-US" sz="1800" b="1"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/2</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simplified as (0, 0.5, 0.5, 1, 1.5, 3)</a:t>
            </a:r>
          </a:p>
        </p:txBody>
      </p:sp>
    </p:spTree>
    <p:extLst>
      <p:ext uri="{BB962C8B-B14F-4D97-AF65-F5344CB8AC3E}">
        <p14:creationId xmlns:p14="http://schemas.microsoft.com/office/powerpoint/2010/main" val="3590661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lstStyle/>
          <a:p>
            <a:r>
              <a:rPr lang="en-US" dirty="0"/>
              <a:t>Outlier Detection</a:t>
            </a:r>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solidFill>
                  <a:schemeClr val="bg2">
                    <a:lumMod val="75000"/>
                  </a:schemeClr>
                </a:solidFill>
              </a:rPr>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lstStyle/>
          <a:p>
            <a:r>
              <a:rPr lang="en-US" dirty="0">
                <a:solidFill>
                  <a:srgbClr val="002060"/>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lstStyle/>
          <a:p>
            <a:r>
              <a:rPr lang="en-US" dirty="0">
                <a:solidFill>
                  <a:schemeClr val="bg2">
                    <a:lumMod val="75000"/>
                  </a:schemeClr>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chemeClr val="bg2">
                    <a:lumMod val="75000"/>
                  </a:schemeClr>
                </a:solidFill>
              </a:rPr>
              <a:t>Experiment</a:t>
            </a:r>
          </a:p>
        </p:txBody>
      </p:sp>
      <p:sp>
        <p:nvSpPr>
          <p:cNvPr id="9" name="Content Placeholder 15">
            <a:extLst>
              <a:ext uri="{FF2B5EF4-FFF2-40B4-BE49-F238E27FC236}">
                <a16:creationId xmlns:a16="http://schemas.microsoft.com/office/drawing/2014/main" id="{1F9A5F9E-9C70-F718-4865-44D526015C2B}"/>
              </a:ext>
            </a:extLst>
          </p:cNvPr>
          <p:cNvSpPr txBox="1">
            <a:spLocks/>
          </p:cNvSpPr>
          <p:nvPr/>
        </p:nvSpPr>
        <p:spPr>
          <a:xfrm>
            <a:off x="237067" y="16484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author uses </a:t>
            </a:r>
            <a:r>
              <a:rPr kumimoji="0" lang="en-US" sz="2000" b="1" i="1" u="none" strike="noStrike" kern="1200" cap="none" spc="0" normalizeH="0" baseline="0" noProof="0" dirty="0">
                <a:ln>
                  <a:noFill/>
                </a:ln>
                <a:solidFill>
                  <a:srgbClr val="002060"/>
                </a:solidFill>
                <a:effectLst/>
                <a:uLnTx/>
                <a:uFillTx/>
                <a:latin typeface="Palatino Linotype" panose="02040502050505030304" pitchFamily="18" charset="0"/>
                <a:ea typeface="+mn-ea"/>
                <a:cs typeface="+mn-cs"/>
              </a:rPr>
              <a:t>Median Absolute Deviation (MAD) </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to detect outlier:</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Based on Median Absolute Deviation algorithm, assuming the underlying distribution to be a normal distribution,  a constant estimator (1.4826) should be applied to normalize the anomaly index. Any data point with anomaly index larger than 2 has &gt; 95% probability of being an outlier</a:t>
            </a: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Apply this rule to the above example, the results is (0*1.4826,  0.5*1.4826, 0.5*1.4826, 1*1.4826, 1.5*1.4826, 3*1.4826). </a:t>
            </a: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can be simplified as (0, 0.7413, 0.7413, 1.4826, </a:t>
            </a:r>
            <a:r>
              <a:rPr kumimoji="0" lang="en-US" sz="1600" b="0"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2.2239, 4.4478</a:t>
            </a: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last two number, i.e. (6,9) has 95% probability to be outliers.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So the model F is probably infected. </a:t>
            </a: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8" name="Picture 7">
            <a:extLst>
              <a:ext uri="{FF2B5EF4-FFF2-40B4-BE49-F238E27FC236}">
                <a16:creationId xmlns:a16="http://schemas.microsoft.com/office/drawing/2014/main" id="{264951A4-929D-3039-F05F-0D7A17F68E60}"/>
              </a:ext>
            </a:extLst>
          </p:cNvPr>
          <p:cNvPicPr>
            <a:picLocks noChangeAspect="1"/>
          </p:cNvPicPr>
          <p:nvPr/>
        </p:nvPicPr>
        <p:blipFill>
          <a:blip r:embed="rId2"/>
          <a:stretch>
            <a:fillRect/>
          </a:stretch>
        </p:blipFill>
        <p:spPr>
          <a:xfrm>
            <a:off x="2499113" y="4089343"/>
            <a:ext cx="4279900" cy="2006600"/>
          </a:xfrm>
          <a:prstGeom prst="rect">
            <a:avLst/>
          </a:prstGeom>
          <a:ln>
            <a:solidFill>
              <a:srgbClr val="002060"/>
            </a:solidFill>
          </a:ln>
        </p:spPr>
      </p:pic>
    </p:spTree>
    <p:extLst>
      <p:ext uri="{BB962C8B-B14F-4D97-AF65-F5344CB8AC3E}">
        <p14:creationId xmlns:p14="http://schemas.microsoft.com/office/powerpoint/2010/main" val="2559934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normAutofit/>
          </a:bodyPr>
          <a:lstStyle/>
          <a:p>
            <a:r>
              <a:rPr lang="en-US" dirty="0"/>
              <a:t>Filter Adversarial Inputs </a:t>
            </a:r>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solidFill>
                  <a:schemeClr val="bg2">
                    <a:lumMod val="75000"/>
                  </a:schemeClr>
                </a:solidFill>
              </a:rPr>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normAutofit/>
          </a:bodyPr>
          <a:lstStyle/>
          <a:p>
            <a:r>
              <a:rPr lang="en-US" dirty="0">
                <a:solidFill>
                  <a:schemeClr val="bg2">
                    <a:lumMod val="75000"/>
                  </a:schemeClr>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normAutofit/>
          </a:bodyPr>
          <a:lstStyle/>
          <a:p>
            <a:r>
              <a:rPr lang="en-US" dirty="0">
                <a:solidFill>
                  <a:srgbClr val="002060"/>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chemeClr val="bg2">
                    <a:lumMod val="75000"/>
                  </a:schemeClr>
                </a:solidFill>
              </a:rPr>
              <a:t>Experiment</a:t>
            </a:r>
          </a:p>
        </p:txBody>
      </p:sp>
      <p:sp>
        <p:nvSpPr>
          <p:cNvPr id="9" name="Content Placeholder 15">
            <a:extLst>
              <a:ext uri="{FF2B5EF4-FFF2-40B4-BE49-F238E27FC236}">
                <a16:creationId xmlns:a16="http://schemas.microsoft.com/office/drawing/2014/main" id="{1F9A5F9E-9C70-F718-4865-44D526015C2B}"/>
              </a:ext>
            </a:extLst>
          </p:cNvPr>
          <p:cNvSpPr txBox="1">
            <a:spLocks/>
          </p:cNvSpPr>
          <p:nvPr/>
        </p:nvSpPr>
        <p:spPr>
          <a:xfrm>
            <a:off x="237067" y="16484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Content Placeholder 15">
            <a:extLst>
              <a:ext uri="{FF2B5EF4-FFF2-40B4-BE49-F238E27FC236}">
                <a16:creationId xmlns:a16="http://schemas.microsoft.com/office/drawing/2014/main" id="{FBB757CE-788F-C29B-05D5-75F7BC7CD84F}"/>
              </a:ext>
            </a:extLst>
          </p:cNvPr>
          <p:cNvSpPr txBox="1">
            <a:spLocks/>
          </p:cNvSpPr>
          <p:nvPr/>
        </p:nvSpPr>
        <p:spPr>
          <a:xfrm>
            <a:off x="389467" y="18008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author used reverse engineering to understand which neurons are activated by triggers and build a proactive filter to detect and filter out the adversarial input that activate all the backdoor-related neurons.</a:t>
            </a: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To find the back-door related neurons</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author measured the difference of </a:t>
            </a:r>
            <a:r>
              <a:rPr kumimoji="0" lang="en-US" sz="1800" b="1" i="1" u="none" strike="noStrike" kern="1200" cap="none" spc="0" normalizeH="0" baseline="0" noProof="0" dirty="0">
                <a:ln>
                  <a:noFill/>
                </a:ln>
                <a:solidFill>
                  <a:srgbClr val="002060"/>
                </a:solidFill>
                <a:effectLst/>
                <a:uLnTx/>
                <a:uFillTx/>
                <a:latin typeface="Palatino Linotype" panose="02040502050505030304" pitchFamily="18" charset="0"/>
                <a:ea typeface="+mn-ea"/>
                <a:cs typeface="+mn-cs"/>
              </a:rPr>
              <a:t>neuron activation</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between clean image and adversarial image at the target layer. </a:t>
            </a: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r>
              <a:rPr kumimoji="0" lang="en-US" sz="1400" b="1" i="0" u="none" strike="noStrike" kern="1200" cap="none" spc="0" normalizeH="0" baseline="0" noProof="0" dirty="0">
                <a:ln>
                  <a:noFill/>
                </a:ln>
                <a:solidFill>
                  <a:srgbClr val="002060"/>
                </a:solidFill>
                <a:effectLst/>
                <a:uLnTx/>
                <a:uFillTx/>
                <a:latin typeface="Palatino Linotype" panose="02040502050505030304" pitchFamily="18" charset="0"/>
                <a:ea typeface="+mn-ea"/>
                <a:cs typeface="+mn-cs"/>
              </a:rPr>
              <a:t>neuron activation</a:t>
            </a:r>
            <a:r>
              <a:rPr kumimoji="0" lang="en-US" sz="1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1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refers to the computation of a neuron's </a:t>
            </a:r>
            <a:r>
              <a:rPr kumimoji="0" lang="en-US" sz="1400" b="0"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output</a:t>
            </a:r>
            <a:r>
              <a:rPr kumimoji="0" lang="en-US" sz="1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based on its inputs, weighted sum, and activation function.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Empirically, the author found that </a:t>
            </a:r>
            <a:r>
              <a:rPr kumimoji="0" lang="en-US" sz="1800" b="0"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the top 1% of neurons </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are sufficient to enable the backdoor, neuron activations are much higher in adversarial images than clean images, ranging from </a:t>
            </a:r>
            <a:r>
              <a:rPr kumimoji="0" lang="en-US" sz="1800" b="0" i="0" u="none" strike="noStrike" kern="1200" cap="none" spc="0" normalizeH="0" baseline="0" noProof="0" dirty="0">
                <a:ln>
                  <a:noFill/>
                </a:ln>
                <a:solidFill>
                  <a:srgbClr val="C00000"/>
                </a:solidFill>
                <a:effectLst/>
                <a:uLnTx/>
                <a:uFillTx/>
                <a:latin typeface="Palatino Linotype" panose="02040502050505030304" pitchFamily="18" charset="0"/>
                <a:ea typeface="+mn-ea"/>
                <a:cs typeface="+mn-cs"/>
              </a:rPr>
              <a:t>3x to 7x</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p>
          <a:p>
            <a:pPr marL="288925" marR="0" lvl="1"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1"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404812" marR="0" lvl="1" indent="0" algn="just"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None/>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741362" marR="0" lvl="2" indent="0"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None/>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11" name="Picture 10">
            <a:extLst>
              <a:ext uri="{FF2B5EF4-FFF2-40B4-BE49-F238E27FC236}">
                <a16:creationId xmlns:a16="http://schemas.microsoft.com/office/drawing/2014/main" id="{5ECAAAF3-9F29-C72A-EBE1-276787886FB0}"/>
              </a:ext>
            </a:extLst>
          </p:cNvPr>
          <p:cNvPicPr>
            <a:picLocks noChangeAspect="1"/>
          </p:cNvPicPr>
          <p:nvPr/>
        </p:nvPicPr>
        <p:blipFill>
          <a:blip r:embed="rId2"/>
          <a:stretch>
            <a:fillRect/>
          </a:stretch>
        </p:blipFill>
        <p:spPr>
          <a:xfrm>
            <a:off x="2076872" y="5189414"/>
            <a:ext cx="5651500" cy="2514600"/>
          </a:xfrm>
          <a:prstGeom prst="rect">
            <a:avLst/>
          </a:prstGeom>
          <a:ln>
            <a:solidFill>
              <a:srgbClr val="002060"/>
            </a:solidFill>
          </a:ln>
        </p:spPr>
      </p:pic>
      <p:sp>
        <p:nvSpPr>
          <p:cNvPr id="12" name="TextBox 11">
            <a:extLst>
              <a:ext uri="{FF2B5EF4-FFF2-40B4-BE49-F238E27FC236}">
                <a16:creationId xmlns:a16="http://schemas.microsoft.com/office/drawing/2014/main" id="{D292EED0-B07F-7103-1FEF-08B85EB1B57C}"/>
              </a:ext>
            </a:extLst>
          </p:cNvPr>
          <p:cNvSpPr txBox="1"/>
          <p:nvPr/>
        </p:nvSpPr>
        <p:spPr>
          <a:xfrm>
            <a:off x="8071082" y="6446714"/>
            <a:ext cx="469180" cy="338554"/>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3.5</a:t>
            </a:r>
          </a:p>
        </p:txBody>
      </p:sp>
      <p:cxnSp>
        <p:nvCxnSpPr>
          <p:cNvPr id="14" name="Straight Arrow Connector 13">
            <a:extLst>
              <a:ext uri="{FF2B5EF4-FFF2-40B4-BE49-F238E27FC236}">
                <a16:creationId xmlns:a16="http://schemas.microsoft.com/office/drawing/2014/main" id="{09866DB0-3B1D-372A-0EC2-607B5ADC8BA5}"/>
              </a:ext>
            </a:extLst>
          </p:cNvPr>
          <p:cNvCxnSpPr/>
          <p:nvPr/>
        </p:nvCxnSpPr>
        <p:spPr>
          <a:xfrm>
            <a:off x="7569982" y="6622504"/>
            <a:ext cx="4835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B39A209A-4048-6E05-D600-479DF0172DCD}"/>
              </a:ext>
            </a:extLst>
          </p:cNvPr>
          <p:cNvSpPr txBox="1"/>
          <p:nvPr/>
        </p:nvSpPr>
        <p:spPr>
          <a:xfrm>
            <a:off x="8053536" y="6625344"/>
            <a:ext cx="469180" cy="338554"/>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6.3</a:t>
            </a:r>
          </a:p>
        </p:txBody>
      </p:sp>
      <p:cxnSp>
        <p:nvCxnSpPr>
          <p:cNvPr id="16" name="Straight Arrow Connector 15">
            <a:extLst>
              <a:ext uri="{FF2B5EF4-FFF2-40B4-BE49-F238E27FC236}">
                <a16:creationId xmlns:a16="http://schemas.microsoft.com/office/drawing/2014/main" id="{80EAB266-37CF-43CE-459D-A10D4ABA0D6A}"/>
              </a:ext>
            </a:extLst>
          </p:cNvPr>
          <p:cNvCxnSpPr/>
          <p:nvPr/>
        </p:nvCxnSpPr>
        <p:spPr>
          <a:xfrm>
            <a:off x="7552436" y="6801134"/>
            <a:ext cx="4835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30266B6A-851F-F563-9A7A-A3E1F7212E71}"/>
              </a:ext>
            </a:extLst>
          </p:cNvPr>
          <p:cNvSpPr txBox="1"/>
          <p:nvPr/>
        </p:nvSpPr>
        <p:spPr>
          <a:xfrm>
            <a:off x="8062309" y="6793010"/>
            <a:ext cx="469180" cy="338554"/>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7.3</a:t>
            </a:r>
          </a:p>
        </p:txBody>
      </p:sp>
      <p:cxnSp>
        <p:nvCxnSpPr>
          <p:cNvPr id="18" name="Straight Arrow Connector 17">
            <a:extLst>
              <a:ext uri="{FF2B5EF4-FFF2-40B4-BE49-F238E27FC236}">
                <a16:creationId xmlns:a16="http://schemas.microsoft.com/office/drawing/2014/main" id="{11B91FD5-9223-BAF2-7247-0C1628CF413B}"/>
              </a:ext>
            </a:extLst>
          </p:cNvPr>
          <p:cNvCxnSpPr/>
          <p:nvPr/>
        </p:nvCxnSpPr>
        <p:spPr>
          <a:xfrm>
            <a:off x="7561209" y="6968800"/>
            <a:ext cx="4835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BC8C2D9F-4A57-3979-4F32-5331E3E4266A}"/>
              </a:ext>
            </a:extLst>
          </p:cNvPr>
          <p:cNvSpPr txBox="1"/>
          <p:nvPr/>
        </p:nvSpPr>
        <p:spPr>
          <a:xfrm>
            <a:off x="8071082" y="6976456"/>
            <a:ext cx="469180" cy="338554"/>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3.5</a:t>
            </a:r>
          </a:p>
        </p:txBody>
      </p:sp>
      <p:cxnSp>
        <p:nvCxnSpPr>
          <p:cNvPr id="20" name="Straight Arrow Connector 19">
            <a:extLst>
              <a:ext uri="{FF2B5EF4-FFF2-40B4-BE49-F238E27FC236}">
                <a16:creationId xmlns:a16="http://schemas.microsoft.com/office/drawing/2014/main" id="{A5F102CA-5FEE-45AA-FEF7-F2B387BA0711}"/>
              </a:ext>
            </a:extLst>
          </p:cNvPr>
          <p:cNvCxnSpPr/>
          <p:nvPr/>
        </p:nvCxnSpPr>
        <p:spPr>
          <a:xfrm>
            <a:off x="7569982" y="7152246"/>
            <a:ext cx="4835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FE7B9941-A82A-3323-7658-8FF9E58A7F8D}"/>
              </a:ext>
            </a:extLst>
          </p:cNvPr>
          <p:cNvSpPr txBox="1"/>
          <p:nvPr/>
        </p:nvSpPr>
        <p:spPr>
          <a:xfrm>
            <a:off x="8059213" y="7147344"/>
            <a:ext cx="469180" cy="338554"/>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3.7</a:t>
            </a:r>
          </a:p>
        </p:txBody>
      </p:sp>
      <p:cxnSp>
        <p:nvCxnSpPr>
          <p:cNvPr id="22" name="Straight Arrow Connector 21">
            <a:extLst>
              <a:ext uri="{FF2B5EF4-FFF2-40B4-BE49-F238E27FC236}">
                <a16:creationId xmlns:a16="http://schemas.microsoft.com/office/drawing/2014/main" id="{C9D7DB27-176E-7156-A32D-16B458252027}"/>
              </a:ext>
            </a:extLst>
          </p:cNvPr>
          <p:cNvCxnSpPr/>
          <p:nvPr/>
        </p:nvCxnSpPr>
        <p:spPr>
          <a:xfrm>
            <a:off x="7558113" y="7323134"/>
            <a:ext cx="4835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157071E7-4C27-0B26-41DB-AABF1799EFCC}"/>
              </a:ext>
            </a:extLst>
          </p:cNvPr>
          <p:cNvSpPr txBox="1"/>
          <p:nvPr/>
        </p:nvSpPr>
        <p:spPr>
          <a:xfrm>
            <a:off x="8062309" y="7335343"/>
            <a:ext cx="469180" cy="338554"/>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5.7</a:t>
            </a:r>
          </a:p>
        </p:txBody>
      </p:sp>
      <p:cxnSp>
        <p:nvCxnSpPr>
          <p:cNvPr id="24" name="Straight Arrow Connector 23">
            <a:extLst>
              <a:ext uri="{FF2B5EF4-FFF2-40B4-BE49-F238E27FC236}">
                <a16:creationId xmlns:a16="http://schemas.microsoft.com/office/drawing/2014/main" id="{4705B752-5E84-530D-0D65-E691776E1A73}"/>
              </a:ext>
            </a:extLst>
          </p:cNvPr>
          <p:cNvCxnSpPr/>
          <p:nvPr/>
        </p:nvCxnSpPr>
        <p:spPr>
          <a:xfrm>
            <a:off x="7561209" y="7511133"/>
            <a:ext cx="4835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95032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normAutofit/>
          </a:bodyPr>
          <a:lstStyle/>
          <a:p>
            <a:r>
              <a:rPr lang="en-US" dirty="0"/>
              <a:t>Filter Adversarial Inputs </a:t>
            </a:r>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solidFill>
                  <a:schemeClr val="bg2">
                    <a:lumMod val="75000"/>
                  </a:schemeClr>
                </a:solidFill>
              </a:rPr>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normAutofit/>
          </a:bodyPr>
          <a:lstStyle/>
          <a:p>
            <a:r>
              <a:rPr lang="en-US" dirty="0">
                <a:solidFill>
                  <a:schemeClr val="bg2">
                    <a:lumMod val="75000"/>
                  </a:schemeClr>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normAutofit/>
          </a:bodyPr>
          <a:lstStyle/>
          <a:p>
            <a:r>
              <a:rPr lang="en-US" dirty="0">
                <a:solidFill>
                  <a:srgbClr val="002060"/>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chemeClr val="bg2">
                    <a:lumMod val="75000"/>
                  </a:schemeClr>
                </a:solidFill>
              </a:rPr>
              <a:t>Experiment</a:t>
            </a:r>
          </a:p>
        </p:txBody>
      </p:sp>
      <p:sp>
        <p:nvSpPr>
          <p:cNvPr id="9" name="Content Placeholder 15">
            <a:extLst>
              <a:ext uri="{FF2B5EF4-FFF2-40B4-BE49-F238E27FC236}">
                <a16:creationId xmlns:a16="http://schemas.microsoft.com/office/drawing/2014/main" id="{1F9A5F9E-9C70-F718-4865-44D526015C2B}"/>
              </a:ext>
            </a:extLst>
          </p:cNvPr>
          <p:cNvSpPr txBox="1">
            <a:spLocks/>
          </p:cNvSpPr>
          <p:nvPr/>
        </p:nvSpPr>
        <p:spPr>
          <a:xfrm>
            <a:off x="237067" y="16484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Content Placeholder 15">
            <a:extLst>
              <a:ext uri="{FF2B5EF4-FFF2-40B4-BE49-F238E27FC236}">
                <a16:creationId xmlns:a16="http://schemas.microsoft.com/office/drawing/2014/main" id="{FBB757CE-788F-C29B-05D5-75F7BC7CD84F}"/>
              </a:ext>
            </a:extLst>
          </p:cNvPr>
          <p:cNvSpPr txBox="1">
            <a:spLocks/>
          </p:cNvSpPr>
          <p:nvPr/>
        </p:nvSpPr>
        <p:spPr>
          <a:xfrm>
            <a:off x="389467" y="18008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author built the filter based on neuron activation profile for reversed trigger. This is measured as the average neuron activations of the top 1% of neurons in the second to last layer. The filter defines a threshold, if some input’s neuron activation higher than the threshold, it should be adversarial inputs.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E.g. if the threshold is 2x, adversarial input in all dataset can be filter out; if the threshold is 4x, adversarial input GTSRB, YouTube Face and Trojan Watermark can be filtered out;</a:t>
            </a:r>
          </a:p>
          <a:p>
            <a:pPr marL="288925" marR="0" lvl="1"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1"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1"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1"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1"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1"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1"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1"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1"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author used FP and FN as measuring metrics in proactive filter. </a:t>
            </a:r>
          </a:p>
          <a:p>
            <a:pPr marL="404812" marR="0" lvl="1" indent="0" algn="just"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None/>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741362" marR="0" lvl="2" indent="0"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None/>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11" name="Picture 10">
            <a:extLst>
              <a:ext uri="{FF2B5EF4-FFF2-40B4-BE49-F238E27FC236}">
                <a16:creationId xmlns:a16="http://schemas.microsoft.com/office/drawing/2014/main" id="{5ECAAAF3-9F29-C72A-EBE1-276787886FB0}"/>
              </a:ext>
            </a:extLst>
          </p:cNvPr>
          <p:cNvPicPr>
            <a:picLocks noChangeAspect="1"/>
          </p:cNvPicPr>
          <p:nvPr/>
        </p:nvPicPr>
        <p:blipFill>
          <a:blip r:embed="rId2"/>
          <a:stretch>
            <a:fillRect/>
          </a:stretch>
        </p:blipFill>
        <p:spPr>
          <a:xfrm>
            <a:off x="1572682" y="3854697"/>
            <a:ext cx="5651500" cy="2514600"/>
          </a:xfrm>
          <a:prstGeom prst="rect">
            <a:avLst/>
          </a:prstGeom>
          <a:ln>
            <a:solidFill>
              <a:srgbClr val="002060"/>
            </a:solidFill>
          </a:ln>
        </p:spPr>
      </p:pic>
      <p:sp>
        <p:nvSpPr>
          <p:cNvPr id="3" name="TextBox 2">
            <a:extLst>
              <a:ext uri="{FF2B5EF4-FFF2-40B4-BE49-F238E27FC236}">
                <a16:creationId xmlns:a16="http://schemas.microsoft.com/office/drawing/2014/main" id="{407868F7-656F-2300-8310-DAEEFAE2B71C}"/>
              </a:ext>
            </a:extLst>
          </p:cNvPr>
          <p:cNvSpPr txBox="1"/>
          <p:nvPr/>
        </p:nvSpPr>
        <p:spPr>
          <a:xfrm>
            <a:off x="7564070" y="5107289"/>
            <a:ext cx="469180" cy="338554"/>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3.5</a:t>
            </a:r>
          </a:p>
        </p:txBody>
      </p:sp>
      <p:cxnSp>
        <p:nvCxnSpPr>
          <p:cNvPr id="8" name="Straight Arrow Connector 7">
            <a:extLst>
              <a:ext uri="{FF2B5EF4-FFF2-40B4-BE49-F238E27FC236}">
                <a16:creationId xmlns:a16="http://schemas.microsoft.com/office/drawing/2014/main" id="{8A317CD3-F307-2215-D2AB-8EB160D66A0A}"/>
              </a:ext>
            </a:extLst>
          </p:cNvPr>
          <p:cNvCxnSpPr/>
          <p:nvPr/>
        </p:nvCxnSpPr>
        <p:spPr>
          <a:xfrm>
            <a:off x="7062970" y="5283079"/>
            <a:ext cx="4835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83931A90-5234-0000-F229-43D8F28A0BA0}"/>
              </a:ext>
            </a:extLst>
          </p:cNvPr>
          <p:cNvSpPr txBox="1"/>
          <p:nvPr/>
        </p:nvSpPr>
        <p:spPr>
          <a:xfrm>
            <a:off x="7546524" y="5285919"/>
            <a:ext cx="469180" cy="338554"/>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6.3</a:t>
            </a:r>
          </a:p>
        </p:txBody>
      </p:sp>
      <p:cxnSp>
        <p:nvCxnSpPr>
          <p:cNvPr id="13" name="Straight Arrow Connector 12">
            <a:extLst>
              <a:ext uri="{FF2B5EF4-FFF2-40B4-BE49-F238E27FC236}">
                <a16:creationId xmlns:a16="http://schemas.microsoft.com/office/drawing/2014/main" id="{AB7442E2-7C3E-A49D-3D38-0DBF39B9CD8A}"/>
              </a:ext>
            </a:extLst>
          </p:cNvPr>
          <p:cNvCxnSpPr/>
          <p:nvPr/>
        </p:nvCxnSpPr>
        <p:spPr>
          <a:xfrm>
            <a:off x="7045424" y="5461709"/>
            <a:ext cx="4835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A324C295-D760-99FF-0FD7-1ADFF8FC1D5A}"/>
              </a:ext>
            </a:extLst>
          </p:cNvPr>
          <p:cNvSpPr txBox="1"/>
          <p:nvPr/>
        </p:nvSpPr>
        <p:spPr>
          <a:xfrm>
            <a:off x="7555297" y="5453585"/>
            <a:ext cx="469180" cy="338554"/>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7.3</a:t>
            </a:r>
          </a:p>
        </p:txBody>
      </p:sp>
      <p:cxnSp>
        <p:nvCxnSpPr>
          <p:cNvPr id="15" name="Straight Arrow Connector 14">
            <a:extLst>
              <a:ext uri="{FF2B5EF4-FFF2-40B4-BE49-F238E27FC236}">
                <a16:creationId xmlns:a16="http://schemas.microsoft.com/office/drawing/2014/main" id="{CA20FCDA-4DC7-D8F8-C0C3-099E9866A91A}"/>
              </a:ext>
            </a:extLst>
          </p:cNvPr>
          <p:cNvCxnSpPr/>
          <p:nvPr/>
        </p:nvCxnSpPr>
        <p:spPr>
          <a:xfrm>
            <a:off x="7054197" y="5629375"/>
            <a:ext cx="4835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466CF11E-BD6C-41F4-1FE0-A0590A37734B}"/>
              </a:ext>
            </a:extLst>
          </p:cNvPr>
          <p:cNvSpPr txBox="1"/>
          <p:nvPr/>
        </p:nvSpPr>
        <p:spPr>
          <a:xfrm>
            <a:off x="7564070" y="5637031"/>
            <a:ext cx="469180" cy="338554"/>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3.5</a:t>
            </a:r>
          </a:p>
        </p:txBody>
      </p:sp>
      <p:cxnSp>
        <p:nvCxnSpPr>
          <p:cNvPr id="17" name="Straight Arrow Connector 16">
            <a:extLst>
              <a:ext uri="{FF2B5EF4-FFF2-40B4-BE49-F238E27FC236}">
                <a16:creationId xmlns:a16="http://schemas.microsoft.com/office/drawing/2014/main" id="{219ED4D0-4F7D-F1AB-A600-4B628BD371D2}"/>
              </a:ext>
            </a:extLst>
          </p:cNvPr>
          <p:cNvCxnSpPr/>
          <p:nvPr/>
        </p:nvCxnSpPr>
        <p:spPr>
          <a:xfrm>
            <a:off x="7062970" y="5812821"/>
            <a:ext cx="4835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9191AA57-620B-7C5F-32E2-91F24D61D11D}"/>
              </a:ext>
            </a:extLst>
          </p:cNvPr>
          <p:cNvSpPr txBox="1"/>
          <p:nvPr/>
        </p:nvSpPr>
        <p:spPr>
          <a:xfrm>
            <a:off x="7552201" y="5807919"/>
            <a:ext cx="469180" cy="338554"/>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3.7</a:t>
            </a:r>
          </a:p>
        </p:txBody>
      </p:sp>
      <p:cxnSp>
        <p:nvCxnSpPr>
          <p:cNvPr id="19" name="Straight Arrow Connector 18">
            <a:extLst>
              <a:ext uri="{FF2B5EF4-FFF2-40B4-BE49-F238E27FC236}">
                <a16:creationId xmlns:a16="http://schemas.microsoft.com/office/drawing/2014/main" id="{E546F0FB-9BA3-D7C8-F683-30128F87232D}"/>
              </a:ext>
            </a:extLst>
          </p:cNvPr>
          <p:cNvCxnSpPr/>
          <p:nvPr/>
        </p:nvCxnSpPr>
        <p:spPr>
          <a:xfrm>
            <a:off x="7051101" y="5983709"/>
            <a:ext cx="4835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C811093A-2A89-459E-D82B-8A406A1AD93C}"/>
              </a:ext>
            </a:extLst>
          </p:cNvPr>
          <p:cNvSpPr txBox="1"/>
          <p:nvPr/>
        </p:nvSpPr>
        <p:spPr>
          <a:xfrm>
            <a:off x="7555297" y="5995918"/>
            <a:ext cx="469180" cy="338554"/>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5.7</a:t>
            </a:r>
          </a:p>
        </p:txBody>
      </p:sp>
      <p:cxnSp>
        <p:nvCxnSpPr>
          <p:cNvPr id="21" name="Straight Arrow Connector 20">
            <a:extLst>
              <a:ext uri="{FF2B5EF4-FFF2-40B4-BE49-F238E27FC236}">
                <a16:creationId xmlns:a16="http://schemas.microsoft.com/office/drawing/2014/main" id="{B9B70379-2308-1EC8-3F68-7103610ECFE6}"/>
              </a:ext>
            </a:extLst>
          </p:cNvPr>
          <p:cNvCxnSpPr/>
          <p:nvPr/>
        </p:nvCxnSpPr>
        <p:spPr>
          <a:xfrm>
            <a:off x="7054197" y="6171708"/>
            <a:ext cx="4835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5C3F2EFB-6704-892A-6D02-1D4E902489E4}"/>
              </a:ext>
            </a:extLst>
          </p:cNvPr>
          <p:cNvSpPr txBox="1"/>
          <p:nvPr/>
        </p:nvSpPr>
        <p:spPr>
          <a:xfrm>
            <a:off x="1716832" y="5283079"/>
            <a:ext cx="4032448" cy="401007"/>
          </a:xfrm>
          <a:prstGeom prst="rect">
            <a:avLst/>
          </a:prstGeom>
          <a:noFill/>
          <a:ln w="19050">
            <a:solidFill>
              <a:srgbClr val="C00000"/>
            </a:solidFill>
          </a:ln>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6"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973EC497-F8B5-9FC3-E447-8635F70FA788}"/>
              </a:ext>
            </a:extLst>
          </p:cNvPr>
          <p:cNvSpPr txBox="1"/>
          <p:nvPr/>
        </p:nvSpPr>
        <p:spPr>
          <a:xfrm>
            <a:off x="1725994" y="6045707"/>
            <a:ext cx="4032448" cy="274320"/>
          </a:xfrm>
          <a:prstGeom prst="rect">
            <a:avLst/>
          </a:prstGeom>
          <a:noFill/>
          <a:ln w="19050">
            <a:solidFill>
              <a:srgbClr val="C00000"/>
            </a:solidFill>
          </a:ln>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kumimoji="0" lang="en-US" sz="2006"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729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a:t>Poisoning defenses</a:t>
            </a:r>
          </a:p>
          <a:p>
            <a:pPr lvl="1"/>
            <a:r>
              <a:rPr lang="en-US" dirty="0"/>
              <a:t>Blind backdoor removal</a:t>
            </a:r>
          </a:p>
          <a:p>
            <a:pPr lvl="1"/>
            <a:r>
              <a:rPr lang="en-US" dirty="0"/>
              <a:t>Offline inspection</a:t>
            </a:r>
          </a:p>
          <a:p>
            <a:pPr lvl="1"/>
            <a:r>
              <a:rPr lang="en-US" dirty="0"/>
              <a:t>Online inspection</a:t>
            </a:r>
          </a:p>
          <a:p>
            <a:pPr lvl="1"/>
            <a:r>
              <a:rPr lang="en-US" dirty="0"/>
              <a:t>Post backdoor removal</a:t>
            </a:r>
          </a:p>
          <a:p>
            <a:pPr lvl="1"/>
            <a:endParaRPr lang="en-US" dirty="0"/>
          </a:p>
          <a:p>
            <a:r>
              <a:rPr lang="en-US" dirty="0"/>
              <a:t>Presentation by Iris Wang</a:t>
            </a:r>
          </a:p>
          <a:p>
            <a:pPr lvl="1"/>
            <a:r>
              <a:rPr lang="en-US" dirty="0"/>
              <a:t>Wang (2019) Neural Cleanse: Identifying and Mitigating Backdoor Attacks in Neural Networks</a:t>
            </a:r>
          </a:p>
          <a:p>
            <a:r>
              <a:rPr lang="en-US" dirty="0" err="1"/>
              <a:t>SentiNet</a:t>
            </a:r>
            <a:r>
              <a:rPr lang="en-US" dirty="0"/>
              <a:t> – Chou (2020)</a:t>
            </a:r>
          </a:p>
          <a:p>
            <a:endParaRPr lang="en-US" dirty="0"/>
          </a:p>
          <a:p>
            <a:endParaRPr lang="en-US" dirty="0"/>
          </a:p>
          <a:p>
            <a:endParaRPr lang="en-US" dirty="0">
              <a:solidFill>
                <a:srgbClr val="FF0000"/>
              </a:solidFill>
            </a:endParaRPr>
          </a:p>
          <a:p>
            <a:pPr lvl="1"/>
            <a:endParaRPr lang="en-US" dirty="0">
              <a:solidFill>
                <a:srgbClr val="FF0000"/>
              </a:solidFill>
            </a:endParaRPr>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normAutofit/>
          </a:bodyPr>
          <a:lstStyle/>
          <a:p>
            <a:r>
              <a:rPr lang="en-US" dirty="0"/>
              <a:t>Neuron Pruning </a:t>
            </a:r>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solidFill>
                  <a:schemeClr val="bg2">
                    <a:lumMod val="75000"/>
                  </a:schemeClr>
                </a:solidFill>
              </a:rPr>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normAutofit/>
          </a:bodyPr>
          <a:lstStyle/>
          <a:p>
            <a:r>
              <a:rPr lang="en-US" dirty="0">
                <a:solidFill>
                  <a:schemeClr val="bg2">
                    <a:lumMod val="75000"/>
                  </a:schemeClr>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normAutofit/>
          </a:bodyPr>
          <a:lstStyle/>
          <a:p>
            <a:r>
              <a:rPr lang="en-US" dirty="0">
                <a:solidFill>
                  <a:srgbClr val="002060"/>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chemeClr val="bg2">
                    <a:lumMod val="75000"/>
                  </a:schemeClr>
                </a:solidFill>
              </a:rPr>
              <a:t>Experiment</a:t>
            </a:r>
          </a:p>
        </p:txBody>
      </p:sp>
      <p:sp>
        <p:nvSpPr>
          <p:cNvPr id="9" name="Content Placeholder 15">
            <a:extLst>
              <a:ext uri="{FF2B5EF4-FFF2-40B4-BE49-F238E27FC236}">
                <a16:creationId xmlns:a16="http://schemas.microsoft.com/office/drawing/2014/main" id="{1F9A5F9E-9C70-F718-4865-44D526015C2B}"/>
              </a:ext>
            </a:extLst>
          </p:cNvPr>
          <p:cNvSpPr txBox="1">
            <a:spLocks/>
          </p:cNvSpPr>
          <p:nvPr/>
        </p:nvSpPr>
        <p:spPr>
          <a:xfrm>
            <a:off x="237067" y="16484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Content Placeholder 15">
            <a:extLst>
              <a:ext uri="{FF2B5EF4-FFF2-40B4-BE49-F238E27FC236}">
                <a16:creationId xmlns:a16="http://schemas.microsoft.com/office/drawing/2014/main" id="{FBB757CE-788F-C29B-05D5-75F7BC7CD84F}"/>
              </a:ext>
            </a:extLst>
          </p:cNvPr>
          <p:cNvSpPr txBox="1">
            <a:spLocks/>
          </p:cNvSpPr>
          <p:nvPr/>
        </p:nvSpPr>
        <p:spPr>
          <a:xfrm>
            <a:off x="389467" y="18008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intuition is to identify backdoor related components in DNN, e.g., neurons and set the output of these neurons as 0 during inference. </a:t>
            </a:r>
          </a:p>
          <a:p>
            <a:pPr marL="741362" marR="0" lvl="2" indent="0"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None/>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2"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To minimize impact on classification accuracy of clean inputs, the author stop pruning when the pruned model is no longer responsive to the reversed trigger. </a:t>
            </a:r>
          </a:p>
          <a:p>
            <a:pPr marL="288925" marR="0" lvl="2"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520700" marR="0" lvl="3"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Pruning is less effective in Trojan models because of dissimilarity in neuron activations between reversed trigger and original trigger.</a:t>
            </a:r>
            <a:b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520700" marR="0" lvl="3"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performance depends on choosing the right layer to prune neurons, </a:t>
            </a:r>
          </a:p>
          <a:p>
            <a:pPr marL="231775" marR="0" lvl="3" indent="0" algn="l" defTabSz="914323" rtl="0" eaLnBrk="1" fontAlgn="auto" latinLnBrk="0" hangingPunct="1">
              <a:lnSpc>
                <a:spcPct val="100000"/>
              </a:lnSpc>
              <a:spcBef>
                <a:spcPct val="20000"/>
              </a:spcBef>
              <a:spcAft>
                <a:spcPts val="0"/>
              </a:spcAft>
              <a:buClr>
                <a:srgbClr val="1F497D"/>
              </a:buClr>
              <a:buSzPct val="90000"/>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741362" marR="0" lvl="2" indent="0"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None/>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441393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normAutofit/>
          </a:bodyPr>
          <a:lstStyle/>
          <a:p>
            <a:r>
              <a:rPr lang="en-US" dirty="0"/>
              <a:t>Unlearning</a:t>
            </a:r>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solidFill>
                  <a:schemeClr val="bg2">
                    <a:lumMod val="75000"/>
                  </a:schemeClr>
                </a:solidFill>
              </a:rPr>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normAutofit/>
          </a:bodyPr>
          <a:lstStyle/>
          <a:p>
            <a:r>
              <a:rPr lang="en-US" dirty="0">
                <a:solidFill>
                  <a:schemeClr val="bg2">
                    <a:lumMod val="75000"/>
                  </a:schemeClr>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normAutofit/>
          </a:bodyPr>
          <a:lstStyle/>
          <a:p>
            <a:r>
              <a:rPr lang="en-US" dirty="0">
                <a:solidFill>
                  <a:srgbClr val="002060"/>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chemeClr val="bg2">
                    <a:lumMod val="75000"/>
                  </a:schemeClr>
                </a:solidFill>
              </a:rPr>
              <a:t>Experiment</a:t>
            </a:r>
          </a:p>
        </p:txBody>
      </p:sp>
      <p:sp>
        <p:nvSpPr>
          <p:cNvPr id="9" name="Content Placeholder 15">
            <a:extLst>
              <a:ext uri="{FF2B5EF4-FFF2-40B4-BE49-F238E27FC236}">
                <a16:creationId xmlns:a16="http://schemas.microsoft.com/office/drawing/2014/main" id="{1F9A5F9E-9C70-F718-4865-44D526015C2B}"/>
              </a:ext>
            </a:extLst>
          </p:cNvPr>
          <p:cNvSpPr txBox="1">
            <a:spLocks/>
          </p:cNvSpPr>
          <p:nvPr/>
        </p:nvSpPr>
        <p:spPr>
          <a:xfrm>
            <a:off x="237067" y="16484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Content Placeholder 15">
            <a:extLst>
              <a:ext uri="{FF2B5EF4-FFF2-40B4-BE49-F238E27FC236}">
                <a16:creationId xmlns:a16="http://schemas.microsoft.com/office/drawing/2014/main" id="{FBB757CE-788F-C29B-05D5-75F7BC7CD84F}"/>
              </a:ext>
            </a:extLst>
          </p:cNvPr>
          <p:cNvSpPr txBox="1">
            <a:spLocks/>
          </p:cNvSpPr>
          <p:nvPr/>
        </p:nvSpPr>
        <p:spPr>
          <a:xfrm>
            <a:off x="389467" y="18008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Instead of training the model on original trigger, train the model on reversed trigger with correct label. </a:t>
            </a: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author compare unlearning versus two variants:</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applying the original trigger instead of the reverse- engineered trigger for the 20%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compare against unlearning using only clean training data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439229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normAutofit/>
          </a:bodyPr>
          <a:lstStyle/>
          <a:p>
            <a:r>
              <a:rPr lang="en-US" dirty="0"/>
              <a:t>Detection Result</a:t>
            </a:r>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solidFill>
                  <a:schemeClr val="bg2">
                    <a:lumMod val="75000"/>
                  </a:schemeClr>
                </a:solidFill>
              </a:rPr>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normAutofit/>
          </a:bodyPr>
          <a:lstStyle/>
          <a:p>
            <a:r>
              <a:rPr lang="en-US" dirty="0">
                <a:solidFill>
                  <a:schemeClr val="bg2">
                    <a:lumMod val="75000"/>
                  </a:schemeClr>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normAutofit/>
          </a:bodyPr>
          <a:lstStyle/>
          <a:p>
            <a:r>
              <a:rPr lang="en-US" dirty="0">
                <a:solidFill>
                  <a:schemeClr val="bg2">
                    <a:lumMod val="75000"/>
                  </a:schemeClr>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rgbClr val="002060"/>
                </a:solidFill>
              </a:rPr>
              <a:t>Experiment</a:t>
            </a:r>
          </a:p>
        </p:txBody>
      </p:sp>
      <p:sp>
        <p:nvSpPr>
          <p:cNvPr id="9" name="Content Placeholder 15">
            <a:extLst>
              <a:ext uri="{FF2B5EF4-FFF2-40B4-BE49-F238E27FC236}">
                <a16:creationId xmlns:a16="http://schemas.microsoft.com/office/drawing/2014/main" id="{1F9A5F9E-9C70-F718-4865-44D526015C2B}"/>
              </a:ext>
            </a:extLst>
          </p:cNvPr>
          <p:cNvSpPr txBox="1">
            <a:spLocks/>
          </p:cNvSpPr>
          <p:nvPr/>
        </p:nvSpPr>
        <p:spPr>
          <a:xfrm>
            <a:off x="237067" y="16484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Content Placeholder 15">
            <a:extLst>
              <a:ext uri="{FF2B5EF4-FFF2-40B4-BE49-F238E27FC236}">
                <a16:creationId xmlns:a16="http://schemas.microsoft.com/office/drawing/2014/main" id="{FBB757CE-788F-C29B-05D5-75F7BC7CD84F}"/>
              </a:ext>
            </a:extLst>
          </p:cNvPr>
          <p:cNvSpPr txBox="1">
            <a:spLocks/>
          </p:cNvSpPr>
          <p:nvPr/>
        </p:nvSpPr>
        <p:spPr>
          <a:xfrm>
            <a:off x="389467" y="18008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result shows the anomaly index for all 6 infected, and their matching original (clean) models. All infected models have anomaly index larger than 3, indicating &gt; 99.7% probability of being an infected model. (left figure)</a:t>
            </a: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Compare L1 norm of clean label and infected label, the infected label is always below the median and much smaller than the smallest of the clean labels(right)</a:t>
            </a: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0" marR="0" lvl="0" indent="0"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None/>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3" name="Picture 2">
            <a:extLst>
              <a:ext uri="{FF2B5EF4-FFF2-40B4-BE49-F238E27FC236}">
                <a16:creationId xmlns:a16="http://schemas.microsoft.com/office/drawing/2014/main" id="{9C03DD41-5466-AF5D-6701-B3280C955749}"/>
              </a:ext>
            </a:extLst>
          </p:cNvPr>
          <p:cNvPicPr>
            <a:picLocks noChangeAspect="1"/>
          </p:cNvPicPr>
          <p:nvPr/>
        </p:nvPicPr>
        <p:blipFill>
          <a:blip r:embed="rId2"/>
          <a:stretch>
            <a:fillRect/>
          </a:stretch>
        </p:blipFill>
        <p:spPr>
          <a:xfrm>
            <a:off x="730537" y="4209432"/>
            <a:ext cx="3835400" cy="2882900"/>
          </a:xfrm>
          <a:prstGeom prst="rect">
            <a:avLst/>
          </a:prstGeom>
          <a:ln>
            <a:solidFill>
              <a:srgbClr val="002060"/>
            </a:solidFill>
          </a:ln>
        </p:spPr>
      </p:pic>
      <p:pic>
        <p:nvPicPr>
          <p:cNvPr id="8" name="Picture 7">
            <a:extLst>
              <a:ext uri="{FF2B5EF4-FFF2-40B4-BE49-F238E27FC236}">
                <a16:creationId xmlns:a16="http://schemas.microsoft.com/office/drawing/2014/main" id="{C047AF6F-54F9-CEC9-E480-1959C0397E8E}"/>
              </a:ext>
            </a:extLst>
          </p:cNvPr>
          <p:cNvPicPr>
            <a:picLocks noChangeAspect="1"/>
          </p:cNvPicPr>
          <p:nvPr/>
        </p:nvPicPr>
        <p:blipFill>
          <a:blip r:embed="rId3"/>
          <a:stretch>
            <a:fillRect/>
          </a:stretch>
        </p:blipFill>
        <p:spPr>
          <a:xfrm>
            <a:off x="5160647" y="4209433"/>
            <a:ext cx="4006965" cy="2882899"/>
          </a:xfrm>
          <a:prstGeom prst="rect">
            <a:avLst/>
          </a:prstGeom>
          <a:ln>
            <a:solidFill>
              <a:srgbClr val="002060"/>
            </a:solidFill>
          </a:ln>
        </p:spPr>
      </p:pic>
    </p:spTree>
    <p:extLst>
      <p:ext uri="{BB962C8B-B14F-4D97-AF65-F5344CB8AC3E}">
        <p14:creationId xmlns:p14="http://schemas.microsoft.com/office/powerpoint/2010/main" val="1337177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normAutofit/>
          </a:bodyPr>
          <a:lstStyle/>
          <a:p>
            <a:r>
              <a:rPr lang="en-US" dirty="0"/>
              <a:t>Filtering Result</a:t>
            </a:r>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solidFill>
                  <a:schemeClr val="bg2">
                    <a:lumMod val="75000"/>
                  </a:schemeClr>
                </a:solidFill>
              </a:rPr>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normAutofit/>
          </a:bodyPr>
          <a:lstStyle/>
          <a:p>
            <a:r>
              <a:rPr lang="en-US" dirty="0">
                <a:solidFill>
                  <a:schemeClr val="bg2">
                    <a:lumMod val="75000"/>
                  </a:schemeClr>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normAutofit/>
          </a:bodyPr>
          <a:lstStyle/>
          <a:p>
            <a:r>
              <a:rPr lang="en-US" dirty="0">
                <a:solidFill>
                  <a:schemeClr val="bg2">
                    <a:lumMod val="75000"/>
                  </a:schemeClr>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rgbClr val="002060"/>
                </a:solidFill>
              </a:rPr>
              <a:t>Experiment</a:t>
            </a:r>
          </a:p>
        </p:txBody>
      </p:sp>
      <p:sp>
        <p:nvSpPr>
          <p:cNvPr id="9" name="Content Placeholder 15">
            <a:extLst>
              <a:ext uri="{FF2B5EF4-FFF2-40B4-BE49-F238E27FC236}">
                <a16:creationId xmlns:a16="http://schemas.microsoft.com/office/drawing/2014/main" id="{1F9A5F9E-9C70-F718-4865-44D526015C2B}"/>
              </a:ext>
            </a:extLst>
          </p:cNvPr>
          <p:cNvSpPr txBox="1">
            <a:spLocks/>
          </p:cNvSpPr>
          <p:nvPr/>
        </p:nvSpPr>
        <p:spPr>
          <a:xfrm>
            <a:off x="237067" y="16484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Content Placeholder 15">
            <a:extLst>
              <a:ext uri="{FF2B5EF4-FFF2-40B4-BE49-F238E27FC236}">
                <a16:creationId xmlns:a16="http://schemas.microsoft.com/office/drawing/2014/main" id="{FBB757CE-788F-C29B-05D5-75F7BC7CD84F}"/>
              </a:ext>
            </a:extLst>
          </p:cNvPr>
          <p:cNvSpPr txBox="1">
            <a:spLocks/>
          </p:cNvSpPr>
          <p:nvPr/>
        </p:nvSpPr>
        <p:spPr>
          <a:xfrm>
            <a:off x="389467" y="18008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author calculate false positive rate (FPR) and false negative rate (FNR) when setting different thresholds for average neuron activation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For </a:t>
            </a:r>
            <a:r>
              <a:rPr kumimoji="0" lang="en-US" sz="18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BadNets</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left four groups), achieved low FNR and FPR. FNR &lt; 1.63% at an FPR of 5%. (the leftmost group)</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For </a:t>
            </a:r>
            <a:r>
              <a:rPr kumimoji="0" lang="en-US" sz="18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trajon</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attack( the right two groups) FNR is much higher. obtain a reasonable 4.3% and 28.5% FNR at an FPR of 5%.(the rightmost two groups)</a:t>
            </a: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3" name="Picture 2">
            <a:extLst>
              <a:ext uri="{FF2B5EF4-FFF2-40B4-BE49-F238E27FC236}">
                <a16:creationId xmlns:a16="http://schemas.microsoft.com/office/drawing/2014/main" id="{804C3A75-DAB4-3EE2-DAD0-250BD4D1F586}"/>
              </a:ext>
            </a:extLst>
          </p:cNvPr>
          <p:cNvPicPr>
            <a:picLocks noChangeAspect="1"/>
          </p:cNvPicPr>
          <p:nvPr/>
        </p:nvPicPr>
        <p:blipFill>
          <a:blip r:embed="rId2"/>
          <a:stretch>
            <a:fillRect/>
          </a:stretch>
        </p:blipFill>
        <p:spPr>
          <a:xfrm>
            <a:off x="2104924" y="3652766"/>
            <a:ext cx="5302213" cy="4123944"/>
          </a:xfrm>
          <a:prstGeom prst="rect">
            <a:avLst/>
          </a:prstGeom>
          <a:ln>
            <a:solidFill>
              <a:srgbClr val="002060"/>
            </a:solidFill>
          </a:ln>
        </p:spPr>
      </p:pic>
    </p:spTree>
    <p:extLst>
      <p:ext uri="{BB962C8B-B14F-4D97-AF65-F5344CB8AC3E}">
        <p14:creationId xmlns:p14="http://schemas.microsoft.com/office/powerpoint/2010/main" val="1844491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normAutofit/>
          </a:bodyPr>
          <a:lstStyle/>
          <a:p>
            <a:r>
              <a:rPr lang="en-US" dirty="0"/>
              <a:t>Neuron Pruning Result</a:t>
            </a:r>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solidFill>
                  <a:schemeClr val="bg2">
                    <a:lumMod val="75000"/>
                  </a:schemeClr>
                </a:solidFill>
              </a:rPr>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normAutofit/>
          </a:bodyPr>
          <a:lstStyle/>
          <a:p>
            <a:r>
              <a:rPr lang="en-US" dirty="0">
                <a:solidFill>
                  <a:schemeClr val="bg2">
                    <a:lumMod val="75000"/>
                  </a:schemeClr>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normAutofit/>
          </a:bodyPr>
          <a:lstStyle/>
          <a:p>
            <a:r>
              <a:rPr lang="en-US" dirty="0">
                <a:solidFill>
                  <a:schemeClr val="bg2">
                    <a:lumMod val="75000"/>
                  </a:schemeClr>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rgbClr val="002060"/>
                </a:solidFill>
              </a:rPr>
              <a:t>Experiment</a:t>
            </a:r>
          </a:p>
        </p:txBody>
      </p:sp>
      <p:sp>
        <p:nvSpPr>
          <p:cNvPr id="9" name="Content Placeholder 15">
            <a:extLst>
              <a:ext uri="{FF2B5EF4-FFF2-40B4-BE49-F238E27FC236}">
                <a16:creationId xmlns:a16="http://schemas.microsoft.com/office/drawing/2014/main" id="{1F9A5F9E-9C70-F718-4865-44D526015C2B}"/>
              </a:ext>
            </a:extLst>
          </p:cNvPr>
          <p:cNvSpPr txBox="1">
            <a:spLocks/>
          </p:cNvSpPr>
          <p:nvPr/>
        </p:nvSpPr>
        <p:spPr>
          <a:xfrm>
            <a:off x="237067" y="16484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Content Placeholder 15">
            <a:extLst>
              <a:ext uri="{FF2B5EF4-FFF2-40B4-BE49-F238E27FC236}">
                <a16:creationId xmlns:a16="http://schemas.microsoft.com/office/drawing/2014/main" id="{FBB757CE-788F-C29B-05D5-75F7BC7CD84F}"/>
              </a:ext>
            </a:extLst>
          </p:cNvPr>
          <p:cNvSpPr txBox="1">
            <a:spLocks/>
          </p:cNvSpPr>
          <p:nvPr/>
        </p:nvSpPr>
        <p:spPr>
          <a:xfrm>
            <a:off x="389467" y="18008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For </a:t>
            </a:r>
            <a:r>
              <a:rPr kumimoji="0" lang="en-US" sz="20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BadNets</a:t>
            </a: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Pruning 30% of neurons reduces attack success rate to nearly 0%(shown as red line in left figure). </a:t>
            </a: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For Trojan models, pruning 30% neurons, attack success rate using reverse engineered trigger drops to 10.1%, but success using the original trigger remains high, at 87.3%(shown as red line in left figure). </a:t>
            </a:r>
          </a:p>
          <a:p>
            <a:pPr marL="0" marR="0" lvl="0" indent="0"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None/>
              <a:tabLst/>
              <a:defRPr/>
            </a:pPr>
            <a:br>
              <a:rPr kumimoji="0" lang="en-US" sz="1800" b="0" i="0" u="none" strike="noStrike" kern="1200" cap="none" spc="0" normalizeH="0" baseline="0" noProof="0" dirty="0">
                <a:ln>
                  <a:noFill/>
                </a:ln>
                <a:solidFill>
                  <a:prstClr val="black"/>
                </a:solidFill>
                <a:effectLst/>
                <a:uLnTx/>
                <a:uFillTx/>
                <a:latin typeface="NimbusRomNo9L"/>
                <a:ea typeface="+mn-ea"/>
                <a:cs typeface="+mn-cs"/>
              </a:rPr>
            </a:b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8" name="Picture 7">
            <a:extLst>
              <a:ext uri="{FF2B5EF4-FFF2-40B4-BE49-F238E27FC236}">
                <a16:creationId xmlns:a16="http://schemas.microsoft.com/office/drawing/2014/main" id="{BD43DE7D-552F-245A-C642-6A9B88658E68}"/>
              </a:ext>
            </a:extLst>
          </p:cNvPr>
          <p:cNvPicPr>
            <a:picLocks noChangeAspect="1"/>
          </p:cNvPicPr>
          <p:nvPr/>
        </p:nvPicPr>
        <p:blipFill>
          <a:blip r:embed="rId2"/>
          <a:stretch>
            <a:fillRect/>
          </a:stretch>
        </p:blipFill>
        <p:spPr>
          <a:xfrm>
            <a:off x="900484" y="3729484"/>
            <a:ext cx="4079506" cy="3083830"/>
          </a:xfrm>
          <a:prstGeom prst="rect">
            <a:avLst/>
          </a:prstGeom>
          <a:ln>
            <a:solidFill>
              <a:srgbClr val="002060"/>
            </a:solidFill>
          </a:ln>
        </p:spPr>
      </p:pic>
      <p:pic>
        <p:nvPicPr>
          <p:cNvPr id="11" name="Picture 10">
            <a:extLst>
              <a:ext uri="{FF2B5EF4-FFF2-40B4-BE49-F238E27FC236}">
                <a16:creationId xmlns:a16="http://schemas.microsoft.com/office/drawing/2014/main" id="{C0F179EE-5DCD-4A75-3135-E30E8B2A1EF5}"/>
              </a:ext>
            </a:extLst>
          </p:cNvPr>
          <p:cNvPicPr>
            <a:picLocks noChangeAspect="1"/>
          </p:cNvPicPr>
          <p:nvPr/>
        </p:nvPicPr>
        <p:blipFill>
          <a:blip r:embed="rId3"/>
          <a:stretch>
            <a:fillRect/>
          </a:stretch>
        </p:blipFill>
        <p:spPr>
          <a:xfrm>
            <a:off x="5029200" y="3742184"/>
            <a:ext cx="4314596" cy="3056172"/>
          </a:xfrm>
          <a:prstGeom prst="rect">
            <a:avLst/>
          </a:prstGeom>
          <a:ln>
            <a:solidFill>
              <a:srgbClr val="002060"/>
            </a:solidFill>
          </a:ln>
        </p:spPr>
      </p:pic>
      <p:cxnSp>
        <p:nvCxnSpPr>
          <p:cNvPr id="13" name="Straight Connector 12">
            <a:extLst>
              <a:ext uri="{FF2B5EF4-FFF2-40B4-BE49-F238E27FC236}">
                <a16:creationId xmlns:a16="http://schemas.microsoft.com/office/drawing/2014/main" id="{18E2135F-CEED-554D-496E-F5E3CD01FF59}"/>
              </a:ext>
            </a:extLst>
          </p:cNvPr>
          <p:cNvCxnSpPr>
            <a:cxnSpLocks/>
          </p:cNvCxnSpPr>
          <p:nvPr/>
        </p:nvCxnSpPr>
        <p:spPr>
          <a:xfrm>
            <a:off x="3084984" y="3742184"/>
            <a:ext cx="0" cy="1728192"/>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EDC290F8-1802-41D6-C38C-C32AC503BF41}"/>
              </a:ext>
            </a:extLst>
          </p:cNvPr>
          <p:cNvCxnSpPr>
            <a:cxnSpLocks/>
          </p:cNvCxnSpPr>
          <p:nvPr/>
        </p:nvCxnSpPr>
        <p:spPr>
          <a:xfrm>
            <a:off x="7266993" y="3742184"/>
            <a:ext cx="0" cy="1728192"/>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03243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FBD-9218-0ABA-19CC-1D28772FEC60}"/>
              </a:ext>
            </a:extLst>
          </p:cNvPr>
          <p:cNvSpPr>
            <a:spLocks noGrp="1"/>
          </p:cNvSpPr>
          <p:nvPr>
            <p:ph type="title"/>
          </p:nvPr>
        </p:nvSpPr>
        <p:spPr/>
        <p:txBody>
          <a:bodyPr>
            <a:normAutofit/>
          </a:bodyPr>
          <a:lstStyle/>
          <a:p>
            <a:r>
              <a:rPr lang="en-US" dirty="0"/>
              <a:t>Unlearning Result</a:t>
            </a:r>
          </a:p>
        </p:txBody>
      </p:sp>
      <p:sp>
        <p:nvSpPr>
          <p:cNvPr id="4" name="Text Placeholder 3">
            <a:extLst>
              <a:ext uri="{FF2B5EF4-FFF2-40B4-BE49-F238E27FC236}">
                <a16:creationId xmlns:a16="http://schemas.microsoft.com/office/drawing/2014/main" id="{4454D7D4-135A-317E-77B8-D88EFF0FB4D7}"/>
              </a:ext>
            </a:extLst>
          </p:cNvPr>
          <p:cNvSpPr>
            <a:spLocks noGrp="1"/>
          </p:cNvSpPr>
          <p:nvPr>
            <p:ph type="body" sz="quarter" idx="18"/>
          </p:nvPr>
        </p:nvSpPr>
        <p:spPr/>
        <p:txBody>
          <a:bodyPr/>
          <a:lstStyle/>
          <a:p>
            <a:r>
              <a:rPr lang="en-US" dirty="0">
                <a:solidFill>
                  <a:schemeClr val="bg2">
                    <a:lumMod val="75000"/>
                  </a:schemeClr>
                </a:solidFill>
              </a:rPr>
              <a:t>Detection</a:t>
            </a:r>
          </a:p>
        </p:txBody>
      </p:sp>
      <p:sp>
        <p:nvSpPr>
          <p:cNvPr id="5" name="Text Placeholder 4">
            <a:extLst>
              <a:ext uri="{FF2B5EF4-FFF2-40B4-BE49-F238E27FC236}">
                <a16:creationId xmlns:a16="http://schemas.microsoft.com/office/drawing/2014/main" id="{ED12E7F3-95AC-2D69-13BC-690B545EA9DB}"/>
              </a:ext>
            </a:extLst>
          </p:cNvPr>
          <p:cNvSpPr>
            <a:spLocks noGrp="1"/>
          </p:cNvSpPr>
          <p:nvPr>
            <p:ph type="body" sz="quarter" idx="19"/>
          </p:nvPr>
        </p:nvSpPr>
        <p:spPr/>
        <p:txBody>
          <a:bodyPr>
            <a:normAutofit/>
          </a:bodyPr>
          <a:lstStyle/>
          <a:p>
            <a:r>
              <a:rPr lang="en-US" dirty="0">
                <a:solidFill>
                  <a:schemeClr val="bg2">
                    <a:lumMod val="75000"/>
                  </a:schemeClr>
                </a:solidFill>
              </a:rPr>
              <a:t>Identify</a:t>
            </a:r>
          </a:p>
        </p:txBody>
      </p:sp>
      <p:sp>
        <p:nvSpPr>
          <p:cNvPr id="6" name="Text Placeholder 5">
            <a:extLst>
              <a:ext uri="{FF2B5EF4-FFF2-40B4-BE49-F238E27FC236}">
                <a16:creationId xmlns:a16="http://schemas.microsoft.com/office/drawing/2014/main" id="{33DE6488-370F-55D9-0C28-ED44F9E47C73}"/>
              </a:ext>
            </a:extLst>
          </p:cNvPr>
          <p:cNvSpPr>
            <a:spLocks noGrp="1"/>
          </p:cNvSpPr>
          <p:nvPr>
            <p:ph type="body" sz="quarter" idx="20"/>
          </p:nvPr>
        </p:nvSpPr>
        <p:spPr/>
        <p:txBody>
          <a:bodyPr>
            <a:normAutofit/>
          </a:bodyPr>
          <a:lstStyle/>
          <a:p>
            <a:r>
              <a:rPr lang="en-US" dirty="0">
                <a:solidFill>
                  <a:schemeClr val="bg2">
                    <a:lumMod val="75000"/>
                  </a:schemeClr>
                </a:solidFill>
              </a:rPr>
              <a:t>Mitigate</a:t>
            </a:r>
          </a:p>
        </p:txBody>
      </p:sp>
      <p:sp>
        <p:nvSpPr>
          <p:cNvPr id="7" name="Text Placeholder 6">
            <a:extLst>
              <a:ext uri="{FF2B5EF4-FFF2-40B4-BE49-F238E27FC236}">
                <a16:creationId xmlns:a16="http://schemas.microsoft.com/office/drawing/2014/main" id="{BFA3C25C-0677-7667-F4C7-5A0F771E220F}"/>
              </a:ext>
            </a:extLst>
          </p:cNvPr>
          <p:cNvSpPr>
            <a:spLocks noGrp="1"/>
          </p:cNvSpPr>
          <p:nvPr>
            <p:ph type="body" sz="quarter" idx="21"/>
          </p:nvPr>
        </p:nvSpPr>
        <p:spPr/>
        <p:txBody>
          <a:bodyPr>
            <a:normAutofit fontScale="92500"/>
          </a:bodyPr>
          <a:lstStyle/>
          <a:p>
            <a:r>
              <a:rPr lang="en-US" dirty="0">
                <a:solidFill>
                  <a:srgbClr val="002060"/>
                </a:solidFill>
              </a:rPr>
              <a:t>Experiment</a:t>
            </a:r>
          </a:p>
        </p:txBody>
      </p:sp>
      <p:sp>
        <p:nvSpPr>
          <p:cNvPr id="9" name="Content Placeholder 15">
            <a:extLst>
              <a:ext uri="{FF2B5EF4-FFF2-40B4-BE49-F238E27FC236}">
                <a16:creationId xmlns:a16="http://schemas.microsoft.com/office/drawing/2014/main" id="{1F9A5F9E-9C70-F718-4865-44D526015C2B}"/>
              </a:ext>
            </a:extLst>
          </p:cNvPr>
          <p:cNvSpPr txBox="1">
            <a:spLocks/>
          </p:cNvSpPr>
          <p:nvPr/>
        </p:nvSpPr>
        <p:spPr>
          <a:xfrm>
            <a:off x="237067" y="16484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pitchFamily="2" charset="0"/>
              <a:ea typeface="DengXian" panose="02010600030101010101" pitchFamily="2" charset="-122"/>
              <a:cs typeface="Times New Roman" panose="02020603050405020304" pitchFamily="18" charset="0"/>
            </a:endParaRPr>
          </a:p>
          <a:p>
            <a:pPr marL="914400" marR="0" lvl="2" indent="-173038" algn="l" defTabSz="914323" rtl="0" eaLnBrk="1" fontAlgn="auto" latinLnBrk="0" hangingPunct="1">
              <a:lnSpc>
                <a:spcPct val="100000"/>
              </a:lnSpc>
              <a:spcBef>
                <a:spcPct val="20000"/>
              </a:spcBef>
              <a:spcAft>
                <a:spcPts val="0"/>
              </a:spcAft>
              <a:buClr>
                <a:srgbClr val="1F497D"/>
              </a:buClr>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Content Placeholder 15">
            <a:extLst>
              <a:ext uri="{FF2B5EF4-FFF2-40B4-BE49-F238E27FC236}">
                <a16:creationId xmlns:a16="http://schemas.microsoft.com/office/drawing/2014/main" id="{FBB757CE-788F-C29B-05D5-75F7BC7CD84F}"/>
              </a:ext>
            </a:extLst>
          </p:cNvPr>
          <p:cNvSpPr txBox="1">
            <a:spLocks/>
          </p:cNvSpPr>
          <p:nvPr/>
        </p:nvSpPr>
        <p:spPr>
          <a:xfrm>
            <a:off x="389467" y="1800865"/>
            <a:ext cx="9584265" cy="536766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author to reduce attack success rate to &lt; 6.70%(shown in purple underscore), without significantly sacrificing classification accuracy</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largest reduction of classification accuracy is in GTSRB, which is only 3.6% (shown in red underscore). </a:t>
            </a: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For trojan Attack, there is an increase in classification accuracy after patching (shown in green underscore)</a:t>
            </a:r>
          </a:p>
          <a:p>
            <a:pPr marL="404812" marR="0" lvl="1" indent="0"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None/>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631825" marR="0" lvl="1" indent="-227013" algn="l" defTabSz="914323" rtl="0" eaLnBrk="1" fontAlgn="auto" latinLnBrk="0" hangingPunct="1">
              <a:lnSpc>
                <a:spcPct val="100000"/>
              </a:lnSpc>
              <a:spcBef>
                <a:spcPct val="20000"/>
              </a:spcBef>
              <a:spcAft>
                <a:spcPts val="0"/>
              </a:spcAft>
              <a:buClr>
                <a:srgbClr val="1F497D"/>
              </a:buClr>
              <a:buSzPct val="90000"/>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a:p>
            <a:pPr marL="288925" marR="0" lvl="0" indent="-288925" algn="l" defTabSz="914323" rtl="0" eaLnBrk="1" fontAlgn="auto" latinLnBrk="0" hangingPunct="1">
              <a:lnSpc>
                <a:spcPct val="100000"/>
              </a:lnSpc>
              <a:spcBef>
                <a:spcPct val="20000"/>
              </a:spcBef>
              <a:spcAft>
                <a:spcPts val="0"/>
              </a:spcAft>
              <a:buClr>
                <a:srgbClr val="1F497D"/>
              </a:buClr>
              <a:buSzPct val="90000"/>
              <a:buFont typeface="Palatino Linotype" panose="02040502050505030304" pitchFamily="18" charset="0"/>
              <a:buChar char="•"/>
              <a:tabLst/>
              <a:defRPr/>
            </a:pPr>
            <a:endPar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3" name="Picture 2">
            <a:extLst>
              <a:ext uri="{FF2B5EF4-FFF2-40B4-BE49-F238E27FC236}">
                <a16:creationId xmlns:a16="http://schemas.microsoft.com/office/drawing/2014/main" id="{09940852-2137-FCA6-841D-71B7F78BDB2C}"/>
              </a:ext>
            </a:extLst>
          </p:cNvPr>
          <p:cNvPicPr>
            <a:picLocks noChangeAspect="1"/>
          </p:cNvPicPr>
          <p:nvPr/>
        </p:nvPicPr>
        <p:blipFill>
          <a:blip r:embed="rId2"/>
          <a:stretch>
            <a:fillRect/>
          </a:stretch>
        </p:blipFill>
        <p:spPr>
          <a:xfrm>
            <a:off x="495658" y="3989872"/>
            <a:ext cx="9270478" cy="2016224"/>
          </a:xfrm>
          <a:prstGeom prst="rect">
            <a:avLst/>
          </a:prstGeom>
          <a:ln>
            <a:solidFill>
              <a:srgbClr val="002060"/>
            </a:solidFill>
          </a:ln>
        </p:spPr>
      </p:pic>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4CCD39B1-E811-57B0-62CB-AAC0E217B541}"/>
                  </a:ext>
                </a:extLst>
              </p14:cNvPr>
              <p14:cNvContentPartPr/>
              <p14:nvPr/>
            </p14:nvContentPartPr>
            <p14:xfrm>
              <a:off x="1246680" y="3626624"/>
              <a:ext cx="360" cy="360"/>
            </p14:xfrm>
          </p:contentPart>
        </mc:Choice>
        <mc:Fallback xmlns="">
          <p:pic>
            <p:nvPicPr>
              <p:cNvPr id="13" name="Ink 12">
                <a:extLst>
                  <a:ext uri="{FF2B5EF4-FFF2-40B4-BE49-F238E27FC236}">
                    <a16:creationId xmlns:a16="http://schemas.microsoft.com/office/drawing/2014/main" id="{4CCD39B1-E811-57B0-62CB-AAC0E217B541}"/>
                  </a:ext>
                </a:extLst>
              </p:cNvPr>
              <p:cNvPicPr/>
              <p:nvPr/>
            </p:nvPicPr>
            <p:blipFill>
              <a:blip r:embed="rId4"/>
              <a:stretch>
                <a:fillRect/>
              </a:stretch>
            </p:blipFill>
            <p:spPr>
              <a:xfrm>
                <a:off x="1242360" y="36223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EDABB01D-7683-5068-6FE3-6328403A6563}"/>
                  </a:ext>
                </a:extLst>
              </p14:cNvPr>
              <p14:cNvContentPartPr/>
              <p14:nvPr/>
            </p14:nvContentPartPr>
            <p14:xfrm>
              <a:off x="2577960" y="3067544"/>
              <a:ext cx="360" cy="360"/>
            </p14:xfrm>
          </p:contentPart>
        </mc:Choice>
        <mc:Fallback xmlns="">
          <p:pic>
            <p:nvPicPr>
              <p:cNvPr id="14" name="Ink 13">
                <a:extLst>
                  <a:ext uri="{FF2B5EF4-FFF2-40B4-BE49-F238E27FC236}">
                    <a16:creationId xmlns:a16="http://schemas.microsoft.com/office/drawing/2014/main" id="{EDABB01D-7683-5068-6FE3-6328403A6563}"/>
                  </a:ext>
                </a:extLst>
              </p:cNvPr>
              <p:cNvPicPr/>
              <p:nvPr/>
            </p:nvPicPr>
            <p:blipFill>
              <a:blip r:embed="rId4"/>
              <a:stretch>
                <a:fillRect/>
              </a:stretch>
            </p:blipFill>
            <p:spPr>
              <a:xfrm>
                <a:off x="2573640" y="3063224"/>
                <a:ext cx="9000" cy="9000"/>
              </a:xfrm>
              <a:prstGeom prst="rect">
                <a:avLst/>
              </a:prstGeom>
            </p:spPr>
          </p:pic>
        </mc:Fallback>
      </mc:AlternateContent>
      <p:cxnSp>
        <p:nvCxnSpPr>
          <p:cNvPr id="18" name="Straight Connector 17">
            <a:extLst>
              <a:ext uri="{FF2B5EF4-FFF2-40B4-BE49-F238E27FC236}">
                <a16:creationId xmlns:a16="http://schemas.microsoft.com/office/drawing/2014/main" id="{FEAA54B6-55E2-5C05-1475-55D18AA9AD06}"/>
              </a:ext>
            </a:extLst>
          </p:cNvPr>
          <p:cNvCxnSpPr/>
          <p:nvPr/>
        </p:nvCxnSpPr>
        <p:spPr>
          <a:xfrm>
            <a:off x="1956240" y="64064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F44F7F-83C9-9AD5-9E11-EAB11E50CA9B}"/>
              </a:ext>
            </a:extLst>
          </p:cNvPr>
          <p:cNvCxnSpPr>
            <a:cxnSpLocks/>
          </p:cNvCxnSpPr>
          <p:nvPr/>
        </p:nvCxnSpPr>
        <p:spPr>
          <a:xfrm>
            <a:off x="1929888" y="5235824"/>
            <a:ext cx="6480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93E71B-DFCC-62FE-D821-F5FC7AC47E6A}"/>
              </a:ext>
            </a:extLst>
          </p:cNvPr>
          <p:cNvCxnSpPr>
            <a:cxnSpLocks/>
          </p:cNvCxnSpPr>
          <p:nvPr/>
        </p:nvCxnSpPr>
        <p:spPr>
          <a:xfrm>
            <a:off x="3875364" y="5235824"/>
            <a:ext cx="6480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FC410F3-28ED-2A4E-5512-B4845B6C02A9}"/>
              </a:ext>
            </a:extLst>
          </p:cNvPr>
          <p:cNvCxnSpPr>
            <a:cxnSpLocks/>
          </p:cNvCxnSpPr>
          <p:nvPr/>
        </p:nvCxnSpPr>
        <p:spPr>
          <a:xfrm>
            <a:off x="1929888" y="5723624"/>
            <a:ext cx="64807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D4DAED7-1E7C-7CD9-A1C8-5A5C549BF314}"/>
              </a:ext>
            </a:extLst>
          </p:cNvPr>
          <p:cNvCxnSpPr>
            <a:cxnSpLocks/>
          </p:cNvCxnSpPr>
          <p:nvPr/>
        </p:nvCxnSpPr>
        <p:spPr>
          <a:xfrm>
            <a:off x="3875364" y="5715683"/>
            <a:ext cx="64807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F99ED4-52AF-4943-D7A0-C25906AD7247}"/>
              </a:ext>
            </a:extLst>
          </p:cNvPr>
          <p:cNvCxnSpPr>
            <a:cxnSpLocks/>
          </p:cNvCxnSpPr>
          <p:nvPr/>
        </p:nvCxnSpPr>
        <p:spPr>
          <a:xfrm>
            <a:off x="4857563" y="5398368"/>
            <a:ext cx="648072"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662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5AE4-32DF-A51F-7944-6F052EF8DBDE}"/>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2950C0BF-0D37-6D11-86D9-89B5218D8E16}"/>
              </a:ext>
            </a:extLst>
          </p:cNvPr>
          <p:cNvSpPr>
            <a:spLocks noGrp="1"/>
          </p:cNvSpPr>
          <p:nvPr>
            <p:ph idx="1"/>
          </p:nvPr>
        </p:nvSpPr>
        <p:spPr/>
        <p:txBody>
          <a:bodyPr/>
          <a:lstStyle/>
          <a:p>
            <a:r>
              <a:rPr lang="en-US" dirty="0"/>
              <a:t>1. </a:t>
            </a:r>
            <a:r>
              <a:rPr lang="en-US" dirty="0">
                <a:hlinkClick r:id="rId2"/>
              </a:rPr>
              <a:t>https://en.wikipedia.org/wiki/Reverse_engineering</a:t>
            </a:r>
            <a:endParaRPr lang="en-US" dirty="0"/>
          </a:p>
          <a:p>
            <a:r>
              <a:rPr lang="en-US" dirty="0"/>
              <a:t>2. https://</a:t>
            </a:r>
            <a:r>
              <a:rPr lang="en-US" dirty="0" err="1"/>
              <a:t>eurekastatistics.com</a:t>
            </a:r>
            <a:r>
              <a:rPr lang="en-US" dirty="0"/>
              <a:t>/using-the-median-absolute-deviation-to-find-outliers/ </a:t>
            </a:r>
          </a:p>
        </p:txBody>
      </p:sp>
    </p:spTree>
    <p:extLst>
      <p:ext uri="{BB962C8B-B14F-4D97-AF65-F5344CB8AC3E}">
        <p14:creationId xmlns:p14="http://schemas.microsoft.com/office/powerpoint/2010/main" val="2628585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D41A-B56D-924F-BBA6-B4F286664DA1}"/>
              </a:ext>
            </a:extLst>
          </p:cNvPr>
          <p:cNvSpPr>
            <a:spLocks noGrp="1"/>
          </p:cNvSpPr>
          <p:nvPr>
            <p:ph type="title"/>
          </p:nvPr>
        </p:nvSpPr>
        <p:spPr/>
        <p:txBody>
          <a:bodyPr/>
          <a:lstStyle/>
          <a:p>
            <a:r>
              <a:rPr lang="en-US" dirty="0" err="1"/>
              <a:t>SentiNet</a:t>
            </a:r>
            <a:endParaRPr lang="en-US" dirty="0"/>
          </a:p>
        </p:txBody>
      </p:sp>
      <p:sp>
        <p:nvSpPr>
          <p:cNvPr id="3" name="Content Placeholder 2">
            <a:extLst>
              <a:ext uri="{FF2B5EF4-FFF2-40B4-BE49-F238E27FC236}">
                <a16:creationId xmlns:a16="http://schemas.microsoft.com/office/drawing/2014/main" id="{56CD43F6-5F59-340C-03FF-A1392676F462}"/>
              </a:ext>
            </a:extLst>
          </p:cNvPr>
          <p:cNvSpPr>
            <a:spLocks noGrp="1"/>
          </p:cNvSpPr>
          <p:nvPr>
            <p:ph idx="1"/>
          </p:nvPr>
        </p:nvSpPr>
        <p:spPr/>
        <p:txBody>
          <a:bodyPr/>
          <a:lstStyle/>
          <a:p>
            <a:r>
              <a:rPr lang="en-US" b="1" i="1" dirty="0" err="1">
                <a:solidFill>
                  <a:srgbClr val="0070C0"/>
                </a:solidFill>
              </a:rPr>
              <a:t>SentiNet</a:t>
            </a:r>
            <a:endParaRPr lang="en-US" b="1" i="1" dirty="0">
              <a:solidFill>
                <a:srgbClr val="0070C0"/>
              </a:solidFill>
            </a:endParaRPr>
          </a:p>
          <a:p>
            <a:pPr lvl="1"/>
            <a:r>
              <a:rPr lang="en-US" dirty="0">
                <a:hlinkClick r:id="rId3"/>
              </a:rPr>
              <a:t>Chou (2020) - </a:t>
            </a:r>
            <a:r>
              <a:rPr lang="en-US" dirty="0" err="1">
                <a:hlinkClick r:id="rId3"/>
              </a:rPr>
              <a:t>SentiNet</a:t>
            </a:r>
            <a:r>
              <a:rPr lang="en-US" dirty="0">
                <a:hlinkClick r:id="rId3"/>
              </a:rPr>
              <a:t>: Detecting Localized Universal Attacks Against Deep Learning Systems</a:t>
            </a:r>
            <a:endParaRPr lang="en-US" dirty="0"/>
          </a:p>
          <a:p>
            <a:r>
              <a:rPr lang="en-US" dirty="0" err="1"/>
              <a:t>SentiNet</a:t>
            </a:r>
            <a:r>
              <a:rPr lang="en-US" dirty="0"/>
              <a:t> defense is effective with poisoning attacks that are:</a:t>
            </a:r>
          </a:p>
          <a:p>
            <a:pPr lvl="1"/>
            <a:r>
              <a:rPr lang="en-US" dirty="0"/>
              <a:t>Localized: the trigger is constrained to a small portion of an image</a:t>
            </a:r>
          </a:p>
          <a:p>
            <a:pPr lvl="1"/>
            <a:r>
              <a:rPr lang="en-US" dirty="0"/>
              <a:t>Sample-agnostic (universal): the same trigger is applied to all images</a:t>
            </a:r>
          </a:p>
          <a:p>
            <a:r>
              <a:rPr lang="en-US" dirty="0"/>
              <a:t>Approach: </a:t>
            </a:r>
          </a:p>
          <a:p>
            <a:pPr lvl="1"/>
            <a:r>
              <a:rPr lang="en-US" dirty="0"/>
              <a:t>First, apply explainability approaches to discover regions in input images that may contain a backdoor trigger</a:t>
            </a:r>
          </a:p>
          <a:p>
            <a:pPr lvl="1"/>
            <a:r>
              <a:rPr lang="en-US" dirty="0"/>
              <a:t>Second, extract those regions and patched them on many clean images with correct ground-truth labels</a:t>
            </a:r>
          </a:p>
          <a:p>
            <a:pPr lvl="2"/>
            <a:r>
              <a:rPr lang="en-US" dirty="0"/>
              <a:t>If the patched images are misclassified, the extracted patch contains a backdoor trigger</a:t>
            </a:r>
          </a:p>
          <a:p>
            <a:r>
              <a:rPr lang="en-US" dirty="0"/>
              <a:t>This defense is effective against data poisoning and </a:t>
            </a:r>
            <a:r>
              <a:rPr lang="en-US" dirty="0" err="1"/>
              <a:t>trojaned</a:t>
            </a:r>
            <a:r>
              <a:rPr lang="en-US" dirty="0"/>
              <a:t> networks</a:t>
            </a:r>
          </a:p>
          <a:p>
            <a:endParaRPr lang="en-US" dirty="0"/>
          </a:p>
        </p:txBody>
      </p:sp>
      <p:sp>
        <p:nvSpPr>
          <p:cNvPr id="4" name="Content Placeholder 3">
            <a:extLst>
              <a:ext uri="{FF2B5EF4-FFF2-40B4-BE49-F238E27FC236}">
                <a16:creationId xmlns:a16="http://schemas.microsoft.com/office/drawing/2014/main" id="{8ADEEABB-6F67-600F-B853-9725B04DA0E4}"/>
              </a:ext>
            </a:extLst>
          </p:cNvPr>
          <p:cNvSpPr>
            <a:spLocks noGrp="1"/>
          </p:cNvSpPr>
          <p:nvPr>
            <p:ph idx="10"/>
          </p:nvPr>
        </p:nvSpPr>
        <p:spPr/>
        <p:txBody>
          <a:bodyPr/>
          <a:lstStyle/>
          <a:p>
            <a:r>
              <a:rPr lang="en-US" dirty="0" err="1"/>
              <a:t>SentiNet</a:t>
            </a:r>
            <a:endParaRPr lang="en-US" dirty="0"/>
          </a:p>
        </p:txBody>
      </p:sp>
    </p:spTree>
    <p:extLst>
      <p:ext uri="{BB962C8B-B14F-4D97-AF65-F5344CB8AC3E}">
        <p14:creationId xmlns:p14="http://schemas.microsoft.com/office/powerpoint/2010/main" val="3215223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7461FD-C8B2-0FFA-7344-77655D21A25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148880" y="5323960"/>
            <a:ext cx="5351479" cy="2281339"/>
          </a:xfrm>
          <a:prstGeom prst="rect">
            <a:avLst/>
          </a:prstGeom>
        </p:spPr>
      </p:pic>
      <p:sp>
        <p:nvSpPr>
          <p:cNvPr id="2" name="Title 1">
            <a:extLst>
              <a:ext uri="{FF2B5EF4-FFF2-40B4-BE49-F238E27FC236}">
                <a16:creationId xmlns:a16="http://schemas.microsoft.com/office/drawing/2014/main" id="{47899708-813B-406A-8B69-7943C37E3E48}"/>
              </a:ext>
            </a:extLst>
          </p:cNvPr>
          <p:cNvSpPr>
            <a:spLocks noGrp="1"/>
          </p:cNvSpPr>
          <p:nvPr>
            <p:ph type="title"/>
          </p:nvPr>
        </p:nvSpPr>
        <p:spPr/>
        <p:txBody>
          <a:bodyPr/>
          <a:lstStyle/>
          <a:p>
            <a:r>
              <a:rPr lang="en-US" dirty="0" err="1"/>
              <a:t>SentiNet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9B18AC-F90C-D1DB-9173-2A61AB1467C6}"/>
                  </a:ext>
                </a:extLst>
              </p:cNvPr>
              <p:cNvSpPr>
                <a:spLocks noGrp="1"/>
              </p:cNvSpPr>
              <p:nvPr>
                <p:ph idx="1"/>
              </p:nvPr>
            </p:nvSpPr>
            <p:spPr/>
            <p:txBody>
              <a:bodyPr/>
              <a:lstStyle/>
              <a:p>
                <a:r>
                  <a:rPr lang="en-US" dirty="0"/>
                  <a:t>Phase 1: Adversarial object localization</a:t>
                </a:r>
              </a:p>
              <a:p>
                <a:pPr lvl="1"/>
                <a:r>
                  <a:rPr lang="en-US" dirty="0"/>
                  <a:t>The goal is to localize the region that might contain the trigger</a:t>
                </a:r>
              </a:p>
              <a:p>
                <a:pPr lvl="1"/>
                <a:r>
                  <a:rPr lang="en-US" dirty="0"/>
                  <a:t>Step 1: Class proposal</a:t>
                </a:r>
              </a:p>
              <a:p>
                <a:pPr lvl="2"/>
                <a:r>
                  <a:rPr lang="en-US" dirty="0"/>
                  <a:t>Identify all possible classes by a model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𝑚</m:t>
                        </m:r>
                      </m:sub>
                    </m:sSub>
                  </m:oMath>
                </a14:m>
                <a:r>
                  <a:rPr lang="en-US" dirty="0"/>
                  <a:t> for an input image via segmentation</a:t>
                </a:r>
              </a:p>
              <a:p>
                <a:pPr lvl="2"/>
                <a:r>
                  <a:rPr lang="en-US" dirty="0"/>
                  <a:t>Segment the objects in an image, and for each object return a prediction</a:t>
                </a:r>
              </a:p>
              <a:p>
                <a:pPr lvl="2"/>
                <a:r>
                  <a:rPr lang="en-US" dirty="0"/>
                  <a:t>This set of predictions will exclude the actual prediction by the model</a:t>
                </a:r>
              </a:p>
              <a:p>
                <a:pPr lvl="1"/>
                <a:r>
                  <a:rPr lang="en-US" dirty="0"/>
                  <a:t>Step 2: Mask generation</a:t>
                </a:r>
              </a:p>
              <a:p>
                <a:pPr lvl="2"/>
                <a:r>
                  <a:rPr lang="en-US" dirty="0"/>
                  <a:t>Use </a:t>
                </a:r>
                <a:r>
                  <a:rPr lang="en-US" dirty="0">
                    <a:solidFill>
                      <a:srgbClr val="FF0000"/>
                    </a:solidFill>
                  </a:rPr>
                  <a:t>Grad-CAM</a:t>
                </a:r>
                <a:r>
                  <a:rPr lang="en-US" dirty="0"/>
                  <a:t> to identify regions in the image the have the greatest influence for each predicted class </a:t>
                </a:r>
                <a:r>
                  <a:rPr lang="en-US" i="1" dirty="0"/>
                  <a:t>C </a:t>
                </a:r>
                <a:r>
                  <a:rPr lang="en-US" dirty="0"/>
                  <a:t>(for all objects from Step 1)</a:t>
                </a:r>
              </a:p>
              <a:p>
                <a:pPr lvl="2"/>
                <a:r>
                  <a:rPr lang="en-US" dirty="0">
                    <a:solidFill>
                      <a:srgbClr val="FF0000"/>
                    </a:solidFill>
                  </a:rPr>
                  <a:t>Grad-CAM</a:t>
                </a:r>
                <a:r>
                  <a:rPr lang="en-US" dirty="0"/>
                  <a:t> is an approach for </a:t>
                </a:r>
                <a:r>
                  <a:rPr lang="en-US" dirty="0">
                    <a:solidFill>
                      <a:srgbClr val="FF0000"/>
                    </a:solidFill>
                  </a:rPr>
                  <a:t>explainable Machine Learning </a:t>
                </a:r>
                <a:r>
                  <a:rPr lang="en-US" dirty="0"/>
                  <a:t>that outputs a heatmap of the most important regions in an image for a class</a:t>
                </a:r>
                <a:r>
                  <a:rPr lang="en-US" i="1" dirty="0"/>
                  <a:t> C</a:t>
                </a:r>
                <a:endParaRPr lang="en-US" dirty="0"/>
              </a:p>
            </p:txBody>
          </p:sp>
        </mc:Choice>
        <mc:Fallback xmlns="">
          <p:sp>
            <p:nvSpPr>
              <p:cNvPr id="3" name="Content Placeholder 2">
                <a:extLst>
                  <a:ext uri="{FF2B5EF4-FFF2-40B4-BE49-F238E27FC236}">
                    <a16:creationId xmlns:a16="http://schemas.microsoft.com/office/drawing/2014/main" id="{2C9B18AC-F90C-D1DB-9173-2A61AB1467C6}"/>
                  </a:ext>
                </a:extLst>
              </p:cNvPr>
              <p:cNvSpPr>
                <a:spLocks noGrp="1" noRot="1" noChangeAspect="1" noMove="1" noResize="1" noEditPoints="1" noAdjustHandles="1" noChangeArrowheads="1" noChangeShapeType="1" noTextEdit="1"/>
              </p:cNvSpPr>
              <p:nvPr>
                <p:ph idx="1"/>
              </p:nvPr>
            </p:nvSpPr>
            <p:spPr>
              <a:blipFill>
                <a:blip r:embed="rId4"/>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0DE118F7-2557-252F-96E4-24C475CCA0AA}"/>
              </a:ext>
            </a:extLst>
          </p:cNvPr>
          <p:cNvSpPr>
            <a:spLocks noGrp="1"/>
          </p:cNvSpPr>
          <p:nvPr>
            <p:ph idx="10"/>
          </p:nvPr>
        </p:nvSpPr>
        <p:spPr/>
        <p:txBody>
          <a:bodyPr/>
          <a:lstStyle/>
          <a:p>
            <a:r>
              <a:rPr lang="en-US" dirty="0" err="1"/>
              <a:t>SentiNet</a:t>
            </a:r>
            <a:endParaRPr lang="en-US" dirty="0"/>
          </a:p>
        </p:txBody>
      </p:sp>
      <p:sp>
        <p:nvSpPr>
          <p:cNvPr id="7" name="Rectangle 6">
            <a:extLst>
              <a:ext uri="{FF2B5EF4-FFF2-40B4-BE49-F238E27FC236}">
                <a16:creationId xmlns:a16="http://schemas.microsoft.com/office/drawing/2014/main" id="{092176A9-08B8-063B-0CDF-747D98DD0EA4}"/>
              </a:ext>
            </a:extLst>
          </p:cNvPr>
          <p:cNvSpPr/>
          <p:nvPr/>
        </p:nvSpPr>
        <p:spPr>
          <a:xfrm>
            <a:off x="3229000" y="7313779"/>
            <a:ext cx="648072" cy="375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72F0B-C6D6-6266-201A-521D29FE5F6B}"/>
              </a:ext>
            </a:extLst>
          </p:cNvPr>
          <p:cNvSpPr/>
          <p:nvPr/>
        </p:nvSpPr>
        <p:spPr>
          <a:xfrm>
            <a:off x="5605264" y="6838528"/>
            <a:ext cx="648072" cy="375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46EE83-8DAF-C70B-308A-C536293CF23A}"/>
              </a:ext>
            </a:extLst>
          </p:cNvPr>
          <p:cNvSpPr/>
          <p:nvPr/>
        </p:nvSpPr>
        <p:spPr>
          <a:xfrm>
            <a:off x="7405464" y="6276996"/>
            <a:ext cx="648072" cy="375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897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6C3A-53ED-56BE-AF00-25496439E7A6}"/>
              </a:ext>
            </a:extLst>
          </p:cNvPr>
          <p:cNvSpPr>
            <a:spLocks noGrp="1"/>
          </p:cNvSpPr>
          <p:nvPr>
            <p:ph type="title"/>
          </p:nvPr>
        </p:nvSpPr>
        <p:spPr/>
        <p:txBody>
          <a:bodyPr/>
          <a:lstStyle/>
          <a:p>
            <a:r>
              <a:rPr lang="en-US" dirty="0" err="1"/>
              <a:t>SentiNet</a:t>
            </a:r>
            <a:endParaRPr lang="en-US" dirty="0"/>
          </a:p>
        </p:txBody>
      </p:sp>
      <p:sp>
        <p:nvSpPr>
          <p:cNvPr id="3" name="Content Placeholder 2">
            <a:extLst>
              <a:ext uri="{FF2B5EF4-FFF2-40B4-BE49-F238E27FC236}">
                <a16:creationId xmlns:a16="http://schemas.microsoft.com/office/drawing/2014/main" id="{BEC57E3D-FA0E-7508-82D0-B212526345BF}"/>
              </a:ext>
            </a:extLst>
          </p:cNvPr>
          <p:cNvSpPr>
            <a:spLocks noGrp="1"/>
          </p:cNvSpPr>
          <p:nvPr>
            <p:ph idx="1"/>
          </p:nvPr>
        </p:nvSpPr>
        <p:spPr/>
        <p:txBody>
          <a:bodyPr/>
          <a:lstStyle/>
          <a:p>
            <a:r>
              <a:rPr lang="en-US" dirty="0"/>
              <a:t>The heatmap of Grad-CAM for a poisoned image may cover both the malicious trigger and benign portions of the image</a:t>
            </a:r>
          </a:p>
          <a:p>
            <a:endParaRPr lang="en-US" dirty="0"/>
          </a:p>
          <a:p>
            <a:endParaRPr lang="en-US" dirty="0"/>
          </a:p>
          <a:p>
            <a:endParaRPr lang="en-US" dirty="0"/>
          </a:p>
          <a:p>
            <a:endParaRPr lang="en-US" dirty="0"/>
          </a:p>
          <a:p>
            <a:endParaRPr lang="en-US" dirty="0"/>
          </a:p>
          <a:p>
            <a:r>
              <a:rPr lang="en-US" dirty="0"/>
              <a:t>To improve the mask </a:t>
            </a:r>
            <a:r>
              <a:rPr lang="en-US" i="1" dirty="0"/>
              <a:t>M</a:t>
            </a:r>
            <a:r>
              <a:rPr lang="en-US" dirty="0"/>
              <a:t>, the authors subtracted the heatmap obtained by Grad-CAM for clean images (middle sub-figure below) </a:t>
            </a:r>
          </a:p>
          <a:p>
            <a:pPr lvl="1"/>
            <a:r>
              <a:rPr lang="en-US" dirty="0"/>
              <a:t>This resulted in masks that contain the trigger mostly, and less of benign regions </a:t>
            </a:r>
          </a:p>
        </p:txBody>
      </p:sp>
      <p:sp>
        <p:nvSpPr>
          <p:cNvPr id="4" name="Content Placeholder 3">
            <a:extLst>
              <a:ext uri="{FF2B5EF4-FFF2-40B4-BE49-F238E27FC236}">
                <a16:creationId xmlns:a16="http://schemas.microsoft.com/office/drawing/2014/main" id="{9CA2D39E-CD52-26E3-CCD5-35606354BA63}"/>
              </a:ext>
            </a:extLst>
          </p:cNvPr>
          <p:cNvSpPr>
            <a:spLocks noGrp="1"/>
          </p:cNvSpPr>
          <p:nvPr>
            <p:ph idx="10"/>
          </p:nvPr>
        </p:nvSpPr>
        <p:spPr/>
        <p:txBody>
          <a:bodyPr/>
          <a:lstStyle/>
          <a:p>
            <a:r>
              <a:rPr lang="en-US" dirty="0" err="1"/>
              <a:t>SentiNet</a:t>
            </a:r>
            <a:endParaRPr lang="en-US" dirty="0"/>
          </a:p>
        </p:txBody>
      </p:sp>
      <p:pic>
        <p:nvPicPr>
          <p:cNvPr id="6" name="Picture 5">
            <a:extLst>
              <a:ext uri="{FF2B5EF4-FFF2-40B4-BE49-F238E27FC236}">
                <a16:creationId xmlns:a16="http://schemas.microsoft.com/office/drawing/2014/main" id="{DB149F3E-5E4D-3CEA-AD45-C0310B897E0D}"/>
              </a:ext>
            </a:extLst>
          </p:cNvPr>
          <p:cNvPicPr>
            <a:picLocks noChangeAspect="1"/>
          </p:cNvPicPr>
          <p:nvPr/>
        </p:nvPicPr>
        <p:blipFill>
          <a:blip r:embed="rId2"/>
          <a:stretch>
            <a:fillRect/>
          </a:stretch>
        </p:blipFill>
        <p:spPr>
          <a:xfrm>
            <a:off x="1764507" y="2784539"/>
            <a:ext cx="6681936" cy="1774889"/>
          </a:xfrm>
          <a:prstGeom prst="rect">
            <a:avLst/>
          </a:prstGeom>
        </p:spPr>
      </p:pic>
      <p:pic>
        <p:nvPicPr>
          <p:cNvPr id="8" name="Picture 7">
            <a:extLst>
              <a:ext uri="{FF2B5EF4-FFF2-40B4-BE49-F238E27FC236}">
                <a16:creationId xmlns:a16="http://schemas.microsoft.com/office/drawing/2014/main" id="{8258D016-AB75-1225-B17B-55F4DB7D2ECD}"/>
              </a:ext>
            </a:extLst>
          </p:cNvPr>
          <p:cNvPicPr>
            <a:picLocks noChangeAspect="1"/>
          </p:cNvPicPr>
          <p:nvPr/>
        </p:nvPicPr>
        <p:blipFill>
          <a:blip r:embed="rId3"/>
          <a:stretch>
            <a:fillRect/>
          </a:stretch>
        </p:blipFill>
        <p:spPr>
          <a:xfrm>
            <a:off x="1140768" y="5751908"/>
            <a:ext cx="7305675" cy="1905000"/>
          </a:xfrm>
          <a:prstGeom prst="rect">
            <a:avLst/>
          </a:prstGeom>
        </p:spPr>
      </p:pic>
    </p:spTree>
    <p:extLst>
      <p:ext uri="{BB962C8B-B14F-4D97-AF65-F5344CB8AC3E}">
        <p14:creationId xmlns:p14="http://schemas.microsoft.com/office/powerpoint/2010/main" val="159359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3194-A2D1-47D4-AAB4-6AA1DB9139D6}"/>
              </a:ext>
            </a:extLst>
          </p:cNvPr>
          <p:cNvSpPr>
            <a:spLocks noGrp="1"/>
          </p:cNvSpPr>
          <p:nvPr>
            <p:ph type="title"/>
          </p:nvPr>
        </p:nvSpPr>
        <p:spPr/>
        <p:txBody>
          <a:bodyPr/>
          <a:lstStyle/>
          <a:p>
            <a:r>
              <a:rPr lang="en-US" dirty="0"/>
              <a:t>Defenses Against Poisoning Attacks</a:t>
            </a:r>
          </a:p>
        </p:txBody>
      </p:sp>
      <p:sp>
        <p:nvSpPr>
          <p:cNvPr id="3" name="Content Placeholder 2">
            <a:extLst>
              <a:ext uri="{FF2B5EF4-FFF2-40B4-BE49-F238E27FC236}">
                <a16:creationId xmlns:a16="http://schemas.microsoft.com/office/drawing/2014/main" id="{28C23F52-9E0E-42B1-B009-4E8FD874613E}"/>
              </a:ext>
            </a:extLst>
          </p:cNvPr>
          <p:cNvSpPr>
            <a:spLocks noGrp="1"/>
          </p:cNvSpPr>
          <p:nvPr>
            <p:ph idx="1"/>
          </p:nvPr>
        </p:nvSpPr>
        <p:spPr/>
        <p:txBody>
          <a:bodyPr/>
          <a:lstStyle/>
          <a:p>
            <a:r>
              <a:rPr lang="en-US" b="1" i="1" dirty="0">
                <a:solidFill>
                  <a:srgbClr val="0070C0"/>
                </a:solidFill>
              </a:rPr>
              <a:t>Defense strategies </a:t>
            </a:r>
            <a:r>
              <a:rPr lang="en-US" dirty="0"/>
              <a:t>against poisoning adversarial attacks were categorized in Gao et al. (2020) into:</a:t>
            </a:r>
          </a:p>
          <a:p>
            <a:pPr lvl="1"/>
            <a:r>
              <a:rPr lang="en-US" b="1" dirty="0"/>
              <a:t>Blind backdoor removal</a:t>
            </a:r>
          </a:p>
          <a:p>
            <a:pPr lvl="2"/>
            <a:r>
              <a:rPr lang="en-US" dirty="0"/>
              <a:t>The user is not sure whether the data or the model were poisoned</a:t>
            </a:r>
          </a:p>
          <a:p>
            <a:pPr lvl="2"/>
            <a:r>
              <a:rPr lang="en-US" dirty="0"/>
              <a:t>The user applies defense methods for removing or suppressing backdoors in input samples</a:t>
            </a:r>
          </a:p>
          <a:p>
            <a:pPr lvl="2"/>
            <a:r>
              <a:rPr lang="en-US" dirty="0"/>
              <a:t>Or, the user cleans the model to reduce the impact of poisoning</a:t>
            </a:r>
          </a:p>
          <a:p>
            <a:pPr lvl="1"/>
            <a:r>
              <a:rPr lang="en-US" b="1" dirty="0"/>
              <a:t>Offline inspection</a:t>
            </a:r>
          </a:p>
          <a:p>
            <a:pPr lvl="2"/>
            <a:r>
              <a:rPr lang="en-US" dirty="0"/>
              <a:t>Defense methods are applied before the model is deployed</a:t>
            </a:r>
          </a:p>
          <a:p>
            <a:pPr lvl="2"/>
            <a:r>
              <a:rPr lang="en-US" dirty="0"/>
              <a:t>If the user has access to the data, the user removes the poisoned samples</a:t>
            </a:r>
          </a:p>
          <a:p>
            <a:pPr lvl="2"/>
            <a:r>
              <a:rPr lang="en-US" dirty="0"/>
              <a:t>If the poisoned data is not available, the user cleans the backdoored model</a:t>
            </a:r>
          </a:p>
          <a:p>
            <a:pPr lvl="1"/>
            <a:r>
              <a:rPr lang="en-US" b="1" dirty="0"/>
              <a:t>Online inspection</a:t>
            </a:r>
          </a:p>
          <a:p>
            <a:pPr lvl="2"/>
            <a:r>
              <a:rPr lang="en-US" dirty="0"/>
              <a:t>Defense methods are applied to monitor the performance during run-time</a:t>
            </a:r>
          </a:p>
          <a:p>
            <a:pPr lvl="2"/>
            <a:r>
              <a:rPr lang="en-US" dirty="0"/>
              <a:t>The user either inspects the incoming inputs to remove poisoned data</a:t>
            </a:r>
          </a:p>
          <a:p>
            <a:pPr lvl="2"/>
            <a:r>
              <a:rPr lang="en-US" dirty="0"/>
              <a:t>Or, the user evaluates the model to determine abnormal behavior</a:t>
            </a:r>
          </a:p>
          <a:p>
            <a:pPr lvl="1"/>
            <a:r>
              <a:rPr lang="en-US" b="1" dirty="0"/>
              <a:t>Post backdoor removal</a:t>
            </a:r>
          </a:p>
          <a:p>
            <a:pPr lvl="2"/>
            <a:r>
              <a:rPr lang="en-US" dirty="0"/>
              <a:t>If any of the above defenses have identified backdoored sample, these defense methods are applied to remove the backdoor</a:t>
            </a:r>
          </a:p>
        </p:txBody>
      </p:sp>
      <p:sp>
        <p:nvSpPr>
          <p:cNvPr id="4" name="Content Placeholder 3">
            <a:extLst>
              <a:ext uri="{FF2B5EF4-FFF2-40B4-BE49-F238E27FC236}">
                <a16:creationId xmlns:a16="http://schemas.microsoft.com/office/drawing/2014/main" id="{F0ECB00E-671A-4AA3-8907-724BAA0DA41F}"/>
              </a:ext>
            </a:extLst>
          </p:cNvPr>
          <p:cNvSpPr>
            <a:spLocks noGrp="1"/>
          </p:cNvSpPr>
          <p:nvPr>
            <p:ph idx="10"/>
          </p:nvPr>
        </p:nvSpPr>
        <p:spPr/>
        <p:txBody>
          <a:bodyPr/>
          <a:lstStyle/>
          <a:p>
            <a:r>
              <a:rPr lang="en-US" dirty="0"/>
              <a:t>Poisoning Defenses</a:t>
            </a:r>
          </a:p>
          <a:p>
            <a:endParaRPr lang="en-US" dirty="0"/>
          </a:p>
        </p:txBody>
      </p:sp>
    </p:spTree>
    <p:extLst>
      <p:ext uri="{BB962C8B-B14F-4D97-AF65-F5344CB8AC3E}">
        <p14:creationId xmlns:p14="http://schemas.microsoft.com/office/powerpoint/2010/main" val="3429043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C3E2-19E2-37E5-F74A-C149BE3E976B}"/>
              </a:ext>
            </a:extLst>
          </p:cNvPr>
          <p:cNvSpPr>
            <a:spLocks noGrp="1"/>
          </p:cNvSpPr>
          <p:nvPr>
            <p:ph type="title"/>
          </p:nvPr>
        </p:nvSpPr>
        <p:spPr/>
        <p:txBody>
          <a:bodyPr/>
          <a:lstStyle/>
          <a:p>
            <a:r>
              <a:rPr lang="en-US" dirty="0" err="1"/>
              <a:t>SentiNet</a:t>
            </a:r>
            <a:endParaRPr lang="en-US" dirty="0"/>
          </a:p>
        </p:txBody>
      </p:sp>
      <p:sp>
        <p:nvSpPr>
          <p:cNvPr id="3" name="Content Placeholder 2">
            <a:extLst>
              <a:ext uri="{FF2B5EF4-FFF2-40B4-BE49-F238E27FC236}">
                <a16:creationId xmlns:a16="http://schemas.microsoft.com/office/drawing/2014/main" id="{0CF3BBF3-51D1-2A21-43BA-83AE9AC903DB}"/>
              </a:ext>
            </a:extLst>
          </p:cNvPr>
          <p:cNvSpPr>
            <a:spLocks noGrp="1"/>
          </p:cNvSpPr>
          <p:nvPr>
            <p:ph idx="1"/>
          </p:nvPr>
        </p:nvSpPr>
        <p:spPr/>
        <p:txBody>
          <a:bodyPr/>
          <a:lstStyle/>
          <a:p>
            <a:r>
              <a:rPr lang="en-US" dirty="0"/>
              <a:t>Phase 2: Adversarial attack detection</a:t>
            </a:r>
          </a:p>
          <a:p>
            <a:pPr lvl="1"/>
            <a:r>
              <a:rPr lang="en-US" dirty="0"/>
              <a:t>Step 1: Test set generation</a:t>
            </a:r>
          </a:p>
          <a:p>
            <a:pPr lvl="2"/>
            <a:r>
              <a:rPr lang="en-US" dirty="0"/>
              <a:t>Overlay the mask region </a:t>
            </a:r>
            <a:r>
              <a:rPr lang="en-US" i="1" dirty="0"/>
              <a:t>M</a:t>
            </a:r>
            <a:r>
              <a:rPr lang="en-US" dirty="0"/>
              <a:t> with the malicious trigger on a set of benign images</a:t>
            </a:r>
          </a:p>
          <a:p>
            <a:pPr lvl="2"/>
            <a:r>
              <a:rPr lang="en-US" dirty="0"/>
              <a:t>Evaluate the model on this set of mutated images</a:t>
            </a:r>
          </a:p>
          <a:p>
            <a:pPr lvl="2"/>
            <a:r>
              <a:rPr lang="en-US" dirty="0"/>
              <a:t>If the accuracy of the model is low, the suspected mask region </a:t>
            </a:r>
            <a:r>
              <a:rPr lang="en-US" i="1" dirty="0"/>
              <a:t>M </a:t>
            </a:r>
            <a:r>
              <a:rPr lang="en-US" dirty="0"/>
              <a:t>is a malicious trigger</a:t>
            </a:r>
          </a:p>
          <a:p>
            <a:pPr lvl="1"/>
            <a:r>
              <a:rPr lang="en-US" dirty="0"/>
              <a:t>Step 2: Boundary analysis</a:t>
            </a:r>
          </a:p>
          <a:p>
            <a:pPr lvl="2"/>
            <a:r>
              <a:rPr lang="en-US" dirty="0"/>
              <a:t>Create a second set where the content of the mask region </a:t>
            </a:r>
            <a:r>
              <a:rPr lang="en-US" i="1" dirty="0"/>
              <a:t>M</a:t>
            </a:r>
            <a:r>
              <a:rPr lang="en-US" dirty="0"/>
              <a:t> is replaced with Gaussian noise (referred to as inert pattern)</a:t>
            </a:r>
          </a:p>
          <a:p>
            <a:pPr lvl="2"/>
            <a:r>
              <a:rPr lang="en-US" dirty="0"/>
              <a:t>It is expected that the inert pattern will not impact significantly the decision by the model</a:t>
            </a:r>
          </a:p>
          <a:p>
            <a:pPr lvl="2"/>
            <a:r>
              <a:rPr lang="en-US" dirty="0"/>
              <a:t>Analyze the decision boundary between images with inert pattern and suspected region</a:t>
            </a:r>
          </a:p>
          <a:p>
            <a:endParaRPr lang="en-US" dirty="0"/>
          </a:p>
        </p:txBody>
      </p:sp>
      <p:sp>
        <p:nvSpPr>
          <p:cNvPr id="4" name="Content Placeholder 3">
            <a:extLst>
              <a:ext uri="{FF2B5EF4-FFF2-40B4-BE49-F238E27FC236}">
                <a16:creationId xmlns:a16="http://schemas.microsoft.com/office/drawing/2014/main" id="{8920BA97-EE92-0E0E-A5C0-2AB733355FED}"/>
              </a:ext>
            </a:extLst>
          </p:cNvPr>
          <p:cNvSpPr>
            <a:spLocks noGrp="1"/>
          </p:cNvSpPr>
          <p:nvPr>
            <p:ph idx="10"/>
          </p:nvPr>
        </p:nvSpPr>
        <p:spPr/>
        <p:txBody>
          <a:bodyPr/>
          <a:lstStyle/>
          <a:p>
            <a:r>
              <a:rPr lang="en-US" dirty="0" err="1"/>
              <a:t>SentiNet</a:t>
            </a:r>
            <a:endParaRPr lang="en-US" dirty="0"/>
          </a:p>
        </p:txBody>
      </p:sp>
      <p:pic>
        <p:nvPicPr>
          <p:cNvPr id="6" name="Picture 5">
            <a:extLst>
              <a:ext uri="{FF2B5EF4-FFF2-40B4-BE49-F238E27FC236}">
                <a16:creationId xmlns:a16="http://schemas.microsoft.com/office/drawing/2014/main" id="{ACF907FE-5BC7-16BE-89E8-B72FEB9F28A2}"/>
              </a:ext>
            </a:extLst>
          </p:cNvPr>
          <p:cNvPicPr>
            <a:picLocks noChangeAspect="1"/>
          </p:cNvPicPr>
          <p:nvPr/>
        </p:nvPicPr>
        <p:blipFill>
          <a:blip r:embed="rId2"/>
          <a:stretch>
            <a:fillRect/>
          </a:stretch>
        </p:blipFill>
        <p:spPr>
          <a:xfrm>
            <a:off x="669933" y="5294746"/>
            <a:ext cx="8967779" cy="2335870"/>
          </a:xfrm>
          <a:prstGeom prst="rect">
            <a:avLst/>
          </a:prstGeom>
        </p:spPr>
      </p:pic>
      <p:sp>
        <p:nvSpPr>
          <p:cNvPr id="7" name="Rectangle 6">
            <a:extLst>
              <a:ext uri="{FF2B5EF4-FFF2-40B4-BE49-F238E27FC236}">
                <a16:creationId xmlns:a16="http://schemas.microsoft.com/office/drawing/2014/main" id="{D6427B21-0F29-7573-3D74-198215647EBF}"/>
              </a:ext>
            </a:extLst>
          </p:cNvPr>
          <p:cNvSpPr/>
          <p:nvPr/>
        </p:nvSpPr>
        <p:spPr>
          <a:xfrm>
            <a:off x="7909520" y="6878922"/>
            <a:ext cx="648072" cy="375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7DAA176-EC9A-6D59-A6C0-83687D7F813D}"/>
              </a:ext>
            </a:extLst>
          </p:cNvPr>
          <p:cNvSpPr/>
          <p:nvPr/>
        </p:nvSpPr>
        <p:spPr>
          <a:xfrm>
            <a:off x="2724944" y="6878922"/>
            <a:ext cx="648072" cy="375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749E861-B771-BF1E-6441-60BD6204B0F1}"/>
              </a:ext>
            </a:extLst>
          </p:cNvPr>
          <p:cNvSpPr/>
          <p:nvPr/>
        </p:nvSpPr>
        <p:spPr>
          <a:xfrm>
            <a:off x="288032" y="6046440"/>
            <a:ext cx="996752" cy="792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481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2BF0-A6C4-9B83-3CEC-1929472469D6}"/>
              </a:ext>
            </a:extLst>
          </p:cNvPr>
          <p:cNvSpPr>
            <a:spLocks noGrp="1"/>
          </p:cNvSpPr>
          <p:nvPr>
            <p:ph type="title"/>
          </p:nvPr>
        </p:nvSpPr>
        <p:spPr/>
        <p:txBody>
          <a:bodyPr/>
          <a:lstStyle/>
          <a:p>
            <a:r>
              <a:rPr lang="en-US" dirty="0" err="1"/>
              <a:t>SentiNet</a:t>
            </a:r>
            <a:endParaRPr lang="en-US" dirty="0"/>
          </a:p>
        </p:txBody>
      </p:sp>
      <p:sp>
        <p:nvSpPr>
          <p:cNvPr id="3" name="Content Placeholder 2">
            <a:extLst>
              <a:ext uri="{FF2B5EF4-FFF2-40B4-BE49-F238E27FC236}">
                <a16:creationId xmlns:a16="http://schemas.microsoft.com/office/drawing/2014/main" id="{D35D8D0A-65CB-17E9-4AEA-1BFA3DE00536}"/>
              </a:ext>
            </a:extLst>
          </p:cNvPr>
          <p:cNvSpPr>
            <a:spLocks noGrp="1"/>
          </p:cNvSpPr>
          <p:nvPr>
            <p:ph idx="1"/>
          </p:nvPr>
        </p:nvSpPr>
        <p:spPr/>
        <p:txBody>
          <a:bodyPr/>
          <a:lstStyle/>
          <a:p>
            <a:r>
              <a:rPr lang="en-US" dirty="0"/>
              <a:t>Decision boundary analysis</a:t>
            </a:r>
          </a:p>
          <a:p>
            <a:pPr lvl="1"/>
            <a:r>
              <a:rPr lang="en-US" dirty="0"/>
              <a:t>Red triangles are poisoned samples, blue circles are clean samples </a:t>
            </a:r>
          </a:p>
          <a:p>
            <a:pPr lvl="1"/>
            <a:r>
              <a:rPr lang="en-US" dirty="0"/>
              <a:t>Horizontal axis: average confidence of the model, vertical axis: number of fooled images (images misclassified by the model)</a:t>
            </a:r>
          </a:p>
          <a:p>
            <a:pPr lvl="2"/>
            <a:r>
              <a:rPr lang="en-US" dirty="0"/>
              <a:t>One possible approach to separate the samples is to apply a threshold value</a:t>
            </a:r>
          </a:p>
          <a:p>
            <a:pPr lvl="2"/>
            <a:r>
              <a:rPr lang="en-US" dirty="0"/>
              <a:t>The authors implemented a binary classifier to approximate the decision boundary based on the available set of clean samples</a:t>
            </a:r>
          </a:p>
          <a:p>
            <a:pPr lvl="1"/>
            <a:endParaRPr lang="en-US" dirty="0"/>
          </a:p>
        </p:txBody>
      </p:sp>
      <p:sp>
        <p:nvSpPr>
          <p:cNvPr id="4" name="Content Placeholder 3">
            <a:extLst>
              <a:ext uri="{FF2B5EF4-FFF2-40B4-BE49-F238E27FC236}">
                <a16:creationId xmlns:a16="http://schemas.microsoft.com/office/drawing/2014/main" id="{321D1BB6-A7C5-089A-49EB-FF207784C73D}"/>
              </a:ext>
            </a:extLst>
          </p:cNvPr>
          <p:cNvSpPr>
            <a:spLocks noGrp="1"/>
          </p:cNvSpPr>
          <p:nvPr>
            <p:ph idx="10"/>
          </p:nvPr>
        </p:nvSpPr>
        <p:spPr/>
        <p:txBody>
          <a:bodyPr/>
          <a:lstStyle/>
          <a:p>
            <a:r>
              <a:rPr lang="en-US" dirty="0" err="1"/>
              <a:t>SentiNet</a:t>
            </a:r>
            <a:endParaRPr lang="en-US" dirty="0"/>
          </a:p>
        </p:txBody>
      </p:sp>
      <p:pic>
        <p:nvPicPr>
          <p:cNvPr id="6" name="Picture 5">
            <a:extLst>
              <a:ext uri="{FF2B5EF4-FFF2-40B4-BE49-F238E27FC236}">
                <a16:creationId xmlns:a16="http://schemas.microsoft.com/office/drawing/2014/main" id="{C2CD5A33-3431-EF6A-34E9-042EA48A00CF}"/>
              </a:ext>
            </a:extLst>
          </p:cNvPr>
          <p:cNvPicPr>
            <a:picLocks noChangeAspect="1"/>
          </p:cNvPicPr>
          <p:nvPr/>
        </p:nvPicPr>
        <p:blipFill>
          <a:blip r:embed="rId3"/>
          <a:stretch>
            <a:fillRect/>
          </a:stretch>
        </p:blipFill>
        <p:spPr>
          <a:xfrm>
            <a:off x="2220888" y="4276327"/>
            <a:ext cx="6374854" cy="3412717"/>
          </a:xfrm>
          <a:prstGeom prst="rect">
            <a:avLst/>
          </a:prstGeom>
        </p:spPr>
      </p:pic>
    </p:spTree>
    <p:extLst>
      <p:ext uri="{BB962C8B-B14F-4D97-AF65-F5344CB8AC3E}">
        <p14:creationId xmlns:p14="http://schemas.microsoft.com/office/powerpoint/2010/main" val="94162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381E-B7CE-AF43-4145-18F73BA7F93E}"/>
              </a:ext>
            </a:extLst>
          </p:cNvPr>
          <p:cNvSpPr>
            <a:spLocks noGrp="1"/>
          </p:cNvSpPr>
          <p:nvPr>
            <p:ph type="title"/>
          </p:nvPr>
        </p:nvSpPr>
        <p:spPr/>
        <p:txBody>
          <a:bodyPr/>
          <a:lstStyle/>
          <a:p>
            <a:r>
              <a:rPr lang="en-US" dirty="0" err="1"/>
              <a:t>SentiNet</a:t>
            </a:r>
            <a:endParaRPr lang="en-US" dirty="0"/>
          </a:p>
        </p:txBody>
      </p:sp>
      <p:sp>
        <p:nvSpPr>
          <p:cNvPr id="3" name="Content Placeholder 2">
            <a:extLst>
              <a:ext uri="{FF2B5EF4-FFF2-40B4-BE49-F238E27FC236}">
                <a16:creationId xmlns:a16="http://schemas.microsoft.com/office/drawing/2014/main" id="{69DBB437-1D56-6E94-2443-124F59132257}"/>
              </a:ext>
            </a:extLst>
          </p:cNvPr>
          <p:cNvSpPr>
            <a:spLocks noGrp="1"/>
          </p:cNvSpPr>
          <p:nvPr>
            <p:ph idx="1"/>
          </p:nvPr>
        </p:nvSpPr>
        <p:spPr/>
        <p:txBody>
          <a:bodyPr/>
          <a:lstStyle/>
          <a:p>
            <a:r>
              <a:rPr lang="en-US" dirty="0"/>
              <a:t>Evaluation of </a:t>
            </a:r>
            <a:r>
              <a:rPr lang="en-US" dirty="0" err="1"/>
              <a:t>SentiNet</a:t>
            </a:r>
            <a:r>
              <a:rPr lang="en-US" dirty="0"/>
              <a:t> on </a:t>
            </a:r>
            <a:r>
              <a:rPr lang="en-US" dirty="0" err="1"/>
              <a:t>Trojaned</a:t>
            </a:r>
            <a:r>
              <a:rPr lang="en-US" dirty="0"/>
              <a:t> network attack (face detection), backdoor attack (traffic sign recognition), and adversarial patch attack (ImageNet image classification)</a:t>
            </a:r>
          </a:p>
          <a:p>
            <a:pPr lvl="1"/>
            <a:r>
              <a:rPr lang="en-US" dirty="0"/>
              <a:t>Bottom row: decision boundaries (solid lines) and thresholds (dashed lines)</a:t>
            </a:r>
          </a:p>
          <a:p>
            <a:pPr lvl="1"/>
            <a:r>
              <a:rPr lang="en-US" dirty="0" err="1"/>
              <a:t>SentiNet</a:t>
            </a:r>
            <a:r>
              <a:rPr lang="en-US" dirty="0"/>
              <a:t> achieved high success rate for all three attacks, between 85% and 99%</a:t>
            </a:r>
          </a:p>
        </p:txBody>
      </p:sp>
      <p:sp>
        <p:nvSpPr>
          <p:cNvPr id="4" name="Content Placeholder 3">
            <a:extLst>
              <a:ext uri="{FF2B5EF4-FFF2-40B4-BE49-F238E27FC236}">
                <a16:creationId xmlns:a16="http://schemas.microsoft.com/office/drawing/2014/main" id="{5E9BC188-BCB9-A9CA-3C53-F8F787E6EA20}"/>
              </a:ext>
            </a:extLst>
          </p:cNvPr>
          <p:cNvSpPr>
            <a:spLocks noGrp="1"/>
          </p:cNvSpPr>
          <p:nvPr>
            <p:ph idx="10"/>
          </p:nvPr>
        </p:nvSpPr>
        <p:spPr/>
        <p:txBody>
          <a:bodyPr/>
          <a:lstStyle/>
          <a:p>
            <a:r>
              <a:rPr lang="en-US" dirty="0" err="1"/>
              <a:t>SentiNet</a:t>
            </a:r>
            <a:endParaRPr lang="en-US" dirty="0"/>
          </a:p>
        </p:txBody>
      </p:sp>
      <p:pic>
        <p:nvPicPr>
          <p:cNvPr id="6" name="Picture 5">
            <a:extLst>
              <a:ext uri="{FF2B5EF4-FFF2-40B4-BE49-F238E27FC236}">
                <a16:creationId xmlns:a16="http://schemas.microsoft.com/office/drawing/2014/main" id="{C8FF4AC0-03F3-1EE8-1465-70D9B9FAE92C}"/>
              </a:ext>
            </a:extLst>
          </p:cNvPr>
          <p:cNvPicPr>
            <a:picLocks noChangeAspect="1"/>
          </p:cNvPicPr>
          <p:nvPr/>
        </p:nvPicPr>
        <p:blipFill rotWithShape="1">
          <a:blip r:embed="rId3"/>
          <a:srcRect r="24793"/>
          <a:stretch/>
        </p:blipFill>
        <p:spPr>
          <a:xfrm>
            <a:off x="1644824" y="4119684"/>
            <a:ext cx="7560840" cy="3490430"/>
          </a:xfrm>
          <a:prstGeom prst="rect">
            <a:avLst/>
          </a:prstGeom>
        </p:spPr>
      </p:pic>
      <p:sp>
        <p:nvSpPr>
          <p:cNvPr id="5" name="TextBox 4">
            <a:extLst>
              <a:ext uri="{FF2B5EF4-FFF2-40B4-BE49-F238E27FC236}">
                <a16:creationId xmlns:a16="http://schemas.microsoft.com/office/drawing/2014/main" id="{2517E576-19A8-54AD-1CDE-87E97CA87E59}"/>
              </a:ext>
            </a:extLst>
          </p:cNvPr>
          <p:cNvSpPr txBox="1"/>
          <p:nvPr/>
        </p:nvSpPr>
        <p:spPr>
          <a:xfrm>
            <a:off x="2004864" y="3910084"/>
            <a:ext cx="2160240" cy="338554"/>
          </a:xfrm>
          <a:prstGeom prst="rect">
            <a:avLst/>
          </a:prstGeom>
          <a:noFill/>
        </p:spPr>
        <p:txBody>
          <a:bodyPr wrap="square" rtlCol="0">
            <a:spAutoFit/>
          </a:bodyPr>
          <a:lstStyle/>
          <a:p>
            <a:r>
              <a:rPr lang="en-US" sz="1600" dirty="0"/>
              <a:t>Trigger 	 Image</a:t>
            </a:r>
          </a:p>
        </p:txBody>
      </p:sp>
      <p:sp>
        <p:nvSpPr>
          <p:cNvPr id="7" name="TextBox 6">
            <a:extLst>
              <a:ext uri="{FF2B5EF4-FFF2-40B4-BE49-F238E27FC236}">
                <a16:creationId xmlns:a16="http://schemas.microsoft.com/office/drawing/2014/main" id="{878D80DA-91F3-FB19-77A3-043C44399261}"/>
              </a:ext>
            </a:extLst>
          </p:cNvPr>
          <p:cNvSpPr txBox="1"/>
          <p:nvPr/>
        </p:nvSpPr>
        <p:spPr>
          <a:xfrm>
            <a:off x="4597152" y="3886200"/>
            <a:ext cx="2160240" cy="338554"/>
          </a:xfrm>
          <a:prstGeom prst="rect">
            <a:avLst/>
          </a:prstGeom>
          <a:noFill/>
        </p:spPr>
        <p:txBody>
          <a:bodyPr wrap="square" rtlCol="0">
            <a:spAutoFit/>
          </a:bodyPr>
          <a:lstStyle/>
          <a:p>
            <a:r>
              <a:rPr lang="en-US" sz="1600" dirty="0"/>
              <a:t>Trigger 	 Image</a:t>
            </a:r>
          </a:p>
        </p:txBody>
      </p:sp>
      <p:sp>
        <p:nvSpPr>
          <p:cNvPr id="8" name="TextBox 7">
            <a:extLst>
              <a:ext uri="{FF2B5EF4-FFF2-40B4-BE49-F238E27FC236}">
                <a16:creationId xmlns:a16="http://schemas.microsoft.com/office/drawing/2014/main" id="{70DB68EB-AF45-A57C-C5FE-08DC9BB8A0D8}"/>
              </a:ext>
            </a:extLst>
          </p:cNvPr>
          <p:cNvSpPr txBox="1"/>
          <p:nvPr/>
        </p:nvSpPr>
        <p:spPr>
          <a:xfrm>
            <a:off x="7134393" y="3907686"/>
            <a:ext cx="2160240" cy="338554"/>
          </a:xfrm>
          <a:prstGeom prst="rect">
            <a:avLst/>
          </a:prstGeom>
          <a:noFill/>
        </p:spPr>
        <p:txBody>
          <a:bodyPr wrap="square" rtlCol="0">
            <a:spAutoFit/>
          </a:bodyPr>
          <a:lstStyle/>
          <a:p>
            <a:r>
              <a:rPr lang="en-US" sz="1600" dirty="0"/>
              <a:t>Trigger 	 Image</a:t>
            </a:r>
          </a:p>
        </p:txBody>
      </p:sp>
    </p:spTree>
    <p:extLst>
      <p:ext uri="{BB962C8B-B14F-4D97-AF65-F5344CB8AC3E}">
        <p14:creationId xmlns:p14="http://schemas.microsoft.com/office/powerpoint/2010/main" val="404949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586A4-EB77-4A47-B3A4-F5CD856AB173}"/>
              </a:ext>
            </a:extLst>
          </p:cNvPr>
          <p:cNvSpPr>
            <a:spLocks noGrp="1"/>
          </p:cNvSpPr>
          <p:nvPr>
            <p:ph type="title"/>
          </p:nvPr>
        </p:nvSpPr>
        <p:spPr/>
        <p:txBody>
          <a:bodyPr/>
          <a:lstStyle/>
          <a:p>
            <a:r>
              <a:rPr lang="en-US" dirty="0"/>
              <a:t>Blind Backdoor Removal Defenses</a:t>
            </a:r>
          </a:p>
        </p:txBody>
      </p:sp>
      <p:sp>
        <p:nvSpPr>
          <p:cNvPr id="3" name="Content Placeholder 2">
            <a:extLst>
              <a:ext uri="{FF2B5EF4-FFF2-40B4-BE49-F238E27FC236}">
                <a16:creationId xmlns:a16="http://schemas.microsoft.com/office/drawing/2014/main" id="{28C73048-DF7B-479D-AB28-28C0BC6F6BBB}"/>
              </a:ext>
            </a:extLst>
          </p:cNvPr>
          <p:cNvSpPr>
            <a:spLocks noGrp="1"/>
          </p:cNvSpPr>
          <p:nvPr>
            <p:ph idx="1"/>
          </p:nvPr>
        </p:nvSpPr>
        <p:spPr/>
        <p:txBody>
          <a:bodyPr>
            <a:normAutofit/>
          </a:bodyPr>
          <a:lstStyle/>
          <a:p>
            <a:r>
              <a:rPr lang="en-US" b="1" i="1" dirty="0">
                <a:solidFill>
                  <a:srgbClr val="0070C0"/>
                </a:solidFill>
              </a:rPr>
              <a:t>Blind backdoor removal</a:t>
            </a:r>
          </a:p>
          <a:p>
            <a:pPr lvl="1"/>
            <a:r>
              <a:rPr lang="en-US" dirty="0"/>
              <a:t>This defense approach does not differentiate the backdoored model from a clean model (hence, it blindly applies backdoor removal)</a:t>
            </a:r>
          </a:p>
          <a:p>
            <a:pPr lvl="1"/>
            <a:r>
              <a:rPr lang="en-US" dirty="0"/>
              <a:t>The goal is to remove or suppress the effect of a potential backdoor while achieving high accuracy on clean inputs</a:t>
            </a:r>
          </a:p>
          <a:p>
            <a:pPr lvl="1"/>
            <a:r>
              <a:rPr lang="en-US" dirty="0"/>
              <a:t>The defense can be performed either offline or online</a:t>
            </a:r>
          </a:p>
          <a:p>
            <a:r>
              <a:rPr lang="en-US" dirty="0">
                <a:solidFill>
                  <a:srgbClr val="FF0000"/>
                </a:solidFill>
              </a:rPr>
              <a:t>Fine-pruning defense</a:t>
            </a:r>
          </a:p>
          <a:p>
            <a:pPr lvl="1"/>
            <a:r>
              <a:rPr lang="en-US" dirty="0">
                <a:hlinkClick r:id="rId3"/>
              </a:rPr>
              <a:t>Liu (2018) Fine-Pruning: Defending Against Backdooring Attacks on Deep Neural Networks</a:t>
            </a:r>
            <a:endParaRPr lang="en-US" dirty="0"/>
          </a:p>
          <a:p>
            <a:pPr lvl="1"/>
            <a:r>
              <a:rPr lang="en-US" dirty="0"/>
              <a:t>Remove potential backdoor by pruning the neurons in DNN with the smallest contribution to the classification task</a:t>
            </a:r>
          </a:p>
          <a:p>
            <a:pPr lvl="2"/>
            <a:r>
              <a:rPr lang="en-US" dirty="0"/>
              <a:t>The main assumption is that different neurons are activated by clean and trigger inputs</a:t>
            </a:r>
          </a:p>
          <a:p>
            <a:pPr lvl="1"/>
            <a:r>
              <a:rPr lang="en-US" dirty="0"/>
              <a:t>Step 1: sort all neurons based on the activation values on clean inputs (e.g., from a test set) and remove those neurons with the smallest activation values</a:t>
            </a:r>
          </a:p>
          <a:p>
            <a:pPr lvl="1"/>
            <a:r>
              <a:rPr lang="en-US" dirty="0"/>
              <a:t>Step 2: fine-tune the modified model with the pruned neurons </a:t>
            </a:r>
          </a:p>
          <a:p>
            <a:pPr lvl="1"/>
            <a:r>
              <a:rPr lang="en-US" dirty="0"/>
              <a:t>Limitation: reduced accuracy on clean inputs</a:t>
            </a:r>
          </a:p>
        </p:txBody>
      </p:sp>
      <p:sp>
        <p:nvSpPr>
          <p:cNvPr id="4" name="Content Placeholder 3">
            <a:extLst>
              <a:ext uri="{FF2B5EF4-FFF2-40B4-BE49-F238E27FC236}">
                <a16:creationId xmlns:a16="http://schemas.microsoft.com/office/drawing/2014/main" id="{09DECD10-0DA6-453A-ABFE-6DF9972A6E45}"/>
              </a:ext>
            </a:extLst>
          </p:cNvPr>
          <p:cNvSpPr>
            <a:spLocks noGrp="1"/>
          </p:cNvSpPr>
          <p:nvPr>
            <p:ph idx="10"/>
          </p:nvPr>
        </p:nvSpPr>
        <p:spPr/>
        <p:txBody>
          <a:bodyPr/>
          <a:lstStyle/>
          <a:p>
            <a:r>
              <a:rPr lang="en-US" dirty="0"/>
              <a:t>Blind Backdoor Removal Defenses</a:t>
            </a:r>
          </a:p>
        </p:txBody>
      </p:sp>
    </p:spTree>
    <p:extLst>
      <p:ext uri="{BB962C8B-B14F-4D97-AF65-F5344CB8AC3E}">
        <p14:creationId xmlns:p14="http://schemas.microsoft.com/office/powerpoint/2010/main" val="175681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66D5-1D59-43D9-A30B-4EE09E1049F0}"/>
              </a:ext>
            </a:extLst>
          </p:cNvPr>
          <p:cNvSpPr>
            <a:spLocks noGrp="1"/>
          </p:cNvSpPr>
          <p:nvPr>
            <p:ph type="title"/>
          </p:nvPr>
        </p:nvSpPr>
        <p:spPr/>
        <p:txBody>
          <a:bodyPr/>
          <a:lstStyle/>
          <a:p>
            <a:r>
              <a:rPr lang="en-US" dirty="0"/>
              <a:t>Blind Backdoor Removal Defenses</a:t>
            </a:r>
          </a:p>
        </p:txBody>
      </p:sp>
      <p:sp>
        <p:nvSpPr>
          <p:cNvPr id="3" name="Content Placeholder 2">
            <a:extLst>
              <a:ext uri="{FF2B5EF4-FFF2-40B4-BE49-F238E27FC236}">
                <a16:creationId xmlns:a16="http://schemas.microsoft.com/office/drawing/2014/main" id="{258731B7-ED5E-467B-B90B-A9DA700E0C23}"/>
              </a:ext>
            </a:extLst>
          </p:cNvPr>
          <p:cNvSpPr>
            <a:spLocks noGrp="1"/>
          </p:cNvSpPr>
          <p:nvPr>
            <p:ph idx="1"/>
          </p:nvPr>
        </p:nvSpPr>
        <p:spPr>
          <a:xfrm>
            <a:off x="276673" y="2090803"/>
            <a:ext cx="9584265" cy="5467805"/>
          </a:xfrm>
        </p:spPr>
        <p:txBody>
          <a:bodyPr>
            <a:normAutofit/>
          </a:bodyPr>
          <a:lstStyle/>
          <a:p>
            <a:r>
              <a:rPr lang="en-US" dirty="0">
                <a:solidFill>
                  <a:srgbClr val="FF0000"/>
                </a:solidFill>
              </a:rPr>
              <a:t>Suppression defense</a:t>
            </a:r>
          </a:p>
          <a:p>
            <a:pPr lvl="1"/>
            <a:r>
              <a:rPr lang="en-US" dirty="0">
                <a:hlinkClick r:id="rId2"/>
              </a:rPr>
              <a:t>Sarkar (2020) Backdoor Suppression in Neural Networks using Input Fuzzing and Majority Voting</a:t>
            </a:r>
            <a:endParaRPr lang="en-US" dirty="0"/>
          </a:p>
          <a:p>
            <a:pPr lvl="1"/>
            <a:r>
              <a:rPr lang="en-US" dirty="0"/>
              <a:t>The goal is to clean the triggers in poisoned images via fuzzing</a:t>
            </a:r>
          </a:p>
          <a:p>
            <a:pPr lvl="1"/>
            <a:r>
              <a:rPr lang="en-US" dirty="0"/>
              <a:t>Step 1: create many replicas of each image (without knowing if they are clean or backdoored images) by adding noise</a:t>
            </a:r>
          </a:p>
          <a:p>
            <a:pPr lvl="2"/>
            <a:r>
              <a:rPr lang="en-US" dirty="0"/>
              <a:t>The noise level is experimentally determined for a dataset</a:t>
            </a:r>
          </a:p>
          <a:p>
            <a:pPr lvl="1"/>
            <a:r>
              <a:rPr lang="en-US" dirty="0"/>
              <a:t>Step 2: train a DNN model using all </a:t>
            </a:r>
            <a:r>
              <a:rPr lang="en-US" dirty="0" err="1"/>
              <a:t>fuzzied</a:t>
            </a:r>
            <a:r>
              <a:rPr lang="en-US" dirty="0"/>
              <a:t> image replicas, and calculate a final prediction based on majority voting of the predictions on all perturbed replicas of an input image</a:t>
            </a:r>
          </a:p>
          <a:p>
            <a:pPr lvl="1"/>
            <a:r>
              <a:rPr lang="en-US" dirty="0"/>
              <a:t>The defense achieved a success rate of 90% on backdoored images in MNIST, and 50% on backdoored images in CIFAR-10 </a:t>
            </a:r>
          </a:p>
          <a:p>
            <a:pPr lvl="1"/>
            <a:r>
              <a:rPr lang="en-US" dirty="0"/>
              <a:t>Limitation: reduced accuracy on clean inputs, low success rate on CIFAR-10 images</a:t>
            </a:r>
          </a:p>
          <a:p>
            <a:r>
              <a:rPr lang="en-US" dirty="0"/>
              <a:t>Note:</a:t>
            </a:r>
          </a:p>
          <a:p>
            <a:pPr lvl="1"/>
            <a:r>
              <a:rPr lang="en-US" dirty="0"/>
              <a:t>Blind backdoor removal defense does not distinguish a backdoored model from a clean model, or trigger inputs from clean inputs</a:t>
            </a:r>
          </a:p>
          <a:p>
            <a:pPr lvl="1"/>
            <a:r>
              <a:rPr lang="en-US" dirty="0"/>
              <a:t>It usually reduces the accuracy on clean inputs</a:t>
            </a:r>
          </a:p>
          <a:p>
            <a:endParaRPr lang="en-US" dirty="0"/>
          </a:p>
        </p:txBody>
      </p:sp>
      <p:sp>
        <p:nvSpPr>
          <p:cNvPr id="4" name="Content Placeholder 3">
            <a:extLst>
              <a:ext uri="{FF2B5EF4-FFF2-40B4-BE49-F238E27FC236}">
                <a16:creationId xmlns:a16="http://schemas.microsoft.com/office/drawing/2014/main" id="{03804D8E-B980-4046-8536-22BA0DF0204B}"/>
              </a:ext>
            </a:extLst>
          </p:cNvPr>
          <p:cNvSpPr>
            <a:spLocks noGrp="1"/>
          </p:cNvSpPr>
          <p:nvPr>
            <p:ph idx="10"/>
          </p:nvPr>
        </p:nvSpPr>
        <p:spPr/>
        <p:txBody>
          <a:bodyPr/>
          <a:lstStyle/>
          <a:p>
            <a:r>
              <a:rPr lang="en-US" dirty="0"/>
              <a:t>Blind Backdoor Removal Defenses</a:t>
            </a:r>
          </a:p>
          <a:p>
            <a:endParaRPr lang="en-US" dirty="0"/>
          </a:p>
        </p:txBody>
      </p:sp>
    </p:spTree>
    <p:extLst>
      <p:ext uri="{BB962C8B-B14F-4D97-AF65-F5344CB8AC3E}">
        <p14:creationId xmlns:p14="http://schemas.microsoft.com/office/powerpoint/2010/main" val="182856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686C-B519-4233-9AB6-54346DA954E2}"/>
              </a:ext>
            </a:extLst>
          </p:cNvPr>
          <p:cNvSpPr>
            <a:spLocks noGrp="1"/>
          </p:cNvSpPr>
          <p:nvPr>
            <p:ph type="title"/>
          </p:nvPr>
        </p:nvSpPr>
        <p:spPr/>
        <p:txBody>
          <a:bodyPr/>
          <a:lstStyle/>
          <a:p>
            <a:r>
              <a:rPr lang="en-US" dirty="0"/>
              <a:t>Offline Inspection Defenses</a:t>
            </a:r>
          </a:p>
        </p:txBody>
      </p:sp>
      <p:sp>
        <p:nvSpPr>
          <p:cNvPr id="3" name="Content Placeholder 2">
            <a:extLst>
              <a:ext uri="{FF2B5EF4-FFF2-40B4-BE49-F238E27FC236}">
                <a16:creationId xmlns:a16="http://schemas.microsoft.com/office/drawing/2014/main" id="{82B2F443-1F4C-4FD4-90B9-6B128F517E7D}"/>
              </a:ext>
            </a:extLst>
          </p:cNvPr>
          <p:cNvSpPr>
            <a:spLocks noGrp="1"/>
          </p:cNvSpPr>
          <p:nvPr>
            <p:ph idx="1"/>
          </p:nvPr>
        </p:nvSpPr>
        <p:spPr/>
        <p:txBody>
          <a:bodyPr/>
          <a:lstStyle/>
          <a:p>
            <a:r>
              <a:rPr lang="en-US" b="1" i="1" dirty="0">
                <a:solidFill>
                  <a:srgbClr val="0070C0"/>
                </a:solidFill>
              </a:rPr>
              <a:t>Offline inspection defense</a:t>
            </a:r>
          </a:p>
          <a:p>
            <a:pPr lvl="1"/>
            <a:r>
              <a:rPr lang="en-US" dirty="0"/>
              <a:t>The defense is applied before the model is deployed in production</a:t>
            </a:r>
          </a:p>
          <a:p>
            <a:pPr lvl="1"/>
            <a:r>
              <a:rPr lang="en-US" dirty="0"/>
              <a:t>These defense strategy can be based on data inspection or model inspection</a:t>
            </a:r>
          </a:p>
          <a:p>
            <a:r>
              <a:rPr lang="en-US" i="1" dirty="0">
                <a:solidFill>
                  <a:schemeClr val="accent6">
                    <a:lumMod val="50000"/>
                  </a:schemeClr>
                </a:solidFill>
              </a:rPr>
              <a:t>Offline data inspection defense</a:t>
            </a:r>
          </a:p>
          <a:p>
            <a:pPr lvl="1"/>
            <a:r>
              <a:rPr lang="en-US" dirty="0"/>
              <a:t>It is assumed that the poisoned data is available to the defender</a:t>
            </a:r>
          </a:p>
          <a:p>
            <a:r>
              <a:rPr lang="en-US" dirty="0">
                <a:solidFill>
                  <a:srgbClr val="FF0000"/>
                </a:solidFill>
              </a:rPr>
              <a:t>Spectral signature defense</a:t>
            </a:r>
          </a:p>
          <a:p>
            <a:pPr lvl="1"/>
            <a:r>
              <a:rPr lang="en-US" dirty="0">
                <a:hlinkClick r:id="rId3"/>
              </a:rPr>
              <a:t>B. Tran (2018) Spectral Signatures in Backdoor Attacks</a:t>
            </a:r>
            <a:endParaRPr lang="en-US" dirty="0"/>
          </a:p>
          <a:p>
            <a:pPr lvl="1"/>
            <a:r>
              <a:rPr lang="en-US" dirty="0"/>
              <a:t>Remove poisoned data samples based on outlier detection approach</a:t>
            </a:r>
          </a:p>
          <a:p>
            <a:pPr lvl="1"/>
            <a:r>
              <a:rPr lang="en-US" dirty="0"/>
              <a:t>Step 1: train a DNN model to classify the available data that contains both clean and poisoned samples</a:t>
            </a:r>
          </a:p>
          <a:p>
            <a:pPr lvl="1"/>
            <a:r>
              <a:rPr lang="en-US" dirty="0"/>
              <a:t>Step 2: for each class, calculate SVD on the logit values of the model, and remove all input samples that are outliers (i.e., have singular values greater than a threshold)</a:t>
            </a:r>
          </a:p>
          <a:p>
            <a:pPr lvl="1"/>
            <a:r>
              <a:rPr lang="en-US" dirty="0"/>
              <a:t>Step 3: retrain the model with the remaining samples</a:t>
            </a:r>
          </a:p>
          <a:p>
            <a:pPr lvl="1"/>
            <a:r>
              <a:rPr lang="en-US" dirty="0"/>
              <a:t>Limitation: may remove clean samples, requires some knowledge to establish the threshold value for outlier detection  </a:t>
            </a:r>
          </a:p>
        </p:txBody>
      </p:sp>
      <p:sp>
        <p:nvSpPr>
          <p:cNvPr id="4" name="Content Placeholder 3">
            <a:extLst>
              <a:ext uri="{FF2B5EF4-FFF2-40B4-BE49-F238E27FC236}">
                <a16:creationId xmlns:a16="http://schemas.microsoft.com/office/drawing/2014/main" id="{C90E9B41-D19E-46EA-9355-BC002FFEB429}"/>
              </a:ext>
            </a:extLst>
          </p:cNvPr>
          <p:cNvSpPr>
            <a:spLocks noGrp="1"/>
          </p:cNvSpPr>
          <p:nvPr>
            <p:ph idx="10"/>
          </p:nvPr>
        </p:nvSpPr>
        <p:spPr/>
        <p:txBody>
          <a:bodyPr/>
          <a:lstStyle/>
          <a:p>
            <a:r>
              <a:rPr lang="en-US" dirty="0"/>
              <a:t>Offline Inspection Defenses</a:t>
            </a:r>
          </a:p>
        </p:txBody>
      </p:sp>
    </p:spTree>
    <p:extLst>
      <p:ext uri="{BB962C8B-B14F-4D97-AF65-F5344CB8AC3E}">
        <p14:creationId xmlns:p14="http://schemas.microsoft.com/office/powerpoint/2010/main" val="4152037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2EF76-04A0-C06E-A5BA-1B5E9AF1407E}"/>
              </a:ext>
            </a:extLst>
          </p:cNvPr>
          <p:cNvSpPr>
            <a:spLocks noGrp="1"/>
          </p:cNvSpPr>
          <p:nvPr>
            <p:ph type="title"/>
          </p:nvPr>
        </p:nvSpPr>
        <p:spPr/>
        <p:txBody>
          <a:bodyPr/>
          <a:lstStyle/>
          <a:p>
            <a:r>
              <a:rPr lang="en-US" dirty="0"/>
              <a:t>Offline Inspection Defenses</a:t>
            </a:r>
          </a:p>
        </p:txBody>
      </p:sp>
      <p:sp>
        <p:nvSpPr>
          <p:cNvPr id="3" name="Content Placeholder 2">
            <a:extLst>
              <a:ext uri="{FF2B5EF4-FFF2-40B4-BE49-F238E27FC236}">
                <a16:creationId xmlns:a16="http://schemas.microsoft.com/office/drawing/2014/main" id="{519AAC4E-636F-56F4-7C40-FEA4107EE537}"/>
              </a:ext>
            </a:extLst>
          </p:cNvPr>
          <p:cNvSpPr>
            <a:spLocks noGrp="1"/>
          </p:cNvSpPr>
          <p:nvPr>
            <p:ph idx="1"/>
          </p:nvPr>
        </p:nvSpPr>
        <p:spPr/>
        <p:txBody>
          <a:bodyPr/>
          <a:lstStyle/>
          <a:p>
            <a:r>
              <a:rPr lang="en-US" dirty="0">
                <a:solidFill>
                  <a:srgbClr val="FF0000"/>
                </a:solidFill>
              </a:rPr>
              <a:t>Gradient clustering defense, activation clustering defense</a:t>
            </a:r>
          </a:p>
          <a:p>
            <a:pPr lvl="1"/>
            <a:r>
              <a:rPr lang="en-US" dirty="0">
                <a:hlinkClick r:id="rId2"/>
              </a:rPr>
              <a:t>Chan (2019) Poison as a Cure: Detecting &amp; Neutralizing Variable-sized Backdoor Attacks in Deep Neural Networks</a:t>
            </a:r>
            <a:endParaRPr lang="en-US" dirty="0"/>
          </a:p>
          <a:p>
            <a:pPr lvl="1"/>
            <a:r>
              <a:rPr lang="en-US" dirty="0">
                <a:hlinkClick r:id="rId3"/>
              </a:rPr>
              <a:t>Chen (2018) Detecting Backdoor Attacks on Deep Neural Networks by Activation Clustering</a:t>
            </a:r>
            <a:endParaRPr lang="en-US" dirty="0"/>
          </a:p>
          <a:p>
            <a:pPr lvl="1"/>
            <a:r>
              <a:rPr lang="en-US" dirty="0"/>
              <a:t>The assumption by this defense approach is that trigger inputs will produce either large gradients at the trigger location, or large logit activation values</a:t>
            </a:r>
          </a:p>
          <a:p>
            <a:pPr lvl="1"/>
            <a:r>
              <a:rPr lang="en-US" dirty="0"/>
              <a:t>Step 1: apply a clustering algorithm (e.g., </a:t>
            </a:r>
            <a:r>
              <a:rPr lang="en-US" i="1" dirty="0"/>
              <a:t>k</a:t>
            </a:r>
            <a:r>
              <a:rPr lang="en-US" dirty="0"/>
              <a:t>-mean clustering) to separate clean inputs from trigger inputs, based on the gradient or activation values</a:t>
            </a:r>
          </a:p>
          <a:p>
            <a:pPr lvl="1"/>
            <a:r>
              <a:rPr lang="en-US" dirty="0"/>
              <a:t>Step 2: remove or relabel the trigger inputs, and retrain the model</a:t>
            </a:r>
          </a:p>
          <a:p>
            <a:endParaRPr lang="en-US" dirty="0"/>
          </a:p>
        </p:txBody>
      </p:sp>
      <p:sp>
        <p:nvSpPr>
          <p:cNvPr id="4" name="Content Placeholder 3">
            <a:extLst>
              <a:ext uri="{FF2B5EF4-FFF2-40B4-BE49-F238E27FC236}">
                <a16:creationId xmlns:a16="http://schemas.microsoft.com/office/drawing/2014/main" id="{E6C21B58-E40A-A548-0445-B63469BECC51}"/>
              </a:ext>
            </a:extLst>
          </p:cNvPr>
          <p:cNvSpPr>
            <a:spLocks noGrp="1"/>
          </p:cNvSpPr>
          <p:nvPr>
            <p:ph idx="10"/>
          </p:nvPr>
        </p:nvSpPr>
        <p:spPr/>
        <p:txBody>
          <a:bodyPr/>
          <a:lstStyle/>
          <a:p>
            <a:r>
              <a:rPr lang="en-US" dirty="0"/>
              <a:t>Offline Inspection Defenses</a:t>
            </a:r>
          </a:p>
          <a:p>
            <a:endParaRPr lang="en-US" dirty="0"/>
          </a:p>
        </p:txBody>
      </p:sp>
    </p:spTree>
    <p:extLst>
      <p:ext uri="{BB962C8B-B14F-4D97-AF65-F5344CB8AC3E}">
        <p14:creationId xmlns:p14="http://schemas.microsoft.com/office/powerpoint/2010/main" val="64556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5689-83C2-48DC-B2A5-5B1722F21EC2}"/>
              </a:ext>
            </a:extLst>
          </p:cNvPr>
          <p:cNvSpPr>
            <a:spLocks noGrp="1"/>
          </p:cNvSpPr>
          <p:nvPr>
            <p:ph type="title"/>
          </p:nvPr>
        </p:nvSpPr>
        <p:spPr/>
        <p:txBody>
          <a:bodyPr/>
          <a:lstStyle/>
          <a:p>
            <a:r>
              <a:rPr lang="en-US" dirty="0"/>
              <a:t>Offline Inspection Defenses</a:t>
            </a:r>
          </a:p>
        </p:txBody>
      </p:sp>
      <p:sp>
        <p:nvSpPr>
          <p:cNvPr id="3" name="Content Placeholder 2">
            <a:extLst>
              <a:ext uri="{FF2B5EF4-FFF2-40B4-BE49-F238E27FC236}">
                <a16:creationId xmlns:a16="http://schemas.microsoft.com/office/drawing/2014/main" id="{11BC9034-9935-4E5D-806D-A750D3C65F4D}"/>
              </a:ext>
            </a:extLst>
          </p:cNvPr>
          <p:cNvSpPr>
            <a:spLocks noGrp="1"/>
          </p:cNvSpPr>
          <p:nvPr>
            <p:ph idx="1"/>
          </p:nvPr>
        </p:nvSpPr>
        <p:spPr/>
        <p:txBody>
          <a:bodyPr/>
          <a:lstStyle/>
          <a:p>
            <a:r>
              <a:rPr lang="en-US" i="1" dirty="0">
                <a:solidFill>
                  <a:schemeClr val="accent6">
                    <a:lumMod val="50000"/>
                  </a:schemeClr>
                </a:solidFill>
              </a:rPr>
              <a:t>Offline model inspection defense</a:t>
            </a:r>
          </a:p>
          <a:p>
            <a:pPr lvl="1"/>
            <a:r>
              <a:rPr lang="en-US" dirty="0"/>
              <a:t>The defender has access to the backdoored model</a:t>
            </a:r>
          </a:p>
          <a:p>
            <a:pPr lvl="1"/>
            <a:r>
              <a:rPr lang="en-US" dirty="0"/>
              <a:t>This defense approach does not assume that poisoned data is available to the defender</a:t>
            </a:r>
          </a:p>
          <a:p>
            <a:pPr lvl="2"/>
            <a:r>
              <a:rPr lang="en-US" dirty="0"/>
              <a:t>Therefore, the assumptions are more realistic</a:t>
            </a:r>
          </a:p>
          <a:p>
            <a:r>
              <a:rPr lang="en-US" dirty="0">
                <a:solidFill>
                  <a:srgbClr val="FF0000"/>
                </a:solidFill>
              </a:rPr>
              <a:t>Neural cleanse</a:t>
            </a:r>
          </a:p>
          <a:p>
            <a:pPr lvl="1"/>
            <a:r>
              <a:rPr lang="en-US" dirty="0">
                <a:hlinkClick r:id="rId3"/>
              </a:rPr>
              <a:t>Wang et al. (2019) Neural Cleanse: Identifying and Mitigating Backdoor Attacks in Neural Networks</a:t>
            </a:r>
            <a:endParaRPr lang="en-US" dirty="0"/>
          </a:p>
          <a:p>
            <a:pPr lvl="1"/>
            <a:r>
              <a:rPr lang="en-US" dirty="0"/>
              <a:t>The defense iterates though all labels to determine if any label requires much smaller perturbation  to be applied to the inputs to achieve misclassification</a:t>
            </a:r>
          </a:p>
          <a:p>
            <a:pPr lvl="2"/>
            <a:r>
              <a:rPr lang="en-US" dirty="0"/>
              <a:t>An optimization algorithms is applied to reverse engineer the trigger</a:t>
            </a:r>
          </a:p>
          <a:p>
            <a:pPr lvl="2"/>
            <a:r>
              <a:rPr lang="en-US" dirty="0"/>
              <a:t>The reverse-engineered trigger is used to retrain the model, and remove the backdoor</a:t>
            </a:r>
          </a:p>
          <a:p>
            <a:pPr lvl="1"/>
            <a:r>
              <a:rPr lang="en-US" dirty="0"/>
              <a:t>Limitations: high computational costs for models with large number of classes, the reverse-engineered trigger is not always consistent with the original trigger</a:t>
            </a:r>
          </a:p>
          <a:p>
            <a:pPr lvl="1"/>
            <a:r>
              <a:rPr lang="en-US" dirty="0"/>
              <a:t>This defense method is explained in more details in this lecture</a:t>
            </a:r>
          </a:p>
          <a:p>
            <a:pPr lvl="1"/>
            <a:endParaRPr lang="en-US" dirty="0"/>
          </a:p>
          <a:p>
            <a:endParaRPr lang="en-US" dirty="0"/>
          </a:p>
        </p:txBody>
      </p:sp>
      <p:sp>
        <p:nvSpPr>
          <p:cNvPr id="4" name="Content Placeholder 3">
            <a:extLst>
              <a:ext uri="{FF2B5EF4-FFF2-40B4-BE49-F238E27FC236}">
                <a16:creationId xmlns:a16="http://schemas.microsoft.com/office/drawing/2014/main" id="{68715C92-5563-4C62-A8A5-91A06D538143}"/>
              </a:ext>
            </a:extLst>
          </p:cNvPr>
          <p:cNvSpPr>
            <a:spLocks noGrp="1"/>
          </p:cNvSpPr>
          <p:nvPr>
            <p:ph idx="10"/>
          </p:nvPr>
        </p:nvSpPr>
        <p:spPr/>
        <p:txBody>
          <a:bodyPr/>
          <a:lstStyle/>
          <a:p>
            <a:r>
              <a:rPr lang="en-US" dirty="0"/>
              <a:t>Offline Inspection Defenses</a:t>
            </a:r>
          </a:p>
        </p:txBody>
      </p:sp>
    </p:spTree>
    <p:extLst>
      <p:ext uri="{BB962C8B-B14F-4D97-AF65-F5344CB8AC3E}">
        <p14:creationId xmlns:p14="http://schemas.microsoft.com/office/powerpoint/2010/main" val="49328571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19495</TotalTime>
  <Words>4310</Words>
  <Application>Microsoft Office PowerPoint</Application>
  <PresentationFormat>Custom</PresentationFormat>
  <Paragraphs>481</Paragraphs>
  <Slides>42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Arial</vt:lpstr>
      <vt:lpstr>Calibri</vt:lpstr>
      <vt:lpstr>Cambria Math</vt:lpstr>
      <vt:lpstr>Courier New</vt:lpstr>
      <vt:lpstr>Franklin Gothic</vt:lpstr>
      <vt:lpstr>Franklin Gothic Demi</vt:lpstr>
      <vt:lpstr>Libre Franklin</vt:lpstr>
      <vt:lpstr>NimbusRomNo9L</vt:lpstr>
      <vt:lpstr>Palatino Linotype</vt:lpstr>
      <vt:lpstr>Times</vt:lpstr>
      <vt:lpstr>Times New Roman</vt:lpstr>
      <vt:lpstr>Wingdings</vt:lpstr>
      <vt:lpstr>Office Theme</vt:lpstr>
      <vt:lpstr>CS 487/587 Adversarial Machine Learning</vt:lpstr>
      <vt:lpstr>Lecture 9</vt:lpstr>
      <vt:lpstr>Lecture Outline</vt:lpstr>
      <vt:lpstr>Defenses Against Poisoning Attacks</vt:lpstr>
      <vt:lpstr>Blind Backdoor Removal Defenses</vt:lpstr>
      <vt:lpstr>Blind Backdoor Removal Defenses</vt:lpstr>
      <vt:lpstr>Offline Inspection Defenses</vt:lpstr>
      <vt:lpstr>Offline Inspection Defenses</vt:lpstr>
      <vt:lpstr>Offline Inspection Defenses</vt:lpstr>
      <vt:lpstr>NeuronInspect</vt:lpstr>
      <vt:lpstr>NeuronInspect</vt:lpstr>
      <vt:lpstr>Online Inspection Defenses</vt:lpstr>
      <vt:lpstr>Online Inspection Defenses</vt:lpstr>
      <vt:lpstr>Online Inspection Defenses</vt:lpstr>
      <vt:lpstr>Post Backdoor Removal Defenses</vt:lpstr>
      <vt:lpstr>Lecture 9 Defense against Poisoning Attacks</vt:lpstr>
      <vt:lpstr>Overview</vt:lpstr>
      <vt:lpstr>Presentation Outline</vt:lpstr>
      <vt:lpstr>Intuition behind Backdoor Detection</vt:lpstr>
      <vt:lpstr>Observation 1</vt:lpstr>
      <vt:lpstr>Observation 2</vt:lpstr>
      <vt:lpstr>Math Derivation </vt:lpstr>
      <vt:lpstr>Math Derivation </vt:lpstr>
      <vt:lpstr>Math Derivation </vt:lpstr>
      <vt:lpstr>Detection Steps </vt:lpstr>
      <vt:lpstr>Outlier Detection</vt:lpstr>
      <vt:lpstr>Outlier Detection</vt:lpstr>
      <vt:lpstr>Filter Adversarial Inputs </vt:lpstr>
      <vt:lpstr>Filter Adversarial Inputs </vt:lpstr>
      <vt:lpstr>Neuron Pruning </vt:lpstr>
      <vt:lpstr>Unlearning</vt:lpstr>
      <vt:lpstr>Detection Result</vt:lpstr>
      <vt:lpstr>Filtering Result</vt:lpstr>
      <vt:lpstr>Neuron Pruning Result</vt:lpstr>
      <vt:lpstr>Unlearning Result</vt:lpstr>
      <vt:lpstr>Reference</vt:lpstr>
      <vt:lpstr>SentiNet</vt:lpstr>
      <vt:lpstr>SentiNet</vt:lpstr>
      <vt:lpstr>SentiNet</vt:lpstr>
      <vt:lpstr>SentiNet</vt:lpstr>
      <vt:lpstr>SentiNet</vt:lpstr>
      <vt:lpstr>SentiNet</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4082</cp:revision>
  <cp:lastPrinted>2016-01-16T17:38:40Z</cp:lastPrinted>
  <dcterms:created xsi:type="dcterms:W3CDTF">2014-06-16T13:46:25Z</dcterms:created>
  <dcterms:modified xsi:type="dcterms:W3CDTF">2024-03-27T15:18:28Z</dcterms:modified>
</cp:coreProperties>
</file>