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763" r:id="rId2"/>
    <p:sldId id="764" r:id="rId3"/>
    <p:sldId id="765" r:id="rId4"/>
    <p:sldId id="774" r:id="rId5"/>
    <p:sldId id="766" r:id="rId6"/>
    <p:sldId id="775" r:id="rId7"/>
    <p:sldId id="776" r:id="rId8"/>
    <p:sldId id="779" r:id="rId9"/>
    <p:sldId id="786" r:id="rId10"/>
    <p:sldId id="778" r:id="rId11"/>
    <p:sldId id="782" r:id="rId12"/>
    <p:sldId id="769" r:id="rId13"/>
    <p:sldId id="770" r:id="rId14"/>
    <p:sldId id="767" r:id="rId15"/>
    <p:sldId id="768" r:id="rId16"/>
    <p:sldId id="784" r:id="rId17"/>
    <p:sldId id="780" r:id="rId18"/>
    <p:sldId id="781" r:id="rId19"/>
    <p:sldId id="783" r:id="rId20"/>
    <p:sldId id="772" r:id="rId21"/>
    <p:sldId id="809" r:id="rId22"/>
    <p:sldId id="810" r:id="rId23"/>
    <p:sldId id="811" r:id="rId24"/>
    <p:sldId id="812" r:id="rId25"/>
    <p:sldId id="802" r:id="rId26"/>
    <p:sldId id="791" r:id="rId27"/>
    <p:sldId id="792" r:id="rId28"/>
    <p:sldId id="793" r:id="rId29"/>
    <p:sldId id="813" r:id="rId30"/>
    <p:sldId id="794" r:id="rId31"/>
    <p:sldId id="795" r:id="rId32"/>
    <p:sldId id="796" r:id="rId33"/>
    <p:sldId id="819" r:id="rId34"/>
    <p:sldId id="797" r:id="rId35"/>
    <p:sldId id="798" r:id="rId36"/>
    <p:sldId id="799" r:id="rId37"/>
    <p:sldId id="800" r:id="rId38"/>
    <p:sldId id="803" r:id="rId39"/>
    <p:sldId id="804" r:id="rId40"/>
    <p:sldId id="801" r:id="rId41"/>
    <p:sldId id="805" r:id="rId42"/>
    <p:sldId id="806" r:id="rId43"/>
    <p:sldId id="807" r:id="rId44"/>
    <p:sldId id="808" r:id="rId45"/>
    <p:sldId id="814" r:id="rId46"/>
    <p:sldId id="815" r:id="rId47"/>
    <p:sldId id="817" r:id="rId48"/>
    <p:sldId id="818" r:id="rId49"/>
    <p:sldId id="823" r:id="rId50"/>
    <p:sldId id="820" r:id="rId51"/>
    <p:sldId id="821" r:id="rId52"/>
    <p:sldId id="822" r:id="rId53"/>
    <p:sldId id="773" r:id="rId54"/>
  </p:sldIdLst>
  <p:sldSz cx="10058400" cy="7772400"/>
  <p:notesSz cx="6858000" cy="9144000"/>
  <p:defaultTextStyle>
    <a:defPPr>
      <a:defRPr lang="en-US"/>
    </a:defPPr>
    <a:lvl1pPr marL="0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iaoyi He" initials="X. H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3666" autoAdjust="0"/>
  </p:normalViewPr>
  <p:slideViewPr>
    <p:cSldViewPr>
      <p:cViewPr varScale="1">
        <p:scale>
          <a:sx n="81" d="100"/>
          <a:sy n="81" d="100"/>
        </p:scale>
        <p:origin x="2208" y="90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325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ommentAuthors" Target="commentAuthor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7A162-7AE0-4734-8329-E6EF15A67CA1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D3E08-1F1D-453D-99F1-53E4B2E46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193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38D01-B6A8-4E40-A11C-85D5B25719CF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B02277-9392-41C3-AA11-A5F619BDE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422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88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5800"/>
            <a:ext cx="4438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599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2725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3005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3483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7422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4917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0667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2950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1111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8076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069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5800"/>
            <a:ext cx="4438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289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2666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2387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9126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5938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371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3091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6010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5389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1562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542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861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435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157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484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5700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394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316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CFEE5-8EAD-403C-AFC6-4E09610A5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525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8621"/>
            <a:ext cx="10058400" cy="1050573"/>
          </a:xfrm>
        </p:spPr>
        <p:txBody>
          <a:bodyPr>
            <a:normAutofit/>
          </a:bodyPr>
          <a:lstStyle>
            <a:lvl1pPr>
              <a:defRPr sz="4399">
                <a:solidFill>
                  <a:srgbClr val="002060"/>
                </a:solidFill>
                <a:latin typeface="Palatino Linotype" panose="020405020505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673" y="2090803"/>
            <a:ext cx="9584265" cy="5367667"/>
          </a:xfrm>
        </p:spPr>
        <p:txBody>
          <a:bodyPr/>
          <a:lstStyle>
            <a:lvl1pPr marL="288925" indent="-288925">
              <a:buClr>
                <a:schemeClr val="tx2"/>
              </a:buClr>
              <a:buSzPct val="90000"/>
              <a:buFont typeface="Palatino Linotype" panose="02040502050505030304" pitchFamily="18" charset="0"/>
              <a:buChar char="•"/>
              <a:defRPr sz="2000">
                <a:latin typeface="Palatino Linotype" panose="02040502050505030304" pitchFamily="18" charset="0"/>
              </a:defRPr>
            </a:lvl1pPr>
            <a:lvl2pPr marL="631825" indent="-227013"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sz="1800">
                <a:latin typeface="Palatino Linotype" panose="02040502050505030304" pitchFamily="18" charset="0"/>
              </a:defRPr>
            </a:lvl2pPr>
            <a:lvl3pPr marL="914400" indent="-173038">
              <a:buClr>
                <a:schemeClr val="tx2"/>
              </a:buClr>
              <a:buFont typeface="Courier New" panose="02070309020205020404" pitchFamily="49" charset="0"/>
              <a:buChar char="o"/>
              <a:defRPr sz="1600">
                <a:latin typeface="Palatino Linotype" panose="02040502050505030304" pitchFamily="18" charset="0"/>
              </a:defRPr>
            </a:lvl3pPr>
            <a:lvl4pPr marL="1146175" indent="-174625">
              <a:buClr>
                <a:schemeClr val="tx2"/>
              </a:buClr>
              <a:defRPr sz="1400">
                <a:latin typeface="Palatino Linotype" panose="02040502050505030304" pitchFamily="18" charset="0"/>
              </a:defRPr>
            </a:lvl4pPr>
            <a:lvl5pPr marL="1376363" indent="-173038">
              <a:buClr>
                <a:schemeClr val="tx2"/>
              </a:buClr>
              <a:defRPr sz="1200">
                <a:latin typeface="Palatino Linotype" panose="0204050205050503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910432" y="7458470"/>
            <a:ext cx="11089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0102D1B-0293-4647-B4E5-AE469158D403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 algn="r"/>
              <a:t>‹#›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76673" y="1519537"/>
            <a:ext cx="9584265" cy="0"/>
          </a:xfrm>
          <a:prstGeom prst="line">
            <a:avLst/>
          </a:prstGeom>
          <a:ln w="25400" cap="rnd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A181AD20-8F58-559E-837A-40A53C56B828}"/>
              </a:ext>
            </a:extLst>
          </p:cNvPr>
          <p:cNvGrpSpPr/>
          <p:nvPr userDrawn="1"/>
        </p:nvGrpSpPr>
        <p:grpSpPr>
          <a:xfrm>
            <a:off x="108039" y="50030"/>
            <a:ext cx="9817706" cy="307778"/>
            <a:chOff x="58915" y="49776"/>
            <a:chExt cx="8925187" cy="27156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0839A7A-DA3C-92F6-736C-96055276B7B2}"/>
                </a:ext>
              </a:extLst>
            </p:cNvPr>
            <p:cNvSpPr txBox="1"/>
            <p:nvPr userDrawn="1"/>
          </p:nvSpPr>
          <p:spPr>
            <a:xfrm>
              <a:off x="58915" y="49776"/>
              <a:ext cx="8925187" cy="271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i="1" baseline="0" dirty="0">
                  <a:latin typeface="Palatino Linotype" panose="02040502050505030304" pitchFamily="18" charset="0"/>
                </a:rPr>
                <a:t>CS 487/587, Spring 2024</a:t>
              </a:r>
              <a:endParaRPr lang="en-US" sz="1400" b="1" i="1" dirty="0">
                <a:latin typeface="Palatino Linotype" panose="02040502050505030304" pitchFamily="18" charset="0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E91E423-0403-E0CE-5912-86DBECA43C17}"/>
                </a:ext>
              </a:extLst>
            </p:cNvPr>
            <p:cNvCxnSpPr/>
            <p:nvPr userDrawn="1"/>
          </p:nvCxnSpPr>
          <p:spPr>
            <a:xfrm>
              <a:off x="277680" y="321344"/>
              <a:ext cx="8647507" cy="0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rgbClr val="F1B300"/>
                  </a:gs>
                  <a:gs pos="100000">
                    <a:srgbClr val="808080">
                      <a:alpha val="55686"/>
                    </a:srgbClr>
                  </a:gs>
                  <a:gs pos="100000">
                    <a:srgbClr val="191919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2053F5EA-CF2B-6C28-8C5A-B2C2B30B98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665" r="84819" b="-1"/>
          <a:stretch/>
        </p:blipFill>
        <p:spPr>
          <a:xfrm>
            <a:off x="60648" y="-21795"/>
            <a:ext cx="227386" cy="4547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731019D-2B49-3D31-D189-3F83108BF7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5" t="15437" b="21141"/>
          <a:stretch/>
        </p:blipFill>
        <p:spPr>
          <a:xfrm>
            <a:off x="348681" y="13149"/>
            <a:ext cx="1440159" cy="300107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1AE48F6-23C4-506D-ADA5-6356535A5D3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76673" y="1509936"/>
            <a:ext cx="6192687" cy="350293"/>
          </a:xfrm>
        </p:spPr>
        <p:txBody>
          <a:bodyPr>
            <a:normAutofit/>
          </a:bodyPr>
          <a:lstStyle>
            <a:lvl1pPr marL="0" indent="0">
              <a:buNone/>
              <a:defRPr sz="1400" i="1">
                <a:latin typeface="Palatino Linotype" panose="02040502050505030304" pitchFamily="18" charset="0"/>
              </a:defRPr>
            </a:lvl1pPr>
            <a:lvl2pPr marL="690563" indent="-233363">
              <a:defRPr sz="1800">
                <a:latin typeface="Palatino Linotype" panose="02040502050505030304" pitchFamily="18" charset="0"/>
              </a:defRPr>
            </a:lvl2pPr>
            <a:lvl3pPr marL="1031875" indent="-234950">
              <a:buFont typeface="Wingdings" panose="05000000000000000000" pitchFamily="2" charset="2"/>
              <a:buChar char="§"/>
              <a:defRPr sz="1600">
                <a:latin typeface="Palatino Linotype" panose="02040502050505030304" pitchFamily="18" charset="0"/>
              </a:defRPr>
            </a:lvl3pPr>
            <a:lvl4pPr marL="1371600" indent="-223838">
              <a:buFont typeface="Arial" panose="020B0604020202020204" pitchFamily="34" charset="0"/>
              <a:buChar char="»"/>
              <a:defRPr sz="1400">
                <a:latin typeface="Palatino Linotype" panose="02040502050505030304" pitchFamily="18" charset="0"/>
              </a:defRPr>
            </a:lvl4pPr>
            <a:lvl5pPr>
              <a:defRPr sz="1506">
                <a:latin typeface="Palatino Linotype" panose="0204050205050503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3262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632184"/>
            <a:ext cx="9052560" cy="1050573"/>
          </a:xfrm>
        </p:spPr>
        <p:txBody>
          <a:bodyPr>
            <a:normAutofit/>
          </a:bodyPr>
          <a:lstStyle>
            <a:lvl1pPr>
              <a:defRPr sz="3599">
                <a:solidFill>
                  <a:srgbClr val="002060"/>
                </a:solidFill>
                <a:latin typeface="Palatino Linotype" panose="020405020505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673" y="2090803"/>
            <a:ext cx="9584265" cy="5367667"/>
          </a:xfrm>
        </p:spPr>
        <p:txBody>
          <a:bodyPr/>
          <a:lstStyle>
            <a:lvl1pPr>
              <a:defRPr sz="2400">
                <a:latin typeface="Palatino Linotype" panose="02040502050505030304" pitchFamily="18" charset="0"/>
              </a:defRPr>
            </a:lvl1pPr>
            <a:lvl2pPr marL="693680" indent="-236518">
              <a:defRPr sz="2000">
                <a:latin typeface="Palatino Linotype" panose="02040502050505030304" pitchFamily="18" charset="0"/>
              </a:defRPr>
            </a:lvl2pPr>
            <a:lvl3pPr>
              <a:defRPr sz="1800">
                <a:latin typeface="Palatino Linotype" panose="02040502050505030304" pitchFamily="18" charset="0"/>
              </a:defRPr>
            </a:lvl3pPr>
            <a:lvl4pPr>
              <a:defRPr sz="1600">
                <a:latin typeface="Palatino Linotype" panose="02040502050505030304" pitchFamily="18" charset="0"/>
              </a:defRPr>
            </a:lvl4pPr>
            <a:lvl5pPr>
              <a:defRPr sz="1400">
                <a:latin typeface="Palatino Linotype" panose="0204050205050503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910432" y="7458470"/>
            <a:ext cx="11089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0102D1B-0293-4647-B4E5-AE469158D403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 algn="r"/>
              <a:t>‹#›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C3BE9D6-5581-2658-A6F1-460C03AFDB0C}"/>
              </a:ext>
            </a:extLst>
          </p:cNvPr>
          <p:cNvGrpSpPr/>
          <p:nvPr userDrawn="1"/>
        </p:nvGrpSpPr>
        <p:grpSpPr>
          <a:xfrm>
            <a:off x="108039" y="50030"/>
            <a:ext cx="9817706" cy="307778"/>
            <a:chOff x="58915" y="49776"/>
            <a:chExt cx="8925187" cy="27156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F4CF856-B0C8-765A-FC53-90355DBE3636}"/>
                </a:ext>
              </a:extLst>
            </p:cNvPr>
            <p:cNvSpPr txBox="1"/>
            <p:nvPr userDrawn="1"/>
          </p:nvSpPr>
          <p:spPr>
            <a:xfrm>
              <a:off x="58915" y="49776"/>
              <a:ext cx="8925187" cy="271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i="1" baseline="0" dirty="0">
                  <a:latin typeface="Palatino Linotype" panose="02040502050505030304" pitchFamily="18" charset="0"/>
                </a:rPr>
                <a:t>CS 487/587, Spring 2024</a:t>
              </a:r>
              <a:endParaRPr lang="en-US" sz="1400" b="1" i="1" dirty="0">
                <a:latin typeface="Palatino Linotype" panose="02040502050505030304" pitchFamily="18" charset="0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759EA22-13AE-8FDF-E3D5-6007004BE709}"/>
                </a:ext>
              </a:extLst>
            </p:cNvPr>
            <p:cNvCxnSpPr/>
            <p:nvPr userDrawn="1"/>
          </p:nvCxnSpPr>
          <p:spPr>
            <a:xfrm>
              <a:off x="277680" y="321344"/>
              <a:ext cx="8647507" cy="0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rgbClr val="F1B300"/>
                  </a:gs>
                  <a:gs pos="100000">
                    <a:srgbClr val="808080">
                      <a:alpha val="55686"/>
                    </a:srgbClr>
                  </a:gs>
                  <a:gs pos="100000">
                    <a:srgbClr val="191919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9AFEB02A-307E-76E8-2C80-9580248EB1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665" r="84819" b="-1"/>
          <a:stretch/>
        </p:blipFill>
        <p:spPr>
          <a:xfrm>
            <a:off x="60648" y="-21795"/>
            <a:ext cx="227386" cy="4547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E13692-F654-AADD-5323-5556F55304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5" t="15437" b="21141"/>
          <a:stretch/>
        </p:blipFill>
        <p:spPr>
          <a:xfrm>
            <a:off x="348681" y="13149"/>
            <a:ext cx="1440159" cy="30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876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ation Title Black Angle">
  <p:cSld name="Presentation Title Black Ang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/>
          <p:nvPr/>
        </p:nvSpPr>
        <p:spPr>
          <a:xfrm>
            <a:off x="0" y="0"/>
            <a:ext cx="4589630" cy="7772400"/>
          </a:xfrm>
          <a:custGeom>
            <a:avLst/>
            <a:gdLst/>
            <a:ahLst/>
            <a:cxnLst/>
            <a:rect l="l" t="t" r="r" b="b"/>
            <a:pathLst>
              <a:path w="11127100" h="13717588" extrusionOk="0">
                <a:moveTo>
                  <a:pt x="0" y="0"/>
                </a:moveTo>
                <a:lnTo>
                  <a:pt x="11127100" y="0"/>
                </a:lnTo>
                <a:lnTo>
                  <a:pt x="8708318" y="13717588"/>
                </a:lnTo>
                <a:lnTo>
                  <a:pt x="0" y="1371758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7710" tIns="18850" rIns="37710" bIns="18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8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4" name="Google Shape;14;p2"/>
          <p:cNvSpPr txBox="1">
            <a:spLocks noGrp="1"/>
          </p:cNvSpPr>
          <p:nvPr>
            <p:ph type="title"/>
          </p:nvPr>
        </p:nvSpPr>
        <p:spPr>
          <a:xfrm>
            <a:off x="4999499" y="1149896"/>
            <a:ext cx="4247295" cy="296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9375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Franklin Gothic"/>
              <a:buNone/>
              <a:defRPr sz="4000" b="1" cap="none">
                <a:solidFill>
                  <a:srgbClr val="F1B300"/>
                </a:solidFill>
                <a:latin typeface="Franklin Gothic Demi" panose="020B07030201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" name="Google Shape;15;p2"/>
          <p:cNvSpPr txBox="1">
            <a:spLocks noGrp="1"/>
          </p:cNvSpPr>
          <p:nvPr>
            <p:ph type="body" idx="1"/>
          </p:nvPr>
        </p:nvSpPr>
        <p:spPr>
          <a:xfrm>
            <a:off x="4996675" y="4966320"/>
            <a:ext cx="4250119" cy="1019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188595" marR="0" lvl="0" indent="-94298" algn="ctr" rtl="0">
              <a:lnSpc>
                <a:spcPct val="108333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2400" b="1" i="1" u="none" strike="noStrike" cap="none">
                <a:solidFill>
                  <a:schemeClr val="dk1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  <a:sym typeface="Libre Franklin"/>
              </a:defRPr>
            </a:lvl1pPr>
            <a:lvl2pPr marL="377190" marR="0" lvl="1" indent="-94298" algn="l" rtl="0">
              <a:lnSpc>
                <a:spcPct val="90000"/>
              </a:lnSpc>
              <a:spcBef>
                <a:spcPts val="20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99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565785" marR="0" lvl="2" indent="-94298" algn="l" rtl="0">
              <a:lnSpc>
                <a:spcPct val="90000"/>
              </a:lnSpc>
              <a:spcBef>
                <a:spcPts val="20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825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754380" marR="0" lvl="3" indent="-94298" algn="l" rtl="0">
              <a:lnSpc>
                <a:spcPct val="90000"/>
              </a:lnSpc>
              <a:spcBef>
                <a:spcPts val="20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743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942975" marR="0" lvl="4" indent="-94298" algn="l" rtl="0">
              <a:lnSpc>
                <a:spcPct val="90000"/>
              </a:lnSpc>
              <a:spcBef>
                <a:spcPts val="20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743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1131570" marR="0" lvl="5" indent="-141446" algn="l" rtl="0">
              <a:lnSpc>
                <a:spcPct val="90000"/>
              </a:lnSpc>
              <a:spcBef>
                <a:spcPts val="20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743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1320165" marR="0" lvl="6" indent="-141446" algn="l" rtl="0">
              <a:lnSpc>
                <a:spcPct val="90000"/>
              </a:lnSpc>
              <a:spcBef>
                <a:spcPts val="20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743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1508760" marR="0" lvl="7" indent="-141446" algn="l" rtl="0">
              <a:lnSpc>
                <a:spcPct val="90000"/>
              </a:lnSpc>
              <a:spcBef>
                <a:spcPts val="20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743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1697355" marR="0" lvl="8" indent="-141446" algn="l" rtl="0">
              <a:lnSpc>
                <a:spcPct val="90000"/>
              </a:lnSpc>
              <a:spcBef>
                <a:spcPts val="20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743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52" y="2446040"/>
            <a:ext cx="2974372" cy="189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25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2"/>
            <a:ext cx="9052560" cy="5129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1" y="7203864"/>
            <a:ext cx="31851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CFEE5-8EAD-403C-AFC6-4E09610A5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686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3" r:id="rId3"/>
    <p:sldLayoutId id="2147483684" r:id="rId4"/>
  </p:sldLayoutIdLst>
  <p:hf hdr="0" ftr="0" dt="0"/>
  <p:txStyles>
    <p:titleStyle>
      <a:lvl1pPr algn="ctr" defTabSz="914323" rtl="0" eaLnBrk="1" latinLnBrk="0" hangingPunct="1"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1" indent="-342871" algn="l" defTabSz="914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87" indent="-285726" algn="l" defTabSz="91432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4" indent="-228581" algn="l" defTabSz="914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66" indent="-228581" algn="l" defTabSz="91432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27" indent="-228581" algn="l" defTabSz="91432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89" indent="-228581" algn="l" defTabSz="914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51" indent="-228581" algn="l" defTabSz="914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13" indent="-228581" algn="l" defTabSz="914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74" indent="-228581" algn="l" defTabSz="914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2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3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5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7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8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0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2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4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xiv.org/abs/2101.03961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eveloper.nvidia.com/blog/applying-mixture-of-experts-in-llm-architectures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eveloper.nvidia.com/blog/applying-mixture-of-experts-in-llm-architectures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eveloper.nvidia.com/blog/applying-mixture-of-experts-in-llm-architectures/" TargetMode="Externa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ewsletter.maartengrootendorst.com/p/a-visual-guide-to-mamba-and-state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ewsletter.maartengrootendorst.com/p/a-visual-guide-to-mamba-and-state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ewsletter.maartengrootendorst.com/p/a-visual-guide-to-mamba-and-state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ewsletter.maartengrootendorst.com/p/a-visual-guide-to-mamba-and-state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letter.maartengrootendorst.com/p/a-visual-guide-to-mamba-and-state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newsletter.maartengrootendorst.com/p/a-visual-guide-to-mamba-and-state" TargetMode="Externa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ensorops.ai/post/what-is-mixture-of-experts-llm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letter.maartengrootendorst.com/p/a-visual-guide-to-mamba-and-state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letter.maartengrootendorst.com/p/a-visual-guide-to-mamba-and-state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letter.maartengrootendorst.com/p/a-visual-guide-to-mamba-and-state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letter.maartengrootendorst.com/p/a-visual-guide-to-mamba-and-state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newsletter.maartengrootendorst.com/p/a-visual-guide-to-mamba-and-state" TargetMode="External"/><Relationship Id="rId4" Type="http://schemas.openxmlformats.org/officeDocument/2006/relationships/image" Target="../media/image2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ewsletter.maartengrootendorst.com/p/a-visual-guide-to-mamba-and-state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letter.maartengrootendorst.com/p/a-visual-guide-to-mamba-and-state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ewsletter.maartengrootendorst.com/p/a-visual-guide-to-mamba-and-state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newsletter.maartengrootendorst.com/p/a-visual-guide-to-mamba-and-state" TargetMode="External"/><Relationship Id="rId4" Type="http://schemas.openxmlformats.org/officeDocument/2006/relationships/image" Target="../media/image3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letter.maartengrootendorst.com/p/a-visual-guide-to-mamba-and-state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letter.maartengrootendorst.com/p/a-visual-guide-to-mamba-and-state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letter.maartengrootendorst.com/p/a-visual-guide-to-mamba-and-state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hyperlink" Target="https://newsletter.maartengrootendorst.com/p/a-visual-guide-to-mamba-and-state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letter.maartengrootendorst.com/p/a-visual-guide-to-mamba-and-state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ewsletter.maartengrootendorst.com/p/a-visual-guide-to-mamba-and-state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ewsletter.maartengrootendorst.com/p/a-visual-guide-to-mamba-and-state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newsletter.maartengrootendorst.com/p/a-visual-guide-to-mamba-and-state" TargetMode="External"/><Relationship Id="rId4" Type="http://schemas.microsoft.com/office/2007/relationships/hdphoto" Target="../media/hdphoto4.wdp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ewsletter.maartengrootendorst.com/p/a-visual-guide-to-mamba-and-state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ewsletter.maartengrootendorst.com/p/a-visual-guide-to-mamba-and-stat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huggingface.co/blog/moe" TargetMode="External"/><Relationship Id="rId7" Type="http://schemas.openxmlformats.org/officeDocument/2006/relationships/hyperlink" Target="https://www.interconnects.ai/p/llms-beyond-attention" TargetMode="External"/><Relationship Id="rId2" Type="http://schemas.openxmlformats.org/officeDocument/2006/relationships/hyperlink" Target="https://www.tensorops.ai/post/what-is-mixture-of-experts-ll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jameschen.io/jekyll/update/2024/02/12/mamba.html" TargetMode="External"/><Relationship Id="rId5" Type="http://schemas.openxmlformats.org/officeDocument/2006/relationships/hyperlink" Target="https://newsletter.maartengrootendorst.com/p/a-visual-guide-to-mamba-and-state" TargetMode="External"/><Relationship Id="rId4" Type="http://schemas.openxmlformats.org/officeDocument/2006/relationships/hyperlink" Target="https://developer.nvidia.com/blog/applying-mixture-of-experts-in-llm-architectures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xiv.org/abs/2101.0396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3DD0A-0E8E-B7DE-C4FA-5A20FE0B4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6675" y="1538636"/>
            <a:ext cx="4247295" cy="1987524"/>
          </a:xfrm>
        </p:spPr>
        <p:txBody>
          <a:bodyPr/>
          <a:lstStyle/>
          <a:p>
            <a:pPr algn="ctr"/>
            <a:r>
              <a:rPr lang="en-US" altLang="en-US" dirty="0"/>
              <a:t>CS 487/587</a:t>
            </a:r>
            <a:r>
              <a:rPr lang="en-US" dirty="0"/>
              <a:t> Adversarial Machine Learning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altLang="en-US" dirty="0"/>
              <a:t>Dr. Alex Vakanski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73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F9232-F521-28B0-858D-D7E71D5FA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775A4-1538-3276-957F-EB6780B53F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Efficiently routing the tokens is one of the challenges for </a:t>
            </a:r>
            <a:r>
              <a:rPr lang="en-US" dirty="0" err="1"/>
              <a:t>MoE</a:t>
            </a:r>
            <a:endParaRPr lang="en-US" dirty="0"/>
          </a:p>
          <a:p>
            <a:pPr lvl="1"/>
            <a:r>
              <a:rPr lang="en-US" dirty="0"/>
              <a:t>In recent </a:t>
            </a:r>
            <a:r>
              <a:rPr lang="en-US" dirty="0" err="1"/>
              <a:t>MoE</a:t>
            </a:r>
            <a:r>
              <a:rPr lang="en-US" dirty="0"/>
              <a:t>, the gating network (router) is composed of learned parameters and is trained at the same time as the rest of the network</a:t>
            </a:r>
          </a:p>
          <a:p>
            <a:pPr lvl="1"/>
            <a:r>
              <a:rPr lang="en-US" dirty="0"/>
              <a:t>I.e., the gating network is typically a simple neural network with a softmax function, which learns which expert to send each input to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F1EB8B7-048C-53AF-EC1E-4BA3325AB1A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Mixture of Experts</a:t>
            </a:r>
          </a:p>
          <a:p>
            <a:endParaRPr lang="en-US" dirty="0"/>
          </a:p>
        </p:txBody>
      </p:sp>
      <p:pic>
        <p:nvPicPr>
          <p:cNvPr id="4" name="Picture 2" descr="Switch Layer">
            <a:extLst>
              <a:ext uri="{FF2B5EF4-FFF2-40B4-BE49-F238E27FC236}">
                <a16:creationId xmlns:a16="http://schemas.microsoft.com/office/drawing/2014/main" id="{9245A8D5-3341-23EF-2232-73046AD93A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21" t="10065" r="7045" b="33283"/>
          <a:stretch/>
        </p:blipFill>
        <p:spPr bwMode="auto">
          <a:xfrm>
            <a:off x="2508920" y="3876458"/>
            <a:ext cx="4574309" cy="361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A48481-44D5-701D-0298-E52184A45EF0}"/>
              </a:ext>
            </a:extLst>
          </p:cNvPr>
          <p:cNvSpPr txBox="1"/>
          <p:nvPr/>
        </p:nvSpPr>
        <p:spPr>
          <a:xfrm>
            <a:off x="1500808" y="7528411"/>
            <a:ext cx="69847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Figure from the Switch Transformers paper: </a:t>
            </a:r>
            <a:r>
              <a:rPr lang="en-US" sz="1000" dirty="0">
                <a:hlinkClick r:id="rId4"/>
              </a:rPr>
              <a:t>https://arxiv.org/abs/2101.03961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561162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F9232-F521-28B0-858D-D7E71D5FA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775A4-1538-3276-957F-EB6780B53F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some cases, the gating network may converge to mostly activate the same few experts</a:t>
            </a:r>
          </a:p>
          <a:p>
            <a:pPr lvl="1"/>
            <a:r>
              <a:rPr lang="en-US" dirty="0"/>
              <a:t>When all tokens are sent to just 2 or 3 experts, that makes the training inefficient</a:t>
            </a:r>
          </a:p>
          <a:p>
            <a:pPr lvl="1"/>
            <a:r>
              <a:rPr lang="en-US" dirty="0"/>
              <a:t>I.e., the load is not properly balanced across all experts</a:t>
            </a:r>
          </a:p>
          <a:p>
            <a:r>
              <a:rPr lang="en-US" dirty="0"/>
              <a:t>To mitigate the issue of </a:t>
            </a:r>
            <a:r>
              <a:rPr lang="en-US" dirty="0">
                <a:solidFill>
                  <a:srgbClr val="FF0000"/>
                </a:solidFill>
              </a:rPr>
              <a:t>load balancing</a:t>
            </a:r>
            <a:r>
              <a:rPr lang="en-US" dirty="0"/>
              <a:t>, an auxiliary loss can be introduced during model training to encourage giving all experts equal importance</a:t>
            </a:r>
          </a:p>
          <a:p>
            <a:pPr lvl="1"/>
            <a:r>
              <a:rPr lang="en-US" dirty="0"/>
              <a:t>The auxiliary loss ensures that all experts receive a roughly equal number of training examples</a:t>
            </a:r>
          </a:p>
          <a:p>
            <a:r>
              <a:rPr lang="en-US" dirty="0"/>
              <a:t>In some models (e.g., </a:t>
            </a:r>
            <a:r>
              <a:rPr lang="en-US" dirty="0" err="1"/>
              <a:t>Mixtral</a:t>
            </a:r>
            <a:r>
              <a:rPr lang="en-US" dirty="0"/>
              <a:t>), each token is sent to the top-2 experts to improve load balancing</a:t>
            </a:r>
          </a:p>
          <a:p>
            <a:r>
              <a:rPr lang="en-US" dirty="0"/>
              <a:t>There is significant research effort dedicated on efficient load balancing in </a:t>
            </a:r>
            <a:r>
              <a:rPr lang="en-US" dirty="0" err="1"/>
              <a:t>MoE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BE0B41-C4D9-2AE2-E244-5F3EB32188A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Mixture of Experts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575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66C54-8CCC-A23C-A91A-9532C2E00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</a:t>
            </a:r>
            <a:r>
              <a:rPr lang="en-US" dirty="0" err="1"/>
              <a:t>MoE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5CC45-ED9E-DDA7-5678-C3B653E36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key advantages of </a:t>
            </a:r>
            <a:r>
              <a:rPr lang="en-US" dirty="0" err="1"/>
              <a:t>MoE</a:t>
            </a:r>
            <a:r>
              <a:rPr lang="en-US" dirty="0"/>
              <a:t> include </a:t>
            </a:r>
            <a:r>
              <a:rPr lang="en-US" i="1" dirty="0">
                <a:solidFill>
                  <a:srgbClr val="0070C0"/>
                </a:solidFill>
              </a:rPr>
              <a:t>faster pretraining </a:t>
            </a:r>
            <a:r>
              <a:rPr lang="en-US" dirty="0"/>
              <a:t>thanks to sparse layers, and </a:t>
            </a:r>
            <a:r>
              <a:rPr lang="en-US" i="1" dirty="0">
                <a:solidFill>
                  <a:srgbClr val="0070C0"/>
                </a:solidFill>
              </a:rPr>
              <a:t>efficient inference </a:t>
            </a:r>
            <a:r>
              <a:rPr lang="en-US" dirty="0"/>
              <a:t>by activating only required experts</a:t>
            </a:r>
          </a:p>
          <a:p>
            <a:pPr lvl="1"/>
            <a:r>
              <a:rPr lang="en-US" dirty="0" err="1"/>
              <a:t>MoE</a:t>
            </a:r>
            <a:r>
              <a:rPr lang="en-US" dirty="0"/>
              <a:t> LLMs are pretrained much faster than dense models with the same number of parameters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Model capacity </a:t>
            </a:r>
            <a:r>
              <a:rPr lang="en-US" dirty="0"/>
              <a:t>can be defined as the level of complexity that a model is capable of understanding or expressing</a:t>
            </a:r>
          </a:p>
          <a:p>
            <a:pPr lvl="2"/>
            <a:r>
              <a:rPr lang="en-US" dirty="0"/>
              <a:t>The size of a model is one of the most important factors for enhanced model capacity, and given a fixed computing budget, training a larger model for fewer steps is preferred than training a smaller model for more steps</a:t>
            </a:r>
          </a:p>
          <a:p>
            <a:pPr lvl="2"/>
            <a:r>
              <a:rPr lang="en-US" dirty="0"/>
              <a:t>E.g., Switch Transformers based on </a:t>
            </a:r>
            <a:r>
              <a:rPr lang="en-US" dirty="0" err="1"/>
              <a:t>MoE</a:t>
            </a:r>
            <a:r>
              <a:rPr lang="en-US" dirty="0"/>
              <a:t> achieved a 4x pretraining speed-up over the corresponding dense models</a:t>
            </a:r>
          </a:p>
          <a:p>
            <a:pPr lvl="1"/>
            <a:r>
              <a:rPr lang="en-US" dirty="0"/>
              <a:t>Faster inference is very important for end-users </a:t>
            </a:r>
          </a:p>
          <a:p>
            <a:pPr lvl="2"/>
            <a:r>
              <a:rPr lang="en-US" dirty="0"/>
              <a:t>Although an </a:t>
            </a:r>
            <a:r>
              <a:rPr lang="en-US" dirty="0" err="1"/>
              <a:t>MoE</a:t>
            </a:r>
            <a:r>
              <a:rPr lang="en-US" dirty="0"/>
              <a:t> might have many parameters, only some of them are used during inference, that results in much faster inference compared to a dense model with the same number of parameters</a:t>
            </a:r>
          </a:p>
          <a:p>
            <a:pPr lvl="1"/>
            <a:r>
              <a:rPr lang="en-US" dirty="0"/>
              <a:t>Faster pretraining and inference lead to potential </a:t>
            </a:r>
            <a:r>
              <a:rPr lang="en-US" dirty="0">
                <a:solidFill>
                  <a:srgbClr val="0070C0"/>
                </a:solidFill>
              </a:rPr>
              <a:t>savings in computational cost </a:t>
            </a:r>
            <a:r>
              <a:rPr lang="en-US" dirty="0"/>
              <a:t>versus dense models</a:t>
            </a:r>
          </a:p>
          <a:p>
            <a:r>
              <a:rPr lang="en-US" dirty="0"/>
              <a:t> Similarly, </a:t>
            </a:r>
            <a:r>
              <a:rPr lang="en-US" dirty="0" err="1"/>
              <a:t>MoE</a:t>
            </a:r>
            <a:r>
              <a:rPr lang="en-US" dirty="0"/>
              <a:t> generate </a:t>
            </a:r>
            <a:r>
              <a:rPr lang="en-US" i="1" dirty="0">
                <a:solidFill>
                  <a:srgbClr val="0070C0"/>
                </a:solidFill>
              </a:rPr>
              <a:t>higher quality outputs </a:t>
            </a:r>
            <a:r>
              <a:rPr lang="en-US" dirty="0"/>
              <a:t>by combining specialized experts 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2A8D4C-2D7A-0F03-6C6F-341CC9BC32A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Mixture of Experts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37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44362-E272-1B7B-08A3-0C658167A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of </a:t>
            </a:r>
            <a:r>
              <a:rPr lang="en-US" dirty="0" err="1"/>
              <a:t>MoE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B5719-EC11-E7AE-72A8-4A50A8282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MoE</a:t>
            </a:r>
            <a:r>
              <a:rPr lang="en-US" dirty="0"/>
              <a:t> have </a:t>
            </a:r>
            <a:r>
              <a:rPr lang="en-US" i="1" dirty="0">
                <a:solidFill>
                  <a:srgbClr val="0070C0"/>
                </a:solidFill>
              </a:rPr>
              <a:t>high GPU memory requirements </a:t>
            </a:r>
            <a:r>
              <a:rPr lang="en-US" dirty="0"/>
              <a:t>since all experts needs to be loaded into the memory for both training and inference</a:t>
            </a:r>
          </a:p>
          <a:p>
            <a:pPr lvl="1"/>
            <a:r>
              <a:rPr lang="en-US" dirty="0"/>
              <a:t>E.g., loading all experts in </a:t>
            </a:r>
            <a:r>
              <a:rPr lang="en-US" dirty="0" err="1"/>
              <a:t>Mixtral</a:t>
            </a:r>
            <a:r>
              <a:rPr lang="en-US" dirty="0"/>
              <a:t> requires to load 49B parameters in the GPU VRAM memory, which creates challenges for users with low memory GPUs or a single low-end GPU</a:t>
            </a:r>
          </a:p>
          <a:p>
            <a:r>
              <a:rPr lang="en-US" i="1" dirty="0">
                <a:solidFill>
                  <a:srgbClr val="0070C0"/>
                </a:solidFill>
              </a:rPr>
              <a:t>Finetuning</a:t>
            </a:r>
            <a:r>
              <a:rPr lang="en-US" dirty="0"/>
              <a:t> </a:t>
            </a:r>
            <a:r>
              <a:rPr lang="en-US" dirty="0" err="1"/>
              <a:t>MoE</a:t>
            </a:r>
            <a:r>
              <a:rPr lang="en-US" dirty="0"/>
              <a:t> </a:t>
            </a:r>
            <a:r>
              <a:rPr lang="en-US" i="1" dirty="0">
                <a:solidFill>
                  <a:srgbClr val="0070C0"/>
                </a:solidFill>
              </a:rPr>
              <a:t>is more challenging </a:t>
            </a:r>
            <a:r>
              <a:rPr lang="en-US" dirty="0"/>
              <a:t>than dense models, because sparse layers are more prone to overfitting</a:t>
            </a:r>
          </a:p>
          <a:p>
            <a:pPr lvl="1"/>
            <a:r>
              <a:rPr lang="en-US" dirty="0"/>
              <a:t>Recent works have shown promising results and introduced strategies for finetuning </a:t>
            </a:r>
            <a:r>
              <a:rPr lang="en-US" dirty="0" err="1"/>
              <a:t>MoE</a:t>
            </a:r>
            <a:r>
              <a:rPr lang="en-US" dirty="0"/>
              <a:t> </a:t>
            </a:r>
          </a:p>
          <a:p>
            <a:r>
              <a:rPr lang="en-US" dirty="0" err="1"/>
              <a:t>MoE</a:t>
            </a:r>
            <a:r>
              <a:rPr lang="en-US" dirty="0"/>
              <a:t> require to carefully balance tradeoffs between training costs and inference efficiency</a:t>
            </a:r>
          </a:p>
          <a:p>
            <a:pPr lvl="1"/>
            <a:r>
              <a:rPr lang="en-US" dirty="0"/>
              <a:t>While offering faster inference, </a:t>
            </a:r>
            <a:r>
              <a:rPr lang="en-US" dirty="0" err="1"/>
              <a:t>MoE</a:t>
            </a:r>
            <a:r>
              <a:rPr lang="en-US" dirty="0"/>
              <a:t> require careful management of VRAM and computing resources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93A5C1-BED4-8962-394D-D102D5583CA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Mixture of Experts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295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36995-98FE-662C-DAE9-FEBD09821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GPT-4's </a:t>
            </a:r>
            <a:r>
              <a:rPr lang="en-US" dirty="0" err="1"/>
              <a:t>MoE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1A8C1-5D08-2199-6E84-7A07FE338F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Based on leaked information about Open AI’s </a:t>
            </a:r>
            <a:r>
              <a:rPr lang="en-US" i="1" dirty="0">
                <a:solidFill>
                  <a:srgbClr val="0070C0"/>
                </a:solidFill>
              </a:rPr>
              <a:t>GPT-4 </a:t>
            </a:r>
            <a:r>
              <a:rPr lang="en-US" dirty="0"/>
              <a:t>language model, it is implemented using an </a:t>
            </a:r>
            <a:r>
              <a:rPr lang="en-US" dirty="0" err="1"/>
              <a:t>MoE</a:t>
            </a:r>
            <a:r>
              <a:rPr lang="en-US" dirty="0"/>
              <a:t> architecture</a:t>
            </a:r>
          </a:p>
          <a:p>
            <a:r>
              <a:rPr lang="en-US" dirty="0"/>
              <a:t>It combines 8 expert models, each with 220B parameters</a:t>
            </a:r>
          </a:p>
          <a:p>
            <a:pPr lvl="1"/>
            <a:r>
              <a:rPr lang="en-US" dirty="0"/>
              <a:t>This amounts to about 1.7T parameters, but the actual number of parameters can be somewhere between 1.2T and 1.7T parameters</a:t>
            </a:r>
          </a:p>
          <a:p>
            <a:r>
              <a:rPr lang="en-US" dirty="0" err="1"/>
              <a:t>MoE</a:t>
            </a:r>
            <a:r>
              <a:rPr lang="en-US" dirty="0"/>
              <a:t> allows GPT-4 to achieve superior quality while optimizing computational efficiency during inference</a:t>
            </a:r>
          </a:p>
          <a:p>
            <a:pPr lvl="1"/>
            <a:r>
              <a:rPr lang="en-US" dirty="0" err="1"/>
              <a:t>MoE</a:t>
            </a:r>
            <a:r>
              <a:rPr lang="en-US" dirty="0"/>
              <a:t> also allows to distribute the model across multiple GPUs while routing inputs dynamically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4CDB95-B28D-50A0-5F4C-A5AFDAE1559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Mixture of Experts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386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45E26-0A27-2A73-EAAC-0023EA1EE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Mixtral</a:t>
            </a:r>
            <a:r>
              <a:rPr lang="en-US" dirty="0"/>
              <a:t>: Open Source </a:t>
            </a:r>
            <a:r>
              <a:rPr lang="en-US" dirty="0" err="1"/>
              <a:t>MoE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0F171-815B-32CA-3935-A6BA89116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>
                <a:solidFill>
                  <a:srgbClr val="0070C0"/>
                </a:solidFill>
              </a:rPr>
              <a:t>Mixtral</a:t>
            </a:r>
            <a:r>
              <a:rPr lang="en-US" dirty="0"/>
              <a:t> is an open-source </a:t>
            </a:r>
            <a:r>
              <a:rPr lang="en-US" dirty="0" err="1"/>
              <a:t>MoE</a:t>
            </a:r>
            <a:r>
              <a:rPr lang="en-US" dirty="0"/>
              <a:t> model with 47B parameters </a:t>
            </a:r>
          </a:p>
          <a:p>
            <a:r>
              <a:rPr lang="en-US" dirty="0"/>
              <a:t>It uses 8 expert Mistral-7B models  </a:t>
            </a:r>
          </a:p>
          <a:p>
            <a:pPr lvl="1"/>
            <a:r>
              <a:rPr lang="en-US" dirty="0"/>
              <a:t>But </a:t>
            </a:r>
            <a:r>
              <a:rPr lang="en-US" dirty="0" err="1"/>
              <a:t>Mixtral</a:t>
            </a:r>
            <a:r>
              <a:rPr lang="en-US" dirty="0"/>
              <a:t> uses only about 12.9B parameters per input token through sparse routing</a:t>
            </a:r>
          </a:p>
          <a:p>
            <a:r>
              <a:rPr lang="en-US" dirty="0"/>
              <a:t>This allows </a:t>
            </a:r>
            <a:r>
              <a:rPr lang="en-US" dirty="0" err="1"/>
              <a:t>Mixtral</a:t>
            </a:r>
            <a:r>
              <a:rPr lang="en-US" dirty="0"/>
              <a:t> to outperform much larger models</a:t>
            </a:r>
          </a:p>
          <a:p>
            <a:pPr lvl="1"/>
            <a:r>
              <a:rPr lang="en-US" dirty="0"/>
              <a:t>It matches the quality of GPT-3.5 (175B parameters)</a:t>
            </a:r>
          </a:p>
          <a:p>
            <a:pPr lvl="1"/>
            <a:r>
              <a:rPr lang="en-US" dirty="0"/>
              <a:t>It is 6X faster than LLaMa-70B parameter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510B7E-C796-9AB8-6F8E-AC310ABF24D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Mixture of Experts</a:t>
            </a:r>
          </a:p>
          <a:p>
            <a:endParaRPr lang="en-US" dirty="0"/>
          </a:p>
        </p:txBody>
      </p:sp>
      <p:pic>
        <p:nvPicPr>
          <p:cNvPr id="5122" name="Picture 2" descr="Comparison of Mixtral with Llama 2 70B and GPT-3.5. Mixtral outperforms or matches Llama 2 70B and GPT-3.5 performance on most metrics. ">
            <a:extLst>
              <a:ext uri="{FF2B5EF4-FFF2-40B4-BE49-F238E27FC236}">
                <a16:creationId xmlns:a16="http://schemas.microsoft.com/office/drawing/2014/main" id="{D62B6336-3E95-6070-399E-615167138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888" y="4390256"/>
            <a:ext cx="475252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244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2EB9C-B77D-2AE2-C591-F6F8676A1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Mixtral</a:t>
            </a:r>
            <a:r>
              <a:rPr lang="en-US" dirty="0"/>
              <a:t>: Open Source </a:t>
            </a:r>
            <a:r>
              <a:rPr lang="en-US" dirty="0" err="1"/>
              <a:t>MoE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A9D4A-EC3C-24A7-C3C7-33AAF15183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Mixtral</a:t>
            </a:r>
            <a:r>
              <a:rPr lang="en-US" dirty="0"/>
              <a:t> outperforms or matches </a:t>
            </a:r>
            <a:r>
              <a:rPr lang="en-US" dirty="0" err="1"/>
              <a:t>LlaMA</a:t>
            </a:r>
            <a:r>
              <a:rPr lang="en-US" dirty="0"/>
              <a:t> 70B on many benchmarks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B285CD-03F0-9ADD-BAED-4A8C068ACE4C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Mixture of Experts</a:t>
            </a:r>
          </a:p>
          <a:p>
            <a:endParaRPr lang="en-US" dirty="0"/>
          </a:p>
        </p:txBody>
      </p:sp>
      <p:pic>
        <p:nvPicPr>
          <p:cNvPr id="8194" name="Picture 2" descr="Performance of Mixtral and different Llama models on a wide range of benchmarks.  Mixtral outperforms or matches Llama 2 70B on all benchmarks. ">
            <a:extLst>
              <a:ext uri="{FF2B5EF4-FFF2-40B4-BE49-F238E27FC236}">
                <a16:creationId xmlns:a16="http://schemas.microsoft.com/office/drawing/2014/main" id="{A7991A88-83D6-0B05-2E28-595B5EE0F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11" y="3454152"/>
            <a:ext cx="888098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194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D2509-C4AA-6423-B3B5-784D4D445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Mixtral</a:t>
            </a:r>
            <a:r>
              <a:rPr lang="en-US" dirty="0"/>
              <a:t>: Open Source </a:t>
            </a:r>
            <a:r>
              <a:rPr lang="en-US" dirty="0" err="1"/>
              <a:t>MoE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5A652-A796-91A2-68DD-A01A55C35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important to note that although </a:t>
            </a:r>
            <a:r>
              <a:rPr lang="en-US" dirty="0" err="1"/>
              <a:t>Mixtral</a:t>
            </a:r>
            <a:r>
              <a:rPr lang="en-US" dirty="0"/>
              <a:t> uses 8 experts each having the form of a Mistral-7B model, it does not mean that each expert is a separate full network with 7B parameters, as shown in the figure below</a:t>
            </a:r>
          </a:p>
          <a:p>
            <a:pPr lvl="1"/>
            <a:r>
              <a:rPr lang="en-US" dirty="0"/>
              <a:t>This design would yield a model with 8x7B = 56B parameters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074327-9793-473B-21B3-1DA6BA01B509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Mixture of Experts</a:t>
            </a:r>
          </a:p>
          <a:p>
            <a:endParaRPr lang="en-US" dirty="0"/>
          </a:p>
        </p:txBody>
      </p:sp>
      <p:pic>
        <p:nvPicPr>
          <p:cNvPr id="6146" name="Picture 2" descr="Diagram showing a possible interpretation of the Mixtral 8x7B model with eight separate full networks. &#10;">
            <a:extLst>
              <a:ext uri="{FF2B5EF4-FFF2-40B4-BE49-F238E27FC236}">
                <a16:creationId xmlns:a16="http://schemas.microsoft.com/office/drawing/2014/main" id="{B5EED4D8-CD72-A3EF-CD79-F9F7EFAB5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904" y="3565817"/>
            <a:ext cx="5333777" cy="386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6526EC-06F1-22E7-B645-94CC70326031}"/>
              </a:ext>
            </a:extLst>
          </p:cNvPr>
          <p:cNvSpPr txBox="1"/>
          <p:nvPr/>
        </p:nvSpPr>
        <p:spPr>
          <a:xfrm>
            <a:off x="1500808" y="7497633"/>
            <a:ext cx="69847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Figure from: </a:t>
            </a:r>
            <a:r>
              <a:rPr lang="en-US" sz="1000" dirty="0">
                <a:hlinkClick r:id="rId4"/>
              </a:rPr>
              <a:t>https://developer.nvidia.com/blog/applying-mixture-of-experts-in-llm-architectures/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945115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5842C-A3C2-9410-B18F-AD53E98CC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Mixtral</a:t>
            </a:r>
            <a:r>
              <a:rPr lang="en-US" dirty="0"/>
              <a:t>: Open Source </a:t>
            </a:r>
            <a:r>
              <a:rPr lang="en-US" dirty="0" err="1"/>
              <a:t>MoE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264F7-E730-B7BD-E0B0-560BE59431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actual design of </a:t>
            </a:r>
            <a:r>
              <a:rPr lang="en-US" dirty="0" err="1"/>
              <a:t>Mixtral</a:t>
            </a:r>
            <a:r>
              <a:rPr lang="en-US" dirty="0"/>
              <a:t> is depicted in the figure below, where only the FFN layers are replaced with a sparse </a:t>
            </a:r>
            <a:r>
              <a:rPr lang="en-US" dirty="0" err="1"/>
              <a:t>MoE</a:t>
            </a:r>
            <a:r>
              <a:rPr lang="en-US" dirty="0"/>
              <a:t> block with 8 experts, and the remaining layers (including self-attention and normalization layers) are shared by all tokens</a:t>
            </a:r>
          </a:p>
          <a:p>
            <a:pPr lvl="1"/>
            <a:r>
              <a:rPr lang="en-US" dirty="0"/>
              <a:t>Therefore, the entire </a:t>
            </a:r>
            <a:r>
              <a:rPr lang="en-US" dirty="0" err="1"/>
              <a:t>Mixtral</a:t>
            </a:r>
            <a:r>
              <a:rPr lang="en-US" dirty="0"/>
              <a:t> model has about 47B parameters, and not 8x7B = 56B parameters, due to the shared layers</a:t>
            </a:r>
          </a:p>
          <a:p>
            <a:pPr lvl="1"/>
            <a:r>
              <a:rPr lang="en-US" dirty="0"/>
              <a:t>Each token is routed to two experts and processed by only 12.9B parameters (and not 2x7B = 14B parameters)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DAAED53-545B-F77B-6E2C-2AB98D1B1BE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Mixture of Experts</a:t>
            </a:r>
          </a:p>
          <a:p>
            <a:endParaRPr lang="en-US" dirty="0"/>
          </a:p>
        </p:txBody>
      </p:sp>
      <p:pic>
        <p:nvPicPr>
          <p:cNvPr id="7170" name="Picture 2" descr="Mixtral 8x7B actual architecture, where the attention layers are shared, and MLP layers comprise eight experts each.&#10;">
            <a:extLst>
              <a:ext uri="{FF2B5EF4-FFF2-40B4-BE49-F238E27FC236}">
                <a16:creationId xmlns:a16="http://schemas.microsoft.com/office/drawing/2014/main" id="{4B703D76-6CB1-9170-86FB-6824C1BEF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992" y="3866265"/>
            <a:ext cx="3989296" cy="362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3312936-A24A-5480-66B0-A0C4C4BAEDF3}"/>
              </a:ext>
            </a:extLst>
          </p:cNvPr>
          <p:cNvSpPr txBox="1"/>
          <p:nvPr/>
        </p:nvSpPr>
        <p:spPr>
          <a:xfrm>
            <a:off x="1500808" y="7497633"/>
            <a:ext cx="69847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Figure from: </a:t>
            </a:r>
            <a:r>
              <a:rPr lang="en-US" sz="1000" dirty="0">
                <a:hlinkClick r:id="rId4"/>
              </a:rPr>
              <a:t>https://developer.nvidia.com/blog/applying-mixture-of-experts-in-llm-architectures/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5783059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63D16-134A-8F7A-A7D1-9C8A3A7E8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an Expert Learn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7C4DC-8CF9-8142-2BA0-39F4F80983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recent work studied the experts in </a:t>
            </a:r>
            <a:r>
              <a:rPr lang="en-US" dirty="0" err="1"/>
              <a:t>Mixtral</a:t>
            </a:r>
            <a:r>
              <a:rPr lang="en-US" dirty="0"/>
              <a:t> on the MMLU benchmark </a:t>
            </a:r>
          </a:p>
          <a:p>
            <a:pPr lvl="1"/>
            <a:r>
              <a:rPr lang="en-US" dirty="0"/>
              <a:t>MMLU includes multiple-choice questions on 57 topics, such as abstract algebra, world religions, professional law, anatomy, astronomy, business ethics, etc.</a:t>
            </a:r>
          </a:p>
          <a:p>
            <a:pPr lvl="1"/>
            <a:r>
              <a:rPr lang="en-US" dirty="0"/>
              <a:t>Left figure: in layer 32, for abstract algebra questions, the model makes use of experts 3 and 8 much more than the other experts</a:t>
            </a:r>
          </a:p>
          <a:p>
            <a:pPr lvl="1"/>
            <a:r>
              <a:rPr lang="en-US" dirty="0"/>
              <a:t>Right figure, in the area of professional law, in layer 32 the model mostly activates expert 4 while muting experts 3 and 8</a:t>
            </a:r>
          </a:p>
          <a:p>
            <a:pPr lvl="1"/>
            <a:r>
              <a:rPr lang="en-US" dirty="0"/>
              <a:t>However, since the tokens are routed through 32 transformer blocks, there are so many expert combinations, and it is difficult to analyze precisely what each expert is learning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40B37D-6E18-8A23-E3A0-DCC0141D22B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Mixture of Experts</a:t>
            </a:r>
          </a:p>
          <a:p>
            <a:endParaRPr lang="en-US" dirty="0"/>
          </a:p>
        </p:txBody>
      </p:sp>
      <p:pic>
        <p:nvPicPr>
          <p:cNvPr id="10242" name="Picture 2" descr="Token distribution over expert in layer 32 showing experts 4 and 8 receiving most tokens. ">
            <a:extLst>
              <a:ext uri="{FF2B5EF4-FFF2-40B4-BE49-F238E27FC236}">
                <a16:creationId xmlns:a16="http://schemas.microsoft.com/office/drawing/2014/main" id="{78B47B1C-564C-C1D0-5EFE-28E7C77A01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5" r="17463"/>
          <a:stretch/>
        </p:blipFill>
        <p:spPr bwMode="auto">
          <a:xfrm>
            <a:off x="2069535" y="4991135"/>
            <a:ext cx="3776820" cy="263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Token distribution over expert in layer 32 for professional law showing expert four receiving most tokens.">
            <a:extLst>
              <a:ext uri="{FF2B5EF4-FFF2-40B4-BE49-F238E27FC236}">
                <a16:creationId xmlns:a16="http://schemas.microsoft.com/office/drawing/2014/main" id="{9D1410C5-FCB1-BF77-3E8B-1A2CF4E0A2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0" r="20716"/>
          <a:stretch/>
        </p:blipFill>
        <p:spPr bwMode="auto">
          <a:xfrm>
            <a:off x="6111137" y="4966320"/>
            <a:ext cx="3310551" cy="265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9FBBCA-410D-D677-FA2E-19E51CBC1C7E}"/>
              </a:ext>
            </a:extLst>
          </p:cNvPr>
          <p:cNvSpPr txBox="1"/>
          <p:nvPr/>
        </p:nvSpPr>
        <p:spPr>
          <a:xfrm>
            <a:off x="1500808" y="7497633"/>
            <a:ext cx="69847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Figure from: </a:t>
            </a:r>
            <a:r>
              <a:rPr lang="en-US" sz="1000" dirty="0">
                <a:hlinkClick r:id="rId5"/>
              </a:rPr>
              <a:t>https://developer.nvidia.com/blog/applying-mixture-of-experts-in-llm-architectures/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98679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924744" y="1087016"/>
            <a:ext cx="8229600" cy="926976"/>
          </a:xfrm>
        </p:spPr>
        <p:txBody>
          <a:bodyPr>
            <a:normAutofit/>
          </a:bodyPr>
          <a:lstStyle/>
          <a:p>
            <a:pPr eaLnBrk="1" hangingPunct="1"/>
            <a:r>
              <a:rPr lang="en-CA" altLang="en-US" sz="5400" b="1" dirty="0">
                <a:solidFill>
                  <a:srgbClr val="F1B300"/>
                </a:solidFill>
                <a:latin typeface="Franklin Gothic Demi" panose="020B0703020102020204" pitchFamily="34" charset="0"/>
              </a:rPr>
              <a:t>Lecture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60648" y="3166120"/>
            <a:ext cx="9865096" cy="2304256"/>
          </a:xfrm>
        </p:spPr>
        <p:txBody>
          <a:bodyPr>
            <a:normAutofit/>
          </a:bodyPr>
          <a:lstStyle/>
          <a:p>
            <a:pPr algn="ctr" eaLnBrk="1" hangingPunct="1">
              <a:buFont typeface="Arial" charset="0"/>
              <a:buNone/>
            </a:pPr>
            <a:r>
              <a:rPr lang="en-US" altLang="en-US" sz="4000" b="1" dirty="0"/>
              <a:t>Mixture of Experts, State Space Models</a:t>
            </a:r>
          </a:p>
        </p:txBody>
      </p:sp>
    </p:spTree>
    <p:extLst>
      <p:ext uri="{BB962C8B-B14F-4D97-AF65-F5344CB8AC3E}">
        <p14:creationId xmlns:p14="http://schemas.microsoft.com/office/powerpoint/2010/main" val="27813752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9A571-C118-33C0-4906-A65B99717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Potential of </a:t>
            </a:r>
            <a:r>
              <a:rPr lang="en-US" dirty="0" err="1"/>
              <a:t>MoE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FDA3B-50F0-2646-876E-3F4B41EE4D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MoE</a:t>
            </a:r>
            <a:r>
              <a:rPr lang="en-US" dirty="0"/>
              <a:t> offer the potential for building scalable, efficient AI models across domains and applications</a:t>
            </a:r>
          </a:p>
          <a:p>
            <a:r>
              <a:rPr lang="en-US" dirty="0"/>
              <a:t>Current open-source </a:t>
            </a:r>
            <a:r>
              <a:rPr lang="en-US" dirty="0" err="1"/>
              <a:t>MoE</a:t>
            </a:r>
            <a:r>
              <a:rPr lang="en-US" dirty="0"/>
              <a:t> LLMs include:</a:t>
            </a:r>
          </a:p>
          <a:p>
            <a:pPr lvl="1"/>
            <a:r>
              <a:rPr lang="en-US" dirty="0"/>
              <a:t>Switch Transformers (Google), family of models from 8 to 2048 experts, the largest model has 1.6T parameters</a:t>
            </a:r>
          </a:p>
          <a:p>
            <a:pPr lvl="1"/>
            <a:r>
              <a:rPr lang="en-US" dirty="0"/>
              <a:t>NLLB </a:t>
            </a:r>
            <a:r>
              <a:rPr lang="en-US" dirty="0" err="1"/>
              <a:t>MoE</a:t>
            </a:r>
            <a:r>
              <a:rPr lang="en-US" dirty="0"/>
              <a:t> (Meta), an </a:t>
            </a:r>
            <a:r>
              <a:rPr lang="en-US" dirty="0" err="1"/>
              <a:t>MoE</a:t>
            </a:r>
            <a:r>
              <a:rPr lang="en-US" dirty="0"/>
              <a:t> variant of the NLLB translation model</a:t>
            </a:r>
          </a:p>
          <a:p>
            <a:pPr lvl="1"/>
            <a:r>
              <a:rPr lang="en-US" dirty="0" err="1"/>
              <a:t>OpenMoE</a:t>
            </a:r>
            <a:r>
              <a:rPr lang="en-US" dirty="0"/>
              <a:t>, a community effort that has released Llama-based </a:t>
            </a:r>
            <a:r>
              <a:rPr lang="en-US" dirty="0" err="1"/>
              <a:t>MoEs</a:t>
            </a:r>
            <a:endParaRPr lang="en-US" dirty="0"/>
          </a:p>
          <a:p>
            <a:pPr lvl="1"/>
            <a:r>
              <a:rPr lang="en-US" dirty="0" err="1"/>
              <a:t>Mixtral</a:t>
            </a:r>
            <a:r>
              <a:rPr lang="en-US" dirty="0"/>
              <a:t> 8x7B (Mistral), 8 experts, 47B parameters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EB737-7B95-CAEF-2F2D-EE951214860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Mixture of Experts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3894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F5181-024F-EE4E-8F97-D23E96E5F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Space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2E0FA-90CF-16FC-9722-50C56D4CFD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0070C0"/>
                </a:solidFill>
              </a:rPr>
              <a:t>State Space Models </a:t>
            </a:r>
            <a:r>
              <a:rPr lang="en-US" dirty="0"/>
              <a:t>are a new types of architectures for LLMs </a:t>
            </a:r>
          </a:p>
          <a:p>
            <a:pPr lvl="1"/>
            <a:r>
              <a:rPr lang="en-US" dirty="0"/>
              <a:t>This type of architectures don’t use the attention mechanism</a:t>
            </a:r>
          </a:p>
          <a:p>
            <a:pPr lvl="1"/>
            <a:r>
              <a:rPr lang="en-US" dirty="0"/>
              <a:t>They have potential to address some of the limitations of Transformer Networks, stemming from the attention mechanism</a:t>
            </a:r>
          </a:p>
          <a:p>
            <a:r>
              <a:rPr lang="en-US" dirty="0"/>
              <a:t>The concept of State Space Models have been extensively used in control systems and system identification for many decades</a:t>
            </a:r>
          </a:p>
          <a:p>
            <a:r>
              <a:rPr lang="en-US" dirty="0"/>
              <a:t>Mamba is a recent LLM that uses State Space Model architecture</a:t>
            </a:r>
          </a:p>
          <a:p>
            <a:pPr lvl="1"/>
            <a:r>
              <a:rPr lang="en-US" dirty="0"/>
              <a:t>It demonstrates the potential to replace Transformer LLMs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C8336C-1B17-049F-9B76-E78CE99FCB3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State Space Models</a:t>
            </a:r>
          </a:p>
        </p:txBody>
      </p:sp>
    </p:spTree>
    <p:extLst>
      <p:ext uri="{BB962C8B-B14F-4D97-AF65-F5344CB8AC3E}">
        <p14:creationId xmlns:p14="http://schemas.microsoft.com/office/powerpoint/2010/main" val="15507093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15CCD-8FDB-D877-1252-0F4BCA8DD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E23A9-7CCB-FB3B-F925-1A8A1C783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solidFill>
                  <a:srgbClr val="0070C0"/>
                </a:solidFill>
              </a:rPr>
              <a:t>Transformers</a:t>
            </a:r>
            <a:r>
              <a:rPr lang="en-US" dirty="0"/>
              <a:t> process textual inputs as sequences of tokens, and derive representations from previous tokens in text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Attention scores </a:t>
            </a:r>
            <a:r>
              <a:rPr lang="en-US" dirty="0"/>
              <a:t>are calculated between all token pairs, based on the relevance of one token for the meaning of another token in a specific context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F61836-2087-FB02-7D30-64ABBCE6BE3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State Space Models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C2B7B5C-D7DE-22E0-7481-237AF2B00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079" y="2973369"/>
            <a:ext cx="5040560" cy="1544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09F8091-9496-884E-F5E0-09ED06AE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960" y="5306143"/>
            <a:ext cx="4561101" cy="220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812003EB-A100-E660-E954-4EF6CD9A5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320" y="2571900"/>
            <a:ext cx="3497856" cy="199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53FCF8-163A-11FA-80A8-6409D6E124E4}"/>
              </a:ext>
            </a:extLst>
          </p:cNvPr>
          <p:cNvSpPr txBox="1"/>
          <p:nvPr/>
        </p:nvSpPr>
        <p:spPr>
          <a:xfrm>
            <a:off x="1500808" y="7528411"/>
            <a:ext cx="69847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Figure from: </a:t>
            </a:r>
            <a:r>
              <a:rPr lang="en-US" sz="1000" dirty="0">
                <a:hlinkClick r:id="rId6"/>
              </a:rPr>
              <a:t>https://newsletter.maartengrootendorst.com/p/a-visual-guide-to-mamba-and-state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1760711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1FBAB-E74B-E1F9-217D-5625C358B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8367E-8B98-910B-F742-8D19513C36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Transformer architecture allows parallelization, which speeds up training tremendously</a:t>
            </a:r>
          </a:p>
          <a:p>
            <a:pPr lvl="1"/>
            <a:r>
              <a:rPr lang="en-US" dirty="0"/>
              <a:t>It is possible to distribute the training data in each batch across multiple GPUs</a:t>
            </a:r>
          </a:p>
          <a:p>
            <a:pPr lvl="1"/>
            <a:r>
              <a:rPr lang="en-US" dirty="0"/>
              <a:t>Multi-head attention modules can be processed in parallel</a:t>
            </a:r>
          </a:p>
          <a:p>
            <a:pPr lvl="1"/>
            <a:r>
              <a:rPr lang="en-US" dirty="0"/>
              <a:t>The tensors can also be split into smaller sub-tensors and processed in parallel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C260B4-6FD8-4234-EF5A-CFE4F1E91BA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State Space Models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2A76EFF-151C-F08B-7D80-0D608A1FF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73" y="4246240"/>
            <a:ext cx="9230874" cy="240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2297CB-FB50-1F78-3FB8-922C703EB03E}"/>
              </a:ext>
            </a:extLst>
          </p:cNvPr>
          <p:cNvSpPr txBox="1"/>
          <p:nvPr/>
        </p:nvSpPr>
        <p:spPr>
          <a:xfrm>
            <a:off x="1500808" y="7528411"/>
            <a:ext cx="69847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Figure from: </a:t>
            </a:r>
            <a:r>
              <a:rPr lang="en-US" sz="1000" dirty="0">
                <a:hlinkClick r:id="rId4"/>
              </a:rPr>
              <a:t>https://newsletter.maartengrootendorst.com/p/a-visual-guide-to-mamba-and-state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541206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E778-86F4-9D92-98A7-A101B3700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 with Transformers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E8E10-1123-FB3E-61C0-F2F00D4B2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Despite efficient training, Transformer architecture encounters a bottleneck during </a:t>
            </a:r>
            <a:r>
              <a:rPr lang="en-US" dirty="0">
                <a:solidFill>
                  <a:srgbClr val="FF0000"/>
                </a:solidFill>
              </a:rPr>
              <a:t>inference</a:t>
            </a:r>
          </a:p>
          <a:p>
            <a:r>
              <a:rPr lang="en-US" dirty="0"/>
              <a:t>It requires to recalculate the attention scores for the entire sequence, making inference slow and computationally expensive for long sequences</a:t>
            </a:r>
          </a:p>
          <a:p>
            <a:pPr lvl="1"/>
            <a:r>
              <a:rPr lang="en-US" dirty="0"/>
              <a:t>A sequence of length </a:t>
            </a:r>
            <a:r>
              <a:rPr lang="en-US" i="1" dirty="0"/>
              <a:t>L</a:t>
            </a:r>
            <a:r>
              <a:rPr lang="en-US" dirty="0"/>
              <a:t> requires </a:t>
            </a:r>
            <a:r>
              <a:rPr lang="en-US" i="1" dirty="0"/>
              <a:t>L</a:t>
            </a:r>
            <a:r>
              <a:rPr lang="en-US" baseline="30000" dirty="0"/>
              <a:t>2</a:t>
            </a:r>
            <a:r>
              <a:rPr lang="en-US" dirty="0"/>
              <a:t> computations (to calculate the attention matrix of size </a:t>
            </a:r>
            <a:r>
              <a:rPr lang="en-US" i="1" dirty="0"/>
              <a:t>L  × L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I.e., there is a quadratic computational cost increase with increasing the length of the context for generating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638235-6361-93A6-AC92-986A442B8FAC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State Space Models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D27E8B0-FB16-39FE-ED3A-BC370475C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378" y="4966320"/>
            <a:ext cx="810964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95E0E7-5FAD-E0EA-6577-6165AD387842}"/>
              </a:ext>
            </a:extLst>
          </p:cNvPr>
          <p:cNvSpPr txBox="1"/>
          <p:nvPr/>
        </p:nvSpPr>
        <p:spPr>
          <a:xfrm>
            <a:off x="1500808" y="7528411"/>
            <a:ext cx="69847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Figure from: </a:t>
            </a:r>
            <a:r>
              <a:rPr lang="en-US" sz="1000" dirty="0">
                <a:hlinkClick r:id="rId4"/>
              </a:rPr>
              <a:t>https://newsletter.maartengrootendorst.com/p/a-visual-guide-to-mamba-and-state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3595113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23B98-75BA-C72A-31AE-95F734648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 and Cons of Transformers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B7FF6-4B6C-06EE-ECEB-42ADF18B56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Pros</a:t>
            </a:r>
          </a:p>
          <a:p>
            <a:pPr lvl="1"/>
            <a:r>
              <a:rPr lang="en-US" dirty="0"/>
              <a:t>Effective at modeling complex dependencies: every token explicitly attends to all other previous tokens, via attention mechanism</a:t>
            </a:r>
          </a:p>
          <a:p>
            <a:pPr lvl="1"/>
            <a:r>
              <a:rPr lang="en-US" dirty="0"/>
              <a:t>Highly parallel training: the core operations are matrix multiplications which can be parallelized across many GPUs</a:t>
            </a:r>
          </a:p>
          <a:p>
            <a:r>
              <a:rPr lang="en-US" dirty="0"/>
              <a:t>Cons</a:t>
            </a:r>
          </a:p>
          <a:p>
            <a:pPr lvl="1"/>
            <a:r>
              <a:rPr lang="en-US" dirty="0"/>
              <a:t>Quadratic scaling with context length: since every input attends to all prior inputs, the total amount of computation accelerates as the number of tokens increases</a:t>
            </a:r>
          </a:p>
          <a:p>
            <a:pPr lvl="1"/>
            <a:r>
              <a:rPr lang="en-US" dirty="0"/>
              <a:t>Autoregressive inference is expensive: the attention scores needs to be recalculated for every new token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5C19DA-72FB-7FA2-2AA4-8E27A3936DAB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State Space Models</a:t>
            </a:r>
          </a:p>
        </p:txBody>
      </p:sp>
    </p:spTree>
    <p:extLst>
      <p:ext uri="{BB962C8B-B14F-4D97-AF65-F5344CB8AC3E}">
        <p14:creationId xmlns:p14="http://schemas.microsoft.com/office/powerpoint/2010/main" val="22215711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F7EEB-A0E5-CC1D-DC4F-E17E5C9E7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RNNs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EAC87-CBC0-B28B-675C-D501477FB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solidFill>
                  <a:srgbClr val="0070C0"/>
                </a:solidFill>
              </a:rPr>
              <a:t>Recurrent Neural Networks </a:t>
            </a:r>
            <a:r>
              <a:rPr lang="en-US" dirty="0"/>
              <a:t>(RNNs) have a looping mechanism (recurrence) that allows to pass information from a previous step to the next</a:t>
            </a:r>
          </a:p>
          <a:p>
            <a:pPr lvl="1"/>
            <a:r>
              <a:rPr lang="en-US" dirty="0"/>
              <a:t>At each step, the network takes the input at time step </a:t>
            </a:r>
            <a:r>
              <a:rPr lang="en-US" i="1" dirty="0"/>
              <a:t>t</a:t>
            </a:r>
            <a:r>
              <a:rPr lang="en-US" dirty="0"/>
              <a:t> and a hidden state of the previous time step </a:t>
            </a:r>
            <a:r>
              <a:rPr lang="en-US" i="1" dirty="0"/>
              <a:t>t</a:t>
            </a:r>
            <a:r>
              <a:rPr lang="en-US" dirty="0"/>
              <a:t>-1, to generate the next hidden state and predict the output</a:t>
            </a:r>
          </a:p>
          <a:p>
            <a:pPr lvl="1"/>
            <a:r>
              <a:rPr lang="en-US" dirty="0"/>
              <a:t>E.g., to calculate the output </a:t>
            </a:r>
            <a:r>
              <a:rPr lang="en-US" i="1" dirty="0"/>
              <a:t>y</a:t>
            </a:r>
            <a:r>
              <a:rPr lang="en-US" baseline="-25000" dirty="0"/>
              <a:t>t+1</a:t>
            </a:r>
            <a:r>
              <a:rPr lang="en-US" dirty="0"/>
              <a:t>, RNN needs only the input </a:t>
            </a:r>
            <a:r>
              <a:rPr lang="en-US" i="1" dirty="0"/>
              <a:t>x</a:t>
            </a:r>
            <a:r>
              <a:rPr lang="en-US" baseline="-25000" dirty="0"/>
              <a:t>t+1</a:t>
            </a:r>
            <a:r>
              <a:rPr lang="en-US" dirty="0"/>
              <a:t> and the corresponding hidden state </a:t>
            </a:r>
          </a:p>
          <a:p>
            <a:pPr lvl="2"/>
            <a:r>
              <a:rPr lang="en-US" dirty="0"/>
              <a:t>RNNs do not need access to all previous inputs for calculating </a:t>
            </a:r>
            <a:r>
              <a:rPr lang="en-US" i="1" dirty="0"/>
              <a:t>y</a:t>
            </a:r>
            <a:r>
              <a:rPr lang="en-US" baseline="-25000" dirty="0"/>
              <a:t>t+1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DDE097-AE56-6EAD-80A6-9B2CF9B7F39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State Space Models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D7E756C6-64CD-935A-FDE3-0432C0C38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144" y="4606280"/>
            <a:ext cx="7765504" cy="2816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6B1237-B05D-81ED-485A-9D52777160F2}"/>
              </a:ext>
            </a:extLst>
          </p:cNvPr>
          <p:cNvSpPr txBox="1"/>
          <p:nvPr/>
        </p:nvSpPr>
        <p:spPr>
          <a:xfrm>
            <a:off x="1500808" y="7528411"/>
            <a:ext cx="69847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Figure from: </a:t>
            </a:r>
            <a:r>
              <a:rPr lang="en-US" sz="1000" dirty="0">
                <a:hlinkClick r:id="rId4"/>
              </a:rPr>
              <a:t>https://newsletter.maartengrootendorst.com/p/a-visual-guide-to-mamba-and-state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315976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6BB65-D80F-E202-69F2-A510F860F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RNNs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A0AB3-1BCA-3727-64E6-625C0AECD4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RNNs can do inference fast, since they scale linearly with the sequence length</a:t>
            </a:r>
          </a:p>
          <a:p>
            <a:pPr lvl="1"/>
            <a:r>
              <a:rPr lang="en-US" dirty="0"/>
              <a:t>When generating the output, the RNN only needs to consider the previous hidden state and current input</a:t>
            </a:r>
          </a:p>
          <a:p>
            <a:pPr lvl="2"/>
            <a:r>
              <a:rPr lang="en-US" dirty="0"/>
              <a:t>It does not need to recalculate all previous hidden states, as in Transformer</a:t>
            </a:r>
          </a:p>
          <a:p>
            <a:pPr lvl="1"/>
            <a:r>
              <a:rPr lang="en-US" dirty="0"/>
              <a:t>Each hidden state is an aggregation (compressed view) of all previous hidden states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65D1D3-2916-E240-E297-D478C43BE9E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State Space Models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7F03E5D0-A605-3E8B-73EB-AE52D5F5A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792" y="4488948"/>
            <a:ext cx="7693496" cy="279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C5BDB1-66CA-0B2A-57A1-0D040C36B405}"/>
              </a:ext>
            </a:extLst>
          </p:cNvPr>
          <p:cNvSpPr txBox="1"/>
          <p:nvPr/>
        </p:nvSpPr>
        <p:spPr>
          <a:xfrm>
            <a:off x="1500808" y="7528411"/>
            <a:ext cx="69847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Figure from: </a:t>
            </a:r>
            <a:r>
              <a:rPr lang="en-US" sz="1000" dirty="0">
                <a:hlinkClick r:id="rId3"/>
              </a:rPr>
              <a:t>https://newsletter.maartengrootendorst.com/p/a-visual-guide-to-mamba-and-state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045971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E40D7-7502-A926-F52C-639F196E8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 with RNNs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A64E6-DE2F-E794-6559-9B323E0908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RNNs suffer from forgetting information over time </a:t>
            </a:r>
          </a:p>
          <a:p>
            <a:pPr lvl="1"/>
            <a:r>
              <a:rPr lang="en-US" dirty="0"/>
              <a:t>The last hidden state to produce the name “Maarten” may not contain information about the word “Hello”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Training cannot be done in parallel since RNNs need to go through each step at a time sequentially</a:t>
            </a:r>
          </a:p>
          <a:p>
            <a:pPr lvl="1"/>
            <a:r>
              <a:rPr lang="en-US" dirty="0"/>
              <a:t>GPUs have enormous throughput for parallel computation, but are otherwise very slow for sequential computation</a:t>
            </a:r>
          </a:p>
          <a:p>
            <a:pPr lvl="1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72855E-F7FD-14EA-2ACA-A03C25E875B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State Space Models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9213E19A-CC08-8B09-F105-D1D441F17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968" y="5892271"/>
            <a:ext cx="4852665" cy="179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3549947E-5503-20F2-4D68-CDDC1964C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000" y="3022104"/>
            <a:ext cx="397078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D953E8-3211-6E3F-01C5-854DE9CDD09F}"/>
              </a:ext>
            </a:extLst>
          </p:cNvPr>
          <p:cNvSpPr txBox="1"/>
          <p:nvPr/>
        </p:nvSpPr>
        <p:spPr>
          <a:xfrm>
            <a:off x="1500808" y="7528411"/>
            <a:ext cx="69847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Figure from: </a:t>
            </a:r>
            <a:r>
              <a:rPr lang="en-US" sz="1000" dirty="0">
                <a:hlinkClick r:id="rId5"/>
              </a:rPr>
              <a:t>https://newsletter.maartengrootendorst.com/p/a-visual-guide-to-mamba-and-state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1456202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DC86B-EB29-8892-A7F5-EF6B3A0FE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 and Cons of RNNs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4B728-3312-DDAB-0A73-89A2C3B9C8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Pros</a:t>
            </a:r>
          </a:p>
          <a:p>
            <a:pPr lvl="1"/>
            <a:r>
              <a:rPr lang="en-US" dirty="0"/>
              <a:t>Efficient autoregressive inference: since the hidden state encapsulates all prior inputs, the model only needs to consider a small set of new information for each subsequent input</a:t>
            </a:r>
          </a:p>
          <a:p>
            <a:pPr lvl="1"/>
            <a:r>
              <a:rPr lang="en-US" dirty="0"/>
              <a:t>No limits to context length at inference: there is nothing in the formulation of RNNs that constrains the model to a maximal sequence length</a:t>
            </a:r>
          </a:p>
          <a:p>
            <a:r>
              <a:rPr lang="en-US" dirty="0"/>
              <a:t>Cons</a:t>
            </a:r>
          </a:p>
          <a:p>
            <a:pPr lvl="1"/>
            <a:r>
              <a:rPr lang="en-US" dirty="0"/>
              <a:t>Ineffective modeling of complex sequential dependencies: all prior context must be compressed into a hidden state having a fixed amount of bits</a:t>
            </a:r>
          </a:p>
          <a:p>
            <a:pPr lvl="1"/>
            <a:r>
              <a:rPr lang="en-US" dirty="0"/>
              <a:t>Slow training: training requires sequential backpropagation through time, making poor utilization of GPUs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968698-BEBC-6478-A6D6-87D14CFD61B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State Space Models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361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07908-3242-CA4A-7471-4B45D637F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</a:t>
            </a:r>
            <a:r>
              <a:rPr lang="en-US" dirty="0" err="1"/>
              <a:t>MoE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EB8D1-7F73-C0CF-28FF-6BF55A2CF1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solidFill>
                  <a:srgbClr val="0070C0"/>
                </a:solidFill>
              </a:rPr>
              <a:t>Mixture of Experts (</a:t>
            </a:r>
            <a:r>
              <a:rPr lang="en-US" i="1" dirty="0" err="1">
                <a:solidFill>
                  <a:srgbClr val="0070C0"/>
                </a:solidFill>
              </a:rPr>
              <a:t>MoE</a:t>
            </a:r>
            <a:r>
              <a:rPr lang="en-US" i="1" dirty="0">
                <a:solidFill>
                  <a:srgbClr val="0070C0"/>
                </a:solidFill>
              </a:rPr>
              <a:t>) </a:t>
            </a:r>
            <a:r>
              <a:rPr lang="en-US" dirty="0"/>
              <a:t>is a technique that combines multiple specialized models to handle complex tasks</a:t>
            </a:r>
          </a:p>
          <a:p>
            <a:pPr lvl="1"/>
            <a:r>
              <a:rPr lang="en-US" dirty="0"/>
              <a:t>Instead of a single large model, </a:t>
            </a:r>
            <a:r>
              <a:rPr lang="en-US" dirty="0" err="1"/>
              <a:t>MoE</a:t>
            </a:r>
            <a:r>
              <a:rPr lang="en-US" dirty="0"/>
              <a:t> uses an ensemble of "expert" models focused on learning different aspects of a task</a:t>
            </a:r>
          </a:p>
          <a:p>
            <a:pPr lvl="1"/>
            <a:r>
              <a:rPr lang="en-US" dirty="0" err="1"/>
              <a:t>MoEs</a:t>
            </a:r>
            <a:r>
              <a:rPr lang="en-US" dirty="0"/>
              <a:t> are inspired by human teams, where experts collaborate on different aspects of a problem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B45A81-7C22-0BD9-B2C5-9D14B579AA48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Mixture of Experts</a:t>
            </a:r>
          </a:p>
        </p:txBody>
      </p:sp>
      <p:pic>
        <p:nvPicPr>
          <p:cNvPr id="1026" name="Picture 2" descr="Room of Experts - each contributes to different topics">
            <a:extLst>
              <a:ext uri="{FF2B5EF4-FFF2-40B4-BE49-F238E27FC236}">
                <a16:creationId xmlns:a16="http://schemas.microsoft.com/office/drawing/2014/main" id="{2CB48996-F7DA-9BC3-A9AB-75FD70133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176" y="3886200"/>
            <a:ext cx="3621224" cy="362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0E4906-DD7F-CA6E-8569-8A2A336BAE7F}"/>
              </a:ext>
            </a:extLst>
          </p:cNvPr>
          <p:cNvSpPr txBox="1"/>
          <p:nvPr/>
        </p:nvSpPr>
        <p:spPr>
          <a:xfrm>
            <a:off x="1500808" y="7497633"/>
            <a:ext cx="69847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Figure from: </a:t>
            </a:r>
            <a:r>
              <a:rPr lang="en-US" sz="1000" dirty="0">
                <a:hlinkClick r:id="rId4"/>
              </a:rPr>
              <a:t>https://www.tensorops.ai/post/what-is-mixture-of-experts-llm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596132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C254F-2B3C-217C-AF7C-0CB13AB3B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Transformers vs RNNs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3321B-5836-8B17-D82C-F217B2A66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problems with RNNs and Transformers are completely opposite </a:t>
            </a:r>
          </a:p>
          <a:p>
            <a:pPr lvl="1"/>
            <a:r>
              <a:rPr lang="en-US" dirty="0"/>
              <a:t>Potential solution are State Space Models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dirty="0"/>
              <a:t>architectures, which allow fast inference similarly to RNNs, but can also use kernels and be parallelized during training similarly to Transformers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500BB2-C9A0-248D-7BE6-8FF6B9D7782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State Space Models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2D12F241-FCE9-A5C2-21D1-D98F77F6F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08" y="4174232"/>
            <a:ext cx="8679594" cy="243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9420EE-716D-1BCE-E359-B12BC0B5663F}"/>
              </a:ext>
            </a:extLst>
          </p:cNvPr>
          <p:cNvSpPr txBox="1"/>
          <p:nvPr/>
        </p:nvSpPr>
        <p:spPr>
          <a:xfrm>
            <a:off x="1500808" y="7528411"/>
            <a:ext cx="69847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Figure from: </a:t>
            </a:r>
            <a:r>
              <a:rPr lang="en-US" sz="1000" dirty="0">
                <a:hlinkClick r:id="rId3"/>
              </a:rPr>
              <a:t>https://newsletter.maartengrootendorst.com/p/a-visual-guide-to-mamba-and-state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152029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1BA15-53C0-738A-98CC-3767EE205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Space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5E190-282F-F927-63D8-4A11D32B20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solidFill>
                  <a:srgbClr val="0070C0"/>
                </a:solidFill>
              </a:rPr>
              <a:t>State Space </a:t>
            </a:r>
            <a:r>
              <a:rPr lang="en-US" dirty="0"/>
              <a:t>represents a system's possible states using the minimum number of variables</a:t>
            </a:r>
          </a:p>
          <a:p>
            <a:pPr lvl="1"/>
            <a:r>
              <a:rPr lang="en-US" dirty="0"/>
              <a:t>For instance, to navigate through a maze, the </a:t>
            </a:r>
            <a:r>
              <a:rPr lang="en-US" i="1" dirty="0"/>
              <a:t>state space </a:t>
            </a:r>
            <a:r>
              <a:rPr lang="en-US" dirty="0"/>
              <a:t>is the map (space) of all possible locations (states)</a:t>
            </a:r>
          </a:p>
          <a:p>
            <a:pPr lvl="1"/>
            <a:r>
              <a:rPr lang="en-US" dirty="0"/>
              <a:t>The “</a:t>
            </a:r>
            <a:r>
              <a:rPr lang="en-US" dirty="0">
                <a:solidFill>
                  <a:srgbClr val="FF0000"/>
                </a:solidFill>
              </a:rPr>
              <a:t>state space representation</a:t>
            </a:r>
            <a:r>
              <a:rPr lang="en-US" dirty="0"/>
              <a:t>” is a simplified description of this map, consisting of the current state, possible future states, and the changes required to get to the next state (going right or left)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877609-46D5-17C1-1410-3615D6E49F1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State Space Models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1E8A3B89-B76C-3CE5-5643-C6C507CF5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331" y="4534272"/>
            <a:ext cx="5540282" cy="305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A03B99-C584-9ECA-8484-9DF7B7EA566D}"/>
              </a:ext>
            </a:extLst>
          </p:cNvPr>
          <p:cNvSpPr txBox="1"/>
          <p:nvPr/>
        </p:nvSpPr>
        <p:spPr>
          <a:xfrm>
            <a:off x="1500808" y="7528411"/>
            <a:ext cx="69847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Figure from: </a:t>
            </a:r>
            <a:r>
              <a:rPr lang="en-US" sz="1000" dirty="0">
                <a:hlinkClick r:id="rId3"/>
              </a:rPr>
              <a:t>https://newsletter.maartengrootendorst.com/p/a-visual-guide-to-mamba-and-state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532459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64E56-893A-A178-B372-061FB30DD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Space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E07694-63C5-F061-653B-10F7B5EAB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SSM equations describe state representations and predict future states and outputs based on inputs</a:t>
            </a:r>
          </a:p>
          <a:p>
            <a:pPr lvl="1"/>
            <a:r>
              <a:rPr lang="en-US" dirty="0"/>
              <a:t>SSM maps input sequences </a:t>
            </a:r>
            <a:r>
              <a:rPr lang="en-US" i="1" dirty="0"/>
              <a:t>x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to latent state representations </a:t>
            </a:r>
            <a:r>
              <a:rPr lang="en-US" i="1" dirty="0"/>
              <a:t>h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and derive predicted output sequences </a:t>
            </a:r>
            <a:r>
              <a:rPr lang="en-US" i="1" dirty="0"/>
              <a:t>y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By solving these equations, SSM can predict the system states from observed data</a:t>
            </a:r>
          </a:p>
          <a:p>
            <a:pPr lvl="2"/>
            <a:r>
              <a:rPr lang="en-US" dirty="0"/>
              <a:t>E.g., the location of an object moving in 3D space can be predicted from its state at time </a:t>
            </a:r>
            <a:r>
              <a:rPr lang="en-US" i="1" dirty="0"/>
              <a:t>t</a:t>
            </a:r>
            <a:r>
              <a:rPr lang="en-US" dirty="0"/>
              <a:t> through the two equations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F34B49-FCBD-2A5E-58F5-D03930152CF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State Space Models</a:t>
            </a:r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E695FBF4-2075-DD9D-C70C-6A79EF859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776" y="4750296"/>
            <a:ext cx="7924890" cy="246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C40A99-791C-CDCF-CAF5-B7EC6D817071}"/>
              </a:ext>
            </a:extLst>
          </p:cNvPr>
          <p:cNvSpPr txBox="1"/>
          <p:nvPr/>
        </p:nvSpPr>
        <p:spPr>
          <a:xfrm>
            <a:off x="1500808" y="7528411"/>
            <a:ext cx="69847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Figure from: </a:t>
            </a:r>
            <a:r>
              <a:rPr lang="en-US" sz="1000" dirty="0">
                <a:hlinkClick r:id="rId3"/>
              </a:rPr>
              <a:t>https://newsletter.maartengrootendorst.com/p/a-visual-guide-to-mamba-and-state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1811940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5D2A3-7B99-9A63-B6DB-2C3736485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Space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D9E05-9E1B-9710-5ABF-A8F36B7FB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Components of SSM equations:</a:t>
            </a:r>
          </a:p>
          <a:p>
            <a:pPr lvl="1"/>
            <a:r>
              <a:rPr lang="en-US" i="1" dirty="0"/>
              <a:t>t</a:t>
            </a:r>
            <a:r>
              <a:rPr lang="en-US" dirty="0"/>
              <a:t> represents time</a:t>
            </a:r>
          </a:p>
          <a:p>
            <a:pPr lvl="1"/>
            <a:r>
              <a:rPr lang="en-US" i="1" dirty="0"/>
              <a:t>x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is input to the model, </a:t>
            </a:r>
            <a:r>
              <a:rPr lang="en-US" i="1" dirty="0"/>
              <a:t>h</a:t>
            </a:r>
            <a:r>
              <a:rPr lang="en-US" dirty="0"/>
              <a:t>(t) is latent (hidden) state, and </a:t>
            </a:r>
            <a:r>
              <a:rPr lang="en-US" i="1" dirty="0"/>
              <a:t>y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is output of the model</a:t>
            </a:r>
          </a:p>
          <a:p>
            <a:pPr lvl="1"/>
            <a:r>
              <a:rPr lang="en-US" dirty="0"/>
              <a:t>The matrices are: </a:t>
            </a:r>
            <a:r>
              <a:rPr lang="en-US" i="1" dirty="0"/>
              <a:t>A</a:t>
            </a:r>
            <a:r>
              <a:rPr lang="en-US" dirty="0"/>
              <a:t> – state matrix, </a:t>
            </a:r>
            <a:r>
              <a:rPr lang="en-US" i="1" dirty="0"/>
              <a:t>B</a:t>
            </a:r>
            <a:r>
              <a:rPr lang="en-US" dirty="0"/>
              <a:t> – input matrix, </a:t>
            </a:r>
            <a:r>
              <a:rPr lang="en-US" i="1" dirty="0"/>
              <a:t>C</a:t>
            </a:r>
            <a:r>
              <a:rPr lang="en-US" dirty="0"/>
              <a:t> – output matrix, and </a:t>
            </a:r>
            <a:r>
              <a:rPr lang="en-US" i="1" dirty="0"/>
              <a:t>D</a:t>
            </a:r>
            <a:r>
              <a:rPr lang="en-US" dirty="0"/>
              <a:t> – feedforward matrix</a:t>
            </a:r>
          </a:p>
          <a:p>
            <a:pPr lvl="2"/>
            <a:r>
              <a:rPr lang="en-US" dirty="0"/>
              <a:t>The matrices comprise the parameters of the SSM, and determine how the state </a:t>
            </a:r>
            <a:r>
              <a:rPr lang="en-US" i="1" dirty="0"/>
              <a:t>h</a:t>
            </a:r>
            <a:r>
              <a:rPr lang="en-US" dirty="0"/>
              <a:t>(t) evolves over the sequence of inputs </a:t>
            </a:r>
            <a:r>
              <a:rPr lang="en-US" i="1" dirty="0"/>
              <a:t>x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0FA951-E0EF-DCCA-0644-79C72E7FC47B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State Space Models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F1B0ED-5CBA-C63D-99AC-D596EA25C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776" y="4800821"/>
            <a:ext cx="7924890" cy="246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122CAA-4405-421D-4B45-94C9E0BC8733}"/>
              </a:ext>
            </a:extLst>
          </p:cNvPr>
          <p:cNvSpPr txBox="1"/>
          <p:nvPr/>
        </p:nvSpPr>
        <p:spPr>
          <a:xfrm>
            <a:off x="1500808" y="7528411"/>
            <a:ext cx="69847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Figure from: </a:t>
            </a:r>
            <a:r>
              <a:rPr lang="en-US" sz="1000" dirty="0">
                <a:hlinkClick r:id="rId3"/>
              </a:rPr>
              <a:t>https://newsletter.maartengrootendorst.com/p/a-visual-guide-to-mamba-and-state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1247492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C279F-2CD4-8603-84C1-17576111F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Space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CD42F6-2B3F-81C1-4939-35069C1B0A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differential equation 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solidFill>
                          <a:srgbClr val="111111"/>
                        </a:solidFill>
                        <a:effectLst/>
                        <a:highlight>
                          <a:srgbClr val="FDFDFD"/>
                        </a:highlight>
                        <a:latin typeface="Cambria Math" panose="02040503050406030204" pitchFamily="18" charset="0"/>
                      </a:rPr>
                      <m:t>h</m:t>
                    </m:r>
                    <m:r>
                      <a:rPr lang="de-DE" b="0" i="1" dirty="0" smtClean="0">
                        <a:solidFill>
                          <a:srgbClr val="111111"/>
                        </a:solidFill>
                        <a:effectLst/>
                        <a:highlight>
                          <a:srgbClr val="FDFDFD"/>
                        </a:highlight>
                        <a:latin typeface="Cambria Math" panose="02040503050406030204" pitchFamily="18" charset="0"/>
                      </a:rPr>
                      <m:t>′(</m:t>
                    </m:r>
                    <m:r>
                      <a:rPr lang="de-DE" b="0" i="1" dirty="0" smtClean="0">
                        <a:solidFill>
                          <a:srgbClr val="111111"/>
                        </a:solidFill>
                        <a:effectLst/>
                        <a:highlight>
                          <a:srgbClr val="FDFDFD"/>
                        </a:highlight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b="0" i="1" dirty="0" smtClean="0">
                        <a:solidFill>
                          <a:srgbClr val="111111"/>
                        </a:solidFill>
                        <a:effectLst/>
                        <a:highlight>
                          <a:srgbClr val="FDFDFD"/>
                        </a:highlight>
                        <a:latin typeface="Cambria Math" panose="02040503050406030204" pitchFamily="18" charset="0"/>
                      </a:rPr>
                      <m:t>)=</m:t>
                    </m:r>
                    <m:r>
                      <a:rPr lang="de-DE" b="0" i="1" dirty="0" smtClean="0">
                        <a:solidFill>
                          <a:srgbClr val="111111"/>
                        </a:solidFill>
                        <a:effectLst/>
                        <a:highlight>
                          <a:srgbClr val="FDFDFD"/>
                        </a:highlight>
                        <a:latin typeface="Cambria Math" panose="02040503050406030204" pitchFamily="18" charset="0"/>
                      </a:rPr>
                      <m:t>𝐴h</m:t>
                    </m:r>
                    <m:r>
                      <a:rPr lang="de-DE" b="0" i="1" dirty="0" smtClean="0">
                        <a:solidFill>
                          <a:srgbClr val="111111"/>
                        </a:solidFill>
                        <a:effectLst/>
                        <a:highlight>
                          <a:srgbClr val="FDFDFD"/>
                        </a:highlight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dirty="0" smtClean="0">
                        <a:solidFill>
                          <a:srgbClr val="111111"/>
                        </a:solidFill>
                        <a:effectLst/>
                        <a:highlight>
                          <a:srgbClr val="FDFDFD"/>
                        </a:highlight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b="0" i="1" dirty="0" smtClean="0">
                        <a:solidFill>
                          <a:srgbClr val="111111"/>
                        </a:solidFill>
                        <a:effectLst/>
                        <a:highlight>
                          <a:srgbClr val="FDFDFD"/>
                        </a:highlight>
                        <a:latin typeface="Cambria Math" panose="02040503050406030204" pitchFamily="18" charset="0"/>
                      </a:rPr>
                      <m:t>)+</m:t>
                    </m:r>
                    <m:r>
                      <a:rPr lang="de-DE" b="0" i="1" dirty="0" smtClean="0">
                        <a:solidFill>
                          <a:srgbClr val="111111"/>
                        </a:solidFill>
                        <a:effectLst/>
                        <a:highlight>
                          <a:srgbClr val="FDFDFD"/>
                        </a:highlight>
                        <a:latin typeface="Cambria Math" panose="02040503050406030204" pitchFamily="18" charset="0"/>
                      </a:rPr>
                      <m:t>𝐵𝑥</m:t>
                    </m:r>
                    <m:r>
                      <a:rPr lang="de-DE" b="0" i="1" dirty="0" smtClean="0">
                        <a:solidFill>
                          <a:srgbClr val="111111"/>
                        </a:solidFill>
                        <a:effectLst/>
                        <a:highlight>
                          <a:srgbClr val="FDFDFD"/>
                        </a:highlight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dirty="0" smtClean="0">
                        <a:solidFill>
                          <a:srgbClr val="111111"/>
                        </a:solidFill>
                        <a:effectLst/>
                        <a:highlight>
                          <a:srgbClr val="FDFDFD"/>
                        </a:highlight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b="0" i="1" dirty="0" smtClean="0">
                        <a:solidFill>
                          <a:srgbClr val="111111"/>
                        </a:solidFill>
                        <a:effectLst/>
                        <a:highlight>
                          <a:srgbClr val="FDFDFD"/>
                        </a:highlight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describes how the state</a:t>
                </a:r>
                <a:r>
                  <a:rPr lang="de-DE" dirty="0">
                    <a:solidFill>
                      <a:srgbClr val="111111"/>
                    </a:solidFill>
                    <a:highlight>
                      <a:srgbClr val="FDFDFD"/>
                    </a:highlight>
                  </a:rPr>
                  <a:t> </a:t>
                </a:r>
                <a14:m>
                  <m:oMath xmlns:m="http://schemas.openxmlformats.org/officeDocument/2006/math">
                    <m:r>
                      <a:rPr lang="de-DE" i="1" dirty="0">
                        <a:solidFill>
                          <a:srgbClr val="111111"/>
                        </a:solidFill>
                        <a:highlight>
                          <a:srgbClr val="FDFDFD"/>
                        </a:highlight>
                        <a:latin typeface="Cambria Math" panose="02040503050406030204" pitchFamily="18" charset="0"/>
                      </a:rPr>
                      <m:t>h</m:t>
                    </m:r>
                    <m:r>
                      <a:rPr lang="de-DE" i="1" dirty="0">
                        <a:solidFill>
                          <a:srgbClr val="111111"/>
                        </a:solidFill>
                        <a:highlight>
                          <a:srgbClr val="FDFDFD"/>
                        </a:highlight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i="1" dirty="0">
                        <a:solidFill>
                          <a:srgbClr val="111111"/>
                        </a:solidFill>
                        <a:highlight>
                          <a:srgbClr val="FDFDFD"/>
                        </a:highlight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) changes (through matrix </a:t>
                </a:r>
                <a:r>
                  <a:rPr lang="en-US" i="1" dirty="0"/>
                  <a:t>A</a:t>
                </a:r>
                <a:r>
                  <a:rPr lang="en-US" dirty="0"/>
                  <a:t>) based on how the input </a:t>
                </a:r>
                <a14:m>
                  <m:oMath xmlns:m="http://schemas.openxmlformats.org/officeDocument/2006/math">
                    <m:r>
                      <a:rPr lang="de-DE" i="1" dirty="0">
                        <a:solidFill>
                          <a:srgbClr val="111111"/>
                        </a:solidFill>
                        <a:highlight>
                          <a:srgbClr val="FDFDFD"/>
                        </a:highlight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i="1" dirty="0">
                        <a:solidFill>
                          <a:srgbClr val="111111"/>
                        </a:solidFill>
                        <a:highlight>
                          <a:srgbClr val="FDFDFD"/>
                        </a:highlight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i="1" dirty="0">
                        <a:solidFill>
                          <a:srgbClr val="111111"/>
                        </a:solidFill>
                        <a:highlight>
                          <a:srgbClr val="FDFDFD"/>
                        </a:highlight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i="1" dirty="0">
                        <a:solidFill>
                          <a:srgbClr val="111111"/>
                        </a:solidFill>
                        <a:highlight>
                          <a:srgbClr val="FDFDFD"/>
                        </a:highlight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influences the state (through matrix </a:t>
                </a:r>
                <a:r>
                  <a:rPr lang="en-US" i="1" dirty="0"/>
                  <a:t>B</a:t>
                </a:r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output equation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111111"/>
                        </a:solidFill>
                        <a:highlight>
                          <a:srgbClr val="FDFDFD"/>
                        </a:highlight>
                        <a:latin typeface="Cambria Math" panose="02040503050406030204" pitchFamily="18" charset="0"/>
                      </a:rPr>
                      <m:t>𝑦</m:t>
                    </m:r>
                    <m:r>
                      <a:rPr lang="de-DE" b="0" i="1" dirty="0" smtClean="0">
                        <a:solidFill>
                          <a:srgbClr val="111111"/>
                        </a:solidFill>
                        <a:effectLst/>
                        <a:highlight>
                          <a:srgbClr val="FDFDFD"/>
                        </a:highlight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dirty="0" smtClean="0">
                        <a:solidFill>
                          <a:srgbClr val="111111"/>
                        </a:solidFill>
                        <a:effectLst/>
                        <a:highlight>
                          <a:srgbClr val="FDFDFD"/>
                        </a:highlight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b="0" i="1" dirty="0" smtClean="0">
                        <a:solidFill>
                          <a:srgbClr val="111111"/>
                        </a:solidFill>
                        <a:effectLst/>
                        <a:highlight>
                          <a:srgbClr val="FDFDFD"/>
                        </a:highlight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b="0" i="1" dirty="0" smtClean="0">
                        <a:solidFill>
                          <a:srgbClr val="111111"/>
                        </a:solidFill>
                        <a:effectLst/>
                        <a:highlight>
                          <a:srgbClr val="FDFDFD"/>
                        </a:highlight>
                        <a:latin typeface="Cambria Math" panose="02040503050406030204" pitchFamily="18" charset="0"/>
                      </a:rPr>
                      <m:t>𝐶</m:t>
                    </m:r>
                    <m:r>
                      <a:rPr lang="de-DE" b="0" i="1" dirty="0" smtClean="0">
                        <a:solidFill>
                          <a:srgbClr val="111111"/>
                        </a:solidFill>
                        <a:effectLst/>
                        <a:highlight>
                          <a:srgbClr val="FDFDFD"/>
                        </a:highlight>
                        <a:latin typeface="Cambria Math" panose="02040503050406030204" pitchFamily="18" charset="0"/>
                      </a:rPr>
                      <m:t>h</m:t>
                    </m:r>
                    <m:r>
                      <a:rPr lang="de-DE" b="0" i="1" dirty="0" smtClean="0">
                        <a:solidFill>
                          <a:srgbClr val="111111"/>
                        </a:solidFill>
                        <a:effectLst/>
                        <a:highlight>
                          <a:srgbClr val="FDFDFD"/>
                        </a:highlight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dirty="0" smtClean="0">
                        <a:solidFill>
                          <a:srgbClr val="111111"/>
                        </a:solidFill>
                        <a:effectLst/>
                        <a:highlight>
                          <a:srgbClr val="FDFDFD"/>
                        </a:highlight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b="0" i="1" dirty="0" smtClean="0">
                        <a:solidFill>
                          <a:srgbClr val="111111"/>
                        </a:solidFill>
                        <a:effectLst/>
                        <a:highlight>
                          <a:srgbClr val="FDFDFD"/>
                        </a:highlight>
                        <a:latin typeface="Cambria Math" panose="02040503050406030204" pitchFamily="18" charset="0"/>
                      </a:rPr>
                      <m:t>)+</m:t>
                    </m:r>
                    <m:r>
                      <a:rPr lang="en-US" b="0" i="1" dirty="0" smtClean="0">
                        <a:solidFill>
                          <a:srgbClr val="111111"/>
                        </a:solidFill>
                        <a:effectLst/>
                        <a:highlight>
                          <a:srgbClr val="FDFDFD"/>
                        </a:highlight>
                        <a:latin typeface="Cambria Math" panose="02040503050406030204" pitchFamily="18" charset="0"/>
                      </a:rPr>
                      <m:t>𝐷</m:t>
                    </m:r>
                    <m:r>
                      <a:rPr lang="de-DE" b="0" i="1" dirty="0" smtClean="0">
                        <a:solidFill>
                          <a:srgbClr val="111111"/>
                        </a:solidFill>
                        <a:effectLst/>
                        <a:highlight>
                          <a:srgbClr val="FDFDFD"/>
                        </a:highlight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b="0" i="1" dirty="0" smtClean="0">
                        <a:solidFill>
                          <a:srgbClr val="111111"/>
                        </a:solidFill>
                        <a:effectLst/>
                        <a:highlight>
                          <a:srgbClr val="FDFDFD"/>
                        </a:highlight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dirty="0" smtClean="0">
                        <a:solidFill>
                          <a:srgbClr val="111111"/>
                        </a:solidFill>
                        <a:effectLst/>
                        <a:highlight>
                          <a:srgbClr val="FDFDFD"/>
                        </a:highlight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b="0" i="1" dirty="0" smtClean="0">
                        <a:solidFill>
                          <a:srgbClr val="111111"/>
                        </a:solidFill>
                        <a:effectLst/>
                        <a:highlight>
                          <a:srgbClr val="FDFDFD"/>
                        </a:highlight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describes how the state </a:t>
                </a:r>
                <a14:m>
                  <m:oMath xmlns:m="http://schemas.openxmlformats.org/officeDocument/2006/math">
                    <m:r>
                      <a:rPr lang="de-DE" i="1" dirty="0">
                        <a:solidFill>
                          <a:srgbClr val="111111"/>
                        </a:solidFill>
                        <a:highlight>
                          <a:srgbClr val="FDFDFD"/>
                        </a:highlight>
                        <a:latin typeface="Cambria Math" panose="02040503050406030204" pitchFamily="18" charset="0"/>
                      </a:rPr>
                      <m:t>h</m:t>
                    </m:r>
                    <m:r>
                      <a:rPr lang="de-DE" i="1" dirty="0">
                        <a:solidFill>
                          <a:srgbClr val="111111"/>
                        </a:solidFill>
                        <a:highlight>
                          <a:srgbClr val="FDFDFD"/>
                        </a:highlight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i="1" dirty="0">
                        <a:solidFill>
                          <a:srgbClr val="111111"/>
                        </a:solidFill>
                        <a:highlight>
                          <a:srgbClr val="FDFDFD"/>
                        </a:highlight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) is translated to the output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111111"/>
                        </a:solidFill>
                        <a:highlight>
                          <a:srgbClr val="FDFDFD"/>
                        </a:highlight>
                        <a:latin typeface="Cambria Math" panose="02040503050406030204" pitchFamily="18" charset="0"/>
                      </a:rPr>
                      <m:t>𝑦</m:t>
                    </m:r>
                    <m:r>
                      <a:rPr lang="de-DE" i="1" dirty="0">
                        <a:solidFill>
                          <a:srgbClr val="111111"/>
                        </a:solidFill>
                        <a:highlight>
                          <a:srgbClr val="FDFDFD"/>
                        </a:highlight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i="1" dirty="0">
                        <a:solidFill>
                          <a:srgbClr val="111111"/>
                        </a:solidFill>
                        <a:highlight>
                          <a:srgbClr val="FDFDFD"/>
                        </a:highlight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i="1" dirty="0">
                        <a:solidFill>
                          <a:srgbClr val="111111"/>
                        </a:solidFill>
                        <a:highlight>
                          <a:srgbClr val="FDFDFD"/>
                        </a:highlight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en-US" dirty="0"/>
                  <a:t>(through matrix </a:t>
                </a:r>
                <a:r>
                  <a:rPr lang="en-US" i="1" dirty="0"/>
                  <a:t>C</a:t>
                </a:r>
                <a:r>
                  <a:rPr lang="en-US" dirty="0"/>
                  <a:t>) and how the input </a:t>
                </a:r>
                <a14:m>
                  <m:oMath xmlns:m="http://schemas.openxmlformats.org/officeDocument/2006/math">
                    <m:r>
                      <a:rPr lang="de-DE" i="1" dirty="0">
                        <a:solidFill>
                          <a:srgbClr val="111111"/>
                        </a:solidFill>
                        <a:highlight>
                          <a:srgbClr val="FDFDFD"/>
                        </a:highlight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i="1" dirty="0">
                        <a:solidFill>
                          <a:srgbClr val="111111"/>
                        </a:solidFill>
                        <a:highlight>
                          <a:srgbClr val="FDFDFD"/>
                        </a:highlight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i="1" dirty="0">
                        <a:solidFill>
                          <a:srgbClr val="111111"/>
                        </a:solidFill>
                        <a:highlight>
                          <a:srgbClr val="FDFDFD"/>
                        </a:highlight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i="1" dirty="0">
                        <a:solidFill>
                          <a:srgbClr val="111111"/>
                        </a:solidFill>
                        <a:highlight>
                          <a:srgbClr val="FDFDFD"/>
                        </a:highlight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influences the output (through matrix </a:t>
                </a:r>
                <a:r>
                  <a:rPr lang="en-US" i="1" dirty="0"/>
                  <a:t>D</a:t>
                </a:r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CD42F6-2B3F-81C1-4939-35069C1B0A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6CD80F-571C-1200-49C7-BBBF267C7EA9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State Space Models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4565E3BF-6475-31B3-B4C0-A1C628B6C1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0"/>
          <a:stretch/>
        </p:blipFill>
        <p:spPr bwMode="auto">
          <a:xfrm>
            <a:off x="2113915" y="3116949"/>
            <a:ext cx="6253336" cy="173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id="{A1778A62-986E-5052-C77B-F271F688F9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69"/>
          <a:stretch/>
        </p:blipFill>
        <p:spPr bwMode="auto">
          <a:xfrm>
            <a:off x="2652936" y="5902424"/>
            <a:ext cx="5463327" cy="165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643D13-3D38-ADBD-EE7F-61F4D9C2F17E}"/>
              </a:ext>
            </a:extLst>
          </p:cNvPr>
          <p:cNvSpPr txBox="1"/>
          <p:nvPr/>
        </p:nvSpPr>
        <p:spPr>
          <a:xfrm>
            <a:off x="1500808" y="7528411"/>
            <a:ext cx="69847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Figure from: </a:t>
            </a:r>
            <a:r>
              <a:rPr lang="en-US" sz="1000" dirty="0">
                <a:hlinkClick r:id="rId5"/>
              </a:rPr>
              <a:t>https://newsletter.maartengrootendorst.com/p/a-visual-guide-to-mamba-and-state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7920124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EA3D7-946A-F292-B2A2-1FFC71A47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Space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25802-8D0C-BB6E-AED0-0DA0F50713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visualize the equations of SSM as in the figure below</a:t>
            </a:r>
          </a:p>
          <a:p>
            <a:pPr lvl="1"/>
            <a:r>
              <a:rPr lang="en-US" dirty="0"/>
              <a:t>Since the operation through matrix </a:t>
            </a:r>
            <a:r>
              <a:rPr lang="en-US" i="1" dirty="0"/>
              <a:t>D</a:t>
            </a:r>
            <a:r>
              <a:rPr lang="en-US" dirty="0"/>
              <a:t> is similar to a skip-connection, often the focus is only on matrices 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, and </a:t>
            </a:r>
            <a:r>
              <a:rPr lang="en-US" i="1" dirty="0"/>
              <a:t>C</a:t>
            </a:r>
            <a:r>
              <a:rPr lang="en-US" dirty="0"/>
              <a:t> as the core of SSM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63D81D-ECD9-9A53-32EB-D9A8AEF6B14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State Space Models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04311FC3-2EEC-3174-8384-BA63BECBE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960" y="5974432"/>
            <a:ext cx="4620845" cy="164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>
            <a:extLst>
              <a:ext uri="{FF2B5EF4-FFF2-40B4-BE49-F238E27FC236}">
                <a16:creationId xmlns:a16="http://schemas.microsoft.com/office/drawing/2014/main" id="{59E39EC6-1C0D-5B22-67D0-37B8C432A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095" y="3195922"/>
            <a:ext cx="5866573" cy="259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5B4D29-5062-CE4C-630F-84B3F56E040F}"/>
              </a:ext>
            </a:extLst>
          </p:cNvPr>
          <p:cNvSpPr txBox="1"/>
          <p:nvPr/>
        </p:nvSpPr>
        <p:spPr>
          <a:xfrm>
            <a:off x="1500808" y="7528411"/>
            <a:ext cx="69847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Figure from: </a:t>
            </a:r>
            <a:r>
              <a:rPr lang="en-US" sz="1000" dirty="0">
                <a:hlinkClick r:id="rId4"/>
              </a:rPr>
              <a:t>https://newsletter.maartengrootendorst.com/p/a-visual-guide-to-mamba-and-state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7884849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06BAA-C13E-BCCA-ACE3-0A1A3B38E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State Space Models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812E8-6063-DD12-F7D8-3961211323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Because LLMs work with sequence inputs rather than continuous inputs, a discretized version of SSM is used in LLM architectures</a:t>
            </a:r>
          </a:p>
          <a:p>
            <a:r>
              <a:rPr lang="en-US" dirty="0"/>
              <a:t>For instance, we can approximate a continuous signal with a discrete signal by sampling from it at discrete time moments 0, 1, 2, 3, 4, etc.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390A6B-BCEB-F146-65F0-C77DBBAF174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State Space Models</a:t>
            </a: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0AC103F0-3FF9-C995-8C52-5F16594FB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376" y="3991299"/>
            <a:ext cx="7101647" cy="2273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214A44-944B-6E37-74C1-87EAE4E30576}"/>
              </a:ext>
            </a:extLst>
          </p:cNvPr>
          <p:cNvSpPr txBox="1"/>
          <p:nvPr/>
        </p:nvSpPr>
        <p:spPr>
          <a:xfrm>
            <a:off x="1500808" y="7528411"/>
            <a:ext cx="69847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Figure from: </a:t>
            </a:r>
            <a:r>
              <a:rPr lang="en-US" sz="1000" dirty="0">
                <a:hlinkClick r:id="rId3"/>
              </a:rPr>
              <a:t>https://newsletter.maartengrootendorst.com/p/a-visual-guide-to-mamba-and-state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8817820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23A9B-0D92-EF03-1FE5-09B4F7966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State Space Models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6BAA0C-0250-16EE-917D-FC21D4BB36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Similarly, we can discretize continuous SSM by approximating the vectors and matrices with discrete forms, as shown below</a:t>
                </a:r>
              </a:p>
              <a:p>
                <a:pPr lvl="1"/>
                <a:r>
                  <a:rPr lang="en-US" dirty="0"/>
                  <a:t>In the discrete SSM equations, the matrices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 represent discretized parameters of the model</a:t>
                </a:r>
              </a:p>
              <a:p>
                <a:pPr lvl="1"/>
                <a:r>
                  <a:rPr lang="en-US" dirty="0"/>
                  <a:t>The discrete vectors </a:t>
                </a:r>
                <a:r>
                  <a:rPr lang="en-US" i="1" dirty="0"/>
                  <a:t>x</a:t>
                </a:r>
                <a:r>
                  <a:rPr lang="en-US" dirty="0"/>
                  <a:t>, </a:t>
                </a:r>
                <a:r>
                  <a:rPr lang="en-US" i="1" dirty="0"/>
                  <a:t>h</a:t>
                </a:r>
                <a:r>
                  <a:rPr lang="en-US" dirty="0"/>
                  <a:t>, and </a:t>
                </a:r>
                <a:r>
                  <a:rPr lang="en-US" i="1" dirty="0"/>
                  <a:t>y</a:t>
                </a:r>
                <a:r>
                  <a:rPr lang="en-US" dirty="0"/>
                  <a:t> have the subscript </a:t>
                </a:r>
                <a:r>
                  <a:rPr lang="en-US" i="1" dirty="0"/>
                  <a:t>k</a:t>
                </a:r>
                <a:r>
                  <a:rPr lang="en-US" dirty="0"/>
                  <a:t> for representing discretized timesteps, instead of the dependence of time </a:t>
                </a:r>
                <a:r>
                  <a:rPr lang="en-US" i="1" dirty="0"/>
                  <a:t>t </a:t>
                </a:r>
                <a:r>
                  <a:rPr lang="en-US" dirty="0"/>
                  <a:t>used to represent continuous vectors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6BAA0C-0250-16EE-917D-FC21D4BB36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F02712-7862-3CC7-F3D3-13CC06C1C35C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State Space Models</a:t>
            </a: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53DF9FE9-479C-47E8-4553-B52B2D8C5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856" y="4110195"/>
            <a:ext cx="6613376" cy="337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6C8ADE1-144D-A96A-9659-04E855816FBC}"/>
              </a:ext>
            </a:extLst>
          </p:cNvPr>
          <p:cNvSpPr txBox="1"/>
          <p:nvPr/>
        </p:nvSpPr>
        <p:spPr>
          <a:xfrm>
            <a:off x="1500808" y="7528411"/>
            <a:ext cx="69847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Figure from: </a:t>
            </a:r>
            <a:r>
              <a:rPr lang="en-US" sz="1000" dirty="0">
                <a:hlinkClick r:id="rId4"/>
              </a:rPr>
              <a:t>https://newsletter.maartengrootendorst.com/p/a-visual-guide-to-mamba-and-state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6698556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36F35-8F3D-F673-E1DD-8EA89A938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Recurrent 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B3CF5E-D22D-D8CF-598C-8B1E85827B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Discretized SSM allows for problem formulation in discrete timesteps, forming recurrence similar to RNNs</a:t>
                </a:r>
              </a:p>
              <a:p>
                <a:pPr lvl="1"/>
                <a:r>
                  <a:rPr lang="en-US" dirty="0"/>
                  <a:t>I.e., at each timestep, we calculate how the current input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) influences the previous state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), and then calculate the predicted output (C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B3CF5E-D22D-D8CF-598C-8B1E85827B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 r="-1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FD10A4-9AC8-863F-11EE-70774086FB7B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State Space Models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5D8266F-F4A5-51FB-FEA3-303DC670F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864" y="4966320"/>
            <a:ext cx="6685384" cy="248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F79105F-5340-B7BE-87C7-38EB74365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656" y="3454406"/>
            <a:ext cx="4769087" cy="132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E20022-1FF6-FC93-96D4-E95CC94C9664}"/>
              </a:ext>
            </a:extLst>
          </p:cNvPr>
          <p:cNvSpPr txBox="1"/>
          <p:nvPr/>
        </p:nvSpPr>
        <p:spPr>
          <a:xfrm>
            <a:off x="1500808" y="7528411"/>
            <a:ext cx="69847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Figure from: </a:t>
            </a:r>
            <a:r>
              <a:rPr lang="en-US" sz="1000" dirty="0">
                <a:hlinkClick r:id="rId5"/>
              </a:rPr>
              <a:t>https://newsletter.maartengrootendorst.com/p/a-visual-guide-to-mamba-and-state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141670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47036-616C-D61D-6783-7DC8138AA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Recurrent 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22096-504A-D7AC-382D-EB24E36E1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Therefore, the representation of discrete SSM can be depicted with a graph of an RNN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C66227-106B-2AE6-9D17-207D6AEC83CC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State Space Models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B8DC13D-71EF-89BD-1FF8-642572BC2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13" y="3742184"/>
            <a:ext cx="8485584" cy="340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1CA1D6-8A6D-E956-A26D-97B3FD6E6006}"/>
              </a:ext>
            </a:extLst>
          </p:cNvPr>
          <p:cNvSpPr txBox="1"/>
          <p:nvPr/>
        </p:nvSpPr>
        <p:spPr>
          <a:xfrm>
            <a:off x="1500808" y="7528411"/>
            <a:ext cx="69847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Figure from: </a:t>
            </a:r>
            <a:r>
              <a:rPr lang="en-US" sz="1000" dirty="0">
                <a:hlinkClick r:id="rId3"/>
              </a:rPr>
              <a:t>https://newsletter.maartengrootendorst.com/p/a-visual-guide-to-mamba-and-state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9264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C6C67-DE9F-CCCE-B09F-708CF25F1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</a:t>
            </a:r>
            <a:r>
              <a:rPr lang="en-US" dirty="0" err="1"/>
              <a:t>MoE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39D29-31B8-E4E9-8379-F6C2A88E4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MoE</a:t>
            </a:r>
            <a:r>
              <a:rPr lang="en-US" dirty="0"/>
              <a:t> employ the fact that that an ensemble of weaker ML models specializing in specific tasks can produce more accurate results, similar to traditional ML ensemble methods</a:t>
            </a:r>
          </a:p>
          <a:p>
            <a:pPr lvl="1"/>
            <a:r>
              <a:rPr lang="en-US" dirty="0"/>
              <a:t>E.g., Random Forests, Gradient Boosting methods, Bagging ensembles</a:t>
            </a:r>
          </a:p>
          <a:p>
            <a:r>
              <a:rPr lang="en-US" dirty="0"/>
              <a:t>Differently from ensemble methods, </a:t>
            </a:r>
            <a:r>
              <a:rPr lang="en-US" dirty="0" err="1"/>
              <a:t>MoE</a:t>
            </a:r>
            <a:r>
              <a:rPr lang="en-US" dirty="0"/>
              <a:t> introduce a new concept of dynamic routing of the input to be processed by different experts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2A6261-A9EF-E5A9-7D46-7C732E57D79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Mixture of Experts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9641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490B1-C605-BBBC-EC65-65F3C98C6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02A4D-99A4-AAB3-B1A9-6ECAB0B888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Another representation that we can use for discrete SSM is that of convolutions</a:t>
            </a:r>
          </a:p>
          <a:p>
            <a:pPr lvl="1"/>
            <a:r>
              <a:rPr lang="en-US" dirty="0"/>
              <a:t>For instance, the figure shows convolutional filters (kernels) in Convolutional NNs applied for generating features for image classification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8AD238-31D9-5D6D-35B9-168E396709DC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State Space Models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72826BD-13C8-D4BC-67AE-3AE5A31F5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896" y="3587330"/>
            <a:ext cx="5610944" cy="3741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081338-C3CD-367B-5E04-FFFCF152EC07}"/>
              </a:ext>
            </a:extLst>
          </p:cNvPr>
          <p:cNvSpPr txBox="1"/>
          <p:nvPr/>
        </p:nvSpPr>
        <p:spPr>
          <a:xfrm>
            <a:off x="1500808" y="7528411"/>
            <a:ext cx="69847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Figure from: </a:t>
            </a:r>
            <a:r>
              <a:rPr lang="en-US" sz="1000" dirty="0">
                <a:hlinkClick r:id="rId3"/>
              </a:rPr>
              <a:t>https://newsletter.maartengrootendorst.com/p/a-visual-guide-to-mamba-and-state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637862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89D76-6E26-C39F-1FC0-0D1FC7B72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B624B-6960-D273-1629-CFA1E99D97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sequences of text which are 1-dimenisional, we can consider applying a 1-dimensional convolutional filter (kernel)</a:t>
            </a:r>
          </a:p>
          <a:p>
            <a:pPr lvl="1"/>
            <a:r>
              <a:rPr lang="en-US" dirty="0"/>
              <a:t>The 1-d kernel slides over the input sequence of tokens and it is used to calculate the output token over each position of the input sequence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C44A2B-B3D3-50E6-4D57-E56F559A000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State Space Models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CC587893-306C-ACB4-D653-C590462C9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222" y="3886200"/>
            <a:ext cx="7645956" cy="308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D22DCA-127A-7E53-CA29-CB7CD0259023}"/>
              </a:ext>
            </a:extLst>
          </p:cNvPr>
          <p:cNvSpPr txBox="1"/>
          <p:nvPr/>
        </p:nvSpPr>
        <p:spPr>
          <a:xfrm>
            <a:off x="1500808" y="7528411"/>
            <a:ext cx="69847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Figure from: </a:t>
            </a:r>
            <a:r>
              <a:rPr lang="en-US" sz="1000" dirty="0">
                <a:hlinkClick r:id="rId3"/>
              </a:rPr>
              <a:t>https://newsletter.maartengrootendorst.com/p/a-visual-guide-to-mamba-and-state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7590204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D844A-C025-A5A9-CEB2-D32047BC4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96619B-7AE1-C9BD-009C-26C3E6DF85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kernel can be derived from the SSM formulation as the product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e>
                    </m:acc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 practice, we can use the SSM kernel to slide over each set of input tokens and calculate the output, similar to applying 1-d convolution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96619B-7AE1-C9BD-009C-26C3E6DF85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2D18C7-32C1-917C-9273-5E06F5C089D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State Space Models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6A59F6E2-5DE6-0533-A585-DA3CE0683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070" y="2590056"/>
            <a:ext cx="5174330" cy="162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4D227423-F3F1-BEE3-6BF7-D7A3377C98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52"/>
          <a:stretch/>
        </p:blipFill>
        <p:spPr bwMode="auto">
          <a:xfrm>
            <a:off x="53446" y="5524506"/>
            <a:ext cx="2959530" cy="174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0BA2B879-9E26-FE3E-1E14-1CF37D2C12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955"/>
          <a:stretch/>
        </p:blipFill>
        <p:spPr bwMode="auto">
          <a:xfrm>
            <a:off x="3156992" y="5573640"/>
            <a:ext cx="3083656" cy="181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10B0B2F0-2B34-2CA0-97FD-5426A88765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82"/>
          <a:stretch/>
        </p:blipFill>
        <p:spPr bwMode="auto">
          <a:xfrm>
            <a:off x="6618337" y="5573640"/>
            <a:ext cx="3425854" cy="181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2B4B71-2900-9EE3-9737-738078B61E33}"/>
              </a:ext>
            </a:extLst>
          </p:cNvPr>
          <p:cNvSpPr txBox="1"/>
          <p:nvPr/>
        </p:nvSpPr>
        <p:spPr>
          <a:xfrm>
            <a:off x="1500808" y="7528411"/>
            <a:ext cx="69847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Figure from: </a:t>
            </a:r>
            <a:r>
              <a:rPr lang="en-US" sz="1000" dirty="0">
                <a:hlinkClick r:id="rId7"/>
              </a:rPr>
              <a:t>https://newsletter.maartengrootendorst.com/p/a-visual-guide-to-mamba-and-state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2814644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06DB5-204A-4D7F-CF0A-2920BC688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Three Representations of SSM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770C5-4239-EEA1-A25F-A693B0937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representations of SSM as recurrent and convolutional systems have different sets of advantages and disadvantages</a:t>
            </a:r>
          </a:p>
          <a:p>
            <a:pPr lvl="1"/>
            <a:r>
              <a:rPr lang="en-US" dirty="0"/>
              <a:t>Interestingly, the different representations of SSM allow to have efficient inference with the recurrent SSM and parallelizable training with the convolutional SSM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86DDE7-9BD4-341C-E936-E46BEC1E2BD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State Space Models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8B33D12A-1C4B-A756-B328-F73C53A7A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52" y="4102224"/>
            <a:ext cx="7862822" cy="282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2BC92D-08D5-AAD7-0F80-2EC3F23C9ADD}"/>
              </a:ext>
            </a:extLst>
          </p:cNvPr>
          <p:cNvSpPr txBox="1"/>
          <p:nvPr/>
        </p:nvSpPr>
        <p:spPr>
          <a:xfrm>
            <a:off x="1500808" y="7528411"/>
            <a:ext cx="69847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Figure from: </a:t>
            </a:r>
            <a:r>
              <a:rPr lang="en-US" sz="1000" dirty="0">
                <a:hlinkClick r:id="rId3"/>
              </a:rPr>
              <a:t>https://newsletter.maartengrootendorst.com/p/a-visual-guide-to-mamba-and-state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904283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8D209-3052-35FC-A214-A053915FA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Three Representations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3E793-CCA0-29BC-A39E-8E3CDC49F2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these different representations of SSM:</a:t>
            </a:r>
          </a:p>
          <a:p>
            <a:pPr lvl="1"/>
            <a:r>
              <a:rPr lang="en-US" dirty="0"/>
              <a:t>During training the model uses the convolutional representation over the entire sequences of tokens for parallelized training</a:t>
            </a:r>
          </a:p>
          <a:p>
            <a:pPr lvl="1"/>
            <a:r>
              <a:rPr lang="en-US" dirty="0"/>
              <a:t> During inference the model uses the recurrent representation to make next token predictions for each new token at a time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C64C47-CA22-50A0-08BE-D5F688FFD91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State Space Models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128B0BDF-C93B-F19C-D926-7F2063F97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808" y="3735600"/>
            <a:ext cx="7237835" cy="372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55F665-FC6A-3A86-C514-1A48C0B9B588}"/>
              </a:ext>
            </a:extLst>
          </p:cNvPr>
          <p:cNvSpPr txBox="1"/>
          <p:nvPr/>
        </p:nvSpPr>
        <p:spPr>
          <a:xfrm>
            <a:off x="1500808" y="7528411"/>
            <a:ext cx="69847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Figure from: </a:t>
            </a:r>
            <a:r>
              <a:rPr lang="en-US" sz="1000" dirty="0">
                <a:hlinkClick r:id="rId4"/>
              </a:rPr>
              <a:t>https://newsletter.maartengrootendorst.com/p/a-visual-guide-to-mamba-and-state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464712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9F2D8-96D7-B870-04BC-1B35BA4FE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S4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1B927-0621-DC38-64FB-334D3A7C6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673" y="2090803"/>
            <a:ext cx="9781727" cy="5367667"/>
          </a:xfrm>
        </p:spPr>
        <p:txBody>
          <a:bodyPr/>
          <a:lstStyle/>
          <a:p>
            <a:r>
              <a:rPr lang="en-US" dirty="0"/>
              <a:t>Despite the promises of SSM for text modeling, there are challenges for handling long sequences and capturing long-range dependencies</a:t>
            </a:r>
          </a:p>
          <a:p>
            <a:r>
              <a:rPr lang="en-US" i="1" dirty="0">
                <a:solidFill>
                  <a:srgbClr val="0070C0"/>
                </a:solidFill>
              </a:rPr>
              <a:t>Structured State Space for Sequences </a:t>
            </a:r>
            <a:r>
              <a:rPr lang="en-US" dirty="0"/>
              <a:t>architecture (a.k.a. </a:t>
            </a:r>
            <a:r>
              <a:rPr lang="en-US" i="1" dirty="0">
                <a:solidFill>
                  <a:srgbClr val="0070C0"/>
                </a:solidFill>
              </a:rPr>
              <a:t>S4</a:t>
            </a:r>
            <a:r>
              <a:rPr lang="en-US" dirty="0"/>
              <a:t>) proposed a novel solution for handling dependencies in long sequences</a:t>
            </a:r>
          </a:p>
          <a:p>
            <a:pPr lvl="1"/>
            <a:r>
              <a:rPr lang="en-US" dirty="0"/>
              <a:t>S4 parameterizes the matrix </a:t>
            </a:r>
            <a:r>
              <a:rPr lang="en-US" i="1" dirty="0"/>
              <a:t>A</a:t>
            </a:r>
            <a:r>
              <a:rPr lang="en-US" dirty="0"/>
              <a:t> as a diagonal matrix, initialized with approximations of the </a:t>
            </a:r>
            <a:r>
              <a:rPr lang="en-US" dirty="0" err="1"/>
              <a:t>HiPPO</a:t>
            </a:r>
            <a:r>
              <a:rPr lang="en-US" dirty="0"/>
              <a:t> (High-order Polynomial Project Operators) matrix</a:t>
            </a:r>
          </a:p>
          <a:p>
            <a:pPr lvl="2"/>
            <a:r>
              <a:rPr lang="en-US" dirty="0"/>
              <a:t>Imposing a </a:t>
            </a:r>
            <a:r>
              <a:rPr lang="en-US" dirty="0" err="1"/>
              <a:t>HiPPO</a:t>
            </a:r>
            <a:r>
              <a:rPr lang="en-US" dirty="0"/>
              <a:t>-based structure on the matrix </a:t>
            </a:r>
            <a:r>
              <a:rPr lang="en-US" i="1" dirty="0"/>
              <a:t>A</a:t>
            </a:r>
            <a:r>
              <a:rPr lang="en-US" dirty="0"/>
              <a:t> (hence the name “structured” in S4) enables to memorize previous tokens, by tracking the coefficients of a Legendre polynomial </a:t>
            </a:r>
          </a:p>
          <a:p>
            <a:pPr lvl="2"/>
            <a:r>
              <a:rPr lang="en-US" dirty="0"/>
              <a:t>By using a </a:t>
            </a:r>
            <a:r>
              <a:rPr lang="en-US" dirty="0" err="1"/>
              <a:t>HiPPO</a:t>
            </a:r>
            <a:r>
              <a:rPr lang="en-US" dirty="0"/>
              <a:t> matrix structure, S4 architecture allows for handling long sequences and storing memory efficiently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8082FF-118D-1592-DD53-E6E6B86705A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State Space Models</a:t>
            </a:r>
          </a:p>
          <a:p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3939E4F-A496-ABFF-0406-07296EA34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617" y="5110336"/>
            <a:ext cx="5535165" cy="247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253ED9-D3F1-10E5-C982-A5884EDB3BCC}"/>
              </a:ext>
            </a:extLst>
          </p:cNvPr>
          <p:cNvSpPr txBox="1"/>
          <p:nvPr/>
        </p:nvSpPr>
        <p:spPr>
          <a:xfrm>
            <a:off x="1500808" y="7528411"/>
            <a:ext cx="69847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Figure from: </a:t>
            </a:r>
            <a:r>
              <a:rPr lang="en-US" sz="1000" dirty="0">
                <a:hlinkClick r:id="rId4"/>
              </a:rPr>
              <a:t>https://newsletter.maartengrootendorst.com/p/a-visual-guide-to-mamba-and-state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293446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BE195-A0FD-BF47-CC6D-4AABA8863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Mamba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D9FDC-A748-A86F-C290-85796A559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solidFill>
                  <a:srgbClr val="0070C0"/>
                </a:solidFill>
              </a:rPr>
              <a:t>Mamba</a:t>
            </a:r>
            <a:r>
              <a:rPr lang="en-US" dirty="0"/>
              <a:t> builds upon the S4 architecture, and introduced two important modifications to S4</a:t>
            </a:r>
          </a:p>
          <a:p>
            <a:pPr marL="747712" lvl="1" indent="-3429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Selective scan</a:t>
            </a:r>
            <a:r>
              <a:rPr lang="en-US" dirty="0"/>
              <a:t> SSM parameters, which allows the model to filter irrelevant information</a:t>
            </a:r>
          </a:p>
          <a:p>
            <a:pPr marL="747712" lvl="1" indent="-3429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Efficient hardware implementation</a:t>
            </a:r>
            <a:r>
              <a:rPr lang="en-US" dirty="0"/>
              <a:t>, that allows for efficient GPU storage of intermediate results</a:t>
            </a:r>
          </a:p>
          <a:p>
            <a:pPr marL="404812" indent="-342900"/>
            <a:r>
              <a:rPr lang="en-US" dirty="0"/>
              <a:t>Importantly, Mamba demonstrated strong empirical results</a:t>
            </a:r>
          </a:p>
          <a:p>
            <a:pPr marL="404812" indent="-342900"/>
            <a:r>
              <a:rPr lang="en-US" dirty="0"/>
              <a:t>Mamba architecture is also referred to as a Selective Scan SSM (or S6) since it extends the S4 model for computations of the SSM matrices with the selective scan algorithm</a:t>
            </a:r>
          </a:p>
          <a:p>
            <a:pPr marL="404812" indent="-342900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425A30-6DA5-AC91-A81E-613FF941D93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State Space Models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3046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959DF71E-3149-764F-CA6C-C319233F5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248" y="5974432"/>
            <a:ext cx="6685384" cy="163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8C7F60-8E80-2050-36C0-12FD88A84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Mamba -Departure from LTI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27B3C-8469-7320-A68E-DA2ABA161A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Departure from </a:t>
            </a:r>
            <a:r>
              <a:rPr lang="en-US" dirty="0">
                <a:solidFill>
                  <a:srgbClr val="FF0000"/>
                </a:solidFill>
              </a:rPr>
              <a:t>Linear Time Invariance (LTI) </a:t>
            </a:r>
            <a:r>
              <a:rPr lang="en-US" dirty="0"/>
              <a:t> in S4</a:t>
            </a:r>
          </a:p>
          <a:p>
            <a:pPr lvl="1"/>
            <a:r>
              <a:rPr lang="en-US" dirty="0"/>
              <a:t>Matrices A, B, and C in S4 are time-invariant, meaning that they are the same for every token (i.e., across all time steps in a sequence)</a:t>
            </a:r>
          </a:p>
          <a:p>
            <a:pPr lvl="2"/>
            <a:r>
              <a:rPr lang="en-US" dirty="0"/>
              <a:t>These matrices are fixed, regardless of the input</a:t>
            </a:r>
          </a:p>
          <a:p>
            <a:pPr lvl="2"/>
            <a:r>
              <a:rPr lang="en-US" dirty="0"/>
              <a:t>As a result, the model treats all tokens equally, and it cannot perform content-aware reasoning</a:t>
            </a:r>
          </a:p>
          <a:p>
            <a:pPr lvl="1"/>
            <a:r>
              <a:rPr lang="en-US" dirty="0"/>
              <a:t>Conversely, content-aware reasoning is easy for Transformers, because the attention scores are dynamically calculated based on the input sequence</a:t>
            </a:r>
          </a:p>
          <a:p>
            <a:r>
              <a:rPr lang="en-US" dirty="0"/>
              <a:t>Mamba introduces </a:t>
            </a:r>
            <a:r>
              <a:rPr lang="en-US" dirty="0">
                <a:solidFill>
                  <a:srgbClr val="FF0000"/>
                </a:solidFill>
              </a:rPr>
              <a:t>selective scan algorithm </a:t>
            </a:r>
            <a:r>
              <a:rPr lang="en-US" dirty="0"/>
              <a:t>to dynamically calculate matrices A, B, and C as time-varying matrices that change for every input token</a:t>
            </a:r>
          </a:p>
          <a:p>
            <a:pPr lvl="1"/>
            <a:r>
              <a:rPr lang="en-US" dirty="0"/>
              <a:t>This allows to selectively choose what information to keep in the hidden state, and what information to ignore</a:t>
            </a:r>
          </a:p>
          <a:p>
            <a:pPr lvl="1"/>
            <a:r>
              <a:rPr lang="en-US" dirty="0"/>
              <a:t>The matrices learn which input tokens are the most important at each step, hence the name selective scan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DC9052-1418-ED5E-71AA-402EE1A78E39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State Space Models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6835EA-CC2F-7B8C-6E2E-5C1FFF6BAD96}"/>
              </a:ext>
            </a:extLst>
          </p:cNvPr>
          <p:cNvSpPr txBox="1"/>
          <p:nvPr/>
        </p:nvSpPr>
        <p:spPr>
          <a:xfrm>
            <a:off x="1500808" y="7528411"/>
            <a:ext cx="69847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Figure from: </a:t>
            </a:r>
            <a:r>
              <a:rPr lang="en-US" sz="1000" dirty="0">
                <a:hlinkClick r:id="rId5"/>
              </a:rPr>
              <a:t>https://newsletter.maartengrootendorst.com/p/a-visual-guide-to-mamba-and-state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841546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C5A25-F6A0-D168-9329-F085E5D1D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dirty="0"/>
              <a:t>Mamba – Hardware-aware Resource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45458-1FF4-D53C-36D3-599B5F0F7E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Another novelty that Mamba introduces is </a:t>
            </a:r>
            <a:r>
              <a:rPr lang="en-US" dirty="0">
                <a:solidFill>
                  <a:srgbClr val="FF0000"/>
                </a:solidFill>
              </a:rPr>
              <a:t>hardware-aware parallelism </a:t>
            </a:r>
            <a:r>
              <a:rPr lang="en-US" dirty="0"/>
              <a:t>and optimized memory usage by controlling the data transfer between the highly-efficient SRAM memory and less-efficient DRAM memory in GPUs</a:t>
            </a:r>
          </a:p>
          <a:p>
            <a:pPr lvl="1"/>
            <a:r>
              <a:rPr lang="en-US" dirty="0"/>
              <a:t>Copying information between SRAM and DRAM is often a bottleneck in GPUs</a:t>
            </a:r>
          </a:p>
          <a:p>
            <a:pPr lvl="1"/>
            <a:r>
              <a:rPr lang="en-US" dirty="0"/>
              <a:t>The hardware-aware component focuses on how to store the latent state </a:t>
            </a:r>
            <a:r>
              <a:rPr lang="en-US" i="1" dirty="0"/>
              <a:t>h</a:t>
            </a:r>
            <a:r>
              <a:rPr lang="en-US" dirty="0"/>
              <a:t> in the SRAM memory as the most efficient part of memory</a:t>
            </a:r>
          </a:p>
          <a:p>
            <a:pPr lvl="1"/>
            <a:r>
              <a:rPr lang="en-US" dirty="0"/>
              <a:t>The A, B, and C matrices are kept in the DRAM memory, so that the cost of moving data doesn't induce a large computational bottleneck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FBCBA1-AA12-8713-AF9F-3D7404EF0DF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State Space Models</a:t>
            </a:r>
          </a:p>
          <a:p>
            <a:endParaRPr 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A43B7AF-C012-4096-8AA2-A567C2BC0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802" y="4894312"/>
            <a:ext cx="7648795" cy="256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1AB49F-45FB-593A-0EB6-95EFE747FA4B}"/>
              </a:ext>
            </a:extLst>
          </p:cNvPr>
          <p:cNvSpPr txBox="1"/>
          <p:nvPr/>
        </p:nvSpPr>
        <p:spPr>
          <a:xfrm>
            <a:off x="1500808" y="7528411"/>
            <a:ext cx="69847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Figure from: </a:t>
            </a:r>
            <a:r>
              <a:rPr lang="en-US" sz="1000" dirty="0">
                <a:hlinkClick r:id="rId4"/>
              </a:rPr>
              <a:t>https://newsletter.maartengrootendorst.com/p/a-visual-guide-to-mamba-and-state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7850249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307B8-5656-4C9B-DDA7-2768C86AC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Mamba Architecture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20AB47-4943-EFF5-3A22-ED83BA831E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76673" y="2090803"/>
                <a:ext cx="5400599" cy="5367667"/>
              </a:xfrm>
            </p:spPr>
            <p:txBody>
              <a:bodyPr/>
              <a:lstStyle/>
              <a:p>
                <a:r>
                  <a:rPr lang="en-US" dirty="0"/>
                  <a:t>Mamba implements Selective SSM as a block, where multiple Mamba blocks can be stack to create a large model</a:t>
                </a:r>
              </a:p>
              <a:p>
                <a:pPr lvl="1"/>
                <a:r>
                  <a:rPr lang="en-US" dirty="0"/>
                  <a:t>The block applies linear (dense) layers to input embedding vectors, followed by convolution, Selective scan layer, and linear layer</a:t>
                </a:r>
              </a:p>
              <a:p>
                <a:pPr lvl="1"/>
                <a:r>
                  <a:rPr lang="en-US" dirty="0" err="1"/>
                  <a:t>SiLU</a:t>
                </a:r>
                <a:r>
                  <a:rPr lang="en-US" dirty="0"/>
                  <a:t> (Sigmoid Linear Unit) activation are used, which for input </a:t>
                </a:r>
                <a:r>
                  <a:rPr lang="en-US" i="1" dirty="0"/>
                  <a:t>x</a:t>
                </a:r>
                <a:r>
                  <a:rPr lang="en-US" dirty="0"/>
                  <a:t> output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sigmoid function</a:t>
                </a:r>
              </a:p>
              <a:p>
                <a:pPr lvl="1"/>
                <a:r>
                  <a:rPr lang="en-US" dirty="0"/>
                  <a:t>The output is projected though RMS Norm and Linear layer with Softmax</a:t>
                </a:r>
              </a:p>
              <a:p>
                <a:pPr lvl="2"/>
                <a:r>
                  <a:rPr lang="en-US" dirty="0"/>
                  <a:t>RMS Norm is Root Mean Square layer normalization layer</a:t>
                </a:r>
              </a:p>
              <a:p>
                <a:pPr lvl="2"/>
                <a:r>
                  <a:rPr lang="en-US" dirty="0"/>
                  <a:t>The RMS Norm layer replaces Layer Normalization layers used in Transformers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20AB47-4943-EFF5-3A22-ED83BA831E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6673" y="2090803"/>
                <a:ext cx="5400599" cy="5367667"/>
              </a:xfrm>
              <a:blipFill>
                <a:blip r:embed="rId2"/>
                <a:stretch>
                  <a:fillRect l="-1242" t="-795" r="-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FAA6D5-20AB-2DC7-3C76-96050DB30EA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State Space Models</a:t>
            </a:r>
          </a:p>
          <a:p>
            <a:endParaRPr lang="en-US" dirty="0"/>
          </a:p>
        </p:txBody>
      </p:sp>
      <p:pic>
        <p:nvPicPr>
          <p:cNvPr id="5126" name="Picture 6">
            <a:extLst>
              <a:ext uri="{FF2B5EF4-FFF2-40B4-BE49-F238E27FC236}">
                <a16:creationId xmlns:a16="http://schemas.microsoft.com/office/drawing/2014/main" id="{809A7121-1A4E-30D4-CA1B-41D384DD6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890" y="2230015"/>
            <a:ext cx="4000853" cy="491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C66DFC-BA78-1AEB-C2D5-1704B273FB1B}"/>
              </a:ext>
            </a:extLst>
          </p:cNvPr>
          <p:cNvSpPr txBox="1"/>
          <p:nvPr/>
        </p:nvSpPr>
        <p:spPr>
          <a:xfrm>
            <a:off x="1500808" y="7528411"/>
            <a:ext cx="69847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Figure from: </a:t>
            </a:r>
            <a:r>
              <a:rPr lang="en-US" sz="1000" dirty="0">
                <a:hlinkClick r:id="rId4"/>
              </a:rPr>
              <a:t>https://newsletter.maartengrootendorst.com/p/a-visual-guide-to-mamba-and-state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876616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606ED-D792-BF52-3634-E99A9C49E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MoE</a:t>
            </a:r>
            <a:r>
              <a:rPr lang="en-US" dirty="0"/>
              <a:t>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15B04-CF72-BBD8-2122-0492084277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</a:t>
            </a:r>
            <a:r>
              <a:rPr lang="en-US" dirty="0" err="1"/>
              <a:t>MoE</a:t>
            </a:r>
            <a:r>
              <a:rPr lang="en-US" dirty="0"/>
              <a:t> system consists of two key components 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Expert models</a:t>
            </a:r>
            <a:r>
              <a:rPr lang="en-US" dirty="0"/>
              <a:t>, which can be neural nets or network layers, trained on different parts of the inputs (tokens)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Gating network</a:t>
            </a:r>
            <a:r>
              <a:rPr lang="en-US" dirty="0"/>
              <a:t>, which acts as a </a:t>
            </a:r>
            <a:r>
              <a:rPr lang="en-US" dirty="0">
                <a:solidFill>
                  <a:srgbClr val="0070C0"/>
                </a:solidFill>
              </a:rPr>
              <a:t>router</a:t>
            </a:r>
            <a:r>
              <a:rPr lang="en-US" dirty="0"/>
              <a:t> and decides which expert(s) should process an input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4DEE26-37DE-34B5-8B2F-EC811F2BDF1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Mixture of Experts</a:t>
            </a:r>
          </a:p>
          <a:p>
            <a:endParaRPr lang="en-US" dirty="0"/>
          </a:p>
        </p:txBody>
      </p:sp>
      <p:pic>
        <p:nvPicPr>
          <p:cNvPr id="2050" name="Picture 2" descr="Mixture of Experts: How an Ensemble of AI Models Act as One | Deepgram">
            <a:extLst>
              <a:ext uri="{FF2B5EF4-FFF2-40B4-BE49-F238E27FC236}">
                <a16:creationId xmlns:a16="http://schemas.microsoft.com/office/drawing/2014/main" id="{22806ABA-77A7-D31D-AE22-25C2BC888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912" y="3698306"/>
            <a:ext cx="4376462" cy="393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284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66131-3AD6-A91E-BE67-E0F01D5DE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Mamba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C03B3-F156-BE4F-714D-59D7F9A1ED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figure below shows a comparison of generated tokens with Mamba and corresponding Transformers</a:t>
            </a:r>
          </a:p>
          <a:p>
            <a:pPr lvl="1"/>
            <a:r>
              <a:rPr lang="en-US" dirty="0"/>
              <a:t>Mamba offers significant speed up at inference, and it achieves 4-5x higher inference throughput than a Transformer of similar size</a:t>
            </a:r>
          </a:p>
          <a:p>
            <a:pPr lvl="1"/>
            <a:r>
              <a:rPr lang="en-US" dirty="0"/>
              <a:t>Inference was performed with Mamba on one million token sequences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B8CB23-3A3F-E093-9605-5931FCB477E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State Space Models</a:t>
            </a:r>
          </a:p>
          <a:p>
            <a:endParaRPr lang="en-US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6BD96235-339D-7CCA-D154-6C750724F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025" y="3814192"/>
            <a:ext cx="8269560" cy="383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1082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110AD-4031-08E2-2C4A-DE1865D7F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Mamba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4E615-A7AC-1A5E-AE03-061FB54C7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graph below shows the perplexity of different LLMs as a function of the required computation (FLOPs) for model training  </a:t>
            </a:r>
          </a:p>
          <a:p>
            <a:pPr lvl="1"/>
            <a:r>
              <a:rPr lang="en-US" dirty="0"/>
              <a:t>Recall that lower perplexity is preferred</a:t>
            </a:r>
          </a:p>
          <a:p>
            <a:pPr lvl="1"/>
            <a:r>
              <a:rPr lang="en-US" dirty="0"/>
              <a:t>The size of the models is changed from 125M to 1.3B parameters</a:t>
            </a:r>
          </a:p>
          <a:p>
            <a:pPr lvl="1"/>
            <a:r>
              <a:rPr lang="en-US" dirty="0"/>
              <a:t>Mamba uses less computational resources, in comparison to other LLMs architectures, including the original Transformer and Transformer++ (based on </a:t>
            </a:r>
            <a:r>
              <a:rPr lang="en-US" dirty="0" err="1"/>
              <a:t>PaLM</a:t>
            </a:r>
            <a:r>
              <a:rPr lang="en-US" dirty="0"/>
              <a:t> and </a:t>
            </a:r>
            <a:r>
              <a:rPr lang="en-US" dirty="0" err="1"/>
              <a:t>LLaMA</a:t>
            </a:r>
            <a:r>
              <a:rPr lang="en-US" dirty="0"/>
              <a:t>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CE076A-E7D9-3290-91E7-A743D08EFD7B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State Space Models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A4BAC5-CFA0-2801-A7AF-15B46170AB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2816" y="4528263"/>
            <a:ext cx="6685384" cy="3046581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BA548C4-4EEA-5B1E-4145-295E1A11FF17}"/>
              </a:ext>
            </a:extLst>
          </p:cNvPr>
          <p:cNvSpPr/>
          <p:nvPr/>
        </p:nvSpPr>
        <p:spPr>
          <a:xfrm>
            <a:off x="2508920" y="4840772"/>
            <a:ext cx="288032" cy="122413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B52E36-FEE5-ADAA-5776-86645C88A5F7}"/>
              </a:ext>
            </a:extLst>
          </p:cNvPr>
          <p:cNvSpPr txBox="1"/>
          <p:nvPr/>
        </p:nvSpPr>
        <p:spPr>
          <a:xfrm>
            <a:off x="1752836" y="4318248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125M parameters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E8B56E5-B503-E721-C00F-50E9CD818B84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2652936" y="4528263"/>
            <a:ext cx="0" cy="3125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852B04E-B98F-1B84-36EA-B903216FE746}"/>
              </a:ext>
            </a:extLst>
          </p:cNvPr>
          <p:cNvSpPr/>
          <p:nvPr/>
        </p:nvSpPr>
        <p:spPr>
          <a:xfrm>
            <a:off x="7765504" y="6274098"/>
            <a:ext cx="288032" cy="76252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3EBE21-C570-FF01-803E-614997C33852}"/>
              </a:ext>
            </a:extLst>
          </p:cNvPr>
          <p:cNvSpPr txBox="1"/>
          <p:nvPr/>
        </p:nvSpPr>
        <p:spPr>
          <a:xfrm>
            <a:off x="7297452" y="7234562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1.3B parameters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C9476A2-D183-5F86-FCF8-FF9B6237B786}"/>
              </a:ext>
            </a:extLst>
          </p:cNvPr>
          <p:cNvCxnSpPr>
            <a:cxnSpLocks/>
            <a:endCxn id="13" idx="2"/>
          </p:cNvCxnSpPr>
          <p:nvPr/>
        </p:nvCxnSpPr>
        <p:spPr>
          <a:xfrm flipV="1">
            <a:off x="7903840" y="7036619"/>
            <a:ext cx="5680" cy="22429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5822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B7F2E-5840-752E-C51F-AC3D64512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Mamba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6AC19-948C-9138-350C-534985A2A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Mamba outperformed models of similar size on language, audio, and genomics data</a:t>
            </a:r>
          </a:p>
          <a:p>
            <a:pPr lvl="1"/>
            <a:r>
              <a:rPr lang="en-US" dirty="0"/>
              <a:t>It is the first non-Transformer architecture that achieved performance at the level of Transformers architectures</a:t>
            </a:r>
          </a:p>
          <a:p>
            <a:r>
              <a:rPr lang="en-US"/>
              <a:t>One limitation </a:t>
            </a:r>
            <a:r>
              <a:rPr lang="en-US" dirty="0"/>
              <a:t>of this study is that Mamba was implemented with 3B and 6.9B parameters</a:t>
            </a:r>
          </a:p>
          <a:p>
            <a:pPr lvl="1"/>
            <a:r>
              <a:rPr lang="en-US" dirty="0"/>
              <a:t>Large Mamba models with size that correspond to GPT-4, Claude, Gemini were not implemented</a:t>
            </a:r>
          </a:p>
          <a:p>
            <a:pPr lvl="1"/>
            <a:r>
              <a:rPr lang="en-US" dirty="0"/>
              <a:t>It is not clear if the performance by Mamba architecture can match the Transformers at the size of 100+ billion parameters</a:t>
            </a:r>
          </a:p>
          <a:p>
            <a:r>
              <a:rPr lang="en-US" dirty="0"/>
              <a:t>Another open question is regarding the properties of Mamba models regarding finetuning, quantization, instruction tuning, RLHF, etc.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4CAF64-6BDD-20BE-8F3A-3D12F9985A2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State Space Models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6438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3F799-97FE-5104-267C-AF5063533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9FB2E-15C5-9E1B-3862-5D382F045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Miguel </a:t>
            </a:r>
            <a:r>
              <a:rPr lang="en-US" dirty="0" err="1"/>
              <a:t>Carreira</a:t>
            </a:r>
            <a:r>
              <a:rPr lang="en-US" dirty="0"/>
              <a:t> Neves, “LLM Mixture of Experts Explained,” available at </a:t>
            </a:r>
            <a:r>
              <a:rPr lang="en-US" dirty="0">
                <a:hlinkClick r:id="rId2"/>
              </a:rPr>
              <a:t>https://www.tensorops.ai/post/what-is-mixture-of-experts-llm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Omar </a:t>
            </a:r>
            <a:r>
              <a:rPr lang="en-US" dirty="0" err="1"/>
              <a:t>Sanseviero</a:t>
            </a:r>
            <a:r>
              <a:rPr lang="en-US" dirty="0"/>
              <a:t>, et al., “Mixture of Experts Explained,” available at </a:t>
            </a:r>
            <a:r>
              <a:rPr lang="en-US" dirty="0">
                <a:hlinkClick r:id="rId3"/>
              </a:rPr>
              <a:t>https://huggingface.co/blog/moe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Kyle </a:t>
            </a:r>
            <a:r>
              <a:rPr lang="en-US" dirty="0" err="1"/>
              <a:t>Kranen</a:t>
            </a:r>
            <a:r>
              <a:rPr lang="en-US" dirty="0"/>
              <a:t> and Vinh Nguyen, “Applying Mixture of Experts in LLM Architectures,” available at </a:t>
            </a:r>
            <a:r>
              <a:rPr lang="en-US" dirty="0">
                <a:hlinkClick r:id="rId4"/>
              </a:rPr>
              <a:t>https://developer.nvidia.com/blog/applying-mixture-of-experts-in-llm-architectures/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Maarten Grootendorst, “A Visual Guide to Mamba and State Space Models,” available at </a:t>
            </a:r>
            <a:r>
              <a:rPr lang="en-US" dirty="0">
                <a:hlinkClick r:id="rId5"/>
              </a:rPr>
              <a:t>https://newsletter.maartengrootendorst.com/p/a-visual-guide-to-mamba-and-state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James Chen, “Mamba No. 5 (A Little Bit of …),” available at </a:t>
            </a:r>
            <a:r>
              <a:rPr lang="en-US" dirty="0">
                <a:hlinkClick r:id="rId6"/>
              </a:rPr>
              <a:t>https://jameschen.io/jekyll/update/2024/02/12/mamba.html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Nathan Lambert, “State-space LLMs: Do we need Attention?,” available at </a:t>
            </a:r>
            <a:r>
              <a:rPr lang="en-US" dirty="0">
                <a:hlinkClick r:id="rId7"/>
              </a:rPr>
              <a:t>https://www.interconnects.ai/p/llms-beyond-attention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914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EB727-1D42-9D17-25FD-C9401732B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MoE</a:t>
            </a:r>
            <a:r>
              <a:rPr lang="en-US" dirty="0"/>
              <a:t> Working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584DE-2EA5-26A1-79E1-B69DA9BDD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gating network analyzes the inputs, and routes each input to relevant expert(s)</a:t>
            </a:r>
          </a:p>
          <a:p>
            <a:pPr lvl="1"/>
            <a:r>
              <a:rPr lang="en-US" dirty="0"/>
              <a:t>In some </a:t>
            </a:r>
            <a:r>
              <a:rPr lang="en-US" dirty="0" err="1"/>
              <a:t>MoE</a:t>
            </a:r>
            <a:r>
              <a:rPr lang="en-US" dirty="0"/>
              <a:t> architectures, each token is sent to more than one expert (e.g., to 2 experts in </a:t>
            </a:r>
            <a:r>
              <a:rPr lang="en-US" dirty="0" err="1"/>
              <a:t>Mixtral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The experts' outputs are afterward combined through techniques like additive or multiplicative aggregation of the outputs</a:t>
            </a:r>
          </a:p>
          <a:p>
            <a:r>
              <a:rPr lang="en-US" dirty="0"/>
              <a:t>During inference, for each input token only the chosen experts are activated, allowing efficient use of computational resources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FEB896-B0C5-4003-5F89-616C5478853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Mixture of Experts</a:t>
            </a:r>
          </a:p>
        </p:txBody>
      </p:sp>
      <p:pic>
        <p:nvPicPr>
          <p:cNvPr id="4" name="Picture 2" descr="Mixture of Experts: How an Ensemble of AI Models Act as One | Deepgram">
            <a:extLst>
              <a:ext uri="{FF2B5EF4-FFF2-40B4-BE49-F238E27FC236}">
                <a16:creationId xmlns:a16="http://schemas.microsoft.com/office/drawing/2014/main" id="{0D2CD622-ECD8-C79A-2333-9706C217E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000" y="4750296"/>
            <a:ext cx="3312368" cy="297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82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96AB6-9E71-4C24-5F6F-A1D7AA120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MoE</a:t>
            </a:r>
            <a:r>
              <a:rPr lang="en-US" dirty="0"/>
              <a:t> with Transformers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1D665-6889-6351-AE40-923D39B199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Transformers, </a:t>
            </a:r>
            <a:r>
              <a:rPr lang="en-US" i="1" dirty="0">
                <a:solidFill>
                  <a:srgbClr val="0070C0"/>
                </a:solidFill>
              </a:rPr>
              <a:t>sparse </a:t>
            </a:r>
            <a:r>
              <a:rPr lang="en-US" i="1" dirty="0" err="1">
                <a:solidFill>
                  <a:srgbClr val="0070C0"/>
                </a:solidFill>
              </a:rPr>
              <a:t>MoE</a:t>
            </a:r>
            <a:r>
              <a:rPr lang="en-US" i="1" dirty="0">
                <a:solidFill>
                  <a:srgbClr val="0070C0"/>
                </a:solidFill>
              </a:rPr>
              <a:t> layers </a:t>
            </a:r>
            <a:r>
              <a:rPr lang="en-US" dirty="0"/>
              <a:t>are used instead of dense feed-forward network (FFN) layers </a:t>
            </a:r>
          </a:p>
          <a:p>
            <a:pPr lvl="1"/>
            <a:r>
              <a:rPr lang="en-US" dirty="0"/>
              <a:t>I.e., standard FFN layers are replaced with </a:t>
            </a:r>
            <a:r>
              <a:rPr lang="en-US" dirty="0">
                <a:solidFill>
                  <a:srgbClr val="FF0000"/>
                </a:solidFill>
              </a:rPr>
              <a:t>switching FFN layers </a:t>
            </a:r>
          </a:p>
          <a:p>
            <a:pPr lvl="1"/>
            <a:r>
              <a:rPr lang="en-US" dirty="0"/>
              <a:t>Each </a:t>
            </a:r>
            <a:r>
              <a:rPr lang="en-US" dirty="0" err="1"/>
              <a:t>MoE</a:t>
            </a:r>
            <a:r>
              <a:rPr lang="en-US" dirty="0"/>
              <a:t> layer has a certain number of experts (e.g., 4), where each expert is an FFN, and each processes specific tokens</a:t>
            </a:r>
          </a:p>
          <a:p>
            <a:pPr lvl="1"/>
            <a:r>
              <a:rPr lang="en-US" dirty="0"/>
              <a:t>For example, in the figure, the router sends the token “More” to the second expert (FFN 2), and the token "Parameters” is sent to the first expert (FFN 1)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8E278A8-9F9B-53D9-5AF9-E1E752A514FB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Mixture of Experts</a:t>
            </a:r>
          </a:p>
          <a:p>
            <a:endParaRPr lang="en-US" dirty="0"/>
          </a:p>
        </p:txBody>
      </p:sp>
      <p:pic>
        <p:nvPicPr>
          <p:cNvPr id="3074" name="Picture 2" descr="Switch Layer">
            <a:extLst>
              <a:ext uri="{FF2B5EF4-FFF2-40B4-BE49-F238E27FC236}">
                <a16:creationId xmlns:a16="http://schemas.microsoft.com/office/drawing/2014/main" id="{F75FA1F4-627C-F48E-8494-54841EE9A7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0" t="10065" r="7046" b="33283"/>
          <a:stretch/>
        </p:blipFill>
        <p:spPr bwMode="auto">
          <a:xfrm>
            <a:off x="1809508" y="4318248"/>
            <a:ext cx="6316036" cy="318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05E47F-B349-CBC6-B3DF-3C951EE5E7D8}"/>
              </a:ext>
            </a:extLst>
          </p:cNvPr>
          <p:cNvSpPr txBox="1"/>
          <p:nvPr/>
        </p:nvSpPr>
        <p:spPr>
          <a:xfrm>
            <a:off x="1500808" y="7528411"/>
            <a:ext cx="69847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Figure from the Switch Transformers paper: </a:t>
            </a:r>
            <a:r>
              <a:rPr lang="en-US" sz="1000" dirty="0">
                <a:hlinkClick r:id="rId4"/>
              </a:rPr>
              <a:t>https://arxiv.org/abs/2101.03961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864039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F77DC-3DB7-4EF4-82B7-C879D622A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Sparse Blocks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28DB0-2258-327D-0E40-8718D11D7B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</a:t>
            </a:r>
            <a:r>
              <a:rPr lang="en-US" i="1" dirty="0">
                <a:solidFill>
                  <a:srgbClr val="0070C0"/>
                </a:solidFill>
              </a:rPr>
              <a:t>dense models </a:t>
            </a:r>
            <a:r>
              <a:rPr lang="en-US" dirty="0"/>
              <a:t>(e.g., networks with fully-connected layers) all the parameters of the model are used for processing all inputs (e.g., tokens)</a:t>
            </a:r>
          </a:p>
          <a:p>
            <a:r>
              <a:rPr lang="en-US" dirty="0"/>
              <a:t>In </a:t>
            </a:r>
            <a:r>
              <a:rPr lang="en-US" i="1" dirty="0">
                <a:solidFill>
                  <a:srgbClr val="0070C0"/>
                </a:solidFill>
              </a:rPr>
              <a:t>sparse models</a:t>
            </a:r>
            <a:r>
              <a:rPr lang="en-US" dirty="0"/>
              <a:t>, the individual inputs are run only through some parts of the model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BA59E47-A726-791C-9A94-4EC1BF708C3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Mixture of Experts</a:t>
            </a:r>
          </a:p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5A5A12E-96F4-B184-FA95-BD4E57EFBC68}"/>
              </a:ext>
            </a:extLst>
          </p:cNvPr>
          <p:cNvGrpSpPr/>
          <p:nvPr/>
        </p:nvGrpSpPr>
        <p:grpSpPr>
          <a:xfrm>
            <a:off x="1284784" y="3670176"/>
            <a:ext cx="7560840" cy="3457812"/>
            <a:chOff x="1284784" y="3670176"/>
            <a:chExt cx="7560840" cy="3457812"/>
          </a:xfrm>
        </p:grpSpPr>
        <p:pic>
          <p:nvPicPr>
            <p:cNvPr id="4" name="Picture 2" descr="deep learning - Dense-Sparse-Dense CNN training - Artificial Intelligence  Stack Exchange">
              <a:extLst>
                <a:ext uri="{FF2B5EF4-FFF2-40B4-BE49-F238E27FC236}">
                  <a16:creationId xmlns:a16="http://schemas.microsoft.com/office/drawing/2014/main" id="{6905D3E3-4144-B058-631C-8850874FEE2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85" t="3778" r="38700" b="23063"/>
            <a:stretch/>
          </p:blipFill>
          <p:spPr bwMode="auto">
            <a:xfrm>
              <a:off x="1284784" y="3670176"/>
              <a:ext cx="6829178" cy="3457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334D4A8-B710-930B-F57E-6B443B0400B3}"/>
                </a:ext>
              </a:extLst>
            </p:cNvPr>
            <p:cNvSpPr/>
            <p:nvPr/>
          </p:nvSpPr>
          <p:spPr>
            <a:xfrm>
              <a:off x="3733056" y="5038328"/>
              <a:ext cx="1944216" cy="864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ADCDD70-A16D-503E-5784-5C7CBF1E4D2E}"/>
                </a:ext>
              </a:extLst>
            </p:cNvPr>
            <p:cNvSpPr/>
            <p:nvPr/>
          </p:nvSpPr>
          <p:spPr>
            <a:xfrm>
              <a:off x="7549480" y="5542384"/>
              <a:ext cx="1296144" cy="864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74749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F77DC-3DB7-4EF4-82B7-C879D622A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Sparse Blocks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28DB0-2258-327D-0E40-8718D11D7B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Sparsity</a:t>
            </a:r>
            <a:r>
              <a:rPr lang="en-US" dirty="0"/>
              <a:t> uses the idea of conditional computation, where parts of the network are active on a per-token basis</a:t>
            </a:r>
          </a:p>
          <a:p>
            <a:pPr lvl="1"/>
            <a:r>
              <a:rPr lang="en-US" dirty="0"/>
              <a:t>Therefore, sparsity allows to scale the size of the model without increasing the computation</a:t>
            </a:r>
          </a:p>
          <a:p>
            <a:r>
              <a:rPr lang="en-US" dirty="0"/>
              <a:t>In Large Language Models, the size of the models (number of parameters) is directly proportional to the performance: largest models are the best performing</a:t>
            </a:r>
          </a:p>
          <a:p>
            <a:pPr lvl="1"/>
            <a:r>
              <a:rPr lang="en-US" dirty="0"/>
              <a:t>Sparsity allows to train very large models with lower computational cost</a:t>
            </a:r>
          </a:p>
          <a:p>
            <a:pPr lvl="1"/>
            <a:r>
              <a:rPr lang="en-US" dirty="0"/>
              <a:t>Also, sparsity allows to make inference with a trained sparse model much faster, in comparison to dense models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60E0A5-7D6B-1773-697E-14CD5A1A8A6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Mixture of Experts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708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00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20509</TotalTime>
  <Words>4603</Words>
  <Application>Microsoft Office PowerPoint</Application>
  <PresentationFormat>Custom</PresentationFormat>
  <Paragraphs>396</Paragraphs>
  <Slides>53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3" baseType="lpstr">
      <vt:lpstr>Arial</vt:lpstr>
      <vt:lpstr>Calibri</vt:lpstr>
      <vt:lpstr>Cambria Math</vt:lpstr>
      <vt:lpstr>Courier New</vt:lpstr>
      <vt:lpstr>Franklin Gothic</vt:lpstr>
      <vt:lpstr>Franklin Gothic Demi</vt:lpstr>
      <vt:lpstr>Libre Franklin</vt:lpstr>
      <vt:lpstr>Palatino Linotype</vt:lpstr>
      <vt:lpstr>Wingdings</vt:lpstr>
      <vt:lpstr>Office Theme</vt:lpstr>
      <vt:lpstr>CS 487/587 Adversarial Machine Learning</vt:lpstr>
      <vt:lpstr>Lecture</vt:lpstr>
      <vt:lpstr>Introduction to MoE</vt:lpstr>
      <vt:lpstr>Introduction to MoE</vt:lpstr>
      <vt:lpstr>MoE Architecture</vt:lpstr>
      <vt:lpstr>MoE Working Principles</vt:lpstr>
      <vt:lpstr>MoE with Transformers</vt:lpstr>
      <vt:lpstr>Sparse Blocks</vt:lpstr>
      <vt:lpstr>Sparse Blocks</vt:lpstr>
      <vt:lpstr>Routing</vt:lpstr>
      <vt:lpstr>Routing</vt:lpstr>
      <vt:lpstr>Advantages of MoE</vt:lpstr>
      <vt:lpstr>Challenges of MoE</vt:lpstr>
      <vt:lpstr>GPT-4's MoE</vt:lpstr>
      <vt:lpstr>Mixtral: Open Source MoE</vt:lpstr>
      <vt:lpstr>Mixtral: Open Source MoE</vt:lpstr>
      <vt:lpstr>Mixtral: Open Source MoE</vt:lpstr>
      <vt:lpstr>Mixtral: Open Source MoE</vt:lpstr>
      <vt:lpstr>What Does an Expert Learn</vt:lpstr>
      <vt:lpstr>Future Potential of MoE</vt:lpstr>
      <vt:lpstr>State Space Models</vt:lpstr>
      <vt:lpstr>Transformers</vt:lpstr>
      <vt:lpstr>Transformers</vt:lpstr>
      <vt:lpstr>The Problem with Transformers</vt:lpstr>
      <vt:lpstr>Pros and Cons of Transformers</vt:lpstr>
      <vt:lpstr>RNNs Overview</vt:lpstr>
      <vt:lpstr>RNNs Overview</vt:lpstr>
      <vt:lpstr>The Problem with RNNs</vt:lpstr>
      <vt:lpstr>Pros and Cons of RNNs</vt:lpstr>
      <vt:lpstr>Transformers vs RNNs</vt:lpstr>
      <vt:lpstr>State Space Models</vt:lpstr>
      <vt:lpstr>State Space Models</vt:lpstr>
      <vt:lpstr>State Space Models</vt:lpstr>
      <vt:lpstr>State Space Models</vt:lpstr>
      <vt:lpstr>State Space Models</vt:lpstr>
      <vt:lpstr>Discrete State Space Models </vt:lpstr>
      <vt:lpstr>Discrete State Space Models </vt:lpstr>
      <vt:lpstr>Recurrent Representation</vt:lpstr>
      <vt:lpstr>Recurrent Representation</vt:lpstr>
      <vt:lpstr>Convolutional Representation</vt:lpstr>
      <vt:lpstr>Convolutional Representation</vt:lpstr>
      <vt:lpstr>Convolutional Representation</vt:lpstr>
      <vt:lpstr>The Three Representations of SSM</vt:lpstr>
      <vt:lpstr>The Three Representations</vt:lpstr>
      <vt:lpstr>S4 Architecture</vt:lpstr>
      <vt:lpstr>Mamba</vt:lpstr>
      <vt:lpstr>Mamba -Departure from LTI</vt:lpstr>
      <vt:lpstr>Mamba – Hardware-aware Resource Management</vt:lpstr>
      <vt:lpstr>Mamba Architecture</vt:lpstr>
      <vt:lpstr>Mamba Results</vt:lpstr>
      <vt:lpstr>Mamba Results</vt:lpstr>
      <vt:lpstr>Mamba Results</vt:lpstr>
      <vt:lpstr>References</vt:lpstr>
    </vt:vector>
  </TitlesOfParts>
  <Company>Sheridan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Vakanski Aleksandar</dc:creator>
  <cp:lastModifiedBy>Vakanski, Aleksandar (vakanski@uidaho.edu)</cp:lastModifiedBy>
  <cp:revision>4235</cp:revision>
  <cp:lastPrinted>2016-01-16T17:38:40Z</cp:lastPrinted>
  <dcterms:created xsi:type="dcterms:W3CDTF">2014-06-16T13:46:25Z</dcterms:created>
  <dcterms:modified xsi:type="dcterms:W3CDTF">2024-04-11T20:28:12Z</dcterms:modified>
</cp:coreProperties>
</file>