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0" r:id="rId5"/>
    <p:sldId id="264" r:id="rId6"/>
    <p:sldId id="265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9FA85D-A5F2-444D-995B-493802022CC6}" type="datetimeFigureOut">
              <a:rPr lang="en-US" smtClean="0"/>
              <a:pPr/>
              <a:t>09/13/2011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F5A32D-4DD2-4D6A-9B0F-008B7756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861264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Common mistakes and other sundries or </a:t>
            </a:r>
            <a:r>
              <a:rPr lang="en-US" sz="4800" dirty="0" err="1" smtClean="0"/>
              <a:t>tid</a:t>
            </a:r>
            <a:r>
              <a:rPr lang="en-US" sz="4800" dirty="0" smtClean="0"/>
              <a:t> bits of information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724400"/>
            <a:ext cx="648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Wildlife 448			Fall 2011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i.e. versus e.g.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</a:t>
            </a:r>
          </a:p>
          <a:p>
            <a:pPr lvl="1"/>
            <a:r>
              <a:rPr lang="en-US" dirty="0" smtClean="0"/>
              <a:t>i.e. = </a:t>
            </a:r>
            <a:r>
              <a:rPr lang="en-US" i="1" dirty="0" smtClean="0"/>
              <a:t>id </a:t>
            </a:r>
            <a:r>
              <a:rPr lang="en-US" i="1" dirty="0" err="1" smtClean="0"/>
              <a:t>est</a:t>
            </a:r>
            <a:endParaRPr lang="en-US" i="1" dirty="0" smtClean="0"/>
          </a:p>
          <a:p>
            <a:pPr lvl="1"/>
            <a:r>
              <a:rPr lang="en-US" dirty="0" smtClean="0"/>
              <a:t>“That is….”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e.g.</a:t>
            </a:r>
          </a:p>
          <a:p>
            <a:pPr lvl="1"/>
            <a:r>
              <a:rPr lang="en-US" dirty="0" smtClean="0"/>
              <a:t>e.g. = </a:t>
            </a:r>
            <a:r>
              <a:rPr lang="en-US" i="1" dirty="0" smtClean="0"/>
              <a:t>exempli gratia</a:t>
            </a:r>
          </a:p>
          <a:p>
            <a:pPr lvl="1"/>
            <a:r>
              <a:rPr lang="en-US" dirty="0" smtClean="0"/>
              <a:t>“For example….”</a:t>
            </a:r>
          </a:p>
          <a:p>
            <a:r>
              <a:rPr lang="en-US" dirty="0" smtClean="0"/>
              <a:t>When writing they are always followed by a comma:    (e.g., moose, elk, caribou)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datum versus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datum</a:t>
            </a:r>
          </a:p>
          <a:p>
            <a:pPr lvl="1"/>
            <a:r>
              <a:rPr lang="en-US" dirty="0" smtClean="0"/>
              <a:t>singular— “This datum shows….”</a:t>
            </a:r>
          </a:p>
          <a:p>
            <a:pPr lvl="1"/>
            <a:r>
              <a:rPr lang="en-US" dirty="0" smtClean="0"/>
              <a:t>almost never used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plural—“The data are….”</a:t>
            </a:r>
          </a:p>
          <a:p>
            <a:pPr lvl="1"/>
            <a:r>
              <a:rPr lang="en-US" dirty="0" smtClean="0"/>
              <a:t>almost always incorrectly stated as singular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Cite versus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cite</a:t>
            </a:r>
          </a:p>
          <a:p>
            <a:pPr lvl="1"/>
            <a:r>
              <a:rPr lang="en-US" dirty="0" smtClean="0"/>
              <a:t>Reference to a citation</a:t>
            </a:r>
          </a:p>
          <a:p>
            <a:pPr lvl="1"/>
            <a:r>
              <a:rPr lang="en-US" dirty="0" smtClean="0"/>
              <a:t>e.g., “There were 34 articles cited in that paper.”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Reference to a location</a:t>
            </a:r>
          </a:p>
          <a:p>
            <a:pPr lvl="1"/>
            <a:r>
              <a:rPr lang="en-US" dirty="0" smtClean="0"/>
              <a:t>e.g., “I found 6 relevant websites.”</a:t>
            </a:r>
          </a:p>
          <a:p>
            <a:pPr lvl="1"/>
            <a:r>
              <a:rPr lang="en-US" dirty="0" smtClean="0"/>
              <a:t>e.g., “The study site was covered by water.”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sight</a:t>
            </a:r>
          </a:p>
          <a:p>
            <a:pPr lvl="1"/>
            <a:r>
              <a:rPr lang="en-US" dirty="0" smtClean="0"/>
              <a:t>What you do with your eyes</a:t>
            </a:r>
          </a:p>
          <a:p>
            <a:pPr lvl="1"/>
            <a:r>
              <a:rPr lang="en-US" dirty="0" smtClean="0"/>
              <a:t>e.g., “The sight I saw at the study site will be widely cited in future journal articles if I can get it published.”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Citation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an appropriate and approved style (e.g., TWS)</a:t>
            </a:r>
          </a:p>
          <a:p>
            <a:endParaRPr lang="en-US" dirty="0" smtClean="0"/>
          </a:p>
          <a:p>
            <a:r>
              <a:rPr lang="en-US" dirty="0" smtClean="0"/>
              <a:t>Must include:</a:t>
            </a:r>
          </a:p>
          <a:p>
            <a:pPr lvl="1"/>
            <a:r>
              <a:rPr lang="en-US" dirty="0" smtClean="0"/>
              <a:t>Author(s)</a:t>
            </a:r>
          </a:p>
          <a:p>
            <a:pPr lvl="1"/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Article Title (or book chapter title)</a:t>
            </a:r>
          </a:p>
          <a:p>
            <a:pPr lvl="1"/>
            <a:r>
              <a:rPr lang="en-US" dirty="0" smtClean="0"/>
              <a:t>Journal Title (or book title)</a:t>
            </a:r>
          </a:p>
          <a:p>
            <a:pPr lvl="1"/>
            <a:r>
              <a:rPr lang="en-US" dirty="0" smtClean="0"/>
              <a:t>Journal </a:t>
            </a:r>
            <a:r>
              <a:rPr lang="en-US" dirty="0" smtClean="0"/>
              <a:t>volume </a:t>
            </a:r>
            <a:r>
              <a:rPr lang="en-US" dirty="0" smtClean="0"/>
              <a:t>and Page Numbers (or publisher information)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minimum, be consistent!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Journal Citation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Barrett, M. W., J. W. Nolan, and L. D. Roy.  1982.  Evaluation of a hand-held net gun to capture large mammals.  Wildlife Society Bulletin 10:108-114.</a:t>
            </a:r>
          </a:p>
          <a:p>
            <a:endParaRPr lang="en-US" dirty="0" smtClean="0"/>
          </a:p>
          <a:p>
            <a:r>
              <a:rPr lang="en-US" dirty="0" smtClean="0"/>
              <a:t>Moore, J. W.  2006.  Animal ecosystem engineers in streams.  Bioscience 56:237-246.</a:t>
            </a:r>
          </a:p>
          <a:p>
            <a:endParaRPr lang="en-US" dirty="0" smtClean="0"/>
          </a:p>
          <a:p>
            <a:r>
              <a:rPr lang="en-US" dirty="0" smtClean="0"/>
              <a:t>_____. and R. L. </a:t>
            </a:r>
            <a:r>
              <a:rPr lang="en-US" dirty="0" err="1" smtClean="0"/>
              <a:t>Holberton</a:t>
            </a:r>
            <a:r>
              <a:rPr lang="en-US" dirty="0" smtClean="0"/>
              <a:t>.  2007.  Differences in song rate in two populations of yellow warblers.  Wilson Journal of Ornithology 119:130-133. </a:t>
            </a:r>
          </a:p>
          <a:p>
            <a:endParaRPr lang="en-US" dirty="0" smtClean="0"/>
          </a:p>
          <a:p>
            <a:r>
              <a:rPr lang="en-US" dirty="0" smtClean="0"/>
              <a:t>Books, book chapters, reports, etc. are cited similarly, but require different information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Book/Report Citation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05800" cy="5059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Anderson, D. R.  1975.  Population ecology of the mallard: V. Temporal and geographic estimates of survival, recovery, and harvest rates.  U.S. Fish and Wildlife Service Resource Publication 125.</a:t>
            </a:r>
          </a:p>
          <a:p>
            <a:endParaRPr lang="en-US" dirty="0" smtClean="0"/>
          </a:p>
          <a:p>
            <a:r>
              <a:rPr lang="en-US" dirty="0" smtClean="0"/>
              <a:t>Bailey, R. G.  1996.  Ecosystem geography.  Springer-</a:t>
            </a:r>
            <a:r>
              <a:rPr lang="en-US" dirty="0" err="1" smtClean="0"/>
              <a:t>Verlag</a:t>
            </a:r>
            <a:r>
              <a:rPr lang="en-US" dirty="0" smtClean="0"/>
              <a:t> Inc., New York, New York, USA.</a:t>
            </a:r>
          </a:p>
          <a:p>
            <a:endParaRPr lang="en-US" dirty="0" smtClean="0"/>
          </a:p>
          <a:p>
            <a:r>
              <a:rPr lang="en-US" dirty="0" smtClean="0"/>
              <a:t>O'Neil, T. A., P. </a:t>
            </a:r>
            <a:r>
              <a:rPr lang="en-US" dirty="0" err="1" smtClean="0"/>
              <a:t>Bettinger</a:t>
            </a:r>
            <a:r>
              <a:rPr lang="en-US" dirty="0" smtClean="0"/>
              <a:t>, B. G. </a:t>
            </a:r>
            <a:r>
              <a:rPr lang="en-US" dirty="0" err="1" smtClean="0"/>
              <a:t>Marcot</a:t>
            </a:r>
            <a:r>
              <a:rPr lang="en-US" dirty="0" smtClean="0"/>
              <a:t>, B. W. </a:t>
            </a:r>
            <a:r>
              <a:rPr lang="en-US" dirty="0" err="1" smtClean="0"/>
              <a:t>Luscombe</a:t>
            </a:r>
            <a:r>
              <a:rPr lang="en-US" dirty="0" smtClean="0"/>
              <a:t>, G. T. </a:t>
            </a:r>
            <a:r>
              <a:rPr lang="en-US" dirty="0" err="1" smtClean="0"/>
              <a:t>Koeln</a:t>
            </a:r>
            <a:r>
              <a:rPr lang="en-US" dirty="0" smtClean="0"/>
              <a:t>, H. J. Bruner, C. Barrett, J. A. Pollock, and S. </a:t>
            </a:r>
            <a:r>
              <a:rPr lang="en-US" dirty="0" err="1" smtClean="0"/>
              <a:t>Bernatas</a:t>
            </a:r>
            <a:r>
              <a:rPr lang="en-US" dirty="0" smtClean="0"/>
              <a:t>.  2005.  Applications of spatial technologies in wildlife biology.  Pages 418-464 </a:t>
            </a:r>
            <a:r>
              <a:rPr lang="en-US" i="1" dirty="0" smtClean="0"/>
              <a:t>in</a:t>
            </a:r>
            <a:r>
              <a:rPr lang="en-US" dirty="0" smtClean="0"/>
              <a:t> C. E. Braun, editor.  Techniques for wildlife investigations and management.  Sixth edition.  The Wildlife Society, Bethesda, Maryland, USA.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Wydoski</a:t>
            </a:r>
            <a:r>
              <a:rPr lang="en-US" dirty="0" smtClean="0"/>
              <a:t>, R. S., and R. R. Whitney.  2003.  Inland Fishes of Washington.  Second edition.  American Fisheries Society, Bethesda, Maryland,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text 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Cite by author and year</a:t>
            </a:r>
          </a:p>
          <a:p>
            <a:r>
              <a:rPr lang="en-US" dirty="0" smtClean="0"/>
              <a:t>&gt;3 authors use “et al.”</a:t>
            </a:r>
          </a:p>
          <a:p>
            <a:r>
              <a:rPr lang="en-US" dirty="0" smtClean="0"/>
              <a:t>Chronological order (NOT alphabetical)</a:t>
            </a:r>
          </a:p>
          <a:p>
            <a:pPr lvl="1"/>
            <a:r>
              <a:rPr lang="en-US" dirty="0" smtClean="0"/>
              <a:t>Citations in the same year THEN use alphabetical</a:t>
            </a:r>
          </a:p>
          <a:p>
            <a:pPr lvl="2"/>
            <a:r>
              <a:rPr lang="en-US" dirty="0" smtClean="0"/>
              <a:t>(Brown 1991, </a:t>
            </a:r>
            <a:r>
              <a:rPr lang="en-US" dirty="0" err="1" smtClean="0"/>
              <a:t>Monda</a:t>
            </a:r>
            <a:r>
              <a:rPr lang="en-US" dirty="0" smtClean="0"/>
              <a:t> 1991, Roberts 1991, Allen 1995)</a:t>
            </a:r>
          </a:p>
          <a:p>
            <a:r>
              <a:rPr lang="en-US" dirty="0" smtClean="0"/>
              <a:t>Avoid</a:t>
            </a:r>
          </a:p>
          <a:p>
            <a:pPr lvl="1"/>
            <a:r>
              <a:rPr lang="en-US" dirty="0" smtClean="0"/>
              <a:t>Smith (1998) reported black bears ate more berries in Montana than fish.</a:t>
            </a:r>
          </a:p>
          <a:p>
            <a:r>
              <a:rPr lang="en-US" dirty="0" smtClean="0"/>
              <a:t>Rather rephrase:</a:t>
            </a:r>
          </a:p>
          <a:p>
            <a:pPr lvl="1"/>
            <a:r>
              <a:rPr lang="en-US" dirty="0" smtClean="0"/>
              <a:t>Black bears in Montana ate more berries than fish (Smith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text citations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QUOTE</a:t>
            </a:r>
          </a:p>
          <a:p>
            <a:pPr lvl="1"/>
            <a:r>
              <a:rPr lang="en-US" dirty="0" smtClean="0"/>
              <a:t>If you must quote you must cite (author year: page#)….DO NOT QUOTE</a:t>
            </a:r>
          </a:p>
          <a:p>
            <a:r>
              <a:rPr lang="en-US" dirty="0" smtClean="0"/>
              <a:t>You do not need more than 5 citations per concept.</a:t>
            </a:r>
          </a:p>
          <a:p>
            <a:r>
              <a:rPr lang="en-US" dirty="0" smtClean="0"/>
              <a:t>Unpublished data:</a:t>
            </a:r>
          </a:p>
          <a:p>
            <a:pPr lvl="1"/>
            <a:r>
              <a:rPr lang="en-US" dirty="0" smtClean="0"/>
              <a:t>(Initials Last name, affiliation, unpublished data)</a:t>
            </a:r>
          </a:p>
          <a:p>
            <a:r>
              <a:rPr lang="en-US" dirty="0" smtClean="0"/>
              <a:t>Personal communications:</a:t>
            </a:r>
          </a:p>
          <a:p>
            <a:pPr lvl="1"/>
            <a:r>
              <a:rPr lang="en-US" dirty="0" smtClean="0"/>
              <a:t>(Initials Last name, affiliation, personal communication)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624</TotalTime>
  <Words>637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Common mistakes and other sundries or tid bits of information</vt:lpstr>
      <vt:lpstr>i.e. versus e.g.</vt:lpstr>
      <vt:lpstr>datum versus data</vt:lpstr>
      <vt:lpstr>Cite versus Site</vt:lpstr>
      <vt:lpstr>Citation Style</vt:lpstr>
      <vt:lpstr>Journal Citation Examples</vt:lpstr>
      <vt:lpstr>Book/Report Citation Examples</vt:lpstr>
      <vt:lpstr>In text citations </vt:lpstr>
      <vt:lpstr>In text citations continued….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Mistakes</dc:title>
  <dc:creator>William F. Seybold</dc:creator>
  <cp:lastModifiedBy>Kerry L. Nicholson</cp:lastModifiedBy>
  <cp:revision>49</cp:revision>
  <dcterms:created xsi:type="dcterms:W3CDTF">2010-08-31T18:07:47Z</dcterms:created>
  <dcterms:modified xsi:type="dcterms:W3CDTF">2011-09-14T00:31:33Z</dcterms:modified>
</cp:coreProperties>
</file>