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2" r:id="rId6"/>
    <p:sldId id="259" r:id="rId7"/>
    <p:sldId id="261" r:id="rId8"/>
    <p:sldId id="260"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4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90EA6-59C1-41AE-A50C-2EAAA5E91208}"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415271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90EA6-59C1-41AE-A50C-2EAAA5E91208}"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318337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90EA6-59C1-41AE-A50C-2EAAA5E91208}"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87375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90EA6-59C1-41AE-A50C-2EAAA5E91208}"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195885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B90EA6-59C1-41AE-A50C-2EAAA5E91208}"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2508985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90EA6-59C1-41AE-A50C-2EAAA5E91208}"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336505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90EA6-59C1-41AE-A50C-2EAAA5E91208}" type="datetimeFigureOut">
              <a:rPr lang="en-US" smtClean="0"/>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208251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90EA6-59C1-41AE-A50C-2EAAA5E91208}"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8363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90EA6-59C1-41AE-A50C-2EAAA5E91208}" type="datetimeFigureOut">
              <a:rPr lang="en-US" smtClean="0"/>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88187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90EA6-59C1-41AE-A50C-2EAAA5E91208}"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59272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90EA6-59C1-41AE-A50C-2EAAA5E91208}"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7D9D6-0374-4E10-A802-9133BB472429}" type="slidenum">
              <a:rPr lang="en-US" smtClean="0"/>
              <a:t>‹#›</a:t>
            </a:fld>
            <a:endParaRPr lang="en-US"/>
          </a:p>
        </p:txBody>
      </p:sp>
    </p:spTree>
    <p:extLst>
      <p:ext uri="{BB962C8B-B14F-4D97-AF65-F5344CB8AC3E}">
        <p14:creationId xmlns:p14="http://schemas.microsoft.com/office/powerpoint/2010/main" val="376164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90EA6-59C1-41AE-A50C-2EAAA5E91208}" type="datetimeFigureOut">
              <a:rPr lang="en-US" smtClean="0"/>
              <a:t>5/1/2014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7D9D6-0374-4E10-A802-9133BB472429}" type="slidenum">
              <a:rPr lang="en-US" smtClean="0"/>
              <a:t>‹#›</a:t>
            </a:fld>
            <a:endParaRPr lang="en-US"/>
          </a:p>
        </p:txBody>
      </p:sp>
    </p:spTree>
    <p:extLst>
      <p:ext uri="{BB962C8B-B14F-4D97-AF65-F5344CB8AC3E}">
        <p14:creationId xmlns:p14="http://schemas.microsoft.com/office/powerpoint/2010/main" val="3623406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wmf"/><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gif"/><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uidaho.edu/mentalhealthfirstaid"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337661" y="2725594"/>
            <a:ext cx="2996339" cy="143256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30" name="Picture 6" descr="C:\Users\tmillion\AppData\Local\Microsoft\Windows\Temporary Internet Files\Content.IE5\5UH2K156\MC9004375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28600"/>
            <a:ext cx="1943100" cy="19843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tmillion\AppData\Local\Microsoft\Windows\Temporary Internet Files\Content.IE5\GCR69V9F\MC9004379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926" y="2825924"/>
            <a:ext cx="183515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million\Downloads\Emoticons\bipolar2.jpg"/>
          <p:cNvPicPr>
            <a:picLocks noChangeAspect="1" noChangeArrowheads="1"/>
          </p:cNvPicPr>
          <p:nvPr/>
        </p:nvPicPr>
        <p:blipFill rotWithShape="1">
          <a:blip r:embed="rId4">
            <a:extLst>
              <a:ext uri="{28A0092B-C50C-407E-A947-70E740481C1C}">
                <a14:useLocalDpi xmlns:a14="http://schemas.microsoft.com/office/drawing/2010/main" val="0"/>
              </a:ext>
            </a:extLst>
          </a:blip>
          <a:srcRect l="18159" t="15351" r="20851" b="39508"/>
          <a:stretch/>
        </p:blipFill>
        <p:spPr bwMode="auto">
          <a:xfrm>
            <a:off x="92990" y="81661"/>
            <a:ext cx="2069023" cy="20638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tmillion\Downloads\Emoticons\crazy-smiley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2894" y="2381687"/>
            <a:ext cx="1019175"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tmillion\Downloads\Emoticons\Emoticon__Sad_Face_by_Nockor.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4451" r="18530" b="3309"/>
          <a:stretch/>
        </p:blipFill>
        <p:spPr bwMode="auto">
          <a:xfrm>
            <a:off x="609600" y="4343400"/>
            <a:ext cx="2084522" cy="2038134"/>
          </a:xfrm>
          <a:prstGeom prst="ellipse">
            <a:avLst/>
          </a:prstGeom>
          <a:noFill/>
          <a:extLst>
            <a:ext uri="{909E8E84-426E-40DD-AFC4-6F175D3DCCD1}">
              <a14:hiddenFill xmlns:a14="http://schemas.microsoft.com/office/drawing/2010/main">
                <a:solidFill>
                  <a:srgbClr val="FFFFFF"/>
                </a:solidFill>
              </a14:hiddenFill>
            </a:ext>
          </a:extLst>
        </p:spPr>
      </p:pic>
      <p:pic>
        <p:nvPicPr>
          <p:cNvPr id="1040" name="Picture 16" descr="C:\Users\tmillion\Downloads\Emoticons\Sad.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4800600"/>
            <a:ext cx="1930176" cy="197334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tmillion\Downloads\Emoticons\4c10aac0a084c.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18334" y="2743200"/>
            <a:ext cx="1463040" cy="109118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tmillion\Downloads\Emoticons\emoticon-analysis-mad.jpg"/>
          <p:cNvPicPr>
            <a:picLocks noChangeAspect="1" noChangeArrowheads="1"/>
          </p:cNvPicPr>
          <p:nvPr/>
        </p:nvPicPr>
        <p:blipFill rotWithShape="1">
          <a:blip r:embed="rId9">
            <a:extLst>
              <a:ext uri="{28A0092B-C50C-407E-A947-70E740481C1C}">
                <a14:useLocalDpi xmlns:a14="http://schemas.microsoft.com/office/drawing/2010/main" val="0"/>
              </a:ext>
            </a:extLst>
          </a:blip>
          <a:srcRect l="5198" t="8864" r="5000" b="5221"/>
          <a:stretch/>
        </p:blipFill>
        <p:spPr bwMode="auto">
          <a:xfrm>
            <a:off x="2784035" y="5181600"/>
            <a:ext cx="3007165" cy="16686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C:\Users\tmillion\Downloads\Emoticons\shutterstock_92637187.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62600" y="4188992"/>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Users\tmillion\Downloads\Emoticons\stock-photo--d-white-people-halloween-the-grim-reaper-costume-isolated-white-background-152069540.jpg"/>
          <p:cNvPicPr>
            <a:picLocks noChangeAspect="1" noChangeArrowheads="1"/>
          </p:cNvPicPr>
          <p:nvPr/>
        </p:nvPicPr>
        <p:blipFill>
          <a:blip r:embed="rId11"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20198" y="372771"/>
            <a:ext cx="914400" cy="143256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million\AppData\Local\Microsoft\Windows\Temporary Internet Files\Content.IE5\HRUBXY4G\MC900433818[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7617" y="685800"/>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24564" y="2838271"/>
            <a:ext cx="2092239" cy="1200329"/>
          </a:xfrm>
          <a:prstGeom prst="rect">
            <a:avLst/>
          </a:prstGeom>
          <a:noFill/>
        </p:spPr>
        <p:txBody>
          <a:bodyPr wrap="none" rtlCol="0">
            <a:spAutoFit/>
          </a:bodyPr>
          <a:lstStyle/>
          <a:p>
            <a:pPr algn="ctr"/>
            <a:r>
              <a:rPr lang="en-US" sz="3600" dirty="0" smtClean="0">
                <a:solidFill>
                  <a:srgbClr val="FFFF00"/>
                </a:solidFill>
                <a:latin typeface="Chiller" panose="04020404031007020602" pitchFamily="82" charset="0"/>
              </a:rPr>
              <a:t>Mental Health</a:t>
            </a:r>
          </a:p>
          <a:p>
            <a:pPr algn="ctr"/>
            <a:r>
              <a:rPr lang="en-US" sz="3600" dirty="0" smtClean="0">
                <a:solidFill>
                  <a:srgbClr val="FFFF00"/>
                </a:solidFill>
                <a:latin typeface="Chiller" panose="04020404031007020602" pitchFamily="82" charset="0"/>
              </a:rPr>
              <a:t>First Aid</a:t>
            </a:r>
            <a:endParaRPr lang="en-US" sz="3600" dirty="0">
              <a:solidFill>
                <a:srgbClr val="FFFF00"/>
              </a:solidFill>
              <a:latin typeface="Chiller" panose="04020404031007020602" pitchFamily="82" charset="0"/>
            </a:endParaRPr>
          </a:p>
        </p:txBody>
      </p:sp>
    </p:spTree>
    <p:extLst>
      <p:ext uri="{BB962C8B-B14F-4D97-AF65-F5344CB8AC3E}">
        <p14:creationId xmlns:p14="http://schemas.microsoft.com/office/powerpoint/2010/main" val="2132511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094" y="228600"/>
            <a:ext cx="6049506"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extBox 4"/>
          <p:cNvSpPr txBox="1"/>
          <p:nvPr/>
        </p:nvSpPr>
        <p:spPr>
          <a:xfrm>
            <a:off x="275094" y="382292"/>
            <a:ext cx="6049506"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Who To Contact</a:t>
            </a:r>
            <a:endParaRPr lang="en-US" sz="4000" dirty="0">
              <a:solidFill>
                <a:srgbClr val="FFFF00"/>
              </a:solidFill>
              <a:latin typeface="Chiller" panose="04020404031007020602" pitchFamily="82" charset="0"/>
            </a:endParaRPr>
          </a:p>
        </p:txBody>
      </p:sp>
      <p:sp>
        <p:nvSpPr>
          <p:cNvPr id="6" name="TextBox 5"/>
          <p:cNvSpPr txBox="1"/>
          <p:nvPr/>
        </p:nvSpPr>
        <p:spPr>
          <a:xfrm>
            <a:off x="5181600" y="3276600"/>
            <a:ext cx="3328668" cy="2246769"/>
          </a:xfrm>
          <a:prstGeom prst="rect">
            <a:avLst/>
          </a:prstGeom>
          <a:noFill/>
        </p:spPr>
        <p:txBody>
          <a:bodyPr wrap="none" rtlCol="0">
            <a:spAutoFit/>
          </a:bodyPr>
          <a:lstStyle/>
          <a:p>
            <a:pPr algn="r"/>
            <a:r>
              <a:rPr lang="en-US" sz="2000" dirty="0" smtClean="0">
                <a:solidFill>
                  <a:schemeClr val="accent4">
                    <a:lumMod val="75000"/>
                  </a:schemeClr>
                </a:solidFill>
              </a:rPr>
              <a:t>Counseling &amp; Testing Center</a:t>
            </a:r>
          </a:p>
          <a:p>
            <a:pPr algn="r"/>
            <a:r>
              <a:rPr lang="en-US" sz="2000" dirty="0" smtClean="0">
                <a:solidFill>
                  <a:schemeClr val="accent4">
                    <a:lumMod val="75000"/>
                  </a:schemeClr>
                </a:solidFill>
              </a:rPr>
              <a:t>Mary E. Forney Hall Room 306</a:t>
            </a:r>
          </a:p>
          <a:p>
            <a:pPr algn="r"/>
            <a:r>
              <a:rPr lang="en-US" sz="2000" dirty="0" smtClean="0">
                <a:solidFill>
                  <a:schemeClr val="accent4">
                    <a:lumMod val="75000"/>
                  </a:schemeClr>
                </a:solidFill>
              </a:rPr>
              <a:t>1210 Blake Avenue</a:t>
            </a:r>
          </a:p>
          <a:p>
            <a:pPr algn="r"/>
            <a:endParaRPr lang="en-US" sz="2000" dirty="0">
              <a:solidFill>
                <a:schemeClr val="accent4">
                  <a:lumMod val="75000"/>
                </a:schemeClr>
              </a:solidFill>
            </a:endParaRPr>
          </a:p>
          <a:p>
            <a:pPr algn="r"/>
            <a:r>
              <a:rPr lang="en-US" sz="2000" dirty="0" smtClean="0">
                <a:solidFill>
                  <a:schemeClr val="accent4">
                    <a:lumMod val="75000"/>
                  </a:schemeClr>
                </a:solidFill>
              </a:rPr>
              <a:t>ctc.uidaho.edu</a:t>
            </a:r>
          </a:p>
          <a:p>
            <a:pPr algn="r"/>
            <a:endParaRPr lang="en-US" sz="2000" dirty="0">
              <a:solidFill>
                <a:schemeClr val="accent4">
                  <a:lumMod val="75000"/>
                </a:schemeClr>
              </a:solidFill>
            </a:endParaRPr>
          </a:p>
          <a:p>
            <a:pPr algn="r"/>
            <a:r>
              <a:rPr lang="en-US" sz="2000" dirty="0" smtClean="0">
                <a:solidFill>
                  <a:schemeClr val="accent4">
                    <a:lumMod val="75000"/>
                  </a:schemeClr>
                </a:solidFill>
              </a:rPr>
              <a:t>208-885-6716</a:t>
            </a:r>
            <a:endParaRPr lang="en-US" sz="1400" dirty="0">
              <a:solidFill>
                <a:schemeClr val="accent4">
                  <a:lumMod val="75000"/>
                </a:schemeClr>
              </a:solidFill>
            </a:endParaRPr>
          </a:p>
        </p:txBody>
      </p:sp>
      <p:sp>
        <p:nvSpPr>
          <p:cNvPr id="2" name="TextBox 1"/>
          <p:cNvSpPr txBox="1"/>
          <p:nvPr/>
        </p:nvSpPr>
        <p:spPr>
          <a:xfrm>
            <a:off x="2508932" y="5877580"/>
            <a:ext cx="4104970" cy="523220"/>
          </a:xfrm>
          <a:prstGeom prst="rect">
            <a:avLst/>
          </a:prstGeom>
          <a:noFill/>
        </p:spPr>
        <p:txBody>
          <a:bodyPr wrap="none" rtlCol="0">
            <a:spAutoFit/>
          </a:bodyPr>
          <a:lstStyle/>
          <a:p>
            <a:r>
              <a:rPr lang="en-US" sz="2800" dirty="0" smtClean="0">
                <a:solidFill>
                  <a:schemeClr val="accent4">
                    <a:lumMod val="75000"/>
                  </a:schemeClr>
                </a:solidFill>
              </a:rPr>
              <a:t>Never be afraid to dial 911</a:t>
            </a:r>
            <a:endParaRPr lang="en-US" dirty="0">
              <a:solidFill>
                <a:schemeClr val="accent4">
                  <a:lumMod val="75000"/>
                </a:schemeClr>
              </a:solidFill>
            </a:endParaRPr>
          </a:p>
        </p:txBody>
      </p:sp>
      <p:sp>
        <p:nvSpPr>
          <p:cNvPr id="3" name="TextBox 2"/>
          <p:cNvSpPr txBox="1"/>
          <p:nvPr/>
        </p:nvSpPr>
        <p:spPr>
          <a:xfrm>
            <a:off x="609600" y="1752600"/>
            <a:ext cx="3810000" cy="1477328"/>
          </a:xfrm>
          <a:prstGeom prst="rect">
            <a:avLst/>
          </a:prstGeom>
          <a:noFill/>
        </p:spPr>
        <p:txBody>
          <a:bodyPr wrap="square" rtlCol="0">
            <a:spAutoFit/>
          </a:bodyPr>
          <a:lstStyle/>
          <a:p>
            <a:r>
              <a:rPr lang="en-US" dirty="0" smtClean="0">
                <a:solidFill>
                  <a:schemeClr val="accent4">
                    <a:lumMod val="75000"/>
                  </a:schemeClr>
                </a:solidFill>
              </a:rPr>
              <a:t>Teresa Million, Julie Wasson, and Twila Brown are certified and happy to help in any way we can. We can point you in the direction of appropriate resources or assist in a crisis situation.</a:t>
            </a:r>
            <a:endParaRPr lang="en-US" dirty="0">
              <a:solidFill>
                <a:schemeClr val="accent4">
                  <a:lumMod val="75000"/>
                </a:schemeClr>
              </a:solidFill>
            </a:endParaRPr>
          </a:p>
        </p:txBody>
      </p:sp>
    </p:spTree>
    <p:extLst>
      <p:ext uri="{BB962C8B-B14F-4D97-AF65-F5344CB8AC3E}">
        <p14:creationId xmlns:p14="http://schemas.microsoft.com/office/powerpoint/2010/main" val="1949312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6055882"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TextBox 3"/>
          <p:cNvSpPr txBox="1"/>
          <p:nvPr/>
        </p:nvSpPr>
        <p:spPr>
          <a:xfrm>
            <a:off x="304800" y="381000"/>
            <a:ext cx="6055882"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No Laughing Matter</a:t>
            </a:r>
            <a:endParaRPr lang="en-US" sz="4000" dirty="0">
              <a:solidFill>
                <a:srgbClr val="FFFF00"/>
              </a:solidFill>
              <a:latin typeface="Chiller" panose="04020404031007020602" pitchFamily="82" charset="0"/>
            </a:endParaRPr>
          </a:p>
        </p:txBody>
      </p:sp>
      <p:sp>
        <p:nvSpPr>
          <p:cNvPr id="6" name="TextBox 5"/>
          <p:cNvSpPr txBox="1"/>
          <p:nvPr/>
        </p:nvSpPr>
        <p:spPr>
          <a:xfrm>
            <a:off x="1562100" y="2345410"/>
            <a:ext cx="6019800" cy="3139321"/>
          </a:xfrm>
          <a:prstGeom prst="rect">
            <a:avLst/>
          </a:prstGeom>
          <a:noFill/>
        </p:spPr>
        <p:txBody>
          <a:bodyPr wrap="square" rtlCol="0">
            <a:spAutoFit/>
          </a:bodyPr>
          <a:lstStyle/>
          <a:p>
            <a:r>
              <a:rPr lang="en-US" dirty="0" smtClean="0">
                <a:solidFill>
                  <a:schemeClr val="accent4">
                    <a:lumMod val="75000"/>
                  </a:schemeClr>
                </a:solidFill>
              </a:rPr>
              <a:t>Mental Health issues touch everyone sometime through</a:t>
            </a:r>
          </a:p>
          <a:p>
            <a:pPr marL="285750" indent="-285750">
              <a:lnSpc>
                <a:spcPct val="200000"/>
              </a:lnSpc>
              <a:buFont typeface="Arial" panose="020B0604020202020204" pitchFamily="34" charset="0"/>
              <a:buChar char="•"/>
            </a:pPr>
            <a:r>
              <a:rPr lang="en-US" dirty="0" smtClean="0">
                <a:solidFill>
                  <a:schemeClr val="accent4">
                    <a:lumMod val="75000"/>
                  </a:schemeClr>
                </a:solidFill>
              </a:rPr>
              <a:t>Self</a:t>
            </a:r>
          </a:p>
          <a:p>
            <a:pPr marL="285750" indent="-285750">
              <a:lnSpc>
                <a:spcPct val="200000"/>
              </a:lnSpc>
              <a:buFont typeface="Arial" panose="020B0604020202020204" pitchFamily="34" charset="0"/>
              <a:buChar char="•"/>
            </a:pPr>
            <a:r>
              <a:rPr lang="en-US" dirty="0" smtClean="0">
                <a:solidFill>
                  <a:schemeClr val="accent4">
                    <a:lumMod val="75000"/>
                  </a:schemeClr>
                </a:solidFill>
              </a:rPr>
              <a:t>Family</a:t>
            </a:r>
          </a:p>
          <a:p>
            <a:pPr marL="285750" indent="-285750">
              <a:lnSpc>
                <a:spcPct val="200000"/>
              </a:lnSpc>
              <a:buFont typeface="Arial" panose="020B0604020202020204" pitchFamily="34" charset="0"/>
              <a:buChar char="•"/>
            </a:pPr>
            <a:r>
              <a:rPr lang="en-US" dirty="0" smtClean="0">
                <a:solidFill>
                  <a:schemeClr val="accent4">
                    <a:lumMod val="75000"/>
                  </a:schemeClr>
                </a:solidFill>
              </a:rPr>
              <a:t>Friends</a:t>
            </a:r>
          </a:p>
          <a:p>
            <a:pPr marL="285750" indent="-285750">
              <a:lnSpc>
                <a:spcPct val="200000"/>
              </a:lnSpc>
              <a:buFont typeface="Arial" panose="020B0604020202020204" pitchFamily="34" charset="0"/>
              <a:buChar char="•"/>
            </a:pPr>
            <a:r>
              <a:rPr lang="en-US" dirty="0" smtClean="0">
                <a:solidFill>
                  <a:schemeClr val="accent4">
                    <a:lumMod val="75000"/>
                  </a:schemeClr>
                </a:solidFill>
              </a:rPr>
              <a:t>Students</a:t>
            </a:r>
          </a:p>
          <a:p>
            <a:pPr marL="285750" indent="-285750">
              <a:lnSpc>
                <a:spcPct val="200000"/>
              </a:lnSpc>
              <a:buFont typeface="Arial" panose="020B0604020202020204" pitchFamily="34" charset="0"/>
              <a:buChar char="•"/>
            </a:pPr>
            <a:r>
              <a:rPr lang="en-US" dirty="0" smtClean="0">
                <a:solidFill>
                  <a:schemeClr val="accent4">
                    <a:lumMod val="75000"/>
                  </a:schemeClr>
                </a:solidFill>
              </a:rPr>
              <a:t>Colleagues</a:t>
            </a:r>
          </a:p>
        </p:txBody>
      </p:sp>
      <p:pic>
        <p:nvPicPr>
          <p:cNvPr id="5124" name="Picture 4" descr="C:\Users\tmillion\AppData\Local\Microsoft\Windows\Temporary Internet Files\Content.IE5\MV4ESUZN\MC900078708[1].wmf"/>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70405" y="3581400"/>
            <a:ext cx="2980553" cy="279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866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1653" y="2659082"/>
            <a:ext cx="6980694" cy="397031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tabLst>
                <a:tab pos="3370263" algn="ctr"/>
                <a:tab pos="5773738" algn="ctr"/>
              </a:tabLst>
            </a:pPr>
            <a:r>
              <a:rPr lang="en-US" dirty="0" smtClean="0">
                <a:solidFill>
                  <a:schemeClr val="accent4">
                    <a:lumMod val="75000"/>
                  </a:schemeClr>
                </a:solidFill>
              </a:rPr>
              <a:t>	</a:t>
            </a:r>
            <a:r>
              <a:rPr lang="en-US" u="sng" dirty="0" smtClean="0">
                <a:solidFill>
                  <a:schemeClr val="accent4">
                    <a:lumMod val="75000"/>
                  </a:schemeClr>
                </a:solidFill>
              </a:rPr>
              <a:t>US</a:t>
            </a:r>
            <a:r>
              <a:rPr lang="en-US" dirty="0" smtClean="0">
                <a:solidFill>
                  <a:schemeClr val="accent4">
                    <a:lumMod val="75000"/>
                  </a:schemeClr>
                </a:solidFill>
              </a:rPr>
              <a:t>	</a:t>
            </a:r>
            <a:r>
              <a:rPr lang="en-US" u="sng" dirty="0" smtClean="0">
                <a:solidFill>
                  <a:schemeClr val="accent4">
                    <a:lumMod val="75000"/>
                  </a:schemeClr>
                </a:solidFill>
              </a:rPr>
              <a:t>C&amp;I Undergrad &amp;</a:t>
            </a:r>
          </a:p>
          <a:p>
            <a:pPr>
              <a:tabLst>
                <a:tab pos="3370263" algn="ctr"/>
                <a:tab pos="5773738" algn="ctr"/>
              </a:tabLst>
            </a:pPr>
            <a:r>
              <a:rPr lang="en-US" u="sng" dirty="0" smtClean="0">
                <a:solidFill>
                  <a:schemeClr val="accent4">
                    <a:lumMod val="75000"/>
                  </a:schemeClr>
                </a:solidFill>
              </a:rPr>
              <a:t>Disorder</a:t>
            </a:r>
            <a:r>
              <a:rPr lang="en-US" dirty="0">
                <a:solidFill>
                  <a:schemeClr val="accent4">
                    <a:lumMod val="75000"/>
                  </a:schemeClr>
                </a:solidFill>
              </a:rPr>
              <a:t>	</a:t>
            </a:r>
            <a:r>
              <a:rPr lang="en-US" u="sng" dirty="0" smtClean="0">
                <a:solidFill>
                  <a:schemeClr val="accent4">
                    <a:lumMod val="75000"/>
                  </a:schemeClr>
                </a:solidFill>
              </a:rPr>
              <a:t>Adults</a:t>
            </a:r>
            <a:r>
              <a:rPr lang="en-US" dirty="0" smtClean="0">
                <a:solidFill>
                  <a:schemeClr val="accent4">
                    <a:lumMod val="75000"/>
                  </a:schemeClr>
                </a:solidFill>
              </a:rPr>
              <a:t>	</a:t>
            </a:r>
            <a:r>
              <a:rPr lang="en-US" u="sng" dirty="0" smtClean="0">
                <a:solidFill>
                  <a:schemeClr val="accent4">
                    <a:lumMod val="75000"/>
                  </a:schemeClr>
                </a:solidFill>
              </a:rPr>
              <a:t>Masters Population</a:t>
            </a:r>
          </a:p>
          <a:p>
            <a:pPr>
              <a:lnSpc>
                <a:spcPct val="200000"/>
              </a:lnSpc>
              <a:tabLst>
                <a:tab pos="3657600" algn="r"/>
                <a:tab pos="6113463" algn="r"/>
              </a:tabLst>
            </a:pPr>
            <a:r>
              <a:rPr lang="en-US" dirty="0" smtClean="0">
                <a:solidFill>
                  <a:schemeClr val="accent4">
                    <a:lumMod val="75000"/>
                  </a:schemeClr>
                </a:solidFill>
              </a:rPr>
              <a:t>Anxiety Disorders</a:t>
            </a:r>
            <a:r>
              <a:rPr lang="en-US" dirty="0" smtClean="0">
                <a:solidFill>
                  <a:schemeClr val="accent4">
                    <a:lumMod val="75000"/>
                  </a:schemeClr>
                </a:solidFill>
              </a:rPr>
              <a:t>	</a:t>
            </a:r>
            <a:r>
              <a:rPr lang="en-US" dirty="0" smtClean="0">
                <a:solidFill>
                  <a:schemeClr val="accent4">
                    <a:lumMod val="75000"/>
                  </a:schemeClr>
                </a:solidFill>
              </a:rPr>
              <a:t>19.1%</a:t>
            </a:r>
            <a:r>
              <a:rPr lang="en-US" dirty="0">
                <a:solidFill>
                  <a:schemeClr val="accent4">
                    <a:lumMod val="75000"/>
                  </a:schemeClr>
                </a:solidFill>
              </a:rPr>
              <a:t>	</a:t>
            </a:r>
            <a:r>
              <a:rPr lang="en-US" dirty="0" smtClean="0">
                <a:solidFill>
                  <a:schemeClr val="accent4">
                    <a:lumMod val="75000"/>
                  </a:schemeClr>
                </a:solidFill>
              </a:rPr>
              <a:t>97</a:t>
            </a:r>
            <a:endParaRPr lang="en-US" dirty="0" smtClean="0">
              <a:solidFill>
                <a:schemeClr val="accent4">
                  <a:lumMod val="75000"/>
                </a:schemeClr>
              </a:solidFill>
            </a:endParaRPr>
          </a:p>
          <a:p>
            <a:pPr>
              <a:lnSpc>
                <a:spcPct val="200000"/>
              </a:lnSpc>
              <a:tabLst>
                <a:tab pos="3657600" algn="r"/>
                <a:tab pos="6113463" algn="r"/>
              </a:tabLst>
            </a:pPr>
            <a:r>
              <a:rPr lang="en-US" dirty="0" smtClean="0">
                <a:solidFill>
                  <a:schemeClr val="accent4">
                    <a:lumMod val="75000"/>
                  </a:schemeClr>
                </a:solidFill>
              </a:rPr>
              <a:t>Major Depressive Disorder	6.8%	</a:t>
            </a:r>
            <a:r>
              <a:rPr lang="en-US" dirty="0" smtClean="0">
                <a:solidFill>
                  <a:schemeClr val="accent4">
                    <a:lumMod val="75000"/>
                  </a:schemeClr>
                </a:solidFill>
              </a:rPr>
              <a:t>35</a:t>
            </a:r>
            <a:r>
              <a:rPr lang="en-US" dirty="0" smtClean="0">
                <a:solidFill>
                  <a:schemeClr val="accent4">
                    <a:lumMod val="75000"/>
                  </a:schemeClr>
                </a:solidFill>
              </a:rPr>
              <a:t>	</a:t>
            </a:r>
          </a:p>
          <a:p>
            <a:pPr>
              <a:lnSpc>
                <a:spcPct val="200000"/>
              </a:lnSpc>
              <a:tabLst>
                <a:tab pos="3657600" algn="r"/>
                <a:tab pos="6113463" algn="r"/>
              </a:tabLst>
            </a:pPr>
            <a:r>
              <a:rPr lang="en-US" dirty="0" smtClean="0">
                <a:solidFill>
                  <a:schemeClr val="accent4">
                    <a:lumMod val="75000"/>
                  </a:schemeClr>
                </a:solidFill>
              </a:rPr>
              <a:t>Substance Abuse Disorder	8.0%	</a:t>
            </a:r>
            <a:r>
              <a:rPr lang="en-US" dirty="0" smtClean="0">
                <a:solidFill>
                  <a:schemeClr val="accent4">
                    <a:lumMod val="75000"/>
                  </a:schemeClr>
                </a:solidFill>
              </a:rPr>
              <a:t>41</a:t>
            </a:r>
            <a:endParaRPr lang="en-US" dirty="0" smtClean="0">
              <a:solidFill>
                <a:schemeClr val="accent4">
                  <a:lumMod val="75000"/>
                </a:schemeClr>
              </a:solidFill>
            </a:endParaRPr>
          </a:p>
          <a:p>
            <a:pPr>
              <a:lnSpc>
                <a:spcPct val="200000"/>
              </a:lnSpc>
              <a:tabLst>
                <a:tab pos="3657600" algn="r"/>
                <a:tab pos="6113463" algn="r"/>
              </a:tabLst>
            </a:pPr>
            <a:r>
              <a:rPr lang="en-US" dirty="0" smtClean="0">
                <a:solidFill>
                  <a:schemeClr val="accent4">
                    <a:lumMod val="75000"/>
                  </a:schemeClr>
                </a:solidFill>
              </a:rPr>
              <a:t>Bipolar Disorders	2.8%	</a:t>
            </a:r>
            <a:r>
              <a:rPr lang="en-US" dirty="0" smtClean="0">
                <a:solidFill>
                  <a:schemeClr val="accent4">
                    <a:lumMod val="75000"/>
                  </a:schemeClr>
                </a:solidFill>
              </a:rPr>
              <a:t>14</a:t>
            </a:r>
            <a:endParaRPr lang="en-US" dirty="0" smtClean="0">
              <a:solidFill>
                <a:schemeClr val="accent4">
                  <a:lumMod val="75000"/>
                </a:schemeClr>
              </a:solidFill>
            </a:endParaRPr>
          </a:p>
          <a:p>
            <a:pPr>
              <a:lnSpc>
                <a:spcPct val="200000"/>
              </a:lnSpc>
              <a:tabLst>
                <a:tab pos="3657600" algn="r"/>
                <a:tab pos="6113463" algn="r"/>
              </a:tabLst>
            </a:pPr>
            <a:r>
              <a:rPr lang="en-US" dirty="0" smtClean="0">
                <a:solidFill>
                  <a:schemeClr val="accent4">
                    <a:lumMod val="75000"/>
                  </a:schemeClr>
                </a:solidFill>
              </a:rPr>
              <a:t>Eating Disorders	2.1%	</a:t>
            </a:r>
            <a:r>
              <a:rPr lang="en-US" dirty="0" smtClean="0">
                <a:solidFill>
                  <a:schemeClr val="accent4">
                    <a:lumMod val="75000"/>
                  </a:schemeClr>
                </a:solidFill>
              </a:rPr>
              <a:t>11</a:t>
            </a:r>
            <a:endParaRPr lang="en-US" dirty="0" smtClean="0">
              <a:solidFill>
                <a:schemeClr val="accent4">
                  <a:lumMod val="75000"/>
                </a:schemeClr>
              </a:solidFill>
            </a:endParaRPr>
          </a:p>
          <a:p>
            <a:pPr>
              <a:lnSpc>
                <a:spcPct val="200000"/>
              </a:lnSpc>
              <a:tabLst>
                <a:tab pos="3657600" algn="r"/>
                <a:tab pos="6113463" algn="r"/>
              </a:tabLst>
            </a:pPr>
            <a:r>
              <a:rPr lang="en-US" dirty="0" smtClean="0">
                <a:solidFill>
                  <a:schemeClr val="accent4">
                    <a:lumMod val="75000"/>
                  </a:schemeClr>
                </a:solidFill>
              </a:rPr>
              <a:t>Schizophrenia	0.45%	</a:t>
            </a:r>
            <a:r>
              <a:rPr lang="en-US" dirty="0" smtClean="0">
                <a:solidFill>
                  <a:schemeClr val="accent4">
                    <a:lumMod val="75000"/>
                  </a:schemeClr>
                </a:solidFill>
              </a:rPr>
              <a:t>2</a:t>
            </a:r>
            <a:endParaRPr lang="en-US" dirty="0" smtClean="0">
              <a:solidFill>
                <a:schemeClr val="accent4">
                  <a:lumMod val="75000"/>
                </a:schemeClr>
              </a:solidFill>
            </a:endParaRPr>
          </a:p>
        </p:txBody>
      </p:sp>
      <p:sp>
        <p:nvSpPr>
          <p:cNvPr id="3" name="Rectangle 2"/>
          <p:cNvSpPr/>
          <p:nvPr/>
        </p:nvSpPr>
        <p:spPr>
          <a:xfrm>
            <a:off x="304800" y="228600"/>
            <a:ext cx="6055882"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TextBox 3"/>
          <p:cNvSpPr txBox="1"/>
          <p:nvPr/>
        </p:nvSpPr>
        <p:spPr>
          <a:xfrm>
            <a:off x="304800" y="381000"/>
            <a:ext cx="6055882"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Mental Disorders</a:t>
            </a:r>
            <a:endParaRPr lang="en-US" sz="4000" dirty="0">
              <a:solidFill>
                <a:srgbClr val="FFFF00"/>
              </a:solidFill>
              <a:latin typeface="Chiller" panose="04020404031007020602" pitchFamily="82" charset="0"/>
            </a:endParaRPr>
          </a:p>
        </p:txBody>
      </p:sp>
      <p:sp>
        <p:nvSpPr>
          <p:cNvPr id="5" name="TextBox 4"/>
          <p:cNvSpPr txBox="1"/>
          <p:nvPr/>
        </p:nvSpPr>
        <p:spPr>
          <a:xfrm>
            <a:off x="2971800" y="1676400"/>
            <a:ext cx="3195105" cy="646331"/>
          </a:xfrm>
          <a:prstGeom prst="rect">
            <a:avLst/>
          </a:prstGeom>
          <a:noFill/>
        </p:spPr>
        <p:txBody>
          <a:bodyPr wrap="none" rtlCol="0">
            <a:spAutoFit/>
          </a:bodyPr>
          <a:lstStyle/>
          <a:p>
            <a:r>
              <a:rPr lang="en-US" sz="3600" dirty="0" smtClean="0">
                <a:solidFill>
                  <a:schemeClr val="accent4">
                    <a:lumMod val="75000"/>
                  </a:schemeClr>
                </a:solidFill>
                <a:latin typeface="Chiller" panose="04020404031007020602" pitchFamily="82" charset="0"/>
              </a:rPr>
              <a:t>Applying the Numbers</a:t>
            </a:r>
            <a:endParaRPr lang="en-US" sz="3600" dirty="0">
              <a:solidFill>
                <a:schemeClr val="accent4">
                  <a:lumMod val="75000"/>
                </a:schemeClr>
              </a:solidFill>
              <a:latin typeface="Chiller" panose="04020404031007020602" pitchFamily="82" charset="0"/>
            </a:endParaRPr>
          </a:p>
        </p:txBody>
      </p:sp>
    </p:spTree>
    <p:extLst>
      <p:ext uri="{BB962C8B-B14F-4D97-AF65-F5344CB8AC3E}">
        <p14:creationId xmlns:p14="http://schemas.microsoft.com/office/powerpoint/2010/main" val="3059004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800" y="228600"/>
            <a:ext cx="6055882"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Rectangle 1"/>
          <p:cNvSpPr/>
          <p:nvPr/>
        </p:nvSpPr>
        <p:spPr>
          <a:xfrm>
            <a:off x="1059051" y="1981200"/>
            <a:ext cx="7010400" cy="34163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tabLst>
                <a:tab pos="914400" algn="ctr"/>
                <a:tab pos="3370263" algn="ctr"/>
                <a:tab pos="5773738" algn="ctr"/>
                <a:tab pos="7826375" algn="ctr"/>
              </a:tabLst>
            </a:pPr>
            <a:r>
              <a:rPr lang="en-US" dirty="0" smtClean="0">
                <a:solidFill>
                  <a:schemeClr val="accent4">
                    <a:lumMod val="75000"/>
                  </a:schemeClr>
                </a:solidFill>
              </a:rPr>
              <a:t>	</a:t>
            </a:r>
            <a:r>
              <a:rPr lang="en-US" u="sng" dirty="0" smtClean="0">
                <a:solidFill>
                  <a:schemeClr val="accent4">
                    <a:lumMod val="75000"/>
                  </a:schemeClr>
                </a:solidFill>
              </a:rPr>
              <a:t>Students</a:t>
            </a:r>
            <a:r>
              <a:rPr lang="en-US" dirty="0" smtClean="0">
                <a:solidFill>
                  <a:schemeClr val="accent4">
                    <a:lumMod val="75000"/>
                  </a:schemeClr>
                </a:solidFill>
              </a:rPr>
              <a:t>	</a:t>
            </a:r>
            <a:r>
              <a:rPr lang="en-US" u="sng" dirty="0" smtClean="0">
                <a:solidFill>
                  <a:schemeClr val="accent4">
                    <a:lumMod val="75000"/>
                  </a:schemeClr>
                </a:solidFill>
              </a:rPr>
              <a:t>UI</a:t>
            </a:r>
            <a:r>
              <a:rPr lang="en-US" dirty="0" smtClean="0">
                <a:solidFill>
                  <a:schemeClr val="accent4">
                    <a:lumMod val="75000"/>
                  </a:schemeClr>
                </a:solidFill>
              </a:rPr>
              <a:t>	</a:t>
            </a:r>
            <a:r>
              <a:rPr lang="en-US" u="sng" dirty="0" smtClean="0">
                <a:solidFill>
                  <a:schemeClr val="accent4">
                    <a:lumMod val="75000"/>
                  </a:schemeClr>
                </a:solidFill>
              </a:rPr>
              <a:t>C&amp;I Undergrad &amp;</a:t>
            </a:r>
          </a:p>
          <a:p>
            <a:pPr>
              <a:tabLst>
                <a:tab pos="914400" algn="ctr"/>
                <a:tab pos="3370263" algn="ctr"/>
                <a:tab pos="5773738" algn="ctr"/>
                <a:tab pos="7826375" algn="ctr"/>
              </a:tabLst>
            </a:pPr>
            <a:r>
              <a:rPr lang="en-US" dirty="0" smtClean="0">
                <a:solidFill>
                  <a:schemeClr val="accent4">
                    <a:lumMod val="75000"/>
                  </a:schemeClr>
                </a:solidFill>
              </a:rPr>
              <a:t>	</a:t>
            </a:r>
            <a:r>
              <a:rPr lang="en-US" u="sng" dirty="0" smtClean="0">
                <a:solidFill>
                  <a:schemeClr val="accent4">
                    <a:lumMod val="75000"/>
                  </a:schemeClr>
                </a:solidFill>
              </a:rPr>
              <a:t>Felt</a:t>
            </a:r>
            <a:r>
              <a:rPr lang="en-US" dirty="0" smtClean="0">
                <a:solidFill>
                  <a:schemeClr val="accent4">
                    <a:lumMod val="75000"/>
                  </a:schemeClr>
                </a:solidFill>
              </a:rPr>
              <a:t>	</a:t>
            </a:r>
            <a:r>
              <a:rPr lang="en-US" u="sng" dirty="0" smtClean="0">
                <a:solidFill>
                  <a:schemeClr val="accent4">
                    <a:lumMod val="75000"/>
                  </a:schemeClr>
                </a:solidFill>
              </a:rPr>
              <a:t>Survey </a:t>
            </a:r>
            <a:r>
              <a:rPr lang="en-US" u="sng" dirty="0" smtClean="0">
                <a:solidFill>
                  <a:schemeClr val="accent4">
                    <a:lumMod val="75000"/>
                  </a:schemeClr>
                </a:solidFill>
              </a:rPr>
              <a:t>Results</a:t>
            </a:r>
            <a:r>
              <a:rPr lang="en-US" u="sng" baseline="30000" dirty="0" smtClean="0">
                <a:solidFill>
                  <a:schemeClr val="accent4">
                    <a:lumMod val="75000"/>
                  </a:schemeClr>
                </a:solidFill>
              </a:rPr>
              <a:t>*</a:t>
            </a:r>
            <a:r>
              <a:rPr lang="en-US" dirty="0" smtClean="0">
                <a:solidFill>
                  <a:schemeClr val="accent4">
                    <a:lumMod val="75000"/>
                  </a:schemeClr>
                </a:solidFill>
              </a:rPr>
              <a:t>	</a:t>
            </a:r>
            <a:r>
              <a:rPr lang="en-US" u="sng" dirty="0" smtClean="0">
                <a:solidFill>
                  <a:schemeClr val="accent4">
                    <a:lumMod val="75000"/>
                  </a:schemeClr>
                </a:solidFill>
              </a:rPr>
              <a:t>Masters </a:t>
            </a:r>
            <a:r>
              <a:rPr lang="en-US" u="sng" dirty="0" smtClean="0">
                <a:solidFill>
                  <a:schemeClr val="accent4">
                    <a:lumMod val="75000"/>
                  </a:schemeClr>
                </a:solidFill>
              </a:rPr>
              <a:t>Population</a:t>
            </a:r>
            <a:r>
              <a:rPr lang="en-US" u="sng" baseline="30000" dirty="0" smtClean="0">
                <a:solidFill>
                  <a:schemeClr val="accent4">
                    <a:lumMod val="75000"/>
                  </a:schemeClr>
                </a:solidFill>
              </a:rPr>
              <a:t>**</a:t>
            </a:r>
            <a:endParaRPr lang="en-US" u="sng" dirty="0" smtClean="0">
              <a:solidFill>
                <a:schemeClr val="accent4">
                  <a:lumMod val="75000"/>
                </a:schemeClr>
              </a:solidFill>
            </a:endParaRPr>
          </a:p>
          <a:p>
            <a:pPr>
              <a:tabLst>
                <a:tab pos="3370263" algn="ctr"/>
                <a:tab pos="5773738" algn="ctr"/>
              </a:tabLst>
            </a:pPr>
            <a:endParaRPr lang="en-US" u="sng" dirty="0">
              <a:solidFill>
                <a:schemeClr val="accent4">
                  <a:lumMod val="75000"/>
                </a:schemeClr>
              </a:solidFill>
            </a:endParaRPr>
          </a:p>
          <a:p>
            <a:pPr>
              <a:lnSpc>
                <a:spcPct val="200000"/>
              </a:lnSpc>
              <a:tabLst>
                <a:tab pos="3657600" algn="r"/>
                <a:tab pos="6113463" algn="r"/>
                <a:tab pos="7942263" algn="r"/>
              </a:tabLst>
            </a:pPr>
            <a:r>
              <a:rPr lang="en-US" dirty="0" smtClean="0">
                <a:solidFill>
                  <a:schemeClr val="accent4">
                    <a:lumMod val="75000"/>
                  </a:schemeClr>
                </a:solidFill>
              </a:rPr>
              <a:t>Overwhelming Anxiety	52%	264</a:t>
            </a:r>
          </a:p>
          <a:p>
            <a:pPr>
              <a:lnSpc>
                <a:spcPct val="200000"/>
              </a:lnSpc>
              <a:tabLst>
                <a:tab pos="3657600" algn="r"/>
                <a:tab pos="6113463" algn="r"/>
                <a:tab pos="7942263" algn="r"/>
              </a:tabLst>
            </a:pPr>
            <a:r>
              <a:rPr lang="en-US" dirty="0" smtClean="0">
                <a:solidFill>
                  <a:schemeClr val="accent4">
                    <a:lumMod val="75000"/>
                  </a:schemeClr>
                </a:solidFill>
              </a:rPr>
              <a:t>Overwhelming Anger	35%	177</a:t>
            </a:r>
            <a:endParaRPr lang="en-US" dirty="0" smtClean="0">
              <a:solidFill>
                <a:schemeClr val="accent4">
                  <a:lumMod val="75000"/>
                </a:schemeClr>
              </a:solidFill>
            </a:endParaRPr>
          </a:p>
          <a:p>
            <a:pPr>
              <a:lnSpc>
                <a:spcPct val="200000"/>
              </a:lnSpc>
              <a:tabLst>
                <a:tab pos="3657600" algn="r"/>
                <a:tab pos="6113463" algn="r"/>
                <a:tab pos="7942263" algn="r"/>
              </a:tabLst>
            </a:pPr>
            <a:r>
              <a:rPr lang="en-US" dirty="0" smtClean="0">
                <a:solidFill>
                  <a:schemeClr val="accent4">
                    <a:lumMod val="75000"/>
                  </a:schemeClr>
                </a:solidFill>
              </a:rPr>
              <a:t>Hopelessness	44%	223</a:t>
            </a:r>
          </a:p>
          <a:p>
            <a:pPr>
              <a:lnSpc>
                <a:spcPct val="200000"/>
              </a:lnSpc>
              <a:tabLst>
                <a:tab pos="3657600" algn="r"/>
                <a:tab pos="6113463" algn="r"/>
                <a:tab pos="7942263" algn="r"/>
              </a:tabLst>
            </a:pPr>
            <a:r>
              <a:rPr lang="en-US" dirty="0" smtClean="0">
                <a:solidFill>
                  <a:schemeClr val="accent4">
                    <a:lumMod val="75000"/>
                  </a:schemeClr>
                </a:solidFill>
              </a:rPr>
              <a:t>So Depressed that it was</a:t>
            </a:r>
          </a:p>
          <a:p>
            <a:pPr>
              <a:tabLst>
                <a:tab pos="3657600" algn="r"/>
                <a:tab pos="6113463" algn="r"/>
                <a:tab pos="7942263" algn="r"/>
              </a:tabLst>
            </a:pPr>
            <a:r>
              <a:rPr lang="en-US" dirty="0" smtClean="0">
                <a:solidFill>
                  <a:schemeClr val="accent4">
                    <a:lumMod val="75000"/>
                  </a:schemeClr>
                </a:solidFill>
              </a:rPr>
              <a:t>Difficult </a:t>
            </a:r>
            <a:r>
              <a:rPr lang="en-US" dirty="0" smtClean="0">
                <a:solidFill>
                  <a:schemeClr val="accent4">
                    <a:lumMod val="75000"/>
                  </a:schemeClr>
                </a:solidFill>
              </a:rPr>
              <a:t>to Function	33%</a:t>
            </a:r>
            <a:r>
              <a:rPr lang="en-US" dirty="0" smtClean="0">
                <a:solidFill>
                  <a:schemeClr val="accent4">
                    <a:lumMod val="75000"/>
                  </a:schemeClr>
                </a:solidFill>
              </a:rPr>
              <a:t>	</a:t>
            </a:r>
            <a:r>
              <a:rPr lang="en-US" dirty="0" smtClean="0">
                <a:solidFill>
                  <a:schemeClr val="accent4">
                    <a:lumMod val="75000"/>
                  </a:schemeClr>
                </a:solidFill>
              </a:rPr>
              <a:t>167</a:t>
            </a:r>
            <a:endParaRPr lang="en-US" dirty="0" smtClean="0">
              <a:solidFill>
                <a:schemeClr val="accent4">
                  <a:lumMod val="75000"/>
                </a:schemeClr>
              </a:solidFill>
            </a:endParaRPr>
          </a:p>
        </p:txBody>
      </p:sp>
      <p:sp>
        <p:nvSpPr>
          <p:cNvPr id="8" name="TextBox 7"/>
          <p:cNvSpPr txBox="1"/>
          <p:nvPr/>
        </p:nvSpPr>
        <p:spPr>
          <a:xfrm>
            <a:off x="304800" y="381000"/>
            <a:ext cx="6055882"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And the survey says…</a:t>
            </a:r>
            <a:endParaRPr lang="en-US" sz="4000" dirty="0">
              <a:solidFill>
                <a:srgbClr val="FFFF00"/>
              </a:solidFill>
              <a:latin typeface="Chiller" panose="04020404031007020602" pitchFamily="82" charset="0"/>
            </a:endParaRPr>
          </a:p>
        </p:txBody>
      </p:sp>
      <p:sp>
        <p:nvSpPr>
          <p:cNvPr id="3" name="TextBox 2"/>
          <p:cNvSpPr txBox="1"/>
          <p:nvPr/>
        </p:nvSpPr>
        <p:spPr>
          <a:xfrm>
            <a:off x="118601" y="6182380"/>
            <a:ext cx="1178528" cy="415498"/>
          </a:xfrm>
          <a:prstGeom prst="rect">
            <a:avLst/>
          </a:prstGeom>
          <a:noFill/>
        </p:spPr>
        <p:txBody>
          <a:bodyPr wrap="none" rtlCol="0">
            <a:spAutoFit/>
          </a:bodyPr>
          <a:lstStyle/>
          <a:p>
            <a:r>
              <a:rPr lang="en-US" sz="1050" baseline="30000" dirty="0" smtClean="0"/>
              <a:t>*</a:t>
            </a:r>
            <a:r>
              <a:rPr lang="en-US" sz="1050" dirty="0" smtClean="0"/>
              <a:t>958 Respondents</a:t>
            </a:r>
          </a:p>
          <a:p>
            <a:r>
              <a:rPr lang="en-US" sz="1050" baseline="30000" dirty="0" smtClean="0"/>
              <a:t>**</a:t>
            </a:r>
            <a:r>
              <a:rPr lang="en-US" sz="1050" dirty="0" smtClean="0"/>
              <a:t>507 Students</a:t>
            </a:r>
            <a:endParaRPr lang="en-US" sz="1050" baseline="30000" dirty="0"/>
          </a:p>
        </p:txBody>
      </p:sp>
    </p:spTree>
    <p:extLst>
      <p:ext uri="{BB962C8B-B14F-4D97-AF65-F5344CB8AC3E}">
        <p14:creationId xmlns:p14="http://schemas.microsoft.com/office/powerpoint/2010/main" val="1970643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800" y="228600"/>
            <a:ext cx="6055882"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p:cNvSpPr/>
          <p:nvPr/>
        </p:nvSpPr>
        <p:spPr>
          <a:xfrm>
            <a:off x="5562600" y="4876800"/>
            <a:ext cx="2819400" cy="1676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Rectangle 1"/>
          <p:cNvSpPr/>
          <p:nvPr/>
        </p:nvSpPr>
        <p:spPr>
          <a:xfrm>
            <a:off x="647056" y="1828800"/>
            <a:ext cx="7848599" cy="249299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tabLst>
                <a:tab pos="914400" algn="ctr"/>
                <a:tab pos="3370263" algn="ctr"/>
                <a:tab pos="5773738" algn="ctr"/>
                <a:tab pos="7826375" algn="ctr"/>
              </a:tabLst>
            </a:pPr>
            <a:r>
              <a:rPr lang="en-US" dirty="0" smtClean="0">
                <a:solidFill>
                  <a:schemeClr val="accent4">
                    <a:lumMod val="75000"/>
                  </a:schemeClr>
                </a:solidFill>
              </a:rPr>
              <a:t>		</a:t>
            </a:r>
            <a:r>
              <a:rPr lang="en-US" u="sng" dirty="0" smtClean="0">
                <a:solidFill>
                  <a:schemeClr val="accent4">
                    <a:lumMod val="75000"/>
                  </a:schemeClr>
                </a:solidFill>
              </a:rPr>
              <a:t>UI</a:t>
            </a:r>
            <a:r>
              <a:rPr lang="en-US" dirty="0" smtClean="0">
                <a:solidFill>
                  <a:schemeClr val="accent4">
                    <a:lumMod val="75000"/>
                  </a:schemeClr>
                </a:solidFill>
              </a:rPr>
              <a:t>	</a:t>
            </a:r>
            <a:r>
              <a:rPr lang="en-US" u="sng" dirty="0" smtClean="0">
                <a:solidFill>
                  <a:schemeClr val="accent4">
                    <a:lumMod val="75000"/>
                  </a:schemeClr>
                </a:solidFill>
              </a:rPr>
              <a:t>C&amp;I Undergrad &amp;</a:t>
            </a:r>
          </a:p>
          <a:p>
            <a:pPr>
              <a:tabLst>
                <a:tab pos="914400" algn="ctr"/>
                <a:tab pos="3370263" algn="ctr"/>
                <a:tab pos="5773738" algn="ctr"/>
                <a:tab pos="7826375" algn="ctr"/>
              </a:tabLst>
            </a:pPr>
            <a:r>
              <a:rPr lang="en-US" dirty="0" smtClean="0">
                <a:solidFill>
                  <a:schemeClr val="accent4">
                    <a:lumMod val="75000"/>
                  </a:schemeClr>
                </a:solidFill>
              </a:rPr>
              <a:t>		</a:t>
            </a:r>
            <a:r>
              <a:rPr lang="en-US" u="sng" dirty="0" smtClean="0">
                <a:solidFill>
                  <a:schemeClr val="accent4">
                    <a:lumMod val="75000"/>
                  </a:schemeClr>
                </a:solidFill>
              </a:rPr>
              <a:t>Survey Results</a:t>
            </a:r>
            <a:r>
              <a:rPr lang="en-US" dirty="0" smtClean="0">
                <a:solidFill>
                  <a:schemeClr val="accent4">
                    <a:lumMod val="75000"/>
                  </a:schemeClr>
                </a:solidFill>
              </a:rPr>
              <a:t>	</a:t>
            </a:r>
            <a:r>
              <a:rPr lang="en-US" u="sng" dirty="0" smtClean="0">
                <a:solidFill>
                  <a:schemeClr val="accent4">
                    <a:lumMod val="75000"/>
                  </a:schemeClr>
                </a:solidFill>
              </a:rPr>
              <a:t>Masters Population</a:t>
            </a:r>
          </a:p>
          <a:p>
            <a:pPr>
              <a:tabLst>
                <a:tab pos="3370263" algn="ctr"/>
                <a:tab pos="5773738" algn="ctr"/>
              </a:tabLst>
            </a:pPr>
            <a:endParaRPr lang="en-US" u="sng" dirty="0">
              <a:solidFill>
                <a:schemeClr val="accent4">
                  <a:lumMod val="75000"/>
                </a:schemeClr>
              </a:solidFill>
            </a:endParaRPr>
          </a:p>
          <a:p>
            <a:pPr>
              <a:tabLst>
                <a:tab pos="3657600" algn="r"/>
                <a:tab pos="6113463" algn="r"/>
                <a:tab pos="7942263" algn="r"/>
              </a:tabLst>
            </a:pPr>
            <a:r>
              <a:rPr lang="en-US" dirty="0" smtClean="0">
                <a:solidFill>
                  <a:schemeClr val="accent4">
                    <a:lumMod val="75000"/>
                  </a:schemeClr>
                </a:solidFill>
              </a:rPr>
              <a:t>Consider Suicide	8%	41</a:t>
            </a:r>
          </a:p>
          <a:p>
            <a:pPr>
              <a:lnSpc>
                <a:spcPct val="200000"/>
              </a:lnSpc>
              <a:tabLst>
                <a:tab pos="3657600" algn="r"/>
                <a:tab pos="6113463" algn="r"/>
                <a:tab pos="7942263" algn="r"/>
              </a:tabLst>
            </a:pPr>
            <a:r>
              <a:rPr lang="en-US" dirty="0" smtClean="0">
                <a:solidFill>
                  <a:schemeClr val="accent4">
                    <a:lumMod val="75000"/>
                  </a:schemeClr>
                </a:solidFill>
              </a:rPr>
              <a:t>Attempt Suicide	1%	</a:t>
            </a:r>
            <a:r>
              <a:rPr lang="en-US" dirty="0" smtClean="0">
                <a:solidFill>
                  <a:schemeClr val="accent4">
                    <a:lumMod val="75000"/>
                  </a:schemeClr>
                </a:solidFill>
              </a:rPr>
              <a:t>5</a:t>
            </a:r>
          </a:p>
          <a:p>
            <a:pPr>
              <a:lnSpc>
                <a:spcPct val="200000"/>
              </a:lnSpc>
              <a:tabLst>
                <a:tab pos="3657600" algn="r"/>
                <a:tab pos="6113463" algn="r"/>
                <a:tab pos="7942263" algn="r"/>
              </a:tabLst>
            </a:pPr>
            <a:r>
              <a:rPr lang="en-US" dirty="0" smtClean="0">
                <a:solidFill>
                  <a:schemeClr val="accent4">
                    <a:lumMod val="75000"/>
                  </a:schemeClr>
                </a:solidFill>
              </a:rPr>
              <a:t>On </a:t>
            </a:r>
            <a:r>
              <a:rPr lang="en-US" dirty="0">
                <a:solidFill>
                  <a:schemeClr val="accent4">
                    <a:lumMod val="75000"/>
                  </a:schemeClr>
                </a:solidFill>
              </a:rPr>
              <a:t>average, </a:t>
            </a:r>
            <a:r>
              <a:rPr lang="en-US" sz="2400" b="1" dirty="0">
                <a:solidFill>
                  <a:schemeClr val="accent4">
                    <a:lumMod val="75000"/>
                  </a:schemeClr>
                </a:solidFill>
              </a:rPr>
              <a:t>3</a:t>
            </a:r>
            <a:r>
              <a:rPr lang="en-US" dirty="0">
                <a:solidFill>
                  <a:schemeClr val="accent4">
                    <a:lumMod val="75000"/>
                  </a:schemeClr>
                </a:solidFill>
              </a:rPr>
              <a:t> UI students die each year as a result of suicide and/or alcohol</a:t>
            </a:r>
            <a:r>
              <a:rPr lang="en-US" dirty="0" smtClean="0">
                <a:solidFill>
                  <a:schemeClr val="accent4">
                    <a:lumMod val="75000"/>
                  </a:schemeClr>
                </a:solidFill>
              </a:rPr>
              <a:t>.</a:t>
            </a:r>
            <a:endParaRPr lang="en-US" dirty="0">
              <a:solidFill>
                <a:schemeClr val="accent4">
                  <a:lumMod val="75000"/>
                </a:schemeClr>
              </a:solidFill>
            </a:endParaRPr>
          </a:p>
        </p:txBody>
      </p:sp>
      <p:sp>
        <p:nvSpPr>
          <p:cNvPr id="5" name="TextBox 4"/>
          <p:cNvSpPr txBox="1"/>
          <p:nvPr/>
        </p:nvSpPr>
        <p:spPr>
          <a:xfrm>
            <a:off x="5562600" y="5105400"/>
            <a:ext cx="2819400" cy="1200329"/>
          </a:xfrm>
          <a:prstGeom prst="rect">
            <a:avLst/>
          </a:prstGeom>
          <a:noFill/>
        </p:spPr>
        <p:txBody>
          <a:bodyPr wrap="square" rtlCol="0">
            <a:spAutoFit/>
          </a:bodyPr>
          <a:lstStyle/>
          <a:p>
            <a:pPr algn="ctr"/>
            <a:r>
              <a:rPr lang="en-US" sz="2400" dirty="0" smtClean="0">
                <a:solidFill>
                  <a:srgbClr val="FFFF00"/>
                </a:solidFill>
                <a:latin typeface="Chiller" panose="04020404031007020602" pitchFamily="82" charset="0"/>
              </a:rPr>
              <a:t>Suicide is the third leading cause of death among</a:t>
            </a:r>
          </a:p>
          <a:p>
            <a:pPr algn="ctr"/>
            <a:r>
              <a:rPr lang="en-US" sz="2400" dirty="0" smtClean="0">
                <a:solidFill>
                  <a:srgbClr val="FFFF00"/>
                </a:solidFill>
                <a:latin typeface="Chiller" panose="04020404031007020602" pitchFamily="82" charset="0"/>
              </a:rPr>
              <a:t>15-to-24-year olds</a:t>
            </a:r>
            <a:endParaRPr lang="en-US" sz="2400" dirty="0">
              <a:solidFill>
                <a:srgbClr val="FFFF00"/>
              </a:solidFill>
              <a:latin typeface="Chiller" panose="04020404031007020602" pitchFamily="82" charset="0"/>
            </a:endParaRPr>
          </a:p>
        </p:txBody>
      </p:sp>
      <p:sp>
        <p:nvSpPr>
          <p:cNvPr id="8" name="TextBox 7"/>
          <p:cNvSpPr txBox="1"/>
          <p:nvPr/>
        </p:nvSpPr>
        <p:spPr>
          <a:xfrm>
            <a:off x="304800" y="381000"/>
            <a:ext cx="6055882"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Suicidal Thoughts and Actions</a:t>
            </a:r>
            <a:endParaRPr lang="en-US" sz="4000" dirty="0">
              <a:solidFill>
                <a:srgbClr val="FFFF00"/>
              </a:solidFill>
              <a:latin typeface="Chiller" panose="04020404031007020602" pitchFamily="82" charset="0"/>
            </a:endParaRPr>
          </a:p>
        </p:txBody>
      </p:sp>
      <p:pic>
        <p:nvPicPr>
          <p:cNvPr id="4099" name="Picture 3" descr="C:\Users\tmillion\Downloads\Emoticons\Emoticon__Sad_Face_by_Nocko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902" r="19430" b="3968"/>
          <a:stretch/>
        </p:blipFill>
        <p:spPr bwMode="auto">
          <a:xfrm>
            <a:off x="728420" y="5029200"/>
            <a:ext cx="1735812" cy="172031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935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306" y="228600"/>
            <a:ext cx="8610600"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Box 2"/>
          <p:cNvSpPr txBox="1"/>
          <p:nvPr/>
        </p:nvSpPr>
        <p:spPr>
          <a:xfrm>
            <a:off x="259596" y="381000"/>
            <a:ext cx="8610600"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Mental Health First Aid – Where to Begin</a:t>
            </a:r>
            <a:endParaRPr lang="en-US" sz="4000" dirty="0">
              <a:solidFill>
                <a:srgbClr val="FFFF00"/>
              </a:solidFill>
              <a:latin typeface="Chiller" panose="04020404031007020602" pitchFamily="82" charset="0"/>
            </a:endParaRPr>
          </a:p>
        </p:txBody>
      </p:sp>
      <p:sp>
        <p:nvSpPr>
          <p:cNvPr id="11" name="Rectangle 10"/>
          <p:cNvSpPr/>
          <p:nvPr/>
        </p:nvSpPr>
        <p:spPr>
          <a:xfrm>
            <a:off x="1882472" y="2362200"/>
            <a:ext cx="304800" cy="304800"/>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accent4">
                    <a:lumMod val="75000"/>
                  </a:schemeClr>
                </a:solidFill>
              </a:rPr>
              <a:t>A</a:t>
            </a:r>
          </a:p>
        </p:txBody>
      </p:sp>
      <p:sp>
        <p:nvSpPr>
          <p:cNvPr id="12" name="Rectangle 11"/>
          <p:cNvSpPr/>
          <p:nvPr/>
        </p:nvSpPr>
        <p:spPr>
          <a:xfrm>
            <a:off x="1882472" y="3124200"/>
            <a:ext cx="304800" cy="304800"/>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accent4">
                    <a:lumMod val="75000"/>
                  </a:schemeClr>
                </a:solidFill>
              </a:rPr>
              <a:t>L</a:t>
            </a:r>
          </a:p>
        </p:txBody>
      </p:sp>
      <p:sp>
        <p:nvSpPr>
          <p:cNvPr id="13" name="Rectangle 12"/>
          <p:cNvSpPr/>
          <p:nvPr/>
        </p:nvSpPr>
        <p:spPr>
          <a:xfrm>
            <a:off x="1882472" y="3886200"/>
            <a:ext cx="304800" cy="304800"/>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accent4">
                    <a:lumMod val="75000"/>
                  </a:schemeClr>
                </a:solidFill>
              </a:rPr>
              <a:t>G</a:t>
            </a:r>
            <a:endParaRPr lang="en-US" dirty="0">
              <a:solidFill>
                <a:schemeClr val="accent4">
                  <a:lumMod val="75000"/>
                </a:schemeClr>
              </a:solidFill>
            </a:endParaRPr>
          </a:p>
        </p:txBody>
      </p:sp>
      <p:sp>
        <p:nvSpPr>
          <p:cNvPr id="14" name="Rectangle 13"/>
          <p:cNvSpPr/>
          <p:nvPr/>
        </p:nvSpPr>
        <p:spPr>
          <a:xfrm>
            <a:off x="1882472" y="4648200"/>
            <a:ext cx="304800" cy="304800"/>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accent4">
                    <a:lumMod val="75000"/>
                  </a:schemeClr>
                </a:solidFill>
              </a:rPr>
              <a:t>E</a:t>
            </a:r>
            <a:endParaRPr lang="en-US" dirty="0">
              <a:solidFill>
                <a:schemeClr val="accent4">
                  <a:lumMod val="75000"/>
                </a:schemeClr>
              </a:solidFill>
            </a:endParaRPr>
          </a:p>
        </p:txBody>
      </p:sp>
      <p:sp>
        <p:nvSpPr>
          <p:cNvPr id="15" name="Rectangle 14"/>
          <p:cNvSpPr/>
          <p:nvPr/>
        </p:nvSpPr>
        <p:spPr>
          <a:xfrm>
            <a:off x="1882472" y="5410200"/>
            <a:ext cx="304800" cy="304800"/>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accent4">
                    <a:lumMod val="75000"/>
                  </a:schemeClr>
                </a:solidFill>
              </a:rPr>
              <a:t>E</a:t>
            </a:r>
            <a:endParaRPr lang="en-US" dirty="0">
              <a:solidFill>
                <a:schemeClr val="accent4">
                  <a:lumMod val="75000"/>
                </a:schemeClr>
              </a:solidFill>
            </a:endParaRPr>
          </a:p>
        </p:txBody>
      </p:sp>
      <p:sp>
        <p:nvSpPr>
          <p:cNvPr id="4" name="TextBox 3"/>
          <p:cNvSpPr txBox="1"/>
          <p:nvPr/>
        </p:nvSpPr>
        <p:spPr>
          <a:xfrm>
            <a:off x="2142068" y="2328384"/>
            <a:ext cx="3114892" cy="362054"/>
          </a:xfrm>
          <a:prstGeom prst="rect">
            <a:avLst/>
          </a:prstGeom>
          <a:noFill/>
        </p:spPr>
        <p:txBody>
          <a:bodyPr wrap="none" rtlCol="0">
            <a:spAutoFit/>
          </a:bodyPr>
          <a:lstStyle/>
          <a:p>
            <a:r>
              <a:rPr lang="en-US" dirty="0" err="1" smtClean="0"/>
              <a:t>ssess</a:t>
            </a:r>
            <a:r>
              <a:rPr lang="en-US" dirty="0" smtClean="0"/>
              <a:t> for risk of suicide or harm</a:t>
            </a:r>
            <a:endParaRPr lang="en-US" dirty="0"/>
          </a:p>
        </p:txBody>
      </p:sp>
      <p:sp>
        <p:nvSpPr>
          <p:cNvPr id="5" name="TextBox 4"/>
          <p:cNvSpPr txBox="1"/>
          <p:nvPr/>
        </p:nvSpPr>
        <p:spPr>
          <a:xfrm>
            <a:off x="2142068" y="3091934"/>
            <a:ext cx="2276201" cy="369332"/>
          </a:xfrm>
          <a:prstGeom prst="rect">
            <a:avLst/>
          </a:prstGeom>
          <a:noFill/>
        </p:spPr>
        <p:txBody>
          <a:bodyPr wrap="none" rtlCol="0">
            <a:spAutoFit/>
          </a:bodyPr>
          <a:lstStyle/>
          <a:p>
            <a:r>
              <a:rPr lang="en-US" dirty="0" err="1" smtClean="0"/>
              <a:t>isten</a:t>
            </a:r>
            <a:r>
              <a:rPr lang="en-US" dirty="0" smtClean="0"/>
              <a:t> nonjudgmentally</a:t>
            </a:r>
            <a:endParaRPr lang="en-US" dirty="0"/>
          </a:p>
        </p:txBody>
      </p:sp>
      <p:sp>
        <p:nvSpPr>
          <p:cNvPr id="6" name="TextBox 5"/>
          <p:cNvSpPr txBox="1"/>
          <p:nvPr/>
        </p:nvSpPr>
        <p:spPr>
          <a:xfrm>
            <a:off x="2142068" y="3855226"/>
            <a:ext cx="3200813" cy="369332"/>
          </a:xfrm>
          <a:prstGeom prst="rect">
            <a:avLst/>
          </a:prstGeom>
          <a:noFill/>
        </p:spPr>
        <p:txBody>
          <a:bodyPr wrap="none" rtlCol="0">
            <a:spAutoFit/>
          </a:bodyPr>
          <a:lstStyle/>
          <a:p>
            <a:r>
              <a:rPr lang="en-US" dirty="0" err="1" smtClean="0"/>
              <a:t>ive</a:t>
            </a:r>
            <a:r>
              <a:rPr lang="en-US" dirty="0" smtClean="0"/>
              <a:t> reassurance and information</a:t>
            </a:r>
            <a:endParaRPr lang="en-US" dirty="0"/>
          </a:p>
        </p:txBody>
      </p:sp>
      <p:sp>
        <p:nvSpPr>
          <p:cNvPr id="7" name="TextBox 6"/>
          <p:cNvSpPr txBox="1"/>
          <p:nvPr/>
        </p:nvSpPr>
        <p:spPr>
          <a:xfrm>
            <a:off x="2142068" y="4615934"/>
            <a:ext cx="3870803" cy="369332"/>
          </a:xfrm>
          <a:prstGeom prst="rect">
            <a:avLst/>
          </a:prstGeom>
          <a:noFill/>
        </p:spPr>
        <p:txBody>
          <a:bodyPr wrap="none" rtlCol="0">
            <a:spAutoFit/>
          </a:bodyPr>
          <a:lstStyle/>
          <a:p>
            <a:r>
              <a:rPr lang="en-US" dirty="0" err="1" smtClean="0"/>
              <a:t>ncourage</a:t>
            </a:r>
            <a:r>
              <a:rPr lang="en-US" dirty="0" smtClean="0"/>
              <a:t> appropriate professional help</a:t>
            </a:r>
            <a:endParaRPr lang="en-US" dirty="0"/>
          </a:p>
        </p:txBody>
      </p:sp>
      <p:sp>
        <p:nvSpPr>
          <p:cNvPr id="8" name="TextBox 7"/>
          <p:cNvSpPr txBox="1"/>
          <p:nvPr/>
        </p:nvSpPr>
        <p:spPr>
          <a:xfrm>
            <a:off x="2142068" y="5377934"/>
            <a:ext cx="4639732" cy="369332"/>
          </a:xfrm>
          <a:prstGeom prst="rect">
            <a:avLst/>
          </a:prstGeom>
          <a:noFill/>
        </p:spPr>
        <p:txBody>
          <a:bodyPr wrap="none" rtlCol="0">
            <a:spAutoFit/>
          </a:bodyPr>
          <a:lstStyle/>
          <a:p>
            <a:r>
              <a:rPr lang="en-US" dirty="0" err="1" smtClean="0"/>
              <a:t>ncourage</a:t>
            </a:r>
            <a:r>
              <a:rPr lang="en-US" dirty="0" smtClean="0"/>
              <a:t> self-help and other support strategies</a:t>
            </a:r>
            <a:endParaRPr lang="en-US" dirty="0"/>
          </a:p>
        </p:txBody>
      </p:sp>
      <p:pic>
        <p:nvPicPr>
          <p:cNvPr id="3074" name="Picture 2" descr="C:\Users\tmillion\AppData\Local\Microsoft\Windows\Temporary Internet Files\Content.IE5\YDA0T7RC\MC900078738[1].wmf"/>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62249" y="2127250"/>
            <a:ext cx="3092450" cy="328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87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306" y="228600"/>
            <a:ext cx="8610600"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Box 2"/>
          <p:cNvSpPr txBox="1"/>
          <p:nvPr/>
        </p:nvSpPr>
        <p:spPr>
          <a:xfrm>
            <a:off x="259596" y="381000"/>
            <a:ext cx="8610600"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Mental Health First Aid – What It Is</a:t>
            </a:r>
            <a:endParaRPr lang="en-US" sz="4000" dirty="0">
              <a:solidFill>
                <a:srgbClr val="FFFF00"/>
              </a:solidFill>
              <a:latin typeface="Chiller" panose="04020404031007020602" pitchFamily="82" charset="0"/>
            </a:endParaRPr>
          </a:p>
        </p:txBody>
      </p:sp>
      <p:sp>
        <p:nvSpPr>
          <p:cNvPr id="4" name="TextBox 3"/>
          <p:cNvSpPr txBox="1"/>
          <p:nvPr/>
        </p:nvSpPr>
        <p:spPr>
          <a:xfrm>
            <a:off x="990600" y="2362200"/>
            <a:ext cx="6650539" cy="2862322"/>
          </a:xfrm>
          <a:prstGeom prst="rect">
            <a:avLst/>
          </a:prstGeom>
          <a:noFill/>
        </p:spPr>
        <p:txBody>
          <a:bodyPr wrap="none" rtlCol="0">
            <a:spAutoFit/>
          </a:bodyPr>
          <a:lstStyle/>
          <a:p>
            <a:r>
              <a:rPr lang="en-US" dirty="0" smtClean="0"/>
              <a:t>Mental Health First Aid aims to:</a:t>
            </a:r>
          </a:p>
          <a:p>
            <a:endParaRPr lang="en-US" dirty="0"/>
          </a:p>
          <a:p>
            <a:pPr marL="285750" indent="-285750">
              <a:lnSpc>
                <a:spcPct val="200000"/>
              </a:lnSpc>
              <a:buFont typeface="Arial" panose="020B0604020202020204" pitchFamily="34" charset="0"/>
              <a:buChar char="•"/>
            </a:pPr>
            <a:r>
              <a:rPr lang="en-US" dirty="0" smtClean="0"/>
              <a:t>Preserve life when a person may be a danger to self or others</a:t>
            </a:r>
          </a:p>
          <a:p>
            <a:pPr marL="285750" indent="-285750">
              <a:lnSpc>
                <a:spcPct val="200000"/>
              </a:lnSpc>
              <a:buFont typeface="Arial" panose="020B0604020202020204" pitchFamily="34" charset="0"/>
              <a:buChar char="•"/>
            </a:pPr>
            <a:r>
              <a:rPr lang="en-US" dirty="0" smtClean="0"/>
              <a:t>Provide help to prevent the problem from becoming more serious</a:t>
            </a:r>
          </a:p>
          <a:p>
            <a:pPr marL="285750" indent="-285750">
              <a:lnSpc>
                <a:spcPct val="200000"/>
              </a:lnSpc>
              <a:buFont typeface="Arial" panose="020B0604020202020204" pitchFamily="34" charset="0"/>
              <a:buChar char="•"/>
            </a:pPr>
            <a:r>
              <a:rPr lang="en-US" dirty="0" smtClean="0"/>
              <a:t>Promote and enhance recovery</a:t>
            </a:r>
          </a:p>
          <a:p>
            <a:pPr marL="285750" indent="-285750">
              <a:lnSpc>
                <a:spcPct val="200000"/>
              </a:lnSpc>
              <a:buFont typeface="Arial" panose="020B0604020202020204" pitchFamily="34" charset="0"/>
              <a:buChar char="•"/>
            </a:pPr>
            <a:r>
              <a:rPr lang="en-US" dirty="0" smtClean="0"/>
              <a:t>Provide comfort and support</a:t>
            </a:r>
            <a:endParaRPr lang="en-US" dirty="0"/>
          </a:p>
        </p:txBody>
      </p:sp>
      <p:pic>
        <p:nvPicPr>
          <p:cNvPr id="2050" name="Picture 2" descr="C:\Users\tmillion\Downloads\Emoticons\S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9792" y="4648200"/>
            <a:ext cx="1607178" cy="1643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253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306" y="228600"/>
            <a:ext cx="8610600"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extBox 4"/>
          <p:cNvSpPr txBox="1"/>
          <p:nvPr/>
        </p:nvSpPr>
        <p:spPr>
          <a:xfrm>
            <a:off x="259596" y="381000"/>
            <a:ext cx="8610600"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Mental Health First Aid – What It Is </a:t>
            </a:r>
            <a:r>
              <a:rPr lang="en-US" sz="4000" i="1" dirty="0" smtClean="0">
                <a:solidFill>
                  <a:srgbClr val="FFFF00"/>
                </a:solidFill>
                <a:latin typeface="Chiller" panose="04020404031007020602" pitchFamily="82" charset="0"/>
              </a:rPr>
              <a:t>Not</a:t>
            </a:r>
            <a:endParaRPr lang="en-US" sz="4000" dirty="0">
              <a:solidFill>
                <a:srgbClr val="FFFF00"/>
              </a:solidFill>
              <a:latin typeface="Chiller" panose="04020404031007020602" pitchFamily="82" charset="0"/>
            </a:endParaRPr>
          </a:p>
        </p:txBody>
      </p:sp>
      <p:sp>
        <p:nvSpPr>
          <p:cNvPr id="6" name="TextBox 5"/>
          <p:cNvSpPr txBox="1"/>
          <p:nvPr/>
        </p:nvSpPr>
        <p:spPr>
          <a:xfrm>
            <a:off x="1828800" y="2362200"/>
            <a:ext cx="4226542" cy="3416320"/>
          </a:xfrm>
          <a:prstGeom prst="rect">
            <a:avLst/>
          </a:prstGeom>
          <a:noFill/>
        </p:spPr>
        <p:txBody>
          <a:bodyPr wrap="none" rtlCol="0">
            <a:spAutoFit/>
          </a:bodyPr>
          <a:lstStyle/>
          <a:p>
            <a:r>
              <a:rPr lang="en-US" dirty="0" smtClean="0"/>
              <a:t>Mental Health First Aiders do </a:t>
            </a:r>
            <a:r>
              <a:rPr lang="en-US" i="1" dirty="0" smtClean="0"/>
              <a:t>not:</a:t>
            </a:r>
          </a:p>
          <a:p>
            <a:endParaRPr lang="en-US" dirty="0"/>
          </a:p>
          <a:p>
            <a:pPr marL="285750" indent="-285750">
              <a:lnSpc>
                <a:spcPct val="200000"/>
              </a:lnSpc>
              <a:buFont typeface="Arial" panose="020B0604020202020204" pitchFamily="34" charset="0"/>
              <a:buChar char="•"/>
            </a:pPr>
            <a:r>
              <a:rPr lang="en-US" dirty="0" smtClean="0"/>
              <a:t>Diagnose the individual in crisis</a:t>
            </a:r>
          </a:p>
          <a:p>
            <a:pPr marL="285750" indent="-285750">
              <a:lnSpc>
                <a:spcPct val="200000"/>
              </a:lnSpc>
              <a:buFont typeface="Arial" panose="020B0604020202020204" pitchFamily="34" charset="0"/>
              <a:buChar char="•"/>
            </a:pPr>
            <a:r>
              <a:rPr lang="en-US" dirty="0" smtClean="0"/>
              <a:t>“Fix” the individual or treat the disorder</a:t>
            </a:r>
          </a:p>
          <a:p>
            <a:pPr marL="285750" indent="-285750">
              <a:lnSpc>
                <a:spcPct val="200000"/>
              </a:lnSpc>
              <a:buFont typeface="Arial" panose="020B0604020202020204" pitchFamily="34" charset="0"/>
              <a:buChar char="•"/>
            </a:pPr>
            <a:r>
              <a:rPr lang="en-US" dirty="0" smtClean="0"/>
              <a:t>Force the individual into any action</a:t>
            </a:r>
          </a:p>
          <a:p>
            <a:pPr marL="285750" indent="-285750">
              <a:lnSpc>
                <a:spcPct val="200000"/>
              </a:lnSpc>
              <a:buFont typeface="Arial" panose="020B0604020202020204" pitchFamily="34" charset="0"/>
              <a:buChar char="•"/>
            </a:pPr>
            <a:r>
              <a:rPr lang="en-US" dirty="0" smtClean="0"/>
              <a:t>Restrain the individual</a:t>
            </a:r>
          </a:p>
          <a:p>
            <a:pPr marL="285750" indent="-285750">
              <a:lnSpc>
                <a:spcPct val="200000"/>
              </a:lnSpc>
              <a:buFont typeface="Arial" panose="020B0604020202020204" pitchFamily="34" charset="0"/>
              <a:buChar char="•"/>
            </a:pPr>
            <a:r>
              <a:rPr lang="en-US" dirty="0" smtClean="0"/>
              <a:t>Put themselves in harm’s way</a:t>
            </a:r>
            <a:endParaRPr lang="en-US" dirty="0"/>
          </a:p>
        </p:txBody>
      </p:sp>
      <p:pic>
        <p:nvPicPr>
          <p:cNvPr id="1026" name="Picture 2" descr="C:\Users\tmillion\Downloads\Emoticons\crazy-smiley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4724400"/>
            <a:ext cx="101917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687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306" y="228600"/>
            <a:ext cx="8610600" cy="990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extBox 4"/>
          <p:cNvSpPr txBox="1"/>
          <p:nvPr/>
        </p:nvSpPr>
        <p:spPr>
          <a:xfrm>
            <a:off x="259596" y="381000"/>
            <a:ext cx="8610600" cy="707886"/>
          </a:xfrm>
          <a:prstGeom prst="rect">
            <a:avLst/>
          </a:prstGeom>
          <a:noFill/>
        </p:spPr>
        <p:txBody>
          <a:bodyPr wrap="square" rtlCol="0">
            <a:spAutoFit/>
          </a:bodyPr>
          <a:lstStyle/>
          <a:p>
            <a:pPr algn="ctr"/>
            <a:r>
              <a:rPr lang="en-US" sz="4000" dirty="0" smtClean="0">
                <a:solidFill>
                  <a:srgbClr val="FFFF00"/>
                </a:solidFill>
                <a:latin typeface="Chiller" panose="04020404031007020602" pitchFamily="82" charset="0"/>
              </a:rPr>
              <a:t>Mental Health First Aid – </a:t>
            </a:r>
            <a:r>
              <a:rPr lang="en-US" sz="4000" dirty="0" smtClean="0">
                <a:solidFill>
                  <a:srgbClr val="FFFF00"/>
                </a:solidFill>
                <a:latin typeface="Chiller" panose="04020404031007020602" pitchFamily="82" charset="0"/>
              </a:rPr>
              <a:t>Faculty Training</a:t>
            </a:r>
            <a:endParaRPr lang="en-US" sz="4000" dirty="0">
              <a:solidFill>
                <a:srgbClr val="FFFF00"/>
              </a:solidFill>
              <a:latin typeface="Chiller" panose="04020404031007020602" pitchFamily="82" charset="0"/>
            </a:endParaRPr>
          </a:p>
        </p:txBody>
      </p:sp>
      <p:sp>
        <p:nvSpPr>
          <p:cNvPr id="6" name="TextBox 5"/>
          <p:cNvSpPr txBox="1"/>
          <p:nvPr/>
        </p:nvSpPr>
        <p:spPr>
          <a:xfrm>
            <a:off x="2096668" y="2362200"/>
            <a:ext cx="4941033" cy="1508105"/>
          </a:xfrm>
          <a:prstGeom prst="rect">
            <a:avLst/>
          </a:prstGeom>
          <a:noFill/>
        </p:spPr>
        <p:txBody>
          <a:bodyPr wrap="none" rtlCol="0">
            <a:spAutoFit/>
          </a:bodyPr>
          <a:lstStyle/>
          <a:p>
            <a:pPr algn="ctr"/>
            <a:r>
              <a:rPr lang="en-US" sz="2800" dirty="0" smtClean="0"/>
              <a:t>May 21-22</a:t>
            </a:r>
          </a:p>
          <a:p>
            <a:pPr algn="ctr"/>
            <a:endParaRPr lang="en-US" sz="2800" dirty="0" smtClean="0"/>
          </a:p>
          <a:p>
            <a:endParaRPr lang="en-US" dirty="0"/>
          </a:p>
          <a:p>
            <a:pPr algn="ctr"/>
            <a:r>
              <a:rPr lang="en-US" dirty="0" smtClean="0"/>
              <a:t>Register at: </a:t>
            </a:r>
            <a:r>
              <a:rPr lang="en-US" u="sng" dirty="0" smtClean="0">
                <a:hlinkClick r:id="rId2"/>
              </a:rPr>
              <a:t>www.uidaho.edu/mentalhealthfirstaid</a:t>
            </a:r>
            <a:endParaRPr lang="en-US" dirty="0"/>
          </a:p>
        </p:txBody>
      </p:sp>
    </p:spTree>
    <p:extLst>
      <p:ext uri="{BB962C8B-B14F-4D97-AF65-F5344CB8AC3E}">
        <p14:creationId xmlns:p14="http://schemas.microsoft.com/office/powerpoint/2010/main" val="66482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252</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Million, Teresa</dc:creator>
  <cp:lastModifiedBy>Million, Teresa</cp:lastModifiedBy>
  <cp:revision>25</cp:revision>
  <dcterms:created xsi:type="dcterms:W3CDTF">2014-04-30T22:12:27Z</dcterms:created>
  <dcterms:modified xsi:type="dcterms:W3CDTF">2014-05-01T17:30:39Z</dcterms:modified>
</cp:coreProperties>
</file>