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4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3"/>
    <p:restoredTop sz="99269" autoAdjust="0"/>
  </p:normalViewPr>
  <p:slideViewPr>
    <p:cSldViewPr snapToGrid="0" snapToObjects="1" showGuides="1">
      <p:cViewPr varScale="1">
        <p:scale>
          <a:sx n="94" d="100"/>
          <a:sy n="94" d="100"/>
        </p:scale>
        <p:origin x="976" y="192"/>
      </p:cViewPr>
      <p:guideLst>
        <p:guide orient="horz" pos="2374"/>
        <p:guide pos="28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cksullivan:Desktop:alpha.v.nc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24</c:v>
                </c:pt>
                <c:pt idx="1">
                  <c:v>20</c:v>
                </c:pt>
                <c:pt idx="2">
                  <c:v>16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14</c:v>
                </c:pt>
                <c:pt idx="9">
                  <c:v>18</c:v>
                </c:pt>
                <c:pt idx="10">
                  <c:v>22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0.150529</c:v>
                </c:pt>
                <c:pt idx="1">
                  <c:v>0.15128800000000001</c:v>
                </c:pt>
                <c:pt idx="2">
                  <c:v>0.15140600000000001</c:v>
                </c:pt>
                <c:pt idx="3">
                  <c:v>0.149727</c:v>
                </c:pt>
                <c:pt idx="4">
                  <c:v>0.14613499999999999</c:v>
                </c:pt>
                <c:pt idx="5">
                  <c:v>0.1406</c:v>
                </c:pt>
                <c:pt idx="6">
                  <c:v>0.12839200000000001</c:v>
                </c:pt>
                <c:pt idx="7">
                  <c:v>0.11973399999999999</c:v>
                </c:pt>
                <c:pt idx="8">
                  <c:v>0.15065999999999999</c:v>
                </c:pt>
                <c:pt idx="9">
                  <c:v>0.15148900000000001</c:v>
                </c:pt>
                <c:pt idx="10">
                  <c:v>0.15093000000000001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271-8046-97A7-569F62DD5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075312"/>
        <c:axId val="429079184"/>
      </c:scatterChart>
      <c:valAx>
        <c:axId val="429075312"/>
        <c:scaling>
          <c:orientation val="minMax"/>
          <c:max val="25"/>
          <c:min val="4"/>
        </c:scaling>
        <c:delete val="0"/>
        <c:axPos val="b"/>
        <c:numFmt formatCode="General" sourceLinked="1"/>
        <c:majorTickMark val="out"/>
        <c:minorTickMark val="none"/>
        <c:tickLblPos val="nextTo"/>
        <c:crossAx val="429079184"/>
        <c:crosses val="autoZero"/>
        <c:crossBetween val="midCat"/>
        <c:majorUnit val="2"/>
      </c:valAx>
      <c:valAx>
        <c:axId val="429079184"/>
        <c:scaling>
          <c:orientation val="minMax"/>
          <c:min val="0.0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9075312"/>
        <c:crossesAt val="4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9F6C-CFA4-F44E-81BD-9F7F2B083148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C6650-1594-BE43-92AF-3409D18A1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8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C6650-1594-BE43-92AF-3409D18A1E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6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7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2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4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7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4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107C-9926-724C-B974-788790AB641C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2819-E4A4-4346-BAB0-2D080CE60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154" y="223871"/>
            <a:ext cx="5429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Lecture 11 – Increasing Model Complexity </a:t>
            </a:r>
          </a:p>
        </p:txBody>
      </p:sp>
      <p:sp>
        <p:nvSpPr>
          <p:cNvPr id="5" name="Rectangle 4"/>
          <p:cNvSpPr/>
          <p:nvPr/>
        </p:nvSpPr>
        <p:spPr>
          <a:xfrm>
            <a:off x="953994" y="891729"/>
            <a:ext cx="7285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Differences in functional and structural constraints across sites leads to different sites evolving at different rates.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22" y="1667729"/>
            <a:ext cx="3386577" cy="26944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029" y="2082725"/>
            <a:ext cx="4866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-codon positions evolve fastest, followed by 1</a:t>
            </a:r>
            <a:r>
              <a:rPr lang="en-US" baseline="30000" dirty="0"/>
              <a:t>st</a:t>
            </a:r>
          </a:p>
          <a:p>
            <a:pPr algn="ctr"/>
            <a:r>
              <a:rPr lang="en-US" dirty="0"/>
              <a:t> positions,  &amp; 2</a:t>
            </a:r>
            <a:r>
              <a:rPr lang="en-US" baseline="30000" dirty="0"/>
              <a:t>nd</a:t>
            </a:r>
            <a:r>
              <a:rPr lang="en-US" dirty="0"/>
              <a:t>-position sites evolve the slowest.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78770" y="3413124"/>
            <a:ext cx="5211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Among-site rate variation exacerbates the loss of </a:t>
            </a:r>
          </a:p>
          <a:p>
            <a:pPr algn="ctr"/>
            <a:r>
              <a:rPr lang="en-US" dirty="0"/>
              <a:t>historical information caused by multiple hits.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140" y="4635695"/>
            <a:ext cx="8166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 substitutions, and they are distributed randomly across 50 sites, there should only</a:t>
            </a:r>
          </a:p>
          <a:p>
            <a:pPr algn="ctr"/>
            <a:r>
              <a:rPr lang="en-US" dirty="0"/>
              <a:t> rarely be more than a single substitution per site.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9673" y="5418093"/>
            <a:ext cx="8099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However, if those 10 substitutions are distributed across 50 sites in a non-random</a:t>
            </a:r>
          </a:p>
          <a:p>
            <a:r>
              <a:rPr lang="en-US" dirty="0"/>
              <a:t> fashion, say concentrated to 1/3 of them, many more will occur at multiply hit sites. </a:t>
            </a:r>
          </a:p>
        </p:txBody>
      </p:sp>
    </p:spTree>
    <p:extLst>
      <p:ext uri="{BB962C8B-B14F-4D97-AF65-F5344CB8AC3E}">
        <p14:creationId xmlns:p14="http://schemas.microsoft.com/office/powerpoint/2010/main" val="319031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786" y="1265535"/>
            <a:ext cx="8751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First, both the mixed model and the gamma alone expect there to be many constant </a:t>
            </a:r>
          </a:p>
          <a:p>
            <a:r>
              <a:rPr lang="en-US" dirty="0"/>
              <a:t>sites. It can be very difficult to discern the sites that are truly invariable from those </a:t>
            </a:r>
          </a:p>
          <a:p>
            <a:r>
              <a:rPr lang="en-US" dirty="0"/>
              <a:t>potentially variable sites that are evolving slowly enough to have a high probability of stasis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96414" y="323334"/>
            <a:ext cx="1601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I+</a:t>
            </a:r>
            <a:r>
              <a:rPr lang="en-US" sz="2400" dirty="0">
                <a:latin typeface="Symbol" charset="2"/>
                <a:cs typeface="Symbol" charset="2"/>
              </a:rPr>
              <a:t>G</a:t>
            </a:r>
            <a:r>
              <a:rPr lang="en-US" sz="2400" dirty="0"/>
              <a:t> Models 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20" y="2501900"/>
            <a:ext cx="48006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Figure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69" y="2607737"/>
            <a:ext cx="4484317" cy="39676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6620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81" y="476766"/>
            <a:ext cx="5938838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91049" y="107434"/>
            <a:ext cx="3012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GTR+I+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 family of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200" y="4917889"/>
            <a:ext cx="310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10 parameters in the</a:t>
            </a:r>
          </a:p>
          <a:p>
            <a:r>
              <a:rPr lang="en-US" dirty="0"/>
              <a:t>full model: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0269" y="4768671"/>
            <a:ext cx="2510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1624 possible</a:t>
            </a:r>
          </a:p>
          <a:p>
            <a:r>
              <a:rPr lang="en-US" dirty="0"/>
              <a:t>special cases of GTR+I+</a:t>
            </a:r>
            <a:r>
              <a:rPr lang="en-US" dirty="0">
                <a:latin typeface="Symbol" charset="2"/>
                <a:cs typeface="Symbol" charset="2"/>
              </a:rPr>
              <a:t>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8899CA-6DE7-244E-AD00-8E8349C1FCA0}"/>
              </a:ext>
            </a:extLst>
          </p:cNvPr>
          <p:cNvSpPr txBox="1"/>
          <p:nvPr/>
        </p:nvSpPr>
        <p:spPr>
          <a:xfrm>
            <a:off x="5511063" y="6574097"/>
            <a:ext cx="3712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From Sullivan  (2005. </a:t>
            </a:r>
            <a:r>
              <a:rPr lang="en-US" sz="1200" i="1" dirty="0">
                <a:effectLst/>
                <a:latin typeface="Times" pitchFamily="2" charset="0"/>
                <a:ea typeface="Times New Roman" panose="02020603050405020304" pitchFamily="18" charset="0"/>
                <a:cs typeface="Times" pitchFamily="2" charset="0"/>
              </a:rPr>
              <a:t>Methods in Enzymology</a:t>
            </a:r>
            <a:r>
              <a:rPr lang="en-US" sz="1200" dirty="0">
                <a:effectLst/>
                <a:latin typeface="Times" pitchFamily="2" charset="0"/>
                <a:ea typeface="Times New Roman" panose="02020603050405020304" pitchFamily="18" charset="0"/>
                <a:cs typeface="Times" pitchFamily="2" charset="0"/>
              </a:rPr>
              <a:t>, 395:757)</a:t>
            </a:r>
            <a:r>
              <a:rPr lang="en-US" sz="1200" dirty="0">
                <a:effectLst/>
              </a:rPr>
              <a:t> </a:t>
            </a:r>
            <a:r>
              <a:rPr lang="en-US" sz="1200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8BA9BB-B2E8-5D4E-B4F3-CFC9AB8D2D32}"/>
              </a:ext>
            </a:extLst>
          </p:cNvPr>
          <p:cNvGrpSpPr/>
          <p:nvPr/>
        </p:nvGrpSpPr>
        <p:grpSpPr>
          <a:xfrm>
            <a:off x="431800" y="5420145"/>
            <a:ext cx="2546119" cy="1292452"/>
            <a:chOff x="431800" y="5420145"/>
            <a:chExt cx="2546119" cy="1292452"/>
          </a:xfrm>
        </p:grpSpPr>
        <p:sp>
          <p:nvSpPr>
            <p:cNvPr id="4" name="TextBox 3"/>
            <p:cNvSpPr txBox="1"/>
            <p:nvPr/>
          </p:nvSpPr>
          <p:spPr>
            <a:xfrm>
              <a:off x="431800" y="5481491"/>
              <a:ext cx="2041328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 free b.f.   (</a:t>
              </a:r>
              <a:r>
                <a:rPr lang="en-US" sz="2000" b="1" dirty="0">
                  <a:latin typeface="Symbol" charset="2"/>
                  <a:ea typeface="Symbol" charset="2"/>
                  <a:cs typeface="Symbol" charset="2"/>
                </a:rPr>
                <a:t>p</a:t>
              </a:r>
              <a:r>
                <a:rPr lang="en-US" sz="2000" dirty="0">
                  <a:ea typeface="Symbol" charset="2"/>
                  <a:cs typeface="Symbol" charset="2"/>
                </a:rPr>
                <a:t>)</a:t>
              </a:r>
            </a:p>
            <a:p>
              <a:r>
                <a:rPr lang="en-US" dirty="0"/>
                <a:t>5 relative rates  (</a:t>
              </a:r>
              <a:r>
                <a:rPr lang="en-US" b="1" dirty="0"/>
                <a:t>R</a:t>
              </a:r>
              <a:r>
                <a:rPr lang="en-US" dirty="0"/>
                <a:t>)</a:t>
              </a:r>
            </a:p>
            <a:p>
              <a:r>
                <a:rPr lang="en-US" dirty="0"/>
                <a:t>2 A-SRV parameters</a:t>
              </a:r>
            </a:p>
            <a:p>
              <a:r>
                <a:rPr lang="en-US" dirty="0"/>
                <a:t>      (</a:t>
              </a:r>
              <a:r>
                <a:rPr lang="en-US" i="1" dirty="0" err="1"/>
                <a:t>p</a:t>
              </a:r>
              <a:r>
                <a:rPr lang="en-US" i="1" baseline="-25000" dirty="0" err="1"/>
                <a:t>invar</a:t>
              </a:r>
              <a:r>
                <a:rPr lang="en-US" dirty="0"/>
                <a:t> &amp; </a:t>
              </a:r>
              <a:r>
                <a:rPr lang="en-US" i="1" dirty="0">
                  <a:latin typeface="Symbol" charset="2"/>
                  <a:ea typeface="Symbol" charset="2"/>
                  <a:cs typeface="Symbol" charset="2"/>
                </a:rPr>
                <a:t>a</a:t>
              </a:r>
              <a:r>
                <a:rPr lang="en-US" dirty="0"/>
                <a:t>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05DBB7E-CDAF-2449-AE99-54F5DBFA36AC}"/>
                </a:ext>
              </a:extLst>
            </p:cNvPr>
            <p:cNvSpPr txBox="1"/>
            <p:nvPr/>
          </p:nvSpPr>
          <p:spPr>
            <a:xfrm>
              <a:off x="2251438" y="5420145"/>
              <a:ext cx="7264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}</a:t>
              </a:r>
              <a:r>
                <a:rPr lang="en-US" dirty="0"/>
                <a:t> = </a:t>
              </a:r>
              <a:r>
                <a:rPr lang="en-US" b="1" dirty="0"/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5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4050" y="254000"/>
            <a:ext cx="3693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Another look at a GTR+SSR</a:t>
            </a:r>
            <a:r>
              <a:rPr lang="en-US" sz="2400" baseline="-25000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2800" y="918339"/>
            <a:ext cx="25273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A1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A2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A3</a:t>
            </a:r>
          </a:p>
          <a:p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C1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C2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C3</a:t>
            </a:r>
            <a:endParaRPr lang="en-US" dirty="0"/>
          </a:p>
          <a:p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G1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G2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G3</a:t>
            </a:r>
            <a:endParaRPr lang="en-US" dirty="0"/>
          </a:p>
          <a:p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T1</a:t>
            </a:r>
            <a:r>
              <a:rPr lang="en-US" dirty="0"/>
              <a:t>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T2		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baseline="-25000" dirty="0"/>
              <a:t>T3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(AC)1</a:t>
            </a:r>
            <a:r>
              <a:rPr lang="en-US" dirty="0"/>
              <a:t> 	</a:t>
            </a:r>
            <a:r>
              <a:rPr lang="en-US" i="1" dirty="0"/>
              <a:t>r</a:t>
            </a:r>
            <a:r>
              <a:rPr lang="en-US" baseline="-25000" dirty="0"/>
              <a:t>(AC)2		</a:t>
            </a:r>
            <a:r>
              <a:rPr lang="en-US" i="1" dirty="0"/>
              <a:t>r</a:t>
            </a:r>
            <a:r>
              <a:rPr lang="en-US" baseline="-25000" dirty="0"/>
              <a:t>(AC)3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(AG)1		</a:t>
            </a:r>
            <a:r>
              <a:rPr lang="en-US" i="1" dirty="0"/>
              <a:t>r</a:t>
            </a:r>
            <a:r>
              <a:rPr lang="en-US" baseline="-25000" dirty="0"/>
              <a:t>(AG)2		</a:t>
            </a:r>
            <a:r>
              <a:rPr lang="en-US" i="1" dirty="0"/>
              <a:t>r</a:t>
            </a:r>
            <a:r>
              <a:rPr lang="en-US" baseline="-25000" dirty="0"/>
              <a:t>(AG)3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(AT)1		</a:t>
            </a:r>
            <a:r>
              <a:rPr lang="en-US" i="1" dirty="0"/>
              <a:t>r</a:t>
            </a:r>
            <a:r>
              <a:rPr lang="en-US" baseline="-25000" dirty="0"/>
              <a:t>(AT)2		</a:t>
            </a:r>
            <a:r>
              <a:rPr lang="en-US" i="1" dirty="0"/>
              <a:t>r</a:t>
            </a:r>
            <a:r>
              <a:rPr lang="en-US" baseline="-25000" dirty="0"/>
              <a:t>(AT)3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(CG)1		</a:t>
            </a:r>
            <a:r>
              <a:rPr lang="en-US" i="1" dirty="0"/>
              <a:t>r</a:t>
            </a:r>
            <a:r>
              <a:rPr lang="en-US" baseline="-25000" dirty="0"/>
              <a:t>(CG)2		</a:t>
            </a:r>
            <a:r>
              <a:rPr lang="en-US" i="1" dirty="0"/>
              <a:t>r</a:t>
            </a:r>
            <a:r>
              <a:rPr lang="en-US" baseline="-25000" dirty="0"/>
              <a:t>(CG)3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(CT)1		</a:t>
            </a:r>
            <a:r>
              <a:rPr lang="en-US" i="1" dirty="0"/>
              <a:t>r</a:t>
            </a:r>
            <a:r>
              <a:rPr lang="en-US" baseline="-25000" dirty="0"/>
              <a:t>(CT)2		</a:t>
            </a:r>
            <a:r>
              <a:rPr lang="en-US" i="1" dirty="0"/>
              <a:t>r</a:t>
            </a:r>
            <a:r>
              <a:rPr lang="en-US" baseline="-25000" dirty="0"/>
              <a:t>(CT)3</a:t>
            </a:r>
            <a:endParaRPr lang="en-US" dirty="0"/>
          </a:p>
          <a:p>
            <a:r>
              <a:rPr lang="en-US" i="1" dirty="0"/>
              <a:t>r</a:t>
            </a:r>
            <a:r>
              <a:rPr lang="en-US" baseline="-25000" dirty="0"/>
              <a:t>(GT)1		</a:t>
            </a:r>
            <a:r>
              <a:rPr lang="en-US" i="1" dirty="0"/>
              <a:t>r</a:t>
            </a:r>
            <a:r>
              <a:rPr lang="en-US" baseline="-25000" dirty="0"/>
              <a:t>(GT)2		</a:t>
            </a:r>
            <a:r>
              <a:rPr lang="en-US" i="1" dirty="0"/>
              <a:t>r</a:t>
            </a:r>
            <a:r>
              <a:rPr lang="en-US" baseline="-25000" dirty="0"/>
              <a:t>(GT)3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352800" y="1054100"/>
            <a:ext cx="4951464" cy="787400"/>
            <a:chOff x="3352800" y="1054100"/>
            <a:chExt cx="4951464" cy="787400"/>
          </a:xfrm>
        </p:grpSpPr>
        <p:sp>
          <p:nvSpPr>
            <p:cNvPr id="4" name="TextBox 3"/>
            <p:cNvSpPr txBox="1"/>
            <p:nvPr/>
          </p:nvSpPr>
          <p:spPr>
            <a:xfrm>
              <a:off x="5926690" y="1359932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 free base frequencies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352800" y="1054100"/>
              <a:ext cx="2336800" cy="7874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9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9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52800" y="2125281"/>
            <a:ext cx="5260474" cy="1371600"/>
            <a:chOff x="3352800" y="2125281"/>
            <a:chExt cx="5260474" cy="1371600"/>
          </a:xfrm>
        </p:grpSpPr>
        <p:sp>
          <p:nvSpPr>
            <p:cNvPr id="5" name="TextBox 4"/>
            <p:cNvSpPr txBox="1"/>
            <p:nvPr/>
          </p:nvSpPr>
          <p:spPr>
            <a:xfrm>
              <a:off x="5863190" y="2603500"/>
              <a:ext cx="2750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 relative rate parameters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352800" y="2125281"/>
              <a:ext cx="2336800" cy="13716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81100" y="3852039"/>
            <a:ext cx="4679950" cy="2862323"/>
            <a:chOff x="1181100" y="3852039"/>
            <a:chExt cx="4679950" cy="2862323"/>
          </a:xfrm>
        </p:grpSpPr>
        <p:sp>
          <p:nvSpPr>
            <p:cNvPr id="11" name="Rectangle 10"/>
            <p:cNvSpPr/>
            <p:nvPr/>
          </p:nvSpPr>
          <p:spPr>
            <a:xfrm>
              <a:off x="3333750" y="3852039"/>
              <a:ext cx="2527300" cy="2862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A1</a:t>
              </a:r>
              <a:r>
                <a:rPr lang="en-US" dirty="0"/>
                <a:t>	  =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A2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A3</a:t>
              </a:r>
            </a:p>
            <a:p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C1</a:t>
              </a:r>
              <a:r>
                <a:rPr lang="en-US" dirty="0"/>
                <a:t>	  =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C2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C3</a:t>
              </a:r>
              <a:endParaRPr lang="en-US" dirty="0"/>
            </a:p>
            <a:p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G1</a:t>
              </a:r>
              <a:r>
                <a:rPr lang="en-US" dirty="0"/>
                <a:t>	  =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G2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G3</a:t>
              </a:r>
              <a:endParaRPr lang="en-US" dirty="0"/>
            </a:p>
            <a:p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T1</a:t>
              </a:r>
              <a:r>
                <a:rPr lang="en-US" dirty="0"/>
                <a:t>	  =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T2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>
                  <a:latin typeface="Symbol" charset="2"/>
                  <a:cs typeface="Symbol" charset="2"/>
                </a:rPr>
                <a:t>p</a:t>
              </a:r>
              <a:r>
                <a:rPr lang="en-US" baseline="-25000" dirty="0"/>
                <a:t>T3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(AC)1</a:t>
              </a:r>
              <a:r>
                <a:rPr lang="en-US" dirty="0"/>
                <a:t>   =	</a:t>
              </a:r>
              <a:r>
                <a:rPr lang="en-US" i="1" dirty="0"/>
                <a:t>r</a:t>
              </a:r>
              <a:r>
                <a:rPr lang="en-US" baseline="-25000" dirty="0"/>
                <a:t>(AC)2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(AC)1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(AG)1	 </a:t>
              </a:r>
              <a:r>
                <a:rPr lang="en-US" dirty="0"/>
                <a:t>  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(AG)2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(AG)3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(AT)1	</a:t>
              </a:r>
              <a:r>
                <a:rPr lang="en-US" dirty="0"/>
                <a:t>   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(AT)2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(AT)3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(CG)1	  </a:t>
              </a:r>
              <a:r>
                <a:rPr lang="en-US" dirty="0"/>
                <a:t> 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(CG)2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(CG)3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(CT)1	 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(CT)2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(CT)3</a:t>
              </a:r>
              <a:endParaRPr lang="en-US" dirty="0"/>
            </a:p>
            <a:p>
              <a:r>
                <a:rPr lang="en-US" i="1" dirty="0"/>
                <a:t>r</a:t>
              </a:r>
              <a:r>
                <a:rPr lang="en-US" baseline="-25000" dirty="0"/>
                <a:t>(GT)1	</a:t>
              </a:r>
              <a:r>
                <a:rPr lang="en-US" dirty="0"/>
                <a:t>   =</a:t>
              </a:r>
              <a:r>
                <a:rPr lang="en-US" baseline="-25000" dirty="0"/>
                <a:t> 	</a:t>
              </a:r>
              <a:r>
                <a:rPr lang="en-US" i="1" dirty="0"/>
                <a:t>r</a:t>
              </a:r>
              <a:r>
                <a:rPr lang="en-US" baseline="-25000" dirty="0"/>
                <a:t>(GT)2	   </a:t>
              </a:r>
              <a:r>
                <a:rPr lang="en-US" dirty="0"/>
                <a:t>=</a:t>
              </a:r>
              <a:r>
                <a:rPr lang="en-US" baseline="-25000" dirty="0"/>
                <a:t>	</a:t>
              </a:r>
              <a:r>
                <a:rPr lang="en-US" i="1" dirty="0"/>
                <a:t>r</a:t>
              </a:r>
              <a:r>
                <a:rPr lang="en-US" baseline="-25000" dirty="0"/>
                <a:t>(GT)3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81100" y="476250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Single GTR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87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890" y="170934"/>
            <a:ext cx="5349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GTR+CAT in </a:t>
            </a:r>
            <a:r>
              <a:rPr lang="en-US" sz="2400" dirty="0" err="1"/>
              <a:t>RAxML</a:t>
            </a:r>
            <a:r>
              <a:rPr lang="en-US" sz="2400" dirty="0"/>
              <a:t>/</a:t>
            </a:r>
            <a:r>
              <a:rPr lang="en-US" sz="2400" dirty="0" err="1"/>
              <a:t>FreeRates</a:t>
            </a:r>
            <a:r>
              <a:rPr lang="en-US" sz="2400" dirty="0"/>
              <a:t> in IQ-TREE 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0" y="619899"/>
            <a:ext cx="8875059" cy="5285601"/>
            <a:chOff x="0" y="619899"/>
            <a:chExt cx="8875059" cy="5285601"/>
          </a:xfrm>
        </p:grpSpPr>
        <p:pic>
          <p:nvPicPr>
            <p:cNvPr id="3" name="Picture 2" descr="LewisRateHetLecFig1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815" b="13889"/>
            <a:stretch/>
          </p:blipFill>
          <p:spPr>
            <a:xfrm>
              <a:off x="0" y="1358900"/>
              <a:ext cx="8875059" cy="45466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981200" y="619899"/>
              <a:ext cx="522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Estimate relative rates for each site on a starting tree.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14400" y="5080000"/>
            <a:ext cx="7178675" cy="831850"/>
            <a:chOff x="914400" y="5080000"/>
            <a:chExt cx="7178675" cy="831850"/>
          </a:xfrm>
        </p:grpSpPr>
        <p:sp>
          <p:nvSpPr>
            <p:cNvPr id="5" name="Rounded Rectangle 4"/>
            <p:cNvSpPr/>
            <p:nvPr/>
          </p:nvSpPr>
          <p:spPr>
            <a:xfrm>
              <a:off x="1441450" y="5727700"/>
              <a:ext cx="5397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14400" y="539115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16150" y="5727700"/>
              <a:ext cx="52070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495550" y="5391150"/>
              <a:ext cx="5143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65450" y="5727700"/>
              <a:ext cx="53340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25800" y="5391150"/>
              <a:ext cx="52070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746500" y="57277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10025" y="539115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78375" y="53975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521325" y="53975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257800" y="57277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048375" y="57277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1900" y="53975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550025" y="508000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566025" y="5734050"/>
              <a:ext cx="527050" cy="177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30250" y="5086350"/>
            <a:ext cx="5540375" cy="812800"/>
            <a:chOff x="730250" y="5086350"/>
            <a:chExt cx="5540375" cy="812800"/>
          </a:xfrm>
        </p:grpSpPr>
        <p:sp>
          <p:nvSpPr>
            <p:cNvPr id="21" name="Oval 20"/>
            <p:cNvSpPr/>
            <p:nvPr/>
          </p:nvSpPr>
          <p:spPr>
            <a:xfrm>
              <a:off x="1206500" y="5105400"/>
              <a:ext cx="444500" cy="1778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39900" y="5391150"/>
              <a:ext cx="444500" cy="1778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30250" y="5721350"/>
              <a:ext cx="444500" cy="1778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26125" y="5086350"/>
              <a:ext cx="444500" cy="1778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81200" y="5086350"/>
            <a:ext cx="5816600" cy="177800"/>
            <a:chOff x="1981200" y="5086350"/>
            <a:chExt cx="5816600" cy="177800"/>
          </a:xfrm>
        </p:grpSpPr>
        <p:sp>
          <p:nvSpPr>
            <p:cNvPr id="27" name="Rounded Rectangle 26"/>
            <p:cNvSpPr/>
            <p:nvPr/>
          </p:nvSpPr>
          <p:spPr>
            <a:xfrm>
              <a:off x="1981200" y="5105400"/>
              <a:ext cx="438150" cy="152400"/>
            </a:xfrm>
            <a:prstGeom prst="roundRect">
              <a:avLst/>
            </a:prstGeom>
            <a:solidFill>
              <a:srgbClr val="C0504D">
                <a:alpha val="15000"/>
              </a:srgb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736850" y="5105400"/>
              <a:ext cx="438150" cy="152400"/>
            </a:xfrm>
            <a:prstGeom prst="roundRect">
              <a:avLst/>
            </a:prstGeom>
            <a:solidFill>
              <a:srgbClr val="C0504D">
                <a:alpha val="15000"/>
              </a:srgb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498850" y="5111750"/>
              <a:ext cx="438150" cy="152400"/>
            </a:xfrm>
            <a:prstGeom prst="roundRect">
              <a:avLst/>
            </a:prstGeom>
            <a:solidFill>
              <a:srgbClr val="C0504D">
                <a:alpha val="15000"/>
              </a:srgb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359650" y="5086350"/>
              <a:ext cx="438150" cy="152400"/>
            </a:xfrm>
            <a:prstGeom prst="roundRect">
              <a:avLst/>
            </a:prstGeom>
            <a:solidFill>
              <a:srgbClr val="C0504D">
                <a:alpha val="15000"/>
              </a:srgb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864350" y="5403850"/>
            <a:ext cx="692150" cy="469900"/>
            <a:chOff x="6864350" y="5403850"/>
            <a:chExt cx="692150" cy="469900"/>
          </a:xfrm>
        </p:grpSpPr>
        <p:sp>
          <p:nvSpPr>
            <p:cNvPr id="32" name="Rounded Rectangle 31"/>
            <p:cNvSpPr/>
            <p:nvPr/>
          </p:nvSpPr>
          <p:spPr>
            <a:xfrm>
              <a:off x="7118350" y="5403850"/>
              <a:ext cx="438150" cy="152400"/>
            </a:xfrm>
            <a:prstGeom prst="roundRect">
              <a:avLst/>
            </a:prstGeom>
            <a:solidFill>
              <a:srgbClr val="008000">
                <a:alpha val="15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864350" y="5721350"/>
              <a:ext cx="438150" cy="152400"/>
            </a:xfrm>
            <a:prstGeom prst="roundRect">
              <a:avLst/>
            </a:prstGeom>
            <a:solidFill>
              <a:srgbClr val="008000">
                <a:alpha val="15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73550" y="5080000"/>
            <a:ext cx="1228725" cy="806450"/>
            <a:chOff x="4273550" y="5080000"/>
            <a:chExt cx="1228725" cy="806450"/>
          </a:xfrm>
        </p:grpSpPr>
        <p:sp>
          <p:nvSpPr>
            <p:cNvPr id="35" name="Oval 34"/>
            <p:cNvSpPr/>
            <p:nvPr/>
          </p:nvSpPr>
          <p:spPr>
            <a:xfrm>
              <a:off x="4273550" y="5080000"/>
              <a:ext cx="504825" cy="184150"/>
            </a:xfrm>
            <a:prstGeom prst="ellipse">
              <a:avLst/>
            </a:prstGeom>
            <a:solidFill>
              <a:srgbClr val="008000">
                <a:alpha val="16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489450" y="5702300"/>
              <a:ext cx="504825" cy="184150"/>
            </a:xfrm>
            <a:prstGeom prst="ellipse">
              <a:avLst/>
            </a:prstGeom>
            <a:solidFill>
              <a:srgbClr val="008000">
                <a:alpha val="16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997450" y="5092700"/>
              <a:ext cx="504825" cy="184150"/>
            </a:xfrm>
            <a:prstGeom prst="ellipse">
              <a:avLst/>
            </a:prstGeom>
            <a:solidFill>
              <a:srgbClr val="008000">
                <a:alpha val="16000"/>
              </a:srgb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044700" y="952500"/>
            <a:ext cx="512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Lump sites with similar relative rates into categories.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20800" y="6223000"/>
            <a:ext cx="651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now, </a:t>
            </a:r>
            <a:r>
              <a:rPr lang="en-US" i="1" dirty="0" err="1"/>
              <a:t>w</a:t>
            </a:r>
            <a:r>
              <a:rPr lang="en-US" i="1" baseline="-25000" dirty="0" err="1"/>
              <a:t>r</a:t>
            </a:r>
            <a:r>
              <a:rPr lang="en-US" dirty="0"/>
              <a:t> = 0 or 1, &amp; </a:t>
            </a:r>
            <a:r>
              <a:rPr lang="en-US" i="1" dirty="0"/>
              <a:t>r</a:t>
            </a:r>
            <a:r>
              <a:rPr lang="en-US" dirty="0"/>
              <a:t> is set to value of highest </a:t>
            </a:r>
            <a:r>
              <a:rPr lang="en-US" dirty="0" err="1"/>
              <a:t>ln</a:t>
            </a:r>
            <a:r>
              <a:rPr lang="en-US" i="1" dirty="0" err="1"/>
              <a:t>L</a:t>
            </a:r>
            <a:r>
              <a:rPr lang="en-US" dirty="0"/>
              <a:t> site in category.</a:t>
            </a:r>
          </a:p>
        </p:txBody>
      </p:sp>
    </p:spTree>
    <p:extLst>
      <p:ext uri="{BB962C8B-B14F-4D97-AF65-F5344CB8AC3E}">
        <p14:creationId xmlns:p14="http://schemas.microsoft.com/office/powerpoint/2010/main" val="39405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3644" y="399534"/>
            <a:ext cx="1836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/>
              <a:t>rRNA</a:t>
            </a:r>
            <a:r>
              <a:rPr lang="en-US" sz="2400" dirty="0"/>
              <a:t>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3100" y="1016000"/>
            <a:ext cx="276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Non-independence of sites.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44500" y="1670734"/>
            <a:ext cx="8477739" cy="2748866"/>
            <a:chOff x="444500" y="1670734"/>
            <a:chExt cx="8477739" cy="27488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22314"/>
            <a:stretch/>
          </p:blipFill>
          <p:spPr>
            <a:xfrm>
              <a:off x="444500" y="2032000"/>
              <a:ext cx="2641600" cy="23876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679700" y="1670734"/>
              <a:ext cx="624253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/>
                <a:t>a priori</a:t>
              </a:r>
              <a:r>
                <a:rPr lang="en-US" dirty="0"/>
                <a:t> partitioning of sites into stem and loop regions, and sites</a:t>
              </a:r>
            </a:p>
            <a:p>
              <a:pPr algn="ctr"/>
              <a:r>
                <a:rPr lang="en-US" dirty="0"/>
                <a:t> in the </a:t>
              </a:r>
              <a:r>
                <a:rPr lang="en-US" b="1" dirty="0"/>
                <a:t>loops</a:t>
              </a:r>
              <a:r>
                <a:rPr lang="en-US" dirty="0"/>
                <a:t> partition are treated with some variant of the </a:t>
              </a:r>
            </a:p>
            <a:p>
              <a:pPr algn="ctr"/>
              <a:r>
                <a:rPr lang="en-US" b="1" dirty="0"/>
                <a:t>GTR+I+</a:t>
              </a:r>
              <a:r>
                <a:rPr lang="en-US" b="1" dirty="0">
                  <a:latin typeface="Symbol" charset="2"/>
                  <a:cs typeface="Symbol" charset="2"/>
                </a:rPr>
                <a:t>G</a:t>
              </a:r>
              <a:r>
                <a:rPr lang="en-US" b="1" dirty="0"/>
                <a:t> family.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870200" y="2921169"/>
            <a:ext cx="631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Sites in the stem regions are treated using a doublet model.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0100" y="3582769"/>
            <a:ext cx="453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Doublets are treated as characters rather than </a:t>
            </a:r>
          </a:p>
          <a:p>
            <a:pPr algn="ctr"/>
            <a:r>
              <a:rPr lang="en-US" dirty="0"/>
              <a:t>nucleotides and there are 16 states.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3300" y="4622800"/>
            <a:ext cx="450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there are 120 reversible substitution types.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353" y="5499100"/>
            <a:ext cx="9140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very parameter rich (how many parameters?) and we’re forced to use empirical models.</a:t>
            </a:r>
          </a:p>
        </p:txBody>
      </p:sp>
    </p:spTree>
    <p:extLst>
      <p:ext uri="{BB962C8B-B14F-4D97-AF65-F5344CB8AC3E}">
        <p14:creationId xmlns:p14="http://schemas.microsoft.com/office/powerpoint/2010/main" val="39093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312" y="270933"/>
            <a:ext cx="1997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Codon Models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996" y="1107707"/>
            <a:ext cx="8398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In-frame triplets are used as characters and there are 61 possible character states.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12" y="1710271"/>
            <a:ext cx="86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Thus, </a:t>
            </a:r>
            <a:r>
              <a:rPr lang="en-US" dirty="0"/>
              <a:t>the transformation matrix has 3660 rate parameters (or 1830 in the reversible case).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9759" y="2296086"/>
            <a:ext cx="3778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Again, empirical matrices can be used.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0275" y="2967335"/>
            <a:ext cx="8314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Alternatively, cells of the transformation matrix can be restricted so that there are only</a:t>
            </a:r>
            <a:r>
              <a:rPr lang="en-US"/>
              <a:t>, say, </a:t>
            </a:r>
            <a:r>
              <a:rPr lang="en-US" dirty="0"/>
              <a:t>two substitution types.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92667" y="3843870"/>
            <a:ext cx="8523377" cy="1171264"/>
            <a:chOff x="592667" y="3996267"/>
            <a:chExt cx="8523377" cy="1171264"/>
          </a:xfrm>
        </p:grpSpPr>
        <p:sp>
          <p:nvSpPr>
            <p:cNvPr id="7" name="TextBox 6"/>
            <p:cNvSpPr txBox="1"/>
            <p:nvPr/>
          </p:nvSpPr>
          <p:spPr>
            <a:xfrm>
              <a:off x="592667" y="3996267"/>
              <a:ext cx="6418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E.g., TTT </a:t>
              </a:r>
              <a:r>
                <a:rPr lang="en-US" dirty="0">
                  <a:sym typeface="Wingdings"/>
                </a:rPr>
                <a:t></a:t>
              </a:r>
              <a:r>
                <a:rPr lang="en-US" dirty="0"/>
                <a:t> TTC both code for </a:t>
              </a:r>
              <a:r>
                <a:rPr lang="en-US" dirty="0" err="1"/>
                <a:t>Phe</a:t>
              </a:r>
              <a:r>
                <a:rPr lang="en-US" dirty="0"/>
                <a:t>, so this is a silent substitution.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86933" y="4521200"/>
              <a:ext cx="78291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>
                  <a:latin typeface="Symbol" charset="2"/>
                  <a:cs typeface="Symbol" charset="2"/>
                </a:rPr>
                <a:t>ap</a:t>
              </a:r>
              <a:r>
                <a:rPr lang="en-US" baseline="-25000" dirty="0" err="1"/>
                <a:t>C</a:t>
              </a:r>
              <a:r>
                <a:rPr lang="en-US" dirty="0"/>
                <a:t>, where </a:t>
              </a:r>
              <a:r>
                <a:rPr lang="en-US" i="1" dirty="0">
                  <a:latin typeface="Symbol" charset="2"/>
                  <a:cs typeface="Symbol" charset="2"/>
                </a:rPr>
                <a:t>a</a:t>
              </a:r>
              <a:r>
                <a:rPr lang="en-US" dirty="0"/>
                <a:t> is the rate of silent substitutions and </a:t>
              </a:r>
              <a:r>
                <a:rPr lang="en-US" i="1" dirty="0" err="1">
                  <a:latin typeface="Symbol" charset="2"/>
                  <a:cs typeface="Symbol" charset="2"/>
                </a:rPr>
                <a:t>p</a:t>
              </a:r>
              <a:r>
                <a:rPr lang="en-US" baseline="-25000" dirty="0" err="1"/>
                <a:t>C</a:t>
              </a:r>
              <a:r>
                <a:rPr lang="en-US" dirty="0"/>
                <a:t> is (as before) the frequency </a:t>
              </a:r>
            </a:p>
            <a:p>
              <a:r>
                <a:rPr lang="en-US" dirty="0"/>
                <a:t>	of nucleotide C.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34535" y="5063076"/>
            <a:ext cx="7552263" cy="799363"/>
            <a:chOff x="1202267" y="5537200"/>
            <a:chExt cx="7552263" cy="799363"/>
          </a:xfrm>
        </p:grpSpPr>
        <p:sp>
          <p:nvSpPr>
            <p:cNvPr id="9" name="TextBox 8"/>
            <p:cNvSpPr txBox="1"/>
            <p:nvPr/>
          </p:nvSpPr>
          <p:spPr>
            <a:xfrm>
              <a:off x="1202267" y="5537200"/>
              <a:ext cx="5068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TTT</a:t>
              </a:r>
              <a:r>
                <a:rPr lang="en-US" dirty="0">
                  <a:sym typeface="Wingdings"/>
                </a:rPr>
                <a:t></a:t>
              </a:r>
              <a:r>
                <a:rPr lang="en-US" dirty="0"/>
                <a:t> TTA results in an amino acid replacement.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14312" y="5967231"/>
              <a:ext cx="74402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err="1">
                  <a:latin typeface="Symbol" charset="2"/>
                  <a:cs typeface="Symbol" charset="2"/>
                </a:rPr>
                <a:t>bp</a:t>
              </a:r>
              <a:r>
                <a:rPr lang="en-US" baseline="-25000" dirty="0" err="1"/>
                <a:t>A</a:t>
              </a:r>
              <a:r>
                <a:rPr lang="en-US" dirty="0"/>
                <a:t>, where</a:t>
              </a:r>
              <a:r>
                <a:rPr lang="en-US" dirty="0">
                  <a:latin typeface="Symbol" charset="2"/>
                  <a:cs typeface="Symbol" charset="2"/>
                </a:rPr>
                <a:t> </a:t>
              </a:r>
              <a:r>
                <a:rPr lang="en-US" i="1" dirty="0">
                  <a:latin typeface="Symbol" charset="2"/>
                  <a:cs typeface="Symbol" charset="2"/>
                </a:rPr>
                <a:t>b</a:t>
              </a:r>
              <a:r>
                <a:rPr lang="en-US" dirty="0"/>
                <a:t> is the rate of amino acid replacement substitutions. 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71587" y="6129870"/>
            <a:ext cx="643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example there are 4 free parameters (3 b.f. and a rate ratio).</a:t>
            </a:r>
          </a:p>
        </p:txBody>
      </p:sp>
    </p:spTree>
    <p:extLst>
      <p:ext uri="{BB962C8B-B14F-4D97-AF65-F5344CB8AC3E}">
        <p14:creationId xmlns:p14="http://schemas.microsoft.com/office/powerpoint/2010/main" val="13466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827" y="343188"/>
            <a:ext cx="3376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Among-site rate variation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88994" y="989205"/>
            <a:ext cx="7766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Discrete methods – assign sites to a series of rate categories (or partitions).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1659" y="1595424"/>
            <a:ext cx="468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Add a relative rate parameter, </a:t>
            </a:r>
            <a:r>
              <a:rPr lang="en-US" i="1" dirty="0"/>
              <a:t>r</a:t>
            </a:r>
            <a:r>
              <a:rPr lang="en-US" dirty="0"/>
              <a:t>,</a:t>
            </a:r>
            <a:r>
              <a:rPr lang="en-US" i="1" dirty="0"/>
              <a:t>  </a:t>
            </a:r>
            <a:r>
              <a:rPr lang="en-US" dirty="0"/>
              <a:t>to our models.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67208" y="2108200"/>
            <a:ext cx="4805546" cy="1419225"/>
            <a:chOff x="2067208" y="2108200"/>
            <a:chExt cx="4805546" cy="141922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08" y="2470149"/>
              <a:ext cx="4805546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5422900" y="2108200"/>
              <a:ext cx="12700" cy="1419225"/>
              <a:chOff x="5422900" y="2108200"/>
              <a:chExt cx="12700" cy="1419225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422900" y="2108200"/>
                <a:ext cx="12700" cy="4095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5429250" y="3114675"/>
                <a:ext cx="0" cy="4127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088193"/>
              </p:ext>
            </p:extLst>
          </p:nvPr>
        </p:nvGraphicFramePr>
        <p:xfrm>
          <a:off x="2600325" y="3740150"/>
          <a:ext cx="39211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4" imgW="1206500" imgH="457200" progId="Equation.3">
                  <p:embed/>
                </p:oleObj>
              </mc:Choice>
              <mc:Fallback>
                <p:oleObj name="Equation" r:id="rId4" imgW="1206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0325" y="3740150"/>
                        <a:ext cx="3921125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7500" y="5556934"/>
            <a:ext cx="8531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 are </a:t>
            </a:r>
            <a:r>
              <a:rPr lang="en-US" i="1" dirty="0"/>
              <a:t>c</a:t>
            </a:r>
            <a:r>
              <a:rPr lang="en-US" dirty="0"/>
              <a:t> rate categories, and </a:t>
            </a:r>
            <a:r>
              <a:rPr lang="en-US" i="1" dirty="0" err="1"/>
              <a:t>w</a:t>
            </a:r>
            <a:r>
              <a:rPr lang="en-US" i="1" baseline="-25000" dirty="0" err="1"/>
              <a:t>r</a:t>
            </a:r>
            <a:r>
              <a:rPr lang="en-US" dirty="0"/>
              <a:t> is the probability that site </a:t>
            </a:r>
            <a:r>
              <a:rPr lang="en-US" i="1" dirty="0" err="1"/>
              <a:t>i</a:t>
            </a:r>
            <a:r>
              <a:rPr lang="en-US" dirty="0"/>
              <a:t> belongs to a particular rate</a:t>
            </a:r>
          </a:p>
          <a:p>
            <a:pPr algn="ctr"/>
            <a:r>
              <a:rPr lang="en-US" dirty="0"/>
              <a:t> category; these are binary (0 or 1) if we’re assigning sites to rate classes.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0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725" y="424934"/>
            <a:ext cx="4366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Site-Specific Rates (or SSR) model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65150" y="1318736"/>
            <a:ext cx="8013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 the SSR models, the theoretical limit to the number of rate categories is the number of sites in the alignment, but usually these are determined </a:t>
            </a:r>
            <a:r>
              <a:rPr lang="en-US" i="1" dirty="0"/>
              <a:t>a priori</a:t>
            </a:r>
            <a:r>
              <a:rPr lang="en-US" dirty="0"/>
              <a:t> and often they follow codon structure.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800" y="2601694"/>
            <a:ext cx="7398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 in this case, </a:t>
            </a:r>
            <a:r>
              <a:rPr lang="en-US" i="1" dirty="0"/>
              <a:t>w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w</a:t>
            </a:r>
            <a:r>
              <a:rPr lang="en-US" i="1" baseline="-25000" dirty="0"/>
              <a:t>2</a:t>
            </a:r>
            <a:r>
              <a:rPr lang="en-US" dirty="0"/>
              <a:t>, and </a:t>
            </a:r>
            <a:r>
              <a:rPr lang="en-US" i="1" dirty="0"/>
              <a:t>w</a:t>
            </a:r>
            <a:r>
              <a:rPr lang="en-US" i="1" baseline="-25000" dirty="0"/>
              <a:t>3</a:t>
            </a:r>
            <a:r>
              <a:rPr lang="en-US" dirty="0"/>
              <a:t> are fixed to 0 or 1, and we just use a different</a:t>
            </a:r>
          </a:p>
          <a:p>
            <a:pPr algn="ctr"/>
            <a:r>
              <a:rPr lang="en-US" dirty="0"/>
              <a:t>relative rate for each class (e.g., codon position).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2833" y="3677334"/>
            <a:ext cx="735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relative rate parameters then can be assigned, or they can be optimized </a:t>
            </a:r>
          </a:p>
          <a:p>
            <a:pPr algn="ctr"/>
            <a:r>
              <a:rPr lang="en-US" dirty="0"/>
              <a:t>numerically, which is what is usually done.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" y="4592935"/>
            <a:ext cx="848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Advantage: one also can use a different transformation matrix (</a:t>
            </a:r>
            <a:r>
              <a:rPr lang="en-US" b="1" dirty="0"/>
              <a:t>Q</a:t>
            </a:r>
            <a:r>
              <a:rPr lang="en-US" dirty="0"/>
              <a:t>) for each class.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31" y="5448300"/>
            <a:ext cx="844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Disadvantage: that all sites within a category are assumed to be evolving a uniform rate. </a:t>
            </a:r>
          </a:p>
        </p:txBody>
      </p:sp>
    </p:spTree>
    <p:extLst>
      <p:ext uri="{BB962C8B-B14F-4D97-AF65-F5344CB8AC3E}">
        <p14:creationId xmlns:p14="http://schemas.microsoft.com/office/powerpoint/2010/main" val="31819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2011" y="247134"/>
            <a:ext cx="303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Invariable Sites Model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939800"/>
            <a:ext cx="7332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 is based on observations that there are sites in alignments of conserved</a:t>
            </a:r>
          </a:p>
          <a:p>
            <a:pPr algn="ctr"/>
            <a:r>
              <a:rPr lang="en-US" dirty="0"/>
              <a:t> genes which all life seem to have the same state.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1885434"/>
            <a:ext cx="831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allows two rate categories and in one of these, the relative-rate parameter is zero.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2596634"/>
            <a:ext cx="428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think about this model in two ways.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200" y="3296166"/>
            <a:ext cx="8013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w</a:t>
            </a:r>
            <a:r>
              <a:rPr lang="en-US" i="1" baseline="-25000" dirty="0" err="1"/>
              <a:t>invar</a:t>
            </a:r>
            <a:r>
              <a:rPr lang="en-US" i="1" dirty="0"/>
              <a:t> = </a:t>
            </a:r>
            <a:r>
              <a:rPr lang="en-US" i="1" dirty="0" err="1"/>
              <a:t>p</a:t>
            </a:r>
            <a:r>
              <a:rPr lang="en-US" i="1" baseline="-25000" dirty="0" err="1"/>
              <a:t>invar</a:t>
            </a:r>
            <a:r>
              <a:rPr lang="en-US" dirty="0"/>
              <a:t> 	This is the probability that a site is in the class where </a:t>
            </a:r>
            <a:r>
              <a:rPr lang="en-US" i="1" dirty="0"/>
              <a:t>r</a:t>
            </a:r>
            <a:r>
              <a:rPr lang="en-US" dirty="0"/>
              <a:t> = 0.</a:t>
            </a:r>
          </a:p>
          <a:p>
            <a:endParaRPr lang="en-US" i="1" baseline="-25000" dirty="0"/>
          </a:p>
          <a:p>
            <a:r>
              <a:rPr lang="en-US" i="1" dirty="0" err="1"/>
              <a:t>w</a:t>
            </a:r>
            <a:r>
              <a:rPr lang="en-US" i="1" baseline="-25000" dirty="0" err="1"/>
              <a:t>var</a:t>
            </a:r>
            <a:r>
              <a:rPr lang="en-US" i="1" baseline="-25000" dirty="0"/>
              <a:t> </a:t>
            </a:r>
            <a:r>
              <a:rPr lang="en-US" i="1" dirty="0"/>
              <a:t>=</a:t>
            </a:r>
            <a:r>
              <a:rPr lang="en-US" i="1" baseline="-25000" dirty="0"/>
              <a:t>  </a:t>
            </a:r>
            <a:r>
              <a:rPr lang="en-US" i="1" dirty="0" err="1"/>
              <a:t>p</a:t>
            </a:r>
            <a:r>
              <a:rPr lang="en-US" i="1" baseline="-25000" dirty="0" err="1"/>
              <a:t>var</a:t>
            </a:r>
            <a:r>
              <a:rPr lang="en-US" i="1" baseline="-25000" dirty="0"/>
              <a:t>		</a:t>
            </a:r>
            <a:r>
              <a:rPr lang="en-US" dirty="0"/>
              <a:t>The probability that the site is in the class where r ≠ 0. </a:t>
            </a:r>
          </a:p>
          <a:p>
            <a:r>
              <a:rPr lang="en-US" i="1" dirty="0"/>
              <a:t>								</a:t>
            </a:r>
            <a:r>
              <a:rPr lang="en-US" i="1" dirty="0" err="1"/>
              <a:t>w</a:t>
            </a:r>
            <a:r>
              <a:rPr lang="en-US" i="1" baseline="-25000" dirty="0" err="1"/>
              <a:t>var</a:t>
            </a:r>
            <a:r>
              <a:rPr lang="en-US" i="1" baseline="-25000" dirty="0"/>
              <a:t> </a:t>
            </a:r>
            <a:r>
              <a:rPr lang="en-US" dirty="0"/>
              <a:t> = 1 - </a:t>
            </a:r>
            <a:r>
              <a:rPr lang="en-US" i="1" dirty="0" err="1"/>
              <a:t>w</a:t>
            </a:r>
            <a:r>
              <a:rPr lang="en-US" i="1" baseline="-25000" dirty="0" err="1"/>
              <a:t>invar</a:t>
            </a:r>
            <a:endParaRPr lang="en-US" i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2991366"/>
            <a:ext cx="15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Mixture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9500" y="4590534"/>
            <a:ext cx="452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Sites that are observed to vary have </a:t>
            </a:r>
            <a:r>
              <a:rPr lang="en-US" i="1" dirty="0" err="1"/>
              <a:t>w</a:t>
            </a:r>
            <a:r>
              <a:rPr lang="en-US" i="1" baseline="-25000" dirty="0" err="1"/>
              <a:t>invar</a:t>
            </a:r>
            <a:r>
              <a:rPr lang="en-US" dirty="0"/>
              <a:t> = 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700" y="51054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Invariable sites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7100" y="5524500"/>
            <a:ext cx="735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invar</a:t>
            </a:r>
            <a:r>
              <a:rPr lang="en-US" dirty="0"/>
              <a:t> is the proportion of sites across an alignment that are not free to vary.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300" y="5988734"/>
            <a:ext cx="509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≤ the proportion of sites that are observed constant.</a:t>
            </a:r>
          </a:p>
        </p:txBody>
      </p:sp>
    </p:spTree>
    <p:extLst>
      <p:ext uri="{BB962C8B-B14F-4D97-AF65-F5344CB8AC3E}">
        <p14:creationId xmlns:p14="http://schemas.microsoft.com/office/powerpoint/2010/main" val="224640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4196" y="138668"/>
            <a:ext cx="2789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Continuous</a:t>
            </a:r>
            <a:r>
              <a:rPr lang="en-US" dirty="0"/>
              <a:t> </a:t>
            </a:r>
            <a:r>
              <a:rPr lang="en-US" sz="2400" dirty="0"/>
              <a:t>Methods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8019" y="622300"/>
            <a:ext cx="7275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There’s no biological reason to expect rates to fall into discrete categories, </a:t>
            </a:r>
          </a:p>
          <a:p>
            <a:pPr algn="ctr"/>
            <a:r>
              <a:rPr lang="en-US" dirty="0"/>
              <a:t>and we can use rate-mixture models to deal with this.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586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Gamma distributed rates.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752600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shape parameter (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dirty="0"/>
              <a:t>) &amp; scale parameter (</a:t>
            </a:r>
            <a:r>
              <a:rPr lang="en-US" i="1" dirty="0">
                <a:latin typeface="Symbol" charset="2"/>
                <a:cs typeface="Symbol" charset="2"/>
              </a:rPr>
              <a:t>b</a:t>
            </a:r>
            <a:r>
              <a:rPr lang="en-US" dirty="0"/>
              <a:t>); mean = </a:t>
            </a:r>
            <a:r>
              <a:rPr lang="en-US" i="1" dirty="0" err="1">
                <a:latin typeface="Symbol" charset="2"/>
                <a:cs typeface="Symbol" charset="2"/>
              </a:rPr>
              <a:t>ab</a:t>
            </a:r>
            <a:r>
              <a:rPr lang="en-US" dirty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800" y="2260600"/>
            <a:ext cx="696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set the mean of the 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-distribution equal to 1 by constraining </a:t>
            </a:r>
            <a:r>
              <a:rPr lang="en-US" i="1" dirty="0">
                <a:latin typeface="Symbol" charset="2"/>
                <a:cs typeface="Symbol" charset="2"/>
              </a:rPr>
              <a:t>b</a:t>
            </a:r>
            <a:r>
              <a:rPr lang="en-US" dirty="0"/>
              <a:t> = 1/</a:t>
            </a:r>
            <a:r>
              <a:rPr lang="en-US" i="1" dirty="0">
                <a:latin typeface="Symbol" charset="2"/>
                <a:cs typeface="Symbol" charset="2"/>
              </a:rPr>
              <a:t>a</a:t>
            </a:r>
            <a:r>
              <a:rPr lang="en-US" dirty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849" y="2590800"/>
            <a:ext cx="6271561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2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6997" y="120134"/>
            <a:ext cx="3915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Discretizing the </a:t>
            </a:r>
            <a:r>
              <a:rPr lang="en-US" sz="2400" dirty="0">
                <a:latin typeface="Symbol" charset="2"/>
                <a:cs typeface="Symbol" charset="2"/>
              </a:rPr>
              <a:t>G</a:t>
            </a:r>
            <a:r>
              <a:rPr lang="en-US" sz="2400" dirty="0"/>
              <a:t>-distribution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47749" y="635000"/>
            <a:ext cx="7023101" cy="4749800"/>
            <a:chOff x="1047749" y="635000"/>
            <a:chExt cx="7023101" cy="4749800"/>
          </a:xfrm>
        </p:grpSpPr>
        <p:pic>
          <p:nvPicPr>
            <p:cNvPr id="3" name="Picture 2" descr="Lecture11.P5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5" t="10583" r="8744" b="14935"/>
            <a:stretch/>
          </p:blipFill>
          <p:spPr>
            <a:xfrm>
              <a:off x="1047749" y="635000"/>
              <a:ext cx="7023101" cy="47498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197100" y="845235"/>
              <a:ext cx="51943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Gamma distribution with shape parameter (</a:t>
              </a:r>
              <a:r>
                <a:rPr lang="en-US" sz="1400" dirty="0">
                  <a:latin typeface="Symbol" charset="2"/>
                  <a:cs typeface="Symbol" charset="2"/>
                </a:rPr>
                <a:t>a</a:t>
              </a:r>
              <a:r>
                <a:rPr lang="en-US" sz="1400" dirty="0"/>
                <a:t>) = 0.49 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731897" y="1248539"/>
            <a:ext cx="36595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Cut-points and category rates for discrete </a:t>
            </a:r>
            <a:r>
              <a:rPr lang="en-US" sz="1400" dirty="0">
                <a:latin typeface="Symbol" charset="2"/>
                <a:cs typeface="Symbol" charset="2"/>
              </a:rPr>
              <a:t>G</a:t>
            </a:r>
            <a:r>
              <a:rPr lang="en-US" sz="1400" dirty="0"/>
              <a:t> approximation with </a:t>
            </a:r>
            <a:r>
              <a:rPr lang="en-US" sz="1400" dirty="0" err="1"/>
              <a:t>ncat</a:t>
            </a:r>
            <a:r>
              <a:rPr lang="en-US" sz="1400" dirty="0"/>
              <a:t> (or </a:t>
            </a:r>
            <a:r>
              <a:rPr lang="en-US" sz="1400" i="1" dirty="0"/>
              <a:t>c</a:t>
            </a:r>
            <a:r>
              <a:rPr lang="en-US" sz="1400" dirty="0"/>
              <a:t>) = 4.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          ------ cut-points ------</a:t>
            </a:r>
          </a:p>
          <a:p>
            <a:r>
              <a:rPr lang="en-US" sz="1400" dirty="0"/>
              <a:t> cat           lower             upper           rate (mean)</a:t>
            </a:r>
          </a:p>
          <a:p>
            <a:r>
              <a:rPr lang="en-US" sz="1400" dirty="0"/>
              <a:t>--------------------------------------------------------------</a:t>
            </a:r>
          </a:p>
          <a:p>
            <a:r>
              <a:rPr lang="en-US" sz="1400" dirty="0"/>
              <a:t>    1      0.00000000   0.09804816     0.03191473</a:t>
            </a:r>
          </a:p>
          <a:p>
            <a:r>
              <a:rPr lang="en-US" sz="1400" dirty="0"/>
              <a:t>    2      0.09804816   0.44841399     0.24666120</a:t>
            </a:r>
          </a:p>
          <a:p>
            <a:r>
              <a:rPr lang="en-US" sz="1400" dirty="0"/>
              <a:t>    3      0.44841399   1.31969682     0.81435904</a:t>
            </a:r>
          </a:p>
          <a:p>
            <a:r>
              <a:rPr lang="en-US" sz="1400" dirty="0"/>
              <a:t>    4      1.31969682       infinity          2.90706503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505" y="5416034"/>
            <a:ext cx="777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0.0319,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0.2467, </a:t>
            </a:r>
            <a:r>
              <a:rPr lang="en-US" i="1" dirty="0"/>
              <a:t>r</a:t>
            </a:r>
            <a:r>
              <a:rPr lang="en-US" baseline="-25000" dirty="0"/>
              <a:t>3</a:t>
            </a:r>
            <a:r>
              <a:rPr lang="en-US" dirty="0"/>
              <a:t> = 0.8144, &amp; </a:t>
            </a:r>
            <a:r>
              <a:rPr lang="en-US" i="1" dirty="0"/>
              <a:t>r</a:t>
            </a:r>
            <a:r>
              <a:rPr lang="en-US" baseline="-25000" dirty="0"/>
              <a:t>4</a:t>
            </a:r>
            <a:r>
              <a:rPr lang="en-US" dirty="0"/>
              <a:t> = 2.907; note these sum to 4 (=</a:t>
            </a:r>
            <a:r>
              <a:rPr lang="en-US" dirty="0" err="1"/>
              <a:t>ncat</a:t>
            </a:r>
            <a:r>
              <a:rPr lang="en-US" dirty="0"/>
              <a:t>).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3200" y="1384300"/>
            <a:ext cx="2451100" cy="3619500"/>
            <a:chOff x="1473200" y="1384300"/>
            <a:chExt cx="2451100" cy="3619500"/>
          </a:xfrm>
        </p:grpSpPr>
        <p:sp>
          <p:nvSpPr>
            <p:cNvPr id="6" name="Rounded Rectangle 5"/>
            <p:cNvSpPr/>
            <p:nvPr/>
          </p:nvSpPr>
          <p:spPr>
            <a:xfrm>
              <a:off x="1473200" y="1384300"/>
              <a:ext cx="152400" cy="36195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276600" y="2667000"/>
              <a:ext cx="647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625600" y="2882900"/>
            <a:ext cx="2298700" cy="2120900"/>
            <a:chOff x="1625600" y="2882900"/>
            <a:chExt cx="2298700" cy="2120900"/>
          </a:xfrm>
        </p:grpSpPr>
        <p:sp>
          <p:nvSpPr>
            <p:cNvPr id="7" name="Rounded Rectangle 6"/>
            <p:cNvSpPr/>
            <p:nvPr/>
          </p:nvSpPr>
          <p:spPr>
            <a:xfrm>
              <a:off x="1625600" y="3314700"/>
              <a:ext cx="755650" cy="1689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276600" y="2882900"/>
              <a:ext cx="647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381250" y="3098800"/>
            <a:ext cx="1797050" cy="1905000"/>
            <a:chOff x="2381250" y="3098800"/>
            <a:chExt cx="1797050" cy="1905000"/>
          </a:xfrm>
        </p:grpSpPr>
        <p:sp>
          <p:nvSpPr>
            <p:cNvPr id="8" name="Rounded Rectangle 7"/>
            <p:cNvSpPr/>
            <p:nvPr/>
          </p:nvSpPr>
          <p:spPr>
            <a:xfrm>
              <a:off x="2381250" y="4279900"/>
              <a:ext cx="1797050" cy="7239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76600" y="3098800"/>
              <a:ext cx="647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76600" y="3314700"/>
            <a:ext cx="4394200" cy="1689100"/>
            <a:chOff x="3276600" y="3314700"/>
            <a:chExt cx="4394200" cy="1689100"/>
          </a:xfrm>
        </p:grpSpPr>
        <p:sp>
          <p:nvSpPr>
            <p:cNvPr id="9" name="Rounded Rectangle 8"/>
            <p:cNvSpPr/>
            <p:nvPr/>
          </p:nvSpPr>
          <p:spPr>
            <a:xfrm>
              <a:off x="4178300" y="4724400"/>
              <a:ext cx="3492500" cy="2794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1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1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276600" y="3314700"/>
              <a:ext cx="6477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155700" y="5956300"/>
            <a:ext cx="687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Each site has some non-zero probability of belonging to each rate class:</a:t>
            </a:r>
          </a:p>
          <a:p>
            <a:pPr algn="ctr"/>
            <a:r>
              <a:rPr lang="en-US" i="1" dirty="0" err="1"/>
              <a:t>w</a:t>
            </a:r>
            <a:r>
              <a:rPr lang="en-US" i="1" baseline="-25000" dirty="0" err="1"/>
              <a:t>r</a:t>
            </a:r>
            <a:r>
              <a:rPr lang="en-US" dirty="0"/>
              <a:t> is optimized for each of the </a:t>
            </a:r>
            <a:r>
              <a:rPr lang="en-US" i="1" dirty="0"/>
              <a:t>c</a:t>
            </a:r>
            <a:r>
              <a:rPr lang="en-US" dirty="0"/>
              <a:t> classes. </a:t>
            </a:r>
          </a:p>
        </p:txBody>
      </p:sp>
    </p:spTree>
    <p:extLst>
      <p:ext uri="{BB962C8B-B14F-4D97-AF65-F5344CB8AC3E}">
        <p14:creationId xmlns:p14="http://schemas.microsoft.com/office/powerpoint/2010/main" val="34848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6997" y="120134"/>
            <a:ext cx="3915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Discretizing the </a:t>
            </a:r>
            <a:r>
              <a:rPr lang="en-US" sz="2400" dirty="0">
                <a:latin typeface="Symbol" charset="2"/>
                <a:cs typeface="Symbol" charset="2"/>
              </a:rPr>
              <a:t>G</a:t>
            </a:r>
            <a:r>
              <a:rPr lang="en-US" sz="2400" dirty="0"/>
              <a:t>-distribution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3300" y="647700"/>
            <a:ext cx="4647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Cut-points and category rates for </a:t>
            </a:r>
            <a:r>
              <a:rPr lang="en-US" dirty="0" err="1"/>
              <a:t>d</a:t>
            </a:r>
            <a:r>
              <a:rPr lang="en-US" dirty="0" err="1">
                <a:latin typeface="Symbol" charset="2"/>
                <a:cs typeface="Symbol" charset="2"/>
              </a:rPr>
              <a:t>G</a:t>
            </a:r>
            <a:r>
              <a:rPr lang="en-US" dirty="0"/>
              <a:t> w/</a:t>
            </a:r>
            <a:r>
              <a:rPr lang="en-US" dirty="0" err="1"/>
              <a:t>ncat</a:t>
            </a:r>
            <a:r>
              <a:rPr lang="en-US" dirty="0"/>
              <a:t> = 8</a:t>
            </a:r>
          </a:p>
          <a:p>
            <a:r>
              <a:rPr lang="en-US" dirty="0"/>
              <a:t>          ------ cut-points ------</a:t>
            </a:r>
          </a:p>
          <a:p>
            <a:r>
              <a:rPr lang="en-US" dirty="0"/>
              <a:t>  cat          lower             upper           rate (mean)</a:t>
            </a:r>
          </a:p>
          <a:p>
            <a:r>
              <a:rPr lang="en-US" dirty="0"/>
              <a:t>---------------------------------------------------------------</a:t>
            </a:r>
          </a:p>
          <a:p>
            <a:r>
              <a:rPr lang="en-US" dirty="0"/>
              <a:t>    1      0.00000000   0.02338747     0.00768838</a:t>
            </a:r>
          </a:p>
          <a:p>
            <a:r>
              <a:rPr lang="en-US" dirty="0"/>
              <a:t>    2      0.02338747   0.09804816     0.05614108</a:t>
            </a:r>
          </a:p>
          <a:p>
            <a:r>
              <a:rPr lang="en-US" dirty="0"/>
              <a:t>    3      0.09804816   0.23352213     0.16013076</a:t>
            </a:r>
          </a:p>
          <a:p>
            <a:r>
              <a:rPr lang="en-US" dirty="0"/>
              <a:t>    4      0.23352213   0.44841399     0.33319164</a:t>
            </a:r>
          </a:p>
          <a:p>
            <a:r>
              <a:rPr lang="en-US" dirty="0"/>
              <a:t>    5      0.44841399   0.78071211     0.60229167</a:t>
            </a:r>
          </a:p>
          <a:p>
            <a:r>
              <a:rPr lang="en-US" dirty="0"/>
              <a:t>    6      0.78071211   1.31969682     1.02642641</a:t>
            </a:r>
          </a:p>
          <a:p>
            <a:r>
              <a:rPr lang="en-US" dirty="0"/>
              <a:t>    7      1.31969682   2.35886822     1.77009489</a:t>
            </a:r>
          </a:p>
          <a:p>
            <a:r>
              <a:rPr lang="en-US" dirty="0"/>
              <a:t>    8      2.35886822       infinity    	 4.04403517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9907" y="4127520"/>
            <a:ext cx="6014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more highly we discretize the 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, the shorter the runs, but: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73300" y="4496852"/>
            <a:ext cx="6180393" cy="2211924"/>
            <a:chOff x="2273300" y="4496852"/>
            <a:chExt cx="6180393" cy="2211924"/>
          </a:xfrm>
        </p:grpSpPr>
        <p:grpSp>
          <p:nvGrpSpPr>
            <p:cNvPr id="8" name="Group 7"/>
            <p:cNvGrpSpPr/>
            <p:nvPr/>
          </p:nvGrpSpPr>
          <p:grpSpPr>
            <a:xfrm>
              <a:off x="2273300" y="4496852"/>
              <a:ext cx="3782730" cy="2211924"/>
              <a:chOff x="2273300" y="4623852"/>
              <a:chExt cx="3782730" cy="2211924"/>
            </a:xfrm>
          </p:grpSpPr>
          <p:graphicFrame>
            <p:nvGraphicFramePr>
              <p:cNvPr id="5" name="Chart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90444413"/>
                  </p:ext>
                </p:extLst>
              </p:nvPr>
            </p:nvGraphicFramePr>
            <p:xfrm>
              <a:off x="2626997" y="4623852"/>
              <a:ext cx="3429033" cy="205742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2273300" y="5250934"/>
                <a:ext cx="330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Symbol" charset="2"/>
                    <a:cs typeface="Symbol" charset="2"/>
                  </a:rPr>
                  <a:t>a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290735" y="6466444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ncat</a:t>
                </a:r>
                <a:endParaRPr lang="en-US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420339" y="5009634"/>
              <a:ext cx="2033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Poor estimates of </a:t>
              </a:r>
              <a:r>
                <a:rPr lang="en-US" dirty="0">
                  <a:latin typeface="Symbol" charset="2"/>
                  <a:cs typeface="Symbol" charset="2"/>
                </a:rPr>
                <a:t>a</a:t>
              </a:r>
            </a:p>
            <a:p>
              <a:pPr algn="ctr"/>
              <a:r>
                <a:rPr lang="en-US" dirty="0"/>
                <a:t> with </a:t>
              </a:r>
              <a:r>
                <a:rPr lang="en-US" i="1" dirty="0" err="1"/>
                <a:t>ncat</a:t>
              </a:r>
              <a:r>
                <a:rPr lang="en-US" dirty="0"/>
                <a:t> &lt; 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01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4915" y="258465"/>
            <a:ext cx="3044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Properties of </a:t>
            </a:r>
            <a:r>
              <a:rPr lang="en-US" sz="2400" dirty="0">
                <a:latin typeface="Symbol" charset="2"/>
                <a:cs typeface="Symbol" charset="2"/>
              </a:rPr>
              <a:t>G</a:t>
            </a:r>
            <a:r>
              <a:rPr lang="en-US" sz="2400" dirty="0"/>
              <a:t>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248" y="1092200"/>
            <a:ext cx="8252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 is done across the entire data set, so essentially, we take the same transformation </a:t>
            </a:r>
          </a:p>
          <a:p>
            <a:pPr algn="ctr"/>
            <a:r>
              <a:rPr lang="en-US" dirty="0"/>
              <a:t>matrix (</a:t>
            </a:r>
            <a:r>
              <a:rPr lang="en-US" b="1" dirty="0"/>
              <a:t>Q</a:t>
            </a:r>
            <a:r>
              <a:rPr lang="en-US" dirty="0"/>
              <a:t>) for each site and </a:t>
            </a:r>
            <a:r>
              <a:rPr lang="en-US" b="1" dirty="0"/>
              <a:t>scale it by the average rate for each category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204" y="2066187"/>
            <a:ext cx="8577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This has the large advantage of being able to accommodate such a high diversity of rates with just a single parameter,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dirty="0"/>
              <a:t>. Some sites can be so slowly evolving to have a high probability of stasis, yet others (perhaps adjacent) may be free to evolve rapidly.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4004" y="3317173"/>
            <a:ext cx="769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It has the disadvantage that we apply the same transformation matrix uniformly </a:t>
            </a:r>
          </a:p>
          <a:p>
            <a:pPr algn="ctr"/>
            <a:r>
              <a:rPr lang="en-US" dirty="0"/>
              <a:t>across a data set – one set of base frequencies and one </a:t>
            </a:r>
            <a:r>
              <a:rPr lang="en-US" b="1" dirty="0"/>
              <a:t>R</a:t>
            </a:r>
            <a:r>
              <a:rPr lang="en-US" dirty="0"/>
              <a:t> matrix.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6200" y="4291160"/>
            <a:ext cx="648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may get a much better fit if we allow very different </a:t>
            </a:r>
            <a:r>
              <a:rPr lang="en-US" b="1" dirty="0"/>
              <a:t>Q</a:t>
            </a:r>
            <a:r>
              <a:rPr lang="en-US" dirty="0"/>
              <a:t> matrices.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6818" y="5962134"/>
            <a:ext cx="7465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It’s important to note that this is actually a rather constrained mixture model.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0777" y="4988148"/>
            <a:ext cx="7473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Furthermore, SSLs for each site are calculated many times (</a:t>
            </a:r>
            <a:r>
              <a:rPr lang="en-US" i="1" dirty="0" err="1"/>
              <a:t>ncat</a:t>
            </a:r>
            <a:r>
              <a:rPr lang="en-US" dirty="0"/>
              <a:t> times), so the</a:t>
            </a:r>
          </a:p>
          <a:p>
            <a:pPr algn="ctr"/>
            <a:r>
              <a:rPr lang="en-US" dirty="0"/>
              <a:t>better we approximate a continuous 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, the longer our run times.</a:t>
            </a:r>
          </a:p>
        </p:txBody>
      </p:sp>
    </p:spTree>
    <p:extLst>
      <p:ext uri="{BB962C8B-B14F-4D97-AF65-F5344CB8AC3E}">
        <p14:creationId xmlns:p14="http://schemas.microsoft.com/office/powerpoint/2010/main" val="36372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6414" y="323334"/>
            <a:ext cx="1601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I+</a:t>
            </a:r>
            <a:r>
              <a:rPr lang="en-US" sz="2400" dirty="0">
                <a:latin typeface="Symbol" charset="2"/>
                <a:cs typeface="Symbol" charset="2"/>
              </a:rPr>
              <a:t>G</a:t>
            </a:r>
            <a:r>
              <a:rPr lang="en-US" sz="2400" dirty="0"/>
              <a:t> Models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200" y="1130300"/>
            <a:ext cx="8057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 is intuitively very appealing when one considers that, at least from some genes, </a:t>
            </a:r>
          </a:p>
          <a:p>
            <a:pPr algn="ctr"/>
            <a:r>
              <a:rPr lang="en-US" dirty="0"/>
              <a:t>there’s a set of sites that are constant across essentially the tree of life.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2"/>
          <a:stretch/>
        </p:blipFill>
        <p:spPr bwMode="auto">
          <a:xfrm>
            <a:off x="2344737" y="1803400"/>
            <a:ext cx="450532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6049" y="5854700"/>
            <a:ext cx="636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some issues with it that are sometimes not appreciated.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9600" y="1981200"/>
            <a:ext cx="1349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invar</a:t>
            </a:r>
            <a:r>
              <a:rPr lang="en-US" dirty="0"/>
              <a:t>= 0</a:t>
            </a:r>
          </a:p>
          <a:p>
            <a:r>
              <a:rPr lang="en-US" dirty="0"/>
              <a:t>	I+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 = </a:t>
            </a:r>
            <a:r>
              <a:rPr lang="en-US" dirty="0">
                <a:latin typeface="Symbol" charset="2"/>
                <a:cs typeface="Symbol" charset="2"/>
              </a:rPr>
              <a:t>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78133" y="2895602"/>
            <a:ext cx="1254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dirty="0"/>
              <a:t> = ∞</a:t>
            </a:r>
          </a:p>
          <a:p>
            <a:r>
              <a:rPr lang="en-US" dirty="0"/>
              <a:t>	I+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 = </a:t>
            </a:r>
            <a:r>
              <a:rPr lang="en-US" dirty="0">
                <a:latin typeface="Symbol" charset="2"/>
                <a:cs typeface="Symbol" charset="2"/>
              </a:rPr>
              <a:t>I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83700" y="3805456"/>
            <a:ext cx="1745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invar</a:t>
            </a:r>
            <a:r>
              <a:rPr lang="en-US" dirty="0"/>
              <a:t>= 0 &amp;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dirty="0"/>
              <a:t> = ∞</a:t>
            </a:r>
          </a:p>
          <a:p>
            <a:r>
              <a:rPr lang="en-US" dirty="0"/>
              <a:t>	    I+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r>
              <a:rPr lang="en-US" dirty="0"/>
              <a:t> = </a:t>
            </a:r>
            <a:r>
              <a:rPr lang="en-US" dirty="0">
                <a:cs typeface="Symbol" charset="2"/>
              </a:rPr>
              <a:t>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65652F-483B-D64D-ABD5-597E2CD9D385}"/>
              </a:ext>
            </a:extLst>
          </p:cNvPr>
          <p:cNvGrpSpPr/>
          <p:nvPr/>
        </p:nvGrpSpPr>
        <p:grpSpPr>
          <a:xfrm>
            <a:off x="2879677" y="1981200"/>
            <a:ext cx="2620369" cy="1335122"/>
            <a:chOff x="2879677" y="1981200"/>
            <a:chExt cx="2620369" cy="133512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CC276CDC-F910-5B46-9331-18BEACE39930}"/>
                </a:ext>
              </a:extLst>
            </p:cNvPr>
            <p:cNvSpPr/>
            <p:nvPr/>
          </p:nvSpPr>
          <p:spPr>
            <a:xfrm>
              <a:off x="2879677" y="1981200"/>
              <a:ext cx="504968" cy="232012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8A6FB51-4061-694E-84AE-1F4651903C60}"/>
                </a:ext>
              </a:extLst>
            </p:cNvPr>
            <p:cNvSpPr/>
            <p:nvPr/>
          </p:nvSpPr>
          <p:spPr>
            <a:xfrm>
              <a:off x="3489337" y="3138599"/>
              <a:ext cx="2010709" cy="177723"/>
            </a:xfrm>
            <a:prstGeom prst="round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97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1741</Words>
  <Application>Microsoft Macintosh PowerPoint</Application>
  <PresentationFormat>On-screen Show (4:3)</PresentationFormat>
  <Paragraphs>160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96</cp:revision>
  <dcterms:created xsi:type="dcterms:W3CDTF">2013-02-25T22:55:27Z</dcterms:created>
  <dcterms:modified xsi:type="dcterms:W3CDTF">2023-03-02T16:41:40Z</dcterms:modified>
</cp:coreProperties>
</file>