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27"/>
  </p:handoutMasterIdLst>
  <p:sldIdLst>
    <p:sldId id="256" r:id="rId2"/>
    <p:sldId id="257" r:id="rId3"/>
    <p:sldId id="279" r:id="rId4"/>
    <p:sldId id="258" r:id="rId5"/>
    <p:sldId id="259" r:id="rId6"/>
    <p:sldId id="260" r:id="rId7"/>
    <p:sldId id="261" r:id="rId8"/>
    <p:sldId id="266" r:id="rId9"/>
    <p:sldId id="262" r:id="rId10"/>
    <p:sldId id="263" r:id="rId11"/>
    <p:sldId id="264" r:id="rId12"/>
    <p:sldId id="265" r:id="rId13"/>
    <p:sldId id="267" r:id="rId14"/>
    <p:sldId id="268" r:id="rId15"/>
    <p:sldId id="269" r:id="rId16"/>
    <p:sldId id="270" r:id="rId17"/>
    <p:sldId id="271" r:id="rId18"/>
    <p:sldId id="272" r:id="rId19"/>
    <p:sldId id="274" r:id="rId20"/>
    <p:sldId id="273" r:id="rId21"/>
    <p:sldId id="280" r:id="rId22"/>
    <p:sldId id="277" r:id="rId23"/>
    <p:sldId id="276" r:id="rId24"/>
    <p:sldId id="275" r:id="rId25"/>
    <p:sldId id="278"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4">
          <p15:clr>
            <a:srgbClr val="A4A3A4"/>
          </p15:clr>
        </p15:guide>
        <p15:guide id="2" pos="29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88"/>
    <p:restoredTop sz="99817" autoAdjust="0"/>
  </p:normalViewPr>
  <p:slideViewPr>
    <p:cSldViewPr snapToGrid="0" snapToObjects="1" showGuides="1">
      <p:cViewPr varScale="1">
        <p:scale>
          <a:sx n="120" d="100"/>
          <a:sy n="120" d="100"/>
        </p:scale>
        <p:origin x="1600" y="176"/>
      </p:cViewPr>
      <p:guideLst>
        <p:guide orient="horz" pos="2144"/>
        <p:guide pos="291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Users/jacksullivan/Desktop/Sullivan/Systematics2017/100Random.Treescores.txt"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jacksullivan/Desktop/Sullivan/Systematics2017/100MP.Treescores.txt"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'100Random.Treescores'!$E$1</c:f>
              <c:strCache>
                <c:ptCount val="1"/>
                <c:pt idx="0">
                  <c:v>shape</c:v>
                </c:pt>
              </c:strCache>
            </c:strRef>
          </c:tx>
          <c:spPr>
            <a:ln w="31750" cap="rnd">
              <a:noFill/>
              <a:round/>
            </a:ln>
            <a:effectLst/>
          </c:spPr>
          <c:marker>
            <c:symbol val="circle"/>
            <c:size val="5"/>
            <c:spPr>
              <a:solidFill>
                <a:schemeClr val="accent1"/>
              </a:solidFill>
              <a:ln w="9525">
                <a:solidFill>
                  <a:schemeClr val="accent1"/>
                </a:solidFill>
              </a:ln>
              <a:effectLst/>
            </c:spPr>
          </c:marker>
          <c:yVal>
            <c:numRef>
              <c:f>'100Random.Treescores'!$E$2:$E$101</c:f>
              <c:numCache>
                <c:formatCode>General</c:formatCode>
                <c:ptCount val="100"/>
                <c:pt idx="0">
                  <c:v>0.19192799999999999</c:v>
                </c:pt>
                <c:pt idx="1">
                  <c:v>0.194575</c:v>
                </c:pt>
                <c:pt idx="2">
                  <c:v>0.17508399999999999</c:v>
                </c:pt>
                <c:pt idx="3">
                  <c:v>0.18935299999999999</c:v>
                </c:pt>
                <c:pt idx="4">
                  <c:v>0.44993100000000003</c:v>
                </c:pt>
                <c:pt idx="5">
                  <c:v>0.18724399999999999</c:v>
                </c:pt>
                <c:pt idx="6">
                  <c:v>0.19642599999999999</c:v>
                </c:pt>
                <c:pt idx="7">
                  <c:v>0.12903899999999999</c:v>
                </c:pt>
                <c:pt idx="8">
                  <c:v>0.14593200000000001</c:v>
                </c:pt>
                <c:pt idx="9">
                  <c:v>0.17383899999999999</c:v>
                </c:pt>
                <c:pt idx="10">
                  <c:v>0.21088100000000001</c:v>
                </c:pt>
                <c:pt idx="11">
                  <c:v>0.35589799999999999</c:v>
                </c:pt>
                <c:pt idx="12">
                  <c:v>0.19963</c:v>
                </c:pt>
                <c:pt idx="13">
                  <c:v>0.19728499999999999</c:v>
                </c:pt>
                <c:pt idx="14">
                  <c:v>0.196546</c:v>
                </c:pt>
                <c:pt idx="15">
                  <c:v>0.19941400000000001</c:v>
                </c:pt>
                <c:pt idx="16">
                  <c:v>0.14027300000000001</c:v>
                </c:pt>
                <c:pt idx="17">
                  <c:v>0.43493500000000002</c:v>
                </c:pt>
                <c:pt idx="18">
                  <c:v>0.164245</c:v>
                </c:pt>
                <c:pt idx="19">
                  <c:v>0.205486</c:v>
                </c:pt>
                <c:pt idx="20">
                  <c:v>0.193024</c:v>
                </c:pt>
                <c:pt idx="21">
                  <c:v>0.166051</c:v>
                </c:pt>
                <c:pt idx="22">
                  <c:v>0.18393699999999999</c:v>
                </c:pt>
                <c:pt idx="23">
                  <c:v>0.145228</c:v>
                </c:pt>
                <c:pt idx="24">
                  <c:v>0.46038200000000001</c:v>
                </c:pt>
                <c:pt idx="25">
                  <c:v>0.19892899999999999</c:v>
                </c:pt>
                <c:pt idx="26">
                  <c:v>0.40041300000000002</c:v>
                </c:pt>
                <c:pt idx="27">
                  <c:v>0.14688200000000001</c:v>
                </c:pt>
                <c:pt idx="28">
                  <c:v>0.20877899999999999</c:v>
                </c:pt>
                <c:pt idx="29">
                  <c:v>0.18974299999999999</c:v>
                </c:pt>
                <c:pt idx="30">
                  <c:v>0.33722600000000003</c:v>
                </c:pt>
                <c:pt idx="31">
                  <c:v>0.43563000000000002</c:v>
                </c:pt>
                <c:pt idx="32">
                  <c:v>0.15731500000000001</c:v>
                </c:pt>
                <c:pt idx="33">
                  <c:v>0.20665800000000001</c:v>
                </c:pt>
                <c:pt idx="34">
                  <c:v>0.19042300000000001</c:v>
                </c:pt>
                <c:pt idx="35">
                  <c:v>0.13242300000000001</c:v>
                </c:pt>
                <c:pt idx="36">
                  <c:v>0.33166099999999998</c:v>
                </c:pt>
                <c:pt idx="37">
                  <c:v>0.19963800000000001</c:v>
                </c:pt>
                <c:pt idx="38">
                  <c:v>0.19558200000000001</c:v>
                </c:pt>
                <c:pt idx="39">
                  <c:v>0.190688</c:v>
                </c:pt>
                <c:pt idx="40">
                  <c:v>0.18668399999999999</c:v>
                </c:pt>
                <c:pt idx="41">
                  <c:v>0.190419</c:v>
                </c:pt>
                <c:pt idx="42">
                  <c:v>0.155024</c:v>
                </c:pt>
                <c:pt idx="43">
                  <c:v>0.197989</c:v>
                </c:pt>
                <c:pt idx="44">
                  <c:v>0.14457300000000001</c:v>
                </c:pt>
                <c:pt idx="45">
                  <c:v>0.21449499999999999</c:v>
                </c:pt>
                <c:pt idx="46">
                  <c:v>0.13000400000000001</c:v>
                </c:pt>
                <c:pt idx="47">
                  <c:v>0.19869000000000001</c:v>
                </c:pt>
                <c:pt idx="48">
                  <c:v>0.20341899999999999</c:v>
                </c:pt>
                <c:pt idx="49">
                  <c:v>0.19314999999999999</c:v>
                </c:pt>
                <c:pt idx="50">
                  <c:v>0.19108600000000001</c:v>
                </c:pt>
                <c:pt idx="51">
                  <c:v>0.18362300000000001</c:v>
                </c:pt>
                <c:pt idx="52">
                  <c:v>0.174623</c:v>
                </c:pt>
                <c:pt idx="53">
                  <c:v>0.18345700000000001</c:v>
                </c:pt>
                <c:pt idx="54">
                  <c:v>0.20355200000000001</c:v>
                </c:pt>
                <c:pt idx="55">
                  <c:v>0.19611100000000001</c:v>
                </c:pt>
                <c:pt idx="56">
                  <c:v>0.1898</c:v>
                </c:pt>
                <c:pt idx="57">
                  <c:v>0.197822</c:v>
                </c:pt>
                <c:pt idx="58">
                  <c:v>0.41396899999999998</c:v>
                </c:pt>
                <c:pt idx="59">
                  <c:v>0.19067500000000001</c:v>
                </c:pt>
                <c:pt idx="60">
                  <c:v>0.22412699999999999</c:v>
                </c:pt>
                <c:pt idx="61">
                  <c:v>0.19647999999999999</c:v>
                </c:pt>
                <c:pt idx="62">
                  <c:v>0.17391799999999999</c:v>
                </c:pt>
                <c:pt idx="63">
                  <c:v>0.188828</c:v>
                </c:pt>
                <c:pt idx="64">
                  <c:v>0.189582</c:v>
                </c:pt>
                <c:pt idx="65">
                  <c:v>0.167437</c:v>
                </c:pt>
                <c:pt idx="66">
                  <c:v>0.17013300000000001</c:v>
                </c:pt>
                <c:pt idx="67">
                  <c:v>0.201183</c:v>
                </c:pt>
                <c:pt idx="68">
                  <c:v>0.19646</c:v>
                </c:pt>
                <c:pt idx="69">
                  <c:v>0.18961500000000001</c:v>
                </c:pt>
                <c:pt idx="70">
                  <c:v>0.43218899999999999</c:v>
                </c:pt>
                <c:pt idx="71">
                  <c:v>0.19292100000000001</c:v>
                </c:pt>
                <c:pt idx="72">
                  <c:v>0.29630200000000001</c:v>
                </c:pt>
                <c:pt idx="73">
                  <c:v>0.19416900000000001</c:v>
                </c:pt>
                <c:pt idx="74">
                  <c:v>0.40632099999999999</c:v>
                </c:pt>
                <c:pt idx="75">
                  <c:v>0.17444799999999999</c:v>
                </c:pt>
                <c:pt idx="76">
                  <c:v>0.19470999999999999</c:v>
                </c:pt>
                <c:pt idx="77">
                  <c:v>0.43272100000000002</c:v>
                </c:pt>
                <c:pt idx="78">
                  <c:v>0.14385500000000001</c:v>
                </c:pt>
                <c:pt idx="79">
                  <c:v>0.14129900000000001</c:v>
                </c:pt>
                <c:pt idx="80">
                  <c:v>0.18884300000000001</c:v>
                </c:pt>
                <c:pt idx="81">
                  <c:v>0.21764700000000001</c:v>
                </c:pt>
                <c:pt idx="82">
                  <c:v>0.194105</c:v>
                </c:pt>
                <c:pt idx="83">
                  <c:v>0.19287699999999999</c:v>
                </c:pt>
                <c:pt idx="84">
                  <c:v>0.16769000000000001</c:v>
                </c:pt>
                <c:pt idx="85">
                  <c:v>0.18746399999999999</c:v>
                </c:pt>
                <c:pt idx="86">
                  <c:v>0.19029199999999999</c:v>
                </c:pt>
                <c:pt idx="87">
                  <c:v>0.19284200000000001</c:v>
                </c:pt>
                <c:pt idx="88">
                  <c:v>0.192276</c:v>
                </c:pt>
                <c:pt idx="89">
                  <c:v>0.196795</c:v>
                </c:pt>
                <c:pt idx="90">
                  <c:v>0.198133</c:v>
                </c:pt>
                <c:pt idx="91">
                  <c:v>0.17136699999999999</c:v>
                </c:pt>
                <c:pt idx="92">
                  <c:v>0.22649900000000001</c:v>
                </c:pt>
                <c:pt idx="93">
                  <c:v>0.18750500000000001</c:v>
                </c:pt>
                <c:pt idx="94">
                  <c:v>0.19608600000000001</c:v>
                </c:pt>
                <c:pt idx="95">
                  <c:v>0.43285600000000002</c:v>
                </c:pt>
                <c:pt idx="96">
                  <c:v>0.19620899999999999</c:v>
                </c:pt>
                <c:pt idx="97">
                  <c:v>0.20929900000000001</c:v>
                </c:pt>
                <c:pt idx="98">
                  <c:v>0.19523199999999999</c:v>
                </c:pt>
                <c:pt idx="99">
                  <c:v>0.15375800000000001</c:v>
                </c:pt>
              </c:numCache>
            </c:numRef>
          </c:yVal>
          <c:smooth val="0"/>
          <c:extLst>
            <c:ext xmlns:c16="http://schemas.microsoft.com/office/drawing/2014/chart" uri="{C3380CC4-5D6E-409C-BE32-E72D297353CC}">
              <c16:uniqueId val="{00000000-D12C-AB44-9A51-4AC61DB3C0F3}"/>
            </c:ext>
          </c:extLst>
        </c:ser>
        <c:dLbls>
          <c:showLegendKey val="0"/>
          <c:showVal val="0"/>
          <c:showCatName val="0"/>
          <c:showSerName val="0"/>
          <c:showPercent val="0"/>
          <c:showBubbleSize val="0"/>
        </c:dLbls>
        <c:axId val="2020720192"/>
        <c:axId val="2020725008"/>
      </c:scatterChart>
      <c:valAx>
        <c:axId val="2020720192"/>
        <c:scaling>
          <c:orientation val="minMax"/>
          <c:max val="100"/>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0725008"/>
        <c:crosses val="autoZero"/>
        <c:crossBetween val="midCat"/>
      </c:valAx>
      <c:valAx>
        <c:axId val="2020725008"/>
        <c:scaling>
          <c:orientation val="minMax"/>
          <c:max val="0.9"/>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07201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'100MP.Treescores'!$E$1</c:f>
              <c:strCache>
                <c:ptCount val="1"/>
                <c:pt idx="0">
                  <c:v>shape</c:v>
                </c:pt>
              </c:strCache>
            </c:strRef>
          </c:tx>
          <c:spPr>
            <a:ln w="31750" cap="rnd">
              <a:noFill/>
              <a:round/>
            </a:ln>
            <a:effectLst/>
          </c:spPr>
          <c:marker>
            <c:symbol val="circle"/>
            <c:size val="5"/>
            <c:spPr>
              <a:solidFill>
                <a:schemeClr val="accent1"/>
              </a:solidFill>
              <a:ln w="9525">
                <a:solidFill>
                  <a:schemeClr val="accent1"/>
                </a:solidFill>
              </a:ln>
              <a:effectLst/>
            </c:spPr>
          </c:marker>
          <c:yVal>
            <c:numRef>
              <c:f>'100MP.Treescores'!$E$2:$E$101</c:f>
              <c:numCache>
                <c:formatCode>General</c:formatCode>
                <c:ptCount val="100"/>
                <c:pt idx="0">
                  <c:v>0.77901200000000004</c:v>
                </c:pt>
                <c:pt idx="1">
                  <c:v>0.83211299999999999</c:v>
                </c:pt>
                <c:pt idx="2">
                  <c:v>0.79107700000000003</c:v>
                </c:pt>
                <c:pt idx="3">
                  <c:v>0.83713800000000005</c:v>
                </c:pt>
                <c:pt idx="4">
                  <c:v>0.82270900000000002</c:v>
                </c:pt>
                <c:pt idx="5">
                  <c:v>0.77586599999999994</c:v>
                </c:pt>
                <c:pt idx="6">
                  <c:v>0.80044199999999999</c:v>
                </c:pt>
                <c:pt idx="7">
                  <c:v>0.790682</c:v>
                </c:pt>
                <c:pt idx="8">
                  <c:v>0.79472399999999999</c:v>
                </c:pt>
                <c:pt idx="9">
                  <c:v>0.78064500000000003</c:v>
                </c:pt>
                <c:pt idx="10">
                  <c:v>0.81719900000000001</c:v>
                </c:pt>
                <c:pt idx="11">
                  <c:v>0.81875399999999998</c:v>
                </c:pt>
                <c:pt idx="12">
                  <c:v>0.79765600000000003</c:v>
                </c:pt>
                <c:pt idx="13">
                  <c:v>0.77192099999999997</c:v>
                </c:pt>
                <c:pt idx="14">
                  <c:v>0.77935399999999999</c:v>
                </c:pt>
                <c:pt idx="15">
                  <c:v>0.78697499999999998</c:v>
                </c:pt>
                <c:pt idx="16">
                  <c:v>0.83395900000000001</c:v>
                </c:pt>
                <c:pt idx="17">
                  <c:v>0.78814700000000004</c:v>
                </c:pt>
                <c:pt idx="18">
                  <c:v>0.796705</c:v>
                </c:pt>
                <c:pt idx="19">
                  <c:v>0.78509499999999999</c:v>
                </c:pt>
                <c:pt idx="20">
                  <c:v>0.83650100000000005</c:v>
                </c:pt>
                <c:pt idx="21">
                  <c:v>0.79328299999999996</c:v>
                </c:pt>
                <c:pt idx="22">
                  <c:v>0.78073999999999999</c:v>
                </c:pt>
                <c:pt idx="23">
                  <c:v>0.77513100000000001</c:v>
                </c:pt>
                <c:pt idx="24">
                  <c:v>0.78115900000000005</c:v>
                </c:pt>
                <c:pt idx="25">
                  <c:v>0.79108500000000004</c:v>
                </c:pt>
                <c:pt idx="26">
                  <c:v>0.78045399999999998</c:v>
                </c:pt>
                <c:pt idx="27">
                  <c:v>0.80464800000000003</c:v>
                </c:pt>
                <c:pt idx="28">
                  <c:v>0.78112400000000004</c:v>
                </c:pt>
                <c:pt idx="29">
                  <c:v>0.79129300000000002</c:v>
                </c:pt>
                <c:pt idx="30">
                  <c:v>0.81248100000000001</c:v>
                </c:pt>
                <c:pt idx="31">
                  <c:v>0.80121200000000004</c:v>
                </c:pt>
                <c:pt idx="32">
                  <c:v>0.78770600000000002</c:v>
                </c:pt>
                <c:pt idx="33">
                  <c:v>0.78476599999999996</c:v>
                </c:pt>
                <c:pt idx="34">
                  <c:v>0.77705000000000002</c:v>
                </c:pt>
                <c:pt idx="35">
                  <c:v>0.77193699999999998</c:v>
                </c:pt>
                <c:pt idx="36">
                  <c:v>0.771509</c:v>
                </c:pt>
                <c:pt idx="37">
                  <c:v>0.80938699999999997</c:v>
                </c:pt>
                <c:pt idx="38">
                  <c:v>0.79587399999999997</c:v>
                </c:pt>
                <c:pt idx="39">
                  <c:v>0.83150299999999999</c:v>
                </c:pt>
                <c:pt idx="40">
                  <c:v>0.782447</c:v>
                </c:pt>
                <c:pt idx="41">
                  <c:v>0.78192600000000001</c:v>
                </c:pt>
                <c:pt idx="42">
                  <c:v>0.79897499999999999</c:v>
                </c:pt>
                <c:pt idx="43">
                  <c:v>0.78317000000000003</c:v>
                </c:pt>
                <c:pt idx="44">
                  <c:v>0.78363000000000005</c:v>
                </c:pt>
                <c:pt idx="45">
                  <c:v>0.80455299999999996</c:v>
                </c:pt>
                <c:pt idx="46">
                  <c:v>0.78749599999999997</c:v>
                </c:pt>
                <c:pt idx="47">
                  <c:v>0.78069299999999997</c:v>
                </c:pt>
                <c:pt idx="48">
                  <c:v>0.7863</c:v>
                </c:pt>
                <c:pt idx="49">
                  <c:v>0.796516</c:v>
                </c:pt>
                <c:pt idx="50">
                  <c:v>0.77840299999999996</c:v>
                </c:pt>
                <c:pt idx="51">
                  <c:v>0.78617899999999996</c:v>
                </c:pt>
                <c:pt idx="52">
                  <c:v>0.77071100000000003</c:v>
                </c:pt>
                <c:pt idx="53">
                  <c:v>0.80888300000000002</c:v>
                </c:pt>
                <c:pt idx="54">
                  <c:v>0.75312400000000002</c:v>
                </c:pt>
                <c:pt idx="55">
                  <c:v>0.77297199999999999</c:v>
                </c:pt>
                <c:pt idx="56">
                  <c:v>0.77785800000000005</c:v>
                </c:pt>
                <c:pt idx="57">
                  <c:v>0.77860799999999997</c:v>
                </c:pt>
                <c:pt idx="58">
                  <c:v>0.78454500000000005</c:v>
                </c:pt>
                <c:pt idx="59">
                  <c:v>0.81113599999999997</c:v>
                </c:pt>
                <c:pt idx="60">
                  <c:v>0.78281400000000001</c:v>
                </c:pt>
                <c:pt idx="61">
                  <c:v>0.78105199999999997</c:v>
                </c:pt>
                <c:pt idx="62">
                  <c:v>0.77923200000000004</c:v>
                </c:pt>
                <c:pt idx="63">
                  <c:v>0.80649199999999999</c:v>
                </c:pt>
                <c:pt idx="64">
                  <c:v>0.81653100000000001</c:v>
                </c:pt>
                <c:pt idx="65">
                  <c:v>0.82033699999999998</c:v>
                </c:pt>
                <c:pt idx="66">
                  <c:v>0.78225</c:v>
                </c:pt>
                <c:pt idx="67">
                  <c:v>0.79450500000000002</c:v>
                </c:pt>
                <c:pt idx="68">
                  <c:v>0.82262599999999997</c:v>
                </c:pt>
                <c:pt idx="69">
                  <c:v>0.77197899999999997</c:v>
                </c:pt>
                <c:pt idx="70">
                  <c:v>0.77540799999999999</c:v>
                </c:pt>
                <c:pt idx="71">
                  <c:v>0.76939400000000002</c:v>
                </c:pt>
                <c:pt idx="72">
                  <c:v>0.77218200000000004</c:v>
                </c:pt>
                <c:pt idx="73">
                  <c:v>0.78270300000000004</c:v>
                </c:pt>
                <c:pt idx="74">
                  <c:v>0.81525199999999998</c:v>
                </c:pt>
                <c:pt idx="75">
                  <c:v>0.81353200000000003</c:v>
                </c:pt>
                <c:pt idx="76">
                  <c:v>0.79209200000000002</c:v>
                </c:pt>
                <c:pt idx="77">
                  <c:v>0.78326700000000005</c:v>
                </c:pt>
                <c:pt idx="78">
                  <c:v>0.79163300000000003</c:v>
                </c:pt>
                <c:pt idx="79">
                  <c:v>0.79441700000000004</c:v>
                </c:pt>
                <c:pt idx="80">
                  <c:v>0.828789</c:v>
                </c:pt>
                <c:pt idx="81">
                  <c:v>0.79336300000000004</c:v>
                </c:pt>
                <c:pt idx="82">
                  <c:v>0.80720199999999998</c:v>
                </c:pt>
                <c:pt idx="83">
                  <c:v>0.80044499999999996</c:v>
                </c:pt>
                <c:pt idx="84">
                  <c:v>0.76985400000000004</c:v>
                </c:pt>
                <c:pt idx="85">
                  <c:v>0.79849999999999999</c:v>
                </c:pt>
                <c:pt idx="86">
                  <c:v>0.80032700000000001</c:v>
                </c:pt>
                <c:pt idx="87">
                  <c:v>0.80196900000000004</c:v>
                </c:pt>
                <c:pt idx="88">
                  <c:v>0.78590099999999996</c:v>
                </c:pt>
                <c:pt idx="89">
                  <c:v>0.81945599999999996</c:v>
                </c:pt>
                <c:pt idx="90">
                  <c:v>0.82337099999999996</c:v>
                </c:pt>
                <c:pt idx="91">
                  <c:v>0.80407399999999996</c:v>
                </c:pt>
                <c:pt idx="92">
                  <c:v>0.80926100000000001</c:v>
                </c:pt>
                <c:pt idx="93">
                  <c:v>0.81737099999999996</c:v>
                </c:pt>
                <c:pt idx="94">
                  <c:v>0.78486999999999996</c:v>
                </c:pt>
                <c:pt idx="95">
                  <c:v>0.78607199999999999</c:v>
                </c:pt>
                <c:pt idx="96">
                  <c:v>0.821299</c:v>
                </c:pt>
                <c:pt idx="97">
                  <c:v>0.81300600000000001</c:v>
                </c:pt>
                <c:pt idx="98">
                  <c:v>0.78844899999999996</c:v>
                </c:pt>
                <c:pt idx="99">
                  <c:v>0.78358099999999997</c:v>
                </c:pt>
              </c:numCache>
            </c:numRef>
          </c:yVal>
          <c:smooth val="0"/>
          <c:extLst>
            <c:ext xmlns:c16="http://schemas.microsoft.com/office/drawing/2014/chart" uri="{C3380CC4-5D6E-409C-BE32-E72D297353CC}">
              <c16:uniqueId val="{00000000-5098-5248-A20A-D72C4B0F2080}"/>
            </c:ext>
          </c:extLst>
        </c:ser>
        <c:dLbls>
          <c:showLegendKey val="0"/>
          <c:showVal val="0"/>
          <c:showCatName val="0"/>
          <c:showSerName val="0"/>
          <c:showPercent val="0"/>
          <c:showBubbleSize val="0"/>
        </c:dLbls>
        <c:axId val="2014660176"/>
        <c:axId val="2014664624"/>
      </c:scatterChart>
      <c:valAx>
        <c:axId val="2014660176"/>
        <c:scaling>
          <c:orientation val="minMax"/>
          <c:max val="100"/>
        </c:scaling>
        <c:delete val="0"/>
        <c:axPos val="b"/>
        <c:majorGridlines>
          <c:spPr>
            <a:ln w="9525" cap="flat" cmpd="sng" algn="ctr">
              <a:solidFill>
                <a:schemeClr val="tx1">
                  <a:lumMod val="15000"/>
                  <a:lumOff val="85000"/>
                </a:schemeClr>
              </a:solidFill>
              <a:round/>
            </a:ln>
            <a:effectLst/>
          </c:spPr>
        </c:majorGridlines>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4664624"/>
        <c:crosses val="autoZero"/>
        <c:crossBetween val="midCat"/>
      </c:valAx>
      <c:valAx>
        <c:axId val="20146646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146601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E7C4A1-F42E-E74E-81B1-5340F64D2C6B}" type="datetimeFigureOut">
              <a:rPr lang="en-US" smtClean="0"/>
              <a:t>3/1/23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8A349FE-8AE5-1D42-AB66-0E9FFEAA7B55}" type="slidenum">
              <a:rPr lang="en-US" smtClean="0"/>
              <a:t>‹#›</a:t>
            </a:fld>
            <a:endParaRPr lang="en-US"/>
          </a:p>
        </p:txBody>
      </p:sp>
    </p:spTree>
    <p:extLst>
      <p:ext uri="{BB962C8B-B14F-4D97-AF65-F5344CB8AC3E}">
        <p14:creationId xmlns:p14="http://schemas.microsoft.com/office/powerpoint/2010/main" val="96380394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9E2D5B3-17B5-B44A-BE43-5A131B79B0F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BC18E-6381-BB42-B100-4F4656D6AC32}" type="slidenum">
              <a:rPr lang="en-US" smtClean="0"/>
              <a:t>‹#›</a:t>
            </a:fld>
            <a:endParaRPr lang="en-US"/>
          </a:p>
        </p:txBody>
      </p:sp>
    </p:spTree>
    <p:extLst>
      <p:ext uri="{BB962C8B-B14F-4D97-AF65-F5344CB8AC3E}">
        <p14:creationId xmlns:p14="http://schemas.microsoft.com/office/powerpoint/2010/main" val="857241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2D5B3-17B5-B44A-BE43-5A131B79B0F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BC18E-6381-BB42-B100-4F4656D6AC32}" type="slidenum">
              <a:rPr lang="en-US" smtClean="0"/>
              <a:t>‹#›</a:t>
            </a:fld>
            <a:endParaRPr lang="en-US"/>
          </a:p>
        </p:txBody>
      </p:sp>
    </p:spTree>
    <p:extLst>
      <p:ext uri="{BB962C8B-B14F-4D97-AF65-F5344CB8AC3E}">
        <p14:creationId xmlns:p14="http://schemas.microsoft.com/office/powerpoint/2010/main" val="1251162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2D5B3-17B5-B44A-BE43-5A131B79B0F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BC18E-6381-BB42-B100-4F4656D6AC32}" type="slidenum">
              <a:rPr lang="en-US" smtClean="0"/>
              <a:t>‹#›</a:t>
            </a:fld>
            <a:endParaRPr lang="en-US"/>
          </a:p>
        </p:txBody>
      </p:sp>
    </p:spTree>
    <p:extLst>
      <p:ext uri="{BB962C8B-B14F-4D97-AF65-F5344CB8AC3E}">
        <p14:creationId xmlns:p14="http://schemas.microsoft.com/office/powerpoint/2010/main" val="2186831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9E2D5B3-17B5-B44A-BE43-5A131B79B0F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BC18E-6381-BB42-B100-4F4656D6AC32}" type="slidenum">
              <a:rPr lang="en-US" smtClean="0"/>
              <a:t>‹#›</a:t>
            </a:fld>
            <a:endParaRPr lang="en-US"/>
          </a:p>
        </p:txBody>
      </p:sp>
    </p:spTree>
    <p:extLst>
      <p:ext uri="{BB962C8B-B14F-4D97-AF65-F5344CB8AC3E}">
        <p14:creationId xmlns:p14="http://schemas.microsoft.com/office/powerpoint/2010/main" val="4293954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9E2D5B3-17B5-B44A-BE43-5A131B79B0F1}" type="datetimeFigureOut">
              <a:rPr lang="en-US" smtClean="0"/>
              <a:t>3/1/23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6BC18E-6381-BB42-B100-4F4656D6AC32}" type="slidenum">
              <a:rPr lang="en-US" smtClean="0"/>
              <a:t>‹#›</a:t>
            </a:fld>
            <a:endParaRPr lang="en-US"/>
          </a:p>
        </p:txBody>
      </p:sp>
    </p:spTree>
    <p:extLst>
      <p:ext uri="{BB962C8B-B14F-4D97-AF65-F5344CB8AC3E}">
        <p14:creationId xmlns:p14="http://schemas.microsoft.com/office/powerpoint/2010/main" val="1069191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2D5B3-17B5-B44A-BE43-5A131B79B0F1}"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BC18E-6381-BB42-B100-4F4656D6AC32}" type="slidenum">
              <a:rPr lang="en-US" smtClean="0"/>
              <a:t>‹#›</a:t>
            </a:fld>
            <a:endParaRPr lang="en-US"/>
          </a:p>
        </p:txBody>
      </p:sp>
    </p:spTree>
    <p:extLst>
      <p:ext uri="{BB962C8B-B14F-4D97-AF65-F5344CB8AC3E}">
        <p14:creationId xmlns:p14="http://schemas.microsoft.com/office/powerpoint/2010/main" val="223267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E2D5B3-17B5-B44A-BE43-5A131B79B0F1}" type="datetimeFigureOut">
              <a:rPr lang="en-US" smtClean="0"/>
              <a:t>3/1/23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BC18E-6381-BB42-B100-4F4656D6AC32}" type="slidenum">
              <a:rPr lang="en-US" smtClean="0"/>
              <a:t>‹#›</a:t>
            </a:fld>
            <a:endParaRPr lang="en-US"/>
          </a:p>
        </p:txBody>
      </p:sp>
    </p:spTree>
    <p:extLst>
      <p:ext uri="{BB962C8B-B14F-4D97-AF65-F5344CB8AC3E}">
        <p14:creationId xmlns:p14="http://schemas.microsoft.com/office/powerpoint/2010/main" val="2114205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9E2D5B3-17B5-B44A-BE43-5A131B79B0F1}" type="datetimeFigureOut">
              <a:rPr lang="en-US" smtClean="0"/>
              <a:t>3/1/23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6BC18E-6381-BB42-B100-4F4656D6AC32}" type="slidenum">
              <a:rPr lang="en-US" smtClean="0"/>
              <a:t>‹#›</a:t>
            </a:fld>
            <a:endParaRPr lang="en-US"/>
          </a:p>
        </p:txBody>
      </p:sp>
    </p:spTree>
    <p:extLst>
      <p:ext uri="{BB962C8B-B14F-4D97-AF65-F5344CB8AC3E}">
        <p14:creationId xmlns:p14="http://schemas.microsoft.com/office/powerpoint/2010/main" val="69880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E2D5B3-17B5-B44A-BE43-5A131B79B0F1}" type="datetimeFigureOut">
              <a:rPr lang="en-US" smtClean="0"/>
              <a:t>3/1/23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6BC18E-6381-BB42-B100-4F4656D6AC32}" type="slidenum">
              <a:rPr lang="en-US" smtClean="0"/>
              <a:t>‹#›</a:t>
            </a:fld>
            <a:endParaRPr lang="en-US"/>
          </a:p>
        </p:txBody>
      </p:sp>
    </p:spTree>
    <p:extLst>
      <p:ext uri="{BB962C8B-B14F-4D97-AF65-F5344CB8AC3E}">
        <p14:creationId xmlns:p14="http://schemas.microsoft.com/office/powerpoint/2010/main" val="224289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E2D5B3-17B5-B44A-BE43-5A131B79B0F1}"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BC18E-6381-BB42-B100-4F4656D6AC32}" type="slidenum">
              <a:rPr lang="en-US" smtClean="0"/>
              <a:t>‹#›</a:t>
            </a:fld>
            <a:endParaRPr lang="en-US"/>
          </a:p>
        </p:txBody>
      </p:sp>
    </p:spTree>
    <p:extLst>
      <p:ext uri="{BB962C8B-B14F-4D97-AF65-F5344CB8AC3E}">
        <p14:creationId xmlns:p14="http://schemas.microsoft.com/office/powerpoint/2010/main" val="1464658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E2D5B3-17B5-B44A-BE43-5A131B79B0F1}" type="datetimeFigureOut">
              <a:rPr lang="en-US" smtClean="0"/>
              <a:t>3/1/23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BC18E-6381-BB42-B100-4F4656D6AC32}" type="slidenum">
              <a:rPr lang="en-US" smtClean="0"/>
              <a:t>‹#›</a:t>
            </a:fld>
            <a:endParaRPr lang="en-US"/>
          </a:p>
        </p:txBody>
      </p:sp>
    </p:spTree>
    <p:extLst>
      <p:ext uri="{BB962C8B-B14F-4D97-AF65-F5344CB8AC3E}">
        <p14:creationId xmlns:p14="http://schemas.microsoft.com/office/powerpoint/2010/main" val="13811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E2D5B3-17B5-B44A-BE43-5A131B79B0F1}" type="datetimeFigureOut">
              <a:rPr lang="en-US" smtClean="0"/>
              <a:t>3/1/23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6BC18E-6381-BB42-B100-4F4656D6AC32}" type="slidenum">
              <a:rPr lang="en-US" smtClean="0"/>
              <a:t>‹#›</a:t>
            </a:fld>
            <a:endParaRPr lang="en-US"/>
          </a:p>
        </p:txBody>
      </p:sp>
    </p:spTree>
    <p:extLst>
      <p:ext uri="{BB962C8B-B14F-4D97-AF65-F5344CB8AC3E}">
        <p14:creationId xmlns:p14="http://schemas.microsoft.com/office/powerpoint/2010/main" val="576555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5.bin"/><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emf"/><Relationship Id="rId5" Type="http://schemas.openxmlformats.org/officeDocument/2006/relationships/oleObject" Target="../embeddings/oleObject7.bin"/><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7.emf"/></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file:///Users/jacksullivan/Desktop/Sullivan/Systematics2013/Slides/Macintosh%20HD:Users:jacksullivan:Desktop:Lecture%2012%20.docx!OLE_LINK6" TargetMode="External"/><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7.emf"/><Relationship Id="rId1" Type="http://schemas.openxmlformats.org/officeDocument/2006/relationships/slideLayout" Target="../slideLayouts/slideLayout7.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emf"/></Relationships>
</file>

<file path=ppt/slides/_rels/slide2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3.bin"/><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61486" y="266558"/>
            <a:ext cx="3821028" cy="461665"/>
          </a:xfrm>
          <a:prstGeom prst="rect">
            <a:avLst/>
          </a:prstGeom>
          <a:noFill/>
        </p:spPr>
        <p:txBody>
          <a:bodyPr wrap="none" rtlCol="0">
            <a:spAutoFit/>
          </a:bodyPr>
          <a:lstStyle/>
          <a:p>
            <a:pPr algn="ctr"/>
            <a:r>
              <a:rPr lang="en-US" sz="2400" dirty="0"/>
              <a:t>Lecture 12 – Model Selection</a:t>
            </a:r>
          </a:p>
        </p:txBody>
      </p:sp>
      <p:sp>
        <p:nvSpPr>
          <p:cNvPr id="5" name="TextBox 4"/>
          <p:cNvSpPr txBox="1"/>
          <p:nvPr/>
        </p:nvSpPr>
        <p:spPr>
          <a:xfrm>
            <a:off x="1066604" y="820390"/>
            <a:ext cx="7010791" cy="646331"/>
          </a:xfrm>
          <a:prstGeom prst="rect">
            <a:avLst/>
          </a:prstGeom>
          <a:noFill/>
        </p:spPr>
        <p:txBody>
          <a:bodyPr wrap="none" rtlCol="0">
            <a:spAutoFit/>
          </a:bodyPr>
          <a:lstStyle/>
          <a:p>
            <a:pPr algn="ctr"/>
            <a:r>
              <a:rPr lang="en-US" dirty="0"/>
              <a:t>Goal is to find the optimal combination of topology, 2</a:t>
            </a:r>
            <a:r>
              <a:rPr lang="en-US" i="1" dirty="0"/>
              <a:t>n</a:t>
            </a:r>
            <a:r>
              <a:rPr lang="en-US" dirty="0"/>
              <a:t>-3 branch lengths, </a:t>
            </a:r>
          </a:p>
          <a:p>
            <a:pPr algn="ctr"/>
            <a:r>
              <a:rPr lang="en-US" dirty="0"/>
              <a:t>model, and model parameters.</a:t>
            </a:r>
          </a:p>
        </p:txBody>
      </p:sp>
      <p:grpSp>
        <p:nvGrpSpPr>
          <p:cNvPr id="10" name="Group 9"/>
          <p:cNvGrpSpPr/>
          <p:nvPr/>
        </p:nvGrpSpPr>
        <p:grpSpPr>
          <a:xfrm>
            <a:off x="1382739" y="1790536"/>
            <a:ext cx="2825854" cy="2413759"/>
            <a:chOff x="376264" y="3855350"/>
            <a:chExt cx="2825854" cy="2413759"/>
          </a:xfrm>
        </p:grpSpPr>
        <p:pic>
          <p:nvPicPr>
            <p:cNvPr id="8" name="Picture 7" descr="Fig1 A [Converted].pdf"/>
            <p:cNvPicPr>
              <a:picLocks noChangeAspect="1"/>
            </p:cNvPicPr>
            <p:nvPr/>
          </p:nvPicPr>
          <p:blipFill rotWithShape="1">
            <a:blip r:embed="rId2">
              <a:extLst>
                <a:ext uri="{28A0092B-C50C-407E-A947-70E740481C1C}">
                  <a14:useLocalDpi xmlns:a14="http://schemas.microsoft.com/office/drawing/2010/main" val="0"/>
                </a:ext>
              </a:extLst>
            </a:blip>
            <a:srcRect t="21949" b="17919"/>
            <a:stretch/>
          </p:blipFill>
          <p:spPr>
            <a:xfrm>
              <a:off x="376264" y="3855350"/>
              <a:ext cx="2825854" cy="2199001"/>
            </a:xfrm>
            <a:prstGeom prst="rect">
              <a:avLst/>
            </a:prstGeom>
          </p:spPr>
        </p:pic>
        <p:sp>
          <p:nvSpPr>
            <p:cNvPr id="9" name="TextBox 8"/>
            <p:cNvSpPr txBox="1"/>
            <p:nvPr/>
          </p:nvSpPr>
          <p:spPr>
            <a:xfrm>
              <a:off x="1160672" y="5899777"/>
              <a:ext cx="1162773" cy="369332"/>
            </a:xfrm>
            <a:prstGeom prst="rect">
              <a:avLst/>
            </a:prstGeom>
            <a:noFill/>
          </p:spPr>
          <p:txBody>
            <a:bodyPr wrap="none" rtlCol="0">
              <a:spAutoFit/>
            </a:bodyPr>
            <a:lstStyle/>
            <a:p>
              <a:r>
                <a:rPr lang="en-US" dirty="0"/>
                <a:t>p-distance</a:t>
              </a:r>
            </a:p>
          </p:txBody>
        </p:sp>
      </p:grpSp>
      <p:grpSp>
        <p:nvGrpSpPr>
          <p:cNvPr id="14" name="Group 13"/>
          <p:cNvGrpSpPr/>
          <p:nvPr/>
        </p:nvGrpSpPr>
        <p:grpSpPr>
          <a:xfrm>
            <a:off x="5455733" y="1808717"/>
            <a:ext cx="2657675" cy="2503312"/>
            <a:chOff x="3657601" y="2120520"/>
            <a:chExt cx="2657675" cy="2503312"/>
          </a:xfrm>
        </p:grpSpPr>
        <p:pic>
          <p:nvPicPr>
            <p:cNvPr id="11" name="Picture 10" descr="Fig1.K2P.pdf"/>
            <p:cNvPicPr>
              <a:picLocks noChangeAspect="1"/>
            </p:cNvPicPr>
            <p:nvPr/>
          </p:nvPicPr>
          <p:blipFill rotWithShape="1">
            <a:blip r:embed="rId3">
              <a:extLst>
                <a:ext uri="{28A0092B-C50C-407E-A947-70E740481C1C}">
                  <a14:useLocalDpi xmlns:a14="http://schemas.microsoft.com/office/drawing/2010/main" val="0"/>
                </a:ext>
              </a:extLst>
            </a:blip>
            <a:srcRect l="7650" t="24465" r="7228" b="21110"/>
            <a:stretch/>
          </p:blipFill>
          <p:spPr>
            <a:xfrm>
              <a:off x="3657601" y="2120520"/>
              <a:ext cx="2657675" cy="2199001"/>
            </a:xfrm>
            <a:prstGeom prst="rect">
              <a:avLst/>
            </a:prstGeom>
          </p:spPr>
        </p:pic>
        <p:sp>
          <p:nvSpPr>
            <p:cNvPr id="13" name="TextBox 12"/>
            <p:cNvSpPr txBox="1"/>
            <p:nvPr/>
          </p:nvSpPr>
          <p:spPr>
            <a:xfrm>
              <a:off x="4775200" y="4254500"/>
              <a:ext cx="680533" cy="369332"/>
            </a:xfrm>
            <a:prstGeom prst="rect">
              <a:avLst/>
            </a:prstGeom>
            <a:noFill/>
          </p:spPr>
          <p:txBody>
            <a:bodyPr wrap="square" rtlCol="0">
              <a:spAutoFit/>
            </a:bodyPr>
            <a:lstStyle/>
            <a:p>
              <a:r>
                <a:rPr lang="en-US" dirty="0"/>
                <a:t>K2P </a:t>
              </a:r>
            </a:p>
          </p:txBody>
        </p:sp>
      </p:grpSp>
      <p:grpSp>
        <p:nvGrpSpPr>
          <p:cNvPr id="20" name="Group 19"/>
          <p:cNvGrpSpPr/>
          <p:nvPr/>
        </p:nvGrpSpPr>
        <p:grpSpPr>
          <a:xfrm>
            <a:off x="1653474" y="4212951"/>
            <a:ext cx="6134403" cy="2299353"/>
            <a:chOff x="1662999" y="4487713"/>
            <a:chExt cx="6134403" cy="2299353"/>
          </a:xfrm>
        </p:grpSpPr>
        <p:grpSp>
          <p:nvGrpSpPr>
            <p:cNvPr id="17" name="Group 16"/>
            <p:cNvGrpSpPr/>
            <p:nvPr/>
          </p:nvGrpSpPr>
          <p:grpSpPr>
            <a:xfrm>
              <a:off x="1662999" y="4487713"/>
              <a:ext cx="6134403" cy="2299353"/>
              <a:chOff x="1662999" y="4487713"/>
              <a:chExt cx="6134403" cy="2299353"/>
            </a:xfrm>
          </p:grpSpPr>
          <p:pic>
            <p:nvPicPr>
              <p:cNvPr id="15" name="Picture 14" descr="Fig1A.pdf"/>
              <p:cNvPicPr>
                <a:picLocks noChangeAspect="1"/>
              </p:cNvPicPr>
              <p:nvPr/>
            </p:nvPicPr>
            <p:blipFill rotWithShape="1">
              <a:blip r:embed="rId4">
                <a:extLst>
                  <a:ext uri="{28A0092B-C50C-407E-A947-70E740481C1C}">
                    <a14:useLocalDpi xmlns:a14="http://schemas.microsoft.com/office/drawing/2010/main" val="0"/>
                  </a:ext>
                </a:extLst>
              </a:blip>
              <a:srcRect t="38024" b="38506"/>
              <a:stretch/>
            </p:blipFill>
            <p:spPr>
              <a:xfrm>
                <a:off x="1662999" y="4487713"/>
                <a:ext cx="6134403" cy="1863155"/>
              </a:xfrm>
              <a:prstGeom prst="rect">
                <a:avLst/>
              </a:prstGeom>
            </p:spPr>
          </p:pic>
          <p:sp>
            <p:nvSpPr>
              <p:cNvPr id="16" name="TextBox 15"/>
              <p:cNvSpPr txBox="1"/>
              <p:nvPr/>
            </p:nvSpPr>
            <p:spPr>
              <a:xfrm>
                <a:off x="4131719" y="6417734"/>
                <a:ext cx="994608" cy="369332"/>
              </a:xfrm>
              <a:prstGeom prst="rect">
                <a:avLst/>
              </a:prstGeom>
              <a:noFill/>
            </p:spPr>
            <p:txBody>
              <a:bodyPr wrap="none" rtlCol="0">
                <a:spAutoFit/>
              </a:bodyPr>
              <a:lstStyle/>
              <a:p>
                <a:r>
                  <a:rPr lang="en-US" dirty="0"/>
                  <a:t>HKY+I+</a:t>
                </a:r>
                <a:r>
                  <a:rPr lang="en-US" dirty="0">
                    <a:latin typeface="Symbol" charset="2"/>
                    <a:cs typeface="Symbol" charset="2"/>
                  </a:rPr>
                  <a:t>G</a:t>
                </a:r>
              </a:p>
            </p:txBody>
          </p:sp>
        </p:grpSp>
        <p:cxnSp>
          <p:nvCxnSpPr>
            <p:cNvPr id="19" name="Straight Connector 18"/>
            <p:cNvCxnSpPr/>
            <p:nvPr/>
          </p:nvCxnSpPr>
          <p:spPr>
            <a:xfrm flipV="1">
              <a:off x="2176672" y="4741333"/>
              <a:ext cx="2564661" cy="1337734"/>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3" name="Group 2">
            <a:extLst>
              <a:ext uri="{FF2B5EF4-FFF2-40B4-BE49-F238E27FC236}">
                <a16:creationId xmlns:a16="http://schemas.microsoft.com/office/drawing/2014/main" id="{23E271A0-6C85-1748-823E-D1F5C5BE5F4C}"/>
              </a:ext>
            </a:extLst>
          </p:cNvPr>
          <p:cNvGrpSpPr/>
          <p:nvPr/>
        </p:nvGrpSpPr>
        <p:grpSpPr>
          <a:xfrm>
            <a:off x="2440339" y="1505390"/>
            <a:ext cx="4294678" cy="5288517"/>
            <a:chOff x="2440339" y="1505390"/>
            <a:chExt cx="4294678" cy="5288517"/>
          </a:xfrm>
        </p:grpSpPr>
        <p:sp>
          <p:nvSpPr>
            <p:cNvPr id="6" name="TextBox 5"/>
            <p:cNvSpPr txBox="1"/>
            <p:nvPr/>
          </p:nvSpPr>
          <p:spPr>
            <a:xfrm>
              <a:off x="2440339" y="1505390"/>
              <a:ext cx="4294678" cy="369332"/>
            </a:xfrm>
            <a:prstGeom prst="rect">
              <a:avLst/>
            </a:prstGeom>
            <a:noFill/>
          </p:spPr>
          <p:txBody>
            <a:bodyPr wrap="none" rtlCol="0">
              <a:spAutoFit/>
            </a:bodyPr>
            <a:lstStyle/>
            <a:p>
              <a:pPr algn="ctr"/>
              <a:r>
                <a:rPr lang="en-US" b="1" dirty="0"/>
                <a:t>All models are wrong, but some are useful.</a:t>
              </a:r>
              <a:endParaRPr lang="en-US" dirty="0"/>
            </a:p>
          </p:txBody>
        </p:sp>
        <p:sp>
          <p:nvSpPr>
            <p:cNvPr id="2" name="TextBox 1"/>
            <p:cNvSpPr txBox="1"/>
            <p:nvPr/>
          </p:nvSpPr>
          <p:spPr>
            <a:xfrm>
              <a:off x="2661486" y="6516908"/>
              <a:ext cx="3948389" cy="276999"/>
            </a:xfrm>
            <a:prstGeom prst="rect">
              <a:avLst/>
            </a:prstGeom>
            <a:noFill/>
          </p:spPr>
          <p:txBody>
            <a:bodyPr wrap="none" rtlCol="0">
              <a:spAutoFit/>
            </a:bodyPr>
            <a:lstStyle/>
            <a:p>
              <a:r>
                <a:rPr lang="en-US" sz="1200" dirty="0"/>
                <a:t>Sullivan and Joyce (2005 Ann. Rev. Ecol. </a:t>
              </a:r>
              <a:r>
                <a:rPr lang="en-US" sz="1200" dirty="0" err="1"/>
                <a:t>Evol</a:t>
              </a:r>
              <a:r>
                <a:rPr lang="en-US" sz="1200" dirty="0"/>
                <a:t>. &amp; Syst. 36:446)</a:t>
              </a:r>
            </a:p>
          </p:txBody>
        </p:sp>
      </p:grpSp>
    </p:spTree>
    <p:extLst>
      <p:ext uri="{BB962C8B-B14F-4D97-AF65-F5344CB8AC3E}">
        <p14:creationId xmlns:p14="http://schemas.microsoft.com/office/powerpoint/2010/main" val="976204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0659" y="361434"/>
            <a:ext cx="3582682" cy="461665"/>
          </a:xfrm>
          <a:prstGeom prst="rect">
            <a:avLst/>
          </a:prstGeom>
        </p:spPr>
        <p:txBody>
          <a:bodyPr wrap="none">
            <a:spAutoFit/>
          </a:bodyPr>
          <a:lstStyle/>
          <a:p>
            <a:pPr algn="ctr"/>
            <a:r>
              <a:rPr lang="en-US" sz="2400" dirty="0"/>
              <a:t>III. Relative Goodness of Fit</a:t>
            </a:r>
          </a:p>
        </p:txBody>
      </p:sp>
      <p:sp>
        <p:nvSpPr>
          <p:cNvPr id="3" name="TextBox 2"/>
          <p:cNvSpPr txBox="1"/>
          <p:nvPr/>
        </p:nvSpPr>
        <p:spPr>
          <a:xfrm>
            <a:off x="546100" y="1066800"/>
            <a:ext cx="5871958" cy="369332"/>
          </a:xfrm>
          <a:prstGeom prst="rect">
            <a:avLst/>
          </a:prstGeom>
          <a:noFill/>
        </p:spPr>
        <p:txBody>
          <a:bodyPr wrap="none" rtlCol="0">
            <a:spAutoFit/>
          </a:bodyPr>
          <a:lstStyle/>
          <a:p>
            <a:r>
              <a:rPr lang="en-US" dirty="0"/>
              <a:t>B. Bayesian Information Criterion (BIC; derived by Schwarz)</a:t>
            </a:r>
          </a:p>
        </p:txBody>
      </p:sp>
      <p:grpSp>
        <p:nvGrpSpPr>
          <p:cNvPr id="6" name="Group 5"/>
          <p:cNvGrpSpPr/>
          <p:nvPr/>
        </p:nvGrpSpPr>
        <p:grpSpPr>
          <a:xfrm>
            <a:off x="997078" y="1676400"/>
            <a:ext cx="7286370" cy="803791"/>
            <a:chOff x="997078" y="1905000"/>
            <a:chExt cx="7286370" cy="803791"/>
          </a:xfrm>
        </p:grpSpPr>
        <p:sp>
          <p:nvSpPr>
            <p:cNvPr id="4" name="TextBox 3"/>
            <p:cNvSpPr txBox="1"/>
            <p:nvPr/>
          </p:nvSpPr>
          <p:spPr>
            <a:xfrm>
              <a:off x="3556000" y="1905000"/>
              <a:ext cx="2208620" cy="369332"/>
            </a:xfrm>
            <a:prstGeom prst="rect">
              <a:avLst/>
            </a:prstGeom>
            <a:noFill/>
          </p:spPr>
          <p:txBody>
            <a:bodyPr wrap="none" rtlCol="0">
              <a:spAutoFit/>
            </a:bodyPr>
            <a:lstStyle/>
            <a:p>
              <a:r>
                <a:rPr lang="en-US" dirty="0" err="1"/>
                <a:t>BIC</a:t>
              </a:r>
              <a:r>
                <a:rPr lang="en-US" i="1" baseline="-25000" dirty="0" err="1"/>
                <a:t>i</a:t>
              </a:r>
              <a:r>
                <a:rPr lang="en-US" dirty="0"/>
                <a:t> = -2 </a:t>
              </a:r>
              <a:r>
                <a:rPr lang="en-US" dirty="0" err="1"/>
                <a:t>ln</a:t>
              </a:r>
              <a:r>
                <a:rPr lang="en-US" i="1" dirty="0" err="1"/>
                <a:t>L</a:t>
              </a:r>
              <a:r>
                <a:rPr lang="en-US" i="1" baseline="-25000" dirty="0" err="1"/>
                <a:t>i</a:t>
              </a:r>
              <a:r>
                <a:rPr lang="en-US" dirty="0"/>
                <a:t> + </a:t>
              </a:r>
              <a:r>
                <a:rPr lang="en-US" i="1" dirty="0"/>
                <a:t>d</a:t>
              </a:r>
              <a:r>
                <a:rPr lang="en-US" i="1" baseline="-25000" dirty="0"/>
                <a:t>i</a:t>
              </a:r>
              <a:r>
                <a:rPr lang="en-US" i="1" dirty="0"/>
                <a:t> </a:t>
              </a:r>
              <a:r>
                <a:rPr lang="en-US" dirty="0" err="1"/>
                <a:t>ln</a:t>
              </a:r>
              <a:r>
                <a:rPr lang="en-US" dirty="0"/>
                <a:t>(</a:t>
              </a:r>
              <a:r>
                <a:rPr lang="en-US" i="1" dirty="0"/>
                <a:t>n</a:t>
              </a:r>
              <a:r>
                <a:rPr lang="en-US" dirty="0"/>
                <a:t>),</a:t>
              </a:r>
            </a:p>
          </p:txBody>
        </p:sp>
        <p:sp>
          <p:nvSpPr>
            <p:cNvPr id="5" name="TextBox 4"/>
            <p:cNvSpPr txBox="1"/>
            <p:nvPr/>
          </p:nvSpPr>
          <p:spPr>
            <a:xfrm>
              <a:off x="997078" y="2339459"/>
              <a:ext cx="7286370" cy="369332"/>
            </a:xfrm>
            <a:prstGeom prst="rect">
              <a:avLst/>
            </a:prstGeom>
            <a:noFill/>
          </p:spPr>
          <p:txBody>
            <a:bodyPr wrap="none" rtlCol="0">
              <a:spAutoFit/>
            </a:bodyPr>
            <a:lstStyle/>
            <a:p>
              <a:r>
                <a:rPr lang="en-US" dirty="0"/>
                <a:t>where </a:t>
              </a:r>
              <a:r>
                <a:rPr lang="en-US" i="1" dirty="0"/>
                <a:t>d</a:t>
              </a:r>
              <a:r>
                <a:rPr lang="en-US" i="1" baseline="-25000" dirty="0"/>
                <a:t>i</a:t>
              </a:r>
              <a:r>
                <a:rPr lang="en-US" dirty="0"/>
                <a:t> is the number of parameters in </a:t>
              </a:r>
              <a:r>
                <a:rPr lang="en-US" i="1" dirty="0" err="1"/>
                <a:t>M</a:t>
              </a:r>
              <a:r>
                <a:rPr lang="en-US" i="1" baseline="-25000" dirty="0" err="1"/>
                <a:t>i</a:t>
              </a:r>
              <a:r>
                <a:rPr lang="en-US" dirty="0"/>
                <a:t> (as before) and </a:t>
              </a:r>
              <a:r>
                <a:rPr lang="en-US" i="1" dirty="0"/>
                <a:t>n</a:t>
              </a:r>
              <a:r>
                <a:rPr lang="en-US" dirty="0"/>
                <a:t> is sample size.</a:t>
              </a:r>
            </a:p>
          </p:txBody>
        </p:sp>
      </p:grpSp>
      <p:sp>
        <p:nvSpPr>
          <p:cNvPr id="7" name="TextBox 6"/>
          <p:cNvSpPr txBox="1"/>
          <p:nvPr/>
        </p:nvSpPr>
        <p:spPr>
          <a:xfrm>
            <a:off x="825500" y="2838450"/>
            <a:ext cx="7619431" cy="369332"/>
          </a:xfrm>
          <a:prstGeom prst="rect">
            <a:avLst/>
          </a:prstGeom>
          <a:noFill/>
        </p:spPr>
        <p:txBody>
          <a:bodyPr wrap="none" rtlCol="0">
            <a:spAutoFit/>
          </a:bodyPr>
          <a:lstStyle/>
          <a:p>
            <a:pPr algn="ctr"/>
            <a:r>
              <a:rPr lang="en-US" dirty="0"/>
              <a:t>This measure fit and penalizes superfluous parameters (more heavily than AIC).</a:t>
            </a:r>
          </a:p>
        </p:txBody>
      </p:sp>
      <p:sp>
        <p:nvSpPr>
          <p:cNvPr id="8" name="TextBox 7"/>
          <p:cNvSpPr txBox="1"/>
          <p:nvPr/>
        </p:nvSpPr>
        <p:spPr>
          <a:xfrm>
            <a:off x="800100" y="3413125"/>
            <a:ext cx="7684728" cy="646331"/>
          </a:xfrm>
          <a:prstGeom prst="rect">
            <a:avLst/>
          </a:prstGeom>
          <a:noFill/>
        </p:spPr>
        <p:txBody>
          <a:bodyPr wrap="none" rtlCol="0">
            <a:spAutoFit/>
          </a:bodyPr>
          <a:lstStyle/>
          <a:p>
            <a:pPr algn="ctr"/>
            <a:r>
              <a:rPr lang="en-US" dirty="0"/>
              <a:t>Schwarz demonstrated that model with the lowest </a:t>
            </a:r>
            <a:r>
              <a:rPr lang="en-US" dirty="0" err="1"/>
              <a:t>BIC</a:t>
            </a:r>
            <a:r>
              <a:rPr lang="en-US" i="1" baseline="-25000" dirty="0" err="1"/>
              <a:t>i</a:t>
            </a:r>
            <a:r>
              <a:rPr lang="en-US" dirty="0"/>
              <a:t> approximates the model </a:t>
            </a:r>
          </a:p>
          <a:p>
            <a:pPr algn="ctr"/>
            <a:r>
              <a:rPr lang="en-US" dirty="0"/>
              <a:t>with the highest posterior probability. </a:t>
            </a:r>
          </a:p>
        </p:txBody>
      </p:sp>
      <p:sp>
        <p:nvSpPr>
          <p:cNvPr id="9" name="TextBox 8"/>
          <p:cNvSpPr txBox="1"/>
          <p:nvPr/>
        </p:nvSpPr>
        <p:spPr>
          <a:xfrm>
            <a:off x="698500" y="4025900"/>
            <a:ext cx="7910338" cy="1477328"/>
          </a:xfrm>
          <a:prstGeom prst="rect">
            <a:avLst/>
          </a:prstGeom>
          <a:noFill/>
        </p:spPr>
        <p:txBody>
          <a:bodyPr wrap="none" rtlCol="0">
            <a:spAutoFit/>
          </a:bodyPr>
          <a:lstStyle/>
          <a:p>
            <a:r>
              <a:rPr lang="en-US" dirty="0"/>
              <a:t>Assumptions:</a:t>
            </a:r>
          </a:p>
          <a:p>
            <a:r>
              <a:rPr lang="en-US" dirty="0"/>
              <a:t>	All </a:t>
            </a:r>
            <a:r>
              <a:rPr lang="en-US" i="1" dirty="0" err="1"/>
              <a:t>M</a:t>
            </a:r>
            <a:r>
              <a:rPr lang="en-US" i="1" baseline="-25000" dirty="0" err="1"/>
              <a:t>i</a:t>
            </a:r>
            <a:r>
              <a:rPr lang="en-US" dirty="0"/>
              <a:t> have ca. same prior probability (that there is a very “vague” prior).</a:t>
            </a:r>
          </a:p>
          <a:p>
            <a:endParaRPr lang="en-US" dirty="0"/>
          </a:p>
          <a:p>
            <a:r>
              <a:rPr lang="en-US" dirty="0"/>
              <a:t>	The Taylor approximation holds - we can approximate the marginal likelihood</a:t>
            </a:r>
          </a:p>
          <a:p>
            <a:r>
              <a:rPr lang="en-US" dirty="0"/>
              <a:t>		with the joint likelihood (more about this later).</a:t>
            </a:r>
          </a:p>
        </p:txBody>
      </p:sp>
      <p:sp>
        <p:nvSpPr>
          <p:cNvPr id="10" name="TextBox 9"/>
          <p:cNvSpPr txBox="1"/>
          <p:nvPr/>
        </p:nvSpPr>
        <p:spPr>
          <a:xfrm>
            <a:off x="698500" y="5782628"/>
            <a:ext cx="8036237" cy="646331"/>
          </a:xfrm>
          <a:prstGeom prst="rect">
            <a:avLst/>
          </a:prstGeom>
          <a:noFill/>
        </p:spPr>
        <p:txBody>
          <a:bodyPr wrap="none" rtlCol="0">
            <a:spAutoFit/>
          </a:bodyPr>
          <a:lstStyle/>
          <a:p>
            <a:pPr algn="ctr"/>
            <a:r>
              <a:rPr lang="en-US" dirty="0"/>
              <a:t>Evans and Sullivan (2010. MB&amp;E. 28:343) showed that the second assumption holds</a:t>
            </a:r>
          </a:p>
          <a:p>
            <a:pPr algn="ctr"/>
            <a:r>
              <a:rPr lang="en-US" dirty="0"/>
              <a:t>when there’s a lot of information in the data with respect to model preference. </a:t>
            </a:r>
          </a:p>
        </p:txBody>
      </p:sp>
    </p:spTree>
    <p:extLst>
      <p:ext uri="{BB962C8B-B14F-4D97-AF65-F5344CB8AC3E}">
        <p14:creationId xmlns:p14="http://schemas.microsoft.com/office/powerpoint/2010/main" val="37517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0659" y="361434"/>
            <a:ext cx="3582682" cy="461665"/>
          </a:xfrm>
          <a:prstGeom prst="rect">
            <a:avLst/>
          </a:prstGeom>
        </p:spPr>
        <p:txBody>
          <a:bodyPr wrap="none">
            <a:spAutoFit/>
          </a:bodyPr>
          <a:lstStyle/>
          <a:p>
            <a:pPr algn="ctr"/>
            <a:r>
              <a:rPr lang="en-US" sz="2400" dirty="0"/>
              <a:t>III. Relative Goodness of Fit</a:t>
            </a:r>
          </a:p>
        </p:txBody>
      </p:sp>
      <p:sp>
        <p:nvSpPr>
          <p:cNvPr id="3" name="TextBox 2"/>
          <p:cNvSpPr txBox="1"/>
          <p:nvPr/>
        </p:nvSpPr>
        <p:spPr>
          <a:xfrm>
            <a:off x="622300" y="1003300"/>
            <a:ext cx="4362755" cy="369332"/>
          </a:xfrm>
          <a:prstGeom prst="rect">
            <a:avLst/>
          </a:prstGeom>
          <a:noFill/>
        </p:spPr>
        <p:txBody>
          <a:bodyPr wrap="none" rtlCol="0">
            <a:spAutoFit/>
          </a:bodyPr>
          <a:lstStyle/>
          <a:p>
            <a:r>
              <a:rPr lang="en-US" dirty="0"/>
              <a:t>C. Hierarchical Likelihood Ratio Tests (</a:t>
            </a:r>
            <a:r>
              <a:rPr lang="en-US" dirty="0" err="1"/>
              <a:t>hLRTs</a:t>
            </a:r>
            <a:r>
              <a:rPr lang="en-US" dirty="0"/>
              <a:t>)</a:t>
            </a:r>
          </a:p>
        </p:txBody>
      </p:sp>
      <p:grpSp>
        <p:nvGrpSpPr>
          <p:cNvPr id="7" name="Group 6"/>
          <p:cNvGrpSpPr/>
          <p:nvPr/>
        </p:nvGrpSpPr>
        <p:grpSpPr>
          <a:xfrm>
            <a:off x="1602111" y="1612900"/>
            <a:ext cx="6076303" cy="883166"/>
            <a:chOff x="1602111" y="1689100"/>
            <a:chExt cx="6076303" cy="883166"/>
          </a:xfrm>
        </p:grpSpPr>
        <p:sp>
          <p:nvSpPr>
            <p:cNvPr id="4" name="TextBox 3"/>
            <p:cNvSpPr txBox="1"/>
            <p:nvPr/>
          </p:nvSpPr>
          <p:spPr>
            <a:xfrm>
              <a:off x="3759200" y="1689100"/>
              <a:ext cx="1716842" cy="369332"/>
            </a:xfrm>
            <a:prstGeom prst="rect">
              <a:avLst/>
            </a:prstGeom>
            <a:noFill/>
          </p:spPr>
          <p:txBody>
            <a:bodyPr wrap="none" rtlCol="0">
              <a:spAutoFit/>
            </a:bodyPr>
            <a:lstStyle/>
            <a:p>
              <a:r>
                <a:rPr lang="en-US" i="1" dirty="0">
                  <a:latin typeface="Symbol" charset="2"/>
                  <a:cs typeface="Symbol" charset="2"/>
                </a:rPr>
                <a:t>d</a:t>
              </a:r>
              <a:r>
                <a:rPr lang="en-US" dirty="0"/>
                <a:t> = 2(ln</a:t>
              </a:r>
              <a:r>
                <a:rPr lang="en-US" i="1" dirty="0"/>
                <a:t>L</a:t>
              </a:r>
              <a:r>
                <a:rPr lang="en-US" i="1" baseline="-25000" dirty="0"/>
                <a:t>0</a:t>
              </a:r>
              <a:r>
                <a:rPr lang="en-US" dirty="0"/>
                <a:t> – ln</a:t>
              </a:r>
              <a:r>
                <a:rPr lang="en-US" i="1" dirty="0"/>
                <a:t>L</a:t>
              </a:r>
              <a:r>
                <a:rPr lang="en-US" i="1" baseline="-25000" dirty="0"/>
                <a:t>1</a:t>
              </a:r>
              <a:r>
                <a:rPr lang="en-US" dirty="0"/>
                <a:t>)</a:t>
              </a:r>
            </a:p>
          </p:txBody>
        </p:sp>
        <p:sp>
          <p:nvSpPr>
            <p:cNvPr id="5" name="TextBox 4"/>
            <p:cNvSpPr txBox="1"/>
            <p:nvPr/>
          </p:nvSpPr>
          <p:spPr>
            <a:xfrm>
              <a:off x="1602111" y="2202934"/>
              <a:ext cx="6076303" cy="369332"/>
            </a:xfrm>
            <a:prstGeom prst="rect">
              <a:avLst/>
            </a:prstGeom>
            <a:noFill/>
          </p:spPr>
          <p:txBody>
            <a:bodyPr wrap="none" rtlCol="0">
              <a:spAutoFit/>
            </a:bodyPr>
            <a:lstStyle/>
            <a:p>
              <a:r>
                <a:rPr lang="en-US" dirty="0"/>
                <a:t>where M</a:t>
              </a:r>
              <a:r>
                <a:rPr lang="en-US" baseline="-25000" dirty="0"/>
                <a:t>0</a:t>
              </a:r>
              <a:r>
                <a:rPr lang="en-US" dirty="0"/>
                <a:t> is a complex model and M</a:t>
              </a:r>
              <a:r>
                <a:rPr lang="en-US" baseline="-25000" dirty="0"/>
                <a:t>1</a:t>
              </a:r>
              <a:r>
                <a:rPr lang="en-US" dirty="0"/>
                <a:t> is a simpler special case. </a:t>
              </a:r>
            </a:p>
          </p:txBody>
        </p:sp>
      </p:grpSp>
      <p:sp>
        <p:nvSpPr>
          <p:cNvPr id="6" name="TextBox 5"/>
          <p:cNvSpPr txBox="1"/>
          <p:nvPr/>
        </p:nvSpPr>
        <p:spPr>
          <a:xfrm>
            <a:off x="2603500" y="2654300"/>
            <a:ext cx="4054828" cy="369332"/>
          </a:xfrm>
          <a:prstGeom prst="rect">
            <a:avLst/>
          </a:prstGeom>
          <a:noFill/>
        </p:spPr>
        <p:txBody>
          <a:bodyPr wrap="none" rtlCol="0">
            <a:spAutoFit/>
          </a:bodyPr>
          <a:lstStyle/>
          <a:p>
            <a:r>
              <a:rPr lang="en-US" dirty="0"/>
              <a:t>Therefore, this approach just assesses fit.</a:t>
            </a:r>
          </a:p>
        </p:txBody>
      </p:sp>
      <p:sp>
        <p:nvSpPr>
          <p:cNvPr id="8" name="Rectangle 7"/>
          <p:cNvSpPr/>
          <p:nvPr/>
        </p:nvSpPr>
        <p:spPr>
          <a:xfrm>
            <a:off x="893352" y="3131234"/>
            <a:ext cx="7550339" cy="646331"/>
          </a:xfrm>
          <a:prstGeom prst="rect">
            <a:avLst/>
          </a:prstGeom>
        </p:spPr>
        <p:txBody>
          <a:bodyPr wrap="none">
            <a:spAutoFit/>
          </a:bodyPr>
          <a:lstStyle/>
          <a:p>
            <a:pPr algn="ctr"/>
            <a:r>
              <a:rPr lang="en-US" dirty="0"/>
              <a:t>The test statistic is asymptotically </a:t>
            </a:r>
            <a:r>
              <a:rPr lang="en-US" dirty="0">
                <a:latin typeface="Symbol" charset="2"/>
                <a:cs typeface="Symbol" charset="2"/>
              </a:rPr>
              <a:t>c</a:t>
            </a:r>
            <a:r>
              <a:rPr lang="en-US" baseline="30000" dirty="0"/>
              <a:t>2</a:t>
            </a:r>
            <a:r>
              <a:rPr lang="en-US" dirty="0"/>
              <a:t>-distributed, as long as models are nested, </a:t>
            </a:r>
          </a:p>
          <a:p>
            <a:pPr algn="ctr"/>
            <a:r>
              <a:rPr lang="en-US" dirty="0"/>
              <a:t>with </a:t>
            </a:r>
            <a:r>
              <a:rPr lang="en-US" dirty="0" err="1"/>
              <a:t>d.f.</a:t>
            </a:r>
            <a:r>
              <a:rPr lang="en-US" dirty="0"/>
              <a:t> equal to difference in number of parameters. </a:t>
            </a:r>
          </a:p>
        </p:txBody>
      </p:sp>
      <p:grpSp>
        <p:nvGrpSpPr>
          <p:cNvPr id="15" name="Group 14"/>
          <p:cNvGrpSpPr/>
          <p:nvPr/>
        </p:nvGrpSpPr>
        <p:grpSpPr>
          <a:xfrm>
            <a:off x="203200" y="3949700"/>
            <a:ext cx="8315678" cy="2541032"/>
            <a:chOff x="203200" y="3949700"/>
            <a:chExt cx="8315678" cy="2541032"/>
          </a:xfrm>
        </p:grpSpPr>
        <p:grpSp>
          <p:nvGrpSpPr>
            <p:cNvPr id="12" name="Group 11"/>
            <p:cNvGrpSpPr/>
            <p:nvPr/>
          </p:nvGrpSpPr>
          <p:grpSpPr>
            <a:xfrm>
              <a:off x="203200" y="3949700"/>
              <a:ext cx="3937000" cy="2541032"/>
              <a:chOff x="203200" y="3949700"/>
              <a:chExt cx="3937000" cy="2541032"/>
            </a:xfrm>
          </p:grpSpPr>
          <p:pic>
            <p:nvPicPr>
              <p:cNvPr id="9" name="Picture 8"/>
              <p:cNvPicPr>
                <a:picLocks noChangeAspect="1"/>
              </p:cNvPicPr>
              <p:nvPr/>
            </p:nvPicPr>
            <p:blipFill>
              <a:blip r:embed="rId2"/>
              <a:stretch>
                <a:fillRect/>
              </a:stretch>
            </p:blipFill>
            <p:spPr>
              <a:xfrm>
                <a:off x="203200" y="3949700"/>
                <a:ext cx="3937000" cy="2171700"/>
              </a:xfrm>
              <a:prstGeom prst="rect">
                <a:avLst/>
              </a:prstGeom>
            </p:spPr>
          </p:pic>
          <p:sp>
            <p:nvSpPr>
              <p:cNvPr id="11" name="TextBox 10"/>
              <p:cNvSpPr txBox="1"/>
              <p:nvPr/>
            </p:nvSpPr>
            <p:spPr>
              <a:xfrm>
                <a:off x="1277258" y="6121400"/>
                <a:ext cx="1788884" cy="369332"/>
              </a:xfrm>
              <a:prstGeom prst="rect">
                <a:avLst/>
              </a:prstGeom>
              <a:noFill/>
            </p:spPr>
            <p:txBody>
              <a:bodyPr wrap="none" rtlCol="0">
                <a:spAutoFit/>
              </a:bodyPr>
              <a:lstStyle/>
              <a:p>
                <a:r>
                  <a:rPr lang="en-US" dirty="0" err="1"/>
                  <a:t>Frati</a:t>
                </a:r>
                <a:r>
                  <a:rPr lang="en-US" dirty="0"/>
                  <a:t> et al. (1997)</a:t>
                </a:r>
              </a:p>
            </p:txBody>
          </p:sp>
        </p:grpSp>
        <p:grpSp>
          <p:nvGrpSpPr>
            <p:cNvPr id="14" name="Group 13"/>
            <p:cNvGrpSpPr/>
            <p:nvPr/>
          </p:nvGrpSpPr>
          <p:grpSpPr>
            <a:xfrm>
              <a:off x="4696178" y="4000500"/>
              <a:ext cx="3822700" cy="2452132"/>
              <a:chOff x="4696178" y="4000500"/>
              <a:chExt cx="3822700" cy="2452132"/>
            </a:xfrm>
          </p:grpSpPr>
          <p:pic>
            <p:nvPicPr>
              <p:cNvPr id="10" name="Picture 9"/>
              <p:cNvPicPr>
                <a:picLocks noChangeAspect="1"/>
              </p:cNvPicPr>
              <p:nvPr/>
            </p:nvPicPr>
            <p:blipFill>
              <a:blip r:embed="rId3"/>
              <a:stretch>
                <a:fillRect/>
              </a:stretch>
            </p:blipFill>
            <p:spPr>
              <a:xfrm>
                <a:off x="4696178" y="4000500"/>
                <a:ext cx="3822700" cy="2108200"/>
              </a:xfrm>
              <a:prstGeom prst="rect">
                <a:avLst/>
              </a:prstGeom>
            </p:spPr>
          </p:pic>
          <p:sp>
            <p:nvSpPr>
              <p:cNvPr id="13" name="TextBox 12"/>
              <p:cNvSpPr txBox="1"/>
              <p:nvPr/>
            </p:nvSpPr>
            <p:spPr>
              <a:xfrm>
                <a:off x="5564759" y="6083300"/>
                <a:ext cx="2085539" cy="369332"/>
              </a:xfrm>
              <a:prstGeom prst="rect">
                <a:avLst/>
              </a:prstGeom>
              <a:noFill/>
            </p:spPr>
            <p:txBody>
              <a:bodyPr wrap="none" rtlCol="0">
                <a:spAutoFit/>
              </a:bodyPr>
              <a:lstStyle/>
              <a:p>
                <a:r>
                  <a:rPr lang="en-US" dirty="0"/>
                  <a:t>Sullivan et al. (1997)</a:t>
                </a:r>
              </a:p>
            </p:txBody>
          </p:sp>
        </p:grpSp>
      </p:grpSp>
    </p:spTree>
    <p:extLst>
      <p:ext uri="{BB962C8B-B14F-4D97-AF65-F5344CB8AC3E}">
        <p14:creationId xmlns:p14="http://schemas.microsoft.com/office/powerpoint/2010/main" val="423416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0659" y="361434"/>
            <a:ext cx="3582682" cy="461665"/>
          </a:xfrm>
          <a:prstGeom prst="rect">
            <a:avLst/>
          </a:prstGeom>
        </p:spPr>
        <p:txBody>
          <a:bodyPr wrap="none">
            <a:spAutoFit/>
          </a:bodyPr>
          <a:lstStyle/>
          <a:p>
            <a:pPr algn="ctr"/>
            <a:r>
              <a:rPr lang="en-US" sz="2400" dirty="0"/>
              <a:t>III. Relative Goodness of Fit</a:t>
            </a:r>
          </a:p>
        </p:txBody>
      </p:sp>
      <p:sp>
        <p:nvSpPr>
          <p:cNvPr id="3" name="TextBox 2"/>
          <p:cNvSpPr txBox="1"/>
          <p:nvPr/>
        </p:nvSpPr>
        <p:spPr>
          <a:xfrm>
            <a:off x="622300" y="1003300"/>
            <a:ext cx="7659669" cy="369332"/>
          </a:xfrm>
          <a:prstGeom prst="rect">
            <a:avLst/>
          </a:prstGeom>
          <a:noFill/>
        </p:spPr>
        <p:txBody>
          <a:bodyPr wrap="none" rtlCol="0">
            <a:spAutoFit/>
          </a:bodyPr>
          <a:lstStyle/>
          <a:p>
            <a:r>
              <a:rPr lang="en-US" dirty="0"/>
              <a:t>C. Hierarchical Likelihood Ratio Tests (</a:t>
            </a:r>
            <a:r>
              <a:rPr lang="en-US" dirty="0" err="1"/>
              <a:t>hLRTs</a:t>
            </a:r>
            <a:r>
              <a:rPr lang="en-US" dirty="0"/>
              <a:t>): Problem of pairwise comparisons.</a:t>
            </a:r>
          </a:p>
        </p:txBody>
      </p:sp>
      <p:pic>
        <p:nvPicPr>
          <p:cNvPr id="6"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066" y="1563132"/>
            <a:ext cx="4878393" cy="49344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887886" y="6312932"/>
            <a:ext cx="1313180" cy="369332"/>
          </a:xfrm>
          <a:prstGeom prst="rect">
            <a:avLst/>
          </a:prstGeom>
          <a:noFill/>
        </p:spPr>
        <p:txBody>
          <a:bodyPr wrap="none" rtlCol="0">
            <a:spAutoFit/>
          </a:bodyPr>
          <a:lstStyle/>
          <a:p>
            <a:r>
              <a:rPr lang="en-US" dirty="0"/>
              <a:t>Bottom Up?</a:t>
            </a:r>
          </a:p>
        </p:txBody>
      </p:sp>
      <p:sp>
        <p:nvSpPr>
          <p:cNvPr id="8" name="TextBox 7"/>
          <p:cNvSpPr txBox="1"/>
          <p:nvPr/>
        </p:nvSpPr>
        <p:spPr>
          <a:xfrm>
            <a:off x="5422900" y="3136900"/>
            <a:ext cx="1228597" cy="369332"/>
          </a:xfrm>
          <a:prstGeom prst="rect">
            <a:avLst/>
          </a:prstGeom>
          <a:noFill/>
        </p:spPr>
        <p:txBody>
          <a:bodyPr wrap="none" rtlCol="0">
            <a:spAutoFit/>
          </a:bodyPr>
          <a:lstStyle/>
          <a:p>
            <a:r>
              <a:rPr lang="en-US" dirty="0"/>
              <a:t>Top down?</a:t>
            </a:r>
          </a:p>
        </p:txBody>
      </p:sp>
      <p:sp>
        <p:nvSpPr>
          <p:cNvPr id="4" name="TextBox 3"/>
          <p:cNvSpPr txBox="1"/>
          <p:nvPr/>
        </p:nvSpPr>
        <p:spPr>
          <a:xfrm>
            <a:off x="6033141" y="4908034"/>
            <a:ext cx="2844762" cy="369332"/>
          </a:xfrm>
          <a:prstGeom prst="rect">
            <a:avLst/>
          </a:prstGeom>
          <a:noFill/>
        </p:spPr>
        <p:txBody>
          <a:bodyPr wrap="none" rtlCol="0">
            <a:spAutoFit/>
          </a:bodyPr>
          <a:lstStyle/>
          <a:p>
            <a:r>
              <a:rPr lang="en-US" dirty="0"/>
              <a:t>JC vs. K2P using a </a:t>
            </a:r>
            <a:r>
              <a:rPr lang="en-US" dirty="0">
                <a:latin typeface="Symbol" charset="2"/>
                <a:cs typeface="Symbol" charset="2"/>
              </a:rPr>
              <a:t>c</a:t>
            </a:r>
            <a:r>
              <a:rPr lang="en-US" baseline="30000" dirty="0"/>
              <a:t>2</a:t>
            </a:r>
            <a:r>
              <a:rPr lang="en-US" dirty="0"/>
              <a:t> w/1 </a:t>
            </a:r>
            <a:r>
              <a:rPr lang="en-US" dirty="0" err="1"/>
              <a:t>d.f.</a:t>
            </a:r>
            <a:r>
              <a:rPr lang="en-US" dirty="0"/>
              <a:t> </a:t>
            </a:r>
          </a:p>
        </p:txBody>
      </p:sp>
      <p:sp>
        <p:nvSpPr>
          <p:cNvPr id="5" name="TextBox 4"/>
          <p:cNvSpPr txBox="1"/>
          <p:nvPr/>
        </p:nvSpPr>
        <p:spPr>
          <a:xfrm>
            <a:off x="6033141" y="5461000"/>
            <a:ext cx="2828644" cy="369332"/>
          </a:xfrm>
          <a:prstGeom prst="rect">
            <a:avLst/>
          </a:prstGeom>
          <a:noFill/>
        </p:spPr>
        <p:txBody>
          <a:bodyPr wrap="none" rtlCol="0">
            <a:spAutoFit/>
          </a:bodyPr>
          <a:lstStyle/>
          <a:p>
            <a:r>
              <a:rPr lang="en-US" dirty="0"/>
              <a:t>JC vs. F81 using a </a:t>
            </a:r>
            <a:r>
              <a:rPr lang="en-US" dirty="0">
                <a:latin typeface="Symbol" charset="2"/>
                <a:cs typeface="Symbol" charset="2"/>
              </a:rPr>
              <a:t>c</a:t>
            </a:r>
            <a:r>
              <a:rPr lang="en-US" baseline="30000" dirty="0"/>
              <a:t>2</a:t>
            </a:r>
            <a:r>
              <a:rPr lang="en-US" dirty="0"/>
              <a:t> w/3 </a:t>
            </a:r>
            <a:r>
              <a:rPr lang="en-US" dirty="0" err="1"/>
              <a:t>d.f.</a:t>
            </a:r>
            <a:r>
              <a:rPr lang="en-US" dirty="0"/>
              <a:t> </a:t>
            </a:r>
          </a:p>
        </p:txBody>
      </p:sp>
      <p:sp>
        <p:nvSpPr>
          <p:cNvPr id="9" name="TextBox 8"/>
          <p:cNvSpPr txBox="1"/>
          <p:nvPr/>
        </p:nvSpPr>
        <p:spPr>
          <a:xfrm>
            <a:off x="6033141" y="5951498"/>
            <a:ext cx="2741969" cy="646331"/>
          </a:xfrm>
          <a:prstGeom prst="rect">
            <a:avLst/>
          </a:prstGeom>
          <a:noFill/>
        </p:spPr>
        <p:txBody>
          <a:bodyPr wrap="none" rtlCol="0">
            <a:spAutoFit/>
          </a:bodyPr>
          <a:lstStyle/>
          <a:p>
            <a:pPr algn="ctr"/>
            <a:r>
              <a:rPr lang="en-US" dirty="0"/>
              <a:t>JC vs. JC+I or perhaps JC+</a:t>
            </a:r>
            <a:r>
              <a:rPr lang="en-US" dirty="0">
                <a:latin typeface="Symbol" charset="2"/>
                <a:cs typeface="Symbol" charset="2"/>
              </a:rPr>
              <a:t>G</a:t>
            </a:r>
            <a:r>
              <a:rPr lang="en-US" dirty="0"/>
              <a:t>, </a:t>
            </a:r>
          </a:p>
          <a:p>
            <a:pPr algn="ctr"/>
            <a:r>
              <a:rPr lang="en-US" dirty="0"/>
              <a:t>with the mixed </a:t>
            </a:r>
            <a:r>
              <a:rPr lang="en-US" dirty="0">
                <a:latin typeface="Symbol" charset="2"/>
                <a:cs typeface="Symbol" charset="2"/>
              </a:rPr>
              <a:t>c</a:t>
            </a:r>
            <a:r>
              <a:rPr lang="en-US" baseline="30000" dirty="0"/>
              <a:t>2</a:t>
            </a:r>
            <a:r>
              <a:rPr lang="en-US" dirty="0"/>
              <a:t> </a:t>
            </a:r>
          </a:p>
        </p:txBody>
      </p:sp>
    </p:spTree>
    <p:extLst>
      <p:ext uri="{BB962C8B-B14F-4D97-AF65-F5344CB8AC3E}">
        <p14:creationId xmlns:p14="http://schemas.microsoft.com/office/powerpoint/2010/main" val="35202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35" y="297934"/>
            <a:ext cx="2861330" cy="461665"/>
          </a:xfrm>
          <a:prstGeom prst="rect">
            <a:avLst/>
          </a:prstGeom>
        </p:spPr>
        <p:txBody>
          <a:bodyPr wrap="none">
            <a:spAutoFit/>
          </a:bodyPr>
          <a:lstStyle/>
          <a:p>
            <a:pPr algn="ctr"/>
            <a:r>
              <a:rPr lang="en-US" sz="2400" dirty="0"/>
              <a:t>IV. Novel Approaches</a:t>
            </a:r>
          </a:p>
        </p:txBody>
      </p:sp>
      <p:sp>
        <p:nvSpPr>
          <p:cNvPr id="3" name="TextBox 2"/>
          <p:cNvSpPr txBox="1"/>
          <p:nvPr/>
        </p:nvSpPr>
        <p:spPr>
          <a:xfrm>
            <a:off x="711200" y="1079500"/>
            <a:ext cx="5461126" cy="369332"/>
          </a:xfrm>
          <a:prstGeom prst="rect">
            <a:avLst/>
          </a:prstGeom>
          <a:noFill/>
        </p:spPr>
        <p:txBody>
          <a:bodyPr wrap="none" rtlCol="0">
            <a:spAutoFit/>
          </a:bodyPr>
          <a:lstStyle/>
          <a:p>
            <a:r>
              <a:rPr lang="en-US" dirty="0"/>
              <a:t>A. Decision Theory - remove the exclusive reliance on fit. </a:t>
            </a:r>
          </a:p>
        </p:txBody>
      </p:sp>
      <p:sp>
        <p:nvSpPr>
          <p:cNvPr id="4" name="Rectangle 3"/>
          <p:cNvSpPr/>
          <p:nvPr/>
        </p:nvSpPr>
        <p:spPr>
          <a:xfrm>
            <a:off x="914400" y="1812667"/>
            <a:ext cx="7518400" cy="646331"/>
          </a:xfrm>
          <a:prstGeom prst="rect">
            <a:avLst/>
          </a:prstGeom>
        </p:spPr>
        <p:txBody>
          <a:bodyPr wrap="square">
            <a:spAutoFit/>
          </a:bodyPr>
          <a:lstStyle/>
          <a:p>
            <a:r>
              <a:rPr lang="en-US" dirty="0"/>
              <a:t>Assume we are faced with a choice between, say, </a:t>
            </a:r>
            <a:r>
              <a:rPr lang="en-US" i="1" dirty="0"/>
              <a:t>A</a:t>
            </a:r>
            <a:r>
              <a:rPr lang="en-US" dirty="0"/>
              <a:t> or </a:t>
            </a:r>
            <a:r>
              <a:rPr lang="en-US" i="1" dirty="0"/>
              <a:t>B</a:t>
            </a:r>
            <a:r>
              <a:rPr lang="en-US" dirty="0"/>
              <a:t> and there are multiple 	possible outcomes of each choice. </a:t>
            </a:r>
          </a:p>
        </p:txBody>
      </p:sp>
      <p:sp>
        <p:nvSpPr>
          <p:cNvPr id="5" name="Rectangle 4"/>
          <p:cNvSpPr/>
          <p:nvPr/>
        </p:nvSpPr>
        <p:spPr>
          <a:xfrm>
            <a:off x="914400" y="2789709"/>
            <a:ext cx="6362700" cy="369332"/>
          </a:xfrm>
          <a:prstGeom prst="rect">
            <a:avLst/>
          </a:prstGeom>
        </p:spPr>
        <p:txBody>
          <a:bodyPr wrap="square">
            <a:spAutoFit/>
          </a:bodyPr>
          <a:lstStyle/>
          <a:p>
            <a:r>
              <a:rPr lang="en-US" dirty="0"/>
              <a:t>There are </a:t>
            </a:r>
            <a:r>
              <a:rPr lang="en-US" i="1" dirty="0"/>
              <a:t>a</a:t>
            </a:r>
            <a:r>
              <a:rPr lang="en-US" dirty="0"/>
              <a:t> possible outcomes if choice </a:t>
            </a:r>
            <a:r>
              <a:rPr lang="en-US" i="1" dirty="0"/>
              <a:t>A</a:t>
            </a:r>
            <a:r>
              <a:rPr lang="en-US" dirty="0"/>
              <a:t> is made (</a:t>
            </a:r>
            <a:r>
              <a:rPr lang="en-US" i="1" dirty="0"/>
              <a:t>A</a:t>
            </a:r>
            <a:r>
              <a:rPr lang="en-US" i="1" baseline="-25000" dirty="0"/>
              <a:t>1</a:t>
            </a:r>
            <a:r>
              <a:rPr lang="en-US" i="1" dirty="0"/>
              <a:t>, A</a:t>
            </a:r>
            <a:r>
              <a:rPr lang="en-US" i="1" baseline="-25000" dirty="0"/>
              <a:t>2</a:t>
            </a:r>
            <a:r>
              <a:rPr lang="en-US" i="1" dirty="0"/>
              <a:t>, . . . </a:t>
            </a:r>
            <a:r>
              <a:rPr lang="en-US" i="1" dirty="0" err="1"/>
              <a:t>A</a:t>
            </a:r>
            <a:r>
              <a:rPr lang="en-US" i="1" baseline="-25000" dirty="0" err="1"/>
              <a:t>a</a:t>
            </a:r>
            <a:r>
              <a:rPr lang="en-US" dirty="0"/>
              <a:t> ). </a:t>
            </a:r>
          </a:p>
        </p:txBody>
      </p:sp>
      <p:sp>
        <p:nvSpPr>
          <p:cNvPr id="6" name="TextBox 5"/>
          <p:cNvSpPr txBox="1"/>
          <p:nvPr/>
        </p:nvSpPr>
        <p:spPr>
          <a:xfrm>
            <a:off x="914400" y="3489752"/>
            <a:ext cx="6601198" cy="369332"/>
          </a:xfrm>
          <a:prstGeom prst="rect">
            <a:avLst/>
          </a:prstGeom>
          <a:noFill/>
        </p:spPr>
        <p:txBody>
          <a:bodyPr wrap="none" rtlCol="0">
            <a:spAutoFit/>
          </a:bodyPr>
          <a:lstStyle/>
          <a:p>
            <a:r>
              <a:rPr lang="en-US" dirty="0"/>
              <a:t>And there are </a:t>
            </a:r>
            <a:r>
              <a:rPr lang="en-US" i="1" dirty="0"/>
              <a:t>b</a:t>
            </a:r>
            <a:r>
              <a:rPr lang="en-US" dirty="0"/>
              <a:t> possible outcomes if choice </a:t>
            </a:r>
            <a:r>
              <a:rPr lang="en-US" i="1" dirty="0"/>
              <a:t>B</a:t>
            </a:r>
            <a:r>
              <a:rPr lang="en-US" dirty="0"/>
              <a:t> is made (</a:t>
            </a:r>
            <a:r>
              <a:rPr lang="en-US" i="1" dirty="0"/>
              <a:t>B</a:t>
            </a:r>
            <a:r>
              <a:rPr lang="en-US" i="1" baseline="-25000" dirty="0"/>
              <a:t>1</a:t>
            </a:r>
            <a:r>
              <a:rPr lang="en-US" i="1" dirty="0"/>
              <a:t>, B</a:t>
            </a:r>
            <a:r>
              <a:rPr lang="en-US" i="1" baseline="-25000" dirty="0"/>
              <a:t>2</a:t>
            </a:r>
            <a:r>
              <a:rPr lang="en-US" i="1" dirty="0"/>
              <a:t>, . . . B</a:t>
            </a:r>
            <a:r>
              <a:rPr lang="en-US" i="1" baseline="-25000" dirty="0"/>
              <a:t>b</a:t>
            </a:r>
            <a:r>
              <a:rPr lang="en-US" dirty="0"/>
              <a:t>).</a:t>
            </a:r>
          </a:p>
        </p:txBody>
      </p:sp>
      <p:sp>
        <p:nvSpPr>
          <p:cNvPr id="9" name="Rectangle 8"/>
          <p:cNvSpPr/>
          <p:nvPr/>
        </p:nvSpPr>
        <p:spPr>
          <a:xfrm>
            <a:off x="914400" y="4189795"/>
            <a:ext cx="7378700" cy="646331"/>
          </a:xfrm>
          <a:prstGeom prst="rect">
            <a:avLst/>
          </a:prstGeom>
        </p:spPr>
        <p:txBody>
          <a:bodyPr wrap="square">
            <a:spAutoFit/>
          </a:bodyPr>
          <a:lstStyle/>
          <a:p>
            <a:r>
              <a:rPr lang="en-US" dirty="0"/>
              <a:t>We need to be able to quantify the cost associated with each potential 	outcome (i.e., 	</a:t>
            </a:r>
            <a:r>
              <a:rPr lang="en-US" i="1" dirty="0"/>
              <a:t>C</a:t>
            </a:r>
            <a:r>
              <a:rPr lang="en-US" i="1" baseline="-25000" dirty="0"/>
              <a:t>A1</a:t>
            </a:r>
            <a:r>
              <a:rPr lang="en-US" i="1" dirty="0"/>
              <a:t>, C</a:t>
            </a:r>
            <a:r>
              <a:rPr lang="en-US" i="1" baseline="-25000" dirty="0"/>
              <a:t>A2</a:t>
            </a:r>
            <a:r>
              <a:rPr lang="en-US" i="1" dirty="0"/>
              <a:t>, . . . </a:t>
            </a:r>
            <a:r>
              <a:rPr lang="en-US" i="1" dirty="0" err="1"/>
              <a:t>C</a:t>
            </a:r>
            <a:r>
              <a:rPr lang="en-US" i="1" baseline="-25000" dirty="0" err="1"/>
              <a:t>Aa</a:t>
            </a:r>
            <a:r>
              <a:rPr lang="en-US" dirty="0"/>
              <a:t> and </a:t>
            </a:r>
            <a:r>
              <a:rPr lang="en-US" i="1" dirty="0"/>
              <a:t>C</a:t>
            </a:r>
            <a:r>
              <a:rPr lang="en-US" i="1" baseline="-25000" dirty="0"/>
              <a:t>B1</a:t>
            </a:r>
            <a:r>
              <a:rPr lang="en-US" i="1" dirty="0"/>
              <a:t>, C</a:t>
            </a:r>
            <a:r>
              <a:rPr lang="en-US" i="1" baseline="-25000" dirty="0"/>
              <a:t>B2</a:t>
            </a:r>
            <a:r>
              <a:rPr lang="en-US" i="1" dirty="0"/>
              <a:t>, . . . </a:t>
            </a:r>
            <a:r>
              <a:rPr lang="en-US" i="1" dirty="0" err="1"/>
              <a:t>C</a:t>
            </a:r>
            <a:r>
              <a:rPr lang="en-US" i="1" baseline="-25000" dirty="0" err="1"/>
              <a:t>Bb</a:t>
            </a:r>
            <a:r>
              <a:rPr lang="en-US" dirty="0"/>
              <a:t>). </a:t>
            </a:r>
          </a:p>
        </p:txBody>
      </p:sp>
      <p:sp>
        <p:nvSpPr>
          <p:cNvPr id="10" name="Rectangle 9"/>
          <p:cNvSpPr/>
          <p:nvPr/>
        </p:nvSpPr>
        <p:spPr>
          <a:xfrm>
            <a:off x="914400" y="5166836"/>
            <a:ext cx="7493000" cy="646331"/>
          </a:xfrm>
          <a:prstGeom prst="rect">
            <a:avLst/>
          </a:prstGeom>
        </p:spPr>
        <p:txBody>
          <a:bodyPr wrap="square">
            <a:spAutoFit/>
          </a:bodyPr>
          <a:lstStyle/>
          <a:p>
            <a:r>
              <a:rPr lang="en-US" dirty="0"/>
              <a:t>We need to determine the probabilities of each potential outcome, given each 	choice: </a:t>
            </a:r>
            <a:r>
              <a:rPr lang="en-US" i="1" dirty="0"/>
              <a:t>P(A</a:t>
            </a:r>
            <a:r>
              <a:rPr lang="en-US" i="1" baseline="-25000" dirty="0"/>
              <a:t>1</a:t>
            </a:r>
            <a:r>
              <a:rPr lang="en-US" i="1" dirty="0"/>
              <a:t>|A), P(A</a:t>
            </a:r>
            <a:r>
              <a:rPr lang="en-US" i="1" baseline="-25000" dirty="0"/>
              <a:t>2</a:t>
            </a:r>
            <a:r>
              <a:rPr lang="en-US" i="1" dirty="0"/>
              <a:t>|A), . . . P(</a:t>
            </a:r>
            <a:r>
              <a:rPr lang="en-US" i="1" dirty="0" err="1"/>
              <a:t>A</a:t>
            </a:r>
            <a:r>
              <a:rPr lang="en-US" i="1" baseline="-25000" dirty="0" err="1"/>
              <a:t>a</a:t>
            </a:r>
            <a:r>
              <a:rPr lang="en-US" i="1" dirty="0" err="1"/>
              <a:t>|A</a:t>
            </a:r>
            <a:r>
              <a:rPr lang="en-US" i="1" dirty="0"/>
              <a:t>)</a:t>
            </a:r>
            <a:r>
              <a:rPr lang="en-US" dirty="0"/>
              <a:t> and</a:t>
            </a:r>
            <a:r>
              <a:rPr lang="en-US" i="1" dirty="0"/>
              <a:t> P(B</a:t>
            </a:r>
            <a:r>
              <a:rPr lang="en-US" i="1" baseline="-25000" dirty="0"/>
              <a:t>1</a:t>
            </a:r>
            <a:r>
              <a:rPr lang="en-US" i="1" dirty="0"/>
              <a:t>|B), P(B</a:t>
            </a:r>
            <a:r>
              <a:rPr lang="en-US" i="1" baseline="-25000" dirty="0"/>
              <a:t>2</a:t>
            </a:r>
            <a:r>
              <a:rPr lang="en-US" i="1" dirty="0"/>
              <a:t>|B), . . . P(</a:t>
            </a:r>
            <a:r>
              <a:rPr lang="en-US" i="1" dirty="0" err="1"/>
              <a:t>B</a:t>
            </a:r>
            <a:r>
              <a:rPr lang="en-US" i="1" baseline="-25000" dirty="0" err="1"/>
              <a:t>b</a:t>
            </a:r>
            <a:r>
              <a:rPr lang="en-US" i="1" dirty="0" err="1"/>
              <a:t>|B</a:t>
            </a:r>
            <a:r>
              <a:rPr lang="en-US" i="1" dirty="0"/>
              <a:t>).</a:t>
            </a:r>
            <a:endParaRPr lang="en-US" dirty="0"/>
          </a:p>
        </p:txBody>
      </p:sp>
    </p:spTree>
    <p:extLst>
      <p:ext uri="{BB962C8B-B14F-4D97-AF65-F5344CB8AC3E}">
        <p14:creationId xmlns:p14="http://schemas.microsoft.com/office/powerpoint/2010/main" val="292566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35" y="297934"/>
            <a:ext cx="2861330" cy="461665"/>
          </a:xfrm>
          <a:prstGeom prst="rect">
            <a:avLst/>
          </a:prstGeom>
        </p:spPr>
        <p:txBody>
          <a:bodyPr wrap="none">
            <a:spAutoFit/>
          </a:bodyPr>
          <a:lstStyle/>
          <a:p>
            <a:pPr algn="ctr"/>
            <a:r>
              <a:rPr lang="en-US" sz="2400" dirty="0"/>
              <a:t>IV. Novel Approaches</a:t>
            </a:r>
          </a:p>
        </p:txBody>
      </p:sp>
      <p:sp>
        <p:nvSpPr>
          <p:cNvPr id="3" name="TextBox 2"/>
          <p:cNvSpPr txBox="1"/>
          <p:nvPr/>
        </p:nvSpPr>
        <p:spPr>
          <a:xfrm>
            <a:off x="711200" y="1079500"/>
            <a:ext cx="5461126" cy="369332"/>
          </a:xfrm>
          <a:prstGeom prst="rect">
            <a:avLst/>
          </a:prstGeom>
          <a:noFill/>
        </p:spPr>
        <p:txBody>
          <a:bodyPr wrap="none" rtlCol="0">
            <a:spAutoFit/>
          </a:bodyPr>
          <a:lstStyle/>
          <a:p>
            <a:r>
              <a:rPr lang="en-US" dirty="0"/>
              <a:t>A. Decision Theory - remove the exclusive reliance on fit. </a:t>
            </a:r>
          </a:p>
        </p:txBody>
      </p:sp>
      <p:sp>
        <p:nvSpPr>
          <p:cNvPr id="4" name="Rectangle 3"/>
          <p:cNvSpPr/>
          <p:nvPr/>
        </p:nvSpPr>
        <p:spPr>
          <a:xfrm>
            <a:off x="876300" y="1670735"/>
            <a:ext cx="7518400" cy="369332"/>
          </a:xfrm>
          <a:prstGeom prst="rect">
            <a:avLst/>
          </a:prstGeom>
        </p:spPr>
        <p:txBody>
          <a:bodyPr wrap="square">
            <a:spAutoFit/>
          </a:bodyPr>
          <a:lstStyle/>
          <a:p>
            <a:pPr algn="ctr"/>
            <a:r>
              <a:rPr lang="en-US" dirty="0"/>
              <a:t>We then calculate the expected cost (i.e., the risk) associated with each choice. </a:t>
            </a:r>
          </a:p>
        </p:txBody>
      </p:sp>
      <p:graphicFrame>
        <p:nvGraphicFramePr>
          <p:cNvPr id="5" name="Object 4"/>
          <p:cNvGraphicFramePr>
            <a:graphicFrameLocks noChangeAspect="1"/>
          </p:cNvGraphicFramePr>
          <p:nvPr>
            <p:extLst>
              <p:ext uri="{D42A27DB-BD31-4B8C-83A1-F6EECF244321}">
                <p14:modId xmlns:p14="http://schemas.microsoft.com/office/powerpoint/2010/main" val="4034521724"/>
              </p:ext>
            </p:extLst>
          </p:nvPr>
        </p:nvGraphicFramePr>
        <p:xfrm>
          <a:off x="3304646" y="2309034"/>
          <a:ext cx="2571750" cy="954865"/>
        </p:xfrm>
        <a:graphic>
          <a:graphicData uri="http://schemas.openxmlformats.org/presentationml/2006/ole">
            <mc:AlternateContent xmlns:mc="http://schemas.openxmlformats.org/markup-compatibility/2006">
              <mc:Choice xmlns:v="urn:schemas-microsoft-com:vml" Requires="v">
                <p:oleObj spid="_x0000_s3440" name="Equation" r:id="rId3" imgW="1231900" imgH="457200" progId="Equation.3">
                  <p:embed/>
                </p:oleObj>
              </mc:Choice>
              <mc:Fallback>
                <p:oleObj name="Equation" r:id="rId3" imgW="1231900" imgH="457200" progId="Equation.3">
                  <p:embed/>
                  <p:pic>
                    <p:nvPicPr>
                      <p:cNvPr id="0" name=""/>
                      <p:cNvPicPr/>
                      <p:nvPr/>
                    </p:nvPicPr>
                    <p:blipFill>
                      <a:blip r:embed="rId4"/>
                      <a:stretch>
                        <a:fillRect/>
                      </a:stretch>
                    </p:blipFill>
                    <p:spPr>
                      <a:xfrm>
                        <a:off x="3304646" y="2309034"/>
                        <a:ext cx="2571750" cy="954865"/>
                      </a:xfrm>
                      <a:prstGeom prst="rect">
                        <a:avLst/>
                      </a:prstGeom>
                    </p:spPr>
                  </p:pic>
                </p:oleObj>
              </mc:Fallback>
            </mc:AlternateContent>
          </a:graphicData>
        </a:graphic>
      </p:graphicFrame>
      <p:grpSp>
        <p:nvGrpSpPr>
          <p:cNvPr id="9" name="Group 8"/>
          <p:cNvGrpSpPr/>
          <p:nvPr/>
        </p:nvGrpSpPr>
        <p:grpSpPr>
          <a:xfrm>
            <a:off x="3327400" y="3377168"/>
            <a:ext cx="2548996" cy="1220231"/>
            <a:chOff x="3327400" y="3669268"/>
            <a:chExt cx="2548996" cy="1220231"/>
          </a:xfrm>
        </p:grpSpPr>
        <p:sp>
          <p:nvSpPr>
            <p:cNvPr id="7" name="TextBox 6"/>
            <p:cNvSpPr txBox="1"/>
            <p:nvPr/>
          </p:nvSpPr>
          <p:spPr>
            <a:xfrm>
              <a:off x="4443801" y="3669268"/>
              <a:ext cx="342123" cy="369332"/>
            </a:xfrm>
            <a:prstGeom prst="rect">
              <a:avLst/>
            </a:prstGeom>
            <a:noFill/>
          </p:spPr>
          <p:txBody>
            <a:bodyPr wrap="none" rtlCol="0">
              <a:spAutoFit/>
            </a:bodyPr>
            <a:lstStyle/>
            <a:p>
              <a:r>
                <a:rPr lang="en-US" dirty="0"/>
                <a:t>&amp;</a:t>
              </a:r>
            </a:p>
          </p:txBody>
        </p:sp>
        <p:graphicFrame>
          <p:nvGraphicFramePr>
            <p:cNvPr id="8" name="Object 7"/>
            <p:cNvGraphicFramePr>
              <a:graphicFrameLocks noChangeAspect="1"/>
            </p:cNvGraphicFramePr>
            <p:nvPr>
              <p:extLst>
                <p:ext uri="{D42A27DB-BD31-4B8C-83A1-F6EECF244321}">
                  <p14:modId xmlns:p14="http://schemas.microsoft.com/office/powerpoint/2010/main" val="3893210244"/>
                </p:ext>
              </p:extLst>
            </p:nvPr>
          </p:nvGraphicFramePr>
          <p:xfrm>
            <a:off x="3327400" y="3933626"/>
            <a:ext cx="2548996" cy="955873"/>
          </p:xfrm>
          <a:graphic>
            <a:graphicData uri="http://schemas.openxmlformats.org/presentationml/2006/ole">
              <mc:AlternateContent xmlns:mc="http://schemas.openxmlformats.org/markup-compatibility/2006">
                <mc:Choice xmlns:v="urn:schemas-microsoft-com:vml" Requires="v">
                  <p:oleObj spid="_x0000_s3441" name="Equation" r:id="rId5" imgW="1219200" imgH="457200" progId="Equation.3">
                    <p:embed/>
                  </p:oleObj>
                </mc:Choice>
                <mc:Fallback>
                  <p:oleObj name="Equation" r:id="rId5" imgW="1219200" imgH="457200" progId="Equation.3">
                    <p:embed/>
                    <p:pic>
                      <p:nvPicPr>
                        <p:cNvPr id="0" name=""/>
                        <p:cNvPicPr/>
                        <p:nvPr/>
                      </p:nvPicPr>
                      <p:blipFill>
                        <a:blip r:embed="rId6"/>
                        <a:stretch>
                          <a:fillRect/>
                        </a:stretch>
                      </p:blipFill>
                      <p:spPr>
                        <a:xfrm>
                          <a:off x="3327400" y="3933626"/>
                          <a:ext cx="2548996" cy="955873"/>
                        </a:xfrm>
                        <a:prstGeom prst="rect">
                          <a:avLst/>
                        </a:prstGeom>
                      </p:spPr>
                    </p:pic>
                  </p:oleObj>
                </mc:Fallback>
              </mc:AlternateContent>
            </a:graphicData>
          </a:graphic>
        </p:graphicFrame>
      </p:grpSp>
      <p:sp>
        <p:nvSpPr>
          <p:cNvPr id="11" name="TextBox 10"/>
          <p:cNvSpPr txBox="1"/>
          <p:nvPr/>
        </p:nvSpPr>
        <p:spPr>
          <a:xfrm>
            <a:off x="1879600" y="5003800"/>
            <a:ext cx="5457970" cy="369332"/>
          </a:xfrm>
          <a:prstGeom prst="rect">
            <a:avLst/>
          </a:prstGeom>
          <a:noFill/>
        </p:spPr>
        <p:txBody>
          <a:bodyPr wrap="none" rtlCol="0">
            <a:spAutoFit/>
          </a:bodyPr>
          <a:lstStyle/>
          <a:p>
            <a:r>
              <a:rPr lang="en-US" dirty="0"/>
              <a:t>We then would make the choice that minimizes the risk.</a:t>
            </a:r>
          </a:p>
        </p:txBody>
      </p:sp>
      <p:grpSp>
        <p:nvGrpSpPr>
          <p:cNvPr id="13" name="Group 12"/>
          <p:cNvGrpSpPr/>
          <p:nvPr/>
        </p:nvGrpSpPr>
        <p:grpSpPr>
          <a:xfrm>
            <a:off x="1211909" y="5517634"/>
            <a:ext cx="6817829" cy="890032"/>
            <a:chOff x="1211909" y="5517634"/>
            <a:chExt cx="6817829" cy="890032"/>
          </a:xfrm>
        </p:grpSpPr>
        <p:sp>
          <p:nvSpPr>
            <p:cNvPr id="10" name="TextBox 9"/>
            <p:cNvSpPr txBox="1"/>
            <p:nvPr/>
          </p:nvSpPr>
          <p:spPr>
            <a:xfrm>
              <a:off x="1211909" y="5517634"/>
              <a:ext cx="6817829" cy="369332"/>
            </a:xfrm>
            <a:prstGeom prst="rect">
              <a:avLst/>
            </a:prstGeom>
            <a:noFill/>
          </p:spPr>
          <p:txBody>
            <a:bodyPr wrap="none" rtlCol="0">
              <a:spAutoFit/>
            </a:bodyPr>
            <a:lstStyle/>
            <a:p>
              <a:r>
                <a:rPr lang="en-US" dirty="0"/>
                <a:t>These cost functions can be erected based on any aspect of an analysis.</a:t>
              </a:r>
            </a:p>
          </p:txBody>
        </p:sp>
        <p:sp>
          <p:nvSpPr>
            <p:cNvPr id="12" name="TextBox 11"/>
            <p:cNvSpPr txBox="1"/>
            <p:nvPr/>
          </p:nvSpPr>
          <p:spPr>
            <a:xfrm>
              <a:off x="1778283" y="6038334"/>
              <a:ext cx="5685082" cy="369332"/>
            </a:xfrm>
            <a:prstGeom prst="rect">
              <a:avLst/>
            </a:prstGeom>
            <a:noFill/>
          </p:spPr>
          <p:txBody>
            <a:bodyPr wrap="none" rtlCol="0">
              <a:spAutoFit/>
            </a:bodyPr>
            <a:lstStyle/>
            <a:p>
              <a:r>
                <a:rPr lang="en-US" dirty="0"/>
                <a:t>In </a:t>
              </a:r>
              <a:r>
                <a:rPr lang="en-US" dirty="0" err="1"/>
                <a:t>phylogenetics</a:t>
              </a:r>
              <a:r>
                <a:rPr lang="en-US" dirty="0"/>
                <a:t>, we want to minimize the topological risk.</a:t>
              </a:r>
            </a:p>
          </p:txBody>
        </p:sp>
      </p:grpSp>
    </p:spTree>
    <p:extLst>
      <p:ext uri="{BB962C8B-B14F-4D97-AF65-F5344CB8AC3E}">
        <p14:creationId xmlns:p14="http://schemas.microsoft.com/office/powerpoint/2010/main" val="112072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35" y="297934"/>
            <a:ext cx="2861330" cy="461665"/>
          </a:xfrm>
          <a:prstGeom prst="rect">
            <a:avLst/>
          </a:prstGeom>
        </p:spPr>
        <p:txBody>
          <a:bodyPr wrap="none">
            <a:spAutoFit/>
          </a:bodyPr>
          <a:lstStyle/>
          <a:p>
            <a:pPr algn="ctr"/>
            <a:r>
              <a:rPr lang="en-US" sz="2400" dirty="0"/>
              <a:t>IV. Novel Approaches</a:t>
            </a:r>
          </a:p>
        </p:txBody>
      </p:sp>
      <p:sp>
        <p:nvSpPr>
          <p:cNvPr id="3" name="TextBox 2"/>
          <p:cNvSpPr txBox="1"/>
          <p:nvPr/>
        </p:nvSpPr>
        <p:spPr>
          <a:xfrm>
            <a:off x="335647" y="977900"/>
            <a:ext cx="8613656" cy="369332"/>
          </a:xfrm>
          <a:prstGeom prst="rect">
            <a:avLst/>
          </a:prstGeom>
          <a:noFill/>
        </p:spPr>
        <p:txBody>
          <a:bodyPr wrap="none" rtlCol="0">
            <a:spAutoFit/>
          </a:bodyPr>
          <a:lstStyle/>
          <a:p>
            <a:pPr algn="ctr"/>
            <a:r>
              <a:rPr lang="en-US" dirty="0"/>
              <a:t>A. Decision Theory – Minimizing branch-length error (</a:t>
            </a:r>
            <a:r>
              <a:rPr lang="en-US" dirty="0" err="1"/>
              <a:t>Minin</a:t>
            </a:r>
            <a:r>
              <a:rPr lang="en-US" dirty="0"/>
              <a:t> et al. 2003. Syst. Biol. 52:674).</a:t>
            </a:r>
          </a:p>
        </p:txBody>
      </p:sp>
      <p:sp>
        <p:nvSpPr>
          <p:cNvPr id="4" name="Rectangle 3"/>
          <p:cNvSpPr/>
          <p:nvPr/>
        </p:nvSpPr>
        <p:spPr>
          <a:xfrm>
            <a:off x="736600" y="1570335"/>
            <a:ext cx="7747000" cy="369332"/>
          </a:xfrm>
          <a:prstGeom prst="rect">
            <a:avLst/>
          </a:prstGeom>
        </p:spPr>
        <p:txBody>
          <a:bodyPr wrap="square">
            <a:spAutoFit/>
          </a:bodyPr>
          <a:lstStyle/>
          <a:p>
            <a:pPr algn="ctr"/>
            <a:r>
              <a:rPr lang="en-US" dirty="0"/>
              <a:t>We assume an </a:t>
            </a:r>
            <a:r>
              <a:rPr lang="en-US" dirty="0" err="1"/>
              <a:t>unrooted</a:t>
            </a:r>
            <a:r>
              <a:rPr lang="en-US" dirty="0"/>
              <a:t> phylogeny with </a:t>
            </a:r>
            <a:r>
              <a:rPr lang="en-US" i="1" dirty="0"/>
              <a:t>k</a:t>
            </a:r>
            <a:r>
              <a:rPr lang="en-US" dirty="0"/>
              <a:t> terminal nodes &amp; 2</a:t>
            </a:r>
            <a:r>
              <a:rPr lang="en-US" i="1" dirty="0"/>
              <a:t>k</a:t>
            </a:r>
            <a:r>
              <a:rPr lang="en-US" dirty="0"/>
              <a:t>-3 branches.</a:t>
            </a:r>
          </a:p>
        </p:txBody>
      </p:sp>
      <p:grpSp>
        <p:nvGrpSpPr>
          <p:cNvPr id="7" name="Group 6"/>
          <p:cNvGrpSpPr/>
          <p:nvPr/>
        </p:nvGrpSpPr>
        <p:grpSpPr>
          <a:xfrm>
            <a:off x="856196" y="2120900"/>
            <a:ext cx="7558479" cy="646331"/>
            <a:chOff x="609468" y="2298700"/>
            <a:chExt cx="7558479" cy="646331"/>
          </a:xfrm>
        </p:grpSpPr>
        <p:sp>
          <p:nvSpPr>
            <p:cNvPr id="5" name="TextBox 4"/>
            <p:cNvSpPr txBox="1"/>
            <p:nvPr/>
          </p:nvSpPr>
          <p:spPr>
            <a:xfrm>
              <a:off x="609468" y="2298700"/>
              <a:ext cx="7558479" cy="646331"/>
            </a:xfrm>
            <a:prstGeom prst="rect">
              <a:avLst/>
            </a:prstGeom>
            <a:noFill/>
          </p:spPr>
          <p:txBody>
            <a:bodyPr wrap="none" rtlCol="0">
              <a:spAutoFit/>
            </a:bodyPr>
            <a:lstStyle/>
            <a:p>
              <a:pPr algn="ctr"/>
              <a:r>
                <a:rPr lang="en-US" b="1" dirty="0"/>
                <a:t>B</a:t>
              </a:r>
              <a:r>
                <a:rPr lang="en-US" dirty="0"/>
                <a:t> = </a:t>
              </a:r>
              <a:r>
                <a:rPr lang="en-US" i="1" dirty="0"/>
                <a:t>(B</a:t>
              </a:r>
              <a:r>
                <a:rPr lang="en-US" i="1" baseline="-25000" dirty="0"/>
                <a:t>1</a:t>
              </a:r>
              <a:r>
                <a:rPr lang="en-US" i="1" dirty="0"/>
                <a:t>, B</a:t>
              </a:r>
              <a:r>
                <a:rPr lang="en-US" i="1" baseline="-25000" dirty="0"/>
                <a:t>2</a:t>
              </a:r>
              <a:r>
                <a:rPr lang="en-US" i="1" dirty="0"/>
                <a:t>, . . . ,B</a:t>
              </a:r>
              <a:r>
                <a:rPr lang="en-US" i="1" baseline="-25000" dirty="0"/>
                <a:t>2k-3</a:t>
              </a:r>
              <a:r>
                <a:rPr lang="en-US" dirty="0"/>
                <a:t>) is the vector of branch lengths, with     being the vector of </a:t>
              </a:r>
            </a:p>
            <a:p>
              <a:pPr algn="ctr"/>
              <a:r>
                <a:rPr lang="en-US" i="1" dirty="0"/>
                <a:t>estimated</a:t>
              </a:r>
              <a:r>
                <a:rPr lang="en-US" dirty="0"/>
                <a:t> branch lengths under the assumptions of model </a:t>
              </a:r>
              <a:r>
                <a:rPr lang="en-US" i="1" dirty="0"/>
                <a:t>M</a:t>
              </a:r>
              <a:r>
                <a:rPr lang="en-US" i="1" baseline="-25000" dirty="0"/>
                <a:t>i</a:t>
              </a:r>
              <a:r>
                <a:rPr lang="en-US" dirty="0"/>
                <a:t>.  </a:t>
              </a:r>
            </a:p>
          </p:txBody>
        </p:sp>
        <p:graphicFrame>
          <p:nvGraphicFramePr>
            <p:cNvPr id="6" name="Object 5"/>
            <p:cNvGraphicFramePr>
              <a:graphicFrameLocks noChangeAspect="1"/>
            </p:cNvGraphicFramePr>
            <p:nvPr>
              <p:extLst>
                <p:ext uri="{D42A27DB-BD31-4B8C-83A1-F6EECF244321}">
                  <p14:modId xmlns:p14="http://schemas.microsoft.com/office/powerpoint/2010/main" val="2713517566"/>
                </p:ext>
              </p:extLst>
            </p:nvPr>
          </p:nvGraphicFramePr>
          <p:xfrm>
            <a:off x="6018213" y="2316163"/>
            <a:ext cx="238125" cy="341312"/>
          </p:xfrm>
          <a:graphic>
            <a:graphicData uri="http://schemas.openxmlformats.org/presentationml/2006/ole">
              <mc:AlternateContent xmlns:mc="http://schemas.openxmlformats.org/markup-compatibility/2006">
                <mc:Choice xmlns:v="urn:schemas-microsoft-com:vml" Requires="v">
                  <p:oleObj spid="_x0000_s4608" name="Equation" r:id="rId3" imgW="177800" imgH="254000" progId="Equation.3">
                    <p:embed/>
                  </p:oleObj>
                </mc:Choice>
                <mc:Fallback>
                  <p:oleObj name="Equation" r:id="rId3" imgW="177800" imgH="254000" progId="Equation.3">
                    <p:embed/>
                    <p:pic>
                      <p:nvPicPr>
                        <p:cNvPr id="0" name=""/>
                        <p:cNvPicPr/>
                        <p:nvPr/>
                      </p:nvPicPr>
                      <p:blipFill>
                        <a:blip r:embed="rId4"/>
                        <a:stretch>
                          <a:fillRect/>
                        </a:stretch>
                      </p:blipFill>
                      <p:spPr>
                        <a:xfrm>
                          <a:off x="6018213" y="2316163"/>
                          <a:ext cx="238125" cy="341312"/>
                        </a:xfrm>
                        <a:prstGeom prst="rect">
                          <a:avLst/>
                        </a:prstGeom>
                      </p:spPr>
                    </p:pic>
                  </p:oleObj>
                </mc:Fallback>
              </mc:AlternateContent>
            </a:graphicData>
          </a:graphic>
        </p:graphicFrame>
      </p:grpSp>
      <p:grpSp>
        <p:nvGrpSpPr>
          <p:cNvPr id="10" name="Group 9"/>
          <p:cNvGrpSpPr/>
          <p:nvPr/>
        </p:nvGrpSpPr>
        <p:grpSpPr>
          <a:xfrm>
            <a:off x="827420" y="2830731"/>
            <a:ext cx="7567279" cy="1652368"/>
            <a:chOff x="827420" y="2830731"/>
            <a:chExt cx="7567279" cy="1652368"/>
          </a:xfrm>
        </p:grpSpPr>
        <p:sp>
          <p:nvSpPr>
            <p:cNvPr id="8" name="Rectangle 7"/>
            <p:cNvSpPr/>
            <p:nvPr/>
          </p:nvSpPr>
          <p:spPr>
            <a:xfrm>
              <a:off x="827420" y="2830731"/>
              <a:ext cx="7567279" cy="646331"/>
            </a:xfrm>
            <a:prstGeom prst="rect">
              <a:avLst/>
            </a:prstGeom>
          </p:spPr>
          <p:txBody>
            <a:bodyPr wrap="square">
              <a:spAutoFit/>
            </a:bodyPr>
            <a:lstStyle/>
            <a:p>
              <a:pPr algn="ctr"/>
              <a:r>
                <a:rPr lang="en-US" dirty="0"/>
                <a:t>If we have two models, </a:t>
              </a:r>
              <a:r>
                <a:rPr lang="en-US" i="1" dirty="0" err="1"/>
                <a:t>M</a:t>
              </a:r>
              <a:r>
                <a:rPr lang="en-US" i="1" baseline="-25000" dirty="0" err="1"/>
                <a:t>i</a:t>
              </a:r>
              <a:r>
                <a:rPr lang="en-US" dirty="0"/>
                <a:t> and </a:t>
              </a:r>
              <a:r>
                <a:rPr lang="en-US" i="1" dirty="0" err="1"/>
                <a:t>M</a:t>
              </a:r>
              <a:r>
                <a:rPr lang="en-US" i="1" baseline="-25000" dirty="0" err="1"/>
                <a:t>j</a:t>
              </a:r>
              <a:r>
                <a:rPr lang="en-US" dirty="0"/>
                <a:t>, the Euclidean distance between the branch length estimates is given by: </a:t>
              </a:r>
            </a:p>
          </p:txBody>
        </p:sp>
        <p:graphicFrame>
          <p:nvGraphicFramePr>
            <p:cNvPr id="9" name="Object 8"/>
            <p:cNvGraphicFramePr>
              <a:graphicFrameLocks noChangeAspect="1"/>
            </p:cNvGraphicFramePr>
            <p:nvPr>
              <p:extLst>
                <p:ext uri="{D42A27DB-BD31-4B8C-83A1-F6EECF244321}">
                  <p14:modId xmlns:p14="http://schemas.microsoft.com/office/powerpoint/2010/main" val="3898142142"/>
                </p:ext>
              </p:extLst>
            </p:nvPr>
          </p:nvGraphicFramePr>
          <p:xfrm>
            <a:off x="3022600" y="3626958"/>
            <a:ext cx="3162966" cy="856141"/>
          </p:xfrm>
          <a:graphic>
            <a:graphicData uri="http://schemas.openxmlformats.org/presentationml/2006/ole">
              <mc:AlternateContent xmlns:mc="http://schemas.openxmlformats.org/markup-compatibility/2006">
                <mc:Choice xmlns:v="urn:schemas-microsoft-com:vml" Requires="v">
                  <p:oleObj spid="_x0000_s4609" name="Equation" r:id="rId5" imgW="1689100" imgH="457200" progId="Equation.3">
                    <p:embed/>
                  </p:oleObj>
                </mc:Choice>
                <mc:Fallback>
                  <p:oleObj name="Equation" r:id="rId5" imgW="1689100" imgH="457200" progId="Equation.3">
                    <p:embed/>
                    <p:pic>
                      <p:nvPicPr>
                        <p:cNvPr id="0" name=""/>
                        <p:cNvPicPr/>
                        <p:nvPr/>
                      </p:nvPicPr>
                      <p:blipFill>
                        <a:blip r:embed="rId6"/>
                        <a:stretch>
                          <a:fillRect/>
                        </a:stretch>
                      </p:blipFill>
                      <p:spPr>
                        <a:xfrm>
                          <a:off x="3022600" y="3626958"/>
                          <a:ext cx="3162966" cy="856141"/>
                        </a:xfrm>
                        <a:prstGeom prst="rect">
                          <a:avLst/>
                        </a:prstGeom>
                      </p:spPr>
                    </p:pic>
                  </p:oleObj>
                </mc:Fallback>
              </mc:AlternateContent>
            </a:graphicData>
          </a:graphic>
        </p:graphicFrame>
      </p:grpSp>
      <p:grpSp>
        <p:nvGrpSpPr>
          <p:cNvPr id="14" name="Group 13"/>
          <p:cNvGrpSpPr/>
          <p:nvPr/>
        </p:nvGrpSpPr>
        <p:grpSpPr>
          <a:xfrm>
            <a:off x="760795" y="4584700"/>
            <a:ext cx="7708135" cy="1574799"/>
            <a:chOff x="760795" y="4584700"/>
            <a:chExt cx="7708135" cy="1574799"/>
          </a:xfrm>
        </p:grpSpPr>
        <p:sp>
          <p:nvSpPr>
            <p:cNvPr id="11" name="TextBox 10"/>
            <p:cNvSpPr txBox="1"/>
            <p:nvPr/>
          </p:nvSpPr>
          <p:spPr>
            <a:xfrm>
              <a:off x="760795" y="4584700"/>
              <a:ext cx="7708135" cy="646331"/>
            </a:xfrm>
            <a:prstGeom prst="rect">
              <a:avLst/>
            </a:prstGeom>
            <a:noFill/>
          </p:spPr>
          <p:txBody>
            <a:bodyPr wrap="none" rtlCol="0">
              <a:spAutoFit/>
            </a:bodyPr>
            <a:lstStyle/>
            <a:p>
              <a:pPr algn="ctr"/>
              <a:r>
                <a:rPr lang="en-US" dirty="0"/>
                <a:t>So, for each model </a:t>
              </a:r>
              <a:r>
                <a:rPr lang="en-US" i="1" dirty="0" err="1"/>
                <a:t>i</a:t>
              </a:r>
              <a:r>
                <a:rPr lang="en-US" dirty="0"/>
                <a:t>, we sum the risks of choosing </a:t>
              </a:r>
              <a:r>
                <a:rPr lang="en-US" i="1" dirty="0" err="1"/>
                <a:t>i</a:t>
              </a:r>
              <a:r>
                <a:rPr lang="en-US" dirty="0"/>
                <a:t> when we should have chosen</a:t>
              </a:r>
            </a:p>
            <a:p>
              <a:pPr algn="ctr"/>
              <a:r>
                <a:rPr lang="en-US" i="1" dirty="0"/>
                <a:t>j</a:t>
              </a:r>
              <a:r>
                <a:rPr lang="en-US" dirty="0"/>
                <a:t>, weighted by the probability that </a:t>
              </a:r>
              <a:r>
                <a:rPr lang="en-US" i="1" dirty="0"/>
                <a:t>j</a:t>
              </a:r>
              <a:r>
                <a:rPr lang="en-US" dirty="0"/>
                <a:t> is the true model, for all models.</a:t>
              </a:r>
            </a:p>
          </p:txBody>
        </p:sp>
        <p:graphicFrame>
          <p:nvGraphicFramePr>
            <p:cNvPr id="12" name="Object 11"/>
            <p:cNvGraphicFramePr>
              <a:graphicFrameLocks noChangeAspect="1"/>
            </p:cNvGraphicFramePr>
            <p:nvPr>
              <p:extLst>
                <p:ext uri="{D42A27DB-BD31-4B8C-83A1-F6EECF244321}">
                  <p14:modId xmlns:p14="http://schemas.microsoft.com/office/powerpoint/2010/main" val="2102529415"/>
                </p:ext>
              </p:extLst>
            </p:nvPr>
          </p:nvGraphicFramePr>
          <p:xfrm>
            <a:off x="3089402" y="5281830"/>
            <a:ext cx="3025648" cy="877669"/>
          </p:xfrm>
          <a:graphic>
            <a:graphicData uri="http://schemas.openxmlformats.org/presentationml/2006/ole">
              <mc:AlternateContent xmlns:mc="http://schemas.openxmlformats.org/markup-compatibility/2006">
                <mc:Choice xmlns:v="urn:schemas-microsoft-com:vml" Requires="v">
                  <p:oleObj spid="_x0000_s4610" name="Equation" r:id="rId7" imgW="1663700" imgH="482600" progId="Equation.3">
                    <p:embed/>
                  </p:oleObj>
                </mc:Choice>
                <mc:Fallback>
                  <p:oleObj name="Equation" r:id="rId7" imgW="1663700" imgH="482600" progId="Equation.3">
                    <p:embed/>
                    <p:pic>
                      <p:nvPicPr>
                        <p:cNvPr id="0" name=""/>
                        <p:cNvPicPr/>
                        <p:nvPr/>
                      </p:nvPicPr>
                      <p:blipFill>
                        <a:blip r:embed="rId8"/>
                        <a:stretch>
                          <a:fillRect/>
                        </a:stretch>
                      </p:blipFill>
                      <p:spPr>
                        <a:xfrm>
                          <a:off x="3089402" y="5281830"/>
                          <a:ext cx="3025648" cy="877669"/>
                        </a:xfrm>
                        <a:prstGeom prst="rect">
                          <a:avLst/>
                        </a:prstGeom>
                      </p:spPr>
                    </p:pic>
                  </p:oleObj>
                </mc:Fallback>
              </mc:AlternateContent>
            </a:graphicData>
          </a:graphic>
        </p:graphicFrame>
      </p:grpSp>
      <p:sp>
        <p:nvSpPr>
          <p:cNvPr id="13" name="TextBox 12"/>
          <p:cNvSpPr txBox="1"/>
          <p:nvPr/>
        </p:nvSpPr>
        <p:spPr>
          <a:xfrm>
            <a:off x="2275193" y="6273799"/>
            <a:ext cx="4672373" cy="369332"/>
          </a:xfrm>
          <a:prstGeom prst="rect">
            <a:avLst/>
          </a:prstGeom>
          <a:noFill/>
        </p:spPr>
        <p:txBody>
          <a:bodyPr wrap="none" rtlCol="0">
            <a:spAutoFit/>
          </a:bodyPr>
          <a:lstStyle/>
          <a:p>
            <a:r>
              <a:rPr lang="en-US" dirty="0"/>
              <a:t>We then choose the model with the lowest risk.</a:t>
            </a:r>
          </a:p>
        </p:txBody>
      </p:sp>
      <p:sp>
        <p:nvSpPr>
          <p:cNvPr id="15" name="Rounded Rectangle 14"/>
          <p:cNvSpPr/>
          <p:nvPr/>
        </p:nvSpPr>
        <p:spPr>
          <a:xfrm>
            <a:off x="3867066" y="5281830"/>
            <a:ext cx="1108938" cy="783632"/>
          </a:xfrm>
          <a:prstGeom prst="roundRect">
            <a:avLst/>
          </a:prstGeom>
          <a:gradFill flip="none" rotWithShape="1">
            <a:gsLst>
              <a:gs pos="0">
                <a:schemeClr val="accent1">
                  <a:tint val="100000"/>
                  <a:shade val="100000"/>
                  <a:satMod val="130000"/>
                  <a:alpha val="29000"/>
                </a:schemeClr>
              </a:gs>
              <a:gs pos="100000">
                <a:schemeClr val="accent1">
                  <a:tint val="50000"/>
                  <a:shade val="100000"/>
                  <a:satMod val="350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p:nvPr/>
        </p:nvSpPr>
        <p:spPr>
          <a:xfrm>
            <a:off x="4986232" y="5281830"/>
            <a:ext cx="1108938" cy="783632"/>
          </a:xfrm>
          <a:prstGeom prst="roundRect">
            <a:avLst/>
          </a:prstGeom>
          <a:gradFill flip="none" rotWithShape="1">
            <a:gsLst>
              <a:gs pos="0">
                <a:schemeClr val="accent1">
                  <a:tint val="100000"/>
                  <a:shade val="100000"/>
                  <a:satMod val="130000"/>
                  <a:alpha val="29000"/>
                </a:schemeClr>
              </a:gs>
              <a:gs pos="100000">
                <a:schemeClr val="accent1">
                  <a:tint val="50000"/>
                  <a:shade val="100000"/>
                  <a:satMod val="350000"/>
                  <a:alpha val="29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1410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35" y="297934"/>
            <a:ext cx="2861330" cy="461665"/>
          </a:xfrm>
          <a:prstGeom prst="rect">
            <a:avLst/>
          </a:prstGeom>
        </p:spPr>
        <p:txBody>
          <a:bodyPr wrap="none">
            <a:spAutoFit/>
          </a:bodyPr>
          <a:lstStyle/>
          <a:p>
            <a:pPr algn="ctr"/>
            <a:r>
              <a:rPr lang="en-US" sz="2400" dirty="0"/>
              <a:t>IV. Novel Approaches</a:t>
            </a:r>
          </a:p>
        </p:txBody>
      </p:sp>
      <p:sp>
        <p:nvSpPr>
          <p:cNvPr id="3" name="TextBox 2"/>
          <p:cNvSpPr txBox="1"/>
          <p:nvPr/>
        </p:nvSpPr>
        <p:spPr>
          <a:xfrm>
            <a:off x="711200" y="1079500"/>
            <a:ext cx="5145421" cy="369332"/>
          </a:xfrm>
          <a:prstGeom prst="rect">
            <a:avLst/>
          </a:prstGeom>
          <a:noFill/>
        </p:spPr>
        <p:txBody>
          <a:bodyPr wrap="none" rtlCol="0">
            <a:spAutoFit/>
          </a:bodyPr>
          <a:lstStyle/>
          <a:p>
            <a:r>
              <a:rPr lang="en-US" dirty="0"/>
              <a:t>A. Decision Theory – Minimizing branch-length error.</a:t>
            </a:r>
          </a:p>
        </p:txBody>
      </p:sp>
      <p:sp>
        <p:nvSpPr>
          <p:cNvPr id="4" name="TextBox 3"/>
          <p:cNvSpPr txBox="1"/>
          <p:nvPr/>
        </p:nvSpPr>
        <p:spPr>
          <a:xfrm>
            <a:off x="2273300" y="1689100"/>
            <a:ext cx="4693675" cy="369332"/>
          </a:xfrm>
          <a:prstGeom prst="rect">
            <a:avLst/>
          </a:prstGeom>
          <a:noFill/>
        </p:spPr>
        <p:txBody>
          <a:bodyPr wrap="none" rtlCol="0">
            <a:spAutoFit/>
          </a:bodyPr>
          <a:lstStyle/>
          <a:p>
            <a:r>
              <a:rPr lang="en-US" dirty="0"/>
              <a:t>Remember that </a:t>
            </a:r>
            <a:r>
              <a:rPr lang="en-US" dirty="0" err="1"/>
              <a:t>BIC</a:t>
            </a:r>
            <a:r>
              <a:rPr lang="en-US" i="1" baseline="-25000" dirty="0" err="1"/>
              <a:t>i</a:t>
            </a:r>
            <a:r>
              <a:rPr lang="en-US" dirty="0"/>
              <a:t> approximates the </a:t>
            </a:r>
            <a:r>
              <a:rPr lang="en-US" i="1" dirty="0"/>
              <a:t>P(</a:t>
            </a:r>
            <a:r>
              <a:rPr lang="en-US" i="1" dirty="0" err="1"/>
              <a:t>M</a:t>
            </a:r>
            <a:r>
              <a:rPr lang="en-US" i="1" baseline="-25000" dirty="0" err="1"/>
              <a:t>i</a:t>
            </a:r>
            <a:r>
              <a:rPr lang="en-US" i="1" dirty="0"/>
              <a:t> </a:t>
            </a:r>
            <a:r>
              <a:rPr lang="en-US" dirty="0"/>
              <a:t>|</a:t>
            </a:r>
            <a:r>
              <a:rPr lang="en-US" i="1" dirty="0"/>
              <a:t> D)</a:t>
            </a:r>
            <a:r>
              <a:rPr lang="en-US" dirty="0"/>
              <a:t>:</a:t>
            </a:r>
          </a:p>
        </p:txBody>
      </p:sp>
      <p:graphicFrame>
        <p:nvGraphicFramePr>
          <p:cNvPr id="5" name="Object 4"/>
          <p:cNvGraphicFramePr>
            <a:graphicFrameLocks noChangeAspect="1"/>
          </p:cNvGraphicFramePr>
          <p:nvPr>
            <p:extLst>
              <p:ext uri="{D42A27DB-BD31-4B8C-83A1-F6EECF244321}">
                <p14:modId xmlns:p14="http://schemas.microsoft.com/office/powerpoint/2010/main" val="3256160924"/>
              </p:ext>
            </p:extLst>
          </p:nvPr>
        </p:nvGraphicFramePr>
        <p:xfrm>
          <a:off x="2671654" y="2232025"/>
          <a:ext cx="3813617" cy="1196975"/>
        </p:xfrm>
        <a:graphic>
          <a:graphicData uri="http://schemas.openxmlformats.org/presentationml/2006/ole">
            <mc:AlternateContent xmlns:mc="http://schemas.openxmlformats.org/markup-compatibility/2006">
              <mc:Choice xmlns:v="urn:schemas-microsoft-com:vml" Requires="v">
                <p:oleObj spid="_x0000_s5303" name="Equation" r:id="rId3" imgW="1739900" imgH="546100" progId="Equation.3">
                  <p:embed/>
                </p:oleObj>
              </mc:Choice>
              <mc:Fallback>
                <p:oleObj name="Equation" r:id="rId3" imgW="1739900" imgH="546100" progId="Equation.3">
                  <p:embed/>
                  <p:pic>
                    <p:nvPicPr>
                      <p:cNvPr id="0" name=""/>
                      <p:cNvPicPr/>
                      <p:nvPr/>
                    </p:nvPicPr>
                    <p:blipFill>
                      <a:blip r:embed="rId4"/>
                      <a:stretch>
                        <a:fillRect/>
                      </a:stretch>
                    </p:blipFill>
                    <p:spPr>
                      <a:xfrm>
                        <a:off x="2671654" y="2232025"/>
                        <a:ext cx="3813617" cy="1196975"/>
                      </a:xfrm>
                      <a:prstGeom prst="rect">
                        <a:avLst/>
                      </a:prstGeom>
                    </p:spPr>
                  </p:pic>
                </p:oleObj>
              </mc:Fallback>
            </mc:AlternateContent>
          </a:graphicData>
        </a:graphic>
      </p:graphicFrame>
      <p:sp>
        <p:nvSpPr>
          <p:cNvPr id="6" name="TextBox 5"/>
          <p:cNvSpPr txBox="1"/>
          <p:nvPr/>
        </p:nvSpPr>
        <p:spPr>
          <a:xfrm>
            <a:off x="749300" y="3524934"/>
            <a:ext cx="7746006" cy="646331"/>
          </a:xfrm>
          <a:prstGeom prst="rect">
            <a:avLst/>
          </a:prstGeom>
          <a:noFill/>
        </p:spPr>
        <p:txBody>
          <a:bodyPr wrap="none" rtlCol="0">
            <a:spAutoFit/>
          </a:bodyPr>
          <a:lstStyle/>
          <a:p>
            <a:pPr algn="ctr"/>
            <a:r>
              <a:rPr lang="en-US" dirty="0"/>
              <a:t>We use an NJ tree calculated with </a:t>
            </a:r>
            <a:r>
              <a:rPr lang="en-US" dirty="0" err="1"/>
              <a:t>LogDet</a:t>
            </a:r>
            <a:r>
              <a:rPr lang="en-US" dirty="0"/>
              <a:t> distances as the tree to assess models, </a:t>
            </a:r>
          </a:p>
          <a:p>
            <a:r>
              <a:rPr lang="en-US" dirty="0"/>
              <a:t>and this approximation works well (</a:t>
            </a:r>
            <a:r>
              <a:rPr lang="en-US" dirty="0" err="1"/>
              <a:t>Abdo</a:t>
            </a:r>
            <a:r>
              <a:rPr lang="en-US" dirty="0"/>
              <a:t> et al. 2005. MB&amp;E.22:691).</a:t>
            </a:r>
          </a:p>
        </p:txBody>
      </p:sp>
      <p:sp>
        <p:nvSpPr>
          <p:cNvPr id="7" name="TextBox 6"/>
          <p:cNvSpPr txBox="1"/>
          <p:nvPr/>
        </p:nvSpPr>
        <p:spPr>
          <a:xfrm>
            <a:off x="419100" y="4299634"/>
            <a:ext cx="8382000" cy="646331"/>
          </a:xfrm>
          <a:prstGeom prst="rect">
            <a:avLst/>
          </a:prstGeom>
          <a:noFill/>
        </p:spPr>
        <p:txBody>
          <a:bodyPr wrap="square" rtlCol="0">
            <a:spAutoFit/>
          </a:bodyPr>
          <a:lstStyle/>
          <a:p>
            <a:pPr algn="ctr"/>
            <a:r>
              <a:rPr lang="en-US" dirty="0"/>
              <a:t>DT method incorporates fit and a penalty for over-parameterization, as well as </a:t>
            </a:r>
          </a:p>
          <a:p>
            <a:pPr algn="ctr"/>
            <a:r>
              <a:rPr lang="en-US" dirty="0"/>
              <a:t>expected branch-length error in selecting a model.</a:t>
            </a:r>
          </a:p>
        </p:txBody>
      </p:sp>
      <p:sp>
        <p:nvSpPr>
          <p:cNvPr id="8" name="Rectangle 7"/>
          <p:cNvSpPr/>
          <p:nvPr/>
        </p:nvSpPr>
        <p:spPr>
          <a:xfrm>
            <a:off x="601334" y="4971365"/>
            <a:ext cx="8085465" cy="369332"/>
          </a:xfrm>
          <a:prstGeom prst="rect">
            <a:avLst/>
          </a:prstGeom>
        </p:spPr>
        <p:txBody>
          <a:bodyPr wrap="square">
            <a:spAutoFit/>
          </a:bodyPr>
          <a:lstStyle/>
          <a:p>
            <a:pPr algn="ctr"/>
            <a:r>
              <a:rPr lang="en-US" dirty="0"/>
              <a:t>It compares all models simultaneously.</a:t>
            </a:r>
          </a:p>
        </p:txBody>
      </p:sp>
      <p:sp>
        <p:nvSpPr>
          <p:cNvPr id="9" name="Rectangle 8"/>
          <p:cNvSpPr/>
          <p:nvPr/>
        </p:nvSpPr>
        <p:spPr>
          <a:xfrm>
            <a:off x="702934" y="5556597"/>
            <a:ext cx="7855872" cy="923330"/>
          </a:xfrm>
          <a:prstGeom prst="rect">
            <a:avLst/>
          </a:prstGeom>
        </p:spPr>
        <p:txBody>
          <a:bodyPr wrap="square">
            <a:spAutoFit/>
          </a:bodyPr>
          <a:lstStyle/>
          <a:p>
            <a:pPr algn="ctr"/>
            <a:r>
              <a:rPr lang="en-US" dirty="0"/>
              <a:t>In many instances the same model is chosen by this method as by other methods, but when they differ, the DT method chooses simpler models that nevertheless perform as well or better than models chosen by other methods. </a:t>
            </a:r>
          </a:p>
        </p:txBody>
      </p:sp>
    </p:spTree>
    <p:extLst>
      <p:ext uri="{BB962C8B-B14F-4D97-AF65-F5344CB8AC3E}">
        <p14:creationId xmlns:p14="http://schemas.microsoft.com/office/powerpoint/2010/main" val="29704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35" y="297934"/>
            <a:ext cx="2861330" cy="461665"/>
          </a:xfrm>
          <a:prstGeom prst="rect">
            <a:avLst/>
          </a:prstGeom>
        </p:spPr>
        <p:txBody>
          <a:bodyPr wrap="none">
            <a:spAutoFit/>
          </a:bodyPr>
          <a:lstStyle/>
          <a:p>
            <a:pPr algn="ctr"/>
            <a:r>
              <a:rPr lang="en-US" sz="2400" dirty="0"/>
              <a:t>IV. Novel Approaches</a:t>
            </a:r>
          </a:p>
        </p:txBody>
      </p:sp>
      <p:sp>
        <p:nvSpPr>
          <p:cNvPr id="3" name="TextBox 2"/>
          <p:cNvSpPr txBox="1"/>
          <p:nvPr/>
        </p:nvSpPr>
        <p:spPr>
          <a:xfrm>
            <a:off x="622300" y="914400"/>
            <a:ext cx="2016335" cy="369332"/>
          </a:xfrm>
          <a:prstGeom prst="rect">
            <a:avLst/>
          </a:prstGeom>
          <a:noFill/>
        </p:spPr>
        <p:txBody>
          <a:bodyPr wrap="none" rtlCol="0">
            <a:spAutoFit/>
          </a:bodyPr>
          <a:lstStyle/>
          <a:p>
            <a:r>
              <a:rPr lang="en-US" dirty="0"/>
              <a:t>B. Model Averaging</a:t>
            </a:r>
          </a:p>
        </p:txBody>
      </p:sp>
      <p:sp>
        <p:nvSpPr>
          <p:cNvPr id="5" name="Rectangle 4"/>
          <p:cNvSpPr/>
          <p:nvPr/>
        </p:nvSpPr>
        <p:spPr>
          <a:xfrm>
            <a:off x="664834" y="1323713"/>
            <a:ext cx="7945765" cy="646331"/>
          </a:xfrm>
          <a:prstGeom prst="rect">
            <a:avLst/>
          </a:prstGeom>
        </p:spPr>
        <p:txBody>
          <a:bodyPr wrap="square">
            <a:spAutoFit/>
          </a:bodyPr>
          <a:lstStyle/>
          <a:p>
            <a:pPr algn="ctr"/>
            <a:r>
              <a:rPr lang="en-US" dirty="0"/>
              <a:t>Model selection represents a choice that is made with uncertainty, one view is that we should incorporate this uncertainty into our phylogeny estimation.</a:t>
            </a:r>
          </a:p>
        </p:txBody>
      </p:sp>
      <p:sp>
        <p:nvSpPr>
          <p:cNvPr id="6" name="TextBox 5"/>
          <p:cNvSpPr txBox="1"/>
          <p:nvPr/>
        </p:nvSpPr>
        <p:spPr>
          <a:xfrm>
            <a:off x="850900" y="2184406"/>
            <a:ext cx="7013721" cy="369332"/>
          </a:xfrm>
          <a:prstGeom prst="rect">
            <a:avLst/>
          </a:prstGeom>
          <a:noFill/>
        </p:spPr>
        <p:txBody>
          <a:bodyPr wrap="none" rtlCol="0">
            <a:spAutoFit/>
          </a:bodyPr>
          <a:lstStyle/>
          <a:p>
            <a:r>
              <a:rPr lang="en-US" dirty="0"/>
              <a:t>Posada &amp; Buckley (2004) advocate using the AIC to derive model weights.</a:t>
            </a:r>
          </a:p>
        </p:txBody>
      </p:sp>
      <p:sp>
        <p:nvSpPr>
          <p:cNvPr id="7" name="TextBox 6"/>
          <p:cNvSpPr txBox="1"/>
          <p:nvPr/>
        </p:nvSpPr>
        <p:spPr>
          <a:xfrm>
            <a:off x="1054100" y="2844806"/>
            <a:ext cx="6375213" cy="646331"/>
          </a:xfrm>
          <a:prstGeom prst="rect">
            <a:avLst/>
          </a:prstGeom>
          <a:noFill/>
        </p:spPr>
        <p:txBody>
          <a:bodyPr wrap="none" rtlCol="0">
            <a:spAutoFit/>
          </a:bodyPr>
          <a:lstStyle/>
          <a:p>
            <a:r>
              <a:rPr lang="en-US" dirty="0"/>
              <a:t>Here, the weights are based on the following:	</a:t>
            </a:r>
            <a:r>
              <a:rPr lang="en-US" dirty="0">
                <a:latin typeface="Symbol" charset="2"/>
                <a:cs typeface="Symbol" charset="2"/>
              </a:rPr>
              <a:t>D</a:t>
            </a:r>
            <a:r>
              <a:rPr lang="en-US" i="1" baseline="-25000" dirty="0"/>
              <a:t>i</a:t>
            </a:r>
            <a:r>
              <a:rPr lang="en-US" dirty="0"/>
              <a:t> = </a:t>
            </a:r>
            <a:r>
              <a:rPr lang="en-US" dirty="0" err="1"/>
              <a:t>AIC</a:t>
            </a:r>
            <a:r>
              <a:rPr lang="en-US" i="1" baseline="-25000" dirty="0" err="1"/>
              <a:t>i</a:t>
            </a:r>
            <a:r>
              <a:rPr lang="en-US" dirty="0"/>
              <a:t> – </a:t>
            </a:r>
            <a:r>
              <a:rPr lang="en-US" dirty="0" err="1"/>
              <a:t>AIC</a:t>
            </a:r>
            <a:r>
              <a:rPr lang="en-US" i="1" baseline="-25000" dirty="0" err="1"/>
              <a:t>min</a:t>
            </a:r>
            <a:r>
              <a:rPr lang="en-US" dirty="0"/>
              <a:t>,</a:t>
            </a:r>
          </a:p>
          <a:p>
            <a:endParaRPr lang="en-US" dirty="0"/>
          </a:p>
        </p:txBody>
      </p:sp>
      <p:sp>
        <p:nvSpPr>
          <p:cNvPr id="8" name="Rectangle 7"/>
          <p:cNvSpPr/>
          <p:nvPr/>
        </p:nvSpPr>
        <p:spPr>
          <a:xfrm>
            <a:off x="889000" y="3541888"/>
            <a:ext cx="7315200" cy="646331"/>
          </a:xfrm>
          <a:prstGeom prst="rect">
            <a:avLst/>
          </a:prstGeom>
        </p:spPr>
        <p:txBody>
          <a:bodyPr wrap="square">
            <a:spAutoFit/>
          </a:bodyPr>
          <a:lstStyle/>
          <a:p>
            <a:pPr algn="ctr"/>
            <a:r>
              <a:rPr lang="en-US" dirty="0"/>
              <a:t>Difference in AIC score between </a:t>
            </a:r>
            <a:r>
              <a:rPr lang="en-US" i="1" dirty="0" err="1"/>
              <a:t>M</a:t>
            </a:r>
            <a:r>
              <a:rPr lang="en-US" i="1" baseline="-25000" dirty="0" err="1"/>
              <a:t>i</a:t>
            </a:r>
            <a:r>
              <a:rPr lang="en-US" dirty="0"/>
              <a:t> and the best AIC score in your set of candidates. </a:t>
            </a:r>
          </a:p>
        </p:txBody>
      </p:sp>
      <p:grpSp>
        <p:nvGrpSpPr>
          <p:cNvPr id="14" name="Group 13"/>
          <p:cNvGrpSpPr/>
          <p:nvPr/>
        </p:nvGrpSpPr>
        <p:grpSpPr>
          <a:xfrm>
            <a:off x="1148436" y="4364584"/>
            <a:ext cx="5657831" cy="369332"/>
            <a:chOff x="907136" y="5245100"/>
            <a:chExt cx="5657831" cy="369332"/>
          </a:xfrm>
        </p:grpSpPr>
        <p:pic>
          <p:nvPicPr>
            <p:cNvPr id="11" name="Picture 10"/>
            <p:cNvPicPr>
              <a:picLocks noChangeAspect="1"/>
            </p:cNvPicPr>
            <p:nvPr/>
          </p:nvPicPr>
          <p:blipFill>
            <a:blip r:embed="rId3"/>
            <a:stretch>
              <a:fillRect/>
            </a:stretch>
          </p:blipFill>
          <p:spPr>
            <a:xfrm>
              <a:off x="907136" y="5298059"/>
              <a:ext cx="591464" cy="314215"/>
            </a:xfrm>
            <a:prstGeom prst="rect">
              <a:avLst/>
            </a:prstGeom>
          </p:spPr>
        </p:pic>
        <p:sp>
          <p:nvSpPr>
            <p:cNvPr id="13" name="TextBox 12"/>
            <p:cNvSpPr txBox="1"/>
            <p:nvPr/>
          </p:nvSpPr>
          <p:spPr>
            <a:xfrm>
              <a:off x="1435100" y="5245100"/>
              <a:ext cx="5129867" cy="369332"/>
            </a:xfrm>
            <a:prstGeom prst="rect">
              <a:avLst/>
            </a:prstGeom>
            <a:noFill/>
          </p:spPr>
          <p:txBody>
            <a:bodyPr wrap="none" rtlCol="0">
              <a:spAutoFit/>
            </a:bodyPr>
            <a:lstStyle/>
            <a:p>
              <a:r>
                <a:rPr lang="en-US" dirty="0"/>
                <a:t>Strong support for </a:t>
              </a:r>
              <a:r>
                <a:rPr lang="en-US" dirty="0" err="1"/>
                <a:t>M</a:t>
              </a:r>
              <a:r>
                <a:rPr lang="en-US" i="1" baseline="-25000" dirty="0" err="1"/>
                <a:t>i</a:t>
              </a:r>
              <a:r>
                <a:rPr lang="en-US" dirty="0"/>
                <a:t> (in addition to the best model).</a:t>
              </a:r>
            </a:p>
          </p:txBody>
        </p:sp>
      </p:grpSp>
      <p:grpSp>
        <p:nvGrpSpPr>
          <p:cNvPr id="18" name="Group 17"/>
          <p:cNvGrpSpPr/>
          <p:nvPr/>
        </p:nvGrpSpPr>
        <p:grpSpPr>
          <a:xfrm>
            <a:off x="1148435" y="4796384"/>
            <a:ext cx="6614586" cy="393700"/>
            <a:chOff x="1148435" y="5676900"/>
            <a:chExt cx="6614586" cy="393700"/>
          </a:xfrm>
        </p:grpSpPr>
        <p:pic>
          <p:nvPicPr>
            <p:cNvPr id="16" name="Picture 15"/>
            <p:cNvPicPr>
              <a:picLocks noChangeAspect="1"/>
            </p:cNvPicPr>
            <p:nvPr/>
          </p:nvPicPr>
          <p:blipFill>
            <a:blip r:embed="rId4"/>
            <a:stretch>
              <a:fillRect/>
            </a:stretch>
          </p:blipFill>
          <p:spPr>
            <a:xfrm>
              <a:off x="1148435" y="5715000"/>
              <a:ext cx="1150471" cy="355600"/>
            </a:xfrm>
            <a:prstGeom prst="rect">
              <a:avLst/>
            </a:prstGeom>
          </p:spPr>
        </p:pic>
        <p:sp>
          <p:nvSpPr>
            <p:cNvPr id="17" name="TextBox 16"/>
            <p:cNvSpPr txBox="1"/>
            <p:nvPr/>
          </p:nvSpPr>
          <p:spPr>
            <a:xfrm>
              <a:off x="2269623" y="5676900"/>
              <a:ext cx="5493398" cy="369332"/>
            </a:xfrm>
            <a:prstGeom prst="rect">
              <a:avLst/>
            </a:prstGeom>
            <a:noFill/>
          </p:spPr>
          <p:txBody>
            <a:bodyPr wrap="none" rtlCol="0">
              <a:spAutoFit/>
            </a:bodyPr>
            <a:lstStyle/>
            <a:p>
              <a:r>
                <a:rPr lang="en-US" dirty="0"/>
                <a:t>Moderate support for </a:t>
              </a:r>
              <a:r>
                <a:rPr lang="en-US" dirty="0" err="1"/>
                <a:t>M</a:t>
              </a:r>
              <a:r>
                <a:rPr lang="en-US" i="1" baseline="-25000" dirty="0" err="1"/>
                <a:t>i</a:t>
              </a:r>
              <a:r>
                <a:rPr lang="en-US" dirty="0"/>
                <a:t> (in addition to the best model).</a:t>
              </a:r>
            </a:p>
          </p:txBody>
        </p:sp>
      </p:grpSp>
      <p:grpSp>
        <p:nvGrpSpPr>
          <p:cNvPr id="21" name="Group 20"/>
          <p:cNvGrpSpPr/>
          <p:nvPr/>
        </p:nvGrpSpPr>
        <p:grpSpPr>
          <a:xfrm>
            <a:off x="1148436" y="5184419"/>
            <a:ext cx="5265064" cy="386665"/>
            <a:chOff x="1148436" y="6064935"/>
            <a:chExt cx="5265064" cy="386665"/>
          </a:xfrm>
        </p:grpSpPr>
        <p:pic>
          <p:nvPicPr>
            <p:cNvPr id="19" name="Picture 18"/>
            <p:cNvPicPr>
              <a:picLocks noChangeAspect="1"/>
            </p:cNvPicPr>
            <p:nvPr/>
          </p:nvPicPr>
          <p:blipFill>
            <a:blip r:embed="rId5"/>
            <a:stretch>
              <a:fillRect/>
            </a:stretch>
          </p:blipFill>
          <p:spPr>
            <a:xfrm>
              <a:off x="1148436" y="6133165"/>
              <a:ext cx="693064" cy="318435"/>
            </a:xfrm>
            <a:prstGeom prst="rect">
              <a:avLst/>
            </a:prstGeom>
          </p:spPr>
        </p:pic>
        <p:sp>
          <p:nvSpPr>
            <p:cNvPr id="20" name="Rectangle 19"/>
            <p:cNvSpPr/>
            <p:nvPr/>
          </p:nvSpPr>
          <p:spPr>
            <a:xfrm>
              <a:off x="1841500" y="6064935"/>
              <a:ext cx="4572000" cy="369332"/>
            </a:xfrm>
            <a:prstGeom prst="rect">
              <a:avLst/>
            </a:prstGeom>
          </p:spPr>
          <p:txBody>
            <a:bodyPr>
              <a:spAutoFit/>
            </a:bodyPr>
            <a:lstStyle/>
            <a:p>
              <a:r>
                <a:rPr lang="en-US" dirty="0"/>
                <a:t>No support for M</a:t>
              </a:r>
              <a:r>
                <a:rPr lang="en-US" i="1" baseline="-25000" dirty="0"/>
                <a:t>i</a:t>
              </a:r>
              <a:r>
                <a:rPr lang="en-US" dirty="0"/>
                <a:t>.</a:t>
              </a:r>
            </a:p>
          </p:txBody>
        </p:sp>
      </p:grpSp>
      <p:graphicFrame>
        <p:nvGraphicFramePr>
          <p:cNvPr id="22" name="Object 21"/>
          <p:cNvGraphicFramePr>
            <a:graphicFrameLocks noChangeAspect="1"/>
          </p:cNvGraphicFramePr>
          <p:nvPr>
            <p:extLst>
              <p:ext uri="{D42A27DB-BD31-4B8C-83A1-F6EECF244321}">
                <p14:modId xmlns:p14="http://schemas.microsoft.com/office/powerpoint/2010/main" val="2466209480"/>
              </p:ext>
            </p:extLst>
          </p:nvPr>
        </p:nvGraphicFramePr>
        <p:xfrm>
          <a:off x="622300" y="5738253"/>
          <a:ext cx="8229600" cy="876300"/>
        </p:xfrm>
        <a:graphic>
          <a:graphicData uri="http://schemas.openxmlformats.org/presentationml/2006/ole">
            <mc:AlternateContent xmlns:mc="http://schemas.openxmlformats.org/markup-compatibility/2006">
              <mc:Choice xmlns:v="urn:schemas-microsoft-com:vml" Requires="v">
                <p:oleObj spid="_x0000_s8328" name="Document" r:id="rId6" imgW="5486400" imgH="584200" progId="Word.Document.12">
                  <p:link updateAutomatic="1"/>
                </p:oleObj>
              </mc:Choice>
              <mc:Fallback>
                <p:oleObj name="Document" r:id="rId6" imgW="5486400" imgH="584200" progId="Word.Document.12">
                  <p:link updateAutomatic="1"/>
                  <p:pic>
                    <p:nvPicPr>
                      <p:cNvPr id="0" name=""/>
                      <p:cNvPicPr/>
                      <p:nvPr/>
                    </p:nvPicPr>
                    <p:blipFill>
                      <a:blip r:embed="rId7"/>
                      <a:stretch>
                        <a:fillRect/>
                      </a:stretch>
                    </p:blipFill>
                    <p:spPr>
                      <a:xfrm>
                        <a:off x="622300" y="5738253"/>
                        <a:ext cx="8229600" cy="876300"/>
                      </a:xfrm>
                      <a:prstGeom prst="rect">
                        <a:avLst/>
                      </a:prstGeom>
                    </p:spPr>
                  </p:pic>
                </p:oleObj>
              </mc:Fallback>
            </mc:AlternateContent>
          </a:graphicData>
        </a:graphic>
      </p:graphicFrame>
    </p:spTree>
    <p:extLst>
      <p:ext uri="{BB962C8B-B14F-4D97-AF65-F5344CB8AC3E}">
        <p14:creationId xmlns:p14="http://schemas.microsoft.com/office/powerpoint/2010/main" val="99321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35" y="297934"/>
            <a:ext cx="2861330" cy="461665"/>
          </a:xfrm>
          <a:prstGeom prst="rect">
            <a:avLst/>
          </a:prstGeom>
        </p:spPr>
        <p:txBody>
          <a:bodyPr wrap="none">
            <a:spAutoFit/>
          </a:bodyPr>
          <a:lstStyle/>
          <a:p>
            <a:pPr algn="ctr"/>
            <a:r>
              <a:rPr lang="en-US" sz="2400" dirty="0"/>
              <a:t>IV. Novel Approaches</a:t>
            </a:r>
          </a:p>
        </p:txBody>
      </p:sp>
      <p:sp>
        <p:nvSpPr>
          <p:cNvPr id="3" name="TextBox 2"/>
          <p:cNvSpPr txBox="1"/>
          <p:nvPr/>
        </p:nvSpPr>
        <p:spPr>
          <a:xfrm>
            <a:off x="622300" y="914400"/>
            <a:ext cx="2016335" cy="369332"/>
          </a:xfrm>
          <a:prstGeom prst="rect">
            <a:avLst/>
          </a:prstGeom>
          <a:noFill/>
        </p:spPr>
        <p:txBody>
          <a:bodyPr wrap="none" rtlCol="0">
            <a:spAutoFit/>
          </a:bodyPr>
          <a:lstStyle/>
          <a:p>
            <a:r>
              <a:rPr lang="en-US" dirty="0"/>
              <a:t>B. Model Averaging</a:t>
            </a:r>
          </a:p>
        </p:txBody>
      </p:sp>
      <p:sp>
        <p:nvSpPr>
          <p:cNvPr id="6" name="TextBox 5"/>
          <p:cNvSpPr txBox="1"/>
          <p:nvPr/>
        </p:nvSpPr>
        <p:spPr>
          <a:xfrm>
            <a:off x="622300" y="1887752"/>
            <a:ext cx="6731380" cy="369332"/>
          </a:xfrm>
          <a:prstGeom prst="rect">
            <a:avLst/>
          </a:prstGeom>
          <a:noFill/>
        </p:spPr>
        <p:txBody>
          <a:bodyPr wrap="none" rtlCol="0">
            <a:spAutoFit/>
          </a:bodyPr>
          <a:lstStyle/>
          <a:p>
            <a:r>
              <a:rPr lang="en-US" dirty="0"/>
              <a:t>Reversible-jump MCMC is a better approach to multi-model inference.</a:t>
            </a:r>
          </a:p>
        </p:txBody>
      </p:sp>
      <p:sp>
        <p:nvSpPr>
          <p:cNvPr id="4" name="TextBox 3"/>
          <p:cNvSpPr txBox="1"/>
          <p:nvPr/>
        </p:nvSpPr>
        <p:spPr>
          <a:xfrm>
            <a:off x="711200" y="3953415"/>
            <a:ext cx="7657599" cy="923330"/>
          </a:xfrm>
          <a:prstGeom prst="rect">
            <a:avLst/>
          </a:prstGeom>
          <a:noFill/>
        </p:spPr>
        <p:txBody>
          <a:bodyPr wrap="square" rtlCol="0">
            <a:spAutoFit/>
          </a:bodyPr>
          <a:lstStyle/>
          <a:p>
            <a:pPr algn="ctr"/>
            <a:r>
              <a:rPr lang="en-US" dirty="0" err="1"/>
              <a:t>Huelsenbeck</a:t>
            </a:r>
            <a:r>
              <a:rPr lang="en-US" dirty="0"/>
              <a:t> et al. (2003. MB&amp;E. 21:1123) developed </a:t>
            </a:r>
            <a:r>
              <a:rPr lang="en-US" dirty="0" err="1"/>
              <a:t>AllModels</a:t>
            </a:r>
            <a:r>
              <a:rPr lang="en-US" dirty="0"/>
              <a:t> to account for 203 special cases of GTR+</a:t>
            </a:r>
            <a:r>
              <a:rPr lang="en-US" dirty="0">
                <a:latin typeface="Symbol" charset="2"/>
                <a:cs typeface="Symbol" charset="2"/>
              </a:rPr>
              <a:t>G</a:t>
            </a:r>
            <a:r>
              <a:rPr lang="en-US" dirty="0"/>
              <a:t>, and Evans and Sullivan (2010. MB&amp;E. 28:343) have generalized approach this to all 1624 special cases of GTR+I+</a:t>
            </a:r>
            <a:r>
              <a:rPr lang="en-US" dirty="0">
                <a:latin typeface="Symbol" charset="2"/>
                <a:cs typeface="Symbol" charset="2"/>
              </a:rPr>
              <a:t>G</a:t>
            </a:r>
            <a:r>
              <a:rPr lang="en-US" dirty="0"/>
              <a:t>.</a:t>
            </a:r>
          </a:p>
        </p:txBody>
      </p:sp>
      <p:sp>
        <p:nvSpPr>
          <p:cNvPr id="8" name="TextBox 7"/>
          <p:cNvSpPr txBox="1"/>
          <p:nvPr/>
        </p:nvSpPr>
        <p:spPr>
          <a:xfrm>
            <a:off x="622300" y="2782084"/>
            <a:ext cx="7994923" cy="646331"/>
          </a:xfrm>
          <a:prstGeom prst="rect">
            <a:avLst/>
          </a:prstGeom>
          <a:noFill/>
        </p:spPr>
        <p:txBody>
          <a:bodyPr wrap="square" rtlCol="0">
            <a:spAutoFit/>
          </a:bodyPr>
          <a:lstStyle/>
          <a:p>
            <a:pPr algn="ctr"/>
            <a:r>
              <a:rPr lang="en-US" dirty="0"/>
              <a:t>So, the idea is that the model is a random variable and inferences should integrate</a:t>
            </a:r>
          </a:p>
          <a:p>
            <a:pPr algn="ctr"/>
            <a:r>
              <a:rPr lang="en-US" dirty="0"/>
              <a:t>model uncertainty directly.</a:t>
            </a:r>
          </a:p>
        </p:txBody>
      </p:sp>
      <p:sp>
        <p:nvSpPr>
          <p:cNvPr id="10" name="TextBox 9"/>
          <p:cNvSpPr txBox="1"/>
          <p:nvPr/>
        </p:nvSpPr>
        <p:spPr>
          <a:xfrm>
            <a:off x="927100" y="5401745"/>
            <a:ext cx="7367071" cy="646331"/>
          </a:xfrm>
          <a:prstGeom prst="rect">
            <a:avLst/>
          </a:prstGeom>
          <a:noFill/>
        </p:spPr>
        <p:txBody>
          <a:bodyPr wrap="none" rtlCol="0">
            <a:spAutoFit/>
          </a:bodyPr>
          <a:lstStyle/>
          <a:p>
            <a:pPr algn="ctr"/>
            <a:r>
              <a:rPr lang="en-US" dirty="0"/>
              <a:t>These approaches will allow us to incorporate model uncertainty in topology</a:t>
            </a:r>
          </a:p>
          <a:p>
            <a:pPr algn="ctr"/>
            <a:r>
              <a:rPr lang="en-US" dirty="0"/>
              <a:t>estimates in a single analysis and are likely to be increasingly important.</a:t>
            </a:r>
          </a:p>
        </p:txBody>
      </p:sp>
    </p:spTree>
    <p:extLst>
      <p:ext uri="{BB962C8B-B14F-4D97-AF65-F5344CB8AC3E}">
        <p14:creationId xmlns:p14="http://schemas.microsoft.com/office/powerpoint/2010/main" val="352482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41335" y="297934"/>
            <a:ext cx="2861330" cy="461665"/>
          </a:xfrm>
          <a:prstGeom prst="rect">
            <a:avLst/>
          </a:prstGeom>
        </p:spPr>
        <p:txBody>
          <a:bodyPr wrap="none">
            <a:spAutoFit/>
          </a:bodyPr>
          <a:lstStyle/>
          <a:p>
            <a:pPr algn="ctr"/>
            <a:r>
              <a:rPr lang="en-US" sz="2400" dirty="0"/>
              <a:t>IV. Novel Approaches</a:t>
            </a:r>
          </a:p>
        </p:txBody>
      </p:sp>
      <p:sp>
        <p:nvSpPr>
          <p:cNvPr id="3" name="TextBox 2"/>
          <p:cNvSpPr txBox="1"/>
          <p:nvPr/>
        </p:nvSpPr>
        <p:spPr>
          <a:xfrm>
            <a:off x="622300" y="914400"/>
            <a:ext cx="4670457" cy="369332"/>
          </a:xfrm>
          <a:prstGeom prst="rect">
            <a:avLst/>
          </a:prstGeom>
          <a:noFill/>
        </p:spPr>
        <p:txBody>
          <a:bodyPr wrap="none" rtlCol="0">
            <a:spAutoFit/>
          </a:bodyPr>
          <a:lstStyle/>
          <a:p>
            <a:r>
              <a:rPr lang="en-US" dirty="0"/>
              <a:t>B. Model Averaging – </a:t>
            </a:r>
            <a:r>
              <a:rPr lang="en-US" dirty="0" err="1"/>
              <a:t>Huelsenbeck</a:t>
            </a:r>
            <a:r>
              <a:rPr lang="en-US" dirty="0"/>
              <a:t> et al. (2004).  </a:t>
            </a:r>
          </a:p>
        </p:txBody>
      </p:sp>
      <p:pic>
        <p:nvPicPr>
          <p:cNvPr id="4" name="Picture 3" descr="ModelJumperFig.pdf"/>
          <p:cNvPicPr>
            <a:picLocks noChangeAspect="1"/>
          </p:cNvPicPr>
          <p:nvPr/>
        </p:nvPicPr>
        <p:blipFill rotWithShape="1">
          <a:blip r:embed="rId2">
            <a:extLst>
              <a:ext uri="{28A0092B-C50C-407E-A947-70E740481C1C}">
                <a14:useLocalDpi xmlns:a14="http://schemas.microsoft.com/office/drawing/2010/main" val="0"/>
              </a:ext>
            </a:extLst>
          </a:blip>
          <a:srcRect t="18719" b="19012"/>
          <a:stretch/>
        </p:blipFill>
        <p:spPr>
          <a:xfrm>
            <a:off x="1900374" y="1168412"/>
            <a:ext cx="5465625" cy="4404379"/>
          </a:xfrm>
          <a:prstGeom prst="rect">
            <a:avLst/>
          </a:prstGeom>
        </p:spPr>
      </p:pic>
      <p:sp>
        <p:nvSpPr>
          <p:cNvPr id="5" name="TextBox 4"/>
          <p:cNvSpPr txBox="1"/>
          <p:nvPr/>
        </p:nvSpPr>
        <p:spPr>
          <a:xfrm>
            <a:off x="1077308" y="5589725"/>
            <a:ext cx="7100509" cy="646331"/>
          </a:xfrm>
          <a:prstGeom prst="rect">
            <a:avLst/>
          </a:prstGeom>
          <a:noFill/>
        </p:spPr>
        <p:txBody>
          <a:bodyPr wrap="none" rtlCol="0">
            <a:spAutoFit/>
          </a:bodyPr>
          <a:lstStyle/>
          <a:p>
            <a:pPr algn="ctr"/>
            <a:r>
              <a:rPr lang="en-US" dirty="0"/>
              <a:t>The frequency of each model in the posterior distribution permits a direct</a:t>
            </a:r>
          </a:p>
          <a:p>
            <a:pPr algn="ctr"/>
            <a:r>
              <a:rPr lang="en-US" dirty="0"/>
              <a:t>evaluation of P (</a:t>
            </a:r>
            <a:r>
              <a:rPr lang="en-US" i="1" dirty="0" err="1"/>
              <a:t>M</a:t>
            </a:r>
            <a:r>
              <a:rPr lang="en-US" i="1" baseline="-25000" dirty="0" err="1"/>
              <a:t>i</a:t>
            </a:r>
            <a:r>
              <a:rPr lang="en-US" dirty="0"/>
              <a:t> | </a:t>
            </a:r>
            <a:r>
              <a:rPr lang="en-US" i="1" dirty="0"/>
              <a:t>D</a:t>
            </a:r>
            <a:r>
              <a:rPr lang="en-US" dirty="0"/>
              <a:t>).</a:t>
            </a:r>
          </a:p>
        </p:txBody>
      </p:sp>
    </p:spTree>
    <p:extLst>
      <p:ext uri="{BB962C8B-B14F-4D97-AF65-F5344CB8AC3E}">
        <p14:creationId xmlns:p14="http://schemas.microsoft.com/office/powerpoint/2010/main" val="3983111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2105" y="314867"/>
            <a:ext cx="2919790" cy="461665"/>
          </a:xfrm>
          <a:prstGeom prst="rect">
            <a:avLst/>
          </a:prstGeom>
        </p:spPr>
        <p:txBody>
          <a:bodyPr wrap="none">
            <a:spAutoFit/>
          </a:bodyPr>
          <a:lstStyle/>
          <a:p>
            <a:pPr algn="ctr"/>
            <a:r>
              <a:rPr lang="en-US" sz="2400" dirty="0"/>
              <a:t>A. Iterative Approach.</a:t>
            </a:r>
            <a:r>
              <a:rPr lang="en-US" sz="2400" dirty="0">
                <a:effectLst/>
              </a:rPr>
              <a:t> </a:t>
            </a:r>
            <a:endParaRPr lang="en-US" sz="2400" dirty="0"/>
          </a:p>
        </p:txBody>
      </p:sp>
      <p:sp>
        <p:nvSpPr>
          <p:cNvPr id="3" name="TextBox 2"/>
          <p:cNvSpPr txBox="1"/>
          <p:nvPr/>
        </p:nvSpPr>
        <p:spPr>
          <a:xfrm>
            <a:off x="694268" y="1032940"/>
            <a:ext cx="7834146" cy="646331"/>
          </a:xfrm>
          <a:prstGeom prst="rect">
            <a:avLst/>
          </a:prstGeom>
          <a:noFill/>
        </p:spPr>
        <p:txBody>
          <a:bodyPr wrap="none" rtlCol="0">
            <a:spAutoFit/>
          </a:bodyPr>
          <a:lstStyle/>
          <a:p>
            <a:pPr algn="ctr"/>
            <a:r>
              <a:rPr lang="en-US" dirty="0"/>
              <a:t>Ideally, we could evaluate models (and estimate the parameters of those models)</a:t>
            </a:r>
          </a:p>
          <a:p>
            <a:pPr algn="ctr"/>
            <a:r>
              <a:rPr lang="en-US" dirty="0"/>
              <a:t> and topologies simultaneously. </a:t>
            </a:r>
          </a:p>
        </p:txBody>
      </p:sp>
      <p:sp>
        <p:nvSpPr>
          <p:cNvPr id="5" name="Rectangle 4"/>
          <p:cNvSpPr/>
          <p:nvPr/>
        </p:nvSpPr>
        <p:spPr>
          <a:xfrm>
            <a:off x="728133" y="1769538"/>
            <a:ext cx="7749481" cy="830997"/>
          </a:xfrm>
          <a:prstGeom prst="rect">
            <a:avLst/>
          </a:prstGeom>
        </p:spPr>
        <p:txBody>
          <a:bodyPr wrap="square">
            <a:spAutoFit/>
          </a:bodyPr>
          <a:lstStyle/>
          <a:p>
            <a:pPr algn="ctr"/>
            <a:r>
              <a:rPr lang="en-US" dirty="0"/>
              <a:t>One way around that that has been widely used is based on understanding of the manner in which parameter estimates vary across topologies. </a:t>
            </a:r>
            <a:r>
              <a:rPr lang="en-US" sz="1200" dirty="0"/>
              <a:t>(Sullivan et al. 1996. The effect of topology on estimates of among-site rate variation. J. Mol. </a:t>
            </a:r>
            <a:r>
              <a:rPr lang="en-US" sz="1200" dirty="0" err="1"/>
              <a:t>Evol</a:t>
            </a:r>
            <a:r>
              <a:rPr lang="en-US" sz="1200" dirty="0"/>
              <a:t>.</a:t>
            </a:r>
            <a:r>
              <a:rPr lang="en-US" sz="1200" dirty="0">
                <a:effectLst/>
              </a:rPr>
              <a:t> 42:308-312)</a:t>
            </a:r>
            <a:endParaRPr lang="en-US" sz="1200" dirty="0"/>
          </a:p>
        </p:txBody>
      </p:sp>
      <p:grpSp>
        <p:nvGrpSpPr>
          <p:cNvPr id="22" name="Group 21"/>
          <p:cNvGrpSpPr/>
          <p:nvPr/>
        </p:nvGrpSpPr>
        <p:grpSpPr>
          <a:xfrm>
            <a:off x="121137" y="3165674"/>
            <a:ext cx="4450863" cy="2720777"/>
            <a:chOff x="275879" y="3622874"/>
            <a:chExt cx="4450863" cy="2720777"/>
          </a:xfrm>
        </p:grpSpPr>
        <p:graphicFrame>
          <p:nvGraphicFramePr>
            <p:cNvPr id="19" name="Chart 18"/>
            <p:cNvGraphicFramePr>
              <a:graphicFrameLocks/>
            </p:cNvGraphicFramePr>
            <p:nvPr>
              <p:extLst>
                <p:ext uri="{D42A27DB-BD31-4B8C-83A1-F6EECF244321}">
                  <p14:modId xmlns:p14="http://schemas.microsoft.com/office/powerpoint/2010/main" val="9233607"/>
                </p:ext>
              </p:extLst>
            </p:nvPr>
          </p:nvGraphicFramePr>
          <p:xfrm>
            <a:off x="612775" y="3930651"/>
            <a:ext cx="4113967" cy="24130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Box 19"/>
            <p:cNvSpPr txBox="1"/>
            <p:nvPr/>
          </p:nvSpPr>
          <p:spPr>
            <a:xfrm rot="16200000">
              <a:off x="295275" y="4806265"/>
              <a:ext cx="330540" cy="369332"/>
            </a:xfrm>
            <a:prstGeom prst="rect">
              <a:avLst/>
            </a:prstGeom>
            <a:noFill/>
          </p:spPr>
          <p:txBody>
            <a:bodyPr wrap="none" rtlCol="0">
              <a:spAutoFit/>
            </a:bodyPr>
            <a:lstStyle/>
            <a:p>
              <a:r>
                <a:rPr lang="en-US" dirty="0">
                  <a:latin typeface="symbol" charset="2"/>
                </a:rPr>
                <a:t>a</a:t>
              </a:r>
            </a:p>
          </p:txBody>
        </p:sp>
        <p:sp>
          <p:nvSpPr>
            <p:cNvPr id="21" name="TextBox 20"/>
            <p:cNvSpPr txBox="1"/>
            <p:nvPr/>
          </p:nvSpPr>
          <p:spPr>
            <a:xfrm>
              <a:off x="1901278" y="3622874"/>
              <a:ext cx="1536959" cy="307777"/>
            </a:xfrm>
            <a:prstGeom prst="rect">
              <a:avLst/>
            </a:prstGeom>
            <a:noFill/>
          </p:spPr>
          <p:txBody>
            <a:bodyPr wrap="none" rtlCol="0">
              <a:spAutoFit/>
            </a:bodyPr>
            <a:lstStyle/>
            <a:p>
              <a:r>
                <a:rPr lang="en-US" sz="1400" dirty="0"/>
                <a:t>100 Random Trees</a:t>
              </a:r>
            </a:p>
          </p:txBody>
        </p:sp>
      </p:grpSp>
      <p:grpSp>
        <p:nvGrpSpPr>
          <p:cNvPr id="26" name="Group 25"/>
          <p:cNvGrpSpPr/>
          <p:nvPr/>
        </p:nvGrpSpPr>
        <p:grpSpPr>
          <a:xfrm>
            <a:off x="4636103" y="3165674"/>
            <a:ext cx="4425815" cy="2720776"/>
            <a:chOff x="4636103" y="3165674"/>
            <a:chExt cx="4425815" cy="2720776"/>
          </a:xfrm>
        </p:grpSpPr>
        <p:sp>
          <p:nvSpPr>
            <p:cNvPr id="23" name="TextBox 22"/>
            <p:cNvSpPr txBox="1"/>
            <p:nvPr/>
          </p:nvSpPr>
          <p:spPr>
            <a:xfrm rot="16200000">
              <a:off x="4655499" y="4349065"/>
              <a:ext cx="330540" cy="369332"/>
            </a:xfrm>
            <a:prstGeom prst="rect">
              <a:avLst/>
            </a:prstGeom>
            <a:noFill/>
          </p:spPr>
          <p:txBody>
            <a:bodyPr wrap="none" rtlCol="0">
              <a:spAutoFit/>
            </a:bodyPr>
            <a:lstStyle/>
            <a:p>
              <a:r>
                <a:rPr lang="en-US" dirty="0">
                  <a:latin typeface="symbol" charset="2"/>
                </a:rPr>
                <a:t>a</a:t>
              </a:r>
            </a:p>
          </p:txBody>
        </p:sp>
        <p:sp>
          <p:nvSpPr>
            <p:cNvPr id="24" name="TextBox 23"/>
            <p:cNvSpPr txBox="1"/>
            <p:nvPr/>
          </p:nvSpPr>
          <p:spPr>
            <a:xfrm>
              <a:off x="6080527" y="3165674"/>
              <a:ext cx="1933927" cy="307777"/>
            </a:xfrm>
            <a:prstGeom prst="rect">
              <a:avLst/>
            </a:prstGeom>
            <a:noFill/>
          </p:spPr>
          <p:txBody>
            <a:bodyPr wrap="none" rtlCol="0">
              <a:spAutoFit/>
            </a:bodyPr>
            <a:lstStyle/>
            <a:p>
              <a:r>
                <a:rPr lang="en-US" sz="1400" dirty="0"/>
                <a:t>100 Shortest (MP) Trees</a:t>
              </a:r>
            </a:p>
          </p:txBody>
        </p:sp>
        <p:graphicFrame>
          <p:nvGraphicFramePr>
            <p:cNvPr id="25" name="Chart 24"/>
            <p:cNvGraphicFramePr>
              <a:graphicFrameLocks/>
            </p:cNvGraphicFramePr>
            <p:nvPr>
              <p:extLst>
                <p:ext uri="{D42A27DB-BD31-4B8C-83A1-F6EECF244321}">
                  <p14:modId xmlns:p14="http://schemas.microsoft.com/office/powerpoint/2010/main" val="2063291126"/>
                </p:ext>
              </p:extLst>
            </p:nvPr>
          </p:nvGraphicFramePr>
          <p:xfrm>
            <a:off x="5027321" y="3473451"/>
            <a:ext cx="4034597" cy="2412999"/>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4290619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73563" y="3134583"/>
            <a:ext cx="4394223" cy="2467356"/>
          </a:xfrm>
          <a:prstGeom prst="rect">
            <a:avLst/>
          </a:prstGeom>
        </p:spPr>
      </p:pic>
      <p:grpSp>
        <p:nvGrpSpPr>
          <p:cNvPr id="11" name="Group 10"/>
          <p:cNvGrpSpPr/>
          <p:nvPr/>
        </p:nvGrpSpPr>
        <p:grpSpPr>
          <a:xfrm>
            <a:off x="606779" y="3169506"/>
            <a:ext cx="3014132" cy="2122171"/>
            <a:chOff x="3095979" y="1621471"/>
            <a:chExt cx="3014132" cy="2122171"/>
          </a:xfrm>
        </p:grpSpPr>
        <p:grpSp>
          <p:nvGrpSpPr>
            <p:cNvPr id="9" name="Group 8"/>
            <p:cNvGrpSpPr/>
            <p:nvPr/>
          </p:nvGrpSpPr>
          <p:grpSpPr>
            <a:xfrm>
              <a:off x="3095979" y="1621471"/>
              <a:ext cx="3014132" cy="2122171"/>
              <a:chOff x="3095979" y="1621471"/>
              <a:chExt cx="3014132" cy="2122171"/>
            </a:xfrm>
          </p:grpSpPr>
          <p:grpSp>
            <p:nvGrpSpPr>
              <p:cNvPr id="6" name="Group 5"/>
              <p:cNvGrpSpPr/>
              <p:nvPr/>
            </p:nvGrpSpPr>
            <p:grpSpPr>
              <a:xfrm>
                <a:off x="3095979" y="1621471"/>
                <a:ext cx="3014132" cy="2122171"/>
                <a:chOff x="1524000" y="891400"/>
                <a:chExt cx="3014132" cy="2122171"/>
              </a:xfrm>
            </p:grpSpPr>
            <p:sp>
              <p:nvSpPr>
                <p:cNvPr id="4" name="TextBox 3"/>
                <p:cNvSpPr txBox="1"/>
                <p:nvPr/>
              </p:nvSpPr>
              <p:spPr>
                <a:xfrm>
                  <a:off x="1642532" y="1320800"/>
                  <a:ext cx="2895600" cy="1692771"/>
                </a:xfrm>
                <a:prstGeom prst="rect">
                  <a:avLst/>
                </a:prstGeom>
                <a:noFill/>
              </p:spPr>
              <p:txBody>
                <a:bodyPr wrap="square" rtlCol="0">
                  <a:spAutoFit/>
                </a:bodyPr>
                <a:lstStyle/>
                <a:p>
                  <a:r>
                    <a:rPr lang="en-US" dirty="0" err="1"/>
                    <a:t>hLTR</a:t>
                  </a:r>
                  <a:r>
                    <a:rPr lang="en-US" dirty="0"/>
                    <a:t>	*	 	  </a:t>
                  </a:r>
                  <a:r>
                    <a:rPr lang="da-DK" dirty="0"/>
                    <a:t> 6.9 ± 2.2</a:t>
                  </a:r>
                </a:p>
                <a:p>
                  <a:r>
                    <a:rPr lang="da-DK" dirty="0"/>
                    <a:t>AIC			   8.4 ± 1.8</a:t>
                  </a:r>
                </a:p>
                <a:p>
                  <a:r>
                    <a:rPr lang="en-US" dirty="0"/>
                    <a:t>BIC			   6.7 ± 1.7</a:t>
                  </a:r>
                </a:p>
                <a:p>
                  <a:r>
                    <a:rPr lang="en-US" dirty="0"/>
                    <a:t>DT			   6.7 ± 1.4</a:t>
                  </a:r>
                </a:p>
                <a:p>
                  <a:endParaRPr lang="en-US" dirty="0"/>
                </a:p>
                <a:p>
                  <a:r>
                    <a:rPr lang="en-US" sz="1400" dirty="0"/>
                    <a:t>*</a:t>
                  </a:r>
                  <a:r>
                    <a:rPr lang="en-US" sz="1400" dirty="0" err="1"/>
                    <a:t>hLRT</a:t>
                  </a:r>
                  <a:r>
                    <a:rPr lang="en-US" sz="1400" dirty="0"/>
                    <a:t> with </a:t>
                  </a:r>
                  <a:r>
                    <a:rPr lang="en-US" sz="1400" dirty="0" err="1"/>
                    <a:t>Modeltest</a:t>
                  </a:r>
                  <a:r>
                    <a:rPr lang="en-US" sz="1400" dirty="0"/>
                    <a:t> default</a:t>
                  </a:r>
                </a:p>
              </p:txBody>
            </p:sp>
            <p:sp>
              <p:nvSpPr>
                <p:cNvPr id="5" name="TextBox 4"/>
                <p:cNvSpPr txBox="1"/>
                <p:nvPr/>
              </p:nvSpPr>
              <p:spPr>
                <a:xfrm>
                  <a:off x="1524000" y="891400"/>
                  <a:ext cx="2816584" cy="369332"/>
                </a:xfrm>
                <a:prstGeom prst="rect">
                  <a:avLst/>
                </a:prstGeom>
                <a:noFill/>
              </p:spPr>
              <p:txBody>
                <a:bodyPr wrap="none" rtlCol="0">
                  <a:spAutoFit/>
                </a:bodyPr>
                <a:lstStyle/>
                <a:p>
                  <a:r>
                    <a:rPr lang="en-US" dirty="0"/>
                    <a:t>Approach           </a:t>
                  </a:r>
                  <a:r>
                    <a:rPr lang="en-US" dirty="0" err="1"/>
                    <a:t>avg</a:t>
                  </a:r>
                  <a:r>
                    <a:rPr lang="en-US" dirty="0"/>
                    <a:t> # </a:t>
                  </a:r>
                  <a:r>
                    <a:rPr lang="en-US" dirty="0" err="1"/>
                    <a:t>param</a:t>
                  </a:r>
                  <a:r>
                    <a:rPr lang="en-US" dirty="0"/>
                    <a:t> </a:t>
                  </a:r>
                </a:p>
              </p:txBody>
            </p:sp>
          </p:grpSp>
          <p:cxnSp>
            <p:nvCxnSpPr>
              <p:cNvPr id="8" name="Straight Connector 7"/>
              <p:cNvCxnSpPr/>
              <p:nvPr/>
            </p:nvCxnSpPr>
            <p:spPr>
              <a:xfrm>
                <a:off x="3163712" y="2050871"/>
                <a:ext cx="2748851" cy="0"/>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10" name="Straight Connector 9"/>
            <p:cNvCxnSpPr/>
            <p:nvPr/>
          </p:nvCxnSpPr>
          <p:spPr>
            <a:xfrm>
              <a:off x="3214511" y="3251200"/>
              <a:ext cx="2748851"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2" name="TextBox 11"/>
          <p:cNvSpPr txBox="1"/>
          <p:nvPr/>
        </p:nvSpPr>
        <p:spPr>
          <a:xfrm>
            <a:off x="2150412" y="243300"/>
            <a:ext cx="4954301" cy="738664"/>
          </a:xfrm>
          <a:prstGeom prst="rect">
            <a:avLst/>
          </a:prstGeom>
          <a:noFill/>
        </p:spPr>
        <p:txBody>
          <a:bodyPr wrap="none" rtlCol="0">
            <a:spAutoFit/>
          </a:bodyPr>
          <a:lstStyle/>
          <a:p>
            <a:pPr algn="ctr"/>
            <a:r>
              <a:rPr lang="en-US" sz="2400" dirty="0"/>
              <a:t>Does it matter how we select models?</a:t>
            </a:r>
          </a:p>
          <a:p>
            <a:pPr algn="ctr"/>
            <a:r>
              <a:rPr lang="en-US" dirty="0" err="1"/>
              <a:t>Ripplinger</a:t>
            </a:r>
            <a:r>
              <a:rPr lang="en-US" dirty="0"/>
              <a:t> &amp; Sullivan (2008. Syst. Biol.)</a:t>
            </a:r>
          </a:p>
        </p:txBody>
      </p:sp>
      <p:sp>
        <p:nvSpPr>
          <p:cNvPr id="13" name="TextBox 12"/>
          <p:cNvSpPr txBox="1"/>
          <p:nvPr/>
        </p:nvSpPr>
        <p:spPr>
          <a:xfrm>
            <a:off x="699073" y="1168400"/>
            <a:ext cx="7823553" cy="369332"/>
          </a:xfrm>
          <a:prstGeom prst="rect">
            <a:avLst/>
          </a:prstGeom>
          <a:noFill/>
        </p:spPr>
        <p:txBody>
          <a:bodyPr wrap="none" rtlCol="0">
            <a:spAutoFit/>
          </a:bodyPr>
          <a:lstStyle/>
          <a:p>
            <a:pPr algn="ctr"/>
            <a:r>
              <a:rPr lang="en-US" dirty="0"/>
              <a:t>250 empirical data sets from </a:t>
            </a:r>
            <a:r>
              <a:rPr lang="en-US" dirty="0" err="1"/>
              <a:t>TreeBASE</a:t>
            </a:r>
            <a:r>
              <a:rPr lang="en-US" dirty="0"/>
              <a:t> &amp; selected models via </a:t>
            </a:r>
            <a:r>
              <a:rPr lang="en-US" dirty="0" err="1"/>
              <a:t>hLRT</a:t>
            </a:r>
            <a:r>
              <a:rPr lang="en-US" dirty="0"/>
              <a:t>, AIC, BIC, &amp; DT.</a:t>
            </a:r>
          </a:p>
        </p:txBody>
      </p:sp>
      <p:sp>
        <p:nvSpPr>
          <p:cNvPr id="14" name="TextBox 13"/>
          <p:cNvSpPr txBox="1"/>
          <p:nvPr/>
        </p:nvSpPr>
        <p:spPr>
          <a:xfrm>
            <a:off x="931333" y="1713442"/>
            <a:ext cx="4269881" cy="1200329"/>
          </a:xfrm>
          <a:prstGeom prst="rect">
            <a:avLst/>
          </a:prstGeom>
          <a:noFill/>
        </p:spPr>
        <p:txBody>
          <a:bodyPr wrap="none" rtlCol="0">
            <a:spAutoFit/>
          </a:bodyPr>
          <a:lstStyle/>
          <a:p>
            <a:r>
              <a:rPr lang="en-US" dirty="0"/>
              <a:t>All four picked same model in 51 data sets.</a:t>
            </a:r>
          </a:p>
          <a:p>
            <a:r>
              <a:rPr lang="en-US" dirty="0"/>
              <a:t>Two models were selected in 123 data sets.</a:t>
            </a:r>
          </a:p>
          <a:p>
            <a:r>
              <a:rPr lang="en-US" dirty="0"/>
              <a:t>Three were selected in 70 data sets.</a:t>
            </a:r>
          </a:p>
          <a:p>
            <a:r>
              <a:rPr lang="en-US" dirty="0"/>
              <a:t>All picked different models in 6 data sets.</a:t>
            </a:r>
          </a:p>
        </p:txBody>
      </p:sp>
      <p:sp>
        <p:nvSpPr>
          <p:cNvPr id="15" name="TextBox 14"/>
          <p:cNvSpPr txBox="1"/>
          <p:nvPr/>
        </p:nvSpPr>
        <p:spPr>
          <a:xfrm>
            <a:off x="1880037" y="5729710"/>
            <a:ext cx="5461623" cy="369332"/>
          </a:xfrm>
          <a:prstGeom prst="rect">
            <a:avLst/>
          </a:prstGeom>
          <a:noFill/>
        </p:spPr>
        <p:txBody>
          <a:bodyPr wrap="none" rtlCol="0">
            <a:spAutoFit/>
          </a:bodyPr>
          <a:lstStyle/>
          <a:p>
            <a:pPr algn="ctr"/>
            <a:r>
              <a:rPr lang="en-US" dirty="0"/>
              <a:t>When models differed, ML trees differed ~50 % </a:t>
            </a:r>
            <a:r>
              <a:rPr lang="en-US"/>
              <a:t>of time.</a:t>
            </a:r>
            <a:endParaRPr lang="en-US" dirty="0"/>
          </a:p>
        </p:txBody>
      </p:sp>
      <p:sp>
        <p:nvSpPr>
          <p:cNvPr id="3" name="Rounded Rectangle 2"/>
          <p:cNvSpPr/>
          <p:nvPr/>
        </p:nvSpPr>
        <p:spPr>
          <a:xfrm>
            <a:off x="606779" y="3946525"/>
            <a:ext cx="2816584" cy="270933"/>
          </a:xfrm>
          <a:prstGeom prst="roundRect">
            <a:avLst/>
          </a:prstGeom>
          <a:gradFill flip="none" rotWithShape="1">
            <a:gsLst>
              <a:gs pos="0">
                <a:schemeClr val="accent1">
                  <a:tint val="100000"/>
                  <a:shade val="100000"/>
                  <a:satMod val="130000"/>
                  <a:alpha val="15000"/>
                </a:schemeClr>
              </a:gs>
              <a:gs pos="100000">
                <a:schemeClr val="accent1">
                  <a:tint val="50000"/>
                  <a:shade val="100000"/>
                  <a:satMod val="350000"/>
                  <a:alpha val="1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038224" y="6249230"/>
            <a:ext cx="7000875" cy="369332"/>
          </a:xfrm>
          <a:prstGeom prst="rect">
            <a:avLst/>
          </a:prstGeom>
        </p:spPr>
        <p:txBody>
          <a:bodyPr wrap="square">
            <a:spAutoFit/>
          </a:bodyPr>
          <a:lstStyle/>
          <a:p>
            <a:pPr algn="ctr"/>
            <a:r>
              <a:rPr lang="en-US" dirty="0"/>
              <a:t>However the differences were almost always at poorly supported nodes.</a:t>
            </a:r>
          </a:p>
        </p:txBody>
      </p:sp>
    </p:spTree>
    <p:extLst>
      <p:ext uri="{BB962C8B-B14F-4D97-AF65-F5344CB8AC3E}">
        <p14:creationId xmlns:p14="http://schemas.microsoft.com/office/powerpoint/2010/main" val="270947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3" grpId="0" animBg="1"/>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59397C-25DD-C64D-8187-9EF05D12C12D}"/>
              </a:ext>
            </a:extLst>
          </p:cNvPr>
          <p:cNvSpPr/>
          <p:nvPr/>
        </p:nvSpPr>
        <p:spPr>
          <a:xfrm>
            <a:off x="2211904" y="523436"/>
            <a:ext cx="4720202" cy="738664"/>
          </a:xfrm>
          <a:prstGeom prst="rect">
            <a:avLst/>
          </a:prstGeom>
        </p:spPr>
        <p:txBody>
          <a:bodyPr wrap="none">
            <a:spAutoFit/>
          </a:bodyPr>
          <a:lstStyle/>
          <a:p>
            <a:pPr algn="ctr"/>
            <a:r>
              <a:rPr lang="en-US" sz="2400" dirty="0"/>
              <a:t>When does model selection matter?</a:t>
            </a:r>
          </a:p>
          <a:p>
            <a:pPr algn="ctr"/>
            <a:r>
              <a:rPr lang="en-US" dirty="0"/>
              <a:t>(Sullivan and Joyce, 2005)</a:t>
            </a:r>
          </a:p>
        </p:txBody>
      </p:sp>
      <p:pic>
        <p:nvPicPr>
          <p:cNvPr id="3" name="Picture 2">
            <a:extLst>
              <a:ext uri="{FF2B5EF4-FFF2-40B4-BE49-F238E27FC236}">
                <a16:creationId xmlns:a16="http://schemas.microsoft.com/office/drawing/2014/main" id="{50EFCF83-2121-424D-8D32-63A2C5B7E60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52067" y="2163802"/>
            <a:ext cx="7239866" cy="1995604"/>
          </a:xfrm>
          <a:prstGeom prst="rect">
            <a:avLst/>
          </a:prstGeom>
          <a:noFill/>
          <a:ln>
            <a:noFill/>
          </a:ln>
        </p:spPr>
      </p:pic>
      <p:sp>
        <p:nvSpPr>
          <p:cNvPr id="4" name="TextBox 3">
            <a:extLst>
              <a:ext uri="{FF2B5EF4-FFF2-40B4-BE49-F238E27FC236}">
                <a16:creationId xmlns:a16="http://schemas.microsoft.com/office/drawing/2014/main" id="{644F8E29-9640-2345-8E03-3C0FED963D77}"/>
              </a:ext>
            </a:extLst>
          </p:cNvPr>
          <p:cNvSpPr txBox="1"/>
          <p:nvPr/>
        </p:nvSpPr>
        <p:spPr>
          <a:xfrm>
            <a:off x="1079056" y="4715640"/>
            <a:ext cx="6985887" cy="646331"/>
          </a:xfrm>
          <a:prstGeom prst="rect">
            <a:avLst/>
          </a:prstGeom>
          <a:noFill/>
        </p:spPr>
        <p:txBody>
          <a:bodyPr wrap="none" rtlCol="0">
            <a:spAutoFit/>
          </a:bodyPr>
          <a:lstStyle/>
          <a:p>
            <a:r>
              <a:rPr lang="en-US" dirty="0"/>
              <a:t>As long as there is no extreme branch-length disparity, all decent models</a:t>
            </a:r>
          </a:p>
          <a:p>
            <a:pPr algn="ctr"/>
            <a:r>
              <a:rPr lang="en-US" dirty="0"/>
              <a:t>will be sufficient.</a:t>
            </a:r>
          </a:p>
        </p:txBody>
      </p:sp>
    </p:spTree>
    <p:extLst>
      <p:ext uri="{BB962C8B-B14F-4D97-AF65-F5344CB8AC3E}">
        <p14:creationId xmlns:p14="http://schemas.microsoft.com/office/powerpoint/2010/main" val="178877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0406" y="289467"/>
            <a:ext cx="5414313" cy="461665"/>
          </a:xfrm>
          <a:prstGeom prst="rect">
            <a:avLst/>
          </a:prstGeom>
          <a:noFill/>
        </p:spPr>
        <p:txBody>
          <a:bodyPr wrap="none" rtlCol="0">
            <a:spAutoFit/>
          </a:bodyPr>
          <a:lstStyle/>
          <a:p>
            <a:pPr algn="ctr"/>
            <a:r>
              <a:rPr lang="en-US" sz="2400" dirty="0"/>
              <a:t>V. Diversion into No Common Mechanism</a:t>
            </a:r>
          </a:p>
        </p:txBody>
      </p:sp>
      <p:sp>
        <p:nvSpPr>
          <p:cNvPr id="3" name="TextBox 2"/>
          <p:cNvSpPr txBox="1"/>
          <p:nvPr/>
        </p:nvSpPr>
        <p:spPr>
          <a:xfrm>
            <a:off x="609604" y="948276"/>
            <a:ext cx="8040858" cy="646331"/>
          </a:xfrm>
          <a:prstGeom prst="rect">
            <a:avLst/>
          </a:prstGeom>
          <a:noFill/>
        </p:spPr>
        <p:txBody>
          <a:bodyPr wrap="none" rtlCol="0">
            <a:spAutoFit/>
          </a:bodyPr>
          <a:lstStyle/>
          <a:p>
            <a:pPr algn="ctr"/>
            <a:r>
              <a:rPr lang="en-US" dirty="0"/>
              <a:t>Goldman (1990. Syst. Zool. 39:345) showed that if all 2</a:t>
            </a:r>
            <a:r>
              <a:rPr lang="en-US" i="1" dirty="0"/>
              <a:t>n</a:t>
            </a:r>
            <a:r>
              <a:rPr lang="en-US" dirty="0"/>
              <a:t>-3 branch lengths are equal,</a:t>
            </a:r>
          </a:p>
          <a:p>
            <a:pPr algn="ctr"/>
            <a:r>
              <a:rPr lang="en-US" dirty="0"/>
              <a:t> ML under a JC model is equivalent to a parsimony model.   </a:t>
            </a:r>
          </a:p>
        </p:txBody>
      </p:sp>
      <p:sp>
        <p:nvSpPr>
          <p:cNvPr id="4" name="TextBox 3"/>
          <p:cNvSpPr txBox="1"/>
          <p:nvPr/>
        </p:nvSpPr>
        <p:spPr>
          <a:xfrm>
            <a:off x="227357" y="1662339"/>
            <a:ext cx="8831978" cy="646331"/>
          </a:xfrm>
          <a:prstGeom prst="rect">
            <a:avLst/>
          </a:prstGeom>
          <a:noFill/>
        </p:spPr>
        <p:txBody>
          <a:bodyPr wrap="none" rtlCol="0">
            <a:spAutoFit/>
          </a:bodyPr>
          <a:lstStyle/>
          <a:p>
            <a:pPr algn="ctr"/>
            <a:r>
              <a:rPr lang="en-US" dirty="0" err="1"/>
              <a:t>Tuffley</a:t>
            </a:r>
            <a:r>
              <a:rPr lang="en-US" dirty="0"/>
              <a:t> &amp; Steel (1997. Bull. Math. Biol. 59:581) generalized this to a No Common Mechanism</a:t>
            </a:r>
          </a:p>
          <a:p>
            <a:pPr algn="ctr"/>
            <a:r>
              <a:rPr lang="en-US" dirty="0"/>
              <a:t> model (NCM) and applied a </a:t>
            </a:r>
            <a:r>
              <a:rPr lang="en-US" b="1" dirty="0"/>
              <a:t>separate</a:t>
            </a:r>
            <a:r>
              <a:rPr lang="en-US" dirty="0"/>
              <a:t> JC to </a:t>
            </a:r>
            <a:r>
              <a:rPr lang="en-US" b="1" dirty="0"/>
              <a:t>each branch </a:t>
            </a:r>
            <a:r>
              <a:rPr lang="en-US" dirty="0"/>
              <a:t>for </a:t>
            </a:r>
            <a:r>
              <a:rPr lang="en-US" b="1" dirty="0"/>
              <a:t>each site</a:t>
            </a:r>
            <a:r>
              <a:rPr lang="en-US" dirty="0"/>
              <a:t>.  </a:t>
            </a:r>
          </a:p>
        </p:txBody>
      </p:sp>
      <p:sp>
        <p:nvSpPr>
          <p:cNvPr id="5" name="TextBox 4"/>
          <p:cNvSpPr txBox="1"/>
          <p:nvPr/>
        </p:nvSpPr>
        <p:spPr>
          <a:xfrm>
            <a:off x="2048926" y="2494009"/>
            <a:ext cx="5199748" cy="369332"/>
          </a:xfrm>
          <a:prstGeom prst="rect">
            <a:avLst/>
          </a:prstGeom>
          <a:noFill/>
        </p:spPr>
        <p:txBody>
          <a:bodyPr wrap="none" rtlCol="0">
            <a:spAutoFit/>
          </a:bodyPr>
          <a:lstStyle/>
          <a:p>
            <a:r>
              <a:rPr lang="en-US" dirty="0"/>
              <a:t>(2</a:t>
            </a:r>
            <a:r>
              <a:rPr lang="en-US" i="1" dirty="0"/>
              <a:t>n</a:t>
            </a:r>
            <a:r>
              <a:rPr lang="en-US" dirty="0"/>
              <a:t>-3) x </a:t>
            </a:r>
            <a:r>
              <a:rPr lang="en-US" i="1" dirty="0"/>
              <a:t>l</a:t>
            </a:r>
            <a:r>
              <a:rPr lang="en-US" dirty="0"/>
              <a:t>  parameters for a data set with</a:t>
            </a:r>
            <a:r>
              <a:rPr lang="en-US" i="1" dirty="0"/>
              <a:t> l </a:t>
            </a:r>
            <a:r>
              <a:rPr lang="en-US" dirty="0"/>
              <a:t>nucleotides</a:t>
            </a:r>
          </a:p>
        </p:txBody>
      </p:sp>
      <p:grpSp>
        <p:nvGrpSpPr>
          <p:cNvPr id="8" name="Group 7"/>
          <p:cNvGrpSpPr/>
          <p:nvPr/>
        </p:nvGrpSpPr>
        <p:grpSpPr>
          <a:xfrm>
            <a:off x="1956177" y="2998805"/>
            <a:ext cx="5299364" cy="3791463"/>
            <a:chOff x="1956177" y="2998805"/>
            <a:chExt cx="5299364" cy="3791463"/>
          </a:xfrm>
        </p:grpSpPr>
        <p:pic>
          <p:nvPicPr>
            <p:cNvPr id="6" name="Picture 5" descr="406.full.fig.pdf"/>
            <p:cNvPicPr>
              <a:picLocks noChangeAspect="1"/>
            </p:cNvPicPr>
            <p:nvPr/>
          </p:nvPicPr>
          <p:blipFill rotWithShape="1">
            <a:blip r:embed="rId2">
              <a:extLst>
                <a:ext uri="{28A0092B-C50C-407E-A947-70E740481C1C}">
                  <a14:useLocalDpi xmlns:a14="http://schemas.microsoft.com/office/drawing/2010/main" val="0"/>
                </a:ext>
              </a:extLst>
            </a:blip>
            <a:srcRect t="28642" b="24445"/>
            <a:stretch/>
          </p:blipFill>
          <p:spPr>
            <a:xfrm>
              <a:off x="1956177" y="3572934"/>
              <a:ext cx="5299364" cy="3217334"/>
            </a:xfrm>
            <a:prstGeom prst="rect">
              <a:avLst/>
            </a:prstGeom>
          </p:spPr>
        </p:pic>
        <p:sp>
          <p:nvSpPr>
            <p:cNvPr id="7" name="TextBox 6"/>
            <p:cNvSpPr txBox="1"/>
            <p:nvPr/>
          </p:nvSpPr>
          <p:spPr>
            <a:xfrm>
              <a:off x="2463092" y="2998805"/>
              <a:ext cx="4328942" cy="369332"/>
            </a:xfrm>
            <a:prstGeom prst="rect">
              <a:avLst/>
            </a:prstGeom>
            <a:noFill/>
          </p:spPr>
          <p:txBody>
            <a:bodyPr wrap="none" rtlCol="0">
              <a:spAutoFit/>
            </a:bodyPr>
            <a:lstStyle/>
            <a:p>
              <a:r>
                <a:rPr lang="en-US" dirty="0" err="1"/>
                <a:t>Huelsenbeck</a:t>
              </a:r>
              <a:r>
                <a:rPr lang="en-US" dirty="0"/>
                <a:t> et al. (2008. Syst. Biol. 57:306). </a:t>
              </a:r>
            </a:p>
          </p:txBody>
        </p:sp>
      </p:grpSp>
    </p:spTree>
    <p:extLst>
      <p:ext uri="{BB962C8B-B14F-4D97-AF65-F5344CB8AC3E}">
        <p14:creationId xmlns:p14="http://schemas.microsoft.com/office/powerpoint/2010/main" val="99533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0406" y="289467"/>
            <a:ext cx="5414313" cy="461665"/>
          </a:xfrm>
          <a:prstGeom prst="rect">
            <a:avLst/>
          </a:prstGeom>
          <a:noFill/>
        </p:spPr>
        <p:txBody>
          <a:bodyPr wrap="none" rtlCol="0">
            <a:spAutoFit/>
          </a:bodyPr>
          <a:lstStyle/>
          <a:p>
            <a:pPr algn="ctr"/>
            <a:r>
              <a:rPr lang="en-US" sz="2400" dirty="0"/>
              <a:t>V. Diversion into No Common Mechanism</a:t>
            </a:r>
          </a:p>
        </p:txBody>
      </p:sp>
      <p:sp>
        <p:nvSpPr>
          <p:cNvPr id="12" name="TextBox 11"/>
          <p:cNvSpPr txBox="1"/>
          <p:nvPr/>
        </p:nvSpPr>
        <p:spPr>
          <a:xfrm>
            <a:off x="2831302" y="899067"/>
            <a:ext cx="3592523" cy="369332"/>
          </a:xfrm>
          <a:prstGeom prst="rect">
            <a:avLst/>
          </a:prstGeom>
          <a:noFill/>
        </p:spPr>
        <p:txBody>
          <a:bodyPr wrap="none" rtlCol="0">
            <a:spAutoFit/>
          </a:bodyPr>
          <a:lstStyle/>
          <a:p>
            <a:pPr algn="ctr"/>
            <a:r>
              <a:rPr lang="en-US" dirty="0" err="1"/>
              <a:t>Huelsenbeck</a:t>
            </a:r>
            <a:r>
              <a:rPr lang="en-US" dirty="0"/>
              <a:t> et al. (2011) </a:t>
            </a:r>
            <a:r>
              <a:rPr lang="en-US"/>
              <a:t>– NCM</a:t>
            </a:r>
            <a:r>
              <a:rPr lang="en-US" baseline="-25000"/>
              <a:t>GTRC</a:t>
            </a:r>
            <a:endParaRPr lang="en-US" baseline="-25000" dirty="0"/>
          </a:p>
        </p:txBody>
      </p:sp>
      <p:grpSp>
        <p:nvGrpSpPr>
          <p:cNvPr id="4" name="Group 3"/>
          <p:cNvGrpSpPr/>
          <p:nvPr/>
        </p:nvGrpSpPr>
        <p:grpSpPr>
          <a:xfrm>
            <a:off x="1922651" y="2909854"/>
            <a:ext cx="5420515" cy="3234551"/>
            <a:chOff x="1422400" y="1320800"/>
            <a:chExt cx="2819116" cy="1682234"/>
          </a:xfrm>
          <a:effectLst/>
        </p:grpSpPr>
        <p:cxnSp>
          <p:nvCxnSpPr>
            <p:cNvPr id="5" name="Straight Connector 4"/>
            <p:cNvCxnSpPr/>
            <p:nvPr/>
          </p:nvCxnSpPr>
          <p:spPr>
            <a:xfrm>
              <a:off x="1422400" y="1320800"/>
              <a:ext cx="841117" cy="8411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2263517" y="2161917"/>
              <a:ext cx="115701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3400399" y="2161917"/>
              <a:ext cx="841117" cy="8411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3400399" y="1320800"/>
              <a:ext cx="841117" cy="8411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429693" y="2161917"/>
              <a:ext cx="841117" cy="8411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3733340" y="1486929"/>
            <a:ext cx="4498656" cy="1931521"/>
            <a:chOff x="3733340" y="1486929"/>
            <a:chExt cx="4498656" cy="1931521"/>
          </a:xfrm>
        </p:grpSpPr>
        <p:pic>
          <p:nvPicPr>
            <p:cNvPr id="10" name="Picture 2"/>
            <p:cNvPicPr>
              <a:picLocks noChangeAspect="1" noChangeArrowheads="1"/>
            </p:cNvPicPr>
            <p:nvPr/>
          </p:nvPicPr>
          <p:blipFill>
            <a:blip r:embed="rId2"/>
            <a:srcRect/>
            <a:stretch>
              <a:fillRect/>
            </a:stretch>
          </p:blipFill>
          <p:spPr bwMode="auto">
            <a:xfrm>
              <a:off x="3733340" y="1486929"/>
              <a:ext cx="1788445" cy="1931521"/>
            </a:xfrm>
            <a:prstGeom prst="rect">
              <a:avLst/>
            </a:prstGeom>
            <a:solidFill>
              <a:schemeClr val="bg1"/>
            </a:solidFill>
            <a:ln w="9525">
              <a:noFill/>
              <a:miter lim="800000"/>
              <a:headEnd/>
              <a:tailEnd/>
            </a:ln>
          </p:spPr>
        </p:pic>
        <p:sp>
          <p:nvSpPr>
            <p:cNvPr id="11" name="TextBox 10"/>
            <p:cNvSpPr txBox="1"/>
            <p:nvPr/>
          </p:nvSpPr>
          <p:spPr>
            <a:xfrm>
              <a:off x="6620933" y="2116657"/>
              <a:ext cx="1611063" cy="369332"/>
            </a:xfrm>
            <a:prstGeom prst="rect">
              <a:avLst/>
            </a:prstGeom>
            <a:noFill/>
          </p:spPr>
          <p:txBody>
            <a:bodyPr wrap="none" rtlCol="0">
              <a:spAutoFit/>
            </a:bodyPr>
            <a:lstStyle/>
            <a:p>
              <a:r>
                <a:rPr lang="en-US" i="1" dirty="0" err="1">
                  <a:latin typeface="Symbol" charset="2"/>
                  <a:cs typeface="Symbol" charset="2"/>
                </a:rPr>
                <a:t>p</a:t>
              </a:r>
              <a:r>
                <a:rPr lang="en-US" i="1" baseline="-25000" dirty="0" err="1"/>
                <a:t>A</a:t>
              </a:r>
              <a:r>
                <a:rPr lang="en-US" i="1" dirty="0"/>
                <a:t>, </a:t>
              </a:r>
              <a:r>
                <a:rPr lang="en-US" i="1" dirty="0" err="1">
                  <a:latin typeface="Symbol" charset="2"/>
                  <a:cs typeface="Symbol" charset="2"/>
                </a:rPr>
                <a:t>p</a:t>
              </a:r>
              <a:r>
                <a:rPr lang="en-US" i="1" baseline="-25000" dirty="0" err="1"/>
                <a:t>C</a:t>
              </a:r>
              <a:r>
                <a:rPr lang="en-US" i="1" dirty="0"/>
                <a:t>, </a:t>
              </a:r>
              <a:r>
                <a:rPr lang="en-US" i="1" dirty="0" err="1">
                  <a:latin typeface="Symbol" charset="2"/>
                  <a:cs typeface="Symbol" charset="2"/>
                </a:rPr>
                <a:t>p</a:t>
              </a:r>
              <a:r>
                <a:rPr lang="en-US" i="1" baseline="-25000" dirty="0" err="1"/>
                <a:t>G</a:t>
              </a:r>
              <a:r>
                <a:rPr lang="en-US" i="1" dirty="0"/>
                <a:t>, </a:t>
              </a:r>
              <a:r>
                <a:rPr lang="en-US" dirty="0"/>
                <a:t>&amp;</a:t>
              </a:r>
              <a:r>
                <a:rPr lang="en-US" i="1" dirty="0"/>
                <a:t> </a:t>
              </a:r>
              <a:r>
                <a:rPr lang="en-US" i="1" dirty="0" err="1">
                  <a:latin typeface="Symbol" charset="2"/>
                  <a:cs typeface="Symbol" charset="2"/>
                </a:rPr>
                <a:t>p</a:t>
              </a:r>
              <a:r>
                <a:rPr lang="en-US" i="1" baseline="-25000" dirty="0" err="1"/>
                <a:t>T</a:t>
              </a:r>
              <a:endParaRPr lang="en-US" i="1" baseline="-25000" dirty="0"/>
            </a:p>
          </p:txBody>
        </p:sp>
      </p:grpSp>
      <p:grpSp>
        <p:nvGrpSpPr>
          <p:cNvPr id="19" name="Group 18"/>
          <p:cNvGrpSpPr/>
          <p:nvPr/>
        </p:nvGrpSpPr>
        <p:grpSpPr>
          <a:xfrm>
            <a:off x="2827869" y="3336979"/>
            <a:ext cx="3705560" cy="2334087"/>
            <a:chOff x="2827869" y="3336979"/>
            <a:chExt cx="3705560" cy="2334087"/>
          </a:xfrm>
        </p:grpSpPr>
        <p:sp>
          <p:nvSpPr>
            <p:cNvPr id="13" name="TextBox 12"/>
            <p:cNvSpPr txBox="1"/>
            <p:nvPr/>
          </p:nvSpPr>
          <p:spPr>
            <a:xfrm>
              <a:off x="2827869" y="5250935"/>
              <a:ext cx="508422" cy="369332"/>
            </a:xfrm>
            <a:prstGeom prst="rect">
              <a:avLst/>
            </a:prstGeom>
            <a:noFill/>
          </p:spPr>
          <p:txBody>
            <a:bodyPr wrap="none" rtlCol="0">
              <a:spAutoFit/>
            </a:bodyPr>
            <a:lstStyle/>
            <a:p>
              <a:r>
                <a:rPr lang="en-US" i="1" dirty="0"/>
                <a:t>V</a:t>
              </a:r>
              <a:r>
                <a:rPr lang="en-US" i="1" baseline="-25000" dirty="0"/>
                <a:t>1,l</a:t>
              </a:r>
            </a:p>
          </p:txBody>
        </p:sp>
        <p:sp>
          <p:nvSpPr>
            <p:cNvPr id="14" name="TextBox 13"/>
            <p:cNvSpPr txBox="1"/>
            <p:nvPr/>
          </p:nvSpPr>
          <p:spPr>
            <a:xfrm>
              <a:off x="2859445" y="3336979"/>
              <a:ext cx="468398" cy="369332"/>
            </a:xfrm>
            <a:prstGeom prst="rect">
              <a:avLst/>
            </a:prstGeom>
            <a:noFill/>
          </p:spPr>
          <p:txBody>
            <a:bodyPr wrap="none" rtlCol="0">
              <a:spAutoFit/>
            </a:bodyPr>
            <a:lstStyle/>
            <a:p>
              <a:r>
                <a:rPr lang="en-US" i="1" dirty="0"/>
                <a:t>V</a:t>
              </a:r>
              <a:r>
                <a:rPr lang="en-US" i="1" baseline="-25000" dirty="0"/>
                <a:t>2,l</a:t>
              </a:r>
            </a:p>
          </p:txBody>
        </p:sp>
        <p:sp>
          <p:nvSpPr>
            <p:cNvPr id="15" name="TextBox 14"/>
            <p:cNvSpPr txBox="1"/>
            <p:nvPr/>
          </p:nvSpPr>
          <p:spPr>
            <a:xfrm>
              <a:off x="4424241" y="4624403"/>
              <a:ext cx="468398" cy="369332"/>
            </a:xfrm>
            <a:prstGeom prst="rect">
              <a:avLst/>
            </a:prstGeom>
            <a:noFill/>
          </p:spPr>
          <p:txBody>
            <a:bodyPr wrap="none" rtlCol="0">
              <a:spAutoFit/>
            </a:bodyPr>
            <a:lstStyle/>
            <a:p>
              <a:r>
                <a:rPr lang="en-US" i="1" dirty="0"/>
                <a:t>V</a:t>
              </a:r>
              <a:r>
                <a:rPr lang="en-US" i="1" baseline="-25000" dirty="0"/>
                <a:t>3,l</a:t>
              </a:r>
            </a:p>
          </p:txBody>
        </p:sp>
        <p:sp>
          <p:nvSpPr>
            <p:cNvPr id="16" name="TextBox 15"/>
            <p:cNvSpPr txBox="1"/>
            <p:nvPr/>
          </p:nvSpPr>
          <p:spPr>
            <a:xfrm>
              <a:off x="6025007" y="3418450"/>
              <a:ext cx="508422" cy="369332"/>
            </a:xfrm>
            <a:prstGeom prst="rect">
              <a:avLst/>
            </a:prstGeom>
            <a:noFill/>
          </p:spPr>
          <p:txBody>
            <a:bodyPr wrap="none" rtlCol="0">
              <a:spAutoFit/>
            </a:bodyPr>
            <a:lstStyle/>
            <a:p>
              <a:r>
                <a:rPr lang="en-US" i="1" dirty="0"/>
                <a:t>V</a:t>
              </a:r>
              <a:r>
                <a:rPr lang="en-US" i="1" baseline="-25000" dirty="0"/>
                <a:t>4,l</a:t>
              </a:r>
            </a:p>
          </p:txBody>
        </p:sp>
        <p:sp>
          <p:nvSpPr>
            <p:cNvPr id="17" name="TextBox 16"/>
            <p:cNvSpPr txBox="1"/>
            <p:nvPr/>
          </p:nvSpPr>
          <p:spPr>
            <a:xfrm>
              <a:off x="6025007" y="5301734"/>
              <a:ext cx="508422" cy="369332"/>
            </a:xfrm>
            <a:prstGeom prst="rect">
              <a:avLst/>
            </a:prstGeom>
            <a:noFill/>
          </p:spPr>
          <p:txBody>
            <a:bodyPr wrap="none" rtlCol="0">
              <a:spAutoFit/>
            </a:bodyPr>
            <a:lstStyle/>
            <a:p>
              <a:r>
                <a:rPr lang="en-US" i="1" dirty="0"/>
                <a:t>V</a:t>
              </a:r>
              <a:r>
                <a:rPr lang="en-US" i="1" baseline="-25000" dirty="0"/>
                <a:t>5,l</a:t>
              </a:r>
            </a:p>
          </p:txBody>
        </p:sp>
      </p:grpSp>
      <p:sp>
        <p:nvSpPr>
          <p:cNvPr id="20" name="TextBox 19"/>
          <p:cNvSpPr txBox="1"/>
          <p:nvPr/>
        </p:nvSpPr>
        <p:spPr>
          <a:xfrm>
            <a:off x="3331831" y="5996001"/>
            <a:ext cx="2583272" cy="369332"/>
          </a:xfrm>
          <a:prstGeom prst="rect">
            <a:avLst/>
          </a:prstGeom>
          <a:noFill/>
        </p:spPr>
        <p:txBody>
          <a:bodyPr wrap="none" rtlCol="0">
            <a:spAutoFit/>
          </a:bodyPr>
          <a:lstStyle/>
          <a:p>
            <a:r>
              <a:rPr lang="en-US" dirty="0"/>
              <a:t>(2</a:t>
            </a:r>
            <a:r>
              <a:rPr lang="en-US" i="1" dirty="0"/>
              <a:t>n</a:t>
            </a:r>
            <a:r>
              <a:rPr lang="en-US" dirty="0"/>
              <a:t> -3) x </a:t>
            </a:r>
            <a:r>
              <a:rPr lang="en-US" i="1" dirty="0"/>
              <a:t>l </a:t>
            </a:r>
            <a:r>
              <a:rPr lang="en-US" dirty="0"/>
              <a:t>+ 8 parameters</a:t>
            </a:r>
          </a:p>
        </p:txBody>
      </p:sp>
    </p:spTree>
    <p:extLst>
      <p:ext uri="{BB962C8B-B14F-4D97-AF65-F5344CB8AC3E}">
        <p14:creationId xmlns:p14="http://schemas.microsoft.com/office/powerpoint/2010/main" val="3582276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0406" y="289467"/>
            <a:ext cx="5414313" cy="461665"/>
          </a:xfrm>
          <a:prstGeom prst="rect">
            <a:avLst/>
          </a:prstGeom>
          <a:noFill/>
        </p:spPr>
        <p:txBody>
          <a:bodyPr wrap="none" rtlCol="0">
            <a:spAutoFit/>
          </a:bodyPr>
          <a:lstStyle/>
          <a:p>
            <a:pPr algn="ctr"/>
            <a:r>
              <a:rPr lang="en-US" sz="2400" dirty="0"/>
              <a:t>V. Diversion into No Common Mechanism</a:t>
            </a:r>
          </a:p>
        </p:txBody>
      </p:sp>
      <p:grpSp>
        <p:nvGrpSpPr>
          <p:cNvPr id="30" name="Group 29"/>
          <p:cNvGrpSpPr/>
          <p:nvPr/>
        </p:nvGrpSpPr>
        <p:grpSpPr>
          <a:xfrm>
            <a:off x="2839118" y="1792276"/>
            <a:ext cx="3626295" cy="3130579"/>
            <a:chOff x="2839118" y="1792276"/>
            <a:chExt cx="3626295" cy="3130579"/>
          </a:xfrm>
        </p:grpSpPr>
        <p:pic>
          <p:nvPicPr>
            <p:cNvPr id="4" name="Picture 2"/>
            <p:cNvPicPr>
              <a:picLocks noChangeAspect="1" noChangeArrowheads="1"/>
            </p:cNvPicPr>
            <p:nvPr/>
          </p:nvPicPr>
          <p:blipFill>
            <a:blip r:embed="rId2"/>
            <a:srcRect/>
            <a:stretch>
              <a:fillRect/>
            </a:stretch>
          </p:blipFill>
          <p:spPr bwMode="auto">
            <a:xfrm>
              <a:off x="2853141" y="1792276"/>
              <a:ext cx="700809" cy="756874"/>
            </a:xfrm>
            <a:prstGeom prst="rect">
              <a:avLst/>
            </a:prstGeom>
            <a:solidFill>
              <a:schemeClr val="bg1"/>
            </a:solidFill>
            <a:ln w="9525">
              <a:noFill/>
              <a:miter lim="800000"/>
              <a:headEnd/>
              <a:tailEnd/>
            </a:ln>
          </p:spPr>
        </p:pic>
        <p:pic>
          <p:nvPicPr>
            <p:cNvPr id="6" name="Picture 2"/>
            <p:cNvPicPr>
              <a:picLocks noChangeAspect="1" noChangeArrowheads="1"/>
            </p:cNvPicPr>
            <p:nvPr/>
          </p:nvPicPr>
          <p:blipFill>
            <a:blip r:embed="rId3"/>
            <a:srcRect/>
            <a:stretch>
              <a:fillRect/>
            </a:stretch>
          </p:blipFill>
          <p:spPr bwMode="auto">
            <a:xfrm>
              <a:off x="2839118" y="4165981"/>
              <a:ext cx="700809" cy="756874"/>
            </a:xfrm>
            <a:prstGeom prst="rect">
              <a:avLst/>
            </a:prstGeom>
            <a:solidFill>
              <a:schemeClr val="bg1"/>
            </a:solidFill>
            <a:ln w="9525">
              <a:noFill/>
              <a:miter lim="800000"/>
              <a:headEnd/>
              <a:tailEnd/>
            </a:ln>
          </p:spPr>
        </p:pic>
        <p:pic>
          <p:nvPicPr>
            <p:cNvPr id="7" name="Picture 2"/>
            <p:cNvPicPr>
              <a:picLocks noChangeAspect="1" noChangeArrowheads="1"/>
            </p:cNvPicPr>
            <p:nvPr/>
          </p:nvPicPr>
          <p:blipFill>
            <a:blip r:embed="rId4"/>
            <a:srcRect/>
            <a:stretch>
              <a:fillRect/>
            </a:stretch>
          </p:blipFill>
          <p:spPr bwMode="auto">
            <a:xfrm>
              <a:off x="5764604" y="1792276"/>
              <a:ext cx="700809" cy="756874"/>
            </a:xfrm>
            <a:prstGeom prst="rect">
              <a:avLst/>
            </a:prstGeom>
            <a:solidFill>
              <a:schemeClr val="bg1"/>
            </a:solidFill>
            <a:ln w="9525">
              <a:noFill/>
              <a:miter lim="800000"/>
              <a:headEnd/>
              <a:tailEnd/>
            </a:ln>
          </p:spPr>
        </p:pic>
        <p:pic>
          <p:nvPicPr>
            <p:cNvPr id="9" name="Picture 2"/>
            <p:cNvPicPr>
              <a:picLocks noChangeAspect="1" noChangeArrowheads="1"/>
            </p:cNvPicPr>
            <p:nvPr/>
          </p:nvPicPr>
          <p:blipFill>
            <a:blip r:embed="rId5"/>
            <a:srcRect/>
            <a:stretch>
              <a:fillRect/>
            </a:stretch>
          </p:blipFill>
          <p:spPr bwMode="auto">
            <a:xfrm>
              <a:off x="5764604" y="4165981"/>
              <a:ext cx="700809" cy="756874"/>
            </a:xfrm>
            <a:prstGeom prst="rect">
              <a:avLst/>
            </a:prstGeom>
            <a:solidFill>
              <a:schemeClr val="bg1"/>
            </a:solidFill>
            <a:ln w="9525">
              <a:noFill/>
              <a:miter lim="800000"/>
              <a:headEnd/>
              <a:tailEnd/>
            </a:ln>
          </p:spPr>
        </p:pic>
        <p:pic>
          <p:nvPicPr>
            <p:cNvPr id="10" name="Picture 2"/>
            <p:cNvPicPr>
              <a:picLocks noChangeAspect="1" noChangeArrowheads="1"/>
            </p:cNvPicPr>
            <p:nvPr/>
          </p:nvPicPr>
          <p:blipFill>
            <a:blip r:embed="rId6"/>
            <a:srcRect/>
            <a:stretch>
              <a:fillRect/>
            </a:stretch>
          </p:blipFill>
          <p:spPr bwMode="auto">
            <a:xfrm>
              <a:off x="4282504" y="3513079"/>
              <a:ext cx="700809" cy="756874"/>
            </a:xfrm>
            <a:prstGeom prst="rect">
              <a:avLst/>
            </a:prstGeom>
            <a:solidFill>
              <a:schemeClr val="bg1"/>
            </a:solidFill>
            <a:ln w="9525">
              <a:noFill/>
              <a:miter lim="800000"/>
              <a:headEnd/>
              <a:tailEnd/>
            </a:ln>
          </p:spPr>
        </p:pic>
      </p:grpSp>
      <p:grpSp>
        <p:nvGrpSpPr>
          <p:cNvPr id="28" name="Group 27"/>
          <p:cNvGrpSpPr/>
          <p:nvPr/>
        </p:nvGrpSpPr>
        <p:grpSpPr>
          <a:xfrm>
            <a:off x="1922651" y="1792276"/>
            <a:ext cx="5420515" cy="3234551"/>
            <a:chOff x="1422400" y="1320800"/>
            <a:chExt cx="2819116" cy="1682234"/>
          </a:xfrm>
          <a:effectLst/>
        </p:grpSpPr>
        <p:cxnSp>
          <p:nvCxnSpPr>
            <p:cNvPr id="21" name="Straight Connector 20"/>
            <p:cNvCxnSpPr/>
            <p:nvPr/>
          </p:nvCxnSpPr>
          <p:spPr>
            <a:xfrm>
              <a:off x="1422400" y="1320800"/>
              <a:ext cx="841117" cy="8411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2263517" y="2161917"/>
              <a:ext cx="1157016" cy="0"/>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400399" y="2161917"/>
              <a:ext cx="841117" cy="8411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3400399" y="1320800"/>
              <a:ext cx="841117" cy="8411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429693" y="2161917"/>
              <a:ext cx="841117" cy="841117"/>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1" name="TextBox 30"/>
          <p:cNvSpPr txBox="1"/>
          <p:nvPr/>
        </p:nvSpPr>
        <p:spPr>
          <a:xfrm>
            <a:off x="3356722" y="5589601"/>
            <a:ext cx="2541681" cy="369332"/>
          </a:xfrm>
          <a:prstGeom prst="rect">
            <a:avLst/>
          </a:prstGeom>
          <a:noFill/>
        </p:spPr>
        <p:txBody>
          <a:bodyPr wrap="none" rtlCol="0">
            <a:spAutoFit/>
          </a:bodyPr>
          <a:lstStyle/>
          <a:p>
            <a:pPr algn="ctr"/>
            <a:r>
              <a:rPr lang="en-US" dirty="0"/>
              <a:t>(2</a:t>
            </a:r>
            <a:r>
              <a:rPr lang="en-US" i="1" dirty="0"/>
              <a:t>n</a:t>
            </a:r>
            <a:r>
              <a:rPr lang="en-US" dirty="0"/>
              <a:t>-3) x </a:t>
            </a:r>
            <a:r>
              <a:rPr lang="en-US" i="1" dirty="0"/>
              <a:t>l</a:t>
            </a:r>
            <a:r>
              <a:rPr lang="en-US" dirty="0"/>
              <a:t> x 8 parameters!</a:t>
            </a:r>
          </a:p>
        </p:txBody>
      </p:sp>
      <p:sp>
        <p:nvSpPr>
          <p:cNvPr id="32" name="TextBox 31"/>
          <p:cNvSpPr txBox="1"/>
          <p:nvPr/>
        </p:nvSpPr>
        <p:spPr>
          <a:xfrm>
            <a:off x="2506137" y="1016002"/>
            <a:ext cx="4235053" cy="369332"/>
          </a:xfrm>
          <a:prstGeom prst="rect">
            <a:avLst/>
          </a:prstGeom>
          <a:noFill/>
        </p:spPr>
        <p:txBody>
          <a:bodyPr wrap="none" rtlCol="0">
            <a:spAutoFit/>
          </a:bodyPr>
          <a:lstStyle/>
          <a:p>
            <a:r>
              <a:rPr lang="en-US" dirty="0" err="1"/>
              <a:t>Huelsenbeck</a:t>
            </a:r>
            <a:r>
              <a:rPr lang="en-US" dirty="0"/>
              <a:t> et al. (2011) – NCM</a:t>
            </a:r>
            <a:r>
              <a:rPr lang="en-US" baseline="-25000" dirty="0"/>
              <a:t>GTR</a:t>
            </a:r>
            <a:r>
              <a:rPr lang="en-US" dirty="0"/>
              <a:t> model</a:t>
            </a:r>
            <a:endParaRPr lang="en-US" baseline="-25000" dirty="0"/>
          </a:p>
        </p:txBody>
      </p:sp>
    </p:spTree>
    <p:extLst>
      <p:ext uri="{BB962C8B-B14F-4D97-AF65-F5344CB8AC3E}">
        <p14:creationId xmlns:p14="http://schemas.microsoft.com/office/powerpoint/2010/main" val="412588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0406" y="289467"/>
            <a:ext cx="5414313" cy="461665"/>
          </a:xfrm>
          <a:prstGeom prst="rect">
            <a:avLst/>
          </a:prstGeom>
          <a:noFill/>
        </p:spPr>
        <p:txBody>
          <a:bodyPr wrap="none" rtlCol="0">
            <a:spAutoFit/>
          </a:bodyPr>
          <a:lstStyle/>
          <a:p>
            <a:pPr algn="ctr"/>
            <a:r>
              <a:rPr lang="en-US" sz="2400" dirty="0"/>
              <a:t>V. Diversion into No Common Mechanism</a:t>
            </a:r>
          </a:p>
        </p:txBody>
      </p:sp>
      <p:sp>
        <p:nvSpPr>
          <p:cNvPr id="3" name="TextBox 2"/>
          <p:cNvSpPr txBox="1"/>
          <p:nvPr/>
        </p:nvSpPr>
        <p:spPr>
          <a:xfrm>
            <a:off x="3149599" y="863605"/>
            <a:ext cx="2921067" cy="369332"/>
          </a:xfrm>
          <a:prstGeom prst="rect">
            <a:avLst/>
          </a:prstGeom>
          <a:noFill/>
        </p:spPr>
        <p:txBody>
          <a:bodyPr wrap="none" rtlCol="0">
            <a:spAutoFit/>
          </a:bodyPr>
          <a:lstStyle/>
          <a:p>
            <a:r>
              <a:rPr lang="en-US" dirty="0"/>
              <a:t>Model Selection Approaches</a:t>
            </a:r>
          </a:p>
        </p:txBody>
      </p:sp>
      <p:sp>
        <p:nvSpPr>
          <p:cNvPr id="4" name="Rectangle 3"/>
          <p:cNvSpPr/>
          <p:nvPr/>
        </p:nvSpPr>
        <p:spPr>
          <a:xfrm>
            <a:off x="457202" y="1459177"/>
            <a:ext cx="8348134" cy="646331"/>
          </a:xfrm>
          <a:prstGeom prst="rect">
            <a:avLst/>
          </a:prstGeom>
        </p:spPr>
        <p:txBody>
          <a:bodyPr wrap="square">
            <a:spAutoFit/>
          </a:bodyPr>
          <a:lstStyle/>
          <a:p>
            <a:pPr algn="ctr"/>
            <a:r>
              <a:rPr lang="en-US" dirty="0"/>
              <a:t>1) Holder et al. (2010. Syst. Biol. 59:477) demonstrated that the AIC will never favor the original (JC) variant of the NCM model over any of the common mechanism models. </a:t>
            </a:r>
          </a:p>
        </p:txBody>
      </p:sp>
      <p:sp>
        <p:nvSpPr>
          <p:cNvPr id="5" name="Rectangle 4"/>
          <p:cNvSpPr/>
          <p:nvPr/>
        </p:nvSpPr>
        <p:spPr>
          <a:xfrm>
            <a:off x="457202" y="2320839"/>
            <a:ext cx="8348134" cy="646331"/>
          </a:xfrm>
          <a:prstGeom prst="rect">
            <a:avLst/>
          </a:prstGeom>
        </p:spPr>
        <p:txBody>
          <a:bodyPr wrap="square">
            <a:spAutoFit/>
          </a:bodyPr>
          <a:lstStyle/>
          <a:p>
            <a:pPr algn="ctr"/>
            <a:r>
              <a:rPr lang="en-US" dirty="0"/>
              <a:t>2) </a:t>
            </a:r>
            <a:r>
              <a:rPr lang="en-US" dirty="0" err="1"/>
              <a:t>Hulesenbeck</a:t>
            </a:r>
            <a:r>
              <a:rPr lang="en-US" dirty="0"/>
              <a:t> et al. (2011. Syst. Biol.) evaluated the marginal likelihoods of several GTR+</a:t>
            </a:r>
            <a:r>
              <a:rPr lang="en-US" dirty="0">
                <a:latin typeface="Symbol" charset="2"/>
                <a:cs typeface="Symbol" charset="2"/>
              </a:rPr>
              <a:t>G</a:t>
            </a:r>
            <a:r>
              <a:rPr lang="en-US" dirty="0"/>
              <a:t> special cases relative to the various NCM variants. </a:t>
            </a:r>
          </a:p>
        </p:txBody>
      </p:sp>
      <p:pic>
        <p:nvPicPr>
          <p:cNvPr id="6" name="Picture 5" descr="Macintosh HD:Users:jacksullivan:Desktop:Huelsenbeck.et.al.11.Fig.pdf"/>
          <p:cNvPicPr/>
          <p:nvPr/>
        </p:nvPicPr>
        <p:blipFill rotWithShape="1">
          <a:blip r:embed="rId2">
            <a:extLst>
              <a:ext uri="{28A0092B-C50C-407E-A947-70E740481C1C}">
                <a14:useLocalDpi xmlns:a14="http://schemas.microsoft.com/office/drawing/2010/main" val="0"/>
              </a:ext>
            </a:extLst>
          </a:blip>
          <a:srcRect t="35041" b="35041"/>
          <a:stretch/>
        </p:blipFill>
        <p:spPr bwMode="auto">
          <a:xfrm>
            <a:off x="513023" y="3403600"/>
            <a:ext cx="8203918" cy="3172883"/>
          </a:xfrm>
          <a:prstGeom prst="rect">
            <a:avLst/>
          </a:prstGeom>
          <a:noFill/>
          <a:ln>
            <a:noFill/>
          </a:ln>
          <a:extLst>
            <a:ext uri="{53640926-AAD7-44d8-BBD7-CCE9431645EC}">
              <a14:shadowObscured xmlns:a14="http://schemas.microsoft.com/office/drawing/2010/main" xmlns=""/>
            </a:ext>
          </a:extLst>
        </p:spPr>
      </p:pic>
      <p:grpSp>
        <p:nvGrpSpPr>
          <p:cNvPr id="14" name="Group 13"/>
          <p:cNvGrpSpPr/>
          <p:nvPr/>
        </p:nvGrpSpPr>
        <p:grpSpPr>
          <a:xfrm>
            <a:off x="3708401" y="3726934"/>
            <a:ext cx="4540959" cy="1920333"/>
            <a:chOff x="3708401" y="3726934"/>
            <a:chExt cx="4540959" cy="1920333"/>
          </a:xfrm>
        </p:grpSpPr>
        <p:sp>
          <p:nvSpPr>
            <p:cNvPr id="9" name="TextBox 8"/>
            <p:cNvSpPr txBox="1"/>
            <p:nvPr/>
          </p:nvSpPr>
          <p:spPr>
            <a:xfrm>
              <a:off x="7436317" y="3735397"/>
              <a:ext cx="813043" cy="307777"/>
            </a:xfrm>
            <a:prstGeom prst="rect">
              <a:avLst/>
            </a:prstGeom>
            <a:noFill/>
          </p:spPr>
          <p:txBody>
            <a:bodyPr wrap="none" rtlCol="0">
              <a:spAutoFit/>
            </a:bodyPr>
            <a:lstStyle/>
            <a:p>
              <a:r>
                <a:rPr lang="en-US" sz="1400" dirty="0"/>
                <a:t>NCM</a:t>
              </a:r>
              <a:r>
                <a:rPr lang="en-US" sz="1400" baseline="-25000" dirty="0"/>
                <a:t>GTRC</a:t>
              </a:r>
            </a:p>
          </p:txBody>
        </p:sp>
        <p:sp>
          <p:nvSpPr>
            <p:cNvPr id="10" name="TextBox 9"/>
            <p:cNvSpPr txBox="1"/>
            <p:nvPr/>
          </p:nvSpPr>
          <p:spPr>
            <a:xfrm>
              <a:off x="3708401" y="3726934"/>
              <a:ext cx="813043" cy="307777"/>
            </a:xfrm>
            <a:prstGeom prst="rect">
              <a:avLst/>
            </a:prstGeom>
            <a:noFill/>
          </p:spPr>
          <p:txBody>
            <a:bodyPr wrap="none" rtlCol="0">
              <a:spAutoFit/>
            </a:bodyPr>
            <a:lstStyle/>
            <a:p>
              <a:r>
                <a:rPr lang="en-US" sz="1400" dirty="0"/>
                <a:t>NCM</a:t>
              </a:r>
              <a:r>
                <a:rPr lang="en-US" sz="1400" baseline="-25000" dirty="0"/>
                <a:t>GTRC</a:t>
              </a:r>
            </a:p>
          </p:txBody>
        </p:sp>
        <p:cxnSp>
          <p:nvCxnSpPr>
            <p:cNvPr id="12" name="Straight Arrow Connector 11"/>
            <p:cNvCxnSpPr/>
            <p:nvPr/>
          </p:nvCxnSpPr>
          <p:spPr>
            <a:xfrm>
              <a:off x="8109040" y="4034711"/>
              <a:ext cx="0" cy="1612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381124" y="4034711"/>
              <a:ext cx="0" cy="16125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3606800" y="3930126"/>
            <a:ext cx="4527641" cy="1327674"/>
            <a:chOff x="3606800" y="3997862"/>
            <a:chExt cx="4527641" cy="1327674"/>
          </a:xfrm>
        </p:grpSpPr>
        <p:sp>
          <p:nvSpPr>
            <p:cNvPr id="7" name="TextBox 6"/>
            <p:cNvSpPr txBox="1"/>
            <p:nvPr/>
          </p:nvSpPr>
          <p:spPr>
            <a:xfrm>
              <a:off x="7385518" y="4065594"/>
              <a:ext cx="748923" cy="307777"/>
            </a:xfrm>
            <a:prstGeom prst="rect">
              <a:avLst/>
            </a:prstGeom>
            <a:noFill/>
          </p:spPr>
          <p:txBody>
            <a:bodyPr wrap="none" rtlCol="0">
              <a:spAutoFit/>
            </a:bodyPr>
            <a:lstStyle/>
            <a:p>
              <a:r>
                <a:rPr lang="en-US" sz="1400" dirty="0"/>
                <a:t>NCM</a:t>
              </a:r>
              <a:r>
                <a:rPr lang="en-US" sz="1400" baseline="-25000" dirty="0"/>
                <a:t>GTR</a:t>
              </a:r>
            </a:p>
          </p:txBody>
        </p:sp>
        <p:sp>
          <p:nvSpPr>
            <p:cNvPr id="8" name="TextBox 7"/>
            <p:cNvSpPr txBox="1"/>
            <p:nvPr/>
          </p:nvSpPr>
          <p:spPr>
            <a:xfrm>
              <a:off x="3606800" y="3997862"/>
              <a:ext cx="748923" cy="307777"/>
            </a:xfrm>
            <a:prstGeom prst="rect">
              <a:avLst/>
            </a:prstGeom>
            <a:noFill/>
          </p:spPr>
          <p:txBody>
            <a:bodyPr wrap="none" rtlCol="0">
              <a:spAutoFit/>
            </a:bodyPr>
            <a:lstStyle/>
            <a:p>
              <a:r>
                <a:rPr lang="en-US" sz="1400" dirty="0"/>
                <a:t>NCM</a:t>
              </a:r>
              <a:r>
                <a:rPr lang="en-US" sz="1400" baseline="-25000" dirty="0"/>
                <a:t>GTR</a:t>
              </a:r>
            </a:p>
          </p:txBody>
        </p:sp>
        <p:cxnSp>
          <p:nvCxnSpPr>
            <p:cNvPr id="15" name="Straight Arrow Connector 14"/>
            <p:cNvCxnSpPr/>
            <p:nvPr/>
          </p:nvCxnSpPr>
          <p:spPr>
            <a:xfrm>
              <a:off x="7939712" y="4381842"/>
              <a:ext cx="0" cy="9436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4222845" y="4305639"/>
              <a:ext cx="0" cy="3002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6" name="Group 25"/>
          <p:cNvGrpSpPr/>
          <p:nvPr/>
        </p:nvGrpSpPr>
        <p:grpSpPr>
          <a:xfrm>
            <a:off x="3547525" y="4158729"/>
            <a:ext cx="4410733" cy="1590138"/>
            <a:chOff x="3708404" y="3997862"/>
            <a:chExt cx="4410733" cy="1590138"/>
          </a:xfrm>
        </p:grpSpPr>
        <p:sp>
          <p:nvSpPr>
            <p:cNvPr id="27" name="TextBox 26"/>
            <p:cNvSpPr txBox="1"/>
            <p:nvPr/>
          </p:nvSpPr>
          <p:spPr>
            <a:xfrm>
              <a:off x="7419386" y="4065594"/>
              <a:ext cx="699751" cy="307777"/>
            </a:xfrm>
            <a:prstGeom prst="rect">
              <a:avLst/>
            </a:prstGeom>
            <a:noFill/>
          </p:spPr>
          <p:txBody>
            <a:bodyPr wrap="none" rtlCol="0">
              <a:spAutoFit/>
            </a:bodyPr>
            <a:lstStyle/>
            <a:p>
              <a:r>
                <a:rPr lang="en-US" sz="1400" dirty="0"/>
                <a:t>NCM</a:t>
              </a:r>
              <a:r>
                <a:rPr lang="en-US" sz="1400" baseline="-25000" dirty="0"/>
                <a:t>T-S</a:t>
              </a:r>
            </a:p>
          </p:txBody>
        </p:sp>
        <p:sp>
          <p:nvSpPr>
            <p:cNvPr id="28" name="TextBox 27"/>
            <p:cNvSpPr txBox="1"/>
            <p:nvPr/>
          </p:nvSpPr>
          <p:spPr>
            <a:xfrm>
              <a:off x="3708404" y="3997862"/>
              <a:ext cx="699751" cy="307777"/>
            </a:xfrm>
            <a:prstGeom prst="rect">
              <a:avLst/>
            </a:prstGeom>
            <a:noFill/>
          </p:spPr>
          <p:txBody>
            <a:bodyPr wrap="none" rtlCol="0">
              <a:spAutoFit/>
            </a:bodyPr>
            <a:lstStyle/>
            <a:p>
              <a:r>
                <a:rPr lang="en-US" sz="1400" dirty="0"/>
                <a:t>NCM</a:t>
              </a:r>
              <a:r>
                <a:rPr lang="en-US" sz="1400" baseline="-25000" dirty="0"/>
                <a:t>T-S</a:t>
              </a:r>
            </a:p>
          </p:txBody>
        </p:sp>
        <p:cxnSp>
          <p:nvCxnSpPr>
            <p:cNvPr id="29" name="Straight Arrow Connector 28"/>
            <p:cNvCxnSpPr/>
            <p:nvPr/>
          </p:nvCxnSpPr>
          <p:spPr>
            <a:xfrm>
              <a:off x="7956646" y="4381842"/>
              <a:ext cx="0" cy="11892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4239779" y="4322573"/>
              <a:ext cx="0" cy="126542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33" name="Group 32"/>
          <p:cNvGrpSpPr/>
          <p:nvPr/>
        </p:nvGrpSpPr>
        <p:grpSpPr>
          <a:xfrm>
            <a:off x="2455276" y="4124855"/>
            <a:ext cx="4613793" cy="1624012"/>
            <a:chOff x="3708404" y="3997862"/>
            <a:chExt cx="4613793" cy="1624012"/>
          </a:xfrm>
        </p:grpSpPr>
        <p:sp>
          <p:nvSpPr>
            <p:cNvPr id="34" name="TextBox 33"/>
            <p:cNvSpPr txBox="1"/>
            <p:nvPr/>
          </p:nvSpPr>
          <p:spPr>
            <a:xfrm>
              <a:off x="7419386" y="4065594"/>
              <a:ext cx="902811" cy="307777"/>
            </a:xfrm>
            <a:prstGeom prst="rect">
              <a:avLst/>
            </a:prstGeom>
            <a:noFill/>
          </p:spPr>
          <p:txBody>
            <a:bodyPr wrap="none" rtlCol="0">
              <a:spAutoFit/>
            </a:bodyPr>
            <a:lstStyle/>
            <a:p>
              <a:r>
                <a:rPr lang="en-US" sz="1400" dirty="0"/>
                <a:t>NCM</a:t>
              </a:r>
              <a:r>
                <a:rPr lang="en-US" sz="1400" baseline="-25000" dirty="0"/>
                <a:t>Gold90</a:t>
              </a:r>
            </a:p>
          </p:txBody>
        </p:sp>
        <p:sp>
          <p:nvSpPr>
            <p:cNvPr id="35" name="TextBox 34"/>
            <p:cNvSpPr txBox="1"/>
            <p:nvPr/>
          </p:nvSpPr>
          <p:spPr>
            <a:xfrm>
              <a:off x="3708404" y="3997862"/>
              <a:ext cx="902811" cy="307777"/>
            </a:xfrm>
            <a:prstGeom prst="rect">
              <a:avLst/>
            </a:prstGeom>
            <a:noFill/>
          </p:spPr>
          <p:txBody>
            <a:bodyPr wrap="none" rtlCol="0">
              <a:spAutoFit/>
            </a:bodyPr>
            <a:lstStyle/>
            <a:p>
              <a:r>
                <a:rPr lang="en-US" sz="1400" dirty="0"/>
                <a:t>NCM</a:t>
              </a:r>
              <a:r>
                <a:rPr lang="en-US" sz="1400" baseline="-25000" dirty="0"/>
                <a:t>Gold90</a:t>
              </a:r>
            </a:p>
          </p:txBody>
        </p:sp>
        <p:cxnSp>
          <p:nvCxnSpPr>
            <p:cNvPr id="36" name="Straight Arrow Connector 35"/>
            <p:cNvCxnSpPr/>
            <p:nvPr/>
          </p:nvCxnSpPr>
          <p:spPr>
            <a:xfrm>
              <a:off x="7558697" y="4381842"/>
              <a:ext cx="0" cy="1240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3841830" y="4322573"/>
              <a:ext cx="0" cy="12993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08572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12105" y="314867"/>
            <a:ext cx="2919790" cy="461665"/>
          </a:xfrm>
          <a:prstGeom prst="rect">
            <a:avLst/>
          </a:prstGeom>
        </p:spPr>
        <p:txBody>
          <a:bodyPr wrap="none">
            <a:spAutoFit/>
          </a:bodyPr>
          <a:lstStyle/>
          <a:p>
            <a:pPr algn="ctr"/>
            <a:r>
              <a:rPr lang="en-US" sz="2400" dirty="0"/>
              <a:t>A. Iterative Approach.</a:t>
            </a:r>
            <a:r>
              <a:rPr lang="en-US" sz="2400" dirty="0">
                <a:effectLst/>
              </a:rPr>
              <a:t> </a:t>
            </a:r>
            <a:endParaRPr lang="en-US" sz="2400" dirty="0"/>
          </a:p>
        </p:txBody>
      </p:sp>
      <p:grpSp>
        <p:nvGrpSpPr>
          <p:cNvPr id="6" name="Group 5"/>
          <p:cNvGrpSpPr/>
          <p:nvPr/>
        </p:nvGrpSpPr>
        <p:grpSpPr>
          <a:xfrm>
            <a:off x="4157153" y="2924939"/>
            <a:ext cx="3014097" cy="287872"/>
            <a:chOff x="4047103" y="3301998"/>
            <a:chExt cx="3014097" cy="287872"/>
          </a:xfrm>
        </p:grpSpPr>
        <p:sp>
          <p:nvSpPr>
            <p:cNvPr id="7" name="Rounded Rectangle 6"/>
            <p:cNvSpPr/>
            <p:nvPr/>
          </p:nvSpPr>
          <p:spPr>
            <a:xfrm>
              <a:off x="5672668" y="3301998"/>
              <a:ext cx="1388532" cy="287869"/>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4047103" y="3302001"/>
              <a:ext cx="1388532" cy="287869"/>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4174086" y="3474401"/>
            <a:ext cx="2997164" cy="558809"/>
            <a:chOff x="4064036" y="3331642"/>
            <a:chExt cx="2997164" cy="349245"/>
          </a:xfrm>
        </p:grpSpPr>
        <p:sp>
          <p:nvSpPr>
            <p:cNvPr id="10" name="Rounded Rectangle 9"/>
            <p:cNvSpPr/>
            <p:nvPr/>
          </p:nvSpPr>
          <p:spPr>
            <a:xfrm>
              <a:off x="5672668" y="3331642"/>
              <a:ext cx="1388532" cy="349239"/>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ounded Rectangle 10"/>
            <p:cNvSpPr/>
            <p:nvPr/>
          </p:nvSpPr>
          <p:spPr>
            <a:xfrm>
              <a:off x="4064036" y="3331647"/>
              <a:ext cx="1388532" cy="349240"/>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4174086" y="4060920"/>
            <a:ext cx="2997164" cy="491073"/>
            <a:chOff x="4064036" y="3278715"/>
            <a:chExt cx="2997164" cy="306923"/>
          </a:xfrm>
        </p:grpSpPr>
        <p:sp>
          <p:nvSpPr>
            <p:cNvPr id="13" name="Rounded Rectangle 12"/>
            <p:cNvSpPr/>
            <p:nvPr/>
          </p:nvSpPr>
          <p:spPr>
            <a:xfrm>
              <a:off x="5672668" y="3278715"/>
              <a:ext cx="1388532" cy="306920"/>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p:nvPr/>
          </p:nvSpPr>
          <p:spPr>
            <a:xfrm>
              <a:off x="4064036" y="3278718"/>
              <a:ext cx="1388532" cy="306920"/>
            </a:xfrm>
            <a:prstGeom prst="roundRect">
              <a:avLst/>
            </a:prstGeom>
            <a:gradFill flip="none" rotWithShape="1">
              <a:gsLst>
                <a:gs pos="0">
                  <a:schemeClr val="accent1">
                    <a:tint val="100000"/>
                    <a:shade val="100000"/>
                    <a:satMod val="130000"/>
                    <a:alpha val="18000"/>
                  </a:schemeClr>
                </a:gs>
                <a:gs pos="100000">
                  <a:schemeClr val="accent1">
                    <a:tint val="50000"/>
                    <a:shade val="100000"/>
                    <a:satMod val="350000"/>
                    <a:alpha val="18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5" name="Rectangle 14"/>
          <p:cNvSpPr/>
          <p:nvPr/>
        </p:nvSpPr>
        <p:spPr>
          <a:xfrm>
            <a:off x="728115" y="2320239"/>
            <a:ext cx="6638925" cy="2308324"/>
          </a:xfrm>
          <a:prstGeom prst="rect">
            <a:avLst/>
          </a:prstGeom>
        </p:spPr>
        <p:txBody>
          <a:bodyPr wrap="square">
            <a:spAutoFit/>
          </a:bodyPr>
          <a:lstStyle/>
          <a:p>
            <a:pPr marL="1543050" marR="0" indent="-228600">
              <a:spcBef>
                <a:spcPts val="0"/>
              </a:spcBef>
              <a:spcAft>
                <a:spcPts val="0"/>
              </a:spcAft>
            </a:pPr>
            <a:r>
              <a:rPr lang="en-US" dirty="0">
                <a:latin typeface="Courier" charset="0"/>
                <a:ea typeface="Times" charset="0"/>
                <a:cs typeface="Times New Roman" charset="0"/>
              </a:rPr>
              <a:t>Tree               ML          NJ</a:t>
            </a:r>
            <a:endParaRPr lang="en-US" dirty="0">
              <a:latin typeface="Times" charset="0"/>
              <a:ea typeface="Times" charset="0"/>
              <a:cs typeface="Times New Roman" charset="0"/>
            </a:endParaRPr>
          </a:p>
          <a:p>
            <a:pPr marL="1543050" marR="0" indent="-228600">
              <a:spcBef>
                <a:spcPts val="0"/>
              </a:spcBef>
              <a:spcAft>
                <a:spcPts val="0"/>
              </a:spcAft>
            </a:pPr>
            <a:r>
              <a:rPr lang="en-US" dirty="0">
                <a:latin typeface="Courier" charset="0"/>
                <a:ea typeface="Times" charset="0"/>
                <a:cs typeface="Times New Roman" charset="0"/>
              </a:rPr>
              <a:t>------------------------------------</a:t>
            </a:r>
            <a:endParaRPr lang="en-US" dirty="0">
              <a:latin typeface="Times" charset="0"/>
              <a:ea typeface="Times" charset="0"/>
              <a:cs typeface="Times New Roman" charset="0"/>
            </a:endParaRPr>
          </a:p>
          <a:p>
            <a:pPr marL="1543050" marR="0" indent="-228600">
              <a:spcBef>
                <a:spcPts val="0"/>
              </a:spcBef>
              <a:spcAft>
                <a:spcPts val="0"/>
              </a:spcAft>
            </a:pPr>
            <a:r>
              <a:rPr lang="en-US" dirty="0">
                <a:latin typeface="Courier" charset="0"/>
                <a:ea typeface="Times" charset="0"/>
                <a:cs typeface="Times New Roman" charset="0"/>
              </a:rPr>
              <a:t>-ln L           6591.293    6586.008</a:t>
            </a:r>
            <a:endParaRPr lang="en-US" dirty="0">
              <a:latin typeface="Times" charset="0"/>
              <a:ea typeface="Times" charset="0"/>
              <a:cs typeface="Times New Roman" charset="0"/>
            </a:endParaRPr>
          </a:p>
          <a:p>
            <a:pPr marL="1543050" marR="0" indent="-228600">
              <a:spcBef>
                <a:spcPts val="0"/>
              </a:spcBef>
              <a:spcAft>
                <a:spcPts val="0"/>
              </a:spcAft>
            </a:pPr>
            <a:r>
              <a:rPr lang="en-US" dirty="0" err="1">
                <a:latin typeface="Courier" charset="0"/>
                <a:ea typeface="Times" charset="0"/>
                <a:cs typeface="Times New Roman" charset="0"/>
              </a:rPr>
              <a:t>Ti</a:t>
            </a:r>
            <a:r>
              <a:rPr lang="en-US" dirty="0">
                <a:latin typeface="Courier" charset="0"/>
                <a:ea typeface="Times" charset="0"/>
                <a:cs typeface="Times New Roman" charset="0"/>
              </a:rPr>
              <a:t>/</a:t>
            </a:r>
            <a:r>
              <a:rPr lang="en-US" dirty="0" err="1">
                <a:latin typeface="Courier" charset="0"/>
                <a:ea typeface="Times" charset="0"/>
                <a:cs typeface="Times New Roman" charset="0"/>
              </a:rPr>
              <a:t>tv</a:t>
            </a:r>
            <a:r>
              <a:rPr lang="en-US" dirty="0">
                <a:latin typeface="Courier" charset="0"/>
                <a:ea typeface="Times" charset="0"/>
                <a:cs typeface="Times New Roman" charset="0"/>
              </a:rPr>
              <a:t>:</a:t>
            </a:r>
            <a:endParaRPr lang="en-US" dirty="0">
              <a:latin typeface="Times" charset="0"/>
              <a:ea typeface="Times" charset="0"/>
              <a:cs typeface="Times New Roman" charset="0"/>
            </a:endParaRPr>
          </a:p>
          <a:p>
            <a:pPr marL="1543050" marR="0" indent="-228600">
              <a:spcBef>
                <a:spcPts val="0"/>
              </a:spcBef>
              <a:spcAft>
                <a:spcPts val="0"/>
              </a:spcAft>
            </a:pPr>
            <a:r>
              <a:rPr lang="en-US" dirty="0">
                <a:latin typeface="Courier" charset="0"/>
                <a:ea typeface="Times" charset="0"/>
                <a:cs typeface="Times New Roman" charset="0"/>
              </a:rPr>
              <a:t>  exp. ratio    2.684860    2.854459</a:t>
            </a:r>
            <a:endParaRPr lang="en-US" dirty="0">
              <a:latin typeface="Times" charset="0"/>
              <a:ea typeface="Times" charset="0"/>
              <a:cs typeface="Times New Roman" charset="0"/>
            </a:endParaRPr>
          </a:p>
          <a:p>
            <a:pPr marL="1543050" marR="0" indent="-228600">
              <a:spcBef>
                <a:spcPts val="0"/>
              </a:spcBef>
              <a:spcAft>
                <a:spcPts val="0"/>
              </a:spcAft>
            </a:pPr>
            <a:r>
              <a:rPr lang="en-US" dirty="0">
                <a:latin typeface="Courier" charset="0"/>
                <a:ea typeface="Times" charset="0"/>
                <a:cs typeface="Times New Roman" charset="0"/>
              </a:rPr>
              <a:t>  kappa         5.503353    5.850992</a:t>
            </a:r>
            <a:endParaRPr lang="en-US" dirty="0">
              <a:latin typeface="Times" charset="0"/>
              <a:ea typeface="Times" charset="0"/>
              <a:cs typeface="Times New Roman" charset="0"/>
            </a:endParaRPr>
          </a:p>
          <a:p>
            <a:pPr marL="1543050" marR="0" indent="-228600">
              <a:spcBef>
                <a:spcPts val="0"/>
              </a:spcBef>
              <a:spcAft>
                <a:spcPts val="0"/>
              </a:spcAft>
            </a:pPr>
            <a:r>
              <a:rPr lang="en-US" dirty="0">
                <a:latin typeface="Courier" charset="0"/>
                <a:ea typeface="Times" charset="0"/>
                <a:cs typeface="Times New Roman" charset="0"/>
              </a:rPr>
              <a:t>Shape           0.787432    0.766300</a:t>
            </a:r>
            <a:endParaRPr lang="en-US" dirty="0">
              <a:latin typeface="Times" charset="0"/>
              <a:ea typeface="Times" charset="0"/>
              <a:cs typeface="Times New Roman" charset="0"/>
            </a:endParaRPr>
          </a:p>
          <a:p>
            <a:pPr marL="1543050" marR="0" indent="-228600">
              <a:spcBef>
                <a:spcPts val="0"/>
              </a:spcBef>
              <a:spcAft>
                <a:spcPts val="0"/>
              </a:spcAft>
            </a:pPr>
            <a:r>
              <a:rPr lang="en-US" dirty="0" err="1">
                <a:latin typeface="Courier" charset="0"/>
                <a:ea typeface="Times" charset="0"/>
                <a:cs typeface="Times New Roman" charset="0"/>
              </a:rPr>
              <a:t>P_inv</a:t>
            </a:r>
            <a:r>
              <a:rPr lang="en-US" dirty="0">
                <a:latin typeface="Courier" charset="0"/>
                <a:ea typeface="Times" charset="0"/>
                <a:cs typeface="Times New Roman" charset="0"/>
              </a:rPr>
              <a:t>           0.456164    0.456575</a:t>
            </a:r>
            <a:endParaRPr lang="en-US" dirty="0">
              <a:effectLst/>
              <a:latin typeface="Times" charset="0"/>
              <a:ea typeface="Times" charset="0"/>
              <a:cs typeface="Times New Roman" charset="0"/>
            </a:endParaRPr>
          </a:p>
        </p:txBody>
      </p:sp>
      <p:sp>
        <p:nvSpPr>
          <p:cNvPr id="16" name="TextBox 15"/>
          <p:cNvSpPr txBox="1"/>
          <p:nvPr/>
        </p:nvSpPr>
        <p:spPr>
          <a:xfrm>
            <a:off x="2778496" y="1296736"/>
            <a:ext cx="3587008" cy="369332"/>
          </a:xfrm>
          <a:prstGeom prst="rect">
            <a:avLst/>
          </a:prstGeom>
          <a:noFill/>
        </p:spPr>
        <p:txBody>
          <a:bodyPr wrap="none" rtlCol="0">
            <a:spAutoFit/>
          </a:bodyPr>
          <a:lstStyle/>
          <a:p>
            <a:r>
              <a:rPr lang="en-US" dirty="0"/>
              <a:t>Parameters of the HKY + I + </a:t>
            </a:r>
            <a:r>
              <a:rPr lang="en-US" dirty="0">
                <a:latin typeface="Symbol" charset="2"/>
                <a:ea typeface="Symbol" charset="2"/>
                <a:cs typeface="Symbol" charset="2"/>
              </a:rPr>
              <a:t>G</a:t>
            </a:r>
            <a:r>
              <a:rPr lang="en-US" dirty="0"/>
              <a:t> model</a:t>
            </a:r>
          </a:p>
        </p:txBody>
      </p:sp>
    </p:spTree>
    <p:extLst>
      <p:ext uri="{BB962C8B-B14F-4D97-AF65-F5344CB8AC3E}">
        <p14:creationId xmlns:p14="http://schemas.microsoft.com/office/powerpoint/2010/main" val="1521081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2105" y="314867"/>
            <a:ext cx="2919790" cy="461665"/>
          </a:xfrm>
          <a:prstGeom prst="rect">
            <a:avLst/>
          </a:prstGeom>
        </p:spPr>
        <p:txBody>
          <a:bodyPr wrap="none">
            <a:spAutoFit/>
          </a:bodyPr>
          <a:lstStyle/>
          <a:p>
            <a:pPr algn="ctr"/>
            <a:r>
              <a:rPr lang="en-US" sz="2400" dirty="0"/>
              <a:t>A. Iterative Approach.</a:t>
            </a:r>
            <a:r>
              <a:rPr lang="en-US" sz="2400" dirty="0">
                <a:effectLst/>
              </a:rPr>
              <a:t> </a:t>
            </a:r>
            <a:endParaRPr lang="en-US" sz="2400" dirty="0"/>
          </a:p>
        </p:txBody>
      </p:sp>
      <p:sp>
        <p:nvSpPr>
          <p:cNvPr id="3" name="Rectangle 2"/>
          <p:cNvSpPr/>
          <p:nvPr/>
        </p:nvSpPr>
        <p:spPr>
          <a:xfrm>
            <a:off x="474133" y="1033903"/>
            <a:ext cx="8229600" cy="646331"/>
          </a:xfrm>
          <a:prstGeom prst="rect">
            <a:avLst/>
          </a:prstGeom>
        </p:spPr>
        <p:txBody>
          <a:bodyPr wrap="square">
            <a:spAutoFit/>
          </a:bodyPr>
          <a:lstStyle/>
          <a:p>
            <a:pPr algn="ctr"/>
            <a:r>
              <a:rPr lang="en-US" dirty="0"/>
              <a:t>This suggests that we ought to be able to use a fast, approximate tree (i.e., an NJ tree or an MP tree) on which to estimate model parameters and select a model.</a:t>
            </a:r>
          </a:p>
        </p:txBody>
      </p:sp>
      <p:sp>
        <p:nvSpPr>
          <p:cNvPr id="4" name="TextBox 3"/>
          <p:cNvSpPr txBox="1"/>
          <p:nvPr/>
        </p:nvSpPr>
        <p:spPr>
          <a:xfrm>
            <a:off x="728133" y="2246842"/>
            <a:ext cx="7113101" cy="646331"/>
          </a:xfrm>
          <a:prstGeom prst="rect">
            <a:avLst/>
          </a:prstGeom>
          <a:noFill/>
        </p:spPr>
        <p:txBody>
          <a:bodyPr wrap="none" rtlCol="0">
            <a:spAutoFit/>
          </a:bodyPr>
          <a:lstStyle/>
          <a:p>
            <a:r>
              <a:rPr lang="en-US" dirty="0"/>
              <a:t>Step 1: Construct an initial tree, say using NJ with </a:t>
            </a:r>
            <a:r>
              <a:rPr lang="en-US" dirty="0" err="1"/>
              <a:t>LogDet</a:t>
            </a:r>
            <a:r>
              <a:rPr lang="en-US" dirty="0"/>
              <a:t> distances or MP </a:t>
            </a:r>
          </a:p>
          <a:p>
            <a:r>
              <a:rPr lang="en-US" dirty="0"/>
              <a:t>	 (</a:t>
            </a:r>
            <a:r>
              <a:rPr lang="en-US" i="1" dirty="0" err="1"/>
              <a:t>ModelFinder</a:t>
            </a:r>
            <a:r>
              <a:rPr lang="en-US" dirty="0"/>
              <a:t> in IQ-TREE uses an MP tree). Save the tree.</a:t>
            </a:r>
          </a:p>
        </p:txBody>
      </p:sp>
      <p:sp>
        <p:nvSpPr>
          <p:cNvPr id="5" name="TextBox 4"/>
          <p:cNvSpPr txBox="1"/>
          <p:nvPr/>
        </p:nvSpPr>
        <p:spPr>
          <a:xfrm>
            <a:off x="677333" y="3310609"/>
            <a:ext cx="8301953" cy="923330"/>
          </a:xfrm>
          <a:prstGeom prst="rect">
            <a:avLst/>
          </a:prstGeom>
          <a:noFill/>
        </p:spPr>
        <p:txBody>
          <a:bodyPr wrap="none" rtlCol="0">
            <a:spAutoFit/>
          </a:bodyPr>
          <a:lstStyle/>
          <a:p>
            <a:r>
              <a:rPr lang="en-US" dirty="0"/>
              <a:t>Step 2: Calculate the likelihood score of alternative models of nucleotide substitution, </a:t>
            </a:r>
          </a:p>
          <a:p>
            <a:r>
              <a:rPr lang="en-US" dirty="0"/>
              <a:t>            with all model parameters optimized simultaneously. Choose from among these</a:t>
            </a:r>
          </a:p>
          <a:p>
            <a:r>
              <a:rPr lang="en-US" dirty="0"/>
              <a:t>	   models using some (statistical) criterion.</a:t>
            </a:r>
          </a:p>
        </p:txBody>
      </p:sp>
      <p:sp>
        <p:nvSpPr>
          <p:cNvPr id="6" name="TextBox 5"/>
          <p:cNvSpPr txBox="1"/>
          <p:nvPr/>
        </p:nvSpPr>
        <p:spPr>
          <a:xfrm>
            <a:off x="778933" y="4651375"/>
            <a:ext cx="8174033" cy="1200329"/>
          </a:xfrm>
          <a:prstGeom prst="rect">
            <a:avLst/>
          </a:prstGeom>
          <a:noFill/>
        </p:spPr>
        <p:txBody>
          <a:bodyPr wrap="none" rtlCol="0">
            <a:spAutoFit/>
          </a:bodyPr>
          <a:lstStyle/>
          <a:p>
            <a:r>
              <a:rPr lang="en-US" dirty="0"/>
              <a:t>Step 3: Conduct a new search of tree space under the likelihood criterion, using </a:t>
            </a:r>
          </a:p>
          <a:p>
            <a:r>
              <a:rPr lang="en-US" dirty="0"/>
              <a:t>	    the model chosen in Step 2, with the parameters of that model fixed to values </a:t>
            </a:r>
          </a:p>
          <a:p>
            <a:r>
              <a:rPr lang="en-US" dirty="0"/>
              <a:t>            estimated in Step 2. If the trees found in the current search are a subset of the </a:t>
            </a:r>
          </a:p>
          <a:p>
            <a:r>
              <a:rPr lang="en-US" dirty="0"/>
              <a:t>            trees found in the preceding search, STOP; otherwise, go back to Step 2.</a:t>
            </a:r>
            <a:r>
              <a:rPr lang="en-US" dirty="0">
                <a:effectLst/>
              </a:rPr>
              <a:t> </a:t>
            </a:r>
            <a:endParaRPr lang="en-US" dirty="0"/>
          </a:p>
        </p:txBody>
      </p:sp>
      <p:sp>
        <p:nvSpPr>
          <p:cNvPr id="7" name="TextBox 6"/>
          <p:cNvSpPr txBox="1"/>
          <p:nvPr/>
        </p:nvSpPr>
        <p:spPr>
          <a:xfrm>
            <a:off x="355600" y="1771653"/>
            <a:ext cx="1933717" cy="369332"/>
          </a:xfrm>
          <a:prstGeom prst="rect">
            <a:avLst/>
          </a:prstGeom>
          <a:noFill/>
        </p:spPr>
        <p:txBody>
          <a:bodyPr wrap="none" rtlCol="0">
            <a:spAutoFit/>
          </a:bodyPr>
          <a:lstStyle/>
          <a:p>
            <a:r>
              <a:rPr lang="en-US" dirty="0"/>
              <a:t>Iterative Approach</a:t>
            </a:r>
          </a:p>
        </p:txBody>
      </p:sp>
      <p:sp>
        <p:nvSpPr>
          <p:cNvPr id="8" name="TextBox 7"/>
          <p:cNvSpPr txBox="1"/>
          <p:nvPr/>
        </p:nvSpPr>
        <p:spPr>
          <a:xfrm>
            <a:off x="474134" y="6062136"/>
            <a:ext cx="7205242" cy="369332"/>
          </a:xfrm>
          <a:prstGeom prst="rect">
            <a:avLst/>
          </a:prstGeom>
          <a:noFill/>
        </p:spPr>
        <p:txBody>
          <a:bodyPr wrap="none" rtlCol="0">
            <a:spAutoFit/>
          </a:bodyPr>
          <a:lstStyle/>
          <a:p>
            <a:r>
              <a:rPr lang="en-US" dirty="0"/>
              <a:t>This approach has been shown to work quite well </a:t>
            </a:r>
            <a:r>
              <a:rPr lang="en-US" sz="1200" dirty="0"/>
              <a:t>(Sullivan et al. 2005. MBE. 22:1386</a:t>
            </a:r>
            <a:r>
              <a:rPr lang="en-US" sz="1200" dirty="0">
                <a:effectLst/>
              </a:rPr>
              <a:t> )</a:t>
            </a:r>
            <a:r>
              <a:rPr lang="en-US" dirty="0">
                <a:effectLst/>
              </a:rPr>
              <a:t>.</a:t>
            </a:r>
            <a:endParaRPr lang="en-US" dirty="0"/>
          </a:p>
        </p:txBody>
      </p:sp>
    </p:spTree>
    <p:extLst>
      <p:ext uri="{BB962C8B-B14F-4D97-AF65-F5344CB8AC3E}">
        <p14:creationId xmlns:p14="http://schemas.microsoft.com/office/powerpoint/2010/main" val="238461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6032" y="196341"/>
            <a:ext cx="3691936" cy="461665"/>
          </a:xfrm>
          <a:prstGeom prst="rect">
            <a:avLst/>
          </a:prstGeom>
        </p:spPr>
        <p:txBody>
          <a:bodyPr wrap="none">
            <a:spAutoFit/>
          </a:bodyPr>
          <a:lstStyle/>
          <a:p>
            <a:pPr algn="ctr"/>
            <a:r>
              <a:rPr lang="en-US" sz="2400" dirty="0"/>
              <a:t>II. Absolute Goodness of Fit.</a:t>
            </a:r>
          </a:p>
        </p:txBody>
      </p:sp>
      <p:sp>
        <p:nvSpPr>
          <p:cNvPr id="3" name="TextBox 2"/>
          <p:cNvSpPr txBox="1"/>
          <p:nvPr/>
        </p:nvSpPr>
        <p:spPr>
          <a:xfrm>
            <a:off x="485621" y="863605"/>
            <a:ext cx="8254107" cy="646331"/>
          </a:xfrm>
          <a:prstGeom prst="rect">
            <a:avLst/>
          </a:prstGeom>
          <a:noFill/>
        </p:spPr>
        <p:txBody>
          <a:bodyPr wrap="none" rtlCol="0">
            <a:spAutoFit/>
          </a:bodyPr>
          <a:lstStyle/>
          <a:p>
            <a:pPr algn="ctr"/>
            <a:r>
              <a:rPr lang="en-US" dirty="0"/>
              <a:t>The test was first developed by Nick Goldman in 1993 (J. Mol. </a:t>
            </a:r>
            <a:r>
              <a:rPr lang="en-US" dirty="0" err="1"/>
              <a:t>Evol</a:t>
            </a:r>
            <a:r>
              <a:rPr lang="en-US" dirty="0"/>
              <a:t>. 36:182 – it’s called </a:t>
            </a:r>
          </a:p>
          <a:p>
            <a:pPr algn="ctr"/>
            <a:r>
              <a:rPr lang="en-US" dirty="0"/>
              <a:t>the Goldman-Cox test) and is an extension of the parametric bootstrap.</a:t>
            </a:r>
            <a:r>
              <a:rPr lang="en-US" dirty="0">
                <a:effectLst/>
              </a:rPr>
              <a:t> </a:t>
            </a:r>
            <a:endParaRPr lang="en-US" dirty="0"/>
          </a:p>
        </p:txBody>
      </p:sp>
      <p:sp>
        <p:nvSpPr>
          <p:cNvPr id="4" name="TextBox 3"/>
          <p:cNvSpPr txBox="1"/>
          <p:nvPr/>
        </p:nvSpPr>
        <p:spPr>
          <a:xfrm>
            <a:off x="3098793" y="1591744"/>
            <a:ext cx="2978437" cy="369332"/>
          </a:xfrm>
          <a:prstGeom prst="rect">
            <a:avLst/>
          </a:prstGeom>
          <a:noFill/>
        </p:spPr>
        <p:txBody>
          <a:bodyPr wrap="none" rtlCol="0">
            <a:spAutoFit/>
          </a:bodyPr>
          <a:lstStyle/>
          <a:p>
            <a:pPr algn="ctr"/>
            <a:r>
              <a:rPr lang="en-US" dirty="0"/>
              <a:t>The Unconstrained Likelihood </a:t>
            </a:r>
          </a:p>
        </p:txBody>
      </p:sp>
      <p:sp>
        <p:nvSpPr>
          <p:cNvPr id="5" name="Rectangle 4"/>
          <p:cNvSpPr/>
          <p:nvPr/>
        </p:nvSpPr>
        <p:spPr>
          <a:xfrm>
            <a:off x="880531" y="2190173"/>
            <a:ext cx="7366000" cy="2031325"/>
          </a:xfrm>
          <a:prstGeom prst="rect">
            <a:avLst/>
          </a:prstGeom>
        </p:spPr>
        <p:txBody>
          <a:bodyPr wrap="square">
            <a:spAutoFit/>
          </a:bodyPr>
          <a:lstStyle/>
          <a:p>
            <a:r>
              <a:rPr lang="en-US" dirty="0">
                <a:latin typeface="Courier"/>
                <a:cs typeface="Courier"/>
              </a:rPr>
              <a:t>  1      A G T A C A . . . . . . . . . . . . . . .</a:t>
            </a:r>
          </a:p>
          <a:p>
            <a:r>
              <a:rPr lang="en-US" dirty="0">
                <a:latin typeface="Courier"/>
                <a:cs typeface="Courier"/>
              </a:rPr>
              <a:t>  2      A G T A . . . . . . . . . . . . . . . . .</a:t>
            </a:r>
          </a:p>
          <a:p>
            <a:r>
              <a:rPr lang="en-US" dirty="0">
                <a:latin typeface="Courier"/>
                <a:cs typeface="Courier"/>
              </a:rPr>
              <a:t>  3      A G T A . . . . . . . . . . . . . . . . .</a:t>
            </a:r>
          </a:p>
          <a:p>
            <a:r>
              <a:rPr lang="en-US" dirty="0">
                <a:latin typeface="Courier"/>
                <a:cs typeface="Courier"/>
              </a:rPr>
              <a:t>  .      . . . . . . . . . . . . . . . . . . . . .</a:t>
            </a:r>
          </a:p>
          <a:p>
            <a:r>
              <a:rPr lang="en-US" dirty="0">
                <a:effectLst>
                  <a:outerShdw blurRad="50800" dist="38100" algn="tr" rotWithShape="0">
                    <a:prstClr val="black">
                      <a:alpha val="40000"/>
                    </a:prstClr>
                  </a:outerShdw>
                </a:effectLst>
                <a:latin typeface="Courier"/>
                <a:cs typeface="Courier"/>
              </a:rPr>
              <a:t> </a:t>
            </a:r>
            <a:r>
              <a:rPr lang="en-US" dirty="0">
                <a:latin typeface="Courier"/>
                <a:cs typeface="Courier"/>
              </a:rPr>
              <a:t> .      . . . . . . . . . . . . . . . . . . . . . </a:t>
            </a:r>
          </a:p>
          <a:p>
            <a:r>
              <a:rPr lang="en-US" dirty="0">
                <a:latin typeface="Courier"/>
                <a:cs typeface="Courier"/>
              </a:rPr>
              <a:t>  </a:t>
            </a:r>
            <a:r>
              <a:rPr lang="en-US" i="1" dirty="0">
                <a:latin typeface="Courier"/>
                <a:cs typeface="Courier"/>
              </a:rPr>
              <a:t>n</a:t>
            </a:r>
            <a:r>
              <a:rPr lang="en-US" dirty="0">
                <a:latin typeface="Courier"/>
                <a:cs typeface="Courier"/>
              </a:rPr>
              <a:t>      A G T A . . . . . . . . . . . . . . . . .</a:t>
            </a:r>
          </a:p>
          <a:p>
            <a:r>
              <a:rPr lang="en-US" dirty="0">
                <a:latin typeface="Courier"/>
                <a:cs typeface="Courier"/>
              </a:rPr>
              <a:t>Pattern  1 2 3 1 . . . . . . . . . . . . . . . .(</a:t>
            </a:r>
            <a:r>
              <a:rPr lang="en-US" i="1" dirty="0">
                <a:latin typeface="Courier"/>
                <a:cs typeface="Courier"/>
              </a:rPr>
              <a:t>a</a:t>
            </a:r>
            <a:r>
              <a:rPr lang="en-US" dirty="0">
                <a:latin typeface="Courier"/>
                <a:cs typeface="Courier"/>
              </a:rPr>
              <a:t>)</a:t>
            </a:r>
          </a:p>
        </p:txBody>
      </p:sp>
      <p:graphicFrame>
        <p:nvGraphicFramePr>
          <p:cNvPr id="6" name="Object 5"/>
          <p:cNvGraphicFramePr>
            <a:graphicFrameLocks noChangeAspect="1"/>
          </p:cNvGraphicFramePr>
          <p:nvPr>
            <p:extLst>
              <p:ext uri="{D42A27DB-BD31-4B8C-83A1-F6EECF244321}">
                <p14:modId xmlns:p14="http://schemas.microsoft.com/office/powerpoint/2010/main" val="91152777"/>
              </p:ext>
            </p:extLst>
          </p:nvPr>
        </p:nvGraphicFramePr>
        <p:xfrm>
          <a:off x="2573338" y="4706403"/>
          <a:ext cx="3949700" cy="1258888"/>
        </p:xfrm>
        <a:graphic>
          <a:graphicData uri="http://schemas.openxmlformats.org/presentationml/2006/ole">
            <mc:AlternateContent xmlns:mc="http://schemas.openxmlformats.org/markup-compatibility/2006">
              <mc:Choice xmlns:v="urn:schemas-microsoft-com:vml" Requires="v">
                <p:oleObj spid="_x0000_s1277" name="Equation" r:id="rId3" imgW="1473200" imgH="469900" progId="Equation.3">
                  <p:embed/>
                </p:oleObj>
              </mc:Choice>
              <mc:Fallback>
                <p:oleObj name="Equation" r:id="rId3" imgW="1473200" imgH="469900" progId="Equation.3">
                  <p:embed/>
                  <p:pic>
                    <p:nvPicPr>
                      <p:cNvPr id="0" name=""/>
                      <p:cNvPicPr/>
                      <p:nvPr/>
                    </p:nvPicPr>
                    <p:blipFill>
                      <a:blip r:embed="rId4"/>
                      <a:stretch>
                        <a:fillRect/>
                      </a:stretch>
                    </p:blipFill>
                    <p:spPr>
                      <a:xfrm>
                        <a:off x="2573338" y="4706403"/>
                        <a:ext cx="3949700" cy="1258888"/>
                      </a:xfrm>
                      <a:prstGeom prst="rect">
                        <a:avLst/>
                      </a:prstGeom>
                    </p:spPr>
                  </p:pic>
                </p:oleObj>
              </mc:Fallback>
            </mc:AlternateContent>
          </a:graphicData>
        </a:graphic>
      </p:graphicFrame>
    </p:spTree>
    <p:extLst>
      <p:ext uri="{BB962C8B-B14F-4D97-AF65-F5344CB8AC3E}">
        <p14:creationId xmlns:p14="http://schemas.microsoft.com/office/powerpoint/2010/main" val="82122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6032" y="196341"/>
            <a:ext cx="3691936" cy="461665"/>
          </a:xfrm>
          <a:prstGeom prst="rect">
            <a:avLst/>
          </a:prstGeom>
        </p:spPr>
        <p:txBody>
          <a:bodyPr wrap="none">
            <a:spAutoFit/>
          </a:bodyPr>
          <a:lstStyle/>
          <a:p>
            <a:pPr algn="ctr"/>
            <a:r>
              <a:rPr lang="en-US" sz="2400" dirty="0"/>
              <a:t>II. Absolute Goodness of Fit.</a:t>
            </a:r>
          </a:p>
        </p:txBody>
      </p:sp>
      <p:graphicFrame>
        <p:nvGraphicFramePr>
          <p:cNvPr id="3" name="Object 2"/>
          <p:cNvGraphicFramePr>
            <a:graphicFrameLocks noChangeAspect="1"/>
          </p:cNvGraphicFramePr>
          <p:nvPr>
            <p:extLst>
              <p:ext uri="{D42A27DB-BD31-4B8C-83A1-F6EECF244321}">
                <p14:modId xmlns:p14="http://schemas.microsoft.com/office/powerpoint/2010/main" val="235124165"/>
              </p:ext>
            </p:extLst>
          </p:nvPr>
        </p:nvGraphicFramePr>
        <p:xfrm>
          <a:off x="2573338" y="775475"/>
          <a:ext cx="3949700" cy="1258888"/>
        </p:xfrm>
        <a:graphic>
          <a:graphicData uri="http://schemas.openxmlformats.org/presentationml/2006/ole">
            <mc:AlternateContent xmlns:mc="http://schemas.openxmlformats.org/markup-compatibility/2006">
              <mc:Choice xmlns:v="urn:schemas-microsoft-com:vml" Requires="v">
                <p:oleObj spid="_x0000_s2527" name="Equation" r:id="rId3" imgW="1473200" imgH="469900" progId="Equation.3">
                  <p:embed/>
                </p:oleObj>
              </mc:Choice>
              <mc:Fallback>
                <p:oleObj name="Equation" r:id="rId3" imgW="1473200" imgH="469900" progId="Equation.3">
                  <p:embed/>
                  <p:pic>
                    <p:nvPicPr>
                      <p:cNvPr id="0" name=""/>
                      <p:cNvPicPr/>
                      <p:nvPr/>
                    </p:nvPicPr>
                    <p:blipFill>
                      <a:blip r:embed="rId4"/>
                      <a:stretch>
                        <a:fillRect/>
                      </a:stretch>
                    </p:blipFill>
                    <p:spPr>
                      <a:xfrm>
                        <a:off x="2573338" y="775475"/>
                        <a:ext cx="3949700" cy="1258888"/>
                      </a:xfrm>
                      <a:prstGeom prst="rect">
                        <a:avLst/>
                      </a:prstGeom>
                    </p:spPr>
                  </p:pic>
                </p:oleObj>
              </mc:Fallback>
            </mc:AlternateContent>
          </a:graphicData>
        </a:graphic>
      </p:graphicFrame>
      <p:sp>
        <p:nvSpPr>
          <p:cNvPr id="4" name="TextBox 3"/>
          <p:cNvSpPr txBox="1"/>
          <p:nvPr/>
        </p:nvSpPr>
        <p:spPr>
          <a:xfrm>
            <a:off x="139815" y="2252139"/>
            <a:ext cx="8920907" cy="369332"/>
          </a:xfrm>
          <a:prstGeom prst="rect">
            <a:avLst/>
          </a:prstGeom>
          <a:noFill/>
        </p:spPr>
        <p:txBody>
          <a:bodyPr wrap="none" rtlCol="0">
            <a:spAutoFit/>
          </a:bodyPr>
          <a:lstStyle/>
          <a:p>
            <a:r>
              <a:rPr lang="en-US" dirty="0"/>
              <a:t>Has an upper bound</a:t>
            </a:r>
            <a:r>
              <a:rPr lang="en-US" b="1" dirty="0"/>
              <a:t>, </a:t>
            </a:r>
            <a:r>
              <a:rPr lang="en-US" b="1" dirty="0" err="1"/>
              <a:t>ln</a:t>
            </a:r>
            <a:r>
              <a:rPr lang="en-US" b="1" i="1" dirty="0" err="1"/>
              <a:t>L</a:t>
            </a:r>
            <a:r>
              <a:rPr lang="en-US" b="1" i="1" baseline="-25000" dirty="0" err="1"/>
              <a:t>ma</a:t>
            </a:r>
            <a:r>
              <a:rPr lang="en-US" b="1" baseline="-25000" dirty="0" err="1"/>
              <a:t>x</a:t>
            </a:r>
            <a:r>
              <a:rPr lang="en-US" dirty="0"/>
              <a:t>. This is the condition in which the model exactly predicts the data.</a:t>
            </a:r>
          </a:p>
        </p:txBody>
      </p:sp>
      <p:sp>
        <p:nvSpPr>
          <p:cNvPr id="5" name="TextBox 4"/>
          <p:cNvSpPr txBox="1"/>
          <p:nvPr/>
        </p:nvSpPr>
        <p:spPr>
          <a:xfrm>
            <a:off x="3759196" y="2737940"/>
            <a:ext cx="1671439" cy="369332"/>
          </a:xfrm>
          <a:prstGeom prst="rect">
            <a:avLst/>
          </a:prstGeom>
          <a:noFill/>
        </p:spPr>
        <p:txBody>
          <a:bodyPr wrap="none" rtlCol="0">
            <a:spAutoFit/>
          </a:bodyPr>
          <a:lstStyle/>
          <a:p>
            <a:r>
              <a:rPr lang="en-US" dirty="0"/>
              <a:t>That is,  </a:t>
            </a:r>
            <a:r>
              <a:rPr lang="en-US" i="1" dirty="0"/>
              <a:t>L</a:t>
            </a:r>
            <a:r>
              <a:rPr lang="en-US" i="1" baseline="-25000" dirty="0"/>
              <a:t>a</a:t>
            </a:r>
            <a:r>
              <a:rPr lang="en-US" dirty="0"/>
              <a:t>  =  </a:t>
            </a:r>
            <a:r>
              <a:rPr lang="en-US" i="1" dirty="0" err="1"/>
              <a:t>f</a:t>
            </a:r>
            <a:r>
              <a:rPr lang="en-US" i="1" baseline="-25000" dirty="0" err="1"/>
              <a:t>a</a:t>
            </a:r>
            <a:r>
              <a:rPr lang="en-US" dirty="0"/>
              <a:t>.</a:t>
            </a:r>
          </a:p>
        </p:txBody>
      </p:sp>
      <p:graphicFrame>
        <p:nvGraphicFramePr>
          <p:cNvPr id="7" name="Object 6"/>
          <p:cNvGraphicFramePr>
            <a:graphicFrameLocks noChangeAspect="1"/>
          </p:cNvGraphicFramePr>
          <p:nvPr>
            <p:extLst>
              <p:ext uri="{D42A27DB-BD31-4B8C-83A1-F6EECF244321}">
                <p14:modId xmlns:p14="http://schemas.microsoft.com/office/powerpoint/2010/main" val="4085906618"/>
              </p:ext>
            </p:extLst>
          </p:nvPr>
        </p:nvGraphicFramePr>
        <p:xfrm>
          <a:off x="2759899" y="3295658"/>
          <a:ext cx="3632204" cy="1371342"/>
        </p:xfrm>
        <a:graphic>
          <a:graphicData uri="http://schemas.openxmlformats.org/presentationml/2006/ole">
            <mc:AlternateContent xmlns:mc="http://schemas.openxmlformats.org/markup-compatibility/2006">
              <mc:Choice xmlns:v="urn:schemas-microsoft-com:vml" Requires="v">
                <p:oleObj spid="_x0000_s2528" name="Equation" r:id="rId5" imgW="1244600" imgH="469900" progId="Equation.3">
                  <p:embed/>
                </p:oleObj>
              </mc:Choice>
              <mc:Fallback>
                <p:oleObj name="Equation" r:id="rId5" imgW="1244600" imgH="469900" progId="Equation.3">
                  <p:embed/>
                  <p:pic>
                    <p:nvPicPr>
                      <p:cNvPr id="0" name=""/>
                      <p:cNvPicPr/>
                      <p:nvPr/>
                    </p:nvPicPr>
                    <p:blipFill>
                      <a:blip r:embed="rId6"/>
                      <a:stretch>
                        <a:fillRect/>
                      </a:stretch>
                    </p:blipFill>
                    <p:spPr>
                      <a:xfrm>
                        <a:off x="2759899" y="3295658"/>
                        <a:ext cx="3632204" cy="1371342"/>
                      </a:xfrm>
                      <a:prstGeom prst="rect">
                        <a:avLst/>
                      </a:prstGeom>
                    </p:spPr>
                  </p:pic>
                </p:oleObj>
              </mc:Fallback>
            </mc:AlternateContent>
          </a:graphicData>
        </a:graphic>
      </p:graphicFrame>
      <p:sp>
        <p:nvSpPr>
          <p:cNvPr id="8" name="Rectangle 7"/>
          <p:cNvSpPr/>
          <p:nvPr/>
        </p:nvSpPr>
        <p:spPr>
          <a:xfrm>
            <a:off x="3301452" y="6067967"/>
            <a:ext cx="2569271" cy="369332"/>
          </a:xfrm>
          <a:prstGeom prst="rect">
            <a:avLst/>
          </a:prstGeom>
        </p:spPr>
        <p:txBody>
          <a:bodyPr wrap="none">
            <a:spAutoFit/>
          </a:bodyPr>
          <a:lstStyle/>
          <a:p>
            <a:pPr algn="ctr"/>
            <a:r>
              <a:rPr lang="en-US" i="1" dirty="0">
                <a:latin typeface="Symbol" charset="2"/>
                <a:cs typeface="Symbol" charset="2"/>
              </a:rPr>
              <a:t>d</a:t>
            </a:r>
            <a:r>
              <a:rPr lang="en-US" dirty="0"/>
              <a:t> = </a:t>
            </a:r>
            <a:r>
              <a:rPr lang="en-US" dirty="0" err="1"/>
              <a:t>ln</a:t>
            </a:r>
            <a:r>
              <a:rPr lang="en-US" i="1" dirty="0" err="1"/>
              <a:t>L</a:t>
            </a:r>
            <a:r>
              <a:rPr lang="en-US" i="1" baseline="-25000" dirty="0" err="1"/>
              <a:t>max</a:t>
            </a:r>
            <a:r>
              <a:rPr lang="en-US" dirty="0"/>
              <a:t> - </a:t>
            </a:r>
            <a:r>
              <a:rPr lang="en-US" dirty="0" err="1"/>
              <a:t>ln</a:t>
            </a:r>
            <a:r>
              <a:rPr lang="en-US" i="1" dirty="0" err="1"/>
              <a:t>L</a:t>
            </a:r>
            <a:r>
              <a:rPr lang="en-US" baseline="-25000" dirty="0"/>
              <a:t>(</a:t>
            </a:r>
            <a:r>
              <a:rPr lang="en-US" i="1" baseline="-25000" dirty="0">
                <a:latin typeface="Symbol" charset="2"/>
                <a:cs typeface="Symbol" charset="2"/>
              </a:rPr>
              <a:t>t</a:t>
            </a:r>
            <a:r>
              <a:rPr lang="en-US" baseline="-25000" dirty="0"/>
              <a:t>| Data, Model)</a:t>
            </a:r>
            <a:endParaRPr lang="en-US" dirty="0"/>
          </a:p>
        </p:txBody>
      </p:sp>
      <p:sp>
        <p:nvSpPr>
          <p:cNvPr id="9" name="TextBox 8"/>
          <p:cNvSpPr txBox="1"/>
          <p:nvPr/>
        </p:nvSpPr>
        <p:spPr>
          <a:xfrm>
            <a:off x="673100" y="4902200"/>
            <a:ext cx="7848600" cy="369332"/>
          </a:xfrm>
          <a:prstGeom prst="rect">
            <a:avLst/>
          </a:prstGeom>
          <a:noFill/>
        </p:spPr>
        <p:txBody>
          <a:bodyPr wrap="square" rtlCol="0">
            <a:spAutoFit/>
          </a:bodyPr>
          <a:lstStyle/>
          <a:p>
            <a:pPr algn="ctr"/>
            <a:r>
              <a:rPr lang="en-US" dirty="0"/>
              <a:t>The likelihood if every site had its own model and could evolve on its own tree. </a:t>
            </a:r>
          </a:p>
        </p:txBody>
      </p:sp>
      <p:sp>
        <p:nvSpPr>
          <p:cNvPr id="10" name="TextBox 9"/>
          <p:cNvSpPr txBox="1"/>
          <p:nvPr/>
        </p:nvSpPr>
        <p:spPr>
          <a:xfrm>
            <a:off x="187651" y="5473700"/>
            <a:ext cx="8791853" cy="369332"/>
          </a:xfrm>
          <a:prstGeom prst="rect">
            <a:avLst/>
          </a:prstGeom>
          <a:noFill/>
        </p:spPr>
        <p:txBody>
          <a:bodyPr wrap="none" rtlCol="0">
            <a:spAutoFit/>
          </a:bodyPr>
          <a:lstStyle/>
          <a:p>
            <a:pPr algn="ctr"/>
            <a:r>
              <a:rPr lang="en-US" dirty="0"/>
              <a:t>The deterioration in likelihood associated with forcing all data to fit a single model and tree. </a:t>
            </a:r>
          </a:p>
        </p:txBody>
      </p:sp>
    </p:spTree>
    <p:extLst>
      <p:ext uri="{BB962C8B-B14F-4D97-AF65-F5344CB8AC3E}">
        <p14:creationId xmlns:p14="http://schemas.microsoft.com/office/powerpoint/2010/main" val="271473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6032" y="196341"/>
            <a:ext cx="3691936" cy="461665"/>
          </a:xfrm>
          <a:prstGeom prst="rect">
            <a:avLst/>
          </a:prstGeom>
        </p:spPr>
        <p:txBody>
          <a:bodyPr wrap="none">
            <a:spAutoFit/>
          </a:bodyPr>
          <a:lstStyle/>
          <a:p>
            <a:pPr algn="ctr"/>
            <a:r>
              <a:rPr lang="en-US" sz="2400" dirty="0"/>
              <a:t>II. Absolute Goodness of Fit.</a:t>
            </a:r>
          </a:p>
        </p:txBody>
      </p:sp>
      <p:sp>
        <p:nvSpPr>
          <p:cNvPr id="3" name="Rectangle 2"/>
          <p:cNvSpPr/>
          <p:nvPr/>
        </p:nvSpPr>
        <p:spPr>
          <a:xfrm>
            <a:off x="3433400" y="911142"/>
            <a:ext cx="2305375" cy="369332"/>
          </a:xfrm>
          <a:prstGeom prst="rect">
            <a:avLst/>
          </a:prstGeom>
        </p:spPr>
        <p:txBody>
          <a:bodyPr wrap="none">
            <a:spAutoFit/>
          </a:bodyPr>
          <a:lstStyle/>
          <a:p>
            <a:pPr algn="ctr"/>
            <a:r>
              <a:rPr lang="en-US" i="1" dirty="0">
                <a:latin typeface="Symbol" charset="2"/>
                <a:cs typeface="Symbol" charset="2"/>
              </a:rPr>
              <a:t>d</a:t>
            </a:r>
            <a:r>
              <a:rPr lang="en-US" dirty="0"/>
              <a:t> = </a:t>
            </a:r>
            <a:r>
              <a:rPr lang="en-US" dirty="0" err="1"/>
              <a:t>ln</a:t>
            </a:r>
            <a:r>
              <a:rPr lang="en-US" i="1" dirty="0" err="1"/>
              <a:t>L</a:t>
            </a:r>
            <a:r>
              <a:rPr lang="en-US" i="1" baseline="-25000" dirty="0" err="1"/>
              <a:t>max</a:t>
            </a:r>
            <a:r>
              <a:rPr lang="en-US" dirty="0"/>
              <a:t> - </a:t>
            </a:r>
            <a:r>
              <a:rPr lang="en-US" dirty="0" err="1"/>
              <a:t>ln</a:t>
            </a:r>
            <a:r>
              <a:rPr lang="en-US" i="1" dirty="0" err="1"/>
              <a:t>L</a:t>
            </a:r>
            <a:r>
              <a:rPr lang="en-US" baseline="-25000" dirty="0"/>
              <a:t>(Data | </a:t>
            </a:r>
            <a:r>
              <a:rPr lang="en-US" i="1" baseline="-25000" dirty="0">
                <a:latin typeface="Symbol" charset="2"/>
                <a:cs typeface="Symbol" charset="2"/>
              </a:rPr>
              <a:t>t</a:t>
            </a:r>
            <a:r>
              <a:rPr lang="en-US" baseline="-25000" dirty="0"/>
              <a:t>, M)</a:t>
            </a:r>
            <a:endParaRPr lang="en-US" dirty="0"/>
          </a:p>
        </p:txBody>
      </p:sp>
      <p:sp>
        <p:nvSpPr>
          <p:cNvPr id="4" name="TextBox 3"/>
          <p:cNvSpPr txBox="1"/>
          <p:nvPr/>
        </p:nvSpPr>
        <p:spPr>
          <a:xfrm>
            <a:off x="251367" y="1454467"/>
            <a:ext cx="8692701" cy="369332"/>
          </a:xfrm>
          <a:prstGeom prst="rect">
            <a:avLst/>
          </a:prstGeom>
          <a:noFill/>
        </p:spPr>
        <p:txBody>
          <a:bodyPr wrap="none" rtlCol="0">
            <a:spAutoFit/>
          </a:bodyPr>
          <a:lstStyle/>
          <a:p>
            <a:pPr algn="ctr"/>
            <a:r>
              <a:rPr lang="en-US" dirty="0"/>
              <a:t>So, we have this test statistic. We now must derive some null distribution to compare it to. </a:t>
            </a:r>
          </a:p>
        </p:txBody>
      </p:sp>
      <p:sp>
        <p:nvSpPr>
          <p:cNvPr id="5" name="TextBox 4"/>
          <p:cNvSpPr txBox="1"/>
          <p:nvPr/>
        </p:nvSpPr>
        <p:spPr>
          <a:xfrm>
            <a:off x="316535" y="1997792"/>
            <a:ext cx="8633069" cy="369332"/>
          </a:xfrm>
          <a:prstGeom prst="rect">
            <a:avLst/>
          </a:prstGeom>
          <a:noFill/>
        </p:spPr>
        <p:txBody>
          <a:bodyPr wrap="none" rtlCol="0">
            <a:spAutoFit/>
          </a:bodyPr>
          <a:lstStyle/>
          <a:p>
            <a:pPr algn="ctr"/>
            <a:r>
              <a:rPr lang="en-US" dirty="0"/>
              <a:t>We thus simulate data under the null hypothesis of a perfect fit between model and data.</a:t>
            </a:r>
            <a:r>
              <a:rPr lang="en-US" dirty="0">
                <a:effectLst/>
              </a:rPr>
              <a:t> </a:t>
            </a:r>
            <a:endParaRPr lang="en-US" dirty="0"/>
          </a:p>
        </p:txBody>
      </p:sp>
      <p:sp>
        <p:nvSpPr>
          <p:cNvPr id="6" name="TextBox 5"/>
          <p:cNvSpPr txBox="1"/>
          <p:nvPr/>
        </p:nvSpPr>
        <p:spPr>
          <a:xfrm>
            <a:off x="520700" y="2895600"/>
            <a:ext cx="184666" cy="369332"/>
          </a:xfrm>
          <a:prstGeom prst="rect">
            <a:avLst/>
          </a:prstGeom>
          <a:noFill/>
        </p:spPr>
        <p:txBody>
          <a:bodyPr wrap="none" rtlCol="0">
            <a:spAutoFit/>
          </a:bodyPr>
          <a:lstStyle/>
          <a:p>
            <a:endParaRPr lang="en-US" dirty="0"/>
          </a:p>
        </p:txBody>
      </p:sp>
      <p:sp>
        <p:nvSpPr>
          <p:cNvPr id="7" name="Rectangle 6"/>
          <p:cNvSpPr/>
          <p:nvPr/>
        </p:nvSpPr>
        <p:spPr>
          <a:xfrm>
            <a:off x="528932" y="2541117"/>
            <a:ext cx="8107068" cy="923330"/>
          </a:xfrm>
          <a:prstGeom prst="rect">
            <a:avLst/>
          </a:prstGeom>
        </p:spPr>
        <p:txBody>
          <a:bodyPr wrap="square">
            <a:spAutoFit/>
          </a:bodyPr>
          <a:lstStyle/>
          <a:p>
            <a:pPr algn="ctr"/>
            <a:r>
              <a:rPr lang="en-US" dirty="0"/>
              <a:t>In the simulated data sets, we know that there’s a perfect fit between model and data because we’re using the model under examination to generate the</a:t>
            </a:r>
          </a:p>
          <a:p>
            <a:pPr algn="ctr"/>
            <a:r>
              <a:rPr lang="en-US" dirty="0"/>
              <a:t> test statistic in the replicates. </a:t>
            </a:r>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3638441"/>
            <a:ext cx="4681538" cy="3143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909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6032" y="196341"/>
            <a:ext cx="3691936" cy="461665"/>
          </a:xfrm>
          <a:prstGeom prst="rect">
            <a:avLst/>
          </a:prstGeom>
        </p:spPr>
        <p:txBody>
          <a:bodyPr wrap="none">
            <a:spAutoFit/>
          </a:bodyPr>
          <a:lstStyle/>
          <a:p>
            <a:pPr algn="ctr"/>
            <a:r>
              <a:rPr lang="en-US" sz="2400" dirty="0"/>
              <a:t>II. Absolute Goodness of Fit.</a:t>
            </a:r>
          </a:p>
        </p:txBody>
      </p:sp>
      <p:sp>
        <p:nvSpPr>
          <p:cNvPr id="3" name="Rectangle 2"/>
          <p:cNvSpPr/>
          <p:nvPr/>
        </p:nvSpPr>
        <p:spPr>
          <a:xfrm>
            <a:off x="736600" y="782935"/>
            <a:ext cx="7797800" cy="646331"/>
          </a:xfrm>
          <a:prstGeom prst="rect">
            <a:avLst/>
          </a:prstGeom>
        </p:spPr>
        <p:txBody>
          <a:bodyPr wrap="square">
            <a:spAutoFit/>
          </a:bodyPr>
          <a:lstStyle/>
          <a:p>
            <a:pPr algn="ctr"/>
            <a:r>
              <a:rPr lang="en-US" dirty="0"/>
              <a:t>So, in theory, one might be able to do such a test on all models under consideration and pick the simplest one that is not </a:t>
            </a:r>
            <a:r>
              <a:rPr lang="en-US" dirty="0" err="1"/>
              <a:t>rejectable</a:t>
            </a:r>
            <a:r>
              <a:rPr lang="en-US" dirty="0"/>
              <a:t>. </a:t>
            </a:r>
          </a:p>
        </p:txBody>
      </p:sp>
      <p:sp>
        <p:nvSpPr>
          <p:cNvPr id="4" name="TextBox 3"/>
          <p:cNvSpPr txBox="1"/>
          <p:nvPr/>
        </p:nvSpPr>
        <p:spPr>
          <a:xfrm>
            <a:off x="876300" y="1573768"/>
            <a:ext cx="7494359" cy="646331"/>
          </a:xfrm>
          <a:prstGeom prst="rect">
            <a:avLst/>
          </a:prstGeom>
          <a:noFill/>
        </p:spPr>
        <p:txBody>
          <a:bodyPr wrap="none" rtlCol="0">
            <a:spAutoFit/>
          </a:bodyPr>
          <a:lstStyle/>
          <a:p>
            <a:pPr algn="ctr"/>
            <a:r>
              <a:rPr lang="en-US" dirty="0"/>
              <a:t>On over-parameterized model will explain stochastic variation, even if many </a:t>
            </a:r>
          </a:p>
          <a:p>
            <a:pPr algn="ctr"/>
            <a:r>
              <a:rPr lang="en-US" dirty="0"/>
              <a:t>parameters are superfluous.</a:t>
            </a:r>
          </a:p>
        </p:txBody>
      </p:sp>
      <p:sp>
        <p:nvSpPr>
          <p:cNvPr id="5" name="TextBox 4"/>
          <p:cNvSpPr txBox="1"/>
          <p:nvPr/>
        </p:nvSpPr>
        <p:spPr>
          <a:xfrm>
            <a:off x="774700" y="3022600"/>
            <a:ext cx="184666" cy="369332"/>
          </a:xfrm>
          <a:prstGeom prst="rect">
            <a:avLst/>
          </a:prstGeom>
          <a:noFill/>
        </p:spPr>
        <p:txBody>
          <a:bodyPr wrap="none" rtlCol="0">
            <a:spAutoFit/>
          </a:bodyPr>
          <a:lstStyle/>
          <a:p>
            <a:endParaRPr lang="en-US" dirty="0"/>
          </a:p>
        </p:txBody>
      </p:sp>
      <p:sp>
        <p:nvSpPr>
          <p:cNvPr id="6" name="Rectangle 5"/>
          <p:cNvSpPr/>
          <p:nvPr/>
        </p:nvSpPr>
        <p:spPr>
          <a:xfrm>
            <a:off x="431800" y="2296299"/>
            <a:ext cx="8407400" cy="923330"/>
          </a:xfrm>
          <a:prstGeom prst="rect">
            <a:avLst/>
          </a:prstGeom>
        </p:spPr>
        <p:txBody>
          <a:bodyPr wrap="square">
            <a:spAutoFit/>
          </a:bodyPr>
          <a:lstStyle/>
          <a:p>
            <a:pPr algn="ctr"/>
            <a:r>
              <a:rPr lang="en-US" dirty="0"/>
              <a:t>The GTR+I+</a:t>
            </a:r>
            <a:r>
              <a:rPr lang="en-US" dirty="0">
                <a:latin typeface="Symbol" charset="2"/>
                <a:cs typeface="Symbol" charset="2"/>
              </a:rPr>
              <a:t>G</a:t>
            </a:r>
            <a:r>
              <a:rPr lang="en-US" dirty="0"/>
              <a:t> family has 1624 models and we would have to construct the null distribution for each via simulation to select the simplest model that exhibits </a:t>
            </a:r>
          </a:p>
          <a:p>
            <a:pPr algn="ctr"/>
            <a:r>
              <a:rPr lang="en-US" dirty="0"/>
              <a:t>an adequate fit.</a:t>
            </a:r>
          </a:p>
        </p:txBody>
      </p:sp>
      <p:sp>
        <p:nvSpPr>
          <p:cNvPr id="7" name="TextBox 6"/>
          <p:cNvSpPr txBox="1"/>
          <p:nvPr/>
        </p:nvSpPr>
        <p:spPr>
          <a:xfrm>
            <a:off x="825500" y="3379232"/>
            <a:ext cx="7653921" cy="646331"/>
          </a:xfrm>
          <a:prstGeom prst="rect">
            <a:avLst/>
          </a:prstGeom>
          <a:noFill/>
        </p:spPr>
        <p:txBody>
          <a:bodyPr wrap="none" rtlCol="0">
            <a:spAutoFit/>
          </a:bodyPr>
          <a:lstStyle/>
          <a:p>
            <a:pPr algn="ctr"/>
            <a:r>
              <a:rPr lang="en-US" dirty="0"/>
              <a:t>Furthermore, the Goldman-Cox test (as well as its Bayesian counterpart) almost </a:t>
            </a:r>
          </a:p>
          <a:p>
            <a:pPr algn="ctr"/>
            <a:r>
              <a:rPr lang="en-US" dirty="0"/>
              <a:t>certainly has low power (</a:t>
            </a:r>
            <a:r>
              <a:rPr lang="en-US" dirty="0" err="1"/>
              <a:t>Ripplinger</a:t>
            </a:r>
            <a:r>
              <a:rPr lang="en-US" dirty="0"/>
              <a:t> &amp; Sullivan. 2010. MB&amp;E. 27:2790) .</a:t>
            </a:r>
          </a:p>
        </p:txBody>
      </p:sp>
      <p:grpSp>
        <p:nvGrpSpPr>
          <p:cNvPr id="11" name="Group 10"/>
          <p:cNvGrpSpPr/>
          <p:nvPr/>
        </p:nvGrpSpPr>
        <p:grpSpPr>
          <a:xfrm>
            <a:off x="2133600" y="4161324"/>
            <a:ext cx="6705600" cy="2582375"/>
            <a:chOff x="2133600" y="4161324"/>
            <a:chExt cx="6705600" cy="2582375"/>
          </a:xfrm>
        </p:grpSpPr>
        <p:pic>
          <p:nvPicPr>
            <p:cNvPr id="8" name="Picture 7" descr="Ripplinger&amp;SullivanMBE10.Fig.pdf"/>
            <p:cNvPicPr>
              <a:picLocks noChangeAspect="1"/>
            </p:cNvPicPr>
            <p:nvPr/>
          </p:nvPicPr>
          <p:blipFill rotWithShape="1">
            <a:blip r:embed="rId2">
              <a:extLst>
                <a:ext uri="{28A0092B-C50C-407E-A947-70E740481C1C}">
                  <a14:useLocalDpi xmlns:a14="http://schemas.microsoft.com/office/drawing/2010/main" val="0"/>
                </a:ext>
              </a:extLst>
            </a:blip>
            <a:srcRect t="31296" b="28889"/>
            <a:stretch/>
          </p:blipFill>
          <p:spPr>
            <a:xfrm>
              <a:off x="2133600" y="4161324"/>
              <a:ext cx="5011882" cy="2582375"/>
            </a:xfrm>
            <a:prstGeom prst="rect">
              <a:avLst/>
            </a:prstGeom>
          </p:spPr>
        </p:pic>
        <p:sp>
          <p:nvSpPr>
            <p:cNvPr id="10" name="TextBox 9"/>
            <p:cNvSpPr txBox="1"/>
            <p:nvPr/>
          </p:nvSpPr>
          <p:spPr>
            <a:xfrm>
              <a:off x="6784994" y="5700931"/>
              <a:ext cx="2054206" cy="646331"/>
            </a:xfrm>
            <a:prstGeom prst="rect">
              <a:avLst/>
            </a:prstGeom>
            <a:noFill/>
          </p:spPr>
          <p:txBody>
            <a:bodyPr wrap="none" rtlCol="0">
              <a:spAutoFit/>
            </a:bodyPr>
            <a:lstStyle/>
            <a:p>
              <a:pPr algn="ctr"/>
              <a:r>
                <a:rPr lang="en-US" dirty="0"/>
                <a:t>Simulated with</a:t>
              </a:r>
            </a:p>
            <a:p>
              <a:pPr algn="ctr"/>
              <a:r>
                <a:rPr lang="en-US" dirty="0"/>
                <a:t>3-partition GTR+I+</a:t>
              </a:r>
              <a:r>
                <a:rPr lang="en-US" dirty="0">
                  <a:latin typeface="Symbol" charset="2"/>
                  <a:cs typeface="Symbol" charset="2"/>
                </a:rPr>
                <a:t>G</a:t>
              </a:r>
            </a:p>
          </p:txBody>
        </p:sp>
      </p:grpSp>
    </p:spTree>
    <p:extLst>
      <p:ext uri="{BB962C8B-B14F-4D97-AF65-F5344CB8AC3E}">
        <p14:creationId xmlns:p14="http://schemas.microsoft.com/office/powerpoint/2010/main" val="5837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0659" y="361434"/>
            <a:ext cx="3582682" cy="461665"/>
          </a:xfrm>
          <a:prstGeom prst="rect">
            <a:avLst/>
          </a:prstGeom>
        </p:spPr>
        <p:txBody>
          <a:bodyPr wrap="none">
            <a:spAutoFit/>
          </a:bodyPr>
          <a:lstStyle/>
          <a:p>
            <a:pPr algn="ctr"/>
            <a:r>
              <a:rPr lang="en-US" sz="2400" dirty="0"/>
              <a:t>III. Relative Goodness of Fit</a:t>
            </a:r>
          </a:p>
        </p:txBody>
      </p:sp>
      <p:sp>
        <p:nvSpPr>
          <p:cNvPr id="3" name="TextBox 2"/>
          <p:cNvSpPr txBox="1"/>
          <p:nvPr/>
        </p:nvSpPr>
        <p:spPr>
          <a:xfrm>
            <a:off x="711200" y="989568"/>
            <a:ext cx="3605675" cy="369332"/>
          </a:xfrm>
          <a:prstGeom prst="rect">
            <a:avLst/>
          </a:prstGeom>
          <a:noFill/>
        </p:spPr>
        <p:txBody>
          <a:bodyPr wrap="none" rtlCol="0">
            <a:spAutoFit/>
          </a:bodyPr>
          <a:lstStyle/>
          <a:p>
            <a:r>
              <a:rPr lang="en-US" dirty="0"/>
              <a:t>A. </a:t>
            </a:r>
            <a:r>
              <a:rPr lang="en-US" dirty="0" err="1"/>
              <a:t>Akaike</a:t>
            </a:r>
            <a:r>
              <a:rPr lang="en-US" dirty="0"/>
              <a:t> Information Criterion (AIC)</a:t>
            </a:r>
          </a:p>
        </p:txBody>
      </p:sp>
      <p:pic>
        <p:nvPicPr>
          <p:cNvPr id="4" name="Picture 3"/>
          <p:cNvPicPr>
            <a:picLocks noChangeAspect="1"/>
          </p:cNvPicPr>
          <p:nvPr/>
        </p:nvPicPr>
        <p:blipFill>
          <a:blip r:embed="rId2"/>
          <a:stretch>
            <a:fillRect/>
          </a:stretch>
        </p:blipFill>
        <p:spPr>
          <a:xfrm>
            <a:off x="3771900" y="3187700"/>
            <a:ext cx="1600200" cy="482600"/>
          </a:xfrm>
          <a:prstGeom prst="rect">
            <a:avLst/>
          </a:prstGeom>
        </p:spPr>
      </p:pic>
      <p:grpSp>
        <p:nvGrpSpPr>
          <p:cNvPr id="13" name="Group 12"/>
          <p:cNvGrpSpPr/>
          <p:nvPr/>
        </p:nvGrpSpPr>
        <p:grpSpPr>
          <a:xfrm>
            <a:off x="2209800" y="1511002"/>
            <a:ext cx="4763030" cy="953532"/>
            <a:chOff x="2209800" y="1574800"/>
            <a:chExt cx="4763030" cy="953532"/>
          </a:xfrm>
        </p:grpSpPr>
        <p:sp>
          <p:nvSpPr>
            <p:cNvPr id="5" name="TextBox 4"/>
            <p:cNvSpPr txBox="1"/>
            <p:nvPr/>
          </p:nvSpPr>
          <p:spPr>
            <a:xfrm>
              <a:off x="3647814" y="1574800"/>
              <a:ext cx="1883298" cy="369332"/>
            </a:xfrm>
            <a:prstGeom prst="rect">
              <a:avLst/>
            </a:prstGeom>
            <a:noFill/>
          </p:spPr>
          <p:txBody>
            <a:bodyPr wrap="none" rtlCol="0">
              <a:spAutoFit/>
            </a:bodyPr>
            <a:lstStyle/>
            <a:p>
              <a:r>
                <a:rPr lang="en-US" dirty="0" err="1"/>
                <a:t>AIC</a:t>
              </a:r>
              <a:r>
                <a:rPr lang="en-US" i="1" baseline="-25000" dirty="0" err="1"/>
                <a:t>i</a:t>
              </a:r>
              <a:r>
                <a:rPr lang="en-US" dirty="0"/>
                <a:t> = -2 </a:t>
              </a:r>
              <a:r>
                <a:rPr lang="en-US" dirty="0" err="1"/>
                <a:t>ln</a:t>
              </a:r>
              <a:r>
                <a:rPr lang="en-US" i="1" dirty="0" err="1"/>
                <a:t>L</a:t>
              </a:r>
              <a:r>
                <a:rPr lang="en-US" i="1" baseline="-25000" dirty="0" err="1"/>
                <a:t>i</a:t>
              </a:r>
              <a:r>
                <a:rPr lang="en-US" dirty="0"/>
                <a:t> + 2</a:t>
              </a:r>
              <a:r>
                <a:rPr lang="en-US" i="1" dirty="0"/>
                <a:t>d</a:t>
              </a:r>
              <a:r>
                <a:rPr lang="en-US" i="1" baseline="-25000" dirty="0"/>
                <a:t>i </a:t>
              </a:r>
              <a:r>
                <a:rPr lang="en-US" i="1" dirty="0"/>
                <a:t>,</a:t>
              </a:r>
              <a:endParaRPr lang="en-US" dirty="0"/>
            </a:p>
          </p:txBody>
        </p:sp>
        <p:sp>
          <p:nvSpPr>
            <p:cNvPr id="6" name="TextBox 5"/>
            <p:cNvSpPr txBox="1"/>
            <p:nvPr/>
          </p:nvSpPr>
          <p:spPr>
            <a:xfrm>
              <a:off x="2209800" y="2159000"/>
              <a:ext cx="4763030" cy="369332"/>
            </a:xfrm>
            <a:prstGeom prst="rect">
              <a:avLst/>
            </a:prstGeom>
            <a:noFill/>
          </p:spPr>
          <p:txBody>
            <a:bodyPr wrap="none" rtlCol="0">
              <a:spAutoFit/>
            </a:bodyPr>
            <a:lstStyle/>
            <a:p>
              <a:r>
                <a:rPr lang="en-US" dirty="0"/>
                <a:t>where </a:t>
              </a:r>
              <a:r>
                <a:rPr lang="en-US" i="1" dirty="0"/>
                <a:t>d</a:t>
              </a:r>
              <a:r>
                <a:rPr lang="en-US" i="1" baseline="-25000" dirty="0"/>
                <a:t>i</a:t>
              </a:r>
              <a:r>
                <a:rPr lang="en-US" i="1" dirty="0"/>
                <a:t> </a:t>
              </a:r>
              <a:r>
                <a:rPr lang="en-US" dirty="0"/>
                <a:t>is the number of parameters in model</a:t>
              </a:r>
              <a:r>
                <a:rPr lang="en-US" i="1" dirty="0"/>
                <a:t> </a:t>
              </a:r>
              <a:r>
                <a:rPr lang="en-US" i="1" dirty="0" err="1"/>
                <a:t>i</a:t>
              </a:r>
              <a:r>
                <a:rPr lang="en-US" dirty="0"/>
                <a:t>.</a:t>
              </a:r>
            </a:p>
          </p:txBody>
        </p:sp>
      </p:grpSp>
      <p:sp>
        <p:nvSpPr>
          <p:cNvPr id="7" name="TextBox 6"/>
          <p:cNvSpPr txBox="1"/>
          <p:nvPr/>
        </p:nvSpPr>
        <p:spPr>
          <a:xfrm>
            <a:off x="1155700" y="2618411"/>
            <a:ext cx="6896164" cy="369332"/>
          </a:xfrm>
          <a:prstGeom prst="rect">
            <a:avLst/>
          </a:prstGeom>
          <a:noFill/>
        </p:spPr>
        <p:txBody>
          <a:bodyPr wrap="none" rtlCol="0">
            <a:spAutoFit/>
          </a:bodyPr>
          <a:lstStyle/>
          <a:p>
            <a:r>
              <a:rPr lang="en-US" dirty="0"/>
              <a:t>The likelihood measures fit and there’s a penalty for adding parameters. </a:t>
            </a:r>
          </a:p>
        </p:txBody>
      </p:sp>
      <p:sp>
        <p:nvSpPr>
          <p:cNvPr id="9" name="TextBox 8"/>
          <p:cNvSpPr txBox="1"/>
          <p:nvPr/>
        </p:nvSpPr>
        <p:spPr>
          <a:xfrm>
            <a:off x="3115828" y="3647856"/>
            <a:ext cx="2935494" cy="369332"/>
          </a:xfrm>
          <a:prstGeom prst="rect">
            <a:avLst/>
          </a:prstGeom>
          <a:noFill/>
        </p:spPr>
        <p:txBody>
          <a:bodyPr wrap="none" rtlCol="0">
            <a:spAutoFit/>
          </a:bodyPr>
          <a:lstStyle/>
          <a:p>
            <a:r>
              <a:rPr lang="en-US" dirty="0"/>
              <a:t>The </a:t>
            </a:r>
            <a:r>
              <a:rPr lang="en-US" dirty="0" err="1"/>
              <a:t>Kullback-Leibler</a:t>
            </a:r>
            <a:r>
              <a:rPr lang="en-US" dirty="0"/>
              <a:t> Distance</a:t>
            </a:r>
          </a:p>
        </p:txBody>
      </p:sp>
      <p:grpSp>
        <p:nvGrpSpPr>
          <p:cNvPr id="14" name="Group 13"/>
          <p:cNvGrpSpPr/>
          <p:nvPr/>
        </p:nvGrpSpPr>
        <p:grpSpPr>
          <a:xfrm>
            <a:off x="1181100" y="4247634"/>
            <a:ext cx="6665444" cy="1011198"/>
            <a:chOff x="1181100" y="4247634"/>
            <a:chExt cx="6665444" cy="1011198"/>
          </a:xfrm>
        </p:grpSpPr>
        <p:sp>
          <p:nvSpPr>
            <p:cNvPr id="8" name="Rectangle 7"/>
            <p:cNvSpPr/>
            <p:nvPr/>
          </p:nvSpPr>
          <p:spPr>
            <a:xfrm>
              <a:off x="2514642" y="4247634"/>
              <a:ext cx="4114716" cy="369332"/>
            </a:xfrm>
            <a:prstGeom prst="rect">
              <a:avLst/>
            </a:prstGeom>
          </p:spPr>
          <p:txBody>
            <a:bodyPr wrap="none">
              <a:spAutoFit/>
            </a:bodyPr>
            <a:lstStyle/>
            <a:p>
              <a:r>
                <a:rPr lang="en-US" i="1" dirty="0"/>
                <a:t>E</a:t>
              </a:r>
              <a:r>
                <a:rPr lang="en-US" dirty="0"/>
                <a:t>(</a:t>
              </a:r>
              <a:r>
                <a:rPr lang="en-US" dirty="0" err="1"/>
                <a:t>ln</a:t>
              </a:r>
              <a:r>
                <a:rPr lang="en-US" dirty="0"/>
                <a:t> </a:t>
              </a:r>
              <a:r>
                <a:rPr lang="en-US" i="1" dirty="0"/>
                <a:t>P</a:t>
              </a:r>
              <a:r>
                <a:rPr lang="en-US" dirty="0"/>
                <a:t>(</a:t>
              </a:r>
              <a:r>
                <a:rPr lang="en-US" i="1" dirty="0"/>
                <a:t>D</a:t>
              </a:r>
              <a:r>
                <a:rPr lang="en-US" dirty="0"/>
                <a:t> | </a:t>
              </a:r>
              <a:r>
                <a:rPr lang="en-US" i="1" dirty="0"/>
                <a:t>M</a:t>
              </a:r>
              <a:r>
                <a:rPr lang="en-US" i="1" baseline="-25000" dirty="0"/>
                <a:t>T</a:t>
              </a:r>
              <a:r>
                <a:rPr lang="en-US" dirty="0"/>
                <a:t>) | </a:t>
              </a:r>
              <a:r>
                <a:rPr lang="en-US" i="1" dirty="0"/>
                <a:t>M</a:t>
              </a:r>
              <a:r>
                <a:rPr lang="en-US" i="1" baseline="-25000" dirty="0"/>
                <a:t>T</a:t>
              </a:r>
              <a:r>
                <a:rPr lang="en-US" dirty="0"/>
                <a:t>) – </a:t>
              </a:r>
              <a:r>
                <a:rPr lang="en-US" i="1" dirty="0"/>
                <a:t>E</a:t>
              </a:r>
              <a:r>
                <a:rPr lang="en-US" dirty="0"/>
                <a:t>(</a:t>
              </a:r>
              <a:r>
                <a:rPr lang="en-US" dirty="0" err="1"/>
                <a:t>ln</a:t>
              </a:r>
              <a:r>
                <a:rPr lang="en-US" dirty="0"/>
                <a:t> </a:t>
              </a:r>
              <a:r>
                <a:rPr lang="en-US" i="1" dirty="0"/>
                <a:t>P</a:t>
              </a:r>
              <a:r>
                <a:rPr lang="en-US" dirty="0"/>
                <a:t>(</a:t>
              </a:r>
              <a:r>
                <a:rPr lang="en-US" i="1" dirty="0"/>
                <a:t>D</a:t>
              </a:r>
              <a:r>
                <a:rPr lang="en-US" dirty="0"/>
                <a:t> | </a:t>
              </a:r>
              <a:r>
                <a:rPr lang="en-US" i="1" dirty="0" err="1"/>
                <a:t>M</a:t>
              </a:r>
              <a:r>
                <a:rPr lang="en-US" i="1" baseline="-25000" dirty="0" err="1"/>
                <a:t>i</a:t>
              </a:r>
              <a:r>
                <a:rPr lang="en-US" dirty="0"/>
                <a:t>) | </a:t>
              </a:r>
              <a:r>
                <a:rPr lang="en-US" i="1" dirty="0"/>
                <a:t>M</a:t>
              </a:r>
              <a:r>
                <a:rPr lang="en-US" i="1" baseline="-25000" dirty="0"/>
                <a:t>T</a:t>
              </a:r>
              <a:r>
                <a:rPr lang="en-US" dirty="0"/>
                <a:t>),</a:t>
              </a:r>
            </a:p>
          </p:txBody>
        </p:sp>
        <p:sp>
          <p:nvSpPr>
            <p:cNvPr id="10" name="TextBox 9"/>
            <p:cNvSpPr txBox="1"/>
            <p:nvPr/>
          </p:nvSpPr>
          <p:spPr>
            <a:xfrm>
              <a:off x="1181100" y="4889500"/>
              <a:ext cx="6665444" cy="369332"/>
            </a:xfrm>
            <a:prstGeom prst="rect">
              <a:avLst/>
            </a:prstGeom>
            <a:noFill/>
          </p:spPr>
          <p:txBody>
            <a:bodyPr wrap="none" rtlCol="0">
              <a:spAutoFit/>
            </a:bodyPr>
            <a:lstStyle/>
            <a:p>
              <a:pPr algn="ctr"/>
              <a:r>
                <a:rPr lang="en-US" dirty="0"/>
                <a:t>where </a:t>
              </a:r>
              <a:r>
                <a:rPr lang="en-US" i="1" dirty="0"/>
                <a:t>M</a:t>
              </a:r>
              <a:r>
                <a:rPr lang="en-US" i="1" baseline="-25000" dirty="0"/>
                <a:t>T</a:t>
              </a:r>
              <a:r>
                <a:rPr lang="en-US" dirty="0"/>
                <a:t> is the true model and </a:t>
              </a:r>
              <a:r>
                <a:rPr lang="en-US" dirty="0" err="1"/>
                <a:t>M</a:t>
              </a:r>
              <a:r>
                <a:rPr lang="en-US" i="1" baseline="-25000" dirty="0" err="1"/>
                <a:t>i</a:t>
              </a:r>
              <a:r>
                <a:rPr lang="en-US" i="1" baseline="-25000" dirty="0"/>
                <a:t> </a:t>
              </a:r>
              <a:r>
                <a:rPr lang="en-US" dirty="0"/>
                <a:t>is the model under consideration.</a:t>
              </a:r>
            </a:p>
          </p:txBody>
        </p:sp>
      </p:grpSp>
      <p:grpSp>
        <p:nvGrpSpPr>
          <p:cNvPr id="15" name="Group 14"/>
          <p:cNvGrpSpPr/>
          <p:nvPr/>
        </p:nvGrpSpPr>
        <p:grpSpPr>
          <a:xfrm>
            <a:off x="635000" y="5422900"/>
            <a:ext cx="7917552" cy="1165999"/>
            <a:chOff x="635000" y="5422900"/>
            <a:chExt cx="7917552" cy="1165999"/>
          </a:xfrm>
        </p:grpSpPr>
        <p:sp>
          <p:nvSpPr>
            <p:cNvPr id="11" name="TextBox 10"/>
            <p:cNvSpPr txBox="1"/>
            <p:nvPr/>
          </p:nvSpPr>
          <p:spPr>
            <a:xfrm>
              <a:off x="1531551" y="5422900"/>
              <a:ext cx="6141224" cy="369332"/>
            </a:xfrm>
            <a:prstGeom prst="rect">
              <a:avLst/>
            </a:prstGeom>
            <a:noFill/>
          </p:spPr>
          <p:txBody>
            <a:bodyPr wrap="none" rtlCol="0">
              <a:spAutoFit/>
            </a:bodyPr>
            <a:lstStyle/>
            <a:p>
              <a:r>
                <a:rPr lang="en-US" dirty="0"/>
                <a:t>How much information is lost when approximating </a:t>
              </a:r>
              <a:r>
                <a:rPr lang="en-US" i="1" dirty="0"/>
                <a:t>M</a:t>
              </a:r>
              <a:r>
                <a:rPr lang="en-US" i="1" baseline="-25000" dirty="0"/>
                <a:t>T</a:t>
              </a:r>
              <a:r>
                <a:rPr lang="en-US" dirty="0"/>
                <a:t> with </a:t>
              </a:r>
              <a:r>
                <a:rPr lang="en-US" i="1" dirty="0" err="1"/>
                <a:t>M</a:t>
              </a:r>
              <a:r>
                <a:rPr lang="en-US" i="1" baseline="-25000" dirty="0" err="1"/>
                <a:t>i</a:t>
              </a:r>
              <a:r>
                <a:rPr lang="en-US" dirty="0"/>
                <a:t>?</a:t>
              </a:r>
            </a:p>
          </p:txBody>
        </p:sp>
        <p:sp>
          <p:nvSpPr>
            <p:cNvPr id="12" name="TextBox 11"/>
            <p:cNvSpPr txBox="1"/>
            <p:nvPr/>
          </p:nvSpPr>
          <p:spPr>
            <a:xfrm>
              <a:off x="635000" y="5942568"/>
              <a:ext cx="7917552" cy="646331"/>
            </a:xfrm>
            <a:prstGeom prst="rect">
              <a:avLst/>
            </a:prstGeom>
            <a:noFill/>
          </p:spPr>
          <p:txBody>
            <a:bodyPr wrap="none" rtlCol="0">
              <a:spAutoFit/>
            </a:bodyPr>
            <a:lstStyle/>
            <a:p>
              <a:pPr algn="ctr"/>
              <a:r>
                <a:rPr lang="en-US" dirty="0"/>
                <a:t>Assuming all </a:t>
              </a:r>
              <a:r>
                <a:rPr lang="en-US" i="1" dirty="0" err="1"/>
                <a:t>M</a:t>
              </a:r>
              <a:r>
                <a:rPr lang="en-US" i="1" baseline="-25000" dirty="0" err="1"/>
                <a:t>i</a:t>
              </a:r>
              <a:r>
                <a:rPr lang="en-US" dirty="0"/>
                <a:t> are close to </a:t>
              </a:r>
              <a:r>
                <a:rPr lang="en-US" i="1" dirty="0"/>
                <a:t>M</a:t>
              </a:r>
              <a:r>
                <a:rPr lang="en-US" i="1" baseline="-25000" dirty="0"/>
                <a:t>T</a:t>
              </a:r>
              <a:r>
                <a:rPr lang="en-US" dirty="0"/>
                <a:t> and our sample is large, the </a:t>
              </a:r>
              <a:r>
                <a:rPr lang="en-US" i="1" dirty="0" err="1"/>
                <a:t>M</a:t>
              </a:r>
              <a:r>
                <a:rPr lang="en-US" i="1" baseline="-25000" dirty="0" err="1"/>
                <a:t>i</a:t>
              </a:r>
              <a:r>
                <a:rPr lang="en-US" dirty="0"/>
                <a:t> with the lowest AIC</a:t>
              </a:r>
            </a:p>
            <a:p>
              <a:pPr algn="ctr"/>
              <a:r>
                <a:rPr lang="en-US" dirty="0"/>
                <a:t>  is the preferred model.</a:t>
              </a:r>
            </a:p>
          </p:txBody>
        </p:sp>
      </p:grpSp>
      <p:sp>
        <p:nvSpPr>
          <p:cNvPr id="16" name="TextBox 15">
            <a:extLst>
              <a:ext uri="{FF2B5EF4-FFF2-40B4-BE49-F238E27FC236}">
                <a16:creationId xmlns:a16="http://schemas.microsoft.com/office/drawing/2014/main" id="{840A6E2D-83A2-8F4E-BBD7-A96401BE5A31}"/>
              </a:ext>
            </a:extLst>
          </p:cNvPr>
          <p:cNvSpPr txBox="1"/>
          <p:nvPr/>
        </p:nvSpPr>
        <p:spPr>
          <a:xfrm>
            <a:off x="994988" y="3062843"/>
            <a:ext cx="7063344" cy="369332"/>
          </a:xfrm>
          <a:prstGeom prst="rect">
            <a:avLst/>
          </a:prstGeom>
          <a:noFill/>
        </p:spPr>
        <p:txBody>
          <a:bodyPr wrap="none" rtlCol="0">
            <a:spAutoFit/>
          </a:bodyPr>
          <a:lstStyle/>
          <a:p>
            <a:r>
              <a:rPr lang="en-US" dirty="0"/>
              <a:t>AIC</a:t>
            </a:r>
            <a:r>
              <a:rPr lang="en-US" i="1" baseline="-25000" dirty="0"/>
              <a:t>C </a:t>
            </a:r>
            <a:r>
              <a:rPr lang="en-US" i="1" dirty="0"/>
              <a:t>- </a:t>
            </a:r>
            <a:r>
              <a:rPr lang="en-US" dirty="0"/>
              <a:t>Corrects for small sample size, but with ~400 sites converges on AIC.</a:t>
            </a:r>
          </a:p>
        </p:txBody>
      </p:sp>
    </p:spTree>
    <p:extLst>
      <p:ext uri="{BB962C8B-B14F-4D97-AF65-F5344CB8AC3E}">
        <p14:creationId xmlns:p14="http://schemas.microsoft.com/office/powerpoint/2010/main" val="212997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5902</TotalTime>
  <Words>2569</Words>
  <Application>Microsoft Macintosh PowerPoint</Application>
  <PresentationFormat>On-screen Show (4:3)</PresentationFormat>
  <Paragraphs>219</Paragraphs>
  <Slides>25</Slides>
  <Notes>0</Notes>
  <HiddenSlides>0</HiddenSlides>
  <MMClips>0</MMClips>
  <ScaleCrop>false</ScaleCrop>
  <HeadingPairs>
    <vt:vector size="10" baseType="variant">
      <vt:variant>
        <vt:lpstr>Fonts Used</vt:lpstr>
      </vt:variant>
      <vt:variant>
        <vt:i4>6</vt:i4>
      </vt: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Arial</vt:lpstr>
      <vt:lpstr>Calibri</vt:lpstr>
      <vt:lpstr>Courier</vt:lpstr>
      <vt:lpstr>symbol</vt:lpstr>
      <vt:lpstr>symbol</vt:lpstr>
      <vt:lpstr>Times</vt:lpstr>
      <vt:lpstr>Office Theme</vt:lpstr>
      <vt:lpstr>file:///Users/jacksullivan/Desktop/Sullivan/Systematics2013/Slides/Macintosh%20HD:Users:jacksullivan:Desktop:Lecture%2012%20.docx!OLE_LINK6</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Idaho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Sullivan</dc:creator>
  <cp:lastModifiedBy>Sullivan, Jack (jacks@uidaho.edu)</cp:lastModifiedBy>
  <cp:revision>197</cp:revision>
  <cp:lastPrinted>2013-03-19T15:05:15Z</cp:lastPrinted>
  <dcterms:created xsi:type="dcterms:W3CDTF">2013-03-04T15:09:28Z</dcterms:created>
  <dcterms:modified xsi:type="dcterms:W3CDTF">2023-03-01T22:22:47Z</dcterms:modified>
</cp:coreProperties>
</file>