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5" r:id="rId4"/>
    <p:sldId id="258" r:id="rId5"/>
    <p:sldId id="259"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p15:clr>
            <a:srgbClr val="A4A3A4"/>
          </p15:clr>
        </p15:guide>
        <p15:guide id="2" pos="28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p:restoredTop sz="95128" autoAdjust="0"/>
  </p:normalViewPr>
  <p:slideViewPr>
    <p:cSldViewPr snapToGrid="0" snapToObjects="1" showGuides="1">
      <p:cViewPr varScale="1">
        <p:scale>
          <a:sx n="120" d="100"/>
          <a:sy n="120" d="100"/>
        </p:scale>
        <p:origin x="1304" y="176"/>
      </p:cViewPr>
      <p:guideLst>
        <p:guide orient="horz" pos="2150"/>
        <p:guide pos="289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725932-B2D2-FA40-AF97-E06C7916642E}" type="datetimeFigureOut">
              <a:rPr lang="en-US" smtClean="0"/>
              <a:t>3/23/23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8D434-62DB-2E40-8598-B592A6302DA7}" type="slidenum">
              <a:rPr lang="en-US" smtClean="0"/>
              <a:t>‹#›</a:t>
            </a:fld>
            <a:endParaRPr lang="en-US"/>
          </a:p>
        </p:txBody>
      </p:sp>
    </p:spTree>
    <p:extLst>
      <p:ext uri="{BB962C8B-B14F-4D97-AF65-F5344CB8AC3E}">
        <p14:creationId xmlns:p14="http://schemas.microsoft.com/office/powerpoint/2010/main" val="3415710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8D434-62DB-2E40-8598-B592A6302DA7}" type="slidenum">
              <a:rPr lang="en-US" smtClean="0"/>
              <a:t>1</a:t>
            </a:fld>
            <a:endParaRPr lang="en-US"/>
          </a:p>
        </p:txBody>
      </p:sp>
    </p:spTree>
    <p:extLst>
      <p:ext uri="{BB962C8B-B14F-4D97-AF65-F5344CB8AC3E}">
        <p14:creationId xmlns:p14="http://schemas.microsoft.com/office/powerpoint/2010/main" val="42702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2E641D-5C7A-2A47-ACAC-9953AF8AF62A}"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272228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E641D-5C7A-2A47-ACAC-9953AF8AF62A}"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47533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E641D-5C7A-2A47-ACAC-9953AF8AF62A}"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161222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E641D-5C7A-2A47-ACAC-9953AF8AF62A}"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316773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E641D-5C7A-2A47-ACAC-9953AF8AF62A}" type="datetimeFigureOut">
              <a:rPr lang="en-US" smtClean="0"/>
              <a:t>3/23/23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343320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2E641D-5C7A-2A47-ACAC-9953AF8AF62A}"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265660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2E641D-5C7A-2A47-ACAC-9953AF8AF62A}" type="datetimeFigureOut">
              <a:rPr lang="en-US" smtClean="0"/>
              <a:t>3/23/23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33963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2E641D-5C7A-2A47-ACAC-9953AF8AF62A}" type="datetimeFigureOut">
              <a:rPr lang="en-US" smtClean="0"/>
              <a:t>3/23/23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250334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E641D-5C7A-2A47-ACAC-9953AF8AF62A}" type="datetimeFigureOut">
              <a:rPr lang="en-US" smtClean="0"/>
              <a:t>3/23/23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97406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2E641D-5C7A-2A47-ACAC-9953AF8AF62A}"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22922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2E641D-5C7A-2A47-ACAC-9953AF8AF62A}" type="datetimeFigureOut">
              <a:rPr lang="en-US" smtClean="0"/>
              <a:t>3/23/23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00FF-61DC-634D-AC29-B8F31479A996}" type="slidenum">
              <a:rPr lang="en-US" smtClean="0"/>
              <a:t>‹#›</a:t>
            </a:fld>
            <a:endParaRPr lang="en-US"/>
          </a:p>
        </p:txBody>
      </p:sp>
    </p:spTree>
    <p:extLst>
      <p:ext uri="{BB962C8B-B14F-4D97-AF65-F5344CB8AC3E}">
        <p14:creationId xmlns:p14="http://schemas.microsoft.com/office/powerpoint/2010/main" val="206257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E641D-5C7A-2A47-ACAC-9953AF8AF62A}" type="datetimeFigureOut">
              <a:rPr lang="en-US" smtClean="0"/>
              <a:t>3/23/23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400FF-61DC-634D-AC29-B8F31479A996}" type="slidenum">
              <a:rPr lang="en-US" smtClean="0"/>
              <a:t>‹#›</a:t>
            </a:fld>
            <a:endParaRPr lang="en-US"/>
          </a:p>
        </p:txBody>
      </p:sp>
    </p:spTree>
    <p:extLst>
      <p:ext uri="{BB962C8B-B14F-4D97-AF65-F5344CB8AC3E}">
        <p14:creationId xmlns:p14="http://schemas.microsoft.com/office/powerpoint/2010/main" val="1156595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file:///Users/jacksullivan/Desktop/Sullivan/Systematics2013/Slides/Macintosh%20HD:Users:jacksullivan:Desktop:Sullivan:Systematics2013:LectureNotes:Lecture%2013!OLE_LINK2"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2664" y="292626"/>
            <a:ext cx="4938672" cy="461665"/>
          </a:xfrm>
          <a:prstGeom prst="rect">
            <a:avLst/>
          </a:prstGeom>
        </p:spPr>
        <p:txBody>
          <a:bodyPr wrap="none">
            <a:spAutoFit/>
          </a:bodyPr>
          <a:lstStyle/>
          <a:p>
            <a:pPr algn="ctr"/>
            <a:r>
              <a:rPr lang="en-US" sz="2400"/>
              <a:t>Lecture 14 </a:t>
            </a:r>
            <a:r>
              <a:rPr lang="en-US" sz="2400" dirty="0"/>
              <a:t>– Performance of Methods</a:t>
            </a:r>
          </a:p>
        </p:txBody>
      </p:sp>
      <p:sp>
        <p:nvSpPr>
          <p:cNvPr id="5" name="Rectangle 4"/>
          <p:cNvSpPr/>
          <p:nvPr/>
        </p:nvSpPr>
        <p:spPr>
          <a:xfrm>
            <a:off x="432312" y="1200954"/>
            <a:ext cx="8321211" cy="369332"/>
          </a:xfrm>
          <a:prstGeom prst="rect">
            <a:avLst/>
          </a:prstGeom>
        </p:spPr>
        <p:txBody>
          <a:bodyPr wrap="square">
            <a:spAutoFit/>
          </a:bodyPr>
          <a:lstStyle/>
          <a:p>
            <a:pPr algn="ctr"/>
            <a:r>
              <a:rPr lang="en-US" dirty="0"/>
              <a:t>Folks often use the term “reliability” without a very clear definition of what it is. </a:t>
            </a:r>
          </a:p>
        </p:txBody>
      </p:sp>
      <p:graphicFrame>
        <p:nvGraphicFramePr>
          <p:cNvPr id="6" name="Object 5"/>
          <p:cNvGraphicFramePr>
            <a:graphicFrameLocks noChangeAspect="1"/>
          </p:cNvGraphicFramePr>
          <p:nvPr>
            <p:extLst>
              <p:ext uri="{D42A27DB-BD31-4B8C-83A1-F6EECF244321}">
                <p14:modId xmlns:p14="http://schemas.microsoft.com/office/powerpoint/2010/main" val="2655454464"/>
              </p:ext>
            </p:extLst>
          </p:nvPr>
        </p:nvGraphicFramePr>
        <p:xfrm>
          <a:off x="-411382" y="1975568"/>
          <a:ext cx="9930984" cy="1726153"/>
        </p:xfrm>
        <a:graphic>
          <a:graphicData uri="http://schemas.openxmlformats.org/presentationml/2006/ole">
            <mc:AlternateContent xmlns:mc="http://schemas.openxmlformats.org/markup-compatibility/2006">
              <mc:Choice xmlns:v="urn:schemas-microsoft-com:vml" Requires="v">
                <p:oleObj spid="_x0000_s1132" name="Document" r:id="rId4" imgW="5626100" imgH="977900" progId="Word.Document.12">
                  <p:link updateAutomatic="1"/>
                </p:oleObj>
              </mc:Choice>
              <mc:Fallback>
                <p:oleObj name="Document" r:id="rId4" imgW="5626100" imgH="977900" progId="Word.Document.12">
                  <p:link updateAutomatic="1"/>
                  <p:pic>
                    <p:nvPicPr>
                      <p:cNvPr id="0" name=""/>
                      <p:cNvPicPr/>
                      <p:nvPr/>
                    </p:nvPicPr>
                    <p:blipFill>
                      <a:blip r:embed="rId5"/>
                      <a:stretch>
                        <a:fillRect/>
                      </a:stretch>
                    </p:blipFill>
                    <p:spPr>
                      <a:xfrm>
                        <a:off x="-411382" y="1975568"/>
                        <a:ext cx="9930984" cy="1726153"/>
                      </a:xfrm>
                      <a:prstGeom prst="rect">
                        <a:avLst/>
                      </a:prstGeom>
                    </p:spPr>
                  </p:pic>
                </p:oleObj>
              </mc:Fallback>
            </mc:AlternateContent>
          </a:graphicData>
        </a:graphic>
      </p:graphicFrame>
      <p:sp>
        <p:nvSpPr>
          <p:cNvPr id="7" name="TextBox 6"/>
          <p:cNvSpPr txBox="1"/>
          <p:nvPr/>
        </p:nvSpPr>
        <p:spPr>
          <a:xfrm>
            <a:off x="2239976" y="3710670"/>
            <a:ext cx="4698071" cy="369332"/>
          </a:xfrm>
          <a:prstGeom prst="rect">
            <a:avLst/>
          </a:prstGeom>
          <a:noFill/>
        </p:spPr>
        <p:txBody>
          <a:bodyPr wrap="none" rtlCol="0">
            <a:spAutoFit/>
          </a:bodyPr>
          <a:lstStyle/>
          <a:p>
            <a:pPr algn="ctr"/>
            <a:r>
              <a:rPr lang="en-US" dirty="0"/>
              <a:t>Methods of assessing performance - Simulation.</a:t>
            </a:r>
            <a:r>
              <a:rPr lang="en-US" dirty="0">
                <a:effectLst/>
              </a:rPr>
              <a:t> </a:t>
            </a:r>
            <a:endParaRPr lang="en-US" dirty="0"/>
          </a:p>
        </p:txBody>
      </p:sp>
      <p:sp>
        <p:nvSpPr>
          <p:cNvPr id="8" name="Rectangle 7"/>
          <p:cNvSpPr/>
          <p:nvPr/>
        </p:nvSpPr>
        <p:spPr>
          <a:xfrm>
            <a:off x="549239" y="4229549"/>
            <a:ext cx="8084136" cy="646331"/>
          </a:xfrm>
          <a:prstGeom prst="rect">
            <a:avLst/>
          </a:prstGeom>
        </p:spPr>
        <p:txBody>
          <a:bodyPr wrap="square">
            <a:spAutoFit/>
          </a:bodyPr>
          <a:lstStyle/>
          <a:p>
            <a:pPr algn="ctr"/>
            <a:r>
              <a:rPr lang="en-US" dirty="0"/>
              <a:t>Enormous advantage that a large number of replicates can be examined, and this allows us to account for </a:t>
            </a:r>
            <a:r>
              <a:rPr lang="en-US" dirty="0" err="1"/>
              <a:t>stochasticity</a:t>
            </a:r>
            <a:r>
              <a:rPr lang="en-US" dirty="0"/>
              <a:t>.</a:t>
            </a:r>
            <a:r>
              <a:rPr lang="en-US" dirty="0">
                <a:effectLst/>
              </a:rPr>
              <a:t> </a:t>
            </a:r>
            <a:endParaRPr lang="en-US" dirty="0"/>
          </a:p>
        </p:txBody>
      </p:sp>
      <p:sp>
        <p:nvSpPr>
          <p:cNvPr id="9" name="TextBox 8"/>
          <p:cNvSpPr txBox="1"/>
          <p:nvPr/>
        </p:nvSpPr>
        <p:spPr>
          <a:xfrm>
            <a:off x="720156" y="5052344"/>
            <a:ext cx="7791767" cy="646331"/>
          </a:xfrm>
          <a:prstGeom prst="rect">
            <a:avLst/>
          </a:prstGeom>
          <a:noFill/>
        </p:spPr>
        <p:txBody>
          <a:bodyPr wrap="none" rtlCol="0">
            <a:spAutoFit/>
          </a:bodyPr>
          <a:lstStyle/>
          <a:p>
            <a:pPr algn="ctr"/>
            <a:r>
              <a:rPr lang="en-US" b="1" dirty="0"/>
              <a:t>prospective simulations</a:t>
            </a:r>
            <a:r>
              <a:rPr lang="en-US" dirty="0"/>
              <a:t>, in which a set of conditions is specified </a:t>
            </a:r>
            <a:r>
              <a:rPr lang="en-US" i="1" dirty="0"/>
              <a:t>a priori</a:t>
            </a:r>
            <a:r>
              <a:rPr lang="en-US" dirty="0"/>
              <a:t>, and this</a:t>
            </a:r>
          </a:p>
          <a:p>
            <a:pPr algn="ctr"/>
            <a:r>
              <a:rPr lang="en-US" dirty="0"/>
              <a:t> defines the conditions under which data are simulated.</a:t>
            </a:r>
          </a:p>
        </p:txBody>
      </p:sp>
      <p:sp>
        <p:nvSpPr>
          <p:cNvPr id="10" name="Rectangle 9"/>
          <p:cNvSpPr/>
          <p:nvPr/>
        </p:nvSpPr>
        <p:spPr>
          <a:xfrm>
            <a:off x="720155" y="5863603"/>
            <a:ext cx="7791767" cy="646331"/>
          </a:xfrm>
          <a:prstGeom prst="rect">
            <a:avLst/>
          </a:prstGeom>
        </p:spPr>
        <p:txBody>
          <a:bodyPr wrap="square">
            <a:spAutoFit/>
          </a:bodyPr>
          <a:lstStyle/>
          <a:p>
            <a:pPr algn="ctr"/>
            <a:r>
              <a:rPr lang="en-US" b="1" dirty="0"/>
              <a:t>retrospective simulations</a:t>
            </a:r>
            <a:r>
              <a:rPr lang="en-US" dirty="0"/>
              <a:t>, in which simulation conditions are defined by analysis of a particular data set that’s relevant to some question. </a:t>
            </a:r>
          </a:p>
        </p:txBody>
      </p:sp>
    </p:spTree>
    <p:extLst>
      <p:ext uri="{BB962C8B-B14F-4D97-AF65-F5344CB8AC3E}">
        <p14:creationId xmlns:p14="http://schemas.microsoft.com/office/powerpoint/2010/main" val="31766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0777" y="283402"/>
            <a:ext cx="7043515" cy="461665"/>
          </a:xfrm>
          <a:prstGeom prst="rect">
            <a:avLst/>
          </a:prstGeom>
          <a:noFill/>
        </p:spPr>
        <p:txBody>
          <a:bodyPr wrap="none" rtlCol="0">
            <a:spAutoFit/>
          </a:bodyPr>
          <a:lstStyle/>
          <a:p>
            <a:pPr algn="ctr"/>
            <a:r>
              <a:rPr lang="en-US" sz="2400" dirty="0"/>
              <a:t>Efficiency of Parsimony in the Inverse-</a:t>
            </a:r>
            <a:r>
              <a:rPr lang="en-US" sz="2400" dirty="0" err="1"/>
              <a:t>Felsenstein</a:t>
            </a:r>
            <a:r>
              <a:rPr lang="en-US" sz="2400" dirty="0"/>
              <a:t> Zone</a:t>
            </a:r>
          </a:p>
        </p:txBody>
      </p:sp>
      <p:sp>
        <p:nvSpPr>
          <p:cNvPr id="3" name="TextBox 2"/>
          <p:cNvSpPr txBox="1"/>
          <p:nvPr/>
        </p:nvSpPr>
        <p:spPr>
          <a:xfrm>
            <a:off x="847487" y="829739"/>
            <a:ext cx="7483952" cy="369332"/>
          </a:xfrm>
          <a:prstGeom prst="rect">
            <a:avLst/>
          </a:prstGeom>
          <a:noFill/>
        </p:spPr>
        <p:txBody>
          <a:bodyPr wrap="none" rtlCol="0">
            <a:spAutoFit/>
          </a:bodyPr>
          <a:lstStyle/>
          <a:p>
            <a:r>
              <a:rPr lang="en-US" dirty="0" err="1"/>
              <a:t>Swofford</a:t>
            </a:r>
            <a:r>
              <a:rPr lang="en-US" dirty="0"/>
              <a:t> et al. (2001. Syst. Biol., 50:525-539) examined the situation in detail.</a:t>
            </a:r>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4" y="1320465"/>
            <a:ext cx="2612496" cy="1551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745062" y="3133629"/>
            <a:ext cx="7670798" cy="830997"/>
          </a:xfrm>
          <a:prstGeom prst="rect">
            <a:avLst/>
          </a:prstGeom>
        </p:spPr>
        <p:txBody>
          <a:bodyPr wrap="square">
            <a:spAutoFit/>
          </a:bodyPr>
          <a:lstStyle/>
          <a:p>
            <a:pPr algn="ctr"/>
            <a:r>
              <a:rPr lang="en-US" sz="1600" dirty="0"/>
              <a:t>The probability that a state shared by the long branch taxa actually evolved on the internal branch and changed nowhere else represents the probability that any site pattern of the form </a:t>
            </a:r>
            <a:r>
              <a:rPr lang="en-US" sz="1600" i="1" dirty="0" err="1"/>
              <a:t>xxyy</a:t>
            </a:r>
            <a:r>
              <a:rPr lang="en-US" sz="1600" dirty="0"/>
              <a:t> is the result of a true </a:t>
            </a:r>
            <a:r>
              <a:rPr lang="en-US" sz="1600" dirty="0" err="1"/>
              <a:t>synapomorphy</a:t>
            </a:r>
            <a:r>
              <a:rPr lang="en-US" sz="1600" dirty="0"/>
              <a:t>.</a:t>
            </a:r>
            <a:r>
              <a:rPr lang="en-US" sz="1600" dirty="0">
                <a:effectLst/>
              </a:rPr>
              <a:t> </a:t>
            </a:r>
            <a:endParaRPr lang="en-US" sz="1600" dirty="0"/>
          </a:p>
        </p:txBody>
      </p:sp>
      <p:sp>
        <p:nvSpPr>
          <p:cNvPr id="6" name="TextBox 5"/>
          <p:cNvSpPr txBox="1"/>
          <p:nvPr/>
        </p:nvSpPr>
        <p:spPr>
          <a:xfrm>
            <a:off x="712889" y="5712960"/>
            <a:ext cx="7753148" cy="338554"/>
          </a:xfrm>
          <a:prstGeom prst="rect">
            <a:avLst/>
          </a:prstGeom>
          <a:noFill/>
        </p:spPr>
        <p:txBody>
          <a:bodyPr wrap="none" rtlCol="0">
            <a:spAutoFit/>
          </a:bodyPr>
          <a:lstStyle/>
          <a:p>
            <a:pPr algn="ctr"/>
            <a:r>
              <a:rPr lang="en-US" sz="1600" dirty="0"/>
              <a:t>The probability of the site pattern </a:t>
            </a:r>
            <a:r>
              <a:rPr lang="en-US" sz="1600" i="1" dirty="0" err="1"/>
              <a:t>xxyy</a:t>
            </a:r>
            <a:r>
              <a:rPr lang="en-US" sz="1600" dirty="0"/>
              <a:t> being seen in the data under any scenario is 0.1172 </a:t>
            </a:r>
          </a:p>
        </p:txBody>
      </p:sp>
      <p:sp>
        <p:nvSpPr>
          <p:cNvPr id="7" name="TextBox 6"/>
          <p:cNvSpPr txBox="1"/>
          <p:nvPr/>
        </p:nvSpPr>
        <p:spPr>
          <a:xfrm>
            <a:off x="848727" y="6168664"/>
            <a:ext cx="7481472" cy="338554"/>
          </a:xfrm>
          <a:prstGeom prst="rect">
            <a:avLst/>
          </a:prstGeom>
          <a:noFill/>
        </p:spPr>
        <p:txBody>
          <a:bodyPr wrap="none" rtlCol="0">
            <a:spAutoFit/>
          </a:bodyPr>
          <a:lstStyle/>
          <a:p>
            <a:pPr algn="ctr"/>
            <a:r>
              <a:rPr lang="en-US" sz="1600" dirty="0"/>
              <a:t>Thus ca.  97% of the sites that have the pattern </a:t>
            </a:r>
            <a:r>
              <a:rPr lang="en-US" sz="1600" i="1" dirty="0" err="1"/>
              <a:t>xxyy</a:t>
            </a:r>
            <a:r>
              <a:rPr lang="en-US" sz="1600" dirty="0"/>
              <a:t> will have experienced multiple hits.</a:t>
            </a:r>
          </a:p>
        </p:txBody>
      </p:sp>
      <p:sp>
        <p:nvSpPr>
          <p:cNvPr id="5" name="TextBox 4"/>
          <p:cNvSpPr txBox="1"/>
          <p:nvPr/>
        </p:nvSpPr>
        <p:spPr>
          <a:xfrm>
            <a:off x="2371804" y="4060156"/>
            <a:ext cx="4435317" cy="1600438"/>
          </a:xfrm>
          <a:prstGeom prst="rect">
            <a:avLst/>
          </a:prstGeom>
          <a:noFill/>
        </p:spPr>
        <p:txBody>
          <a:bodyPr wrap="none" rtlCol="0">
            <a:spAutoFit/>
          </a:bodyPr>
          <a:lstStyle/>
          <a:p>
            <a:r>
              <a:rPr lang="en-US" sz="1400" dirty="0" err="1"/>
              <a:t>Pr</a:t>
            </a:r>
            <a:r>
              <a:rPr lang="en-US" sz="1400" dirty="0"/>
              <a:t>[True </a:t>
            </a:r>
            <a:r>
              <a:rPr lang="en-US" sz="1400" dirty="0" err="1"/>
              <a:t>Synapomorphy</a:t>
            </a:r>
            <a:r>
              <a:rPr lang="en-US" sz="1400" dirty="0"/>
              <a:t>] = </a:t>
            </a:r>
            <a:r>
              <a:rPr lang="en-US" sz="1400" dirty="0" err="1"/>
              <a:t>Pr</a:t>
            </a:r>
            <a:r>
              <a:rPr lang="en-US" sz="1400" dirty="0"/>
              <a:t>[No change on long terminals]</a:t>
            </a:r>
          </a:p>
          <a:p>
            <a:endParaRPr lang="en-US" sz="1400" dirty="0"/>
          </a:p>
          <a:p>
            <a:r>
              <a:rPr lang="en-US" sz="1400" dirty="0"/>
              <a:t>			     x </a:t>
            </a:r>
            <a:r>
              <a:rPr lang="en-US" sz="1400" dirty="0" err="1"/>
              <a:t>Pr</a:t>
            </a:r>
            <a:r>
              <a:rPr lang="en-US" sz="1400" dirty="0"/>
              <a:t>[No change on short terminals</a:t>
            </a:r>
          </a:p>
          <a:p>
            <a:endParaRPr lang="en-US" sz="1400" dirty="0"/>
          </a:p>
          <a:p>
            <a:r>
              <a:rPr lang="en-US" sz="1400" dirty="0"/>
              <a:t>			     x </a:t>
            </a:r>
            <a:r>
              <a:rPr lang="en-US" sz="1400" dirty="0" err="1"/>
              <a:t>Pr</a:t>
            </a:r>
            <a:r>
              <a:rPr lang="en-US" sz="1400" dirty="0"/>
              <a:t>[Single change on short internal]</a:t>
            </a:r>
          </a:p>
          <a:p>
            <a:endParaRPr lang="en-US" sz="1400" dirty="0"/>
          </a:p>
          <a:p>
            <a:r>
              <a:rPr lang="en-US" sz="1400" dirty="0"/>
              <a:t>			     = 0.0032</a:t>
            </a:r>
          </a:p>
        </p:txBody>
      </p:sp>
    </p:spTree>
    <p:extLst>
      <p:ext uri="{BB962C8B-B14F-4D97-AF65-F5344CB8AC3E}">
        <p14:creationId xmlns:p14="http://schemas.microsoft.com/office/powerpoint/2010/main" val="7709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5462" y="569627"/>
            <a:ext cx="4708147" cy="677108"/>
          </a:xfrm>
          <a:prstGeom prst="rect">
            <a:avLst/>
          </a:prstGeom>
          <a:noFill/>
        </p:spPr>
        <p:txBody>
          <a:bodyPr wrap="none" rtlCol="0">
            <a:spAutoFit/>
          </a:bodyPr>
          <a:lstStyle/>
          <a:p>
            <a:pPr algn="ctr"/>
            <a:r>
              <a:rPr lang="en-US" sz="2400" dirty="0"/>
              <a:t>Take Home on Method Performance</a:t>
            </a:r>
          </a:p>
          <a:p>
            <a:pPr algn="ctr"/>
            <a:r>
              <a:rPr lang="en-US" sz="1400" dirty="0"/>
              <a:t>(Similar to take-home message re: model selection)</a:t>
            </a:r>
          </a:p>
        </p:txBody>
      </p:sp>
      <p:pic>
        <p:nvPicPr>
          <p:cNvPr id="3" name="Picture 2" descr="../../../Sullivan&amp;Joyce2005.Fig2.pdf"/>
          <p:cNvPicPr/>
          <p:nvPr/>
        </p:nvPicPr>
        <p:blipFill>
          <a:blip r:embed="rId2">
            <a:extLst>
              <a:ext uri="{28A0092B-C50C-407E-A947-70E740481C1C}">
                <a14:useLocalDpi xmlns:a14="http://schemas.microsoft.com/office/drawing/2010/main" val="0"/>
              </a:ext>
            </a:extLst>
          </a:blip>
          <a:srcRect/>
          <a:stretch>
            <a:fillRect/>
          </a:stretch>
        </p:blipFill>
        <p:spPr bwMode="auto">
          <a:xfrm>
            <a:off x="1230767" y="2802953"/>
            <a:ext cx="6577538" cy="1993900"/>
          </a:xfrm>
          <a:prstGeom prst="rect">
            <a:avLst/>
          </a:prstGeom>
          <a:noFill/>
          <a:ln>
            <a:noFill/>
          </a:ln>
        </p:spPr>
      </p:pic>
      <p:sp>
        <p:nvSpPr>
          <p:cNvPr id="4" name="Rectangle 3"/>
          <p:cNvSpPr/>
          <p:nvPr/>
        </p:nvSpPr>
        <p:spPr>
          <a:xfrm>
            <a:off x="749509" y="1593957"/>
            <a:ext cx="7540054" cy="646331"/>
          </a:xfrm>
          <a:prstGeom prst="rect">
            <a:avLst/>
          </a:prstGeom>
        </p:spPr>
        <p:txBody>
          <a:bodyPr wrap="square">
            <a:spAutoFit/>
          </a:bodyPr>
          <a:lstStyle/>
          <a:p>
            <a:pPr algn="ctr"/>
            <a:r>
              <a:rPr lang="en-US" dirty="0">
                <a:ea typeface="Times" charset="0"/>
                <a:cs typeface="Times New Roman" charset="0"/>
              </a:rPr>
              <a:t>There are tree shapes that are easy to estimate (those with long internal branches) and tree shapes that are difficult to estimate. </a:t>
            </a:r>
            <a:endParaRPr lang="en-US" dirty="0"/>
          </a:p>
        </p:txBody>
      </p:sp>
      <p:sp>
        <p:nvSpPr>
          <p:cNvPr id="5" name="Rectangle 4"/>
          <p:cNvSpPr/>
          <p:nvPr/>
        </p:nvSpPr>
        <p:spPr>
          <a:xfrm>
            <a:off x="1004342" y="5125919"/>
            <a:ext cx="7030388" cy="646331"/>
          </a:xfrm>
          <a:prstGeom prst="rect">
            <a:avLst/>
          </a:prstGeom>
        </p:spPr>
        <p:txBody>
          <a:bodyPr wrap="square">
            <a:spAutoFit/>
          </a:bodyPr>
          <a:lstStyle/>
          <a:p>
            <a:pPr algn="ctr"/>
            <a:r>
              <a:rPr lang="en-US" dirty="0">
                <a:ea typeface="Times" charset="0"/>
                <a:cs typeface="Times New Roman" charset="0"/>
              </a:rPr>
              <a:t>So, the choice of </a:t>
            </a:r>
            <a:r>
              <a:rPr lang="en-US" i="1" dirty="0">
                <a:ea typeface="Times" charset="0"/>
                <a:cs typeface="Times New Roman" charset="0"/>
              </a:rPr>
              <a:t>methods</a:t>
            </a:r>
            <a:r>
              <a:rPr lang="en-US" dirty="0">
                <a:ea typeface="Times" charset="0"/>
                <a:cs typeface="Times New Roman" charset="0"/>
              </a:rPr>
              <a:t> can be of trivial or critical importance, depending on the underlying shape of the true tree.</a:t>
            </a:r>
            <a:r>
              <a:rPr lang="en-US" dirty="0"/>
              <a:t> </a:t>
            </a:r>
          </a:p>
        </p:txBody>
      </p:sp>
    </p:spTree>
    <p:extLst>
      <p:ext uri="{BB962C8B-B14F-4D97-AF65-F5344CB8AC3E}">
        <p14:creationId xmlns:p14="http://schemas.microsoft.com/office/powerpoint/2010/main" val="11917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7742" y="329936"/>
            <a:ext cx="6202539" cy="461665"/>
          </a:xfrm>
          <a:prstGeom prst="rect">
            <a:avLst/>
          </a:prstGeom>
          <a:noFill/>
        </p:spPr>
        <p:txBody>
          <a:bodyPr wrap="none" rtlCol="0">
            <a:spAutoFit/>
          </a:bodyPr>
          <a:lstStyle/>
          <a:p>
            <a:pPr algn="ctr"/>
            <a:r>
              <a:rPr lang="en-US" sz="2400" dirty="0"/>
              <a:t>Methods of assessing performance - Simulation.</a:t>
            </a:r>
            <a:r>
              <a:rPr lang="en-US" sz="2400" dirty="0">
                <a:effectLst/>
              </a:rPr>
              <a:t> </a:t>
            </a:r>
            <a:endParaRPr lang="en-US" sz="2400" dirty="0"/>
          </a:p>
        </p:txBody>
      </p:sp>
      <p:sp>
        <p:nvSpPr>
          <p:cNvPr id="3" name="Rectangle 2"/>
          <p:cNvSpPr/>
          <p:nvPr/>
        </p:nvSpPr>
        <p:spPr>
          <a:xfrm>
            <a:off x="115850" y="1619975"/>
            <a:ext cx="8873674" cy="923330"/>
          </a:xfrm>
          <a:prstGeom prst="rect">
            <a:avLst/>
          </a:prstGeom>
        </p:spPr>
        <p:txBody>
          <a:bodyPr wrap="square">
            <a:spAutoFit/>
          </a:bodyPr>
          <a:lstStyle/>
          <a:p>
            <a:pPr algn="ctr"/>
            <a:r>
              <a:rPr lang="en-US" dirty="0" err="1"/>
              <a:t>Huelsenbeck</a:t>
            </a:r>
            <a:r>
              <a:rPr lang="en-US" dirty="0"/>
              <a:t> &amp; </a:t>
            </a:r>
            <a:r>
              <a:rPr lang="en-US" dirty="0" err="1"/>
              <a:t>Hillis</a:t>
            </a:r>
            <a:r>
              <a:rPr lang="en-US" dirty="0"/>
              <a:t> (1993. Syst. Biol., 42:247) led to a host of prospective simulation studies that have tremendously advanced our understanding of the conditions across which phylogenetic estimation methods perform well. </a:t>
            </a:r>
          </a:p>
        </p:txBody>
      </p:sp>
      <p:sp>
        <p:nvSpPr>
          <p:cNvPr id="4" name="TextBox 3"/>
          <p:cNvSpPr txBox="1"/>
          <p:nvPr/>
        </p:nvSpPr>
        <p:spPr>
          <a:xfrm>
            <a:off x="2111148" y="1033772"/>
            <a:ext cx="4946035" cy="369332"/>
          </a:xfrm>
          <a:prstGeom prst="rect">
            <a:avLst/>
          </a:prstGeom>
          <a:noFill/>
        </p:spPr>
        <p:txBody>
          <a:bodyPr wrap="none" rtlCol="0">
            <a:spAutoFit/>
          </a:bodyPr>
          <a:lstStyle/>
          <a:p>
            <a:pPr algn="ctr"/>
            <a:r>
              <a:rPr lang="en-US" dirty="0"/>
              <a:t>Prospective simulations have been very important.</a:t>
            </a:r>
          </a:p>
        </p:txBody>
      </p:sp>
      <p:grpSp>
        <p:nvGrpSpPr>
          <p:cNvPr id="6" name="Group 5"/>
          <p:cNvGrpSpPr/>
          <p:nvPr/>
        </p:nvGrpSpPr>
        <p:grpSpPr>
          <a:xfrm>
            <a:off x="656931" y="2559487"/>
            <a:ext cx="7835028" cy="3955286"/>
            <a:chOff x="656931" y="2559487"/>
            <a:chExt cx="7835028" cy="3955286"/>
          </a:xfrm>
        </p:grpSpPr>
        <p:pic>
          <p:nvPicPr>
            <p:cNvPr id="12" name="Picture 11" descr="Syst Biol-1993-HuelsenbeckFZFi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601" y="2559487"/>
              <a:ext cx="3056358" cy="3955286"/>
            </a:xfrm>
            <a:prstGeom prst="rect">
              <a:avLst/>
            </a:prstGeom>
          </p:spPr>
        </p:pic>
        <p:pic>
          <p:nvPicPr>
            <p:cNvPr id="5" name="Picture 4" descr="Huelsenbeck&amp;Hillis93.pg7.pdf"/>
            <p:cNvPicPr>
              <a:picLocks noChangeAspect="1"/>
            </p:cNvPicPr>
            <p:nvPr/>
          </p:nvPicPr>
          <p:blipFill rotWithShape="1">
            <a:blip r:embed="rId3">
              <a:extLst>
                <a:ext uri="{28A0092B-C50C-407E-A947-70E740481C1C}">
                  <a14:useLocalDpi xmlns:a14="http://schemas.microsoft.com/office/drawing/2010/main" val="0"/>
                </a:ext>
              </a:extLst>
            </a:blip>
            <a:srcRect t="20459" b="23456"/>
            <a:stretch/>
          </p:blipFill>
          <p:spPr>
            <a:xfrm>
              <a:off x="656931" y="3024177"/>
              <a:ext cx="3736873" cy="2712188"/>
            </a:xfrm>
            <a:prstGeom prst="rect">
              <a:avLst/>
            </a:prstGeom>
          </p:spPr>
        </p:pic>
      </p:grpSp>
      <p:grpSp>
        <p:nvGrpSpPr>
          <p:cNvPr id="9" name="Group 8"/>
          <p:cNvGrpSpPr/>
          <p:nvPr/>
        </p:nvGrpSpPr>
        <p:grpSpPr>
          <a:xfrm>
            <a:off x="1221143" y="3743916"/>
            <a:ext cx="1758114" cy="2803704"/>
            <a:chOff x="1221143" y="3743916"/>
            <a:chExt cx="1758114" cy="2803704"/>
          </a:xfrm>
        </p:grpSpPr>
        <p:sp>
          <p:nvSpPr>
            <p:cNvPr id="7" name="Right Triangle 6"/>
            <p:cNvSpPr/>
            <p:nvPr/>
          </p:nvSpPr>
          <p:spPr>
            <a:xfrm rot="5400000">
              <a:off x="1454679" y="3744679"/>
              <a:ext cx="646284" cy="644758"/>
            </a:xfrm>
            <a:prstGeom prst="rtTriangle">
              <a:avLst/>
            </a:prstGeom>
            <a:gradFill flip="none" rotWithShape="1">
              <a:gsLst>
                <a:gs pos="0">
                  <a:schemeClr val="accent1">
                    <a:tint val="100000"/>
                    <a:shade val="100000"/>
                    <a:satMod val="130000"/>
                    <a:alpha val="52000"/>
                  </a:schemeClr>
                </a:gs>
                <a:gs pos="100000">
                  <a:schemeClr val="accent1">
                    <a:tint val="50000"/>
                    <a:shade val="100000"/>
                    <a:satMod val="350000"/>
                    <a:alpha val="5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accent1"/>
                </a:solidFill>
              </a:endParaRPr>
            </a:p>
          </p:txBody>
        </p:sp>
        <p:sp>
          <p:nvSpPr>
            <p:cNvPr id="8" name="TextBox 7"/>
            <p:cNvSpPr txBox="1"/>
            <p:nvPr/>
          </p:nvSpPr>
          <p:spPr>
            <a:xfrm>
              <a:off x="1221143" y="6178288"/>
              <a:ext cx="1758114" cy="369332"/>
            </a:xfrm>
            <a:prstGeom prst="rect">
              <a:avLst/>
            </a:prstGeom>
            <a:noFill/>
          </p:spPr>
          <p:txBody>
            <a:bodyPr wrap="none" rtlCol="0">
              <a:spAutoFit/>
            </a:bodyPr>
            <a:lstStyle/>
            <a:p>
              <a:r>
                <a:rPr lang="en-US" dirty="0" err="1"/>
                <a:t>Felsenstien</a:t>
              </a:r>
              <a:r>
                <a:rPr lang="en-US" dirty="0"/>
                <a:t> Zone</a:t>
              </a:r>
            </a:p>
          </p:txBody>
        </p:sp>
      </p:grpSp>
    </p:spTree>
    <p:extLst>
      <p:ext uri="{BB962C8B-B14F-4D97-AF65-F5344CB8AC3E}">
        <p14:creationId xmlns:p14="http://schemas.microsoft.com/office/powerpoint/2010/main" val="28022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693" y="2044139"/>
            <a:ext cx="8474613" cy="646331"/>
          </a:xfrm>
          <a:prstGeom prst="rect">
            <a:avLst/>
          </a:prstGeom>
        </p:spPr>
        <p:txBody>
          <a:bodyPr wrap="square">
            <a:spAutoFit/>
          </a:bodyPr>
          <a:lstStyle/>
          <a:p>
            <a:pPr algn="ctr"/>
            <a:r>
              <a:rPr lang="en-US" dirty="0"/>
              <a:t>Tateno et al. (1994. Mol. Biol. </a:t>
            </a:r>
            <a:r>
              <a:rPr lang="en-US" dirty="0" err="1"/>
              <a:t>Evol</a:t>
            </a:r>
            <a:r>
              <a:rPr lang="en-US" dirty="0"/>
              <a:t>., 11:261-277) simulated data under an F84+</a:t>
            </a:r>
            <a:r>
              <a:rPr lang="en-US" dirty="0">
                <a:latin typeface="Symbol" charset="2"/>
                <a:cs typeface="Symbol" charset="2"/>
              </a:rPr>
              <a:t>G</a:t>
            </a:r>
            <a:r>
              <a:rPr lang="en-US" dirty="0"/>
              <a:t> model of sequence evolution</a:t>
            </a:r>
            <a:r>
              <a:rPr lang="en-US" dirty="0">
                <a:effectLst/>
              </a:rPr>
              <a:t> </a:t>
            </a:r>
            <a:r>
              <a:rPr lang="en-US" dirty="0"/>
              <a:t> </a:t>
            </a:r>
          </a:p>
        </p:txBody>
      </p:sp>
      <p:sp>
        <p:nvSpPr>
          <p:cNvPr id="5" name="Rectangle 4"/>
          <p:cNvSpPr/>
          <p:nvPr/>
        </p:nvSpPr>
        <p:spPr>
          <a:xfrm>
            <a:off x="449476" y="2996632"/>
            <a:ext cx="8291174" cy="646331"/>
          </a:xfrm>
          <a:prstGeom prst="rect">
            <a:avLst/>
          </a:prstGeom>
        </p:spPr>
        <p:txBody>
          <a:bodyPr wrap="square">
            <a:spAutoFit/>
          </a:bodyPr>
          <a:lstStyle/>
          <a:p>
            <a:pPr algn="ctr"/>
            <a:r>
              <a:rPr lang="en-US" dirty="0"/>
              <a:t>They then compared how well NJ on </a:t>
            </a:r>
            <a:r>
              <a:rPr lang="en-US" dirty="0">
                <a:latin typeface="Symbol" charset="2"/>
                <a:cs typeface="Symbol" charset="2"/>
              </a:rPr>
              <a:t>G</a:t>
            </a:r>
            <a:r>
              <a:rPr lang="en-US" dirty="0"/>
              <a:t>-corrected distances did at estimating the tree with ML under an equal-rates model. </a:t>
            </a:r>
          </a:p>
        </p:txBody>
      </p:sp>
      <p:sp>
        <p:nvSpPr>
          <p:cNvPr id="6" name="TextBox 5"/>
          <p:cNvSpPr txBox="1"/>
          <p:nvPr/>
        </p:nvSpPr>
        <p:spPr>
          <a:xfrm>
            <a:off x="529188" y="3907272"/>
            <a:ext cx="8202148" cy="646331"/>
          </a:xfrm>
          <a:prstGeom prst="rect">
            <a:avLst/>
          </a:prstGeom>
          <a:noFill/>
        </p:spPr>
        <p:txBody>
          <a:bodyPr wrap="none" rtlCol="0">
            <a:spAutoFit/>
          </a:bodyPr>
          <a:lstStyle/>
          <a:p>
            <a:pPr algn="ctr"/>
            <a:r>
              <a:rPr lang="en-US" dirty="0"/>
              <a:t>Of course, NJ on </a:t>
            </a:r>
            <a:r>
              <a:rPr lang="en-US" dirty="0">
                <a:latin typeface="Symbol" charset="2"/>
                <a:cs typeface="Symbol" charset="2"/>
              </a:rPr>
              <a:t>G</a:t>
            </a:r>
            <a:r>
              <a:rPr lang="en-US" dirty="0"/>
              <a:t>-corrected distances performed better than ML with an equal-rates </a:t>
            </a:r>
          </a:p>
          <a:p>
            <a:pPr algn="ctr"/>
            <a:r>
              <a:rPr lang="en-US" dirty="0"/>
              <a:t>model, but this is not an appropriate comparison. </a:t>
            </a:r>
          </a:p>
        </p:txBody>
      </p:sp>
      <p:sp>
        <p:nvSpPr>
          <p:cNvPr id="7" name="TextBox 6"/>
          <p:cNvSpPr txBox="1"/>
          <p:nvPr/>
        </p:nvSpPr>
        <p:spPr>
          <a:xfrm>
            <a:off x="325955" y="5156241"/>
            <a:ext cx="8521008" cy="646331"/>
          </a:xfrm>
          <a:prstGeom prst="rect">
            <a:avLst/>
          </a:prstGeom>
          <a:noFill/>
        </p:spPr>
        <p:txBody>
          <a:bodyPr wrap="none" rtlCol="0">
            <a:spAutoFit/>
          </a:bodyPr>
          <a:lstStyle/>
          <a:p>
            <a:pPr algn="ctr"/>
            <a:r>
              <a:rPr lang="en-US" dirty="0"/>
              <a:t>Another weakness is that we must use relatively simple models to simulate the data, and</a:t>
            </a:r>
          </a:p>
          <a:p>
            <a:pPr algn="ctr"/>
            <a:r>
              <a:rPr lang="en-US" dirty="0"/>
              <a:t> this may compromise the generality of our results.</a:t>
            </a:r>
          </a:p>
        </p:txBody>
      </p:sp>
      <p:sp>
        <p:nvSpPr>
          <p:cNvPr id="8" name="TextBox 7"/>
          <p:cNvSpPr txBox="1"/>
          <p:nvPr/>
        </p:nvSpPr>
        <p:spPr>
          <a:xfrm>
            <a:off x="1487742" y="329936"/>
            <a:ext cx="6202539" cy="461665"/>
          </a:xfrm>
          <a:prstGeom prst="rect">
            <a:avLst/>
          </a:prstGeom>
          <a:noFill/>
        </p:spPr>
        <p:txBody>
          <a:bodyPr wrap="none" rtlCol="0">
            <a:spAutoFit/>
          </a:bodyPr>
          <a:lstStyle/>
          <a:p>
            <a:pPr algn="ctr"/>
            <a:r>
              <a:rPr lang="en-US" sz="2400" dirty="0"/>
              <a:t>Methods of assessing performance - Simulation.</a:t>
            </a:r>
            <a:r>
              <a:rPr lang="en-US" sz="2400" dirty="0">
                <a:effectLst/>
              </a:rPr>
              <a:t> </a:t>
            </a:r>
            <a:endParaRPr lang="en-US" sz="2400" dirty="0"/>
          </a:p>
        </p:txBody>
      </p:sp>
      <p:sp>
        <p:nvSpPr>
          <p:cNvPr id="9" name="TextBox 8"/>
          <p:cNvSpPr txBox="1"/>
          <p:nvPr/>
        </p:nvSpPr>
        <p:spPr>
          <a:xfrm>
            <a:off x="2972606" y="1141234"/>
            <a:ext cx="3198787" cy="369332"/>
          </a:xfrm>
          <a:prstGeom prst="rect">
            <a:avLst/>
          </a:prstGeom>
          <a:noFill/>
        </p:spPr>
        <p:txBody>
          <a:bodyPr wrap="none" rtlCol="0">
            <a:spAutoFit/>
          </a:bodyPr>
          <a:lstStyle/>
          <a:p>
            <a:r>
              <a:rPr lang="en-US" dirty="0"/>
              <a:t>Danger – Easy to stack the deck.</a:t>
            </a:r>
          </a:p>
        </p:txBody>
      </p:sp>
    </p:spTree>
    <p:extLst>
      <p:ext uri="{BB962C8B-B14F-4D97-AF65-F5344CB8AC3E}">
        <p14:creationId xmlns:p14="http://schemas.microsoft.com/office/powerpoint/2010/main" val="16735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4263" y="329936"/>
            <a:ext cx="6369502" cy="1015663"/>
          </a:xfrm>
          <a:prstGeom prst="rect">
            <a:avLst/>
          </a:prstGeom>
          <a:noFill/>
        </p:spPr>
        <p:txBody>
          <a:bodyPr wrap="none" rtlCol="0">
            <a:spAutoFit/>
          </a:bodyPr>
          <a:lstStyle/>
          <a:p>
            <a:pPr algn="ctr"/>
            <a:r>
              <a:rPr lang="en-US" sz="2400" dirty="0"/>
              <a:t>Methods of assessing performance - Congruence.</a:t>
            </a:r>
          </a:p>
          <a:p>
            <a:pPr algn="ctr"/>
            <a:endParaRPr lang="en-US" dirty="0"/>
          </a:p>
          <a:p>
            <a:pPr algn="ctr"/>
            <a:r>
              <a:rPr lang="en-US" dirty="0"/>
              <a:t>Use of well-corroborated phylogenies.</a:t>
            </a:r>
            <a:r>
              <a:rPr lang="en-US" dirty="0">
                <a:effectLst/>
              </a:rPr>
              <a:t>  </a:t>
            </a:r>
            <a:endParaRPr lang="en-US" dirty="0"/>
          </a:p>
        </p:txBody>
      </p:sp>
      <p:sp>
        <p:nvSpPr>
          <p:cNvPr id="4" name="Rectangle 3"/>
          <p:cNvSpPr/>
          <p:nvPr/>
        </p:nvSpPr>
        <p:spPr>
          <a:xfrm>
            <a:off x="429253" y="1608356"/>
            <a:ext cx="8370449" cy="1200329"/>
          </a:xfrm>
          <a:prstGeom prst="rect">
            <a:avLst/>
          </a:prstGeom>
        </p:spPr>
        <p:txBody>
          <a:bodyPr wrap="square">
            <a:spAutoFit/>
          </a:bodyPr>
          <a:lstStyle/>
          <a:p>
            <a:pPr algn="ctr"/>
            <a:r>
              <a:rPr lang="en-US" dirty="0"/>
              <a:t>“Trees of natural taxa, well supported by many independent lines of evidence, should be used in the same way as the known phylogenies of simulations and of certain laboratory and domesticated groups, i.e., as standards for evaluating the accuracy of different phylogenetic methods.” (Miyamoto &amp; Fitch. 1995. Syst. Biol. 44:64)</a:t>
            </a:r>
            <a:r>
              <a:rPr lang="en-US" dirty="0">
                <a:effectLst/>
              </a:rPr>
              <a:t> </a:t>
            </a:r>
            <a:endParaRPr lang="en-US" dirty="0"/>
          </a:p>
        </p:txBody>
      </p:sp>
      <p:sp>
        <p:nvSpPr>
          <p:cNvPr id="5" name="Rectangle 4"/>
          <p:cNvSpPr/>
          <p:nvPr/>
        </p:nvSpPr>
        <p:spPr>
          <a:xfrm>
            <a:off x="250404" y="3065995"/>
            <a:ext cx="8656618" cy="923330"/>
          </a:xfrm>
          <a:prstGeom prst="rect">
            <a:avLst/>
          </a:prstGeom>
        </p:spPr>
        <p:txBody>
          <a:bodyPr wrap="square">
            <a:spAutoFit/>
          </a:bodyPr>
          <a:lstStyle/>
          <a:p>
            <a:pPr algn="ctr"/>
            <a:r>
              <a:rPr lang="en-US" dirty="0"/>
              <a:t>The advantage is that the data have been produced by the actual complex evolutionary process that has led to the diversity of the group being used, circumventing the </a:t>
            </a:r>
          </a:p>
          <a:p>
            <a:pPr algn="ctr"/>
            <a:r>
              <a:rPr lang="en-US" dirty="0"/>
              <a:t>weakness of simulation.</a:t>
            </a:r>
            <a:r>
              <a:rPr lang="en-US" dirty="0">
                <a:effectLst/>
              </a:rPr>
              <a:t> </a:t>
            </a:r>
            <a:endParaRPr lang="en-US" dirty="0"/>
          </a:p>
        </p:txBody>
      </p:sp>
      <p:sp>
        <p:nvSpPr>
          <p:cNvPr id="6" name="Rectangle 5"/>
          <p:cNvSpPr/>
          <p:nvPr/>
        </p:nvSpPr>
        <p:spPr>
          <a:xfrm>
            <a:off x="429252" y="4078765"/>
            <a:ext cx="8137937" cy="2585323"/>
          </a:xfrm>
          <a:prstGeom prst="rect">
            <a:avLst/>
          </a:prstGeom>
        </p:spPr>
        <p:txBody>
          <a:bodyPr wrap="square">
            <a:spAutoFit/>
          </a:bodyPr>
          <a:lstStyle/>
          <a:p>
            <a:r>
              <a:rPr lang="en-US" dirty="0"/>
              <a:t>There are several weaknesses, though. </a:t>
            </a:r>
          </a:p>
          <a:p>
            <a:endParaRPr lang="en-US" dirty="0"/>
          </a:p>
          <a:p>
            <a:pPr marL="339725" indent="-160338"/>
            <a:r>
              <a:rPr lang="en-US" dirty="0"/>
              <a:t>The history of the group can’t be manipulated to explore different combinations of branch lengths and properties of the data.</a:t>
            </a:r>
          </a:p>
          <a:p>
            <a:pPr marL="339725" indent="-160338"/>
            <a:endParaRPr lang="en-US" dirty="0"/>
          </a:p>
          <a:p>
            <a:pPr marL="179388"/>
            <a:r>
              <a:rPr lang="en-US" dirty="0"/>
              <a:t>Replication is non-existent.</a:t>
            </a:r>
          </a:p>
          <a:p>
            <a:pPr marL="179388"/>
            <a:endParaRPr lang="en-US" dirty="0"/>
          </a:p>
          <a:p>
            <a:pPr marL="339725" indent="-160338"/>
            <a:r>
              <a:rPr lang="en-US" dirty="0"/>
              <a:t>Assumes gene tree equals species tree (coalescent </a:t>
            </a:r>
            <a:r>
              <a:rPr lang="en-US" dirty="0" err="1"/>
              <a:t>stochasticity</a:t>
            </a:r>
            <a:r>
              <a:rPr lang="en-US" dirty="0"/>
              <a:t> is ignored as is HGT/hybridization).</a:t>
            </a:r>
          </a:p>
        </p:txBody>
      </p:sp>
    </p:spTree>
    <p:extLst>
      <p:ext uri="{BB962C8B-B14F-4D97-AF65-F5344CB8AC3E}">
        <p14:creationId xmlns:p14="http://schemas.microsoft.com/office/powerpoint/2010/main" val="18322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861" y="329936"/>
            <a:ext cx="4558309" cy="1015663"/>
          </a:xfrm>
          <a:prstGeom prst="rect">
            <a:avLst/>
          </a:prstGeom>
          <a:noFill/>
        </p:spPr>
        <p:txBody>
          <a:bodyPr wrap="none" rtlCol="0">
            <a:spAutoFit/>
          </a:bodyPr>
          <a:lstStyle/>
          <a:p>
            <a:pPr algn="ctr"/>
            <a:r>
              <a:rPr lang="en-US" sz="2400" dirty="0"/>
              <a:t>Methods of assessing performance</a:t>
            </a:r>
          </a:p>
          <a:p>
            <a:pPr algn="ctr"/>
            <a:endParaRPr lang="en-US" dirty="0"/>
          </a:p>
          <a:p>
            <a:pPr algn="ctr"/>
            <a:r>
              <a:rPr lang="en-US" dirty="0"/>
              <a:t>Experimental phylogenies.</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584" y="1428070"/>
            <a:ext cx="4902200" cy="223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587851" y="3432959"/>
            <a:ext cx="5968301" cy="646331"/>
          </a:xfrm>
          <a:prstGeom prst="rect">
            <a:avLst/>
          </a:prstGeom>
          <a:noFill/>
        </p:spPr>
        <p:txBody>
          <a:bodyPr wrap="none" rtlCol="0">
            <a:spAutoFit/>
          </a:bodyPr>
          <a:lstStyle/>
          <a:p>
            <a:pPr algn="ctr"/>
            <a:r>
              <a:rPr lang="en-US" dirty="0"/>
              <a:t>Sequences evolve via natural processes and the tree topology </a:t>
            </a:r>
          </a:p>
          <a:p>
            <a:pPr algn="ctr"/>
            <a:r>
              <a:rPr lang="en-US" dirty="0"/>
              <a:t>can be anything the investigator chooses.</a:t>
            </a:r>
            <a:r>
              <a:rPr lang="en-US" dirty="0">
                <a:effectLst/>
              </a:rPr>
              <a:t> </a:t>
            </a:r>
            <a:endParaRPr lang="en-US" dirty="0"/>
          </a:p>
        </p:txBody>
      </p:sp>
      <p:sp>
        <p:nvSpPr>
          <p:cNvPr id="4" name="TextBox 3"/>
          <p:cNvSpPr txBox="1"/>
          <p:nvPr/>
        </p:nvSpPr>
        <p:spPr>
          <a:xfrm>
            <a:off x="1092929" y="4026723"/>
            <a:ext cx="7022287" cy="369332"/>
          </a:xfrm>
          <a:prstGeom prst="rect">
            <a:avLst/>
          </a:prstGeom>
          <a:noFill/>
        </p:spPr>
        <p:txBody>
          <a:bodyPr wrap="none" rtlCol="0">
            <a:spAutoFit/>
          </a:bodyPr>
          <a:lstStyle/>
          <a:p>
            <a:r>
              <a:rPr lang="en-US" dirty="0"/>
              <a:t>We can store ancestors and access the ancestral character states directly.</a:t>
            </a:r>
          </a:p>
        </p:txBody>
      </p:sp>
      <p:sp>
        <p:nvSpPr>
          <p:cNvPr id="4099" name="TextBox 4098"/>
          <p:cNvSpPr txBox="1"/>
          <p:nvPr/>
        </p:nvSpPr>
        <p:spPr>
          <a:xfrm>
            <a:off x="1003300" y="6273800"/>
            <a:ext cx="184666" cy="369332"/>
          </a:xfrm>
          <a:prstGeom prst="rect">
            <a:avLst/>
          </a:prstGeom>
          <a:noFill/>
        </p:spPr>
        <p:txBody>
          <a:bodyPr wrap="none" rtlCol="0">
            <a:spAutoFit/>
          </a:bodyPr>
          <a:lstStyle/>
          <a:p>
            <a:endParaRPr lang="en-US" dirty="0"/>
          </a:p>
        </p:txBody>
      </p:sp>
      <p:grpSp>
        <p:nvGrpSpPr>
          <p:cNvPr id="4101" name="Group 4100"/>
          <p:cNvGrpSpPr/>
          <p:nvPr/>
        </p:nvGrpSpPr>
        <p:grpSpPr>
          <a:xfrm>
            <a:off x="774700" y="4584700"/>
            <a:ext cx="1976115" cy="1994932"/>
            <a:chOff x="774700" y="4584700"/>
            <a:chExt cx="1976115" cy="1994932"/>
          </a:xfrm>
        </p:grpSpPr>
        <p:grpSp>
          <p:nvGrpSpPr>
            <p:cNvPr id="23" name="Group 22"/>
            <p:cNvGrpSpPr/>
            <p:nvPr/>
          </p:nvGrpSpPr>
          <p:grpSpPr>
            <a:xfrm>
              <a:off x="1056142" y="4914900"/>
              <a:ext cx="1384300" cy="1320800"/>
              <a:chOff x="1282700" y="4914900"/>
              <a:chExt cx="1384300" cy="1320800"/>
            </a:xfrm>
          </p:grpSpPr>
          <p:cxnSp>
            <p:nvCxnSpPr>
              <p:cNvPr id="6" name="Straight Connector 5"/>
              <p:cNvCxnSpPr/>
              <p:nvPr/>
            </p:nvCxnSpPr>
            <p:spPr>
              <a:xfrm>
                <a:off x="1473200" y="5054600"/>
                <a:ext cx="520700" cy="520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993900" y="5081539"/>
                <a:ext cx="493761" cy="493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81200" y="4914900"/>
                <a:ext cx="0" cy="660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993900" y="5575300"/>
                <a:ext cx="493761" cy="493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1473200" y="5575300"/>
                <a:ext cx="493761" cy="4937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79661" y="5575300"/>
                <a:ext cx="0" cy="660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282700" y="5575300"/>
                <a:ext cx="13843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774700" y="5384800"/>
              <a:ext cx="318229" cy="369332"/>
            </a:xfrm>
            <a:prstGeom prst="rect">
              <a:avLst/>
            </a:prstGeom>
            <a:noFill/>
          </p:spPr>
          <p:txBody>
            <a:bodyPr wrap="none" rtlCol="0">
              <a:spAutoFit/>
            </a:bodyPr>
            <a:lstStyle/>
            <a:p>
              <a:r>
                <a:rPr lang="en-US" dirty="0"/>
                <a:t>A</a:t>
              </a:r>
            </a:p>
          </p:txBody>
        </p:sp>
        <p:sp>
          <p:nvSpPr>
            <p:cNvPr id="28" name="TextBox 27"/>
            <p:cNvSpPr txBox="1"/>
            <p:nvPr/>
          </p:nvSpPr>
          <p:spPr>
            <a:xfrm>
              <a:off x="990600" y="4749800"/>
              <a:ext cx="312906" cy="369332"/>
            </a:xfrm>
            <a:prstGeom prst="rect">
              <a:avLst/>
            </a:prstGeom>
            <a:noFill/>
          </p:spPr>
          <p:txBody>
            <a:bodyPr wrap="none" rtlCol="0">
              <a:spAutoFit/>
            </a:bodyPr>
            <a:lstStyle/>
            <a:p>
              <a:r>
                <a:rPr lang="en-US" dirty="0"/>
                <a:t>B</a:t>
              </a:r>
            </a:p>
          </p:txBody>
        </p:sp>
        <p:sp>
          <p:nvSpPr>
            <p:cNvPr id="29" name="TextBox 28"/>
            <p:cNvSpPr txBox="1"/>
            <p:nvPr/>
          </p:nvSpPr>
          <p:spPr>
            <a:xfrm>
              <a:off x="1600200" y="4584700"/>
              <a:ext cx="312906" cy="369332"/>
            </a:xfrm>
            <a:prstGeom prst="rect">
              <a:avLst/>
            </a:prstGeom>
            <a:noFill/>
          </p:spPr>
          <p:txBody>
            <a:bodyPr wrap="none" rtlCol="0">
              <a:spAutoFit/>
            </a:bodyPr>
            <a:lstStyle/>
            <a:p>
              <a:r>
                <a:rPr lang="en-US" dirty="0"/>
                <a:t>C</a:t>
              </a:r>
            </a:p>
          </p:txBody>
        </p:sp>
        <p:sp>
          <p:nvSpPr>
            <p:cNvPr id="30" name="TextBox 29"/>
            <p:cNvSpPr txBox="1"/>
            <p:nvPr/>
          </p:nvSpPr>
          <p:spPr>
            <a:xfrm>
              <a:off x="2213601" y="4755634"/>
              <a:ext cx="326682" cy="369332"/>
            </a:xfrm>
            <a:prstGeom prst="rect">
              <a:avLst/>
            </a:prstGeom>
            <a:noFill/>
          </p:spPr>
          <p:txBody>
            <a:bodyPr wrap="none" rtlCol="0">
              <a:spAutoFit/>
            </a:bodyPr>
            <a:lstStyle/>
            <a:p>
              <a:r>
                <a:rPr lang="en-US" dirty="0"/>
                <a:t>D</a:t>
              </a:r>
            </a:p>
          </p:txBody>
        </p:sp>
        <p:sp>
          <p:nvSpPr>
            <p:cNvPr id="31" name="TextBox 30"/>
            <p:cNvSpPr txBox="1"/>
            <p:nvPr/>
          </p:nvSpPr>
          <p:spPr>
            <a:xfrm>
              <a:off x="2453438" y="5377934"/>
              <a:ext cx="297377" cy="369332"/>
            </a:xfrm>
            <a:prstGeom prst="rect">
              <a:avLst/>
            </a:prstGeom>
            <a:noFill/>
          </p:spPr>
          <p:txBody>
            <a:bodyPr wrap="none" rtlCol="0">
              <a:spAutoFit/>
            </a:bodyPr>
            <a:lstStyle/>
            <a:p>
              <a:r>
                <a:rPr lang="en-US" dirty="0"/>
                <a:t>E</a:t>
              </a:r>
            </a:p>
          </p:txBody>
        </p:sp>
        <p:sp>
          <p:nvSpPr>
            <p:cNvPr id="4096" name="TextBox 4095"/>
            <p:cNvSpPr txBox="1"/>
            <p:nvPr/>
          </p:nvSpPr>
          <p:spPr>
            <a:xfrm>
              <a:off x="2209800" y="6019800"/>
              <a:ext cx="290727" cy="369332"/>
            </a:xfrm>
            <a:prstGeom prst="rect">
              <a:avLst/>
            </a:prstGeom>
            <a:noFill/>
          </p:spPr>
          <p:txBody>
            <a:bodyPr wrap="none" rtlCol="0">
              <a:spAutoFit/>
            </a:bodyPr>
            <a:lstStyle/>
            <a:p>
              <a:r>
                <a:rPr lang="en-US" dirty="0"/>
                <a:t>F</a:t>
              </a:r>
            </a:p>
          </p:txBody>
        </p:sp>
        <p:sp>
          <p:nvSpPr>
            <p:cNvPr id="4098" name="TextBox 4097"/>
            <p:cNvSpPr txBox="1"/>
            <p:nvPr/>
          </p:nvSpPr>
          <p:spPr>
            <a:xfrm>
              <a:off x="1587958" y="6210300"/>
              <a:ext cx="330289" cy="369332"/>
            </a:xfrm>
            <a:prstGeom prst="rect">
              <a:avLst/>
            </a:prstGeom>
            <a:noFill/>
          </p:spPr>
          <p:txBody>
            <a:bodyPr wrap="none" rtlCol="0">
              <a:spAutoFit/>
            </a:bodyPr>
            <a:lstStyle/>
            <a:p>
              <a:r>
                <a:rPr lang="en-US" dirty="0"/>
                <a:t>G</a:t>
              </a:r>
            </a:p>
          </p:txBody>
        </p:sp>
        <p:sp>
          <p:nvSpPr>
            <p:cNvPr id="4100" name="TextBox 4099"/>
            <p:cNvSpPr txBox="1"/>
            <p:nvPr/>
          </p:nvSpPr>
          <p:spPr>
            <a:xfrm>
              <a:off x="977900" y="6032500"/>
              <a:ext cx="328485" cy="369332"/>
            </a:xfrm>
            <a:prstGeom prst="rect">
              <a:avLst/>
            </a:prstGeom>
            <a:noFill/>
          </p:spPr>
          <p:txBody>
            <a:bodyPr wrap="none" rtlCol="0">
              <a:spAutoFit/>
            </a:bodyPr>
            <a:lstStyle/>
            <a:p>
              <a:r>
                <a:rPr lang="en-US" dirty="0"/>
                <a:t>H</a:t>
              </a:r>
            </a:p>
          </p:txBody>
        </p:sp>
      </p:grpSp>
      <p:grpSp>
        <p:nvGrpSpPr>
          <p:cNvPr id="4124" name="Group 4123"/>
          <p:cNvGrpSpPr/>
          <p:nvPr/>
        </p:nvGrpSpPr>
        <p:grpSpPr>
          <a:xfrm>
            <a:off x="6176962" y="4617535"/>
            <a:ext cx="1933768" cy="1906032"/>
            <a:chOff x="5084247" y="4666734"/>
            <a:chExt cx="1933768" cy="1906032"/>
          </a:xfrm>
        </p:grpSpPr>
        <p:cxnSp>
          <p:nvCxnSpPr>
            <p:cNvPr id="49" name="Straight Connector 48"/>
            <p:cNvCxnSpPr/>
            <p:nvPr/>
          </p:nvCxnSpPr>
          <p:spPr>
            <a:xfrm>
              <a:off x="5664200" y="4972566"/>
              <a:ext cx="370342" cy="60856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6021842" y="5036066"/>
              <a:ext cx="391658" cy="55776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033003" y="5606027"/>
              <a:ext cx="516575" cy="483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5649785" y="5606534"/>
              <a:ext cx="357820" cy="596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020303" y="5593834"/>
              <a:ext cx="165144" cy="641866"/>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560885" y="5593834"/>
              <a:ext cx="1134057"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092700" y="5593834"/>
              <a:ext cx="318229" cy="369332"/>
            </a:xfrm>
            <a:prstGeom prst="rect">
              <a:avLst/>
            </a:prstGeom>
            <a:noFill/>
          </p:spPr>
          <p:txBody>
            <a:bodyPr wrap="none" rtlCol="0">
              <a:spAutoFit/>
            </a:bodyPr>
            <a:lstStyle/>
            <a:p>
              <a:r>
                <a:rPr lang="en-US" dirty="0"/>
                <a:t>A</a:t>
              </a:r>
            </a:p>
          </p:txBody>
        </p:sp>
        <p:sp>
          <p:nvSpPr>
            <p:cNvPr id="42" name="TextBox 41"/>
            <p:cNvSpPr txBox="1"/>
            <p:nvPr/>
          </p:nvSpPr>
          <p:spPr>
            <a:xfrm>
              <a:off x="5452535" y="4666734"/>
              <a:ext cx="312906" cy="369332"/>
            </a:xfrm>
            <a:prstGeom prst="rect">
              <a:avLst/>
            </a:prstGeom>
            <a:noFill/>
          </p:spPr>
          <p:txBody>
            <a:bodyPr wrap="none" rtlCol="0">
              <a:spAutoFit/>
            </a:bodyPr>
            <a:lstStyle/>
            <a:p>
              <a:r>
                <a:rPr lang="en-US" dirty="0"/>
                <a:t>B</a:t>
              </a:r>
            </a:p>
          </p:txBody>
        </p:sp>
        <p:sp>
          <p:nvSpPr>
            <p:cNvPr id="43" name="TextBox 42"/>
            <p:cNvSpPr txBox="1"/>
            <p:nvPr/>
          </p:nvSpPr>
          <p:spPr>
            <a:xfrm>
              <a:off x="6337661" y="4704833"/>
              <a:ext cx="312906" cy="369332"/>
            </a:xfrm>
            <a:prstGeom prst="rect">
              <a:avLst/>
            </a:prstGeom>
            <a:noFill/>
          </p:spPr>
          <p:txBody>
            <a:bodyPr wrap="none" rtlCol="0">
              <a:spAutoFit/>
            </a:bodyPr>
            <a:lstStyle/>
            <a:p>
              <a:r>
                <a:rPr lang="en-US" dirty="0"/>
                <a:t>C</a:t>
              </a:r>
            </a:p>
          </p:txBody>
        </p:sp>
        <p:sp>
          <p:nvSpPr>
            <p:cNvPr id="44" name="TextBox 43"/>
            <p:cNvSpPr txBox="1"/>
            <p:nvPr/>
          </p:nvSpPr>
          <p:spPr>
            <a:xfrm>
              <a:off x="5084247" y="5081539"/>
              <a:ext cx="326682" cy="369332"/>
            </a:xfrm>
            <a:prstGeom prst="rect">
              <a:avLst/>
            </a:prstGeom>
            <a:noFill/>
          </p:spPr>
          <p:txBody>
            <a:bodyPr wrap="none" rtlCol="0">
              <a:spAutoFit/>
            </a:bodyPr>
            <a:lstStyle/>
            <a:p>
              <a:r>
                <a:rPr lang="en-US" dirty="0"/>
                <a:t>D</a:t>
              </a:r>
            </a:p>
          </p:txBody>
        </p:sp>
        <p:sp>
          <p:nvSpPr>
            <p:cNvPr id="45" name="TextBox 44"/>
            <p:cNvSpPr txBox="1"/>
            <p:nvPr/>
          </p:nvSpPr>
          <p:spPr>
            <a:xfrm>
              <a:off x="6720638" y="5396468"/>
              <a:ext cx="297377" cy="369332"/>
            </a:xfrm>
            <a:prstGeom prst="rect">
              <a:avLst/>
            </a:prstGeom>
            <a:noFill/>
          </p:spPr>
          <p:txBody>
            <a:bodyPr wrap="none" rtlCol="0">
              <a:spAutoFit/>
            </a:bodyPr>
            <a:lstStyle/>
            <a:p>
              <a:r>
                <a:rPr lang="en-US" dirty="0"/>
                <a:t>E</a:t>
              </a:r>
            </a:p>
          </p:txBody>
        </p:sp>
        <p:sp>
          <p:nvSpPr>
            <p:cNvPr id="46" name="TextBox 45"/>
            <p:cNvSpPr txBox="1"/>
            <p:nvPr/>
          </p:nvSpPr>
          <p:spPr>
            <a:xfrm>
              <a:off x="6549578" y="6038334"/>
              <a:ext cx="290727" cy="369332"/>
            </a:xfrm>
            <a:prstGeom prst="rect">
              <a:avLst/>
            </a:prstGeom>
            <a:noFill/>
          </p:spPr>
          <p:txBody>
            <a:bodyPr wrap="none" rtlCol="0">
              <a:spAutoFit/>
            </a:bodyPr>
            <a:lstStyle/>
            <a:p>
              <a:r>
                <a:rPr lang="en-US" dirty="0"/>
                <a:t>F</a:t>
              </a:r>
            </a:p>
          </p:txBody>
        </p:sp>
        <p:sp>
          <p:nvSpPr>
            <p:cNvPr id="47" name="TextBox 46"/>
            <p:cNvSpPr txBox="1"/>
            <p:nvPr/>
          </p:nvSpPr>
          <p:spPr>
            <a:xfrm>
              <a:off x="6045658" y="6203434"/>
              <a:ext cx="330289" cy="369332"/>
            </a:xfrm>
            <a:prstGeom prst="rect">
              <a:avLst/>
            </a:prstGeom>
            <a:noFill/>
          </p:spPr>
          <p:txBody>
            <a:bodyPr wrap="none" rtlCol="0">
              <a:spAutoFit/>
            </a:bodyPr>
            <a:lstStyle/>
            <a:p>
              <a:r>
                <a:rPr lang="en-US" dirty="0"/>
                <a:t>G</a:t>
              </a:r>
            </a:p>
          </p:txBody>
        </p:sp>
        <p:sp>
          <p:nvSpPr>
            <p:cNvPr id="48" name="TextBox 47"/>
            <p:cNvSpPr txBox="1"/>
            <p:nvPr/>
          </p:nvSpPr>
          <p:spPr>
            <a:xfrm>
              <a:off x="5321300" y="6114534"/>
              <a:ext cx="328485" cy="369332"/>
            </a:xfrm>
            <a:prstGeom prst="rect">
              <a:avLst/>
            </a:prstGeom>
            <a:noFill/>
          </p:spPr>
          <p:txBody>
            <a:bodyPr wrap="none" rtlCol="0">
              <a:spAutoFit/>
            </a:bodyPr>
            <a:lstStyle/>
            <a:p>
              <a:r>
                <a:rPr lang="en-US" dirty="0"/>
                <a:t>H</a:t>
              </a:r>
            </a:p>
          </p:txBody>
        </p:sp>
        <p:cxnSp>
          <p:nvCxnSpPr>
            <p:cNvPr id="4105" name="Straight Connector 4104"/>
            <p:cNvCxnSpPr/>
            <p:nvPr/>
          </p:nvCxnSpPr>
          <p:spPr>
            <a:xfrm flipH="1" flipV="1">
              <a:off x="5363519" y="5377934"/>
              <a:ext cx="197366" cy="197366"/>
            </a:xfrm>
            <a:prstGeom prst="line">
              <a:avLst/>
            </a:prstGeom>
          </p:spPr>
          <p:style>
            <a:lnRef idx="2">
              <a:schemeClr val="accent1"/>
            </a:lnRef>
            <a:fillRef idx="0">
              <a:schemeClr val="accent1"/>
            </a:fillRef>
            <a:effectRef idx="1">
              <a:schemeClr val="accent1"/>
            </a:effectRef>
            <a:fontRef idx="minor">
              <a:schemeClr val="tx1"/>
            </a:fontRef>
          </p:style>
        </p:cxnSp>
        <p:cxnSp>
          <p:nvCxnSpPr>
            <p:cNvPr id="4107" name="Straight Connector 4106"/>
            <p:cNvCxnSpPr/>
            <p:nvPr/>
          </p:nvCxnSpPr>
          <p:spPr>
            <a:xfrm flipH="1">
              <a:off x="5360129" y="5593834"/>
              <a:ext cx="200756" cy="20075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126" name="Group 4125"/>
          <p:cNvGrpSpPr/>
          <p:nvPr/>
        </p:nvGrpSpPr>
        <p:grpSpPr>
          <a:xfrm>
            <a:off x="3003105" y="5203799"/>
            <a:ext cx="3247804" cy="1536588"/>
            <a:chOff x="3003105" y="5203799"/>
            <a:chExt cx="3247804" cy="1536588"/>
          </a:xfrm>
        </p:grpSpPr>
        <p:sp>
          <p:nvSpPr>
            <p:cNvPr id="4102" name="TextBox 4101"/>
            <p:cNvSpPr txBox="1"/>
            <p:nvPr/>
          </p:nvSpPr>
          <p:spPr>
            <a:xfrm>
              <a:off x="3831247" y="5203799"/>
              <a:ext cx="1581282" cy="584776"/>
            </a:xfrm>
            <a:prstGeom prst="rect">
              <a:avLst/>
            </a:prstGeom>
            <a:noFill/>
          </p:spPr>
          <p:txBody>
            <a:bodyPr wrap="none" rtlCol="0">
              <a:spAutoFit/>
            </a:bodyPr>
            <a:lstStyle/>
            <a:p>
              <a:r>
                <a:rPr lang="en-US" sz="1600" dirty="0"/>
                <a:t>Subject A &amp; D to</a:t>
              </a:r>
            </a:p>
            <a:p>
              <a:r>
                <a:rPr lang="en-US" sz="1600" dirty="0"/>
                <a:t> similar selection</a:t>
              </a:r>
            </a:p>
          </p:txBody>
        </p:sp>
        <p:sp>
          <p:nvSpPr>
            <p:cNvPr id="4125" name="TextBox 4124"/>
            <p:cNvSpPr txBox="1"/>
            <p:nvPr/>
          </p:nvSpPr>
          <p:spPr>
            <a:xfrm>
              <a:off x="3003105" y="6401833"/>
              <a:ext cx="3247804" cy="338554"/>
            </a:xfrm>
            <a:prstGeom prst="rect">
              <a:avLst/>
            </a:prstGeom>
            <a:noFill/>
          </p:spPr>
          <p:txBody>
            <a:bodyPr wrap="none" rtlCol="0">
              <a:spAutoFit/>
            </a:bodyPr>
            <a:lstStyle/>
            <a:p>
              <a:r>
                <a:rPr lang="en-US" sz="1600" dirty="0"/>
                <a:t>Bull et al. (1997. Genetics. 147:1497)</a:t>
              </a:r>
            </a:p>
          </p:txBody>
        </p:sp>
      </p:grpSp>
    </p:spTree>
    <p:extLst>
      <p:ext uri="{BB962C8B-B14F-4D97-AF65-F5344CB8AC3E}">
        <p14:creationId xmlns:p14="http://schemas.microsoft.com/office/powerpoint/2010/main" val="12890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2338" y="355600"/>
            <a:ext cx="2857723" cy="461665"/>
          </a:xfrm>
          <a:prstGeom prst="rect">
            <a:avLst/>
          </a:prstGeom>
          <a:noFill/>
        </p:spPr>
        <p:txBody>
          <a:bodyPr wrap="none" rtlCol="0">
            <a:spAutoFit/>
          </a:bodyPr>
          <a:lstStyle/>
          <a:p>
            <a:pPr algn="ctr"/>
            <a:r>
              <a:rPr lang="en-US" sz="2400" dirty="0"/>
              <a:t>Criteria - Consistency</a:t>
            </a:r>
            <a:r>
              <a:rPr lang="en-US" sz="2400" dirty="0">
                <a:effectLst/>
              </a:rPr>
              <a:t> </a:t>
            </a:r>
            <a:endParaRPr lang="en-US" sz="2400" dirty="0"/>
          </a:p>
        </p:txBody>
      </p:sp>
      <p:sp>
        <p:nvSpPr>
          <p:cNvPr id="3" name="Rectangle 2"/>
          <p:cNvSpPr/>
          <p:nvPr/>
        </p:nvSpPr>
        <p:spPr>
          <a:xfrm>
            <a:off x="211666" y="961998"/>
            <a:ext cx="8720667" cy="646331"/>
          </a:xfrm>
          <a:prstGeom prst="rect">
            <a:avLst/>
          </a:prstGeom>
        </p:spPr>
        <p:txBody>
          <a:bodyPr wrap="square">
            <a:spAutoFit/>
          </a:bodyPr>
          <a:lstStyle/>
          <a:p>
            <a:pPr algn="ctr"/>
            <a:r>
              <a:rPr lang="en-US" dirty="0"/>
              <a:t>A statistically consistent estimator is one that converges to the true value of the parameter being estimated as the amount of data increases. </a:t>
            </a:r>
          </a:p>
        </p:txBody>
      </p:sp>
      <p:grpSp>
        <p:nvGrpSpPr>
          <p:cNvPr id="6" name="Group 5"/>
          <p:cNvGrpSpPr/>
          <p:nvPr/>
        </p:nvGrpSpPr>
        <p:grpSpPr>
          <a:xfrm>
            <a:off x="1751227" y="1812929"/>
            <a:ext cx="6155580" cy="3303923"/>
            <a:chOff x="1700428" y="2033058"/>
            <a:chExt cx="6155580" cy="3303923"/>
          </a:xfrm>
        </p:grpSpPr>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71" y="2033058"/>
              <a:ext cx="5938837"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3967023" y="5029204"/>
              <a:ext cx="1432741" cy="307777"/>
            </a:xfrm>
            <a:prstGeom prst="rect">
              <a:avLst/>
            </a:prstGeom>
            <a:noFill/>
          </p:spPr>
          <p:txBody>
            <a:bodyPr wrap="none" rtlCol="0">
              <a:spAutoFit/>
            </a:bodyPr>
            <a:lstStyle/>
            <a:p>
              <a:r>
                <a:rPr lang="en-US" sz="1400" dirty="0"/>
                <a:t>Sequence Length</a:t>
              </a:r>
            </a:p>
          </p:txBody>
        </p:sp>
        <p:sp>
          <p:nvSpPr>
            <p:cNvPr id="5" name="TextBox 4"/>
            <p:cNvSpPr txBox="1"/>
            <p:nvPr/>
          </p:nvSpPr>
          <p:spPr>
            <a:xfrm rot="16200000">
              <a:off x="1168397" y="3285057"/>
              <a:ext cx="1433393" cy="369332"/>
            </a:xfrm>
            <a:prstGeom prst="rect">
              <a:avLst/>
            </a:prstGeom>
            <a:noFill/>
          </p:spPr>
          <p:txBody>
            <a:bodyPr wrap="none" rtlCol="0">
              <a:spAutoFit/>
            </a:bodyPr>
            <a:lstStyle/>
            <a:p>
              <a:r>
                <a:rPr lang="en-US" dirty="0"/>
                <a:t>Prob. Correct</a:t>
              </a:r>
            </a:p>
          </p:txBody>
        </p:sp>
      </p:grpSp>
      <p:sp>
        <p:nvSpPr>
          <p:cNvPr id="7" name="TextBox 6"/>
          <p:cNvSpPr txBox="1"/>
          <p:nvPr/>
        </p:nvSpPr>
        <p:spPr>
          <a:xfrm>
            <a:off x="782773" y="5571070"/>
            <a:ext cx="7627922" cy="646331"/>
          </a:xfrm>
          <a:prstGeom prst="rect">
            <a:avLst/>
          </a:prstGeom>
          <a:noFill/>
        </p:spPr>
        <p:txBody>
          <a:bodyPr wrap="none" rtlCol="0">
            <a:spAutoFit/>
          </a:bodyPr>
          <a:lstStyle/>
          <a:p>
            <a:pPr algn="ctr"/>
            <a:r>
              <a:rPr lang="en-US" dirty="0"/>
              <a:t>So, under conditions simulated here (FZ tree and GTR+I+</a:t>
            </a:r>
            <a:r>
              <a:rPr lang="en-US" dirty="0">
                <a:latin typeface="Symbol" charset="2"/>
                <a:cs typeface="Symbol" charset="2"/>
              </a:rPr>
              <a:t>G</a:t>
            </a:r>
            <a:r>
              <a:rPr lang="en-US" dirty="0"/>
              <a:t>), 3 of the 9 methods </a:t>
            </a:r>
          </a:p>
          <a:p>
            <a:pPr algn="ctr"/>
            <a:r>
              <a:rPr lang="en-US" dirty="0"/>
              <a:t>are inconsistent. </a:t>
            </a:r>
          </a:p>
        </p:txBody>
      </p:sp>
      <p:grpSp>
        <p:nvGrpSpPr>
          <p:cNvPr id="10" name="Group 9"/>
          <p:cNvGrpSpPr/>
          <p:nvPr/>
        </p:nvGrpSpPr>
        <p:grpSpPr>
          <a:xfrm>
            <a:off x="3029428" y="1625599"/>
            <a:ext cx="2112252" cy="2997201"/>
            <a:chOff x="3029428" y="1625599"/>
            <a:chExt cx="2112252" cy="2997201"/>
          </a:xfrm>
        </p:grpSpPr>
        <p:sp>
          <p:nvSpPr>
            <p:cNvPr id="8" name="Rectangle 7"/>
            <p:cNvSpPr/>
            <p:nvPr/>
          </p:nvSpPr>
          <p:spPr>
            <a:xfrm>
              <a:off x="3475954" y="2099733"/>
              <a:ext cx="1219200" cy="2523067"/>
            </a:xfrm>
            <a:prstGeom prst="rect">
              <a:avLst/>
            </a:prstGeom>
            <a:gradFill flip="none" rotWithShape="1">
              <a:gsLst>
                <a:gs pos="0">
                  <a:schemeClr val="accent1">
                    <a:tint val="100000"/>
                    <a:shade val="100000"/>
                    <a:satMod val="130000"/>
                    <a:alpha val="25000"/>
                  </a:schemeClr>
                </a:gs>
                <a:gs pos="100000">
                  <a:schemeClr val="accent1">
                    <a:tint val="50000"/>
                    <a:shade val="100000"/>
                    <a:satMod val="350000"/>
                    <a:alpha val="2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029428" y="1625599"/>
              <a:ext cx="2112252" cy="369332"/>
            </a:xfrm>
            <a:prstGeom prst="rect">
              <a:avLst/>
            </a:prstGeom>
            <a:noFill/>
          </p:spPr>
          <p:txBody>
            <a:bodyPr wrap="none" rtlCol="0">
              <a:spAutoFit/>
            </a:bodyPr>
            <a:lstStyle/>
            <a:p>
              <a:r>
                <a:rPr lang="en-US" dirty="0"/>
                <a:t>Average gene length</a:t>
              </a:r>
            </a:p>
          </p:txBody>
        </p:sp>
      </p:grpSp>
    </p:spTree>
    <p:extLst>
      <p:ext uri="{BB962C8B-B14F-4D97-AF65-F5344CB8AC3E}">
        <p14:creationId xmlns:p14="http://schemas.microsoft.com/office/powerpoint/2010/main" val="224859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403" y="152404"/>
            <a:ext cx="2531462" cy="461665"/>
          </a:xfrm>
          <a:prstGeom prst="rect">
            <a:avLst/>
          </a:prstGeom>
          <a:noFill/>
        </p:spPr>
        <p:txBody>
          <a:bodyPr wrap="none" rtlCol="0">
            <a:spAutoFit/>
          </a:bodyPr>
          <a:lstStyle/>
          <a:p>
            <a:pPr algn="ctr"/>
            <a:r>
              <a:rPr lang="en-US" sz="2400" dirty="0"/>
              <a:t>Criteria - Efficiency</a:t>
            </a:r>
          </a:p>
        </p:txBody>
      </p:sp>
      <p:grpSp>
        <p:nvGrpSpPr>
          <p:cNvPr id="8" name="Group 7"/>
          <p:cNvGrpSpPr/>
          <p:nvPr/>
        </p:nvGrpSpPr>
        <p:grpSpPr>
          <a:xfrm>
            <a:off x="677329" y="944265"/>
            <a:ext cx="7892675" cy="2933469"/>
            <a:chOff x="474133" y="893466"/>
            <a:chExt cx="8382000" cy="3115335"/>
          </a:xfrm>
        </p:grpSpPr>
        <p:grpSp>
          <p:nvGrpSpPr>
            <p:cNvPr id="3" name="Group 2"/>
            <p:cNvGrpSpPr/>
            <p:nvPr/>
          </p:nvGrpSpPr>
          <p:grpSpPr>
            <a:xfrm>
              <a:off x="2183030" y="893466"/>
              <a:ext cx="4824940" cy="2759050"/>
              <a:chOff x="1700428" y="1817028"/>
              <a:chExt cx="6155580" cy="3519953"/>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171" y="1817028"/>
                <a:ext cx="5938837" cy="3114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967023" y="5029204"/>
                <a:ext cx="1432741" cy="307777"/>
              </a:xfrm>
              <a:prstGeom prst="rect">
                <a:avLst/>
              </a:prstGeom>
              <a:noFill/>
            </p:spPr>
            <p:txBody>
              <a:bodyPr wrap="none" rtlCol="0">
                <a:spAutoFit/>
              </a:bodyPr>
              <a:lstStyle/>
              <a:p>
                <a:r>
                  <a:rPr lang="en-US" sz="1400" dirty="0"/>
                  <a:t>Sequence Length</a:t>
                </a:r>
              </a:p>
            </p:txBody>
          </p:sp>
          <p:sp>
            <p:nvSpPr>
              <p:cNvPr id="6" name="TextBox 5"/>
              <p:cNvSpPr txBox="1"/>
              <p:nvPr/>
            </p:nvSpPr>
            <p:spPr>
              <a:xfrm rot="16200000">
                <a:off x="1168397" y="3285057"/>
                <a:ext cx="1433393" cy="369332"/>
              </a:xfrm>
              <a:prstGeom prst="rect">
                <a:avLst/>
              </a:prstGeom>
              <a:noFill/>
            </p:spPr>
            <p:txBody>
              <a:bodyPr wrap="none" rtlCol="0">
                <a:spAutoFit/>
              </a:bodyPr>
              <a:lstStyle/>
              <a:p>
                <a:r>
                  <a:rPr lang="en-US" dirty="0"/>
                  <a:t>Prob. Correct</a:t>
                </a:r>
              </a:p>
            </p:txBody>
          </p:sp>
        </p:grpSp>
        <p:sp>
          <p:nvSpPr>
            <p:cNvPr id="7" name="Rectangle 6"/>
            <p:cNvSpPr/>
            <p:nvPr/>
          </p:nvSpPr>
          <p:spPr>
            <a:xfrm>
              <a:off x="474133" y="3639469"/>
              <a:ext cx="8382000" cy="369332"/>
            </a:xfrm>
            <a:prstGeom prst="rect">
              <a:avLst/>
            </a:prstGeom>
          </p:spPr>
          <p:txBody>
            <a:bodyPr wrap="square">
              <a:spAutoFit/>
            </a:bodyPr>
            <a:lstStyle/>
            <a:p>
              <a:pPr algn="ctr"/>
              <a:r>
                <a:rPr lang="en-US" dirty="0"/>
                <a:t>In the figure above, estimation with GTR+</a:t>
              </a:r>
              <a:r>
                <a:rPr lang="en-US" dirty="0">
                  <a:latin typeface="Symbol" charset="2"/>
                  <a:cs typeface="Symbol" charset="2"/>
                </a:rPr>
                <a:t>G</a:t>
              </a:r>
              <a:r>
                <a:rPr lang="en-US" dirty="0"/>
                <a:t> is more efficient than JC+</a:t>
              </a:r>
              <a:r>
                <a:rPr lang="en-US" dirty="0">
                  <a:latin typeface="Symbol" charset="2"/>
                  <a:cs typeface="Symbol" charset="2"/>
                </a:rPr>
                <a:t>G</a:t>
              </a:r>
              <a:r>
                <a:rPr lang="en-US" dirty="0"/>
                <a:t>. </a:t>
              </a:r>
            </a:p>
          </p:txBody>
        </p:sp>
      </p:grpSp>
      <p:grpSp>
        <p:nvGrpSpPr>
          <p:cNvPr id="13" name="Group 12"/>
          <p:cNvGrpSpPr/>
          <p:nvPr/>
        </p:nvGrpSpPr>
        <p:grpSpPr>
          <a:xfrm>
            <a:off x="1303864" y="4001575"/>
            <a:ext cx="6547886" cy="2751624"/>
            <a:chOff x="1168400" y="4001575"/>
            <a:chExt cx="6547886" cy="2751624"/>
          </a:xfrm>
        </p:grpSpPr>
        <p:graphicFrame>
          <p:nvGraphicFramePr>
            <p:cNvPr id="11" name="Object 10"/>
            <p:cNvGraphicFramePr>
              <a:graphicFrameLocks noChangeAspect="1"/>
            </p:cNvGraphicFramePr>
            <p:nvPr>
              <p:extLst>
                <p:ext uri="{D42A27DB-BD31-4B8C-83A1-F6EECF244321}">
                  <p14:modId xmlns:p14="http://schemas.microsoft.com/office/powerpoint/2010/main" val="3207856404"/>
                </p:ext>
              </p:extLst>
            </p:nvPr>
          </p:nvGraphicFramePr>
          <p:xfrm>
            <a:off x="2262107" y="4001575"/>
            <a:ext cx="4500361" cy="2382291"/>
          </p:xfrm>
          <a:graphic>
            <a:graphicData uri="http://schemas.openxmlformats.org/presentationml/2006/ole">
              <mc:AlternateContent xmlns:mc="http://schemas.openxmlformats.org/markup-compatibility/2006">
                <mc:Choice xmlns:v="urn:schemas-microsoft-com:vml" Requires="v">
                  <p:oleObj spid="_x0000_s6231" name="Worksheet" r:id="rId4" imgW="8420100" imgH="4457700" progId="Excel.Sheet.8">
                    <p:embed/>
                  </p:oleObj>
                </mc:Choice>
                <mc:Fallback>
                  <p:oleObj name="Worksheet" r:id="rId4" imgW="8420100" imgH="4457700" progId="Excel.Sheet.8">
                    <p:embed/>
                    <p:pic>
                      <p:nvPicPr>
                        <p:cNvPr id="0" name="Object 3"/>
                        <p:cNvPicPr>
                          <a:picLocks noChangeAspect="1" noChangeArrowheads="1"/>
                        </p:cNvPicPr>
                        <p:nvPr/>
                      </p:nvPicPr>
                      <p:blipFill>
                        <a:blip r:embed="rId5"/>
                        <a:srcRect/>
                        <a:stretch>
                          <a:fillRect/>
                        </a:stretch>
                      </p:blipFill>
                      <p:spPr bwMode="auto">
                        <a:xfrm>
                          <a:off x="2262107" y="4001575"/>
                          <a:ext cx="4500361" cy="2382291"/>
                        </a:xfrm>
                        <a:prstGeom prst="rect">
                          <a:avLst/>
                        </a:prstGeom>
                        <a:noFill/>
                        <a:ln>
                          <a:noFill/>
                        </a:ln>
                      </p:spPr>
                    </p:pic>
                  </p:oleObj>
                </mc:Fallback>
              </mc:AlternateContent>
            </a:graphicData>
          </a:graphic>
        </p:graphicFrame>
        <p:sp>
          <p:nvSpPr>
            <p:cNvPr id="12" name="TextBox 11"/>
            <p:cNvSpPr txBox="1"/>
            <p:nvPr/>
          </p:nvSpPr>
          <p:spPr>
            <a:xfrm>
              <a:off x="1168400" y="6383867"/>
              <a:ext cx="6547886" cy="369332"/>
            </a:xfrm>
            <a:prstGeom prst="rect">
              <a:avLst/>
            </a:prstGeom>
            <a:noFill/>
          </p:spPr>
          <p:txBody>
            <a:bodyPr wrap="none" rtlCol="0">
              <a:spAutoFit/>
            </a:bodyPr>
            <a:lstStyle/>
            <a:p>
              <a:r>
                <a:rPr lang="en-US" dirty="0"/>
                <a:t>All are consistent, but MP and ML with ER models are most efficient.</a:t>
              </a:r>
            </a:p>
          </p:txBody>
        </p:sp>
      </p:grpSp>
      <p:sp>
        <p:nvSpPr>
          <p:cNvPr id="14" name="TextBox 13"/>
          <p:cNvSpPr txBox="1"/>
          <p:nvPr/>
        </p:nvSpPr>
        <p:spPr>
          <a:xfrm>
            <a:off x="1969295" y="625733"/>
            <a:ext cx="5182165" cy="369332"/>
          </a:xfrm>
          <a:prstGeom prst="rect">
            <a:avLst/>
          </a:prstGeom>
          <a:noFill/>
        </p:spPr>
        <p:txBody>
          <a:bodyPr wrap="none" rtlCol="0">
            <a:spAutoFit/>
          </a:bodyPr>
          <a:lstStyle/>
          <a:p>
            <a:r>
              <a:rPr lang="en-US" dirty="0"/>
              <a:t>How many data are required to get the right answer?</a:t>
            </a:r>
          </a:p>
        </p:txBody>
      </p:sp>
      <p:grpSp>
        <p:nvGrpSpPr>
          <p:cNvPr id="19" name="Group 18"/>
          <p:cNvGrpSpPr/>
          <p:nvPr/>
        </p:nvGrpSpPr>
        <p:grpSpPr>
          <a:xfrm>
            <a:off x="5143500" y="5384284"/>
            <a:ext cx="3269130" cy="369332"/>
            <a:chOff x="5143500" y="5384284"/>
            <a:chExt cx="3269130" cy="369332"/>
          </a:xfrm>
        </p:grpSpPr>
        <p:sp>
          <p:nvSpPr>
            <p:cNvPr id="15" name="Rounded Rectangle 14"/>
            <p:cNvSpPr/>
            <p:nvPr/>
          </p:nvSpPr>
          <p:spPr>
            <a:xfrm>
              <a:off x="5143500" y="5559425"/>
              <a:ext cx="622300" cy="107950"/>
            </a:xfrm>
            <a:prstGeom prst="roundRect">
              <a:avLst/>
            </a:prstGeom>
            <a:gradFill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151460" y="5384284"/>
              <a:ext cx="1261170" cy="369332"/>
            </a:xfrm>
            <a:prstGeom prst="rect">
              <a:avLst/>
            </a:prstGeom>
            <a:noFill/>
          </p:spPr>
          <p:txBody>
            <a:bodyPr wrap="none" rtlCol="0">
              <a:spAutoFit/>
            </a:bodyPr>
            <a:lstStyle/>
            <a:p>
              <a:r>
                <a:rPr lang="en-US" dirty="0"/>
                <a:t>True model</a:t>
              </a:r>
            </a:p>
          </p:txBody>
        </p:sp>
        <p:cxnSp>
          <p:nvCxnSpPr>
            <p:cNvPr id="18" name="Straight Arrow Connector 17"/>
            <p:cNvCxnSpPr/>
            <p:nvPr/>
          </p:nvCxnSpPr>
          <p:spPr>
            <a:xfrm flipH="1">
              <a:off x="5765800" y="5607050"/>
              <a:ext cx="1295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010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1354" y="152404"/>
            <a:ext cx="2773566" cy="461665"/>
          </a:xfrm>
          <a:prstGeom prst="rect">
            <a:avLst/>
          </a:prstGeom>
          <a:noFill/>
        </p:spPr>
        <p:txBody>
          <a:bodyPr wrap="none" rtlCol="0">
            <a:spAutoFit/>
          </a:bodyPr>
          <a:lstStyle/>
          <a:p>
            <a:pPr algn="ctr"/>
            <a:r>
              <a:rPr lang="en-US" sz="2400" dirty="0"/>
              <a:t>Criteria - Robustness</a:t>
            </a:r>
          </a:p>
        </p:txBody>
      </p:sp>
      <p:grpSp>
        <p:nvGrpSpPr>
          <p:cNvPr id="3" name="Group 2"/>
          <p:cNvGrpSpPr/>
          <p:nvPr/>
        </p:nvGrpSpPr>
        <p:grpSpPr>
          <a:xfrm>
            <a:off x="1511673" y="1287997"/>
            <a:ext cx="6155580" cy="3371655"/>
            <a:chOff x="1700428" y="1965326"/>
            <a:chExt cx="6155580" cy="3371655"/>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71" y="1965326"/>
              <a:ext cx="5938837"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967023" y="5029204"/>
              <a:ext cx="1432741" cy="307777"/>
            </a:xfrm>
            <a:prstGeom prst="rect">
              <a:avLst/>
            </a:prstGeom>
            <a:noFill/>
          </p:spPr>
          <p:txBody>
            <a:bodyPr wrap="none" rtlCol="0">
              <a:spAutoFit/>
            </a:bodyPr>
            <a:lstStyle/>
            <a:p>
              <a:r>
                <a:rPr lang="en-US" sz="1400" dirty="0"/>
                <a:t>Sequence Length</a:t>
              </a:r>
            </a:p>
          </p:txBody>
        </p:sp>
        <p:sp>
          <p:nvSpPr>
            <p:cNvPr id="6" name="TextBox 5"/>
            <p:cNvSpPr txBox="1"/>
            <p:nvPr/>
          </p:nvSpPr>
          <p:spPr>
            <a:xfrm rot="16200000">
              <a:off x="1168397" y="3285057"/>
              <a:ext cx="1433393" cy="369332"/>
            </a:xfrm>
            <a:prstGeom prst="rect">
              <a:avLst/>
            </a:prstGeom>
            <a:noFill/>
          </p:spPr>
          <p:txBody>
            <a:bodyPr wrap="none" rtlCol="0">
              <a:spAutoFit/>
            </a:bodyPr>
            <a:lstStyle/>
            <a:p>
              <a:r>
                <a:rPr lang="en-US" dirty="0"/>
                <a:t>Prob. Correct</a:t>
              </a:r>
            </a:p>
          </p:txBody>
        </p:sp>
      </p:grpSp>
      <p:sp>
        <p:nvSpPr>
          <p:cNvPr id="7" name="TextBox 6"/>
          <p:cNvSpPr txBox="1"/>
          <p:nvPr/>
        </p:nvSpPr>
        <p:spPr>
          <a:xfrm>
            <a:off x="2018769" y="692667"/>
            <a:ext cx="5125584" cy="369332"/>
          </a:xfrm>
          <a:prstGeom prst="rect">
            <a:avLst/>
          </a:prstGeom>
          <a:noFill/>
        </p:spPr>
        <p:txBody>
          <a:bodyPr wrap="none" rtlCol="0">
            <a:spAutoFit/>
          </a:bodyPr>
          <a:lstStyle/>
          <a:p>
            <a:r>
              <a:rPr lang="en-US" dirty="0"/>
              <a:t>How sensitive is method to violation of assumptions?</a:t>
            </a:r>
          </a:p>
        </p:txBody>
      </p:sp>
      <p:sp>
        <p:nvSpPr>
          <p:cNvPr id="8" name="TextBox 7"/>
          <p:cNvSpPr txBox="1"/>
          <p:nvPr/>
        </p:nvSpPr>
        <p:spPr>
          <a:xfrm>
            <a:off x="524939" y="4944534"/>
            <a:ext cx="8169800" cy="646331"/>
          </a:xfrm>
          <a:prstGeom prst="rect">
            <a:avLst/>
          </a:prstGeom>
          <a:noFill/>
        </p:spPr>
        <p:txBody>
          <a:bodyPr wrap="none" rtlCol="0">
            <a:spAutoFit/>
          </a:bodyPr>
          <a:lstStyle/>
          <a:p>
            <a:pPr algn="ctr"/>
            <a:r>
              <a:rPr lang="en-US" dirty="0"/>
              <a:t>Sequences simulated with GTR+I+</a:t>
            </a:r>
            <a:r>
              <a:rPr lang="en-US" dirty="0">
                <a:latin typeface="Symbol" charset="2"/>
                <a:cs typeface="Symbol" charset="2"/>
              </a:rPr>
              <a:t>G</a:t>
            </a:r>
            <a:r>
              <a:rPr lang="en-US" dirty="0"/>
              <a:t>, but any model that incorporates ASRV somehow </a:t>
            </a:r>
          </a:p>
          <a:p>
            <a:pPr algn="ctr"/>
            <a:r>
              <a:rPr lang="en-US" dirty="0"/>
              <a:t>(I, </a:t>
            </a:r>
            <a:r>
              <a:rPr lang="en-US" dirty="0">
                <a:latin typeface="Symbol" charset="2"/>
                <a:cs typeface="Symbol" charset="2"/>
              </a:rPr>
              <a:t>G</a:t>
            </a:r>
            <a:r>
              <a:rPr lang="en-US" dirty="0"/>
              <a:t>, I+</a:t>
            </a:r>
            <a:r>
              <a:rPr lang="en-US" dirty="0">
                <a:latin typeface="Symbol" charset="2"/>
                <a:cs typeface="Symbol" charset="2"/>
              </a:rPr>
              <a:t>G</a:t>
            </a:r>
            <a:r>
              <a:rPr lang="en-US" dirty="0"/>
              <a:t>) is consistent. </a:t>
            </a:r>
          </a:p>
        </p:txBody>
      </p:sp>
      <p:sp>
        <p:nvSpPr>
          <p:cNvPr id="9" name="TextBox 8"/>
          <p:cNvSpPr txBox="1"/>
          <p:nvPr/>
        </p:nvSpPr>
        <p:spPr>
          <a:xfrm>
            <a:off x="829732" y="5943601"/>
            <a:ext cx="7532831" cy="369332"/>
          </a:xfrm>
          <a:prstGeom prst="rect">
            <a:avLst/>
          </a:prstGeom>
          <a:noFill/>
        </p:spPr>
        <p:txBody>
          <a:bodyPr wrap="none" rtlCol="0">
            <a:spAutoFit/>
          </a:bodyPr>
          <a:lstStyle/>
          <a:p>
            <a:r>
              <a:rPr lang="en-US" dirty="0"/>
              <a:t>ML is robust to violations, as long as something is done to accommodate ASRV.</a:t>
            </a:r>
          </a:p>
        </p:txBody>
      </p:sp>
    </p:spTree>
    <p:extLst>
      <p:ext uri="{BB962C8B-B14F-4D97-AF65-F5344CB8AC3E}">
        <p14:creationId xmlns:p14="http://schemas.microsoft.com/office/powerpoint/2010/main" val="29737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6323" y="321736"/>
            <a:ext cx="5340525" cy="461665"/>
          </a:xfrm>
          <a:prstGeom prst="rect">
            <a:avLst/>
          </a:prstGeom>
          <a:noFill/>
        </p:spPr>
        <p:txBody>
          <a:bodyPr wrap="none" rtlCol="0">
            <a:spAutoFit/>
          </a:bodyPr>
          <a:lstStyle/>
          <a:p>
            <a:pPr algn="ctr"/>
            <a:r>
              <a:rPr lang="en-US" sz="2400" dirty="0"/>
              <a:t>Interaction of Topology and Performance</a:t>
            </a:r>
          </a:p>
        </p:txBody>
      </p:sp>
      <p:grpSp>
        <p:nvGrpSpPr>
          <p:cNvPr id="6" name="Group 5">
            <a:extLst>
              <a:ext uri="{FF2B5EF4-FFF2-40B4-BE49-F238E27FC236}">
                <a16:creationId xmlns:a16="http://schemas.microsoft.com/office/drawing/2014/main" id="{877C3AC1-05AA-3444-9670-E45F05930B7C}"/>
              </a:ext>
            </a:extLst>
          </p:cNvPr>
          <p:cNvGrpSpPr/>
          <p:nvPr/>
        </p:nvGrpSpPr>
        <p:grpSpPr>
          <a:xfrm>
            <a:off x="118531" y="1187984"/>
            <a:ext cx="8195734" cy="4994008"/>
            <a:chOff x="118531" y="1187984"/>
            <a:chExt cx="8195734" cy="4994008"/>
          </a:xfrm>
        </p:grpSpPr>
        <p:pic>
          <p:nvPicPr>
            <p:cNvPr id="819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313" y="1187984"/>
              <a:ext cx="7114952" cy="4994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25346" y="2302936"/>
              <a:ext cx="838503" cy="369332"/>
            </a:xfrm>
            <a:prstGeom prst="rect">
              <a:avLst/>
            </a:prstGeom>
            <a:noFill/>
          </p:spPr>
          <p:txBody>
            <a:bodyPr wrap="none" rtlCol="0">
              <a:spAutoFit/>
            </a:bodyPr>
            <a:lstStyle/>
            <a:p>
              <a:r>
                <a:rPr lang="en-US" dirty="0"/>
                <a:t>FZ tree</a:t>
              </a:r>
            </a:p>
          </p:txBody>
        </p:sp>
        <p:sp>
          <p:nvSpPr>
            <p:cNvPr id="4" name="TextBox 3"/>
            <p:cNvSpPr txBox="1"/>
            <p:nvPr/>
          </p:nvSpPr>
          <p:spPr>
            <a:xfrm>
              <a:off x="118531" y="4961471"/>
              <a:ext cx="1135159" cy="646331"/>
            </a:xfrm>
            <a:prstGeom prst="rect">
              <a:avLst/>
            </a:prstGeom>
            <a:noFill/>
          </p:spPr>
          <p:txBody>
            <a:bodyPr wrap="none" rtlCol="0">
              <a:spAutoFit/>
            </a:bodyPr>
            <a:lstStyle/>
            <a:p>
              <a:pPr algn="ctr"/>
              <a:r>
                <a:rPr lang="en-US" dirty="0"/>
                <a:t>Inverse FZ</a:t>
              </a:r>
            </a:p>
            <a:p>
              <a:pPr algn="ctr"/>
              <a:r>
                <a:rPr lang="en-US" dirty="0"/>
                <a:t>Tree</a:t>
              </a:r>
            </a:p>
          </p:txBody>
        </p:sp>
        <p:sp>
          <p:nvSpPr>
            <p:cNvPr id="5" name="TextBox 4"/>
            <p:cNvSpPr txBox="1"/>
            <p:nvPr/>
          </p:nvSpPr>
          <p:spPr>
            <a:xfrm>
              <a:off x="174547" y="3606801"/>
              <a:ext cx="1094808" cy="646331"/>
            </a:xfrm>
            <a:prstGeom prst="rect">
              <a:avLst/>
            </a:prstGeom>
            <a:noFill/>
          </p:spPr>
          <p:txBody>
            <a:bodyPr wrap="none" rtlCol="0">
              <a:spAutoFit/>
            </a:bodyPr>
            <a:lstStyle/>
            <a:p>
              <a:pPr algn="ctr"/>
              <a:r>
                <a:rPr lang="en-US" dirty="0"/>
                <a:t>Equal B.L.</a:t>
              </a:r>
            </a:p>
            <a:p>
              <a:r>
                <a:rPr lang="en-US" dirty="0"/>
                <a:t>Tree</a:t>
              </a:r>
            </a:p>
          </p:txBody>
        </p:sp>
      </p:grpSp>
    </p:spTree>
    <p:extLst>
      <p:ext uri="{BB962C8B-B14F-4D97-AF65-F5344CB8AC3E}">
        <p14:creationId xmlns:p14="http://schemas.microsoft.com/office/powerpoint/2010/main" val="28790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1458</TotalTime>
  <Words>895</Words>
  <Application>Microsoft Macintosh PowerPoint</Application>
  <PresentationFormat>On-screen Show (4:3)</PresentationFormat>
  <Paragraphs>101</Paragraphs>
  <Slides>11</Slides>
  <Notes>1</Notes>
  <HiddenSlides>0</HiddenSlides>
  <MMClips>0</MMClips>
  <ScaleCrop>false</ScaleCrop>
  <HeadingPairs>
    <vt:vector size="10" baseType="variant">
      <vt:variant>
        <vt:lpstr>Fonts Used</vt:lpstr>
      </vt:variant>
      <vt:variant>
        <vt:i4>3</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Symbol</vt:lpstr>
      <vt:lpstr>Office Theme</vt:lpstr>
      <vt:lpstr>file:///Users/jacksullivan/Desktop/Sullivan/Systematics2013/Slides/Macintosh%20HD:Users:jacksullivan:Desktop:Sullivan:Systematics2013:LectureNotes:Lecture%2013!OLE_LINK2</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Sullivan</dc:creator>
  <cp:lastModifiedBy>Sullivan, Jack (jacks@uidaho.edu)</cp:lastModifiedBy>
  <cp:revision>69</cp:revision>
  <dcterms:created xsi:type="dcterms:W3CDTF">2013-03-19T03:28:28Z</dcterms:created>
  <dcterms:modified xsi:type="dcterms:W3CDTF">2023-03-23T15:55:56Z</dcterms:modified>
</cp:coreProperties>
</file>