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/>
    <p:restoredTop sz="94698"/>
  </p:normalViewPr>
  <p:slideViewPr>
    <p:cSldViewPr snapToGrid="0" snapToObjects="1">
      <p:cViewPr varScale="1">
        <p:scale>
          <a:sx n="95" d="100"/>
          <a:sy n="95" d="100"/>
        </p:scale>
        <p:origin x="1528" y="184"/>
      </p:cViewPr>
      <p:guideLst>
        <p:guide orient="horz" pos="2176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32D3546-ACA2-0E47-B869-07D4837A5B0B}" type="datetimeFigureOut">
              <a:rPr lang="en-US"/>
              <a:pPr>
                <a:defRPr/>
              </a:pPr>
              <a:t>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B70219A-E1D1-A24D-A47C-D001758CF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9D1152D-9F99-D545-82C9-F6B8B0E95DC2}" type="datetimeFigureOut">
              <a:rPr lang="en-US"/>
              <a:pPr>
                <a:defRPr/>
              </a:pPr>
              <a:t>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F24D4B3-9EE7-4A4B-BB9E-D29AD1E5E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9871-4B82-3A4F-91AF-CAE1AD673829}" type="datetimeFigureOut">
              <a:rPr lang="en-US" altLang="en-US"/>
              <a:pPr>
                <a:defRPr/>
              </a:pPr>
              <a:t>1/24/23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032B-0849-7B47-B969-6DE4DAB0D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66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8483-98BF-BC45-8C55-FB030F47892B}" type="datetimeFigureOut">
              <a:rPr lang="en-US" altLang="en-US"/>
              <a:pPr>
                <a:defRPr/>
              </a:pPr>
              <a:t>1/24/23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D15C-57E2-2746-AA8A-66BED8794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60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92FA-6E92-234E-B543-DAB293F10393}" type="datetimeFigureOut">
              <a:rPr lang="en-US" altLang="en-US"/>
              <a:pPr>
                <a:defRPr/>
              </a:pPr>
              <a:t>1/24/23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2435-4F83-E048-90B6-67ED8698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64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C0231-B392-8440-862A-AAD181A8D744}" type="datetimeFigureOut">
              <a:rPr lang="en-US" altLang="en-US"/>
              <a:pPr>
                <a:defRPr/>
              </a:pPr>
              <a:t>1/24/23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6827-C1BC-6640-9E1F-CF2EE4634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10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9767-12B0-6840-AB0A-83590CDA753D}" type="datetimeFigureOut">
              <a:rPr lang="en-US" altLang="en-US"/>
              <a:pPr>
                <a:defRPr/>
              </a:pPr>
              <a:t>1/24/23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47C7-534E-C94C-99A3-C8AC32428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23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5190-059C-AF40-9991-3FE145E10472}" type="datetimeFigureOut">
              <a:rPr lang="en-US" altLang="en-US"/>
              <a:pPr>
                <a:defRPr/>
              </a:pPr>
              <a:t>1/24/23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3F58-C33F-0F4A-9902-23AE93925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76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913F-9825-F34E-BF69-3A8FAA8BEC82}" type="datetimeFigureOut">
              <a:rPr lang="en-US" altLang="en-US"/>
              <a:pPr>
                <a:defRPr/>
              </a:pPr>
              <a:t>1/24/23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5DF2-8878-B74F-92C5-0E731BBA6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34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740E-DB06-894A-8A6C-CE9F3F329580}" type="datetimeFigureOut">
              <a:rPr lang="en-US" altLang="en-US"/>
              <a:pPr>
                <a:defRPr/>
              </a:pPr>
              <a:t>1/24/23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99B6-2ECA-E346-B97B-D8F3613B4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3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1DFB-3B37-0F49-B631-B67AC8681BBA}" type="datetimeFigureOut">
              <a:rPr lang="en-US" altLang="en-US"/>
              <a:pPr>
                <a:defRPr/>
              </a:pPr>
              <a:t>1/24/23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CBE3-5A4D-1F44-8B0A-A177A72F3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ED8A-AE92-2340-BEAF-1B5AEA545924}" type="datetimeFigureOut">
              <a:rPr lang="en-US" altLang="en-US"/>
              <a:pPr>
                <a:defRPr/>
              </a:pPr>
              <a:t>1/24/23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2D35-F27A-834F-8A38-84E385813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16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ADE1-C40B-2E4A-A390-43A869F8AFC1}" type="datetimeFigureOut">
              <a:rPr lang="en-US" altLang="en-US"/>
              <a:pPr>
                <a:defRPr/>
              </a:pPr>
              <a:t>1/24/23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6926-F713-A342-B095-0FA51FB17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88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A67718-6E66-014B-AE65-2C8ED2D3EFEA}" type="datetimeFigureOut">
              <a:rPr lang="en-US" altLang="en-US"/>
              <a:pPr>
                <a:defRPr/>
              </a:pPr>
              <a:t>1/24/23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52B0D4-D5A8-BD45-A3D7-0FE734C37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1435100" y="495300"/>
            <a:ext cx="6275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Lecture 2 - The History of Phylogenetic Inference 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0875" y="1222058"/>
            <a:ext cx="7842250" cy="5403850"/>
            <a:chOff x="650875" y="1233488"/>
            <a:chExt cx="7842250" cy="5403850"/>
          </a:xfrm>
        </p:grpSpPr>
        <p:sp>
          <p:nvSpPr>
            <p:cNvPr id="13315" name="TextBox 5"/>
            <p:cNvSpPr txBox="1">
              <a:spLocks noChangeArrowheads="1"/>
            </p:cNvSpPr>
            <p:nvPr/>
          </p:nvSpPr>
          <p:spPr bwMode="auto">
            <a:xfrm>
              <a:off x="650875" y="1233488"/>
              <a:ext cx="78422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Haeckel’s evolutionary trees are among the first attempts at phylogeny inference.</a:t>
              </a:r>
            </a:p>
          </p:txBody>
        </p:sp>
        <p:pic>
          <p:nvPicPr>
            <p:cNvPr id="1331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088" y="1676400"/>
              <a:ext cx="3225800" cy="496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52488" y="2954490"/>
            <a:ext cx="3298825" cy="3627524"/>
            <a:chOff x="2920001" y="3998115"/>
            <a:chExt cx="3299927" cy="3627202"/>
          </a:xfrm>
        </p:grpSpPr>
        <p:pic>
          <p:nvPicPr>
            <p:cNvPr id="14342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001" y="4314355"/>
              <a:ext cx="3299927" cy="331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TextBox 6"/>
            <p:cNvSpPr txBox="1">
              <a:spLocks noChangeArrowheads="1"/>
            </p:cNvSpPr>
            <p:nvPr/>
          </p:nvSpPr>
          <p:spPr bwMode="auto">
            <a:xfrm>
              <a:off x="3857670" y="3998115"/>
              <a:ext cx="14286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Darwin’s tree</a:t>
              </a:r>
            </a:p>
          </p:txBody>
        </p:sp>
      </p:grpSp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337456" y="423863"/>
            <a:ext cx="252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Schools of thought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282688" y="1036313"/>
            <a:ext cx="263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A. Evolutionary Taxonomy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868100" y="1510713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basic view was that the best way to understand the evolution of a group is to spend a lifetime learning all one can about the biology of the group.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2886748" y="3397026"/>
            <a:ext cx="1225550" cy="454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>
                  <a:alpha val="14998"/>
                </a:srgbClr>
              </a:gs>
              <a:gs pos="99001">
                <a:srgbClr val="9BC1FF">
                  <a:alpha val="14998"/>
                </a:srgbClr>
              </a:gs>
              <a:gs pos="100000">
                <a:srgbClr val="3F80CD">
                  <a:alpha val="14998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3D405-0310-2E49-B3F8-5CDCE11CA21D}"/>
              </a:ext>
            </a:extLst>
          </p:cNvPr>
          <p:cNvSpPr txBox="1"/>
          <p:nvPr/>
        </p:nvSpPr>
        <p:spPr>
          <a:xfrm>
            <a:off x="847924" y="2402349"/>
            <a:ext cx="750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Many were paleontologists and recognized paraphyletic groups (e.g., Reptilia).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3441700" y="423863"/>
            <a:ext cx="252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Schools of thought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330575" y="1163638"/>
            <a:ext cx="263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A. Evolutionary Taxonomy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08088" y="1703388"/>
            <a:ext cx="695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Advantage – Generated a generation of knowledgeable taxon specialists.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6013" y="2333625"/>
            <a:ext cx="707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Flaw – Lack of objective methodology and resulting lack of reproducibility.</a:t>
            </a:r>
          </a:p>
        </p:txBody>
      </p:sp>
      <p:pic>
        <p:nvPicPr>
          <p:cNvPr id="153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2805113"/>
            <a:ext cx="22161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9738" y="5421313"/>
            <a:ext cx="8399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 spite of a lack of explicit methodology, many of the phylogenies produced 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evolutionary taxonomists have been corroborated over the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3441700" y="423863"/>
            <a:ext cx="252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Schools of thought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3629025" y="1100138"/>
            <a:ext cx="20812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B. Phenetics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(Numerical Taxonomy)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4800" y="209550"/>
            <a:ext cx="8639175" cy="4094163"/>
            <a:chOff x="304628" y="209176"/>
            <a:chExt cx="8639635" cy="4094999"/>
          </a:xfrm>
        </p:grpSpPr>
        <p:grpSp>
          <p:nvGrpSpPr>
            <p:cNvPr id="16390" name="Group 5"/>
            <p:cNvGrpSpPr>
              <a:grpSpLocks/>
            </p:cNvGrpSpPr>
            <p:nvPr/>
          </p:nvGrpSpPr>
          <p:grpSpPr bwMode="auto">
            <a:xfrm>
              <a:off x="304628" y="209176"/>
              <a:ext cx="8639635" cy="3048001"/>
              <a:chOff x="304628" y="209176"/>
              <a:chExt cx="8639635" cy="3048001"/>
            </a:xfrm>
          </p:grpSpPr>
          <p:pic>
            <p:nvPicPr>
              <p:cNvPr id="16392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628" y="209177"/>
                <a:ext cx="2221317" cy="30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3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8284" y="209176"/>
                <a:ext cx="2175979" cy="3048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1" name="TextBox 6"/>
            <p:cNvSpPr txBox="1">
              <a:spLocks noChangeArrowheads="1"/>
            </p:cNvSpPr>
            <p:nvPr/>
          </p:nvSpPr>
          <p:spPr bwMode="auto">
            <a:xfrm>
              <a:off x="336715" y="3657844"/>
              <a:ext cx="86071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There is no way to infer the pattern of common ancestry of a group in a scientific manner.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Therefore, we should group (classify) organisms on the basis of overall similarity. 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799" y="4676775"/>
            <a:ext cx="6551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Many modern clustering approaches (UPGMA) owe their origins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Numerical Taxonomy.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1713" y="5707063"/>
            <a:ext cx="731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goal was to produce a </a:t>
            </a:r>
            <a:r>
              <a:rPr lang="en-US" altLang="en-US" sz="1800" dirty="0" err="1"/>
              <a:t>phenogram</a:t>
            </a:r>
            <a:r>
              <a:rPr lang="en-US" altLang="en-US" sz="1800" dirty="0"/>
              <a:t>, NOT a phylogeny, that visualized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hierarchical pattern of overall similarity.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405188" y="423863"/>
            <a:ext cx="2528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Schools of thought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465513" y="1163638"/>
            <a:ext cx="24082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C. Cladistics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(Phylogenetic Systematics)</a:t>
            </a:r>
          </a:p>
        </p:txBody>
      </p:sp>
      <p:pic>
        <p:nvPicPr>
          <p:cNvPr id="174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23863"/>
            <a:ext cx="2057219" cy="26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732088" y="3256594"/>
            <a:ext cx="6668837" cy="3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It is, in fact, possible to infer common ancestry in a scientific manner. 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731838" y="3856038"/>
            <a:ext cx="796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Attributes that are </a:t>
            </a:r>
            <a:r>
              <a:rPr lang="en-US" altLang="en-US" sz="1800" b="1" dirty="0"/>
              <a:t>derived</a:t>
            </a:r>
            <a:r>
              <a:rPr lang="en-US" altLang="en-US" sz="1800" dirty="0"/>
              <a:t> and </a:t>
            </a:r>
            <a:r>
              <a:rPr lang="en-US" altLang="en-US" sz="1800" b="1" dirty="0"/>
              <a:t>shared</a:t>
            </a:r>
            <a:r>
              <a:rPr lang="en-US" altLang="en-US" sz="1800" dirty="0"/>
              <a:t> by a set of taxa are </a:t>
            </a:r>
            <a:r>
              <a:rPr lang="en-US" altLang="en-US" sz="1800" i="1" dirty="0"/>
              <a:t>prima facie</a:t>
            </a:r>
            <a:r>
              <a:rPr lang="en-US" altLang="en-US" sz="1800" dirty="0"/>
              <a:t> evidence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exclusive common ancestry (</a:t>
            </a:r>
            <a:r>
              <a:rPr lang="en-US" altLang="en-US" sz="1800" b="1" dirty="0"/>
              <a:t>Synapomorphies</a:t>
            </a:r>
            <a:r>
              <a:rPr lang="en-US" altLang="en-US" sz="1800" dirty="0"/>
              <a:t>). 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731838" y="4934903"/>
            <a:ext cx="8154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Only derived characters (</a:t>
            </a:r>
            <a:r>
              <a:rPr lang="en-US" altLang="en-US" sz="1800" b="1" dirty="0" err="1"/>
              <a:t>apomorphies</a:t>
            </a:r>
            <a:r>
              <a:rPr lang="en-US" altLang="en-US" sz="1800" dirty="0"/>
              <a:t>) can be phylogenetically informative, so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first step is to determine which character states are derived and which are primitive.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2B0D7-5D79-9941-8E04-9649E8782823}"/>
              </a:ext>
            </a:extLst>
          </p:cNvPr>
          <p:cNvSpPr txBox="1"/>
          <p:nvPr/>
        </p:nvSpPr>
        <p:spPr>
          <a:xfrm>
            <a:off x="731838" y="6002318"/>
            <a:ext cx="683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Therefore, our classifications must only recognize monophyletic groups.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2" grpId="0"/>
      <p:bldP spid="174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3405188" y="423863"/>
            <a:ext cx="2528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Schools of thought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465513" y="923608"/>
            <a:ext cx="24082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C. Cladistics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(Phylogenetic Systematics)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493838" y="1590040"/>
            <a:ext cx="1042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Example: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7213" y="2104390"/>
            <a:ext cx="5626100" cy="1776413"/>
            <a:chOff x="1752600" y="2755900"/>
            <a:chExt cx="5626100" cy="1776648"/>
          </a:xfrm>
        </p:grpSpPr>
        <p:pic>
          <p:nvPicPr>
            <p:cNvPr id="18437" name="Picture 4" descr="TroutLunfishCow.wm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755900"/>
              <a:ext cx="5626100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TextBox 5"/>
            <p:cNvSpPr txBox="1">
              <a:spLocks noChangeArrowheads="1"/>
            </p:cNvSpPr>
            <p:nvPr/>
          </p:nvSpPr>
          <p:spPr bwMode="auto">
            <a:xfrm>
              <a:off x="2537305" y="4163216"/>
              <a:ext cx="1267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Phenogram</a:t>
              </a:r>
            </a:p>
          </p:txBody>
        </p:sp>
        <p:sp>
          <p:nvSpPr>
            <p:cNvPr id="18439" name="TextBox 6"/>
            <p:cNvSpPr txBox="1">
              <a:spLocks noChangeArrowheads="1"/>
            </p:cNvSpPr>
            <p:nvPr/>
          </p:nvSpPr>
          <p:spPr bwMode="auto">
            <a:xfrm>
              <a:off x="5707529" y="4163216"/>
              <a:ext cx="11983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Cladogram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98E3DD-4AE3-3242-9D02-5C43A4C16598}"/>
              </a:ext>
            </a:extLst>
          </p:cNvPr>
          <p:cNvGrpSpPr/>
          <p:nvPr/>
        </p:nvGrpSpPr>
        <p:grpSpPr>
          <a:xfrm>
            <a:off x="4411980" y="2411730"/>
            <a:ext cx="4160519" cy="2892157"/>
            <a:chOff x="4411980" y="3063240"/>
            <a:chExt cx="4160519" cy="28921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2620B2-52CC-9849-807E-C6239F15A756}"/>
                </a:ext>
              </a:extLst>
            </p:cNvPr>
            <p:cNvSpPr txBox="1"/>
            <p:nvPr/>
          </p:nvSpPr>
          <p:spPr>
            <a:xfrm>
              <a:off x="4411980" y="4755068"/>
              <a:ext cx="4160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Synapomorphy of limbs unites </a:t>
              </a:r>
              <a:r>
                <a:rPr lang="en-US" dirty="0" err="1"/>
                <a:t>tetrapods</a:t>
              </a:r>
              <a:r>
                <a:rPr lang="en-US" dirty="0"/>
                <a:t> and sarcopterygian fish, which share </a:t>
              </a:r>
            </a:p>
            <a:p>
              <a:pPr algn="ctr"/>
              <a:r>
                <a:rPr lang="en-US" dirty="0"/>
                <a:t>an ancestor not shared by</a:t>
              </a:r>
            </a:p>
            <a:p>
              <a:pPr algn="ctr"/>
              <a:r>
                <a:rPr lang="en-US" dirty="0"/>
                <a:t>actinopterygian fish.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62058A5-1F1E-AF4A-A856-4A50ECCE3B55}"/>
                </a:ext>
              </a:extLst>
            </p:cNvPr>
            <p:cNvCxnSpPr/>
            <p:nvPr/>
          </p:nvCxnSpPr>
          <p:spPr>
            <a:xfrm>
              <a:off x="5782142" y="306324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0F452AD-CCE1-5F4B-95E9-E2044D3B053C}"/>
              </a:ext>
            </a:extLst>
          </p:cNvPr>
          <p:cNvSpPr txBox="1"/>
          <p:nvPr/>
        </p:nvSpPr>
        <p:spPr>
          <a:xfrm>
            <a:off x="1005840" y="5737860"/>
            <a:ext cx="683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Hennigian</a:t>
            </a:r>
            <a:r>
              <a:rPr lang="en-US" dirty="0"/>
              <a:t> approach is to identify synapomorphies to define clades.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3405188" y="423863"/>
            <a:ext cx="2528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Schools of thought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465513" y="1163638"/>
            <a:ext cx="24082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C. Cladistics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(Phylogenetic Systematics)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04825" y="2133600"/>
            <a:ext cx="8294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we look at many characters, there will be conflict. The only methodology that 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permissible to cladists to resolve such conflicts is the method of </a:t>
            </a:r>
            <a:r>
              <a:rPr lang="en-US" altLang="en-US" sz="1800" b="1"/>
              <a:t>maximum parsimony</a:t>
            </a:r>
            <a:r>
              <a:rPr lang="en-US" altLang="en-US" sz="1800"/>
              <a:t>.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100138" y="3130550"/>
            <a:ext cx="708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MP tree is that tree which maximizes synapomorphies, and therefore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defines groups following Hennig’s principles. 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762000" y="4213225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Pattern cladists – parsimony trees represent pattern of character variation rather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than a phylogeny.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1562C-88BF-9B4F-812F-E4219E1C96C4}"/>
              </a:ext>
            </a:extLst>
          </p:cNvPr>
          <p:cNvSpPr txBox="1"/>
          <p:nvPr/>
        </p:nvSpPr>
        <p:spPr>
          <a:xfrm>
            <a:off x="782054" y="5295900"/>
            <a:ext cx="7731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term “</a:t>
            </a:r>
            <a:r>
              <a:rPr lang="en-US" dirty="0" err="1"/>
              <a:t>cladists</a:t>
            </a:r>
            <a:r>
              <a:rPr lang="en-US" dirty="0"/>
              <a:t>” is a loaded one and Quinn (2017) has identified as many as 7 </a:t>
            </a:r>
          </a:p>
          <a:p>
            <a:pPr algn="ctr"/>
            <a:r>
              <a:rPr lang="en-US" dirty="0"/>
              <a:t>ways the term is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3405188" y="423863"/>
            <a:ext cx="2528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Schools of thought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325813" y="1163638"/>
            <a:ext cx="268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D. Statistical Phylogenetics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23863"/>
            <a:ext cx="210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55625" y="2719388"/>
            <a:ext cx="8129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Currently, the dominant paradigm in phylogenetics is that phylogenies are estimated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with uncertainty and that one must quantify that uncertainty.</a:t>
            </a:r>
          </a:p>
        </p:txBody>
      </p:sp>
      <p:pic>
        <p:nvPicPr>
          <p:cNvPr id="20486" name="Picture 5" descr="TroutLunfishCow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627917"/>
            <a:ext cx="56261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11563" y="5709825"/>
            <a:ext cx="234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….and to what degree?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05188" y="5195127"/>
            <a:ext cx="270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Which fits the data better?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49024-5DE2-7A44-A83B-1379E25BC353}"/>
              </a:ext>
            </a:extLst>
          </p:cNvPr>
          <p:cNvSpPr txBox="1"/>
          <p:nvPr/>
        </p:nvSpPr>
        <p:spPr>
          <a:xfrm>
            <a:off x="1469804" y="6226111"/>
            <a:ext cx="620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Answers to these questions require the use of statistical models.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" grpId="0"/>
      <p:bldP spid="11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490</Words>
  <Application>Microsoft Macintosh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Sullivan</dc:creator>
  <cp:lastModifiedBy>Sullivan, Jack (jacks@uidaho.edu)</cp:lastModifiedBy>
  <cp:revision>64</cp:revision>
  <dcterms:created xsi:type="dcterms:W3CDTF">2013-01-10T00:36:07Z</dcterms:created>
  <dcterms:modified xsi:type="dcterms:W3CDTF">2023-01-24T16:02:23Z</dcterms:modified>
</cp:coreProperties>
</file>