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3"/>
    <p:restoredTop sz="94593"/>
  </p:normalViewPr>
  <p:slideViewPr>
    <p:cSldViewPr snapToGrid="0" snapToObjects="1" showGuides="1">
      <p:cViewPr varScale="1">
        <p:scale>
          <a:sx n="112" d="100"/>
          <a:sy n="112" d="100"/>
        </p:scale>
        <p:origin x="1776" y="192"/>
      </p:cViewPr>
      <p:guideLst>
        <p:guide orient="horz" pos="18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2682-EBA8-6D4B-A7DD-761E66DE6AA8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B675-BCDD-1944-96A3-6B1AD43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2682-EBA8-6D4B-A7DD-761E66DE6AA8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B675-BCDD-1944-96A3-6B1AD43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2682-EBA8-6D4B-A7DD-761E66DE6AA8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B675-BCDD-1944-96A3-6B1AD43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2682-EBA8-6D4B-A7DD-761E66DE6AA8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B675-BCDD-1944-96A3-6B1AD43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1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2682-EBA8-6D4B-A7DD-761E66DE6AA8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B675-BCDD-1944-96A3-6B1AD43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2682-EBA8-6D4B-A7DD-761E66DE6AA8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B675-BCDD-1944-96A3-6B1AD43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8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2682-EBA8-6D4B-A7DD-761E66DE6AA8}" type="datetimeFigureOut">
              <a:rPr lang="en-US" smtClean="0"/>
              <a:t>1/23/23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B675-BCDD-1944-96A3-6B1AD43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7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2682-EBA8-6D4B-A7DD-761E66DE6AA8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B675-BCDD-1944-96A3-6B1AD43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8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2682-EBA8-6D4B-A7DD-761E66DE6AA8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B675-BCDD-1944-96A3-6B1AD43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2682-EBA8-6D4B-A7DD-761E66DE6AA8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B675-BCDD-1944-96A3-6B1AD43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2682-EBA8-6D4B-A7DD-761E66DE6AA8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B675-BCDD-1944-96A3-6B1AD43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6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12682-EBA8-6D4B-A7DD-761E66DE6AA8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B675-BCDD-1944-96A3-6B1AD43C8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cksullivan:Desktop:Sullivan:Systematics2013:LectureNotes:Lecture%203!OLE_LINK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888" y="438810"/>
            <a:ext cx="765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Lecture 3 – Characters: Homology, Morphology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58950" y="1009368"/>
            <a:ext cx="5626100" cy="2351692"/>
            <a:chOff x="1758950" y="1009368"/>
            <a:chExt cx="5626100" cy="2351692"/>
          </a:xfrm>
        </p:grpSpPr>
        <p:sp>
          <p:nvSpPr>
            <p:cNvPr id="6" name="TextBox 5"/>
            <p:cNvSpPr txBox="1"/>
            <p:nvPr/>
          </p:nvSpPr>
          <p:spPr>
            <a:xfrm>
              <a:off x="3252018" y="1009368"/>
              <a:ext cx="267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Character by Taxon Matrix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6570212"/>
                </p:ext>
              </p:extLst>
            </p:nvPr>
          </p:nvGraphicFramePr>
          <p:xfrm>
            <a:off x="1758950" y="1608460"/>
            <a:ext cx="5626100" cy="175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" name="Document" r:id="rId3" imgW="5626100" imgH="1752600" progId="Word.Document.12">
                    <p:link updateAutomatic="1"/>
                  </p:oleObj>
                </mc:Choice>
                <mc:Fallback>
                  <p:oleObj name="Document" r:id="rId3" imgW="5626100" imgH="1752600" progId="Word.Documen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58950" y="1608460"/>
                          <a:ext cx="5626100" cy="175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/>
          <p:cNvSpPr/>
          <p:nvPr/>
        </p:nvSpPr>
        <p:spPr>
          <a:xfrm>
            <a:off x="1123417" y="3454339"/>
            <a:ext cx="691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Definition </a:t>
            </a:r>
            <a:r>
              <a:rPr lang="en-US" dirty="0"/>
              <a:t>– A character is a trait, feature, or attribute of an organism.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45851" y="4059090"/>
            <a:ext cx="7274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Character states are the various manifestations of a character in a taxon.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888" y="4663841"/>
            <a:ext cx="7652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Some use the term “Transformation Series” as equivalent to the term character and use the word “character” to refer to the states.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51C92-CEBE-0D4F-936E-51695E9AA2DA}"/>
              </a:ext>
            </a:extLst>
          </p:cNvPr>
          <p:cNvSpPr txBox="1"/>
          <p:nvPr/>
        </p:nvSpPr>
        <p:spPr>
          <a:xfrm>
            <a:off x="912199" y="5545592"/>
            <a:ext cx="730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Assumption: Characters are homologous and independent from each other.</a:t>
            </a:r>
          </a:p>
        </p:txBody>
      </p:sp>
    </p:spTree>
    <p:extLst>
      <p:ext uri="{BB962C8B-B14F-4D97-AF65-F5344CB8AC3E}">
        <p14:creationId xmlns:p14="http://schemas.microsoft.com/office/powerpoint/2010/main" val="21676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6275" y="407005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IV. Polarity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8385" y="1318690"/>
            <a:ext cx="564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Hennigian</a:t>
            </a:r>
            <a:r>
              <a:rPr lang="en-US" dirty="0"/>
              <a:t> approach focuses only on </a:t>
            </a:r>
            <a:r>
              <a:rPr lang="en-US" dirty="0" err="1"/>
              <a:t>synapomorphies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378" y="1978993"/>
            <a:ext cx="311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i="1" dirty="0"/>
              <a:t>priori</a:t>
            </a:r>
            <a:r>
              <a:rPr lang="en-US" dirty="0"/>
              <a:t> polarity determination: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6225" y="2412027"/>
            <a:ext cx="5116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common=primitive (not useful), </a:t>
            </a:r>
          </a:p>
          <a:p>
            <a:r>
              <a:rPr lang="en-US" dirty="0"/>
              <a:t>ontogeny (following von Baer’s Law), </a:t>
            </a:r>
          </a:p>
          <a:p>
            <a:r>
              <a:rPr lang="en-US" dirty="0"/>
              <a:t>evidence from fossils (as we’ve already exemplified).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228" y="3535867"/>
            <a:ext cx="8480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outgroup</a:t>
            </a:r>
            <a:r>
              <a:rPr lang="en-US" dirty="0"/>
              <a:t> analysis: a taxon (or taxa) included in the analysis that is more distantly </a:t>
            </a:r>
          </a:p>
          <a:p>
            <a:r>
              <a:rPr lang="en-US" dirty="0"/>
              <a:t>	related to the focal taxa, which are called the </a:t>
            </a:r>
            <a:r>
              <a:rPr lang="en-US" b="1" dirty="0"/>
              <a:t>ingroup</a:t>
            </a:r>
            <a:r>
              <a:rPr lang="en-US" dirty="0"/>
              <a:t>, than they are to each other.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378" y="4578868"/>
            <a:ext cx="7791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character state that is </a:t>
            </a:r>
            <a:r>
              <a:rPr lang="en-US" b="1" dirty="0"/>
              <a:t>shared between the </a:t>
            </a:r>
            <a:r>
              <a:rPr lang="en-US" b="1" dirty="0" err="1"/>
              <a:t>outgroup</a:t>
            </a:r>
            <a:r>
              <a:rPr lang="en-US" b="1" dirty="0"/>
              <a:t> and at least one member</a:t>
            </a:r>
          </a:p>
          <a:p>
            <a:r>
              <a:rPr lang="en-US" b="1" dirty="0"/>
              <a:t>	 of the </a:t>
            </a:r>
            <a:r>
              <a:rPr lang="en-US" b="1" dirty="0" err="1"/>
              <a:t>ingroup</a:t>
            </a:r>
            <a:r>
              <a:rPr lang="en-US" b="1" dirty="0"/>
              <a:t> is deemed to be the primitive state</a:t>
            </a:r>
            <a:r>
              <a:rPr lang="en-US" dirty="0"/>
              <a:t> for that character.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378" y="5621869"/>
            <a:ext cx="7240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became apparent during the early 1980’s though that simply including an</a:t>
            </a:r>
          </a:p>
          <a:p>
            <a:r>
              <a:rPr lang="en-US" dirty="0"/>
              <a:t> </a:t>
            </a:r>
            <a:r>
              <a:rPr lang="en-US" dirty="0" err="1"/>
              <a:t>outgroup</a:t>
            </a:r>
            <a:r>
              <a:rPr lang="en-US" dirty="0"/>
              <a:t>(s) in an analysis would allow</a:t>
            </a:r>
            <a:r>
              <a:rPr lang="en-US" i="1" dirty="0"/>
              <a:t> a posteriori</a:t>
            </a:r>
            <a:r>
              <a:rPr lang="en-US" dirty="0"/>
              <a:t> polarity determination,</a:t>
            </a:r>
          </a:p>
          <a:p>
            <a:r>
              <a:rPr lang="en-US" dirty="0"/>
              <a:t> and that these are equivalent (</a:t>
            </a:r>
            <a:r>
              <a:rPr lang="en-US" dirty="0" err="1"/>
              <a:t>Maddison</a:t>
            </a:r>
            <a:r>
              <a:rPr lang="en-US" dirty="0"/>
              <a:t> et al., 1984).</a:t>
            </a:r>
          </a:p>
        </p:txBody>
      </p:sp>
    </p:spTree>
    <p:extLst>
      <p:ext uri="{BB962C8B-B14F-4D97-AF65-F5344CB8AC3E}">
        <p14:creationId xmlns:p14="http://schemas.microsoft.com/office/powerpoint/2010/main" val="9450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88" y="435659"/>
            <a:ext cx="84011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Selection of Characters </a:t>
            </a:r>
          </a:p>
          <a:p>
            <a:pPr algn="ctr"/>
            <a:endParaRPr lang="en-US" sz="2400" dirty="0"/>
          </a:p>
          <a:p>
            <a:pPr algn="ctr"/>
            <a:r>
              <a:rPr lang="en-US" dirty="0"/>
              <a:t>Focus on characters that exhibit levels of variation that are appropriate in the context of the study at hand.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7185" y="2012976"/>
            <a:ext cx="454963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Study of mammal orders –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 Eye color is too variable.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 Number of chambers in the heart is constant.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1148" y="3726974"/>
            <a:ext cx="442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Match characters to the level of universality.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266" y="4349186"/>
            <a:ext cx="732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selection of characters on which to focus prior to collection of data is an</a:t>
            </a:r>
          </a:p>
          <a:p>
            <a:pPr algn="ctr"/>
            <a:r>
              <a:rPr lang="en-US" dirty="0"/>
              <a:t> extremely important consideration.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8773" y="5199551"/>
            <a:ext cx="6706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It also represents an enormous source of </a:t>
            </a:r>
            <a:r>
              <a:rPr lang="en-US" b="1" dirty="0"/>
              <a:t>subjectivity</a:t>
            </a:r>
            <a:r>
              <a:rPr lang="en-US" dirty="0"/>
              <a:t> in phylogenetic </a:t>
            </a:r>
          </a:p>
          <a:p>
            <a:pPr algn="ctr"/>
            <a:r>
              <a:rPr lang="en-US" dirty="0"/>
              <a:t>analysis that is usually not acknowledged.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A49BC-A1ED-8443-B3CE-B30BB7049B1F}"/>
              </a:ext>
            </a:extLst>
          </p:cNvPr>
          <p:cNvSpPr txBox="1"/>
          <p:nvPr/>
        </p:nvSpPr>
        <p:spPr>
          <a:xfrm>
            <a:off x="1531485" y="6049916"/>
            <a:ext cx="641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effectLst/>
                <a:ea typeface="Times" pitchFamily="2" charset="0"/>
                <a:cs typeface="Times New Roman" panose="02020603050405020304" pitchFamily="18" charset="0"/>
              </a:rPr>
              <a:t>Critically, characters used for phylogenetics must be homologous.</a:t>
            </a:r>
          </a:p>
        </p:txBody>
      </p:sp>
    </p:spTree>
    <p:extLst>
      <p:ext uri="{BB962C8B-B14F-4D97-AF65-F5344CB8AC3E}">
        <p14:creationId xmlns:p14="http://schemas.microsoft.com/office/powerpoint/2010/main" val="2232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8811" y="281355"/>
            <a:ext cx="176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II. Homology 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938" y="834643"/>
            <a:ext cx="7603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It first became prominent in 1848 due to Richard Owen. “The same organ in different organisms in all its varied forms.” </a:t>
            </a:r>
          </a:p>
        </p:txBody>
      </p:sp>
      <p:pic>
        <p:nvPicPr>
          <p:cNvPr id="2049" name="Picture 1" descr="Hom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"/>
          <a:stretch/>
        </p:blipFill>
        <p:spPr bwMode="auto">
          <a:xfrm>
            <a:off x="2905029" y="1480974"/>
            <a:ext cx="3400425" cy="468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029" y="5879713"/>
            <a:ext cx="8336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Modern definition</a:t>
            </a:r>
            <a:r>
              <a:rPr lang="en-US" dirty="0"/>
              <a:t>.  “Possession by two or more species of a trait inherited from a common ancestor, either with or without modification.” </a:t>
            </a:r>
          </a:p>
        </p:txBody>
      </p:sp>
    </p:spTree>
    <p:extLst>
      <p:ext uri="{BB962C8B-B14F-4D97-AF65-F5344CB8AC3E}">
        <p14:creationId xmlns:p14="http://schemas.microsoft.com/office/powerpoint/2010/main" val="17999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205" y="309324"/>
            <a:ext cx="117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Criteria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7591" y="1111639"/>
            <a:ext cx="234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Morphological Criteria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66" y="1702231"/>
            <a:ext cx="7260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Similarity of position – This includes overall position and position relative to </a:t>
            </a:r>
          </a:p>
          <a:p>
            <a:r>
              <a:rPr lang="en-US" dirty="0"/>
              <a:t>					other structures.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66" y="2637585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similarity – This is a rather vague criterion, but it refers to either similarity</a:t>
            </a:r>
          </a:p>
          <a:p>
            <a:r>
              <a:rPr lang="en-US" dirty="0"/>
              <a:t>				 on a finer scale, or perhaps in developmental pathways.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66" y="3572939"/>
            <a:ext cx="653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Continuance through intermediate forms (i.e., intermediate fossils).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591" y="4456671"/>
            <a:ext cx="213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Phylogenetic Criteria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9067" y="5063068"/>
            <a:ext cx="7021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Are the putatively identical character states indeed </a:t>
            </a:r>
            <a:r>
              <a:rPr lang="en-US" dirty="0" err="1"/>
              <a:t>synapomorphies</a:t>
            </a:r>
            <a:r>
              <a:rPr lang="en-US" dirty="0"/>
              <a:t> that </a:t>
            </a:r>
          </a:p>
          <a:p>
            <a:pPr marL="123825" indent="-123825" algn="ctr"/>
            <a:r>
              <a:rPr lang="en-US" dirty="0"/>
              <a:t>unite the groups that posses them?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9067" y="5977467"/>
            <a:ext cx="779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Character congruence either supports or refutes these hypothesized homologies. </a:t>
            </a:r>
          </a:p>
        </p:txBody>
      </p:sp>
    </p:spTree>
    <p:extLst>
      <p:ext uri="{BB962C8B-B14F-4D97-AF65-F5344CB8AC3E}">
        <p14:creationId xmlns:p14="http://schemas.microsoft.com/office/powerpoint/2010/main" val="32957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667" y="488405"/>
            <a:ext cx="461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 – Mammalian ear </a:t>
            </a:r>
            <a:r>
              <a:rPr lang="en-US" sz="2400" dirty="0" err="1"/>
              <a:t>ossicles</a:t>
            </a:r>
            <a:r>
              <a:rPr lang="en-US" sz="2400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2815" y="1329385"/>
            <a:ext cx="4392351" cy="4140735"/>
            <a:chOff x="162815" y="1329385"/>
            <a:chExt cx="4392351" cy="4140735"/>
          </a:xfrm>
        </p:grpSpPr>
        <p:sp>
          <p:nvSpPr>
            <p:cNvPr id="3" name="TextBox 2"/>
            <p:cNvSpPr txBox="1"/>
            <p:nvPr/>
          </p:nvSpPr>
          <p:spPr>
            <a:xfrm>
              <a:off x="1058394" y="1329385"/>
              <a:ext cx="26011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Three middle-ear bones:</a:t>
              </a:r>
            </a:p>
            <a:p>
              <a:pPr algn="ctr"/>
              <a:r>
                <a:rPr lang="en-US" dirty="0"/>
                <a:t>Stapes, Incus and Malleus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815" y="2165782"/>
              <a:ext cx="4392351" cy="330433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250140" y="1448931"/>
            <a:ext cx="3113994" cy="4466788"/>
            <a:chOff x="5250140" y="1448931"/>
            <a:chExt cx="3113994" cy="4466788"/>
          </a:xfrm>
        </p:grpSpPr>
        <p:sp>
          <p:nvSpPr>
            <p:cNvPr id="7" name="TextBox 6"/>
            <p:cNvSpPr txBox="1"/>
            <p:nvPr/>
          </p:nvSpPr>
          <p:spPr>
            <a:xfrm>
              <a:off x="5250140" y="1448931"/>
              <a:ext cx="3113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Other vertebrates have a single</a:t>
              </a:r>
            </a:p>
            <a:p>
              <a:pPr algn="ctr"/>
              <a:r>
                <a:rPr lang="en-US" dirty="0"/>
                <a:t>ear </a:t>
              </a:r>
              <a:r>
                <a:rPr lang="en-US" dirty="0" err="1"/>
                <a:t>ossicle</a:t>
              </a:r>
              <a:r>
                <a:rPr lang="en-US" dirty="0"/>
                <a:t>, the stapes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5878" t="6880" r="11941" b="12359"/>
            <a:stretch/>
          </p:blipFill>
          <p:spPr>
            <a:xfrm>
              <a:off x="5486805" y="2148973"/>
              <a:ext cx="2458481" cy="376674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676708" y="4043180"/>
            <a:ext cx="1286805" cy="475658"/>
            <a:chOff x="7465052" y="4227846"/>
            <a:chExt cx="1286805" cy="475658"/>
          </a:xfrm>
        </p:grpSpPr>
        <p:sp>
          <p:nvSpPr>
            <p:cNvPr id="10" name="TextBox 9"/>
            <p:cNvSpPr txBox="1"/>
            <p:nvPr/>
          </p:nvSpPr>
          <p:spPr>
            <a:xfrm>
              <a:off x="7733630" y="4227846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Jaw joint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465052" y="4597178"/>
              <a:ext cx="646134" cy="1063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03866" y="5862602"/>
            <a:ext cx="743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Hypothesis – The quadrate is homologous to the incus (similarity of position).</a:t>
            </a:r>
          </a:p>
        </p:txBody>
      </p:sp>
    </p:spTree>
    <p:extLst>
      <p:ext uri="{BB962C8B-B14F-4D97-AF65-F5344CB8AC3E}">
        <p14:creationId xmlns:p14="http://schemas.microsoft.com/office/powerpoint/2010/main" val="25360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944" y="267156"/>
            <a:ext cx="662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test this hypothesis using the other criteria.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2145" y="697126"/>
            <a:ext cx="176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Similarity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2662" y="1231409"/>
            <a:ext cx="7785680" cy="4654346"/>
            <a:chOff x="732662" y="1231409"/>
            <a:chExt cx="7785680" cy="4654346"/>
          </a:xfrm>
        </p:grpSpPr>
        <p:sp>
          <p:nvSpPr>
            <p:cNvPr id="4" name="TextBox 3"/>
            <p:cNvSpPr txBox="1"/>
            <p:nvPr/>
          </p:nvSpPr>
          <p:spPr>
            <a:xfrm>
              <a:off x="732662" y="1231409"/>
              <a:ext cx="77856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The mammalian incus and non-mammalian quadrate share a common precursor: </a:t>
              </a:r>
            </a:p>
            <a:p>
              <a:pPr algn="ctr"/>
              <a:r>
                <a:rPr lang="en-US" dirty="0"/>
                <a:t>each develops as a posterior ossification of the palatoquadrate cartilage.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9998825"/>
                </p:ext>
              </p:extLst>
            </p:nvPr>
          </p:nvGraphicFramePr>
          <p:xfrm>
            <a:off x="3303267" y="2768269"/>
            <a:ext cx="2562842" cy="3117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Document" r:id="rId3" imgW="1701800" imgH="2070100" progId="Word.Document.12">
                    <p:embed/>
                  </p:oleObj>
                </mc:Choice>
                <mc:Fallback>
                  <p:oleObj name="Document" r:id="rId3" imgW="1701800" imgH="20701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03267" y="2768269"/>
                          <a:ext cx="2562842" cy="31174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009441" y="6137605"/>
            <a:ext cx="71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homology hypothesis is supported by shared developmental pathway.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746" y="1893083"/>
            <a:ext cx="8633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mammalian malleus and non-mammalian articular bones share a common precursor: </a:t>
            </a:r>
          </a:p>
          <a:p>
            <a:pPr algn="ctr"/>
            <a:r>
              <a:rPr lang="en-US" dirty="0"/>
              <a:t>each develops as a posterior ossification of Meckel’s cartilage.</a:t>
            </a:r>
          </a:p>
        </p:txBody>
      </p:sp>
    </p:spTree>
    <p:extLst>
      <p:ext uri="{BB962C8B-B14F-4D97-AF65-F5344CB8AC3E}">
        <p14:creationId xmlns:p14="http://schemas.microsoft.com/office/powerpoint/2010/main" val="28246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944" y="390726"/>
            <a:ext cx="662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test this hypothesis using the other criteria.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9893" y="993087"/>
            <a:ext cx="410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Continuance through intermediate forms.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691" y="1544199"/>
            <a:ext cx="3763858" cy="475523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841" y="5209638"/>
            <a:ext cx="4950245" cy="1493134"/>
            <a:chOff x="31841" y="5209638"/>
            <a:chExt cx="4950245" cy="1493134"/>
          </a:xfrm>
        </p:grpSpPr>
        <p:sp>
          <p:nvSpPr>
            <p:cNvPr id="5" name="TextBox 4"/>
            <p:cNvSpPr txBox="1"/>
            <p:nvPr/>
          </p:nvSpPr>
          <p:spPr>
            <a:xfrm>
              <a:off x="31841" y="5779442"/>
              <a:ext cx="23314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Earliest fossils: Single </a:t>
              </a:r>
            </a:p>
            <a:p>
              <a:r>
                <a:rPr lang="en-US" dirty="0" err="1"/>
                <a:t>ossicle</a:t>
              </a:r>
              <a:r>
                <a:rPr lang="en-US" dirty="0"/>
                <a:t> (stapes) &amp; large</a:t>
              </a:r>
            </a:p>
            <a:p>
              <a:r>
                <a:rPr lang="en-US" dirty="0"/>
                <a:t>quadrate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758383" y="5209638"/>
              <a:ext cx="3223703" cy="5698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 rot="16200000">
            <a:off x="5780520" y="3592794"/>
            <a:ext cx="315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Gradual diminution of quadrate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221" y="1546611"/>
            <a:ext cx="4916960" cy="923330"/>
            <a:chOff x="244221" y="1546611"/>
            <a:chExt cx="4916960" cy="923330"/>
          </a:xfrm>
        </p:grpSpPr>
        <p:sp>
          <p:nvSpPr>
            <p:cNvPr id="10" name="TextBox 9"/>
            <p:cNvSpPr txBox="1"/>
            <p:nvPr/>
          </p:nvSpPr>
          <p:spPr>
            <a:xfrm>
              <a:off x="244221" y="1546611"/>
              <a:ext cx="24789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Earliest mammals:</a:t>
              </a:r>
            </a:p>
            <a:p>
              <a:r>
                <a:rPr lang="en-US" dirty="0"/>
                <a:t>quadrate is still present,</a:t>
              </a:r>
            </a:p>
            <a:p>
              <a:r>
                <a:rPr lang="en-US" dirty="0"/>
                <a:t>but looks just like incus.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539893" y="1823373"/>
              <a:ext cx="2621288" cy="3743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767826" y="6381807"/>
            <a:ext cx="535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Continuance criterion corroborates hypothesis further!</a:t>
            </a:r>
          </a:p>
        </p:txBody>
      </p:sp>
    </p:spTree>
    <p:extLst>
      <p:ext uri="{BB962C8B-B14F-4D97-AF65-F5344CB8AC3E}">
        <p14:creationId xmlns:p14="http://schemas.microsoft.com/office/powerpoint/2010/main" val="23213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3273" y="313913"/>
            <a:ext cx="151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III. Coding: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3816" y="936105"/>
            <a:ext cx="784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We need to transform our putative hypotheses about character-state variation into our character-by-taxon matrix.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1195" y="1802523"/>
            <a:ext cx="7198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requires decisions regarding whether to accept multi-state characters, </a:t>
            </a:r>
          </a:p>
          <a:p>
            <a:pPr algn="ctr"/>
            <a:r>
              <a:rPr lang="en-US" dirty="0"/>
              <a:t>and whether to order the character states or leave them unordered.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46430" y="2871931"/>
            <a:ext cx="3734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Binary characters : 			0 &lt;---&gt; 1  </a:t>
            </a:r>
          </a:p>
          <a:p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1" y="3839237"/>
            <a:ext cx="619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Linear, ordered </a:t>
            </a:r>
            <a:r>
              <a:rPr lang="en-US" dirty="0" err="1"/>
              <a:t>muiti</a:t>
            </a:r>
            <a:r>
              <a:rPr lang="en-US" dirty="0"/>
              <a:t>-state characters: 	0 &lt;----&gt; 1 &lt;----&gt; 2 &lt;----&gt; 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71601" y="4529543"/>
            <a:ext cx="5401997" cy="1150779"/>
            <a:chOff x="1371601" y="3650423"/>
            <a:chExt cx="5401997" cy="1150779"/>
          </a:xfrm>
        </p:grpSpPr>
        <p:grpSp>
          <p:nvGrpSpPr>
            <p:cNvPr id="20" name="Group 19"/>
            <p:cNvGrpSpPr/>
            <p:nvPr/>
          </p:nvGrpSpPr>
          <p:grpSpPr>
            <a:xfrm>
              <a:off x="5631338" y="3650423"/>
              <a:ext cx="1142260" cy="1150779"/>
              <a:chOff x="2751544" y="3744427"/>
              <a:chExt cx="1142260" cy="115077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751544" y="3744427"/>
                <a:ext cx="1142260" cy="369332"/>
                <a:chOff x="2751544" y="3744427"/>
                <a:chExt cx="1142260" cy="369332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2751544" y="3744427"/>
                  <a:ext cx="11422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             A</a:t>
                  </a:r>
                </a:p>
              </p:txBody>
            </p:sp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3044609" y="3956069"/>
                  <a:ext cx="553565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2751544" y="4525874"/>
                <a:ext cx="1098641" cy="369332"/>
                <a:chOff x="2751544" y="4737514"/>
                <a:chExt cx="1098641" cy="369332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2751544" y="4737514"/>
                  <a:ext cx="1098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             T</a:t>
                  </a:r>
                </a:p>
              </p:txBody>
            </p:sp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3044609" y="4906189"/>
                  <a:ext cx="553565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Arrow Connector 13"/>
              <p:cNvCxnSpPr/>
              <p:nvPr/>
            </p:nvCxnSpPr>
            <p:spPr>
              <a:xfrm rot="16200000">
                <a:off x="2627174" y="4336389"/>
                <a:ext cx="5535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>
                <a:off x="3430814" y="4342269"/>
                <a:ext cx="5535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044609" y="4081197"/>
                <a:ext cx="531975" cy="53197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3044609" y="4065486"/>
                <a:ext cx="531975" cy="53197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1371601" y="4041146"/>
              <a:ext cx="3315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Unordered multistate characters: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23273" y="313913"/>
            <a:ext cx="151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III. Coding: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88527" y="1089631"/>
            <a:ext cx="6827405" cy="1606620"/>
            <a:chOff x="683816" y="1643151"/>
            <a:chExt cx="6827405" cy="1606620"/>
          </a:xfrm>
        </p:grpSpPr>
        <p:grpSp>
          <p:nvGrpSpPr>
            <p:cNvPr id="3" name="Group 2"/>
            <p:cNvGrpSpPr/>
            <p:nvPr/>
          </p:nvGrpSpPr>
          <p:grpSpPr>
            <a:xfrm>
              <a:off x="5255802" y="1643151"/>
              <a:ext cx="2255419" cy="1606620"/>
              <a:chOff x="2002603" y="4656115"/>
              <a:chExt cx="2255419" cy="160662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002603" y="5274759"/>
                <a:ext cx="1579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0         1          2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56362" y="465611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956362" y="589340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2279387" y="5470120"/>
                <a:ext cx="325627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855093" y="5476000"/>
                <a:ext cx="325627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3533114" y="4987301"/>
                <a:ext cx="374405" cy="43397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549395" y="5595251"/>
                <a:ext cx="374405" cy="43397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683816" y="2262936"/>
              <a:ext cx="4261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non-linear, ordered, multistate characters: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6221" y="3213925"/>
            <a:ext cx="66141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Frequently, these are decomposed into a series of binary characters: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						 0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0 0 0 0</a:t>
            </a:r>
          </a:p>
          <a:p>
            <a:r>
              <a:rPr lang="en-US" dirty="0"/>
              <a:t>						 1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1 0 0 0</a:t>
            </a:r>
          </a:p>
          <a:p>
            <a:r>
              <a:rPr lang="en-US" dirty="0"/>
              <a:t>						 2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1 1 0 0</a:t>
            </a:r>
          </a:p>
          <a:p>
            <a:r>
              <a:rPr lang="en-US" dirty="0"/>
              <a:t>						 3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1 1 1 0</a:t>
            </a:r>
          </a:p>
          <a:p>
            <a:r>
              <a:rPr lang="en-US" dirty="0"/>
              <a:t>						 4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1 1 0 1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1584" y="6039924"/>
            <a:ext cx="622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course, these binarized characters are no longer independent.</a:t>
            </a:r>
          </a:p>
        </p:txBody>
      </p:sp>
    </p:spTree>
    <p:extLst>
      <p:ext uri="{BB962C8B-B14F-4D97-AF65-F5344CB8AC3E}">
        <p14:creationId xmlns:p14="http://schemas.microsoft.com/office/powerpoint/2010/main" val="3539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811</Words>
  <Application>Microsoft Macintosh PowerPoint</Application>
  <PresentationFormat>On-screen Show (4:3)</PresentationFormat>
  <Paragraphs>95</Paragraphs>
  <Slides>10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Office Theme</vt:lpstr>
      <vt:lpstr>Macintosh%20HD:Users:jacksullivan:Desktop:Sullivan:Systematics2013:LectureNotes:Lecture%203!OLE_LINK2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Sullivan</dc:creator>
  <cp:lastModifiedBy>Sullivan, Jack (jacks@uidaho.edu)</cp:lastModifiedBy>
  <cp:revision>47</cp:revision>
  <dcterms:created xsi:type="dcterms:W3CDTF">2013-01-15T18:30:44Z</dcterms:created>
  <dcterms:modified xsi:type="dcterms:W3CDTF">2023-01-23T22:58:56Z</dcterms:modified>
</cp:coreProperties>
</file>