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9" r:id="rId10"/>
    <p:sldId id="263" r:id="rId11"/>
    <p:sldId id="270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26">
          <p15:clr>
            <a:srgbClr val="A4A3A4"/>
          </p15:clr>
        </p15:guide>
        <p15:guide id="2" pos="4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23"/>
    <p:restoredTop sz="97692" autoAdjust="0"/>
  </p:normalViewPr>
  <p:slideViewPr>
    <p:cSldViewPr snapToGrid="0" snapToObjects="1" showGuides="1">
      <p:cViewPr varScale="1">
        <p:scale>
          <a:sx n="115" d="100"/>
          <a:sy n="115" d="100"/>
        </p:scale>
        <p:origin x="216" y="296"/>
      </p:cViewPr>
      <p:guideLst>
        <p:guide orient="horz" pos="2626"/>
        <p:guide pos="42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4FD09-E050-6443-8F5B-0A932A1F7C50}" type="datetimeFigureOut">
              <a:rPr lang="en-US" smtClean="0"/>
              <a:t>2/2/23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811CA-EBE2-6F41-9324-78AFC892C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71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69D8-CB0D-4B4E-A295-29D25D265876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2BA-1DC1-6C44-AD4B-63B001FD6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45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69D8-CB0D-4B4E-A295-29D25D265876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2BA-1DC1-6C44-AD4B-63B001FD6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2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69D8-CB0D-4B4E-A295-29D25D265876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2BA-1DC1-6C44-AD4B-63B001FD6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4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69D8-CB0D-4B4E-A295-29D25D265876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2BA-1DC1-6C44-AD4B-63B001FD6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1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69D8-CB0D-4B4E-A295-29D25D265876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2BA-1DC1-6C44-AD4B-63B001FD6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8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69D8-CB0D-4B4E-A295-29D25D265876}" type="datetimeFigureOut">
              <a:rPr lang="en-US" smtClean="0"/>
              <a:t>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2BA-1DC1-6C44-AD4B-63B001FD6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2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69D8-CB0D-4B4E-A295-29D25D265876}" type="datetimeFigureOut">
              <a:rPr lang="en-US" smtClean="0"/>
              <a:t>2/2/23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2BA-1DC1-6C44-AD4B-63B001FD6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5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69D8-CB0D-4B4E-A295-29D25D265876}" type="datetimeFigureOut">
              <a:rPr lang="en-US" smtClean="0"/>
              <a:t>2/2/23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2BA-1DC1-6C44-AD4B-63B001FD6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65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69D8-CB0D-4B4E-A295-29D25D265876}" type="datetimeFigureOut">
              <a:rPr lang="en-US" smtClean="0"/>
              <a:t>2/2/23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2BA-1DC1-6C44-AD4B-63B001FD6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69D8-CB0D-4B4E-A295-29D25D265876}" type="datetimeFigureOut">
              <a:rPr lang="en-US" smtClean="0"/>
              <a:t>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2BA-1DC1-6C44-AD4B-63B001FD6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E69D8-CB0D-4B4E-A295-29D25D265876}" type="datetimeFigureOut">
              <a:rPr lang="en-US" smtClean="0"/>
              <a:t>2/2/23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F02BA-1DC1-6C44-AD4B-63B001FD6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0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E69D8-CB0D-4B4E-A295-29D25D265876}" type="datetimeFigureOut">
              <a:rPr lang="en-US" smtClean="0"/>
              <a:t>2/2/23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F02BA-1DC1-6C44-AD4B-63B001FD6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2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206" y="428394"/>
            <a:ext cx="8541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Lecture 6A – Introduction to Trees &amp; Optimality Criteria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395" y="1447813"/>
            <a:ext cx="4451095" cy="2368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717677" y="4166999"/>
            <a:ext cx="7291559" cy="646331"/>
            <a:chOff x="-63833" y="4166999"/>
            <a:chExt cx="7291559" cy="646331"/>
          </a:xfrm>
        </p:grpSpPr>
        <p:sp>
          <p:nvSpPr>
            <p:cNvPr id="6" name="TextBox 5"/>
            <p:cNvSpPr txBox="1"/>
            <p:nvPr/>
          </p:nvSpPr>
          <p:spPr>
            <a:xfrm>
              <a:off x="-63833" y="4221663"/>
              <a:ext cx="33778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Branches: </a:t>
              </a:r>
              <a:r>
                <a:rPr lang="en-US" i="1" dirty="0"/>
                <a:t>n</a:t>
              </a:r>
              <a:r>
                <a:rPr lang="en-US" dirty="0"/>
                <a:t>-taxa -&gt; 2</a:t>
              </a:r>
              <a:r>
                <a:rPr lang="en-US" i="1" dirty="0"/>
                <a:t>n</a:t>
              </a:r>
              <a:r>
                <a:rPr lang="en-US" dirty="0"/>
                <a:t>-3 branches</a:t>
              </a:r>
              <a:r>
                <a:rPr lang="en-US" dirty="0">
                  <a:effectLst/>
                </a:rPr>
                <a:t> 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52132" y="4166999"/>
              <a:ext cx="357559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1, 2, 4, 6, &amp; 7 are external (leaves)</a:t>
              </a:r>
            </a:p>
            <a:p>
              <a:r>
                <a:rPr lang="en-US" dirty="0"/>
                <a:t>  3 &amp; 5 are internal branches (edges)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075990" y="5035426"/>
            <a:ext cx="3038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Nodes A – E are terminals</a:t>
            </a:r>
            <a:r>
              <a:rPr lang="en-US" dirty="0">
                <a:effectLst/>
              </a:rPr>
              <a:t> </a:t>
            </a:r>
          </a:p>
          <a:p>
            <a:pPr algn="ctr"/>
            <a:r>
              <a:rPr lang="en-US" dirty="0"/>
              <a:t>x, y, &amp; z are internal (vertices) </a:t>
            </a:r>
          </a:p>
        </p:txBody>
      </p:sp>
    </p:spTree>
    <p:extLst>
      <p:ext uri="{BB962C8B-B14F-4D97-AF65-F5344CB8AC3E}">
        <p14:creationId xmlns:p14="http://schemas.microsoft.com/office/powerpoint/2010/main" val="252156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1167" y="362336"/>
            <a:ext cx="2685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Fitch Algorithm (1971)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1376" y="967557"/>
            <a:ext cx="7462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– Form the intersection of the state sets of the two daughter nodes. If the </a:t>
            </a:r>
          </a:p>
          <a:p>
            <a:r>
              <a:rPr lang="en-US" dirty="0"/>
              <a:t>	intersection is </a:t>
            </a:r>
            <a:r>
              <a:rPr lang="en-US" b="1" dirty="0"/>
              <a:t>non-empty</a:t>
            </a:r>
            <a:r>
              <a:rPr lang="en-US" dirty="0"/>
              <a:t>, assign the set for the internal node equal to </a:t>
            </a:r>
          </a:p>
          <a:p>
            <a:r>
              <a:rPr lang="en-US" dirty="0"/>
              <a:t>	the </a:t>
            </a:r>
            <a:r>
              <a:rPr lang="en-US" b="1" dirty="0"/>
              <a:t>intersection</a:t>
            </a:r>
            <a:r>
              <a:rPr lang="en-US" dirty="0"/>
              <a:t>. The accumulated length of the internal node is the sum </a:t>
            </a:r>
          </a:p>
          <a:p>
            <a:r>
              <a:rPr lang="en-US" dirty="0"/>
              <a:t>	of those of the daughter nodes.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1376" y="2317274"/>
            <a:ext cx="78826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– If the intersection is </a:t>
            </a:r>
            <a:r>
              <a:rPr lang="en-US" b="1" dirty="0"/>
              <a:t>empty</a:t>
            </a:r>
            <a:r>
              <a:rPr lang="en-US" dirty="0"/>
              <a:t>, we assign the </a:t>
            </a:r>
            <a:r>
              <a:rPr lang="en-US" b="1" dirty="0"/>
              <a:t>union</a:t>
            </a:r>
            <a:r>
              <a:rPr lang="en-US" dirty="0"/>
              <a:t> of the two daughter nodes to </a:t>
            </a:r>
          </a:p>
          <a:p>
            <a:r>
              <a:rPr lang="en-US" dirty="0"/>
              <a:t>      the state set for the internal node. The accumulated length is the </a:t>
            </a:r>
            <a:r>
              <a:rPr lang="en-US" b="1" dirty="0"/>
              <a:t>sum </a:t>
            </a:r>
            <a:r>
              <a:rPr lang="en-US" dirty="0"/>
              <a:t>of those </a:t>
            </a:r>
          </a:p>
          <a:p>
            <a:r>
              <a:rPr lang="en-US" dirty="0"/>
              <a:t>      of the daughter nodes </a:t>
            </a:r>
            <a:r>
              <a:rPr lang="en-US" b="1" dirty="0"/>
              <a:t>plus one</a:t>
            </a:r>
            <a:r>
              <a:rPr lang="en-US" dirty="0"/>
              <a:t>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29450" y="6104511"/>
            <a:ext cx="906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</a:t>
            </a:r>
            <a:r>
              <a:rPr lang="en-US" i="1" dirty="0"/>
              <a:t> l</a:t>
            </a:r>
            <a:r>
              <a:rPr lang="en-US" i="1" baseline="-25000" dirty="0"/>
              <a:t>i</a:t>
            </a:r>
            <a:r>
              <a:rPr lang="en-US" i="1" dirty="0"/>
              <a:t> </a:t>
            </a:r>
            <a:r>
              <a:rPr lang="en-US" dirty="0"/>
              <a:t>= 2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CD4924D-9E6F-3845-B1C9-57EDE984B4BE}"/>
              </a:ext>
            </a:extLst>
          </p:cNvPr>
          <p:cNvGrpSpPr/>
          <p:nvPr/>
        </p:nvGrpSpPr>
        <p:grpSpPr>
          <a:xfrm>
            <a:off x="1323337" y="3658605"/>
            <a:ext cx="2318038" cy="1608216"/>
            <a:chOff x="1323337" y="3658605"/>
            <a:chExt cx="2318038" cy="1608216"/>
          </a:xfrm>
        </p:grpSpPr>
        <p:grpSp>
          <p:nvGrpSpPr>
            <p:cNvPr id="7" name="Group 6"/>
            <p:cNvGrpSpPr/>
            <p:nvPr/>
          </p:nvGrpSpPr>
          <p:grpSpPr>
            <a:xfrm>
              <a:off x="1323337" y="3658605"/>
              <a:ext cx="2261313" cy="1608216"/>
              <a:chOff x="1323337" y="3658605"/>
              <a:chExt cx="2261313" cy="1608216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2797255" y="3658605"/>
                <a:ext cx="7873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empty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323337" y="4620490"/>
                <a:ext cx="9975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Union:</a:t>
                </a:r>
              </a:p>
              <a:p>
                <a:pPr algn="ctr"/>
                <a:r>
                  <a:rPr lang="en-US" dirty="0"/>
                  <a:t>0+0+1=1</a:t>
                </a:r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0850CB7-E00F-C64F-98DC-EDA5D41C203F}"/>
                </a:ext>
              </a:extLst>
            </p:cNvPr>
            <p:cNvSpPr txBox="1"/>
            <p:nvPr/>
          </p:nvSpPr>
          <p:spPr>
            <a:xfrm>
              <a:off x="2794348" y="4630133"/>
              <a:ext cx="847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{G,A}:1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4545515-C8EC-EA46-B91D-3EB837C022B6}"/>
              </a:ext>
            </a:extLst>
          </p:cNvPr>
          <p:cNvGrpSpPr/>
          <p:nvPr/>
        </p:nvGrpSpPr>
        <p:grpSpPr>
          <a:xfrm>
            <a:off x="5156022" y="3646738"/>
            <a:ext cx="3045199" cy="1695674"/>
            <a:chOff x="5156022" y="3646738"/>
            <a:chExt cx="3045199" cy="1695674"/>
          </a:xfrm>
        </p:grpSpPr>
        <p:grpSp>
          <p:nvGrpSpPr>
            <p:cNvPr id="10" name="Group 9"/>
            <p:cNvGrpSpPr/>
            <p:nvPr/>
          </p:nvGrpSpPr>
          <p:grpSpPr>
            <a:xfrm>
              <a:off x="5156022" y="3646738"/>
              <a:ext cx="3045199" cy="1695674"/>
              <a:chOff x="5156022" y="3646738"/>
              <a:chExt cx="3045199" cy="1695674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156022" y="3646738"/>
                <a:ext cx="1223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non-empty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828354" y="4696081"/>
                <a:ext cx="137286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Intersection:</a:t>
                </a:r>
              </a:p>
              <a:p>
                <a:pPr algn="ctr"/>
                <a:r>
                  <a:rPr lang="en-US" dirty="0"/>
                  <a:t>0+0+0=0</a:t>
                </a:r>
              </a:p>
            </p:txBody>
          </p:sp>
        </p:grp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94287AE-8A03-BD4A-A67D-94B4ED9CB203}"/>
                </a:ext>
              </a:extLst>
            </p:cNvPr>
            <p:cNvSpPr txBox="1"/>
            <p:nvPr/>
          </p:nvSpPr>
          <p:spPr>
            <a:xfrm>
              <a:off x="5460452" y="4630133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{C}:0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AA36CF4-95C0-5141-814A-33075DD0B2E8}"/>
              </a:ext>
            </a:extLst>
          </p:cNvPr>
          <p:cNvGrpSpPr/>
          <p:nvPr/>
        </p:nvGrpSpPr>
        <p:grpSpPr>
          <a:xfrm>
            <a:off x="2146881" y="4680963"/>
            <a:ext cx="2907185" cy="1675390"/>
            <a:chOff x="2146881" y="4680963"/>
            <a:chExt cx="2907185" cy="1675390"/>
          </a:xfrm>
        </p:grpSpPr>
        <p:grpSp>
          <p:nvGrpSpPr>
            <p:cNvPr id="13" name="Group 12"/>
            <p:cNvGrpSpPr/>
            <p:nvPr/>
          </p:nvGrpSpPr>
          <p:grpSpPr>
            <a:xfrm>
              <a:off x="2146881" y="4680963"/>
              <a:ext cx="2692752" cy="1675390"/>
              <a:chOff x="2146881" y="4680963"/>
              <a:chExt cx="2692752" cy="167539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052238" y="4680963"/>
                <a:ext cx="7873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empty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146881" y="5710022"/>
                <a:ext cx="99753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Union:</a:t>
                </a:r>
              </a:p>
              <a:p>
                <a:pPr algn="ctr"/>
                <a:r>
                  <a:rPr lang="en-US" dirty="0"/>
                  <a:t>1+0+1=2</a:t>
                </a:r>
              </a:p>
            </p:txBody>
          </p:sp>
        </p:grp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2C76966-4712-1646-9147-28B08D403F08}"/>
                </a:ext>
              </a:extLst>
            </p:cNvPr>
            <p:cNvSpPr txBox="1"/>
            <p:nvPr/>
          </p:nvSpPr>
          <p:spPr>
            <a:xfrm>
              <a:off x="4024232" y="5884274"/>
              <a:ext cx="1029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{G,A,C}:2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30A59E3-C0F5-9048-99C7-ACA25ADE4CC5}"/>
              </a:ext>
            </a:extLst>
          </p:cNvPr>
          <p:cNvGrpSpPr/>
          <p:nvPr/>
        </p:nvGrpSpPr>
        <p:grpSpPr>
          <a:xfrm>
            <a:off x="2087956" y="3634886"/>
            <a:ext cx="4889602" cy="2276498"/>
            <a:chOff x="2087956" y="3634886"/>
            <a:chExt cx="4889602" cy="2276498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47ECBD8A-6D70-5B4D-8238-5EB4F411B034}"/>
                </a:ext>
              </a:extLst>
            </p:cNvPr>
            <p:cNvCxnSpPr>
              <a:cxnSpLocks/>
            </p:cNvCxnSpPr>
            <p:nvPr/>
          </p:nvCxnSpPr>
          <p:spPr>
            <a:xfrm>
              <a:off x="2431026" y="4004218"/>
              <a:ext cx="648692" cy="68941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5D0C073-F848-034E-8137-6218E9043893}"/>
                </a:ext>
              </a:extLst>
            </p:cNvPr>
            <p:cNvCxnSpPr>
              <a:cxnSpLocks/>
            </p:cNvCxnSpPr>
            <p:nvPr/>
          </p:nvCxnSpPr>
          <p:spPr>
            <a:xfrm>
              <a:off x="3361139" y="4906432"/>
              <a:ext cx="1040790" cy="100495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69E846-136F-5C47-A8C9-088670263659}"/>
                </a:ext>
              </a:extLst>
            </p:cNvPr>
            <p:cNvCxnSpPr>
              <a:cxnSpLocks/>
            </p:cNvCxnSpPr>
            <p:nvPr/>
          </p:nvCxnSpPr>
          <p:spPr>
            <a:xfrm>
              <a:off x="4941989" y="3987970"/>
              <a:ext cx="664749" cy="68026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4DAFA69-18E9-9D44-AFEA-3A359D9A070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906177" y="4013727"/>
              <a:ext cx="683374" cy="64180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9B0204D-43A4-3148-9631-168B671BDC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693246" y="4945564"/>
              <a:ext cx="965820" cy="96582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08A7F3C-D106-7544-A5B0-71C06DA38FB2}"/>
                </a:ext>
              </a:extLst>
            </p:cNvPr>
            <p:cNvSpPr txBox="1"/>
            <p:nvPr/>
          </p:nvSpPr>
          <p:spPr>
            <a:xfrm>
              <a:off x="2087956" y="3634886"/>
              <a:ext cx="654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{G}:0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5FF73CF-0CCD-4046-A287-87C5B421B65C}"/>
                </a:ext>
              </a:extLst>
            </p:cNvPr>
            <p:cNvSpPr txBox="1"/>
            <p:nvPr/>
          </p:nvSpPr>
          <p:spPr>
            <a:xfrm>
              <a:off x="3780254" y="3634886"/>
              <a:ext cx="641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{A}:0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9BAEFFD-719A-F34B-A1B7-CD8A18702DF6}"/>
                </a:ext>
              </a:extLst>
            </p:cNvPr>
            <p:cNvSpPr txBox="1"/>
            <p:nvPr/>
          </p:nvSpPr>
          <p:spPr>
            <a:xfrm>
              <a:off x="4580354" y="3634886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{C}:0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6BEBCCF0-1A23-0E41-811C-FB108BD18835}"/>
                </a:ext>
              </a:extLst>
            </p:cNvPr>
            <p:cNvSpPr txBox="1"/>
            <p:nvPr/>
          </p:nvSpPr>
          <p:spPr>
            <a:xfrm>
              <a:off x="6345654" y="3634886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{C}:0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23D87FB-F512-694B-9BBD-9A07A16D0C6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68693" y="4026070"/>
              <a:ext cx="666673" cy="64216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041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DFDA68CC-12FB-434E-BDD1-C750E327CB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703417"/>
              </p:ext>
            </p:extLst>
          </p:nvPr>
        </p:nvGraphicFramePr>
        <p:xfrm>
          <a:off x="3179795" y="2266202"/>
          <a:ext cx="2671749" cy="1748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698500" imgH="457200" progId="Equation.3">
                  <p:embed/>
                </p:oleObj>
              </mc:Choice>
              <mc:Fallback>
                <p:oleObj name="Equation" r:id="rId3" imgW="698500" imgH="4572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79795" y="2266202"/>
                        <a:ext cx="2671749" cy="17487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F5D843E9-7379-BA46-82A7-6F301CD16395}"/>
              </a:ext>
            </a:extLst>
          </p:cNvPr>
          <p:cNvSpPr/>
          <p:nvPr/>
        </p:nvSpPr>
        <p:spPr>
          <a:xfrm>
            <a:off x="550000" y="696598"/>
            <a:ext cx="80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Recall that the score of a tree (i.e., its length) for the entire data </a:t>
            </a:r>
          </a:p>
          <a:p>
            <a:pPr algn="ctr"/>
            <a:r>
              <a:rPr lang="en-US" sz="2000" dirty="0"/>
              <a:t>the (weighted) sum of the single-character lengths.</a:t>
            </a:r>
          </a:p>
        </p:txBody>
      </p:sp>
    </p:spTree>
    <p:extLst>
      <p:ext uri="{BB962C8B-B14F-4D97-AF65-F5344CB8AC3E}">
        <p14:creationId xmlns:p14="http://schemas.microsoft.com/office/powerpoint/2010/main" val="2969118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8613" y="299119"/>
            <a:ext cx="6006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Sankoff</a:t>
            </a:r>
            <a:r>
              <a:rPr lang="en-US" dirty="0"/>
              <a:t> Algorithm – Character-state vectors and step matrices.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81904" y="854258"/>
            <a:ext cx="31801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Step Matrix – define </a:t>
            </a:r>
            <a:r>
              <a:rPr lang="en-US" b="1" i="1" dirty="0" err="1"/>
              <a:t>c</a:t>
            </a:r>
            <a:r>
              <a:rPr lang="en-US" b="1" i="1" baseline="-25000" dirty="0" err="1"/>
              <a:t>i,j</a:t>
            </a:r>
            <a:endParaRPr lang="en-US" b="1" i="1" baseline="-25000" dirty="0"/>
          </a:p>
          <a:p>
            <a:r>
              <a:rPr lang="en-US" dirty="0"/>
              <a:t> </a:t>
            </a:r>
          </a:p>
          <a:p>
            <a:r>
              <a:rPr lang="en-US" dirty="0"/>
              <a:t>		A	C	G	T</a:t>
            </a:r>
          </a:p>
          <a:p>
            <a:r>
              <a:rPr lang="en-US" dirty="0"/>
              <a:t>	A	--	4	1	4</a:t>
            </a:r>
          </a:p>
          <a:p>
            <a:r>
              <a:rPr lang="en-US" dirty="0"/>
              <a:t>	C	4	--	4	1</a:t>
            </a:r>
          </a:p>
          <a:p>
            <a:r>
              <a:rPr lang="en-US" dirty="0"/>
              <a:t>	G	1	4	--	4</a:t>
            </a:r>
          </a:p>
          <a:p>
            <a:r>
              <a:rPr lang="en-US" dirty="0"/>
              <a:t>	T	4	1	4	--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32820" y="3290501"/>
            <a:ext cx="6078359" cy="3043543"/>
            <a:chOff x="1532820" y="3290501"/>
            <a:chExt cx="6078359" cy="3043543"/>
          </a:xfrm>
        </p:grpSpPr>
        <p:sp>
          <p:nvSpPr>
            <p:cNvPr id="5" name="Rectangle 4"/>
            <p:cNvSpPr/>
            <p:nvPr/>
          </p:nvSpPr>
          <p:spPr>
            <a:xfrm>
              <a:off x="1532820" y="3290501"/>
              <a:ext cx="607835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Step one: Fill in the character-state vectors for terminal nodes.</a:t>
              </a:r>
            </a:p>
          </p:txBody>
        </p:sp>
        <p:pic>
          <p:nvPicPr>
            <p:cNvPr id="5121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4372" y="3826371"/>
              <a:ext cx="4268838" cy="2507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6607481" y="5114864"/>
            <a:ext cx="23165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Each cell is indexed by</a:t>
            </a:r>
          </a:p>
          <a:p>
            <a:r>
              <a:rPr lang="en-US" dirty="0"/>
              <a:t>  </a:t>
            </a:r>
            <a:r>
              <a:rPr lang="en-US" i="1" dirty="0" err="1"/>
              <a:t>s</a:t>
            </a:r>
            <a:r>
              <a:rPr lang="en-US" i="1" baseline="-25000" dirty="0" err="1"/>
              <a:t>k</a:t>
            </a:r>
            <a:r>
              <a:rPr lang="en-US" i="1" baseline="-25000" dirty="0"/>
              <a:t>(</a:t>
            </a:r>
            <a:r>
              <a:rPr lang="en-US" i="1" baseline="-25000" dirty="0" err="1"/>
              <a:t>i</a:t>
            </a:r>
            <a:r>
              <a:rPr lang="en-US" i="1" baseline="-25000" dirty="0"/>
              <a:t>), </a:t>
            </a:r>
            <a:r>
              <a:rPr lang="en-US" dirty="0"/>
              <a:t>the cost of having</a:t>
            </a:r>
          </a:p>
          <a:p>
            <a:r>
              <a:rPr lang="en-US" i="1" dirty="0"/>
              <a:t>  </a:t>
            </a:r>
            <a:r>
              <a:rPr lang="en-US" dirty="0"/>
              <a:t>state </a:t>
            </a:r>
            <a:r>
              <a:rPr lang="en-US" i="1" dirty="0" err="1"/>
              <a:t>i</a:t>
            </a:r>
            <a:r>
              <a:rPr lang="en-US" dirty="0"/>
              <a:t> at node </a:t>
            </a:r>
            <a:r>
              <a:rPr lang="en-US" i="1" dirty="0"/>
              <a:t>k</a:t>
            </a:r>
            <a:r>
              <a:rPr lang="en-US" dirty="0"/>
              <a:t>.</a:t>
            </a:r>
            <a:endParaRPr lang="en-US" i="1" baseline="-2500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EBA72C4-02FB-2C48-A144-BF924BD63740}"/>
              </a:ext>
            </a:extLst>
          </p:cNvPr>
          <p:cNvGrpSpPr/>
          <p:nvPr/>
        </p:nvGrpSpPr>
        <p:grpSpPr>
          <a:xfrm>
            <a:off x="6403287" y="1306407"/>
            <a:ext cx="1528825" cy="1528587"/>
            <a:chOff x="5533495" y="1139142"/>
            <a:chExt cx="1528825" cy="152858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FAD0F89-BEE0-2646-B959-143C25292A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88914" y="1172906"/>
              <a:ext cx="1422184" cy="1446444"/>
              <a:chOff x="0" y="0"/>
              <a:chExt cx="1111745" cy="1130971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C66B3247-516F-3B4E-99AF-6C75F4DE7BA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1089190" cy="288780"/>
                <a:chOff x="0" y="0"/>
                <a:chExt cx="1089190" cy="288780"/>
              </a:xfrm>
            </p:grpSpPr>
            <p:sp>
              <p:nvSpPr>
                <p:cNvPr id="19" name="Text Box 10">
                  <a:extLst>
                    <a:ext uri="{FF2B5EF4-FFF2-40B4-BE49-F238E27FC236}">
                      <a16:creationId xmlns:a16="http://schemas.microsoft.com/office/drawing/2014/main" id="{44ECE98F-6763-5D40-B339-E32DCEA3B5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0"/>
                  <a:ext cx="1089190" cy="288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none" lIns="91440" tIns="45720" rIns="91440" bIns="45720" anchor="t" anchorCtr="0" upright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kern="1200" dirty="0">
                      <a:solidFill>
                        <a:srgbClr val="000000"/>
                      </a:solidFill>
                      <a:effectLst/>
                      <a:latin typeface="Cambria" panose="020405030504060302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G                  A</a:t>
                  </a:r>
                  <a:endParaRPr lang="en-US" sz="1000" dirty="0">
                    <a:effectLst/>
                    <a:latin typeface="Times" pitchFamily="2" charset="0"/>
                    <a:ea typeface="MS Mincho" panose="02020609040205080304" pitchFamily="49" charset="-128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20" name="Straight Arrow Connector 19">
                  <a:extLst>
                    <a:ext uri="{FF2B5EF4-FFF2-40B4-BE49-F238E27FC236}">
                      <a16:creationId xmlns:a16="http://schemas.microsoft.com/office/drawing/2014/main" id="{308029CC-51EA-E246-9A2B-B427D7EFF47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66914" y="159328"/>
                  <a:ext cx="553565" cy="0"/>
                </a:xfrm>
                <a:prstGeom prst="straightConnector1">
                  <a:avLst/>
                </a:prstGeom>
                <a:noFill/>
                <a:ln w="25400">
                  <a:solidFill>
                    <a:srgbClr val="4F81BD"/>
                  </a:solidFill>
                  <a:round/>
                  <a:headEnd type="arrow" w="med" len="med"/>
                  <a:tailEnd type="arrow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8C1E3317-BF84-E746-8C43-7E3418A54A4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842191"/>
                <a:ext cx="1111745" cy="288780"/>
                <a:chOff x="0" y="842191"/>
                <a:chExt cx="1111745" cy="288780"/>
              </a:xfrm>
            </p:grpSpPr>
            <p:sp>
              <p:nvSpPr>
                <p:cNvPr id="17" name="Text Box 8">
                  <a:extLst>
                    <a:ext uri="{FF2B5EF4-FFF2-40B4-BE49-F238E27FC236}">
                      <a16:creationId xmlns:a16="http://schemas.microsoft.com/office/drawing/2014/main" id="{687EFE96-3934-5140-B9F7-676EE340CEB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842191"/>
                  <a:ext cx="1111745" cy="2887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rot="0" vert="horz" wrap="none" lIns="91440" tIns="45720" rIns="91440" bIns="45720" anchor="t" anchorCtr="0" upright="1">
                  <a:sp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800" kern="1200" dirty="0">
                      <a:solidFill>
                        <a:srgbClr val="000000"/>
                      </a:solidFill>
                      <a:effectLst/>
                      <a:latin typeface="Cambria" panose="02040503050406030204" pitchFamily="18" charset="0"/>
                      <a:ea typeface="MS Mincho" panose="02020609040205080304" pitchFamily="49" charset="-128"/>
                      <a:cs typeface="Times New Roman" panose="02020603050405020304" pitchFamily="18" charset="0"/>
                    </a:rPr>
                    <a:t>C                   T</a:t>
                  </a:r>
                  <a:endParaRPr lang="en-US" sz="1000" dirty="0">
                    <a:effectLst/>
                    <a:latin typeface="Times" pitchFamily="2" charset="0"/>
                    <a:ea typeface="MS Mincho" panose="02020609040205080304" pitchFamily="49" charset="-128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8" name="Straight Arrow Connector 17">
                  <a:extLst>
                    <a:ext uri="{FF2B5EF4-FFF2-40B4-BE49-F238E27FC236}">
                      <a16:creationId xmlns:a16="http://schemas.microsoft.com/office/drawing/2014/main" id="{0A1FB9D6-95AD-6147-A762-BD81831CF9F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66914" y="976279"/>
                  <a:ext cx="553565" cy="0"/>
                </a:xfrm>
                <a:prstGeom prst="straightConnector1">
                  <a:avLst/>
                </a:prstGeom>
                <a:noFill/>
                <a:ln w="25400">
                  <a:solidFill>
                    <a:srgbClr val="4F81BD"/>
                  </a:solidFill>
                  <a:round/>
                  <a:headEnd type="arrow" w="med" len="med"/>
                  <a:tailEnd type="arrow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06AA7E83-7057-E447-AD68-B505BED9F6C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-5400000">
                <a:off x="-124370" y="591962"/>
                <a:ext cx="553565" cy="0"/>
              </a:xfrm>
              <a:prstGeom prst="straightConnector1">
                <a:avLst/>
              </a:prstGeom>
              <a:noFill/>
              <a:ln w="25400">
                <a:solidFill>
                  <a:srgbClr val="4F81BD"/>
                </a:solidFill>
                <a:round/>
                <a:headEnd type="arrow" w="med" len="med"/>
                <a:tailEnd type="arrow" w="med" len="med"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8B045F2D-561D-F249-9479-2812C5B93FA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-5400000">
                <a:off x="679270" y="597842"/>
                <a:ext cx="553565" cy="0"/>
              </a:xfrm>
              <a:prstGeom prst="straightConnector1">
                <a:avLst/>
              </a:prstGeom>
              <a:noFill/>
              <a:ln w="25400">
                <a:solidFill>
                  <a:srgbClr val="4F81BD"/>
                </a:solidFill>
                <a:round/>
                <a:headEnd type="arrow" w="med" len="med"/>
                <a:tailEnd type="arrow" w="med" len="med"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F7C3B2D5-BE29-7947-8DFC-B8564B5C8DB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93065" y="336770"/>
                <a:ext cx="531975" cy="531975"/>
              </a:xfrm>
              <a:prstGeom prst="straightConnector1">
                <a:avLst/>
              </a:prstGeom>
              <a:noFill/>
              <a:ln w="25400">
                <a:solidFill>
                  <a:srgbClr val="4F81BD"/>
                </a:solidFill>
                <a:round/>
                <a:headEnd type="arrow" w="med" len="med"/>
                <a:tailEnd type="arrow" w="med" len="med"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13F89004-AAAB-4444-9D63-0086239B3DF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H="1">
                <a:off x="293065" y="321059"/>
                <a:ext cx="531975" cy="531975"/>
              </a:xfrm>
              <a:prstGeom prst="straightConnector1">
                <a:avLst/>
              </a:prstGeom>
              <a:noFill/>
              <a:ln w="25400">
                <a:solidFill>
                  <a:srgbClr val="4F81BD"/>
                </a:solidFill>
                <a:round/>
                <a:headEnd type="arrow" w="med" len="med"/>
                <a:tailEnd type="arrow" w="med" len="med"/>
              </a:ln>
              <a:effectLst>
                <a:outerShdw blurRad="40000" dist="20000" dir="5400000" rotWithShape="0">
                  <a:srgbClr val="000000">
                    <a:alpha val="37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D534402-EA52-834F-87AA-EB148754BC3C}"/>
                </a:ext>
              </a:extLst>
            </p:cNvPr>
            <p:cNvSpPr txBox="1"/>
            <p:nvPr/>
          </p:nvSpPr>
          <p:spPr>
            <a:xfrm>
              <a:off x="6174811" y="1139142"/>
              <a:ext cx="250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6B8461E-A182-9746-B133-242BFA5D427C}"/>
                </a:ext>
              </a:extLst>
            </p:cNvPr>
            <p:cNvSpPr txBox="1"/>
            <p:nvPr/>
          </p:nvSpPr>
          <p:spPr>
            <a:xfrm>
              <a:off x="6162095" y="2421508"/>
              <a:ext cx="250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263B6FF-7180-9742-88E0-D04FB1E67747}"/>
                </a:ext>
              </a:extLst>
            </p:cNvPr>
            <p:cNvSpPr txBox="1"/>
            <p:nvPr/>
          </p:nvSpPr>
          <p:spPr>
            <a:xfrm>
              <a:off x="5533495" y="1791535"/>
              <a:ext cx="250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4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FC4D681-2E56-1F40-845A-FF4B11BFA7E2}"/>
                </a:ext>
              </a:extLst>
            </p:cNvPr>
            <p:cNvSpPr txBox="1"/>
            <p:nvPr/>
          </p:nvSpPr>
          <p:spPr>
            <a:xfrm>
              <a:off x="6811930" y="1811974"/>
              <a:ext cx="250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4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D4901DA-9382-6B4E-8FD6-7F1069408E7C}"/>
                </a:ext>
              </a:extLst>
            </p:cNvPr>
            <p:cNvSpPr txBox="1"/>
            <p:nvPr/>
          </p:nvSpPr>
          <p:spPr>
            <a:xfrm>
              <a:off x="6252870" y="1607493"/>
              <a:ext cx="250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4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B6717FE-C8A9-3541-BC9F-F47CE1DC3237}"/>
                </a:ext>
              </a:extLst>
            </p:cNvPr>
            <p:cNvSpPr txBox="1"/>
            <p:nvPr/>
          </p:nvSpPr>
          <p:spPr>
            <a:xfrm>
              <a:off x="6115337" y="1982914"/>
              <a:ext cx="25039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482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9380" y="487948"/>
            <a:ext cx="6298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Step two: Fill in vectors for other nodes, descending tree.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6252" y="1102186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 1 (</a:t>
            </a:r>
            <a:r>
              <a:rPr lang="en-US" i="1" dirty="0"/>
              <a:t>k</a:t>
            </a:r>
            <a:r>
              <a:rPr lang="en-US" dirty="0"/>
              <a:t> = 1):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3701154"/>
            <a:ext cx="4800600" cy="280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324333" y="1224578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Node 2 (</a:t>
            </a:r>
            <a:r>
              <a:rPr lang="en-US" i="1" dirty="0"/>
              <a:t>k</a:t>
            </a:r>
            <a:r>
              <a:rPr lang="en-US" dirty="0"/>
              <a:t> = 2):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61931" y="204917"/>
            <a:ext cx="3180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A	C	G	T</a:t>
            </a:r>
          </a:p>
          <a:p>
            <a:r>
              <a:rPr lang="en-US" dirty="0"/>
              <a:t>	A	--	4	1	4</a:t>
            </a:r>
          </a:p>
          <a:p>
            <a:r>
              <a:rPr lang="en-US" dirty="0"/>
              <a:t>	C	4	--	4	1</a:t>
            </a:r>
          </a:p>
          <a:p>
            <a:r>
              <a:rPr lang="en-US" dirty="0"/>
              <a:t>	G	1	4	--	4</a:t>
            </a:r>
          </a:p>
          <a:p>
            <a:r>
              <a:rPr lang="en-US" dirty="0"/>
              <a:t>	T	4	1	4	-- 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353716" y="1551094"/>
            <a:ext cx="2828396" cy="3520778"/>
            <a:chOff x="353716" y="1551094"/>
            <a:chExt cx="2828396" cy="3520778"/>
          </a:xfrm>
        </p:grpSpPr>
        <p:sp>
          <p:nvSpPr>
            <p:cNvPr id="3" name="Rectangle 2"/>
            <p:cNvSpPr/>
            <p:nvPr/>
          </p:nvSpPr>
          <p:spPr>
            <a:xfrm>
              <a:off x="353716" y="1551094"/>
              <a:ext cx="25999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s</a:t>
              </a:r>
              <a:r>
                <a:rPr lang="en-US" baseline="-25000" dirty="0"/>
                <a:t>1(A)</a:t>
              </a:r>
              <a:r>
                <a:rPr lang="en-US" dirty="0"/>
                <a:t> = </a:t>
              </a:r>
              <a:r>
                <a:rPr lang="en-US" dirty="0" err="1"/>
                <a:t>c</a:t>
              </a:r>
              <a:r>
                <a:rPr lang="en-US" baseline="-25000" dirty="0" err="1"/>
                <a:t>AG</a:t>
              </a:r>
              <a:r>
                <a:rPr lang="en-US" dirty="0"/>
                <a:t> + </a:t>
              </a:r>
              <a:r>
                <a:rPr lang="en-US" dirty="0" err="1"/>
                <a:t>c</a:t>
              </a:r>
              <a:r>
                <a:rPr lang="en-US" baseline="-25000" dirty="0" err="1"/>
                <a:t>AA</a:t>
              </a:r>
              <a:r>
                <a:rPr lang="en-US" dirty="0"/>
                <a:t> = 1 + 0 = 1, 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2977827" y="4828032"/>
              <a:ext cx="204285" cy="243840"/>
            </a:xfrm>
            <a:prstGeom prst="roundRect">
              <a:avLst/>
            </a:prstGeom>
            <a:solidFill>
              <a:schemeClr val="accent1">
                <a:alpha val="13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53716" y="1998919"/>
            <a:ext cx="3061166" cy="3075844"/>
            <a:chOff x="353716" y="1998919"/>
            <a:chExt cx="3061166" cy="3075844"/>
          </a:xfrm>
        </p:grpSpPr>
        <p:sp>
          <p:nvSpPr>
            <p:cNvPr id="4" name="TextBox 3"/>
            <p:cNvSpPr txBox="1"/>
            <p:nvPr/>
          </p:nvSpPr>
          <p:spPr>
            <a:xfrm>
              <a:off x="353716" y="1998919"/>
              <a:ext cx="2579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baseline="-25000" dirty="0"/>
                <a:t>1(C)</a:t>
              </a:r>
              <a:r>
                <a:rPr lang="en-US" dirty="0"/>
                <a:t> = </a:t>
              </a:r>
              <a:r>
                <a:rPr lang="en-US" dirty="0" err="1"/>
                <a:t>c</a:t>
              </a:r>
              <a:r>
                <a:rPr lang="en-US" baseline="-25000" dirty="0" err="1"/>
                <a:t>CG</a:t>
              </a:r>
              <a:r>
                <a:rPr lang="en-US" dirty="0"/>
                <a:t> + </a:t>
              </a:r>
              <a:r>
                <a:rPr lang="en-US" dirty="0" err="1"/>
                <a:t>c</a:t>
              </a:r>
              <a:r>
                <a:rPr lang="en-US" baseline="-25000" dirty="0" err="1"/>
                <a:t>CA</a:t>
              </a:r>
              <a:r>
                <a:rPr lang="en-US" dirty="0"/>
                <a:t> = 4 + 4 = 8,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10597" y="4830923"/>
              <a:ext cx="204285" cy="243840"/>
            </a:xfrm>
            <a:prstGeom prst="roundRect">
              <a:avLst/>
            </a:prstGeom>
            <a:solidFill>
              <a:schemeClr val="accent1">
                <a:alpha val="13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53716" y="2446744"/>
            <a:ext cx="3301807" cy="2628022"/>
            <a:chOff x="353716" y="2446744"/>
            <a:chExt cx="3301807" cy="2628022"/>
          </a:xfrm>
        </p:grpSpPr>
        <p:sp>
          <p:nvSpPr>
            <p:cNvPr id="5" name="TextBox 4"/>
            <p:cNvSpPr txBox="1"/>
            <p:nvPr/>
          </p:nvSpPr>
          <p:spPr>
            <a:xfrm>
              <a:off x="353716" y="2446744"/>
              <a:ext cx="26241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baseline="-25000" dirty="0"/>
                <a:t>1(G)</a:t>
              </a:r>
              <a:r>
                <a:rPr lang="en-US" dirty="0"/>
                <a:t> = </a:t>
              </a:r>
              <a:r>
                <a:rPr lang="en-US" dirty="0" err="1"/>
                <a:t>c</a:t>
              </a:r>
              <a:r>
                <a:rPr lang="en-US" baseline="-25000" dirty="0" err="1"/>
                <a:t>GG</a:t>
              </a:r>
              <a:r>
                <a:rPr lang="en-US" dirty="0"/>
                <a:t> + </a:t>
              </a:r>
              <a:r>
                <a:rPr lang="en-US" dirty="0" err="1"/>
                <a:t>c</a:t>
              </a:r>
              <a:r>
                <a:rPr lang="en-US" baseline="-25000" dirty="0" err="1"/>
                <a:t>GA</a:t>
              </a:r>
              <a:r>
                <a:rPr lang="en-US" dirty="0"/>
                <a:t> = 0 + 1 = 1,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3451238" y="4830926"/>
              <a:ext cx="204285" cy="243840"/>
            </a:xfrm>
            <a:prstGeom prst="roundRect">
              <a:avLst/>
            </a:prstGeom>
            <a:solidFill>
              <a:schemeClr val="accent1">
                <a:alpha val="13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53716" y="2894568"/>
            <a:ext cx="3534142" cy="2177304"/>
            <a:chOff x="353716" y="2894568"/>
            <a:chExt cx="3534142" cy="2177304"/>
          </a:xfrm>
        </p:grpSpPr>
        <p:sp>
          <p:nvSpPr>
            <p:cNvPr id="6" name="TextBox 5"/>
            <p:cNvSpPr txBox="1"/>
            <p:nvPr/>
          </p:nvSpPr>
          <p:spPr>
            <a:xfrm>
              <a:off x="353716" y="2894568"/>
              <a:ext cx="2500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baseline="-25000" dirty="0"/>
                <a:t>1(T)</a:t>
              </a:r>
              <a:r>
                <a:rPr lang="en-US" dirty="0"/>
                <a:t> = </a:t>
              </a:r>
              <a:r>
                <a:rPr lang="en-US" dirty="0" err="1"/>
                <a:t>c</a:t>
              </a:r>
              <a:r>
                <a:rPr lang="en-US" baseline="-25000" dirty="0" err="1"/>
                <a:t>TG</a:t>
              </a:r>
              <a:r>
                <a:rPr lang="en-US" dirty="0"/>
                <a:t> + </a:t>
              </a:r>
              <a:r>
                <a:rPr lang="en-US" dirty="0" err="1"/>
                <a:t>c</a:t>
              </a:r>
              <a:r>
                <a:rPr lang="en-US" baseline="-25000" dirty="0" err="1"/>
                <a:t>TA</a:t>
              </a:r>
              <a:r>
                <a:rPr lang="en-US" dirty="0"/>
                <a:t> = 4 + 4 = 8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683573" y="4828032"/>
              <a:ext cx="204285" cy="243840"/>
            </a:xfrm>
            <a:prstGeom prst="roundRect">
              <a:avLst/>
            </a:prstGeom>
            <a:solidFill>
              <a:schemeClr val="accent1">
                <a:alpha val="13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6DD53EB-7CB9-0B4F-8536-E159D2DF3007}"/>
              </a:ext>
            </a:extLst>
          </p:cNvPr>
          <p:cNvGrpSpPr/>
          <p:nvPr/>
        </p:nvGrpSpPr>
        <p:grpSpPr>
          <a:xfrm>
            <a:off x="4654810" y="1593910"/>
            <a:ext cx="1569745" cy="3481129"/>
            <a:chOff x="4654810" y="1593910"/>
            <a:chExt cx="1569745" cy="3481129"/>
          </a:xfrm>
        </p:grpSpPr>
        <p:grpSp>
          <p:nvGrpSpPr>
            <p:cNvPr id="25" name="Group 24"/>
            <p:cNvGrpSpPr/>
            <p:nvPr/>
          </p:nvGrpSpPr>
          <p:grpSpPr>
            <a:xfrm>
              <a:off x="4654810" y="1593910"/>
              <a:ext cx="1544300" cy="3477962"/>
              <a:chOff x="4654810" y="1593910"/>
              <a:chExt cx="1544300" cy="3477962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4654810" y="1593910"/>
                <a:ext cx="154430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</a:t>
                </a:r>
                <a:r>
                  <a:rPr lang="en-US" baseline="-25000" dirty="0"/>
                  <a:t>2(A)</a:t>
                </a:r>
                <a:r>
                  <a:rPr lang="en-US" dirty="0"/>
                  <a:t> = 4 + 4 = 8</a:t>
                </a: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5318680" y="4828032"/>
                <a:ext cx="204285" cy="243840"/>
              </a:xfrm>
              <a:prstGeom prst="roundRect">
                <a:avLst/>
              </a:prstGeom>
              <a:solidFill>
                <a:schemeClr val="accent1">
                  <a:alpha val="13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4661798" y="2027463"/>
              <a:ext cx="1537312" cy="3044409"/>
              <a:chOff x="4661798" y="2027463"/>
              <a:chExt cx="1537312" cy="3044409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4661798" y="2027463"/>
                <a:ext cx="15373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</a:t>
                </a:r>
                <a:r>
                  <a:rPr lang="en-US" baseline="-25000" dirty="0"/>
                  <a:t>2(C)</a:t>
                </a:r>
                <a:r>
                  <a:rPr lang="en-US" dirty="0"/>
                  <a:t> = 0 + 0 = 0</a:t>
                </a: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5557152" y="4828032"/>
                <a:ext cx="204285" cy="243840"/>
              </a:xfrm>
              <a:prstGeom prst="roundRect">
                <a:avLst/>
              </a:prstGeom>
              <a:solidFill>
                <a:schemeClr val="accent1">
                  <a:alpha val="13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661798" y="2461016"/>
              <a:ext cx="1556836" cy="2614023"/>
              <a:chOff x="4661798" y="2461016"/>
              <a:chExt cx="1556836" cy="2614023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661798" y="2461016"/>
                <a:ext cx="1556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</a:t>
                </a:r>
                <a:r>
                  <a:rPr lang="en-US" baseline="-25000" dirty="0"/>
                  <a:t>2(G)</a:t>
                </a:r>
                <a:r>
                  <a:rPr lang="en-US" dirty="0"/>
                  <a:t> = 4 + 4 = 8</a:t>
                </a: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5788711" y="4831199"/>
                <a:ext cx="204285" cy="243840"/>
              </a:xfrm>
              <a:prstGeom prst="roundRect">
                <a:avLst/>
              </a:prstGeom>
              <a:solidFill>
                <a:schemeClr val="accent1">
                  <a:alpha val="13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4654810" y="2894568"/>
              <a:ext cx="1569745" cy="2180471"/>
              <a:chOff x="4654810" y="2894568"/>
              <a:chExt cx="1569745" cy="2180471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654810" y="2894568"/>
                <a:ext cx="15302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s</a:t>
                </a:r>
                <a:r>
                  <a:rPr lang="en-US" baseline="-25000" dirty="0"/>
                  <a:t>2(T)</a:t>
                </a:r>
                <a:r>
                  <a:rPr lang="en-US" dirty="0"/>
                  <a:t> = 1 + 1 = 2</a:t>
                </a:r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6020270" y="4831199"/>
                <a:ext cx="204285" cy="243840"/>
              </a:xfrm>
              <a:prstGeom prst="roundRect">
                <a:avLst/>
              </a:prstGeom>
              <a:solidFill>
                <a:schemeClr val="accent1">
                  <a:alpha val="13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925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7993" y="423310"/>
            <a:ext cx="6512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For nodes below, we must calculate the cost for each possible state</a:t>
            </a:r>
          </a:p>
          <a:p>
            <a:pPr algn="ctr"/>
            <a:r>
              <a:rPr lang="en-US" dirty="0"/>
              <a:t> assignment for daughter nodes.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929" y="1708353"/>
            <a:ext cx="3448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3(A)</a:t>
            </a:r>
            <a:r>
              <a:rPr lang="en-US" dirty="0"/>
              <a:t> = min[s</a:t>
            </a:r>
            <a:r>
              <a:rPr lang="en-US" baseline="-25000" dirty="0"/>
              <a:t>1</a:t>
            </a:r>
            <a:r>
              <a:rPr lang="en-US" i="1" baseline="-25000" dirty="0"/>
              <a:t>i</a:t>
            </a:r>
            <a:r>
              <a:rPr lang="en-US" dirty="0"/>
              <a:t> + </a:t>
            </a:r>
            <a:r>
              <a:rPr lang="en-US" dirty="0" err="1"/>
              <a:t>c</a:t>
            </a:r>
            <a:r>
              <a:rPr lang="en-US" baseline="-25000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] + min[s</a:t>
            </a:r>
            <a:r>
              <a:rPr lang="en-US" baseline="-25000" dirty="0"/>
              <a:t>2</a:t>
            </a:r>
            <a:r>
              <a:rPr lang="en-US" i="1" baseline="-25000" dirty="0"/>
              <a:t>i</a:t>
            </a:r>
            <a:r>
              <a:rPr lang="en-US" dirty="0"/>
              <a:t> + </a:t>
            </a:r>
            <a:r>
              <a:rPr lang="en-US" dirty="0" err="1"/>
              <a:t>c</a:t>
            </a:r>
            <a:r>
              <a:rPr lang="en-US" baseline="-25000" dirty="0" err="1"/>
              <a:t>A</a:t>
            </a:r>
            <a:r>
              <a:rPr lang="en-US" i="1" baseline="-25000" dirty="0" err="1"/>
              <a:t>j</a:t>
            </a:r>
            <a:r>
              <a:rPr lang="en-US" dirty="0"/>
              <a:t>] 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02" y="1531742"/>
            <a:ext cx="4656855" cy="271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931278" y="5974194"/>
            <a:ext cx="4865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So, we fill in the character-state vector for node 3: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510940" y="1167940"/>
            <a:ext cx="1468640" cy="686165"/>
            <a:chOff x="510940" y="1167940"/>
            <a:chExt cx="1468640" cy="686165"/>
          </a:xfrm>
        </p:grpSpPr>
        <p:sp>
          <p:nvSpPr>
            <p:cNvPr id="12" name="TextBox 11"/>
            <p:cNvSpPr txBox="1"/>
            <p:nvPr/>
          </p:nvSpPr>
          <p:spPr>
            <a:xfrm>
              <a:off x="510940" y="1167940"/>
              <a:ext cx="146864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From daughter node 1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1430632" y="1429550"/>
              <a:ext cx="14598" cy="42455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620411" y="1339021"/>
            <a:ext cx="1172116" cy="515084"/>
            <a:chOff x="1620411" y="1339021"/>
            <a:chExt cx="1172116" cy="515084"/>
          </a:xfrm>
        </p:grpSpPr>
        <p:sp>
          <p:nvSpPr>
            <p:cNvPr id="16" name="TextBox 15"/>
            <p:cNvSpPr txBox="1"/>
            <p:nvPr/>
          </p:nvSpPr>
          <p:spPr>
            <a:xfrm>
              <a:off x="1620411" y="1339021"/>
              <a:ext cx="11721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From step matrix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876193" y="1600631"/>
              <a:ext cx="0" cy="25347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507370" y="2251377"/>
            <a:ext cx="414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min[</a:t>
            </a:r>
            <a:r>
              <a:rPr lang="en-US" b="1" dirty="0"/>
              <a:t>1</a:t>
            </a:r>
            <a:r>
              <a:rPr lang="en-US" dirty="0"/>
              <a:t>,12,2,12] + min[8,</a:t>
            </a:r>
            <a:r>
              <a:rPr lang="en-US" b="1" dirty="0"/>
              <a:t>4</a:t>
            </a:r>
            <a:r>
              <a:rPr lang="en-US" dirty="0"/>
              <a:t>,9,6] = 1+4 = 5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77262" y="3741159"/>
            <a:ext cx="27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5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50038F6-B6AB-0843-ADFD-D04D5F38BE27}"/>
              </a:ext>
            </a:extLst>
          </p:cNvPr>
          <p:cNvGrpSpPr/>
          <p:nvPr/>
        </p:nvGrpSpPr>
        <p:grpSpPr>
          <a:xfrm>
            <a:off x="241929" y="2794401"/>
            <a:ext cx="6555153" cy="1257835"/>
            <a:chOff x="241929" y="2794401"/>
            <a:chExt cx="6555153" cy="1257835"/>
          </a:xfrm>
        </p:grpSpPr>
        <p:sp>
          <p:nvSpPr>
            <p:cNvPr id="5" name="TextBox 4"/>
            <p:cNvSpPr txBox="1"/>
            <p:nvPr/>
          </p:nvSpPr>
          <p:spPr>
            <a:xfrm>
              <a:off x="241929" y="2794401"/>
              <a:ext cx="3252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baseline="-25000" dirty="0"/>
                <a:t>3(C)</a:t>
              </a:r>
              <a:r>
                <a:rPr lang="en-US" dirty="0"/>
                <a:t> = min[s</a:t>
              </a:r>
              <a:r>
                <a:rPr lang="en-US" baseline="-25000" dirty="0"/>
                <a:t>1</a:t>
              </a:r>
              <a:r>
                <a:rPr lang="en-US" i="1" baseline="-25000" dirty="0"/>
                <a:t>i</a:t>
              </a:r>
              <a:r>
                <a:rPr lang="en-US" dirty="0"/>
                <a:t> + </a:t>
              </a:r>
              <a:r>
                <a:rPr lang="en-US" dirty="0" err="1"/>
                <a:t>c</a:t>
              </a:r>
              <a:r>
                <a:rPr lang="en-US" baseline="-25000" dirty="0" err="1"/>
                <a:t>C</a:t>
              </a:r>
              <a:r>
                <a:rPr lang="en-US" i="1" baseline="-25000" dirty="0" err="1"/>
                <a:t>j</a:t>
              </a:r>
              <a:r>
                <a:rPr lang="en-US" dirty="0"/>
                <a:t>] + min[s</a:t>
              </a:r>
              <a:r>
                <a:rPr lang="en-US" baseline="-25000" dirty="0"/>
                <a:t>2</a:t>
              </a:r>
              <a:r>
                <a:rPr lang="en-US" i="1" baseline="-25000" dirty="0"/>
                <a:t>i</a:t>
              </a:r>
              <a:r>
                <a:rPr lang="en-US" dirty="0"/>
                <a:t> + </a:t>
              </a:r>
              <a:r>
                <a:rPr lang="en-US" dirty="0" err="1"/>
                <a:t>c</a:t>
              </a:r>
              <a:r>
                <a:rPr lang="en-US" baseline="-25000" dirty="0" err="1"/>
                <a:t>C</a:t>
              </a:r>
              <a:r>
                <a:rPr lang="en-US" i="1" baseline="-25000" dirty="0" err="1"/>
                <a:t>j</a:t>
              </a:r>
              <a:r>
                <a:rPr lang="en-US" dirty="0"/>
                <a:t>]</a:t>
              </a: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507370" y="3337425"/>
              <a:ext cx="6289712" cy="714811"/>
              <a:chOff x="507370" y="3337425"/>
              <a:chExt cx="6289712" cy="714811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07370" y="3337425"/>
                <a:ext cx="41482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= min [</a:t>
                </a:r>
                <a:r>
                  <a:rPr lang="en-US" b="1" dirty="0"/>
                  <a:t>5</a:t>
                </a:r>
                <a:r>
                  <a:rPr lang="en-US" dirty="0"/>
                  <a:t>,8,</a:t>
                </a:r>
                <a:r>
                  <a:rPr lang="en-US" b="1" dirty="0"/>
                  <a:t>5</a:t>
                </a:r>
                <a:r>
                  <a:rPr lang="en-US" dirty="0"/>
                  <a:t>,9] + min[12,</a:t>
                </a:r>
                <a:r>
                  <a:rPr lang="en-US" b="1" dirty="0"/>
                  <a:t>0</a:t>
                </a:r>
                <a:r>
                  <a:rPr lang="en-US" dirty="0"/>
                  <a:t>,12,3] = 5+0 = 5 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521421" y="3744459"/>
                <a:ext cx="275661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dirty="0"/>
                  <a:t>5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126AE88-4C3F-8141-B2A5-CE5890BB55F6}"/>
              </a:ext>
            </a:extLst>
          </p:cNvPr>
          <p:cNvGrpSpPr/>
          <p:nvPr/>
        </p:nvGrpSpPr>
        <p:grpSpPr>
          <a:xfrm>
            <a:off x="241929" y="3744459"/>
            <a:ext cx="6772422" cy="1048346"/>
            <a:chOff x="241929" y="3744459"/>
            <a:chExt cx="6772422" cy="1048346"/>
          </a:xfrm>
        </p:grpSpPr>
        <p:sp>
          <p:nvSpPr>
            <p:cNvPr id="7" name="TextBox 6"/>
            <p:cNvSpPr txBox="1"/>
            <p:nvPr/>
          </p:nvSpPr>
          <p:spPr>
            <a:xfrm>
              <a:off x="241929" y="3880449"/>
              <a:ext cx="3300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baseline="-25000" dirty="0"/>
                <a:t>3(G)</a:t>
              </a:r>
              <a:r>
                <a:rPr lang="en-US" dirty="0"/>
                <a:t> = min[s</a:t>
              </a:r>
              <a:r>
                <a:rPr lang="en-US" baseline="-25000" dirty="0"/>
                <a:t>1</a:t>
              </a:r>
              <a:r>
                <a:rPr lang="en-US" i="1" baseline="-25000" dirty="0"/>
                <a:t>i</a:t>
              </a:r>
              <a:r>
                <a:rPr lang="en-US" dirty="0"/>
                <a:t> + </a:t>
              </a:r>
              <a:r>
                <a:rPr lang="en-US" dirty="0" err="1"/>
                <a:t>c</a:t>
              </a:r>
              <a:r>
                <a:rPr lang="en-US" baseline="-25000" dirty="0" err="1"/>
                <a:t>G</a:t>
              </a:r>
              <a:r>
                <a:rPr lang="en-US" i="1" baseline="-25000" dirty="0" err="1"/>
                <a:t>j</a:t>
              </a:r>
              <a:r>
                <a:rPr lang="en-US" dirty="0"/>
                <a:t>] + min[s</a:t>
              </a:r>
              <a:r>
                <a:rPr lang="en-US" baseline="-25000" dirty="0"/>
                <a:t>2</a:t>
              </a:r>
              <a:r>
                <a:rPr lang="en-US" i="1" baseline="-25000" dirty="0"/>
                <a:t>i</a:t>
              </a:r>
              <a:r>
                <a:rPr lang="en-US" dirty="0"/>
                <a:t> + </a:t>
              </a:r>
              <a:r>
                <a:rPr lang="en-US" dirty="0" err="1"/>
                <a:t>c</a:t>
              </a:r>
              <a:r>
                <a:rPr lang="en-US" baseline="-25000" dirty="0" err="1"/>
                <a:t>G</a:t>
              </a:r>
              <a:r>
                <a:rPr lang="en-US" i="1" baseline="-25000" dirty="0" err="1"/>
                <a:t>j</a:t>
              </a:r>
              <a:r>
                <a:rPr lang="en-US" dirty="0"/>
                <a:t>]</a:t>
              </a: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507370" y="3744459"/>
              <a:ext cx="6506981" cy="1048346"/>
              <a:chOff x="507370" y="3744459"/>
              <a:chExt cx="6506981" cy="1048346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507370" y="4423473"/>
                <a:ext cx="41482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= min [2,12,</a:t>
                </a:r>
                <a:r>
                  <a:rPr lang="en-US" b="1" dirty="0"/>
                  <a:t>1</a:t>
                </a:r>
                <a:r>
                  <a:rPr lang="en-US" dirty="0"/>
                  <a:t>,12] + min[9,</a:t>
                </a:r>
                <a:r>
                  <a:rPr lang="en-US" b="1" dirty="0"/>
                  <a:t>4</a:t>
                </a:r>
                <a:r>
                  <a:rPr lang="en-US" dirty="0"/>
                  <a:t>,8,6] = 1+4 = 5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738690" y="3744459"/>
                <a:ext cx="275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5</a:t>
                </a: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404FAA5-4183-2345-A007-3C964A14D0CA}"/>
              </a:ext>
            </a:extLst>
          </p:cNvPr>
          <p:cNvGrpSpPr/>
          <p:nvPr/>
        </p:nvGrpSpPr>
        <p:grpSpPr>
          <a:xfrm>
            <a:off x="241929" y="3744459"/>
            <a:ext cx="6960492" cy="2134393"/>
            <a:chOff x="241929" y="3744459"/>
            <a:chExt cx="6960492" cy="2134393"/>
          </a:xfrm>
        </p:grpSpPr>
        <p:sp>
          <p:nvSpPr>
            <p:cNvPr id="9" name="TextBox 8"/>
            <p:cNvSpPr txBox="1"/>
            <p:nvPr/>
          </p:nvSpPr>
          <p:spPr>
            <a:xfrm>
              <a:off x="241929" y="4966497"/>
              <a:ext cx="3233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</a:t>
              </a:r>
              <a:r>
                <a:rPr lang="en-US" baseline="-25000" dirty="0"/>
                <a:t>3(T)</a:t>
              </a:r>
              <a:r>
                <a:rPr lang="en-US" dirty="0"/>
                <a:t> = min[s</a:t>
              </a:r>
              <a:r>
                <a:rPr lang="en-US" baseline="-25000" dirty="0"/>
                <a:t>1</a:t>
              </a:r>
              <a:r>
                <a:rPr lang="en-US" i="1" baseline="-25000" dirty="0"/>
                <a:t>i</a:t>
              </a:r>
              <a:r>
                <a:rPr lang="en-US" dirty="0"/>
                <a:t> + </a:t>
              </a:r>
              <a:r>
                <a:rPr lang="en-US" dirty="0" err="1"/>
                <a:t>c</a:t>
              </a:r>
              <a:r>
                <a:rPr lang="en-US" baseline="-25000" dirty="0" err="1"/>
                <a:t>T</a:t>
              </a:r>
              <a:r>
                <a:rPr lang="en-US" i="1" baseline="-25000" dirty="0" err="1"/>
                <a:t>j</a:t>
              </a:r>
              <a:r>
                <a:rPr lang="en-US" dirty="0"/>
                <a:t>] + min[s</a:t>
              </a:r>
              <a:r>
                <a:rPr lang="en-US" baseline="-25000" dirty="0"/>
                <a:t>2</a:t>
              </a:r>
              <a:r>
                <a:rPr lang="en-US" i="1" baseline="-25000" dirty="0"/>
                <a:t>i</a:t>
              </a:r>
              <a:r>
                <a:rPr lang="en-US" dirty="0"/>
                <a:t> + </a:t>
              </a:r>
              <a:r>
                <a:rPr lang="en-US" dirty="0" err="1"/>
                <a:t>c</a:t>
              </a:r>
              <a:r>
                <a:rPr lang="en-US" baseline="-25000" dirty="0" err="1"/>
                <a:t>T</a:t>
              </a:r>
              <a:r>
                <a:rPr lang="en-US" i="1" baseline="-25000" dirty="0" err="1"/>
                <a:t>j</a:t>
              </a:r>
              <a:r>
                <a:rPr lang="en-US" dirty="0"/>
                <a:t>]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507370" y="3744459"/>
              <a:ext cx="6695051" cy="2134393"/>
              <a:chOff x="507370" y="3744459"/>
              <a:chExt cx="6695051" cy="2134393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507370" y="5509520"/>
                <a:ext cx="41482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= min [</a:t>
                </a:r>
                <a:r>
                  <a:rPr lang="en-US" b="1" dirty="0"/>
                  <a:t>5</a:t>
                </a:r>
                <a:r>
                  <a:rPr lang="en-US" dirty="0"/>
                  <a:t>,9,</a:t>
                </a:r>
                <a:r>
                  <a:rPr lang="en-US" b="1" dirty="0"/>
                  <a:t>5</a:t>
                </a:r>
                <a:r>
                  <a:rPr lang="en-US" dirty="0"/>
                  <a:t>,8] + min[12,</a:t>
                </a:r>
                <a:r>
                  <a:rPr lang="en-US" b="1" dirty="0"/>
                  <a:t>1</a:t>
                </a:r>
                <a:r>
                  <a:rPr lang="en-US" dirty="0"/>
                  <a:t>,12,2] = 5+1 = 6 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926760" y="3744459"/>
                <a:ext cx="275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6</a:t>
                </a:r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6249941" y="4386972"/>
            <a:ext cx="31801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sz="1200" dirty="0"/>
              <a:t>	A	C	G	T</a:t>
            </a:r>
          </a:p>
          <a:p>
            <a:r>
              <a:rPr lang="en-US" sz="1200" dirty="0"/>
              <a:t>	A	--	4	1	4</a:t>
            </a:r>
          </a:p>
          <a:p>
            <a:r>
              <a:rPr lang="en-US" sz="1200" dirty="0"/>
              <a:t>	C	4	--	4	1</a:t>
            </a:r>
          </a:p>
          <a:p>
            <a:r>
              <a:rPr lang="en-US" sz="1200" dirty="0"/>
              <a:t>	G	1	4	--	4</a:t>
            </a:r>
          </a:p>
          <a:p>
            <a:r>
              <a:rPr lang="en-US" sz="1200" dirty="0"/>
              <a:t>	T	4	1	4	-- </a:t>
            </a:r>
          </a:p>
        </p:txBody>
      </p:sp>
    </p:spTree>
    <p:extLst>
      <p:ext uri="{BB962C8B-B14F-4D97-AF65-F5344CB8AC3E}">
        <p14:creationId xmlns:p14="http://schemas.microsoft.com/office/powerpoint/2010/main" val="343489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4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633" y="544492"/>
            <a:ext cx="5222242" cy="304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2647" y="5638132"/>
            <a:ext cx="88882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1775" indent="-231775">
              <a:tabLst>
                <a:tab pos="7542213" algn="l"/>
              </a:tabLst>
            </a:pPr>
            <a:r>
              <a:rPr lang="en-US" dirty="0"/>
              <a:t>2) One can’t compare tree lengths across weighting schemes. In the first example, with </a:t>
            </a:r>
          </a:p>
          <a:p>
            <a:pPr marL="231775">
              <a:tabLst>
                <a:tab pos="7542213" algn="l"/>
              </a:tabLst>
            </a:pPr>
            <a:r>
              <a:rPr lang="en-US" dirty="0"/>
              <a:t>all transformations having the same cost, the length of the character on this tree was 2.</a:t>
            </a:r>
          </a:p>
          <a:p>
            <a:pPr marL="231775" indent="-61913">
              <a:tabLst>
                <a:tab pos="7542213" algn="l"/>
              </a:tabLst>
            </a:pPr>
            <a:r>
              <a:rPr lang="en-US" dirty="0"/>
              <a:t> In the second, with a 4:1 step matrix to weight </a:t>
            </a:r>
            <a:r>
              <a:rPr lang="en-US" dirty="0" err="1"/>
              <a:t>transversions</a:t>
            </a:r>
            <a:r>
              <a:rPr lang="en-US" dirty="0"/>
              <a:t>, the length was 5.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2108" y="2450123"/>
            <a:ext cx="945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So, </a:t>
            </a:r>
            <a:r>
              <a:rPr lang="en-US" i="1" dirty="0"/>
              <a:t>l</a:t>
            </a:r>
            <a:r>
              <a:rPr lang="en-US" i="1" baseline="-25000" dirty="0"/>
              <a:t>i</a:t>
            </a:r>
            <a:r>
              <a:rPr lang="en-US" dirty="0"/>
              <a:t> = 5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41925" y="3507421"/>
            <a:ext cx="8558088" cy="2025070"/>
            <a:chOff x="241925" y="3507421"/>
            <a:chExt cx="8558088" cy="2025070"/>
          </a:xfrm>
        </p:grpSpPr>
        <p:sp>
          <p:nvSpPr>
            <p:cNvPr id="2" name="Rectangle 1"/>
            <p:cNvSpPr/>
            <p:nvPr/>
          </p:nvSpPr>
          <p:spPr>
            <a:xfrm>
              <a:off x="241925" y="3507421"/>
              <a:ext cx="855808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Points to note:</a:t>
              </a:r>
            </a:p>
            <a:p>
              <a:pPr marL="393700" indent="-393700"/>
              <a:r>
                <a:rPr lang="en-US" dirty="0"/>
                <a:t>1) Two types of weighting are possible: weighting of transformations within characters  (which we demonstrated with the step matrix) and weighting among characters, which are reflected in the weighted sum of lengths across characters (</a:t>
              </a:r>
              <a:r>
                <a:rPr lang="en-US" i="1" dirty="0" err="1"/>
                <a:t>w</a:t>
              </a:r>
              <a:r>
                <a:rPr lang="en-US" i="1" baseline="-25000" dirty="0" err="1"/>
                <a:t>i</a:t>
              </a:r>
              <a:r>
                <a:rPr lang="en-US" dirty="0"/>
                <a:t>). </a:t>
              </a: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4328628"/>
                </p:ext>
              </p:extLst>
            </p:nvPr>
          </p:nvGraphicFramePr>
          <p:xfrm>
            <a:off x="3906624" y="4582863"/>
            <a:ext cx="1450820" cy="949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4" name="Equation" r:id="rId4" imgW="698500" imgH="457200" progId="Equation.3">
                    <p:embed/>
                  </p:oleObj>
                </mc:Choice>
                <mc:Fallback>
                  <p:oleObj name="Equation" r:id="rId4" imgW="698500" imgH="457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3906624" y="4582863"/>
                          <a:ext cx="1450820" cy="94962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3576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8021" y="2382322"/>
            <a:ext cx="6143591" cy="3438866"/>
            <a:chOff x="1528021" y="2382322"/>
            <a:chExt cx="6143591" cy="3438866"/>
          </a:xfrm>
        </p:grpSpPr>
        <p:pic>
          <p:nvPicPr>
            <p:cNvPr id="2049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2499" y="3154868"/>
              <a:ext cx="4159002" cy="2666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1528021" y="2382322"/>
              <a:ext cx="6143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If we break branch 3, we have two sub-trees: (A,B) and (C,(D,E)).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806894" y="1150304"/>
            <a:ext cx="153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((A,B),C,(D,E)).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3641" y="504684"/>
            <a:ext cx="2074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Newick</a:t>
            </a:r>
            <a:r>
              <a:rPr lang="en-US" sz="2400" dirty="0"/>
              <a:t> Format</a:t>
            </a:r>
          </a:p>
        </p:txBody>
      </p:sp>
    </p:spTree>
    <p:extLst>
      <p:ext uri="{BB962C8B-B14F-4D97-AF65-F5344CB8AC3E}">
        <p14:creationId xmlns:p14="http://schemas.microsoft.com/office/powerpoint/2010/main" val="188135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2556" y="362756"/>
            <a:ext cx="5044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Rooting – The tree is an </a:t>
            </a:r>
            <a:r>
              <a:rPr lang="en-US" sz="2400" dirty="0" err="1"/>
              <a:t>unrooted</a:t>
            </a:r>
            <a:r>
              <a:rPr lang="en-US" sz="2400" dirty="0"/>
              <a:t> tree. 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865" y="3183662"/>
            <a:ext cx="4903874" cy="352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703" y="983439"/>
            <a:ext cx="3702163" cy="1969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F4CFCF2A-8F26-A64F-9290-ADAAFE386D15}"/>
              </a:ext>
            </a:extLst>
          </p:cNvPr>
          <p:cNvGrpSpPr/>
          <p:nvPr/>
        </p:nvGrpSpPr>
        <p:grpSpPr>
          <a:xfrm>
            <a:off x="2107261" y="2275367"/>
            <a:ext cx="1394221" cy="1629454"/>
            <a:chOff x="2107261" y="2275367"/>
            <a:chExt cx="1394221" cy="1629454"/>
          </a:xfrm>
        </p:grpSpPr>
        <p:sp>
          <p:nvSpPr>
            <p:cNvPr id="3" name="Rounded Rectangle 2">
              <a:extLst>
                <a:ext uri="{FF2B5EF4-FFF2-40B4-BE49-F238E27FC236}">
                  <a16:creationId xmlns:a16="http://schemas.microsoft.com/office/drawing/2014/main" id="{5F210F16-CB83-BD4E-85AF-E65D48C2914B}"/>
                </a:ext>
              </a:extLst>
            </p:cNvPr>
            <p:cNvSpPr/>
            <p:nvPr/>
          </p:nvSpPr>
          <p:spPr>
            <a:xfrm>
              <a:off x="3201955" y="2275367"/>
              <a:ext cx="299527" cy="300565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8CFDD810-40B0-5440-966F-2E27150D1F41}"/>
                </a:ext>
              </a:extLst>
            </p:cNvPr>
            <p:cNvSpPr/>
            <p:nvPr/>
          </p:nvSpPr>
          <p:spPr>
            <a:xfrm>
              <a:off x="2107261" y="3128435"/>
              <a:ext cx="1293861" cy="776386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91961C9-E78A-9B43-93C8-35E2815A1971}"/>
              </a:ext>
            </a:extLst>
          </p:cNvPr>
          <p:cNvGrpSpPr/>
          <p:nvPr/>
        </p:nvGrpSpPr>
        <p:grpSpPr>
          <a:xfrm>
            <a:off x="3240207" y="1362291"/>
            <a:ext cx="2209357" cy="2542530"/>
            <a:chOff x="3240207" y="1362291"/>
            <a:chExt cx="2209357" cy="2542530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634F8307-E590-224E-9637-69D1F3D4666B}"/>
                </a:ext>
              </a:extLst>
            </p:cNvPr>
            <p:cNvSpPr/>
            <p:nvPr/>
          </p:nvSpPr>
          <p:spPr>
            <a:xfrm>
              <a:off x="3240207" y="1362291"/>
              <a:ext cx="299527" cy="300565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258ECF7F-F256-5A42-A8AB-25AFAA4FF344}"/>
                </a:ext>
              </a:extLst>
            </p:cNvPr>
            <p:cNvSpPr/>
            <p:nvPr/>
          </p:nvSpPr>
          <p:spPr>
            <a:xfrm>
              <a:off x="4155703" y="3128435"/>
              <a:ext cx="1293861" cy="776386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9FD54A-5F61-564B-A107-64C0A8D42DBA}"/>
              </a:ext>
            </a:extLst>
          </p:cNvPr>
          <p:cNvGrpSpPr/>
          <p:nvPr/>
        </p:nvGrpSpPr>
        <p:grpSpPr>
          <a:xfrm>
            <a:off x="3890575" y="1640554"/>
            <a:ext cx="3236000" cy="2264267"/>
            <a:chOff x="3890575" y="1640554"/>
            <a:chExt cx="3236000" cy="2264267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874B249A-B05E-E940-92B1-B294B4A0EEE7}"/>
                </a:ext>
              </a:extLst>
            </p:cNvPr>
            <p:cNvSpPr/>
            <p:nvPr/>
          </p:nvSpPr>
          <p:spPr>
            <a:xfrm>
              <a:off x="3890575" y="1640554"/>
              <a:ext cx="299527" cy="300565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609A5799-A485-8344-AA9B-28A8D8CE65C0}"/>
                </a:ext>
              </a:extLst>
            </p:cNvPr>
            <p:cNvSpPr/>
            <p:nvPr/>
          </p:nvSpPr>
          <p:spPr>
            <a:xfrm>
              <a:off x="5832714" y="3128435"/>
              <a:ext cx="1293861" cy="776386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42AE3F-1216-B745-8D63-2AC42FF44A95}"/>
              </a:ext>
            </a:extLst>
          </p:cNvPr>
          <p:cNvGrpSpPr/>
          <p:nvPr/>
        </p:nvGrpSpPr>
        <p:grpSpPr>
          <a:xfrm>
            <a:off x="2082556" y="1490271"/>
            <a:ext cx="2788971" cy="3778162"/>
            <a:chOff x="2082556" y="1490271"/>
            <a:chExt cx="2788971" cy="3778162"/>
          </a:xfrm>
        </p:grpSpPr>
        <p:sp>
          <p:nvSpPr>
            <p:cNvPr id="14" name="Rounded Rectangle 13">
              <a:extLst>
                <a:ext uri="{FF2B5EF4-FFF2-40B4-BE49-F238E27FC236}">
                  <a16:creationId xmlns:a16="http://schemas.microsoft.com/office/drawing/2014/main" id="{6A44465C-A8B1-EB46-9779-B352C4291AAC}"/>
                </a:ext>
              </a:extLst>
            </p:cNvPr>
            <p:cNvSpPr/>
            <p:nvPr/>
          </p:nvSpPr>
          <p:spPr>
            <a:xfrm>
              <a:off x="4572000" y="1490271"/>
              <a:ext cx="299527" cy="300565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ounded Rectangle 14">
              <a:extLst>
                <a:ext uri="{FF2B5EF4-FFF2-40B4-BE49-F238E27FC236}">
                  <a16:creationId xmlns:a16="http://schemas.microsoft.com/office/drawing/2014/main" id="{76EDD48D-B2A4-3D4B-9850-18C9DDC86DC2}"/>
                </a:ext>
              </a:extLst>
            </p:cNvPr>
            <p:cNvSpPr/>
            <p:nvPr/>
          </p:nvSpPr>
          <p:spPr>
            <a:xfrm>
              <a:off x="2082556" y="4492047"/>
              <a:ext cx="1293861" cy="776386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0BBFC10-8B5A-2E44-B6E3-53598F6B2BF8}"/>
              </a:ext>
            </a:extLst>
          </p:cNvPr>
          <p:cNvGrpSpPr/>
          <p:nvPr/>
        </p:nvGrpSpPr>
        <p:grpSpPr>
          <a:xfrm>
            <a:off x="4155703" y="1640554"/>
            <a:ext cx="1293861" cy="3621497"/>
            <a:chOff x="4155703" y="1640554"/>
            <a:chExt cx="1293861" cy="3621497"/>
          </a:xfrm>
        </p:grpSpPr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EE6E9CF1-EBCC-FD4C-AFC3-2A8802938216}"/>
                </a:ext>
              </a:extLst>
            </p:cNvPr>
            <p:cNvSpPr/>
            <p:nvPr/>
          </p:nvSpPr>
          <p:spPr>
            <a:xfrm>
              <a:off x="4922841" y="1640554"/>
              <a:ext cx="299527" cy="300565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ounded Rectangle 17">
              <a:extLst>
                <a:ext uri="{FF2B5EF4-FFF2-40B4-BE49-F238E27FC236}">
                  <a16:creationId xmlns:a16="http://schemas.microsoft.com/office/drawing/2014/main" id="{F57EA474-F76F-7045-A47F-DA37A86DCF7B}"/>
                </a:ext>
              </a:extLst>
            </p:cNvPr>
            <p:cNvSpPr/>
            <p:nvPr/>
          </p:nvSpPr>
          <p:spPr>
            <a:xfrm>
              <a:off x="4155703" y="4485665"/>
              <a:ext cx="1293861" cy="776386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2A58A26-C719-2A4E-A315-62065B7A9888}"/>
              </a:ext>
            </a:extLst>
          </p:cNvPr>
          <p:cNvGrpSpPr/>
          <p:nvPr/>
        </p:nvGrpSpPr>
        <p:grpSpPr>
          <a:xfrm>
            <a:off x="5593115" y="1384592"/>
            <a:ext cx="1540101" cy="3896886"/>
            <a:chOff x="5593115" y="1384592"/>
            <a:chExt cx="1540101" cy="3896886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107C14F2-9ADD-3647-B08A-6CB676A26254}"/>
                </a:ext>
              </a:extLst>
            </p:cNvPr>
            <p:cNvSpPr/>
            <p:nvPr/>
          </p:nvSpPr>
          <p:spPr>
            <a:xfrm>
              <a:off x="5593115" y="1384592"/>
              <a:ext cx="299527" cy="300565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EAD71310-7CFE-3D46-9302-B58CC3908C1A}"/>
                </a:ext>
              </a:extLst>
            </p:cNvPr>
            <p:cNvSpPr/>
            <p:nvPr/>
          </p:nvSpPr>
          <p:spPr>
            <a:xfrm>
              <a:off x="5839355" y="4505092"/>
              <a:ext cx="1293861" cy="776386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23585E7-45B5-6A4A-AE6D-194C59F12B87}"/>
              </a:ext>
            </a:extLst>
          </p:cNvPr>
          <p:cNvGrpSpPr/>
          <p:nvPr/>
        </p:nvGrpSpPr>
        <p:grpSpPr>
          <a:xfrm>
            <a:off x="4051194" y="2275367"/>
            <a:ext cx="1841447" cy="4433361"/>
            <a:chOff x="4051194" y="2275367"/>
            <a:chExt cx="1841447" cy="4433361"/>
          </a:xfrm>
        </p:grpSpPr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B832A482-0F37-9844-B4C1-B7DEC46C904C}"/>
                </a:ext>
              </a:extLst>
            </p:cNvPr>
            <p:cNvSpPr/>
            <p:nvPr/>
          </p:nvSpPr>
          <p:spPr>
            <a:xfrm>
              <a:off x="5593114" y="2275367"/>
              <a:ext cx="299527" cy="300565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>
              <a:extLst>
                <a:ext uri="{FF2B5EF4-FFF2-40B4-BE49-F238E27FC236}">
                  <a16:creationId xmlns:a16="http://schemas.microsoft.com/office/drawing/2014/main" id="{8F176973-4CF1-A742-928E-0CC5CC582688}"/>
                </a:ext>
              </a:extLst>
            </p:cNvPr>
            <p:cNvSpPr/>
            <p:nvPr/>
          </p:nvSpPr>
          <p:spPr>
            <a:xfrm>
              <a:off x="4051194" y="5932342"/>
              <a:ext cx="1293861" cy="776386"/>
            </a:xfrm>
            <a:prstGeom prst="roundRect">
              <a:avLst/>
            </a:prstGeom>
            <a:solidFill>
              <a:schemeClr val="accent1">
                <a:alpha val="3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8713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23196" y="410837"/>
            <a:ext cx="4894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Also note that there is free rotation around nodes: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997"/>
          <a:stretch/>
        </p:blipFill>
        <p:spPr bwMode="auto">
          <a:xfrm>
            <a:off x="501933" y="3129470"/>
            <a:ext cx="3242526" cy="1996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18"/>
          <p:cNvGrpSpPr/>
          <p:nvPr/>
        </p:nvGrpSpPr>
        <p:grpSpPr>
          <a:xfrm>
            <a:off x="3695288" y="3129470"/>
            <a:ext cx="4994275" cy="1996596"/>
            <a:chOff x="3695288" y="3129470"/>
            <a:chExt cx="4994275" cy="1996596"/>
          </a:xfrm>
        </p:grpSpPr>
        <p:pic>
          <p:nvPicPr>
            <p:cNvPr id="17" name="Picture 16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906"/>
            <a:stretch/>
          </p:blipFill>
          <p:spPr bwMode="auto">
            <a:xfrm>
              <a:off x="5677113" y="3129470"/>
              <a:ext cx="3012450" cy="1996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Arrow Connector 10"/>
            <p:cNvCxnSpPr/>
            <p:nvPr/>
          </p:nvCxnSpPr>
          <p:spPr>
            <a:xfrm>
              <a:off x="3695288" y="4127768"/>
              <a:ext cx="1749882" cy="1"/>
            </a:xfrm>
            <a:prstGeom prst="straightConnector1">
              <a:avLst/>
            </a:prstGeom>
            <a:ln w="60325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urved Right Arrow 17"/>
          <p:cNvSpPr/>
          <p:nvPr/>
        </p:nvSpPr>
        <p:spPr>
          <a:xfrm>
            <a:off x="1534031" y="4350479"/>
            <a:ext cx="323230" cy="351692"/>
          </a:xfrm>
          <a:prstGeom prst="curvedRightArrow">
            <a:avLst/>
          </a:prstGeom>
          <a:noFill/>
          <a:ln cap="sq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8C4FA58-7B7B-B44A-8935-52C608BF447C}"/>
              </a:ext>
            </a:extLst>
          </p:cNvPr>
          <p:cNvGrpSpPr/>
          <p:nvPr/>
        </p:nvGrpSpPr>
        <p:grpSpPr>
          <a:xfrm>
            <a:off x="442751" y="2647473"/>
            <a:ext cx="7040259" cy="369332"/>
            <a:chOff x="442751" y="2925765"/>
            <a:chExt cx="7040259" cy="36933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E1940E3-8FB0-AD40-801D-29D612F12F17}"/>
                </a:ext>
              </a:extLst>
            </p:cNvPr>
            <p:cNvSpPr txBox="1"/>
            <p:nvPr/>
          </p:nvSpPr>
          <p:spPr>
            <a:xfrm>
              <a:off x="442751" y="2925765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(1              2)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C67BCBE-A312-8D4E-9D69-11E416BDFC3C}"/>
                </a:ext>
              </a:extLst>
            </p:cNvPr>
            <p:cNvSpPr txBox="1"/>
            <p:nvPr/>
          </p:nvSpPr>
          <p:spPr>
            <a:xfrm>
              <a:off x="6182654" y="2925765"/>
              <a:ext cx="13003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(1              2)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3C2DD1B-D2B6-594B-BDC1-F2CA345BC4DC}"/>
              </a:ext>
            </a:extLst>
          </p:cNvPr>
          <p:cNvGrpSpPr/>
          <p:nvPr/>
        </p:nvGrpSpPr>
        <p:grpSpPr>
          <a:xfrm>
            <a:off x="449379" y="2203526"/>
            <a:ext cx="7739168" cy="369332"/>
            <a:chOff x="442751" y="2925765"/>
            <a:chExt cx="7739168" cy="36933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F181ECD-2D91-4745-8762-38BB92478F18}"/>
                </a:ext>
              </a:extLst>
            </p:cNvPr>
            <p:cNvSpPr txBox="1"/>
            <p:nvPr/>
          </p:nvSpPr>
          <p:spPr>
            <a:xfrm>
              <a:off x="442751" y="2925765"/>
              <a:ext cx="19992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(1              2           3)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2A80E9F-06F9-E349-B994-EF3CC2D83FCE}"/>
                </a:ext>
              </a:extLst>
            </p:cNvPr>
            <p:cNvSpPr txBox="1"/>
            <p:nvPr/>
          </p:nvSpPr>
          <p:spPr>
            <a:xfrm>
              <a:off x="6182654" y="2925765"/>
              <a:ext cx="19992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(1              2           3)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157A52D-D7D4-5A45-8D92-A99F1F7D08EB}"/>
              </a:ext>
            </a:extLst>
          </p:cNvPr>
          <p:cNvGrpSpPr/>
          <p:nvPr/>
        </p:nvGrpSpPr>
        <p:grpSpPr>
          <a:xfrm>
            <a:off x="429503" y="1759579"/>
            <a:ext cx="8438078" cy="369332"/>
            <a:chOff x="442751" y="2925765"/>
            <a:chExt cx="8438078" cy="36933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2A5C5B9-65A4-2A42-8027-A4BB60182D3B}"/>
                </a:ext>
              </a:extLst>
            </p:cNvPr>
            <p:cNvSpPr txBox="1"/>
            <p:nvPr/>
          </p:nvSpPr>
          <p:spPr>
            <a:xfrm>
              <a:off x="442751" y="2925765"/>
              <a:ext cx="2539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(1              2           3        4)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F2DB132-CDE6-4C40-A329-5FAE20DB22B5}"/>
                </a:ext>
              </a:extLst>
            </p:cNvPr>
            <p:cNvSpPr txBox="1"/>
            <p:nvPr/>
          </p:nvSpPr>
          <p:spPr>
            <a:xfrm>
              <a:off x="6182654" y="2925765"/>
              <a:ext cx="26981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(1              2           3           4)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088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7634" y="362756"/>
            <a:ext cx="2893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Growth of tree space.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865" y="3183662"/>
            <a:ext cx="4903874" cy="352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703" y="983439"/>
            <a:ext cx="3702163" cy="1969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FE791DD-94B0-6F45-83B1-9FCE92336FEF}"/>
              </a:ext>
            </a:extLst>
          </p:cNvPr>
          <p:cNvSpPr txBox="1"/>
          <p:nvPr/>
        </p:nvSpPr>
        <p:spPr>
          <a:xfrm>
            <a:off x="6602818" y="6062397"/>
            <a:ext cx="22012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 * 15 = 105 possible </a:t>
            </a:r>
          </a:p>
          <a:p>
            <a:pPr algn="ctr"/>
            <a:r>
              <a:rPr lang="en-US" dirty="0"/>
              <a:t>6-taxon trees.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C139D3-4711-E14F-A40A-C8FC845255DF}"/>
              </a:ext>
            </a:extLst>
          </p:cNvPr>
          <p:cNvSpPr txBox="1"/>
          <p:nvPr/>
        </p:nvSpPr>
        <p:spPr>
          <a:xfrm>
            <a:off x="6714226" y="1499191"/>
            <a:ext cx="1978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One of 15 possible </a:t>
            </a:r>
          </a:p>
          <a:p>
            <a:pPr algn="ctr"/>
            <a:r>
              <a:rPr lang="en-US" dirty="0"/>
              <a:t>5-taxon trees.</a:t>
            </a:r>
          </a:p>
        </p:txBody>
      </p:sp>
    </p:spTree>
    <p:extLst>
      <p:ext uri="{BB962C8B-B14F-4D97-AF65-F5344CB8AC3E}">
        <p14:creationId xmlns:p14="http://schemas.microsoft.com/office/powerpoint/2010/main" val="135326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1600848"/>
              </p:ext>
            </p:extLst>
          </p:nvPr>
        </p:nvGraphicFramePr>
        <p:xfrm>
          <a:off x="3129063" y="1040066"/>
          <a:ext cx="2813613" cy="1332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5" name="Equation" r:id="rId3" imgW="965200" imgH="457200" progId="Equation.3">
                  <p:embed/>
                </p:oleObj>
              </mc:Choice>
              <mc:Fallback>
                <p:oleObj name="Equation" r:id="rId3" imgW="9652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9063" y="1040066"/>
                        <a:ext cx="2813613" cy="13327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38319" y="347703"/>
            <a:ext cx="3410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The Scope of the Problem</a:t>
            </a:r>
          </a:p>
        </p:txBody>
      </p:sp>
      <p:sp>
        <p:nvSpPr>
          <p:cNvPr id="5" name="Rectangle 4"/>
          <p:cNvSpPr/>
          <p:nvPr/>
        </p:nvSpPr>
        <p:spPr>
          <a:xfrm>
            <a:off x="3568654" y="2534275"/>
            <a:ext cx="30970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Taxa</a:t>
            </a:r>
            <a:r>
              <a:rPr lang="en-US" dirty="0"/>
              <a:t>		</a:t>
            </a:r>
            <a:r>
              <a:rPr lang="en-US" b="1" dirty="0" err="1"/>
              <a:t>Unrooted</a:t>
            </a:r>
            <a:r>
              <a:rPr lang="en-US" b="1" dirty="0"/>
              <a:t> Trees</a:t>
            </a:r>
            <a:r>
              <a:rPr lang="en-US" dirty="0"/>
              <a:t>	</a:t>
            </a:r>
          </a:p>
          <a:p>
            <a:r>
              <a:rPr lang="en-US" dirty="0"/>
              <a:t>3		1	</a:t>
            </a:r>
          </a:p>
          <a:p>
            <a:r>
              <a:rPr lang="en-US" dirty="0"/>
              <a:t>4		3	</a:t>
            </a:r>
          </a:p>
          <a:p>
            <a:r>
              <a:rPr lang="en-US" dirty="0"/>
              <a:t>5		15	</a:t>
            </a:r>
          </a:p>
          <a:p>
            <a:r>
              <a:rPr lang="en-US" dirty="0"/>
              <a:t>6		105	</a:t>
            </a:r>
          </a:p>
          <a:p>
            <a:r>
              <a:rPr lang="en-US" dirty="0"/>
              <a:t>7		945	</a:t>
            </a:r>
          </a:p>
          <a:p>
            <a:r>
              <a:rPr lang="en-US" dirty="0"/>
              <a:t>8		10,395	</a:t>
            </a:r>
          </a:p>
          <a:p>
            <a:r>
              <a:rPr lang="en-US" dirty="0"/>
              <a:t>9		135,135	</a:t>
            </a:r>
          </a:p>
          <a:p>
            <a:r>
              <a:rPr lang="en-US" dirty="0"/>
              <a:t>10		2.027 X 10</a:t>
            </a:r>
            <a:r>
              <a:rPr lang="en-US" baseline="30000" dirty="0"/>
              <a:t>6</a:t>
            </a:r>
            <a:r>
              <a:rPr lang="en-US" dirty="0"/>
              <a:t>	</a:t>
            </a:r>
          </a:p>
          <a:p>
            <a:r>
              <a:rPr lang="en-US" b="1" dirty="0"/>
              <a:t>22		3 X 10</a:t>
            </a:r>
            <a:r>
              <a:rPr lang="en-US" b="1" baseline="30000" dirty="0"/>
              <a:t>23</a:t>
            </a:r>
            <a:r>
              <a:rPr lang="en-US" dirty="0"/>
              <a:t>	</a:t>
            </a:r>
          </a:p>
          <a:p>
            <a:r>
              <a:rPr lang="en-US" dirty="0"/>
              <a:t>50		3 X 10</a:t>
            </a:r>
            <a:r>
              <a:rPr lang="en-US" baseline="30000" dirty="0"/>
              <a:t>74</a:t>
            </a:r>
            <a:r>
              <a:rPr lang="en-US" dirty="0"/>
              <a:t>	</a:t>
            </a:r>
          </a:p>
          <a:p>
            <a:r>
              <a:rPr lang="en-US" b="1" dirty="0"/>
              <a:t>100		2 X 10</a:t>
            </a:r>
            <a:r>
              <a:rPr lang="en-US" b="1" baseline="30000" dirty="0"/>
              <a:t>82</a:t>
            </a:r>
            <a:r>
              <a:rPr lang="en-US" dirty="0"/>
              <a:t>	</a:t>
            </a:r>
          </a:p>
          <a:p>
            <a:r>
              <a:rPr lang="en-US" dirty="0"/>
              <a:t>1000	2 X 10</a:t>
            </a:r>
            <a:r>
              <a:rPr lang="en-US" baseline="30000" dirty="0"/>
              <a:t>2,860</a:t>
            </a:r>
            <a:r>
              <a:rPr lang="en-US" dirty="0"/>
              <a:t>	</a:t>
            </a:r>
          </a:p>
          <a:p>
            <a:r>
              <a:rPr lang="en-US" b="1" dirty="0"/>
              <a:t>10 mil 	5 X 10</a:t>
            </a:r>
            <a:r>
              <a:rPr lang="en-US" b="1" baseline="30000" dirty="0"/>
              <a:t>68,667,340</a:t>
            </a:r>
            <a:r>
              <a:rPr lang="en-US" dirty="0"/>
              <a:t>	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0E8A5E3-73C3-4649-A783-2542B79BAD3A}"/>
              </a:ext>
            </a:extLst>
          </p:cNvPr>
          <p:cNvGrpSpPr/>
          <p:nvPr/>
        </p:nvGrpSpPr>
        <p:grpSpPr>
          <a:xfrm>
            <a:off x="2103250" y="2074127"/>
            <a:ext cx="4581232" cy="4464238"/>
            <a:chOff x="3647660" y="4665735"/>
            <a:chExt cx="1921706" cy="1872630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1A019948-EE7F-C040-915F-EA3DC129F54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3844" r="3253"/>
            <a:stretch/>
          </p:blipFill>
          <p:spPr>
            <a:xfrm>
              <a:off x="3888407" y="4674215"/>
              <a:ext cx="1426939" cy="186415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8" name="&quot;No&quot; Symbol 7">
              <a:extLst>
                <a:ext uri="{FF2B5EF4-FFF2-40B4-BE49-F238E27FC236}">
                  <a16:creationId xmlns:a16="http://schemas.microsoft.com/office/drawing/2014/main" id="{1EF06CFD-D6D4-9C4D-9E0D-B733B2135AD7}"/>
                </a:ext>
              </a:extLst>
            </p:cNvPr>
            <p:cNvSpPr/>
            <p:nvPr/>
          </p:nvSpPr>
          <p:spPr>
            <a:xfrm>
              <a:off x="3647660" y="4665735"/>
              <a:ext cx="1921706" cy="1870019"/>
            </a:xfrm>
            <a:prstGeom prst="noSmoking">
              <a:avLst/>
            </a:prstGeom>
            <a:solidFill>
              <a:srgbClr val="FF0000">
                <a:alpha val="27000"/>
              </a:srgbClr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021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4923" y="417228"/>
            <a:ext cx="2794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II. Optimality Criteria </a:t>
            </a:r>
          </a:p>
        </p:txBody>
      </p:sp>
      <p:sp>
        <p:nvSpPr>
          <p:cNvPr id="3" name="Rectangle 2"/>
          <p:cNvSpPr/>
          <p:nvPr/>
        </p:nvSpPr>
        <p:spPr>
          <a:xfrm>
            <a:off x="911540" y="1067311"/>
            <a:ext cx="1454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A. Parsimony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544332" y="1624250"/>
            <a:ext cx="8044000" cy="2390733"/>
            <a:chOff x="544332" y="1624250"/>
            <a:chExt cx="8044000" cy="2390733"/>
          </a:xfrm>
        </p:grpSpPr>
        <p:sp>
          <p:nvSpPr>
            <p:cNvPr id="5" name="Rectangle 4"/>
            <p:cNvSpPr/>
            <p:nvPr/>
          </p:nvSpPr>
          <p:spPr>
            <a:xfrm>
              <a:off x="544332" y="1624250"/>
              <a:ext cx="8044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First, the score of a tree (i.e., its length) for the entire data set is given by:</a:t>
              </a: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31502741"/>
                </p:ext>
              </p:extLst>
            </p:nvPr>
          </p:nvGraphicFramePr>
          <p:xfrm>
            <a:off x="3179795" y="2266202"/>
            <a:ext cx="2671749" cy="17487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0" name="Equation" r:id="rId3" imgW="698500" imgH="457200" progId="Equation.3">
                    <p:embed/>
                  </p:oleObj>
                </mc:Choice>
                <mc:Fallback>
                  <p:oleObj name="Equation" r:id="rId3" imgW="698500" imgH="457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179795" y="2266202"/>
                          <a:ext cx="2671749" cy="174878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1753958" y="4399400"/>
            <a:ext cx="5315183" cy="1019417"/>
            <a:chOff x="1753958" y="4399400"/>
            <a:chExt cx="5315183" cy="1019417"/>
          </a:xfrm>
        </p:grpSpPr>
        <p:sp>
          <p:nvSpPr>
            <p:cNvPr id="7" name="TextBox 6"/>
            <p:cNvSpPr txBox="1"/>
            <p:nvPr/>
          </p:nvSpPr>
          <p:spPr>
            <a:xfrm>
              <a:off x="1753958" y="4399400"/>
              <a:ext cx="53151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/>
                <a:t>l</a:t>
              </a:r>
              <a:r>
                <a:rPr lang="en-US" i="1" baseline="-25000" dirty="0"/>
                <a:t>i</a:t>
              </a:r>
              <a:r>
                <a:rPr lang="en-US" dirty="0"/>
                <a:t> is the length of character </a:t>
              </a:r>
              <a:r>
                <a:rPr lang="en-US" i="1" dirty="0" err="1"/>
                <a:t>i</a:t>
              </a:r>
              <a:r>
                <a:rPr lang="en-US" dirty="0"/>
                <a:t> when optimized on tree </a:t>
              </a:r>
              <a:r>
                <a:rPr lang="en-US" dirty="0">
                  <a:latin typeface="Symbol" charset="2"/>
                  <a:cs typeface="Symbol" charset="2"/>
                </a:rPr>
                <a:t>t</a:t>
              </a:r>
              <a:r>
                <a:rPr lang="en-US" dirty="0"/>
                <a:t>.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55322" y="5049485"/>
              <a:ext cx="40122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err="1"/>
                <a:t>w</a:t>
              </a:r>
              <a:r>
                <a:rPr lang="en-US" i="1" baseline="-25000" dirty="0" err="1"/>
                <a:t>i</a:t>
              </a:r>
              <a:r>
                <a:rPr lang="en-US" dirty="0"/>
                <a:t> is the weight we assign to character </a:t>
              </a:r>
              <a:r>
                <a:rPr lang="en-US" i="1" dirty="0" err="1"/>
                <a:t>i</a:t>
              </a:r>
              <a:r>
                <a:rPr lang="en-US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566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7408" y="140008"/>
            <a:ext cx="6146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Fitch Algorithm (1971): state sets and accumulated lengths.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8906618-1018-134F-857C-4DB808366A85}"/>
              </a:ext>
            </a:extLst>
          </p:cNvPr>
          <p:cNvGrpSpPr/>
          <p:nvPr/>
        </p:nvGrpSpPr>
        <p:grpSpPr>
          <a:xfrm>
            <a:off x="2380468" y="1221427"/>
            <a:ext cx="4402981" cy="1528587"/>
            <a:chOff x="2476721" y="801784"/>
            <a:chExt cx="4402981" cy="152858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707FFF08-9B25-634F-973C-709630A90AE4}"/>
                </a:ext>
              </a:extLst>
            </p:cNvPr>
            <p:cNvSpPr txBox="1"/>
            <p:nvPr/>
          </p:nvSpPr>
          <p:spPr>
            <a:xfrm>
              <a:off x="4183964" y="1381412"/>
              <a:ext cx="26957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All changes are equivalent.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B22293D-A540-1A4F-B764-D9468AFDF2F8}"/>
                </a:ext>
              </a:extLst>
            </p:cNvPr>
            <p:cNvGrpSpPr/>
            <p:nvPr/>
          </p:nvGrpSpPr>
          <p:grpSpPr>
            <a:xfrm>
              <a:off x="2476721" y="801784"/>
              <a:ext cx="1528825" cy="1528587"/>
              <a:chOff x="5533495" y="1139142"/>
              <a:chExt cx="1528825" cy="1528587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B90AB85C-C9E3-2946-B9CB-2B3FC633EA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88914" y="1172906"/>
                <a:ext cx="1422184" cy="1446444"/>
                <a:chOff x="0" y="0"/>
                <a:chExt cx="1111745" cy="1130971"/>
              </a:xfrm>
            </p:grpSpPr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510AE26C-6752-C345-B49B-9B54F67A80D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089190" cy="288780"/>
                  <a:chOff x="0" y="0"/>
                  <a:chExt cx="1089190" cy="288780"/>
                </a:xfrm>
              </p:grpSpPr>
              <p:sp>
                <p:nvSpPr>
                  <p:cNvPr id="35" name="Text Box 10">
                    <a:extLst>
                      <a:ext uri="{FF2B5EF4-FFF2-40B4-BE49-F238E27FC236}">
                        <a16:creationId xmlns:a16="http://schemas.microsoft.com/office/drawing/2014/main" id="{E256BE8F-78A4-4546-8A8A-C77719A1A04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089190" cy="2887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none" lIns="91440" tIns="45720" rIns="91440" bIns="45720" anchor="t" anchorCtr="0" upright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a:t>G                  A</a:t>
                    </a:r>
                    <a:endParaRPr lang="en-US" sz="1000" dirty="0">
                      <a:effectLst/>
                      <a:latin typeface="Times" pitchFamily="2" charset="0"/>
                      <a:ea typeface="MS Mincho" panose="02020609040205080304" pitchFamily="49" charset="-128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36" name="Straight Arrow Connector 35">
                    <a:extLst>
                      <a:ext uri="{FF2B5EF4-FFF2-40B4-BE49-F238E27FC236}">
                        <a16:creationId xmlns:a16="http://schemas.microsoft.com/office/drawing/2014/main" id="{858978D5-3B39-C041-B242-4CCB7ADCA4E2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66914" y="159328"/>
                    <a:ext cx="553565" cy="0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4F81BD"/>
                    </a:solidFill>
                    <a:round/>
                    <a:headEnd type="arrow" w="med" len="med"/>
                    <a:tailEnd type="arrow" w="med" len="med"/>
                  </a:ln>
                  <a:effectLst>
                    <a:outerShdw blurRad="40000" dist="20000" dir="5400000" rotWithShape="0">
                      <a:srgbClr val="000000">
                        <a:alpha val="37999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3B179D7E-8D63-8E47-A918-DD1A7BC7A5A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0" y="842191"/>
                  <a:ext cx="1111745" cy="288780"/>
                  <a:chOff x="0" y="842191"/>
                  <a:chExt cx="1111745" cy="288780"/>
                </a:xfrm>
              </p:grpSpPr>
              <p:sp>
                <p:nvSpPr>
                  <p:cNvPr id="33" name="Text Box 8">
                    <a:extLst>
                      <a:ext uri="{FF2B5EF4-FFF2-40B4-BE49-F238E27FC236}">
                        <a16:creationId xmlns:a16="http://schemas.microsoft.com/office/drawing/2014/main" id="{DB3F4ECB-29D2-7A47-A4E2-52FA60F5491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0" y="842191"/>
                    <a:ext cx="1111745" cy="2887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0" vert="horz" wrap="none" lIns="91440" tIns="45720" rIns="91440" bIns="45720" anchor="t" anchorCtr="0" upright="1">
                    <a:spAutoFit/>
                  </a:bodyPr>
                  <a:lstStyle/>
                  <a:p>
                    <a:pPr marL="0" marR="0">
                      <a:spcBef>
                        <a:spcPts val="0"/>
                      </a:spcBef>
                      <a:spcAft>
                        <a:spcPts val="0"/>
                      </a:spcAft>
                    </a:pPr>
                    <a:r>
                      <a:rPr lang="en-US" sz="1800" kern="12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rPr>
                      <a:t>C                   T</a:t>
                    </a:r>
                    <a:endParaRPr lang="en-US" sz="1000" dirty="0">
                      <a:effectLst/>
                      <a:latin typeface="Times" pitchFamily="2" charset="0"/>
                      <a:ea typeface="MS Mincho" panose="02020609040205080304" pitchFamily="49" charset="-128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34" name="Straight Arrow Connector 33">
                    <a:extLst>
                      <a:ext uri="{FF2B5EF4-FFF2-40B4-BE49-F238E27FC236}">
                        <a16:creationId xmlns:a16="http://schemas.microsoft.com/office/drawing/2014/main" id="{33285E59-4C24-7D44-B2CA-48E6EDCC5276}"/>
                      </a:ext>
                    </a:extLst>
                  </p:cNvPr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66914" y="976279"/>
                    <a:ext cx="553565" cy="0"/>
                  </a:xfrm>
                  <a:prstGeom prst="straightConnector1">
                    <a:avLst/>
                  </a:prstGeom>
                  <a:noFill/>
                  <a:ln w="25400">
                    <a:solidFill>
                      <a:srgbClr val="4F81BD"/>
                    </a:solidFill>
                    <a:round/>
                    <a:headEnd type="arrow" w="med" len="med"/>
                    <a:tailEnd type="arrow" w="med" len="med"/>
                  </a:ln>
                  <a:effectLst>
                    <a:outerShdw blurRad="40000" dist="20000" dir="5400000" rotWithShape="0">
                      <a:srgbClr val="000000">
                        <a:alpha val="37999"/>
                      </a:srgbClr>
                    </a:outerShdw>
                  </a:effectLst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29" name="Straight Arrow Connector 28">
                  <a:extLst>
                    <a:ext uri="{FF2B5EF4-FFF2-40B4-BE49-F238E27FC236}">
                      <a16:creationId xmlns:a16="http://schemas.microsoft.com/office/drawing/2014/main" id="{9FA84985-5859-4D41-A1A9-B9879469A4F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-124370" y="591962"/>
                  <a:ext cx="553565" cy="0"/>
                </a:xfrm>
                <a:prstGeom prst="straightConnector1">
                  <a:avLst/>
                </a:prstGeom>
                <a:noFill/>
                <a:ln w="25400">
                  <a:solidFill>
                    <a:srgbClr val="4F81BD"/>
                  </a:solidFill>
                  <a:round/>
                  <a:headEnd type="arrow" w="med" len="med"/>
                  <a:tailEnd type="arrow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0" name="Straight Arrow Connector 29">
                  <a:extLst>
                    <a:ext uri="{FF2B5EF4-FFF2-40B4-BE49-F238E27FC236}">
                      <a16:creationId xmlns:a16="http://schemas.microsoft.com/office/drawing/2014/main" id="{7FB97430-884C-A04D-B30F-726184BE57C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rot="-5400000">
                  <a:off x="679270" y="597842"/>
                  <a:ext cx="553565" cy="0"/>
                </a:xfrm>
                <a:prstGeom prst="straightConnector1">
                  <a:avLst/>
                </a:prstGeom>
                <a:noFill/>
                <a:ln w="25400">
                  <a:solidFill>
                    <a:srgbClr val="4F81BD"/>
                  </a:solidFill>
                  <a:round/>
                  <a:headEnd type="arrow" w="med" len="med"/>
                  <a:tailEnd type="arrow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1" name="Straight Arrow Connector 30">
                  <a:extLst>
                    <a:ext uri="{FF2B5EF4-FFF2-40B4-BE49-F238E27FC236}">
                      <a16:creationId xmlns:a16="http://schemas.microsoft.com/office/drawing/2014/main" id="{99A86E8A-7366-954A-93E4-745B314B9F2A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>
                  <a:off x="293065" y="336770"/>
                  <a:ext cx="531975" cy="531975"/>
                </a:xfrm>
                <a:prstGeom prst="straightConnector1">
                  <a:avLst/>
                </a:prstGeom>
                <a:noFill/>
                <a:ln w="25400">
                  <a:solidFill>
                    <a:srgbClr val="4F81BD"/>
                  </a:solidFill>
                  <a:round/>
                  <a:headEnd type="arrow" w="med" len="med"/>
                  <a:tailEnd type="arrow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cxnSp>
              <p:nvCxnSpPr>
                <p:cNvPr id="32" name="Straight Arrow Connector 31">
                  <a:extLst>
                    <a:ext uri="{FF2B5EF4-FFF2-40B4-BE49-F238E27FC236}">
                      <a16:creationId xmlns:a16="http://schemas.microsoft.com/office/drawing/2014/main" id="{35A9D80D-FDD2-6349-BB34-361D212E0C73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H="1">
                  <a:off x="293065" y="321059"/>
                  <a:ext cx="531975" cy="531975"/>
                </a:xfrm>
                <a:prstGeom prst="straightConnector1">
                  <a:avLst/>
                </a:prstGeom>
                <a:noFill/>
                <a:ln w="25400">
                  <a:solidFill>
                    <a:srgbClr val="4F81BD"/>
                  </a:solidFill>
                  <a:round/>
                  <a:headEnd type="arrow" w="med" len="med"/>
                  <a:tailEnd type="arrow" w="med" len="med"/>
                </a:ln>
                <a:effectLst>
                  <a:outerShdw blurRad="40000" dist="20000" dir="5400000" rotWithShape="0">
                    <a:srgbClr val="000000">
                      <a:alpha val="37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A7B3015-6D59-F746-AEBD-49FFC30EE510}"/>
                  </a:ext>
                </a:extLst>
              </p:cNvPr>
              <p:cNvSpPr txBox="1"/>
              <p:nvPr/>
            </p:nvSpPr>
            <p:spPr>
              <a:xfrm>
                <a:off x="6174811" y="1139142"/>
                <a:ext cx="2503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96813C4-4EF4-6D48-8927-921720829BCF}"/>
                  </a:ext>
                </a:extLst>
              </p:cNvPr>
              <p:cNvSpPr txBox="1"/>
              <p:nvPr/>
            </p:nvSpPr>
            <p:spPr>
              <a:xfrm>
                <a:off x="6162095" y="2421508"/>
                <a:ext cx="2503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A99F052-B820-CD49-BC8C-673DD9BA9A7D}"/>
                  </a:ext>
                </a:extLst>
              </p:cNvPr>
              <p:cNvSpPr txBox="1"/>
              <p:nvPr/>
            </p:nvSpPr>
            <p:spPr>
              <a:xfrm>
                <a:off x="5533495" y="1791535"/>
                <a:ext cx="2503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34C79F0-7B7A-0741-B1F5-C1F6D3FAB5D3}"/>
                  </a:ext>
                </a:extLst>
              </p:cNvPr>
              <p:cNvSpPr txBox="1"/>
              <p:nvPr/>
            </p:nvSpPr>
            <p:spPr>
              <a:xfrm>
                <a:off x="6811930" y="1811974"/>
                <a:ext cx="2503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B7840F4-D6F9-4A48-9D4E-C0CD5133CAFF}"/>
                  </a:ext>
                </a:extLst>
              </p:cNvPr>
              <p:cNvSpPr txBox="1"/>
              <p:nvPr/>
            </p:nvSpPr>
            <p:spPr>
              <a:xfrm>
                <a:off x="6252870" y="1607493"/>
                <a:ext cx="2503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BAB5518-B0E0-E940-BE76-F86E1B56E48B}"/>
                  </a:ext>
                </a:extLst>
              </p:cNvPr>
              <p:cNvSpPr txBox="1"/>
              <p:nvPr/>
            </p:nvSpPr>
            <p:spPr>
              <a:xfrm>
                <a:off x="6115337" y="1982914"/>
                <a:ext cx="250390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/>
                  <a:t>1</a:t>
                </a:r>
              </a:p>
            </p:txBody>
          </p:sp>
        </p:grpSp>
      </p:grpSp>
      <p:sp>
        <p:nvSpPr>
          <p:cNvPr id="3072" name="TextBox 3071">
            <a:extLst>
              <a:ext uri="{FF2B5EF4-FFF2-40B4-BE49-F238E27FC236}">
                <a16:creationId xmlns:a16="http://schemas.microsoft.com/office/drawing/2014/main" id="{BCBCB2F1-6652-D143-A18A-63B8ADF7F509}"/>
              </a:ext>
            </a:extLst>
          </p:cNvPr>
          <p:cNvSpPr txBox="1"/>
          <p:nvPr/>
        </p:nvSpPr>
        <p:spPr>
          <a:xfrm>
            <a:off x="2274186" y="671943"/>
            <a:ext cx="497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Unordered states with equal transformation costs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680207-34FF-1A4D-9876-BA2E9C01C627}"/>
              </a:ext>
            </a:extLst>
          </p:cNvPr>
          <p:cNvGrpSpPr/>
          <p:nvPr/>
        </p:nvGrpSpPr>
        <p:grpSpPr>
          <a:xfrm>
            <a:off x="774447" y="3285716"/>
            <a:ext cx="7366504" cy="3093397"/>
            <a:chOff x="774447" y="3285716"/>
            <a:chExt cx="7366504" cy="309339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8D5B480-5CDA-5A41-AF68-13B60C76F06F}"/>
                </a:ext>
              </a:extLst>
            </p:cNvPr>
            <p:cNvSpPr txBox="1"/>
            <p:nvPr/>
          </p:nvSpPr>
          <p:spPr>
            <a:xfrm>
              <a:off x="774447" y="3285716"/>
              <a:ext cx="73665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Let’s look at this tree, with the following distribution of states for character 1:</a:t>
              </a: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D15B1B67-A6DB-A746-8175-5211391515DA}"/>
                </a:ext>
              </a:extLst>
            </p:cNvPr>
            <p:cNvGrpSpPr/>
            <p:nvPr/>
          </p:nvGrpSpPr>
          <p:grpSpPr>
            <a:xfrm>
              <a:off x="2374900" y="3836593"/>
              <a:ext cx="4626098" cy="2542520"/>
              <a:chOff x="2489200" y="3606800"/>
              <a:chExt cx="4626098" cy="2542520"/>
            </a:xfrm>
          </p:grpSpPr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578816FD-EFCE-9840-9989-5A0A89FC2A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30670" y="3976132"/>
                <a:ext cx="648692" cy="68941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3C1AABDD-8A97-FC48-A248-A9609F6461E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60783" y="4878346"/>
                <a:ext cx="1040790" cy="100495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9B670938-020E-294F-BE4F-485299434A4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41633" y="3959884"/>
                <a:ext cx="724005" cy="72400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684A9A0-8FF9-354D-9F13-18552592D69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205821" y="3985641"/>
                <a:ext cx="683374" cy="64180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AC6AC2CE-65CD-9C49-B568-A7856E79125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92890" y="4917478"/>
                <a:ext cx="965820" cy="96582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C10EC94F-31DB-2149-8694-16A2093EEBDB}"/>
                  </a:ext>
                </a:extLst>
              </p:cNvPr>
              <p:cNvSpPr txBox="1"/>
              <p:nvPr/>
            </p:nvSpPr>
            <p:spPr>
              <a:xfrm>
                <a:off x="3366662" y="460204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FCB5FE62-A0AD-4941-A76E-A7430D3A2D73}"/>
                  </a:ext>
                </a:extLst>
              </p:cNvPr>
              <p:cNvSpPr txBox="1"/>
              <p:nvPr/>
            </p:nvSpPr>
            <p:spPr>
              <a:xfrm>
                <a:off x="5925205" y="460204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E2B9F48-BEEC-3F45-9B1F-E8C7D314FC21}"/>
                  </a:ext>
                </a:extLst>
              </p:cNvPr>
              <p:cNvSpPr txBox="1"/>
              <p:nvPr/>
            </p:nvSpPr>
            <p:spPr>
              <a:xfrm>
                <a:off x="4687949" y="577998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B571E886-A320-2B4F-9D4B-0FC44E869AFD}"/>
                  </a:ext>
                </a:extLst>
              </p:cNvPr>
              <p:cNvSpPr txBox="1"/>
              <p:nvPr/>
            </p:nvSpPr>
            <p:spPr>
              <a:xfrm>
                <a:off x="2489200" y="3606800"/>
                <a:ext cx="330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G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DC784AA0-F024-094B-A0A3-86BEEF22044E}"/>
                  </a:ext>
                </a:extLst>
              </p:cNvPr>
              <p:cNvSpPr txBox="1"/>
              <p:nvPr/>
            </p:nvSpPr>
            <p:spPr>
              <a:xfrm>
                <a:off x="4241800" y="3606800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E9878F3C-0617-0547-A6B5-C7A919C7F029}"/>
                  </a:ext>
                </a:extLst>
              </p:cNvPr>
              <p:cNvSpPr txBox="1"/>
              <p:nvPr/>
            </p:nvSpPr>
            <p:spPr>
              <a:xfrm>
                <a:off x="5041900" y="3606800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115D86C7-E69F-7441-A22C-EE3097FA11D9}"/>
                  </a:ext>
                </a:extLst>
              </p:cNvPr>
              <p:cNvSpPr txBox="1"/>
              <p:nvPr/>
            </p:nvSpPr>
            <p:spPr>
              <a:xfrm>
                <a:off x="6807200" y="3606800"/>
                <a:ext cx="3080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C</a:t>
                </a:r>
              </a:p>
            </p:txBody>
          </p: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E1F1AFF9-A586-424F-84E8-FA914A9D62F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668337" y="3997984"/>
                <a:ext cx="666673" cy="6421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97266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F46055-7386-2E4B-A1AA-9C2F76D6B918}"/>
              </a:ext>
            </a:extLst>
          </p:cNvPr>
          <p:cNvSpPr/>
          <p:nvPr/>
        </p:nvSpPr>
        <p:spPr>
          <a:xfrm>
            <a:off x="900969" y="1087335"/>
            <a:ext cx="76177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We erect a state set at each terminal node and assign an accumulated length of 	zero to terminal nodes. This is the minimum number of changes in the 	daughter </a:t>
            </a:r>
            <a:r>
              <a:rPr lang="en-US" dirty="0" err="1"/>
              <a:t>subtree</a:t>
            </a:r>
            <a:r>
              <a:rPr lang="en-US" dirty="0"/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406B80-F333-3440-95CA-8D7A7E6F7CA4}"/>
              </a:ext>
            </a:extLst>
          </p:cNvPr>
          <p:cNvSpPr txBox="1"/>
          <p:nvPr/>
        </p:nvSpPr>
        <p:spPr>
          <a:xfrm>
            <a:off x="3216310" y="274284"/>
            <a:ext cx="27452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Fitch Algorithm (1971):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5417A71-24F9-A54A-B2CE-B01E95C1C576}"/>
              </a:ext>
            </a:extLst>
          </p:cNvPr>
          <p:cNvGrpSpPr/>
          <p:nvPr/>
        </p:nvGrpSpPr>
        <p:grpSpPr>
          <a:xfrm>
            <a:off x="2273300" y="2909493"/>
            <a:ext cx="4889602" cy="2542520"/>
            <a:chOff x="2387600" y="3606800"/>
            <a:chExt cx="4889602" cy="254252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CB2F4654-49E5-5F46-AA00-6138E5B2916B}"/>
                </a:ext>
              </a:extLst>
            </p:cNvPr>
            <p:cNvCxnSpPr>
              <a:cxnSpLocks/>
            </p:cNvCxnSpPr>
            <p:nvPr/>
          </p:nvCxnSpPr>
          <p:spPr>
            <a:xfrm>
              <a:off x="2730670" y="3976132"/>
              <a:ext cx="648692" cy="68941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EB834E7-9076-494A-9585-574F79E9BB16}"/>
                </a:ext>
              </a:extLst>
            </p:cNvPr>
            <p:cNvCxnSpPr>
              <a:cxnSpLocks/>
            </p:cNvCxnSpPr>
            <p:nvPr/>
          </p:nvCxnSpPr>
          <p:spPr>
            <a:xfrm>
              <a:off x="3660783" y="4878346"/>
              <a:ext cx="1040790" cy="100495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B5C5C6C-C372-AA4C-91CA-D5827EEDCF19}"/>
                </a:ext>
              </a:extLst>
            </p:cNvPr>
            <p:cNvCxnSpPr>
              <a:cxnSpLocks/>
            </p:cNvCxnSpPr>
            <p:nvPr/>
          </p:nvCxnSpPr>
          <p:spPr>
            <a:xfrm>
              <a:off x="5241633" y="3959884"/>
              <a:ext cx="724005" cy="724005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E9AD5E9-99BA-0F46-B3F5-7CAC55674BC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205821" y="3985641"/>
              <a:ext cx="683374" cy="641806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04A5BD6-7BB8-B549-AC43-022FD644E2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92890" y="4917478"/>
              <a:ext cx="965820" cy="96582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597C03D-605D-C748-963E-F8ECCE10D1B9}"/>
                </a:ext>
              </a:extLst>
            </p:cNvPr>
            <p:cNvSpPr txBox="1"/>
            <p:nvPr/>
          </p:nvSpPr>
          <p:spPr>
            <a:xfrm>
              <a:off x="3366662" y="460204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7951F3-B963-2D43-9714-9938228B8EB7}"/>
                </a:ext>
              </a:extLst>
            </p:cNvPr>
            <p:cNvSpPr txBox="1"/>
            <p:nvPr/>
          </p:nvSpPr>
          <p:spPr>
            <a:xfrm>
              <a:off x="5925205" y="460204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FFBA7AE-AB11-EF48-879A-521B761647DB}"/>
                </a:ext>
              </a:extLst>
            </p:cNvPr>
            <p:cNvSpPr txBox="1"/>
            <p:nvPr/>
          </p:nvSpPr>
          <p:spPr>
            <a:xfrm>
              <a:off x="4687949" y="577998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CFE7067-ECC1-1D4D-8C1F-B32F5FAA753B}"/>
                </a:ext>
              </a:extLst>
            </p:cNvPr>
            <p:cNvSpPr txBox="1"/>
            <p:nvPr/>
          </p:nvSpPr>
          <p:spPr>
            <a:xfrm>
              <a:off x="2387600" y="3606800"/>
              <a:ext cx="6543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{G}:0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E0123AF-4CA0-4343-8D56-E28543FE37F7}"/>
                </a:ext>
              </a:extLst>
            </p:cNvPr>
            <p:cNvSpPr txBox="1"/>
            <p:nvPr/>
          </p:nvSpPr>
          <p:spPr>
            <a:xfrm>
              <a:off x="4079898" y="3606800"/>
              <a:ext cx="641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{A}:0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C1E3CA5-7655-8243-A086-DF6FF258A40B}"/>
                </a:ext>
              </a:extLst>
            </p:cNvPr>
            <p:cNvSpPr txBox="1"/>
            <p:nvPr/>
          </p:nvSpPr>
          <p:spPr>
            <a:xfrm>
              <a:off x="4879998" y="3606800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{C}:0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A5B3D7C-8166-A140-A152-440AAD472326}"/>
                </a:ext>
              </a:extLst>
            </p:cNvPr>
            <p:cNvSpPr txBox="1"/>
            <p:nvPr/>
          </p:nvSpPr>
          <p:spPr>
            <a:xfrm>
              <a:off x="6645298" y="3606800"/>
              <a:ext cx="6319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{C}:0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70ABAF2-B86A-1948-8AEC-47D5FDBADD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68337" y="3997984"/>
              <a:ext cx="666673" cy="642163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932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2646</TotalTime>
  <Words>1209</Words>
  <Application>Microsoft Macintosh PowerPoint</Application>
  <PresentationFormat>On-screen Show (4:3)</PresentationFormat>
  <Paragraphs>161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</vt:lpstr>
      <vt:lpstr>Symbol</vt:lpstr>
      <vt:lpstr>Times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Sullivan</dc:creator>
  <cp:lastModifiedBy>Sullivan, Jack (jacks@uidaho.edu)</cp:lastModifiedBy>
  <cp:revision>101</cp:revision>
  <cp:lastPrinted>2013-01-31T16:37:22Z</cp:lastPrinted>
  <dcterms:created xsi:type="dcterms:W3CDTF">2013-01-28T04:24:25Z</dcterms:created>
  <dcterms:modified xsi:type="dcterms:W3CDTF">2023-02-02T16:53:47Z</dcterms:modified>
</cp:coreProperties>
</file>