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05"/>
    <p:restoredTop sz="50000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1048" y="176"/>
      </p:cViewPr>
      <p:guideLst>
        <p:guide orient="horz" pos="18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6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1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1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0005-9CAE-D84A-A8FA-F63219C2E25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CEDD-98B0-B647-B9F6-825FF1D4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5864" y="412644"/>
            <a:ext cx="435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Lecture 8 – Searching Tree Space</a:t>
            </a:r>
          </a:p>
        </p:txBody>
      </p:sp>
      <p:pic>
        <p:nvPicPr>
          <p:cNvPr id="5" name="Picture 4" descr="TreeScap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32" y="1457488"/>
            <a:ext cx="6375878" cy="438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882" y="338593"/>
            <a:ext cx="3856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RAxML</a:t>
            </a:r>
            <a:r>
              <a:rPr lang="en-US" sz="2400" dirty="0"/>
              <a:t> &amp; Alternating Criteria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2717" y="1147895"/>
            <a:ext cx="653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Stamatakis</a:t>
            </a:r>
            <a:r>
              <a:rPr lang="en-US" dirty="0"/>
              <a:t> permits use of a modified simulated annealing in </a:t>
            </a:r>
            <a:r>
              <a:rPr lang="en-US" dirty="0" err="1"/>
              <a:t>RAxML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8420" y="1728164"/>
            <a:ext cx="7149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First, he starts with a tree generated by stepwise addition using parsimony</a:t>
            </a:r>
          </a:p>
          <a:p>
            <a:r>
              <a:rPr lang="en-US" dirty="0"/>
              <a:t>	(randomized addition sequence), then applies MCMC.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8420" y="2564123"/>
            <a:ext cx="7195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SA approach can be used to alter topology via (lazy) SPR under ML, but only the branches involved in the swapping are reoptimized.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8420" y="3414685"/>
            <a:ext cx="7697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Third, </a:t>
            </a:r>
            <a:r>
              <a:rPr lang="en-US" dirty="0" err="1"/>
              <a:t>RAxML</a:t>
            </a:r>
            <a:r>
              <a:rPr lang="en-US" dirty="0"/>
              <a:t> builds proposals to alter branch lengths and model</a:t>
            </a:r>
          </a:p>
          <a:p>
            <a:r>
              <a:rPr lang="en-US" dirty="0"/>
              <a:t> 	parameters that are only accepted if they improve the likelihood (i.e., </a:t>
            </a:r>
          </a:p>
          <a:p>
            <a:r>
              <a:rPr lang="en-US" dirty="0"/>
              <a:t>	this aspect of the searches are entirely hill climbing). These optimizations </a:t>
            </a:r>
          </a:p>
          <a:p>
            <a:r>
              <a:rPr lang="en-US" dirty="0"/>
              <a:t>	are cursory and halted with a liberal stopping rule.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808" y="5010096"/>
            <a:ext cx="8670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approach allows pretty thorough searches of tree space really quickly, which permits us to estimate ML trees for very large data sets (e.g., thousands of taxa).</a:t>
            </a:r>
          </a:p>
        </p:txBody>
      </p:sp>
    </p:spTree>
    <p:extLst>
      <p:ext uri="{BB962C8B-B14F-4D97-AF65-F5344CB8AC3E}">
        <p14:creationId xmlns:p14="http://schemas.microsoft.com/office/powerpoint/2010/main" val="372765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0570" y="329359"/>
            <a:ext cx="2582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Genetic Algorithms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2165" y="792678"/>
            <a:ext cx="4026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Paul Lewis (1998. Mol. Biol. </a:t>
            </a:r>
            <a:r>
              <a:rPr lang="en-US" dirty="0" err="1"/>
              <a:t>Evol</a:t>
            </a:r>
            <a:r>
              <a:rPr lang="en-US" dirty="0"/>
              <a:t>. 15:277) </a:t>
            </a:r>
          </a:p>
        </p:txBody>
      </p:sp>
      <p:pic>
        <p:nvPicPr>
          <p:cNvPr id="1025" name="Picture 2" descr="::::Lewis98.Fig1.pd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17" b="38218"/>
          <a:stretch/>
        </p:blipFill>
        <p:spPr bwMode="auto">
          <a:xfrm>
            <a:off x="1371600" y="1263649"/>
            <a:ext cx="6400800" cy="23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6389" y="3923053"/>
            <a:ext cx="627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</a:t>
            </a:r>
            <a:r>
              <a:rPr lang="en-US" i="1" dirty="0"/>
              <a:t>n</a:t>
            </a:r>
            <a:r>
              <a:rPr lang="en-US" dirty="0"/>
              <a:t> individuals: tree with parameters and branch lengths.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323" y="4468294"/>
            <a:ext cx="89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Ranked by their likelihood. Tree with highest fitness leaves </a:t>
            </a:r>
            <a:r>
              <a:rPr lang="en-US" i="1" dirty="0"/>
              <a:t>k </a:t>
            </a:r>
            <a:r>
              <a:rPr lang="en-US" dirty="0"/>
              <a:t>offspring in the next generation. </a:t>
            </a:r>
          </a:p>
          <a:p>
            <a:pPr algn="ctr"/>
            <a:r>
              <a:rPr lang="en-US" dirty="0"/>
              <a:t>Other trees leave offspring proportional to rank.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9634" y="5327446"/>
            <a:ext cx="617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 offspring are subject to  branch length and model mutations.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4121" y="5943600"/>
            <a:ext cx="610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offspring ((</a:t>
            </a:r>
            <a:r>
              <a:rPr lang="en-US" i="1" dirty="0"/>
              <a:t>n</a:t>
            </a:r>
            <a:r>
              <a:rPr lang="en-US" dirty="0"/>
              <a:t>-1)/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) are subject to random SPR mutations.</a:t>
            </a:r>
          </a:p>
        </p:txBody>
      </p:sp>
    </p:spTree>
    <p:extLst>
      <p:ext uri="{BB962C8B-B14F-4D97-AF65-F5344CB8AC3E}">
        <p14:creationId xmlns:p14="http://schemas.microsoft.com/office/powerpoint/2010/main" val="19441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0570" y="329359"/>
            <a:ext cx="2582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Genetic Algorithms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4533" y="999072"/>
            <a:ext cx="432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Recombination searches tree space broadly.</a:t>
            </a:r>
          </a:p>
        </p:txBody>
      </p:sp>
      <p:pic>
        <p:nvPicPr>
          <p:cNvPr id="1025" name="Picture 1" descr="Lewis9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t="36580" r="23529" b="45109"/>
          <a:stretch/>
        </p:blipFill>
        <p:spPr bwMode="auto">
          <a:xfrm>
            <a:off x="1820320" y="1608667"/>
            <a:ext cx="5486400" cy="245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162300" y="2540000"/>
            <a:ext cx="800100" cy="787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588" y="4455067"/>
            <a:ext cx="569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GARLi</a:t>
            </a:r>
            <a:r>
              <a:rPr lang="en-US" dirty="0"/>
              <a:t> was written by Derek </a:t>
            </a:r>
            <a:r>
              <a:rPr lang="en-US" dirty="0" err="1"/>
              <a:t>Zwickl</a:t>
            </a:r>
            <a:r>
              <a:rPr lang="en-US" dirty="0"/>
              <a:t> and modifies Lewis’ GA.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046136"/>
            <a:ext cx="750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Topological mutations include NNI &amp; SPR rearrangements and some local SPR.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730" y="5554143"/>
            <a:ext cx="798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Starting trees are generated via stepwise addition with random addition sequences.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045" y="6114535"/>
            <a:ext cx="852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approach allows thorough searches of tree space for up to a couple thousand taxa.</a:t>
            </a:r>
          </a:p>
        </p:txBody>
      </p:sp>
    </p:spTree>
    <p:extLst>
      <p:ext uri="{BB962C8B-B14F-4D97-AF65-F5344CB8AC3E}">
        <p14:creationId xmlns:p14="http://schemas.microsoft.com/office/powerpoint/2010/main" val="39162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497D91-9BD2-A54A-9F84-295FC29F5F59}"/>
              </a:ext>
            </a:extLst>
          </p:cNvPr>
          <p:cNvSpPr txBox="1"/>
          <p:nvPr/>
        </p:nvSpPr>
        <p:spPr>
          <a:xfrm>
            <a:off x="2349792" y="361507"/>
            <a:ext cx="4513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Fast, Approximate Packages for Large Datasets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CF9CB-F6E7-2B46-9615-4ED40F037B07}"/>
              </a:ext>
            </a:extLst>
          </p:cNvPr>
          <p:cNvSpPr txBox="1"/>
          <p:nvPr/>
        </p:nvSpPr>
        <p:spPr>
          <a:xfrm>
            <a:off x="446568" y="859602"/>
            <a:ext cx="831466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RAxML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Starting tree via parsimony stepwise addition &amp; many random addition sequences.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Lazy random SPR rearrangements (evaluates under ML).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Regrafts only close to prune point and BL optimization only for three branches closest to regraft point.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Permits simulated annealing MCMC.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BL optimization (e.g., one round of Newton-Raphson).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parameters optimized via hill-climbing.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673E7-2D88-4249-91A7-7835C3B0E4E9}"/>
              </a:ext>
            </a:extLst>
          </p:cNvPr>
          <p:cNvSpPr txBox="1"/>
          <p:nvPr/>
        </p:nvSpPr>
        <p:spPr>
          <a:xfrm>
            <a:off x="446568" y="2715236"/>
            <a:ext cx="83921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IQTree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Candidate set of (100) starting trees via parsimony stepwise addition with RAS.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under ML and select 20 best.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Hill climb on each with local NNI, reoptimizing lengths of neighboring branches; retain best 5 trees.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one at random for stochastic NNI; select internal branch at random for NNI swapping.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perturbed tree to set of 5 if it’s better than any of them and iterate.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 until 100 random perturbations without founding a better tree.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D4336A-197D-C24D-A0C2-F772106F6E30}"/>
              </a:ext>
            </a:extLst>
          </p:cNvPr>
          <p:cNvSpPr txBox="1"/>
          <p:nvPr/>
        </p:nvSpPr>
        <p:spPr>
          <a:xfrm>
            <a:off x="446568" y="4601649"/>
            <a:ext cx="84772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PhyML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Starting tree via BIONJ (default), Parsimony (presumably stepwise addition, but it’s not defined anywhere), a random tree, or a user-defined tree.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Filtered SPR rearrangements: For all subtrees, all regrafts are scored under parsimony. Only good regrafts (under parsimony) are evaluated under ML and only lengths of close branches are re-estimated. Downslope movement can be approximated by evaluating (under ML) regrafts that are a few steps (can be tuned – recommend PT=5) longer than the tree in memory.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filtered SPR searching is done, all model parameters and branch lengths are re-estimated.</a:t>
            </a:r>
          </a:p>
        </p:txBody>
      </p:sp>
    </p:spTree>
    <p:extLst>
      <p:ext uri="{BB962C8B-B14F-4D97-AF65-F5344CB8AC3E}">
        <p14:creationId xmlns:p14="http://schemas.microsoft.com/office/powerpoint/2010/main" val="411632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016" y="978413"/>
            <a:ext cx="5716951" cy="568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75335" y="335865"/>
            <a:ext cx="2193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Search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785AB-2CFA-B549-BCE6-71E66BF6311D}"/>
              </a:ext>
            </a:extLst>
          </p:cNvPr>
          <p:cNvSpPr txBox="1"/>
          <p:nvPr/>
        </p:nvSpPr>
        <p:spPr>
          <a:xfrm>
            <a:off x="6826102" y="4848447"/>
            <a:ext cx="204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15 Steps – Current upper </a:t>
            </a:r>
          </a:p>
          <a:p>
            <a:r>
              <a:rPr lang="en-US" sz="1400" dirty="0"/>
              <a:t>		    bound</a:t>
            </a:r>
          </a:p>
        </p:txBody>
      </p:sp>
    </p:spTree>
    <p:extLst>
      <p:ext uri="{BB962C8B-B14F-4D97-AF65-F5344CB8AC3E}">
        <p14:creationId xmlns:p14="http://schemas.microsoft.com/office/powerpoint/2010/main" val="60517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0629" y="291505"/>
            <a:ext cx="500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A. Nearest-neighbor interchange (NNI)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859194"/>
            <a:ext cx="3175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8758" y="2290344"/>
            <a:ext cx="50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2(</a:t>
            </a:r>
            <a:r>
              <a:rPr lang="en-US" i="1" dirty="0"/>
              <a:t>n</a:t>
            </a:r>
            <a:r>
              <a:rPr lang="en-US" dirty="0"/>
              <a:t> – 3) NNI rearrangements for any tree.</a:t>
            </a:r>
            <a:r>
              <a:rPr lang="en-US" b="1" dirty="0"/>
              <a:t>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13638" y="2762292"/>
            <a:ext cx="4937125" cy="3748087"/>
            <a:chOff x="2113638" y="2762292"/>
            <a:chExt cx="4937125" cy="374808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638" y="2762292"/>
              <a:ext cx="4937125" cy="3748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679700" y="4787900"/>
              <a:ext cx="242374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DF162D-9B21-5042-AA88-2DC313894C94}"/>
              </a:ext>
            </a:extLst>
          </p:cNvPr>
          <p:cNvSpPr txBox="1"/>
          <p:nvPr/>
        </p:nvSpPr>
        <p:spPr>
          <a:xfrm>
            <a:off x="3125175" y="6612995"/>
            <a:ext cx="6068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from Swofford &amp; Sullivan (2003. Chapter 7, pp. 160-206 in </a:t>
            </a:r>
            <a:r>
              <a:rPr lang="en-US" sz="1200" i="1" dirty="0"/>
              <a:t>The Phylogenetic Handbook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11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1061" y="329359"/>
            <a:ext cx="462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B. </a:t>
            </a:r>
            <a:r>
              <a:rPr lang="en-US" sz="2400" dirty="0" err="1"/>
              <a:t>Subtree</a:t>
            </a:r>
            <a:r>
              <a:rPr lang="en-US" sz="2400" dirty="0"/>
              <a:t> Pruning-</a:t>
            </a:r>
            <a:r>
              <a:rPr lang="en-US" sz="2400" dirty="0" err="1"/>
              <a:t>Regrafting</a:t>
            </a:r>
            <a:r>
              <a:rPr lang="en-US" sz="2400" dirty="0"/>
              <a:t> (SPR) 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69" y="898510"/>
            <a:ext cx="2526329" cy="9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42" y="1873916"/>
            <a:ext cx="4618472" cy="431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1150" y="6170617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4(</a:t>
            </a:r>
            <a:r>
              <a:rPr lang="en-US" i="1" dirty="0"/>
              <a:t>n</a:t>
            </a:r>
            <a:r>
              <a:rPr lang="en-US" dirty="0"/>
              <a:t> – 3)(</a:t>
            </a:r>
            <a:r>
              <a:rPr lang="en-US" i="1" dirty="0"/>
              <a:t>n</a:t>
            </a:r>
            <a:r>
              <a:rPr lang="en-US" dirty="0"/>
              <a:t> – 2) SPR rearrangements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5B96E-46D8-B74B-AE5F-46D315D7CAD8}"/>
              </a:ext>
            </a:extLst>
          </p:cNvPr>
          <p:cNvSpPr txBox="1"/>
          <p:nvPr/>
        </p:nvSpPr>
        <p:spPr>
          <a:xfrm>
            <a:off x="3125175" y="6612995"/>
            <a:ext cx="6068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from Swofford &amp; Sullivan (2003. Chapter 7, pp. 160-206 in </a:t>
            </a:r>
            <a:r>
              <a:rPr lang="en-US" sz="1200" i="1" dirty="0"/>
              <a:t>The Phylogenetic Handbook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042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4061" y="454320"/>
            <a:ext cx="483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C. Tree bisection-reconnection (TBR)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340" y="1277925"/>
            <a:ext cx="48006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33790"/>
            <a:ext cx="54864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6961" y="5497260"/>
            <a:ext cx="790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 branches are bisected and reconnected in all possible ways. It’s not possible to</a:t>
            </a:r>
          </a:p>
          <a:p>
            <a:pPr algn="ctr"/>
            <a:r>
              <a:rPr lang="en-US" dirty="0"/>
              <a:t> generalize how many TBR rearrangements could be made for a tree of a given </a:t>
            </a:r>
          </a:p>
          <a:p>
            <a:pPr algn="ctr"/>
            <a:r>
              <a:rPr lang="en-US" dirty="0"/>
              <a:t>size (as we could with NNI &amp; SPR), but TBR swapping searches tree space more</a:t>
            </a:r>
          </a:p>
          <a:p>
            <a:pPr algn="ctr"/>
            <a:r>
              <a:rPr lang="en-US" dirty="0"/>
              <a:t> thoroughly than SPR or NNI.</a:t>
            </a:r>
          </a:p>
        </p:txBody>
      </p:sp>
    </p:spTree>
    <p:extLst>
      <p:ext uri="{BB962C8B-B14F-4D97-AF65-F5344CB8AC3E}">
        <p14:creationId xmlns:p14="http://schemas.microsoft.com/office/powerpoint/2010/main" val="9505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225" y="439972"/>
            <a:ext cx="3565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How greedy should we be?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067" y="1082708"/>
            <a:ext cx="472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 taxon data set and first, let’s be very greedy 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478028" y="1630713"/>
            <a:ext cx="5049617" cy="1660251"/>
            <a:chOff x="1478028" y="1478313"/>
            <a:chExt cx="5049617" cy="1660251"/>
          </a:xfrm>
        </p:grpSpPr>
        <p:sp>
          <p:nvSpPr>
            <p:cNvPr id="5" name="TextBox 4"/>
            <p:cNvSpPr txBox="1"/>
            <p:nvPr/>
          </p:nvSpPr>
          <p:spPr>
            <a:xfrm>
              <a:off x="1478028" y="1478313"/>
              <a:ext cx="5049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Ignore ties in building starting tree and in swapping.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4393" y="1936385"/>
              <a:ext cx="2317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NNI,  examine 42 trees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4393" y="2352808"/>
              <a:ext cx="2494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SPR, examine 2072 trees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44393" y="2769232"/>
              <a:ext cx="2506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TBR, examine 5816 trees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78028" y="3743555"/>
            <a:ext cx="5420662" cy="1999715"/>
            <a:chOff x="1478028" y="3465192"/>
            <a:chExt cx="5420662" cy="1999715"/>
          </a:xfrm>
        </p:grpSpPr>
        <p:sp>
          <p:nvSpPr>
            <p:cNvPr id="11" name="TextBox 10"/>
            <p:cNvSpPr txBox="1"/>
            <p:nvPr/>
          </p:nvSpPr>
          <p:spPr>
            <a:xfrm>
              <a:off x="1478028" y="3465192"/>
              <a:ext cx="5420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Less greedy - save all equally optimal trees at each step.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44393" y="3987579"/>
              <a:ext cx="4572000" cy="147732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/>
                <a:t>NNI, examine 140 trees</a:t>
              </a:r>
            </a:p>
            <a:p>
              <a:endParaRPr lang="en-US" dirty="0"/>
            </a:p>
            <a:p>
              <a:r>
                <a:rPr lang="en-US" dirty="0"/>
                <a:t>SPR, examine 6212 trees</a:t>
              </a:r>
            </a:p>
            <a:p>
              <a:endParaRPr lang="en-US" dirty="0"/>
            </a:p>
            <a:p>
              <a:r>
                <a:rPr lang="en-US" dirty="0"/>
                <a:t>TBR, examine 16,604 trees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2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963" y="204615"/>
            <a:ext cx="575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Random Addition Sequence and Tree Islands</a:t>
            </a:r>
          </a:p>
        </p:txBody>
      </p:sp>
      <p:pic>
        <p:nvPicPr>
          <p:cNvPr id="3" name="Picture 2" descr="TreeScap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806" y="758830"/>
            <a:ext cx="4332822" cy="2978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0479" y="3756191"/>
            <a:ext cx="799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So, in the above example, using the least greedy strategies and using starting trees </a:t>
            </a:r>
          </a:p>
          <a:p>
            <a:r>
              <a:rPr lang="en-US" dirty="0"/>
              <a:t>generated by 100 random addition sequences, we’ll look at 341,355 different trees.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06018" y="4583516"/>
            <a:ext cx="616582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 			    First     Last                    		 First  	 Times</a:t>
            </a:r>
          </a:p>
          <a:p>
            <a:r>
              <a:rPr lang="en-US" dirty="0"/>
              <a:t>Island      Size      tree      tree        	Score    replicate    	    hit</a:t>
            </a:r>
          </a:p>
          <a:p>
            <a:r>
              <a:rPr lang="en-US" dirty="0"/>
              <a:t>---------------------------------------------------------------------------------</a:t>
            </a:r>
          </a:p>
          <a:p>
            <a:r>
              <a:rPr lang="en-US" dirty="0"/>
              <a:t>     1            2           1           2               278            1                 99</a:t>
            </a:r>
          </a:p>
          <a:p>
            <a:r>
              <a:rPr lang="en-US" dirty="0"/>
              <a:t>     2            1            -            -               279           97                  1</a:t>
            </a:r>
          </a:p>
        </p:txBody>
      </p:sp>
    </p:spTree>
    <p:extLst>
      <p:ext uri="{BB962C8B-B14F-4D97-AF65-F5344CB8AC3E}">
        <p14:creationId xmlns:p14="http://schemas.microsoft.com/office/powerpoint/2010/main" val="32125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4704" y="1287350"/>
            <a:ext cx="3294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Transforming Tree Space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1115" y="245533"/>
            <a:ext cx="7954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May be better off spending less effort searching on one island </a:t>
            </a:r>
          </a:p>
          <a:p>
            <a:pPr algn="ctr"/>
            <a:r>
              <a:rPr lang="en-US" sz="2400" dirty="0"/>
              <a:t>and more effort searching for multiple islands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3559" y="1943109"/>
            <a:ext cx="5197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Parsimony Ratchet</a:t>
            </a:r>
            <a:r>
              <a:rPr lang="en-US" dirty="0"/>
              <a:t>  (Nixon. 1999. Cladistics. 15: 407 )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550" y="2601326"/>
            <a:ext cx="697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Alternate searches using real data and searches on perturbed data set.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1355" y="3259543"/>
            <a:ext cx="573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 a starting tree by stepwise addition from the real data.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9866" y="3917760"/>
            <a:ext cx="6844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Reweight a random set (20-25%) characters: this transforms tree space.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6847" y="4575977"/>
            <a:ext cx="651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Hill climb from the starting tree via greedy TBR with perturbed data.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6722" y="5234194"/>
            <a:ext cx="659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a better tree is found, use that tree to start TBR using original data.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9312" y="5892414"/>
            <a:ext cx="388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iterated a couple hundred times.</a:t>
            </a:r>
          </a:p>
        </p:txBody>
      </p:sp>
    </p:spTree>
    <p:extLst>
      <p:ext uri="{BB962C8B-B14F-4D97-AF65-F5344CB8AC3E}">
        <p14:creationId xmlns:p14="http://schemas.microsoft.com/office/powerpoint/2010/main" val="40523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0853" y="338593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Simulated Annealing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9473" y="1020241"/>
            <a:ext cx="576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Designed to search a large, complex, discrete search space.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259" y="1506987"/>
            <a:ext cx="8618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Laura (Salter) </a:t>
            </a:r>
            <a:r>
              <a:rPr lang="en-US" dirty="0" err="1"/>
              <a:t>Kubatko</a:t>
            </a:r>
            <a:r>
              <a:rPr lang="en-US" dirty="0"/>
              <a:t> was one of the first to apply it to phylogenies as a means of estimating ML trees (Salter and Perl, 2001. Syst. Biol. 50:7).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6315" y="2388122"/>
            <a:ext cx="654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MCMC approach to search tree space and permits down-hill moves.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786" y="2988860"/>
            <a:ext cx="7738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Steps:</a:t>
            </a:r>
          </a:p>
          <a:p>
            <a:r>
              <a:rPr lang="en-US" dirty="0"/>
              <a:t>	Generate an initial state (a starting tree). Initially, a random tree was used.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6586" y="3875478"/>
            <a:ext cx="6948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 a stochastic change to the initial state (usually a minor change).</a:t>
            </a:r>
          </a:p>
          <a:p>
            <a:r>
              <a:rPr lang="en-US" dirty="0"/>
              <a:t>	 This was initially derived via a random NNI.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7404" y="4684783"/>
            <a:ext cx="770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the proposal improves the tree (has a better ML score), the move is accepted.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55" y="5222621"/>
            <a:ext cx="7310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Proposals (NNIs) that degrade the tree are accepted with a small probability </a:t>
            </a:r>
          </a:p>
          <a:p>
            <a:r>
              <a:rPr lang="en-US" dirty="0"/>
              <a:t>	proportional to how much worse the proposed tree is.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949" y="6048167"/>
            <a:ext cx="7345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Early on, the acceptance probability is high and decreases as the search runs.</a:t>
            </a:r>
          </a:p>
        </p:txBody>
      </p:sp>
    </p:spTree>
    <p:extLst>
      <p:ext uri="{BB962C8B-B14F-4D97-AF65-F5344CB8AC3E}">
        <p14:creationId xmlns:p14="http://schemas.microsoft.com/office/powerpoint/2010/main" val="33827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1144</Words>
  <Application>Microsoft Macintosh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75</cp:revision>
  <dcterms:created xsi:type="dcterms:W3CDTF">2013-02-06T23:18:02Z</dcterms:created>
  <dcterms:modified xsi:type="dcterms:W3CDTF">2023-02-14T16:17:54Z</dcterms:modified>
</cp:coreProperties>
</file>