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75" r:id="rId2"/>
    <p:sldId id="281" r:id="rId3"/>
    <p:sldId id="280" r:id="rId4"/>
    <p:sldId id="286" r:id="rId5"/>
    <p:sldId id="283" r:id="rId6"/>
    <p:sldId id="276" r:id="rId7"/>
    <p:sldId id="282" r:id="rId8"/>
    <p:sldId id="259" r:id="rId9"/>
    <p:sldId id="274" r:id="rId10"/>
    <p:sldId id="257" r:id="rId11"/>
    <p:sldId id="262" r:id="rId12"/>
    <p:sldId id="263" r:id="rId13"/>
    <p:sldId id="284" r:id="rId14"/>
    <p:sldId id="279" r:id="rId15"/>
    <p:sldId id="285" r:id="rId16"/>
    <p:sldId id="26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8"/>
  </p:normalViewPr>
  <p:slideViewPr>
    <p:cSldViewPr>
      <p:cViewPr varScale="1">
        <p:scale>
          <a:sx n="112" d="100"/>
          <a:sy n="112" d="100"/>
        </p:scale>
        <p:origin x="13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661831C-19FF-1241-B641-26E42FAD74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ABCC4B4-E13C-C249-A868-7B5DE64D033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F533BA5-D8C1-CD43-939C-5989DF4F11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6626B41-9197-DF49-A22C-FFDA86D70B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47AFA8DD-6F58-F64D-925C-883876BCA5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EB6C3D6E-8AAC-594A-9FB3-2657AFFAE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9939457-9CA4-A047-97B2-555F99AE8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47D245A0-E237-134C-8741-99D0D1E50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A4026C77-267B-7E48-A115-41C296E2B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5E93FBDE-F456-0D43-83BF-3C5FB5DA3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3D8E7C-C769-8E42-AB8F-B32DDD06BB32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5F37E70-64D6-5A4C-BAAB-94DF8E459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B4C37F-E240-9A4F-94A6-00ED5CBDB438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414282B-9A08-B046-9FE6-ADDC20DE0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863372C-1578-8647-AF96-E555F3D1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7581CD46-711A-714E-9B55-60AF998C6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7EB86A07-2047-FF4F-AFF6-A59C0659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CDEA9A6E-B111-9742-9C0E-C041EE18E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9B6ECC-1DC6-5545-A104-39A7538A0350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4C068F1-E1D7-AA4C-AED5-50683A5EE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B538BB0-0091-8F4D-9E74-8C959E503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1BECC659-48BE-014B-A144-78B0E6ACE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41798E-0FCA-7F4F-B9A9-A2386338C638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939457-9CA4-A047-97B2-555F99AE899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441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B3138561-0E55-7741-9E8A-981743E71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B2D2FC59-0A5A-DA47-9A92-9DA88CA0F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85BFF0A2-21CF-B049-881E-1E925EA8A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006B61-B879-4845-9D96-BF9617841AAE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0C63BD-F331-8F4F-8016-EDAB597F0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43C99A-8489-E94E-A3AB-930694A43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9B2F59-8595-F948-AEE4-D042B6483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F088-2CA2-3447-A78C-FBB2C3B8D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48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DCFB34-ACA3-134A-ABA9-1352BD7C7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057A29-5ACB-2948-B566-F661C1285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D7A6C7-0733-7844-B0B5-F59E081FC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43BEC-0FF0-3B44-B62F-3508AFF70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36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360182-00D9-6848-B4E0-663CC9C8B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B61245-CD61-8447-900A-D2BCEB4DE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EE4D51-B53A-0E47-B7CB-131D145FD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5AA0A-0996-5748-916F-5C22E9492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12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C9D82D-70A2-0745-9E0E-724F7FB88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83DEFF-4465-3B49-A4AF-4FB7363FC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BFA298-A271-C34F-A919-6B9F26711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4ED96-86E2-E842-A0C9-2B1296E6C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70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E65509-BBC8-144E-A00C-075C8524C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439472-5741-0247-A3C6-3D77E2F215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F3DC6-A125-5F4E-AE7D-C4C90080B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AB7F7-F0A9-A24A-9AE3-A3D1105430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0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5B111-B53A-2747-B764-2D20286F1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5C547-A281-0749-93A9-9607C6656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EF22B-C0C8-F840-BE88-AAA7EFE36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E3964-ADC6-A44D-8DDB-73534ADDC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D7699D-3EA1-6245-9886-F560DDC85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9A96DB-9B19-5E49-B069-D537C5037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3010F8-5995-5F40-BA64-B30365EF4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2AC9F-7366-CF42-B2F3-85EB7D4C7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4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B05159-D3AC-5E44-AB3A-3EA547B27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E1979B-510E-E24A-B545-123E9104A9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ED8F15-5A8D-3141-8015-F16CA8584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79ECE-56F3-B644-BE79-4D57C0320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79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E5E3D8-7DA1-5D42-88A9-2A96931C6D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56ED56-AD74-DE43-850B-19709A964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B933A2-9AD4-3E46-8D75-78BF7F691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EBD0C-F831-DD44-9B7D-E78EA3C5A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10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5E6D2-5F75-2742-ADFA-9173F3725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6613A-9D8A-114E-B68B-E22964EAC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F2D56-F14C-9440-8D42-8633BF76A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8F5E-3666-3348-B299-BF69C46C4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44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0B5D3-DCD8-0347-994C-1346051D0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4E009-0E74-4040-A717-94C720B71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2B98A-A92D-AE46-8A06-4E21E6808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6C99C-87C0-314E-AECA-37338A711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90061E-00A7-2E4D-AECF-B702D4446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72D6BC-A229-214B-98F3-38D3FCE84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5F4014-DAEC-7E4A-9110-F3C18C458C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A2E45B-F0F8-0647-AB9C-2113562A1F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A10CA0-2C76-D84E-A2B4-863427A3D9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538E6C4C-E071-5E42-B8A5-B2304E6911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emf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hyperlink" Target="https://external-preview.redd.it/fMxFVin9foDV8ZYy54QwjnpHiVC_QHSoindsVR3i1VU.jpg?auto=webp&amp;s=2e12d93fded93f20f7668a6d3ad277ba0c7fe63c" TargetMode="Externa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>
            <a:extLst>
              <a:ext uri="{FF2B5EF4-FFF2-40B4-BE49-F238E27FC236}">
                <a16:creationId xmlns:a16="http://schemas.microsoft.com/office/drawing/2014/main" id="{97133A78-337D-9D4B-A279-168A4C36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28600"/>
            <a:ext cx="369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Reproductive Morphology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B6CA2A-B34C-0140-817E-D356C0472495}"/>
              </a:ext>
            </a:extLst>
          </p:cNvPr>
          <p:cNvGrpSpPr/>
          <p:nvPr/>
        </p:nvGrpSpPr>
        <p:grpSpPr>
          <a:xfrm>
            <a:off x="533400" y="1143000"/>
            <a:ext cx="7315200" cy="5027613"/>
            <a:chOff x="533400" y="1143000"/>
            <a:chExt cx="7315200" cy="5027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E67540-7879-CE44-B6DA-0935DD25F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100" y="1143000"/>
              <a:ext cx="5778500" cy="5027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TextBox 4">
              <a:extLst>
                <a:ext uri="{FF2B5EF4-FFF2-40B4-BE49-F238E27FC236}">
                  <a16:creationId xmlns:a16="http://schemas.microsoft.com/office/drawing/2014/main" id="{2B1ED73D-B347-BE41-8B24-EC05FDA4B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5791318"/>
              <a:ext cx="1921207" cy="307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 err="1"/>
                <a:t>Semeniferous</a:t>
              </a:r>
              <a:r>
                <a:rPr lang="en-US" altLang="en-US" sz="1400" dirty="0"/>
                <a:t> tubules</a:t>
              </a:r>
            </a:p>
          </p:txBody>
        </p:sp>
        <p:cxnSp>
          <p:nvCxnSpPr>
            <p:cNvPr id="14342" name="Straight Arrow Connector 6">
              <a:extLst>
                <a:ext uri="{FF2B5EF4-FFF2-40B4-BE49-F238E27FC236}">
                  <a16:creationId xmlns:a16="http://schemas.microsoft.com/office/drawing/2014/main" id="{3358F4F6-47C0-B74C-874B-D17FB3CF22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86000" y="5334000"/>
              <a:ext cx="914400" cy="5335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0370AD37-9E9E-B645-BF0F-F511C0CD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8382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Male</a:t>
            </a:r>
          </a:p>
        </p:txBody>
      </p:sp>
    </p:spTree>
  </p:cSld>
  <p:clrMapOvr>
    <a:masterClrMapping/>
  </p:clrMapOvr>
  <p:transition spd="slow" advTm="3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8B30859-B7FF-C548-9A63-D4F5780619E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505200"/>
            <a:ext cx="4191000" cy="3128962"/>
            <a:chOff x="381000" y="1459468"/>
            <a:chExt cx="4191000" cy="3127772"/>
          </a:xfrm>
        </p:grpSpPr>
        <p:pic>
          <p:nvPicPr>
            <p:cNvPr id="24583" name="Picture 2">
              <a:extLst>
                <a:ext uri="{FF2B5EF4-FFF2-40B4-BE49-F238E27FC236}">
                  <a16:creationId xmlns:a16="http://schemas.microsoft.com/office/drawing/2014/main" id="{5EEC4A9D-C275-A043-9B99-B31E381C5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191000" cy="268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Box 5">
              <a:extLst>
                <a:ext uri="{FF2B5EF4-FFF2-40B4-BE49-F238E27FC236}">
                  <a16:creationId xmlns:a16="http://schemas.microsoft.com/office/drawing/2014/main" id="{D92B9293-FF52-144C-86DC-244B5C393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957" y="1459468"/>
              <a:ext cx="2189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Microtus montanus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BFD72F-35FC-7644-BA6C-FC3ED5CF4725}"/>
              </a:ext>
            </a:extLst>
          </p:cNvPr>
          <p:cNvGrpSpPr>
            <a:grpSpLocks/>
          </p:cNvGrpSpPr>
          <p:nvPr/>
        </p:nvGrpSpPr>
        <p:grpSpPr bwMode="auto">
          <a:xfrm>
            <a:off x="4757738" y="3592513"/>
            <a:ext cx="4386262" cy="3194050"/>
            <a:chOff x="4757014" y="3593068"/>
            <a:chExt cx="4386986" cy="3193197"/>
          </a:xfrm>
        </p:grpSpPr>
        <p:pic>
          <p:nvPicPr>
            <p:cNvPr id="24581" name="Picture 3">
              <a:extLst>
                <a:ext uri="{FF2B5EF4-FFF2-40B4-BE49-F238E27FC236}">
                  <a16:creationId xmlns:a16="http://schemas.microsoft.com/office/drawing/2014/main" id="{C516FE37-B43D-304B-AE8F-ECB9ED486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6" b="16667"/>
            <a:stretch>
              <a:fillRect/>
            </a:stretch>
          </p:blipFill>
          <p:spPr bwMode="auto">
            <a:xfrm>
              <a:off x="4757014" y="3966865"/>
              <a:ext cx="4386986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Rectangle 6">
              <a:extLst>
                <a:ext uri="{FF2B5EF4-FFF2-40B4-BE49-F238E27FC236}">
                  <a16:creationId xmlns:a16="http://schemas.microsoft.com/office/drawing/2014/main" id="{634E502D-0ED3-E043-A3F9-75BC78ED2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3255" y="3593068"/>
              <a:ext cx="2094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Dipodomys ingens</a:t>
              </a:r>
              <a:endParaRPr lang="en-US" altLang="en-US" sz="1800"/>
            </a:p>
          </p:txBody>
        </p:sp>
      </p:grpSp>
      <p:sp>
        <p:nvSpPr>
          <p:cNvPr id="24579" name="TextBox 11">
            <a:extLst>
              <a:ext uri="{FF2B5EF4-FFF2-40B4-BE49-F238E27FC236}">
                <a16:creationId xmlns:a16="http://schemas.microsoft.com/office/drawing/2014/main" id="{F37664BC-1152-7B44-B913-D0BB0010B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1" y="381000"/>
            <a:ext cx="273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Control of Cyclicity </a:t>
            </a:r>
          </a:p>
        </p:txBody>
      </p:sp>
      <p:sp>
        <p:nvSpPr>
          <p:cNvPr id="24580" name="TextBox 12">
            <a:extLst>
              <a:ext uri="{FF2B5EF4-FFF2-40B4-BE49-F238E27FC236}">
                <a16:creationId xmlns:a16="http://schemas.microsoft.com/office/drawing/2014/main" id="{60635E8B-DB28-B244-BA10-71CB41832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183" y="2640012"/>
            <a:ext cx="7195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Environmental cues operate external to cycles to confer seasonality.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BD67A54A-95D0-AB40-91AB-BE6B7060F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8" y="1039870"/>
            <a:ext cx="622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Primarily, all cycles are under control of pituitary hormones.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EDD9B-EDC1-4C4A-90B4-9D13AA353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6" y="1752600"/>
            <a:ext cx="550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Many cues that induce the pituitary to initiate cycles.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>
            <a:extLst>
              <a:ext uri="{FF2B5EF4-FFF2-40B4-BE49-F238E27FC236}">
                <a16:creationId xmlns:a16="http://schemas.microsoft.com/office/drawing/2014/main" id="{4ADE28CA-BB7E-A642-9E57-44CB24DDE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286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Mechanisms for Optimizing Timing of Birth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35DEF1-E02C-724F-A2A5-7B51ACF65E7F}"/>
              </a:ext>
            </a:extLst>
          </p:cNvPr>
          <p:cNvGrpSpPr>
            <a:grpSpLocks/>
          </p:cNvGrpSpPr>
          <p:nvPr/>
        </p:nvGrpSpPr>
        <p:grpSpPr bwMode="auto">
          <a:xfrm>
            <a:off x="5295900" y="990600"/>
            <a:ext cx="2743200" cy="5056188"/>
            <a:chOff x="5295900" y="990600"/>
            <a:chExt cx="2743200" cy="5055513"/>
          </a:xfrm>
        </p:grpSpPr>
        <p:pic>
          <p:nvPicPr>
            <p:cNvPr id="26633" name="Picture 3">
              <a:extLst>
                <a:ext uri="{FF2B5EF4-FFF2-40B4-BE49-F238E27FC236}">
                  <a16:creationId xmlns:a16="http://schemas.microsoft.com/office/drawing/2014/main" id="{83EF5205-6AEB-824B-9D9D-6B71FFD8F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3645" r="3999" b="5238"/>
            <a:stretch>
              <a:fillRect/>
            </a:stretch>
          </p:blipFill>
          <p:spPr bwMode="auto">
            <a:xfrm>
              <a:off x="5410200" y="1447800"/>
              <a:ext cx="25146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Rectangle 7">
              <a:extLst>
                <a:ext uri="{FF2B5EF4-FFF2-40B4-BE49-F238E27FC236}">
                  <a16:creationId xmlns:a16="http://schemas.microsoft.com/office/drawing/2014/main" id="{128B19A0-0F80-F741-846D-6E1EFEA48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900" y="5522893"/>
              <a:ext cx="2743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i="1"/>
                <a:t>Artibeus lituratus </a:t>
              </a:r>
              <a:r>
                <a:rPr lang="en-US" altLang="en-US" sz="1400"/>
                <a:t>(Big fruit-eating bat)</a:t>
              </a:r>
            </a:p>
          </p:txBody>
        </p:sp>
        <p:sp>
          <p:nvSpPr>
            <p:cNvPr id="26635" name="Rectangle 9">
              <a:extLst>
                <a:ext uri="{FF2B5EF4-FFF2-40B4-BE49-F238E27FC236}">
                  <a16:creationId xmlns:a16="http://schemas.microsoft.com/office/drawing/2014/main" id="{27DAE6A0-F457-364B-993D-0C895FDF9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4074" y="990600"/>
              <a:ext cx="26868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2) Delayed development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8F8B0A-084D-1A4A-980C-67018AC3B0F5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842963"/>
            <a:ext cx="3581400" cy="5938837"/>
            <a:chOff x="457200" y="842962"/>
            <a:chExt cx="3581400" cy="5938838"/>
          </a:xfrm>
        </p:grpSpPr>
        <p:grpSp>
          <p:nvGrpSpPr>
            <p:cNvPr id="26628" name="Group 10">
              <a:extLst>
                <a:ext uri="{FF2B5EF4-FFF2-40B4-BE49-F238E27FC236}">
                  <a16:creationId xmlns:a16="http://schemas.microsoft.com/office/drawing/2014/main" id="{DB58EF98-1737-0C43-A183-38DF7581F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300162"/>
              <a:ext cx="3581400" cy="3429000"/>
              <a:chOff x="685800" y="838200"/>
              <a:chExt cx="3581400" cy="3429000"/>
            </a:xfrm>
          </p:grpSpPr>
          <p:pic>
            <p:nvPicPr>
              <p:cNvPr id="26631" name="Picture 2">
                <a:extLst>
                  <a:ext uri="{FF2B5EF4-FFF2-40B4-BE49-F238E27FC236}">
                    <a16:creationId xmlns:a16="http://schemas.microsoft.com/office/drawing/2014/main" id="{6C06057C-8FBA-6A41-BA4F-998888C3B5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838200"/>
                <a:ext cx="3429000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DBF605-6A84-CA42-91DB-9678CF1933A0}"/>
                  </a:ext>
                </a:extLst>
              </p:cNvPr>
              <p:cNvSpPr/>
              <p:nvPr/>
            </p:nvSpPr>
            <p:spPr>
              <a:xfrm>
                <a:off x="2819400" y="3236913"/>
                <a:ext cx="1447800" cy="9540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i="1" dirty="0" err="1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Myotis</a:t>
                </a:r>
                <a:r>
                  <a:rPr lang="en-US" sz="1400" i="1" dirty="0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 </a:t>
                </a:r>
                <a:r>
                  <a:rPr lang="en-US" sz="1400" i="1" dirty="0" err="1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ciliolabrum</a:t>
                </a:r>
                <a:r>
                  <a:rPr lang="en-US" sz="1400" i="1" dirty="0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 </a:t>
                </a:r>
                <a:r>
                  <a:rPr lang="en-US" sz="1400" dirty="0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(Western small-footed </a:t>
                </a:r>
                <a:r>
                  <a:rPr lang="en-US" sz="1400" dirty="0" err="1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myotis</a:t>
                </a:r>
                <a:r>
                  <a:rPr lang="en-US" sz="1400" dirty="0">
                    <a:solidFill>
                      <a:schemeClr val="accent3"/>
                    </a:solidFill>
                    <a:latin typeface="Arial" charset="0"/>
                    <a:ea typeface="ＭＳ Ｐゴシック" charset="-128"/>
                  </a:rPr>
                  <a:t>)</a:t>
                </a:r>
              </a:p>
            </p:txBody>
          </p:sp>
        </p:grpSp>
        <p:pic>
          <p:nvPicPr>
            <p:cNvPr id="26629" name="Picture 2">
              <a:extLst>
                <a:ext uri="{FF2B5EF4-FFF2-40B4-BE49-F238E27FC236}">
                  <a16:creationId xmlns:a16="http://schemas.microsoft.com/office/drawing/2014/main" id="{3D9E3971-8B73-9342-87C7-EB1DB285B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057" y="4881562"/>
              <a:ext cx="2023687" cy="190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11">
              <a:extLst>
                <a:ext uri="{FF2B5EF4-FFF2-40B4-BE49-F238E27FC236}">
                  <a16:creationId xmlns:a16="http://schemas.microsoft.com/office/drawing/2014/main" id="{9DE72A3F-E32A-B945-AC6B-EAA866DE0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691" y="842962"/>
              <a:ext cx="24684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1) Delayed fertilization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>
            <a:extLst>
              <a:ext uri="{FF2B5EF4-FFF2-40B4-BE49-F238E27FC236}">
                <a16:creationId xmlns:a16="http://schemas.microsoft.com/office/drawing/2014/main" id="{8EF53DC8-0B4E-144F-B71E-74B832184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62000"/>
            <a:ext cx="7010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3) Delayed implantation </a:t>
            </a:r>
            <a:r>
              <a:rPr lang="en-US" altLang="en-US" sz="1400" dirty="0"/>
              <a:t>(</a:t>
            </a:r>
            <a:r>
              <a:rPr lang="en-US" altLang="en-US" sz="1400" dirty="0" err="1"/>
              <a:t>Chiroptera</a:t>
            </a:r>
            <a:r>
              <a:rPr lang="en-US" altLang="en-US" sz="1400" dirty="0"/>
              <a:t>, Carnivora, Xenarthra, </a:t>
            </a:r>
            <a:r>
              <a:rPr lang="en-US" altLang="en-US" sz="1400" dirty="0" err="1"/>
              <a:t>Cetartiodactyla</a:t>
            </a:r>
            <a:r>
              <a:rPr lang="en-US" altLang="en-US" sz="1400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/>
              <a:t>Rodentia, and </a:t>
            </a:r>
            <a:r>
              <a:rPr lang="en-US" altLang="en-US" sz="1400" dirty="0" err="1"/>
              <a:t>Insectivora</a:t>
            </a:r>
            <a:r>
              <a:rPr lang="en-US" altLang="en-US" sz="1400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68ED7-5FD2-A54D-A4EB-C85916BF7BAB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057400"/>
            <a:ext cx="2971800" cy="2746375"/>
            <a:chOff x="1676400" y="1219200"/>
            <a:chExt cx="2971800" cy="2746177"/>
          </a:xfrm>
        </p:grpSpPr>
        <p:pic>
          <p:nvPicPr>
            <p:cNvPr id="28683" name="Picture 2">
              <a:extLst>
                <a:ext uri="{FF2B5EF4-FFF2-40B4-BE49-F238E27FC236}">
                  <a16:creationId xmlns:a16="http://schemas.microsoft.com/office/drawing/2014/main" id="{C08F1211-C4CB-0949-BCAA-E460F09B1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219200"/>
              <a:ext cx="29718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Rectangle 8">
              <a:extLst>
                <a:ext uri="{FF2B5EF4-FFF2-40B4-BE49-F238E27FC236}">
                  <a16:creationId xmlns:a16="http://schemas.microsoft.com/office/drawing/2014/main" id="{6E08B63A-EDBF-A04C-9F22-00005A5F3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3859" y="3657600"/>
              <a:ext cx="137234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</a:rPr>
                <a:t>Zona Pellucida</a:t>
              </a:r>
            </a:p>
          </p:txBody>
        </p:sp>
      </p:grpSp>
      <p:sp>
        <p:nvSpPr>
          <p:cNvPr id="28675" name="Rectangle 9">
            <a:extLst>
              <a:ext uri="{FF2B5EF4-FFF2-40B4-BE49-F238E27FC236}">
                <a16:creationId xmlns:a16="http://schemas.microsoft.com/office/drawing/2014/main" id="{ABB5E5AB-AE84-5641-AC77-B6F28E82C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286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Mechanisms for Optimizing Timing of Birth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2C8AEF-F263-D14C-8EA7-B4BDDF345F4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444625"/>
            <a:ext cx="2649538" cy="2563813"/>
            <a:chOff x="5105400" y="1459468"/>
            <a:chExt cx="2650067" cy="2562999"/>
          </a:xfrm>
        </p:grpSpPr>
        <p:sp>
          <p:nvSpPr>
            <p:cNvPr id="28680" name="TextBox 12">
              <a:extLst>
                <a:ext uri="{FF2B5EF4-FFF2-40B4-BE49-F238E27FC236}">
                  <a16:creationId xmlns:a16="http://schemas.microsoft.com/office/drawing/2014/main" id="{12639FA9-9089-5A43-A0DE-4093F90BD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8220" y="1459468"/>
              <a:ext cx="10444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Obligate</a:t>
              </a:r>
            </a:p>
          </p:txBody>
        </p:sp>
        <p:pic>
          <p:nvPicPr>
            <p:cNvPr id="28681" name="Picture 13">
              <a:extLst>
                <a:ext uri="{FF2B5EF4-FFF2-40B4-BE49-F238E27FC236}">
                  <a16:creationId xmlns:a16="http://schemas.microsoft.com/office/drawing/2014/main" id="{5342671F-AD69-6444-831C-9556D3521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828800"/>
              <a:ext cx="2650067" cy="219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Box 14">
              <a:extLst>
                <a:ext uri="{FF2B5EF4-FFF2-40B4-BE49-F238E27FC236}">
                  <a16:creationId xmlns:a16="http://schemas.microsoft.com/office/drawing/2014/main" id="{19441DFB-7F3D-8A4D-8746-CAA21BCE1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8216" y="3657600"/>
              <a:ext cx="18870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Ursus americanus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228D05-1DE7-7145-9F94-40703F42F788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4953000"/>
            <a:ext cx="2168525" cy="914400"/>
            <a:chOff x="5374667" y="3962400"/>
            <a:chExt cx="2169133" cy="914400"/>
          </a:xfrm>
        </p:grpSpPr>
        <p:sp>
          <p:nvSpPr>
            <p:cNvPr id="28678" name="TextBox 16">
              <a:extLst>
                <a:ext uri="{FF2B5EF4-FFF2-40B4-BE49-F238E27FC236}">
                  <a16:creationId xmlns:a16="http://schemas.microsoft.com/office/drawing/2014/main" id="{E11F2806-5297-3E41-B928-AB7FB94D0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8811" y="3962400"/>
              <a:ext cx="13008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Facultative</a:t>
              </a:r>
            </a:p>
          </p:txBody>
        </p:sp>
        <p:sp>
          <p:nvSpPr>
            <p:cNvPr id="28679" name="TextBox 17">
              <a:extLst>
                <a:ext uri="{FF2B5EF4-FFF2-40B4-BE49-F238E27FC236}">
                  <a16:creationId xmlns:a16="http://schemas.microsoft.com/office/drawing/2014/main" id="{271CC40B-9E34-AA42-94E8-D716C39DA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4667" y="4415135"/>
              <a:ext cx="21691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Many Rodents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6D5C7C-4DD8-FA95-4C0E-09065211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769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3) Delayed implantation has been studied extensively in Carnivora.</a:t>
            </a:r>
            <a:endParaRPr lang="en-US" altLang="en-US" sz="1400" dirty="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0E1E2B4-7C98-352E-771B-BD3BDBE7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286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Mechanisms for Optimizing Timing of Birth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DB90F-1973-478D-091D-5356393B9370}"/>
              </a:ext>
            </a:extLst>
          </p:cNvPr>
          <p:cNvSpPr txBox="1"/>
          <p:nvPr/>
        </p:nvSpPr>
        <p:spPr>
          <a:xfrm>
            <a:off x="5840730" y="6457950"/>
            <a:ext cx="3058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Lindenfors</a:t>
            </a:r>
            <a:r>
              <a:rPr lang="en-US" sz="1200" dirty="0"/>
              <a:t> et al. 2003. Evolution, 57:1952.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790D6-3970-3D7C-22DA-BCAF58821033}"/>
              </a:ext>
            </a:extLst>
          </p:cNvPr>
          <p:cNvGrpSpPr/>
          <p:nvPr/>
        </p:nvGrpSpPr>
        <p:grpSpPr>
          <a:xfrm>
            <a:off x="477900" y="1129694"/>
            <a:ext cx="8208900" cy="5271105"/>
            <a:chOff x="304801" y="1129694"/>
            <a:chExt cx="8208900" cy="52711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4675F1-6813-4060-28EE-08329FFA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73698" y="-339203"/>
              <a:ext cx="5271105" cy="8208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205071-2842-EA86-329A-C7E180BE5EF2}"/>
                </a:ext>
              </a:extLst>
            </p:cNvPr>
            <p:cNvSpPr txBox="1"/>
            <p:nvPr/>
          </p:nvSpPr>
          <p:spPr>
            <a:xfrm>
              <a:off x="1930331" y="580286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Origin in Carnivora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89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51931F5D-DD6E-824F-B418-EFACB8DE8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286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Mechanisms for Optimizing Timing of Birth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F23464-8545-9C07-834F-4F421AF1AB7A}"/>
              </a:ext>
            </a:extLst>
          </p:cNvPr>
          <p:cNvGrpSpPr/>
          <p:nvPr/>
        </p:nvGrpSpPr>
        <p:grpSpPr>
          <a:xfrm>
            <a:off x="161925" y="838200"/>
            <a:ext cx="8170863" cy="5492750"/>
            <a:chOff x="161925" y="838200"/>
            <a:chExt cx="8170863" cy="5492750"/>
          </a:xfrm>
        </p:grpSpPr>
        <p:pic>
          <p:nvPicPr>
            <p:cNvPr id="30723" name="Picture 4" descr="MustelidDI.pdf">
              <a:extLst>
                <a:ext uri="{FF2B5EF4-FFF2-40B4-BE49-F238E27FC236}">
                  <a16:creationId xmlns:a16="http://schemas.microsoft.com/office/drawing/2014/main" id="{982B2B79-CB51-4146-B512-4E9371C8A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9" t="27274" r="23529" b="27274"/>
            <a:stretch>
              <a:fillRect/>
            </a:stretch>
          </p:blipFill>
          <p:spPr bwMode="auto">
            <a:xfrm>
              <a:off x="161925" y="838200"/>
              <a:ext cx="4943475" cy="549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545C53-A79E-76F9-28C1-675C614D2B23}"/>
                </a:ext>
              </a:extLst>
            </p:cNvPr>
            <p:cNvGrpSpPr/>
            <p:nvPr/>
          </p:nvGrpSpPr>
          <p:grpSpPr>
            <a:xfrm>
              <a:off x="5346700" y="1206114"/>
              <a:ext cx="2986088" cy="4966086"/>
              <a:chOff x="5346700" y="1371600"/>
              <a:chExt cx="2986088" cy="4966086"/>
            </a:xfrm>
          </p:grpSpPr>
          <p:sp>
            <p:nvSpPr>
              <p:cNvPr id="30724" name="TextBox 5">
                <a:extLst>
                  <a:ext uri="{FF2B5EF4-FFF2-40B4-BE49-F238E27FC236}">
                    <a16:creationId xmlns:a16="http://schemas.microsoft.com/office/drawing/2014/main" id="{E9EF39F2-E06C-7441-8082-2804F245B6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1882" y="1371600"/>
                <a:ext cx="26677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(Thom et al. 2004. Evolution 58:175)</a:t>
                </a:r>
              </a:p>
            </p:txBody>
          </p:sp>
          <p:pic>
            <p:nvPicPr>
              <p:cNvPr id="30725" name="Picture 6">
                <a:extLst>
                  <a:ext uri="{FF2B5EF4-FFF2-40B4-BE49-F238E27FC236}">
                    <a16:creationId xmlns:a16="http://schemas.microsoft.com/office/drawing/2014/main" id="{622E3E02-30F5-2A4C-88A5-0C8AFB514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700" y="1757749"/>
                <a:ext cx="2986088" cy="4579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26" name="TextBox 7">
                <a:extLst>
                  <a:ext uri="{FF2B5EF4-FFF2-40B4-BE49-F238E27FC236}">
                    <a16:creationId xmlns:a16="http://schemas.microsoft.com/office/drawing/2014/main" id="{9CE695BE-EA6B-A44D-9610-AD6377E165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5758566"/>
                <a:ext cx="1944688" cy="369888"/>
              </a:xfrm>
              <a:prstGeom prst="rect">
                <a:avLst/>
              </a:prstGeom>
              <a:solidFill>
                <a:schemeClr val="bg1">
                  <a:alpha val="6588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i="1"/>
                  <a:t>Mustela erminea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22BCE0-FC07-83F1-F8F6-2B7124C3166A}"/>
              </a:ext>
            </a:extLst>
          </p:cNvPr>
          <p:cNvSpPr txBox="1"/>
          <p:nvPr/>
        </p:nvSpPr>
        <p:spPr>
          <a:xfrm>
            <a:off x="1225572" y="6313021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phylogenies were already out-of-date then.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AE051E-98E4-0174-72C3-2121CB72C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620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3) Delayed implantation within </a:t>
            </a:r>
            <a:r>
              <a:rPr lang="en-US" altLang="en-US" sz="2000" dirty="0" err="1"/>
              <a:t>Mustelidea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D720FA-D9C3-99A7-34B9-0F16277B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1524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Mechanisms for Optimizing Timing of Birth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4CF2F6-D529-10DD-E01F-B2D34B22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24" y="591007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3) Delayed implantation within </a:t>
            </a:r>
            <a:r>
              <a:rPr lang="en-US" altLang="en-US" sz="2000" dirty="0" err="1"/>
              <a:t>Mustelidea</a:t>
            </a:r>
            <a:r>
              <a:rPr lang="en-US" altLang="en-US" sz="2000" dirty="0"/>
              <a:t>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4619DFD-94DB-3958-E518-9E2C1B555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3791" b="22222"/>
          <a:stretch/>
        </p:blipFill>
        <p:spPr>
          <a:xfrm>
            <a:off x="-304800" y="1143000"/>
            <a:ext cx="5173023" cy="556344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CA3D096-E0F0-095D-625C-2348DCB000F8}"/>
              </a:ext>
            </a:extLst>
          </p:cNvPr>
          <p:cNvGrpSpPr/>
          <p:nvPr/>
        </p:nvGrpSpPr>
        <p:grpSpPr>
          <a:xfrm>
            <a:off x="762000" y="1212349"/>
            <a:ext cx="4114800" cy="5468067"/>
            <a:chOff x="1905000" y="1212349"/>
            <a:chExt cx="4114800" cy="546806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3B1A4A0-A7CF-EA41-8E5E-61501B50A5EB}"/>
                </a:ext>
              </a:extLst>
            </p:cNvPr>
            <p:cNvGrpSpPr/>
            <p:nvPr/>
          </p:nvGrpSpPr>
          <p:grpSpPr>
            <a:xfrm>
              <a:off x="2843110" y="1212349"/>
              <a:ext cx="3176690" cy="5468067"/>
              <a:chOff x="2843110" y="1212349"/>
              <a:chExt cx="3176690" cy="5468067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61ACFDB-FF83-7A70-C11E-55EF27DEF704}"/>
                  </a:ext>
                </a:extLst>
              </p:cNvPr>
              <p:cNvSpPr/>
              <p:nvPr/>
            </p:nvSpPr>
            <p:spPr bwMode="auto">
              <a:xfrm>
                <a:off x="5505917" y="1212349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525A49F-4A86-FD97-73BC-4AB0A5A3A334}"/>
                  </a:ext>
                </a:extLst>
              </p:cNvPr>
              <p:cNvSpPr/>
              <p:nvPr/>
            </p:nvSpPr>
            <p:spPr bwMode="auto">
              <a:xfrm>
                <a:off x="5512115" y="1343861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725178E-65FA-743E-405E-2069B9270159}"/>
                  </a:ext>
                </a:extLst>
              </p:cNvPr>
              <p:cNvSpPr/>
              <p:nvPr/>
            </p:nvSpPr>
            <p:spPr bwMode="auto">
              <a:xfrm>
                <a:off x="4243538" y="1301302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292F158-5869-EE45-382C-36982EBDF5F8}"/>
                  </a:ext>
                </a:extLst>
              </p:cNvPr>
              <p:cNvSpPr/>
              <p:nvPr/>
            </p:nvSpPr>
            <p:spPr bwMode="auto">
              <a:xfrm>
                <a:off x="5788902" y="1462936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C2CC538-F3A8-B33C-A4DE-A98C4171F2A9}"/>
                  </a:ext>
                </a:extLst>
              </p:cNvPr>
              <p:cNvSpPr/>
              <p:nvPr/>
            </p:nvSpPr>
            <p:spPr bwMode="auto">
              <a:xfrm>
                <a:off x="5322392" y="183938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C18C393-E13E-0750-0331-9D28B82D5D20}"/>
                  </a:ext>
                </a:extLst>
              </p:cNvPr>
              <p:cNvSpPr/>
              <p:nvPr/>
            </p:nvSpPr>
            <p:spPr bwMode="auto">
              <a:xfrm>
                <a:off x="5234775" y="1601823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CDDCB74-0F0E-78BF-D022-57D3B7A0CDEB}"/>
                  </a:ext>
                </a:extLst>
              </p:cNvPr>
              <p:cNvSpPr/>
              <p:nvPr/>
            </p:nvSpPr>
            <p:spPr bwMode="auto">
              <a:xfrm>
                <a:off x="5464830" y="1720512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79D8E49-971F-6D49-579B-05172242F1B2}"/>
                  </a:ext>
                </a:extLst>
              </p:cNvPr>
              <p:cNvSpPr/>
              <p:nvPr/>
            </p:nvSpPr>
            <p:spPr bwMode="auto">
              <a:xfrm>
                <a:off x="4464933" y="139493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EA6DAA5-1212-F862-C813-279C5DD23614}"/>
                  </a:ext>
                </a:extLst>
              </p:cNvPr>
              <p:cNvSpPr/>
              <p:nvPr/>
            </p:nvSpPr>
            <p:spPr bwMode="auto">
              <a:xfrm>
                <a:off x="4387503" y="1640238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F44D877-E87A-E89F-13B1-F94738A471D2}"/>
                  </a:ext>
                </a:extLst>
              </p:cNvPr>
              <p:cNvSpPr/>
              <p:nvPr/>
            </p:nvSpPr>
            <p:spPr bwMode="auto">
              <a:xfrm>
                <a:off x="5672841" y="1969773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FA93D6-70D4-A2CA-2777-4DC1C51A968A}"/>
                  </a:ext>
                </a:extLst>
              </p:cNvPr>
              <p:cNvSpPr/>
              <p:nvPr/>
            </p:nvSpPr>
            <p:spPr bwMode="auto">
              <a:xfrm>
                <a:off x="4121277" y="1464442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08B8937-AA20-B8D3-127E-8CB03D9D3849}"/>
                  </a:ext>
                </a:extLst>
              </p:cNvPr>
              <p:cNvSpPr/>
              <p:nvPr/>
            </p:nvSpPr>
            <p:spPr bwMode="auto">
              <a:xfrm>
                <a:off x="3982412" y="1720302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8418F51-0E09-E8E2-695C-E09A3978D29F}"/>
                  </a:ext>
                </a:extLst>
              </p:cNvPr>
              <p:cNvSpPr/>
              <p:nvPr/>
            </p:nvSpPr>
            <p:spPr bwMode="auto">
              <a:xfrm>
                <a:off x="5761965" y="2094118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AA314E3-23EE-78F8-9B72-AE1C33C954BD}"/>
                  </a:ext>
                </a:extLst>
              </p:cNvPr>
              <p:cNvSpPr/>
              <p:nvPr/>
            </p:nvSpPr>
            <p:spPr bwMode="auto">
              <a:xfrm>
                <a:off x="5454474" y="222865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10C031E-7E32-C68F-7D3C-EADE9BDCEE08}"/>
                  </a:ext>
                </a:extLst>
              </p:cNvPr>
              <p:cNvSpPr/>
              <p:nvPr/>
            </p:nvSpPr>
            <p:spPr bwMode="auto">
              <a:xfrm>
                <a:off x="5673766" y="234734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7BA505A-02E0-10D7-4F22-BF0D578A4B2F}"/>
                  </a:ext>
                </a:extLst>
              </p:cNvPr>
              <p:cNvSpPr/>
              <p:nvPr/>
            </p:nvSpPr>
            <p:spPr bwMode="auto">
              <a:xfrm>
                <a:off x="5702018" y="2477920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1539F7E-F7FA-422E-0172-1D353CD1D42C}"/>
                  </a:ext>
                </a:extLst>
              </p:cNvPr>
              <p:cNvSpPr/>
              <p:nvPr/>
            </p:nvSpPr>
            <p:spPr bwMode="auto">
              <a:xfrm>
                <a:off x="5804923" y="2597337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D5F78DE-7950-4A4B-78BB-A5EB12D6DE07}"/>
                  </a:ext>
                </a:extLst>
              </p:cNvPr>
              <p:cNvSpPr/>
              <p:nvPr/>
            </p:nvSpPr>
            <p:spPr bwMode="auto">
              <a:xfrm>
                <a:off x="5662064" y="2723750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2920B0B-2035-4F82-E55F-01A6BBC05309}"/>
                  </a:ext>
                </a:extLst>
              </p:cNvPr>
              <p:cNvSpPr/>
              <p:nvPr/>
            </p:nvSpPr>
            <p:spPr bwMode="auto">
              <a:xfrm>
                <a:off x="4583261" y="2647798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058EDCC-12FF-3069-E642-01A3F4F257E3}"/>
                  </a:ext>
                </a:extLst>
              </p:cNvPr>
              <p:cNvSpPr/>
              <p:nvPr/>
            </p:nvSpPr>
            <p:spPr bwMode="auto">
              <a:xfrm>
                <a:off x="5955740" y="285868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7473AE5-CC77-FE2F-E887-942DCAC28626}"/>
                  </a:ext>
                </a:extLst>
              </p:cNvPr>
              <p:cNvSpPr/>
              <p:nvPr/>
            </p:nvSpPr>
            <p:spPr bwMode="auto">
              <a:xfrm>
                <a:off x="5814566" y="298113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4E1E465-683D-CE40-CDDF-1A867078591A}"/>
                  </a:ext>
                </a:extLst>
              </p:cNvPr>
              <p:cNvSpPr/>
              <p:nvPr/>
            </p:nvSpPr>
            <p:spPr bwMode="auto">
              <a:xfrm>
                <a:off x="4889800" y="290399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3176C07-4919-DB5A-0E70-D27A6B1B8375}"/>
                  </a:ext>
                </a:extLst>
              </p:cNvPr>
              <p:cNvSpPr/>
              <p:nvPr/>
            </p:nvSpPr>
            <p:spPr bwMode="auto">
              <a:xfrm>
                <a:off x="5771322" y="3230528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C2FCE62-EB21-142A-32B4-319CC82763CA}"/>
                  </a:ext>
                </a:extLst>
              </p:cNvPr>
              <p:cNvSpPr/>
              <p:nvPr/>
            </p:nvSpPr>
            <p:spPr bwMode="auto">
              <a:xfrm>
                <a:off x="5858911" y="3106600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6EDD6F9-A092-28F7-B586-4740E3C4DBE0}"/>
                  </a:ext>
                </a:extLst>
              </p:cNvPr>
              <p:cNvSpPr/>
              <p:nvPr/>
            </p:nvSpPr>
            <p:spPr bwMode="auto">
              <a:xfrm>
                <a:off x="4786212" y="310925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34CCD67-041F-5F1A-F9E2-D1784560A8AC}"/>
                  </a:ext>
                </a:extLst>
              </p:cNvPr>
              <p:cNvSpPr/>
              <p:nvPr/>
            </p:nvSpPr>
            <p:spPr bwMode="auto">
              <a:xfrm>
                <a:off x="4858838" y="2998093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44EAE93-90D7-DAC7-9D07-C799CB16B79B}"/>
                  </a:ext>
                </a:extLst>
              </p:cNvPr>
              <p:cNvSpPr/>
              <p:nvPr/>
            </p:nvSpPr>
            <p:spPr bwMode="auto">
              <a:xfrm>
                <a:off x="4520903" y="2932382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27E255D-5E3F-445A-8515-058471DF115D}"/>
                  </a:ext>
                </a:extLst>
              </p:cNvPr>
              <p:cNvSpPr/>
              <p:nvPr/>
            </p:nvSpPr>
            <p:spPr bwMode="auto">
              <a:xfrm>
                <a:off x="5705001" y="3358648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50101A0-7C6C-5E9A-0138-D9CBB97CD4F6}"/>
                  </a:ext>
                </a:extLst>
              </p:cNvPr>
              <p:cNvSpPr/>
              <p:nvPr/>
            </p:nvSpPr>
            <p:spPr bwMode="auto">
              <a:xfrm>
                <a:off x="5572061" y="3472817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6F55010-F70E-D8F4-3B8D-A16B68887220}"/>
                  </a:ext>
                </a:extLst>
              </p:cNvPr>
              <p:cNvSpPr/>
              <p:nvPr/>
            </p:nvSpPr>
            <p:spPr bwMode="auto">
              <a:xfrm>
                <a:off x="4717051" y="323737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47D7AE1-63D4-C0DD-C96F-237FF1FBBF44}"/>
                  </a:ext>
                </a:extLst>
              </p:cNvPr>
              <p:cNvSpPr/>
              <p:nvPr/>
            </p:nvSpPr>
            <p:spPr bwMode="auto">
              <a:xfrm>
                <a:off x="4388313" y="3201044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329CF4-8BCB-01E7-8F2C-96C220FBF41C}"/>
                  </a:ext>
                </a:extLst>
              </p:cNvPr>
              <p:cNvSpPr/>
              <p:nvPr/>
            </p:nvSpPr>
            <p:spPr bwMode="auto">
              <a:xfrm>
                <a:off x="4403114" y="2181421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77C730A-00A2-4FB3-02C2-AC647D6D3D41}"/>
                  </a:ext>
                </a:extLst>
              </p:cNvPr>
              <p:cNvSpPr/>
              <p:nvPr/>
            </p:nvSpPr>
            <p:spPr bwMode="auto">
              <a:xfrm>
                <a:off x="4552776" y="2283463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3F08CB68-D090-DB5E-6B3A-B987679C31D4}"/>
                  </a:ext>
                </a:extLst>
              </p:cNvPr>
              <p:cNvSpPr/>
              <p:nvPr/>
            </p:nvSpPr>
            <p:spPr bwMode="auto">
              <a:xfrm>
                <a:off x="3682019" y="2201829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58DD7C4-CC08-B9C4-D4A8-16F2E236D259}"/>
                  </a:ext>
                </a:extLst>
              </p:cNvPr>
              <p:cNvSpPr/>
              <p:nvPr/>
            </p:nvSpPr>
            <p:spPr bwMode="auto">
              <a:xfrm>
                <a:off x="3804469" y="1950126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AF32B83-C0FA-EA02-C593-425102E7B346}"/>
                  </a:ext>
                </a:extLst>
              </p:cNvPr>
              <p:cNvSpPr/>
              <p:nvPr/>
            </p:nvSpPr>
            <p:spPr bwMode="auto">
              <a:xfrm>
                <a:off x="5833121" y="3602415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04B9DA0-06BD-94E4-F394-BF3D3FFCD242}"/>
                  </a:ext>
                </a:extLst>
              </p:cNvPr>
              <p:cNvSpPr/>
              <p:nvPr/>
            </p:nvSpPr>
            <p:spPr bwMode="auto">
              <a:xfrm>
                <a:off x="5884926" y="3731661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3B4A294-3882-F4E9-9A8C-5BA2107D7424}"/>
                  </a:ext>
                </a:extLst>
              </p:cNvPr>
              <p:cNvSpPr/>
              <p:nvPr/>
            </p:nvSpPr>
            <p:spPr bwMode="auto">
              <a:xfrm>
                <a:off x="3503950" y="3731661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9D6D13B-73B2-5492-7A14-3263C325B038}"/>
                  </a:ext>
                </a:extLst>
              </p:cNvPr>
              <p:cNvSpPr/>
              <p:nvPr/>
            </p:nvSpPr>
            <p:spPr bwMode="auto">
              <a:xfrm>
                <a:off x="3544830" y="292859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FE58582-DDF9-AA28-009C-00DAF7B2615B}"/>
                  </a:ext>
                </a:extLst>
              </p:cNvPr>
              <p:cNvSpPr/>
              <p:nvPr/>
            </p:nvSpPr>
            <p:spPr bwMode="auto">
              <a:xfrm>
                <a:off x="5734195" y="3852640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9FAE985-AAFD-E707-8D2E-A5D85E89D73F}"/>
                  </a:ext>
                </a:extLst>
              </p:cNvPr>
              <p:cNvSpPr/>
              <p:nvPr/>
            </p:nvSpPr>
            <p:spPr bwMode="auto">
              <a:xfrm>
                <a:off x="5700181" y="3981893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F26C4FE-5B78-E5B4-612C-B18D90BFF0BD}"/>
                  </a:ext>
                </a:extLst>
              </p:cNvPr>
              <p:cNvSpPr/>
              <p:nvPr/>
            </p:nvSpPr>
            <p:spPr bwMode="auto">
              <a:xfrm>
                <a:off x="4407651" y="3907063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C73BF4E-3A20-1A2D-E8B6-30FDD39271F3}"/>
                  </a:ext>
                </a:extLst>
              </p:cNvPr>
              <p:cNvSpPr/>
              <p:nvPr/>
            </p:nvSpPr>
            <p:spPr bwMode="auto">
              <a:xfrm>
                <a:off x="4491425" y="3651211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877A8F4-D2EB-DB88-A741-E39400236B3B}"/>
                  </a:ext>
                </a:extLst>
              </p:cNvPr>
              <p:cNvSpPr/>
              <p:nvPr/>
            </p:nvSpPr>
            <p:spPr bwMode="auto">
              <a:xfrm>
                <a:off x="4132011" y="3427852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C163AEB-7247-92F4-1B9D-E20F92BFF814}"/>
                  </a:ext>
                </a:extLst>
              </p:cNvPr>
              <p:cNvSpPr/>
              <p:nvPr/>
            </p:nvSpPr>
            <p:spPr bwMode="auto">
              <a:xfrm>
                <a:off x="4016665" y="3662500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81B086C-446D-428D-EF50-ACFCF00BE614}"/>
                  </a:ext>
                </a:extLst>
              </p:cNvPr>
              <p:cNvSpPr/>
              <p:nvPr/>
            </p:nvSpPr>
            <p:spPr bwMode="auto">
              <a:xfrm>
                <a:off x="5842714" y="448476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C0860D-6CD7-E499-A0D9-6AD2A034AF1E}"/>
                  </a:ext>
                </a:extLst>
              </p:cNvPr>
              <p:cNvSpPr/>
              <p:nvPr/>
            </p:nvSpPr>
            <p:spPr bwMode="auto">
              <a:xfrm>
                <a:off x="5878722" y="4105285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E2AC5E9-7E64-A418-3849-DAA1E4676A70}"/>
                  </a:ext>
                </a:extLst>
              </p:cNvPr>
              <p:cNvSpPr/>
              <p:nvPr/>
            </p:nvSpPr>
            <p:spPr bwMode="auto">
              <a:xfrm>
                <a:off x="5508017" y="4233405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662CD3C-1244-EB12-8E02-059C0583B684}"/>
                  </a:ext>
                </a:extLst>
              </p:cNvPr>
              <p:cNvSpPr/>
              <p:nvPr/>
            </p:nvSpPr>
            <p:spPr bwMode="auto">
              <a:xfrm>
                <a:off x="5850737" y="4355119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A242A7-839D-1146-0A99-2635CDB1860E}"/>
                  </a:ext>
                </a:extLst>
              </p:cNvPr>
              <p:cNvSpPr/>
              <p:nvPr/>
            </p:nvSpPr>
            <p:spPr bwMode="auto">
              <a:xfrm>
                <a:off x="4298887" y="4153330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72E3403-6032-FF06-53D8-A28704E8C151}"/>
                  </a:ext>
                </a:extLst>
              </p:cNvPr>
              <p:cNvSpPr/>
              <p:nvPr/>
            </p:nvSpPr>
            <p:spPr bwMode="auto">
              <a:xfrm>
                <a:off x="4193188" y="4254224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855219F-B7BA-8119-578E-A3383E6505D3}"/>
                  </a:ext>
                </a:extLst>
              </p:cNvPr>
              <p:cNvSpPr/>
              <p:nvPr/>
            </p:nvSpPr>
            <p:spPr bwMode="auto">
              <a:xfrm>
                <a:off x="3981432" y="4362354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9F64A88-74F7-F123-7BCA-51529E0439FD}"/>
                  </a:ext>
                </a:extLst>
              </p:cNvPr>
              <p:cNvSpPr/>
              <p:nvPr/>
            </p:nvSpPr>
            <p:spPr bwMode="auto">
              <a:xfrm>
                <a:off x="5714610" y="4612960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DD954B2-8E24-7C68-7548-4DD8E63912AC}"/>
                  </a:ext>
                </a:extLst>
              </p:cNvPr>
              <p:cNvSpPr/>
              <p:nvPr/>
            </p:nvSpPr>
            <p:spPr bwMode="auto">
              <a:xfrm>
                <a:off x="5717813" y="4731471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FBF82E7-D4B9-7720-4C5E-C83B5BAD6106}"/>
                  </a:ext>
                </a:extLst>
              </p:cNvPr>
              <p:cNvSpPr/>
              <p:nvPr/>
            </p:nvSpPr>
            <p:spPr bwMode="auto">
              <a:xfrm>
                <a:off x="4620497" y="4654599"/>
                <a:ext cx="58236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82350F0-8327-DB96-7322-EBB1EE1EB566}"/>
                  </a:ext>
                </a:extLst>
              </p:cNvPr>
              <p:cNvSpPr/>
              <p:nvPr/>
            </p:nvSpPr>
            <p:spPr bwMode="auto">
              <a:xfrm>
                <a:off x="3623055" y="4515268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ADF9E4B-1054-9FCF-CD59-F592454CA9DD}"/>
                  </a:ext>
                </a:extLst>
              </p:cNvPr>
              <p:cNvSpPr/>
              <p:nvPr/>
            </p:nvSpPr>
            <p:spPr bwMode="auto">
              <a:xfrm>
                <a:off x="5414924" y="4860420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6CBD1E-42DD-4622-4AD8-321342C9F330}"/>
                  </a:ext>
                </a:extLst>
              </p:cNvPr>
              <p:cNvSpPr/>
              <p:nvPr/>
            </p:nvSpPr>
            <p:spPr bwMode="auto">
              <a:xfrm>
                <a:off x="5501253" y="4983735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225BDF7-403B-6230-D826-898A939C8885}"/>
                  </a:ext>
                </a:extLst>
              </p:cNvPr>
              <p:cNvSpPr/>
              <p:nvPr/>
            </p:nvSpPr>
            <p:spPr bwMode="auto">
              <a:xfrm>
                <a:off x="4200837" y="4903660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7AE76EB-870F-A475-DBF6-1048A3745F7D}"/>
                  </a:ext>
                </a:extLst>
              </p:cNvPr>
              <p:cNvSpPr/>
              <p:nvPr/>
            </p:nvSpPr>
            <p:spPr bwMode="auto">
              <a:xfrm>
                <a:off x="3263962" y="4312708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B38364-DDBE-FC06-0519-1F3B28039BEC}"/>
                  </a:ext>
                </a:extLst>
              </p:cNvPr>
              <p:cNvSpPr/>
              <p:nvPr/>
            </p:nvSpPr>
            <p:spPr bwMode="auto">
              <a:xfrm>
                <a:off x="5370272" y="5117355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9B0D55-4032-8B43-74BD-1FED3E403013}"/>
                  </a:ext>
                </a:extLst>
              </p:cNvPr>
              <p:cNvSpPr/>
              <p:nvPr/>
            </p:nvSpPr>
            <p:spPr bwMode="auto">
              <a:xfrm>
                <a:off x="5139657" y="5232663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7AE3729-6CD3-7581-44D7-7A63CC056AD4}"/>
                  </a:ext>
                </a:extLst>
              </p:cNvPr>
              <p:cNvSpPr/>
              <p:nvPr/>
            </p:nvSpPr>
            <p:spPr bwMode="auto">
              <a:xfrm>
                <a:off x="5181296" y="5360782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34A1986-116F-CD20-20DC-346CEB072623}"/>
                  </a:ext>
                </a:extLst>
              </p:cNvPr>
              <p:cNvSpPr/>
              <p:nvPr/>
            </p:nvSpPr>
            <p:spPr bwMode="auto">
              <a:xfrm>
                <a:off x="5213326" y="5488902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6CD96F8-ECD8-FFDD-45A2-67AB92A40DB2}"/>
                  </a:ext>
                </a:extLst>
              </p:cNvPr>
              <p:cNvSpPr/>
              <p:nvPr/>
            </p:nvSpPr>
            <p:spPr bwMode="auto">
              <a:xfrm>
                <a:off x="5101221" y="5612217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9469D6A-7B34-AA6F-9CF7-F5865D360152}"/>
                  </a:ext>
                </a:extLst>
              </p:cNvPr>
              <p:cNvSpPr/>
              <p:nvPr/>
            </p:nvSpPr>
            <p:spPr bwMode="auto">
              <a:xfrm>
                <a:off x="5211724" y="5741939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B01152C-24AE-3318-E7B4-2A9F5E15D873}"/>
                  </a:ext>
                </a:extLst>
              </p:cNvPr>
              <p:cNvSpPr/>
              <p:nvPr/>
            </p:nvSpPr>
            <p:spPr bwMode="auto">
              <a:xfrm>
                <a:off x="4937868" y="5857246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F3C7CC7-0531-DF4D-D9A0-A5E1F94BF8A8}"/>
                  </a:ext>
                </a:extLst>
              </p:cNvPr>
              <p:cNvSpPr/>
              <p:nvPr/>
            </p:nvSpPr>
            <p:spPr bwMode="auto">
              <a:xfrm>
                <a:off x="5384686" y="5986968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CEFDBCE-326A-86BC-D4AB-0C2A1C79D7F5}"/>
                  </a:ext>
                </a:extLst>
              </p:cNvPr>
              <p:cNvSpPr/>
              <p:nvPr/>
            </p:nvSpPr>
            <p:spPr bwMode="auto">
              <a:xfrm>
                <a:off x="5499994" y="6236801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ECC284A-265C-3FAD-417F-60015FD76022}"/>
                  </a:ext>
                </a:extLst>
              </p:cNvPr>
              <p:cNvSpPr/>
              <p:nvPr/>
            </p:nvSpPr>
            <p:spPr bwMode="auto">
              <a:xfrm>
                <a:off x="5286995" y="6364921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EA9D011-3F3A-B033-6F18-4E9064271581}"/>
                  </a:ext>
                </a:extLst>
              </p:cNvPr>
              <p:cNvSpPr/>
              <p:nvPr/>
            </p:nvSpPr>
            <p:spPr bwMode="auto">
              <a:xfrm>
                <a:off x="5314220" y="6488236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0B79E7F-23FE-AFFA-FECE-4FBCAE44689D}"/>
                  </a:ext>
                </a:extLst>
              </p:cNvPr>
              <p:cNvSpPr/>
              <p:nvPr/>
            </p:nvSpPr>
            <p:spPr bwMode="auto">
              <a:xfrm>
                <a:off x="4933064" y="6616356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D49A018-E968-F82B-009E-F3C6ECDF8365}"/>
                  </a:ext>
                </a:extLst>
              </p:cNvPr>
              <p:cNvSpPr/>
              <p:nvPr/>
            </p:nvSpPr>
            <p:spPr bwMode="auto">
              <a:xfrm>
                <a:off x="2843110" y="6231997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DD280FF-8757-90E5-882C-23DCAF66732E}"/>
                  </a:ext>
                </a:extLst>
              </p:cNvPr>
              <p:cNvSpPr/>
              <p:nvPr/>
            </p:nvSpPr>
            <p:spPr bwMode="auto">
              <a:xfrm>
                <a:off x="4169150" y="6289651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479C6D9-D36C-7489-E3DC-566C99F0DF35}"/>
                  </a:ext>
                </a:extLst>
              </p:cNvPr>
              <p:cNvSpPr/>
              <p:nvPr/>
            </p:nvSpPr>
            <p:spPr bwMode="auto">
              <a:xfrm>
                <a:off x="3227469" y="6126298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48F246D-9A98-0880-127C-485EE1EE75FB}"/>
                  </a:ext>
                </a:extLst>
              </p:cNvPr>
              <p:cNvSpPr/>
              <p:nvPr/>
            </p:nvSpPr>
            <p:spPr bwMode="auto">
              <a:xfrm>
                <a:off x="3076929" y="5855645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C1BB300-2929-EDA6-3E71-96E5169EB0B4}"/>
                  </a:ext>
                </a:extLst>
              </p:cNvPr>
              <p:cNvSpPr/>
              <p:nvPr/>
            </p:nvSpPr>
            <p:spPr bwMode="auto">
              <a:xfrm>
                <a:off x="3168214" y="5226257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66739A2-5F0A-9200-8893-F5078EEDA35E}"/>
                  </a:ext>
                </a:extLst>
              </p:cNvPr>
              <p:cNvSpPr/>
              <p:nvPr/>
            </p:nvSpPr>
            <p:spPr bwMode="auto">
              <a:xfrm>
                <a:off x="4223601" y="5282309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0D5B0D9-E4F6-93AF-65CE-CF8F6792BD8A}"/>
                  </a:ext>
                </a:extLst>
              </p:cNvPr>
              <p:cNvSpPr/>
              <p:nvPr/>
            </p:nvSpPr>
            <p:spPr bwMode="auto">
              <a:xfrm>
                <a:off x="4170751" y="5282309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4F43AFC-8EFC-D905-90B7-071FFA8A2E46}"/>
                  </a:ext>
                </a:extLst>
              </p:cNvPr>
              <p:cNvSpPr/>
              <p:nvPr/>
            </p:nvSpPr>
            <p:spPr bwMode="auto">
              <a:xfrm>
                <a:off x="4055443" y="5445662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9E2A21D-3F14-8B34-9256-AB7C68FF419D}"/>
                  </a:ext>
                </a:extLst>
              </p:cNvPr>
              <p:cNvSpPr/>
              <p:nvPr/>
            </p:nvSpPr>
            <p:spPr bwMode="auto">
              <a:xfrm>
                <a:off x="3810414" y="5589796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EA15D4E-DC93-7A46-A102-A06F36872E83}"/>
                  </a:ext>
                </a:extLst>
              </p:cNvPr>
              <p:cNvSpPr/>
              <p:nvPr/>
            </p:nvSpPr>
            <p:spPr bwMode="auto">
              <a:xfrm>
                <a:off x="3728738" y="5714713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B32A342-5F0D-A5D5-ACC9-9239E9F84624}"/>
                  </a:ext>
                </a:extLst>
              </p:cNvPr>
              <p:cNvSpPr/>
              <p:nvPr/>
            </p:nvSpPr>
            <p:spPr bwMode="auto">
              <a:xfrm>
                <a:off x="3651866" y="5844434"/>
                <a:ext cx="64060" cy="6406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572B643-03C8-CE38-1000-FB32C108F6ED}"/>
                  </a:ext>
                </a:extLst>
              </p:cNvPr>
              <p:cNvSpPr/>
              <p:nvPr/>
            </p:nvSpPr>
            <p:spPr bwMode="auto">
              <a:xfrm>
                <a:off x="3608284" y="5973460"/>
                <a:ext cx="64060" cy="640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57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FACDB12-3051-67AF-439D-1822A45C56C8}"/>
                  </a:ext>
                </a:extLst>
              </p:cNvPr>
              <p:cNvSpPr/>
              <p:nvPr/>
            </p:nvSpPr>
            <p:spPr bwMode="auto">
              <a:xfrm>
                <a:off x="5158891" y="6118367"/>
                <a:ext cx="64060" cy="6406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37F3825-32BF-93B0-BF33-6402243F9061}"/>
                </a:ext>
              </a:extLst>
            </p:cNvPr>
            <p:cNvGrpSpPr/>
            <p:nvPr/>
          </p:nvGrpSpPr>
          <p:grpSpPr>
            <a:xfrm>
              <a:off x="1905000" y="1315355"/>
              <a:ext cx="1027101" cy="768469"/>
              <a:chOff x="1905000" y="1315355"/>
              <a:chExt cx="1027101" cy="7684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553915E-F69E-C079-8181-738137F7A694}"/>
                  </a:ext>
                </a:extLst>
              </p:cNvPr>
              <p:cNvGrpSpPr/>
              <p:nvPr/>
            </p:nvGrpSpPr>
            <p:grpSpPr>
              <a:xfrm>
                <a:off x="1905000" y="1419225"/>
                <a:ext cx="76200" cy="564200"/>
                <a:chOff x="1905000" y="1419225"/>
                <a:chExt cx="76200" cy="564200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B0703742-C154-E95A-D7C2-67C99B20AF0A}"/>
                    </a:ext>
                  </a:extLst>
                </p:cNvPr>
                <p:cNvSpPr/>
                <p:nvPr/>
              </p:nvSpPr>
              <p:spPr bwMode="auto">
                <a:xfrm>
                  <a:off x="1905000" y="1419225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CA96B00-8524-6916-5610-FA644809E0F8}"/>
                    </a:ext>
                  </a:extLst>
                </p:cNvPr>
                <p:cNvSpPr/>
                <p:nvPr/>
              </p:nvSpPr>
              <p:spPr bwMode="auto">
                <a:xfrm>
                  <a:off x="1905000" y="1663225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2"/>
                    </a:gs>
                    <a:gs pos="57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87C8373-E12C-5632-B271-CA666E5F61F4}"/>
                    </a:ext>
                  </a:extLst>
                </p:cNvPr>
                <p:cNvSpPr/>
                <p:nvPr/>
              </p:nvSpPr>
              <p:spPr bwMode="auto">
                <a:xfrm>
                  <a:off x="1905000" y="1907225"/>
                  <a:ext cx="76200" cy="76200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</a:endParaRPr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46DF29F-D240-A9E6-8734-C682FA197348}"/>
                  </a:ext>
                </a:extLst>
              </p:cNvPr>
              <p:cNvSpPr txBox="1"/>
              <p:nvPr/>
            </p:nvSpPr>
            <p:spPr>
              <a:xfrm>
                <a:off x="1995243" y="1806825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Present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DB9C14BE-2284-F92C-E231-6B590463D143}"/>
                  </a:ext>
                </a:extLst>
              </p:cNvPr>
              <p:cNvSpPr txBox="1"/>
              <p:nvPr/>
            </p:nvSpPr>
            <p:spPr>
              <a:xfrm>
                <a:off x="1995243" y="1315355"/>
                <a:ext cx="7966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Absent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0FA8EF4-2FF7-3281-2F8B-1C6CC85DE7B6}"/>
                  </a:ext>
                </a:extLst>
              </p:cNvPr>
              <p:cNvSpPr txBox="1"/>
              <p:nvPr/>
            </p:nvSpPr>
            <p:spPr>
              <a:xfrm>
                <a:off x="1981200" y="1551801"/>
                <a:ext cx="9509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Ambiguous</a:t>
                </a: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6B426508-A72A-6C01-F106-ADB1E0CB4CF6}"/>
              </a:ext>
            </a:extLst>
          </p:cNvPr>
          <p:cNvSpPr txBox="1"/>
          <p:nvPr/>
        </p:nvSpPr>
        <p:spPr>
          <a:xfrm>
            <a:off x="6145386" y="920942"/>
            <a:ext cx="2802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Koepfli</a:t>
            </a:r>
            <a:r>
              <a:rPr lang="en-US" sz="1200" dirty="0"/>
              <a:t> et al. 2008. </a:t>
            </a:r>
            <a:r>
              <a:rPr lang="en-US" sz="1200" i="1" dirty="0"/>
              <a:t>BMC Biology</a:t>
            </a:r>
            <a:r>
              <a:rPr lang="en-US" sz="1200" dirty="0"/>
              <a:t>, 6:10.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C108B38-A7D8-84E8-6823-CE4B42A129AC}"/>
              </a:ext>
            </a:extLst>
          </p:cNvPr>
          <p:cNvGrpSpPr/>
          <p:nvPr/>
        </p:nvGrpSpPr>
        <p:grpSpPr>
          <a:xfrm>
            <a:off x="4525706" y="2209800"/>
            <a:ext cx="1646494" cy="1295047"/>
            <a:chOff x="4532128" y="2818881"/>
            <a:chExt cx="1646494" cy="1295047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C55FC88-218B-BD29-E4F8-9CB1B9CCE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32128" y="3500603"/>
              <a:ext cx="1182872" cy="6133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29" name="Picture 5" descr="r/natureismetal - Ermine with prey">
              <a:hlinkClick r:id="rId4"/>
              <a:extLst>
                <a:ext uri="{FF2B5EF4-FFF2-40B4-BE49-F238E27FC236}">
                  <a16:creationId xmlns:a16="http://schemas.microsoft.com/office/drawing/2014/main" id="{1B91F36D-A513-4F6A-88C1-A9C4488E00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7" t="12578" b="19529"/>
            <a:stretch/>
          </p:blipFill>
          <p:spPr bwMode="auto">
            <a:xfrm>
              <a:off x="4989328" y="2818881"/>
              <a:ext cx="1189294" cy="685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CE17E4-B150-BA0C-AC4F-2B1AF38F9C61}"/>
              </a:ext>
            </a:extLst>
          </p:cNvPr>
          <p:cNvGrpSpPr/>
          <p:nvPr/>
        </p:nvGrpSpPr>
        <p:grpSpPr>
          <a:xfrm>
            <a:off x="4677932" y="2514600"/>
            <a:ext cx="2910945" cy="1389284"/>
            <a:chOff x="4627019" y="2526625"/>
            <a:chExt cx="2910945" cy="1389284"/>
          </a:xfrm>
        </p:grpSpPr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B0224735-6F9E-C117-9E51-15310FA7B9E4}"/>
                </a:ext>
              </a:extLst>
            </p:cNvPr>
            <p:cNvCxnSpPr>
              <a:cxnSpLocks/>
              <a:stCxn id="1026" idx="1"/>
            </p:cNvCxnSpPr>
            <p:nvPr/>
          </p:nvCxnSpPr>
          <p:spPr bwMode="auto">
            <a:xfrm flipH="1">
              <a:off x="4627019" y="2948051"/>
              <a:ext cx="1646668" cy="9678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26" name="Picture 2" descr="Long Tailed WEASEL animals-3352109_1920">
              <a:extLst>
                <a:ext uri="{FF2B5EF4-FFF2-40B4-BE49-F238E27FC236}">
                  <a16:creationId xmlns:a16="http://schemas.microsoft.com/office/drawing/2014/main" id="{D68AB805-D112-0E8D-6F88-A4E7FE362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687" y="2526625"/>
              <a:ext cx="1264277" cy="842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4E909C-C6D4-346B-9E31-E53D9A877377}"/>
              </a:ext>
            </a:extLst>
          </p:cNvPr>
          <p:cNvGrpSpPr/>
          <p:nvPr/>
        </p:nvGrpSpPr>
        <p:grpSpPr>
          <a:xfrm>
            <a:off x="4724400" y="1197072"/>
            <a:ext cx="2667000" cy="1071745"/>
            <a:chOff x="4690121" y="1607376"/>
            <a:chExt cx="2667000" cy="1071745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7C3B0FD-FE99-5ACF-2AE8-B4961427A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90121" y="2027392"/>
              <a:ext cx="1595255" cy="5090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27" name="Picture 3" descr="undefined">
              <a:extLst>
                <a:ext uri="{FF2B5EF4-FFF2-40B4-BE49-F238E27FC236}">
                  <a16:creationId xmlns:a16="http://schemas.microsoft.com/office/drawing/2014/main" id="{ADB1F3DA-A15D-351D-D88D-24B8450A7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376" y="1607376"/>
              <a:ext cx="1071745" cy="107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9F141-2E18-C670-0760-FED5DCA61619}"/>
              </a:ext>
            </a:extLst>
          </p:cNvPr>
          <p:cNvGrpSpPr/>
          <p:nvPr/>
        </p:nvGrpSpPr>
        <p:grpSpPr>
          <a:xfrm>
            <a:off x="4343400" y="4114800"/>
            <a:ext cx="3175599" cy="1048821"/>
            <a:chOff x="4275433" y="4653846"/>
            <a:chExt cx="3175599" cy="1048821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612BB4D-47A0-BDBA-7F52-F1D2B18A2E0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75433" y="5279227"/>
              <a:ext cx="2217075" cy="4234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9C6B4-9B89-9923-3C09-ED9D10314D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1" t="33692" r="38429" b="13277"/>
            <a:stretch/>
          </p:blipFill>
          <p:spPr bwMode="auto">
            <a:xfrm>
              <a:off x="6492508" y="4653846"/>
              <a:ext cx="958524" cy="858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A68AC59-B91A-645A-2FF0-FF7FE2CFF382}"/>
              </a:ext>
            </a:extLst>
          </p:cNvPr>
          <p:cNvGrpSpPr/>
          <p:nvPr/>
        </p:nvGrpSpPr>
        <p:grpSpPr>
          <a:xfrm>
            <a:off x="3886200" y="5105400"/>
            <a:ext cx="2305539" cy="778915"/>
            <a:chOff x="3744933" y="5117170"/>
            <a:chExt cx="2305539" cy="778915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BCB9D1E-6C4F-49E8-6274-ACAA500D2F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44933" y="5497584"/>
              <a:ext cx="1225270" cy="3985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30" name="Picture 6" descr="undefined">
              <a:extLst>
                <a:ext uri="{FF2B5EF4-FFF2-40B4-BE49-F238E27FC236}">
                  <a16:creationId xmlns:a16="http://schemas.microsoft.com/office/drawing/2014/main" id="{2EDFCCD8-036E-8C21-6A1B-648CA9CE0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5117170"/>
              <a:ext cx="1173672" cy="77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476632B-5EBF-EC74-1F1F-7125C9B05871}"/>
              </a:ext>
            </a:extLst>
          </p:cNvPr>
          <p:cNvGrpSpPr/>
          <p:nvPr/>
        </p:nvGrpSpPr>
        <p:grpSpPr>
          <a:xfrm>
            <a:off x="4343400" y="3581400"/>
            <a:ext cx="4368984" cy="2429956"/>
            <a:chOff x="4371035" y="3602390"/>
            <a:chExt cx="4368984" cy="242995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5549B70-E106-01E9-4AC4-BDA45DF9C1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t="16266" r="32993" b="7264"/>
            <a:stretch/>
          </p:blipFill>
          <p:spPr bwMode="auto">
            <a:xfrm>
              <a:off x="7735146" y="3602390"/>
              <a:ext cx="1004873" cy="2006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A22B766-7381-2432-7140-3AF9F344AD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71035" y="5577971"/>
              <a:ext cx="3364111" cy="454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527772F-8794-3122-2690-69EA2ACDD3C8}"/>
              </a:ext>
            </a:extLst>
          </p:cNvPr>
          <p:cNvGrpSpPr/>
          <p:nvPr/>
        </p:nvGrpSpPr>
        <p:grpSpPr>
          <a:xfrm>
            <a:off x="3854124" y="5954746"/>
            <a:ext cx="3676836" cy="903254"/>
            <a:chOff x="3926145" y="5908494"/>
            <a:chExt cx="3676836" cy="903254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40603FA8-5125-8F55-D783-BEC0BC1BCCBC}"/>
                </a:ext>
              </a:extLst>
            </p:cNvPr>
            <p:cNvCxnSpPr>
              <a:cxnSpLocks/>
              <a:endCxn id="43" idx="6"/>
            </p:cNvCxnSpPr>
            <p:nvPr/>
          </p:nvCxnSpPr>
          <p:spPr bwMode="auto">
            <a:xfrm flipH="1" flipV="1">
              <a:off x="3926145" y="6602134"/>
              <a:ext cx="1906827" cy="272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033" name="Picture 9" descr="undefined">
              <a:extLst>
                <a:ext uri="{FF2B5EF4-FFF2-40B4-BE49-F238E27FC236}">
                  <a16:creationId xmlns:a16="http://schemas.microsoft.com/office/drawing/2014/main" id="{C894AA7F-B0DB-96EA-6B88-81598AE7F3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7"/>
            <a:stretch/>
          </p:blipFill>
          <p:spPr bwMode="auto">
            <a:xfrm>
              <a:off x="5832972" y="5908494"/>
              <a:ext cx="1770009" cy="903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50F01D3-FD6A-8B46-08A5-EC79ACD4D664}"/>
              </a:ext>
            </a:extLst>
          </p:cNvPr>
          <p:cNvGrpSpPr/>
          <p:nvPr/>
        </p:nvGrpSpPr>
        <p:grpSpPr>
          <a:xfrm>
            <a:off x="4648200" y="3733800"/>
            <a:ext cx="1689438" cy="892930"/>
            <a:chOff x="4707995" y="3746610"/>
            <a:chExt cx="1689438" cy="892930"/>
          </a:xfrm>
        </p:grpSpPr>
        <p:pic>
          <p:nvPicPr>
            <p:cNvPr id="1034" name="Picture 10" descr="undefined">
              <a:extLst>
                <a:ext uri="{FF2B5EF4-FFF2-40B4-BE49-F238E27FC236}">
                  <a16:creationId xmlns:a16="http://schemas.microsoft.com/office/drawing/2014/main" id="{30564779-2030-F902-4396-8AFAA8391B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87" r="17389" b="12463"/>
            <a:stretch/>
          </p:blipFill>
          <p:spPr bwMode="auto">
            <a:xfrm>
              <a:off x="5112572" y="3746610"/>
              <a:ext cx="1284861" cy="892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F16F06CA-7F7F-A3FB-B8B1-B339D30DFF8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07995" y="4027819"/>
              <a:ext cx="397405" cy="27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132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D44898-6AEC-2047-A1E4-C191714F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68438"/>
            <a:ext cx="33718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3F674701-7F9B-B94E-B476-6AE07AC48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333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E7E761-94AE-BA40-9347-D9402825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49071"/>
          <a:stretch>
            <a:fillRect/>
          </a:stretch>
        </p:blipFill>
        <p:spPr bwMode="auto">
          <a:xfrm>
            <a:off x="1066800" y="3733800"/>
            <a:ext cx="23907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5">
            <a:extLst>
              <a:ext uri="{FF2B5EF4-FFF2-40B4-BE49-F238E27FC236}">
                <a16:creationId xmlns:a16="http://schemas.microsoft.com/office/drawing/2014/main" id="{ED2B34D6-4063-EB4D-9BB4-17D0424C4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62000"/>
            <a:ext cx="701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4) Embryonic diapause </a:t>
            </a:r>
            <a:r>
              <a:rPr lang="en-US" altLang="en-US" sz="1400"/>
              <a:t>(Macropodids)</a:t>
            </a: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A5CB1ED4-8917-5A49-8F27-76E65A01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228600"/>
            <a:ext cx="594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Mechanisms for Optimizing Timing of Birth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>
            <a:extLst>
              <a:ext uri="{FF2B5EF4-FFF2-40B4-BE49-F238E27FC236}">
                <a16:creationId xmlns:a16="http://schemas.microsoft.com/office/drawing/2014/main" id="{527C0797-CEC5-AD4F-9187-7B430D277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28600"/>
            <a:ext cx="369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Reproductive Morphology</a:t>
            </a:r>
          </a:p>
        </p:txBody>
      </p:sp>
      <p:sp>
        <p:nvSpPr>
          <p:cNvPr id="15362" name="TextBox 2">
            <a:extLst>
              <a:ext uri="{FF2B5EF4-FFF2-40B4-BE49-F238E27FC236}">
                <a16:creationId xmlns:a16="http://schemas.microsoft.com/office/drawing/2014/main" id="{4872AD4D-6493-0C4C-AF4F-8997E95AB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8382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Male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C3ABBD80-29C4-4242-9462-6D85276D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71600"/>
            <a:ext cx="2408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Position of testes varies: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E14D6-AA20-9345-98FE-B41CFB853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1778000"/>
            <a:ext cx="6994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May remain in abdominal cavity permanently (Monotremes, </a:t>
            </a:r>
            <a:r>
              <a:rPr lang="en-US" altLang="en-US" sz="1600" dirty="0" err="1"/>
              <a:t>Xenarthrans</a:t>
            </a:r>
            <a:r>
              <a:rPr lang="en-US" altLang="en-US" sz="1600" dirty="0"/>
              <a:t>, &amp;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	most marine mammals)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19CFF-405E-7B4B-A8D8-24D8EABE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463800"/>
            <a:ext cx="754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May reside in abdominal cavity but descend into scrotum during breeding season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	through inguinal canal (bats and rodents)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19EA6-F450-B442-AC89-3C6F37E6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136900"/>
            <a:ext cx="76882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May be permanently housed in scrotum (most primates and terrestrial carnivorans)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A879F7-680F-104B-842E-E5BB6C63D89C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4038600"/>
            <a:ext cx="4648200" cy="2438400"/>
            <a:chOff x="990600" y="4038600"/>
            <a:chExt cx="4648200" cy="2438400"/>
          </a:xfrm>
        </p:grpSpPr>
        <p:sp>
          <p:nvSpPr>
            <p:cNvPr id="15368" name="TextBox 7">
              <a:extLst>
                <a:ext uri="{FF2B5EF4-FFF2-40B4-BE49-F238E27FC236}">
                  <a16:creationId xmlns:a16="http://schemas.microsoft.com/office/drawing/2014/main" id="{2EED67BE-6F6E-364E-AF2B-338541911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4038600"/>
              <a:ext cx="38570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Many marsupials have a bifurcate penis:</a:t>
              </a:r>
            </a:p>
          </p:txBody>
        </p:sp>
        <p:pic>
          <p:nvPicPr>
            <p:cNvPr id="15369" name="Picture 8">
              <a:extLst>
                <a:ext uri="{FF2B5EF4-FFF2-40B4-BE49-F238E27FC236}">
                  <a16:creationId xmlns:a16="http://schemas.microsoft.com/office/drawing/2014/main" id="{23D43DA1-9C41-D74C-A25F-800C898FE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8716"/>
              <a:ext cx="2209800" cy="201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>
            <a:extLst>
              <a:ext uri="{FF2B5EF4-FFF2-40B4-BE49-F238E27FC236}">
                <a16:creationId xmlns:a16="http://schemas.microsoft.com/office/drawing/2014/main" id="{51EC5C3A-DEAB-0648-BEBA-6ADC3F53D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8600"/>
            <a:ext cx="2728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Variation in </a:t>
            </a:r>
            <a:r>
              <a:rPr lang="en-US" altLang="en-US" sz="2400" dirty="0" err="1"/>
              <a:t>Bacula</a:t>
            </a:r>
            <a:endParaRPr lang="en-US" alt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D9C87F-52AC-384B-B8F8-EAC1C263971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685800"/>
            <a:ext cx="4297363" cy="6019800"/>
            <a:chOff x="304800" y="685800"/>
            <a:chExt cx="4298139" cy="6019800"/>
          </a:xfrm>
        </p:grpSpPr>
        <p:pic>
          <p:nvPicPr>
            <p:cNvPr id="16390" name="Picture 1" descr="MunkBaculaBert.pdf">
              <a:extLst>
                <a:ext uri="{FF2B5EF4-FFF2-40B4-BE49-F238E27FC236}">
                  <a16:creationId xmlns:a16="http://schemas.microsoft.com/office/drawing/2014/main" id="{33CD86B0-23AA-CE48-93B9-577FC3E4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4298139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Box 2">
              <a:extLst>
                <a:ext uri="{FF2B5EF4-FFF2-40B4-BE49-F238E27FC236}">
                  <a16:creationId xmlns:a16="http://schemas.microsoft.com/office/drawing/2014/main" id="{6477A8A0-FCEF-004B-972B-BE7B3BFC6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650" y="685800"/>
              <a:ext cx="17241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Chipmunks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254E16-5382-0443-8FAE-C6F8AF068E8F}"/>
              </a:ext>
            </a:extLst>
          </p:cNvPr>
          <p:cNvGrpSpPr>
            <a:grpSpLocks/>
          </p:cNvGrpSpPr>
          <p:nvPr/>
        </p:nvGrpSpPr>
        <p:grpSpPr bwMode="auto">
          <a:xfrm>
            <a:off x="4749800" y="685800"/>
            <a:ext cx="4089400" cy="5842000"/>
            <a:chOff x="4693569" y="863600"/>
            <a:chExt cx="4090319" cy="5842000"/>
          </a:xfrm>
        </p:grpSpPr>
        <p:pic>
          <p:nvPicPr>
            <p:cNvPr id="16388" name="Picture 2" descr="GroundSquBacula.Burt.pdf">
              <a:extLst>
                <a:ext uri="{FF2B5EF4-FFF2-40B4-BE49-F238E27FC236}">
                  <a16:creationId xmlns:a16="http://schemas.microsoft.com/office/drawing/2014/main" id="{A55166DF-6BCB-3540-8FA6-207F0BA0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569" y="1411287"/>
              <a:ext cx="4090319" cy="529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TextBox 4">
              <a:extLst>
                <a:ext uri="{FF2B5EF4-FFF2-40B4-BE49-F238E27FC236}">
                  <a16:creationId xmlns:a16="http://schemas.microsoft.com/office/drawing/2014/main" id="{762633DA-D2C8-8D4A-985A-EC5E06386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863600"/>
              <a:ext cx="24597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Ground squirrels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CCA7B-3C7B-3E97-613B-DC1B975B7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465" y="228600"/>
            <a:ext cx="2890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Evolution of </a:t>
            </a:r>
            <a:r>
              <a:rPr lang="en-US" altLang="en-US" sz="2400" dirty="0" err="1"/>
              <a:t>Bacula</a:t>
            </a: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B65E-4369-2460-2DB5-16812E23A471}"/>
              </a:ext>
            </a:extLst>
          </p:cNvPr>
          <p:cNvSpPr txBox="1"/>
          <p:nvPr/>
        </p:nvSpPr>
        <p:spPr>
          <a:xfrm>
            <a:off x="5943600" y="6598920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Schultz et al. 2016. Int. Comp. Biol., 56:644.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F4F86F-CCF9-D8BA-9AD6-A54D036663A9}"/>
              </a:ext>
            </a:extLst>
          </p:cNvPr>
          <p:cNvGrpSpPr/>
          <p:nvPr/>
        </p:nvGrpSpPr>
        <p:grpSpPr>
          <a:xfrm>
            <a:off x="377190" y="372036"/>
            <a:ext cx="6557010" cy="6485964"/>
            <a:chOff x="377190" y="372036"/>
            <a:chExt cx="6557010" cy="648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B912C4-085B-8304-5301-36CE0881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318" y="372036"/>
              <a:ext cx="5011882" cy="64859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9F1BBA-44EE-8A7A-30A1-5755160114E7}"/>
                </a:ext>
              </a:extLst>
            </p:cNvPr>
            <p:cNvSpPr txBox="1"/>
            <p:nvPr/>
          </p:nvSpPr>
          <p:spPr>
            <a:xfrm>
              <a:off x="377190" y="948690"/>
              <a:ext cx="1143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Absent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9EDA00-645F-C6D1-8410-3B8C6031ACD4}"/>
                </a:ext>
              </a:extLst>
            </p:cNvPr>
            <p:cNvSpPr txBox="1"/>
            <p:nvPr/>
          </p:nvSpPr>
          <p:spPr>
            <a:xfrm>
              <a:off x="415568" y="1748790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Present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A9C6BA-CFA8-1593-EBBE-AA3A843A7586}"/>
              </a:ext>
            </a:extLst>
          </p:cNvPr>
          <p:cNvGrpSpPr/>
          <p:nvPr/>
        </p:nvGrpSpPr>
        <p:grpSpPr>
          <a:xfrm>
            <a:off x="6866128" y="690265"/>
            <a:ext cx="1300356" cy="5771385"/>
            <a:chOff x="6866128" y="690265"/>
            <a:chExt cx="1300356" cy="57713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BE3429-5BAF-D495-F8B2-19FC5A96585E}"/>
                </a:ext>
              </a:extLst>
            </p:cNvPr>
            <p:cNvSpPr txBox="1"/>
            <p:nvPr/>
          </p:nvSpPr>
          <p:spPr>
            <a:xfrm>
              <a:off x="6866128" y="690265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Afrotheria</a:t>
              </a:r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E2153A-4B88-E5ED-8893-8FA7C97E5907}"/>
                </a:ext>
              </a:extLst>
            </p:cNvPr>
            <p:cNvSpPr txBox="1"/>
            <p:nvPr/>
          </p:nvSpPr>
          <p:spPr>
            <a:xfrm>
              <a:off x="6866128" y="1379458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Primates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CE71B3-B5F8-88D4-A10F-9AC0977DD7C1}"/>
                </a:ext>
              </a:extLst>
            </p:cNvPr>
            <p:cNvSpPr txBox="1"/>
            <p:nvPr/>
          </p:nvSpPr>
          <p:spPr>
            <a:xfrm>
              <a:off x="6866128" y="2267492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Rodents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BFB1B5-9E45-8BC4-A983-2841D4511A89}"/>
                </a:ext>
              </a:extLst>
            </p:cNvPr>
            <p:cNvSpPr txBox="1"/>
            <p:nvPr/>
          </p:nvSpPr>
          <p:spPr>
            <a:xfrm>
              <a:off x="6866128" y="364424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Chiroptera</a:t>
              </a:r>
              <a:endParaRPr lang="en-US" sz="1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AD97AB-9B64-1B5E-1B2D-DCC2F968C020}"/>
                </a:ext>
              </a:extLst>
            </p:cNvPr>
            <p:cNvSpPr txBox="1"/>
            <p:nvPr/>
          </p:nvSpPr>
          <p:spPr>
            <a:xfrm>
              <a:off x="6866128" y="5280792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Carnivora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398F2F-E8B7-64A8-0F2C-02A3DFBAFAA7}"/>
                </a:ext>
              </a:extLst>
            </p:cNvPr>
            <p:cNvSpPr txBox="1"/>
            <p:nvPr/>
          </p:nvSpPr>
          <p:spPr>
            <a:xfrm>
              <a:off x="6866128" y="6092318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Insectivora</a:t>
              </a:r>
              <a:endParaRPr lang="en-US" sz="1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B577E3-5287-F1D8-AD83-BAD752FBE5A4}"/>
              </a:ext>
            </a:extLst>
          </p:cNvPr>
          <p:cNvSpPr txBox="1"/>
          <p:nvPr/>
        </p:nvSpPr>
        <p:spPr>
          <a:xfrm>
            <a:off x="152400" y="3650108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Gained 9 times</a:t>
            </a:r>
          </a:p>
          <a:p>
            <a:endParaRPr lang="en-US" sz="1800" dirty="0"/>
          </a:p>
          <a:p>
            <a:pPr algn="ctr"/>
            <a:r>
              <a:rPr lang="en-US" sz="1800" dirty="0"/>
              <a:t>Lost 10 times</a:t>
            </a:r>
          </a:p>
        </p:txBody>
      </p:sp>
    </p:spTree>
    <p:extLst>
      <p:ext uri="{BB962C8B-B14F-4D97-AF65-F5344CB8AC3E}">
        <p14:creationId xmlns:p14="http://schemas.microsoft.com/office/powerpoint/2010/main" val="25766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2B278-4100-7B46-9BD4-5967E7158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152400"/>
            <a:ext cx="369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Reproductive Morphology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2CC8-475E-B245-9102-BDCF3C346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7355"/>
            <a:ext cx="2872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/>
              <a:t>Female: Marsupials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1A1A50-9D9A-D04D-85D8-457097562941}"/>
              </a:ext>
            </a:extLst>
          </p:cNvPr>
          <p:cNvGrpSpPr>
            <a:grpSpLocks/>
          </p:cNvGrpSpPr>
          <p:nvPr/>
        </p:nvGrpSpPr>
        <p:grpSpPr bwMode="auto">
          <a:xfrm>
            <a:off x="2536825" y="1376363"/>
            <a:ext cx="3881438" cy="4389438"/>
            <a:chOff x="2667000" y="1295400"/>
            <a:chExt cx="3881827" cy="4389820"/>
          </a:xfrm>
        </p:grpSpPr>
        <p:pic>
          <p:nvPicPr>
            <p:cNvPr id="5" name="Picture 3" descr="Bio15Tuat01_027a.jpg">
              <a:extLst>
                <a:ext uri="{FF2B5EF4-FFF2-40B4-BE49-F238E27FC236}">
                  <a16:creationId xmlns:a16="http://schemas.microsoft.com/office/drawing/2014/main" id="{0FA5FE71-7D35-7446-8BDC-7EC46663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295400"/>
              <a:ext cx="3881827" cy="438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91CB7F0-A52E-4D49-BF00-E49FDEC46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6200" y="1524000"/>
              <a:ext cx="184750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08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>
            <a:extLst>
              <a:ext uri="{FF2B5EF4-FFF2-40B4-BE49-F238E27FC236}">
                <a16:creationId xmlns:a16="http://schemas.microsoft.com/office/drawing/2014/main" id="{910BE159-C671-DF44-A46A-F4A3B2598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152400"/>
            <a:ext cx="369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Reproductive Morphology</a:t>
            </a:r>
          </a:p>
        </p:txBody>
      </p:sp>
      <p:sp>
        <p:nvSpPr>
          <p:cNvPr id="17410" name="TextBox 2">
            <a:extLst>
              <a:ext uri="{FF2B5EF4-FFF2-40B4-BE49-F238E27FC236}">
                <a16:creationId xmlns:a16="http://schemas.microsoft.com/office/drawing/2014/main" id="{F2FD4D83-0ACF-6945-8195-8E3F8EA2E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399" y="609600"/>
            <a:ext cx="2855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Female: Eutherians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F7752-2C8E-154C-9DDD-A03C39561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228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64A54-FCC7-4C4D-A892-4C0A26F21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114425"/>
            <a:ext cx="39687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955B9-E4CD-8244-9A45-75BB9F18A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48200"/>
            <a:ext cx="24384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>
            <a:extLst>
              <a:ext uri="{FF2B5EF4-FFF2-40B4-BE49-F238E27FC236}">
                <a16:creationId xmlns:a16="http://schemas.microsoft.com/office/drawing/2014/main" id="{8D9B2DBE-30E5-734F-ABB3-3FA412EAD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228600"/>
            <a:ext cx="300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Reproductive Cycles</a:t>
            </a:r>
          </a:p>
        </p:txBody>
      </p:sp>
      <p:sp>
        <p:nvSpPr>
          <p:cNvPr id="18434" name="TextBox 2">
            <a:extLst>
              <a:ext uri="{FF2B5EF4-FFF2-40B4-BE49-F238E27FC236}">
                <a16:creationId xmlns:a16="http://schemas.microsoft.com/office/drawing/2014/main" id="{632033F3-B59D-7D43-87F2-C49440AD1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1066800"/>
            <a:ext cx="613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Almost all mammals are iteroparous - &gt;1 cycle per lifetime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BD3CD-F399-F24B-9A43-DD3F61388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1905000"/>
            <a:ext cx="730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A few insectivorous marsupials are semelparous – 1 cycle per lifetime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65E913-8F2D-1945-BD81-2974BABBD15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667000"/>
            <a:ext cx="6445250" cy="3784600"/>
            <a:chOff x="1371600" y="2667000"/>
            <a:chExt cx="6445995" cy="3785176"/>
          </a:xfrm>
        </p:grpSpPr>
        <p:sp>
          <p:nvSpPr>
            <p:cNvPr id="18437" name="TextBox 4">
              <a:extLst>
                <a:ext uri="{FF2B5EF4-FFF2-40B4-BE49-F238E27FC236}">
                  <a16:creationId xmlns:a16="http://schemas.microsoft.com/office/drawing/2014/main" id="{DCFE7828-B2ED-3148-8126-E61975226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2179" y="2667000"/>
              <a:ext cx="63202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Antechinus</a:t>
              </a:r>
              <a:r>
                <a:rPr lang="en-US" altLang="en-US" sz="1600"/>
                <a:t> - Males all die after a single frantic bout of reproduction.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This is driven by extreme sperm competition.</a:t>
              </a:r>
            </a:p>
          </p:txBody>
        </p:sp>
        <p:grpSp>
          <p:nvGrpSpPr>
            <p:cNvPr id="18438" name="Group 7">
              <a:extLst>
                <a:ext uri="{FF2B5EF4-FFF2-40B4-BE49-F238E27FC236}">
                  <a16:creationId xmlns:a16="http://schemas.microsoft.com/office/drawing/2014/main" id="{126BF23A-DBCB-5941-9FC5-E44A370E1A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3581400"/>
              <a:ext cx="6445995" cy="2870776"/>
              <a:chOff x="1371600" y="3581400"/>
              <a:chExt cx="6445995" cy="2870776"/>
            </a:xfrm>
          </p:grpSpPr>
          <p:pic>
            <p:nvPicPr>
              <p:cNvPr id="18439" name="Picture 5">
                <a:extLst>
                  <a:ext uri="{FF2B5EF4-FFF2-40B4-BE49-F238E27FC236}">
                    <a16:creationId xmlns:a16="http://schemas.microsoft.com/office/drawing/2014/main" id="{A03FB3C2-8C65-D747-92CD-6A0274ADD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4" t="7291" r="11028" b="11336"/>
              <a:stretch>
                <a:fillRect/>
              </a:stretch>
            </p:blipFill>
            <p:spPr bwMode="auto">
              <a:xfrm>
                <a:off x="3124200" y="3581400"/>
                <a:ext cx="2934464" cy="21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0" name="TextBox 6">
                <a:extLst>
                  <a:ext uri="{FF2B5EF4-FFF2-40B4-BE49-F238E27FC236}">
                    <a16:creationId xmlns:a16="http://schemas.microsoft.com/office/drawing/2014/main" id="{A130B8B8-0205-8243-BD3D-4E6BAA670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1600" y="5867400"/>
                <a:ext cx="644599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Fisher et al., 2013. Sperm competition drives the evolution of suicidal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reproduction in mammals. PNAS 110:17910-1791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>
            <a:extLst>
              <a:ext uri="{FF2B5EF4-FFF2-40B4-BE49-F238E27FC236}">
                <a16:creationId xmlns:a16="http://schemas.microsoft.com/office/drawing/2014/main" id="{F4AAC879-BCE7-9D4F-8B0C-5360EEAE1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228600"/>
            <a:ext cx="300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Reproductive Cycles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E91599-939F-C641-8422-C42A61357D6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09800"/>
            <a:ext cx="3238500" cy="3341688"/>
            <a:chOff x="533400" y="2209800"/>
            <a:chExt cx="3238500" cy="334113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8DE9D75-6F7C-6541-A9BB-50C1850D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2209800"/>
              <a:ext cx="3238500" cy="2857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9C974-395B-5443-9994-0CEF1939BEAB}"/>
                </a:ext>
              </a:extLst>
            </p:cNvPr>
            <p:cNvSpPr txBox="1"/>
            <p:nvPr/>
          </p:nvSpPr>
          <p:spPr>
            <a:xfrm>
              <a:off x="1335088" y="5181106"/>
              <a:ext cx="1635125" cy="3698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/>
                <a:t>Ovarian Cycle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94969B-D2E2-8F45-BF9C-047CD118EEEC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2819400"/>
            <a:ext cx="4953000" cy="2667000"/>
            <a:chOff x="4114800" y="2819400"/>
            <a:chExt cx="4953000" cy="26670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33A80AA5-E954-2F47-A9DE-9204F3174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4800" y="2819400"/>
              <a:ext cx="4953000" cy="21050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1C556-67AD-1047-B2D6-81721ACB5346}"/>
                </a:ext>
              </a:extLst>
            </p:cNvPr>
            <p:cNvSpPr txBox="1"/>
            <p:nvPr/>
          </p:nvSpPr>
          <p:spPr>
            <a:xfrm>
              <a:off x="5761038" y="5105400"/>
              <a:ext cx="1660525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/>
                <a:t>Uterine Cycle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ABBB38-EC19-7148-8727-9AA354F94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838200"/>
            <a:ext cx="208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Estrous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8FF13E44-191E-CA4D-90FF-699255015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46" y="1447800"/>
            <a:ext cx="7149354" cy="442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0CB1E5-47DE-C549-8FED-08E02C0843D8}"/>
              </a:ext>
            </a:extLst>
          </p:cNvPr>
          <p:cNvSpPr txBox="1"/>
          <p:nvPr/>
        </p:nvSpPr>
        <p:spPr>
          <a:xfrm>
            <a:off x="3048000" y="468313"/>
            <a:ext cx="3109913" cy="4619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/>
              <a:t>Spermatogenic</a:t>
            </a:r>
            <a:r>
              <a:rPr lang="en-US" dirty="0"/>
              <a:t> Cycle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397</Words>
  <Application>Microsoft Macintosh PowerPoint</Application>
  <PresentationFormat>On-screen Show (4:3)</PresentationFormat>
  <Paragraphs>86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143</cp:revision>
  <dcterms:created xsi:type="dcterms:W3CDTF">2011-11-01T15:04:13Z</dcterms:created>
  <dcterms:modified xsi:type="dcterms:W3CDTF">2023-11-14T15:24:21Z</dcterms:modified>
</cp:coreProperties>
</file>